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4" r:id="rId1"/>
  </p:sldMasterIdLst>
  <p:notesMasterIdLst>
    <p:notesMasterId r:id="rId1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 id="354" r:id="rId98"/>
    <p:sldId id="355" r:id="rId99"/>
    <p:sldId id="356" r:id="rId100"/>
    <p:sldId id="357" r:id="rId101"/>
    <p:sldId id="358" r:id="rId102"/>
    <p:sldId id="359" r:id="rId103"/>
    <p:sldId id="360" r:id="rId104"/>
    <p:sldId id="361" r:id="rId105"/>
    <p:sldId id="362" r:id="rId106"/>
    <p:sldId id="363" r:id="rId107"/>
    <p:sldId id="364" r:id="rId108"/>
    <p:sldId id="365" r:id="rId109"/>
    <p:sldId id="366" r:id="rId110"/>
    <p:sldId id="367" r:id="rId111"/>
    <p:sldId id="369" r:id="rId112"/>
    <p:sldId id="370" r:id="rId113"/>
    <p:sldId id="368" r:id="rId114"/>
    <p:sldId id="371" r:id="rId115"/>
    <p:sldId id="372" r:id="rId116"/>
    <p:sldId id="373" r:id="rId117"/>
    <p:sldId id="374" r:id="rId118"/>
    <p:sldId id="375" r:id="rId119"/>
    <p:sldId id="376" r:id="rId120"/>
    <p:sldId id="377" r:id="rId121"/>
    <p:sldId id="378" r:id="rId122"/>
    <p:sldId id="379" r:id="rId123"/>
    <p:sldId id="380" r:id="rId124"/>
    <p:sldId id="381" r:id="rId125"/>
    <p:sldId id="382" r:id="rId126"/>
    <p:sldId id="383" r:id="rId127"/>
    <p:sldId id="384" r:id="rId128"/>
    <p:sldId id="385" r:id="rId129"/>
    <p:sldId id="386" r:id="rId130"/>
    <p:sldId id="387" r:id="rId131"/>
    <p:sldId id="388" r:id="rId132"/>
    <p:sldId id="389" r:id="rId133"/>
    <p:sldId id="390" r:id="rId134"/>
    <p:sldId id="391" r:id="rId135"/>
    <p:sldId id="392" r:id="rId136"/>
    <p:sldId id="393" r:id="rId1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97"/>
    <p:restoredTop sz="94643"/>
  </p:normalViewPr>
  <p:slideViewPr>
    <p:cSldViewPr snapToGrid="0" snapToObjects="1">
      <p:cViewPr varScale="1">
        <p:scale>
          <a:sx n="104" d="100"/>
          <a:sy n="104" d="100"/>
        </p:scale>
        <p:origin x="232" y="3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76BB20-364F-BE41-97D5-AAFDE0EEC0AE}" type="datetimeFigureOut">
              <a:rPr lang="tr-TR" smtClean="0"/>
              <a:t>10.01.2022</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7E283C-7A53-6646-96B4-99F056787642}" type="slidenum">
              <a:rPr lang="tr-TR" smtClean="0"/>
              <a:t>‹#›</a:t>
            </a:fld>
            <a:endParaRPr lang="tr-TR"/>
          </a:p>
        </p:txBody>
      </p:sp>
    </p:spTree>
    <p:extLst>
      <p:ext uri="{BB962C8B-B14F-4D97-AF65-F5344CB8AC3E}">
        <p14:creationId xmlns:p14="http://schemas.microsoft.com/office/powerpoint/2010/main" val="3378963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CA7E283C-7A53-6646-96B4-99F056787642}" type="slidenum">
              <a:rPr lang="tr-TR" smtClean="0"/>
              <a:t>8</a:t>
            </a:fld>
            <a:endParaRPr lang="tr-TR"/>
          </a:p>
        </p:txBody>
      </p:sp>
    </p:spTree>
    <p:extLst>
      <p:ext uri="{BB962C8B-B14F-4D97-AF65-F5344CB8AC3E}">
        <p14:creationId xmlns:p14="http://schemas.microsoft.com/office/powerpoint/2010/main" val="1313181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35048607-20ED-E342-9CAA-7316F5E1D4FA}" type="datetimeFigureOut">
              <a:rPr lang="tr-TR" smtClean="0"/>
              <a:t>10.01.2022</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3472369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048607-20ED-E342-9CAA-7316F5E1D4FA}" type="datetimeFigureOut">
              <a:rPr lang="tr-TR" smtClean="0"/>
              <a:t>10.01.2022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1848498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5" name="Footer Placeholder 4"/>
          <p:cNvSpPr>
            <a:spLocks noGrp="1"/>
          </p:cNvSpPr>
          <p:nvPr>
            <p:ph type="ftr" sz="quarter" idx="11"/>
          </p:nvPr>
        </p:nvSpPr>
        <p:spPr>
          <a:xfrm>
            <a:off x="804672" y="6227064"/>
            <a:ext cx="10588752" cy="320040"/>
          </a:xfrm>
        </p:spPr>
        <p:txBody>
          <a:body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67777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048607-20ED-E342-9CAA-7316F5E1D4FA}" type="datetimeFigureOut">
              <a:rPr lang="tr-TR" smtClean="0"/>
              <a:t>10.01.2022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7786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140613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6" name="Footer Placeholder 5"/>
          <p:cNvSpPr>
            <a:spLocks noGrp="1"/>
          </p:cNvSpPr>
          <p:nvPr>
            <p:ph type="ftr" sz="quarter" idx="11"/>
          </p:nvPr>
        </p:nvSpPr>
        <p:spPr>
          <a:xfrm>
            <a:off x="804672" y="6227064"/>
            <a:ext cx="10588752" cy="320040"/>
          </a:xfrm>
        </p:spPr>
        <p:txBody>
          <a:bodyPr/>
          <a:lstStyle/>
          <a:p>
            <a:endParaRPr lang="tr-TR"/>
          </a:p>
        </p:txBody>
      </p:sp>
      <p:sp>
        <p:nvSpPr>
          <p:cNvPr id="7" name="Slide Number Placeholder 6"/>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2712093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8" name="Footer Placeholder 7"/>
          <p:cNvSpPr>
            <a:spLocks noGrp="1"/>
          </p:cNvSpPr>
          <p:nvPr>
            <p:ph type="ftr" sz="quarter" idx="11"/>
          </p:nvPr>
        </p:nvSpPr>
        <p:spPr>
          <a:xfrm>
            <a:off x="804672" y="6227064"/>
            <a:ext cx="10588752" cy="320040"/>
          </a:xfrm>
        </p:spPr>
        <p:txBody>
          <a:bodyPr/>
          <a:lstStyle/>
          <a:p>
            <a:endParaRPr lang="tr-TR"/>
          </a:p>
        </p:txBody>
      </p:sp>
      <p:sp>
        <p:nvSpPr>
          <p:cNvPr id="9" name="Slide Number Placeholder 8"/>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421972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048607-20ED-E342-9CAA-7316F5E1D4FA}" type="datetimeFigureOut">
              <a:rPr lang="tr-TR" smtClean="0"/>
              <a:t>10.01.2022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192522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3" name="Footer Placeholder 2"/>
          <p:cNvSpPr>
            <a:spLocks noGrp="1"/>
          </p:cNvSpPr>
          <p:nvPr>
            <p:ph type="ftr" sz="quarter" idx="11"/>
          </p:nvPr>
        </p:nvSpPr>
        <p:spPr>
          <a:xfrm>
            <a:off x="804672" y="6227064"/>
            <a:ext cx="10588752" cy="320040"/>
          </a:xfrm>
        </p:spPr>
        <p:txBody>
          <a:bodyPr/>
          <a:lstStyle/>
          <a:p>
            <a:endParaRPr lang="tr-TR"/>
          </a:p>
        </p:txBody>
      </p:sp>
      <p:sp>
        <p:nvSpPr>
          <p:cNvPr id="4" name="Slide Number Placeholder 3"/>
          <p:cNvSpPr>
            <a:spLocks noGrp="1"/>
          </p:cNvSpPr>
          <p:nvPr>
            <p:ph type="sldNum" sz="quarter" idx="12"/>
          </p:nvPr>
        </p:nvSpPr>
        <p:spPr>
          <a:xfrm>
            <a:off x="10469880"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1518106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048607-20ED-E342-9CAA-7316F5E1D4FA}" type="datetimeFigureOut">
              <a:rPr lang="tr-TR" smtClean="0"/>
              <a:t>10.01.2022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2613578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35048607-20ED-E342-9CAA-7316F5E1D4FA}" type="datetimeFigureOut">
              <a:rPr lang="tr-TR" smtClean="0"/>
              <a:t>10.01.2022</a:t>
            </a:fld>
            <a:endParaRPr lang="tr-TR"/>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2E70CF3-1F4D-3B4D-8E59-5497772A653E}" type="slidenum">
              <a:rPr lang="tr-TR" smtClean="0"/>
              <a:t>‹#›</a:t>
            </a:fld>
            <a:endParaRPr lang="tr-TR"/>
          </a:p>
        </p:txBody>
      </p:sp>
    </p:spTree>
    <p:extLst>
      <p:ext uri="{BB962C8B-B14F-4D97-AF65-F5344CB8AC3E}">
        <p14:creationId xmlns:p14="http://schemas.microsoft.com/office/powerpoint/2010/main" val="2572561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35048607-20ED-E342-9CAA-7316F5E1D4FA}" type="datetimeFigureOut">
              <a:rPr lang="tr-TR" smtClean="0"/>
              <a:t>10.01.2022</a:t>
            </a:fld>
            <a:endParaRPr lang="tr-T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2E70CF3-1F4D-3B4D-8E59-5497772A653E}" type="slidenum">
              <a:rPr lang="tr-TR" smtClean="0"/>
              <a:t>‹#›</a:t>
            </a:fld>
            <a:endParaRPr lang="tr-TR"/>
          </a:p>
        </p:txBody>
      </p:sp>
    </p:spTree>
    <p:extLst>
      <p:ext uri="{BB962C8B-B14F-4D97-AF65-F5344CB8AC3E}">
        <p14:creationId xmlns:p14="http://schemas.microsoft.com/office/powerpoint/2010/main" val="4099912862"/>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D8DEB-E68F-A540-BA12-95FBE4B85C9C}"/>
              </a:ext>
            </a:extLst>
          </p:cNvPr>
          <p:cNvSpPr>
            <a:spLocks noGrp="1"/>
          </p:cNvSpPr>
          <p:nvPr>
            <p:ph type="ctrTitle"/>
          </p:nvPr>
        </p:nvSpPr>
        <p:spPr/>
        <p:txBody>
          <a:bodyPr/>
          <a:lstStyle/>
          <a:p>
            <a:r>
              <a:rPr lang="tr-TR" dirty="0"/>
              <a:t>MEDENİ HUKUK</a:t>
            </a:r>
          </a:p>
        </p:txBody>
      </p:sp>
      <p:sp>
        <p:nvSpPr>
          <p:cNvPr id="3" name="Subtitle 2">
            <a:extLst>
              <a:ext uri="{FF2B5EF4-FFF2-40B4-BE49-F238E27FC236}">
                <a16:creationId xmlns:a16="http://schemas.microsoft.com/office/drawing/2014/main" id="{4C5389EF-F0E2-0944-8312-00D5F798968A}"/>
              </a:ext>
            </a:extLst>
          </p:cNvPr>
          <p:cNvSpPr>
            <a:spLocks noGrp="1"/>
          </p:cNvSpPr>
          <p:nvPr>
            <p:ph type="subTitle" idx="1"/>
          </p:nvPr>
        </p:nvSpPr>
        <p:spPr/>
        <p:txBody>
          <a:bodyPr/>
          <a:lstStyle/>
          <a:p>
            <a:r>
              <a:rPr lang="tr-TR" dirty="0"/>
              <a:t>2020-2021 EĞİTİM ÖĞRETİM YILI</a:t>
            </a:r>
          </a:p>
        </p:txBody>
      </p:sp>
    </p:spTree>
    <p:extLst>
      <p:ext uri="{BB962C8B-B14F-4D97-AF65-F5344CB8AC3E}">
        <p14:creationId xmlns:p14="http://schemas.microsoft.com/office/powerpoint/2010/main" val="2879551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D05878E3-EEDC-0C40-A7D4-56EFCFC9669E}"/>
              </a:ext>
            </a:extLst>
          </p:cNvPr>
          <p:cNvSpPr txBox="1"/>
          <p:nvPr/>
        </p:nvSpPr>
        <p:spPr>
          <a:xfrm>
            <a:off x="783771" y="963386"/>
            <a:ext cx="184731" cy="369332"/>
          </a:xfrm>
          <a:prstGeom prst="rect">
            <a:avLst/>
          </a:prstGeom>
          <a:noFill/>
        </p:spPr>
        <p:txBody>
          <a:bodyPr wrap="square" rtlCol="0">
            <a:spAutoFit/>
          </a:bodyPr>
          <a:lstStyle/>
          <a:p>
            <a:endParaRPr lang="tr-TR" dirty="0"/>
          </a:p>
        </p:txBody>
      </p:sp>
      <p:sp>
        <p:nvSpPr>
          <p:cNvPr id="14" name="Title 13">
            <a:extLst>
              <a:ext uri="{FF2B5EF4-FFF2-40B4-BE49-F238E27FC236}">
                <a16:creationId xmlns:a16="http://schemas.microsoft.com/office/drawing/2014/main" id="{EB209F4C-A6DA-B54C-B3BC-6E20FCB0CDBD}"/>
              </a:ext>
            </a:extLst>
          </p:cNvPr>
          <p:cNvSpPr>
            <a:spLocks noGrp="1"/>
          </p:cNvSpPr>
          <p:nvPr>
            <p:ph type="title"/>
          </p:nvPr>
        </p:nvSpPr>
        <p:spPr/>
        <p:txBody>
          <a:bodyPr>
            <a:normAutofit fontScale="90000"/>
          </a:bodyPr>
          <a:lstStyle/>
          <a:p>
            <a:r>
              <a:rPr lang="tr-TR" dirty="0"/>
              <a:t>KANUNLARIN ZAMAN BAKIMINDAN UYGULANMASI</a:t>
            </a:r>
          </a:p>
        </p:txBody>
      </p:sp>
      <p:sp>
        <p:nvSpPr>
          <p:cNvPr id="16" name="TextBox 15">
            <a:extLst>
              <a:ext uri="{FF2B5EF4-FFF2-40B4-BE49-F238E27FC236}">
                <a16:creationId xmlns:a16="http://schemas.microsoft.com/office/drawing/2014/main" id="{94CF3E48-5906-7046-8882-EEE049F86F5A}"/>
              </a:ext>
            </a:extLst>
          </p:cNvPr>
          <p:cNvSpPr txBox="1"/>
          <p:nvPr/>
        </p:nvSpPr>
        <p:spPr>
          <a:xfrm>
            <a:off x="4673600" y="790850"/>
            <a:ext cx="7196666" cy="5447645"/>
          </a:xfrm>
          <a:prstGeom prst="rect">
            <a:avLst/>
          </a:prstGeom>
          <a:noFill/>
        </p:spPr>
        <p:txBody>
          <a:bodyPr wrap="square" rtlCol="0">
            <a:spAutoFit/>
          </a:bodyPr>
          <a:lstStyle/>
          <a:p>
            <a:pPr marL="285750" indent="-285750">
              <a:buFont typeface="Arial" panose="020B0604020202020204" pitchFamily="34" charset="0"/>
              <a:buChar char="•"/>
            </a:pPr>
            <a:r>
              <a:rPr lang="tr-TR" sz="2000" dirty="0"/>
              <a:t>Kanun en erken Resmi </a:t>
            </a:r>
            <a:r>
              <a:rPr lang="tr-TR" sz="2000" dirty="0" err="1"/>
              <a:t>Gazete’de</a:t>
            </a:r>
            <a:r>
              <a:rPr lang="tr-TR" sz="2000" dirty="0"/>
              <a:t> yayınlandığı gün </a:t>
            </a:r>
          </a:p>
          <a:p>
            <a:r>
              <a:rPr lang="tr-TR" sz="2000" dirty="0"/>
              <a:t>yürürlüğe girer.</a:t>
            </a:r>
          </a:p>
          <a:p>
            <a:endParaRPr lang="tr-TR" sz="2000" dirty="0"/>
          </a:p>
          <a:p>
            <a:pPr marL="342900" indent="-342900">
              <a:lnSpc>
                <a:spcPct val="150000"/>
              </a:lnSpc>
              <a:buFont typeface="Arial" panose="020B0604020202020204" pitchFamily="34" charset="0"/>
              <a:buChar char="•"/>
            </a:pPr>
            <a:r>
              <a:rPr lang="tr-TR" sz="2000" u="sng" dirty="0"/>
              <a:t>Yeni-eski kanun ile genel-özel kanun ayrımı</a:t>
            </a:r>
          </a:p>
          <a:p>
            <a:pPr marL="342900" indent="-342900">
              <a:lnSpc>
                <a:spcPct val="150000"/>
              </a:lnSpc>
              <a:buFont typeface="Wingdings" pitchFamily="2" charset="2"/>
              <a:buChar char="Ø"/>
            </a:pPr>
            <a:r>
              <a:rPr lang="tr-TR" sz="2000" dirty="0"/>
              <a:t>Aynı konuda iki özel ya da iki genel kanun varsa</a:t>
            </a:r>
          </a:p>
          <a:p>
            <a:pPr>
              <a:lnSpc>
                <a:spcPct val="150000"/>
              </a:lnSpc>
            </a:pPr>
            <a:r>
              <a:rPr lang="tr-TR" sz="2000" dirty="0"/>
              <a:t>yeni kanun uygulanır</a:t>
            </a:r>
          </a:p>
          <a:p>
            <a:pPr marL="342900" indent="-342900">
              <a:lnSpc>
                <a:spcPct val="150000"/>
              </a:lnSpc>
              <a:buFont typeface="Wingdings" pitchFamily="2" charset="2"/>
              <a:buChar char="Ø"/>
            </a:pPr>
            <a:r>
              <a:rPr lang="tr-TR" sz="2000" dirty="0"/>
              <a:t>Aynı konuda iki kanundan biri özel biri genel ise:</a:t>
            </a:r>
          </a:p>
          <a:p>
            <a:pPr marL="342900" indent="-342900">
              <a:lnSpc>
                <a:spcPct val="150000"/>
              </a:lnSpc>
              <a:buFont typeface="Wingdings" pitchFamily="2" charset="2"/>
              <a:buChar char="v"/>
            </a:pPr>
            <a:r>
              <a:rPr lang="tr-TR" sz="2000" dirty="0"/>
              <a:t>Genel kanun önce, özel kanun sonra yürürlüğe girmişse, özel kanun uygulanır- genel kanun tamamlayıcı</a:t>
            </a:r>
          </a:p>
          <a:p>
            <a:pPr marL="342900" indent="-342900">
              <a:lnSpc>
                <a:spcPct val="150000"/>
              </a:lnSpc>
              <a:buFont typeface="Wingdings" pitchFamily="2" charset="2"/>
              <a:buChar char="v"/>
            </a:pPr>
            <a:r>
              <a:rPr lang="tr-TR" sz="2000" dirty="0"/>
              <a:t>Özel kanun önce, genel kanun sonra yürürlüğe girmişse, genel kanun özel kanunu yürürlükten kaldırılıp kaldırmadığı incelenir. </a:t>
            </a:r>
          </a:p>
          <a:p>
            <a:endParaRPr lang="tr-TR" dirty="0"/>
          </a:p>
        </p:txBody>
      </p:sp>
    </p:spTree>
    <p:extLst>
      <p:ext uri="{BB962C8B-B14F-4D97-AF65-F5344CB8AC3E}">
        <p14:creationId xmlns:p14="http://schemas.microsoft.com/office/powerpoint/2010/main" val="25515394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38E14-52E5-1146-AC3D-B33EBD084595}"/>
              </a:ext>
            </a:extLst>
          </p:cNvPr>
          <p:cNvSpPr>
            <a:spLocks noGrp="1"/>
          </p:cNvSpPr>
          <p:nvPr>
            <p:ph type="title"/>
          </p:nvPr>
        </p:nvSpPr>
        <p:spPr/>
        <p:txBody>
          <a:bodyPr/>
          <a:lstStyle/>
          <a:p>
            <a:r>
              <a:rPr lang="tr-TR" dirty="0"/>
              <a:t>KİŞİNİN ÖZEL HAYATI</a:t>
            </a:r>
          </a:p>
        </p:txBody>
      </p:sp>
      <p:sp>
        <p:nvSpPr>
          <p:cNvPr id="3" name="Content Placeholder 2">
            <a:extLst>
              <a:ext uri="{FF2B5EF4-FFF2-40B4-BE49-F238E27FC236}">
                <a16:creationId xmlns:a16="http://schemas.microsoft.com/office/drawing/2014/main" id="{932C937D-C865-6E43-84F1-F30DE90168CB}"/>
              </a:ext>
            </a:extLst>
          </p:cNvPr>
          <p:cNvSpPr>
            <a:spLocks noGrp="1"/>
          </p:cNvSpPr>
          <p:nvPr>
            <p:ph idx="1"/>
          </p:nvPr>
        </p:nvSpPr>
        <p:spPr>
          <a:xfrm>
            <a:off x="4775201" y="660400"/>
            <a:ext cx="6548920" cy="5594608"/>
          </a:xfrm>
        </p:spPr>
        <p:txBody>
          <a:bodyPr>
            <a:normAutofit lnSpcReduction="10000"/>
          </a:bodyPr>
          <a:lstStyle/>
          <a:p>
            <a:pPr algn="just"/>
            <a:r>
              <a:rPr lang="tr-TR" sz="2000" dirty="0"/>
              <a:t>Meşhur olmuş kişilerin özel hayat alanı daha dardır. Toplum içindeki yerine dair sonuç verici, uygun yollardan elde edilmiş özel hayat bilgileri yayınlanabilir. Sırf merak duygusunu tatmin için paylaşma toplumsal yarar sağlamaz. </a:t>
            </a:r>
            <a:r>
              <a:rPr lang="tr-TR" sz="2000" dirty="0" err="1"/>
              <a:t>Örn</a:t>
            </a:r>
            <a:r>
              <a:rPr lang="tr-TR" sz="2000" dirty="0"/>
              <a:t>. paparazziler </a:t>
            </a:r>
          </a:p>
          <a:p>
            <a:pPr algn="just"/>
            <a:r>
              <a:rPr lang="tr-TR" sz="2000" u="sng" dirty="0"/>
              <a:t>Yargıtay</a:t>
            </a:r>
            <a:r>
              <a:rPr lang="tr-TR" sz="2000" dirty="0"/>
              <a:t>—aldatan kişinin özel hayatına ilişkin bir delil, başkaca ispatlanma imkanı yoksa, hukuka aykırı elde edilse dahi kullanılabilir mi?</a:t>
            </a:r>
          </a:p>
          <a:p>
            <a:r>
              <a:rPr lang="tr-TR" sz="2000" dirty="0"/>
              <a:t>Kişisel verilerin korunması—Unutulma hakkı </a:t>
            </a:r>
          </a:p>
          <a:p>
            <a:pPr lvl="1"/>
            <a:r>
              <a:rPr lang="tr-TR" sz="1800" dirty="0"/>
              <a:t>Güncellik</a:t>
            </a:r>
          </a:p>
          <a:p>
            <a:pPr lvl="1"/>
            <a:r>
              <a:rPr lang="tr-TR" sz="1800" dirty="0"/>
              <a:t>Açık ve meşru amaç</a:t>
            </a:r>
          </a:p>
          <a:p>
            <a:pPr lvl="1"/>
            <a:r>
              <a:rPr lang="tr-TR" sz="1800" dirty="0"/>
              <a:t>Amaca bağlı şekilde</a:t>
            </a:r>
          </a:p>
          <a:p>
            <a:pPr lvl="1"/>
            <a:r>
              <a:rPr lang="tr-TR" sz="1800" dirty="0"/>
              <a:t>Ölçülü</a:t>
            </a:r>
          </a:p>
          <a:p>
            <a:pPr lvl="1"/>
            <a:r>
              <a:rPr lang="tr-TR" sz="1800" dirty="0"/>
              <a:t>Mevzuata ve amaca uygun süre boyunca</a:t>
            </a:r>
          </a:p>
          <a:p>
            <a:endParaRPr lang="tr-TR" dirty="0"/>
          </a:p>
        </p:txBody>
      </p:sp>
    </p:spTree>
    <p:extLst>
      <p:ext uri="{BB962C8B-B14F-4D97-AF65-F5344CB8AC3E}">
        <p14:creationId xmlns:p14="http://schemas.microsoft.com/office/powerpoint/2010/main" val="374613049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3EDFF-5D13-A04D-85C8-1E54034CA7E9}"/>
              </a:ext>
            </a:extLst>
          </p:cNvPr>
          <p:cNvSpPr>
            <a:spLocks noGrp="1"/>
          </p:cNvSpPr>
          <p:nvPr>
            <p:ph type="title"/>
          </p:nvPr>
        </p:nvSpPr>
        <p:spPr/>
        <p:txBody>
          <a:bodyPr/>
          <a:lstStyle/>
          <a:p>
            <a:r>
              <a:rPr lang="tr-TR" dirty="0"/>
              <a:t>KİŞİLİĞİN KORUNMASI YOLLARI</a:t>
            </a:r>
          </a:p>
        </p:txBody>
      </p:sp>
      <p:sp>
        <p:nvSpPr>
          <p:cNvPr id="3" name="Content Placeholder 2">
            <a:extLst>
              <a:ext uri="{FF2B5EF4-FFF2-40B4-BE49-F238E27FC236}">
                <a16:creationId xmlns:a16="http://schemas.microsoft.com/office/drawing/2014/main" id="{F9889806-14BA-E945-B7F2-1F484C038424}"/>
              </a:ext>
            </a:extLst>
          </p:cNvPr>
          <p:cNvSpPr>
            <a:spLocks noGrp="1"/>
          </p:cNvSpPr>
          <p:nvPr>
            <p:ph idx="1"/>
          </p:nvPr>
        </p:nvSpPr>
        <p:spPr/>
        <p:txBody>
          <a:bodyPr/>
          <a:lstStyle/>
          <a:p>
            <a:r>
              <a:rPr lang="tr-TR" dirty="0"/>
              <a:t>MK md. 23—kişiliği hukuki işlemlere karşı koruma</a:t>
            </a:r>
          </a:p>
          <a:p>
            <a:r>
              <a:rPr lang="tr-TR" dirty="0"/>
              <a:t>MK md. 24—kişiliği haksız fiille yapılan saldırıya karşı koruma</a:t>
            </a:r>
          </a:p>
          <a:p>
            <a:r>
              <a:rPr lang="tr-TR" dirty="0"/>
              <a:t>Kesin hükümsüzlük—kişiliğe aykırı sözleşmeler (TBK md. 27/1)</a:t>
            </a:r>
          </a:p>
          <a:p>
            <a:r>
              <a:rPr lang="tr-TR" dirty="0"/>
              <a:t>MK md. 23</a:t>
            </a:r>
          </a:p>
          <a:p>
            <a:pPr lvl="1"/>
            <a:r>
              <a:rPr lang="tr-TR" dirty="0"/>
              <a:t>İlk fıkra—temel hak ve özgürlüklerden önceden feragat</a:t>
            </a:r>
          </a:p>
          <a:p>
            <a:pPr lvl="1"/>
            <a:r>
              <a:rPr lang="tr-TR" dirty="0"/>
              <a:t>İkinci fıkra—karar verme özgürlüklerinden vazgeçilmesi veya özgürlüğün ahlaka aykırı şekilde sınırlanması. Hukuki korumanın talep edildiği an esas alınır.</a:t>
            </a:r>
          </a:p>
          <a:p>
            <a:pPr lvl="1"/>
            <a:r>
              <a:rPr lang="tr-TR" dirty="0"/>
              <a:t>Üçüncü fıkra—vücut bütünlüğünü ihlal edecek sözleşmeye yazılı rıza aranır</a:t>
            </a:r>
          </a:p>
        </p:txBody>
      </p:sp>
    </p:spTree>
    <p:extLst>
      <p:ext uri="{BB962C8B-B14F-4D97-AF65-F5344CB8AC3E}">
        <p14:creationId xmlns:p14="http://schemas.microsoft.com/office/powerpoint/2010/main" val="1251889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6F68-0A7B-064D-99A7-99D0B2DE3F70}"/>
              </a:ext>
            </a:extLst>
          </p:cNvPr>
          <p:cNvSpPr>
            <a:spLocks noGrp="1"/>
          </p:cNvSpPr>
          <p:nvPr>
            <p:ph type="title"/>
          </p:nvPr>
        </p:nvSpPr>
        <p:spPr>
          <a:xfrm>
            <a:off x="812800" y="2349925"/>
            <a:ext cx="3644899" cy="2456442"/>
          </a:xfrm>
        </p:spPr>
        <p:txBody>
          <a:bodyPr/>
          <a:lstStyle/>
          <a:p>
            <a:r>
              <a:rPr lang="tr-TR" dirty="0"/>
              <a:t>EKONOMİK ÖZGÜRLÜKLERİN KISITLANMASI</a:t>
            </a:r>
          </a:p>
        </p:txBody>
      </p:sp>
      <p:sp>
        <p:nvSpPr>
          <p:cNvPr id="3" name="Content Placeholder 2">
            <a:extLst>
              <a:ext uri="{FF2B5EF4-FFF2-40B4-BE49-F238E27FC236}">
                <a16:creationId xmlns:a16="http://schemas.microsoft.com/office/drawing/2014/main" id="{533A1647-EF6B-8140-A12C-48A6BD24D26C}"/>
              </a:ext>
            </a:extLst>
          </p:cNvPr>
          <p:cNvSpPr>
            <a:spLocks noGrp="1"/>
          </p:cNvSpPr>
          <p:nvPr>
            <p:ph idx="1"/>
          </p:nvPr>
        </p:nvSpPr>
        <p:spPr>
          <a:xfrm>
            <a:off x="4711700" y="444500"/>
            <a:ext cx="6688621" cy="6096000"/>
          </a:xfrm>
        </p:spPr>
        <p:txBody>
          <a:bodyPr>
            <a:normAutofit lnSpcReduction="10000"/>
          </a:bodyPr>
          <a:lstStyle/>
          <a:p>
            <a:r>
              <a:rPr lang="tr-TR" sz="2000" dirty="0"/>
              <a:t>Kelepçeleme sözleşmeleri</a:t>
            </a:r>
          </a:p>
          <a:p>
            <a:r>
              <a:rPr lang="tr-TR" sz="2000" dirty="0"/>
              <a:t>Şartları</a:t>
            </a:r>
          </a:p>
          <a:p>
            <a:pPr lvl="1"/>
            <a:r>
              <a:rPr lang="tr-TR" sz="1800" dirty="0"/>
              <a:t>Taraflardan biri sözleşme hükümleriyle ekonomik özgürlüğünü devretmesi</a:t>
            </a:r>
          </a:p>
          <a:p>
            <a:pPr lvl="1"/>
            <a:r>
              <a:rPr lang="tr-TR" sz="1800" dirty="0"/>
              <a:t>Karşı tarafın keyfi kararlarına tabi olması</a:t>
            </a:r>
          </a:p>
          <a:p>
            <a:pPr lvl="1"/>
            <a:r>
              <a:rPr lang="tr-TR" sz="1800" dirty="0"/>
              <a:t>Taraflardan biri özgürlüğün özünü tehlikeye atması</a:t>
            </a:r>
          </a:p>
          <a:p>
            <a:r>
              <a:rPr lang="tr-TR" sz="2000" dirty="0"/>
              <a:t>Uygulamada ortaya çıkan unsurlar</a:t>
            </a:r>
          </a:p>
          <a:p>
            <a:pPr lvl="1"/>
            <a:r>
              <a:rPr lang="tr-TR" sz="1800" dirty="0"/>
              <a:t>Sözleşmede süre unsuru</a:t>
            </a:r>
          </a:p>
          <a:p>
            <a:pPr lvl="1"/>
            <a:r>
              <a:rPr lang="tr-TR" sz="1800" dirty="0"/>
              <a:t>Edim yükümlülüğünün kişi özgürlüğüne etkisi</a:t>
            </a:r>
          </a:p>
          <a:p>
            <a:pPr lvl="1"/>
            <a:r>
              <a:rPr lang="tr-TR" sz="1800" dirty="0"/>
              <a:t>Sözleşmenin borçluya sağlayacağı faydanın az olması</a:t>
            </a:r>
          </a:p>
          <a:p>
            <a:pPr lvl="1"/>
            <a:r>
              <a:rPr lang="tr-TR" sz="1800" dirty="0"/>
              <a:t>Alacaklının özgürlüğünü sınırlayan edimin ifasında sözleşme amacına uygun menfaat olmaması</a:t>
            </a:r>
          </a:p>
          <a:p>
            <a:pPr lvl="1"/>
            <a:r>
              <a:rPr lang="tr-TR" sz="1800" dirty="0"/>
              <a:t>Sözleşme unsurlarının daha sonra belirlenmesine yönelik anlaşmalar</a:t>
            </a:r>
          </a:p>
          <a:p>
            <a:pPr lvl="1"/>
            <a:r>
              <a:rPr lang="tr-TR" sz="1800" dirty="0"/>
              <a:t>Sözleşmedeki unsurların sınırsız olması nedeniyle kişinin sorumluluğunun sınırının olmaması </a:t>
            </a:r>
          </a:p>
        </p:txBody>
      </p:sp>
    </p:spTree>
    <p:extLst>
      <p:ext uri="{BB962C8B-B14F-4D97-AF65-F5344CB8AC3E}">
        <p14:creationId xmlns:p14="http://schemas.microsoft.com/office/powerpoint/2010/main" val="4250072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6D45-331F-EE43-B80C-864B25A5787A}"/>
              </a:ext>
            </a:extLst>
          </p:cNvPr>
          <p:cNvSpPr>
            <a:spLocks noGrp="1"/>
          </p:cNvSpPr>
          <p:nvPr>
            <p:ph type="title"/>
          </p:nvPr>
        </p:nvSpPr>
        <p:spPr/>
        <p:txBody>
          <a:bodyPr/>
          <a:lstStyle/>
          <a:p>
            <a:r>
              <a:rPr lang="tr-TR" dirty="0"/>
              <a:t>HUKUKA UYGUNLUK NEDENLERİ</a:t>
            </a:r>
          </a:p>
        </p:txBody>
      </p:sp>
      <p:sp>
        <p:nvSpPr>
          <p:cNvPr id="3" name="Content Placeholder 2">
            <a:extLst>
              <a:ext uri="{FF2B5EF4-FFF2-40B4-BE49-F238E27FC236}">
                <a16:creationId xmlns:a16="http://schemas.microsoft.com/office/drawing/2014/main" id="{ACDED071-C4F5-724B-A5DE-BF87B2C321E4}"/>
              </a:ext>
            </a:extLst>
          </p:cNvPr>
          <p:cNvSpPr>
            <a:spLocks noGrp="1"/>
          </p:cNvSpPr>
          <p:nvPr>
            <p:ph idx="1"/>
          </p:nvPr>
        </p:nvSpPr>
        <p:spPr/>
        <p:txBody>
          <a:bodyPr>
            <a:normAutofit/>
          </a:bodyPr>
          <a:lstStyle/>
          <a:p>
            <a:r>
              <a:rPr lang="tr-TR" sz="2400" dirty="0"/>
              <a:t>Mağdurun rızası</a:t>
            </a:r>
          </a:p>
          <a:p>
            <a:r>
              <a:rPr lang="tr-TR" sz="2400" dirty="0"/>
              <a:t>Üstün nitelikli özel yarar</a:t>
            </a:r>
          </a:p>
          <a:p>
            <a:r>
              <a:rPr lang="tr-TR" sz="2400" dirty="0"/>
              <a:t>Üstün nitelikte kamusal yarar</a:t>
            </a:r>
          </a:p>
          <a:p>
            <a:r>
              <a:rPr lang="tr-TR" sz="2400" dirty="0"/>
              <a:t>Kanundan doğan yetkinin kullanılması</a:t>
            </a:r>
          </a:p>
        </p:txBody>
      </p:sp>
    </p:spTree>
    <p:extLst>
      <p:ext uri="{BB962C8B-B14F-4D97-AF65-F5344CB8AC3E}">
        <p14:creationId xmlns:p14="http://schemas.microsoft.com/office/powerpoint/2010/main" val="168912815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D11B-7206-BA4B-BAD3-FB0C654FBA79}"/>
              </a:ext>
            </a:extLst>
          </p:cNvPr>
          <p:cNvSpPr>
            <a:spLocks noGrp="1"/>
          </p:cNvSpPr>
          <p:nvPr>
            <p:ph type="title"/>
          </p:nvPr>
        </p:nvSpPr>
        <p:spPr/>
        <p:txBody>
          <a:bodyPr/>
          <a:lstStyle/>
          <a:p>
            <a:r>
              <a:rPr lang="tr-TR" dirty="0"/>
              <a:t>MAĞDURUN RIZASI</a:t>
            </a:r>
          </a:p>
        </p:txBody>
      </p:sp>
      <p:sp>
        <p:nvSpPr>
          <p:cNvPr id="3" name="Content Placeholder 2">
            <a:extLst>
              <a:ext uri="{FF2B5EF4-FFF2-40B4-BE49-F238E27FC236}">
                <a16:creationId xmlns:a16="http://schemas.microsoft.com/office/drawing/2014/main" id="{857DB382-801A-C940-93DE-2228A2B72827}"/>
              </a:ext>
            </a:extLst>
          </p:cNvPr>
          <p:cNvSpPr>
            <a:spLocks noGrp="1"/>
          </p:cNvSpPr>
          <p:nvPr>
            <p:ph idx="1"/>
          </p:nvPr>
        </p:nvSpPr>
        <p:spPr/>
        <p:txBody>
          <a:bodyPr>
            <a:normAutofit lnSpcReduction="10000"/>
          </a:bodyPr>
          <a:lstStyle/>
          <a:p>
            <a:r>
              <a:rPr lang="tr-TR" dirty="0"/>
              <a:t>Rızanın geçerlilik şartları</a:t>
            </a:r>
          </a:p>
          <a:p>
            <a:pPr lvl="1"/>
            <a:r>
              <a:rPr lang="tr-TR" dirty="0"/>
              <a:t>Açık olmalı</a:t>
            </a:r>
          </a:p>
          <a:p>
            <a:pPr lvl="1"/>
            <a:r>
              <a:rPr lang="tr-TR" dirty="0"/>
              <a:t>Bilinçli ve serbest irade ile verilmeli</a:t>
            </a:r>
          </a:p>
          <a:p>
            <a:pPr lvl="1"/>
            <a:r>
              <a:rPr lang="tr-TR" dirty="0"/>
              <a:t>Ahlaka aykırı olmamalı</a:t>
            </a:r>
          </a:p>
          <a:p>
            <a:r>
              <a:rPr lang="tr-TR" dirty="0"/>
              <a:t>Müdahalenin sınırları belirlenmeli ve gelecekteki tüm müdahaleleri kapsamamalıdır</a:t>
            </a:r>
          </a:p>
          <a:p>
            <a:r>
              <a:rPr lang="tr-TR" dirty="0"/>
              <a:t>Tıbbi müdahalede rıza aranmayabilir. Bunun için gecikme halinde hayati tehlike doğması veya üstün nitelikte kişisel yarar bulunmalı</a:t>
            </a:r>
          </a:p>
          <a:p>
            <a:r>
              <a:rPr lang="tr-TR" dirty="0"/>
              <a:t>Hekimin bilgi yükümlülüğü—aydınlatılmış rıza</a:t>
            </a:r>
          </a:p>
          <a:p>
            <a:r>
              <a:rPr lang="tr-TR" dirty="0"/>
              <a:t>En geç müdahale anında rıza verilmeli. Rıza her an geri alınabilir. Açık veya örtülü olabilir</a:t>
            </a:r>
          </a:p>
          <a:p>
            <a:r>
              <a:rPr lang="tr-TR" dirty="0"/>
              <a:t>Vücut bütünlüğünü ihlal edici bir faaliyete katılım, bu tehlikeye rağmen yer alma önceden verilmiş rıza sayılır</a:t>
            </a:r>
          </a:p>
          <a:p>
            <a:pPr marL="457200" lvl="1" indent="0">
              <a:buNone/>
            </a:pPr>
            <a:endParaRPr lang="tr-TR" dirty="0"/>
          </a:p>
        </p:txBody>
      </p:sp>
    </p:spTree>
    <p:extLst>
      <p:ext uri="{BB962C8B-B14F-4D97-AF65-F5344CB8AC3E}">
        <p14:creationId xmlns:p14="http://schemas.microsoft.com/office/powerpoint/2010/main" val="428910033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EAE7-0E29-ED44-BE44-5F0CFFB2971F}"/>
              </a:ext>
            </a:extLst>
          </p:cNvPr>
          <p:cNvSpPr>
            <a:spLocks noGrp="1"/>
          </p:cNvSpPr>
          <p:nvPr>
            <p:ph type="title"/>
          </p:nvPr>
        </p:nvSpPr>
        <p:spPr/>
        <p:txBody>
          <a:bodyPr/>
          <a:lstStyle/>
          <a:p>
            <a:r>
              <a:rPr lang="tr-TR" dirty="0"/>
              <a:t>ÜSTÜN NİTELİKTE ÖZEL YARAR</a:t>
            </a:r>
          </a:p>
        </p:txBody>
      </p:sp>
      <p:sp>
        <p:nvSpPr>
          <p:cNvPr id="3" name="Content Placeholder 2">
            <a:extLst>
              <a:ext uri="{FF2B5EF4-FFF2-40B4-BE49-F238E27FC236}">
                <a16:creationId xmlns:a16="http://schemas.microsoft.com/office/drawing/2014/main" id="{00700ED6-1778-274C-A51E-7CACFB07526A}"/>
              </a:ext>
            </a:extLst>
          </p:cNvPr>
          <p:cNvSpPr>
            <a:spLocks noGrp="1"/>
          </p:cNvSpPr>
          <p:nvPr>
            <p:ph idx="1"/>
          </p:nvPr>
        </p:nvSpPr>
        <p:spPr/>
        <p:txBody>
          <a:bodyPr/>
          <a:lstStyle/>
          <a:p>
            <a:r>
              <a:rPr lang="tr-TR" dirty="0"/>
              <a:t>Mağdura, faile ya da üçüncü bir kişiye ait üstün nitelikte özel yarar söz konusu olabilir</a:t>
            </a:r>
          </a:p>
          <a:p>
            <a:r>
              <a:rPr lang="tr-TR" dirty="0"/>
              <a:t>Hayati tehlike anında müdahaleyi reddeden kişiye üstün nitelikte özel yarar gereği müdahalede bulunulabilir. </a:t>
            </a:r>
            <a:r>
              <a:rPr lang="tr-TR" dirty="0" err="1"/>
              <a:t>Örn</a:t>
            </a:r>
            <a:r>
              <a:rPr lang="tr-TR" dirty="0"/>
              <a:t>. ölüm orucu</a:t>
            </a:r>
          </a:p>
          <a:p>
            <a:r>
              <a:rPr lang="tr-TR" dirty="0"/>
              <a:t>Üstün nitelikte özel yararın görünüm örneklerinden bazıları, babalık davasında DNA testi için kan verme, haklı savunma</a:t>
            </a:r>
          </a:p>
        </p:txBody>
      </p:sp>
    </p:spTree>
    <p:extLst>
      <p:ext uri="{BB962C8B-B14F-4D97-AF65-F5344CB8AC3E}">
        <p14:creationId xmlns:p14="http://schemas.microsoft.com/office/powerpoint/2010/main" val="317284306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6AA5A-0BC3-1B4C-B3F2-2F9434BCA6D4}"/>
              </a:ext>
            </a:extLst>
          </p:cNvPr>
          <p:cNvSpPr>
            <a:spLocks noGrp="1"/>
          </p:cNvSpPr>
          <p:nvPr>
            <p:ph type="title"/>
          </p:nvPr>
        </p:nvSpPr>
        <p:spPr/>
        <p:txBody>
          <a:bodyPr/>
          <a:lstStyle/>
          <a:p>
            <a:r>
              <a:rPr lang="tr-TR" dirty="0"/>
              <a:t>ÜSTÜN NİTELİKTE KAMU YARARI</a:t>
            </a:r>
          </a:p>
        </p:txBody>
      </p:sp>
      <p:sp>
        <p:nvSpPr>
          <p:cNvPr id="3" name="Content Placeholder 2">
            <a:extLst>
              <a:ext uri="{FF2B5EF4-FFF2-40B4-BE49-F238E27FC236}">
                <a16:creationId xmlns:a16="http://schemas.microsoft.com/office/drawing/2014/main" id="{2341022C-8CBA-FD43-A8A4-CA0C364D5638}"/>
              </a:ext>
            </a:extLst>
          </p:cNvPr>
          <p:cNvSpPr>
            <a:spLocks noGrp="1"/>
          </p:cNvSpPr>
          <p:nvPr>
            <p:ph idx="1"/>
          </p:nvPr>
        </p:nvSpPr>
        <p:spPr>
          <a:xfrm>
            <a:off x="4914901" y="803186"/>
            <a:ext cx="6731000" cy="5248622"/>
          </a:xfrm>
        </p:spPr>
        <p:txBody>
          <a:bodyPr/>
          <a:lstStyle/>
          <a:p>
            <a:r>
              <a:rPr lang="tr-TR" dirty="0"/>
              <a:t>Kanundan doğan bir hakkı, yetkiyi kamusal yarar lehine kullanarak kişilik hakkının ihlali halinde hukuka uygunluk nedeni gerçekleşir</a:t>
            </a:r>
          </a:p>
          <a:p>
            <a:r>
              <a:rPr lang="tr-TR" dirty="0"/>
              <a:t>Basın özgürlüğü, eleştiri özgürlüğü ile kişilik değerlerinin korunması arasında denge tutturulmalıdır. Yargıtay’a göre üstün nitelikte kamu yararı olması için yapılan haberin, yazılan yazının</a:t>
            </a:r>
          </a:p>
          <a:p>
            <a:pPr lvl="1"/>
            <a:r>
              <a:rPr lang="tr-TR" dirty="0"/>
              <a:t>Gerçek olması</a:t>
            </a:r>
          </a:p>
          <a:p>
            <a:pPr lvl="1"/>
            <a:r>
              <a:rPr lang="tr-TR" dirty="0"/>
              <a:t>Güncel olması</a:t>
            </a:r>
          </a:p>
          <a:p>
            <a:pPr lvl="1"/>
            <a:r>
              <a:rPr lang="tr-TR" dirty="0"/>
              <a:t>Kamu yararını ve toplumsal ilgiyi taşıması</a:t>
            </a:r>
          </a:p>
          <a:p>
            <a:pPr lvl="1"/>
            <a:r>
              <a:rPr lang="tr-TR" dirty="0"/>
              <a:t>Konu ile ifade arasındaki düşünsel bağlığa sahip olması gerekli</a:t>
            </a:r>
          </a:p>
          <a:p>
            <a:r>
              <a:rPr lang="tr-TR" dirty="0"/>
              <a:t>Gerçek dışı olaylara dayalı yorumlar veya gerçek olayları çarptırarak yapılan yorumlarda hukuka aykırılık vardır.</a:t>
            </a:r>
          </a:p>
        </p:txBody>
      </p:sp>
    </p:spTree>
    <p:extLst>
      <p:ext uri="{BB962C8B-B14F-4D97-AF65-F5344CB8AC3E}">
        <p14:creationId xmlns:p14="http://schemas.microsoft.com/office/powerpoint/2010/main" val="912718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A7368-06D6-544E-A705-C948D932022C}"/>
              </a:ext>
            </a:extLst>
          </p:cNvPr>
          <p:cNvSpPr>
            <a:spLocks noGrp="1"/>
          </p:cNvSpPr>
          <p:nvPr>
            <p:ph type="title"/>
          </p:nvPr>
        </p:nvSpPr>
        <p:spPr/>
        <p:txBody>
          <a:bodyPr/>
          <a:lstStyle/>
          <a:p>
            <a:r>
              <a:rPr lang="tr-TR" dirty="0"/>
              <a:t>KANUNUN VERDİĞİ YETKİ</a:t>
            </a:r>
          </a:p>
        </p:txBody>
      </p:sp>
      <p:sp>
        <p:nvSpPr>
          <p:cNvPr id="3" name="Content Placeholder 2">
            <a:extLst>
              <a:ext uri="{FF2B5EF4-FFF2-40B4-BE49-F238E27FC236}">
                <a16:creationId xmlns:a16="http://schemas.microsoft.com/office/drawing/2014/main" id="{0590F0C3-E152-FB47-AB85-DE1A50A85E96}"/>
              </a:ext>
            </a:extLst>
          </p:cNvPr>
          <p:cNvSpPr>
            <a:spLocks noGrp="1"/>
          </p:cNvSpPr>
          <p:nvPr>
            <p:ph idx="1"/>
          </p:nvPr>
        </p:nvSpPr>
        <p:spPr/>
        <p:txBody>
          <a:bodyPr>
            <a:normAutofit/>
          </a:bodyPr>
          <a:lstStyle/>
          <a:p>
            <a:r>
              <a:rPr lang="tr-TR" sz="2000" dirty="0"/>
              <a:t>Hak arama özgürlüğü, bilgi edinme hakkı, meşru müdafaa hakkı</a:t>
            </a:r>
          </a:p>
          <a:p>
            <a:r>
              <a:rPr lang="tr-TR" sz="2000" dirty="0"/>
              <a:t>Kanunen emir aldığı üstün verdiği emre dayanarak yapılan kişilik hakkı ihlalinde hukuka aykırılık ortadan kalkmaz</a:t>
            </a:r>
          </a:p>
          <a:p>
            <a:r>
              <a:rPr lang="tr-TR" sz="2000" dirty="0"/>
              <a:t>Hasta Hakları Yön. md. 22/ f. 2</a:t>
            </a:r>
          </a:p>
        </p:txBody>
      </p:sp>
    </p:spTree>
    <p:extLst>
      <p:ext uri="{BB962C8B-B14F-4D97-AF65-F5344CB8AC3E}">
        <p14:creationId xmlns:p14="http://schemas.microsoft.com/office/powerpoint/2010/main" val="289782662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BA1F1-0F01-D44E-BFB8-6A89FBAFC520}"/>
              </a:ext>
            </a:extLst>
          </p:cNvPr>
          <p:cNvSpPr>
            <a:spLocks noGrp="1"/>
          </p:cNvSpPr>
          <p:nvPr>
            <p:ph type="title"/>
          </p:nvPr>
        </p:nvSpPr>
        <p:spPr/>
        <p:txBody>
          <a:bodyPr>
            <a:normAutofit fontScale="90000"/>
          </a:bodyPr>
          <a:lstStyle/>
          <a:p>
            <a:r>
              <a:rPr lang="tr-TR" dirty="0"/>
              <a:t>KİŞİLİK HAKKI İHLALİNDE AÇILACAK DAVALAR</a:t>
            </a:r>
          </a:p>
        </p:txBody>
      </p:sp>
      <p:sp>
        <p:nvSpPr>
          <p:cNvPr id="3" name="Content Placeholder 2">
            <a:extLst>
              <a:ext uri="{FF2B5EF4-FFF2-40B4-BE49-F238E27FC236}">
                <a16:creationId xmlns:a16="http://schemas.microsoft.com/office/drawing/2014/main" id="{6646013F-F9E6-2545-81EC-4EC5309F23FB}"/>
              </a:ext>
            </a:extLst>
          </p:cNvPr>
          <p:cNvSpPr>
            <a:spLocks noGrp="1"/>
          </p:cNvSpPr>
          <p:nvPr>
            <p:ph idx="1"/>
          </p:nvPr>
        </p:nvSpPr>
        <p:spPr/>
        <p:txBody>
          <a:bodyPr>
            <a:normAutofit lnSpcReduction="10000"/>
          </a:bodyPr>
          <a:lstStyle/>
          <a:p>
            <a:r>
              <a:rPr lang="tr-TR" sz="2800" dirty="0"/>
              <a:t>Saldırıya son verilmesi davası</a:t>
            </a:r>
          </a:p>
          <a:p>
            <a:r>
              <a:rPr lang="tr-TR" sz="2800" dirty="0"/>
              <a:t>Saldırı tehlikesinin önlenmesi davası</a:t>
            </a:r>
          </a:p>
          <a:p>
            <a:r>
              <a:rPr lang="tr-TR" sz="2800" dirty="0"/>
              <a:t>Saldırının hukuka aykırılığının tespiti davası</a:t>
            </a:r>
          </a:p>
          <a:p>
            <a:r>
              <a:rPr lang="tr-TR" sz="2800" dirty="0"/>
              <a:t>Maddi tazminat davası</a:t>
            </a:r>
          </a:p>
          <a:p>
            <a:r>
              <a:rPr lang="tr-TR" sz="2800" dirty="0"/>
              <a:t>Manevi tazminat davası</a:t>
            </a:r>
          </a:p>
          <a:p>
            <a:r>
              <a:rPr lang="tr-TR" sz="2800" dirty="0"/>
              <a:t>Saldırıdan elde edilen kazancın geri verilmesi davası</a:t>
            </a:r>
          </a:p>
        </p:txBody>
      </p:sp>
    </p:spTree>
    <p:extLst>
      <p:ext uri="{BB962C8B-B14F-4D97-AF65-F5344CB8AC3E}">
        <p14:creationId xmlns:p14="http://schemas.microsoft.com/office/powerpoint/2010/main" val="26303554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49481-BCB7-A64D-A329-97715B825652}"/>
              </a:ext>
            </a:extLst>
          </p:cNvPr>
          <p:cNvSpPr>
            <a:spLocks noGrp="1"/>
          </p:cNvSpPr>
          <p:nvPr>
            <p:ph type="title"/>
          </p:nvPr>
        </p:nvSpPr>
        <p:spPr/>
        <p:txBody>
          <a:bodyPr/>
          <a:lstStyle/>
          <a:p>
            <a:r>
              <a:rPr lang="tr-TR" dirty="0"/>
              <a:t>MİRASÇILAR BU DAVALARI AÇABİLİR Mİ?</a:t>
            </a:r>
          </a:p>
        </p:txBody>
      </p:sp>
      <p:sp>
        <p:nvSpPr>
          <p:cNvPr id="3" name="Content Placeholder 2">
            <a:extLst>
              <a:ext uri="{FF2B5EF4-FFF2-40B4-BE49-F238E27FC236}">
                <a16:creationId xmlns:a16="http://schemas.microsoft.com/office/drawing/2014/main" id="{6D3BA4AA-5A99-6949-9146-9488C75B6CD2}"/>
              </a:ext>
            </a:extLst>
          </p:cNvPr>
          <p:cNvSpPr>
            <a:spLocks noGrp="1"/>
          </p:cNvSpPr>
          <p:nvPr>
            <p:ph idx="1"/>
          </p:nvPr>
        </p:nvSpPr>
        <p:spPr/>
        <p:txBody>
          <a:bodyPr/>
          <a:lstStyle/>
          <a:p>
            <a:r>
              <a:rPr lang="tr-TR" sz="2400" dirty="0"/>
              <a:t>Ölüm sonrası da devam eden (</a:t>
            </a:r>
            <a:r>
              <a:rPr lang="tr-TR" sz="2400" dirty="0" err="1"/>
              <a:t>postmortem</a:t>
            </a:r>
            <a:r>
              <a:rPr lang="tr-TR" sz="2400" dirty="0"/>
              <a:t>) bir kişilik değerinin ihlali</a:t>
            </a:r>
          </a:p>
          <a:p>
            <a:r>
              <a:rPr lang="tr-TR" sz="2400" dirty="0" err="1"/>
              <a:t>Mirasbırakanın</a:t>
            </a:r>
            <a:r>
              <a:rPr lang="tr-TR" sz="2400" dirty="0"/>
              <a:t> kişilik hakkına yapılan saldırı aynı zamanda mirasçıların kişilik hakkına da yapılması</a:t>
            </a:r>
          </a:p>
          <a:p>
            <a:r>
              <a:rPr lang="tr-TR" sz="2400" dirty="0"/>
              <a:t>Parasal değeri olan kişilik değerinin ihlali halinde maddi tazminat davası açılması</a:t>
            </a:r>
          </a:p>
          <a:p>
            <a:endParaRPr lang="tr-TR" dirty="0"/>
          </a:p>
        </p:txBody>
      </p:sp>
    </p:spTree>
    <p:extLst>
      <p:ext uri="{BB962C8B-B14F-4D97-AF65-F5344CB8AC3E}">
        <p14:creationId xmlns:p14="http://schemas.microsoft.com/office/powerpoint/2010/main" val="452168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5F9191-A8D2-464C-B1CF-DCD727DFD8D4}"/>
              </a:ext>
            </a:extLst>
          </p:cNvPr>
          <p:cNvSpPr>
            <a:spLocks noGrp="1"/>
          </p:cNvSpPr>
          <p:nvPr>
            <p:ph type="title"/>
          </p:nvPr>
        </p:nvSpPr>
        <p:spPr/>
        <p:txBody>
          <a:bodyPr>
            <a:normAutofit fontScale="90000"/>
          </a:bodyPr>
          <a:lstStyle/>
          <a:p>
            <a:r>
              <a:rPr lang="tr-TR" dirty="0"/>
              <a:t>KANUNLARIN ANLAM BAKIMINDAN UYGULANMASI</a:t>
            </a:r>
          </a:p>
        </p:txBody>
      </p:sp>
      <p:sp>
        <p:nvSpPr>
          <p:cNvPr id="4" name="Content Placeholder 3">
            <a:extLst>
              <a:ext uri="{FF2B5EF4-FFF2-40B4-BE49-F238E27FC236}">
                <a16:creationId xmlns:a16="http://schemas.microsoft.com/office/drawing/2014/main" id="{29E336CB-4300-1C47-8E02-F9FB44EB0807}"/>
              </a:ext>
            </a:extLst>
          </p:cNvPr>
          <p:cNvSpPr>
            <a:spLocks noGrp="1"/>
          </p:cNvSpPr>
          <p:nvPr>
            <p:ph idx="1"/>
          </p:nvPr>
        </p:nvSpPr>
        <p:spPr>
          <a:xfrm>
            <a:off x="4656667" y="169333"/>
            <a:ext cx="6743653" cy="6570134"/>
          </a:xfrm>
        </p:spPr>
        <p:txBody>
          <a:bodyPr>
            <a:normAutofit/>
          </a:bodyPr>
          <a:lstStyle/>
          <a:p>
            <a:r>
              <a:rPr lang="tr-TR" dirty="0"/>
              <a:t>DÜZ ANLAM- ZIT ANLAM</a:t>
            </a:r>
          </a:p>
          <a:p>
            <a:r>
              <a:rPr lang="tr-TR" dirty="0"/>
              <a:t>ÖZÜYLE UYGULAMA (HÜKMÜN </a:t>
            </a:r>
            <a:r>
              <a:rPr lang="tr-TR" i="1" dirty="0"/>
              <a:t>RATIO LEGIS</a:t>
            </a:r>
            <a:r>
              <a:rPr lang="tr-TR" dirty="0"/>
              <a:t>’I)</a:t>
            </a:r>
          </a:p>
          <a:p>
            <a:r>
              <a:rPr lang="tr-TR" dirty="0"/>
              <a:t>SÖZÜYLE UYGULAMA (LAFZİ YORUM)</a:t>
            </a:r>
          </a:p>
          <a:p>
            <a:r>
              <a:rPr lang="tr-TR" dirty="0"/>
              <a:t>KIYASEN UYGULAMA</a:t>
            </a:r>
          </a:p>
          <a:p>
            <a:r>
              <a:rPr lang="tr-TR"/>
              <a:t>ATIF </a:t>
            </a:r>
            <a:r>
              <a:rPr lang="tr-TR" dirty="0"/>
              <a:t>YOLUYLA UYGULAMA</a:t>
            </a:r>
          </a:p>
          <a:p>
            <a:pPr>
              <a:buFont typeface="Wingdings" pitchFamily="2" charset="2"/>
              <a:buChar char="Ø"/>
            </a:pPr>
            <a:r>
              <a:rPr lang="tr-TR" sz="2400" dirty="0"/>
              <a:t>YORUM METODLARI</a:t>
            </a:r>
          </a:p>
          <a:p>
            <a:pPr>
              <a:buFont typeface="Arial" panose="020B0604020202020204" pitchFamily="34" charset="0"/>
              <a:buChar char="•"/>
            </a:pPr>
            <a:r>
              <a:rPr lang="tr-TR" dirty="0"/>
              <a:t>LAFZİ YORUM</a:t>
            </a:r>
          </a:p>
          <a:p>
            <a:pPr>
              <a:buFont typeface="Arial" panose="020B0604020202020204" pitchFamily="34" charset="0"/>
              <a:buChar char="•"/>
            </a:pPr>
            <a:r>
              <a:rPr lang="tr-TR" dirty="0"/>
              <a:t>AMACA GÖRE YORUM</a:t>
            </a:r>
          </a:p>
          <a:p>
            <a:pPr>
              <a:buFont typeface="Arial" panose="020B0604020202020204" pitchFamily="34" charset="0"/>
              <a:buChar char="•"/>
            </a:pPr>
            <a:r>
              <a:rPr lang="tr-TR" dirty="0"/>
              <a:t>SÜBJEKTİF TARİHİ YORUM</a:t>
            </a:r>
          </a:p>
          <a:p>
            <a:pPr>
              <a:buFont typeface="Arial" panose="020B0604020202020204" pitchFamily="34" charset="0"/>
              <a:buChar char="•"/>
            </a:pPr>
            <a:r>
              <a:rPr lang="tr-TR" dirty="0"/>
              <a:t>OBJEKTİF TARİHİ YORUM</a:t>
            </a:r>
          </a:p>
          <a:p>
            <a:pPr>
              <a:buFont typeface="Arial" panose="020B0604020202020204" pitchFamily="34" charset="0"/>
              <a:buChar char="•"/>
            </a:pPr>
            <a:r>
              <a:rPr lang="tr-TR" dirty="0"/>
              <a:t>ZAMANA GÖRE OBJEKTİF YORUM</a:t>
            </a:r>
          </a:p>
          <a:p>
            <a:pPr>
              <a:buFont typeface="Arial" panose="020B0604020202020204" pitchFamily="34" charset="0"/>
              <a:buChar char="•"/>
            </a:pPr>
            <a:r>
              <a:rPr lang="tr-TR" dirty="0"/>
              <a:t>SERBEST YORUM </a:t>
            </a:r>
          </a:p>
          <a:p>
            <a:pPr>
              <a:buFont typeface="Wingdings" pitchFamily="2" charset="2"/>
              <a:buChar char="q"/>
            </a:pPr>
            <a:r>
              <a:rPr lang="tr-TR" sz="2400" dirty="0"/>
              <a:t> İSTİSNAİ HÜKÜMLER GENİŞLETİCİ YORUMA TABİ DEĞİLDİR!</a:t>
            </a:r>
          </a:p>
        </p:txBody>
      </p:sp>
    </p:spTree>
    <p:extLst>
      <p:ext uri="{BB962C8B-B14F-4D97-AF65-F5344CB8AC3E}">
        <p14:creationId xmlns:p14="http://schemas.microsoft.com/office/powerpoint/2010/main" val="304632971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8E38D-A7D8-2144-83FD-6AFFD809214C}"/>
              </a:ext>
            </a:extLst>
          </p:cNvPr>
          <p:cNvSpPr>
            <a:spLocks noGrp="1"/>
          </p:cNvSpPr>
          <p:nvPr>
            <p:ph type="title"/>
          </p:nvPr>
        </p:nvSpPr>
        <p:spPr/>
        <p:txBody>
          <a:bodyPr/>
          <a:lstStyle/>
          <a:p>
            <a:r>
              <a:rPr lang="tr-TR" dirty="0"/>
              <a:t>SALDIRIYA SON VERİLMESİ DAVASI</a:t>
            </a:r>
          </a:p>
        </p:txBody>
      </p:sp>
      <p:sp>
        <p:nvSpPr>
          <p:cNvPr id="3" name="Content Placeholder 2">
            <a:extLst>
              <a:ext uri="{FF2B5EF4-FFF2-40B4-BE49-F238E27FC236}">
                <a16:creationId xmlns:a16="http://schemas.microsoft.com/office/drawing/2014/main" id="{CE81DF13-7A69-CF44-94D3-B76A46B087A9}"/>
              </a:ext>
            </a:extLst>
          </p:cNvPr>
          <p:cNvSpPr>
            <a:spLocks noGrp="1"/>
          </p:cNvSpPr>
          <p:nvPr>
            <p:ph idx="1"/>
          </p:nvPr>
        </p:nvSpPr>
        <p:spPr/>
        <p:txBody>
          <a:bodyPr/>
          <a:lstStyle/>
          <a:p>
            <a:r>
              <a:rPr lang="tr-TR" dirty="0"/>
              <a:t>Devam eden bir saldırının sonlandırılması talebiyle açılır</a:t>
            </a:r>
          </a:p>
          <a:p>
            <a:r>
              <a:rPr lang="tr-TR" dirty="0"/>
              <a:t>Saldırı devam etmeli, haksız olmalı. Kusur şart değil</a:t>
            </a:r>
          </a:p>
          <a:p>
            <a:r>
              <a:rPr lang="tr-TR" dirty="0"/>
              <a:t>Saldırı sona erdikten sonra etkisi devam edecekse mahkeme kararının üçüncü kişilere bildirilmesi ve yayınlanması talebi de ileri sürülebilir</a:t>
            </a:r>
          </a:p>
          <a:p>
            <a:r>
              <a:rPr lang="tr-TR" dirty="0"/>
              <a:t>Saldırı devam ettiği sürece zamanaşımı ve hak düşürücü süre yok. </a:t>
            </a:r>
          </a:p>
          <a:p>
            <a:r>
              <a:rPr lang="tr-TR" dirty="0"/>
              <a:t>Birden fazla kişinin kişilik hakkı ihlal edildiyse her biri ayrı ayrı dava açabilir</a:t>
            </a:r>
          </a:p>
        </p:txBody>
      </p:sp>
    </p:spTree>
    <p:extLst>
      <p:ext uri="{BB962C8B-B14F-4D97-AF65-F5344CB8AC3E}">
        <p14:creationId xmlns:p14="http://schemas.microsoft.com/office/powerpoint/2010/main" val="152134027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09F1B-773D-0C46-A232-3820665A122C}"/>
              </a:ext>
            </a:extLst>
          </p:cNvPr>
          <p:cNvSpPr>
            <a:spLocks noGrp="1"/>
          </p:cNvSpPr>
          <p:nvPr>
            <p:ph type="title"/>
          </p:nvPr>
        </p:nvSpPr>
        <p:spPr/>
        <p:txBody>
          <a:bodyPr>
            <a:normAutofit fontScale="90000"/>
          </a:bodyPr>
          <a:lstStyle/>
          <a:p>
            <a:r>
              <a:rPr lang="tr-TR" dirty="0"/>
              <a:t>SALDIRI TEHLİKESİNİN ÖNLENMESİ DAVASI</a:t>
            </a:r>
          </a:p>
        </p:txBody>
      </p:sp>
      <p:sp>
        <p:nvSpPr>
          <p:cNvPr id="3" name="Content Placeholder 2">
            <a:extLst>
              <a:ext uri="{FF2B5EF4-FFF2-40B4-BE49-F238E27FC236}">
                <a16:creationId xmlns:a16="http://schemas.microsoft.com/office/drawing/2014/main" id="{DB5962F0-0518-A749-AB05-3C165CEDBD7F}"/>
              </a:ext>
            </a:extLst>
          </p:cNvPr>
          <p:cNvSpPr>
            <a:spLocks noGrp="1"/>
          </p:cNvSpPr>
          <p:nvPr>
            <p:ph idx="1"/>
          </p:nvPr>
        </p:nvSpPr>
        <p:spPr/>
        <p:txBody>
          <a:bodyPr>
            <a:normAutofit/>
          </a:bodyPr>
          <a:lstStyle/>
          <a:p>
            <a:r>
              <a:rPr lang="tr-TR" sz="2000" dirty="0"/>
              <a:t>Olası bir saldırı tehlikesinin önlenmesi talebiyle açılır</a:t>
            </a:r>
          </a:p>
          <a:p>
            <a:r>
              <a:rPr lang="tr-TR" sz="2000" dirty="0"/>
              <a:t>Ciddi bir tehlike olmalı</a:t>
            </a:r>
          </a:p>
          <a:p>
            <a:r>
              <a:rPr lang="tr-TR" sz="2000" dirty="0"/>
              <a:t>Tehlike yakın gelecekte gerçekleşmesi muhtemel olmalı</a:t>
            </a:r>
          </a:p>
          <a:p>
            <a:r>
              <a:rPr lang="tr-TR" sz="2000" dirty="0"/>
              <a:t>Kusur aranmaz</a:t>
            </a:r>
          </a:p>
        </p:txBody>
      </p:sp>
    </p:spTree>
    <p:extLst>
      <p:ext uri="{BB962C8B-B14F-4D97-AF65-F5344CB8AC3E}">
        <p14:creationId xmlns:p14="http://schemas.microsoft.com/office/powerpoint/2010/main" val="127711799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09098-565E-B944-BD04-945C806D6F39}"/>
              </a:ext>
            </a:extLst>
          </p:cNvPr>
          <p:cNvSpPr>
            <a:spLocks noGrp="1"/>
          </p:cNvSpPr>
          <p:nvPr>
            <p:ph type="title"/>
          </p:nvPr>
        </p:nvSpPr>
        <p:spPr/>
        <p:txBody>
          <a:bodyPr>
            <a:normAutofit fontScale="90000"/>
          </a:bodyPr>
          <a:lstStyle/>
          <a:p>
            <a:r>
              <a:rPr lang="tr-TR" dirty="0"/>
              <a:t>SALDIRININ HUKUKA AYKIRILIĞININ TESPİTİ DAVASI</a:t>
            </a:r>
          </a:p>
        </p:txBody>
      </p:sp>
      <p:sp>
        <p:nvSpPr>
          <p:cNvPr id="3" name="Content Placeholder 2">
            <a:extLst>
              <a:ext uri="{FF2B5EF4-FFF2-40B4-BE49-F238E27FC236}">
                <a16:creationId xmlns:a16="http://schemas.microsoft.com/office/drawing/2014/main" id="{32E68827-3145-C145-8933-B75957E112F3}"/>
              </a:ext>
            </a:extLst>
          </p:cNvPr>
          <p:cNvSpPr>
            <a:spLocks noGrp="1"/>
          </p:cNvSpPr>
          <p:nvPr>
            <p:ph idx="1"/>
          </p:nvPr>
        </p:nvSpPr>
        <p:spPr/>
        <p:txBody>
          <a:bodyPr/>
          <a:lstStyle/>
          <a:p>
            <a:r>
              <a:rPr lang="tr-TR" dirty="0"/>
              <a:t>Yayın yoluyla yapılan saldırılarda sıklıkla bu dava açılır</a:t>
            </a:r>
          </a:p>
          <a:p>
            <a:r>
              <a:rPr lang="tr-TR" dirty="0"/>
              <a:t>Sona eren saldırının devam eden etkisini bertaraf etmek amacıyla açılır</a:t>
            </a:r>
          </a:p>
          <a:p>
            <a:r>
              <a:rPr lang="tr-TR" dirty="0"/>
              <a:t>Saldırının etkisi devam ettikçe bu dava açılabilir</a:t>
            </a:r>
          </a:p>
          <a:p>
            <a:r>
              <a:rPr lang="tr-TR" dirty="0"/>
              <a:t>TBK md. 58/ f. 2—manevi tazminat davasında hakimin kınama kararı vermesi de mümkün</a:t>
            </a:r>
          </a:p>
          <a:p>
            <a:r>
              <a:rPr lang="tr-TR" dirty="0"/>
              <a:t>Kitle iletişim aracıyla kişilik hakkına saldırı gerçekleşmişse aynı araçla mahkeme kararının yayınlanması gerekir</a:t>
            </a:r>
          </a:p>
        </p:txBody>
      </p:sp>
    </p:spTree>
    <p:extLst>
      <p:ext uri="{BB962C8B-B14F-4D97-AF65-F5344CB8AC3E}">
        <p14:creationId xmlns:p14="http://schemas.microsoft.com/office/powerpoint/2010/main" val="118732981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AB50E-4E5D-1A48-A499-8D58F4C189F6}"/>
              </a:ext>
            </a:extLst>
          </p:cNvPr>
          <p:cNvSpPr>
            <a:spLocks noGrp="1"/>
          </p:cNvSpPr>
          <p:nvPr>
            <p:ph type="title"/>
          </p:nvPr>
        </p:nvSpPr>
        <p:spPr/>
        <p:txBody>
          <a:bodyPr/>
          <a:lstStyle/>
          <a:p>
            <a:r>
              <a:rPr lang="tr-TR" dirty="0"/>
              <a:t>MADDİ TAZMİNAT DAVASI</a:t>
            </a:r>
          </a:p>
        </p:txBody>
      </p:sp>
      <p:sp>
        <p:nvSpPr>
          <p:cNvPr id="3" name="Content Placeholder 2">
            <a:extLst>
              <a:ext uri="{FF2B5EF4-FFF2-40B4-BE49-F238E27FC236}">
                <a16:creationId xmlns:a16="http://schemas.microsoft.com/office/drawing/2014/main" id="{1965ED8B-F715-F948-9C17-3BCE4C511969}"/>
              </a:ext>
            </a:extLst>
          </p:cNvPr>
          <p:cNvSpPr>
            <a:spLocks noGrp="1"/>
          </p:cNvSpPr>
          <p:nvPr>
            <p:ph idx="1"/>
          </p:nvPr>
        </p:nvSpPr>
        <p:spPr/>
        <p:txBody>
          <a:bodyPr/>
          <a:lstStyle/>
          <a:p>
            <a:r>
              <a:rPr lang="tr-TR" dirty="0"/>
              <a:t>Şartları</a:t>
            </a:r>
          </a:p>
          <a:p>
            <a:pPr lvl="1"/>
            <a:r>
              <a:rPr lang="tr-TR" dirty="0"/>
              <a:t>Hukuka aykırı saldırı</a:t>
            </a:r>
          </a:p>
          <a:p>
            <a:pPr lvl="1"/>
            <a:r>
              <a:rPr lang="tr-TR" dirty="0"/>
              <a:t>Maddi zarar</a:t>
            </a:r>
          </a:p>
          <a:p>
            <a:pPr lvl="1"/>
            <a:r>
              <a:rPr lang="tr-TR" dirty="0"/>
              <a:t>Saldırıyla zarar arasında uygun illiyet bağı </a:t>
            </a:r>
          </a:p>
          <a:p>
            <a:pPr lvl="1"/>
            <a:r>
              <a:rPr lang="tr-TR" dirty="0"/>
              <a:t>Failin kusuru ya da kusursuz sorumluluk hali</a:t>
            </a:r>
          </a:p>
          <a:p>
            <a:r>
              <a:rPr lang="tr-TR" dirty="0"/>
              <a:t>Zamanaşımı süresi—haksız fiile dayanan tazminat davalarında 2-10 yıl, borca aykırılığa dayanan tazminat davalarında 10 yıl</a:t>
            </a:r>
          </a:p>
          <a:p>
            <a:r>
              <a:rPr lang="tr-TR" dirty="0"/>
              <a:t>Tazminat talebi devredilebilir, mirasçılara geçer. </a:t>
            </a:r>
          </a:p>
          <a:p>
            <a:r>
              <a:rPr lang="tr-TR" dirty="0"/>
              <a:t>Saldırı henüz gerçekleşmediğinden saldırının önlenmesi davasında maddi tazminat talebi ileri sürülemez</a:t>
            </a:r>
          </a:p>
        </p:txBody>
      </p:sp>
    </p:spTree>
    <p:extLst>
      <p:ext uri="{BB962C8B-B14F-4D97-AF65-F5344CB8AC3E}">
        <p14:creationId xmlns:p14="http://schemas.microsoft.com/office/powerpoint/2010/main" val="423709606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2A36F-236E-FC4C-BD19-BB978468CB57}"/>
              </a:ext>
            </a:extLst>
          </p:cNvPr>
          <p:cNvSpPr>
            <a:spLocks noGrp="1"/>
          </p:cNvSpPr>
          <p:nvPr>
            <p:ph type="title"/>
          </p:nvPr>
        </p:nvSpPr>
        <p:spPr/>
        <p:txBody>
          <a:bodyPr/>
          <a:lstStyle/>
          <a:p>
            <a:r>
              <a:rPr lang="tr-TR" dirty="0"/>
              <a:t>MANEVİ TAZMİNAT DAVASI</a:t>
            </a:r>
          </a:p>
        </p:txBody>
      </p:sp>
      <p:sp>
        <p:nvSpPr>
          <p:cNvPr id="3" name="Content Placeholder 2">
            <a:extLst>
              <a:ext uri="{FF2B5EF4-FFF2-40B4-BE49-F238E27FC236}">
                <a16:creationId xmlns:a16="http://schemas.microsoft.com/office/drawing/2014/main" id="{114D9E92-4789-4146-85E2-146E5D8AB86A}"/>
              </a:ext>
            </a:extLst>
          </p:cNvPr>
          <p:cNvSpPr>
            <a:spLocks noGrp="1"/>
          </p:cNvSpPr>
          <p:nvPr>
            <p:ph idx="1"/>
          </p:nvPr>
        </p:nvSpPr>
        <p:spPr/>
        <p:txBody>
          <a:bodyPr/>
          <a:lstStyle/>
          <a:p>
            <a:r>
              <a:rPr lang="tr-TR" dirty="0"/>
              <a:t>Hukuka aykırı saldırıdan doğan elem, acı ve ıstırabın telafisi amacıyla açılır</a:t>
            </a:r>
          </a:p>
          <a:p>
            <a:r>
              <a:rPr lang="tr-TR" dirty="0"/>
              <a:t>Parasal bir değer belirlenir. Çok düşük veya çok yüksek olmamalıdır. Hakimin takdirindedir.</a:t>
            </a:r>
          </a:p>
          <a:p>
            <a:r>
              <a:rPr lang="tr-TR" dirty="0"/>
              <a:t>Kişiliğe saldırı eğer aile şerefini de yaralayıcı bir fiil söz konusu ise ailenin diğer fertleri de manevi tazminat davası açabilir.</a:t>
            </a:r>
          </a:p>
          <a:p>
            <a:r>
              <a:rPr lang="tr-TR" dirty="0"/>
              <a:t>Tüzel kişiler de manevi tazminat davası açabilir</a:t>
            </a:r>
          </a:p>
          <a:p>
            <a:r>
              <a:rPr lang="tr-TR" dirty="0"/>
              <a:t>Manevi tazminat talebinin devri—MK md. 25/ f. 4</a:t>
            </a:r>
          </a:p>
        </p:txBody>
      </p:sp>
    </p:spTree>
    <p:extLst>
      <p:ext uri="{BB962C8B-B14F-4D97-AF65-F5344CB8AC3E}">
        <p14:creationId xmlns:p14="http://schemas.microsoft.com/office/powerpoint/2010/main" val="41971612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CB03A-FE14-DC4C-A8A3-037D754B4946}"/>
              </a:ext>
            </a:extLst>
          </p:cNvPr>
          <p:cNvSpPr>
            <a:spLocks noGrp="1"/>
          </p:cNvSpPr>
          <p:nvPr>
            <p:ph type="title"/>
          </p:nvPr>
        </p:nvSpPr>
        <p:spPr/>
        <p:txBody>
          <a:bodyPr>
            <a:normAutofit fontScale="90000"/>
          </a:bodyPr>
          <a:lstStyle/>
          <a:p>
            <a:r>
              <a:rPr lang="tr-TR" dirty="0"/>
              <a:t>SALDIRIDAN ELDE EDİLEN KAZANCIN İADESİ DAVASI</a:t>
            </a:r>
          </a:p>
        </p:txBody>
      </p:sp>
      <p:sp>
        <p:nvSpPr>
          <p:cNvPr id="3" name="Content Placeholder 2">
            <a:extLst>
              <a:ext uri="{FF2B5EF4-FFF2-40B4-BE49-F238E27FC236}">
                <a16:creationId xmlns:a16="http://schemas.microsoft.com/office/drawing/2014/main" id="{DBB0116D-BDC6-FF43-8D29-CDCF1BDC6C6F}"/>
              </a:ext>
            </a:extLst>
          </p:cNvPr>
          <p:cNvSpPr>
            <a:spLocks noGrp="1"/>
          </p:cNvSpPr>
          <p:nvPr>
            <p:ph idx="1"/>
          </p:nvPr>
        </p:nvSpPr>
        <p:spPr/>
        <p:txBody>
          <a:bodyPr/>
          <a:lstStyle/>
          <a:p>
            <a:r>
              <a:rPr lang="tr-TR" dirty="0"/>
              <a:t>Vekaletsiz iş görme hükümleri esas alınır</a:t>
            </a:r>
          </a:p>
          <a:p>
            <a:r>
              <a:rPr lang="tr-TR" dirty="0"/>
              <a:t>Mağdurun elde edemeyeceği bir kazancın saldırı sonucu fail tarafından kazanılmasında bu dava açılır. Ortada bir zarar yoktur. </a:t>
            </a:r>
            <a:r>
              <a:rPr lang="tr-TR" dirty="0" err="1"/>
              <a:t>Örn</a:t>
            </a:r>
            <a:r>
              <a:rPr lang="tr-TR" dirty="0"/>
              <a:t>. günlüklerinin ele geçirilmesiyle kitap olarak basılması</a:t>
            </a:r>
          </a:p>
          <a:p>
            <a:r>
              <a:rPr lang="tr-TR" dirty="0"/>
              <a:t>Mağdurun elde edebileceği bir kazancın saldırı sonucu failin kazanmasında ise maddi tazminat davası açılabilir. </a:t>
            </a:r>
            <a:r>
              <a:rPr lang="tr-TR" dirty="0" err="1"/>
              <a:t>Örn</a:t>
            </a:r>
            <a:r>
              <a:rPr lang="tr-TR" dirty="0"/>
              <a:t>. kişi kendi günlüğünü zaten kitap olarak bastırmayı düşünüyorsa failin daha önceden kitabı bastırması</a:t>
            </a:r>
          </a:p>
          <a:p>
            <a:r>
              <a:rPr lang="tr-TR" dirty="0"/>
              <a:t>Bu davanın en çok açıldığı durumlar; ad ve sesin izinsiz kullanılması, haksız rekabet sonucu elde edilen kazanç, kitle iletişim araçlarında özel hayatın açıklanmasıyla gelir elde etmek </a:t>
            </a:r>
          </a:p>
        </p:txBody>
      </p:sp>
    </p:spTree>
    <p:extLst>
      <p:ext uri="{BB962C8B-B14F-4D97-AF65-F5344CB8AC3E}">
        <p14:creationId xmlns:p14="http://schemas.microsoft.com/office/powerpoint/2010/main" val="221702651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996A7-521A-9248-848D-292460274CFF}"/>
              </a:ext>
            </a:extLst>
          </p:cNvPr>
          <p:cNvSpPr>
            <a:spLocks noGrp="1"/>
          </p:cNvSpPr>
          <p:nvPr>
            <p:ph type="title"/>
          </p:nvPr>
        </p:nvSpPr>
        <p:spPr/>
        <p:txBody>
          <a:bodyPr>
            <a:normAutofit fontScale="90000"/>
          </a:bodyPr>
          <a:lstStyle/>
          <a:p>
            <a:r>
              <a:rPr lang="tr-TR" dirty="0"/>
              <a:t>KİŞİLİĞİ KORUYUCU DAVALARA DAİR EK BİLGİLER</a:t>
            </a:r>
          </a:p>
        </p:txBody>
      </p:sp>
      <p:sp>
        <p:nvSpPr>
          <p:cNvPr id="3" name="Content Placeholder 2">
            <a:extLst>
              <a:ext uri="{FF2B5EF4-FFF2-40B4-BE49-F238E27FC236}">
                <a16:creationId xmlns:a16="http://schemas.microsoft.com/office/drawing/2014/main" id="{9468BFE6-D141-F447-81C2-7E3C88330C66}"/>
              </a:ext>
            </a:extLst>
          </p:cNvPr>
          <p:cNvSpPr>
            <a:spLocks noGrp="1"/>
          </p:cNvSpPr>
          <p:nvPr>
            <p:ph idx="1"/>
          </p:nvPr>
        </p:nvSpPr>
        <p:spPr/>
        <p:txBody>
          <a:bodyPr/>
          <a:lstStyle/>
          <a:p>
            <a:r>
              <a:rPr lang="tr-TR" dirty="0"/>
              <a:t>Davacının ya da davalının yerleşim yerinde bu davalar açılabilir</a:t>
            </a:r>
          </a:p>
          <a:p>
            <a:r>
              <a:rPr lang="tr-TR" dirty="0"/>
              <a:t>Saldırının önlenmesi davasında—tazminat talepleri ile kazancın iadesi talebi ileri sürülemez</a:t>
            </a:r>
          </a:p>
          <a:p>
            <a:r>
              <a:rPr lang="tr-TR" dirty="0"/>
              <a:t>Tespit davasında tazminat talepleri ve kazancın iadesi talebi ek olarak ileri sürülemez. Tazminat davalarıyla kazancın iadesi davalarında zaten hukuka aykırılığın tespiti yapılıyor</a:t>
            </a:r>
          </a:p>
          <a:p>
            <a:r>
              <a:rPr lang="tr-TR" dirty="0"/>
              <a:t>Tazminat davalarında ve kazancın iadesi davasında saldırının etkisi devam ediyorsa hukuka aykırılığın tespitiyle kararın duyurulması talebi </a:t>
            </a:r>
            <a:r>
              <a:rPr lang="tr-TR"/>
              <a:t>ileri sürülebilir</a:t>
            </a:r>
            <a:endParaRPr lang="tr-TR" dirty="0"/>
          </a:p>
        </p:txBody>
      </p:sp>
    </p:spTree>
    <p:extLst>
      <p:ext uri="{BB962C8B-B14F-4D97-AF65-F5344CB8AC3E}">
        <p14:creationId xmlns:p14="http://schemas.microsoft.com/office/powerpoint/2010/main" val="330771753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22204-9234-E64E-A94A-16B49DC638C4}"/>
              </a:ext>
            </a:extLst>
          </p:cNvPr>
          <p:cNvSpPr>
            <a:spLocks noGrp="1"/>
          </p:cNvSpPr>
          <p:nvPr>
            <p:ph type="title"/>
          </p:nvPr>
        </p:nvSpPr>
        <p:spPr/>
        <p:txBody>
          <a:bodyPr/>
          <a:lstStyle/>
          <a:p>
            <a:r>
              <a:rPr lang="tr-TR" dirty="0"/>
              <a:t>TÜZEL KİŞİLİK</a:t>
            </a:r>
          </a:p>
        </p:txBody>
      </p:sp>
      <p:sp>
        <p:nvSpPr>
          <p:cNvPr id="3" name="Content Placeholder 2">
            <a:extLst>
              <a:ext uri="{FF2B5EF4-FFF2-40B4-BE49-F238E27FC236}">
                <a16:creationId xmlns:a16="http://schemas.microsoft.com/office/drawing/2014/main" id="{D4A25323-4142-3741-9708-15C9B06C73F0}"/>
              </a:ext>
            </a:extLst>
          </p:cNvPr>
          <p:cNvSpPr>
            <a:spLocks noGrp="1"/>
          </p:cNvSpPr>
          <p:nvPr>
            <p:ph idx="1"/>
          </p:nvPr>
        </p:nvSpPr>
        <p:spPr/>
        <p:txBody>
          <a:bodyPr/>
          <a:lstStyle/>
          <a:p>
            <a:r>
              <a:rPr lang="tr-TR" dirty="0"/>
              <a:t>Gerçek kişinin ömrünü aşan amaçlara ulaşmak adına kendi gücünü aşan işleri yapabilmek için kişilerin/ malların bu amaca özgülenmesi ihtiyacı</a:t>
            </a:r>
          </a:p>
          <a:p>
            <a:r>
              <a:rPr lang="tr-TR" dirty="0"/>
              <a:t>Ortak amaç doğrultusunda bir araya gelen kişi/ mal topluluklarının bağımsız kişiliği kazanmasıyla ortaya tüzel kişilik çıkar.</a:t>
            </a:r>
          </a:p>
          <a:p>
            <a:r>
              <a:rPr lang="tr-TR" dirty="0"/>
              <a:t>Unsurları</a:t>
            </a:r>
          </a:p>
          <a:p>
            <a:pPr lvl="1"/>
            <a:r>
              <a:rPr lang="tr-TR" dirty="0"/>
              <a:t>Örgütlenme </a:t>
            </a:r>
          </a:p>
          <a:p>
            <a:pPr lvl="1"/>
            <a:r>
              <a:rPr lang="tr-TR" dirty="0"/>
              <a:t>Sürekli amaç</a:t>
            </a:r>
          </a:p>
          <a:p>
            <a:pPr lvl="1"/>
            <a:r>
              <a:rPr lang="tr-TR" dirty="0"/>
              <a:t>Bağımsızlık </a:t>
            </a:r>
          </a:p>
          <a:p>
            <a:r>
              <a:rPr lang="tr-TR" dirty="0"/>
              <a:t>Tüzel kişi türleri </a:t>
            </a:r>
            <a:r>
              <a:rPr lang="tr-TR" dirty="0" err="1"/>
              <a:t>numerus</a:t>
            </a:r>
            <a:r>
              <a:rPr lang="tr-TR" dirty="0"/>
              <a:t> </a:t>
            </a:r>
            <a:r>
              <a:rPr lang="tr-TR" dirty="0" err="1"/>
              <a:t>clasus</a:t>
            </a:r>
            <a:r>
              <a:rPr lang="tr-TR" dirty="0"/>
              <a:t> ilkesine tabi</a:t>
            </a:r>
          </a:p>
          <a:p>
            <a:r>
              <a:rPr lang="tr-TR" dirty="0"/>
              <a:t>Tüzel kişilik perdesinin aralanması teorisi; MK md. 2</a:t>
            </a:r>
          </a:p>
        </p:txBody>
      </p:sp>
    </p:spTree>
    <p:extLst>
      <p:ext uri="{BB962C8B-B14F-4D97-AF65-F5344CB8AC3E}">
        <p14:creationId xmlns:p14="http://schemas.microsoft.com/office/powerpoint/2010/main" val="401677233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390D2-A56D-F644-9E11-7462059BC698}"/>
              </a:ext>
            </a:extLst>
          </p:cNvPr>
          <p:cNvSpPr>
            <a:spLocks noGrp="1"/>
          </p:cNvSpPr>
          <p:nvPr>
            <p:ph type="title"/>
          </p:nvPr>
        </p:nvSpPr>
        <p:spPr/>
        <p:txBody>
          <a:bodyPr/>
          <a:lstStyle/>
          <a:p>
            <a:r>
              <a:rPr lang="tr-TR" dirty="0"/>
              <a:t>TÜZEL KİŞİ TÜRLERİ</a:t>
            </a:r>
          </a:p>
        </p:txBody>
      </p:sp>
      <p:sp>
        <p:nvSpPr>
          <p:cNvPr id="3" name="Content Placeholder 2">
            <a:extLst>
              <a:ext uri="{FF2B5EF4-FFF2-40B4-BE49-F238E27FC236}">
                <a16:creationId xmlns:a16="http://schemas.microsoft.com/office/drawing/2014/main" id="{1F7749F3-BB1C-5E49-BCB9-5614E8BA50D1}"/>
              </a:ext>
            </a:extLst>
          </p:cNvPr>
          <p:cNvSpPr>
            <a:spLocks noGrp="1"/>
          </p:cNvSpPr>
          <p:nvPr>
            <p:ph idx="1"/>
          </p:nvPr>
        </p:nvSpPr>
        <p:spPr/>
        <p:txBody>
          <a:bodyPr>
            <a:normAutofit/>
          </a:bodyPr>
          <a:lstStyle/>
          <a:p>
            <a:r>
              <a:rPr lang="tr-TR" sz="2400" dirty="0"/>
              <a:t>ÖZEL HUKUK TÜZEL KİŞİLERİ</a:t>
            </a:r>
          </a:p>
          <a:p>
            <a:pPr lvl="1"/>
            <a:r>
              <a:rPr lang="tr-TR" sz="2000" dirty="0"/>
              <a:t>Kazanç paylaşmak amacı güden tüzel kişiler: </a:t>
            </a:r>
            <a:r>
              <a:rPr lang="tr-TR" sz="2000"/>
              <a:t>Ticaret ortaklıkları</a:t>
            </a:r>
            <a:endParaRPr lang="tr-TR" sz="2000" dirty="0"/>
          </a:p>
          <a:p>
            <a:pPr lvl="1"/>
            <a:r>
              <a:rPr lang="tr-TR" sz="2000" dirty="0"/>
              <a:t>Kazanç paylaşmak amacı gütmeyen tüzel kişiler: Dernekler, vakıflar</a:t>
            </a:r>
          </a:p>
          <a:p>
            <a:r>
              <a:rPr lang="tr-TR" sz="2400" dirty="0"/>
              <a:t>KAMU HUKUKU TÜZEL KİŞİLERİ</a:t>
            </a:r>
          </a:p>
          <a:p>
            <a:pPr lvl="1"/>
            <a:r>
              <a:rPr lang="tr-TR" sz="2000" dirty="0"/>
              <a:t>Üniversiteler</a:t>
            </a:r>
          </a:p>
          <a:p>
            <a:pPr lvl="1"/>
            <a:r>
              <a:rPr lang="tr-TR" sz="2000" dirty="0"/>
              <a:t>TRT</a:t>
            </a:r>
          </a:p>
          <a:p>
            <a:pPr lvl="1"/>
            <a:r>
              <a:rPr lang="tr-TR" sz="2000" dirty="0"/>
              <a:t>Barolar</a:t>
            </a:r>
          </a:p>
          <a:p>
            <a:pPr lvl="1"/>
            <a:r>
              <a:rPr lang="tr-TR" sz="2000" dirty="0"/>
              <a:t>TBB </a:t>
            </a:r>
            <a:r>
              <a:rPr lang="tr-TR" sz="2000" dirty="0" err="1"/>
              <a:t>vs</a:t>
            </a:r>
            <a:r>
              <a:rPr lang="tr-TR" sz="2000" dirty="0"/>
              <a:t>…</a:t>
            </a:r>
          </a:p>
        </p:txBody>
      </p:sp>
    </p:spTree>
    <p:extLst>
      <p:ext uri="{BB962C8B-B14F-4D97-AF65-F5344CB8AC3E}">
        <p14:creationId xmlns:p14="http://schemas.microsoft.com/office/powerpoint/2010/main" val="179286813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24545-3649-E44F-9FCA-FBF101FA9500}"/>
              </a:ext>
            </a:extLst>
          </p:cNvPr>
          <p:cNvSpPr>
            <a:spLocks noGrp="1"/>
          </p:cNvSpPr>
          <p:nvPr>
            <p:ph type="title"/>
          </p:nvPr>
        </p:nvSpPr>
        <p:spPr/>
        <p:txBody>
          <a:bodyPr/>
          <a:lstStyle/>
          <a:p>
            <a:r>
              <a:rPr lang="tr-TR" dirty="0"/>
              <a:t>TÜZEL KİŞİNİN KURULUŞ SİSTEMLERİ</a:t>
            </a:r>
          </a:p>
        </p:txBody>
      </p:sp>
      <p:sp>
        <p:nvSpPr>
          <p:cNvPr id="3" name="Content Placeholder 2">
            <a:extLst>
              <a:ext uri="{FF2B5EF4-FFF2-40B4-BE49-F238E27FC236}">
                <a16:creationId xmlns:a16="http://schemas.microsoft.com/office/drawing/2014/main" id="{7CA170F6-2214-2C44-9FBC-2CE2B0684DEA}"/>
              </a:ext>
            </a:extLst>
          </p:cNvPr>
          <p:cNvSpPr>
            <a:spLocks noGrp="1"/>
          </p:cNvSpPr>
          <p:nvPr>
            <p:ph idx="1"/>
          </p:nvPr>
        </p:nvSpPr>
        <p:spPr/>
        <p:txBody>
          <a:bodyPr>
            <a:normAutofit/>
          </a:bodyPr>
          <a:lstStyle/>
          <a:p>
            <a:r>
              <a:rPr lang="tr-TR" sz="2400" dirty="0"/>
              <a:t>Serbest kuruluş sistemi</a:t>
            </a:r>
          </a:p>
          <a:p>
            <a:r>
              <a:rPr lang="tr-TR" sz="2400" dirty="0"/>
              <a:t>İzin sistemi</a:t>
            </a:r>
          </a:p>
          <a:p>
            <a:r>
              <a:rPr lang="tr-TR" sz="2400" dirty="0"/>
              <a:t>Tescil sistemi</a:t>
            </a:r>
          </a:p>
          <a:p>
            <a:pPr>
              <a:buFont typeface="Wingdings" pitchFamily="2" charset="2"/>
              <a:buChar char="v"/>
            </a:pPr>
            <a:r>
              <a:rPr lang="tr-TR" sz="2400" dirty="0"/>
              <a:t> Türk hukukundaki durum</a:t>
            </a:r>
          </a:p>
          <a:p>
            <a:pPr lvl="1">
              <a:buFont typeface="Wingdings" pitchFamily="2" charset="2"/>
              <a:buChar char="v"/>
            </a:pPr>
            <a:r>
              <a:rPr lang="tr-TR" sz="2000" dirty="0"/>
              <a:t>Dernekler—serbest kuruluş sistemi</a:t>
            </a:r>
          </a:p>
          <a:p>
            <a:pPr lvl="1">
              <a:buFont typeface="Wingdings" pitchFamily="2" charset="2"/>
              <a:buChar char="v"/>
            </a:pPr>
            <a:r>
              <a:rPr lang="tr-TR" sz="2000" dirty="0"/>
              <a:t>Vakıflar—tescil sistemi</a:t>
            </a:r>
          </a:p>
          <a:p>
            <a:pPr lvl="1">
              <a:buFont typeface="Wingdings" pitchFamily="2" charset="2"/>
              <a:buChar char="v"/>
            </a:pPr>
            <a:r>
              <a:rPr lang="tr-TR" sz="2000" dirty="0"/>
              <a:t>Ticari ortaklar—genellikle tescil sistemi</a:t>
            </a:r>
          </a:p>
        </p:txBody>
      </p:sp>
    </p:spTree>
    <p:extLst>
      <p:ext uri="{BB962C8B-B14F-4D97-AF65-F5344CB8AC3E}">
        <p14:creationId xmlns:p14="http://schemas.microsoft.com/office/powerpoint/2010/main" val="3134375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2E4A5-6A90-7E42-B100-29591497983A}"/>
              </a:ext>
            </a:extLst>
          </p:cNvPr>
          <p:cNvSpPr>
            <a:spLocks noGrp="1"/>
          </p:cNvSpPr>
          <p:nvPr>
            <p:ph type="title"/>
          </p:nvPr>
        </p:nvSpPr>
        <p:spPr/>
        <p:txBody>
          <a:bodyPr>
            <a:normAutofit fontScale="90000"/>
          </a:bodyPr>
          <a:lstStyle/>
          <a:p>
            <a:r>
              <a:rPr lang="tr-TR" dirty="0"/>
              <a:t>KANUNLARIN NİTELİK BAKIMINDAN UYGULANMASI</a:t>
            </a:r>
          </a:p>
        </p:txBody>
      </p:sp>
      <p:sp>
        <p:nvSpPr>
          <p:cNvPr id="3" name="Content Placeholder 2">
            <a:extLst>
              <a:ext uri="{FF2B5EF4-FFF2-40B4-BE49-F238E27FC236}">
                <a16:creationId xmlns:a16="http://schemas.microsoft.com/office/drawing/2014/main" id="{E9387100-9B67-AB4E-AA70-D796C41CF1B1}"/>
              </a:ext>
            </a:extLst>
          </p:cNvPr>
          <p:cNvSpPr>
            <a:spLocks noGrp="1"/>
          </p:cNvSpPr>
          <p:nvPr>
            <p:ph idx="1"/>
          </p:nvPr>
        </p:nvSpPr>
        <p:spPr/>
        <p:txBody>
          <a:bodyPr>
            <a:normAutofit/>
          </a:bodyPr>
          <a:lstStyle/>
          <a:p>
            <a:r>
              <a:rPr lang="tr-TR" sz="2800" dirty="0"/>
              <a:t>EMREDİCİ HUKUK KURALLARI</a:t>
            </a:r>
          </a:p>
          <a:p>
            <a:r>
              <a:rPr lang="tr-TR" sz="2800" dirty="0"/>
              <a:t>YEDEK HUKUK KURALLARI</a:t>
            </a:r>
          </a:p>
          <a:p>
            <a:pPr lvl="1">
              <a:buFont typeface="Arial" panose="020B0604020202020204" pitchFamily="34" charset="0"/>
              <a:buChar char="•"/>
            </a:pPr>
            <a:r>
              <a:rPr lang="tr-TR" sz="2600" dirty="0"/>
              <a:t>TAMAMLAYICI HUKUK KURALLARI</a:t>
            </a:r>
          </a:p>
          <a:p>
            <a:pPr lvl="1">
              <a:buFont typeface="Arial" panose="020B0604020202020204" pitchFamily="34" charset="0"/>
              <a:buChar char="•"/>
            </a:pPr>
            <a:r>
              <a:rPr lang="tr-TR" sz="2600" dirty="0"/>
              <a:t>YORUMLAYICI HUKUK KURALLARI</a:t>
            </a:r>
          </a:p>
        </p:txBody>
      </p:sp>
    </p:spTree>
    <p:extLst>
      <p:ext uri="{BB962C8B-B14F-4D97-AF65-F5344CB8AC3E}">
        <p14:creationId xmlns:p14="http://schemas.microsoft.com/office/powerpoint/2010/main" val="157164729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C3FFE-E61A-684E-8D8F-6863C5968B93}"/>
              </a:ext>
            </a:extLst>
          </p:cNvPr>
          <p:cNvSpPr>
            <a:spLocks noGrp="1"/>
          </p:cNvSpPr>
          <p:nvPr>
            <p:ph type="title"/>
          </p:nvPr>
        </p:nvSpPr>
        <p:spPr/>
        <p:txBody>
          <a:bodyPr/>
          <a:lstStyle/>
          <a:p>
            <a:r>
              <a:rPr lang="tr-TR" dirty="0"/>
              <a:t>TÜZEL KİŞİNİN HAK EHLİYETİ</a:t>
            </a:r>
          </a:p>
        </p:txBody>
      </p:sp>
      <p:sp>
        <p:nvSpPr>
          <p:cNvPr id="3" name="Content Placeholder 2">
            <a:extLst>
              <a:ext uri="{FF2B5EF4-FFF2-40B4-BE49-F238E27FC236}">
                <a16:creationId xmlns:a16="http://schemas.microsoft.com/office/drawing/2014/main" id="{A408CC34-9B8F-7548-9090-AFE30D954FFF}"/>
              </a:ext>
            </a:extLst>
          </p:cNvPr>
          <p:cNvSpPr>
            <a:spLocks noGrp="1"/>
          </p:cNvSpPr>
          <p:nvPr>
            <p:ph idx="1"/>
          </p:nvPr>
        </p:nvSpPr>
        <p:spPr/>
        <p:txBody>
          <a:bodyPr/>
          <a:lstStyle/>
          <a:p>
            <a:r>
              <a:rPr lang="tr-TR" dirty="0"/>
              <a:t>Sadece gerçek kişilere veya sadece tüzel kişilere özgü haklar mevcuttur</a:t>
            </a:r>
          </a:p>
          <a:p>
            <a:r>
              <a:rPr lang="tr-TR" dirty="0"/>
              <a:t>Tüzel kişilerin kuruluş amacı, hak ehliyetini sınırlar mı?</a:t>
            </a:r>
          </a:p>
          <a:p>
            <a:r>
              <a:rPr lang="tr-TR" dirty="0"/>
              <a:t>Hak ehliyetinin sınırlandığı örnekler</a:t>
            </a:r>
          </a:p>
          <a:p>
            <a:pPr lvl="1"/>
            <a:r>
              <a:rPr lang="tr-TR" dirty="0"/>
              <a:t>İntifa hakkı  en fazla yüz yıllığına tanınabilir</a:t>
            </a:r>
          </a:p>
          <a:p>
            <a:pPr lvl="1"/>
            <a:r>
              <a:rPr lang="tr-TR" dirty="0"/>
              <a:t>Oturma hakkı kazanamaz</a:t>
            </a:r>
          </a:p>
          <a:p>
            <a:pPr lvl="1"/>
            <a:r>
              <a:rPr lang="tr-TR" dirty="0"/>
              <a:t>Yasal mirasçı olamaz. İstisna: devlet</a:t>
            </a:r>
          </a:p>
          <a:p>
            <a:r>
              <a:rPr lang="tr-TR" dirty="0"/>
              <a:t>İşlerinin yönetildiği yer, yerleşim yeridir. </a:t>
            </a:r>
            <a:r>
              <a:rPr lang="tr-TR"/>
              <a:t>(MK md.51) </a:t>
            </a:r>
            <a:r>
              <a:rPr lang="tr-TR" dirty="0"/>
              <a:t>Yerleşim yerinin tekliği ilkesi, şubeler bakımından uygulanmaz</a:t>
            </a:r>
          </a:p>
          <a:p>
            <a:r>
              <a:rPr lang="tr-TR" dirty="0"/>
              <a:t>Onuru, adı, fikri veya ekonomik bütünlüğü gibi kişilik değerleri korunur. Manevi tazminat açabilir.</a:t>
            </a:r>
          </a:p>
        </p:txBody>
      </p:sp>
    </p:spTree>
    <p:extLst>
      <p:ext uri="{BB962C8B-B14F-4D97-AF65-F5344CB8AC3E}">
        <p14:creationId xmlns:p14="http://schemas.microsoft.com/office/powerpoint/2010/main" val="65077668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262DB-224E-7549-B774-43E1B5D77C1D}"/>
              </a:ext>
            </a:extLst>
          </p:cNvPr>
          <p:cNvSpPr>
            <a:spLocks noGrp="1"/>
          </p:cNvSpPr>
          <p:nvPr>
            <p:ph type="title"/>
          </p:nvPr>
        </p:nvSpPr>
        <p:spPr/>
        <p:txBody>
          <a:bodyPr/>
          <a:lstStyle/>
          <a:p>
            <a:r>
              <a:rPr lang="tr-TR" dirty="0"/>
              <a:t>TÜZEL KİŞİNİN FİİL EHLİYETİ</a:t>
            </a:r>
          </a:p>
        </p:txBody>
      </p:sp>
      <p:sp>
        <p:nvSpPr>
          <p:cNvPr id="3" name="Content Placeholder 2">
            <a:extLst>
              <a:ext uri="{FF2B5EF4-FFF2-40B4-BE49-F238E27FC236}">
                <a16:creationId xmlns:a16="http://schemas.microsoft.com/office/drawing/2014/main" id="{5763AC8E-2929-684E-AEBF-6FAC891D30DB}"/>
              </a:ext>
            </a:extLst>
          </p:cNvPr>
          <p:cNvSpPr>
            <a:spLocks noGrp="1"/>
          </p:cNvSpPr>
          <p:nvPr>
            <p:ph idx="1"/>
          </p:nvPr>
        </p:nvSpPr>
        <p:spPr>
          <a:xfrm>
            <a:off x="4734046" y="451413"/>
            <a:ext cx="6700999" cy="6134582"/>
          </a:xfrm>
        </p:spPr>
        <p:txBody>
          <a:bodyPr>
            <a:normAutofit fontScale="92500" lnSpcReduction="20000"/>
          </a:bodyPr>
          <a:lstStyle/>
          <a:p>
            <a:r>
              <a:rPr lang="tr-TR" dirty="0"/>
              <a:t>Tüzel kişi fiil ehliyeti kapsamında organ aracılılığıyla borç altına girebilir, hakkını kullanabilir.</a:t>
            </a:r>
          </a:p>
          <a:p>
            <a:r>
              <a:rPr lang="tr-TR" dirty="0"/>
              <a:t>Tüzel kişi kurulduktan sonra organlar oluşana kadarki zaman aralığında hak ehliyetine sahiptir ancak fiil ehliyetine sahip değildir</a:t>
            </a:r>
          </a:p>
          <a:p>
            <a:r>
              <a:rPr lang="tr-TR" dirty="0"/>
              <a:t>Zorunlu organlar</a:t>
            </a:r>
          </a:p>
          <a:p>
            <a:pPr lvl="1"/>
            <a:r>
              <a:rPr lang="tr-TR" dirty="0"/>
              <a:t>Dernekler—genel kurul, yönetim kurulu, denetim kurulu</a:t>
            </a:r>
          </a:p>
          <a:p>
            <a:pPr lvl="1"/>
            <a:r>
              <a:rPr lang="tr-TR" dirty="0"/>
              <a:t>Vakıflar—yönetim organı</a:t>
            </a:r>
          </a:p>
          <a:p>
            <a:r>
              <a:rPr lang="tr-TR" dirty="0"/>
              <a:t>Organ; tüzel kişinin aktif olarak hukuk hayatına katılmasını sağlayan kişi veya kişilerdir. Temsilci değildir, davranışıyla tüzel kişinin iradesini dışa vurmayı sağlar.</a:t>
            </a:r>
          </a:p>
          <a:p>
            <a:r>
              <a:rPr lang="tr-TR" dirty="0"/>
              <a:t>Hukuk işlemi ehliyeti; derneklerde yönetim kurulu, vakıflarda yönetim organı tüzel kişiyi dış ilişkilerde temsil görevine sahiptir.</a:t>
            </a:r>
          </a:p>
          <a:p>
            <a:r>
              <a:rPr lang="tr-TR" dirty="0"/>
              <a:t>Sorumluluk ehliyeti; tüzel kişi organın borca aykırı davranışlarından ve haksız fiillerinden sorumlu. Haksız fiil sorumluluğunun iki sınırı var:</a:t>
            </a:r>
          </a:p>
          <a:p>
            <a:pPr lvl="1"/>
            <a:r>
              <a:rPr lang="tr-TR" dirty="0"/>
              <a:t>Hak ehliyeti kapsamına giren konuda bir fiil olmalı </a:t>
            </a:r>
          </a:p>
          <a:p>
            <a:pPr lvl="1"/>
            <a:r>
              <a:rPr lang="tr-TR" dirty="0"/>
              <a:t>Organ sıfatıyla görevini yerine getirirken haksız fiil işlenmeli</a:t>
            </a:r>
          </a:p>
          <a:p>
            <a:endParaRPr lang="tr-TR" dirty="0"/>
          </a:p>
        </p:txBody>
      </p:sp>
    </p:spTree>
    <p:extLst>
      <p:ext uri="{BB962C8B-B14F-4D97-AF65-F5344CB8AC3E}">
        <p14:creationId xmlns:p14="http://schemas.microsoft.com/office/powerpoint/2010/main" val="172145239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5D940-154A-9D4A-A0AD-7C0A5D2EC718}"/>
              </a:ext>
            </a:extLst>
          </p:cNvPr>
          <p:cNvSpPr>
            <a:spLocks noGrp="1"/>
          </p:cNvSpPr>
          <p:nvPr>
            <p:ph type="title"/>
          </p:nvPr>
        </p:nvSpPr>
        <p:spPr/>
        <p:txBody>
          <a:bodyPr/>
          <a:lstStyle/>
          <a:p>
            <a:r>
              <a:rPr lang="tr-TR" dirty="0"/>
              <a:t>TÜZEL KİŞİLERİN SONA ERMESİ</a:t>
            </a:r>
          </a:p>
        </p:txBody>
      </p:sp>
      <p:sp>
        <p:nvSpPr>
          <p:cNvPr id="3" name="Content Placeholder 2">
            <a:extLst>
              <a:ext uri="{FF2B5EF4-FFF2-40B4-BE49-F238E27FC236}">
                <a16:creationId xmlns:a16="http://schemas.microsoft.com/office/drawing/2014/main" id="{219E4188-BECC-D149-87DA-2F4700888D95}"/>
              </a:ext>
            </a:extLst>
          </p:cNvPr>
          <p:cNvSpPr>
            <a:spLocks noGrp="1"/>
          </p:cNvSpPr>
          <p:nvPr>
            <p:ph idx="1"/>
          </p:nvPr>
        </p:nvSpPr>
        <p:spPr/>
        <p:txBody>
          <a:bodyPr/>
          <a:lstStyle/>
          <a:p>
            <a:r>
              <a:rPr lang="tr-TR" dirty="0"/>
              <a:t>KANUNİ SEBEPLERİN GERÇEKLEŞMESİYLE KENDİLİĞİNDEN SONA ERME</a:t>
            </a:r>
          </a:p>
          <a:p>
            <a:r>
              <a:rPr lang="tr-TR" dirty="0"/>
              <a:t>KENDİ KENDİNE FESHETME</a:t>
            </a:r>
          </a:p>
          <a:p>
            <a:r>
              <a:rPr lang="tr-TR" dirty="0"/>
              <a:t>MAHKEME KARARI İLE SONA ERME</a:t>
            </a:r>
          </a:p>
          <a:p>
            <a:r>
              <a:rPr lang="tr-TR" dirty="0"/>
              <a:t>Tasfiye ve tahsis süreci ortak hükümlere tabidir.</a:t>
            </a:r>
          </a:p>
          <a:p>
            <a:r>
              <a:rPr lang="tr-TR" dirty="0"/>
              <a:t>Tasfiye sürecinde tüzel kişiliğin devamı tasfiye amacı ile sınırlıdır</a:t>
            </a:r>
          </a:p>
          <a:p>
            <a:r>
              <a:rPr lang="tr-TR" dirty="0"/>
              <a:t>Hukuka ve ahlaka aykırı amaç dolayısıyla mahkeme kararıyla sona ermede mutlaka ilgili kamu kurumuna mallar tahsis edilir. </a:t>
            </a:r>
          </a:p>
          <a:p>
            <a:pPr lvl="1"/>
            <a:r>
              <a:rPr lang="tr-TR" dirty="0"/>
              <a:t>Dernek Kanunu’na göre amacına en yakın ve en fazla üyeye sahip derneğe mallar devredilebilir. </a:t>
            </a:r>
          </a:p>
          <a:p>
            <a:pPr lvl="1"/>
            <a:r>
              <a:rPr lang="tr-TR" dirty="0"/>
              <a:t>Vakıflarda Vakıf Genel Müdürlüğü’ne mallar devredilir.</a:t>
            </a:r>
          </a:p>
        </p:txBody>
      </p:sp>
    </p:spTree>
    <p:extLst>
      <p:ext uri="{BB962C8B-B14F-4D97-AF65-F5344CB8AC3E}">
        <p14:creationId xmlns:p14="http://schemas.microsoft.com/office/powerpoint/2010/main" val="252986955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4BE30-B8CA-0A4C-B54A-84F8A0836BE0}"/>
              </a:ext>
            </a:extLst>
          </p:cNvPr>
          <p:cNvSpPr>
            <a:spLocks noGrp="1"/>
          </p:cNvSpPr>
          <p:nvPr>
            <p:ph type="title"/>
          </p:nvPr>
        </p:nvSpPr>
        <p:spPr/>
        <p:txBody>
          <a:bodyPr/>
          <a:lstStyle/>
          <a:p>
            <a:r>
              <a:rPr lang="tr-TR" dirty="0"/>
              <a:t>DERNEKLER</a:t>
            </a:r>
          </a:p>
        </p:txBody>
      </p:sp>
      <p:sp>
        <p:nvSpPr>
          <p:cNvPr id="3" name="Content Placeholder 2">
            <a:extLst>
              <a:ext uri="{FF2B5EF4-FFF2-40B4-BE49-F238E27FC236}">
                <a16:creationId xmlns:a16="http://schemas.microsoft.com/office/drawing/2014/main" id="{6C29EC99-AA61-744A-BEB7-80DC2960E0B3}"/>
              </a:ext>
            </a:extLst>
          </p:cNvPr>
          <p:cNvSpPr>
            <a:spLocks noGrp="1"/>
          </p:cNvSpPr>
          <p:nvPr>
            <p:ph idx="1"/>
          </p:nvPr>
        </p:nvSpPr>
        <p:spPr/>
        <p:txBody>
          <a:bodyPr>
            <a:normAutofit/>
          </a:bodyPr>
          <a:lstStyle/>
          <a:p>
            <a:r>
              <a:rPr lang="tr-TR" sz="2800" dirty="0"/>
              <a:t>ÜYE UNSURU</a:t>
            </a:r>
          </a:p>
          <a:p>
            <a:r>
              <a:rPr lang="tr-TR" sz="2800" dirty="0"/>
              <a:t>AMAÇ UNSURU</a:t>
            </a:r>
          </a:p>
          <a:p>
            <a:r>
              <a:rPr lang="tr-TR" sz="2800" dirty="0"/>
              <a:t>TÜZEL KİŞİLİK</a:t>
            </a:r>
          </a:p>
        </p:txBody>
      </p:sp>
    </p:spTree>
    <p:extLst>
      <p:ext uri="{BB962C8B-B14F-4D97-AF65-F5344CB8AC3E}">
        <p14:creationId xmlns:p14="http://schemas.microsoft.com/office/powerpoint/2010/main" val="298082047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67FD2-475E-614D-BE7A-CAF7F6D6CC20}"/>
              </a:ext>
            </a:extLst>
          </p:cNvPr>
          <p:cNvSpPr>
            <a:spLocks noGrp="1"/>
          </p:cNvSpPr>
          <p:nvPr>
            <p:ph type="title"/>
          </p:nvPr>
        </p:nvSpPr>
        <p:spPr/>
        <p:txBody>
          <a:bodyPr/>
          <a:lstStyle/>
          <a:p>
            <a:r>
              <a:rPr lang="tr-TR" dirty="0"/>
              <a:t>DERNEK ÜYELİĞİNİN ŞARTLARI</a:t>
            </a:r>
          </a:p>
        </p:txBody>
      </p:sp>
      <p:sp>
        <p:nvSpPr>
          <p:cNvPr id="3" name="Content Placeholder 2">
            <a:extLst>
              <a:ext uri="{FF2B5EF4-FFF2-40B4-BE49-F238E27FC236}">
                <a16:creationId xmlns:a16="http://schemas.microsoft.com/office/drawing/2014/main" id="{876E1466-5AD6-F947-B164-EC3B82E5D298}"/>
              </a:ext>
            </a:extLst>
          </p:cNvPr>
          <p:cNvSpPr>
            <a:spLocks noGrp="1"/>
          </p:cNvSpPr>
          <p:nvPr>
            <p:ph idx="1"/>
          </p:nvPr>
        </p:nvSpPr>
        <p:spPr/>
        <p:txBody>
          <a:bodyPr/>
          <a:lstStyle/>
          <a:p>
            <a:r>
              <a:rPr lang="tr-TR" dirty="0"/>
              <a:t>Normal üyelik için</a:t>
            </a:r>
          </a:p>
          <a:p>
            <a:pPr lvl="1"/>
            <a:r>
              <a:rPr lang="tr-TR" dirty="0"/>
              <a:t>Fiil ehliyetine sahip olmak</a:t>
            </a:r>
          </a:p>
          <a:p>
            <a:pPr lvl="1"/>
            <a:r>
              <a:rPr lang="tr-TR" dirty="0"/>
              <a:t>Yaş şartı yok</a:t>
            </a:r>
          </a:p>
          <a:p>
            <a:pPr lvl="1"/>
            <a:r>
              <a:rPr lang="tr-TR" dirty="0"/>
              <a:t>Silahlı kuvvetler, kolluk kuvvetleri, memurlara ait özel hükümler bulunabilir</a:t>
            </a:r>
          </a:p>
          <a:p>
            <a:pPr lvl="1"/>
            <a:r>
              <a:rPr lang="tr-TR" dirty="0"/>
              <a:t>Çocuk derneklerinde12 yaşını doldurmak, ayırt etme gücüne sahip olmak</a:t>
            </a:r>
          </a:p>
          <a:p>
            <a:r>
              <a:rPr lang="tr-TR" dirty="0"/>
              <a:t>Kurucu üyelik için</a:t>
            </a:r>
          </a:p>
          <a:p>
            <a:pPr lvl="1"/>
            <a:r>
              <a:rPr lang="tr-TR" dirty="0"/>
              <a:t>Tam fiil ehliyetine sahip olmak</a:t>
            </a:r>
          </a:p>
          <a:p>
            <a:pPr lvl="1"/>
            <a:r>
              <a:rPr lang="tr-TR" dirty="0"/>
              <a:t>TSK- kolluk </a:t>
            </a:r>
            <a:r>
              <a:rPr lang="tr-TR" dirty="0" err="1"/>
              <a:t>kuvetleri</a:t>
            </a:r>
            <a:r>
              <a:rPr lang="tr-TR" dirty="0"/>
              <a:t>- memurlardan biri olmamak</a:t>
            </a:r>
          </a:p>
          <a:p>
            <a:pPr lvl="1"/>
            <a:r>
              <a:rPr lang="tr-TR" dirty="0"/>
              <a:t>Çocuk derneklerinde 15 yaşını doldurmak, ayırt etme gücüne sahip olmak, yasal temsilcisinin yazılı rızası</a:t>
            </a:r>
          </a:p>
        </p:txBody>
      </p:sp>
    </p:spTree>
    <p:extLst>
      <p:ext uri="{BB962C8B-B14F-4D97-AF65-F5344CB8AC3E}">
        <p14:creationId xmlns:p14="http://schemas.microsoft.com/office/powerpoint/2010/main" val="136552962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4DB4F-E314-084D-BD8C-5E1BECE5C307}"/>
              </a:ext>
            </a:extLst>
          </p:cNvPr>
          <p:cNvSpPr>
            <a:spLocks noGrp="1"/>
          </p:cNvSpPr>
          <p:nvPr>
            <p:ph type="title"/>
          </p:nvPr>
        </p:nvSpPr>
        <p:spPr/>
        <p:txBody>
          <a:bodyPr/>
          <a:lstStyle/>
          <a:p>
            <a:r>
              <a:rPr lang="tr-TR" dirty="0"/>
              <a:t>DERNEK ÜYELİĞİ</a:t>
            </a:r>
          </a:p>
        </p:txBody>
      </p:sp>
      <p:sp>
        <p:nvSpPr>
          <p:cNvPr id="3" name="Content Placeholder 2">
            <a:extLst>
              <a:ext uri="{FF2B5EF4-FFF2-40B4-BE49-F238E27FC236}">
                <a16:creationId xmlns:a16="http://schemas.microsoft.com/office/drawing/2014/main" id="{4EA43F12-D4CF-D540-9F75-07CDDD66D248}"/>
              </a:ext>
            </a:extLst>
          </p:cNvPr>
          <p:cNvSpPr>
            <a:spLocks noGrp="1"/>
          </p:cNvSpPr>
          <p:nvPr>
            <p:ph idx="1"/>
          </p:nvPr>
        </p:nvSpPr>
        <p:spPr>
          <a:xfrm>
            <a:off x="5083723" y="791612"/>
            <a:ext cx="6281873" cy="5248622"/>
          </a:xfrm>
        </p:spPr>
        <p:txBody>
          <a:bodyPr/>
          <a:lstStyle/>
          <a:p>
            <a:r>
              <a:rPr lang="tr-TR" dirty="0"/>
              <a:t>Derneğe katılma sözleşmesi</a:t>
            </a:r>
          </a:p>
          <a:p>
            <a:r>
              <a:rPr lang="tr-TR" dirty="0"/>
              <a:t>Üye olma talebini yönetim kurulu değerlendirir</a:t>
            </a:r>
          </a:p>
          <a:p>
            <a:r>
              <a:rPr lang="tr-TR" dirty="0"/>
              <a:t>Genel kurul son karar verme yetkisine sahip</a:t>
            </a:r>
          </a:p>
          <a:p>
            <a:r>
              <a:rPr lang="tr-TR" dirty="0"/>
              <a:t>Üyelik hakları devredilemez, mirasçılara geçemez.</a:t>
            </a:r>
          </a:p>
          <a:p>
            <a:r>
              <a:rPr lang="tr-TR" dirty="0"/>
              <a:t>Üyelik hakları; katılma- yararlanma- koruma hakları şeklinde üçe ayrılır</a:t>
            </a:r>
          </a:p>
          <a:p>
            <a:r>
              <a:rPr lang="tr-TR" dirty="0"/>
              <a:t>Oy hakkı, katılma haklarından en önemlisidir</a:t>
            </a:r>
          </a:p>
          <a:p>
            <a:r>
              <a:rPr lang="tr-TR" dirty="0"/>
              <a:t>Üyenin yükümlülüklerinden en önemlisi aidat ödeme borcudur</a:t>
            </a:r>
          </a:p>
          <a:p>
            <a:endParaRPr lang="tr-TR" dirty="0"/>
          </a:p>
        </p:txBody>
      </p:sp>
    </p:spTree>
    <p:extLst>
      <p:ext uri="{BB962C8B-B14F-4D97-AF65-F5344CB8AC3E}">
        <p14:creationId xmlns:p14="http://schemas.microsoft.com/office/powerpoint/2010/main" val="141185073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FD40C-FE79-E344-81DC-2A41035FD4ED}"/>
              </a:ext>
            </a:extLst>
          </p:cNvPr>
          <p:cNvSpPr>
            <a:spLocks noGrp="1"/>
          </p:cNvSpPr>
          <p:nvPr>
            <p:ph type="title"/>
          </p:nvPr>
        </p:nvSpPr>
        <p:spPr/>
        <p:txBody>
          <a:bodyPr/>
          <a:lstStyle/>
          <a:p>
            <a:r>
              <a:rPr lang="tr-TR" dirty="0"/>
              <a:t>DERNEKTE AMAÇ UNSURU</a:t>
            </a:r>
          </a:p>
        </p:txBody>
      </p:sp>
      <p:sp>
        <p:nvSpPr>
          <p:cNvPr id="3" name="Content Placeholder 2">
            <a:extLst>
              <a:ext uri="{FF2B5EF4-FFF2-40B4-BE49-F238E27FC236}">
                <a16:creationId xmlns:a16="http://schemas.microsoft.com/office/drawing/2014/main" id="{5591DCF9-4558-9D42-AB6B-3BC9B01E0324}"/>
              </a:ext>
            </a:extLst>
          </p:cNvPr>
          <p:cNvSpPr>
            <a:spLocks noGrp="1"/>
          </p:cNvSpPr>
          <p:nvPr>
            <p:ph idx="1"/>
          </p:nvPr>
        </p:nvSpPr>
        <p:spPr/>
        <p:txBody>
          <a:bodyPr>
            <a:normAutofit/>
          </a:bodyPr>
          <a:lstStyle/>
          <a:p>
            <a:r>
              <a:rPr lang="tr-TR" sz="2000" dirty="0"/>
              <a:t>İdeal bir amaçla kurulur</a:t>
            </a:r>
          </a:p>
          <a:p>
            <a:r>
              <a:rPr lang="tr-TR" sz="2000" dirty="0"/>
              <a:t>Kazanç paylaşmak amacıyla kurulmasa bile dernekler ekonomik ve ticari faaliyette bulunabilir. Kazancını o ideal amaca ulaşmak için kullanılabilir.</a:t>
            </a:r>
          </a:p>
          <a:p>
            <a:r>
              <a:rPr lang="tr-TR" sz="2000" dirty="0"/>
              <a:t>Tüm üyelerinin oybirliği kararıyla ortak amaç değiştirebilir</a:t>
            </a:r>
          </a:p>
          <a:p>
            <a:r>
              <a:rPr lang="tr-TR" sz="2000" dirty="0"/>
              <a:t>Amaç hukuka ve ahlaka aykırı olamaz, imkansız olamaz.</a:t>
            </a:r>
          </a:p>
        </p:txBody>
      </p:sp>
    </p:spTree>
    <p:extLst>
      <p:ext uri="{BB962C8B-B14F-4D97-AF65-F5344CB8AC3E}">
        <p14:creationId xmlns:p14="http://schemas.microsoft.com/office/powerpoint/2010/main" val="31282351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E038-E484-D546-88B9-9F375852129E}"/>
              </a:ext>
            </a:extLst>
          </p:cNvPr>
          <p:cNvSpPr>
            <a:spLocks noGrp="1"/>
          </p:cNvSpPr>
          <p:nvPr>
            <p:ph type="title"/>
          </p:nvPr>
        </p:nvSpPr>
        <p:spPr/>
        <p:txBody>
          <a:bodyPr/>
          <a:lstStyle/>
          <a:p>
            <a:r>
              <a:rPr lang="tr-TR" dirty="0"/>
              <a:t>DERNEĞİN TÜZEL KİŞİLİK UNSURU</a:t>
            </a:r>
          </a:p>
        </p:txBody>
      </p:sp>
      <p:sp>
        <p:nvSpPr>
          <p:cNvPr id="3" name="Content Placeholder 2">
            <a:extLst>
              <a:ext uri="{FF2B5EF4-FFF2-40B4-BE49-F238E27FC236}">
                <a16:creationId xmlns:a16="http://schemas.microsoft.com/office/drawing/2014/main" id="{94E6FE28-36A8-674E-8FBD-9137B3F1C83E}"/>
              </a:ext>
            </a:extLst>
          </p:cNvPr>
          <p:cNvSpPr>
            <a:spLocks noGrp="1"/>
          </p:cNvSpPr>
          <p:nvPr>
            <p:ph idx="1"/>
          </p:nvPr>
        </p:nvSpPr>
        <p:spPr/>
        <p:txBody>
          <a:bodyPr/>
          <a:lstStyle/>
          <a:p>
            <a:r>
              <a:rPr lang="tr-TR" dirty="0"/>
              <a:t>Tüzel kişiliği olmayan kişi topluluğu, dernek değil adi ortaklık niteliğindedir.</a:t>
            </a:r>
          </a:p>
          <a:p>
            <a:r>
              <a:rPr lang="tr-TR" dirty="0"/>
              <a:t>Dernekler şube açabilir</a:t>
            </a:r>
          </a:p>
          <a:p>
            <a:r>
              <a:rPr lang="tr-TR" dirty="0"/>
              <a:t>Dernek tüzüğü, derneğin durumunu düzenleyen temel bir yasa niteliğinde</a:t>
            </a:r>
          </a:p>
        </p:txBody>
      </p:sp>
    </p:spTree>
    <p:extLst>
      <p:ext uri="{BB962C8B-B14F-4D97-AF65-F5344CB8AC3E}">
        <p14:creationId xmlns:p14="http://schemas.microsoft.com/office/powerpoint/2010/main" val="283952826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3CB43-6798-7749-85CA-8E54D5776957}"/>
              </a:ext>
            </a:extLst>
          </p:cNvPr>
          <p:cNvSpPr>
            <a:spLocks noGrp="1"/>
          </p:cNvSpPr>
          <p:nvPr>
            <p:ph type="title"/>
          </p:nvPr>
        </p:nvSpPr>
        <p:spPr/>
        <p:txBody>
          <a:bodyPr/>
          <a:lstStyle/>
          <a:p>
            <a:r>
              <a:rPr lang="tr-TR" dirty="0"/>
              <a:t>DERNEĞİN ZORUNLU ORGANLARI</a:t>
            </a:r>
          </a:p>
        </p:txBody>
      </p:sp>
      <p:sp>
        <p:nvSpPr>
          <p:cNvPr id="3" name="Content Placeholder 2">
            <a:extLst>
              <a:ext uri="{FF2B5EF4-FFF2-40B4-BE49-F238E27FC236}">
                <a16:creationId xmlns:a16="http://schemas.microsoft.com/office/drawing/2014/main" id="{A0C95680-5E5C-C34A-A94D-D8F79C8E69D4}"/>
              </a:ext>
            </a:extLst>
          </p:cNvPr>
          <p:cNvSpPr>
            <a:spLocks noGrp="1"/>
          </p:cNvSpPr>
          <p:nvPr>
            <p:ph idx="1"/>
          </p:nvPr>
        </p:nvSpPr>
        <p:spPr/>
        <p:txBody>
          <a:bodyPr>
            <a:normAutofit/>
          </a:bodyPr>
          <a:lstStyle/>
          <a:p>
            <a:r>
              <a:rPr lang="tr-TR" sz="2400" dirty="0"/>
              <a:t>Genel kurul</a:t>
            </a:r>
          </a:p>
          <a:p>
            <a:r>
              <a:rPr lang="tr-TR" sz="2400" dirty="0"/>
              <a:t>Yönetim kurulu</a:t>
            </a:r>
          </a:p>
          <a:p>
            <a:r>
              <a:rPr lang="tr-TR" sz="2400" dirty="0"/>
              <a:t>Denetim kurulu</a:t>
            </a:r>
          </a:p>
          <a:p>
            <a:r>
              <a:rPr lang="tr-TR" sz="2400" dirty="0"/>
              <a:t>Zorunlu organların görev, yetki ve sorumlulukları seçimlik organlara devredilemez.</a:t>
            </a:r>
          </a:p>
        </p:txBody>
      </p:sp>
    </p:spTree>
    <p:extLst>
      <p:ext uri="{BB962C8B-B14F-4D97-AF65-F5344CB8AC3E}">
        <p14:creationId xmlns:p14="http://schemas.microsoft.com/office/powerpoint/2010/main" val="56850315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E239B-E8F9-2748-BFC5-4DDAE11B5E0C}"/>
              </a:ext>
            </a:extLst>
          </p:cNvPr>
          <p:cNvSpPr>
            <a:spLocks noGrp="1"/>
          </p:cNvSpPr>
          <p:nvPr>
            <p:ph type="title"/>
          </p:nvPr>
        </p:nvSpPr>
        <p:spPr/>
        <p:txBody>
          <a:bodyPr>
            <a:normAutofit fontScale="90000"/>
          </a:bodyPr>
          <a:lstStyle/>
          <a:p>
            <a:r>
              <a:rPr lang="tr-TR" dirty="0"/>
              <a:t>DERNEK FAALİYETLERİNİN YASAK OLDUĞU HUSUSLAR</a:t>
            </a:r>
          </a:p>
        </p:txBody>
      </p:sp>
      <p:sp>
        <p:nvSpPr>
          <p:cNvPr id="3" name="Content Placeholder 2">
            <a:extLst>
              <a:ext uri="{FF2B5EF4-FFF2-40B4-BE49-F238E27FC236}">
                <a16:creationId xmlns:a16="http://schemas.microsoft.com/office/drawing/2014/main" id="{6BC72D44-6DA1-5A4A-97EE-A80C36C266DF}"/>
              </a:ext>
            </a:extLst>
          </p:cNvPr>
          <p:cNvSpPr>
            <a:spLocks noGrp="1"/>
          </p:cNvSpPr>
          <p:nvPr>
            <p:ph idx="1"/>
          </p:nvPr>
        </p:nvSpPr>
        <p:spPr/>
        <p:txBody>
          <a:bodyPr/>
          <a:lstStyle/>
          <a:p>
            <a:r>
              <a:rPr lang="tr-TR" dirty="0"/>
              <a:t>Tüzükte gösterilen amaç ve bu amaca yönelik yapılan çalışma konuları dışındaki faaliyetler</a:t>
            </a:r>
          </a:p>
          <a:p>
            <a:r>
              <a:rPr lang="tr-TR" dirty="0"/>
              <a:t>Anayasada ve kanunlarda açıkça yasaklanan amaçlar ve konusu suç teşkil eden fiiller</a:t>
            </a:r>
          </a:p>
          <a:p>
            <a:r>
              <a:rPr lang="tr-TR" dirty="0"/>
              <a:t>Askerliğe, kuvvet kollukları hizmetlerine hazırlayıcı eğitim öğretim faaliyetleri</a:t>
            </a:r>
          </a:p>
        </p:txBody>
      </p:sp>
    </p:spTree>
    <p:extLst>
      <p:ext uri="{BB962C8B-B14F-4D97-AF65-F5344CB8AC3E}">
        <p14:creationId xmlns:p14="http://schemas.microsoft.com/office/powerpoint/2010/main" val="1209390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4CA8E2-932C-CD47-B7B4-14E7D69C414A}"/>
              </a:ext>
            </a:extLst>
          </p:cNvPr>
          <p:cNvSpPr>
            <a:spLocks noGrp="1"/>
          </p:cNvSpPr>
          <p:nvPr>
            <p:ph type="title"/>
          </p:nvPr>
        </p:nvSpPr>
        <p:spPr/>
        <p:txBody>
          <a:bodyPr>
            <a:normAutofit/>
          </a:bodyPr>
          <a:lstStyle/>
          <a:p>
            <a:r>
              <a:rPr lang="tr-TR" sz="3600" dirty="0"/>
              <a:t>HAKİMİN HUKUK YARATMA YETKİSİ</a:t>
            </a:r>
          </a:p>
        </p:txBody>
      </p:sp>
      <p:sp>
        <p:nvSpPr>
          <p:cNvPr id="6" name="Content Placeholder 5">
            <a:extLst>
              <a:ext uri="{FF2B5EF4-FFF2-40B4-BE49-F238E27FC236}">
                <a16:creationId xmlns:a16="http://schemas.microsoft.com/office/drawing/2014/main" id="{2B70AD74-4107-A147-9625-D242E3DB1A2E}"/>
              </a:ext>
            </a:extLst>
          </p:cNvPr>
          <p:cNvSpPr>
            <a:spLocks noGrp="1"/>
          </p:cNvSpPr>
          <p:nvPr>
            <p:ph idx="1"/>
          </p:nvPr>
        </p:nvSpPr>
        <p:spPr/>
        <p:txBody>
          <a:bodyPr/>
          <a:lstStyle/>
          <a:p>
            <a:pPr algn="just">
              <a:buFont typeface="System Font Regular"/>
              <a:buChar char="!"/>
            </a:pPr>
            <a:r>
              <a:rPr lang="tr-TR" sz="2200" b="1" dirty="0"/>
              <a:t>Hakimin takdir yetkisi </a:t>
            </a:r>
            <a:r>
              <a:rPr lang="tr-TR" sz="2200" dirty="0"/>
              <a:t>ile karıştırılmamalı </a:t>
            </a:r>
          </a:p>
          <a:p>
            <a:pPr algn="just">
              <a:buFont typeface="System Font Regular"/>
              <a:buChar char="!"/>
            </a:pPr>
            <a:r>
              <a:rPr lang="tr-TR" sz="2200" dirty="0"/>
              <a:t>Takdir yetkisinin kullanımında hüküm içi boşluk vardır. Hakim hüküm içi boşluğu doldurur. Hüküm dışı unsurlarla maddenin uygulanması mümkündür.</a:t>
            </a:r>
          </a:p>
          <a:p>
            <a:pPr algn="just">
              <a:buFont typeface="System Font Regular"/>
              <a:buChar char="!"/>
            </a:pPr>
            <a:r>
              <a:rPr lang="tr-TR" sz="2200" dirty="0"/>
              <a:t>Hüküm içi boşluk: Kanunda uygulanacak hüküm vardır ancak hakimin hükmün şartları ve/veya sonuçlarını tayin etmelidir.</a:t>
            </a:r>
          </a:p>
          <a:p>
            <a:pPr algn="just">
              <a:buFont typeface="System Font Regular"/>
              <a:buChar char="!"/>
            </a:pPr>
            <a:r>
              <a:rPr lang="tr-TR" sz="2200" dirty="0"/>
              <a:t>‘Hakkaniyete göre’  ‘uygun miktarda/sürede’  ‘gerekli önlemler’ gibi kalıplar maddede varsa hüküm içi boşluk vardır.</a:t>
            </a:r>
          </a:p>
          <a:p>
            <a:pPr>
              <a:buFont typeface="System Font Regular"/>
              <a:buChar char="!"/>
            </a:pPr>
            <a:endParaRPr lang="tr-TR" dirty="0"/>
          </a:p>
        </p:txBody>
      </p:sp>
    </p:spTree>
    <p:extLst>
      <p:ext uri="{BB962C8B-B14F-4D97-AF65-F5344CB8AC3E}">
        <p14:creationId xmlns:p14="http://schemas.microsoft.com/office/powerpoint/2010/main" val="26464220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36796-D9AF-6241-953D-EDF5718DFD1D}"/>
              </a:ext>
            </a:extLst>
          </p:cNvPr>
          <p:cNvSpPr>
            <a:spLocks noGrp="1"/>
          </p:cNvSpPr>
          <p:nvPr>
            <p:ph type="title"/>
          </p:nvPr>
        </p:nvSpPr>
        <p:spPr/>
        <p:txBody>
          <a:bodyPr/>
          <a:lstStyle/>
          <a:p>
            <a:r>
              <a:rPr lang="tr-TR" dirty="0"/>
              <a:t>DERNEĞİN SONA ERMESİ</a:t>
            </a:r>
          </a:p>
        </p:txBody>
      </p:sp>
      <p:sp>
        <p:nvSpPr>
          <p:cNvPr id="3" name="Content Placeholder 2">
            <a:extLst>
              <a:ext uri="{FF2B5EF4-FFF2-40B4-BE49-F238E27FC236}">
                <a16:creationId xmlns:a16="http://schemas.microsoft.com/office/drawing/2014/main" id="{A1274AAC-F1BC-6044-91B1-6C81D8A7AB88}"/>
              </a:ext>
            </a:extLst>
          </p:cNvPr>
          <p:cNvSpPr>
            <a:spLocks noGrp="1"/>
          </p:cNvSpPr>
          <p:nvPr>
            <p:ph idx="1"/>
          </p:nvPr>
        </p:nvSpPr>
        <p:spPr/>
        <p:txBody>
          <a:bodyPr/>
          <a:lstStyle/>
          <a:p>
            <a:r>
              <a:rPr lang="tr-TR" dirty="0"/>
              <a:t>Kendi kendine feshetme (MK md. 87)</a:t>
            </a:r>
          </a:p>
          <a:p>
            <a:r>
              <a:rPr lang="tr-TR" dirty="0"/>
              <a:t>Genel kurul kararıyla (MK md. 88)</a:t>
            </a:r>
          </a:p>
          <a:p>
            <a:r>
              <a:rPr lang="tr-TR" dirty="0"/>
              <a:t>Derneğin mahkeme kararıyla feshedilmesi (MK md. 89)</a:t>
            </a:r>
          </a:p>
          <a:p>
            <a:pPr lvl="1"/>
            <a:r>
              <a:rPr lang="tr-TR" dirty="0"/>
              <a:t>Derneğin amacının kanuna veya ahlaka aykırı hale gelmesi</a:t>
            </a:r>
          </a:p>
          <a:p>
            <a:pPr lvl="1"/>
            <a:r>
              <a:rPr lang="tr-TR" dirty="0"/>
              <a:t>Kuruluşta kanuna aykırılık ve eksikliklerin giderilmemesi</a:t>
            </a:r>
          </a:p>
          <a:p>
            <a:pPr lvl="1"/>
            <a:r>
              <a:rPr lang="tr-TR" dirty="0"/>
              <a:t>Suç sebebiyle derneğin kapatılması</a:t>
            </a:r>
          </a:p>
          <a:p>
            <a:r>
              <a:rPr lang="tr-TR" dirty="0"/>
              <a:t>Sona eren derneğin malları tasfiye edilir. Tasfiye işlemi tüzükte gösterilen esaslara göre yapılır. </a:t>
            </a:r>
          </a:p>
        </p:txBody>
      </p:sp>
    </p:spTree>
    <p:extLst>
      <p:ext uri="{BB962C8B-B14F-4D97-AF65-F5344CB8AC3E}">
        <p14:creationId xmlns:p14="http://schemas.microsoft.com/office/powerpoint/2010/main" val="412845267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87901-B384-4A46-98B8-7D638216CFF2}"/>
              </a:ext>
            </a:extLst>
          </p:cNvPr>
          <p:cNvSpPr>
            <a:spLocks noGrp="1"/>
          </p:cNvSpPr>
          <p:nvPr>
            <p:ph type="title"/>
          </p:nvPr>
        </p:nvSpPr>
        <p:spPr/>
        <p:txBody>
          <a:bodyPr/>
          <a:lstStyle/>
          <a:p>
            <a:r>
              <a:rPr lang="tr-TR" dirty="0"/>
              <a:t>VAKIFLAR-1</a:t>
            </a:r>
          </a:p>
        </p:txBody>
      </p:sp>
      <p:sp>
        <p:nvSpPr>
          <p:cNvPr id="3" name="Content Placeholder 2">
            <a:extLst>
              <a:ext uri="{FF2B5EF4-FFF2-40B4-BE49-F238E27FC236}">
                <a16:creationId xmlns:a16="http://schemas.microsoft.com/office/drawing/2014/main" id="{5C4BBB65-7FB5-7E42-AA2C-4847C9410D51}"/>
              </a:ext>
            </a:extLst>
          </p:cNvPr>
          <p:cNvSpPr>
            <a:spLocks noGrp="1"/>
          </p:cNvSpPr>
          <p:nvPr>
            <p:ph idx="1"/>
          </p:nvPr>
        </p:nvSpPr>
        <p:spPr/>
        <p:txBody>
          <a:bodyPr/>
          <a:lstStyle/>
          <a:p>
            <a:r>
              <a:rPr lang="tr-TR" dirty="0"/>
              <a:t>Unsurları</a:t>
            </a:r>
          </a:p>
          <a:p>
            <a:pPr lvl="1"/>
            <a:r>
              <a:rPr lang="tr-TR" dirty="0"/>
              <a:t>Mal</a:t>
            </a:r>
          </a:p>
          <a:p>
            <a:pPr lvl="1"/>
            <a:r>
              <a:rPr lang="tr-TR" dirty="0"/>
              <a:t>Malın usulüne göre belirli ve sürekli bir amaca tahsisi</a:t>
            </a:r>
          </a:p>
          <a:p>
            <a:pPr lvl="1"/>
            <a:r>
              <a:rPr lang="tr-TR" dirty="0"/>
              <a:t>Tüzel kişilik</a:t>
            </a:r>
          </a:p>
          <a:p>
            <a:r>
              <a:rPr lang="tr-TR" dirty="0"/>
              <a:t>Mal unsuru</a:t>
            </a:r>
          </a:p>
          <a:p>
            <a:pPr lvl="1"/>
            <a:r>
              <a:rPr lang="tr-TR" dirty="0"/>
              <a:t>Tahsis edilecek mallar vakfın amacını gerçekleştirmeye yeterli olmalı. Ölüme bağlı tasarrufla kurulan vakıflar ile sağ iken vakfedilen mallar arasında ayrım var.</a:t>
            </a:r>
          </a:p>
          <a:p>
            <a:pPr lvl="1"/>
            <a:r>
              <a:rPr lang="tr-TR" dirty="0"/>
              <a:t>Vakıflar mal edinebilir ve üzerinde her türlü tasarruflarda bulunabilir.</a:t>
            </a:r>
          </a:p>
        </p:txBody>
      </p:sp>
    </p:spTree>
    <p:extLst>
      <p:ext uri="{BB962C8B-B14F-4D97-AF65-F5344CB8AC3E}">
        <p14:creationId xmlns:p14="http://schemas.microsoft.com/office/powerpoint/2010/main" val="377550240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50683-ADA2-6D45-9671-81B533BC1E0E}"/>
              </a:ext>
            </a:extLst>
          </p:cNvPr>
          <p:cNvSpPr>
            <a:spLocks noGrp="1"/>
          </p:cNvSpPr>
          <p:nvPr>
            <p:ph type="title"/>
          </p:nvPr>
        </p:nvSpPr>
        <p:spPr/>
        <p:txBody>
          <a:bodyPr/>
          <a:lstStyle/>
          <a:p>
            <a:r>
              <a:rPr lang="tr-TR" dirty="0"/>
              <a:t>VAKIFLAR-2</a:t>
            </a:r>
          </a:p>
        </p:txBody>
      </p:sp>
      <p:sp>
        <p:nvSpPr>
          <p:cNvPr id="3" name="Content Placeholder 2">
            <a:extLst>
              <a:ext uri="{FF2B5EF4-FFF2-40B4-BE49-F238E27FC236}">
                <a16:creationId xmlns:a16="http://schemas.microsoft.com/office/drawing/2014/main" id="{96DD07CF-1EF1-8A48-A56D-C992299AD392}"/>
              </a:ext>
            </a:extLst>
          </p:cNvPr>
          <p:cNvSpPr>
            <a:spLocks noGrp="1"/>
          </p:cNvSpPr>
          <p:nvPr>
            <p:ph idx="1"/>
          </p:nvPr>
        </p:nvSpPr>
        <p:spPr>
          <a:xfrm>
            <a:off x="4998526" y="1073009"/>
            <a:ext cx="6281873" cy="5248622"/>
          </a:xfrm>
        </p:spPr>
        <p:txBody>
          <a:bodyPr>
            <a:normAutofit/>
          </a:bodyPr>
          <a:lstStyle/>
          <a:p>
            <a:endParaRPr lang="tr-TR" dirty="0"/>
          </a:p>
          <a:p>
            <a:r>
              <a:rPr lang="tr-TR" dirty="0"/>
              <a:t>Belirli ve sürekli bir amaca tahsis unsuru (Vakıf kurma işlemi)</a:t>
            </a:r>
          </a:p>
          <a:p>
            <a:pPr lvl="1"/>
            <a:r>
              <a:rPr lang="tr-TR" dirty="0"/>
              <a:t>Belirli bir kişiye malların tahsisiyle amaca ulaşıldığında vakıf kurma yoktur, yüklemeli bağışlama vardır. </a:t>
            </a:r>
          </a:p>
          <a:p>
            <a:pPr lvl="1"/>
            <a:r>
              <a:rPr lang="tr-TR" dirty="0"/>
              <a:t>Kamu yararına amaç</a:t>
            </a:r>
          </a:p>
          <a:p>
            <a:pPr lvl="1"/>
            <a:r>
              <a:rPr lang="tr-TR" dirty="0"/>
              <a:t>Ticari işletme ve şirket kurma yasak değildir. Ancak esas amacın yerine geçemez, başlı başına ticari amaca dönüşemez.</a:t>
            </a:r>
          </a:p>
          <a:p>
            <a:r>
              <a:rPr lang="tr-TR" dirty="0"/>
              <a:t>Amacın taşıması gereken şartlar</a:t>
            </a:r>
          </a:p>
          <a:p>
            <a:pPr lvl="1"/>
            <a:r>
              <a:rPr lang="tr-TR" dirty="0"/>
              <a:t>Kanuna, ahlaka ve milli menfaatlere aykırı olamaz</a:t>
            </a:r>
          </a:p>
          <a:p>
            <a:pPr lvl="1"/>
            <a:r>
              <a:rPr lang="tr-TR" dirty="0"/>
              <a:t>İmkansız olamaz</a:t>
            </a:r>
          </a:p>
          <a:p>
            <a:pPr lvl="1"/>
            <a:r>
              <a:rPr lang="tr-TR" dirty="0"/>
              <a:t>Belirli olmalıdır</a:t>
            </a:r>
          </a:p>
          <a:p>
            <a:pPr lvl="1"/>
            <a:r>
              <a:rPr lang="tr-TR" dirty="0"/>
              <a:t>Devamlı olmalıdır</a:t>
            </a:r>
          </a:p>
          <a:p>
            <a:pPr marL="457200" lvl="1" indent="0">
              <a:buNone/>
            </a:pPr>
            <a:endParaRPr lang="tr-TR" dirty="0"/>
          </a:p>
          <a:p>
            <a:pPr lvl="1"/>
            <a:endParaRPr lang="tr-TR" dirty="0"/>
          </a:p>
        </p:txBody>
      </p:sp>
    </p:spTree>
    <p:extLst>
      <p:ext uri="{BB962C8B-B14F-4D97-AF65-F5344CB8AC3E}">
        <p14:creationId xmlns:p14="http://schemas.microsoft.com/office/powerpoint/2010/main" val="19014008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5A12-5E3E-5B4F-B020-D4CE178286CA}"/>
              </a:ext>
            </a:extLst>
          </p:cNvPr>
          <p:cNvSpPr>
            <a:spLocks noGrp="1"/>
          </p:cNvSpPr>
          <p:nvPr>
            <p:ph type="title"/>
          </p:nvPr>
        </p:nvSpPr>
        <p:spPr/>
        <p:txBody>
          <a:bodyPr/>
          <a:lstStyle/>
          <a:p>
            <a:r>
              <a:rPr lang="tr-TR" dirty="0"/>
              <a:t>VAKIF KURMA İŞLEMİ</a:t>
            </a:r>
          </a:p>
        </p:txBody>
      </p:sp>
      <p:sp>
        <p:nvSpPr>
          <p:cNvPr id="3" name="Content Placeholder 2">
            <a:extLst>
              <a:ext uri="{FF2B5EF4-FFF2-40B4-BE49-F238E27FC236}">
                <a16:creationId xmlns:a16="http://schemas.microsoft.com/office/drawing/2014/main" id="{33A6B0F5-4536-A540-BD02-2F249D71FEA2}"/>
              </a:ext>
            </a:extLst>
          </p:cNvPr>
          <p:cNvSpPr>
            <a:spLocks noGrp="1"/>
          </p:cNvSpPr>
          <p:nvPr>
            <p:ph idx="1"/>
          </p:nvPr>
        </p:nvSpPr>
        <p:spPr/>
        <p:txBody>
          <a:bodyPr>
            <a:normAutofit lnSpcReduction="10000"/>
          </a:bodyPr>
          <a:lstStyle/>
          <a:p>
            <a:endParaRPr lang="tr-TR" dirty="0"/>
          </a:p>
          <a:p>
            <a:r>
              <a:rPr lang="tr-TR" dirty="0"/>
              <a:t>Tek taraflı bir hukuki işlemle vakıf kurulur. </a:t>
            </a:r>
          </a:p>
          <a:p>
            <a:r>
              <a:rPr lang="tr-TR" dirty="0"/>
              <a:t>Sağ iken veya ölüme bağlı işlemle yapılabilir.</a:t>
            </a:r>
          </a:p>
          <a:p>
            <a:r>
              <a:rPr lang="tr-TR" dirty="0"/>
              <a:t>Sağ iken vakıf kurulduğunda; </a:t>
            </a:r>
          </a:p>
          <a:p>
            <a:pPr lvl="1"/>
            <a:r>
              <a:rPr lang="tr-TR" dirty="0"/>
              <a:t>noterde düzenlenen resmi senetle kurulabilir</a:t>
            </a:r>
          </a:p>
          <a:p>
            <a:pPr lvl="1"/>
            <a:r>
              <a:rPr lang="tr-TR" dirty="0"/>
              <a:t>Tescile kadar irade beyanı geri alınabilir</a:t>
            </a:r>
          </a:p>
          <a:p>
            <a:pPr lvl="1"/>
            <a:r>
              <a:rPr lang="tr-TR" dirty="0"/>
              <a:t>Tam ehliyetli olmak gerekir</a:t>
            </a:r>
          </a:p>
          <a:p>
            <a:pPr lvl="1"/>
            <a:r>
              <a:rPr lang="tr-TR" dirty="0"/>
              <a:t>Vakıf kurmak, sınırlı ehliyetsizler için yasak işlemlerden biridir.</a:t>
            </a:r>
          </a:p>
          <a:p>
            <a:r>
              <a:rPr lang="tr-TR" dirty="0"/>
              <a:t>Ölüme bağlı tasarrufla kurulduğunda;</a:t>
            </a:r>
          </a:p>
          <a:p>
            <a:pPr lvl="1"/>
            <a:r>
              <a:rPr lang="tr-TR" dirty="0"/>
              <a:t>Vasiyetname ile</a:t>
            </a:r>
          </a:p>
          <a:p>
            <a:pPr lvl="1"/>
            <a:r>
              <a:rPr lang="tr-TR" dirty="0"/>
              <a:t>Vasiyetnameden dönmek mümkün ama ölümden sonra mirasçılar dönemez</a:t>
            </a:r>
          </a:p>
          <a:p>
            <a:pPr lvl="1"/>
            <a:r>
              <a:rPr lang="tr-TR" dirty="0"/>
              <a:t>Vasiyetname ehliyeti; 15 yaşını doldurmak, ayırt etme gücüne sahip olmak</a:t>
            </a:r>
          </a:p>
          <a:p>
            <a:endParaRPr lang="tr-TR" dirty="0"/>
          </a:p>
        </p:txBody>
      </p:sp>
    </p:spTree>
    <p:extLst>
      <p:ext uri="{BB962C8B-B14F-4D97-AF65-F5344CB8AC3E}">
        <p14:creationId xmlns:p14="http://schemas.microsoft.com/office/powerpoint/2010/main" val="51274752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C2C0E-5604-384E-9AEF-129C7EAC9312}"/>
              </a:ext>
            </a:extLst>
          </p:cNvPr>
          <p:cNvSpPr>
            <a:spLocks noGrp="1"/>
          </p:cNvSpPr>
          <p:nvPr>
            <p:ph type="title"/>
          </p:nvPr>
        </p:nvSpPr>
        <p:spPr/>
        <p:txBody>
          <a:bodyPr/>
          <a:lstStyle/>
          <a:p>
            <a:r>
              <a:rPr lang="tr-TR" dirty="0"/>
              <a:t>VAKFIN TÜZEL KİŞİLİK UNSURU</a:t>
            </a:r>
          </a:p>
        </p:txBody>
      </p:sp>
      <p:sp>
        <p:nvSpPr>
          <p:cNvPr id="3" name="Content Placeholder 2">
            <a:extLst>
              <a:ext uri="{FF2B5EF4-FFF2-40B4-BE49-F238E27FC236}">
                <a16:creationId xmlns:a16="http://schemas.microsoft.com/office/drawing/2014/main" id="{5FA1B70E-A0D8-924A-9F0E-DB4BB0DE9631}"/>
              </a:ext>
            </a:extLst>
          </p:cNvPr>
          <p:cNvSpPr>
            <a:spLocks noGrp="1"/>
          </p:cNvSpPr>
          <p:nvPr>
            <p:ph idx="1"/>
          </p:nvPr>
        </p:nvSpPr>
        <p:spPr/>
        <p:txBody>
          <a:bodyPr>
            <a:normAutofit/>
          </a:bodyPr>
          <a:lstStyle/>
          <a:p>
            <a:r>
              <a:rPr lang="tr-TR" sz="2000" dirty="0"/>
              <a:t>Vakıf siciline kayıtla tüzel kişilik kazanılır. Kayıt için mahkeme kararı gereklidir</a:t>
            </a:r>
          </a:p>
          <a:p>
            <a:r>
              <a:rPr lang="tr-TR" sz="2000" dirty="0"/>
              <a:t>Cumhuriyetin niteliklerine, Anayasa’nın temel ilkelerine, hukuka, ahlaka, milli birliğe ve milli menfaatlere aykırı veya belli bir ırk ya da cemaat mensuplarını desteklemek amacıyla vakıf kurulamaz</a:t>
            </a:r>
          </a:p>
          <a:p>
            <a:r>
              <a:rPr lang="tr-TR" sz="2000" dirty="0"/>
              <a:t>Yeni cemaat vakıfları kurulamaz ancak eski gayrimüslim cemaat vakıfları tüzel kişiliğini sürdürür</a:t>
            </a:r>
          </a:p>
          <a:p>
            <a:r>
              <a:rPr lang="tr-TR" sz="2000" dirty="0"/>
              <a:t>Tescil, tüzel kişilik için kurucudur. </a:t>
            </a:r>
          </a:p>
        </p:txBody>
      </p:sp>
    </p:spTree>
    <p:extLst>
      <p:ext uri="{BB962C8B-B14F-4D97-AF65-F5344CB8AC3E}">
        <p14:creationId xmlns:p14="http://schemas.microsoft.com/office/powerpoint/2010/main" val="173502293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E94F2-CD41-2B44-B0BD-C98ECB931F3E}"/>
              </a:ext>
            </a:extLst>
          </p:cNvPr>
          <p:cNvSpPr>
            <a:spLocks noGrp="1"/>
          </p:cNvSpPr>
          <p:nvPr>
            <p:ph type="title"/>
          </p:nvPr>
        </p:nvSpPr>
        <p:spPr/>
        <p:txBody>
          <a:bodyPr/>
          <a:lstStyle/>
          <a:p>
            <a:r>
              <a:rPr lang="tr-TR" dirty="0"/>
              <a:t>VAKFEDİLEN MALLARIN DURUMU</a:t>
            </a:r>
          </a:p>
        </p:txBody>
      </p:sp>
      <p:sp>
        <p:nvSpPr>
          <p:cNvPr id="3" name="Content Placeholder 2">
            <a:extLst>
              <a:ext uri="{FF2B5EF4-FFF2-40B4-BE49-F238E27FC236}">
                <a16:creationId xmlns:a16="http://schemas.microsoft.com/office/drawing/2014/main" id="{6AAA6EEE-9D79-2C40-A37A-FB4E297F9516}"/>
              </a:ext>
            </a:extLst>
          </p:cNvPr>
          <p:cNvSpPr>
            <a:spLocks noGrp="1"/>
          </p:cNvSpPr>
          <p:nvPr>
            <p:ph idx="1"/>
          </p:nvPr>
        </p:nvSpPr>
        <p:spPr/>
        <p:txBody>
          <a:bodyPr/>
          <a:lstStyle/>
          <a:p>
            <a:r>
              <a:rPr lang="tr-TR" sz="2400" dirty="0"/>
              <a:t>Vakfa geçen malların mülkiyeti o an kazanılır. Taşınmazlar için tapu sicilinde vakıf adına yapılan tescil, açıklayıcıdır. Taşınırlar için de zilyetlik o an kazanılır. </a:t>
            </a:r>
          </a:p>
          <a:p>
            <a:r>
              <a:rPr lang="tr-TR" sz="2400" dirty="0"/>
              <a:t>Vakfedilen malları elinde bulunduranlara karşı istihkak davası</a:t>
            </a:r>
          </a:p>
          <a:p>
            <a:r>
              <a:rPr lang="tr-TR" sz="2400" dirty="0"/>
              <a:t>Vakfedilen mallar zamanaşımıyla kazanılamaz.</a:t>
            </a:r>
          </a:p>
          <a:p>
            <a:pPr marL="0" indent="0">
              <a:buNone/>
            </a:pPr>
            <a:endParaRPr lang="tr-TR" dirty="0"/>
          </a:p>
        </p:txBody>
      </p:sp>
    </p:spTree>
    <p:extLst>
      <p:ext uri="{BB962C8B-B14F-4D97-AF65-F5344CB8AC3E}">
        <p14:creationId xmlns:p14="http://schemas.microsoft.com/office/powerpoint/2010/main" val="195344343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5EE70-2DBC-904A-8529-645F28ED04CD}"/>
              </a:ext>
            </a:extLst>
          </p:cNvPr>
          <p:cNvSpPr>
            <a:spLocks noGrp="1"/>
          </p:cNvSpPr>
          <p:nvPr>
            <p:ph type="title"/>
          </p:nvPr>
        </p:nvSpPr>
        <p:spPr/>
        <p:txBody>
          <a:bodyPr/>
          <a:lstStyle/>
          <a:p>
            <a:r>
              <a:rPr lang="tr-TR" dirty="0"/>
              <a:t>VAKFIN SONA ERMESİ</a:t>
            </a:r>
          </a:p>
        </p:txBody>
      </p:sp>
      <p:sp>
        <p:nvSpPr>
          <p:cNvPr id="3" name="Content Placeholder 2">
            <a:extLst>
              <a:ext uri="{FF2B5EF4-FFF2-40B4-BE49-F238E27FC236}">
                <a16:creationId xmlns:a16="http://schemas.microsoft.com/office/drawing/2014/main" id="{0A3AADB4-0EEA-A24E-AA09-CF3815250797}"/>
              </a:ext>
            </a:extLst>
          </p:cNvPr>
          <p:cNvSpPr>
            <a:spLocks noGrp="1"/>
          </p:cNvSpPr>
          <p:nvPr>
            <p:ph idx="1"/>
          </p:nvPr>
        </p:nvSpPr>
        <p:spPr/>
        <p:txBody>
          <a:bodyPr>
            <a:normAutofit/>
          </a:bodyPr>
          <a:lstStyle/>
          <a:p>
            <a:r>
              <a:rPr lang="tr-TR" sz="2400" dirty="0"/>
              <a:t>Vakfın kendiliğinden sona ermesi</a:t>
            </a:r>
          </a:p>
          <a:p>
            <a:pPr lvl="1"/>
            <a:r>
              <a:rPr lang="tr-TR" sz="2000" dirty="0"/>
              <a:t>Vakıf senedi gereği</a:t>
            </a:r>
          </a:p>
          <a:p>
            <a:pPr lvl="1"/>
            <a:r>
              <a:rPr lang="tr-TR" sz="2000" dirty="0"/>
              <a:t>Kanun gereği</a:t>
            </a:r>
          </a:p>
          <a:p>
            <a:r>
              <a:rPr lang="tr-TR" sz="2400" dirty="0"/>
              <a:t>Vakfın mahkeme kararıyla sona ermesi</a:t>
            </a:r>
          </a:p>
          <a:p>
            <a:r>
              <a:rPr lang="tr-TR" sz="2400" dirty="0"/>
              <a:t>Alacaklıların veya saklı pay mirasçılarının itirazı üzerine sona erme</a:t>
            </a:r>
          </a:p>
        </p:txBody>
      </p:sp>
    </p:spTree>
    <p:extLst>
      <p:ext uri="{BB962C8B-B14F-4D97-AF65-F5344CB8AC3E}">
        <p14:creationId xmlns:p14="http://schemas.microsoft.com/office/powerpoint/2010/main" val="87928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3EE00-A78C-1E44-A777-BDD4CA4138B8}"/>
              </a:ext>
            </a:extLst>
          </p:cNvPr>
          <p:cNvSpPr>
            <a:spLocks noGrp="1"/>
          </p:cNvSpPr>
          <p:nvPr>
            <p:ph type="title"/>
          </p:nvPr>
        </p:nvSpPr>
        <p:spPr/>
        <p:txBody>
          <a:bodyPr>
            <a:normAutofit fontScale="90000"/>
          </a:bodyPr>
          <a:lstStyle/>
          <a:p>
            <a:r>
              <a:rPr lang="tr-TR" dirty="0"/>
              <a:t>HAKİMİN HUKUK YARATMA YETKİSİ</a:t>
            </a:r>
          </a:p>
        </p:txBody>
      </p:sp>
      <p:sp>
        <p:nvSpPr>
          <p:cNvPr id="3" name="Content Placeholder 2">
            <a:extLst>
              <a:ext uri="{FF2B5EF4-FFF2-40B4-BE49-F238E27FC236}">
                <a16:creationId xmlns:a16="http://schemas.microsoft.com/office/drawing/2014/main" id="{1A592A1A-CCC3-BC4E-AF10-D6B06799EBB3}"/>
              </a:ext>
            </a:extLst>
          </p:cNvPr>
          <p:cNvSpPr>
            <a:spLocks noGrp="1"/>
          </p:cNvSpPr>
          <p:nvPr>
            <p:ph idx="1"/>
          </p:nvPr>
        </p:nvSpPr>
        <p:spPr/>
        <p:txBody>
          <a:bodyPr>
            <a:normAutofit lnSpcReduction="10000"/>
          </a:bodyPr>
          <a:lstStyle/>
          <a:p>
            <a:pPr>
              <a:buFont typeface="Wingdings" pitchFamily="2" charset="2"/>
              <a:buChar char="Ø"/>
            </a:pPr>
            <a:r>
              <a:rPr lang="tr-TR" sz="2400" dirty="0"/>
              <a:t>Üçüncü ve son basamakta hakimin Medeni hukuku uygulayabilmesi için kullanması gereken yetkidir.</a:t>
            </a:r>
          </a:p>
          <a:p>
            <a:pPr>
              <a:buFont typeface="Wingdings" pitchFamily="2" charset="2"/>
              <a:buChar char="Ø"/>
            </a:pPr>
            <a:r>
              <a:rPr lang="tr-TR" sz="2400" dirty="0"/>
              <a:t>Hakimin uyuşmazlığa dair doldurması gereken bir kanun boşluğu vardır.  Kanun boşluğunda hem düz hem zıt anlamı itibariyle uygulanabilir bir kanun maddesi bulunmamaktadır. </a:t>
            </a:r>
          </a:p>
          <a:p>
            <a:pPr>
              <a:buFont typeface="Wingdings" pitchFamily="2" charset="2"/>
              <a:buChar char="Ø"/>
            </a:pPr>
            <a:r>
              <a:rPr lang="tr-TR" sz="2400" dirty="0"/>
              <a:t> Kanun boşluğu türleri;</a:t>
            </a:r>
          </a:p>
          <a:p>
            <a:pPr lvl="1">
              <a:buFont typeface="Wingdings" pitchFamily="2" charset="2"/>
              <a:buChar char="Ø"/>
            </a:pPr>
            <a:r>
              <a:rPr lang="tr-TR" sz="2400" dirty="0"/>
              <a:t>Bilinçli- bilinçsiz boşluk</a:t>
            </a:r>
          </a:p>
          <a:p>
            <a:pPr lvl="1">
              <a:buFont typeface="Wingdings" pitchFamily="2" charset="2"/>
              <a:buChar char="Ø"/>
            </a:pPr>
            <a:r>
              <a:rPr lang="tr-TR" sz="2400" dirty="0"/>
              <a:t>Açık- örtülü boşluk</a:t>
            </a:r>
          </a:p>
        </p:txBody>
      </p:sp>
    </p:spTree>
    <p:extLst>
      <p:ext uri="{BB962C8B-B14F-4D97-AF65-F5344CB8AC3E}">
        <p14:creationId xmlns:p14="http://schemas.microsoft.com/office/powerpoint/2010/main" val="3739413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ABC45-02D9-054D-BA51-AFB2B4DE98D0}"/>
              </a:ext>
            </a:extLst>
          </p:cNvPr>
          <p:cNvSpPr>
            <a:spLocks noGrp="1"/>
          </p:cNvSpPr>
          <p:nvPr>
            <p:ph type="title"/>
          </p:nvPr>
        </p:nvSpPr>
        <p:spPr/>
        <p:txBody>
          <a:bodyPr>
            <a:normAutofit fontScale="90000"/>
          </a:bodyPr>
          <a:lstStyle/>
          <a:p>
            <a:r>
              <a:rPr lang="tr-TR" dirty="0"/>
              <a:t>HAKİMİN HUKUK YARATMA YETKİSİ</a:t>
            </a:r>
          </a:p>
        </p:txBody>
      </p:sp>
      <p:sp>
        <p:nvSpPr>
          <p:cNvPr id="3" name="Content Placeholder 2">
            <a:extLst>
              <a:ext uri="{FF2B5EF4-FFF2-40B4-BE49-F238E27FC236}">
                <a16:creationId xmlns:a16="http://schemas.microsoft.com/office/drawing/2014/main" id="{30FB9054-596E-0B4B-8CF6-A8FC8DD08743}"/>
              </a:ext>
            </a:extLst>
          </p:cNvPr>
          <p:cNvSpPr>
            <a:spLocks noGrp="1"/>
          </p:cNvSpPr>
          <p:nvPr>
            <p:ph idx="1"/>
          </p:nvPr>
        </p:nvSpPr>
        <p:spPr/>
        <p:txBody>
          <a:bodyPr/>
          <a:lstStyle/>
          <a:p>
            <a:r>
              <a:rPr lang="tr-TR" sz="2400" dirty="0"/>
              <a:t>ŞARTLARI</a:t>
            </a:r>
          </a:p>
          <a:p>
            <a:pPr lvl="1"/>
            <a:r>
              <a:rPr lang="tr-TR" sz="2000" dirty="0"/>
              <a:t>Kanun boşluğu mevcut olmalı</a:t>
            </a:r>
          </a:p>
          <a:p>
            <a:pPr lvl="1"/>
            <a:r>
              <a:rPr lang="tr-TR" sz="2000" dirty="0"/>
              <a:t>Olaya uygulanacak </a:t>
            </a:r>
            <a:r>
              <a:rPr lang="tr-TR" sz="2000"/>
              <a:t>örf-adet hukuku kuralı </a:t>
            </a:r>
            <a:r>
              <a:rPr lang="tr-TR" sz="2000" dirty="0"/>
              <a:t>bulunmamalı</a:t>
            </a:r>
          </a:p>
          <a:p>
            <a:pPr lvl="1"/>
            <a:r>
              <a:rPr lang="tr-TR" sz="2000" dirty="0"/>
              <a:t>Tamamlayıcı kaynaklar—bilimsel görüşleri ve mahkeme kararlarını dikkate almalı </a:t>
            </a:r>
          </a:p>
          <a:p>
            <a:pPr lvl="1"/>
            <a:r>
              <a:rPr lang="tr-TR" sz="2000" dirty="0"/>
              <a:t>Kanun koyucu gibi hareket etmeli, somut olaya göre soyut ve genel bir kural koymalı</a:t>
            </a:r>
          </a:p>
          <a:p>
            <a:pPr marL="457200" lvl="1" indent="0">
              <a:buNone/>
            </a:pPr>
            <a:r>
              <a:rPr lang="tr-TR" sz="2000" dirty="0"/>
              <a:t>--Burada emsal kararların dikkate alınması önemli!</a:t>
            </a:r>
          </a:p>
          <a:p>
            <a:pPr marL="0" indent="0">
              <a:buNone/>
            </a:pPr>
            <a:endParaRPr lang="tr-TR" dirty="0"/>
          </a:p>
        </p:txBody>
      </p:sp>
    </p:spTree>
    <p:extLst>
      <p:ext uri="{BB962C8B-B14F-4D97-AF65-F5344CB8AC3E}">
        <p14:creationId xmlns:p14="http://schemas.microsoft.com/office/powerpoint/2010/main" val="400933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1D5D0-5B7A-8A4B-8DA8-F194C729C85F}"/>
              </a:ext>
            </a:extLst>
          </p:cNvPr>
          <p:cNvSpPr>
            <a:spLocks noGrp="1"/>
          </p:cNvSpPr>
          <p:nvPr>
            <p:ph type="title"/>
          </p:nvPr>
        </p:nvSpPr>
        <p:spPr/>
        <p:txBody>
          <a:bodyPr/>
          <a:lstStyle/>
          <a:p>
            <a:r>
              <a:rPr lang="tr-TR" dirty="0"/>
              <a:t>HAK TÜRLERİ</a:t>
            </a:r>
          </a:p>
        </p:txBody>
      </p:sp>
      <p:sp>
        <p:nvSpPr>
          <p:cNvPr id="3" name="Content Placeholder 2">
            <a:extLst>
              <a:ext uri="{FF2B5EF4-FFF2-40B4-BE49-F238E27FC236}">
                <a16:creationId xmlns:a16="http://schemas.microsoft.com/office/drawing/2014/main" id="{A3963EDD-FD4C-2348-90C7-26D33EF48148}"/>
              </a:ext>
            </a:extLst>
          </p:cNvPr>
          <p:cNvSpPr>
            <a:spLocks noGrp="1"/>
          </p:cNvSpPr>
          <p:nvPr>
            <p:ph idx="1"/>
          </p:nvPr>
        </p:nvSpPr>
        <p:spPr/>
        <p:txBody>
          <a:bodyPr>
            <a:normAutofit/>
          </a:bodyPr>
          <a:lstStyle/>
          <a:p>
            <a:pPr>
              <a:buFont typeface="Wingdings" pitchFamily="2" charset="2"/>
              <a:buChar char="v"/>
            </a:pPr>
            <a:r>
              <a:rPr lang="tr-TR" sz="2400" dirty="0"/>
              <a:t>Hukuken korunan ve sahibine bu korumadan yararlanma yetkisi veren menfaattir.</a:t>
            </a:r>
          </a:p>
          <a:p>
            <a:pPr>
              <a:buFont typeface="Wingdings" pitchFamily="2" charset="2"/>
              <a:buChar char="v"/>
            </a:pPr>
            <a:r>
              <a:rPr lang="tr-TR" sz="2400" dirty="0"/>
              <a:t> Somut bir hukuki nedene dayanarak ilerde doğma ihtimali olan ancak henüz var olmayan haklara </a:t>
            </a:r>
            <a:r>
              <a:rPr lang="tr-TR" sz="2400" b="1" dirty="0"/>
              <a:t>beklenen hak </a:t>
            </a:r>
            <a:r>
              <a:rPr lang="tr-TR" sz="2400" dirty="0"/>
              <a:t>denir.</a:t>
            </a:r>
          </a:p>
        </p:txBody>
      </p:sp>
    </p:spTree>
    <p:extLst>
      <p:ext uri="{BB962C8B-B14F-4D97-AF65-F5344CB8AC3E}">
        <p14:creationId xmlns:p14="http://schemas.microsoft.com/office/powerpoint/2010/main" val="4258620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F517F-87AB-3140-BFC4-62BF5A8B05A4}"/>
              </a:ext>
            </a:extLst>
          </p:cNvPr>
          <p:cNvSpPr>
            <a:spLocks noGrp="1"/>
          </p:cNvSpPr>
          <p:nvPr>
            <p:ph type="title"/>
          </p:nvPr>
        </p:nvSpPr>
        <p:spPr/>
        <p:txBody>
          <a:bodyPr/>
          <a:lstStyle/>
          <a:p>
            <a:r>
              <a:rPr lang="tr-TR" dirty="0"/>
              <a:t>HAK TÜRLERİ</a:t>
            </a:r>
          </a:p>
        </p:txBody>
      </p:sp>
      <p:sp>
        <p:nvSpPr>
          <p:cNvPr id="3" name="Content Placeholder 2">
            <a:extLst>
              <a:ext uri="{FF2B5EF4-FFF2-40B4-BE49-F238E27FC236}">
                <a16:creationId xmlns:a16="http://schemas.microsoft.com/office/drawing/2014/main" id="{16B7A9D9-F2DE-DA46-A9BF-63E784F93246}"/>
              </a:ext>
            </a:extLst>
          </p:cNvPr>
          <p:cNvSpPr>
            <a:spLocks noGrp="1"/>
          </p:cNvSpPr>
          <p:nvPr>
            <p:ph idx="1"/>
          </p:nvPr>
        </p:nvSpPr>
        <p:spPr/>
        <p:txBody>
          <a:bodyPr>
            <a:normAutofit/>
          </a:bodyPr>
          <a:lstStyle/>
          <a:p>
            <a:r>
              <a:rPr lang="tr-TR" sz="2400" dirty="0"/>
              <a:t>Para ile ölçülebilen değerinin olup olmaması açısından: </a:t>
            </a:r>
            <a:r>
              <a:rPr lang="tr-TR" sz="2400" b="1" dirty="0"/>
              <a:t>Malvarlığı- Şahıs varlığı haklar</a:t>
            </a:r>
            <a:r>
              <a:rPr lang="tr-TR" sz="2400" dirty="0"/>
              <a:t>ı</a:t>
            </a:r>
          </a:p>
          <a:p>
            <a:r>
              <a:rPr lang="tr-TR" sz="2400" dirty="0"/>
              <a:t>İleri sürülebileceği çevre açısından: </a:t>
            </a:r>
            <a:r>
              <a:rPr lang="tr-TR" sz="2400" b="1" dirty="0"/>
              <a:t>Mutlak- Nisbi hak</a:t>
            </a:r>
          </a:p>
          <a:p>
            <a:r>
              <a:rPr lang="tr-TR" sz="2400" dirty="0"/>
              <a:t>Kullanma yetkisi açısından: </a:t>
            </a:r>
            <a:r>
              <a:rPr lang="tr-TR" sz="2400" b="1" dirty="0"/>
              <a:t>Şahsen kullanılması gerekmeyen- Kişiye sıkı sıkıya bağlı haklar</a:t>
            </a:r>
          </a:p>
          <a:p>
            <a:r>
              <a:rPr lang="tr-TR" sz="2400" dirty="0"/>
              <a:t>Hak sahibinin belirlenmesi açısından: </a:t>
            </a:r>
            <a:r>
              <a:rPr lang="tr-TR" sz="2400" b="1" dirty="0"/>
              <a:t>Bağımsız- bağımlı haklar</a:t>
            </a:r>
          </a:p>
        </p:txBody>
      </p:sp>
    </p:spTree>
    <p:extLst>
      <p:ext uri="{BB962C8B-B14F-4D97-AF65-F5344CB8AC3E}">
        <p14:creationId xmlns:p14="http://schemas.microsoft.com/office/powerpoint/2010/main" val="381637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8D09F-DCD2-A640-B80B-6F57B9374A13}"/>
              </a:ext>
            </a:extLst>
          </p:cNvPr>
          <p:cNvSpPr>
            <a:spLocks noGrp="1"/>
          </p:cNvSpPr>
          <p:nvPr>
            <p:ph type="title"/>
          </p:nvPr>
        </p:nvSpPr>
        <p:spPr>
          <a:xfrm>
            <a:off x="681925" y="2349925"/>
            <a:ext cx="3705685" cy="2501044"/>
          </a:xfrm>
        </p:spPr>
        <p:txBody>
          <a:bodyPr>
            <a:normAutofit fontScale="90000"/>
          </a:bodyPr>
          <a:lstStyle/>
          <a:p>
            <a:r>
              <a:rPr lang="tr-TR" dirty="0"/>
              <a:t>İLERİ SÜRÜLEBİLECEĞİ ÇEVRE AÇISINDAN HAK TÜRLERİ</a:t>
            </a:r>
          </a:p>
        </p:txBody>
      </p:sp>
      <p:sp>
        <p:nvSpPr>
          <p:cNvPr id="3" name="Content Placeholder 2">
            <a:extLst>
              <a:ext uri="{FF2B5EF4-FFF2-40B4-BE49-F238E27FC236}">
                <a16:creationId xmlns:a16="http://schemas.microsoft.com/office/drawing/2014/main" id="{EC3857C2-8E06-704D-84A7-F3C144FB1AF0}"/>
              </a:ext>
            </a:extLst>
          </p:cNvPr>
          <p:cNvSpPr>
            <a:spLocks noGrp="1"/>
          </p:cNvSpPr>
          <p:nvPr>
            <p:ph idx="1"/>
          </p:nvPr>
        </p:nvSpPr>
        <p:spPr/>
        <p:txBody>
          <a:bodyPr>
            <a:normAutofit/>
          </a:bodyPr>
          <a:lstStyle/>
          <a:p>
            <a:r>
              <a:rPr lang="tr-TR" sz="2800" dirty="0"/>
              <a:t>MUTLAK HAKLAR</a:t>
            </a:r>
          </a:p>
          <a:p>
            <a:pPr lvl="2"/>
            <a:r>
              <a:rPr lang="tr-TR" sz="2400" i="1" dirty="0"/>
              <a:t>Kişilik hakkı, Velayet hakkı, Ayni haklar</a:t>
            </a:r>
          </a:p>
          <a:p>
            <a:r>
              <a:rPr lang="tr-TR" sz="2800" dirty="0"/>
              <a:t>NİSPİ HAKLAR </a:t>
            </a:r>
            <a:endParaRPr lang="tr-TR" sz="2400" dirty="0"/>
          </a:p>
          <a:p>
            <a:pPr lvl="2"/>
            <a:r>
              <a:rPr lang="tr-TR" sz="2400" i="1" dirty="0"/>
              <a:t>Alacak hakkı, Yenilik doğuran haklar, Sadık davranma yükümlülüğünün ihlalinden doğan haklar</a:t>
            </a:r>
          </a:p>
        </p:txBody>
      </p:sp>
    </p:spTree>
    <p:extLst>
      <p:ext uri="{BB962C8B-B14F-4D97-AF65-F5344CB8AC3E}">
        <p14:creationId xmlns:p14="http://schemas.microsoft.com/office/powerpoint/2010/main" val="1574183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0166-20E7-7047-BCEE-C9C5829AAF84}"/>
              </a:ext>
            </a:extLst>
          </p:cNvPr>
          <p:cNvSpPr>
            <a:spLocks noGrp="1"/>
          </p:cNvSpPr>
          <p:nvPr>
            <p:ph type="title"/>
          </p:nvPr>
        </p:nvSpPr>
        <p:spPr/>
        <p:txBody>
          <a:bodyPr/>
          <a:lstStyle/>
          <a:p>
            <a:r>
              <a:rPr lang="tr-TR" dirty="0"/>
              <a:t>MALVARLIĞI HAKLARI</a:t>
            </a:r>
          </a:p>
        </p:txBody>
      </p:sp>
      <p:graphicFrame>
        <p:nvGraphicFramePr>
          <p:cNvPr id="4" name="Content Placeholder 3">
            <a:extLst>
              <a:ext uri="{FF2B5EF4-FFF2-40B4-BE49-F238E27FC236}">
                <a16:creationId xmlns:a16="http://schemas.microsoft.com/office/drawing/2014/main" id="{A01FEBF6-2CEA-664B-BC3D-1C179B1441D7}"/>
              </a:ext>
            </a:extLst>
          </p:cNvPr>
          <p:cNvGraphicFramePr>
            <a:graphicFrameLocks noGrp="1"/>
          </p:cNvGraphicFramePr>
          <p:nvPr>
            <p:ph idx="1"/>
            <p:extLst>
              <p:ext uri="{D42A27DB-BD31-4B8C-83A1-F6EECF244321}">
                <p14:modId xmlns:p14="http://schemas.microsoft.com/office/powerpoint/2010/main" val="1056612509"/>
              </p:ext>
            </p:extLst>
          </p:nvPr>
        </p:nvGraphicFramePr>
        <p:xfrm>
          <a:off x="4788976" y="575827"/>
          <a:ext cx="6533372" cy="5514869"/>
        </p:xfrm>
        <a:graphic>
          <a:graphicData uri="http://schemas.openxmlformats.org/drawingml/2006/table">
            <a:tbl>
              <a:tblPr firstRow="1" bandRow="1">
                <a:tableStyleId>{5C22544A-7EE6-4342-B048-85BDC9FD1C3A}</a:tableStyleId>
              </a:tblPr>
              <a:tblGrid>
                <a:gridCol w="3266686">
                  <a:extLst>
                    <a:ext uri="{9D8B030D-6E8A-4147-A177-3AD203B41FA5}">
                      <a16:colId xmlns:a16="http://schemas.microsoft.com/office/drawing/2014/main" val="1817148231"/>
                    </a:ext>
                  </a:extLst>
                </a:gridCol>
                <a:gridCol w="3266686">
                  <a:extLst>
                    <a:ext uri="{9D8B030D-6E8A-4147-A177-3AD203B41FA5}">
                      <a16:colId xmlns:a16="http://schemas.microsoft.com/office/drawing/2014/main" val="305605248"/>
                    </a:ext>
                  </a:extLst>
                </a:gridCol>
              </a:tblGrid>
              <a:tr h="1035942">
                <a:tc>
                  <a:txBody>
                    <a:bodyPr/>
                    <a:lstStyle/>
                    <a:p>
                      <a:r>
                        <a:rPr lang="tr-TR" sz="2800" b="1" cap="none" spc="0" dirty="0">
                          <a:ln w="0"/>
                          <a:solidFill>
                            <a:schemeClr val="bg1"/>
                          </a:solidFill>
                          <a:effectLst/>
                        </a:rPr>
                        <a:t>AKTİF KISIM</a:t>
                      </a:r>
                    </a:p>
                  </a:txBody>
                  <a:tcPr/>
                </a:tc>
                <a:tc>
                  <a:txBody>
                    <a:bodyPr/>
                    <a:lstStyle/>
                    <a:p>
                      <a:r>
                        <a:rPr lang="tr-TR" sz="2800" dirty="0">
                          <a:effectLst/>
                        </a:rPr>
                        <a:t>PASİF KISIM</a:t>
                      </a:r>
                    </a:p>
                  </a:txBody>
                  <a:tcPr/>
                </a:tc>
                <a:extLst>
                  <a:ext uri="{0D108BD9-81ED-4DB2-BD59-A6C34878D82A}">
                    <a16:rowId xmlns:a16="http://schemas.microsoft.com/office/drawing/2014/main" val="2556604321"/>
                  </a:ext>
                </a:extLst>
              </a:tr>
              <a:tr h="1035942">
                <a:tc>
                  <a:txBody>
                    <a:bodyPr/>
                    <a:lstStyle/>
                    <a:p>
                      <a:r>
                        <a:rPr lang="tr-TR" sz="2800" dirty="0"/>
                        <a:t>ALACAK HAKKI</a:t>
                      </a:r>
                      <a:endParaRPr lang="tr-TR" sz="1800" dirty="0"/>
                    </a:p>
                    <a:p>
                      <a:r>
                        <a:rPr lang="tr-TR" sz="1800" dirty="0"/>
                        <a:t>(Aynı zamanda Borçlar hukukunun merkezidir)</a:t>
                      </a:r>
                      <a:endParaRPr lang="tr-TR" sz="2800" dirty="0"/>
                    </a:p>
                  </a:txBody>
                  <a:tcPr/>
                </a:tc>
                <a:tc>
                  <a:txBody>
                    <a:bodyPr/>
                    <a:lstStyle/>
                    <a:p>
                      <a:r>
                        <a:rPr lang="tr-TR" sz="2800" dirty="0"/>
                        <a:t>BORÇLAR</a:t>
                      </a:r>
                    </a:p>
                  </a:txBody>
                  <a:tcPr/>
                </a:tc>
                <a:extLst>
                  <a:ext uri="{0D108BD9-81ED-4DB2-BD59-A6C34878D82A}">
                    <a16:rowId xmlns:a16="http://schemas.microsoft.com/office/drawing/2014/main" val="2842718414"/>
                  </a:ext>
                </a:extLst>
              </a:tr>
              <a:tr h="1035942">
                <a:tc>
                  <a:txBody>
                    <a:bodyPr/>
                    <a:lstStyle/>
                    <a:p>
                      <a:r>
                        <a:rPr lang="tr-TR" sz="2800" dirty="0"/>
                        <a:t>AYNİ HAKLAR</a:t>
                      </a:r>
                    </a:p>
                  </a:txBody>
                  <a:tcPr/>
                </a:tc>
                <a:tc>
                  <a:txBody>
                    <a:bodyPr/>
                    <a:lstStyle/>
                    <a:p>
                      <a:endParaRPr lang="tr-TR" dirty="0"/>
                    </a:p>
                  </a:txBody>
                  <a:tcPr/>
                </a:tc>
                <a:extLst>
                  <a:ext uri="{0D108BD9-81ED-4DB2-BD59-A6C34878D82A}">
                    <a16:rowId xmlns:a16="http://schemas.microsoft.com/office/drawing/2014/main" val="2570197612"/>
                  </a:ext>
                </a:extLst>
              </a:tr>
              <a:tr h="1340243">
                <a:tc>
                  <a:txBody>
                    <a:bodyPr/>
                    <a:lstStyle/>
                    <a:p>
                      <a:r>
                        <a:rPr lang="tr-TR" sz="2400" dirty="0"/>
                        <a:t>MADDİ DEĞERİ OLAN YENİLİK DOĞURAN HAKLAR</a:t>
                      </a:r>
                    </a:p>
                  </a:txBody>
                  <a:tcPr/>
                </a:tc>
                <a:tc>
                  <a:txBody>
                    <a:bodyPr/>
                    <a:lstStyle/>
                    <a:p>
                      <a:endParaRPr lang="tr-TR" dirty="0"/>
                    </a:p>
                  </a:txBody>
                  <a:tcPr/>
                </a:tc>
                <a:extLst>
                  <a:ext uri="{0D108BD9-81ED-4DB2-BD59-A6C34878D82A}">
                    <a16:rowId xmlns:a16="http://schemas.microsoft.com/office/drawing/2014/main" val="54013270"/>
                  </a:ext>
                </a:extLst>
              </a:tr>
              <a:tr h="1035942">
                <a:tc>
                  <a:txBody>
                    <a:bodyPr/>
                    <a:lstStyle/>
                    <a:p>
                      <a:r>
                        <a:rPr lang="tr-TR" sz="2400" dirty="0"/>
                        <a:t>MALİ NİTELİKTEKİ FİKRİ HAKLAR</a:t>
                      </a:r>
                    </a:p>
                  </a:txBody>
                  <a:tcPr/>
                </a:tc>
                <a:tc>
                  <a:txBody>
                    <a:bodyPr/>
                    <a:lstStyle/>
                    <a:p>
                      <a:endParaRPr lang="tr-TR" dirty="0"/>
                    </a:p>
                  </a:txBody>
                  <a:tcPr/>
                </a:tc>
                <a:extLst>
                  <a:ext uri="{0D108BD9-81ED-4DB2-BD59-A6C34878D82A}">
                    <a16:rowId xmlns:a16="http://schemas.microsoft.com/office/drawing/2014/main" val="3535518735"/>
                  </a:ext>
                </a:extLst>
              </a:tr>
            </a:tbl>
          </a:graphicData>
        </a:graphic>
      </p:graphicFrame>
    </p:spTree>
    <p:extLst>
      <p:ext uri="{BB962C8B-B14F-4D97-AF65-F5344CB8AC3E}">
        <p14:creationId xmlns:p14="http://schemas.microsoft.com/office/powerpoint/2010/main" val="39207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8CB202-9188-CD46-8302-84AACEC4F277}"/>
              </a:ext>
            </a:extLst>
          </p:cNvPr>
          <p:cNvSpPr>
            <a:spLocks noGrp="1"/>
          </p:cNvSpPr>
          <p:nvPr>
            <p:ph idx="4294967295"/>
          </p:nvPr>
        </p:nvSpPr>
        <p:spPr>
          <a:xfrm>
            <a:off x="0" y="242888"/>
            <a:ext cx="11042650" cy="5934075"/>
          </a:xfrm>
        </p:spPr>
        <p:txBody>
          <a:bodyPr>
            <a:normAutofit/>
          </a:bodyPr>
          <a:lstStyle/>
          <a:p>
            <a:r>
              <a:rPr lang="tr-TR" dirty="0"/>
              <a:t>KAMU HUKUKU-ÖZEL HUKUK AYRIMI</a:t>
            </a:r>
          </a:p>
          <a:p>
            <a:pPr marL="0" indent="0">
              <a:lnSpc>
                <a:spcPct val="150000"/>
              </a:lnSpc>
              <a:buNone/>
            </a:pPr>
            <a:r>
              <a:rPr lang="tr-TR" sz="1800" dirty="0"/>
              <a:t>Devlet ve diğer kamu kuruluşlarının birbirleriyle ya da Devlet ve diğer kamu kuruluşlarının kişiler ile arasındaki ilişkileri düzenleyen hukuk kurallarından oluşan </a:t>
            </a:r>
            <a:r>
              <a:rPr lang="tr-TR" sz="1800" dirty="0">
                <a:solidFill>
                  <a:srgbClr val="FF0000"/>
                </a:solidFill>
              </a:rPr>
              <a:t>kamu hukuku</a:t>
            </a:r>
            <a:r>
              <a:rPr lang="tr-TR" sz="1800" dirty="0"/>
              <a:t>dur.</a:t>
            </a:r>
          </a:p>
          <a:p>
            <a:pPr marL="0" indent="0">
              <a:lnSpc>
                <a:spcPct val="150000"/>
              </a:lnSpc>
              <a:buNone/>
            </a:pPr>
            <a:r>
              <a:rPr lang="tr-TR" sz="1800" dirty="0"/>
              <a:t>Eşit şart ve yetkilere sahip kişiler arasındaki ilişkileri düzenleyen kuralların bütünü </a:t>
            </a:r>
            <a:r>
              <a:rPr lang="tr-TR" sz="1800" dirty="0">
                <a:solidFill>
                  <a:srgbClr val="FF0000"/>
                </a:solidFill>
              </a:rPr>
              <a:t>özel hukuk</a:t>
            </a:r>
            <a:r>
              <a:rPr lang="tr-TR" sz="1800" dirty="0"/>
              <a:t>tur.</a:t>
            </a:r>
          </a:p>
          <a:p>
            <a:pPr marL="0" indent="0">
              <a:lnSpc>
                <a:spcPct val="150000"/>
              </a:lnSpc>
              <a:buNone/>
            </a:pPr>
            <a:r>
              <a:rPr lang="tr-TR" sz="1800" u="sng" dirty="0"/>
              <a:t>Kamu hukuku dalları</a:t>
            </a:r>
          </a:p>
          <a:p>
            <a:pPr>
              <a:lnSpc>
                <a:spcPct val="150000"/>
              </a:lnSpc>
              <a:buFont typeface="Wingdings" pitchFamily="2" charset="2"/>
              <a:buChar char="v"/>
            </a:pPr>
            <a:r>
              <a:rPr lang="tr-TR" sz="1800" dirty="0"/>
              <a:t>Anayasa hukuku</a:t>
            </a:r>
          </a:p>
          <a:p>
            <a:pPr>
              <a:lnSpc>
                <a:spcPct val="150000"/>
              </a:lnSpc>
              <a:buFont typeface="Wingdings" pitchFamily="2" charset="2"/>
              <a:buChar char="v"/>
            </a:pPr>
            <a:r>
              <a:rPr lang="tr-TR" sz="1800" dirty="0"/>
              <a:t>İdare hukuku</a:t>
            </a:r>
          </a:p>
          <a:p>
            <a:pPr>
              <a:lnSpc>
                <a:spcPct val="150000"/>
              </a:lnSpc>
              <a:buFont typeface="Wingdings" pitchFamily="2" charset="2"/>
              <a:buChar char="v"/>
            </a:pPr>
            <a:r>
              <a:rPr lang="tr-TR" sz="1800" dirty="0"/>
              <a:t>Ceza hukuku</a:t>
            </a:r>
          </a:p>
          <a:p>
            <a:pPr>
              <a:lnSpc>
                <a:spcPct val="150000"/>
              </a:lnSpc>
              <a:buFont typeface="Wingdings" pitchFamily="2" charset="2"/>
              <a:buChar char="v"/>
            </a:pPr>
            <a:r>
              <a:rPr lang="tr-TR" sz="1800" dirty="0"/>
              <a:t>Ceza usul hukuku</a:t>
            </a:r>
          </a:p>
          <a:p>
            <a:pPr>
              <a:lnSpc>
                <a:spcPct val="150000"/>
              </a:lnSpc>
              <a:buFont typeface="Wingdings" pitchFamily="2" charset="2"/>
              <a:buChar char="v"/>
            </a:pPr>
            <a:r>
              <a:rPr lang="tr-TR" sz="1800" dirty="0"/>
              <a:t>Vergi hukuku</a:t>
            </a:r>
          </a:p>
          <a:p>
            <a:pPr>
              <a:lnSpc>
                <a:spcPct val="150000"/>
              </a:lnSpc>
              <a:buFont typeface="Wingdings" pitchFamily="2" charset="2"/>
              <a:buChar char="v"/>
            </a:pPr>
            <a:r>
              <a:rPr lang="tr-TR" sz="1800" dirty="0"/>
              <a:t>Devletler genel hukuku</a:t>
            </a:r>
          </a:p>
          <a:p>
            <a:pPr marL="0" indent="0">
              <a:lnSpc>
                <a:spcPct val="150000"/>
              </a:lnSpc>
              <a:buNone/>
            </a:pPr>
            <a:endParaRPr lang="tr-TR" sz="1800" dirty="0"/>
          </a:p>
        </p:txBody>
      </p:sp>
    </p:spTree>
    <p:extLst>
      <p:ext uri="{BB962C8B-B14F-4D97-AF65-F5344CB8AC3E}">
        <p14:creationId xmlns:p14="http://schemas.microsoft.com/office/powerpoint/2010/main" val="962718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35FE5-6DA5-4948-8DE0-F09D057BBCFC}"/>
              </a:ext>
            </a:extLst>
          </p:cNvPr>
          <p:cNvSpPr>
            <a:spLocks noGrp="1"/>
          </p:cNvSpPr>
          <p:nvPr>
            <p:ph type="title"/>
          </p:nvPr>
        </p:nvSpPr>
        <p:spPr/>
        <p:txBody>
          <a:bodyPr/>
          <a:lstStyle/>
          <a:p>
            <a:r>
              <a:rPr lang="tr-TR" dirty="0"/>
              <a:t>AYNİ HAKLAR</a:t>
            </a:r>
          </a:p>
        </p:txBody>
      </p:sp>
      <p:sp>
        <p:nvSpPr>
          <p:cNvPr id="3" name="Content Placeholder 2">
            <a:extLst>
              <a:ext uri="{FF2B5EF4-FFF2-40B4-BE49-F238E27FC236}">
                <a16:creationId xmlns:a16="http://schemas.microsoft.com/office/drawing/2014/main" id="{91BB2808-6D83-784F-A933-88B89EFE7BDD}"/>
              </a:ext>
            </a:extLst>
          </p:cNvPr>
          <p:cNvSpPr>
            <a:spLocks noGrp="1"/>
          </p:cNvSpPr>
          <p:nvPr>
            <p:ph idx="1"/>
          </p:nvPr>
        </p:nvSpPr>
        <p:spPr/>
        <p:txBody>
          <a:bodyPr>
            <a:normAutofit/>
          </a:bodyPr>
          <a:lstStyle/>
          <a:p>
            <a:r>
              <a:rPr lang="tr-TR" sz="2800" dirty="0"/>
              <a:t>Mal üzerinde doğrudan doğruya hakimiyet sağlar</a:t>
            </a:r>
          </a:p>
          <a:p>
            <a:r>
              <a:rPr lang="tr-TR" sz="2800" dirty="0"/>
              <a:t>Kanunda sayılan türlerden başka, farklı bir ayni hak türü oluşturulamaz   Sınırlı sayı ilkesi- </a:t>
            </a:r>
            <a:r>
              <a:rPr lang="tr-TR" sz="2800" i="1" dirty="0" err="1"/>
              <a:t>numerus</a:t>
            </a:r>
            <a:r>
              <a:rPr lang="tr-TR" sz="2800" i="1" dirty="0"/>
              <a:t> </a:t>
            </a:r>
            <a:r>
              <a:rPr lang="tr-TR" sz="2800" i="1" dirty="0" err="1"/>
              <a:t>clasus</a:t>
            </a:r>
            <a:endParaRPr lang="tr-TR" sz="2800" i="1" dirty="0"/>
          </a:p>
          <a:p>
            <a:r>
              <a:rPr lang="tr-TR" sz="2800" dirty="0"/>
              <a:t>Mülkiyet hakkı- Sınırlı ayni haklar</a:t>
            </a:r>
          </a:p>
        </p:txBody>
      </p:sp>
    </p:spTree>
    <p:extLst>
      <p:ext uri="{BB962C8B-B14F-4D97-AF65-F5344CB8AC3E}">
        <p14:creationId xmlns:p14="http://schemas.microsoft.com/office/powerpoint/2010/main" val="650738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2B9B6-0755-B34F-9A2C-902012ABAF97}"/>
              </a:ext>
            </a:extLst>
          </p:cNvPr>
          <p:cNvSpPr>
            <a:spLocks noGrp="1"/>
          </p:cNvSpPr>
          <p:nvPr>
            <p:ph type="title"/>
          </p:nvPr>
        </p:nvSpPr>
        <p:spPr/>
        <p:txBody>
          <a:bodyPr/>
          <a:lstStyle/>
          <a:p>
            <a:r>
              <a:rPr lang="tr-TR" dirty="0"/>
              <a:t>MÜLKİYET HAKKI</a:t>
            </a:r>
          </a:p>
        </p:txBody>
      </p:sp>
      <p:sp>
        <p:nvSpPr>
          <p:cNvPr id="3" name="Content Placeholder 2">
            <a:extLst>
              <a:ext uri="{FF2B5EF4-FFF2-40B4-BE49-F238E27FC236}">
                <a16:creationId xmlns:a16="http://schemas.microsoft.com/office/drawing/2014/main" id="{BB6808C6-9BF1-9F4F-9D26-0A3E1151EA42}"/>
              </a:ext>
            </a:extLst>
          </p:cNvPr>
          <p:cNvSpPr>
            <a:spLocks noGrp="1"/>
          </p:cNvSpPr>
          <p:nvPr>
            <p:ph idx="1"/>
          </p:nvPr>
        </p:nvSpPr>
        <p:spPr/>
        <p:txBody>
          <a:bodyPr/>
          <a:lstStyle/>
          <a:p>
            <a:pPr>
              <a:lnSpc>
                <a:spcPct val="150000"/>
              </a:lnSpc>
            </a:pPr>
            <a:r>
              <a:rPr lang="tr-TR" sz="2400" dirty="0"/>
              <a:t>Kullanma</a:t>
            </a:r>
          </a:p>
          <a:p>
            <a:pPr>
              <a:lnSpc>
                <a:spcPct val="150000"/>
              </a:lnSpc>
            </a:pPr>
            <a:r>
              <a:rPr lang="tr-TR" sz="2400" dirty="0"/>
              <a:t>Yararlanma</a:t>
            </a:r>
          </a:p>
          <a:p>
            <a:pPr>
              <a:lnSpc>
                <a:spcPct val="150000"/>
              </a:lnSpc>
            </a:pPr>
            <a:r>
              <a:rPr lang="tr-TR" sz="2400" dirty="0"/>
              <a:t>Tüketme </a:t>
            </a:r>
          </a:p>
          <a:p>
            <a:pPr>
              <a:lnSpc>
                <a:spcPct val="150000"/>
              </a:lnSpc>
              <a:buFont typeface="Wingdings" pitchFamily="2" charset="2"/>
              <a:buChar char="Ø"/>
            </a:pPr>
            <a:r>
              <a:rPr lang="tr-TR" sz="2400" dirty="0"/>
              <a:t>Taşınır- Taşınmaz mülkiyeti</a:t>
            </a:r>
          </a:p>
          <a:p>
            <a:pPr>
              <a:lnSpc>
                <a:spcPct val="150000"/>
              </a:lnSpc>
              <a:buFont typeface="Wingdings" pitchFamily="2" charset="2"/>
              <a:buChar char="Ø"/>
            </a:pPr>
            <a:r>
              <a:rPr lang="tr-TR" sz="2400" dirty="0"/>
              <a:t>Tek başına- birlikte mülkiyet</a:t>
            </a:r>
          </a:p>
          <a:p>
            <a:pPr lvl="1">
              <a:lnSpc>
                <a:spcPct val="150000"/>
              </a:lnSpc>
              <a:buFont typeface="Wingdings" pitchFamily="2" charset="2"/>
              <a:buChar char="Ø"/>
            </a:pPr>
            <a:r>
              <a:rPr lang="tr-TR" sz="2000" dirty="0"/>
              <a:t>Paylı mülkiyet </a:t>
            </a:r>
          </a:p>
          <a:p>
            <a:pPr lvl="1">
              <a:lnSpc>
                <a:spcPct val="150000"/>
              </a:lnSpc>
              <a:buFont typeface="Wingdings" pitchFamily="2" charset="2"/>
              <a:buChar char="Ø"/>
            </a:pPr>
            <a:r>
              <a:rPr lang="tr-TR" sz="2000" dirty="0"/>
              <a:t>Elbirliğiyle mülkiyet</a:t>
            </a:r>
          </a:p>
        </p:txBody>
      </p:sp>
    </p:spTree>
    <p:extLst>
      <p:ext uri="{BB962C8B-B14F-4D97-AF65-F5344CB8AC3E}">
        <p14:creationId xmlns:p14="http://schemas.microsoft.com/office/powerpoint/2010/main" val="3525850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69EBF-0911-4A41-81EF-9100E90D0E49}"/>
              </a:ext>
            </a:extLst>
          </p:cNvPr>
          <p:cNvSpPr>
            <a:spLocks noGrp="1"/>
          </p:cNvSpPr>
          <p:nvPr>
            <p:ph type="title"/>
          </p:nvPr>
        </p:nvSpPr>
        <p:spPr/>
        <p:txBody>
          <a:bodyPr/>
          <a:lstStyle/>
          <a:p>
            <a:r>
              <a:rPr lang="tr-TR" dirty="0"/>
              <a:t>SINIRLI AYNİ HAKLAR</a:t>
            </a:r>
          </a:p>
        </p:txBody>
      </p:sp>
      <p:sp>
        <p:nvSpPr>
          <p:cNvPr id="3" name="Content Placeholder 2">
            <a:extLst>
              <a:ext uri="{FF2B5EF4-FFF2-40B4-BE49-F238E27FC236}">
                <a16:creationId xmlns:a16="http://schemas.microsoft.com/office/drawing/2014/main" id="{7059E2EB-74DB-B249-918A-A44386B4BA08}"/>
              </a:ext>
            </a:extLst>
          </p:cNvPr>
          <p:cNvSpPr>
            <a:spLocks noGrp="1"/>
          </p:cNvSpPr>
          <p:nvPr>
            <p:ph idx="1"/>
          </p:nvPr>
        </p:nvSpPr>
        <p:spPr/>
        <p:txBody>
          <a:bodyPr>
            <a:normAutofit/>
          </a:bodyPr>
          <a:lstStyle/>
          <a:p>
            <a:pPr>
              <a:lnSpc>
                <a:spcPct val="150000"/>
              </a:lnSpc>
              <a:buFont typeface="Wingdings" pitchFamily="2" charset="2"/>
              <a:buChar char="q"/>
            </a:pPr>
            <a:r>
              <a:rPr lang="tr-TR" sz="2800" dirty="0"/>
              <a:t> İRTİFAK HAKLARI</a:t>
            </a:r>
          </a:p>
          <a:p>
            <a:pPr lvl="1">
              <a:lnSpc>
                <a:spcPct val="150000"/>
              </a:lnSpc>
              <a:buFont typeface="Wingdings" pitchFamily="2" charset="2"/>
              <a:buChar char="q"/>
            </a:pPr>
            <a:r>
              <a:rPr lang="tr-TR" sz="2000" dirty="0"/>
              <a:t>OLUMLU- OLUMSUZ İRTİFAK HAKLARI</a:t>
            </a:r>
          </a:p>
          <a:p>
            <a:pPr lvl="1">
              <a:lnSpc>
                <a:spcPct val="150000"/>
              </a:lnSpc>
              <a:buFont typeface="Wingdings" pitchFamily="2" charset="2"/>
              <a:buChar char="q"/>
            </a:pPr>
            <a:r>
              <a:rPr lang="tr-TR" sz="2000" dirty="0"/>
              <a:t>EŞYAYA BAĞLI- KİŞİYE BAĞLI İRTİFAK HAKLARI- DÜZENSİZ KİŞİSEL İRTİFAK HAKLARI</a:t>
            </a:r>
          </a:p>
          <a:p>
            <a:pPr>
              <a:lnSpc>
                <a:spcPct val="150000"/>
              </a:lnSpc>
              <a:buFont typeface="Wingdings" pitchFamily="2" charset="2"/>
              <a:buChar char="q"/>
            </a:pPr>
            <a:r>
              <a:rPr lang="tr-TR" sz="2800" dirty="0"/>
              <a:t>REHİN HAKKI</a:t>
            </a:r>
          </a:p>
          <a:p>
            <a:pPr lvl="1">
              <a:lnSpc>
                <a:spcPct val="150000"/>
              </a:lnSpc>
              <a:buFont typeface="Wingdings" pitchFamily="2" charset="2"/>
              <a:buChar char="q"/>
            </a:pPr>
            <a:r>
              <a:rPr lang="tr-TR" sz="2000" dirty="0"/>
              <a:t>TAŞINIR- TAŞINMAZ REHNİ</a:t>
            </a:r>
          </a:p>
          <a:p>
            <a:pPr>
              <a:lnSpc>
                <a:spcPct val="150000"/>
              </a:lnSpc>
              <a:buFont typeface="Wingdings" pitchFamily="2" charset="2"/>
              <a:buChar char="q"/>
            </a:pPr>
            <a:r>
              <a:rPr lang="tr-TR" sz="2800" dirty="0"/>
              <a:t>TAŞINMAZ YÜKÜ</a:t>
            </a:r>
          </a:p>
        </p:txBody>
      </p:sp>
    </p:spTree>
    <p:extLst>
      <p:ext uri="{BB962C8B-B14F-4D97-AF65-F5344CB8AC3E}">
        <p14:creationId xmlns:p14="http://schemas.microsoft.com/office/powerpoint/2010/main" val="2363887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1055-1429-9347-A456-1BBF346D9122}"/>
              </a:ext>
            </a:extLst>
          </p:cNvPr>
          <p:cNvSpPr>
            <a:spLocks noGrp="1"/>
          </p:cNvSpPr>
          <p:nvPr>
            <p:ph type="title"/>
          </p:nvPr>
        </p:nvSpPr>
        <p:spPr>
          <a:xfrm>
            <a:off x="753164" y="2248325"/>
            <a:ext cx="3649502" cy="2662342"/>
          </a:xfrm>
        </p:spPr>
        <p:txBody>
          <a:bodyPr/>
          <a:lstStyle/>
          <a:p>
            <a:r>
              <a:rPr lang="tr-TR" dirty="0"/>
              <a:t>İRTİFAK HAKLARI</a:t>
            </a:r>
          </a:p>
        </p:txBody>
      </p:sp>
      <p:sp>
        <p:nvSpPr>
          <p:cNvPr id="3" name="Content Placeholder 2">
            <a:extLst>
              <a:ext uri="{FF2B5EF4-FFF2-40B4-BE49-F238E27FC236}">
                <a16:creationId xmlns:a16="http://schemas.microsoft.com/office/drawing/2014/main" id="{D1BFFAE4-998D-234A-BCBF-9BF4F8FF0AAE}"/>
              </a:ext>
            </a:extLst>
          </p:cNvPr>
          <p:cNvSpPr>
            <a:spLocks noGrp="1"/>
          </p:cNvSpPr>
          <p:nvPr>
            <p:ph idx="1"/>
          </p:nvPr>
        </p:nvSpPr>
        <p:spPr>
          <a:xfrm>
            <a:off x="5118447" y="803186"/>
            <a:ext cx="6548620" cy="5248622"/>
          </a:xfrm>
        </p:spPr>
        <p:txBody>
          <a:bodyPr>
            <a:normAutofit/>
          </a:bodyPr>
          <a:lstStyle/>
          <a:p>
            <a:pPr>
              <a:buFont typeface="System Font Regular"/>
              <a:buChar char="!"/>
            </a:pPr>
            <a:r>
              <a:rPr lang="tr-TR" sz="2000" dirty="0"/>
              <a:t>Hak sahibine kullanma ve yararlanma yetkisi</a:t>
            </a:r>
          </a:p>
          <a:p>
            <a:pPr>
              <a:buFont typeface="System Font Regular"/>
              <a:buChar char="!"/>
            </a:pPr>
            <a:r>
              <a:rPr lang="tr-TR" sz="2000" dirty="0"/>
              <a:t>Malike hak sahibin yetkilerini kullanmasına katlanma yükümlülüğü</a:t>
            </a:r>
          </a:p>
          <a:p>
            <a:pPr>
              <a:buFont typeface="System Font Regular"/>
              <a:buChar char="!"/>
            </a:pPr>
            <a:r>
              <a:rPr lang="tr-TR" sz="2000" dirty="0"/>
              <a:t>Olumlu-olumsuz irtifak hakları-- Manzara kapatmama irtifakı ikincisine örnek </a:t>
            </a:r>
          </a:p>
          <a:p>
            <a:pPr>
              <a:buFont typeface="System Font Regular"/>
              <a:buChar char="!"/>
            </a:pPr>
            <a:r>
              <a:rPr lang="tr-TR" sz="2000" dirty="0"/>
              <a:t>İntifa hakkı                   </a:t>
            </a:r>
            <a:r>
              <a:rPr lang="tr-TR" sz="2000" dirty="0">
                <a:solidFill>
                  <a:schemeClr val="accent1"/>
                </a:solidFill>
              </a:rPr>
              <a:t>* </a:t>
            </a:r>
            <a:r>
              <a:rPr lang="tr-TR" sz="2000" dirty="0"/>
              <a:t>Başkasına devredilemez</a:t>
            </a:r>
          </a:p>
          <a:p>
            <a:pPr>
              <a:buFont typeface="System Font Regular"/>
              <a:buChar char="!"/>
            </a:pPr>
            <a:r>
              <a:rPr lang="tr-TR" sz="2000" dirty="0"/>
              <a:t>Oturma hakkı		</a:t>
            </a:r>
            <a:r>
              <a:rPr lang="tr-TR" sz="2000" dirty="0">
                <a:solidFill>
                  <a:srgbClr val="FF0000"/>
                </a:solidFill>
              </a:rPr>
              <a:t>* </a:t>
            </a:r>
            <a:r>
              <a:rPr lang="tr-TR" sz="2000" dirty="0"/>
              <a:t>Mirasçılara kalamaz</a:t>
            </a:r>
          </a:p>
          <a:p>
            <a:pPr marL="0" indent="0">
              <a:buNone/>
            </a:pPr>
            <a:r>
              <a:rPr lang="tr-TR" sz="2000" dirty="0"/>
              <a:t>			</a:t>
            </a:r>
            <a:r>
              <a:rPr lang="tr-TR" sz="2000" dirty="0">
                <a:solidFill>
                  <a:srgbClr val="FF0000"/>
                </a:solidFill>
              </a:rPr>
              <a:t>* </a:t>
            </a:r>
            <a:r>
              <a:rPr lang="tr-TR" sz="2000" dirty="0"/>
              <a:t>Belirli kişi lehine kurulabilir.</a:t>
            </a:r>
          </a:p>
        </p:txBody>
      </p:sp>
      <p:sp>
        <p:nvSpPr>
          <p:cNvPr id="4" name="Right Brace 3">
            <a:extLst>
              <a:ext uri="{FF2B5EF4-FFF2-40B4-BE49-F238E27FC236}">
                <a16:creationId xmlns:a16="http://schemas.microsoft.com/office/drawing/2014/main" id="{C150FA79-BC41-094F-8F13-8617A40FF290}"/>
              </a:ext>
            </a:extLst>
          </p:cNvPr>
          <p:cNvSpPr/>
          <p:nvPr/>
        </p:nvSpPr>
        <p:spPr>
          <a:xfrm>
            <a:off x="7078133" y="3860800"/>
            <a:ext cx="524934" cy="104986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2694603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2625-A891-0640-B931-3A0A86511F46}"/>
              </a:ext>
            </a:extLst>
          </p:cNvPr>
          <p:cNvSpPr>
            <a:spLocks noGrp="1"/>
          </p:cNvSpPr>
          <p:nvPr>
            <p:ph type="title"/>
          </p:nvPr>
        </p:nvSpPr>
        <p:spPr>
          <a:xfrm>
            <a:off x="762001" y="2349925"/>
            <a:ext cx="3625610" cy="2456442"/>
          </a:xfrm>
        </p:spPr>
        <p:txBody>
          <a:bodyPr/>
          <a:lstStyle/>
          <a:p>
            <a:r>
              <a:rPr lang="tr-TR" dirty="0"/>
              <a:t>İRTİFAK HAKLARI</a:t>
            </a:r>
          </a:p>
        </p:txBody>
      </p:sp>
      <p:sp>
        <p:nvSpPr>
          <p:cNvPr id="3" name="Content Placeholder 2">
            <a:extLst>
              <a:ext uri="{FF2B5EF4-FFF2-40B4-BE49-F238E27FC236}">
                <a16:creationId xmlns:a16="http://schemas.microsoft.com/office/drawing/2014/main" id="{ABB29AE3-D81F-6A4F-88F5-8EA0270B6A67}"/>
              </a:ext>
            </a:extLst>
          </p:cNvPr>
          <p:cNvSpPr>
            <a:spLocks noGrp="1"/>
          </p:cNvSpPr>
          <p:nvPr>
            <p:ph idx="1"/>
          </p:nvPr>
        </p:nvSpPr>
        <p:spPr/>
        <p:txBody>
          <a:bodyPr>
            <a:normAutofit/>
          </a:bodyPr>
          <a:lstStyle/>
          <a:p>
            <a:pPr>
              <a:buFont typeface="Wingdings" pitchFamily="2" charset="2"/>
              <a:buChar char="q"/>
            </a:pPr>
            <a:r>
              <a:rPr lang="tr-TR" sz="3200" dirty="0"/>
              <a:t>Eşyaya bağlı irtifaklar</a:t>
            </a:r>
          </a:p>
          <a:p>
            <a:pPr>
              <a:buFont typeface="Wingdings" pitchFamily="2" charset="2"/>
              <a:buChar char="q"/>
            </a:pPr>
            <a:r>
              <a:rPr lang="tr-TR" sz="3200" dirty="0"/>
              <a:t>Kişiye bağlı irtifaklar</a:t>
            </a:r>
          </a:p>
          <a:p>
            <a:pPr>
              <a:buFont typeface="Wingdings" pitchFamily="2" charset="2"/>
              <a:buChar char="q"/>
            </a:pPr>
            <a:r>
              <a:rPr lang="tr-TR" sz="3200" dirty="0"/>
              <a:t>Düzensiz kişisel irtifak hakları</a:t>
            </a:r>
          </a:p>
          <a:p>
            <a:pPr lvl="1">
              <a:buFont typeface="Wingdings" pitchFamily="2" charset="2"/>
              <a:buChar char="q"/>
            </a:pPr>
            <a:r>
              <a:rPr lang="tr-TR" sz="3000" dirty="0"/>
              <a:t>Üst hakkı (md.826)- Kaynak hakkı (md. 837)</a:t>
            </a:r>
          </a:p>
          <a:p>
            <a:pPr lvl="1">
              <a:buFont typeface="Wingdings" pitchFamily="2" charset="2"/>
              <a:buChar char="q"/>
            </a:pPr>
            <a:r>
              <a:rPr lang="tr-TR" sz="3000" dirty="0"/>
              <a:t>Diğer irtifak hakları (md. 838)</a:t>
            </a:r>
          </a:p>
        </p:txBody>
      </p:sp>
    </p:spTree>
    <p:extLst>
      <p:ext uri="{BB962C8B-B14F-4D97-AF65-F5344CB8AC3E}">
        <p14:creationId xmlns:p14="http://schemas.microsoft.com/office/powerpoint/2010/main" val="3455529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81110-0977-CD41-A703-493EEE98ADCA}"/>
              </a:ext>
            </a:extLst>
          </p:cNvPr>
          <p:cNvSpPr>
            <a:spLocks noGrp="1"/>
          </p:cNvSpPr>
          <p:nvPr>
            <p:ph type="title"/>
          </p:nvPr>
        </p:nvSpPr>
        <p:spPr>
          <a:xfrm>
            <a:off x="704539" y="2319945"/>
            <a:ext cx="3822492" cy="2536868"/>
          </a:xfrm>
        </p:spPr>
        <p:txBody>
          <a:bodyPr/>
          <a:lstStyle/>
          <a:p>
            <a:r>
              <a:rPr lang="tr-TR" dirty="0"/>
              <a:t>TAŞINMAZ YÜKÜ</a:t>
            </a:r>
            <a:br>
              <a:rPr lang="tr-TR" dirty="0"/>
            </a:br>
            <a:r>
              <a:rPr lang="tr-TR" dirty="0"/>
              <a:t>(MD. 839)</a:t>
            </a:r>
          </a:p>
        </p:txBody>
      </p:sp>
      <p:sp>
        <p:nvSpPr>
          <p:cNvPr id="3" name="Content Placeholder 2">
            <a:extLst>
              <a:ext uri="{FF2B5EF4-FFF2-40B4-BE49-F238E27FC236}">
                <a16:creationId xmlns:a16="http://schemas.microsoft.com/office/drawing/2014/main" id="{57D43985-C525-8845-ADE6-970B7A790F0E}"/>
              </a:ext>
            </a:extLst>
          </p:cNvPr>
          <p:cNvSpPr>
            <a:spLocks noGrp="1"/>
          </p:cNvSpPr>
          <p:nvPr>
            <p:ph idx="1"/>
          </p:nvPr>
        </p:nvSpPr>
        <p:spPr/>
        <p:txBody>
          <a:bodyPr/>
          <a:lstStyle/>
          <a:p>
            <a:r>
              <a:rPr lang="tr-TR" sz="2400" dirty="0"/>
              <a:t>Taşınmaz sahibi (borçlu) / Alacaklı</a:t>
            </a:r>
          </a:p>
          <a:p>
            <a:r>
              <a:rPr lang="tr-TR" sz="2400" dirty="0"/>
              <a:t>Bir borç ilişkisi– verme ya da yapma borcu</a:t>
            </a:r>
          </a:p>
          <a:p>
            <a:r>
              <a:rPr lang="tr-TR" sz="2400" dirty="0"/>
              <a:t>Hem teminat işlevi, hem alacak hakkı</a:t>
            </a:r>
          </a:p>
          <a:p>
            <a:r>
              <a:rPr lang="tr-TR" sz="2400" dirty="0"/>
              <a:t>Eşyaya bağlı borç</a:t>
            </a:r>
          </a:p>
          <a:p>
            <a:r>
              <a:rPr lang="tr-TR" sz="2400" dirty="0"/>
              <a:t>Ayni hak</a:t>
            </a:r>
          </a:p>
          <a:p>
            <a:endParaRPr lang="tr-TR" dirty="0"/>
          </a:p>
        </p:txBody>
      </p:sp>
    </p:spTree>
    <p:extLst>
      <p:ext uri="{BB962C8B-B14F-4D97-AF65-F5344CB8AC3E}">
        <p14:creationId xmlns:p14="http://schemas.microsoft.com/office/powerpoint/2010/main" val="15045135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9FD1E-C96B-E943-A35E-BBCFF0F89E68}"/>
              </a:ext>
            </a:extLst>
          </p:cNvPr>
          <p:cNvSpPr>
            <a:spLocks noGrp="1"/>
          </p:cNvSpPr>
          <p:nvPr>
            <p:ph type="title"/>
          </p:nvPr>
        </p:nvSpPr>
        <p:spPr>
          <a:xfrm>
            <a:off x="694267" y="2184247"/>
            <a:ext cx="3744000" cy="2486500"/>
          </a:xfrm>
        </p:spPr>
        <p:txBody>
          <a:bodyPr>
            <a:normAutofit/>
          </a:bodyPr>
          <a:lstStyle/>
          <a:p>
            <a:r>
              <a:rPr lang="tr-TR" sz="3200" b="1" dirty="0"/>
              <a:t>ETKİSİ KUVVETLENDİRİLMİŞ NİSPİ HAKLAR</a:t>
            </a:r>
          </a:p>
        </p:txBody>
      </p:sp>
      <p:sp>
        <p:nvSpPr>
          <p:cNvPr id="3" name="Content Placeholder 2">
            <a:extLst>
              <a:ext uri="{FF2B5EF4-FFF2-40B4-BE49-F238E27FC236}">
                <a16:creationId xmlns:a16="http://schemas.microsoft.com/office/drawing/2014/main" id="{CD7D89EE-8CF7-784D-B336-F230368FA78B}"/>
              </a:ext>
            </a:extLst>
          </p:cNvPr>
          <p:cNvSpPr>
            <a:spLocks noGrp="1"/>
          </p:cNvSpPr>
          <p:nvPr>
            <p:ph idx="1"/>
          </p:nvPr>
        </p:nvSpPr>
        <p:spPr/>
        <p:txBody>
          <a:bodyPr/>
          <a:lstStyle/>
          <a:p>
            <a:pPr marL="0" indent="0">
              <a:buNone/>
            </a:pPr>
            <a:r>
              <a:rPr lang="tr-TR" dirty="0"/>
              <a:t>      </a:t>
            </a:r>
            <a:r>
              <a:rPr lang="tr-TR" sz="2400" dirty="0"/>
              <a:t>Ayni haklar mutlak haklardandır</a:t>
            </a:r>
          </a:p>
          <a:p>
            <a:pPr marL="0" indent="0">
              <a:buNone/>
            </a:pPr>
            <a:endParaRPr lang="tr-TR" dirty="0"/>
          </a:p>
          <a:p>
            <a:pPr marL="457200" lvl="1" indent="0">
              <a:buNone/>
            </a:pPr>
            <a:r>
              <a:rPr lang="tr-TR" sz="2000" dirty="0"/>
              <a:t>Eşya üzerinde doğrudan hakimiyet sağlar</a:t>
            </a:r>
          </a:p>
          <a:p>
            <a:pPr marL="457200" lvl="1" indent="0">
              <a:buNone/>
            </a:pPr>
            <a:r>
              <a:rPr lang="tr-TR" sz="2000" dirty="0"/>
              <a:t>Herkese karşı ileri sürülebilir.</a:t>
            </a:r>
          </a:p>
          <a:p>
            <a:pPr marL="457200" lvl="1" indent="0">
              <a:buNone/>
            </a:pPr>
            <a:endParaRPr lang="tr-TR" dirty="0"/>
          </a:p>
          <a:p>
            <a:pPr marL="457200" lvl="1" indent="0">
              <a:buNone/>
            </a:pPr>
            <a:r>
              <a:rPr lang="tr-TR" sz="2400" dirty="0"/>
              <a:t>Bazı nispi hakların ileri sürülebileceği çevre genişleyebilir</a:t>
            </a:r>
            <a:r>
              <a:rPr lang="tr-TR" dirty="0"/>
              <a:t>.</a:t>
            </a:r>
          </a:p>
          <a:p>
            <a:pPr marL="457200" lvl="1" indent="0">
              <a:buNone/>
            </a:pPr>
            <a:endParaRPr lang="tr-TR" sz="2000" dirty="0"/>
          </a:p>
          <a:p>
            <a:pPr marL="457200" lvl="1" indent="0">
              <a:buNone/>
            </a:pPr>
            <a:r>
              <a:rPr lang="tr-TR" sz="2000" dirty="0"/>
              <a:t>Şerh edilebilir nisbi haklar (sınırlı sayıda)</a:t>
            </a:r>
          </a:p>
          <a:p>
            <a:pPr marL="457200" lvl="1" indent="0">
              <a:buNone/>
            </a:pPr>
            <a:r>
              <a:rPr lang="tr-TR" sz="2000" dirty="0"/>
              <a:t>Eşyaya bağlı borç kavramı</a:t>
            </a:r>
          </a:p>
          <a:p>
            <a:pPr marL="457200" lvl="1" indent="0">
              <a:buNone/>
            </a:pPr>
            <a:endParaRPr lang="tr-TR" sz="2000" dirty="0"/>
          </a:p>
          <a:p>
            <a:pPr marL="457200" lvl="1" indent="0">
              <a:buNone/>
            </a:pPr>
            <a:endParaRPr lang="tr-TR" dirty="0"/>
          </a:p>
          <a:p>
            <a:pPr marL="457200" lvl="1" indent="0">
              <a:buNone/>
            </a:pPr>
            <a:endParaRPr lang="tr-TR" dirty="0"/>
          </a:p>
        </p:txBody>
      </p:sp>
      <p:sp>
        <p:nvSpPr>
          <p:cNvPr id="4" name="Curved Right Arrow 3">
            <a:extLst>
              <a:ext uri="{FF2B5EF4-FFF2-40B4-BE49-F238E27FC236}">
                <a16:creationId xmlns:a16="http://schemas.microsoft.com/office/drawing/2014/main" id="{481B2A41-276F-7549-9FD2-6ED5AF158CA6}"/>
              </a:ext>
            </a:extLst>
          </p:cNvPr>
          <p:cNvSpPr/>
          <p:nvPr/>
        </p:nvSpPr>
        <p:spPr>
          <a:xfrm>
            <a:off x="4747092" y="807504"/>
            <a:ext cx="742707" cy="137674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
        <p:nvSpPr>
          <p:cNvPr id="5" name="Curved Right Arrow 4">
            <a:extLst>
              <a:ext uri="{FF2B5EF4-FFF2-40B4-BE49-F238E27FC236}">
                <a16:creationId xmlns:a16="http://schemas.microsoft.com/office/drawing/2014/main" id="{BDA8ADCE-71C9-AB48-9F94-8C9F0C3D67C1}"/>
              </a:ext>
            </a:extLst>
          </p:cNvPr>
          <p:cNvSpPr/>
          <p:nvPr/>
        </p:nvSpPr>
        <p:spPr>
          <a:xfrm>
            <a:off x="4747091" y="3072983"/>
            <a:ext cx="742707" cy="15977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915258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698D2-AAAE-6E45-B842-94BC496F6613}"/>
              </a:ext>
            </a:extLst>
          </p:cNvPr>
          <p:cNvSpPr>
            <a:spLocks noGrp="1"/>
          </p:cNvSpPr>
          <p:nvPr>
            <p:ph type="title" idx="4294967295"/>
          </p:nvPr>
        </p:nvSpPr>
        <p:spPr>
          <a:xfrm>
            <a:off x="0" y="2349500"/>
            <a:ext cx="3498850" cy="2457450"/>
          </a:xfrm>
        </p:spPr>
        <p:txBody>
          <a:bodyPr/>
          <a:lstStyle/>
          <a:p>
            <a:endParaRPr lang="tr-TR" dirty="0"/>
          </a:p>
        </p:txBody>
      </p:sp>
      <p:graphicFrame>
        <p:nvGraphicFramePr>
          <p:cNvPr id="4" name="Table 3">
            <a:extLst>
              <a:ext uri="{FF2B5EF4-FFF2-40B4-BE49-F238E27FC236}">
                <a16:creationId xmlns:a16="http://schemas.microsoft.com/office/drawing/2014/main" id="{00774518-974D-C648-893D-1A4CF62AD849}"/>
              </a:ext>
            </a:extLst>
          </p:cNvPr>
          <p:cNvGraphicFramePr>
            <a:graphicFrameLocks noGrp="1"/>
          </p:cNvGraphicFramePr>
          <p:nvPr>
            <p:extLst>
              <p:ext uri="{D42A27DB-BD31-4B8C-83A1-F6EECF244321}">
                <p14:modId xmlns:p14="http://schemas.microsoft.com/office/powerpoint/2010/main" val="1211062337"/>
              </p:ext>
            </p:extLst>
          </p:nvPr>
        </p:nvGraphicFramePr>
        <p:xfrm>
          <a:off x="2332383" y="507630"/>
          <a:ext cx="8145671" cy="5644377"/>
        </p:xfrm>
        <a:graphic>
          <a:graphicData uri="http://schemas.openxmlformats.org/drawingml/2006/table">
            <a:tbl>
              <a:tblPr firstRow="1" bandRow="1">
                <a:tableStyleId>{5C22544A-7EE6-4342-B048-85BDC9FD1C3A}</a:tableStyleId>
              </a:tblPr>
              <a:tblGrid>
                <a:gridCol w="4079462">
                  <a:extLst>
                    <a:ext uri="{9D8B030D-6E8A-4147-A177-3AD203B41FA5}">
                      <a16:colId xmlns:a16="http://schemas.microsoft.com/office/drawing/2014/main" val="1776520864"/>
                    </a:ext>
                  </a:extLst>
                </a:gridCol>
                <a:gridCol w="4066209">
                  <a:extLst>
                    <a:ext uri="{9D8B030D-6E8A-4147-A177-3AD203B41FA5}">
                      <a16:colId xmlns:a16="http://schemas.microsoft.com/office/drawing/2014/main" val="3900301917"/>
                    </a:ext>
                  </a:extLst>
                </a:gridCol>
              </a:tblGrid>
              <a:tr h="1088979">
                <a:tc>
                  <a:txBody>
                    <a:bodyPr/>
                    <a:lstStyle/>
                    <a:p>
                      <a:endParaRPr lang="tr-TR" sz="2000" dirty="0"/>
                    </a:p>
                    <a:p>
                      <a:r>
                        <a:rPr lang="tr-TR" sz="2400" dirty="0"/>
                        <a:t>ALACAK HAKKI SAHİBİ</a:t>
                      </a:r>
                    </a:p>
                  </a:txBody>
                  <a:tcPr/>
                </a:tc>
                <a:tc>
                  <a:txBody>
                    <a:bodyPr/>
                    <a:lstStyle/>
                    <a:p>
                      <a:endParaRPr lang="tr-TR" sz="2400" dirty="0"/>
                    </a:p>
                    <a:p>
                      <a:r>
                        <a:rPr lang="tr-TR" sz="2400" dirty="0"/>
                        <a:t>AYNİ HAK SAHİBİ</a:t>
                      </a:r>
                    </a:p>
                  </a:txBody>
                  <a:tcPr/>
                </a:tc>
                <a:extLst>
                  <a:ext uri="{0D108BD9-81ED-4DB2-BD59-A6C34878D82A}">
                    <a16:rowId xmlns:a16="http://schemas.microsoft.com/office/drawing/2014/main" val="2289981015"/>
                  </a:ext>
                </a:extLst>
              </a:tr>
              <a:tr h="1088979">
                <a:tc>
                  <a:txBody>
                    <a:bodyPr/>
                    <a:lstStyle/>
                    <a:p>
                      <a:pPr algn="just"/>
                      <a:r>
                        <a:rPr lang="tr-TR" sz="2000" dirty="0"/>
                        <a:t>Aynı eşya üzerinde ayni hak sahibinin tasarruflarına karşı bir yetkiye sahip değil</a:t>
                      </a:r>
                    </a:p>
                  </a:txBody>
                  <a:tcPr/>
                </a:tc>
                <a:tc>
                  <a:txBody>
                    <a:bodyPr/>
                    <a:lstStyle/>
                    <a:p>
                      <a:pPr algn="just"/>
                      <a:r>
                        <a:rPr lang="tr-TR" dirty="0"/>
                        <a:t>Aynı eşya üzerinde alacaklının ya da üçüncü bir kişinin tasarruflarına karşı ayni hakkını koruma yetkisine sahip </a:t>
                      </a:r>
                    </a:p>
                  </a:txBody>
                  <a:tcPr/>
                </a:tc>
                <a:extLst>
                  <a:ext uri="{0D108BD9-81ED-4DB2-BD59-A6C34878D82A}">
                    <a16:rowId xmlns:a16="http://schemas.microsoft.com/office/drawing/2014/main" val="2663569962"/>
                  </a:ext>
                </a:extLst>
              </a:tr>
              <a:tr h="1088979">
                <a:tc>
                  <a:txBody>
                    <a:bodyPr/>
                    <a:lstStyle/>
                    <a:p>
                      <a:pPr algn="just"/>
                      <a:r>
                        <a:rPr lang="tr-TR" sz="2000" dirty="0"/>
                        <a:t>Eşyanın yeni malikine karşı alacak hakkını kural olarak ileri süremez</a:t>
                      </a:r>
                    </a:p>
                  </a:txBody>
                  <a:tcPr/>
                </a:tc>
                <a:tc>
                  <a:txBody>
                    <a:bodyPr/>
                    <a:lstStyle/>
                    <a:p>
                      <a:pPr algn="just"/>
                      <a:r>
                        <a:rPr lang="tr-TR" sz="2000" dirty="0"/>
                        <a:t>Yeni malike karşı kendi hakkını ileri sürebilir</a:t>
                      </a:r>
                    </a:p>
                  </a:txBody>
                  <a:tcPr/>
                </a:tc>
                <a:extLst>
                  <a:ext uri="{0D108BD9-81ED-4DB2-BD59-A6C34878D82A}">
                    <a16:rowId xmlns:a16="http://schemas.microsoft.com/office/drawing/2014/main" val="125715124"/>
                  </a:ext>
                </a:extLst>
              </a:tr>
              <a:tr h="1088979">
                <a:tc>
                  <a:txBody>
                    <a:bodyPr/>
                    <a:lstStyle/>
                    <a:p>
                      <a:pPr algn="ctr"/>
                      <a:r>
                        <a:rPr lang="tr-TR" dirty="0"/>
                        <a:t>  -</a:t>
                      </a:r>
                    </a:p>
                  </a:txBody>
                  <a:tcPr/>
                </a:tc>
                <a:tc>
                  <a:txBody>
                    <a:bodyPr/>
                    <a:lstStyle/>
                    <a:p>
                      <a:pPr algn="just"/>
                      <a:r>
                        <a:rPr lang="tr-TR" dirty="0"/>
                        <a:t>Eşya çalındığında veya zarara uğradığında ilgili davayı açma, talepleri ileri sürme yetkisine sahiptir.</a:t>
                      </a:r>
                    </a:p>
                  </a:txBody>
                  <a:tcPr/>
                </a:tc>
                <a:extLst>
                  <a:ext uri="{0D108BD9-81ED-4DB2-BD59-A6C34878D82A}">
                    <a16:rowId xmlns:a16="http://schemas.microsoft.com/office/drawing/2014/main" val="465122768"/>
                  </a:ext>
                </a:extLst>
              </a:tr>
              <a:tr h="1088979">
                <a:tc>
                  <a:txBody>
                    <a:bodyPr/>
                    <a:lstStyle/>
                    <a:p>
                      <a:r>
                        <a:rPr lang="tr-TR" sz="2000" dirty="0"/>
                        <a:t>Zamanaşımı süresine tabidir</a:t>
                      </a:r>
                    </a:p>
                  </a:txBody>
                  <a:tcPr/>
                </a:tc>
                <a:tc>
                  <a:txBody>
                    <a:bodyPr/>
                    <a:lstStyle/>
                    <a:p>
                      <a:r>
                        <a:rPr lang="tr-TR" sz="2000" dirty="0"/>
                        <a:t>Zamanaşımına tabi değildir</a:t>
                      </a:r>
                    </a:p>
                  </a:txBody>
                  <a:tcPr/>
                </a:tc>
                <a:extLst>
                  <a:ext uri="{0D108BD9-81ED-4DB2-BD59-A6C34878D82A}">
                    <a16:rowId xmlns:a16="http://schemas.microsoft.com/office/drawing/2014/main" val="3990521067"/>
                  </a:ext>
                </a:extLst>
              </a:tr>
            </a:tbl>
          </a:graphicData>
        </a:graphic>
      </p:graphicFrame>
    </p:spTree>
    <p:extLst>
      <p:ext uri="{BB962C8B-B14F-4D97-AF65-F5344CB8AC3E}">
        <p14:creationId xmlns:p14="http://schemas.microsoft.com/office/powerpoint/2010/main" val="2533676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872D5A3-A7E7-174F-9BC6-92A481A811D4}"/>
              </a:ext>
            </a:extLst>
          </p:cNvPr>
          <p:cNvSpPr>
            <a:spLocks noGrp="1"/>
          </p:cNvSpPr>
          <p:nvPr>
            <p:ph type="title"/>
          </p:nvPr>
        </p:nvSpPr>
        <p:spPr/>
        <p:txBody>
          <a:bodyPr/>
          <a:lstStyle/>
          <a:p>
            <a:r>
              <a:rPr lang="tr-TR" dirty="0"/>
              <a:t>YENİLİK DOĞURAN HAKLAR</a:t>
            </a:r>
          </a:p>
        </p:txBody>
      </p:sp>
      <p:sp>
        <p:nvSpPr>
          <p:cNvPr id="6" name="Content Placeholder 5">
            <a:extLst>
              <a:ext uri="{FF2B5EF4-FFF2-40B4-BE49-F238E27FC236}">
                <a16:creationId xmlns:a16="http://schemas.microsoft.com/office/drawing/2014/main" id="{AD4513C2-400D-D94D-AAA5-B663347AFE71}"/>
              </a:ext>
            </a:extLst>
          </p:cNvPr>
          <p:cNvSpPr>
            <a:spLocks noGrp="1"/>
          </p:cNvSpPr>
          <p:nvPr>
            <p:ph idx="1"/>
          </p:nvPr>
        </p:nvSpPr>
        <p:spPr/>
        <p:txBody>
          <a:bodyPr>
            <a:normAutofit lnSpcReduction="10000"/>
          </a:bodyPr>
          <a:lstStyle/>
          <a:p>
            <a:endParaRPr lang="tr-TR" sz="2400" dirty="0"/>
          </a:p>
          <a:p>
            <a:endParaRPr lang="tr-TR" sz="2400" dirty="0"/>
          </a:p>
          <a:p>
            <a:r>
              <a:rPr lang="tr-TR" sz="2400" dirty="0"/>
              <a:t>TÜRLERİ</a:t>
            </a:r>
          </a:p>
          <a:p>
            <a:pPr lvl="1"/>
            <a:r>
              <a:rPr lang="tr-TR" dirty="0"/>
              <a:t>KURUCU YENİLİK DOĞURAN HAKLAR</a:t>
            </a:r>
          </a:p>
          <a:p>
            <a:pPr lvl="1"/>
            <a:r>
              <a:rPr lang="tr-TR" dirty="0"/>
              <a:t>DEĞİŞTİRİCİ YENİLİK DOĞURAN HAKLAR</a:t>
            </a:r>
          </a:p>
          <a:p>
            <a:pPr lvl="1"/>
            <a:r>
              <a:rPr lang="tr-TR" dirty="0"/>
              <a:t>BOZUCU YENİLİK DOĞURAN HAKLAR</a:t>
            </a:r>
          </a:p>
          <a:p>
            <a:pPr marL="457200" lvl="1" indent="0">
              <a:buNone/>
            </a:pPr>
            <a:endParaRPr lang="tr-TR" sz="2400" dirty="0"/>
          </a:p>
          <a:p>
            <a:r>
              <a:rPr lang="tr-TR" sz="2400" dirty="0"/>
              <a:t>ORTAK ÖZELLİKLERİ</a:t>
            </a:r>
          </a:p>
          <a:p>
            <a:pPr lvl="1"/>
            <a:r>
              <a:rPr lang="tr-TR" dirty="0"/>
              <a:t>ŞARTA BAĞLI KULLANILAMAMASI</a:t>
            </a:r>
          </a:p>
          <a:p>
            <a:pPr lvl="1"/>
            <a:r>
              <a:rPr lang="tr-TR" dirty="0"/>
              <a:t>ZAMANAŞIMINA TABİ OLMAMASI</a:t>
            </a:r>
          </a:p>
          <a:p>
            <a:pPr lvl="1"/>
            <a:r>
              <a:rPr lang="tr-TR" dirty="0"/>
              <a:t>GEÇERLİ KULLANIMLA SONA ERMESİ</a:t>
            </a:r>
          </a:p>
          <a:p>
            <a:pPr lvl="1"/>
            <a:r>
              <a:rPr lang="tr-TR" dirty="0"/>
              <a:t>HÜKÜM VE SONUÇLARI DOĞURDUKTAN SONRA HAKKIN KULLANILDIĞI HUKUKİ İŞLEMİN GERİ ALINAMAMASI</a:t>
            </a:r>
          </a:p>
          <a:p>
            <a:pPr lvl="1"/>
            <a:endParaRPr lang="tr-TR" dirty="0"/>
          </a:p>
          <a:p>
            <a:pPr lvl="1"/>
            <a:endParaRPr lang="tr-TR" dirty="0"/>
          </a:p>
          <a:p>
            <a:pPr lvl="1"/>
            <a:endParaRPr lang="tr-TR" dirty="0"/>
          </a:p>
        </p:txBody>
      </p:sp>
    </p:spTree>
    <p:extLst>
      <p:ext uri="{BB962C8B-B14F-4D97-AF65-F5344CB8AC3E}">
        <p14:creationId xmlns:p14="http://schemas.microsoft.com/office/powerpoint/2010/main" val="3328314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64DF4-1095-C443-B79B-C28CBD1BCDCA}"/>
              </a:ext>
            </a:extLst>
          </p:cNvPr>
          <p:cNvSpPr>
            <a:spLocks noGrp="1"/>
          </p:cNvSpPr>
          <p:nvPr>
            <p:ph type="title"/>
          </p:nvPr>
        </p:nvSpPr>
        <p:spPr/>
        <p:txBody>
          <a:bodyPr/>
          <a:lstStyle/>
          <a:p>
            <a:r>
              <a:rPr lang="tr-TR" dirty="0"/>
              <a:t>KİŞİYE SIKI SIKIYA BAĞLI HAKLAR</a:t>
            </a:r>
          </a:p>
        </p:txBody>
      </p:sp>
      <p:sp>
        <p:nvSpPr>
          <p:cNvPr id="3" name="Content Placeholder 2">
            <a:extLst>
              <a:ext uri="{FF2B5EF4-FFF2-40B4-BE49-F238E27FC236}">
                <a16:creationId xmlns:a16="http://schemas.microsoft.com/office/drawing/2014/main" id="{4997179A-3ADC-534D-A344-2CCF4A395662}"/>
              </a:ext>
            </a:extLst>
          </p:cNvPr>
          <p:cNvSpPr>
            <a:spLocks noGrp="1"/>
          </p:cNvSpPr>
          <p:nvPr>
            <p:ph idx="1"/>
          </p:nvPr>
        </p:nvSpPr>
        <p:spPr/>
        <p:txBody>
          <a:bodyPr>
            <a:normAutofit fontScale="92500" lnSpcReduction="10000"/>
          </a:bodyPr>
          <a:lstStyle/>
          <a:p>
            <a:r>
              <a:rPr lang="tr-TR" sz="2400" dirty="0"/>
              <a:t>Hak sahibinin manevi dünyasını yakından ilgilendirir</a:t>
            </a:r>
          </a:p>
          <a:p>
            <a:r>
              <a:rPr lang="tr-TR" sz="2400" dirty="0"/>
              <a:t>Devredilemez, mirasçılara geçemez</a:t>
            </a:r>
          </a:p>
          <a:p>
            <a:r>
              <a:rPr lang="tr-TR" sz="2400" dirty="0"/>
              <a:t>Genellikle aile hukuku ve kişiler hukukunda örnekleri yer alır</a:t>
            </a:r>
          </a:p>
          <a:p>
            <a:r>
              <a:rPr lang="tr-TR" sz="2400" dirty="0"/>
              <a:t>Başkasının aracılığıyla kullanılması mümkün değil </a:t>
            </a:r>
            <a:r>
              <a:rPr lang="tr-TR" sz="2400" u="sng" dirty="0"/>
              <a:t>ama </a:t>
            </a:r>
            <a:r>
              <a:rPr lang="tr-TR" sz="2400" dirty="0"/>
              <a:t>hakkın kullanımı adına hukuki işlemleri bir temsilci veya avukat yapabilir</a:t>
            </a:r>
            <a:endParaRPr lang="tr-TR" sz="2400" u="sng" dirty="0"/>
          </a:p>
          <a:p>
            <a:pPr marL="0" indent="0">
              <a:buNone/>
            </a:pPr>
            <a:endParaRPr lang="tr-TR" sz="2400" dirty="0"/>
          </a:p>
          <a:p>
            <a:pPr>
              <a:buFont typeface="System Font Regular"/>
              <a:buChar char="!"/>
            </a:pPr>
            <a:r>
              <a:rPr lang="tr-TR" sz="2600" dirty="0"/>
              <a:t>Malvarlığı hakları- Kişi varlığı haklarının devredilebilir olup olmamasının tespiti önemlidir.</a:t>
            </a:r>
          </a:p>
        </p:txBody>
      </p:sp>
    </p:spTree>
    <p:extLst>
      <p:ext uri="{BB962C8B-B14F-4D97-AF65-F5344CB8AC3E}">
        <p14:creationId xmlns:p14="http://schemas.microsoft.com/office/powerpoint/2010/main" val="2564013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0F82DB3-F5EE-3E47-B358-0307331EA873}"/>
              </a:ext>
            </a:extLst>
          </p:cNvPr>
          <p:cNvSpPr txBox="1"/>
          <p:nvPr/>
        </p:nvSpPr>
        <p:spPr>
          <a:xfrm>
            <a:off x="324091" y="312519"/>
            <a:ext cx="11528385" cy="6129050"/>
          </a:xfrm>
          <a:prstGeom prst="rect">
            <a:avLst/>
          </a:prstGeom>
          <a:noFill/>
        </p:spPr>
        <p:txBody>
          <a:bodyPr wrap="square" rtlCol="0">
            <a:spAutoFit/>
          </a:bodyPr>
          <a:lstStyle/>
          <a:p>
            <a:pPr algn="just">
              <a:lnSpc>
                <a:spcPct val="150000"/>
              </a:lnSpc>
            </a:pPr>
            <a:r>
              <a:rPr lang="tr-TR" sz="2400" u="sng" dirty="0"/>
              <a:t>Özel hukuk dalları</a:t>
            </a:r>
            <a:r>
              <a:rPr lang="tr-TR" sz="2400" dirty="0"/>
              <a:t> </a:t>
            </a:r>
          </a:p>
          <a:p>
            <a:pPr algn="just">
              <a:lnSpc>
                <a:spcPct val="150000"/>
              </a:lnSpc>
            </a:pPr>
            <a:endParaRPr lang="tr-TR" sz="2400" dirty="0"/>
          </a:p>
          <a:p>
            <a:pPr marL="285750" indent="-285750" algn="just">
              <a:lnSpc>
                <a:spcPct val="150000"/>
              </a:lnSpc>
              <a:buFont typeface="Wingdings" pitchFamily="2" charset="2"/>
              <a:buChar char="v"/>
            </a:pPr>
            <a:r>
              <a:rPr lang="tr-TR" sz="2400" dirty="0"/>
              <a:t>Medeni hukuk</a:t>
            </a:r>
          </a:p>
          <a:p>
            <a:pPr marL="285750" indent="-285750" algn="just">
              <a:lnSpc>
                <a:spcPct val="150000"/>
              </a:lnSpc>
              <a:buFont typeface="Wingdings" pitchFamily="2" charset="2"/>
              <a:buChar char="v"/>
            </a:pPr>
            <a:r>
              <a:rPr lang="tr-TR" sz="2400" dirty="0"/>
              <a:t> Ticaret hukuku</a:t>
            </a:r>
          </a:p>
          <a:p>
            <a:pPr marL="285750" indent="-285750" algn="just">
              <a:lnSpc>
                <a:spcPct val="150000"/>
              </a:lnSpc>
              <a:buFont typeface="Wingdings" pitchFamily="2" charset="2"/>
              <a:buChar char="v"/>
            </a:pPr>
            <a:r>
              <a:rPr lang="tr-TR" sz="2400" dirty="0"/>
              <a:t>Devletler özel hukuku</a:t>
            </a:r>
          </a:p>
          <a:p>
            <a:pPr algn="just">
              <a:lnSpc>
                <a:spcPct val="150000"/>
              </a:lnSpc>
            </a:pPr>
            <a:endParaRPr lang="tr-TR" sz="2400" dirty="0"/>
          </a:p>
          <a:p>
            <a:pPr algn="just">
              <a:lnSpc>
                <a:spcPct val="150000"/>
              </a:lnSpc>
            </a:pPr>
            <a:r>
              <a:rPr lang="tr-TR" sz="2400" u="sng" dirty="0"/>
              <a:t>Karma nitelikteki hukuk dalları</a:t>
            </a:r>
          </a:p>
          <a:p>
            <a:pPr algn="just">
              <a:lnSpc>
                <a:spcPct val="150000"/>
              </a:lnSpc>
            </a:pPr>
            <a:endParaRPr lang="tr-TR" sz="2400" u="sng" dirty="0"/>
          </a:p>
          <a:p>
            <a:pPr marL="285750" indent="-285750" algn="just">
              <a:lnSpc>
                <a:spcPct val="150000"/>
              </a:lnSpc>
              <a:buFont typeface="Wingdings" pitchFamily="2" charset="2"/>
              <a:buChar char="v"/>
            </a:pPr>
            <a:r>
              <a:rPr lang="tr-TR" sz="2400" dirty="0"/>
              <a:t>İş hukuku</a:t>
            </a:r>
          </a:p>
          <a:p>
            <a:pPr marL="285750" indent="-285750" algn="just">
              <a:lnSpc>
                <a:spcPct val="150000"/>
              </a:lnSpc>
              <a:buFont typeface="Wingdings" pitchFamily="2" charset="2"/>
              <a:buChar char="v"/>
            </a:pPr>
            <a:r>
              <a:rPr lang="tr-TR" sz="2400" dirty="0"/>
              <a:t>İcra ve iflas hukuku</a:t>
            </a:r>
          </a:p>
          <a:p>
            <a:pPr marL="285750" indent="-285750" algn="just">
              <a:lnSpc>
                <a:spcPct val="150000"/>
              </a:lnSpc>
              <a:buFont typeface="Wingdings" pitchFamily="2" charset="2"/>
              <a:buChar char="v"/>
            </a:pPr>
            <a:r>
              <a:rPr lang="tr-TR" sz="2400" dirty="0"/>
              <a:t>Medeni usul hukuku</a:t>
            </a:r>
          </a:p>
        </p:txBody>
      </p:sp>
    </p:spTree>
    <p:extLst>
      <p:ext uri="{BB962C8B-B14F-4D97-AF65-F5344CB8AC3E}">
        <p14:creationId xmlns:p14="http://schemas.microsoft.com/office/powerpoint/2010/main" val="2528118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2A18-8C95-E443-8EAB-E0873B288CD7}"/>
              </a:ext>
            </a:extLst>
          </p:cNvPr>
          <p:cNvSpPr>
            <a:spLocks noGrp="1"/>
          </p:cNvSpPr>
          <p:nvPr>
            <p:ph type="title"/>
          </p:nvPr>
        </p:nvSpPr>
        <p:spPr/>
        <p:txBody>
          <a:bodyPr/>
          <a:lstStyle/>
          <a:p>
            <a:r>
              <a:rPr lang="tr-TR" dirty="0"/>
              <a:t>BAĞLI HAKLAR</a:t>
            </a:r>
          </a:p>
        </p:txBody>
      </p:sp>
      <p:sp>
        <p:nvSpPr>
          <p:cNvPr id="3" name="Content Placeholder 2">
            <a:extLst>
              <a:ext uri="{FF2B5EF4-FFF2-40B4-BE49-F238E27FC236}">
                <a16:creationId xmlns:a16="http://schemas.microsoft.com/office/drawing/2014/main" id="{7EDA32C3-879C-694D-95BF-F46A1731C418}"/>
              </a:ext>
            </a:extLst>
          </p:cNvPr>
          <p:cNvSpPr>
            <a:spLocks noGrp="1"/>
          </p:cNvSpPr>
          <p:nvPr>
            <p:ph idx="1"/>
          </p:nvPr>
        </p:nvSpPr>
        <p:spPr>
          <a:xfrm>
            <a:off x="4726745" y="803186"/>
            <a:ext cx="7272997" cy="5248622"/>
          </a:xfrm>
        </p:spPr>
        <p:txBody>
          <a:bodyPr>
            <a:normAutofit/>
          </a:bodyPr>
          <a:lstStyle/>
          <a:p>
            <a:r>
              <a:rPr lang="tr-TR" sz="2400" dirty="0"/>
              <a:t>EŞYAYA BAĞLI HAKLAR</a:t>
            </a:r>
          </a:p>
          <a:p>
            <a:r>
              <a:rPr lang="tr-TR" sz="2400" dirty="0"/>
              <a:t>ALACAĞA BAĞLI HAKLAR (FER’İ HAKLAR)</a:t>
            </a:r>
          </a:p>
          <a:p>
            <a:r>
              <a:rPr lang="tr-TR" sz="2400" dirty="0"/>
              <a:t>BORÇ İLİŞKİSİNE BAĞLI HAKLAR</a:t>
            </a:r>
          </a:p>
          <a:p>
            <a:r>
              <a:rPr lang="tr-TR" sz="2400" dirty="0"/>
              <a:t>BİR TOPLULUĞA ÜYE OLMAYA BAĞLI HAKLAR</a:t>
            </a:r>
          </a:p>
        </p:txBody>
      </p:sp>
    </p:spTree>
    <p:extLst>
      <p:ext uri="{BB962C8B-B14F-4D97-AF65-F5344CB8AC3E}">
        <p14:creationId xmlns:p14="http://schemas.microsoft.com/office/powerpoint/2010/main" val="1027347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A5633-D4A8-414A-B4EC-8209ED73F4F9}"/>
              </a:ext>
            </a:extLst>
          </p:cNvPr>
          <p:cNvSpPr>
            <a:spLocks noGrp="1"/>
          </p:cNvSpPr>
          <p:nvPr>
            <p:ph type="title"/>
          </p:nvPr>
        </p:nvSpPr>
        <p:spPr/>
        <p:txBody>
          <a:bodyPr/>
          <a:lstStyle/>
          <a:p>
            <a:r>
              <a:rPr lang="tr-TR" dirty="0"/>
              <a:t>HUKUKİ OLAY &amp; HUKUKİ FİİL</a:t>
            </a:r>
          </a:p>
        </p:txBody>
      </p:sp>
      <p:sp>
        <p:nvSpPr>
          <p:cNvPr id="3" name="Content Placeholder 2">
            <a:extLst>
              <a:ext uri="{FF2B5EF4-FFF2-40B4-BE49-F238E27FC236}">
                <a16:creationId xmlns:a16="http://schemas.microsoft.com/office/drawing/2014/main" id="{1AE11645-1538-3A44-A7EE-E9CA29498707}"/>
              </a:ext>
            </a:extLst>
          </p:cNvPr>
          <p:cNvSpPr>
            <a:spLocks noGrp="1"/>
          </p:cNvSpPr>
          <p:nvPr>
            <p:ph idx="1"/>
          </p:nvPr>
        </p:nvSpPr>
        <p:spPr/>
        <p:txBody>
          <a:bodyPr>
            <a:normAutofit/>
          </a:bodyPr>
          <a:lstStyle/>
          <a:p>
            <a:r>
              <a:rPr lang="tr-TR" sz="2800" dirty="0"/>
              <a:t>Hukukun kendisine sonuç bağladığı olaylara </a:t>
            </a:r>
            <a:r>
              <a:rPr lang="tr-TR" sz="2800" u="sng" dirty="0"/>
              <a:t>hukuki olay </a:t>
            </a:r>
            <a:r>
              <a:rPr lang="tr-TR" sz="2800" dirty="0"/>
              <a:t>denir.</a:t>
            </a:r>
          </a:p>
          <a:p>
            <a:r>
              <a:rPr lang="tr-TR" sz="2800" dirty="0"/>
              <a:t>Kişinin iradesi ile oluşan ve hukukun sonuç bağladığı davranışlara </a:t>
            </a:r>
            <a:r>
              <a:rPr lang="tr-TR" sz="2800" u="sng" dirty="0"/>
              <a:t>hukuki fiil </a:t>
            </a:r>
            <a:r>
              <a:rPr lang="tr-TR" sz="2800" dirty="0"/>
              <a:t>denir.</a:t>
            </a:r>
          </a:p>
        </p:txBody>
      </p:sp>
    </p:spTree>
    <p:extLst>
      <p:ext uri="{BB962C8B-B14F-4D97-AF65-F5344CB8AC3E}">
        <p14:creationId xmlns:p14="http://schemas.microsoft.com/office/powerpoint/2010/main" val="1340808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0F8D9-AF45-7B43-840C-AA12B0BB0DF9}"/>
              </a:ext>
            </a:extLst>
          </p:cNvPr>
          <p:cNvSpPr>
            <a:spLocks noGrp="1"/>
          </p:cNvSpPr>
          <p:nvPr>
            <p:ph type="title"/>
          </p:nvPr>
        </p:nvSpPr>
        <p:spPr/>
        <p:txBody>
          <a:bodyPr/>
          <a:lstStyle/>
          <a:p>
            <a:r>
              <a:rPr lang="tr-TR"/>
              <a:t>HUKUKİ İŞLEM</a:t>
            </a:r>
          </a:p>
        </p:txBody>
      </p:sp>
      <p:sp>
        <p:nvSpPr>
          <p:cNvPr id="3" name="Content Placeholder 2">
            <a:extLst>
              <a:ext uri="{FF2B5EF4-FFF2-40B4-BE49-F238E27FC236}">
                <a16:creationId xmlns:a16="http://schemas.microsoft.com/office/drawing/2014/main" id="{9AD6AB66-52A2-584C-9E95-FADAD8B8D645}"/>
              </a:ext>
            </a:extLst>
          </p:cNvPr>
          <p:cNvSpPr>
            <a:spLocks noGrp="1"/>
          </p:cNvSpPr>
          <p:nvPr>
            <p:ph idx="1"/>
          </p:nvPr>
        </p:nvSpPr>
        <p:spPr>
          <a:xfrm>
            <a:off x="4645153" y="803186"/>
            <a:ext cx="6755168" cy="5248622"/>
          </a:xfrm>
        </p:spPr>
        <p:txBody>
          <a:bodyPr/>
          <a:lstStyle/>
          <a:p>
            <a:r>
              <a:rPr lang="tr-TR" sz="2400" dirty="0"/>
              <a:t>Hukuki işlem- hukuki işlem benzeri fiil ayrımı</a:t>
            </a:r>
          </a:p>
          <a:p>
            <a:r>
              <a:rPr lang="tr-TR" sz="2400" dirty="0"/>
              <a:t>Türleri</a:t>
            </a:r>
          </a:p>
          <a:p>
            <a:pPr lvl="1"/>
            <a:r>
              <a:rPr lang="tr-TR" sz="2000" dirty="0"/>
              <a:t>Tek- iki taraflı hukuki işlemler</a:t>
            </a:r>
          </a:p>
          <a:p>
            <a:pPr lvl="1"/>
            <a:r>
              <a:rPr lang="tr-TR" sz="2000" dirty="0"/>
              <a:t>Borçlandırıcı işlem- Tasarruf işlemi- Kazandırıcı işlem</a:t>
            </a:r>
          </a:p>
          <a:p>
            <a:pPr lvl="1"/>
            <a:r>
              <a:rPr lang="tr-TR" sz="2000" dirty="0" err="1"/>
              <a:t>Sağlararası</a:t>
            </a:r>
            <a:r>
              <a:rPr lang="tr-TR" sz="2000" dirty="0"/>
              <a:t> işlemler- Ölüme bağlı tasarruflar</a:t>
            </a:r>
          </a:p>
        </p:txBody>
      </p:sp>
    </p:spTree>
    <p:extLst>
      <p:ext uri="{BB962C8B-B14F-4D97-AF65-F5344CB8AC3E}">
        <p14:creationId xmlns:p14="http://schemas.microsoft.com/office/powerpoint/2010/main" val="19174044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5799C-B248-3F4B-AE79-D6171C7CEDEE}"/>
              </a:ext>
            </a:extLst>
          </p:cNvPr>
          <p:cNvSpPr>
            <a:spLocks noGrp="1"/>
          </p:cNvSpPr>
          <p:nvPr>
            <p:ph type="title"/>
          </p:nvPr>
        </p:nvSpPr>
        <p:spPr>
          <a:xfrm>
            <a:off x="768097" y="2103120"/>
            <a:ext cx="3619514" cy="2834640"/>
          </a:xfrm>
        </p:spPr>
        <p:txBody>
          <a:bodyPr>
            <a:normAutofit fontScale="90000"/>
          </a:bodyPr>
          <a:lstStyle/>
          <a:p>
            <a:r>
              <a:rPr lang="tr-TR" dirty="0"/>
              <a:t>BORÇLANDIRICI /</a:t>
            </a:r>
            <a:br>
              <a:rPr lang="tr-TR" dirty="0"/>
            </a:br>
            <a:r>
              <a:rPr lang="tr-TR" dirty="0"/>
              <a:t>KAZANDIRICI İŞLEM /</a:t>
            </a:r>
            <a:br>
              <a:rPr lang="tr-TR" dirty="0"/>
            </a:br>
            <a:r>
              <a:rPr lang="tr-TR" dirty="0"/>
              <a:t>TASARRUF İŞLEMİ</a:t>
            </a:r>
          </a:p>
        </p:txBody>
      </p:sp>
      <p:sp>
        <p:nvSpPr>
          <p:cNvPr id="3" name="Content Placeholder 2">
            <a:extLst>
              <a:ext uri="{FF2B5EF4-FFF2-40B4-BE49-F238E27FC236}">
                <a16:creationId xmlns:a16="http://schemas.microsoft.com/office/drawing/2014/main" id="{C188DBE3-1B01-9D4B-B4A2-9B7BD3EB0CA5}"/>
              </a:ext>
            </a:extLst>
          </p:cNvPr>
          <p:cNvSpPr>
            <a:spLocks noGrp="1"/>
          </p:cNvSpPr>
          <p:nvPr>
            <p:ph idx="1"/>
          </p:nvPr>
        </p:nvSpPr>
        <p:spPr>
          <a:xfrm>
            <a:off x="5118447" y="676656"/>
            <a:ext cx="6281873" cy="5375152"/>
          </a:xfrm>
        </p:spPr>
        <p:txBody>
          <a:bodyPr/>
          <a:lstStyle/>
          <a:p>
            <a:r>
              <a:rPr lang="tr-TR" sz="2400" dirty="0"/>
              <a:t>Malvarlığında pasif kısmı artıran işlem—borçlandırıcı işlem </a:t>
            </a:r>
          </a:p>
          <a:p>
            <a:r>
              <a:rPr lang="tr-TR" sz="2400" dirty="0"/>
              <a:t>Hakka doğrudan doğruya etki ederek hakkı</a:t>
            </a:r>
          </a:p>
          <a:p>
            <a:pPr lvl="1"/>
            <a:r>
              <a:rPr lang="tr-TR" sz="2000" dirty="0"/>
              <a:t>Devreden </a:t>
            </a:r>
          </a:p>
          <a:p>
            <a:pPr lvl="1"/>
            <a:r>
              <a:rPr lang="tr-TR" sz="2000" dirty="0"/>
              <a:t>Sınırlayan</a:t>
            </a:r>
          </a:p>
          <a:p>
            <a:pPr lvl="1"/>
            <a:r>
              <a:rPr lang="tr-TR" sz="2000" dirty="0"/>
              <a:t>Değiştiren</a:t>
            </a:r>
          </a:p>
          <a:p>
            <a:pPr lvl="1"/>
            <a:r>
              <a:rPr lang="tr-TR" sz="2000" dirty="0"/>
              <a:t>Sona erdiren işlemler-–</a:t>
            </a:r>
            <a:r>
              <a:rPr lang="tr-TR" sz="2400" dirty="0"/>
              <a:t>tasarruf işlemi</a:t>
            </a:r>
          </a:p>
          <a:p>
            <a:pPr>
              <a:buFont typeface="Wingdings" pitchFamily="2" charset="2"/>
              <a:buChar char="v"/>
            </a:pPr>
            <a:r>
              <a:rPr lang="tr-TR" sz="2400" dirty="0"/>
              <a:t>Borçlandırıcı işlem ile tasarruf işlemi tek bir hukuki işlemin iki farklı aşaması olarak görülebilir</a:t>
            </a:r>
          </a:p>
          <a:p>
            <a:pPr marL="457200" lvl="1" indent="0">
              <a:buNone/>
            </a:pPr>
            <a:endParaRPr lang="tr-TR" dirty="0"/>
          </a:p>
          <a:p>
            <a:pPr marL="457200" lvl="1" indent="0">
              <a:buNone/>
            </a:pPr>
            <a:endParaRPr lang="tr-TR" dirty="0"/>
          </a:p>
        </p:txBody>
      </p:sp>
    </p:spTree>
    <p:extLst>
      <p:ext uri="{BB962C8B-B14F-4D97-AF65-F5344CB8AC3E}">
        <p14:creationId xmlns:p14="http://schemas.microsoft.com/office/powerpoint/2010/main" val="2181435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778BE-2B4C-C04A-ACE3-FF8546C6DD7B}"/>
              </a:ext>
            </a:extLst>
          </p:cNvPr>
          <p:cNvSpPr>
            <a:spLocks noGrp="1"/>
          </p:cNvSpPr>
          <p:nvPr>
            <p:ph type="title"/>
          </p:nvPr>
        </p:nvSpPr>
        <p:spPr/>
        <p:txBody>
          <a:bodyPr/>
          <a:lstStyle/>
          <a:p>
            <a:r>
              <a:rPr lang="tr-TR" dirty="0"/>
              <a:t>SOYUT İŞLEM /</a:t>
            </a:r>
            <a:br>
              <a:rPr lang="tr-TR" dirty="0"/>
            </a:br>
            <a:r>
              <a:rPr lang="tr-TR" dirty="0"/>
              <a:t>SEBEBE BAĞLI İŞLEM</a:t>
            </a:r>
          </a:p>
        </p:txBody>
      </p:sp>
      <p:sp>
        <p:nvSpPr>
          <p:cNvPr id="3" name="Content Placeholder 2">
            <a:extLst>
              <a:ext uri="{FF2B5EF4-FFF2-40B4-BE49-F238E27FC236}">
                <a16:creationId xmlns:a16="http://schemas.microsoft.com/office/drawing/2014/main" id="{FAFFC192-4379-A440-84A9-DC0E17377080}"/>
              </a:ext>
            </a:extLst>
          </p:cNvPr>
          <p:cNvSpPr>
            <a:spLocks noGrp="1"/>
          </p:cNvSpPr>
          <p:nvPr>
            <p:ph idx="1"/>
          </p:nvPr>
        </p:nvSpPr>
        <p:spPr/>
        <p:txBody>
          <a:bodyPr>
            <a:normAutofit/>
          </a:bodyPr>
          <a:lstStyle/>
          <a:p>
            <a:r>
              <a:rPr lang="tr-TR" sz="2400" u="sng" dirty="0"/>
              <a:t>Sebebe bağlı işlem</a:t>
            </a:r>
            <a:r>
              <a:rPr lang="tr-TR" sz="2400" dirty="0"/>
              <a:t>:  Borçlandırıcı işlem geçerli ise tasarruf işlemi de geçerlidir</a:t>
            </a:r>
          </a:p>
          <a:p>
            <a:r>
              <a:rPr lang="tr-TR" sz="2400" u="sng" dirty="0"/>
              <a:t>Soyut işlem</a:t>
            </a:r>
            <a:r>
              <a:rPr lang="tr-TR" sz="2400" dirty="0"/>
              <a:t>: Borçlandırıcı işlem geçersiz olsa da tasarruf işlemi geçerli olabilir</a:t>
            </a:r>
          </a:p>
        </p:txBody>
      </p:sp>
    </p:spTree>
    <p:extLst>
      <p:ext uri="{BB962C8B-B14F-4D97-AF65-F5344CB8AC3E}">
        <p14:creationId xmlns:p14="http://schemas.microsoft.com/office/powerpoint/2010/main" val="27533710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9B5E9-C9A7-544F-903C-D95558967479}"/>
              </a:ext>
            </a:extLst>
          </p:cNvPr>
          <p:cNvSpPr>
            <a:spLocks noGrp="1"/>
          </p:cNvSpPr>
          <p:nvPr>
            <p:ph type="title"/>
          </p:nvPr>
        </p:nvSpPr>
        <p:spPr/>
        <p:txBody>
          <a:bodyPr/>
          <a:lstStyle/>
          <a:p>
            <a:r>
              <a:rPr lang="tr-TR" dirty="0"/>
              <a:t>KAZANDIRICI İŞLEM</a:t>
            </a:r>
          </a:p>
        </p:txBody>
      </p:sp>
      <p:sp>
        <p:nvSpPr>
          <p:cNvPr id="3" name="Content Placeholder 2">
            <a:extLst>
              <a:ext uri="{FF2B5EF4-FFF2-40B4-BE49-F238E27FC236}">
                <a16:creationId xmlns:a16="http://schemas.microsoft.com/office/drawing/2014/main" id="{98B0994E-CF1A-724E-AC38-8A9B35179BC3}"/>
              </a:ext>
            </a:extLst>
          </p:cNvPr>
          <p:cNvSpPr>
            <a:spLocks noGrp="1"/>
          </p:cNvSpPr>
          <p:nvPr>
            <p:ph idx="1"/>
          </p:nvPr>
        </p:nvSpPr>
        <p:spPr/>
        <p:txBody>
          <a:bodyPr/>
          <a:lstStyle/>
          <a:p>
            <a:r>
              <a:rPr lang="tr-TR" sz="2400" dirty="0"/>
              <a:t>Malvarlığında aktif kısmı artıran ya da pasifi azaltan işlem—kazandırıcı işlem</a:t>
            </a:r>
          </a:p>
          <a:p>
            <a:r>
              <a:rPr lang="tr-TR" sz="2400" dirty="0"/>
              <a:t>İvazlı-ivazsız kazandırma</a:t>
            </a:r>
          </a:p>
          <a:p>
            <a:r>
              <a:rPr lang="tr-TR" sz="2400" dirty="0"/>
              <a:t>Kazandırma sebepleri</a:t>
            </a:r>
          </a:p>
          <a:p>
            <a:pPr lvl="1"/>
            <a:r>
              <a:rPr lang="tr-TR" sz="2000" dirty="0"/>
              <a:t>İfa sebebi</a:t>
            </a:r>
          </a:p>
          <a:p>
            <a:pPr lvl="1"/>
            <a:r>
              <a:rPr lang="tr-TR" sz="2000" dirty="0"/>
              <a:t>Alacak sebebi </a:t>
            </a:r>
          </a:p>
          <a:p>
            <a:pPr lvl="1"/>
            <a:r>
              <a:rPr lang="tr-TR" sz="2000" dirty="0"/>
              <a:t>Bağışlama sebebi</a:t>
            </a:r>
          </a:p>
        </p:txBody>
      </p:sp>
    </p:spTree>
    <p:extLst>
      <p:ext uri="{BB962C8B-B14F-4D97-AF65-F5344CB8AC3E}">
        <p14:creationId xmlns:p14="http://schemas.microsoft.com/office/powerpoint/2010/main" val="39287035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88DA-5CBB-D047-925E-45D01505A811}"/>
              </a:ext>
            </a:extLst>
          </p:cNvPr>
          <p:cNvSpPr>
            <a:spLocks noGrp="1"/>
          </p:cNvSpPr>
          <p:nvPr>
            <p:ph type="title"/>
          </p:nvPr>
        </p:nvSpPr>
        <p:spPr/>
        <p:txBody>
          <a:bodyPr/>
          <a:lstStyle/>
          <a:p>
            <a:r>
              <a:rPr lang="tr-TR" dirty="0"/>
              <a:t>HUKUKİ İŞLEMİN UNSURLARI</a:t>
            </a:r>
          </a:p>
        </p:txBody>
      </p:sp>
      <p:sp>
        <p:nvSpPr>
          <p:cNvPr id="3" name="Content Placeholder 2">
            <a:extLst>
              <a:ext uri="{FF2B5EF4-FFF2-40B4-BE49-F238E27FC236}">
                <a16:creationId xmlns:a16="http://schemas.microsoft.com/office/drawing/2014/main" id="{01EB4913-12DD-5946-8B2C-89396942AB61}"/>
              </a:ext>
            </a:extLst>
          </p:cNvPr>
          <p:cNvSpPr>
            <a:spLocks noGrp="1"/>
          </p:cNvSpPr>
          <p:nvPr>
            <p:ph idx="1"/>
          </p:nvPr>
        </p:nvSpPr>
        <p:spPr/>
        <p:txBody>
          <a:bodyPr>
            <a:normAutofit/>
          </a:bodyPr>
          <a:lstStyle/>
          <a:p>
            <a:r>
              <a:rPr lang="tr-TR" sz="3200" dirty="0"/>
              <a:t>KURUCU UNSURLAR</a:t>
            </a:r>
          </a:p>
          <a:p>
            <a:r>
              <a:rPr lang="tr-TR" sz="3200" dirty="0"/>
              <a:t>GEÇERLİLİK ŞARTLARI</a:t>
            </a:r>
          </a:p>
          <a:p>
            <a:r>
              <a:rPr lang="tr-TR" sz="3200" dirty="0"/>
              <a:t>TAMAMLAYICI UNSURLAR</a:t>
            </a:r>
          </a:p>
        </p:txBody>
      </p:sp>
    </p:spTree>
    <p:extLst>
      <p:ext uri="{BB962C8B-B14F-4D97-AF65-F5344CB8AC3E}">
        <p14:creationId xmlns:p14="http://schemas.microsoft.com/office/powerpoint/2010/main" val="10090222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152AC-1B10-2D4C-AE01-5AE19EF2C8ED}"/>
              </a:ext>
            </a:extLst>
          </p:cNvPr>
          <p:cNvSpPr>
            <a:spLocks noGrp="1"/>
          </p:cNvSpPr>
          <p:nvPr>
            <p:ph type="title"/>
          </p:nvPr>
        </p:nvSpPr>
        <p:spPr/>
        <p:txBody>
          <a:bodyPr/>
          <a:lstStyle/>
          <a:p>
            <a:r>
              <a:rPr lang="tr-TR" dirty="0"/>
              <a:t>İRADE BEYANI</a:t>
            </a:r>
          </a:p>
        </p:txBody>
      </p:sp>
      <p:sp>
        <p:nvSpPr>
          <p:cNvPr id="3" name="Content Placeholder 2">
            <a:extLst>
              <a:ext uri="{FF2B5EF4-FFF2-40B4-BE49-F238E27FC236}">
                <a16:creationId xmlns:a16="http://schemas.microsoft.com/office/drawing/2014/main" id="{03186EA6-4A84-6040-9CED-5760FED11F54}"/>
              </a:ext>
            </a:extLst>
          </p:cNvPr>
          <p:cNvSpPr>
            <a:spLocks noGrp="1"/>
          </p:cNvSpPr>
          <p:nvPr>
            <p:ph idx="1"/>
          </p:nvPr>
        </p:nvSpPr>
        <p:spPr/>
        <p:txBody>
          <a:bodyPr/>
          <a:lstStyle/>
          <a:p>
            <a:r>
              <a:rPr lang="tr-TR" sz="2400" dirty="0"/>
              <a:t>Hukuki bir sonuca yönelmiş arzunun açıklanmasıdır</a:t>
            </a:r>
          </a:p>
          <a:p>
            <a:r>
              <a:rPr lang="tr-TR" sz="2400" dirty="0"/>
              <a:t>Unsurları</a:t>
            </a:r>
          </a:p>
          <a:p>
            <a:pPr lvl="1"/>
            <a:r>
              <a:rPr lang="tr-TR" sz="2000" dirty="0"/>
              <a:t>İşlem iradesi</a:t>
            </a:r>
          </a:p>
          <a:p>
            <a:pPr lvl="1"/>
            <a:r>
              <a:rPr lang="tr-TR" sz="2000" dirty="0"/>
              <a:t>Fiil iradesi</a:t>
            </a:r>
          </a:p>
          <a:p>
            <a:pPr lvl="1"/>
            <a:r>
              <a:rPr lang="tr-TR" sz="2000" dirty="0"/>
              <a:t>Açıklama iradesi</a:t>
            </a:r>
          </a:p>
          <a:p>
            <a:r>
              <a:rPr lang="tr-TR" sz="2400" dirty="0"/>
              <a:t>Güven teorisi</a:t>
            </a:r>
          </a:p>
        </p:txBody>
      </p:sp>
    </p:spTree>
    <p:extLst>
      <p:ext uri="{BB962C8B-B14F-4D97-AF65-F5344CB8AC3E}">
        <p14:creationId xmlns:p14="http://schemas.microsoft.com/office/powerpoint/2010/main" val="13785410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AEB16-8DE7-E040-8F2D-B3886EE9A041}"/>
              </a:ext>
            </a:extLst>
          </p:cNvPr>
          <p:cNvSpPr>
            <a:spLocks noGrp="1"/>
          </p:cNvSpPr>
          <p:nvPr>
            <p:ph type="title"/>
          </p:nvPr>
        </p:nvSpPr>
        <p:spPr/>
        <p:txBody>
          <a:bodyPr/>
          <a:lstStyle/>
          <a:p>
            <a:r>
              <a:rPr lang="tr-TR" dirty="0"/>
              <a:t>İRADE BEYANI TÜRLERİ</a:t>
            </a:r>
          </a:p>
        </p:txBody>
      </p:sp>
      <p:sp>
        <p:nvSpPr>
          <p:cNvPr id="3" name="Content Placeholder 2">
            <a:extLst>
              <a:ext uri="{FF2B5EF4-FFF2-40B4-BE49-F238E27FC236}">
                <a16:creationId xmlns:a16="http://schemas.microsoft.com/office/drawing/2014/main" id="{36421B00-2746-5446-B20A-546203D31AE4}"/>
              </a:ext>
            </a:extLst>
          </p:cNvPr>
          <p:cNvSpPr>
            <a:spLocks noGrp="1"/>
          </p:cNvSpPr>
          <p:nvPr>
            <p:ph idx="1"/>
          </p:nvPr>
        </p:nvSpPr>
        <p:spPr/>
        <p:txBody>
          <a:bodyPr>
            <a:normAutofit/>
          </a:bodyPr>
          <a:lstStyle/>
          <a:p>
            <a:r>
              <a:rPr lang="tr-TR" sz="2400" dirty="0"/>
              <a:t>Açık- örtülü irade beyanı</a:t>
            </a:r>
          </a:p>
          <a:p>
            <a:r>
              <a:rPr lang="tr-TR" sz="2400" dirty="0"/>
              <a:t>Yöneltilmesi gereken- gerekmeyen irade beyanı</a:t>
            </a:r>
          </a:p>
          <a:p>
            <a:r>
              <a:rPr lang="tr-TR" sz="2400" dirty="0"/>
              <a:t>Vasıtalı- vasıtasız irade beyanı</a:t>
            </a:r>
          </a:p>
        </p:txBody>
      </p:sp>
    </p:spTree>
    <p:extLst>
      <p:ext uri="{BB962C8B-B14F-4D97-AF65-F5344CB8AC3E}">
        <p14:creationId xmlns:p14="http://schemas.microsoft.com/office/powerpoint/2010/main" val="27491842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BC297-C223-0B47-B619-2513280D13C8}"/>
              </a:ext>
            </a:extLst>
          </p:cNvPr>
          <p:cNvSpPr>
            <a:spLocks noGrp="1"/>
          </p:cNvSpPr>
          <p:nvPr>
            <p:ph type="title"/>
          </p:nvPr>
        </p:nvSpPr>
        <p:spPr/>
        <p:txBody>
          <a:bodyPr>
            <a:normAutofit fontScale="90000"/>
          </a:bodyPr>
          <a:lstStyle/>
          <a:p>
            <a:r>
              <a:rPr lang="tr-TR" dirty="0"/>
              <a:t>HUKUKİ İŞLEMİN GEÇERLİLİK ŞARTLARI-1</a:t>
            </a:r>
          </a:p>
        </p:txBody>
      </p:sp>
      <p:sp>
        <p:nvSpPr>
          <p:cNvPr id="3" name="Content Placeholder 2">
            <a:extLst>
              <a:ext uri="{FF2B5EF4-FFF2-40B4-BE49-F238E27FC236}">
                <a16:creationId xmlns:a16="http://schemas.microsoft.com/office/drawing/2014/main" id="{89F1E021-6153-AD42-B76E-070978DE4A60}"/>
              </a:ext>
            </a:extLst>
          </p:cNvPr>
          <p:cNvSpPr>
            <a:spLocks noGrp="1"/>
          </p:cNvSpPr>
          <p:nvPr>
            <p:ph idx="1"/>
          </p:nvPr>
        </p:nvSpPr>
        <p:spPr/>
        <p:txBody>
          <a:bodyPr/>
          <a:lstStyle/>
          <a:p>
            <a:pPr marL="0" indent="0">
              <a:buNone/>
            </a:pPr>
            <a:r>
              <a:rPr lang="tr-TR" sz="2400" u="sng" dirty="0"/>
              <a:t>Tüm hukuki işlemler için aranacak şartlar</a:t>
            </a:r>
            <a:r>
              <a:rPr lang="tr-TR" dirty="0"/>
              <a:t>: </a:t>
            </a:r>
          </a:p>
          <a:p>
            <a:r>
              <a:rPr lang="tr-TR" sz="2400" dirty="0"/>
              <a:t>Hukuki işlemi yapan kişi ehliyetli olmalı</a:t>
            </a:r>
          </a:p>
          <a:p>
            <a:r>
              <a:rPr lang="tr-TR" sz="2400" dirty="0"/>
              <a:t>Hukuki işlemin konusu emredici hükümlere, kamu düzenine, genel ahlaka, kişilik haklarına aykırı veya imkansız olmamalı </a:t>
            </a:r>
          </a:p>
          <a:p>
            <a:r>
              <a:rPr lang="tr-TR" sz="2400" dirty="0"/>
              <a:t>Hukuki işlemi oluşturan irade beyanı sakat olmamalı</a:t>
            </a:r>
          </a:p>
          <a:p>
            <a:r>
              <a:rPr lang="tr-TR" sz="2400" dirty="0"/>
              <a:t>İrade beyanları muvazaalı olmamalı</a:t>
            </a:r>
          </a:p>
        </p:txBody>
      </p:sp>
    </p:spTree>
    <p:extLst>
      <p:ext uri="{BB962C8B-B14F-4D97-AF65-F5344CB8AC3E}">
        <p14:creationId xmlns:p14="http://schemas.microsoft.com/office/powerpoint/2010/main" val="4180066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095FB96-CB68-F944-969E-D2B166DFB178}"/>
              </a:ext>
            </a:extLst>
          </p:cNvPr>
          <p:cNvSpPr txBox="1"/>
          <p:nvPr/>
        </p:nvSpPr>
        <p:spPr>
          <a:xfrm>
            <a:off x="590309" y="324092"/>
            <a:ext cx="11320041" cy="5565241"/>
          </a:xfrm>
          <a:prstGeom prst="rect">
            <a:avLst/>
          </a:prstGeom>
          <a:noFill/>
        </p:spPr>
        <p:txBody>
          <a:bodyPr wrap="square" rtlCol="0">
            <a:spAutoFit/>
          </a:bodyPr>
          <a:lstStyle/>
          <a:p>
            <a:pPr algn="just">
              <a:lnSpc>
                <a:spcPct val="150000"/>
              </a:lnSpc>
            </a:pPr>
            <a:r>
              <a:rPr lang="tr-TR" sz="2400" u="sng" dirty="0"/>
              <a:t>4721 sayılı Türk Medeni Kanunu’nun Bölümleri</a:t>
            </a:r>
          </a:p>
          <a:p>
            <a:pPr marL="342900" indent="-342900" algn="just">
              <a:lnSpc>
                <a:spcPct val="150000"/>
              </a:lnSpc>
              <a:buFont typeface="Wingdings" pitchFamily="2" charset="2"/>
              <a:buChar char="q"/>
            </a:pPr>
            <a:r>
              <a:rPr lang="tr-TR" sz="2400" dirty="0"/>
              <a:t>Başlangıç hükümleri</a:t>
            </a:r>
          </a:p>
          <a:p>
            <a:pPr marL="342900" indent="-342900" algn="just">
              <a:lnSpc>
                <a:spcPct val="150000"/>
              </a:lnSpc>
              <a:buFont typeface="Wingdings" pitchFamily="2" charset="2"/>
              <a:buChar char="q"/>
            </a:pPr>
            <a:r>
              <a:rPr lang="tr-TR" sz="2400" dirty="0"/>
              <a:t>Birinci kitap: Kişiler hukuku</a:t>
            </a:r>
          </a:p>
          <a:p>
            <a:pPr marL="342900" indent="-342900" algn="just">
              <a:lnSpc>
                <a:spcPct val="150000"/>
              </a:lnSpc>
              <a:buFont typeface="Wingdings" pitchFamily="2" charset="2"/>
              <a:buChar char="q"/>
            </a:pPr>
            <a:r>
              <a:rPr lang="tr-TR" sz="2400" dirty="0"/>
              <a:t>İkinci kitap: Aile hukuku</a:t>
            </a:r>
          </a:p>
          <a:p>
            <a:pPr marL="342900" indent="-342900" algn="just">
              <a:lnSpc>
                <a:spcPct val="150000"/>
              </a:lnSpc>
              <a:buFont typeface="Wingdings" pitchFamily="2" charset="2"/>
              <a:buChar char="q"/>
            </a:pPr>
            <a:r>
              <a:rPr lang="tr-TR" sz="2400" dirty="0"/>
              <a:t>Üçüncü kitap: Miras hukuku</a:t>
            </a:r>
          </a:p>
          <a:p>
            <a:pPr marL="342900" indent="-342900" algn="just">
              <a:lnSpc>
                <a:spcPct val="150000"/>
              </a:lnSpc>
              <a:buFont typeface="Wingdings" pitchFamily="2" charset="2"/>
              <a:buChar char="q"/>
            </a:pPr>
            <a:r>
              <a:rPr lang="tr-TR" sz="2400" dirty="0"/>
              <a:t>Dördüncü kitap: Eşya hukuku</a:t>
            </a:r>
          </a:p>
          <a:p>
            <a:pPr marL="342900" indent="-342900" algn="just">
              <a:lnSpc>
                <a:spcPct val="150000"/>
              </a:lnSpc>
              <a:buFont typeface="Wingdings" pitchFamily="2" charset="2"/>
              <a:buChar char="v"/>
            </a:pPr>
            <a:r>
              <a:rPr lang="tr-TR" sz="2400" dirty="0"/>
              <a:t>Borçlar Hukuku</a:t>
            </a:r>
          </a:p>
          <a:p>
            <a:pPr algn="just">
              <a:lnSpc>
                <a:spcPct val="150000"/>
              </a:lnSpc>
            </a:pPr>
            <a:r>
              <a:rPr lang="tr-TR" sz="2400" u="sng" dirty="0"/>
              <a:t>6098 sayılı Türk Borçlar Kanunu’nun Bölümleri</a:t>
            </a:r>
          </a:p>
          <a:p>
            <a:pPr marL="342900" indent="-342900" algn="just">
              <a:lnSpc>
                <a:spcPct val="150000"/>
              </a:lnSpc>
              <a:buFont typeface="Wingdings" pitchFamily="2" charset="2"/>
              <a:buChar char="q"/>
            </a:pPr>
            <a:r>
              <a:rPr lang="tr-TR" sz="2400" dirty="0"/>
              <a:t>Genel hükümler</a:t>
            </a:r>
          </a:p>
          <a:p>
            <a:pPr marL="342900" indent="-342900" algn="just">
              <a:lnSpc>
                <a:spcPct val="150000"/>
              </a:lnSpc>
              <a:buFont typeface="Wingdings" pitchFamily="2" charset="2"/>
              <a:buChar char="q"/>
            </a:pPr>
            <a:r>
              <a:rPr lang="tr-TR" sz="2400" dirty="0"/>
              <a:t>Özel borç ilişkileri</a:t>
            </a:r>
          </a:p>
        </p:txBody>
      </p:sp>
    </p:spTree>
    <p:extLst>
      <p:ext uri="{BB962C8B-B14F-4D97-AF65-F5344CB8AC3E}">
        <p14:creationId xmlns:p14="http://schemas.microsoft.com/office/powerpoint/2010/main" val="28354648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94A3-7AF6-C047-BAD9-3CF8A7B704FA}"/>
              </a:ext>
            </a:extLst>
          </p:cNvPr>
          <p:cNvSpPr>
            <a:spLocks noGrp="1"/>
          </p:cNvSpPr>
          <p:nvPr>
            <p:ph type="title"/>
          </p:nvPr>
        </p:nvSpPr>
        <p:spPr/>
        <p:txBody>
          <a:bodyPr>
            <a:normAutofit fontScale="90000"/>
          </a:bodyPr>
          <a:lstStyle/>
          <a:p>
            <a:r>
              <a:rPr lang="tr-TR" dirty="0"/>
              <a:t>HUKUKİ İŞLEMİN GEÇERLİLİK ŞARTLARI-2</a:t>
            </a:r>
          </a:p>
        </p:txBody>
      </p:sp>
      <p:sp>
        <p:nvSpPr>
          <p:cNvPr id="3" name="Content Placeholder 2">
            <a:extLst>
              <a:ext uri="{FF2B5EF4-FFF2-40B4-BE49-F238E27FC236}">
                <a16:creationId xmlns:a16="http://schemas.microsoft.com/office/drawing/2014/main" id="{DD731B57-CE56-B647-9721-B058B799D53B}"/>
              </a:ext>
            </a:extLst>
          </p:cNvPr>
          <p:cNvSpPr>
            <a:spLocks noGrp="1"/>
          </p:cNvSpPr>
          <p:nvPr>
            <p:ph idx="1"/>
          </p:nvPr>
        </p:nvSpPr>
        <p:spPr/>
        <p:txBody>
          <a:bodyPr>
            <a:normAutofit/>
          </a:bodyPr>
          <a:lstStyle/>
          <a:p>
            <a:pPr marL="0" indent="0">
              <a:buNone/>
            </a:pPr>
            <a:r>
              <a:rPr lang="tr-TR" sz="2400" u="sng" dirty="0"/>
              <a:t>Bazı hukuki işlemler için aranan şartlar</a:t>
            </a:r>
            <a:r>
              <a:rPr lang="tr-TR" sz="2400" dirty="0"/>
              <a:t>:</a:t>
            </a:r>
          </a:p>
          <a:p>
            <a:r>
              <a:rPr lang="tr-TR" sz="2400" dirty="0"/>
              <a:t>İrade beyanı şekle bağlı olmalı</a:t>
            </a:r>
          </a:p>
          <a:p>
            <a:r>
              <a:rPr lang="tr-TR" sz="2400" dirty="0"/>
              <a:t>Tasarruf işlemi yapan kişi tasarruf ehliyetine sahip olmalı</a:t>
            </a:r>
          </a:p>
          <a:p>
            <a:r>
              <a:rPr lang="tr-TR" sz="2400" dirty="0"/>
              <a:t>Sebebe bağlı tasarruf işlemlerinde borçlandırıcı işlem geçerli olmalı</a:t>
            </a:r>
          </a:p>
          <a:p>
            <a:r>
              <a:rPr lang="tr-TR" sz="2400" dirty="0"/>
              <a:t>Karşılıklı borç yükleyen sözleşmelerde aşırı yararlanma olmamalı</a:t>
            </a:r>
          </a:p>
        </p:txBody>
      </p:sp>
    </p:spTree>
    <p:extLst>
      <p:ext uri="{BB962C8B-B14F-4D97-AF65-F5344CB8AC3E}">
        <p14:creationId xmlns:p14="http://schemas.microsoft.com/office/powerpoint/2010/main" val="2033899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A8BCC-F131-F548-946E-695544061C2D}"/>
              </a:ext>
            </a:extLst>
          </p:cNvPr>
          <p:cNvSpPr>
            <a:spLocks noGrp="1"/>
          </p:cNvSpPr>
          <p:nvPr>
            <p:ph type="title"/>
          </p:nvPr>
        </p:nvSpPr>
        <p:spPr/>
        <p:txBody>
          <a:bodyPr>
            <a:normAutofit fontScale="90000"/>
          </a:bodyPr>
          <a:lstStyle/>
          <a:p>
            <a:r>
              <a:rPr lang="tr-TR" dirty="0"/>
              <a:t>HUKUKİ İŞLEMLER İÇİN TAMAMLAYICI UNSURLAR</a:t>
            </a:r>
          </a:p>
        </p:txBody>
      </p:sp>
      <p:sp>
        <p:nvSpPr>
          <p:cNvPr id="3" name="Content Placeholder 2">
            <a:extLst>
              <a:ext uri="{FF2B5EF4-FFF2-40B4-BE49-F238E27FC236}">
                <a16:creationId xmlns:a16="http://schemas.microsoft.com/office/drawing/2014/main" id="{5063BD62-5273-A34C-8B26-31D210F7725B}"/>
              </a:ext>
            </a:extLst>
          </p:cNvPr>
          <p:cNvSpPr>
            <a:spLocks noGrp="1"/>
          </p:cNvSpPr>
          <p:nvPr>
            <p:ph idx="1"/>
          </p:nvPr>
        </p:nvSpPr>
        <p:spPr/>
        <p:txBody>
          <a:bodyPr>
            <a:normAutofit/>
          </a:bodyPr>
          <a:lstStyle/>
          <a:p>
            <a:r>
              <a:rPr lang="tr-TR" sz="2400" dirty="0"/>
              <a:t>Ehliyet- </a:t>
            </a:r>
            <a:r>
              <a:rPr lang="tr-TR" sz="2400"/>
              <a:t>temsil yetkisi (TBK-46)- </a:t>
            </a:r>
            <a:r>
              <a:rPr lang="tr-TR" sz="2400" dirty="0"/>
              <a:t>tasarruf </a:t>
            </a:r>
            <a:r>
              <a:rPr lang="tr-TR" sz="2400"/>
              <a:t>yetkisi eksikliğini (MK-194) </a:t>
            </a:r>
            <a:r>
              <a:rPr lang="tr-TR" sz="2400" dirty="0"/>
              <a:t>gidermek için izin veya icazet (onay)</a:t>
            </a:r>
          </a:p>
          <a:p>
            <a:r>
              <a:rPr lang="tr-TR" sz="2400" dirty="0"/>
              <a:t>Resmi makamın fiili</a:t>
            </a:r>
          </a:p>
          <a:p>
            <a:r>
              <a:rPr lang="tr-TR" sz="2400" dirty="0"/>
              <a:t>Geciktirici şart</a:t>
            </a:r>
          </a:p>
        </p:txBody>
      </p:sp>
    </p:spTree>
    <p:extLst>
      <p:ext uri="{BB962C8B-B14F-4D97-AF65-F5344CB8AC3E}">
        <p14:creationId xmlns:p14="http://schemas.microsoft.com/office/powerpoint/2010/main" val="32491788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CD0E7-2D86-CB43-9AD9-3716215D3171}"/>
              </a:ext>
            </a:extLst>
          </p:cNvPr>
          <p:cNvSpPr>
            <a:spLocks noGrp="1"/>
          </p:cNvSpPr>
          <p:nvPr>
            <p:ph type="title"/>
          </p:nvPr>
        </p:nvSpPr>
        <p:spPr/>
        <p:txBody>
          <a:bodyPr>
            <a:normAutofit fontScale="90000"/>
          </a:bodyPr>
          <a:lstStyle/>
          <a:p>
            <a:r>
              <a:rPr lang="tr-TR" dirty="0"/>
              <a:t>HUKUKİ İŞLEMİN HÜKÜMSÜZLÜĞÜ</a:t>
            </a:r>
          </a:p>
        </p:txBody>
      </p:sp>
      <p:sp>
        <p:nvSpPr>
          <p:cNvPr id="3" name="Content Placeholder 2">
            <a:extLst>
              <a:ext uri="{FF2B5EF4-FFF2-40B4-BE49-F238E27FC236}">
                <a16:creationId xmlns:a16="http://schemas.microsoft.com/office/drawing/2014/main" id="{D36EAD86-686B-C746-A863-096C55E5FB78}"/>
              </a:ext>
            </a:extLst>
          </p:cNvPr>
          <p:cNvSpPr>
            <a:spLocks noGrp="1"/>
          </p:cNvSpPr>
          <p:nvPr>
            <p:ph idx="1"/>
          </p:nvPr>
        </p:nvSpPr>
        <p:spPr/>
        <p:txBody>
          <a:bodyPr>
            <a:normAutofit/>
          </a:bodyPr>
          <a:lstStyle/>
          <a:p>
            <a:r>
              <a:rPr lang="tr-TR" sz="2000" dirty="0"/>
              <a:t>Kurucu unsurlar eksikse—</a:t>
            </a:r>
            <a:r>
              <a:rPr lang="tr-TR" sz="2400" dirty="0"/>
              <a:t>Yokluk </a:t>
            </a:r>
          </a:p>
          <a:p>
            <a:r>
              <a:rPr lang="tr-TR" sz="2000" dirty="0"/>
              <a:t>Hukuki işlem ölü doğarsa—</a:t>
            </a:r>
            <a:r>
              <a:rPr lang="tr-TR" sz="2400" dirty="0"/>
              <a:t>Kesin hükümsüzlük</a:t>
            </a:r>
          </a:p>
          <a:p>
            <a:r>
              <a:rPr lang="tr-TR" sz="2000" dirty="0"/>
              <a:t>Hukuki işlem sakat doğarsa—</a:t>
            </a:r>
            <a:r>
              <a:rPr lang="tr-TR" sz="2400" dirty="0"/>
              <a:t>İptal edilebilirlik</a:t>
            </a:r>
          </a:p>
          <a:p>
            <a:r>
              <a:rPr lang="tr-TR" sz="2000" dirty="0"/>
              <a:t>Tamamlayıcı unsurlar eksikse—</a:t>
            </a:r>
            <a:r>
              <a:rPr lang="tr-TR" sz="2400" dirty="0"/>
              <a:t>Noksanlık </a:t>
            </a:r>
            <a:endParaRPr lang="tr-TR" sz="2000" dirty="0"/>
          </a:p>
        </p:txBody>
      </p:sp>
    </p:spTree>
    <p:extLst>
      <p:ext uri="{BB962C8B-B14F-4D97-AF65-F5344CB8AC3E}">
        <p14:creationId xmlns:p14="http://schemas.microsoft.com/office/powerpoint/2010/main" val="5276050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08649-270B-8446-B637-73B585F5BC6D}"/>
              </a:ext>
            </a:extLst>
          </p:cNvPr>
          <p:cNvSpPr>
            <a:spLocks noGrp="1"/>
          </p:cNvSpPr>
          <p:nvPr>
            <p:ph type="title"/>
          </p:nvPr>
        </p:nvSpPr>
        <p:spPr/>
        <p:txBody>
          <a:bodyPr/>
          <a:lstStyle/>
          <a:p>
            <a:r>
              <a:rPr lang="tr-TR" dirty="0"/>
              <a:t>YOKLUK</a:t>
            </a:r>
          </a:p>
        </p:txBody>
      </p:sp>
      <p:sp>
        <p:nvSpPr>
          <p:cNvPr id="3" name="Content Placeholder 2">
            <a:extLst>
              <a:ext uri="{FF2B5EF4-FFF2-40B4-BE49-F238E27FC236}">
                <a16:creationId xmlns:a16="http://schemas.microsoft.com/office/drawing/2014/main" id="{BD03FB0E-459C-DC4D-A303-52A532D07572}"/>
              </a:ext>
            </a:extLst>
          </p:cNvPr>
          <p:cNvSpPr>
            <a:spLocks noGrp="1"/>
          </p:cNvSpPr>
          <p:nvPr>
            <p:ph idx="1"/>
          </p:nvPr>
        </p:nvSpPr>
        <p:spPr/>
        <p:txBody>
          <a:bodyPr>
            <a:normAutofit/>
          </a:bodyPr>
          <a:lstStyle/>
          <a:p>
            <a:r>
              <a:rPr lang="tr-TR" sz="2400" dirty="0"/>
              <a:t>Ortada hukuki işlem yoktur</a:t>
            </a:r>
          </a:p>
          <a:p>
            <a:r>
              <a:rPr lang="tr-TR" sz="2400" dirty="0"/>
              <a:t>Evlenme sözleşmesi</a:t>
            </a:r>
          </a:p>
          <a:p>
            <a:r>
              <a:rPr lang="tr-TR" sz="2400" dirty="0"/>
              <a:t>TBK md. 21—genel işlem şartları </a:t>
            </a:r>
            <a:r>
              <a:rPr lang="tr-TR" sz="2400" u="sng" dirty="0"/>
              <a:t>‘yazılmamış sayılır’ </a:t>
            </a:r>
            <a:r>
              <a:rPr lang="tr-TR" sz="2400" dirty="0"/>
              <a:t>ne demek?</a:t>
            </a:r>
          </a:p>
          <a:p>
            <a:r>
              <a:rPr lang="tr-TR" sz="2400" dirty="0"/>
              <a:t>Herkes tarafından ileri sürülebilir, dava açmaya gerek yok</a:t>
            </a:r>
          </a:p>
        </p:txBody>
      </p:sp>
    </p:spTree>
    <p:extLst>
      <p:ext uri="{BB962C8B-B14F-4D97-AF65-F5344CB8AC3E}">
        <p14:creationId xmlns:p14="http://schemas.microsoft.com/office/powerpoint/2010/main" val="29911137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64A31-CCA7-514C-9F09-6026E7F7C4F9}"/>
              </a:ext>
            </a:extLst>
          </p:cNvPr>
          <p:cNvSpPr>
            <a:spLocks noGrp="1"/>
          </p:cNvSpPr>
          <p:nvPr>
            <p:ph type="title"/>
          </p:nvPr>
        </p:nvSpPr>
        <p:spPr/>
        <p:txBody>
          <a:bodyPr/>
          <a:lstStyle/>
          <a:p>
            <a:r>
              <a:rPr lang="tr-TR" dirty="0"/>
              <a:t>KESİN HÜKÜMSÜZLÜK</a:t>
            </a:r>
          </a:p>
        </p:txBody>
      </p:sp>
      <p:sp>
        <p:nvSpPr>
          <p:cNvPr id="3" name="Content Placeholder 2">
            <a:extLst>
              <a:ext uri="{FF2B5EF4-FFF2-40B4-BE49-F238E27FC236}">
                <a16:creationId xmlns:a16="http://schemas.microsoft.com/office/drawing/2014/main" id="{E7E18EF4-5C13-6A4A-A61E-2AC74A99F727}"/>
              </a:ext>
            </a:extLst>
          </p:cNvPr>
          <p:cNvSpPr>
            <a:spLocks noGrp="1"/>
          </p:cNvSpPr>
          <p:nvPr>
            <p:ph idx="1"/>
          </p:nvPr>
        </p:nvSpPr>
        <p:spPr/>
        <p:txBody>
          <a:bodyPr>
            <a:normAutofit lnSpcReduction="10000"/>
          </a:bodyPr>
          <a:lstStyle/>
          <a:p>
            <a:r>
              <a:rPr lang="tr-TR" sz="2400" dirty="0"/>
              <a:t>Hukuki işlemde aranan geçerlilik şartlarından biri eksikse </a:t>
            </a:r>
          </a:p>
          <a:p>
            <a:r>
              <a:rPr lang="tr-TR" sz="2400" dirty="0"/>
              <a:t>TBK md. 584—tasarruf işleminin kesin hükümsüzlüğü</a:t>
            </a:r>
          </a:p>
          <a:p>
            <a:r>
              <a:rPr lang="tr-TR" sz="2400" dirty="0"/>
              <a:t>Herkes tarafından ileri sürülebilir, dava açmaya gerek yok</a:t>
            </a:r>
          </a:p>
          <a:p>
            <a:r>
              <a:rPr lang="tr-TR" sz="2400" dirty="0"/>
              <a:t>Kesin hükümsüzlüğü ileri sürmenin geçersiz olduğu istisnai hal: Hakkın kötüye kullanılması yasağı</a:t>
            </a:r>
          </a:p>
          <a:p>
            <a:r>
              <a:rPr lang="tr-TR" sz="2400" dirty="0"/>
              <a:t>İşlemin tahvili (çevrilmesi)</a:t>
            </a:r>
          </a:p>
          <a:p>
            <a:r>
              <a:rPr lang="tr-TR" sz="2400" dirty="0"/>
              <a:t>Kısmi hükümsüzlük (TBK md. 27/2)</a:t>
            </a:r>
          </a:p>
        </p:txBody>
      </p:sp>
    </p:spTree>
    <p:extLst>
      <p:ext uri="{BB962C8B-B14F-4D97-AF65-F5344CB8AC3E}">
        <p14:creationId xmlns:p14="http://schemas.microsoft.com/office/powerpoint/2010/main" val="5254093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C121-720A-B441-AA3A-A5D46CA010E5}"/>
              </a:ext>
            </a:extLst>
          </p:cNvPr>
          <p:cNvSpPr>
            <a:spLocks noGrp="1"/>
          </p:cNvSpPr>
          <p:nvPr>
            <p:ph type="title"/>
          </p:nvPr>
        </p:nvSpPr>
        <p:spPr/>
        <p:txBody>
          <a:bodyPr/>
          <a:lstStyle/>
          <a:p>
            <a:r>
              <a:rPr lang="tr-TR" dirty="0"/>
              <a:t>İPTAL EDİLEBİLİRLİK</a:t>
            </a:r>
          </a:p>
        </p:txBody>
      </p:sp>
      <p:sp>
        <p:nvSpPr>
          <p:cNvPr id="3" name="Content Placeholder 2">
            <a:extLst>
              <a:ext uri="{FF2B5EF4-FFF2-40B4-BE49-F238E27FC236}">
                <a16:creationId xmlns:a16="http://schemas.microsoft.com/office/drawing/2014/main" id="{CF31EFEE-7828-DD4F-8D2E-8EB92BF167C9}"/>
              </a:ext>
            </a:extLst>
          </p:cNvPr>
          <p:cNvSpPr>
            <a:spLocks noGrp="1"/>
          </p:cNvSpPr>
          <p:nvPr>
            <p:ph idx="1"/>
          </p:nvPr>
        </p:nvSpPr>
        <p:spPr>
          <a:xfrm>
            <a:off x="4762500" y="803186"/>
            <a:ext cx="7429500" cy="5248622"/>
          </a:xfrm>
        </p:spPr>
        <p:txBody>
          <a:bodyPr/>
          <a:lstStyle/>
          <a:p>
            <a:r>
              <a:rPr lang="tr-TR" sz="2000" dirty="0"/>
              <a:t>Geçerlilik şartıyla korunan tarafa tanınan hak—İptal hakkı</a:t>
            </a:r>
          </a:p>
          <a:p>
            <a:r>
              <a:rPr lang="tr-TR" sz="2000" dirty="0"/>
              <a:t>Bozucu yenilik doğuran hak</a:t>
            </a:r>
          </a:p>
          <a:p>
            <a:r>
              <a:rPr lang="tr-TR" sz="2000" dirty="0"/>
              <a:t>Dava açmaya gerek yok, tek taraflı irade beyanı yeterli</a:t>
            </a:r>
          </a:p>
          <a:p>
            <a:r>
              <a:rPr lang="tr-TR" sz="2000" dirty="0"/>
              <a:t>İptal hakkının davayla ileri sürülmesi gereken istisnalar</a:t>
            </a:r>
          </a:p>
          <a:p>
            <a:pPr lvl="1"/>
            <a:r>
              <a:rPr lang="tr-TR" dirty="0"/>
              <a:t>Evliliğin iptali (butlanı)</a:t>
            </a:r>
          </a:p>
          <a:p>
            <a:pPr lvl="1"/>
            <a:r>
              <a:rPr lang="tr-TR" dirty="0"/>
              <a:t>Ölüme bağlı tasarrufların iptali</a:t>
            </a:r>
          </a:p>
          <a:p>
            <a:r>
              <a:rPr lang="tr-TR" sz="2000" dirty="0"/>
              <a:t>Düzelebilir hükümsüzlük- </a:t>
            </a:r>
            <a:r>
              <a:rPr lang="tr-TR" sz="2000"/>
              <a:t>Bozulabilir geçerlilik</a:t>
            </a:r>
            <a:endParaRPr lang="tr-TR" sz="2000" dirty="0"/>
          </a:p>
        </p:txBody>
      </p:sp>
    </p:spTree>
    <p:extLst>
      <p:ext uri="{BB962C8B-B14F-4D97-AF65-F5344CB8AC3E}">
        <p14:creationId xmlns:p14="http://schemas.microsoft.com/office/powerpoint/2010/main" val="14702074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7DF87-A0A4-144F-BD84-6821B87CF82B}"/>
              </a:ext>
            </a:extLst>
          </p:cNvPr>
          <p:cNvSpPr>
            <a:spLocks noGrp="1"/>
          </p:cNvSpPr>
          <p:nvPr>
            <p:ph type="title"/>
          </p:nvPr>
        </p:nvSpPr>
        <p:spPr/>
        <p:txBody>
          <a:bodyPr/>
          <a:lstStyle/>
          <a:p>
            <a:r>
              <a:rPr lang="tr-TR" dirty="0"/>
              <a:t>NOKSANLIK</a:t>
            </a:r>
          </a:p>
        </p:txBody>
      </p:sp>
      <p:sp>
        <p:nvSpPr>
          <p:cNvPr id="3" name="Content Placeholder 2">
            <a:extLst>
              <a:ext uri="{FF2B5EF4-FFF2-40B4-BE49-F238E27FC236}">
                <a16:creationId xmlns:a16="http://schemas.microsoft.com/office/drawing/2014/main" id="{6F2F993C-2A84-354E-B944-584C711EFF06}"/>
              </a:ext>
            </a:extLst>
          </p:cNvPr>
          <p:cNvSpPr>
            <a:spLocks noGrp="1"/>
          </p:cNvSpPr>
          <p:nvPr>
            <p:ph idx="1"/>
          </p:nvPr>
        </p:nvSpPr>
        <p:spPr/>
        <p:txBody>
          <a:bodyPr/>
          <a:lstStyle/>
          <a:p>
            <a:r>
              <a:rPr lang="tr-TR" sz="2400" dirty="0"/>
              <a:t>Tamamlayıcı unsurlar eksikse</a:t>
            </a:r>
          </a:p>
          <a:p>
            <a:r>
              <a:rPr lang="tr-TR" sz="2400" dirty="0"/>
              <a:t>Askıda hükümsüzlük</a:t>
            </a:r>
          </a:p>
          <a:p>
            <a:r>
              <a:rPr lang="tr-TR" sz="2400" dirty="0"/>
              <a:t>Tamamlayıcı unsurun oluşması ile hukuki işlem,</a:t>
            </a:r>
          </a:p>
          <a:p>
            <a:pPr lvl="1"/>
            <a:r>
              <a:rPr lang="tr-TR" sz="2000" dirty="0"/>
              <a:t>Ya baştan itibaren geçerlidir</a:t>
            </a:r>
          </a:p>
          <a:p>
            <a:pPr lvl="1"/>
            <a:r>
              <a:rPr lang="tr-TR" sz="2000" dirty="0"/>
              <a:t>Ya da o an geçerli hale gelir</a:t>
            </a:r>
          </a:p>
        </p:txBody>
      </p:sp>
    </p:spTree>
    <p:extLst>
      <p:ext uri="{BB962C8B-B14F-4D97-AF65-F5344CB8AC3E}">
        <p14:creationId xmlns:p14="http://schemas.microsoft.com/office/powerpoint/2010/main" val="1057673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2C51-1BFC-034E-AE76-81A883CF7172}"/>
              </a:ext>
            </a:extLst>
          </p:cNvPr>
          <p:cNvSpPr>
            <a:spLocks noGrp="1"/>
          </p:cNvSpPr>
          <p:nvPr>
            <p:ph type="title"/>
          </p:nvPr>
        </p:nvSpPr>
        <p:spPr/>
        <p:txBody>
          <a:bodyPr/>
          <a:lstStyle/>
          <a:p>
            <a:r>
              <a:rPr lang="tr-TR" dirty="0"/>
              <a:t>HAKLARIN KAZANILMASI</a:t>
            </a:r>
          </a:p>
        </p:txBody>
      </p:sp>
      <p:sp>
        <p:nvSpPr>
          <p:cNvPr id="3" name="Content Placeholder 2">
            <a:extLst>
              <a:ext uri="{FF2B5EF4-FFF2-40B4-BE49-F238E27FC236}">
                <a16:creationId xmlns:a16="http://schemas.microsoft.com/office/drawing/2014/main" id="{E4B69715-4A25-074E-92ED-8764773134FC}"/>
              </a:ext>
            </a:extLst>
          </p:cNvPr>
          <p:cNvSpPr>
            <a:spLocks noGrp="1"/>
          </p:cNvSpPr>
          <p:nvPr>
            <p:ph idx="1"/>
          </p:nvPr>
        </p:nvSpPr>
        <p:spPr/>
        <p:txBody>
          <a:bodyPr>
            <a:normAutofit/>
          </a:bodyPr>
          <a:lstStyle/>
          <a:p>
            <a:r>
              <a:rPr lang="tr-TR" sz="2800" dirty="0"/>
              <a:t>Aslen iktisap</a:t>
            </a:r>
          </a:p>
          <a:p>
            <a:r>
              <a:rPr lang="tr-TR" sz="2800" dirty="0"/>
              <a:t>Devren iktisap</a:t>
            </a:r>
          </a:p>
          <a:p>
            <a:r>
              <a:rPr lang="tr-TR" sz="2800" dirty="0" err="1"/>
              <a:t>Tesisen</a:t>
            </a:r>
            <a:r>
              <a:rPr lang="tr-TR" sz="2800" dirty="0"/>
              <a:t> iktisap</a:t>
            </a:r>
          </a:p>
        </p:txBody>
      </p:sp>
    </p:spTree>
    <p:extLst>
      <p:ext uri="{BB962C8B-B14F-4D97-AF65-F5344CB8AC3E}">
        <p14:creationId xmlns:p14="http://schemas.microsoft.com/office/powerpoint/2010/main" val="30427333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7C217-A00D-8B40-9397-86A8379D9E40}"/>
              </a:ext>
            </a:extLst>
          </p:cNvPr>
          <p:cNvSpPr>
            <a:spLocks noGrp="1"/>
          </p:cNvSpPr>
          <p:nvPr>
            <p:ph type="title"/>
          </p:nvPr>
        </p:nvSpPr>
        <p:spPr/>
        <p:txBody>
          <a:bodyPr/>
          <a:lstStyle/>
          <a:p>
            <a:r>
              <a:rPr lang="tr-TR" dirty="0"/>
              <a:t>HAKLARIN KAYBI</a:t>
            </a:r>
          </a:p>
        </p:txBody>
      </p:sp>
      <p:sp>
        <p:nvSpPr>
          <p:cNvPr id="3" name="Content Placeholder 2">
            <a:extLst>
              <a:ext uri="{FF2B5EF4-FFF2-40B4-BE49-F238E27FC236}">
                <a16:creationId xmlns:a16="http://schemas.microsoft.com/office/drawing/2014/main" id="{934C61C9-E3F6-0244-9576-9DA5A323C4F5}"/>
              </a:ext>
            </a:extLst>
          </p:cNvPr>
          <p:cNvSpPr>
            <a:spLocks noGrp="1"/>
          </p:cNvSpPr>
          <p:nvPr>
            <p:ph idx="1"/>
          </p:nvPr>
        </p:nvSpPr>
        <p:spPr/>
        <p:txBody>
          <a:bodyPr/>
          <a:lstStyle/>
          <a:p>
            <a:r>
              <a:rPr lang="tr-TR" sz="2400" dirty="0"/>
              <a:t>Hakkın nisbi kaybı</a:t>
            </a:r>
          </a:p>
          <a:p>
            <a:r>
              <a:rPr lang="tr-TR" sz="2400" dirty="0"/>
              <a:t>Hakkın mutlak kaybı</a:t>
            </a:r>
          </a:p>
          <a:p>
            <a:r>
              <a:rPr lang="tr-TR" sz="2400" dirty="0"/>
              <a:t>Zamana dayalı hak kaybı</a:t>
            </a:r>
          </a:p>
          <a:p>
            <a:pPr lvl="1"/>
            <a:r>
              <a:rPr lang="tr-TR" sz="2000" dirty="0"/>
              <a:t>Süreye bağlı hak</a:t>
            </a:r>
          </a:p>
          <a:p>
            <a:pPr lvl="1"/>
            <a:r>
              <a:rPr lang="tr-TR" sz="2000" dirty="0"/>
              <a:t>Hak düşürücü süre</a:t>
            </a:r>
          </a:p>
          <a:p>
            <a:pPr lvl="1"/>
            <a:r>
              <a:rPr lang="tr-TR" sz="2000" dirty="0"/>
              <a:t>Zamanaşımı</a:t>
            </a:r>
          </a:p>
        </p:txBody>
      </p:sp>
    </p:spTree>
    <p:extLst>
      <p:ext uri="{BB962C8B-B14F-4D97-AF65-F5344CB8AC3E}">
        <p14:creationId xmlns:p14="http://schemas.microsoft.com/office/powerpoint/2010/main" val="10426756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FBDAB-6790-7C4F-B959-900F0A6EB727}"/>
              </a:ext>
            </a:extLst>
          </p:cNvPr>
          <p:cNvSpPr>
            <a:spLocks noGrp="1"/>
          </p:cNvSpPr>
          <p:nvPr>
            <p:ph type="title"/>
          </p:nvPr>
        </p:nvSpPr>
        <p:spPr/>
        <p:txBody>
          <a:bodyPr/>
          <a:lstStyle/>
          <a:p>
            <a:r>
              <a:rPr lang="tr-TR" dirty="0"/>
              <a:t>İYİNİYET KAVRAMI-1</a:t>
            </a:r>
          </a:p>
        </p:txBody>
      </p:sp>
      <p:sp>
        <p:nvSpPr>
          <p:cNvPr id="3" name="Content Placeholder 2">
            <a:extLst>
              <a:ext uri="{FF2B5EF4-FFF2-40B4-BE49-F238E27FC236}">
                <a16:creationId xmlns:a16="http://schemas.microsoft.com/office/drawing/2014/main" id="{55170C1E-CA17-3C45-92FF-26C98A8E0516}"/>
              </a:ext>
            </a:extLst>
          </p:cNvPr>
          <p:cNvSpPr>
            <a:spLocks noGrp="1"/>
          </p:cNvSpPr>
          <p:nvPr>
            <p:ph idx="1"/>
          </p:nvPr>
        </p:nvSpPr>
        <p:spPr/>
        <p:txBody>
          <a:bodyPr/>
          <a:lstStyle/>
          <a:p>
            <a:r>
              <a:rPr lang="tr-TR" sz="2400"/>
              <a:t>Hakların kazanılmasında </a:t>
            </a:r>
            <a:r>
              <a:rPr lang="tr-TR" sz="2400" dirty="0"/>
              <a:t>engel teşkil eden bir durumu bilmeme ve bilebilecek durumda olmama hali</a:t>
            </a:r>
          </a:p>
          <a:p>
            <a:r>
              <a:rPr lang="tr-TR" sz="2400" dirty="0"/>
              <a:t>Sadece kanunlarda yer alan hallerde </a:t>
            </a:r>
            <a:r>
              <a:rPr lang="tr-TR" sz="2400" dirty="0" err="1"/>
              <a:t>iyiniyet</a:t>
            </a:r>
            <a:r>
              <a:rPr lang="tr-TR" sz="2400" dirty="0"/>
              <a:t> korunur</a:t>
            </a:r>
          </a:p>
          <a:p>
            <a:r>
              <a:rPr lang="tr-TR" sz="2400" u="sng" dirty="0"/>
              <a:t>Rolü</a:t>
            </a:r>
            <a:r>
              <a:rPr lang="tr-TR" sz="2400" dirty="0"/>
              <a:t>—hakkın kazanılmasına engelin yarattığı hukuki sonucu ortadan kaldırmak ve iyiniyetli kişiyi korumak</a:t>
            </a:r>
          </a:p>
          <a:p>
            <a:endParaRPr lang="tr-TR" dirty="0"/>
          </a:p>
        </p:txBody>
      </p:sp>
    </p:spTree>
    <p:extLst>
      <p:ext uri="{BB962C8B-B14F-4D97-AF65-F5344CB8AC3E}">
        <p14:creationId xmlns:p14="http://schemas.microsoft.com/office/powerpoint/2010/main" val="389899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99523F-03E6-7B4C-8448-C772E9A2C01A}"/>
              </a:ext>
            </a:extLst>
          </p:cNvPr>
          <p:cNvSpPr txBox="1"/>
          <p:nvPr/>
        </p:nvSpPr>
        <p:spPr>
          <a:xfrm>
            <a:off x="752355" y="486136"/>
            <a:ext cx="8241615" cy="4447949"/>
          </a:xfrm>
          <a:prstGeom prst="rect">
            <a:avLst/>
          </a:prstGeom>
          <a:noFill/>
        </p:spPr>
        <p:txBody>
          <a:bodyPr wrap="none" rtlCol="0">
            <a:spAutoFit/>
          </a:bodyPr>
          <a:lstStyle/>
          <a:p>
            <a:pPr>
              <a:lnSpc>
                <a:spcPct val="150000"/>
              </a:lnSpc>
            </a:pPr>
            <a:r>
              <a:rPr lang="tr-TR" sz="3200" u="sng" dirty="0"/>
              <a:t>Medeni Hukuk’un Tarihi Gelişimi</a:t>
            </a:r>
          </a:p>
          <a:p>
            <a:pPr marL="285750" indent="-285750">
              <a:lnSpc>
                <a:spcPct val="150000"/>
              </a:lnSpc>
              <a:buFont typeface="Wingdings" pitchFamily="2" charset="2"/>
              <a:buChar char="Ø"/>
            </a:pPr>
            <a:r>
              <a:rPr lang="tr-TR" sz="3200" dirty="0"/>
              <a:t>Tanzimat döneminde Mecelle-i Ahkam-i Adliye</a:t>
            </a:r>
          </a:p>
          <a:p>
            <a:pPr>
              <a:lnSpc>
                <a:spcPct val="150000"/>
              </a:lnSpc>
            </a:pPr>
            <a:endParaRPr lang="tr-TR" sz="3200" dirty="0"/>
          </a:p>
          <a:p>
            <a:pPr marL="285750" indent="-285750">
              <a:lnSpc>
                <a:spcPct val="150000"/>
              </a:lnSpc>
              <a:buFont typeface="Wingdings" pitchFamily="2" charset="2"/>
              <a:buChar char="Ø"/>
            </a:pPr>
            <a:r>
              <a:rPr lang="tr-TR" sz="3200" dirty="0"/>
              <a:t>Türk Kanun Medenisi 4 Ekim 1926</a:t>
            </a:r>
          </a:p>
          <a:p>
            <a:pPr>
              <a:lnSpc>
                <a:spcPct val="150000"/>
              </a:lnSpc>
            </a:pPr>
            <a:endParaRPr lang="tr-TR" sz="3200" dirty="0"/>
          </a:p>
          <a:p>
            <a:pPr marL="285750" indent="-285750">
              <a:lnSpc>
                <a:spcPct val="150000"/>
              </a:lnSpc>
              <a:buFont typeface="Wingdings" pitchFamily="2" charset="2"/>
              <a:buChar char="Ø"/>
            </a:pPr>
            <a:r>
              <a:rPr lang="tr-TR" sz="3200" dirty="0"/>
              <a:t>4721 sayılı Türk Medeni Kanunu 1 Ocak 2002</a:t>
            </a:r>
          </a:p>
        </p:txBody>
      </p:sp>
    </p:spTree>
    <p:extLst>
      <p:ext uri="{BB962C8B-B14F-4D97-AF65-F5344CB8AC3E}">
        <p14:creationId xmlns:p14="http://schemas.microsoft.com/office/powerpoint/2010/main" val="38000877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AFD56-A569-B146-A833-CDBF48FB769F}"/>
              </a:ext>
            </a:extLst>
          </p:cNvPr>
          <p:cNvSpPr>
            <a:spLocks noGrp="1"/>
          </p:cNvSpPr>
          <p:nvPr>
            <p:ph type="title"/>
          </p:nvPr>
        </p:nvSpPr>
        <p:spPr/>
        <p:txBody>
          <a:bodyPr/>
          <a:lstStyle/>
          <a:p>
            <a:r>
              <a:rPr lang="tr-TR" dirty="0"/>
              <a:t>İYİNİYET KAVRAMI-2</a:t>
            </a:r>
          </a:p>
        </p:txBody>
      </p:sp>
      <p:sp>
        <p:nvSpPr>
          <p:cNvPr id="3" name="Content Placeholder 2">
            <a:extLst>
              <a:ext uri="{FF2B5EF4-FFF2-40B4-BE49-F238E27FC236}">
                <a16:creationId xmlns:a16="http://schemas.microsoft.com/office/drawing/2014/main" id="{E1BE9783-CAE4-124B-8341-8ABD1F4CD37C}"/>
              </a:ext>
            </a:extLst>
          </p:cNvPr>
          <p:cNvSpPr>
            <a:spLocks noGrp="1"/>
          </p:cNvSpPr>
          <p:nvPr>
            <p:ph idx="1"/>
          </p:nvPr>
        </p:nvSpPr>
        <p:spPr/>
        <p:txBody>
          <a:bodyPr/>
          <a:lstStyle/>
          <a:p>
            <a:r>
              <a:rPr lang="tr-TR" dirty="0"/>
              <a:t>Hakkın kazanılması konusu dışında etkileri var </a:t>
            </a:r>
            <a:r>
              <a:rPr lang="tr-TR" dirty="0" err="1"/>
              <a:t>Örn</a:t>
            </a:r>
            <a:r>
              <a:rPr lang="tr-TR" dirty="0"/>
              <a:t>. MK md. 147/ f.3</a:t>
            </a:r>
          </a:p>
          <a:p>
            <a:r>
              <a:rPr lang="tr-TR" dirty="0"/>
              <a:t>İş hayatındaki güveni sağlama fonksiyonu</a:t>
            </a:r>
          </a:p>
          <a:p>
            <a:r>
              <a:rPr lang="tr-TR" dirty="0"/>
              <a:t>Kişinin kendi hareketiyle yarattığı hukuki durumun, görünümün sonuçlarına katlanma</a:t>
            </a:r>
          </a:p>
          <a:p>
            <a:r>
              <a:rPr lang="tr-TR" dirty="0"/>
              <a:t>Tazminat talebine sahip olma </a:t>
            </a:r>
            <a:r>
              <a:rPr lang="tr-TR" dirty="0" err="1"/>
              <a:t>Örn</a:t>
            </a:r>
            <a:r>
              <a:rPr lang="tr-TR" dirty="0"/>
              <a:t>. TBK md. 44</a:t>
            </a:r>
          </a:p>
          <a:p>
            <a:pPr>
              <a:buFont typeface="Wingdings" pitchFamily="2" charset="2"/>
              <a:buChar char="v"/>
            </a:pPr>
            <a:r>
              <a:rPr lang="tr-TR" dirty="0" err="1"/>
              <a:t>İyiniyetin</a:t>
            </a:r>
            <a:r>
              <a:rPr lang="tr-TR" dirty="0"/>
              <a:t> aranacağı kişinin tespiti</a:t>
            </a:r>
          </a:p>
          <a:p>
            <a:pPr>
              <a:buFont typeface="Wingdings" pitchFamily="2" charset="2"/>
              <a:buChar char="v"/>
            </a:pPr>
            <a:r>
              <a:rPr lang="tr-TR" dirty="0" err="1"/>
              <a:t>İyiniyetin</a:t>
            </a:r>
            <a:r>
              <a:rPr lang="tr-TR" dirty="0"/>
              <a:t> aranacağı anın tespiti</a:t>
            </a:r>
          </a:p>
          <a:p>
            <a:pPr lvl="1">
              <a:buFont typeface="Wingdings" pitchFamily="2" charset="2"/>
              <a:buChar char="v"/>
            </a:pPr>
            <a:r>
              <a:rPr lang="tr-TR" dirty="0"/>
              <a:t>Belirli bir zaman kesitinde</a:t>
            </a:r>
          </a:p>
          <a:p>
            <a:pPr lvl="1">
              <a:buFont typeface="Wingdings" pitchFamily="2" charset="2"/>
              <a:buChar char="v"/>
            </a:pPr>
            <a:r>
              <a:rPr lang="tr-TR" dirty="0"/>
              <a:t>Bir süre devam etmesi gereken haller</a:t>
            </a:r>
          </a:p>
          <a:p>
            <a:pPr lvl="1">
              <a:buFont typeface="Wingdings" pitchFamily="2" charset="2"/>
              <a:buChar char="v"/>
            </a:pPr>
            <a:r>
              <a:rPr lang="tr-TR" dirty="0" err="1"/>
              <a:t>İyiniyetin</a:t>
            </a:r>
            <a:r>
              <a:rPr lang="tr-TR" dirty="0"/>
              <a:t> devam ettiği süre boyunca sonuç bağlanması</a:t>
            </a:r>
          </a:p>
          <a:p>
            <a:pPr>
              <a:buFont typeface="Wingdings" pitchFamily="2" charset="2"/>
              <a:buChar char="v"/>
            </a:pPr>
            <a:endParaRPr lang="tr-TR" dirty="0"/>
          </a:p>
        </p:txBody>
      </p:sp>
    </p:spTree>
    <p:extLst>
      <p:ext uri="{BB962C8B-B14F-4D97-AF65-F5344CB8AC3E}">
        <p14:creationId xmlns:p14="http://schemas.microsoft.com/office/powerpoint/2010/main" val="19441781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2F82-1276-8846-8883-48C4F47265EA}"/>
              </a:ext>
            </a:extLst>
          </p:cNvPr>
          <p:cNvSpPr>
            <a:spLocks noGrp="1"/>
          </p:cNvSpPr>
          <p:nvPr>
            <p:ph type="title"/>
          </p:nvPr>
        </p:nvSpPr>
        <p:spPr>
          <a:xfrm>
            <a:off x="777241" y="2349925"/>
            <a:ext cx="3747530" cy="2456442"/>
          </a:xfrm>
        </p:spPr>
        <p:txBody>
          <a:bodyPr>
            <a:normAutofit fontScale="90000"/>
          </a:bodyPr>
          <a:lstStyle/>
          <a:p>
            <a:r>
              <a:rPr lang="tr-TR" dirty="0"/>
              <a:t>HAKLARIN KULLANILMASINDA </a:t>
            </a:r>
            <a:br>
              <a:rPr lang="tr-TR" dirty="0"/>
            </a:br>
            <a:r>
              <a:rPr lang="tr-TR" dirty="0"/>
              <a:t>DÜRÜSTLÜK KURALI</a:t>
            </a:r>
          </a:p>
        </p:txBody>
      </p:sp>
      <p:sp>
        <p:nvSpPr>
          <p:cNvPr id="3" name="Content Placeholder 2">
            <a:extLst>
              <a:ext uri="{FF2B5EF4-FFF2-40B4-BE49-F238E27FC236}">
                <a16:creationId xmlns:a16="http://schemas.microsoft.com/office/drawing/2014/main" id="{8181343D-E4A6-554B-BEEE-A96F80AA01DF}"/>
              </a:ext>
            </a:extLst>
          </p:cNvPr>
          <p:cNvSpPr>
            <a:spLocks noGrp="1"/>
          </p:cNvSpPr>
          <p:nvPr>
            <p:ph idx="1"/>
          </p:nvPr>
        </p:nvSpPr>
        <p:spPr/>
        <p:txBody>
          <a:bodyPr>
            <a:normAutofit/>
          </a:bodyPr>
          <a:lstStyle/>
          <a:p>
            <a:r>
              <a:rPr lang="tr-TR" sz="2400" dirty="0"/>
              <a:t>Hakların kullanılması ve borçların ifasında davranış kurallarına aykırılık</a:t>
            </a:r>
          </a:p>
          <a:p>
            <a:r>
              <a:rPr lang="tr-TR" sz="2400" dirty="0"/>
              <a:t>Objektif </a:t>
            </a:r>
            <a:r>
              <a:rPr lang="tr-TR" sz="2400" dirty="0" err="1"/>
              <a:t>iyiniyet</a:t>
            </a:r>
            <a:endParaRPr lang="tr-TR" sz="2400" dirty="0"/>
          </a:p>
          <a:p>
            <a:r>
              <a:rPr lang="tr-TR" sz="2400" dirty="0"/>
              <a:t>Hakkın kötüye kullanılması ile bir madalyonun iki yüzü</a:t>
            </a:r>
          </a:p>
        </p:txBody>
      </p:sp>
    </p:spTree>
    <p:extLst>
      <p:ext uri="{BB962C8B-B14F-4D97-AF65-F5344CB8AC3E}">
        <p14:creationId xmlns:p14="http://schemas.microsoft.com/office/powerpoint/2010/main" val="22659689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39AF7-F799-0846-9385-6EF4641BE1D3}"/>
              </a:ext>
            </a:extLst>
          </p:cNvPr>
          <p:cNvSpPr>
            <a:spLocks noGrp="1"/>
          </p:cNvSpPr>
          <p:nvPr>
            <p:ph type="title"/>
          </p:nvPr>
        </p:nvSpPr>
        <p:spPr/>
        <p:txBody>
          <a:bodyPr/>
          <a:lstStyle/>
          <a:p>
            <a:r>
              <a:rPr lang="tr-TR" dirty="0"/>
              <a:t>HAKKIN KÖTÜYE KULLANILMASI YASAĞI</a:t>
            </a:r>
          </a:p>
        </p:txBody>
      </p:sp>
      <p:sp>
        <p:nvSpPr>
          <p:cNvPr id="3" name="Content Placeholder 2">
            <a:extLst>
              <a:ext uri="{FF2B5EF4-FFF2-40B4-BE49-F238E27FC236}">
                <a16:creationId xmlns:a16="http://schemas.microsoft.com/office/drawing/2014/main" id="{19AD9F65-862F-5D48-8278-BB3DB212D675}"/>
              </a:ext>
            </a:extLst>
          </p:cNvPr>
          <p:cNvSpPr>
            <a:spLocks noGrp="1"/>
          </p:cNvSpPr>
          <p:nvPr>
            <p:ph idx="1"/>
          </p:nvPr>
        </p:nvSpPr>
        <p:spPr/>
        <p:txBody>
          <a:bodyPr/>
          <a:lstStyle/>
          <a:p>
            <a:r>
              <a:rPr lang="tr-TR" sz="2000" dirty="0"/>
              <a:t>Bu yasağa aykırılık halinde hakkın kullanılmasıyla doğacak hukuki sonuçlar engellenir</a:t>
            </a:r>
          </a:p>
          <a:p>
            <a:r>
              <a:rPr lang="tr-TR" sz="2000" dirty="0"/>
              <a:t>Somut olay şartlarına göre belirlenir</a:t>
            </a:r>
          </a:p>
          <a:p>
            <a:r>
              <a:rPr lang="tr-TR" sz="2000" u="sng" dirty="0"/>
              <a:t>Ne zaman hak kötüye kullanılır</a:t>
            </a:r>
            <a:r>
              <a:rPr lang="tr-TR" sz="2000" dirty="0"/>
              <a:t>?</a:t>
            </a:r>
          </a:p>
          <a:p>
            <a:pPr lvl="1"/>
            <a:r>
              <a:rPr lang="tr-TR" sz="1800" dirty="0"/>
              <a:t>Hakkın sırf bir başkasının zararına kullanılması</a:t>
            </a:r>
          </a:p>
          <a:p>
            <a:pPr lvl="1"/>
            <a:r>
              <a:rPr lang="tr-TR" sz="1800" dirty="0"/>
              <a:t>Hak sahibinin menfaatinin meşru olmaması</a:t>
            </a:r>
          </a:p>
          <a:p>
            <a:pPr lvl="1"/>
            <a:r>
              <a:rPr lang="tr-TR" sz="1800" dirty="0"/>
              <a:t>Hak sahibi menfaati ile başkasının zararı arasında aşırı orantısızlık olması</a:t>
            </a:r>
          </a:p>
          <a:p>
            <a:pPr lvl="1"/>
            <a:r>
              <a:rPr lang="tr-TR" sz="1800" dirty="0"/>
              <a:t>Kendi ahlaka aykırı davranışıyla hakkı kullanması</a:t>
            </a:r>
          </a:p>
          <a:p>
            <a:pPr lvl="1"/>
            <a:r>
              <a:rPr lang="tr-TR" sz="1800" dirty="0"/>
              <a:t>Çelişkili davranma yasağı</a:t>
            </a:r>
          </a:p>
          <a:p>
            <a:r>
              <a:rPr lang="tr-TR" sz="2000" dirty="0"/>
              <a:t>Yasağa aykırılık hakim tarafından </a:t>
            </a:r>
            <a:r>
              <a:rPr lang="tr-TR" sz="2000" dirty="0" err="1"/>
              <a:t>re’sen</a:t>
            </a:r>
            <a:r>
              <a:rPr lang="tr-TR" sz="2000" dirty="0"/>
              <a:t> dikkate alınır </a:t>
            </a:r>
          </a:p>
          <a:p>
            <a:endParaRPr lang="tr-TR" dirty="0"/>
          </a:p>
        </p:txBody>
      </p:sp>
    </p:spTree>
    <p:extLst>
      <p:ext uri="{BB962C8B-B14F-4D97-AF65-F5344CB8AC3E}">
        <p14:creationId xmlns:p14="http://schemas.microsoft.com/office/powerpoint/2010/main" val="13863219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AE4FB-4ADC-C14E-ACDD-C437E31D2A84}"/>
              </a:ext>
            </a:extLst>
          </p:cNvPr>
          <p:cNvSpPr>
            <a:spLocks noGrp="1"/>
          </p:cNvSpPr>
          <p:nvPr>
            <p:ph type="title"/>
          </p:nvPr>
        </p:nvSpPr>
        <p:spPr/>
        <p:txBody>
          <a:bodyPr/>
          <a:lstStyle/>
          <a:p>
            <a:r>
              <a:rPr lang="tr-TR" dirty="0"/>
              <a:t>MK-2’nin</a:t>
            </a:r>
            <a:br>
              <a:rPr lang="tr-TR" dirty="0"/>
            </a:br>
            <a:r>
              <a:rPr lang="tr-TR" dirty="0"/>
              <a:t>UYGULAMA ALANLARI</a:t>
            </a:r>
          </a:p>
        </p:txBody>
      </p:sp>
      <p:sp>
        <p:nvSpPr>
          <p:cNvPr id="3" name="Content Placeholder 2">
            <a:extLst>
              <a:ext uri="{FF2B5EF4-FFF2-40B4-BE49-F238E27FC236}">
                <a16:creationId xmlns:a16="http://schemas.microsoft.com/office/drawing/2014/main" id="{F3F55F8C-92B2-2C44-BCC2-31615DA00EE8}"/>
              </a:ext>
            </a:extLst>
          </p:cNvPr>
          <p:cNvSpPr>
            <a:spLocks noGrp="1"/>
          </p:cNvSpPr>
          <p:nvPr>
            <p:ph idx="1"/>
          </p:nvPr>
        </p:nvSpPr>
        <p:spPr/>
        <p:txBody>
          <a:bodyPr>
            <a:normAutofit/>
          </a:bodyPr>
          <a:lstStyle/>
          <a:p>
            <a:pPr>
              <a:buFont typeface="Wingdings" pitchFamily="2" charset="2"/>
              <a:buChar char="ü"/>
            </a:pPr>
            <a:r>
              <a:rPr lang="tr-TR" sz="2400" dirty="0"/>
              <a:t>Kanunların yorumlanması-tamamlanması</a:t>
            </a:r>
          </a:p>
          <a:p>
            <a:pPr>
              <a:buFont typeface="Wingdings" pitchFamily="2" charset="2"/>
              <a:buChar char="ü"/>
            </a:pPr>
            <a:r>
              <a:rPr lang="tr-TR" sz="2400" dirty="0"/>
              <a:t>Kanuna karşı hileyi tespit</a:t>
            </a:r>
          </a:p>
          <a:p>
            <a:pPr>
              <a:buFont typeface="Wingdings" pitchFamily="2" charset="2"/>
              <a:buChar char="ü"/>
            </a:pPr>
            <a:r>
              <a:rPr lang="tr-TR" sz="2400" dirty="0"/>
              <a:t>Hukuki işlemlerin oluşması-yorumlanması-tamamlanması (Güven ilkesi)</a:t>
            </a:r>
          </a:p>
          <a:p>
            <a:pPr>
              <a:buFont typeface="Wingdings" pitchFamily="2" charset="2"/>
              <a:buChar char="ü"/>
            </a:pPr>
            <a:r>
              <a:rPr lang="tr-TR" sz="2400" dirty="0"/>
              <a:t>Borçların doğması (</a:t>
            </a:r>
            <a:r>
              <a:rPr lang="tr-TR" sz="2400" dirty="0" err="1"/>
              <a:t>culpa</a:t>
            </a:r>
            <a:r>
              <a:rPr lang="tr-TR" sz="2400" dirty="0"/>
              <a:t> in </a:t>
            </a:r>
            <a:r>
              <a:rPr lang="tr-TR" sz="2400" dirty="0" err="1"/>
              <a:t>contrahendo</a:t>
            </a:r>
            <a:r>
              <a:rPr lang="tr-TR" sz="2400" dirty="0"/>
              <a:t>)</a:t>
            </a:r>
          </a:p>
          <a:p>
            <a:pPr>
              <a:buFont typeface="Wingdings" pitchFamily="2" charset="2"/>
              <a:buChar char="ü"/>
            </a:pPr>
            <a:r>
              <a:rPr lang="tr-TR" sz="2400" dirty="0"/>
              <a:t>Sözleşmelerin değiştirilmesi-sona erdirilmesi (TBK md. 138)</a:t>
            </a:r>
          </a:p>
          <a:p>
            <a:pPr>
              <a:buFont typeface="Wingdings" pitchFamily="2" charset="2"/>
              <a:buChar char="ü"/>
            </a:pPr>
            <a:r>
              <a:rPr lang="tr-TR" sz="2400" dirty="0">
                <a:solidFill>
                  <a:schemeClr val="bg2">
                    <a:lumMod val="50000"/>
                  </a:schemeClr>
                </a:solidFill>
              </a:rPr>
              <a:t>Sözleşmelerde boşluk doldurma</a:t>
            </a:r>
          </a:p>
        </p:txBody>
      </p:sp>
    </p:spTree>
    <p:extLst>
      <p:ext uri="{BB962C8B-B14F-4D97-AF65-F5344CB8AC3E}">
        <p14:creationId xmlns:p14="http://schemas.microsoft.com/office/powerpoint/2010/main" val="14385523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41702-6CF7-9443-8C71-CAA3AABC252F}"/>
              </a:ext>
            </a:extLst>
          </p:cNvPr>
          <p:cNvSpPr>
            <a:spLocks noGrp="1"/>
          </p:cNvSpPr>
          <p:nvPr>
            <p:ph type="title"/>
          </p:nvPr>
        </p:nvSpPr>
        <p:spPr/>
        <p:txBody>
          <a:bodyPr/>
          <a:lstStyle/>
          <a:p>
            <a:r>
              <a:rPr lang="tr-TR"/>
              <a:t>HAKLARIN KORUNMASI</a:t>
            </a:r>
          </a:p>
        </p:txBody>
      </p:sp>
      <p:sp>
        <p:nvSpPr>
          <p:cNvPr id="3" name="Content Placeholder 2">
            <a:extLst>
              <a:ext uri="{FF2B5EF4-FFF2-40B4-BE49-F238E27FC236}">
                <a16:creationId xmlns:a16="http://schemas.microsoft.com/office/drawing/2014/main" id="{3FE2B535-6461-CB49-83C2-A6E0E9EE1F4A}"/>
              </a:ext>
            </a:extLst>
          </p:cNvPr>
          <p:cNvSpPr>
            <a:spLocks noGrp="1"/>
          </p:cNvSpPr>
          <p:nvPr>
            <p:ph idx="1"/>
          </p:nvPr>
        </p:nvSpPr>
        <p:spPr/>
        <p:txBody>
          <a:bodyPr>
            <a:normAutofit/>
          </a:bodyPr>
          <a:lstStyle/>
          <a:p>
            <a:r>
              <a:rPr lang="tr-TR" sz="2800" dirty="0"/>
              <a:t>Talep</a:t>
            </a:r>
          </a:p>
          <a:p>
            <a:r>
              <a:rPr lang="tr-TR" sz="2800" dirty="0"/>
              <a:t>Dava</a:t>
            </a:r>
          </a:p>
          <a:p>
            <a:r>
              <a:rPr lang="tr-TR" sz="2800" dirty="0"/>
              <a:t>Cebri icra</a:t>
            </a:r>
          </a:p>
          <a:p>
            <a:r>
              <a:rPr lang="tr-TR" sz="2800" dirty="0"/>
              <a:t>Kendi gücüyle hakkını koruma</a:t>
            </a:r>
          </a:p>
        </p:txBody>
      </p:sp>
    </p:spTree>
    <p:extLst>
      <p:ext uri="{BB962C8B-B14F-4D97-AF65-F5344CB8AC3E}">
        <p14:creationId xmlns:p14="http://schemas.microsoft.com/office/powerpoint/2010/main" val="9503754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3FDF8-F22F-9643-A462-09F18D46A729}"/>
              </a:ext>
            </a:extLst>
          </p:cNvPr>
          <p:cNvSpPr>
            <a:spLocks noGrp="1"/>
          </p:cNvSpPr>
          <p:nvPr>
            <p:ph type="title"/>
          </p:nvPr>
        </p:nvSpPr>
        <p:spPr/>
        <p:txBody>
          <a:bodyPr/>
          <a:lstStyle/>
          <a:p>
            <a:r>
              <a:rPr lang="tr-TR" dirty="0"/>
              <a:t>DAVA TÜRLERİ</a:t>
            </a:r>
          </a:p>
        </p:txBody>
      </p:sp>
      <p:sp>
        <p:nvSpPr>
          <p:cNvPr id="3" name="Content Placeholder 2">
            <a:extLst>
              <a:ext uri="{FF2B5EF4-FFF2-40B4-BE49-F238E27FC236}">
                <a16:creationId xmlns:a16="http://schemas.microsoft.com/office/drawing/2014/main" id="{0C848014-1EA7-724E-8DA4-B11A457C35A3}"/>
              </a:ext>
            </a:extLst>
          </p:cNvPr>
          <p:cNvSpPr>
            <a:spLocks noGrp="1"/>
          </p:cNvSpPr>
          <p:nvPr>
            <p:ph idx="1"/>
          </p:nvPr>
        </p:nvSpPr>
        <p:spPr/>
        <p:txBody>
          <a:bodyPr/>
          <a:lstStyle/>
          <a:p>
            <a:r>
              <a:rPr lang="tr-TR" sz="2400" dirty="0"/>
              <a:t>Eda davası</a:t>
            </a:r>
          </a:p>
          <a:p>
            <a:pPr lvl="1">
              <a:buFont typeface="Wingdings" pitchFamily="2" charset="2"/>
              <a:buChar char="Ø"/>
            </a:pPr>
            <a:r>
              <a:rPr lang="tr-TR" sz="2000" dirty="0"/>
              <a:t>İfa davası, istihkak davası, tazminat davası</a:t>
            </a:r>
          </a:p>
          <a:p>
            <a:pPr lvl="1">
              <a:buFont typeface="Wingdings" pitchFamily="2" charset="2"/>
              <a:buChar char="Ø"/>
            </a:pPr>
            <a:r>
              <a:rPr lang="tr-TR" sz="2000" dirty="0"/>
              <a:t>Dikkat: taşınmazın devrine dair davalar</a:t>
            </a:r>
          </a:p>
          <a:p>
            <a:r>
              <a:rPr lang="tr-TR" sz="2400" dirty="0"/>
              <a:t>Tespit davası</a:t>
            </a:r>
          </a:p>
          <a:p>
            <a:r>
              <a:rPr lang="tr-TR" sz="2400" dirty="0"/>
              <a:t>Yenilik doğuran dava</a:t>
            </a:r>
          </a:p>
          <a:p>
            <a:pPr lvl="1">
              <a:buFont typeface="Wingdings" pitchFamily="2" charset="2"/>
              <a:buChar char="Ø"/>
            </a:pPr>
            <a:r>
              <a:rPr lang="tr-TR" sz="2000" dirty="0"/>
              <a:t>Hüküm ve sonuçlarını kendiliğinden doğurur</a:t>
            </a:r>
          </a:p>
          <a:p>
            <a:pPr lvl="1">
              <a:buFont typeface="Wingdings" pitchFamily="2" charset="2"/>
              <a:buChar char="Ø"/>
            </a:pPr>
            <a:r>
              <a:rPr lang="tr-TR" sz="2000" dirty="0"/>
              <a:t>Herkese karşı ileri sürülebilir</a:t>
            </a:r>
          </a:p>
          <a:p>
            <a:pPr lvl="1">
              <a:buFont typeface="Wingdings" pitchFamily="2" charset="2"/>
              <a:buChar char="Ø"/>
            </a:pPr>
            <a:r>
              <a:rPr lang="tr-TR" sz="2000" dirty="0"/>
              <a:t>Geriye etkili değildir</a:t>
            </a:r>
          </a:p>
          <a:p>
            <a:pPr lvl="1">
              <a:buFont typeface="Wingdings" pitchFamily="2" charset="2"/>
              <a:buChar char="Ø"/>
            </a:pPr>
            <a:r>
              <a:rPr lang="tr-TR" sz="2000" dirty="0"/>
              <a:t>Dikkat: ölüme bağlı tasarrufların iptali ve </a:t>
            </a:r>
            <a:r>
              <a:rPr lang="tr-TR" sz="2000"/>
              <a:t>soybağının</a:t>
            </a:r>
            <a:r>
              <a:rPr lang="tr-TR" sz="2000" dirty="0"/>
              <a:t> reddi</a:t>
            </a:r>
          </a:p>
        </p:txBody>
      </p:sp>
    </p:spTree>
    <p:extLst>
      <p:ext uri="{BB962C8B-B14F-4D97-AF65-F5344CB8AC3E}">
        <p14:creationId xmlns:p14="http://schemas.microsoft.com/office/powerpoint/2010/main" val="50226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4C268-7071-4248-9D06-444D00877F63}"/>
              </a:ext>
            </a:extLst>
          </p:cNvPr>
          <p:cNvSpPr>
            <a:spLocks noGrp="1"/>
          </p:cNvSpPr>
          <p:nvPr>
            <p:ph type="title"/>
          </p:nvPr>
        </p:nvSpPr>
        <p:spPr/>
        <p:txBody>
          <a:bodyPr>
            <a:normAutofit fontScale="90000"/>
          </a:bodyPr>
          <a:lstStyle/>
          <a:p>
            <a:r>
              <a:rPr lang="tr-TR" dirty="0"/>
              <a:t>MADDİ HUKUKA DAYANAN SAVUNMA İMKANLARI</a:t>
            </a:r>
          </a:p>
        </p:txBody>
      </p:sp>
      <p:sp>
        <p:nvSpPr>
          <p:cNvPr id="3" name="Content Placeholder 2">
            <a:extLst>
              <a:ext uri="{FF2B5EF4-FFF2-40B4-BE49-F238E27FC236}">
                <a16:creationId xmlns:a16="http://schemas.microsoft.com/office/drawing/2014/main" id="{14446C7A-1007-664E-A9A0-C9BCA97E4BD0}"/>
              </a:ext>
            </a:extLst>
          </p:cNvPr>
          <p:cNvSpPr>
            <a:spLocks noGrp="1"/>
          </p:cNvSpPr>
          <p:nvPr>
            <p:ph idx="1"/>
          </p:nvPr>
        </p:nvSpPr>
        <p:spPr/>
        <p:txBody>
          <a:bodyPr/>
          <a:lstStyle/>
          <a:p>
            <a:r>
              <a:rPr lang="tr-TR" sz="3200" dirty="0"/>
              <a:t>İtiraz</a:t>
            </a:r>
          </a:p>
          <a:p>
            <a:r>
              <a:rPr lang="tr-TR" sz="3200" dirty="0"/>
              <a:t>Defi </a:t>
            </a:r>
          </a:p>
          <a:p>
            <a:pPr lvl="1"/>
            <a:r>
              <a:rPr lang="tr-TR" sz="2400" dirty="0"/>
              <a:t>Kesin defi </a:t>
            </a:r>
          </a:p>
          <a:p>
            <a:pPr lvl="1"/>
            <a:r>
              <a:rPr lang="tr-TR" sz="2400" dirty="0"/>
              <a:t>Geciktirici defi</a:t>
            </a:r>
          </a:p>
        </p:txBody>
      </p:sp>
    </p:spTree>
    <p:extLst>
      <p:ext uri="{BB962C8B-B14F-4D97-AF65-F5344CB8AC3E}">
        <p14:creationId xmlns:p14="http://schemas.microsoft.com/office/powerpoint/2010/main" val="3168574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BA242-43E1-E548-B7CB-8FCD8257C256}"/>
              </a:ext>
            </a:extLst>
          </p:cNvPr>
          <p:cNvSpPr>
            <a:spLocks noGrp="1"/>
          </p:cNvSpPr>
          <p:nvPr>
            <p:ph type="title"/>
          </p:nvPr>
        </p:nvSpPr>
        <p:spPr/>
        <p:txBody>
          <a:bodyPr/>
          <a:lstStyle/>
          <a:p>
            <a:r>
              <a:rPr lang="tr-TR" dirty="0"/>
              <a:t>İSPAT YÜKÜ</a:t>
            </a:r>
          </a:p>
        </p:txBody>
      </p:sp>
      <p:sp>
        <p:nvSpPr>
          <p:cNvPr id="3" name="Content Placeholder 2">
            <a:extLst>
              <a:ext uri="{FF2B5EF4-FFF2-40B4-BE49-F238E27FC236}">
                <a16:creationId xmlns:a16="http://schemas.microsoft.com/office/drawing/2014/main" id="{D8C15875-6C89-4E4B-B0BB-96A416A3499A}"/>
              </a:ext>
            </a:extLst>
          </p:cNvPr>
          <p:cNvSpPr>
            <a:spLocks noGrp="1"/>
          </p:cNvSpPr>
          <p:nvPr>
            <p:ph idx="1"/>
          </p:nvPr>
        </p:nvSpPr>
        <p:spPr/>
        <p:txBody>
          <a:bodyPr/>
          <a:lstStyle/>
          <a:p>
            <a:r>
              <a:rPr lang="tr-TR" sz="2800" dirty="0"/>
              <a:t>Faraziye (Varsayım)</a:t>
            </a:r>
          </a:p>
          <a:p>
            <a:r>
              <a:rPr lang="tr-TR" sz="2800" dirty="0"/>
              <a:t>Karine</a:t>
            </a:r>
          </a:p>
          <a:p>
            <a:pPr lvl="1"/>
            <a:r>
              <a:rPr lang="tr-TR" sz="2000" dirty="0"/>
              <a:t>Yasal karine</a:t>
            </a:r>
          </a:p>
          <a:p>
            <a:pPr lvl="1"/>
            <a:r>
              <a:rPr lang="tr-TR" sz="2000" dirty="0"/>
              <a:t>Fiili karine</a:t>
            </a:r>
          </a:p>
          <a:p>
            <a:pPr>
              <a:buFont typeface="Wingdings" pitchFamily="2" charset="2"/>
              <a:buChar char="v"/>
            </a:pPr>
            <a:r>
              <a:rPr lang="tr-TR" sz="2400" dirty="0"/>
              <a:t>İspat yükü kanunda belirtilmiş olabilir </a:t>
            </a:r>
            <a:r>
              <a:rPr lang="tr-TR" sz="2400" dirty="0" err="1"/>
              <a:t>Örn</a:t>
            </a:r>
            <a:r>
              <a:rPr lang="tr-TR" sz="2400" dirty="0"/>
              <a:t>. iyi niyet karinesi, babalık karinesi</a:t>
            </a:r>
          </a:p>
        </p:txBody>
      </p:sp>
    </p:spTree>
    <p:extLst>
      <p:ext uri="{BB962C8B-B14F-4D97-AF65-F5344CB8AC3E}">
        <p14:creationId xmlns:p14="http://schemas.microsoft.com/office/powerpoint/2010/main" val="34480959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5A3BA-48DC-0840-9EE3-318FEA74D98B}"/>
              </a:ext>
            </a:extLst>
          </p:cNvPr>
          <p:cNvSpPr>
            <a:spLocks noGrp="1"/>
          </p:cNvSpPr>
          <p:nvPr>
            <p:ph type="title"/>
          </p:nvPr>
        </p:nvSpPr>
        <p:spPr/>
        <p:txBody>
          <a:bodyPr>
            <a:normAutofit fontScale="90000"/>
          </a:bodyPr>
          <a:lstStyle/>
          <a:p>
            <a:r>
              <a:rPr lang="tr-TR" dirty="0"/>
              <a:t>MEVCUT TECAVÜZE KARŞI HAKKI KORUMA YOLLARI</a:t>
            </a:r>
          </a:p>
        </p:txBody>
      </p:sp>
      <p:sp>
        <p:nvSpPr>
          <p:cNvPr id="3" name="Content Placeholder 2">
            <a:extLst>
              <a:ext uri="{FF2B5EF4-FFF2-40B4-BE49-F238E27FC236}">
                <a16:creationId xmlns:a16="http://schemas.microsoft.com/office/drawing/2014/main" id="{50B80F60-8E83-2548-9D4B-18C35EB8D26B}"/>
              </a:ext>
            </a:extLst>
          </p:cNvPr>
          <p:cNvSpPr>
            <a:spLocks noGrp="1"/>
          </p:cNvSpPr>
          <p:nvPr>
            <p:ph idx="1"/>
          </p:nvPr>
        </p:nvSpPr>
        <p:spPr/>
        <p:txBody>
          <a:bodyPr>
            <a:normAutofit lnSpcReduction="10000"/>
          </a:bodyPr>
          <a:lstStyle/>
          <a:p>
            <a:r>
              <a:rPr lang="tr-TR" sz="2400" dirty="0"/>
              <a:t>Meşru müdafaa (Haklı savunma)</a:t>
            </a:r>
          </a:p>
          <a:p>
            <a:pPr lvl="1"/>
            <a:r>
              <a:rPr lang="tr-TR" sz="1800" dirty="0"/>
              <a:t>Malvarlığı veya kişi varlığına karşı bir tecavüz olmalı</a:t>
            </a:r>
            <a:r>
              <a:rPr lang="tr-TR" sz="2400" dirty="0"/>
              <a:t> </a:t>
            </a:r>
          </a:p>
          <a:p>
            <a:pPr lvl="1"/>
            <a:r>
              <a:rPr lang="tr-TR" sz="1800" dirty="0"/>
              <a:t>Tecavüz hukuka aykırı olmalı </a:t>
            </a:r>
          </a:p>
          <a:p>
            <a:pPr lvl="1"/>
            <a:r>
              <a:rPr lang="tr-TR" sz="1800" dirty="0"/>
              <a:t>Tecavüz halen mevcut olmalı</a:t>
            </a:r>
            <a:r>
              <a:rPr lang="tr-TR" sz="2400" dirty="0"/>
              <a:t> </a:t>
            </a:r>
          </a:p>
          <a:p>
            <a:pPr lvl="1"/>
            <a:r>
              <a:rPr lang="tr-TR" sz="1800" dirty="0"/>
              <a:t>Tecavüz gerçek olmalı </a:t>
            </a:r>
          </a:p>
          <a:p>
            <a:pPr lvl="1"/>
            <a:r>
              <a:rPr lang="tr-TR" sz="1800" dirty="0"/>
              <a:t>Savunma tecavüzle orantılı olmalı</a:t>
            </a:r>
            <a:r>
              <a:rPr lang="tr-TR" sz="2400" dirty="0"/>
              <a:t> </a:t>
            </a:r>
          </a:p>
          <a:p>
            <a:pPr lvl="1"/>
            <a:r>
              <a:rPr lang="tr-TR" sz="1800" dirty="0"/>
              <a:t>Saldıranın malına veya kendisine zarar verilebilir</a:t>
            </a:r>
            <a:r>
              <a:rPr lang="tr-TR" sz="2400" dirty="0"/>
              <a:t> </a:t>
            </a:r>
          </a:p>
          <a:p>
            <a:r>
              <a:rPr lang="tr-TR" sz="2400" dirty="0"/>
              <a:t>Iztırar hali</a:t>
            </a:r>
          </a:p>
          <a:p>
            <a:pPr lvl="1"/>
            <a:r>
              <a:rPr lang="tr-TR" sz="1800" dirty="0"/>
              <a:t>Derhal oluşacak bir tehlikeye karşı</a:t>
            </a:r>
          </a:p>
          <a:p>
            <a:pPr lvl="1"/>
            <a:r>
              <a:rPr lang="tr-TR" sz="1800" dirty="0"/>
              <a:t>Üçüncü bir kişinin mallarına zarar verme</a:t>
            </a:r>
          </a:p>
          <a:p>
            <a:pPr lvl="1"/>
            <a:r>
              <a:rPr lang="tr-TR" sz="1800" dirty="0"/>
              <a:t>Hakkaniyete göre zarar veren tazminatla yükümlü</a:t>
            </a:r>
          </a:p>
        </p:txBody>
      </p:sp>
    </p:spTree>
    <p:extLst>
      <p:ext uri="{BB962C8B-B14F-4D97-AF65-F5344CB8AC3E}">
        <p14:creationId xmlns:p14="http://schemas.microsoft.com/office/powerpoint/2010/main" val="13873746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E0160-20F5-CA41-B10A-E299A18BAB33}"/>
              </a:ext>
            </a:extLst>
          </p:cNvPr>
          <p:cNvSpPr>
            <a:spLocks noGrp="1"/>
          </p:cNvSpPr>
          <p:nvPr>
            <p:ph type="title"/>
          </p:nvPr>
        </p:nvSpPr>
        <p:spPr/>
        <p:txBody>
          <a:bodyPr>
            <a:normAutofit fontScale="90000"/>
          </a:bodyPr>
          <a:lstStyle/>
          <a:p>
            <a:r>
              <a:rPr lang="tr-TR" dirty="0"/>
              <a:t>TEHLİKEYE KARŞI HAKKI KORUMA</a:t>
            </a:r>
            <a:br>
              <a:rPr lang="tr-TR" dirty="0"/>
            </a:br>
            <a:r>
              <a:rPr lang="tr-TR" dirty="0"/>
              <a:t>(TBK md. 64/3)</a:t>
            </a:r>
          </a:p>
        </p:txBody>
      </p:sp>
      <p:sp>
        <p:nvSpPr>
          <p:cNvPr id="3" name="Content Placeholder 2">
            <a:extLst>
              <a:ext uri="{FF2B5EF4-FFF2-40B4-BE49-F238E27FC236}">
                <a16:creationId xmlns:a16="http://schemas.microsoft.com/office/drawing/2014/main" id="{C5F66AEF-2E7D-3E4C-A7FA-42DD2D5831F2}"/>
              </a:ext>
            </a:extLst>
          </p:cNvPr>
          <p:cNvSpPr>
            <a:spLocks noGrp="1"/>
          </p:cNvSpPr>
          <p:nvPr>
            <p:ph idx="1"/>
          </p:nvPr>
        </p:nvSpPr>
        <p:spPr/>
        <p:txBody>
          <a:bodyPr/>
          <a:lstStyle/>
          <a:p>
            <a:r>
              <a:rPr lang="tr-TR" sz="2400" u="sng" dirty="0"/>
              <a:t>Kuvvet kullanma</a:t>
            </a:r>
          </a:p>
          <a:p>
            <a:pPr lvl="1"/>
            <a:r>
              <a:rPr lang="tr-TR" sz="2000" dirty="0"/>
              <a:t>Kişi sadece kendi hakkını korumak için kuvvet kullanabilir</a:t>
            </a:r>
          </a:p>
          <a:p>
            <a:pPr lvl="1"/>
            <a:r>
              <a:rPr lang="tr-TR" sz="2000" dirty="0"/>
              <a:t>Hak koruması için güvenlik güçlerinin müdahalesi zamanında gerçekleşmemiş olmalı</a:t>
            </a:r>
          </a:p>
          <a:p>
            <a:pPr lvl="1"/>
            <a:r>
              <a:rPr lang="tr-TR" sz="2000" dirty="0"/>
              <a:t>Kuvvet kullanılmadığı takdirde hakkın sonradan ileri sürülmesi imkansız olmalı, zorlaşmalı</a:t>
            </a:r>
          </a:p>
          <a:p>
            <a:pPr lvl="1"/>
            <a:r>
              <a:rPr lang="tr-TR" sz="2000" dirty="0"/>
              <a:t>Son çare olarak başvurulmalı ve hakkı koruyacak düzeyde kuvvet kullanılmalı</a:t>
            </a:r>
            <a:endParaRPr lang="tr-TR" sz="2800" dirty="0"/>
          </a:p>
          <a:p>
            <a:pPr lvl="1"/>
            <a:endParaRPr lang="tr-TR" sz="2000" dirty="0"/>
          </a:p>
        </p:txBody>
      </p:sp>
    </p:spTree>
    <p:extLst>
      <p:ext uri="{BB962C8B-B14F-4D97-AF65-F5344CB8AC3E}">
        <p14:creationId xmlns:p14="http://schemas.microsoft.com/office/powerpoint/2010/main" val="120303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617A7-84EF-9140-BC5A-60230DFAFD36}"/>
              </a:ext>
            </a:extLst>
          </p:cNvPr>
          <p:cNvSpPr>
            <a:spLocks noGrp="1"/>
          </p:cNvSpPr>
          <p:nvPr>
            <p:ph type="title"/>
          </p:nvPr>
        </p:nvSpPr>
        <p:spPr/>
        <p:txBody>
          <a:bodyPr/>
          <a:lstStyle/>
          <a:p>
            <a:r>
              <a:rPr lang="tr-TR" dirty="0"/>
              <a:t>MEDENİ HUKUKUN KAYNAKLARI</a:t>
            </a:r>
          </a:p>
        </p:txBody>
      </p:sp>
      <p:sp>
        <p:nvSpPr>
          <p:cNvPr id="3" name="Text Placeholder 2">
            <a:extLst>
              <a:ext uri="{FF2B5EF4-FFF2-40B4-BE49-F238E27FC236}">
                <a16:creationId xmlns:a16="http://schemas.microsoft.com/office/drawing/2014/main" id="{BDBF6A3A-EE62-0D40-B56C-277B5D428732}"/>
              </a:ext>
            </a:extLst>
          </p:cNvPr>
          <p:cNvSpPr>
            <a:spLocks noGrp="1"/>
          </p:cNvSpPr>
          <p:nvPr>
            <p:ph type="body" idx="1"/>
          </p:nvPr>
        </p:nvSpPr>
        <p:spPr/>
        <p:txBody>
          <a:bodyPr/>
          <a:lstStyle/>
          <a:p>
            <a:r>
              <a:rPr lang="tr-TR" dirty="0"/>
              <a:t>ASIL KAYNAKLAR</a:t>
            </a:r>
          </a:p>
        </p:txBody>
      </p:sp>
      <p:sp>
        <p:nvSpPr>
          <p:cNvPr id="4" name="Content Placeholder 3">
            <a:extLst>
              <a:ext uri="{FF2B5EF4-FFF2-40B4-BE49-F238E27FC236}">
                <a16:creationId xmlns:a16="http://schemas.microsoft.com/office/drawing/2014/main" id="{DEDB0DE0-7664-6C41-9037-507B96D4B3EE}"/>
              </a:ext>
            </a:extLst>
          </p:cNvPr>
          <p:cNvSpPr>
            <a:spLocks noGrp="1"/>
          </p:cNvSpPr>
          <p:nvPr>
            <p:ph sz="half" idx="2"/>
          </p:nvPr>
        </p:nvSpPr>
        <p:spPr/>
        <p:txBody>
          <a:bodyPr>
            <a:normAutofit fontScale="85000" lnSpcReduction="20000"/>
          </a:bodyPr>
          <a:lstStyle/>
          <a:p>
            <a:pPr>
              <a:lnSpc>
                <a:spcPct val="150000"/>
              </a:lnSpc>
              <a:buFont typeface="Wingdings" pitchFamily="2" charset="2"/>
              <a:buChar char="v"/>
            </a:pPr>
            <a:r>
              <a:rPr lang="tr-TR" dirty="0"/>
              <a:t>KANUN</a:t>
            </a:r>
          </a:p>
          <a:p>
            <a:pPr>
              <a:lnSpc>
                <a:spcPct val="150000"/>
              </a:lnSpc>
              <a:buFont typeface="Wingdings" pitchFamily="2" charset="2"/>
              <a:buChar char="v"/>
            </a:pPr>
            <a:r>
              <a:rPr lang="tr-TR" dirty="0"/>
              <a:t>KANUN HÜKMÜNDE KARARNAME</a:t>
            </a:r>
          </a:p>
          <a:p>
            <a:pPr>
              <a:lnSpc>
                <a:spcPct val="150000"/>
              </a:lnSpc>
              <a:buFont typeface="Wingdings" pitchFamily="2" charset="2"/>
              <a:buChar char="v"/>
            </a:pPr>
            <a:r>
              <a:rPr lang="tr-TR" dirty="0"/>
              <a:t>C.BAŞKANLIĞI KARARNAMESİ</a:t>
            </a:r>
          </a:p>
          <a:p>
            <a:pPr>
              <a:lnSpc>
                <a:spcPct val="150000"/>
              </a:lnSpc>
              <a:buFont typeface="Wingdings" pitchFamily="2" charset="2"/>
              <a:buChar char="v"/>
            </a:pPr>
            <a:r>
              <a:rPr lang="tr-TR" dirty="0"/>
              <a:t>YÖNETMELİK</a:t>
            </a:r>
          </a:p>
        </p:txBody>
      </p:sp>
      <p:sp>
        <p:nvSpPr>
          <p:cNvPr id="5" name="Text Placeholder 4">
            <a:extLst>
              <a:ext uri="{FF2B5EF4-FFF2-40B4-BE49-F238E27FC236}">
                <a16:creationId xmlns:a16="http://schemas.microsoft.com/office/drawing/2014/main" id="{B2E5911B-B82A-B54C-8969-B5354CFE1C14}"/>
              </a:ext>
            </a:extLst>
          </p:cNvPr>
          <p:cNvSpPr>
            <a:spLocks noGrp="1"/>
          </p:cNvSpPr>
          <p:nvPr>
            <p:ph type="body" sz="quarter" idx="3"/>
          </p:nvPr>
        </p:nvSpPr>
        <p:spPr/>
        <p:txBody>
          <a:bodyPr/>
          <a:lstStyle/>
          <a:p>
            <a:r>
              <a:rPr lang="tr-TR" dirty="0"/>
              <a:t>TAMAMLAYICI KAYNAKLAR</a:t>
            </a:r>
          </a:p>
        </p:txBody>
      </p:sp>
      <p:sp>
        <p:nvSpPr>
          <p:cNvPr id="6" name="Content Placeholder 5">
            <a:extLst>
              <a:ext uri="{FF2B5EF4-FFF2-40B4-BE49-F238E27FC236}">
                <a16:creationId xmlns:a16="http://schemas.microsoft.com/office/drawing/2014/main" id="{19FBC2CD-0CD7-1E47-A23A-C1675755D615}"/>
              </a:ext>
            </a:extLst>
          </p:cNvPr>
          <p:cNvSpPr>
            <a:spLocks noGrp="1"/>
          </p:cNvSpPr>
          <p:nvPr>
            <p:ph sz="quarter" idx="4"/>
          </p:nvPr>
        </p:nvSpPr>
        <p:spPr/>
        <p:txBody>
          <a:bodyPr>
            <a:normAutofit fontScale="85000" lnSpcReduction="20000"/>
          </a:bodyPr>
          <a:lstStyle/>
          <a:p>
            <a:pPr>
              <a:lnSpc>
                <a:spcPct val="150000"/>
              </a:lnSpc>
              <a:buFont typeface="Wingdings" pitchFamily="2" charset="2"/>
              <a:buChar char="v"/>
            </a:pPr>
            <a:r>
              <a:rPr lang="tr-TR" dirty="0"/>
              <a:t>ÖRF VE ADET HUKUKU</a:t>
            </a:r>
          </a:p>
          <a:p>
            <a:pPr>
              <a:lnSpc>
                <a:spcPct val="150000"/>
              </a:lnSpc>
              <a:buFont typeface="Wingdings" pitchFamily="2" charset="2"/>
              <a:buChar char="v"/>
            </a:pPr>
            <a:r>
              <a:rPr lang="tr-TR" dirty="0"/>
              <a:t>BİLİMSEL GÖRÜŞLER (DOKTRİN)</a:t>
            </a:r>
          </a:p>
          <a:p>
            <a:pPr>
              <a:lnSpc>
                <a:spcPct val="150000"/>
              </a:lnSpc>
              <a:buFont typeface="Wingdings" pitchFamily="2" charset="2"/>
              <a:buChar char="v"/>
            </a:pPr>
            <a:r>
              <a:rPr lang="tr-TR" dirty="0"/>
              <a:t>MAHKEME KARARLARI (İÇTİHAT)</a:t>
            </a:r>
          </a:p>
        </p:txBody>
      </p:sp>
    </p:spTree>
    <p:extLst>
      <p:ext uri="{BB962C8B-B14F-4D97-AF65-F5344CB8AC3E}">
        <p14:creationId xmlns:p14="http://schemas.microsoft.com/office/powerpoint/2010/main" val="15232069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EB481-F049-4442-B1C6-84986F2255D3}"/>
              </a:ext>
            </a:extLst>
          </p:cNvPr>
          <p:cNvSpPr>
            <a:spLocks noGrp="1"/>
          </p:cNvSpPr>
          <p:nvPr>
            <p:ph type="title"/>
          </p:nvPr>
        </p:nvSpPr>
        <p:spPr/>
        <p:txBody>
          <a:bodyPr/>
          <a:lstStyle/>
          <a:p>
            <a:r>
              <a:rPr lang="tr-TR" dirty="0"/>
              <a:t>KİŞİLER HUKUKU</a:t>
            </a:r>
          </a:p>
        </p:txBody>
      </p:sp>
      <p:sp>
        <p:nvSpPr>
          <p:cNvPr id="3" name="Content Placeholder 2">
            <a:extLst>
              <a:ext uri="{FF2B5EF4-FFF2-40B4-BE49-F238E27FC236}">
                <a16:creationId xmlns:a16="http://schemas.microsoft.com/office/drawing/2014/main" id="{9233A4CF-42B1-A440-AAF8-84929D005789}"/>
              </a:ext>
            </a:extLst>
          </p:cNvPr>
          <p:cNvSpPr>
            <a:spLocks noGrp="1"/>
          </p:cNvSpPr>
          <p:nvPr>
            <p:ph idx="1"/>
          </p:nvPr>
        </p:nvSpPr>
        <p:spPr/>
        <p:txBody>
          <a:bodyPr/>
          <a:lstStyle/>
          <a:p>
            <a:r>
              <a:rPr lang="tr-TR" sz="2000" dirty="0"/>
              <a:t>Tüm Medeni Hukuk dallarına temel oluşturacak kavramları içerir</a:t>
            </a:r>
          </a:p>
          <a:p>
            <a:r>
              <a:rPr lang="tr-TR" sz="2000" dirty="0"/>
              <a:t>Kişi, hak sahibi varlıktır. </a:t>
            </a:r>
          </a:p>
          <a:p>
            <a:r>
              <a:rPr lang="tr-TR" sz="2000" dirty="0"/>
              <a:t>Gerçek kişi- Tüzel kişi ayrımı</a:t>
            </a:r>
          </a:p>
          <a:p>
            <a:r>
              <a:rPr lang="tr-TR" sz="2000" dirty="0"/>
              <a:t>Kişilik kavramı</a:t>
            </a:r>
          </a:p>
          <a:p>
            <a:r>
              <a:rPr lang="tr-TR" sz="2000" dirty="0"/>
              <a:t>Kişiler hukukuna hakim temel ilkeler</a:t>
            </a:r>
          </a:p>
          <a:p>
            <a:pPr lvl="1"/>
            <a:r>
              <a:rPr lang="tr-TR" sz="1800" dirty="0"/>
              <a:t>Eşitlik</a:t>
            </a:r>
          </a:p>
          <a:p>
            <a:pPr lvl="1"/>
            <a:r>
              <a:rPr lang="tr-TR" sz="1800" dirty="0"/>
              <a:t>Özgürlük</a:t>
            </a:r>
          </a:p>
          <a:p>
            <a:pPr lvl="1"/>
            <a:r>
              <a:rPr lang="tr-TR" sz="1800" dirty="0"/>
              <a:t>Kişiye saygı ve kişiliğin korunması ilkesi</a:t>
            </a:r>
          </a:p>
        </p:txBody>
      </p:sp>
    </p:spTree>
    <p:extLst>
      <p:ext uri="{BB962C8B-B14F-4D97-AF65-F5344CB8AC3E}">
        <p14:creationId xmlns:p14="http://schemas.microsoft.com/office/powerpoint/2010/main" val="230010185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0406A-BCF6-3F49-BB99-8C881678B865}"/>
              </a:ext>
            </a:extLst>
          </p:cNvPr>
          <p:cNvSpPr>
            <a:spLocks noGrp="1"/>
          </p:cNvSpPr>
          <p:nvPr>
            <p:ph type="title"/>
          </p:nvPr>
        </p:nvSpPr>
        <p:spPr/>
        <p:txBody>
          <a:bodyPr/>
          <a:lstStyle/>
          <a:p>
            <a:r>
              <a:rPr lang="tr-TR" dirty="0"/>
              <a:t>KİŞİLİĞİN BAŞLANGICI</a:t>
            </a:r>
          </a:p>
        </p:txBody>
      </p:sp>
      <p:sp>
        <p:nvSpPr>
          <p:cNvPr id="3" name="Content Placeholder 2">
            <a:extLst>
              <a:ext uri="{FF2B5EF4-FFF2-40B4-BE49-F238E27FC236}">
                <a16:creationId xmlns:a16="http://schemas.microsoft.com/office/drawing/2014/main" id="{0B8D4FF7-13A5-9B40-B787-6DCA9F34AB05}"/>
              </a:ext>
            </a:extLst>
          </p:cNvPr>
          <p:cNvSpPr>
            <a:spLocks noGrp="1"/>
          </p:cNvSpPr>
          <p:nvPr>
            <p:ph idx="1"/>
          </p:nvPr>
        </p:nvSpPr>
        <p:spPr/>
        <p:txBody>
          <a:bodyPr/>
          <a:lstStyle/>
          <a:p>
            <a:r>
              <a:rPr lang="tr-TR" dirty="0"/>
              <a:t>Tam ve sağ doğumla başlar</a:t>
            </a:r>
          </a:p>
          <a:p>
            <a:r>
              <a:rPr lang="tr-TR" u="sng" dirty="0"/>
              <a:t>Tam doğum</a:t>
            </a:r>
            <a:r>
              <a:rPr lang="tr-TR" dirty="0"/>
              <a:t>: annenin vücudundan bütün şekilde ayrılmak</a:t>
            </a:r>
          </a:p>
          <a:p>
            <a:r>
              <a:rPr lang="tr-TR" u="sng" dirty="0"/>
              <a:t>Sağ doğum</a:t>
            </a:r>
            <a:r>
              <a:rPr lang="tr-TR" dirty="0"/>
              <a:t>: tıp bilimine göre bağımsız şekilde yaşam belirtisi göstermek</a:t>
            </a:r>
          </a:p>
          <a:p>
            <a:r>
              <a:rPr lang="tr-TR" dirty="0"/>
              <a:t>Bir anlığına dahi yaşam bulgusu göstermesi yeterli, insan formunda olması da gerekli değil, organ eksikliği de olabilir</a:t>
            </a:r>
          </a:p>
        </p:txBody>
      </p:sp>
    </p:spTree>
    <p:extLst>
      <p:ext uri="{BB962C8B-B14F-4D97-AF65-F5344CB8AC3E}">
        <p14:creationId xmlns:p14="http://schemas.microsoft.com/office/powerpoint/2010/main" val="26876425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04884-E7C8-C748-8931-707286778EA9}"/>
              </a:ext>
            </a:extLst>
          </p:cNvPr>
          <p:cNvSpPr>
            <a:spLocks noGrp="1"/>
          </p:cNvSpPr>
          <p:nvPr>
            <p:ph type="title"/>
          </p:nvPr>
        </p:nvSpPr>
        <p:spPr/>
        <p:txBody>
          <a:bodyPr/>
          <a:lstStyle/>
          <a:p>
            <a:r>
              <a:rPr lang="tr-TR" dirty="0"/>
              <a:t>CENİNİN DURUMU</a:t>
            </a:r>
          </a:p>
        </p:txBody>
      </p:sp>
      <p:sp>
        <p:nvSpPr>
          <p:cNvPr id="3" name="Content Placeholder 2">
            <a:extLst>
              <a:ext uri="{FF2B5EF4-FFF2-40B4-BE49-F238E27FC236}">
                <a16:creationId xmlns:a16="http://schemas.microsoft.com/office/drawing/2014/main" id="{AF0326C3-CF15-9546-BC80-2BA44A4DA88F}"/>
              </a:ext>
            </a:extLst>
          </p:cNvPr>
          <p:cNvSpPr>
            <a:spLocks noGrp="1"/>
          </p:cNvSpPr>
          <p:nvPr>
            <p:ph idx="1"/>
          </p:nvPr>
        </p:nvSpPr>
        <p:spPr/>
        <p:txBody>
          <a:bodyPr/>
          <a:lstStyle/>
          <a:p>
            <a:r>
              <a:rPr lang="tr-TR" sz="2000" dirty="0"/>
              <a:t>Ana rahmine düşme anına hukuki sonuç bağlanabilir</a:t>
            </a:r>
          </a:p>
          <a:p>
            <a:r>
              <a:rPr lang="tr-TR" sz="2000" dirty="0"/>
              <a:t>Cenin oluştuğunda kişilik geriye etkili kazanılır </a:t>
            </a:r>
          </a:p>
          <a:p>
            <a:r>
              <a:rPr lang="tr-TR" sz="2000" dirty="0"/>
              <a:t>Tam ve sağ doğum kişiliğin kazanımı için geciktirici şarttır</a:t>
            </a:r>
          </a:p>
          <a:p>
            <a:r>
              <a:rPr lang="tr-TR" sz="2000" dirty="0"/>
              <a:t>Diğer nitelikli durumlar</a:t>
            </a:r>
          </a:p>
          <a:p>
            <a:pPr lvl="1"/>
            <a:r>
              <a:rPr lang="tr-TR" sz="1800" dirty="0"/>
              <a:t>Tüp bebek halinde embriyonun oluştuğu an</a:t>
            </a:r>
          </a:p>
          <a:p>
            <a:pPr lvl="1"/>
            <a:r>
              <a:rPr lang="tr-TR" sz="1800" dirty="0"/>
              <a:t>Embriyo dondurulduğunda ana rahmine yerleştirme ve döllenme anı</a:t>
            </a:r>
          </a:p>
          <a:p>
            <a:r>
              <a:rPr lang="tr-TR" sz="2000" dirty="0"/>
              <a:t>Ceninin medeni haklardan yararlanmasının miras hukukunda ve kişiliğin korunması hakkında örnekleri var</a:t>
            </a:r>
          </a:p>
        </p:txBody>
      </p:sp>
    </p:spTree>
    <p:extLst>
      <p:ext uri="{BB962C8B-B14F-4D97-AF65-F5344CB8AC3E}">
        <p14:creationId xmlns:p14="http://schemas.microsoft.com/office/powerpoint/2010/main" val="12704146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C0F4A-EAB0-2A4A-B2CC-D5FA40573E7B}"/>
              </a:ext>
            </a:extLst>
          </p:cNvPr>
          <p:cNvSpPr>
            <a:spLocks noGrp="1"/>
          </p:cNvSpPr>
          <p:nvPr>
            <p:ph type="title"/>
          </p:nvPr>
        </p:nvSpPr>
        <p:spPr/>
        <p:txBody>
          <a:bodyPr/>
          <a:lstStyle/>
          <a:p>
            <a:r>
              <a:rPr lang="tr-TR" dirty="0"/>
              <a:t>KİŞİLİĞİN SONA ERMESİ</a:t>
            </a:r>
          </a:p>
        </p:txBody>
      </p:sp>
      <p:sp>
        <p:nvSpPr>
          <p:cNvPr id="3" name="Content Placeholder 2">
            <a:extLst>
              <a:ext uri="{FF2B5EF4-FFF2-40B4-BE49-F238E27FC236}">
                <a16:creationId xmlns:a16="http://schemas.microsoft.com/office/drawing/2014/main" id="{46806147-B36A-354F-A948-C2039E153116}"/>
              </a:ext>
            </a:extLst>
          </p:cNvPr>
          <p:cNvSpPr>
            <a:spLocks noGrp="1"/>
          </p:cNvSpPr>
          <p:nvPr>
            <p:ph idx="1"/>
          </p:nvPr>
        </p:nvSpPr>
        <p:spPr/>
        <p:txBody>
          <a:bodyPr/>
          <a:lstStyle/>
          <a:p>
            <a:r>
              <a:rPr lang="tr-TR" sz="2000" dirty="0"/>
              <a:t>Kişilik ölümle sona erer</a:t>
            </a:r>
          </a:p>
          <a:p>
            <a:r>
              <a:rPr lang="tr-TR" sz="2000" dirty="0"/>
              <a:t>Ölümün belirlenmesinde tıp bilimine göre iki durum var</a:t>
            </a:r>
          </a:p>
          <a:p>
            <a:pPr lvl="1"/>
            <a:r>
              <a:rPr lang="tr-TR" sz="1800" dirty="0"/>
              <a:t>Biyolojik ölüm</a:t>
            </a:r>
          </a:p>
          <a:p>
            <a:pPr lvl="1"/>
            <a:r>
              <a:rPr lang="tr-TR" sz="1800" dirty="0"/>
              <a:t>Beyin ölümü</a:t>
            </a:r>
          </a:p>
          <a:p>
            <a:r>
              <a:rPr lang="tr-TR" sz="2000" dirty="0"/>
              <a:t>Ölüme bağlanan hukuki sonuçlar</a:t>
            </a:r>
          </a:p>
          <a:p>
            <a:pPr lvl="1"/>
            <a:r>
              <a:rPr lang="tr-TR" sz="1800" dirty="0"/>
              <a:t>Kişilik sona erer</a:t>
            </a:r>
          </a:p>
          <a:p>
            <a:pPr lvl="1"/>
            <a:r>
              <a:rPr lang="tr-TR" sz="1800" dirty="0"/>
              <a:t>Hak kazanmaz, borç altına girme söz konusu olmaz</a:t>
            </a:r>
          </a:p>
          <a:p>
            <a:pPr lvl="1"/>
            <a:r>
              <a:rPr lang="tr-TR" sz="1800" dirty="0"/>
              <a:t>Malvarlığı hakları mirasçılara geçer</a:t>
            </a:r>
          </a:p>
          <a:p>
            <a:pPr lvl="1"/>
            <a:r>
              <a:rPr lang="tr-TR" sz="1800" dirty="0"/>
              <a:t>Kişi varlığı hakları kural olarak mirasçılara geçmez</a:t>
            </a:r>
          </a:p>
        </p:txBody>
      </p:sp>
    </p:spTree>
    <p:extLst>
      <p:ext uri="{BB962C8B-B14F-4D97-AF65-F5344CB8AC3E}">
        <p14:creationId xmlns:p14="http://schemas.microsoft.com/office/powerpoint/2010/main" val="10379190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54843-040E-F94C-8982-1A30913A41B8}"/>
              </a:ext>
            </a:extLst>
          </p:cNvPr>
          <p:cNvSpPr>
            <a:spLocks noGrp="1"/>
          </p:cNvSpPr>
          <p:nvPr>
            <p:ph type="title"/>
          </p:nvPr>
        </p:nvSpPr>
        <p:spPr/>
        <p:txBody>
          <a:bodyPr>
            <a:normAutofit fontScale="90000"/>
          </a:bodyPr>
          <a:lstStyle/>
          <a:p>
            <a:r>
              <a:rPr lang="tr-TR" dirty="0"/>
              <a:t>ÖLÜM SONUCUNU DOĞURAN HALLER</a:t>
            </a:r>
          </a:p>
        </p:txBody>
      </p:sp>
      <p:sp>
        <p:nvSpPr>
          <p:cNvPr id="3" name="Content Placeholder 2">
            <a:extLst>
              <a:ext uri="{FF2B5EF4-FFF2-40B4-BE49-F238E27FC236}">
                <a16:creationId xmlns:a16="http://schemas.microsoft.com/office/drawing/2014/main" id="{99123F43-BD7A-E347-B03B-0B63693F0DDE}"/>
              </a:ext>
            </a:extLst>
          </p:cNvPr>
          <p:cNvSpPr>
            <a:spLocks noGrp="1"/>
          </p:cNvSpPr>
          <p:nvPr>
            <p:ph idx="1"/>
          </p:nvPr>
        </p:nvSpPr>
        <p:spPr/>
        <p:txBody>
          <a:bodyPr>
            <a:normAutofit/>
          </a:bodyPr>
          <a:lstStyle/>
          <a:p>
            <a:r>
              <a:rPr lang="tr-TR" sz="2800" dirty="0"/>
              <a:t>Ölüm karinesi</a:t>
            </a:r>
          </a:p>
          <a:p>
            <a:r>
              <a:rPr lang="tr-TR" sz="2800" dirty="0"/>
              <a:t>Birlikte ölüm karinesi</a:t>
            </a:r>
          </a:p>
          <a:p>
            <a:r>
              <a:rPr lang="tr-TR" sz="2800" dirty="0"/>
              <a:t>Gaiplik </a:t>
            </a:r>
          </a:p>
        </p:txBody>
      </p:sp>
    </p:spTree>
    <p:extLst>
      <p:ext uri="{BB962C8B-B14F-4D97-AF65-F5344CB8AC3E}">
        <p14:creationId xmlns:p14="http://schemas.microsoft.com/office/powerpoint/2010/main" val="4082161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17934-FB13-7742-962E-E17B48537FDA}"/>
              </a:ext>
            </a:extLst>
          </p:cNvPr>
          <p:cNvSpPr>
            <a:spLocks noGrp="1"/>
          </p:cNvSpPr>
          <p:nvPr>
            <p:ph type="title"/>
          </p:nvPr>
        </p:nvSpPr>
        <p:spPr/>
        <p:txBody>
          <a:bodyPr/>
          <a:lstStyle/>
          <a:p>
            <a:r>
              <a:rPr lang="tr-TR" dirty="0"/>
              <a:t>ÖLÜM KARİNESİ</a:t>
            </a:r>
            <a:br>
              <a:rPr lang="tr-TR" dirty="0"/>
            </a:br>
            <a:r>
              <a:rPr lang="tr-TR" dirty="0"/>
              <a:t>MK md.31</a:t>
            </a:r>
          </a:p>
        </p:txBody>
      </p:sp>
      <p:sp>
        <p:nvSpPr>
          <p:cNvPr id="3" name="Content Placeholder 2">
            <a:extLst>
              <a:ext uri="{FF2B5EF4-FFF2-40B4-BE49-F238E27FC236}">
                <a16:creationId xmlns:a16="http://schemas.microsoft.com/office/drawing/2014/main" id="{AB20F31A-E9EC-7A49-ADFD-6229065072F6}"/>
              </a:ext>
            </a:extLst>
          </p:cNvPr>
          <p:cNvSpPr>
            <a:spLocks noGrp="1"/>
          </p:cNvSpPr>
          <p:nvPr>
            <p:ph idx="1"/>
          </p:nvPr>
        </p:nvSpPr>
        <p:spPr/>
        <p:txBody>
          <a:bodyPr>
            <a:normAutofit/>
          </a:bodyPr>
          <a:lstStyle/>
          <a:p>
            <a:r>
              <a:rPr lang="tr-TR" sz="2000" dirty="0"/>
              <a:t>Ceset bulunamaz ancak kişinin ölümüne kesin gözüyle bakılır</a:t>
            </a:r>
          </a:p>
          <a:p>
            <a:r>
              <a:rPr lang="tr-TR" sz="2000" dirty="0"/>
              <a:t>Nüfus siciline ölü kaydı düşülür</a:t>
            </a:r>
          </a:p>
          <a:p>
            <a:r>
              <a:rPr lang="tr-TR" sz="2000" dirty="0"/>
              <a:t>Ölüm karinesi sonucu kişi evli ise, evlilik kendiliğinden sona erer. Ancak sağ kalan eş ikinci evlilik yaptığında ölü kaydı düşülen kişi geri dönerse yapılan evlilik mutlak butlanla sakattır.</a:t>
            </a:r>
          </a:p>
        </p:txBody>
      </p:sp>
    </p:spTree>
    <p:extLst>
      <p:ext uri="{BB962C8B-B14F-4D97-AF65-F5344CB8AC3E}">
        <p14:creationId xmlns:p14="http://schemas.microsoft.com/office/powerpoint/2010/main" val="119902957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15FFD-B8A3-054F-9CA9-8A9D1CE3CCC0}"/>
              </a:ext>
            </a:extLst>
          </p:cNvPr>
          <p:cNvSpPr>
            <a:spLocks noGrp="1"/>
          </p:cNvSpPr>
          <p:nvPr>
            <p:ph type="title"/>
          </p:nvPr>
        </p:nvSpPr>
        <p:spPr/>
        <p:txBody>
          <a:bodyPr/>
          <a:lstStyle/>
          <a:p>
            <a:r>
              <a:rPr lang="tr-TR" dirty="0"/>
              <a:t>BİRLİKTE ÖLÜM KARİNESİ</a:t>
            </a:r>
            <a:br>
              <a:rPr lang="tr-TR" dirty="0"/>
            </a:br>
            <a:r>
              <a:rPr lang="tr-TR" dirty="0"/>
              <a:t>MK md. 29/2</a:t>
            </a:r>
          </a:p>
        </p:txBody>
      </p:sp>
      <p:sp>
        <p:nvSpPr>
          <p:cNvPr id="3" name="Content Placeholder 2">
            <a:extLst>
              <a:ext uri="{FF2B5EF4-FFF2-40B4-BE49-F238E27FC236}">
                <a16:creationId xmlns:a16="http://schemas.microsoft.com/office/drawing/2014/main" id="{94C3957D-EDA6-4544-83DF-799C376AB18B}"/>
              </a:ext>
            </a:extLst>
          </p:cNvPr>
          <p:cNvSpPr>
            <a:spLocks noGrp="1"/>
          </p:cNvSpPr>
          <p:nvPr>
            <p:ph idx="1"/>
          </p:nvPr>
        </p:nvSpPr>
        <p:spPr/>
        <p:txBody>
          <a:bodyPr>
            <a:normAutofit/>
          </a:bodyPr>
          <a:lstStyle/>
          <a:p>
            <a:r>
              <a:rPr lang="tr-TR" sz="2400" dirty="0"/>
              <a:t>Birden fazla kişiden hangisinin önce öldüğü tespit edilemiyorsa aynı anda öldükleri kabul edilir</a:t>
            </a:r>
          </a:p>
          <a:p>
            <a:r>
              <a:rPr lang="tr-TR" sz="2400" dirty="0"/>
              <a:t>Miras hukukuna dair sonuçları var</a:t>
            </a:r>
          </a:p>
        </p:txBody>
      </p:sp>
    </p:spTree>
    <p:extLst>
      <p:ext uri="{BB962C8B-B14F-4D97-AF65-F5344CB8AC3E}">
        <p14:creationId xmlns:p14="http://schemas.microsoft.com/office/powerpoint/2010/main" val="124380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44C87-0B5C-9E45-AC6F-DB81EF1F6DCA}"/>
              </a:ext>
            </a:extLst>
          </p:cNvPr>
          <p:cNvSpPr>
            <a:spLocks noGrp="1"/>
          </p:cNvSpPr>
          <p:nvPr>
            <p:ph type="title"/>
          </p:nvPr>
        </p:nvSpPr>
        <p:spPr/>
        <p:txBody>
          <a:bodyPr/>
          <a:lstStyle/>
          <a:p>
            <a:r>
              <a:rPr lang="tr-TR" dirty="0"/>
              <a:t>GAİPLİK</a:t>
            </a:r>
            <a:br>
              <a:rPr lang="tr-TR" dirty="0"/>
            </a:br>
            <a:r>
              <a:rPr lang="tr-TR" dirty="0"/>
              <a:t>MK md. 32/1</a:t>
            </a:r>
          </a:p>
        </p:txBody>
      </p:sp>
      <p:sp>
        <p:nvSpPr>
          <p:cNvPr id="3" name="Content Placeholder 2">
            <a:extLst>
              <a:ext uri="{FF2B5EF4-FFF2-40B4-BE49-F238E27FC236}">
                <a16:creationId xmlns:a16="http://schemas.microsoft.com/office/drawing/2014/main" id="{F219C5B9-23DA-4748-832A-E38FD8C92DA0}"/>
              </a:ext>
            </a:extLst>
          </p:cNvPr>
          <p:cNvSpPr>
            <a:spLocks noGrp="1"/>
          </p:cNvSpPr>
          <p:nvPr>
            <p:ph idx="1"/>
          </p:nvPr>
        </p:nvSpPr>
        <p:spPr/>
        <p:txBody>
          <a:bodyPr/>
          <a:lstStyle/>
          <a:p>
            <a:r>
              <a:rPr lang="tr-TR" dirty="0"/>
              <a:t>Şartları</a:t>
            </a:r>
          </a:p>
          <a:p>
            <a:pPr lvl="1"/>
            <a:r>
              <a:rPr lang="tr-TR" dirty="0"/>
              <a:t>Ortadan kaybolma</a:t>
            </a:r>
          </a:p>
          <a:p>
            <a:pPr lvl="1"/>
            <a:r>
              <a:rPr lang="tr-TR" dirty="0"/>
              <a:t>Kaybolan kişinin ölümü kuvvetli şekilde olası görülmeli</a:t>
            </a:r>
          </a:p>
          <a:p>
            <a:pPr lvl="1"/>
            <a:r>
              <a:rPr lang="tr-TR" dirty="0"/>
              <a:t>Belirli süreler geçmeli</a:t>
            </a:r>
          </a:p>
          <a:p>
            <a:r>
              <a:rPr lang="tr-TR" dirty="0"/>
              <a:t>Ortadan kaybolma hali iki şekilde olabilir</a:t>
            </a:r>
          </a:p>
          <a:p>
            <a:pPr lvl="1"/>
            <a:r>
              <a:rPr lang="tr-TR" dirty="0"/>
              <a:t>Kesin bir ölüm sonucu olmaksızın ölüm tehlikesi içinde kaybolma</a:t>
            </a:r>
          </a:p>
          <a:p>
            <a:pPr lvl="1"/>
            <a:r>
              <a:rPr lang="tr-TR" dirty="0"/>
              <a:t>Uzun zamandan beri haber alamama</a:t>
            </a:r>
          </a:p>
          <a:p>
            <a:r>
              <a:rPr lang="tr-TR" dirty="0"/>
              <a:t>Ölümün kuvvetli bir ihtimal olması somut olayda hakim tarafından takdir edilir</a:t>
            </a:r>
          </a:p>
          <a:p>
            <a:r>
              <a:rPr lang="tr-TR" dirty="0"/>
              <a:t>Ölüm tehlikesi içinde kaybolma için tehlike anından itibaren 1 yıl, uzun süre haber alınamamada son haber tarihinden itibaren 5 yıl</a:t>
            </a:r>
          </a:p>
        </p:txBody>
      </p:sp>
    </p:spTree>
    <p:extLst>
      <p:ext uri="{BB962C8B-B14F-4D97-AF65-F5344CB8AC3E}">
        <p14:creationId xmlns:p14="http://schemas.microsoft.com/office/powerpoint/2010/main" val="2054276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31A54-C96B-424D-B8F0-4ED9A0184255}"/>
              </a:ext>
            </a:extLst>
          </p:cNvPr>
          <p:cNvSpPr>
            <a:spLocks noGrp="1"/>
          </p:cNvSpPr>
          <p:nvPr>
            <p:ph type="title"/>
          </p:nvPr>
        </p:nvSpPr>
        <p:spPr/>
        <p:txBody>
          <a:bodyPr/>
          <a:lstStyle/>
          <a:p>
            <a:r>
              <a:rPr lang="tr-TR" dirty="0"/>
              <a:t>GAİPLİK KARARI</a:t>
            </a:r>
            <a:br>
              <a:rPr lang="tr-TR" dirty="0"/>
            </a:br>
            <a:r>
              <a:rPr lang="tr-TR" dirty="0"/>
              <a:t>MK md. 32/2, 33,34</a:t>
            </a:r>
          </a:p>
        </p:txBody>
      </p:sp>
      <p:sp>
        <p:nvSpPr>
          <p:cNvPr id="3" name="Content Placeholder 2">
            <a:extLst>
              <a:ext uri="{FF2B5EF4-FFF2-40B4-BE49-F238E27FC236}">
                <a16:creationId xmlns:a16="http://schemas.microsoft.com/office/drawing/2014/main" id="{34FF2C7D-CB80-114A-8B44-D1C8BBC08EE6}"/>
              </a:ext>
            </a:extLst>
          </p:cNvPr>
          <p:cNvSpPr>
            <a:spLocks noGrp="1"/>
          </p:cNvSpPr>
          <p:nvPr>
            <p:ph idx="1"/>
          </p:nvPr>
        </p:nvSpPr>
        <p:spPr/>
        <p:txBody>
          <a:bodyPr>
            <a:normAutofit/>
          </a:bodyPr>
          <a:lstStyle/>
          <a:p>
            <a:r>
              <a:rPr lang="tr-TR" sz="2400" dirty="0"/>
              <a:t>Çekişmesiz yargı işi</a:t>
            </a:r>
          </a:p>
          <a:p>
            <a:r>
              <a:rPr lang="tr-TR" sz="2400" dirty="0"/>
              <a:t>Hakkı ölüme bağlı olanlar bu karar için mahkemeye başvurabilir.</a:t>
            </a:r>
          </a:p>
          <a:p>
            <a:r>
              <a:rPr lang="tr-TR" sz="2400" dirty="0"/>
              <a:t>Mahkeme gaipliği istenen kişiye yönelik ilana çıkar. İlan süresi en az altı aydır. </a:t>
            </a:r>
          </a:p>
        </p:txBody>
      </p:sp>
    </p:spTree>
    <p:extLst>
      <p:ext uri="{BB962C8B-B14F-4D97-AF65-F5344CB8AC3E}">
        <p14:creationId xmlns:p14="http://schemas.microsoft.com/office/powerpoint/2010/main" val="16957456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55355-772E-074A-8F70-D2CD6CC4C6C0}"/>
              </a:ext>
            </a:extLst>
          </p:cNvPr>
          <p:cNvSpPr>
            <a:spLocks noGrp="1"/>
          </p:cNvSpPr>
          <p:nvPr>
            <p:ph type="title"/>
          </p:nvPr>
        </p:nvSpPr>
        <p:spPr/>
        <p:txBody>
          <a:bodyPr/>
          <a:lstStyle/>
          <a:p>
            <a:r>
              <a:rPr lang="tr-TR" dirty="0"/>
              <a:t>GAİPLİĞİN SONUÇLARI</a:t>
            </a:r>
            <a:br>
              <a:rPr lang="tr-TR" dirty="0"/>
            </a:br>
            <a:r>
              <a:rPr lang="tr-TR" dirty="0"/>
              <a:t>MK md. 35</a:t>
            </a:r>
          </a:p>
        </p:txBody>
      </p:sp>
      <p:sp>
        <p:nvSpPr>
          <p:cNvPr id="3" name="Content Placeholder 2">
            <a:extLst>
              <a:ext uri="{FF2B5EF4-FFF2-40B4-BE49-F238E27FC236}">
                <a16:creationId xmlns:a16="http://schemas.microsoft.com/office/drawing/2014/main" id="{ECEB6924-0528-EE45-8557-2B3BEF435C08}"/>
              </a:ext>
            </a:extLst>
          </p:cNvPr>
          <p:cNvSpPr>
            <a:spLocks noGrp="1"/>
          </p:cNvSpPr>
          <p:nvPr>
            <p:ph idx="1"/>
          </p:nvPr>
        </p:nvSpPr>
        <p:spPr>
          <a:xfrm>
            <a:off x="5118447" y="462987"/>
            <a:ext cx="6281873" cy="5891514"/>
          </a:xfrm>
        </p:spPr>
        <p:txBody>
          <a:bodyPr>
            <a:normAutofit fontScale="92500" lnSpcReduction="10000"/>
          </a:bodyPr>
          <a:lstStyle/>
          <a:p>
            <a:r>
              <a:rPr lang="tr-TR" dirty="0"/>
              <a:t>Gaibin kişiliği sona erer</a:t>
            </a:r>
          </a:p>
          <a:p>
            <a:r>
              <a:rPr lang="tr-TR" dirty="0"/>
              <a:t>Gaiplik kararı geriye etkili sonuç doğurur</a:t>
            </a:r>
          </a:p>
          <a:p>
            <a:r>
              <a:rPr lang="tr-TR" dirty="0"/>
              <a:t>Miras hukukuna dair sonuçlar</a:t>
            </a:r>
          </a:p>
          <a:p>
            <a:pPr lvl="1"/>
            <a:r>
              <a:rPr lang="tr-TR" dirty="0"/>
              <a:t>Gaiplik kararı için geçen sürede gaibin mallarına yönetim kayyımı atanır</a:t>
            </a:r>
          </a:p>
          <a:p>
            <a:pPr lvl="1"/>
            <a:r>
              <a:rPr lang="tr-TR" dirty="0"/>
              <a:t>Karardan sonra terekedeki malları mirasçılar teminat göstererek alabilir. Teminat süresi 5 yıl/15 yıl/ her halükarda gaibin yüz yaşını doldurduğu tarihe kadar.</a:t>
            </a:r>
          </a:p>
          <a:p>
            <a:pPr lvl="1"/>
            <a:r>
              <a:rPr lang="tr-TR" dirty="0"/>
              <a:t>Kendisine miras kalan gaibin miras payını mahkeme idare eder. Mahkemenin idaresi on yılı geçerse Hazine de gaiplik kararı için mahkemeye başvurabilir</a:t>
            </a:r>
          </a:p>
          <a:p>
            <a:r>
              <a:rPr lang="tr-TR" dirty="0"/>
              <a:t>Aile hukukuna dair sonuçlar</a:t>
            </a:r>
          </a:p>
          <a:p>
            <a:pPr lvl="1"/>
            <a:r>
              <a:rPr lang="tr-TR" dirty="0"/>
              <a:t>Evliliğin feshi ayrıca veya gaiplik kararıyla birlikte mahkemeden talep edilmeli.</a:t>
            </a:r>
          </a:p>
          <a:p>
            <a:pPr lvl="1"/>
            <a:r>
              <a:rPr lang="tr-TR" dirty="0"/>
              <a:t>Gaibin eşi evlilik sürerken çocuk doğurursa babalık karinesi devreye girer</a:t>
            </a:r>
          </a:p>
          <a:p>
            <a:r>
              <a:rPr lang="tr-TR" dirty="0"/>
              <a:t>Gaibin öldüğü kesinleşirse ya da çıkıp geri gelirse gaiplik kararı hükümsüz hale gelir</a:t>
            </a:r>
          </a:p>
        </p:txBody>
      </p:sp>
    </p:spTree>
    <p:extLst>
      <p:ext uri="{BB962C8B-B14F-4D97-AF65-F5344CB8AC3E}">
        <p14:creationId xmlns:p14="http://schemas.microsoft.com/office/powerpoint/2010/main" val="4458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35DC3FB-EDE9-844B-8302-0D0A575A6068}"/>
              </a:ext>
            </a:extLst>
          </p:cNvPr>
          <p:cNvSpPr>
            <a:spLocks noGrp="1"/>
          </p:cNvSpPr>
          <p:nvPr>
            <p:ph type="title"/>
          </p:nvPr>
        </p:nvSpPr>
        <p:spPr/>
        <p:txBody>
          <a:bodyPr>
            <a:normAutofit fontScale="90000"/>
          </a:bodyPr>
          <a:lstStyle/>
          <a:p>
            <a:r>
              <a:rPr lang="tr-TR" sz="4800" b="1" dirty="0"/>
              <a:t>MK md. 1- Hakimin Medeni Hukuku Uygulaması</a:t>
            </a:r>
          </a:p>
        </p:txBody>
      </p:sp>
      <p:sp>
        <p:nvSpPr>
          <p:cNvPr id="9" name="TextBox 8">
            <a:extLst>
              <a:ext uri="{FF2B5EF4-FFF2-40B4-BE49-F238E27FC236}">
                <a16:creationId xmlns:a16="http://schemas.microsoft.com/office/drawing/2014/main" id="{1BB5FE7B-6392-184C-860E-1186A14867AD}"/>
              </a:ext>
            </a:extLst>
          </p:cNvPr>
          <p:cNvSpPr txBox="1"/>
          <p:nvPr/>
        </p:nvSpPr>
        <p:spPr>
          <a:xfrm>
            <a:off x="1665514" y="2122714"/>
            <a:ext cx="184731" cy="369332"/>
          </a:xfrm>
          <a:prstGeom prst="rect">
            <a:avLst/>
          </a:prstGeom>
          <a:noFill/>
        </p:spPr>
        <p:txBody>
          <a:bodyPr wrap="none" rtlCol="0">
            <a:spAutoFit/>
          </a:bodyPr>
          <a:lstStyle/>
          <a:p>
            <a:endParaRPr lang="tr-TR" dirty="0"/>
          </a:p>
        </p:txBody>
      </p:sp>
      <p:sp>
        <p:nvSpPr>
          <p:cNvPr id="10" name="Curved Right Arrow 9">
            <a:extLst>
              <a:ext uri="{FF2B5EF4-FFF2-40B4-BE49-F238E27FC236}">
                <a16:creationId xmlns:a16="http://schemas.microsoft.com/office/drawing/2014/main" id="{2936C4F6-8306-AA4D-93AE-54D7DCFEA1B5}"/>
              </a:ext>
            </a:extLst>
          </p:cNvPr>
          <p:cNvSpPr/>
          <p:nvPr/>
        </p:nvSpPr>
        <p:spPr>
          <a:xfrm>
            <a:off x="4760935" y="697211"/>
            <a:ext cx="1551214" cy="123212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1" name="TextBox 10">
            <a:extLst>
              <a:ext uri="{FF2B5EF4-FFF2-40B4-BE49-F238E27FC236}">
                <a16:creationId xmlns:a16="http://schemas.microsoft.com/office/drawing/2014/main" id="{9E3E4D3C-D6EF-2E4C-8613-0BE3232A90EE}"/>
              </a:ext>
            </a:extLst>
          </p:cNvPr>
          <p:cNvSpPr txBox="1"/>
          <p:nvPr/>
        </p:nvSpPr>
        <p:spPr>
          <a:xfrm>
            <a:off x="6698059" y="1455005"/>
            <a:ext cx="2257221" cy="461665"/>
          </a:xfrm>
          <a:prstGeom prst="rect">
            <a:avLst/>
          </a:prstGeom>
          <a:noFill/>
        </p:spPr>
        <p:txBody>
          <a:bodyPr wrap="none" rtlCol="0">
            <a:spAutoFit/>
          </a:bodyPr>
          <a:lstStyle/>
          <a:p>
            <a:r>
              <a:rPr lang="tr-TR" sz="2400" dirty="0"/>
              <a:t>ASIL KAYNAKLAR</a:t>
            </a:r>
          </a:p>
        </p:txBody>
      </p:sp>
      <p:sp>
        <p:nvSpPr>
          <p:cNvPr id="12" name="Curved Left Arrow 11">
            <a:extLst>
              <a:ext uri="{FF2B5EF4-FFF2-40B4-BE49-F238E27FC236}">
                <a16:creationId xmlns:a16="http://schemas.microsoft.com/office/drawing/2014/main" id="{DDD9E967-7823-5F46-B991-31D1A4BCE86F}"/>
              </a:ext>
            </a:extLst>
          </p:cNvPr>
          <p:cNvSpPr/>
          <p:nvPr/>
        </p:nvSpPr>
        <p:spPr>
          <a:xfrm>
            <a:off x="9644742" y="1575199"/>
            <a:ext cx="2155372" cy="17207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3" name="TextBox 12">
            <a:extLst>
              <a:ext uri="{FF2B5EF4-FFF2-40B4-BE49-F238E27FC236}">
                <a16:creationId xmlns:a16="http://schemas.microsoft.com/office/drawing/2014/main" id="{46F0400C-3E28-F748-8553-7E98C5A590ED}"/>
              </a:ext>
            </a:extLst>
          </p:cNvPr>
          <p:cNvSpPr txBox="1"/>
          <p:nvPr/>
        </p:nvSpPr>
        <p:spPr>
          <a:xfrm>
            <a:off x="6226210" y="2615321"/>
            <a:ext cx="2992422" cy="461665"/>
          </a:xfrm>
          <a:prstGeom prst="rect">
            <a:avLst/>
          </a:prstGeom>
          <a:noFill/>
        </p:spPr>
        <p:txBody>
          <a:bodyPr wrap="none" rtlCol="0">
            <a:spAutoFit/>
          </a:bodyPr>
          <a:lstStyle/>
          <a:p>
            <a:r>
              <a:rPr lang="tr-TR" sz="2400" dirty="0"/>
              <a:t>ÖRF VE ADET HUKUKU</a:t>
            </a:r>
          </a:p>
        </p:txBody>
      </p:sp>
      <p:sp>
        <p:nvSpPr>
          <p:cNvPr id="14" name="Curved Right Arrow 13">
            <a:extLst>
              <a:ext uri="{FF2B5EF4-FFF2-40B4-BE49-F238E27FC236}">
                <a16:creationId xmlns:a16="http://schemas.microsoft.com/office/drawing/2014/main" id="{646E7B97-8DE8-A743-B1A1-2A1A9C85BE14}"/>
              </a:ext>
            </a:extLst>
          </p:cNvPr>
          <p:cNvSpPr/>
          <p:nvPr/>
        </p:nvSpPr>
        <p:spPr>
          <a:xfrm>
            <a:off x="4599005" y="2696865"/>
            <a:ext cx="1418028" cy="16424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6" name="TextBox 15">
            <a:extLst>
              <a:ext uri="{FF2B5EF4-FFF2-40B4-BE49-F238E27FC236}">
                <a16:creationId xmlns:a16="http://schemas.microsoft.com/office/drawing/2014/main" id="{85643644-7AE6-6346-BC59-7F0074B43ADA}"/>
              </a:ext>
            </a:extLst>
          </p:cNvPr>
          <p:cNvSpPr txBox="1"/>
          <p:nvPr/>
        </p:nvSpPr>
        <p:spPr>
          <a:xfrm>
            <a:off x="6155557" y="3879375"/>
            <a:ext cx="3350661" cy="461665"/>
          </a:xfrm>
          <a:prstGeom prst="rect">
            <a:avLst/>
          </a:prstGeom>
          <a:noFill/>
        </p:spPr>
        <p:txBody>
          <a:bodyPr wrap="none" rtlCol="0">
            <a:spAutoFit/>
          </a:bodyPr>
          <a:lstStyle/>
          <a:p>
            <a:r>
              <a:rPr lang="tr-TR" sz="2400" dirty="0"/>
              <a:t>HUKUK YARATMA YETKİSİ</a:t>
            </a:r>
          </a:p>
        </p:txBody>
      </p:sp>
      <p:sp>
        <p:nvSpPr>
          <p:cNvPr id="17" name="TextBox 16">
            <a:extLst>
              <a:ext uri="{FF2B5EF4-FFF2-40B4-BE49-F238E27FC236}">
                <a16:creationId xmlns:a16="http://schemas.microsoft.com/office/drawing/2014/main" id="{1629A2E3-4E5F-8249-B67E-B4D9DF0BF1AE}"/>
              </a:ext>
            </a:extLst>
          </p:cNvPr>
          <p:cNvSpPr txBox="1"/>
          <p:nvPr/>
        </p:nvSpPr>
        <p:spPr>
          <a:xfrm>
            <a:off x="6382722" y="561116"/>
            <a:ext cx="5330305" cy="461665"/>
          </a:xfrm>
          <a:prstGeom prst="rect">
            <a:avLst/>
          </a:prstGeom>
          <a:noFill/>
        </p:spPr>
        <p:txBody>
          <a:bodyPr wrap="none" rtlCol="0">
            <a:spAutoFit/>
          </a:bodyPr>
          <a:lstStyle/>
          <a:p>
            <a:r>
              <a:rPr lang="tr-TR" sz="2400" i="1" dirty="0"/>
              <a:t>HAKİMİN ÖNÜNE UYUŞMAZLIK GELİR</a:t>
            </a:r>
          </a:p>
        </p:txBody>
      </p:sp>
    </p:spTree>
    <p:extLst>
      <p:ext uri="{BB962C8B-B14F-4D97-AF65-F5344CB8AC3E}">
        <p14:creationId xmlns:p14="http://schemas.microsoft.com/office/powerpoint/2010/main" val="392984537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59D32-9D2D-8D40-A753-B113090F3351}"/>
              </a:ext>
            </a:extLst>
          </p:cNvPr>
          <p:cNvSpPr>
            <a:spLocks noGrp="1"/>
          </p:cNvSpPr>
          <p:nvPr>
            <p:ph type="title"/>
          </p:nvPr>
        </p:nvSpPr>
        <p:spPr/>
        <p:txBody>
          <a:bodyPr/>
          <a:lstStyle/>
          <a:p>
            <a:r>
              <a:rPr lang="tr-TR" dirty="0"/>
              <a:t>HAK EHLİYETİ</a:t>
            </a:r>
            <a:br>
              <a:rPr lang="tr-TR" dirty="0"/>
            </a:br>
            <a:r>
              <a:rPr lang="tr-TR" dirty="0"/>
              <a:t>MK md. 8</a:t>
            </a:r>
          </a:p>
        </p:txBody>
      </p:sp>
      <p:sp>
        <p:nvSpPr>
          <p:cNvPr id="3" name="Content Placeholder 2">
            <a:extLst>
              <a:ext uri="{FF2B5EF4-FFF2-40B4-BE49-F238E27FC236}">
                <a16:creationId xmlns:a16="http://schemas.microsoft.com/office/drawing/2014/main" id="{274E4EC3-B98E-8742-94FF-22CCA14284F3}"/>
              </a:ext>
            </a:extLst>
          </p:cNvPr>
          <p:cNvSpPr>
            <a:spLocks noGrp="1"/>
          </p:cNvSpPr>
          <p:nvPr>
            <p:ph idx="1"/>
          </p:nvPr>
        </p:nvSpPr>
        <p:spPr/>
        <p:txBody>
          <a:bodyPr/>
          <a:lstStyle/>
          <a:p>
            <a:r>
              <a:rPr lang="tr-TR" dirty="0"/>
              <a:t>Kişinin hak kazanma ve yükümlülük altına girme ehliyetidir</a:t>
            </a:r>
          </a:p>
          <a:p>
            <a:r>
              <a:rPr lang="tr-TR" dirty="0"/>
              <a:t>Her insan hak ehliyetine sahiptir</a:t>
            </a:r>
          </a:p>
          <a:p>
            <a:r>
              <a:rPr lang="tr-TR" dirty="0"/>
              <a:t>Genellik ve eşitlik ilkeleri</a:t>
            </a:r>
          </a:p>
          <a:p>
            <a:r>
              <a:rPr lang="tr-TR" dirty="0"/>
              <a:t>Hak ehliyetinin sınırlandırıldığı haller</a:t>
            </a:r>
          </a:p>
          <a:p>
            <a:pPr lvl="1"/>
            <a:r>
              <a:rPr lang="tr-TR" dirty="0"/>
              <a:t>Yaş </a:t>
            </a:r>
          </a:p>
          <a:p>
            <a:pPr lvl="1"/>
            <a:r>
              <a:rPr lang="tr-TR" dirty="0"/>
              <a:t>Cinsiyet</a:t>
            </a:r>
          </a:p>
          <a:p>
            <a:pPr lvl="1"/>
            <a:r>
              <a:rPr lang="tr-TR" dirty="0"/>
              <a:t>Evlilik </a:t>
            </a:r>
          </a:p>
          <a:p>
            <a:pPr lvl="1"/>
            <a:r>
              <a:rPr lang="tr-TR" dirty="0"/>
              <a:t>Yabancılık</a:t>
            </a:r>
          </a:p>
          <a:p>
            <a:pPr lvl="1"/>
            <a:r>
              <a:rPr lang="tr-TR" dirty="0"/>
              <a:t>Ayırt etme gücü</a:t>
            </a:r>
          </a:p>
          <a:p>
            <a:pPr lvl="1"/>
            <a:r>
              <a:rPr lang="tr-TR" dirty="0"/>
              <a:t>Akıl hastalığı</a:t>
            </a:r>
          </a:p>
        </p:txBody>
      </p:sp>
    </p:spTree>
    <p:extLst>
      <p:ext uri="{BB962C8B-B14F-4D97-AF65-F5344CB8AC3E}">
        <p14:creationId xmlns:p14="http://schemas.microsoft.com/office/powerpoint/2010/main" val="11242249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11150-1289-2F4B-ACA0-F70B91C65B7B}"/>
              </a:ext>
            </a:extLst>
          </p:cNvPr>
          <p:cNvSpPr>
            <a:spLocks noGrp="1"/>
          </p:cNvSpPr>
          <p:nvPr>
            <p:ph type="title"/>
          </p:nvPr>
        </p:nvSpPr>
        <p:spPr/>
        <p:txBody>
          <a:bodyPr/>
          <a:lstStyle/>
          <a:p>
            <a:r>
              <a:rPr lang="tr-TR" dirty="0"/>
              <a:t>FİİL EHLİYETİ</a:t>
            </a:r>
            <a:br>
              <a:rPr lang="tr-TR" dirty="0"/>
            </a:br>
            <a:r>
              <a:rPr lang="tr-TR" dirty="0"/>
              <a:t>MK md. 9</a:t>
            </a:r>
          </a:p>
        </p:txBody>
      </p:sp>
      <p:sp>
        <p:nvSpPr>
          <p:cNvPr id="3" name="Content Placeholder 2">
            <a:extLst>
              <a:ext uri="{FF2B5EF4-FFF2-40B4-BE49-F238E27FC236}">
                <a16:creationId xmlns:a16="http://schemas.microsoft.com/office/drawing/2014/main" id="{1578B80B-E42C-1D46-80DE-EB426F9DFD79}"/>
              </a:ext>
            </a:extLst>
          </p:cNvPr>
          <p:cNvSpPr>
            <a:spLocks noGrp="1"/>
          </p:cNvSpPr>
          <p:nvPr>
            <p:ph idx="1"/>
          </p:nvPr>
        </p:nvSpPr>
        <p:spPr/>
        <p:txBody>
          <a:bodyPr>
            <a:normAutofit/>
          </a:bodyPr>
          <a:lstStyle/>
          <a:p>
            <a:r>
              <a:rPr lang="tr-TR" sz="2000" dirty="0"/>
              <a:t>Kişinin iradi davranışıyla bir hukuki sonuç meydana getirebilmesidir. Bundan kasıt kendi fiili ile hak kazanabilme borç altına girebilme</a:t>
            </a:r>
          </a:p>
          <a:p>
            <a:r>
              <a:rPr lang="tr-TR" sz="2000" dirty="0"/>
              <a:t>Doğumdan itibaren herkes hak ehliyetine sahip, ancak fiil ehliyeti sıkı şartlara tabi</a:t>
            </a:r>
          </a:p>
          <a:p>
            <a:r>
              <a:rPr lang="tr-TR" sz="2000" dirty="0"/>
              <a:t>Fiil ehliyetini düzenleyen, ilgilendiren hükümler emredicidir</a:t>
            </a:r>
          </a:p>
          <a:p>
            <a:r>
              <a:rPr lang="tr-TR" sz="2000" dirty="0"/>
              <a:t>İşlem ehliyeti- Sorumluluk ehliyeti şeklinde iki başlıkta incelenir</a:t>
            </a:r>
          </a:p>
          <a:p>
            <a:r>
              <a:rPr lang="tr-TR" sz="2000" dirty="0"/>
              <a:t>Tasarruf ehliyeti- tasarruf yetkisi birbirinden ayrı kavramlardır</a:t>
            </a:r>
          </a:p>
        </p:txBody>
      </p:sp>
    </p:spTree>
    <p:extLst>
      <p:ext uri="{BB962C8B-B14F-4D97-AF65-F5344CB8AC3E}">
        <p14:creationId xmlns:p14="http://schemas.microsoft.com/office/powerpoint/2010/main" val="4234668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ECCD2-E8EB-3449-809B-CFC3BDADDE9F}"/>
              </a:ext>
            </a:extLst>
          </p:cNvPr>
          <p:cNvSpPr>
            <a:spLocks noGrp="1"/>
          </p:cNvSpPr>
          <p:nvPr>
            <p:ph type="title"/>
          </p:nvPr>
        </p:nvSpPr>
        <p:spPr/>
        <p:txBody>
          <a:bodyPr>
            <a:normAutofit fontScale="90000"/>
          </a:bodyPr>
          <a:lstStyle/>
          <a:p>
            <a:r>
              <a:rPr lang="tr-TR" dirty="0"/>
              <a:t>TAM FİİL EHLİYETİ İÇİN GEREKLİ ŞARTLAR</a:t>
            </a:r>
            <a:br>
              <a:rPr lang="tr-TR" dirty="0"/>
            </a:br>
            <a:r>
              <a:rPr lang="tr-TR" dirty="0"/>
              <a:t>MK md. 10</a:t>
            </a:r>
          </a:p>
        </p:txBody>
      </p:sp>
      <p:sp>
        <p:nvSpPr>
          <p:cNvPr id="3" name="Content Placeholder 2">
            <a:extLst>
              <a:ext uri="{FF2B5EF4-FFF2-40B4-BE49-F238E27FC236}">
                <a16:creationId xmlns:a16="http://schemas.microsoft.com/office/drawing/2014/main" id="{C17A92BB-534C-D942-80D6-42C917E6A9FA}"/>
              </a:ext>
            </a:extLst>
          </p:cNvPr>
          <p:cNvSpPr>
            <a:spLocks noGrp="1"/>
          </p:cNvSpPr>
          <p:nvPr>
            <p:ph idx="1"/>
          </p:nvPr>
        </p:nvSpPr>
        <p:spPr/>
        <p:txBody>
          <a:bodyPr>
            <a:normAutofit/>
          </a:bodyPr>
          <a:lstStyle/>
          <a:p>
            <a:r>
              <a:rPr lang="tr-TR" sz="3600" dirty="0"/>
              <a:t>Ayırt etme gücü</a:t>
            </a:r>
          </a:p>
          <a:p>
            <a:r>
              <a:rPr lang="tr-TR" sz="3600" dirty="0"/>
              <a:t>Ergin olmak</a:t>
            </a:r>
          </a:p>
          <a:p>
            <a:r>
              <a:rPr lang="tr-TR" sz="3600" dirty="0"/>
              <a:t>Kısıtlı olmamak</a:t>
            </a:r>
          </a:p>
        </p:txBody>
      </p:sp>
    </p:spTree>
    <p:extLst>
      <p:ext uri="{BB962C8B-B14F-4D97-AF65-F5344CB8AC3E}">
        <p14:creationId xmlns:p14="http://schemas.microsoft.com/office/powerpoint/2010/main" val="33721766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AAE54-6181-5948-8577-D1130B9B8B85}"/>
              </a:ext>
            </a:extLst>
          </p:cNvPr>
          <p:cNvSpPr>
            <a:spLocks noGrp="1"/>
          </p:cNvSpPr>
          <p:nvPr>
            <p:ph type="title"/>
          </p:nvPr>
        </p:nvSpPr>
        <p:spPr/>
        <p:txBody>
          <a:bodyPr>
            <a:normAutofit fontScale="90000"/>
          </a:bodyPr>
          <a:lstStyle/>
          <a:p>
            <a:r>
              <a:rPr lang="tr-TR" dirty="0"/>
              <a:t>AYIRT ETME GÜCÜ</a:t>
            </a:r>
            <a:br>
              <a:rPr lang="tr-TR" dirty="0"/>
            </a:br>
            <a:r>
              <a:rPr lang="tr-TR" dirty="0"/>
              <a:t>(TEMYİZ KUDRETİ)</a:t>
            </a:r>
          </a:p>
        </p:txBody>
      </p:sp>
      <p:sp>
        <p:nvSpPr>
          <p:cNvPr id="3" name="Content Placeholder 2">
            <a:extLst>
              <a:ext uri="{FF2B5EF4-FFF2-40B4-BE49-F238E27FC236}">
                <a16:creationId xmlns:a16="http://schemas.microsoft.com/office/drawing/2014/main" id="{8C43DEDE-8B29-364C-A219-DB1C2F23F2E2}"/>
              </a:ext>
            </a:extLst>
          </p:cNvPr>
          <p:cNvSpPr>
            <a:spLocks noGrp="1"/>
          </p:cNvSpPr>
          <p:nvPr>
            <p:ph idx="1"/>
          </p:nvPr>
        </p:nvSpPr>
        <p:spPr/>
        <p:txBody>
          <a:bodyPr>
            <a:normAutofit fontScale="92500" lnSpcReduction="20000"/>
          </a:bodyPr>
          <a:lstStyle/>
          <a:p>
            <a:r>
              <a:rPr lang="tr-TR" dirty="0"/>
              <a:t>Akla uygun davranma yeteneği esas unsurdur</a:t>
            </a:r>
          </a:p>
          <a:p>
            <a:r>
              <a:rPr lang="tr-TR" dirty="0"/>
              <a:t>Kişinin davranışlarının sebep ve sonuçlarını doğru değerlendirebilmesi</a:t>
            </a:r>
          </a:p>
          <a:p>
            <a:r>
              <a:rPr lang="tr-TR" dirty="0"/>
              <a:t>Bilinçli olmak bir kriter. İradesinin bilinçli olması ve iradesine uygun davranması beklenir</a:t>
            </a:r>
          </a:p>
          <a:p>
            <a:r>
              <a:rPr lang="tr-TR" dirty="0"/>
              <a:t>Ayırt etme gücü sübjektif ve göreceli bir kavram</a:t>
            </a:r>
          </a:p>
          <a:p>
            <a:r>
              <a:rPr lang="tr-TR" dirty="0"/>
              <a:t>Ya vardır ya yoktur. Kişinin davranışının yanlışlığı veya menfaatine yönelik olup olmadığı ile ilgilenmemelidir</a:t>
            </a:r>
          </a:p>
          <a:p>
            <a:r>
              <a:rPr lang="tr-TR" dirty="0"/>
              <a:t>Akla uygun davranmayı engelleyen sebepler</a:t>
            </a:r>
          </a:p>
          <a:p>
            <a:pPr lvl="1"/>
            <a:r>
              <a:rPr lang="tr-TR" dirty="0"/>
              <a:t>Yaş</a:t>
            </a:r>
          </a:p>
          <a:p>
            <a:pPr lvl="1"/>
            <a:r>
              <a:rPr lang="tr-TR" dirty="0"/>
              <a:t>Akıl hastalığı</a:t>
            </a:r>
          </a:p>
          <a:p>
            <a:pPr lvl="1"/>
            <a:r>
              <a:rPr lang="tr-TR" dirty="0"/>
              <a:t>Akıl zayıflığı</a:t>
            </a:r>
          </a:p>
          <a:p>
            <a:pPr lvl="1"/>
            <a:r>
              <a:rPr lang="tr-TR" dirty="0"/>
              <a:t>Sarhoşluk</a:t>
            </a:r>
          </a:p>
          <a:p>
            <a:pPr lvl="1"/>
            <a:r>
              <a:rPr lang="tr-TR" dirty="0"/>
              <a:t>Benzer sebepler</a:t>
            </a:r>
          </a:p>
          <a:p>
            <a:r>
              <a:rPr lang="tr-TR" dirty="0"/>
              <a:t>Ayırt etme gücünün varlığı o işlemin yapıldığı anda aranır</a:t>
            </a:r>
          </a:p>
        </p:txBody>
      </p:sp>
    </p:spTree>
    <p:extLst>
      <p:ext uri="{BB962C8B-B14F-4D97-AF65-F5344CB8AC3E}">
        <p14:creationId xmlns:p14="http://schemas.microsoft.com/office/powerpoint/2010/main" val="26507331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4B81-CDAF-0448-8CB8-FEE32DB9FF23}"/>
              </a:ext>
            </a:extLst>
          </p:cNvPr>
          <p:cNvSpPr>
            <a:spLocks noGrp="1"/>
          </p:cNvSpPr>
          <p:nvPr>
            <p:ph type="title"/>
          </p:nvPr>
        </p:nvSpPr>
        <p:spPr/>
        <p:txBody>
          <a:bodyPr/>
          <a:lstStyle/>
          <a:p>
            <a:r>
              <a:rPr lang="tr-TR" dirty="0"/>
              <a:t>ERGİN OLMAK</a:t>
            </a:r>
          </a:p>
        </p:txBody>
      </p:sp>
      <p:sp>
        <p:nvSpPr>
          <p:cNvPr id="3" name="Content Placeholder 2">
            <a:extLst>
              <a:ext uri="{FF2B5EF4-FFF2-40B4-BE49-F238E27FC236}">
                <a16:creationId xmlns:a16="http://schemas.microsoft.com/office/drawing/2014/main" id="{BEF636D2-92CB-BD45-AC45-017BAEC613DC}"/>
              </a:ext>
            </a:extLst>
          </p:cNvPr>
          <p:cNvSpPr>
            <a:spLocks noGrp="1"/>
          </p:cNvSpPr>
          <p:nvPr>
            <p:ph idx="1"/>
          </p:nvPr>
        </p:nvSpPr>
        <p:spPr/>
        <p:txBody>
          <a:bodyPr/>
          <a:lstStyle/>
          <a:p>
            <a:r>
              <a:rPr lang="tr-TR"/>
              <a:t>Normal erginlik</a:t>
            </a:r>
            <a:r>
              <a:rPr lang="tr-TR" dirty="0"/>
              <a:t>—18 yaşını doldurmak</a:t>
            </a:r>
          </a:p>
          <a:p>
            <a:r>
              <a:rPr lang="tr-TR" dirty="0"/>
              <a:t>Evlenme sonucu ergin olmak: Normal evlenme yaşı—17 Olağanüstü durumlarda—16 yaş</a:t>
            </a:r>
          </a:p>
          <a:p>
            <a:pPr lvl="1"/>
            <a:r>
              <a:rPr lang="tr-TR" dirty="0"/>
              <a:t>Evlilik geçerli olmasa dahi kişi ergindir. Butlan kararına kadar geçerli bir evlilik imiş gibi kabul edilir</a:t>
            </a:r>
          </a:p>
          <a:p>
            <a:pPr lvl="1"/>
            <a:r>
              <a:rPr lang="tr-TR" dirty="0"/>
              <a:t>Evlilik geçersiz hale geldikten sonra kazanılan erginlik o karar anında kaybedilir (Tartışmalı)</a:t>
            </a:r>
          </a:p>
          <a:p>
            <a:r>
              <a:rPr lang="tr-TR" dirty="0"/>
              <a:t>Mahkeme kararıyla ergin olma</a:t>
            </a:r>
          </a:p>
          <a:p>
            <a:pPr lvl="1"/>
            <a:r>
              <a:rPr lang="tr-TR" dirty="0"/>
              <a:t>15 yaşını doldurmak</a:t>
            </a:r>
          </a:p>
          <a:p>
            <a:pPr lvl="1"/>
            <a:r>
              <a:rPr lang="tr-TR" dirty="0"/>
              <a:t>Küçüğün isteğinin olması</a:t>
            </a:r>
          </a:p>
          <a:p>
            <a:pPr lvl="1"/>
            <a:r>
              <a:rPr lang="tr-TR" dirty="0"/>
              <a:t>Velayet altındaysa velinin rızası, vesayet altında ise vesayet ve denetim makamının izni</a:t>
            </a:r>
          </a:p>
          <a:p>
            <a:pPr lvl="1"/>
            <a:r>
              <a:rPr lang="tr-TR" dirty="0"/>
              <a:t>Erginlik kararının küçüğünün menfaatine olması</a:t>
            </a:r>
          </a:p>
        </p:txBody>
      </p:sp>
    </p:spTree>
    <p:extLst>
      <p:ext uri="{BB962C8B-B14F-4D97-AF65-F5344CB8AC3E}">
        <p14:creationId xmlns:p14="http://schemas.microsoft.com/office/powerpoint/2010/main" val="14400529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35846-0A18-AF44-A5BF-1A4DB6CC089B}"/>
              </a:ext>
            </a:extLst>
          </p:cNvPr>
          <p:cNvSpPr>
            <a:spLocks noGrp="1"/>
          </p:cNvSpPr>
          <p:nvPr>
            <p:ph type="title"/>
          </p:nvPr>
        </p:nvSpPr>
        <p:spPr/>
        <p:txBody>
          <a:bodyPr/>
          <a:lstStyle/>
          <a:p>
            <a:r>
              <a:rPr lang="tr-TR" dirty="0"/>
              <a:t>KISITLI OLMAMAK</a:t>
            </a:r>
          </a:p>
        </p:txBody>
      </p:sp>
      <p:sp>
        <p:nvSpPr>
          <p:cNvPr id="3" name="Content Placeholder 2">
            <a:extLst>
              <a:ext uri="{FF2B5EF4-FFF2-40B4-BE49-F238E27FC236}">
                <a16:creationId xmlns:a16="http://schemas.microsoft.com/office/drawing/2014/main" id="{05F5BCD9-42E7-1A48-A192-092461460223}"/>
              </a:ext>
            </a:extLst>
          </p:cNvPr>
          <p:cNvSpPr>
            <a:spLocks noGrp="1"/>
          </p:cNvSpPr>
          <p:nvPr>
            <p:ph idx="1"/>
          </p:nvPr>
        </p:nvSpPr>
        <p:spPr/>
        <p:txBody>
          <a:bodyPr/>
          <a:lstStyle/>
          <a:p>
            <a:r>
              <a:rPr lang="tr-TR" dirty="0"/>
              <a:t>Mahkeme kararı gerekir. MK md. 405-408’de sebepler sayılmıştır</a:t>
            </a:r>
          </a:p>
          <a:p>
            <a:r>
              <a:rPr lang="tr-TR" dirty="0"/>
              <a:t>Yaşlılık, engelli olma, deneyimsizlik ve ağır hastalık halleri ilgilinin arzusuna bağlı kısıtlama nedenleri</a:t>
            </a:r>
          </a:p>
          <a:p>
            <a:r>
              <a:rPr lang="tr-TR" dirty="0"/>
              <a:t>Diğerleri ise zorunlu kısıtlama nedenleri—Akıl hastalığı/zayıflığı, savurganlık/bağımlılık, kötü yaşam/yönetim, +1 yıl hapis cezasına çarptırılma</a:t>
            </a:r>
          </a:p>
          <a:p>
            <a:r>
              <a:rPr lang="tr-TR" dirty="0"/>
              <a:t>Erginliğin sonuçları ortadan kalkar, fiil ehliyeti sınırlanır. Küçüklere benzer konumdadır</a:t>
            </a:r>
          </a:p>
          <a:p>
            <a:r>
              <a:rPr lang="tr-TR" dirty="0"/>
              <a:t>Yasal temsilci (vasi) atanır</a:t>
            </a:r>
          </a:p>
          <a:p>
            <a:endParaRPr lang="tr-TR" dirty="0"/>
          </a:p>
        </p:txBody>
      </p:sp>
    </p:spTree>
    <p:extLst>
      <p:ext uri="{BB962C8B-B14F-4D97-AF65-F5344CB8AC3E}">
        <p14:creationId xmlns:p14="http://schemas.microsoft.com/office/powerpoint/2010/main" val="1902586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C3765-E2F7-F641-A97C-65B549074041}"/>
              </a:ext>
            </a:extLst>
          </p:cNvPr>
          <p:cNvSpPr>
            <a:spLocks noGrp="1"/>
          </p:cNvSpPr>
          <p:nvPr>
            <p:ph type="title"/>
          </p:nvPr>
        </p:nvSpPr>
        <p:spPr/>
        <p:txBody>
          <a:bodyPr>
            <a:normAutofit fontScale="90000"/>
          </a:bodyPr>
          <a:lstStyle/>
          <a:p>
            <a:r>
              <a:rPr lang="tr-TR" dirty="0"/>
              <a:t>TAM FİİL EHLİYETİ ŞARTLARINDA EKSİKLİĞİN SONUÇLARI</a:t>
            </a:r>
          </a:p>
        </p:txBody>
      </p:sp>
      <p:sp>
        <p:nvSpPr>
          <p:cNvPr id="3" name="Content Placeholder 2">
            <a:extLst>
              <a:ext uri="{FF2B5EF4-FFF2-40B4-BE49-F238E27FC236}">
                <a16:creationId xmlns:a16="http://schemas.microsoft.com/office/drawing/2014/main" id="{D83FC403-643A-C246-8645-9AE059392E7E}"/>
              </a:ext>
            </a:extLst>
          </p:cNvPr>
          <p:cNvSpPr>
            <a:spLocks noGrp="1"/>
          </p:cNvSpPr>
          <p:nvPr>
            <p:ph idx="1"/>
          </p:nvPr>
        </p:nvSpPr>
        <p:spPr/>
        <p:txBody>
          <a:bodyPr/>
          <a:lstStyle/>
          <a:p>
            <a:r>
              <a:rPr lang="tr-TR" dirty="0"/>
              <a:t>Ayırt etme gücü yoksa—tam ehliyetsizdir</a:t>
            </a:r>
          </a:p>
          <a:p>
            <a:r>
              <a:rPr lang="tr-TR" dirty="0"/>
              <a:t>Ergin olmayanlar—küçük olarak tanımlanır. Yasal temsilcileri—veli ya da istisnai olarak vasi</a:t>
            </a:r>
          </a:p>
          <a:p>
            <a:r>
              <a:rPr lang="tr-TR" dirty="0"/>
              <a:t>Kısıtlılar—fiil ehliyetleri sınırlıdır. Yasal temsilcileri--vasi ya da istisnai olarak veli</a:t>
            </a:r>
          </a:p>
          <a:p>
            <a:r>
              <a:rPr lang="tr-TR" dirty="0"/>
              <a:t>Kendisine danışman atananlar—kısıtlılardan farklıdır</a:t>
            </a:r>
          </a:p>
          <a:p>
            <a:pPr lvl="1"/>
            <a:r>
              <a:rPr lang="tr-TR" dirty="0"/>
              <a:t>Fiil ehliyetlerini kaybetmezler, bazı işlemler için danışmanların iznini almaları gerekir</a:t>
            </a:r>
          </a:p>
          <a:p>
            <a:pPr lvl="1"/>
            <a:r>
              <a:rPr lang="tr-TR" dirty="0"/>
              <a:t>Kısıtlılardaki gibi kişisel işlerin görülmesi değil, mali işlerin yönetimi ve maddi çıkarların korunması ön plandadır</a:t>
            </a:r>
          </a:p>
        </p:txBody>
      </p:sp>
    </p:spTree>
    <p:extLst>
      <p:ext uri="{BB962C8B-B14F-4D97-AF65-F5344CB8AC3E}">
        <p14:creationId xmlns:p14="http://schemas.microsoft.com/office/powerpoint/2010/main" val="208825939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8965F-6040-414F-9F49-25383890BDB9}"/>
              </a:ext>
            </a:extLst>
          </p:cNvPr>
          <p:cNvSpPr>
            <a:spLocks noGrp="1"/>
          </p:cNvSpPr>
          <p:nvPr>
            <p:ph type="title"/>
          </p:nvPr>
        </p:nvSpPr>
        <p:spPr>
          <a:xfrm>
            <a:off x="798653" y="2338085"/>
            <a:ext cx="3680750" cy="2468281"/>
          </a:xfrm>
        </p:spPr>
        <p:txBody>
          <a:bodyPr/>
          <a:lstStyle/>
          <a:p>
            <a:r>
              <a:rPr lang="tr-TR" dirty="0"/>
              <a:t>FİİL EHLİYETİNE DAİR</a:t>
            </a:r>
            <a:br>
              <a:rPr lang="tr-TR" dirty="0"/>
            </a:br>
            <a:r>
              <a:rPr lang="tr-TR" dirty="0"/>
              <a:t>SINIFLANDIRMA</a:t>
            </a:r>
          </a:p>
        </p:txBody>
      </p:sp>
      <p:sp>
        <p:nvSpPr>
          <p:cNvPr id="3" name="Content Placeholder 2">
            <a:extLst>
              <a:ext uri="{FF2B5EF4-FFF2-40B4-BE49-F238E27FC236}">
                <a16:creationId xmlns:a16="http://schemas.microsoft.com/office/drawing/2014/main" id="{19A88835-12FD-D24E-9CDB-FEE66AA55E60}"/>
              </a:ext>
            </a:extLst>
          </p:cNvPr>
          <p:cNvSpPr>
            <a:spLocks noGrp="1"/>
          </p:cNvSpPr>
          <p:nvPr>
            <p:ph idx="1"/>
          </p:nvPr>
        </p:nvSpPr>
        <p:spPr/>
        <p:txBody>
          <a:bodyPr>
            <a:normAutofit/>
          </a:bodyPr>
          <a:lstStyle/>
          <a:p>
            <a:r>
              <a:rPr lang="tr-TR" sz="3200" dirty="0"/>
              <a:t>Tam Ehliyetliler</a:t>
            </a:r>
          </a:p>
          <a:p>
            <a:r>
              <a:rPr lang="tr-TR" sz="3200" dirty="0"/>
              <a:t>Tam Ehliyetsizler</a:t>
            </a:r>
          </a:p>
          <a:p>
            <a:r>
              <a:rPr lang="tr-TR" sz="3200" dirty="0"/>
              <a:t>Sınırlı Ehliyetsizler</a:t>
            </a:r>
          </a:p>
          <a:p>
            <a:r>
              <a:rPr lang="tr-TR" sz="3200" dirty="0"/>
              <a:t>Sınırlı Ehliyetliler</a:t>
            </a:r>
          </a:p>
        </p:txBody>
      </p:sp>
    </p:spTree>
    <p:extLst>
      <p:ext uri="{BB962C8B-B14F-4D97-AF65-F5344CB8AC3E}">
        <p14:creationId xmlns:p14="http://schemas.microsoft.com/office/powerpoint/2010/main" val="18326330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87F68-42E9-7943-B856-B39C503E191A}"/>
              </a:ext>
            </a:extLst>
          </p:cNvPr>
          <p:cNvSpPr>
            <a:spLocks noGrp="1"/>
          </p:cNvSpPr>
          <p:nvPr>
            <p:ph type="title"/>
          </p:nvPr>
        </p:nvSpPr>
        <p:spPr/>
        <p:txBody>
          <a:bodyPr/>
          <a:lstStyle/>
          <a:p>
            <a:r>
              <a:rPr lang="tr-TR" dirty="0"/>
              <a:t>TAM EHLİYETSİZLER</a:t>
            </a:r>
            <a:br>
              <a:rPr lang="tr-TR" dirty="0"/>
            </a:br>
            <a:r>
              <a:rPr lang="tr-TR" dirty="0"/>
              <a:t>MK md. 15</a:t>
            </a:r>
          </a:p>
        </p:txBody>
      </p:sp>
      <p:sp>
        <p:nvSpPr>
          <p:cNvPr id="3" name="Content Placeholder 2">
            <a:extLst>
              <a:ext uri="{FF2B5EF4-FFF2-40B4-BE49-F238E27FC236}">
                <a16:creationId xmlns:a16="http://schemas.microsoft.com/office/drawing/2014/main" id="{57B91790-297D-B04D-B0BB-E28E90F1D084}"/>
              </a:ext>
            </a:extLst>
          </p:cNvPr>
          <p:cNvSpPr>
            <a:spLocks noGrp="1"/>
          </p:cNvSpPr>
          <p:nvPr>
            <p:ph idx="1"/>
          </p:nvPr>
        </p:nvSpPr>
        <p:spPr/>
        <p:txBody>
          <a:bodyPr/>
          <a:lstStyle/>
          <a:p>
            <a:r>
              <a:rPr lang="tr-TR" dirty="0"/>
              <a:t>Tam ehliyetsizlerin işlemleri kendiliğinden ve baştan itibaren kesin hükümsüzdür</a:t>
            </a:r>
          </a:p>
          <a:p>
            <a:r>
              <a:rPr lang="tr-TR" dirty="0"/>
              <a:t>Miras hakkının kazanımında ayırt etme gücü gerekmez</a:t>
            </a:r>
          </a:p>
          <a:p>
            <a:r>
              <a:rPr lang="tr-TR" dirty="0"/>
              <a:t>Ayırt etme gücünün yokluğunu bilmeyen kişinin </a:t>
            </a:r>
            <a:r>
              <a:rPr lang="tr-TR" dirty="0" err="1"/>
              <a:t>iyiniyeti</a:t>
            </a:r>
            <a:r>
              <a:rPr lang="tr-TR" dirty="0"/>
              <a:t> korunmaz</a:t>
            </a:r>
          </a:p>
          <a:p>
            <a:r>
              <a:rPr lang="tr-TR" dirty="0"/>
              <a:t>Kesin hükümsüz işlemlerde yerine getirilen edimlerin geri verilmesi gerekir</a:t>
            </a:r>
          </a:p>
          <a:p>
            <a:r>
              <a:rPr lang="tr-TR" dirty="0"/>
              <a:t>BK md. 114/2 atfıyla BK md. 65 uygulanabilir—hakkaniyet sorumluluğu</a:t>
            </a:r>
          </a:p>
        </p:txBody>
      </p:sp>
    </p:spTree>
    <p:extLst>
      <p:ext uri="{BB962C8B-B14F-4D97-AF65-F5344CB8AC3E}">
        <p14:creationId xmlns:p14="http://schemas.microsoft.com/office/powerpoint/2010/main" val="117308604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05B7C-E00B-AD47-9168-9DEDDB674782}"/>
              </a:ext>
            </a:extLst>
          </p:cNvPr>
          <p:cNvSpPr>
            <a:spLocks noGrp="1"/>
          </p:cNvSpPr>
          <p:nvPr>
            <p:ph type="title"/>
          </p:nvPr>
        </p:nvSpPr>
        <p:spPr/>
        <p:txBody>
          <a:bodyPr/>
          <a:lstStyle/>
          <a:p>
            <a:r>
              <a:rPr lang="tr-TR" dirty="0"/>
              <a:t>TAM EHLİYETSİZLER</a:t>
            </a:r>
          </a:p>
        </p:txBody>
      </p:sp>
      <p:sp>
        <p:nvSpPr>
          <p:cNvPr id="3" name="Content Placeholder 2">
            <a:extLst>
              <a:ext uri="{FF2B5EF4-FFF2-40B4-BE49-F238E27FC236}">
                <a16:creationId xmlns:a16="http://schemas.microsoft.com/office/drawing/2014/main" id="{48BF6456-D205-E549-BDEC-5B3313581A03}"/>
              </a:ext>
            </a:extLst>
          </p:cNvPr>
          <p:cNvSpPr>
            <a:spLocks noGrp="1"/>
          </p:cNvSpPr>
          <p:nvPr>
            <p:ph idx="1"/>
          </p:nvPr>
        </p:nvSpPr>
        <p:spPr/>
        <p:txBody>
          <a:bodyPr>
            <a:normAutofit lnSpcReduction="10000"/>
          </a:bodyPr>
          <a:lstStyle/>
          <a:p>
            <a:r>
              <a:rPr lang="tr-TR" dirty="0"/>
              <a:t>Kesin hükümsüzlüğün istisnaları</a:t>
            </a:r>
          </a:p>
          <a:p>
            <a:pPr lvl="1"/>
            <a:r>
              <a:rPr lang="tr-TR" dirty="0"/>
              <a:t>İrade dışı sadece fiile sonuç bağlanan haller</a:t>
            </a:r>
          </a:p>
          <a:p>
            <a:pPr lvl="1"/>
            <a:r>
              <a:rPr lang="tr-TR" dirty="0"/>
              <a:t>Ayırt etme gücü olmadan evlenme</a:t>
            </a:r>
          </a:p>
          <a:p>
            <a:pPr lvl="1"/>
            <a:r>
              <a:rPr lang="tr-TR" dirty="0"/>
              <a:t>Ayırt etme gücü olmadan ölüme bağlı tasarruf yapma</a:t>
            </a:r>
          </a:p>
          <a:p>
            <a:pPr lvl="1"/>
            <a:r>
              <a:rPr lang="tr-TR" dirty="0"/>
              <a:t>Hükümsüzlük iddiasının MK md. 2/2’ye aykırı olması</a:t>
            </a:r>
          </a:p>
          <a:p>
            <a:pPr lvl="1"/>
            <a:r>
              <a:rPr lang="tr-TR" dirty="0"/>
              <a:t>Hizmet sözleşmesi</a:t>
            </a:r>
          </a:p>
          <a:p>
            <a:r>
              <a:rPr lang="tr-TR" dirty="0"/>
              <a:t>Tam ehliyetsizlerin temsilinde yasal temsilciler rol oynar. Mutlak-nisbi kişiye sıkı sıkıya bağlı haklar ayrımı önemli. Boşanma davasında davacı olabilmesi için kişinin menfaati önemli.</a:t>
            </a:r>
          </a:p>
          <a:p>
            <a:r>
              <a:rPr lang="tr-TR" u="sng" dirty="0"/>
              <a:t>Sorumluluk ehliyeti bakımından </a:t>
            </a:r>
            <a:r>
              <a:rPr lang="tr-TR" dirty="0"/>
              <a:t>haksız fiillerden sorumlu değildir. Kusur sorumluluğunda ayırt etme gücü gerekir. Kusursuz sorumluluk devam eder.</a:t>
            </a:r>
          </a:p>
          <a:p>
            <a:r>
              <a:rPr lang="tr-TR" dirty="0"/>
              <a:t>TBK md. 59—geçici ayırt etme gücünün kaybında ne olacak?</a:t>
            </a:r>
          </a:p>
        </p:txBody>
      </p:sp>
    </p:spTree>
    <p:extLst>
      <p:ext uri="{BB962C8B-B14F-4D97-AF65-F5344CB8AC3E}">
        <p14:creationId xmlns:p14="http://schemas.microsoft.com/office/powerpoint/2010/main" val="2134864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89A0-C5DB-5E41-BB2E-5CD341F8D46B}"/>
              </a:ext>
            </a:extLst>
          </p:cNvPr>
          <p:cNvSpPr>
            <a:spLocks noGrp="1"/>
          </p:cNvSpPr>
          <p:nvPr>
            <p:ph type="title"/>
          </p:nvPr>
        </p:nvSpPr>
        <p:spPr/>
        <p:txBody>
          <a:bodyPr>
            <a:normAutofit fontScale="90000"/>
          </a:bodyPr>
          <a:lstStyle/>
          <a:p>
            <a:r>
              <a:rPr lang="tr-TR" dirty="0"/>
              <a:t>KANUNLARIN AÇIK-ÖRTÜLÜ OLARAK YÜRÜRLÜKTEN KALDIRILMASI</a:t>
            </a:r>
          </a:p>
        </p:txBody>
      </p:sp>
      <p:sp>
        <p:nvSpPr>
          <p:cNvPr id="5" name="TextBox 4">
            <a:extLst>
              <a:ext uri="{FF2B5EF4-FFF2-40B4-BE49-F238E27FC236}">
                <a16:creationId xmlns:a16="http://schemas.microsoft.com/office/drawing/2014/main" id="{2B4FD9D8-DC13-3E44-A589-86BD02AE3DDC}"/>
              </a:ext>
            </a:extLst>
          </p:cNvPr>
          <p:cNvSpPr txBox="1"/>
          <p:nvPr/>
        </p:nvSpPr>
        <p:spPr>
          <a:xfrm>
            <a:off x="4676853" y="0"/>
            <a:ext cx="7035064" cy="6038128"/>
          </a:xfrm>
          <a:prstGeom prst="rect">
            <a:avLst/>
          </a:prstGeom>
          <a:noFill/>
        </p:spPr>
        <p:txBody>
          <a:bodyPr wrap="square" rtlCol="0">
            <a:spAutoFit/>
          </a:bodyPr>
          <a:lstStyle/>
          <a:p>
            <a:pPr>
              <a:lnSpc>
                <a:spcPct val="150000"/>
              </a:lnSpc>
            </a:pPr>
            <a:r>
              <a:rPr lang="tr-TR" sz="2000" u="sng" dirty="0"/>
              <a:t>KANUNLARIN TAMAMI VEYA BİR KISMI AÇIK OLARAK YÜRÜRLÜKTEN KALDIRILMASI HALLERİ</a:t>
            </a:r>
            <a:r>
              <a:rPr lang="tr-TR" sz="2000" dirty="0"/>
              <a:t>;</a:t>
            </a:r>
            <a:endParaRPr lang="tr-TR" dirty="0"/>
          </a:p>
          <a:p>
            <a:pPr marL="285750" indent="-285750">
              <a:lnSpc>
                <a:spcPct val="150000"/>
              </a:lnSpc>
              <a:buFont typeface="Wingdings" pitchFamily="2" charset="2"/>
              <a:buChar char="ü"/>
            </a:pPr>
            <a:r>
              <a:rPr lang="tr-TR" sz="2000" dirty="0"/>
              <a:t>Yeni bir kanun hükmü ile</a:t>
            </a:r>
          </a:p>
          <a:p>
            <a:pPr marL="285750" indent="-285750">
              <a:lnSpc>
                <a:spcPct val="150000"/>
              </a:lnSpc>
              <a:buFont typeface="Wingdings" pitchFamily="2" charset="2"/>
              <a:buChar char="ü"/>
            </a:pPr>
            <a:r>
              <a:rPr lang="tr-TR" sz="2000" dirty="0"/>
              <a:t>Yürürlük süresi kanun metninde yer alıyorsa, bu sürenin dolması ile</a:t>
            </a:r>
          </a:p>
          <a:p>
            <a:pPr marL="285750" indent="-285750">
              <a:lnSpc>
                <a:spcPct val="150000"/>
              </a:lnSpc>
              <a:buFont typeface="Wingdings" pitchFamily="2" charset="2"/>
              <a:buChar char="ü"/>
            </a:pPr>
            <a:r>
              <a:rPr lang="tr-TR" sz="2000" dirty="0"/>
              <a:t>Anayasa Mahkemesi’nin Anayasa’ya aykırı bularak iptal etmesi ile</a:t>
            </a:r>
          </a:p>
          <a:p>
            <a:pPr>
              <a:lnSpc>
                <a:spcPct val="150000"/>
              </a:lnSpc>
            </a:pPr>
            <a:endParaRPr lang="tr-TR" sz="2000" dirty="0"/>
          </a:p>
          <a:p>
            <a:pPr>
              <a:lnSpc>
                <a:spcPct val="150000"/>
              </a:lnSpc>
            </a:pPr>
            <a:r>
              <a:rPr lang="tr-TR" sz="2000" u="sng" dirty="0"/>
              <a:t>KANUNLARIN TAMAMI VEYA BİR KISMI ÖRTÜLÜ OLARAK YÜRÜRLÜKTEN KALDIRILMASI</a:t>
            </a:r>
          </a:p>
          <a:p>
            <a:pPr marL="342900" indent="-342900">
              <a:lnSpc>
                <a:spcPct val="150000"/>
              </a:lnSpc>
              <a:buFont typeface="Wingdings" pitchFamily="2" charset="2"/>
              <a:buChar char="ü"/>
            </a:pPr>
            <a:r>
              <a:rPr lang="tr-TR" sz="2000" dirty="0"/>
              <a:t>Eski hükümle aynı konuda düzenlenen ve eski hükmün uygulanmasını imkansız hale getiren yeni bir hükmün yürürlüğe girmesi ile</a:t>
            </a:r>
          </a:p>
        </p:txBody>
      </p:sp>
    </p:spTree>
    <p:extLst>
      <p:ext uri="{BB962C8B-B14F-4D97-AF65-F5344CB8AC3E}">
        <p14:creationId xmlns:p14="http://schemas.microsoft.com/office/powerpoint/2010/main" val="38571851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B25D6-2110-3343-8766-467E2CAAA9A9}"/>
              </a:ext>
            </a:extLst>
          </p:cNvPr>
          <p:cNvSpPr>
            <a:spLocks noGrp="1"/>
          </p:cNvSpPr>
          <p:nvPr>
            <p:ph type="title"/>
          </p:nvPr>
        </p:nvSpPr>
        <p:spPr/>
        <p:txBody>
          <a:bodyPr/>
          <a:lstStyle/>
          <a:p>
            <a:r>
              <a:rPr lang="tr-TR" dirty="0"/>
              <a:t>SINIRLI EHLİYETSİZLER</a:t>
            </a:r>
            <a:br>
              <a:rPr lang="tr-TR" dirty="0"/>
            </a:br>
            <a:r>
              <a:rPr lang="tr-TR" dirty="0"/>
              <a:t>MK md. 16</a:t>
            </a:r>
          </a:p>
        </p:txBody>
      </p:sp>
      <p:sp>
        <p:nvSpPr>
          <p:cNvPr id="3" name="Content Placeholder 2">
            <a:extLst>
              <a:ext uri="{FF2B5EF4-FFF2-40B4-BE49-F238E27FC236}">
                <a16:creationId xmlns:a16="http://schemas.microsoft.com/office/drawing/2014/main" id="{D8469472-D0D7-4B4A-AE25-0C5B56BEF4D7}"/>
              </a:ext>
            </a:extLst>
          </p:cNvPr>
          <p:cNvSpPr>
            <a:spLocks noGrp="1"/>
          </p:cNvSpPr>
          <p:nvPr>
            <p:ph idx="1"/>
          </p:nvPr>
        </p:nvSpPr>
        <p:spPr/>
        <p:txBody>
          <a:bodyPr/>
          <a:lstStyle/>
          <a:p>
            <a:r>
              <a:rPr lang="tr-TR" dirty="0"/>
              <a:t>Küçükler için velayet, kısıtlılar için vesayet</a:t>
            </a:r>
          </a:p>
          <a:p>
            <a:r>
              <a:rPr lang="tr-TR" dirty="0"/>
              <a:t>Görüşlerini açıklama yeteneğine sahipse mutlaka sınırlı ehliyetsizin görüşüne başvurulmalı</a:t>
            </a:r>
          </a:p>
          <a:p>
            <a:r>
              <a:rPr lang="tr-TR" dirty="0"/>
              <a:t>Yasal temsilcinin rızasına bağlı işlemler</a:t>
            </a:r>
          </a:p>
          <a:p>
            <a:pPr lvl="1"/>
            <a:r>
              <a:rPr lang="tr-TR" dirty="0"/>
              <a:t>Yasal temsilcinin rızası varsa tam ehliyetli gibidir</a:t>
            </a:r>
          </a:p>
          <a:p>
            <a:pPr lvl="1"/>
            <a:r>
              <a:rPr lang="tr-TR" dirty="0"/>
              <a:t>Yasal temsilcinin rızası tamamlayıcı unsurdur</a:t>
            </a:r>
          </a:p>
          <a:p>
            <a:pPr lvl="1"/>
            <a:r>
              <a:rPr lang="tr-TR" dirty="0"/>
              <a:t>Aslolan ehliyetsizliktir, rızanın varlığı ile hukuki işlemim geçerli olduğunu iddia eden ispatla yükümlüdür</a:t>
            </a:r>
          </a:p>
          <a:p>
            <a:pPr lvl="1"/>
            <a:r>
              <a:rPr lang="tr-TR" dirty="0"/>
              <a:t>İşlem öncesi verilen rızaya izin, işlem sonrası verilen rızaya onay denir</a:t>
            </a:r>
          </a:p>
          <a:p>
            <a:pPr lvl="1"/>
            <a:r>
              <a:rPr lang="tr-TR" dirty="0"/>
              <a:t>Genel kapsamlı bir rıza verilemez, rıza verilen işlem(</a:t>
            </a:r>
            <a:r>
              <a:rPr lang="tr-TR" dirty="0" err="1"/>
              <a:t>ler</a:t>
            </a:r>
            <a:r>
              <a:rPr lang="tr-TR" dirty="0"/>
              <a:t>) belirtilmelidir</a:t>
            </a:r>
          </a:p>
          <a:p>
            <a:pPr lvl="1"/>
            <a:r>
              <a:rPr lang="tr-TR" dirty="0"/>
              <a:t>İşlemin karşı tarafı rızanın verilmesi için süre öngörebilir, mahkemede süre tayini talep edebilir</a:t>
            </a:r>
          </a:p>
        </p:txBody>
      </p:sp>
    </p:spTree>
    <p:extLst>
      <p:ext uri="{BB962C8B-B14F-4D97-AF65-F5344CB8AC3E}">
        <p14:creationId xmlns:p14="http://schemas.microsoft.com/office/powerpoint/2010/main" val="32924244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59F32-39CB-D14E-9E37-3637D2367F4D}"/>
              </a:ext>
            </a:extLst>
          </p:cNvPr>
          <p:cNvSpPr>
            <a:spLocks noGrp="1"/>
          </p:cNvSpPr>
          <p:nvPr>
            <p:ph type="title"/>
          </p:nvPr>
        </p:nvSpPr>
        <p:spPr/>
        <p:txBody>
          <a:bodyPr/>
          <a:lstStyle/>
          <a:p>
            <a:r>
              <a:rPr lang="tr-TR" dirty="0"/>
              <a:t>SINIRLI EHLİYETSİZLER</a:t>
            </a:r>
          </a:p>
        </p:txBody>
      </p:sp>
      <p:sp>
        <p:nvSpPr>
          <p:cNvPr id="3" name="Content Placeholder 2">
            <a:extLst>
              <a:ext uri="{FF2B5EF4-FFF2-40B4-BE49-F238E27FC236}">
                <a16:creationId xmlns:a16="http://schemas.microsoft.com/office/drawing/2014/main" id="{FE6B7DB6-DD5A-044F-BB33-0608DAC2CF8D}"/>
              </a:ext>
            </a:extLst>
          </p:cNvPr>
          <p:cNvSpPr>
            <a:spLocks noGrp="1"/>
          </p:cNvSpPr>
          <p:nvPr>
            <p:ph idx="1"/>
          </p:nvPr>
        </p:nvSpPr>
        <p:spPr/>
        <p:txBody>
          <a:bodyPr/>
          <a:lstStyle/>
          <a:p>
            <a:r>
              <a:rPr lang="tr-TR" dirty="0"/>
              <a:t>Yasal temsilci işlemi onamazsa ne olur? Sınırlı ehliyetsiz tam ehliyetli imiş gibi davrandığında ne olur?</a:t>
            </a:r>
          </a:p>
          <a:p>
            <a:r>
              <a:rPr lang="tr-TR" dirty="0"/>
              <a:t>Yasal temsilcinin rızasına bağlı olmadan yapılabilecek işlemler</a:t>
            </a:r>
          </a:p>
          <a:p>
            <a:pPr lvl="1"/>
            <a:r>
              <a:rPr lang="tr-TR" dirty="0"/>
              <a:t>Şahsen kullanılacak haklar</a:t>
            </a:r>
          </a:p>
          <a:p>
            <a:pPr lvl="1"/>
            <a:r>
              <a:rPr lang="tr-TR" dirty="0"/>
              <a:t>Karşılıksız kazanmalar</a:t>
            </a:r>
          </a:p>
          <a:p>
            <a:pPr lvl="1"/>
            <a:r>
              <a:rPr lang="tr-TR" dirty="0"/>
              <a:t>Sınırlı ehliyetsizin temsilci olabilmesi</a:t>
            </a:r>
          </a:p>
          <a:p>
            <a:r>
              <a:rPr lang="tr-TR" dirty="0"/>
              <a:t>Sınırlı ehliyetsizlere yasak işlemler</a:t>
            </a:r>
          </a:p>
          <a:p>
            <a:pPr lvl="1"/>
            <a:r>
              <a:rPr lang="tr-TR" dirty="0"/>
              <a:t>Kefil olmak</a:t>
            </a:r>
          </a:p>
          <a:p>
            <a:pPr lvl="1"/>
            <a:r>
              <a:rPr lang="tr-TR" dirty="0"/>
              <a:t>Vakıf kurmak</a:t>
            </a:r>
          </a:p>
          <a:p>
            <a:pPr lvl="1"/>
            <a:r>
              <a:rPr lang="tr-TR" dirty="0"/>
              <a:t>Önemli bağışta bulunmak</a:t>
            </a:r>
          </a:p>
          <a:p>
            <a:r>
              <a:rPr lang="tr-TR" dirty="0"/>
              <a:t>Sorumluluk ehliyetinde haksız fiilden ve borca aykırılıktan sınırlı ehliyetsizler sorumludur</a:t>
            </a:r>
          </a:p>
          <a:p>
            <a:endParaRPr lang="tr-TR" dirty="0"/>
          </a:p>
        </p:txBody>
      </p:sp>
    </p:spTree>
    <p:extLst>
      <p:ext uri="{BB962C8B-B14F-4D97-AF65-F5344CB8AC3E}">
        <p14:creationId xmlns:p14="http://schemas.microsoft.com/office/powerpoint/2010/main" val="35956427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B12C7-98D2-8045-A88E-D65F26171509}"/>
              </a:ext>
            </a:extLst>
          </p:cNvPr>
          <p:cNvSpPr>
            <a:spLocks noGrp="1"/>
          </p:cNvSpPr>
          <p:nvPr>
            <p:ph type="title"/>
          </p:nvPr>
        </p:nvSpPr>
        <p:spPr/>
        <p:txBody>
          <a:bodyPr/>
          <a:lstStyle/>
          <a:p>
            <a:r>
              <a:rPr lang="tr-TR" dirty="0"/>
              <a:t>SINIRLI EHLİYETLİLER</a:t>
            </a:r>
          </a:p>
        </p:txBody>
      </p:sp>
      <p:sp>
        <p:nvSpPr>
          <p:cNvPr id="3" name="Content Placeholder 2">
            <a:extLst>
              <a:ext uri="{FF2B5EF4-FFF2-40B4-BE49-F238E27FC236}">
                <a16:creationId xmlns:a16="http://schemas.microsoft.com/office/drawing/2014/main" id="{4D7E5116-CCF7-D341-B55A-07C545D4D46F}"/>
              </a:ext>
            </a:extLst>
          </p:cNvPr>
          <p:cNvSpPr>
            <a:spLocks noGrp="1"/>
          </p:cNvSpPr>
          <p:nvPr>
            <p:ph idx="1"/>
          </p:nvPr>
        </p:nvSpPr>
        <p:spPr>
          <a:xfrm>
            <a:off x="4791919" y="405114"/>
            <a:ext cx="6782765" cy="5995686"/>
          </a:xfrm>
        </p:spPr>
        <p:txBody>
          <a:bodyPr>
            <a:normAutofit/>
          </a:bodyPr>
          <a:lstStyle/>
          <a:p>
            <a:r>
              <a:rPr lang="tr-TR" dirty="0"/>
              <a:t>Kendilerine yasal danışman atanmış kişilerdir</a:t>
            </a:r>
          </a:p>
          <a:p>
            <a:r>
              <a:rPr lang="tr-TR" dirty="0"/>
              <a:t>Bazı işlemleri yapabilmeleri bakımından kendi maddi çıkarları için fiil ehliyetinin sınırlanması gereklidir</a:t>
            </a:r>
          </a:p>
          <a:p>
            <a:r>
              <a:rPr lang="tr-TR" dirty="0"/>
              <a:t>Oy danışmanının rızasının alınması gerekli işlemlerden bazıları</a:t>
            </a:r>
          </a:p>
          <a:p>
            <a:pPr lvl="1"/>
            <a:r>
              <a:rPr lang="tr-TR" dirty="0"/>
              <a:t>Dava açma- sulh olma</a:t>
            </a:r>
          </a:p>
          <a:p>
            <a:pPr lvl="1"/>
            <a:r>
              <a:rPr lang="tr-TR" dirty="0"/>
              <a:t>Taşınmaz alım-satımı, rehini, başka bir ayni hak kurulması</a:t>
            </a:r>
          </a:p>
          <a:p>
            <a:pPr lvl="1"/>
            <a:r>
              <a:rPr lang="tr-TR" dirty="0"/>
              <a:t>Ödünç verme- alma</a:t>
            </a:r>
          </a:p>
          <a:p>
            <a:pPr lvl="1"/>
            <a:r>
              <a:rPr lang="tr-TR" dirty="0"/>
              <a:t>Bağışlama</a:t>
            </a:r>
          </a:p>
          <a:p>
            <a:pPr lvl="1"/>
            <a:r>
              <a:rPr lang="tr-TR" dirty="0"/>
              <a:t>Kefil olma</a:t>
            </a:r>
          </a:p>
          <a:p>
            <a:r>
              <a:rPr lang="tr-TR" dirty="0"/>
              <a:t>Yönetim danışmanı atandığında kişi malvarlığını yönetme yetkisini devreder. Gelirleri üzerinde tasarruf mümkün</a:t>
            </a:r>
          </a:p>
          <a:p>
            <a:r>
              <a:rPr lang="tr-TR" dirty="0"/>
              <a:t>Kısıtlılarda kişisel işler ön planda iken, </a:t>
            </a:r>
            <a:r>
              <a:rPr lang="tr-TR"/>
              <a:t>sınırlı ehliyetlilerde </a:t>
            </a:r>
            <a:r>
              <a:rPr lang="tr-TR" dirty="0"/>
              <a:t>maddi çıkarın korunması, mali işlerin yönetimi ön plandadır</a:t>
            </a:r>
          </a:p>
        </p:txBody>
      </p:sp>
    </p:spTree>
    <p:extLst>
      <p:ext uri="{BB962C8B-B14F-4D97-AF65-F5344CB8AC3E}">
        <p14:creationId xmlns:p14="http://schemas.microsoft.com/office/powerpoint/2010/main" val="33736697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142F-CFF7-104C-817E-140FDA02E930}"/>
              </a:ext>
            </a:extLst>
          </p:cNvPr>
          <p:cNvSpPr>
            <a:spLocks noGrp="1"/>
          </p:cNvSpPr>
          <p:nvPr>
            <p:ph type="title"/>
          </p:nvPr>
        </p:nvSpPr>
        <p:spPr/>
        <p:txBody>
          <a:bodyPr/>
          <a:lstStyle/>
          <a:p>
            <a:r>
              <a:rPr lang="tr-TR" dirty="0"/>
              <a:t>KİŞİNİN ADI</a:t>
            </a:r>
          </a:p>
        </p:txBody>
      </p:sp>
      <p:sp>
        <p:nvSpPr>
          <p:cNvPr id="3" name="Content Placeholder 2">
            <a:extLst>
              <a:ext uri="{FF2B5EF4-FFF2-40B4-BE49-F238E27FC236}">
                <a16:creationId xmlns:a16="http://schemas.microsoft.com/office/drawing/2014/main" id="{C9B83907-3D88-8043-8AAF-93219D7D33BF}"/>
              </a:ext>
            </a:extLst>
          </p:cNvPr>
          <p:cNvSpPr>
            <a:spLocks noGrp="1"/>
          </p:cNvSpPr>
          <p:nvPr>
            <p:ph idx="1"/>
          </p:nvPr>
        </p:nvSpPr>
        <p:spPr/>
        <p:txBody>
          <a:bodyPr/>
          <a:lstStyle/>
          <a:p>
            <a:r>
              <a:rPr lang="tr-TR" dirty="0"/>
              <a:t>Kişilik değerlerinden biridir. Hem gerçek hem de tüzel kişiler için</a:t>
            </a:r>
          </a:p>
          <a:p>
            <a:r>
              <a:rPr lang="tr-TR" dirty="0"/>
              <a:t>Ad üzerindeki hak bir kişilik hakkıdır</a:t>
            </a:r>
          </a:p>
          <a:p>
            <a:r>
              <a:rPr lang="tr-TR" dirty="0"/>
              <a:t>Devredilemez, mutlak, ölünceye kadar sona ermeyecek nitelikte</a:t>
            </a:r>
          </a:p>
          <a:p>
            <a:r>
              <a:rPr lang="tr-TR" dirty="0"/>
              <a:t>Ad üzerinde üstün hakkı olan üçüncü kişinin menfaati aleyhine bu hak kullanılamaz</a:t>
            </a:r>
          </a:p>
          <a:p>
            <a:r>
              <a:rPr lang="tr-TR" dirty="0"/>
              <a:t>Türleri</a:t>
            </a:r>
          </a:p>
          <a:p>
            <a:pPr lvl="1"/>
            <a:r>
              <a:rPr lang="tr-TR" dirty="0"/>
              <a:t>Soyadı</a:t>
            </a:r>
          </a:p>
          <a:p>
            <a:pPr lvl="1"/>
            <a:r>
              <a:rPr lang="tr-TR" dirty="0"/>
              <a:t>Öz ad</a:t>
            </a:r>
          </a:p>
          <a:p>
            <a:pPr lvl="1"/>
            <a:r>
              <a:rPr lang="tr-TR" dirty="0"/>
              <a:t>Müstear ad/ Mahlas</a:t>
            </a:r>
          </a:p>
          <a:p>
            <a:pPr lvl="1"/>
            <a:r>
              <a:rPr lang="tr-TR" dirty="0"/>
              <a:t>Lakap</a:t>
            </a:r>
          </a:p>
          <a:p>
            <a:pPr lvl="1"/>
            <a:r>
              <a:rPr lang="tr-TR" dirty="0"/>
              <a:t>Ticaret unvanı</a:t>
            </a:r>
          </a:p>
        </p:txBody>
      </p:sp>
    </p:spTree>
    <p:extLst>
      <p:ext uri="{BB962C8B-B14F-4D97-AF65-F5344CB8AC3E}">
        <p14:creationId xmlns:p14="http://schemas.microsoft.com/office/powerpoint/2010/main" val="346828973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2A5F-5D9E-7F42-9BD9-D86125CB1B46}"/>
              </a:ext>
            </a:extLst>
          </p:cNvPr>
          <p:cNvSpPr>
            <a:spLocks noGrp="1"/>
          </p:cNvSpPr>
          <p:nvPr>
            <p:ph type="title"/>
          </p:nvPr>
        </p:nvSpPr>
        <p:spPr/>
        <p:txBody>
          <a:bodyPr/>
          <a:lstStyle/>
          <a:p>
            <a:r>
              <a:rPr lang="tr-TR" dirty="0"/>
              <a:t>SOYADININ KAZANILMASI</a:t>
            </a:r>
          </a:p>
        </p:txBody>
      </p:sp>
      <p:sp>
        <p:nvSpPr>
          <p:cNvPr id="3" name="Content Placeholder 2">
            <a:extLst>
              <a:ext uri="{FF2B5EF4-FFF2-40B4-BE49-F238E27FC236}">
                <a16:creationId xmlns:a16="http://schemas.microsoft.com/office/drawing/2014/main" id="{2658EC28-3960-0346-A13E-F1C3E80F8F7E}"/>
              </a:ext>
            </a:extLst>
          </p:cNvPr>
          <p:cNvSpPr>
            <a:spLocks noGrp="1"/>
          </p:cNvSpPr>
          <p:nvPr>
            <p:ph idx="1"/>
          </p:nvPr>
        </p:nvSpPr>
        <p:spPr/>
        <p:txBody>
          <a:bodyPr/>
          <a:lstStyle/>
          <a:p>
            <a:r>
              <a:rPr lang="tr-TR" dirty="0"/>
              <a:t>Soy bağı yoluyla kazanma</a:t>
            </a:r>
          </a:p>
          <a:p>
            <a:r>
              <a:rPr lang="tr-TR" dirty="0"/>
              <a:t>Evlenme yoluyla</a:t>
            </a:r>
          </a:p>
          <a:p>
            <a:r>
              <a:rPr lang="tr-TR" dirty="0"/>
              <a:t>Evlat edinme yoluyla</a:t>
            </a:r>
          </a:p>
          <a:p>
            <a:r>
              <a:rPr lang="tr-TR" dirty="0"/>
              <a:t>İdari kararla</a:t>
            </a:r>
          </a:p>
          <a:p>
            <a:r>
              <a:rPr lang="tr-TR" dirty="0"/>
              <a:t>Soyadı seçme yoluyla</a:t>
            </a:r>
          </a:p>
        </p:txBody>
      </p:sp>
    </p:spTree>
    <p:extLst>
      <p:ext uri="{BB962C8B-B14F-4D97-AF65-F5344CB8AC3E}">
        <p14:creationId xmlns:p14="http://schemas.microsoft.com/office/powerpoint/2010/main" val="159235556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D0057-A0EE-2045-9BB2-34CA83BAC0D8}"/>
              </a:ext>
            </a:extLst>
          </p:cNvPr>
          <p:cNvSpPr>
            <a:spLocks noGrp="1"/>
          </p:cNvSpPr>
          <p:nvPr>
            <p:ph type="title"/>
          </p:nvPr>
        </p:nvSpPr>
        <p:spPr/>
        <p:txBody>
          <a:bodyPr>
            <a:normAutofit fontScale="90000"/>
          </a:bodyPr>
          <a:lstStyle/>
          <a:p>
            <a:r>
              <a:rPr lang="tr-TR" dirty="0"/>
              <a:t>SOYBAĞI YOLUYLA SOYADININ KAZANILMASI</a:t>
            </a:r>
          </a:p>
        </p:txBody>
      </p:sp>
      <p:sp>
        <p:nvSpPr>
          <p:cNvPr id="3" name="Content Placeholder 2">
            <a:extLst>
              <a:ext uri="{FF2B5EF4-FFF2-40B4-BE49-F238E27FC236}">
                <a16:creationId xmlns:a16="http://schemas.microsoft.com/office/drawing/2014/main" id="{85687B0B-D8D8-4445-ACF0-275022040696}"/>
              </a:ext>
            </a:extLst>
          </p:cNvPr>
          <p:cNvSpPr>
            <a:spLocks noGrp="1"/>
          </p:cNvSpPr>
          <p:nvPr>
            <p:ph idx="1"/>
          </p:nvPr>
        </p:nvSpPr>
        <p:spPr/>
        <p:txBody>
          <a:bodyPr/>
          <a:lstStyle/>
          <a:p>
            <a:r>
              <a:rPr lang="tr-TR" sz="2000" dirty="0"/>
              <a:t>Evlilik içi doğan çocuk ailenin soyadını alır</a:t>
            </a:r>
          </a:p>
          <a:p>
            <a:r>
              <a:rPr lang="tr-TR" sz="2000" dirty="0"/>
              <a:t>Ana ve baba evli değilse annenin soyadını alır. Ana ile baba daha sonra evlenirse ailenin soyadını alır</a:t>
            </a:r>
          </a:p>
          <a:p>
            <a:r>
              <a:rPr lang="tr-TR" sz="2000" dirty="0"/>
              <a:t>Boşanma sonucu velayet anneye verilmişse Yargıtay içtihatları iki farklı yönde kararlar içerir.</a:t>
            </a:r>
          </a:p>
          <a:p>
            <a:pPr lvl="1"/>
            <a:r>
              <a:rPr lang="tr-TR" sz="1800" dirty="0"/>
              <a:t> Sırf velayet hakkına dayanarak çocuğun soyadını değiştirme davası açma hakkı verilmeli midir?</a:t>
            </a:r>
          </a:p>
          <a:p>
            <a:pPr lvl="1"/>
            <a:r>
              <a:rPr lang="tr-TR" sz="1800" dirty="0"/>
              <a:t>Velayet babadaysa soyadını taşıyabiliyorsa annenin de soyadını taşıyabilmeli midir?</a:t>
            </a:r>
          </a:p>
          <a:p>
            <a:endParaRPr lang="tr-TR" dirty="0"/>
          </a:p>
        </p:txBody>
      </p:sp>
    </p:spTree>
    <p:extLst>
      <p:ext uri="{BB962C8B-B14F-4D97-AF65-F5344CB8AC3E}">
        <p14:creationId xmlns:p14="http://schemas.microsoft.com/office/powerpoint/2010/main" val="349217915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89BF5-BE88-C041-8B61-58746FD0E92C}"/>
              </a:ext>
            </a:extLst>
          </p:cNvPr>
          <p:cNvSpPr>
            <a:spLocks noGrp="1"/>
          </p:cNvSpPr>
          <p:nvPr>
            <p:ph type="title"/>
          </p:nvPr>
        </p:nvSpPr>
        <p:spPr/>
        <p:txBody>
          <a:bodyPr/>
          <a:lstStyle/>
          <a:p>
            <a:r>
              <a:rPr lang="tr-TR" dirty="0"/>
              <a:t>ÖZ ADIN KAZANILMASI</a:t>
            </a:r>
          </a:p>
        </p:txBody>
      </p:sp>
      <p:sp>
        <p:nvSpPr>
          <p:cNvPr id="3" name="Content Placeholder 2">
            <a:extLst>
              <a:ext uri="{FF2B5EF4-FFF2-40B4-BE49-F238E27FC236}">
                <a16:creationId xmlns:a16="http://schemas.microsoft.com/office/drawing/2014/main" id="{C5CACCC8-98B1-504C-82D3-BD6B5237FC1C}"/>
              </a:ext>
            </a:extLst>
          </p:cNvPr>
          <p:cNvSpPr>
            <a:spLocks noGrp="1"/>
          </p:cNvSpPr>
          <p:nvPr>
            <p:ph idx="1"/>
          </p:nvPr>
        </p:nvSpPr>
        <p:spPr/>
        <p:txBody>
          <a:bodyPr>
            <a:normAutofit/>
          </a:bodyPr>
          <a:lstStyle/>
          <a:p>
            <a:r>
              <a:rPr lang="tr-TR" sz="2400" dirty="0"/>
              <a:t>Evlilik içi çocuk</a:t>
            </a:r>
          </a:p>
          <a:p>
            <a:r>
              <a:rPr lang="tr-TR" sz="2400" dirty="0"/>
              <a:t>Evlilik dışı çocuk</a:t>
            </a:r>
          </a:p>
          <a:p>
            <a:r>
              <a:rPr lang="tr-TR" sz="2400" dirty="0"/>
              <a:t>Ana-babası bilinmeyen, sonradan bulunmuş çocuk</a:t>
            </a:r>
          </a:p>
        </p:txBody>
      </p:sp>
    </p:spTree>
    <p:extLst>
      <p:ext uri="{BB962C8B-B14F-4D97-AF65-F5344CB8AC3E}">
        <p14:creationId xmlns:p14="http://schemas.microsoft.com/office/powerpoint/2010/main" val="354587294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D6C55-3280-3644-8862-8D7B0BF77281}"/>
              </a:ext>
            </a:extLst>
          </p:cNvPr>
          <p:cNvSpPr>
            <a:spLocks noGrp="1"/>
          </p:cNvSpPr>
          <p:nvPr>
            <p:ph type="title"/>
          </p:nvPr>
        </p:nvSpPr>
        <p:spPr/>
        <p:txBody>
          <a:bodyPr/>
          <a:lstStyle/>
          <a:p>
            <a:r>
              <a:rPr lang="tr-TR" dirty="0"/>
              <a:t>ADIN DEĞİŞTİRİLMESİ</a:t>
            </a:r>
          </a:p>
        </p:txBody>
      </p:sp>
      <p:sp>
        <p:nvSpPr>
          <p:cNvPr id="3" name="Content Placeholder 2">
            <a:extLst>
              <a:ext uri="{FF2B5EF4-FFF2-40B4-BE49-F238E27FC236}">
                <a16:creationId xmlns:a16="http://schemas.microsoft.com/office/drawing/2014/main" id="{896B1F40-133F-CD4D-B672-C8F351830B01}"/>
              </a:ext>
            </a:extLst>
          </p:cNvPr>
          <p:cNvSpPr>
            <a:spLocks noGrp="1"/>
          </p:cNvSpPr>
          <p:nvPr>
            <p:ph idx="1"/>
          </p:nvPr>
        </p:nvSpPr>
        <p:spPr/>
        <p:txBody>
          <a:bodyPr/>
          <a:lstStyle/>
          <a:p>
            <a:r>
              <a:rPr lang="tr-TR" dirty="0"/>
              <a:t>Ancak haklı sebepler dahilinde adın değiştirilmesi mümkündür</a:t>
            </a:r>
          </a:p>
          <a:p>
            <a:r>
              <a:rPr lang="tr-TR" dirty="0"/>
              <a:t>Haklı sebeplerden bazıları</a:t>
            </a:r>
          </a:p>
          <a:p>
            <a:pPr lvl="1"/>
            <a:r>
              <a:rPr lang="tr-TR" dirty="0"/>
              <a:t>Manevi, psikolojik, duygusal çıkarlar</a:t>
            </a:r>
          </a:p>
          <a:p>
            <a:pPr lvl="1"/>
            <a:r>
              <a:rPr lang="tr-TR" dirty="0"/>
              <a:t>Gelecek menfaatlerinin korunması</a:t>
            </a:r>
          </a:p>
          <a:p>
            <a:pPr lvl="1"/>
            <a:r>
              <a:rPr lang="tr-TR" dirty="0"/>
              <a:t>Ticari bakımdan sakıncalı isimler</a:t>
            </a:r>
          </a:p>
          <a:p>
            <a:pPr lvl="1"/>
            <a:r>
              <a:rPr lang="tr-TR" dirty="0"/>
              <a:t>Din- uyruk değiştirme</a:t>
            </a:r>
          </a:p>
          <a:p>
            <a:pPr lvl="1"/>
            <a:r>
              <a:rPr lang="tr-TR" dirty="0"/>
              <a:t>Evlilik dışı doğması/ boşanma sonrası çocuğun menfaati</a:t>
            </a:r>
          </a:p>
          <a:p>
            <a:r>
              <a:rPr lang="tr-TR" dirty="0"/>
              <a:t>İlgilinin yerleşim yerindeki asliye hukuk mahkemesi</a:t>
            </a:r>
          </a:p>
          <a:p>
            <a:r>
              <a:rPr lang="tr-TR" dirty="0"/>
              <a:t>Kişiye sıkı sıkıya bağlı haktır</a:t>
            </a:r>
          </a:p>
        </p:txBody>
      </p:sp>
    </p:spTree>
    <p:extLst>
      <p:ext uri="{BB962C8B-B14F-4D97-AF65-F5344CB8AC3E}">
        <p14:creationId xmlns:p14="http://schemas.microsoft.com/office/powerpoint/2010/main" val="33116242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AB9C3-4903-CE4D-BC27-060FE6A3336E}"/>
              </a:ext>
            </a:extLst>
          </p:cNvPr>
          <p:cNvSpPr>
            <a:spLocks noGrp="1"/>
          </p:cNvSpPr>
          <p:nvPr>
            <p:ph type="title"/>
          </p:nvPr>
        </p:nvSpPr>
        <p:spPr/>
        <p:txBody>
          <a:bodyPr>
            <a:normAutofit fontScale="90000"/>
          </a:bodyPr>
          <a:lstStyle/>
          <a:p>
            <a:r>
              <a:rPr lang="tr-TR" dirty="0"/>
              <a:t>AD ÜZERİNDEKİ HAKKIN KORUNMASI</a:t>
            </a:r>
            <a:br>
              <a:rPr lang="tr-TR" dirty="0"/>
            </a:br>
            <a:r>
              <a:rPr lang="tr-TR" dirty="0"/>
              <a:t>MK md. 26</a:t>
            </a:r>
          </a:p>
        </p:txBody>
      </p:sp>
      <p:sp>
        <p:nvSpPr>
          <p:cNvPr id="3" name="Content Placeholder 2">
            <a:extLst>
              <a:ext uri="{FF2B5EF4-FFF2-40B4-BE49-F238E27FC236}">
                <a16:creationId xmlns:a16="http://schemas.microsoft.com/office/drawing/2014/main" id="{B330CD0D-175A-5345-A5DE-A8A007B0C8CA}"/>
              </a:ext>
            </a:extLst>
          </p:cNvPr>
          <p:cNvSpPr>
            <a:spLocks noGrp="1"/>
          </p:cNvSpPr>
          <p:nvPr>
            <p:ph idx="1"/>
          </p:nvPr>
        </p:nvSpPr>
        <p:spPr/>
        <p:txBody>
          <a:bodyPr>
            <a:normAutofit/>
          </a:bodyPr>
          <a:lstStyle/>
          <a:p>
            <a:r>
              <a:rPr lang="tr-TR" sz="2000" dirty="0"/>
              <a:t>Kişilik hakkına saldırıdır</a:t>
            </a:r>
          </a:p>
          <a:p>
            <a:r>
              <a:rPr lang="tr-TR" sz="2000" dirty="0"/>
              <a:t>İki tür saldırı mümkün</a:t>
            </a:r>
          </a:p>
          <a:p>
            <a:pPr lvl="1"/>
            <a:r>
              <a:rPr lang="tr-TR" sz="1800" dirty="0"/>
              <a:t>Adın kullanılmasını çekişmeli hale getirme</a:t>
            </a:r>
          </a:p>
          <a:p>
            <a:pPr lvl="1"/>
            <a:r>
              <a:rPr lang="tr-TR" sz="1800" dirty="0"/>
              <a:t>Adın haksız kullanılması</a:t>
            </a:r>
          </a:p>
          <a:p>
            <a:r>
              <a:rPr lang="tr-TR" sz="2000" dirty="0"/>
              <a:t>MK md. 26’ya girmeyen hallerden biri söz konusuysa kişiliği koruyucu dava açılabilir</a:t>
            </a:r>
          </a:p>
        </p:txBody>
      </p:sp>
    </p:spTree>
    <p:extLst>
      <p:ext uri="{BB962C8B-B14F-4D97-AF65-F5344CB8AC3E}">
        <p14:creationId xmlns:p14="http://schemas.microsoft.com/office/powerpoint/2010/main" val="212987316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14B37-801D-A545-920E-E0D592B0D683}"/>
              </a:ext>
            </a:extLst>
          </p:cNvPr>
          <p:cNvSpPr>
            <a:spLocks noGrp="1"/>
          </p:cNvSpPr>
          <p:nvPr>
            <p:ph type="title"/>
          </p:nvPr>
        </p:nvSpPr>
        <p:spPr/>
        <p:txBody>
          <a:bodyPr/>
          <a:lstStyle/>
          <a:p>
            <a:r>
              <a:rPr lang="tr-TR" dirty="0"/>
              <a:t>HISIMLIK</a:t>
            </a:r>
          </a:p>
        </p:txBody>
      </p:sp>
      <p:sp>
        <p:nvSpPr>
          <p:cNvPr id="3" name="Content Placeholder 2">
            <a:extLst>
              <a:ext uri="{FF2B5EF4-FFF2-40B4-BE49-F238E27FC236}">
                <a16:creationId xmlns:a16="http://schemas.microsoft.com/office/drawing/2014/main" id="{CC4549AF-C4AA-5C4C-93C8-2685EF07734E}"/>
              </a:ext>
            </a:extLst>
          </p:cNvPr>
          <p:cNvSpPr>
            <a:spLocks noGrp="1"/>
          </p:cNvSpPr>
          <p:nvPr>
            <p:ph idx="1"/>
          </p:nvPr>
        </p:nvSpPr>
        <p:spPr>
          <a:xfrm>
            <a:off x="4940969" y="803185"/>
            <a:ext cx="6459352" cy="5501361"/>
          </a:xfrm>
        </p:spPr>
        <p:txBody>
          <a:bodyPr>
            <a:normAutofit/>
          </a:bodyPr>
          <a:lstStyle/>
          <a:p>
            <a:r>
              <a:rPr lang="tr-TR" dirty="0"/>
              <a:t>Kan hısımlığı</a:t>
            </a:r>
          </a:p>
          <a:p>
            <a:pPr lvl="1"/>
            <a:r>
              <a:rPr lang="tr-TR" dirty="0"/>
              <a:t>Üstsoy-altsoy ve yansoy hısımlığı</a:t>
            </a:r>
          </a:p>
          <a:p>
            <a:pPr lvl="1"/>
            <a:r>
              <a:rPr lang="tr-TR" dirty="0"/>
              <a:t>Ana ile soy bağı doğumla; baba ile soy bağı ana ile evlilik, tanıma veya babalık hükmü ile kurulur</a:t>
            </a:r>
          </a:p>
          <a:p>
            <a:pPr lvl="1"/>
            <a:r>
              <a:rPr lang="tr-TR" dirty="0"/>
              <a:t>Hısımlık derecesi, kişileri birbirine bağlayan doğum sayısıyla belirlenir </a:t>
            </a:r>
          </a:p>
          <a:p>
            <a:pPr lvl="1"/>
            <a:r>
              <a:rPr lang="tr-TR" dirty="0"/>
              <a:t>Sonuçları</a:t>
            </a:r>
          </a:p>
          <a:p>
            <a:pPr lvl="2"/>
            <a:r>
              <a:rPr lang="tr-TR" dirty="0"/>
              <a:t>Evlenme yasağı</a:t>
            </a:r>
          </a:p>
          <a:p>
            <a:pPr lvl="2"/>
            <a:r>
              <a:rPr lang="tr-TR" dirty="0"/>
              <a:t>Dernekte oy kullanma</a:t>
            </a:r>
          </a:p>
          <a:p>
            <a:pPr lvl="2"/>
            <a:r>
              <a:rPr lang="tr-TR" dirty="0"/>
              <a:t>Vasi olamama</a:t>
            </a:r>
          </a:p>
          <a:p>
            <a:r>
              <a:rPr lang="tr-TR" dirty="0"/>
              <a:t>Kayın hısımlığı</a:t>
            </a:r>
          </a:p>
          <a:p>
            <a:pPr lvl="1"/>
            <a:r>
              <a:rPr lang="tr-TR" dirty="0"/>
              <a:t>Dünürler arası hısımlık yoktur</a:t>
            </a:r>
          </a:p>
          <a:p>
            <a:pPr lvl="1"/>
            <a:r>
              <a:rPr lang="tr-TR" dirty="0"/>
              <a:t>Evlilik sona erse dahi devam eder</a:t>
            </a:r>
          </a:p>
          <a:p>
            <a:r>
              <a:rPr lang="tr-TR" dirty="0"/>
              <a:t>Evlat edinmeden doğan hısımlık</a:t>
            </a:r>
          </a:p>
          <a:p>
            <a:pPr lvl="1"/>
            <a:r>
              <a:rPr lang="tr-TR" dirty="0"/>
              <a:t>Evlatlık, evlat edinene mirasçı olabilir (tek yönlü mirasçılık)</a:t>
            </a:r>
          </a:p>
        </p:txBody>
      </p:sp>
    </p:spTree>
    <p:extLst>
      <p:ext uri="{BB962C8B-B14F-4D97-AF65-F5344CB8AC3E}">
        <p14:creationId xmlns:p14="http://schemas.microsoft.com/office/powerpoint/2010/main" val="3152280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6823D-69FE-F34D-AE5E-FF1F08284726}"/>
              </a:ext>
            </a:extLst>
          </p:cNvPr>
          <p:cNvSpPr>
            <a:spLocks noGrp="1"/>
          </p:cNvSpPr>
          <p:nvPr>
            <p:ph type="title"/>
          </p:nvPr>
        </p:nvSpPr>
        <p:spPr/>
        <p:txBody>
          <a:bodyPr/>
          <a:lstStyle/>
          <a:p>
            <a:r>
              <a:rPr lang="tr-TR" dirty="0"/>
              <a:t>ÖRF-ADET HUKUKU KURALLARI</a:t>
            </a:r>
          </a:p>
        </p:txBody>
      </p:sp>
      <p:sp>
        <p:nvSpPr>
          <p:cNvPr id="3" name="TextBox 2">
            <a:extLst>
              <a:ext uri="{FF2B5EF4-FFF2-40B4-BE49-F238E27FC236}">
                <a16:creationId xmlns:a16="http://schemas.microsoft.com/office/drawing/2014/main" id="{B2B3393D-C8E6-EE48-8ABF-4BDC5481DE35}"/>
              </a:ext>
            </a:extLst>
          </p:cNvPr>
          <p:cNvSpPr txBox="1"/>
          <p:nvPr/>
        </p:nvSpPr>
        <p:spPr>
          <a:xfrm>
            <a:off x="4849585" y="1456732"/>
            <a:ext cx="6942542" cy="3349635"/>
          </a:xfrm>
          <a:prstGeom prst="rect">
            <a:avLst/>
          </a:prstGeom>
          <a:noFill/>
        </p:spPr>
        <p:txBody>
          <a:bodyPr wrap="none" rtlCol="0">
            <a:spAutoFit/>
          </a:bodyPr>
          <a:lstStyle/>
          <a:p>
            <a:pPr marL="285750" indent="-285750">
              <a:lnSpc>
                <a:spcPct val="150000"/>
              </a:lnSpc>
              <a:buFont typeface="Arial" panose="020B0604020202020204" pitchFamily="34" charset="0"/>
              <a:buChar char="•"/>
            </a:pPr>
            <a:r>
              <a:rPr lang="tr-TR" sz="2400" dirty="0"/>
              <a:t>İkinci basamakta yer alan yürürlük kaynağıdır</a:t>
            </a:r>
          </a:p>
          <a:p>
            <a:pPr>
              <a:lnSpc>
                <a:spcPct val="150000"/>
              </a:lnSpc>
            </a:pPr>
            <a:endParaRPr lang="tr-TR" sz="2400" dirty="0"/>
          </a:p>
          <a:p>
            <a:pPr marL="285750" indent="-285750">
              <a:lnSpc>
                <a:spcPct val="150000"/>
              </a:lnSpc>
              <a:buFont typeface="Arial" panose="020B0604020202020204" pitchFamily="34" charset="0"/>
              <a:buChar char="•"/>
            </a:pPr>
            <a:r>
              <a:rPr lang="tr-TR" sz="2400" dirty="0"/>
              <a:t>Üç adet unsuru vardır: </a:t>
            </a:r>
          </a:p>
          <a:p>
            <a:pPr marL="342900" indent="-342900">
              <a:lnSpc>
                <a:spcPct val="150000"/>
              </a:lnSpc>
              <a:buFont typeface="Wingdings" pitchFamily="2" charset="2"/>
              <a:buChar char="ü"/>
            </a:pPr>
            <a:r>
              <a:rPr lang="tr-TR" sz="2400" dirty="0"/>
              <a:t>Süreklilik</a:t>
            </a:r>
          </a:p>
          <a:p>
            <a:pPr marL="342900" indent="-342900">
              <a:lnSpc>
                <a:spcPct val="150000"/>
              </a:lnSpc>
              <a:buFont typeface="Wingdings" pitchFamily="2" charset="2"/>
              <a:buChar char="ü"/>
            </a:pPr>
            <a:r>
              <a:rPr lang="tr-TR" sz="2400" dirty="0"/>
              <a:t>Genel inanç</a:t>
            </a:r>
          </a:p>
          <a:p>
            <a:pPr marL="342900" indent="-342900">
              <a:lnSpc>
                <a:spcPct val="150000"/>
              </a:lnSpc>
              <a:buFont typeface="Wingdings" pitchFamily="2" charset="2"/>
              <a:buChar char="ü"/>
            </a:pPr>
            <a:r>
              <a:rPr lang="tr-TR" sz="2400" dirty="0"/>
              <a:t>Devletin yaptırım gücü ile desteklenme</a:t>
            </a:r>
          </a:p>
        </p:txBody>
      </p:sp>
    </p:spTree>
    <p:extLst>
      <p:ext uri="{BB962C8B-B14F-4D97-AF65-F5344CB8AC3E}">
        <p14:creationId xmlns:p14="http://schemas.microsoft.com/office/powerpoint/2010/main" val="428255308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3543B-584C-D248-9198-18864B00D6D6}"/>
              </a:ext>
            </a:extLst>
          </p:cNvPr>
          <p:cNvSpPr>
            <a:spLocks noGrp="1"/>
          </p:cNvSpPr>
          <p:nvPr>
            <p:ph type="title"/>
          </p:nvPr>
        </p:nvSpPr>
        <p:spPr/>
        <p:txBody>
          <a:bodyPr/>
          <a:lstStyle/>
          <a:p>
            <a:r>
              <a:rPr lang="tr-TR" dirty="0"/>
              <a:t>YERLEŞİM YERİ</a:t>
            </a:r>
          </a:p>
        </p:txBody>
      </p:sp>
      <p:sp>
        <p:nvSpPr>
          <p:cNvPr id="3" name="Content Placeholder 2">
            <a:extLst>
              <a:ext uri="{FF2B5EF4-FFF2-40B4-BE49-F238E27FC236}">
                <a16:creationId xmlns:a16="http://schemas.microsoft.com/office/drawing/2014/main" id="{149601D7-B15D-9D4B-A5F4-5CD6D1B7C33E}"/>
              </a:ext>
            </a:extLst>
          </p:cNvPr>
          <p:cNvSpPr>
            <a:spLocks noGrp="1"/>
          </p:cNvSpPr>
          <p:nvPr>
            <p:ph idx="1"/>
          </p:nvPr>
        </p:nvSpPr>
        <p:spPr>
          <a:xfrm>
            <a:off x="4924927" y="834188"/>
            <a:ext cx="6475394" cy="5217619"/>
          </a:xfrm>
        </p:spPr>
        <p:txBody>
          <a:bodyPr>
            <a:normAutofit/>
          </a:bodyPr>
          <a:lstStyle/>
          <a:p>
            <a:r>
              <a:rPr lang="tr-TR" sz="2400" dirty="0"/>
              <a:t>Kişinin hayat faaliyetleri ve ilişkilerinin merkezi olan yer</a:t>
            </a:r>
          </a:p>
          <a:p>
            <a:r>
              <a:rPr lang="tr-TR" sz="2400" dirty="0"/>
              <a:t>Yerleşim yerinin gerekliliği ilkesi</a:t>
            </a:r>
          </a:p>
          <a:p>
            <a:r>
              <a:rPr lang="tr-TR" sz="2400" dirty="0"/>
              <a:t>Yerleşim yerinin tekliği ilkesi</a:t>
            </a:r>
          </a:p>
          <a:p>
            <a:r>
              <a:rPr lang="tr-TR" sz="2400" dirty="0"/>
              <a:t>Türleri</a:t>
            </a:r>
          </a:p>
          <a:p>
            <a:pPr lvl="1"/>
            <a:r>
              <a:rPr lang="tr-TR" sz="2000" dirty="0"/>
              <a:t>İsteğe bağlı yerleşim yeri</a:t>
            </a:r>
          </a:p>
          <a:p>
            <a:pPr lvl="1"/>
            <a:r>
              <a:rPr lang="tr-TR" sz="2000" dirty="0"/>
              <a:t>İtibari yerleşim yeri</a:t>
            </a:r>
          </a:p>
          <a:p>
            <a:pPr lvl="1"/>
            <a:r>
              <a:rPr lang="tr-TR" sz="2000" dirty="0"/>
              <a:t>Yasal yerleşim yeri</a:t>
            </a:r>
          </a:p>
          <a:p>
            <a:pPr lvl="2"/>
            <a:r>
              <a:rPr lang="tr-TR" sz="1800" dirty="0"/>
              <a:t>Velayet altındaki çocuklar</a:t>
            </a:r>
          </a:p>
          <a:p>
            <a:pPr lvl="2"/>
            <a:r>
              <a:rPr lang="tr-TR" sz="1800" dirty="0"/>
              <a:t>Vesayet altındaki kişiler</a:t>
            </a:r>
          </a:p>
        </p:txBody>
      </p:sp>
    </p:spTree>
    <p:extLst>
      <p:ext uri="{BB962C8B-B14F-4D97-AF65-F5344CB8AC3E}">
        <p14:creationId xmlns:p14="http://schemas.microsoft.com/office/powerpoint/2010/main" val="209921606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36C0D-676B-4C4B-86CE-8866235FD713}"/>
              </a:ext>
            </a:extLst>
          </p:cNvPr>
          <p:cNvSpPr>
            <a:spLocks noGrp="1"/>
          </p:cNvSpPr>
          <p:nvPr>
            <p:ph type="title"/>
          </p:nvPr>
        </p:nvSpPr>
        <p:spPr/>
        <p:txBody>
          <a:bodyPr/>
          <a:lstStyle/>
          <a:p>
            <a:r>
              <a:rPr lang="tr-TR" dirty="0"/>
              <a:t>NÜFUS KÜTÜĞÜ</a:t>
            </a:r>
          </a:p>
        </p:txBody>
      </p:sp>
      <p:sp>
        <p:nvSpPr>
          <p:cNvPr id="3" name="Content Placeholder 2">
            <a:extLst>
              <a:ext uri="{FF2B5EF4-FFF2-40B4-BE49-F238E27FC236}">
                <a16:creationId xmlns:a16="http://schemas.microsoft.com/office/drawing/2014/main" id="{9BBDA421-A524-8242-A13A-A114F5089FA2}"/>
              </a:ext>
            </a:extLst>
          </p:cNvPr>
          <p:cNvSpPr>
            <a:spLocks noGrp="1"/>
          </p:cNvSpPr>
          <p:nvPr>
            <p:ph idx="1"/>
          </p:nvPr>
        </p:nvSpPr>
        <p:spPr/>
        <p:txBody>
          <a:bodyPr>
            <a:normAutofit/>
          </a:bodyPr>
          <a:lstStyle/>
          <a:p>
            <a:r>
              <a:rPr lang="tr-TR" sz="2400" dirty="0"/>
              <a:t>Aile kütüğü temel kütüktür</a:t>
            </a:r>
          </a:p>
          <a:p>
            <a:r>
              <a:rPr lang="tr-TR" sz="2400" dirty="0"/>
              <a:t>Özel kütükler: doğum, ölüm, evlenme, boşanma, kayıt düzeltme kütükleri</a:t>
            </a:r>
          </a:p>
          <a:p>
            <a:r>
              <a:rPr lang="tr-TR" sz="2400" dirty="0"/>
              <a:t>Nüfus kütüklerinin düzeltilmesi davası—kamu düzeninden doğar, nüfus müdürlüğü taraftır</a:t>
            </a:r>
          </a:p>
          <a:p>
            <a:r>
              <a:rPr lang="tr-TR" sz="2400" dirty="0"/>
              <a:t>Hakim ilkeler</a:t>
            </a:r>
          </a:p>
          <a:p>
            <a:pPr lvl="1"/>
            <a:r>
              <a:rPr lang="tr-TR" sz="2000" dirty="0"/>
              <a:t>Sicil kayıtlarının bütünlüğü ilkesi</a:t>
            </a:r>
          </a:p>
          <a:p>
            <a:pPr lvl="1"/>
            <a:r>
              <a:rPr lang="tr-TR" sz="2000" dirty="0"/>
              <a:t>Kamuya kapalılık (Gizlilik) ilkesi</a:t>
            </a:r>
          </a:p>
          <a:p>
            <a:pPr lvl="1"/>
            <a:r>
              <a:rPr lang="tr-TR" sz="2000" dirty="0"/>
              <a:t>Nüfus kayıtlarının ispat gücü (MK md. 7)</a:t>
            </a:r>
          </a:p>
        </p:txBody>
      </p:sp>
    </p:spTree>
    <p:extLst>
      <p:ext uri="{BB962C8B-B14F-4D97-AF65-F5344CB8AC3E}">
        <p14:creationId xmlns:p14="http://schemas.microsoft.com/office/powerpoint/2010/main" val="23104978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A3756-DF61-1048-9FA4-17F865B59A7B}"/>
              </a:ext>
            </a:extLst>
          </p:cNvPr>
          <p:cNvSpPr>
            <a:spLocks noGrp="1"/>
          </p:cNvSpPr>
          <p:nvPr>
            <p:ph type="title"/>
          </p:nvPr>
        </p:nvSpPr>
        <p:spPr/>
        <p:txBody>
          <a:bodyPr/>
          <a:lstStyle/>
          <a:p>
            <a:r>
              <a:rPr lang="tr-TR" dirty="0"/>
              <a:t>KİŞİLİK HAKKI</a:t>
            </a:r>
          </a:p>
        </p:txBody>
      </p:sp>
      <p:sp>
        <p:nvSpPr>
          <p:cNvPr id="3" name="Content Placeholder 2">
            <a:extLst>
              <a:ext uri="{FF2B5EF4-FFF2-40B4-BE49-F238E27FC236}">
                <a16:creationId xmlns:a16="http://schemas.microsoft.com/office/drawing/2014/main" id="{B4E7205D-EF31-024F-90C8-E345411792F0}"/>
              </a:ext>
            </a:extLst>
          </p:cNvPr>
          <p:cNvSpPr>
            <a:spLocks noGrp="1"/>
          </p:cNvSpPr>
          <p:nvPr>
            <p:ph idx="1"/>
          </p:nvPr>
        </p:nvSpPr>
        <p:spPr/>
        <p:txBody>
          <a:bodyPr/>
          <a:lstStyle/>
          <a:p>
            <a:r>
              <a:rPr lang="tr-TR" dirty="0"/>
              <a:t>Mutlak haktır</a:t>
            </a:r>
          </a:p>
          <a:p>
            <a:r>
              <a:rPr lang="tr-TR" dirty="0"/>
              <a:t>Şahıs varlığı haklarındandır</a:t>
            </a:r>
          </a:p>
          <a:p>
            <a:r>
              <a:rPr lang="tr-TR" dirty="0"/>
              <a:t>Kişiye sıkı sıkıya bağlı haktır</a:t>
            </a:r>
          </a:p>
          <a:p>
            <a:r>
              <a:rPr lang="tr-TR" dirty="0"/>
              <a:t>Tekelci niteliktedir</a:t>
            </a:r>
          </a:p>
          <a:p>
            <a:r>
              <a:rPr lang="tr-TR" dirty="0"/>
              <a:t>İcra takibine konu olmaz</a:t>
            </a:r>
          </a:p>
          <a:p>
            <a:r>
              <a:rPr lang="tr-TR" dirty="0"/>
              <a:t>Zamanaşımına uğramaz, hak düşürücü süreye tabi değildir</a:t>
            </a:r>
          </a:p>
          <a:p>
            <a:r>
              <a:rPr lang="tr-TR" dirty="0"/>
              <a:t>Hak sahibinin ölümüyle sona erer, mirasçılara geçmez. Bu haktan vazgeçilemez, devredilemez</a:t>
            </a:r>
          </a:p>
        </p:txBody>
      </p:sp>
    </p:spTree>
    <p:extLst>
      <p:ext uri="{BB962C8B-B14F-4D97-AF65-F5344CB8AC3E}">
        <p14:creationId xmlns:p14="http://schemas.microsoft.com/office/powerpoint/2010/main" val="40656437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476DB-D20A-0C43-85D2-AF27DAB5FC5C}"/>
              </a:ext>
            </a:extLst>
          </p:cNvPr>
          <p:cNvSpPr>
            <a:spLocks noGrp="1"/>
          </p:cNvSpPr>
          <p:nvPr>
            <p:ph type="title"/>
          </p:nvPr>
        </p:nvSpPr>
        <p:spPr/>
        <p:txBody>
          <a:bodyPr/>
          <a:lstStyle/>
          <a:p>
            <a:r>
              <a:rPr lang="tr-TR" dirty="0"/>
              <a:t>KİŞİLİK HAKKI DEĞERLERİ</a:t>
            </a:r>
          </a:p>
        </p:txBody>
      </p:sp>
      <p:sp>
        <p:nvSpPr>
          <p:cNvPr id="3" name="Content Placeholder 2">
            <a:extLst>
              <a:ext uri="{FF2B5EF4-FFF2-40B4-BE49-F238E27FC236}">
                <a16:creationId xmlns:a16="http://schemas.microsoft.com/office/drawing/2014/main" id="{283ED46C-8464-2140-A677-79C1BCFDF3EC}"/>
              </a:ext>
            </a:extLst>
          </p:cNvPr>
          <p:cNvSpPr>
            <a:spLocks noGrp="1"/>
          </p:cNvSpPr>
          <p:nvPr>
            <p:ph idx="1"/>
          </p:nvPr>
        </p:nvSpPr>
        <p:spPr/>
        <p:txBody>
          <a:bodyPr/>
          <a:lstStyle/>
          <a:p>
            <a:r>
              <a:rPr lang="tr-TR" dirty="0"/>
              <a:t>Hayat ve sağlık</a:t>
            </a:r>
          </a:p>
          <a:p>
            <a:r>
              <a:rPr lang="tr-TR" dirty="0"/>
              <a:t>Vücut bütünlüğü</a:t>
            </a:r>
          </a:p>
          <a:p>
            <a:pPr lvl="1"/>
            <a:r>
              <a:rPr lang="tr-TR" dirty="0" err="1"/>
              <a:t>Mobbing</a:t>
            </a:r>
            <a:endParaRPr lang="tr-TR" dirty="0"/>
          </a:p>
          <a:p>
            <a:pPr lvl="1"/>
            <a:r>
              <a:rPr lang="tr-TR" dirty="0"/>
              <a:t>Tıbbi müdahaleler</a:t>
            </a:r>
          </a:p>
          <a:p>
            <a:pPr lvl="1"/>
            <a:r>
              <a:rPr lang="tr-TR" dirty="0"/>
              <a:t>Organ ve doku nakli</a:t>
            </a:r>
          </a:p>
          <a:p>
            <a:pPr lvl="1"/>
            <a:r>
              <a:rPr lang="tr-TR" dirty="0"/>
              <a:t>Cinsel faaliyete ilişkin müdahaleler</a:t>
            </a:r>
          </a:p>
          <a:p>
            <a:r>
              <a:rPr lang="tr-TR" dirty="0"/>
              <a:t>Hayat alanı</a:t>
            </a:r>
          </a:p>
          <a:p>
            <a:pPr lvl="1"/>
            <a:r>
              <a:rPr lang="tr-TR" dirty="0"/>
              <a:t>Gizli hayat</a:t>
            </a:r>
          </a:p>
          <a:p>
            <a:pPr lvl="1"/>
            <a:r>
              <a:rPr lang="tr-TR" dirty="0"/>
              <a:t>Özel hayat</a:t>
            </a:r>
          </a:p>
          <a:p>
            <a:pPr lvl="1"/>
            <a:r>
              <a:rPr lang="tr-TR" dirty="0"/>
              <a:t>Kamuya açık hayat</a:t>
            </a:r>
          </a:p>
          <a:p>
            <a:r>
              <a:rPr lang="tr-TR" dirty="0"/>
              <a:t>Şeref ve haysiyet</a:t>
            </a:r>
          </a:p>
          <a:p>
            <a:r>
              <a:rPr lang="tr-TR" dirty="0"/>
              <a:t>Resim ve ses</a:t>
            </a:r>
          </a:p>
          <a:p>
            <a:r>
              <a:rPr lang="tr-TR"/>
              <a:t>Ad </a:t>
            </a:r>
            <a:endParaRPr lang="tr-TR" dirty="0"/>
          </a:p>
        </p:txBody>
      </p:sp>
    </p:spTree>
    <p:extLst>
      <p:ext uri="{BB962C8B-B14F-4D97-AF65-F5344CB8AC3E}">
        <p14:creationId xmlns:p14="http://schemas.microsoft.com/office/powerpoint/2010/main" val="252725339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B9F5A-D28E-2548-9B2B-B5F578A742AD}"/>
              </a:ext>
            </a:extLst>
          </p:cNvPr>
          <p:cNvSpPr>
            <a:spLocks noGrp="1"/>
          </p:cNvSpPr>
          <p:nvPr>
            <p:ph type="title"/>
          </p:nvPr>
        </p:nvSpPr>
        <p:spPr/>
        <p:txBody>
          <a:bodyPr/>
          <a:lstStyle/>
          <a:p>
            <a:r>
              <a:rPr lang="tr-TR" dirty="0"/>
              <a:t>TIBBİ MÜDAHALE</a:t>
            </a:r>
          </a:p>
        </p:txBody>
      </p:sp>
      <p:sp>
        <p:nvSpPr>
          <p:cNvPr id="3" name="Content Placeholder 2">
            <a:extLst>
              <a:ext uri="{FF2B5EF4-FFF2-40B4-BE49-F238E27FC236}">
                <a16:creationId xmlns:a16="http://schemas.microsoft.com/office/drawing/2014/main" id="{F9390EBA-B12F-3645-85ED-8E79C25F9E23}"/>
              </a:ext>
            </a:extLst>
          </p:cNvPr>
          <p:cNvSpPr>
            <a:spLocks noGrp="1"/>
          </p:cNvSpPr>
          <p:nvPr>
            <p:ph idx="1"/>
          </p:nvPr>
        </p:nvSpPr>
        <p:spPr/>
        <p:txBody>
          <a:bodyPr/>
          <a:lstStyle/>
          <a:p>
            <a:r>
              <a:rPr lang="tr-TR" dirty="0"/>
              <a:t>Müdahale edilecek kişinin rızası hukuka uygunluk sebebidir</a:t>
            </a:r>
          </a:p>
          <a:p>
            <a:r>
              <a:rPr lang="tr-TR" dirty="0"/>
              <a:t>Acil durumda hasta narkoz etkisindeyken komplikasyon çıkarsa rıza aranmasına gerek yoktur</a:t>
            </a:r>
          </a:p>
          <a:p>
            <a:r>
              <a:rPr lang="tr-TR" dirty="0"/>
              <a:t>Rızanın hukuka uygunluk nedeni olması için</a:t>
            </a:r>
          </a:p>
          <a:p>
            <a:pPr lvl="1"/>
            <a:r>
              <a:rPr lang="tr-TR" dirty="0"/>
              <a:t>Tedaviye yönelik müdahale olmalı</a:t>
            </a:r>
          </a:p>
          <a:p>
            <a:pPr lvl="1"/>
            <a:r>
              <a:rPr lang="tr-TR" dirty="0"/>
              <a:t>Tıp kurallarına uygun müdahale olmalı</a:t>
            </a:r>
          </a:p>
        </p:txBody>
      </p:sp>
    </p:spTree>
    <p:extLst>
      <p:ext uri="{BB962C8B-B14F-4D97-AF65-F5344CB8AC3E}">
        <p14:creationId xmlns:p14="http://schemas.microsoft.com/office/powerpoint/2010/main" val="413383487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AE230-3AA0-8F48-8512-421CBC077E4F}"/>
              </a:ext>
            </a:extLst>
          </p:cNvPr>
          <p:cNvSpPr>
            <a:spLocks noGrp="1"/>
          </p:cNvSpPr>
          <p:nvPr>
            <p:ph type="title"/>
          </p:nvPr>
        </p:nvSpPr>
        <p:spPr/>
        <p:txBody>
          <a:bodyPr/>
          <a:lstStyle/>
          <a:p>
            <a:r>
              <a:rPr lang="tr-TR" dirty="0"/>
              <a:t>ORGAN VE DOKU NAKLİ</a:t>
            </a:r>
          </a:p>
        </p:txBody>
      </p:sp>
      <p:sp>
        <p:nvSpPr>
          <p:cNvPr id="3" name="Content Placeholder 2">
            <a:extLst>
              <a:ext uri="{FF2B5EF4-FFF2-40B4-BE49-F238E27FC236}">
                <a16:creationId xmlns:a16="http://schemas.microsoft.com/office/drawing/2014/main" id="{34F6749B-7478-BE42-B89C-D85FAFA88B1D}"/>
              </a:ext>
            </a:extLst>
          </p:cNvPr>
          <p:cNvSpPr>
            <a:spLocks noGrp="1"/>
          </p:cNvSpPr>
          <p:nvPr>
            <p:ph idx="1"/>
          </p:nvPr>
        </p:nvSpPr>
        <p:spPr>
          <a:xfrm>
            <a:off x="4851401" y="431800"/>
            <a:ext cx="6548920" cy="5803900"/>
          </a:xfrm>
        </p:spPr>
        <p:txBody>
          <a:bodyPr>
            <a:normAutofit lnSpcReduction="10000"/>
          </a:bodyPr>
          <a:lstStyle/>
          <a:p>
            <a:r>
              <a:rPr lang="tr-TR" dirty="0"/>
              <a:t>Organ satışı yasaktır</a:t>
            </a:r>
          </a:p>
          <a:p>
            <a:r>
              <a:rPr lang="tr-TR" dirty="0"/>
              <a:t>Canlı kişiden organ nakli şartları</a:t>
            </a:r>
          </a:p>
          <a:p>
            <a:pPr lvl="1"/>
            <a:r>
              <a:rPr lang="tr-TR" dirty="0"/>
              <a:t>Verici 18 yaşını doldurmalı</a:t>
            </a:r>
          </a:p>
          <a:p>
            <a:pPr lvl="1"/>
            <a:r>
              <a:rPr lang="tr-TR" dirty="0"/>
              <a:t>Ayırt etme gücüne sahip olmalı</a:t>
            </a:r>
          </a:p>
          <a:p>
            <a:pPr lvl="1"/>
            <a:r>
              <a:rPr lang="tr-TR" dirty="0"/>
              <a:t>En az iki tanık huzurunda açık, bilinçli ve etkiden uzak önceden verilen yazılı beyan/  sözlü ifade de tutanağa geçirilerek imzalanabilir, hakim onaylamalı</a:t>
            </a:r>
          </a:p>
          <a:p>
            <a:pPr lvl="1"/>
            <a:r>
              <a:rPr lang="tr-TR" dirty="0"/>
              <a:t>Ayırt etme gücü </a:t>
            </a:r>
            <a:r>
              <a:rPr lang="tr-TR"/>
              <a:t>olan kısıtlı </a:t>
            </a:r>
            <a:r>
              <a:rPr lang="tr-TR" dirty="0"/>
              <a:t>yasal temsilci izniyle verici olabilir</a:t>
            </a:r>
          </a:p>
          <a:p>
            <a:r>
              <a:rPr lang="tr-TR" dirty="0"/>
              <a:t>Ölüden organ nakli şartları</a:t>
            </a:r>
          </a:p>
          <a:p>
            <a:pPr lvl="1"/>
            <a:r>
              <a:rPr lang="tr-TR" dirty="0"/>
              <a:t>Kanunda sayılan yakınlarının izni veya sağlığında kendi rızası ile</a:t>
            </a:r>
          </a:p>
          <a:p>
            <a:pPr lvl="1"/>
            <a:r>
              <a:rPr lang="tr-TR" dirty="0"/>
              <a:t>Rızanın aranmadığı haller</a:t>
            </a:r>
          </a:p>
          <a:p>
            <a:pPr lvl="2"/>
            <a:r>
              <a:rPr lang="tr-TR" dirty="0"/>
              <a:t>Ölüm anında yakınlarının bulunmaması</a:t>
            </a:r>
          </a:p>
          <a:p>
            <a:pPr lvl="2"/>
            <a:r>
              <a:rPr lang="tr-TR" dirty="0"/>
              <a:t>Tıbbi ölüm halinin alınacak organlara bağlı olmadığı hekim kurulu raporuyla tespiti</a:t>
            </a:r>
          </a:p>
          <a:p>
            <a:pPr lvl="2"/>
            <a:r>
              <a:rPr lang="tr-TR" dirty="0"/>
              <a:t>Tedavi amaçlı nakilde ivedilik</a:t>
            </a:r>
          </a:p>
        </p:txBody>
      </p:sp>
    </p:spTree>
    <p:extLst>
      <p:ext uri="{BB962C8B-B14F-4D97-AF65-F5344CB8AC3E}">
        <p14:creationId xmlns:p14="http://schemas.microsoft.com/office/powerpoint/2010/main" val="179755656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B81D9-A0CD-BA4E-AF5D-550E4EA86AA7}"/>
              </a:ext>
            </a:extLst>
          </p:cNvPr>
          <p:cNvSpPr>
            <a:spLocks noGrp="1"/>
          </p:cNvSpPr>
          <p:nvPr>
            <p:ph type="title"/>
          </p:nvPr>
        </p:nvSpPr>
        <p:spPr/>
        <p:txBody>
          <a:bodyPr>
            <a:normAutofit fontScale="90000"/>
          </a:bodyPr>
          <a:lstStyle/>
          <a:p>
            <a:r>
              <a:rPr lang="tr-TR" dirty="0"/>
              <a:t>CİNSEL FAALİYETE İLİŞKİN MÜDAHALELER</a:t>
            </a:r>
          </a:p>
        </p:txBody>
      </p:sp>
      <p:sp>
        <p:nvSpPr>
          <p:cNvPr id="3" name="Content Placeholder 2">
            <a:extLst>
              <a:ext uri="{FF2B5EF4-FFF2-40B4-BE49-F238E27FC236}">
                <a16:creationId xmlns:a16="http://schemas.microsoft.com/office/drawing/2014/main" id="{023A9369-56DF-BC47-B398-C8A682ECB672}"/>
              </a:ext>
            </a:extLst>
          </p:cNvPr>
          <p:cNvSpPr>
            <a:spLocks noGrp="1"/>
          </p:cNvSpPr>
          <p:nvPr>
            <p:ph idx="1"/>
          </p:nvPr>
        </p:nvSpPr>
        <p:spPr/>
        <p:txBody>
          <a:bodyPr>
            <a:normAutofit/>
          </a:bodyPr>
          <a:lstStyle/>
          <a:p>
            <a:r>
              <a:rPr lang="tr-TR" sz="2400" dirty="0"/>
              <a:t>KISIRLAŞTIRMA</a:t>
            </a:r>
          </a:p>
          <a:p>
            <a:r>
              <a:rPr lang="tr-TR" sz="2400" dirty="0"/>
              <a:t>GEBELİĞİN SONLANDIRILMASI</a:t>
            </a:r>
          </a:p>
          <a:p>
            <a:r>
              <a:rPr lang="tr-TR" sz="2400" dirty="0"/>
              <a:t>CİNSİYET DEĞİŞİKLİĞİ</a:t>
            </a:r>
          </a:p>
        </p:txBody>
      </p:sp>
    </p:spTree>
    <p:extLst>
      <p:ext uri="{BB962C8B-B14F-4D97-AF65-F5344CB8AC3E}">
        <p14:creationId xmlns:p14="http://schemas.microsoft.com/office/powerpoint/2010/main" val="242328630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BB73A-AE87-C541-A17F-F999C424F9F7}"/>
              </a:ext>
            </a:extLst>
          </p:cNvPr>
          <p:cNvSpPr>
            <a:spLocks noGrp="1"/>
          </p:cNvSpPr>
          <p:nvPr>
            <p:ph type="title"/>
          </p:nvPr>
        </p:nvSpPr>
        <p:spPr/>
        <p:txBody>
          <a:bodyPr/>
          <a:lstStyle/>
          <a:p>
            <a:r>
              <a:rPr lang="tr-TR" dirty="0"/>
              <a:t>ŞEREF VE HAYSİYET</a:t>
            </a:r>
          </a:p>
        </p:txBody>
      </p:sp>
      <p:sp>
        <p:nvSpPr>
          <p:cNvPr id="3" name="Content Placeholder 2">
            <a:extLst>
              <a:ext uri="{FF2B5EF4-FFF2-40B4-BE49-F238E27FC236}">
                <a16:creationId xmlns:a16="http://schemas.microsoft.com/office/drawing/2014/main" id="{7C073A94-EE3F-F840-B2EF-FF3767F55A5F}"/>
              </a:ext>
            </a:extLst>
          </p:cNvPr>
          <p:cNvSpPr>
            <a:spLocks noGrp="1"/>
          </p:cNvSpPr>
          <p:nvPr>
            <p:ph idx="1"/>
          </p:nvPr>
        </p:nvSpPr>
        <p:spPr/>
        <p:txBody>
          <a:bodyPr>
            <a:normAutofit/>
          </a:bodyPr>
          <a:lstStyle/>
          <a:p>
            <a:r>
              <a:rPr lang="tr-TR" sz="2000" dirty="0"/>
              <a:t>Özellikle basın yoluyla ihlal edilebilen bir kişilik değeridir</a:t>
            </a:r>
          </a:p>
          <a:p>
            <a:r>
              <a:rPr lang="tr-TR" sz="2000" dirty="0"/>
              <a:t>Yargıtay’a göre basın özgürlüğünün hukuka uygunluk nedeni olması için gerekli şartlar</a:t>
            </a:r>
          </a:p>
          <a:p>
            <a:pPr lvl="1"/>
            <a:r>
              <a:rPr lang="tr-TR" sz="1800" dirty="0"/>
              <a:t>Gerçeklik</a:t>
            </a:r>
          </a:p>
          <a:p>
            <a:pPr lvl="1"/>
            <a:r>
              <a:rPr lang="tr-TR" sz="1800" dirty="0"/>
              <a:t>Güncellik</a:t>
            </a:r>
          </a:p>
          <a:p>
            <a:pPr lvl="1"/>
            <a:r>
              <a:rPr lang="tr-TR" sz="1800" dirty="0"/>
              <a:t>Kamu yararı</a:t>
            </a:r>
          </a:p>
          <a:p>
            <a:pPr lvl="1"/>
            <a:r>
              <a:rPr lang="tr-TR" sz="1800" dirty="0"/>
              <a:t>Ölçülülük</a:t>
            </a:r>
          </a:p>
          <a:p>
            <a:r>
              <a:rPr lang="tr-TR" sz="2000" u="sng" dirty="0"/>
              <a:t>Yargıtay</a:t>
            </a:r>
            <a:r>
              <a:rPr lang="tr-TR" sz="2000" dirty="0"/>
              <a:t>—Aldatılan eş, üçüncü kişiden şeref ve haysiyete saldırı gerekçesiyle manevi tazminat talep edebilir mi?</a:t>
            </a:r>
          </a:p>
        </p:txBody>
      </p:sp>
    </p:spTree>
    <p:extLst>
      <p:ext uri="{BB962C8B-B14F-4D97-AF65-F5344CB8AC3E}">
        <p14:creationId xmlns:p14="http://schemas.microsoft.com/office/powerpoint/2010/main" val="27982606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1B093-9455-4C44-B120-0A0D55E93192}"/>
              </a:ext>
            </a:extLst>
          </p:cNvPr>
          <p:cNvSpPr>
            <a:spLocks noGrp="1"/>
          </p:cNvSpPr>
          <p:nvPr>
            <p:ph type="title"/>
          </p:nvPr>
        </p:nvSpPr>
        <p:spPr/>
        <p:txBody>
          <a:bodyPr/>
          <a:lstStyle/>
          <a:p>
            <a:r>
              <a:rPr lang="tr-TR" dirty="0"/>
              <a:t>RESİM VE SES</a:t>
            </a:r>
          </a:p>
        </p:txBody>
      </p:sp>
      <p:sp>
        <p:nvSpPr>
          <p:cNvPr id="3" name="Content Placeholder 2">
            <a:extLst>
              <a:ext uri="{FF2B5EF4-FFF2-40B4-BE49-F238E27FC236}">
                <a16:creationId xmlns:a16="http://schemas.microsoft.com/office/drawing/2014/main" id="{639E0BE3-D4F2-DA47-AD52-4618C13FF814}"/>
              </a:ext>
            </a:extLst>
          </p:cNvPr>
          <p:cNvSpPr>
            <a:spLocks noGrp="1"/>
          </p:cNvSpPr>
          <p:nvPr>
            <p:ph idx="1"/>
          </p:nvPr>
        </p:nvSpPr>
        <p:spPr/>
        <p:txBody>
          <a:bodyPr>
            <a:normAutofit/>
          </a:bodyPr>
          <a:lstStyle/>
          <a:p>
            <a:pPr algn="just"/>
            <a:r>
              <a:rPr lang="tr-TR" sz="2400" dirty="0"/>
              <a:t>Kişinin fotoğrafı ve sesi izinsiz olarak kaydedilir, paylaşılır, ticari- politik- reklam amacıyla çoğaltılır ise kişilik hakkı ihlal edilmiş olur</a:t>
            </a:r>
          </a:p>
          <a:p>
            <a:r>
              <a:rPr lang="tr-TR" sz="2400" dirty="0"/>
              <a:t>İstisnai haller</a:t>
            </a:r>
          </a:p>
          <a:p>
            <a:pPr lvl="1"/>
            <a:r>
              <a:rPr lang="tr-TR" sz="2000" dirty="0"/>
              <a:t>Kamuya mal olmuş kişilerin resim ve sesinin paylaşılması</a:t>
            </a:r>
          </a:p>
          <a:p>
            <a:pPr lvl="1"/>
            <a:r>
              <a:rPr lang="tr-TR" sz="2000" dirty="0"/>
              <a:t>Haber amacıyla görüntülerinin paylaşılması</a:t>
            </a:r>
          </a:p>
        </p:txBody>
      </p:sp>
    </p:spTree>
    <p:extLst>
      <p:ext uri="{BB962C8B-B14F-4D97-AF65-F5344CB8AC3E}">
        <p14:creationId xmlns:p14="http://schemas.microsoft.com/office/powerpoint/2010/main" val="219526693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B6B74-0683-E949-B829-7BCB58738B9E}"/>
              </a:ext>
            </a:extLst>
          </p:cNvPr>
          <p:cNvSpPr>
            <a:spLocks noGrp="1"/>
          </p:cNvSpPr>
          <p:nvPr>
            <p:ph type="title"/>
          </p:nvPr>
        </p:nvSpPr>
        <p:spPr/>
        <p:txBody>
          <a:bodyPr/>
          <a:lstStyle/>
          <a:p>
            <a:r>
              <a:rPr lang="tr-TR" dirty="0"/>
              <a:t>KİŞİNİN SIRLARI VE ÖZEL HAYATI </a:t>
            </a:r>
          </a:p>
        </p:txBody>
      </p:sp>
      <p:sp>
        <p:nvSpPr>
          <p:cNvPr id="3" name="Content Placeholder 2">
            <a:extLst>
              <a:ext uri="{FF2B5EF4-FFF2-40B4-BE49-F238E27FC236}">
                <a16:creationId xmlns:a16="http://schemas.microsoft.com/office/drawing/2014/main" id="{2E25748D-69E4-E845-868B-18959AA9EB83}"/>
              </a:ext>
            </a:extLst>
          </p:cNvPr>
          <p:cNvSpPr>
            <a:spLocks noGrp="1"/>
          </p:cNvSpPr>
          <p:nvPr>
            <p:ph idx="1"/>
          </p:nvPr>
        </p:nvSpPr>
        <p:spPr>
          <a:xfrm>
            <a:off x="4762501" y="444500"/>
            <a:ext cx="6637820" cy="6146800"/>
          </a:xfrm>
        </p:spPr>
        <p:txBody>
          <a:bodyPr>
            <a:normAutofit/>
          </a:bodyPr>
          <a:lstStyle/>
          <a:p>
            <a:r>
              <a:rPr lang="tr-TR" sz="2000" dirty="0"/>
              <a:t>Kişinin sırları arasında sağlık durumu, ticari sırları, gizli çekimle kaydedilmiş görüntüler örnek verilebilir</a:t>
            </a:r>
          </a:p>
          <a:p>
            <a:r>
              <a:rPr lang="tr-TR" sz="2000" dirty="0"/>
              <a:t>Gizli hayat alanı- Özel hayat alanı- Kamusal hayat alanı</a:t>
            </a:r>
          </a:p>
          <a:p>
            <a:r>
              <a:rPr lang="tr-TR" sz="2000" dirty="0"/>
              <a:t>Kişinin sadece yakınlarıyla yaşadığı ve paylaştığı hayat alanı özel hayat alanıdır. Kamusal yarar varsa özel hayatla ilgili bilgiler paylaşılabilir</a:t>
            </a:r>
          </a:p>
        </p:txBody>
      </p:sp>
    </p:spTree>
    <p:extLst>
      <p:ext uri="{BB962C8B-B14F-4D97-AF65-F5344CB8AC3E}">
        <p14:creationId xmlns:p14="http://schemas.microsoft.com/office/powerpoint/2010/main" val="291584685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{335C4AE6-8959-724F-90FC-E760E1F5959F}tf16401369</Template>
  <TotalTime>3550</TotalTime>
  <Words>6225</Words>
  <Application>Microsoft Macintosh PowerPoint</Application>
  <PresentationFormat>Widescreen</PresentationFormat>
  <Paragraphs>984</Paragraphs>
  <Slides>136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136</vt:i4>
      </vt:variant>
    </vt:vector>
  </HeadingPairs>
  <TitlesOfParts>
    <vt:vector size="143" baseType="lpstr">
      <vt:lpstr>Arial</vt:lpstr>
      <vt:lpstr>Calibri</vt:lpstr>
      <vt:lpstr>Calibri Light</vt:lpstr>
      <vt:lpstr>Rockwell</vt:lpstr>
      <vt:lpstr>System Font Regular</vt:lpstr>
      <vt:lpstr>Wingdings</vt:lpstr>
      <vt:lpstr>Atlas</vt:lpstr>
      <vt:lpstr>MEDENİ HUKUK</vt:lpstr>
      <vt:lpstr>PowerPoint Presentation</vt:lpstr>
      <vt:lpstr>PowerPoint Presentation</vt:lpstr>
      <vt:lpstr>PowerPoint Presentation</vt:lpstr>
      <vt:lpstr>PowerPoint Presentation</vt:lpstr>
      <vt:lpstr>MEDENİ HUKUKUN KAYNAKLARI</vt:lpstr>
      <vt:lpstr>MK md. 1- Hakimin Medeni Hukuku Uygulaması</vt:lpstr>
      <vt:lpstr>KANUNLARIN AÇIK-ÖRTÜLÜ OLARAK YÜRÜRLÜKTEN KALDIRILMASI</vt:lpstr>
      <vt:lpstr>ÖRF-ADET HUKUKU KURALLARI</vt:lpstr>
      <vt:lpstr>KANUNLARIN ZAMAN BAKIMINDAN UYGULANMASI</vt:lpstr>
      <vt:lpstr>KANUNLARIN ANLAM BAKIMINDAN UYGULANMASI</vt:lpstr>
      <vt:lpstr>KANUNLARIN NİTELİK BAKIMINDAN UYGULANMASI</vt:lpstr>
      <vt:lpstr>HAKİMİN HUKUK YARATMA YETKİSİ</vt:lpstr>
      <vt:lpstr>HAKİMİN HUKUK YARATMA YETKİSİ</vt:lpstr>
      <vt:lpstr>HAKİMİN HUKUK YARATMA YETKİSİ</vt:lpstr>
      <vt:lpstr>HAK TÜRLERİ</vt:lpstr>
      <vt:lpstr>HAK TÜRLERİ</vt:lpstr>
      <vt:lpstr>İLERİ SÜRÜLEBİLECEĞİ ÇEVRE AÇISINDAN HAK TÜRLERİ</vt:lpstr>
      <vt:lpstr>MALVARLIĞI HAKLARI</vt:lpstr>
      <vt:lpstr>AYNİ HAKLAR</vt:lpstr>
      <vt:lpstr>MÜLKİYET HAKKI</vt:lpstr>
      <vt:lpstr>SINIRLI AYNİ HAKLAR</vt:lpstr>
      <vt:lpstr>İRTİFAK HAKLARI</vt:lpstr>
      <vt:lpstr>İRTİFAK HAKLARI</vt:lpstr>
      <vt:lpstr>TAŞINMAZ YÜKÜ (MD. 839)</vt:lpstr>
      <vt:lpstr>ETKİSİ KUVVETLENDİRİLMİŞ NİSPİ HAKLAR</vt:lpstr>
      <vt:lpstr>PowerPoint Presentation</vt:lpstr>
      <vt:lpstr>YENİLİK DOĞURAN HAKLAR</vt:lpstr>
      <vt:lpstr>KİŞİYE SIKI SIKIYA BAĞLI HAKLAR</vt:lpstr>
      <vt:lpstr>BAĞLI HAKLAR</vt:lpstr>
      <vt:lpstr>HUKUKİ OLAY &amp; HUKUKİ FİİL</vt:lpstr>
      <vt:lpstr>HUKUKİ İŞLEM</vt:lpstr>
      <vt:lpstr>BORÇLANDIRICI / KAZANDIRICI İŞLEM / TASARRUF İŞLEMİ</vt:lpstr>
      <vt:lpstr>SOYUT İŞLEM / SEBEBE BAĞLI İŞLEM</vt:lpstr>
      <vt:lpstr>KAZANDIRICI İŞLEM</vt:lpstr>
      <vt:lpstr>HUKUKİ İŞLEMİN UNSURLARI</vt:lpstr>
      <vt:lpstr>İRADE BEYANI</vt:lpstr>
      <vt:lpstr>İRADE BEYANI TÜRLERİ</vt:lpstr>
      <vt:lpstr>HUKUKİ İŞLEMİN GEÇERLİLİK ŞARTLARI-1</vt:lpstr>
      <vt:lpstr>HUKUKİ İŞLEMİN GEÇERLİLİK ŞARTLARI-2</vt:lpstr>
      <vt:lpstr>HUKUKİ İŞLEMLER İÇİN TAMAMLAYICI UNSURLAR</vt:lpstr>
      <vt:lpstr>HUKUKİ İŞLEMİN HÜKÜMSÜZLÜĞÜ</vt:lpstr>
      <vt:lpstr>YOKLUK</vt:lpstr>
      <vt:lpstr>KESİN HÜKÜMSÜZLÜK</vt:lpstr>
      <vt:lpstr>İPTAL EDİLEBİLİRLİK</vt:lpstr>
      <vt:lpstr>NOKSANLIK</vt:lpstr>
      <vt:lpstr>HAKLARIN KAZANILMASI</vt:lpstr>
      <vt:lpstr>HAKLARIN KAYBI</vt:lpstr>
      <vt:lpstr>İYİNİYET KAVRAMI-1</vt:lpstr>
      <vt:lpstr>İYİNİYET KAVRAMI-2</vt:lpstr>
      <vt:lpstr>HAKLARIN KULLANILMASINDA  DÜRÜSTLÜK KURALI</vt:lpstr>
      <vt:lpstr>HAKKIN KÖTÜYE KULLANILMASI YASAĞI</vt:lpstr>
      <vt:lpstr>MK-2’nin UYGULAMA ALANLARI</vt:lpstr>
      <vt:lpstr>HAKLARIN KORUNMASI</vt:lpstr>
      <vt:lpstr>DAVA TÜRLERİ</vt:lpstr>
      <vt:lpstr>MADDİ HUKUKA DAYANAN SAVUNMA İMKANLARI</vt:lpstr>
      <vt:lpstr>İSPAT YÜKÜ</vt:lpstr>
      <vt:lpstr>MEVCUT TECAVÜZE KARŞI HAKKI KORUMA YOLLARI</vt:lpstr>
      <vt:lpstr>TEHLİKEYE KARŞI HAKKI KORUMA (TBK md. 64/3)</vt:lpstr>
      <vt:lpstr>KİŞİLER HUKUKU</vt:lpstr>
      <vt:lpstr>KİŞİLİĞİN BAŞLANGICI</vt:lpstr>
      <vt:lpstr>CENİNİN DURUMU</vt:lpstr>
      <vt:lpstr>KİŞİLİĞİN SONA ERMESİ</vt:lpstr>
      <vt:lpstr>ÖLÜM SONUCUNU DOĞURAN HALLER</vt:lpstr>
      <vt:lpstr>ÖLÜM KARİNESİ MK md.31</vt:lpstr>
      <vt:lpstr>BİRLİKTE ÖLÜM KARİNESİ MK md. 29/2</vt:lpstr>
      <vt:lpstr>GAİPLİK MK md. 32/1</vt:lpstr>
      <vt:lpstr>GAİPLİK KARARI MK md. 32/2, 33,34</vt:lpstr>
      <vt:lpstr>GAİPLİĞİN SONUÇLARI MK md. 35</vt:lpstr>
      <vt:lpstr>HAK EHLİYETİ MK md. 8</vt:lpstr>
      <vt:lpstr>FİİL EHLİYETİ MK md. 9</vt:lpstr>
      <vt:lpstr>TAM FİİL EHLİYETİ İÇİN GEREKLİ ŞARTLAR MK md. 10</vt:lpstr>
      <vt:lpstr>AYIRT ETME GÜCÜ (TEMYİZ KUDRETİ)</vt:lpstr>
      <vt:lpstr>ERGİN OLMAK</vt:lpstr>
      <vt:lpstr>KISITLI OLMAMAK</vt:lpstr>
      <vt:lpstr>TAM FİİL EHLİYETİ ŞARTLARINDA EKSİKLİĞİN SONUÇLARI</vt:lpstr>
      <vt:lpstr>FİİL EHLİYETİNE DAİR SINIFLANDIRMA</vt:lpstr>
      <vt:lpstr>TAM EHLİYETSİZLER MK md. 15</vt:lpstr>
      <vt:lpstr>TAM EHLİYETSİZLER</vt:lpstr>
      <vt:lpstr>SINIRLI EHLİYETSİZLER MK md. 16</vt:lpstr>
      <vt:lpstr>SINIRLI EHLİYETSİZLER</vt:lpstr>
      <vt:lpstr>SINIRLI EHLİYETLİLER</vt:lpstr>
      <vt:lpstr>KİŞİNİN ADI</vt:lpstr>
      <vt:lpstr>SOYADININ KAZANILMASI</vt:lpstr>
      <vt:lpstr>SOYBAĞI YOLUYLA SOYADININ KAZANILMASI</vt:lpstr>
      <vt:lpstr>ÖZ ADIN KAZANILMASI</vt:lpstr>
      <vt:lpstr>ADIN DEĞİŞTİRİLMESİ</vt:lpstr>
      <vt:lpstr>AD ÜZERİNDEKİ HAKKIN KORUNMASI MK md. 26</vt:lpstr>
      <vt:lpstr>HISIMLIK</vt:lpstr>
      <vt:lpstr>YERLEŞİM YERİ</vt:lpstr>
      <vt:lpstr>NÜFUS KÜTÜĞÜ</vt:lpstr>
      <vt:lpstr>KİŞİLİK HAKKI</vt:lpstr>
      <vt:lpstr>KİŞİLİK HAKKI DEĞERLERİ</vt:lpstr>
      <vt:lpstr>TIBBİ MÜDAHALE</vt:lpstr>
      <vt:lpstr>ORGAN VE DOKU NAKLİ</vt:lpstr>
      <vt:lpstr>CİNSEL FAALİYETE İLİŞKİN MÜDAHALELER</vt:lpstr>
      <vt:lpstr>ŞEREF VE HAYSİYET</vt:lpstr>
      <vt:lpstr>RESİM VE SES</vt:lpstr>
      <vt:lpstr>KİŞİNİN SIRLARI VE ÖZEL HAYATI </vt:lpstr>
      <vt:lpstr>KİŞİNİN ÖZEL HAYATI</vt:lpstr>
      <vt:lpstr>KİŞİLİĞİN KORUNMASI YOLLARI</vt:lpstr>
      <vt:lpstr>EKONOMİK ÖZGÜRLÜKLERİN KISITLANMASI</vt:lpstr>
      <vt:lpstr>HUKUKA UYGUNLUK NEDENLERİ</vt:lpstr>
      <vt:lpstr>MAĞDURUN RIZASI</vt:lpstr>
      <vt:lpstr>ÜSTÜN NİTELİKTE ÖZEL YARAR</vt:lpstr>
      <vt:lpstr>ÜSTÜN NİTELİKTE KAMU YARARI</vt:lpstr>
      <vt:lpstr>KANUNUN VERDİĞİ YETKİ</vt:lpstr>
      <vt:lpstr>KİŞİLİK HAKKI İHLALİNDE AÇILACAK DAVALAR</vt:lpstr>
      <vt:lpstr>MİRASÇILAR BU DAVALARI AÇABİLİR Mİ?</vt:lpstr>
      <vt:lpstr>SALDIRIYA SON VERİLMESİ DAVASI</vt:lpstr>
      <vt:lpstr>SALDIRI TEHLİKESİNİN ÖNLENMESİ DAVASI</vt:lpstr>
      <vt:lpstr>SALDIRININ HUKUKA AYKIRILIĞININ TESPİTİ DAVASI</vt:lpstr>
      <vt:lpstr>MADDİ TAZMİNAT DAVASI</vt:lpstr>
      <vt:lpstr>MANEVİ TAZMİNAT DAVASI</vt:lpstr>
      <vt:lpstr>SALDIRIDAN ELDE EDİLEN KAZANCIN İADESİ DAVASI</vt:lpstr>
      <vt:lpstr>KİŞİLİĞİ KORUYUCU DAVALARA DAİR EK BİLGİLER</vt:lpstr>
      <vt:lpstr>TÜZEL KİŞİLİK</vt:lpstr>
      <vt:lpstr>TÜZEL KİŞİ TÜRLERİ</vt:lpstr>
      <vt:lpstr>TÜZEL KİŞİNİN KURULUŞ SİSTEMLERİ</vt:lpstr>
      <vt:lpstr>TÜZEL KİŞİNİN HAK EHLİYETİ</vt:lpstr>
      <vt:lpstr>TÜZEL KİŞİNİN FİİL EHLİYETİ</vt:lpstr>
      <vt:lpstr>TÜZEL KİŞİLERİN SONA ERMESİ</vt:lpstr>
      <vt:lpstr>DERNEKLER</vt:lpstr>
      <vt:lpstr>DERNEK ÜYELİĞİNİN ŞARTLARI</vt:lpstr>
      <vt:lpstr>DERNEK ÜYELİĞİ</vt:lpstr>
      <vt:lpstr>DERNEKTE AMAÇ UNSURU</vt:lpstr>
      <vt:lpstr>DERNEĞİN TÜZEL KİŞİLİK UNSURU</vt:lpstr>
      <vt:lpstr>DERNEĞİN ZORUNLU ORGANLARI</vt:lpstr>
      <vt:lpstr>DERNEK FAALİYETLERİNİN YASAK OLDUĞU HUSUSLAR</vt:lpstr>
      <vt:lpstr>DERNEĞİN SONA ERMESİ</vt:lpstr>
      <vt:lpstr>VAKIFLAR-1</vt:lpstr>
      <vt:lpstr>VAKIFLAR-2</vt:lpstr>
      <vt:lpstr>VAKIF KURMA İŞLEMİ</vt:lpstr>
      <vt:lpstr>VAKFIN TÜZEL KİŞİLİK UNSURU</vt:lpstr>
      <vt:lpstr>VAKFEDİLEN MALLARIN DURUMU</vt:lpstr>
      <vt:lpstr>VAKFIN SONA ERMESİ</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HUKUK</dc:title>
  <dc:creator>kemal atasoy</dc:creator>
  <cp:lastModifiedBy>kemal atasoy</cp:lastModifiedBy>
  <cp:revision>198</cp:revision>
  <dcterms:created xsi:type="dcterms:W3CDTF">2020-10-07T07:38:55Z</dcterms:created>
  <dcterms:modified xsi:type="dcterms:W3CDTF">2022-01-10T09:19:28Z</dcterms:modified>
</cp:coreProperties>
</file>