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1" r:id="rId45"/>
    <p:sldId id="302" r:id="rId46"/>
    <p:sldId id="303" r:id="rId47"/>
    <p:sldId id="304" r:id="rId48"/>
    <p:sldId id="305" r:id="rId49"/>
    <p:sldId id="306" r:id="rId50"/>
    <p:sldId id="300" r:id="rId51"/>
    <p:sldId id="307" r:id="rId52"/>
    <p:sldId id="308" r:id="rId53"/>
    <p:sldId id="309" r:id="rId54"/>
    <p:sldId id="310" r:id="rId55"/>
    <p:sldId id="311" r:id="rId56"/>
    <p:sldId id="312" r:id="rId57"/>
    <p:sldId id="313" r:id="rId58"/>
    <p:sldId id="314" r:id="rId59"/>
    <p:sldId id="315" r:id="rId60"/>
    <p:sldId id="322" r:id="rId61"/>
    <p:sldId id="316" r:id="rId62"/>
    <p:sldId id="319" r:id="rId63"/>
    <p:sldId id="320" r:id="rId64"/>
    <p:sldId id="321" r:id="rId65"/>
    <p:sldId id="317" r:id="rId66"/>
    <p:sldId id="318" r:id="rId67"/>
    <p:sldId id="323"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773" y="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21534F-B80A-4688-B520-317E65A5A146}" type="doc">
      <dgm:prSet loTypeId="urn:microsoft.com/office/officeart/2005/8/layout/venn1" loCatId="relationship" qsTypeId="urn:microsoft.com/office/officeart/2005/8/quickstyle/simple1" qsCatId="simple" csTypeId="urn:microsoft.com/office/officeart/2005/8/colors/accent1_2" csCatId="accent1" phldr="1"/>
      <dgm:spPr/>
    </dgm:pt>
    <dgm:pt modelId="{C9AE10AE-5300-48F8-981C-F147277A2C36}">
      <dgm:prSet phldrT="[Metin]"/>
      <dgm:spPr/>
      <dgm:t>
        <a:bodyPr/>
        <a:lstStyle/>
        <a:p>
          <a:r>
            <a:rPr lang="tr-TR"/>
            <a:t>Göndericinin tecrübe alanı</a:t>
          </a:r>
        </a:p>
      </dgm:t>
    </dgm:pt>
    <dgm:pt modelId="{6F6626B7-558A-41D1-B48C-EF884980A43B}" type="parTrans" cxnId="{3D334766-EF40-486B-81A4-3A8D64E6AC69}">
      <dgm:prSet/>
      <dgm:spPr/>
      <dgm:t>
        <a:bodyPr/>
        <a:lstStyle/>
        <a:p>
          <a:endParaRPr lang="tr-TR"/>
        </a:p>
      </dgm:t>
    </dgm:pt>
    <dgm:pt modelId="{2AD23E25-A424-45FF-998A-4E47898936B4}" type="sibTrans" cxnId="{3D334766-EF40-486B-81A4-3A8D64E6AC69}">
      <dgm:prSet/>
      <dgm:spPr/>
      <dgm:t>
        <a:bodyPr/>
        <a:lstStyle/>
        <a:p>
          <a:endParaRPr lang="tr-TR"/>
        </a:p>
      </dgm:t>
    </dgm:pt>
    <dgm:pt modelId="{C80F1925-1EE0-4ED2-9A00-702D2083FFA5}">
      <dgm:prSet phldrT="[Metin]"/>
      <dgm:spPr/>
      <dgm:t>
        <a:bodyPr/>
        <a:lstStyle/>
        <a:p>
          <a:r>
            <a:rPr lang="tr-TR"/>
            <a:t>Alıcının tecrübe alanı</a:t>
          </a:r>
        </a:p>
      </dgm:t>
    </dgm:pt>
    <dgm:pt modelId="{8BF18673-F7EB-4712-BDB5-779E7BA0CEBB}" type="parTrans" cxnId="{071C1243-4011-41BD-97CA-A2027A7E89BE}">
      <dgm:prSet/>
      <dgm:spPr/>
      <dgm:t>
        <a:bodyPr/>
        <a:lstStyle/>
        <a:p>
          <a:endParaRPr lang="tr-TR"/>
        </a:p>
      </dgm:t>
    </dgm:pt>
    <dgm:pt modelId="{31674F09-1735-4B79-B074-755C9AD956B3}" type="sibTrans" cxnId="{071C1243-4011-41BD-97CA-A2027A7E89BE}">
      <dgm:prSet/>
      <dgm:spPr/>
      <dgm:t>
        <a:bodyPr/>
        <a:lstStyle/>
        <a:p>
          <a:endParaRPr lang="tr-TR"/>
        </a:p>
      </dgm:t>
    </dgm:pt>
    <dgm:pt modelId="{1E2D2B43-A8E2-4484-BC17-058F7E5B7460}" type="pres">
      <dgm:prSet presAssocID="{9B21534F-B80A-4688-B520-317E65A5A146}" presName="compositeShape" presStyleCnt="0">
        <dgm:presLayoutVars>
          <dgm:chMax val="7"/>
          <dgm:dir/>
          <dgm:resizeHandles val="exact"/>
        </dgm:presLayoutVars>
      </dgm:prSet>
      <dgm:spPr/>
    </dgm:pt>
    <dgm:pt modelId="{B951CBC1-122C-4E36-9DDB-479E59B56AC7}" type="pres">
      <dgm:prSet presAssocID="{C9AE10AE-5300-48F8-981C-F147277A2C36}" presName="circ1" presStyleLbl="vennNode1" presStyleIdx="0" presStyleCnt="2"/>
      <dgm:spPr/>
      <dgm:t>
        <a:bodyPr/>
        <a:lstStyle/>
        <a:p>
          <a:endParaRPr lang="tr-TR"/>
        </a:p>
      </dgm:t>
    </dgm:pt>
    <dgm:pt modelId="{21D27E25-7F88-4201-89A2-18C0220E73D7}" type="pres">
      <dgm:prSet presAssocID="{C9AE10AE-5300-48F8-981C-F147277A2C36}" presName="circ1Tx" presStyleLbl="revTx" presStyleIdx="0" presStyleCnt="0">
        <dgm:presLayoutVars>
          <dgm:chMax val="0"/>
          <dgm:chPref val="0"/>
          <dgm:bulletEnabled val="1"/>
        </dgm:presLayoutVars>
      </dgm:prSet>
      <dgm:spPr/>
      <dgm:t>
        <a:bodyPr/>
        <a:lstStyle/>
        <a:p>
          <a:endParaRPr lang="tr-TR"/>
        </a:p>
      </dgm:t>
    </dgm:pt>
    <dgm:pt modelId="{CEBE7E31-6FBB-4D56-A613-1FCF3AC39ACD}" type="pres">
      <dgm:prSet presAssocID="{C80F1925-1EE0-4ED2-9A00-702D2083FFA5}" presName="circ2" presStyleLbl="vennNode1" presStyleIdx="1" presStyleCnt="2"/>
      <dgm:spPr/>
      <dgm:t>
        <a:bodyPr/>
        <a:lstStyle/>
        <a:p>
          <a:endParaRPr lang="tr-TR"/>
        </a:p>
      </dgm:t>
    </dgm:pt>
    <dgm:pt modelId="{E226FFD9-30C2-4623-B48E-F184AAE8A0F7}" type="pres">
      <dgm:prSet presAssocID="{C80F1925-1EE0-4ED2-9A00-702D2083FFA5}" presName="circ2Tx" presStyleLbl="revTx" presStyleIdx="0" presStyleCnt="0">
        <dgm:presLayoutVars>
          <dgm:chMax val="0"/>
          <dgm:chPref val="0"/>
          <dgm:bulletEnabled val="1"/>
        </dgm:presLayoutVars>
      </dgm:prSet>
      <dgm:spPr/>
      <dgm:t>
        <a:bodyPr/>
        <a:lstStyle/>
        <a:p>
          <a:endParaRPr lang="tr-TR"/>
        </a:p>
      </dgm:t>
    </dgm:pt>
  </dgm:ptLst>
  <dgm:cxnLst>
    <dgm:cxn modelId="{1D541A9B-FC15-46C2-9B11-ED3569A27669}" type="presOf" srcId="{C9AE10AE-5300-48F8-981C-F147277A2C36}" destId="{21D27E25-7F88-4201-89A2-18C0220E73D7}" srcOrd="1" destOrd="0" presId="urn:microsoft.com/office/officeart/2005/8/layout/venn1"/>
    <dgm:cxn modelId="{D3708214-D433-4772-9B5D-6BFDE654D06C}" type="presOf" srcId="{C9AE10AE-5300-48F8-981C-F147277A2C36}" destId="{B951CBC1-122C-4E36-9DDB-479E59B56AC7}" srcOrd="0" destOrd="0" presId="urn:microsoft.com/office/officeart/2005/8/layout/venn1"/>
    <dgm:cxn modelId="{17002F86-7F3D-4C3D-97EB-89199C9AB259}" type="presOf" srcId="{C80F1925-1EE0-4ED2-9A00-702D2083FFA5}" destId="{E226FFD9-30C2-4623-B48E-F184AAE8A0F7}" srcOrd="1" destOrd="0" presId="urn:microsoft.com/office/officeart/2005/8/layout/venn1"/>
    <dgm:cxn modelId="{3D334766-EF40-486B-81A4-3A8D64E6AC69}" srcId="{9B21534F-B80A-4688-B520-317E65A5A146}" destId="{C9AE10AE-5300-48F8-981C-F147277A2C36}" srcOrd="0" destOrd="0" parTransId="{6F6626B7-558A-41D1-B48C-EF884980A43B}" sibTransId="{2AD23E25-A424-45FF-998A-4E47898936B4}"/>
    <dgm:cxn modelId="{CF2EAFBB-E069-4C61-93D5-59B781F26F84}" type="presOf" srcId="{C80F1925-1EE0-4ED2-9A00-702D2083FFA5}" destId="{CEBE7E31-6FBB-4D56-A613-1FCF3AC39ACD}" srcOrd="0" destOrd="0" presId="urn:microsoft.com/office/officeart/2005/8/layout/venn1"/>
    <dgm:cxn modelId="{6026B145-433F-4546-BC41-8D994BF02BC5}" type="presOf" srcId="{9B21534F-B80A-4688-B520-317E65A5A146}" destId="{1E2D2B43-A8E2-4484-BC17-058F7E5B7460}" srcOrd="0" destOrd="0" presId="urn:microsoft.com/office/officeart/2005/8/layout/venn1"/>
    <dgm:cxn modelId="{071C1243-4011-41BD-97CA-A2027A7E89BE}" srcId="{9B21534F-B80A-4688-B520-317E65A5A146}" destId="{C80F1925-1EE0-4ED2-9A00-702D2083FFA5}" srcOrd="1" destOrd="0" parTransId="{8BF18673-F7EB-4712-BDB5-779E7BA0CEBB}" sibTransId="{31674F09-1735-4B79-B074-755C9AD956B3}"/>
    <dgm:cxn modelId="{1C7A7DF7-EA71-4C67-B3A4-7D12C32FC205}" type="presParOf" srcId="{1E2D2B43-A8E2-4484-BC17-058F7E5B7460}" destId="{B951CBC1-122C-4E36-9DDB-479E59B56AC7}" srcOrd="0" destOrd="0" presId="urn:microsoft.com/office/officeart/2005/8/layout/venn1"/>
    <dgm:cxn modelId="{230589DB-2BDD-46EF-AE9A-41E18A53A68D}" type="presParOf" srcId="{1E2D2B43-A8E2-4484-BC17-058F7E5B7460}" destId="{21D27E25-7F88-4201-89A2-18C0220E73D7}" srcOrd="1" destOrd="0" presId="urn:microsoft.com/office/officeart/2005/8/layout/venn1"/>
    <dgm:cxn modelId="{2A4532D6-42AA-49A5-A25B-B5923D16AB54}" type="presParOf" srcId="{1E2D2B43-A8E2-4484-BC17-058F7E5B7460}" destId="{CEBE7E31-6FBB-4D56-A613-1FCF3AC39ACD}" srcOrd="2" destOrd="0" presId="urn:microsoft.com/office/officeart/2005/8/layout/venn1"/>
    <dgm:cxn modelId="{B95F8A09-47C7-4DD3-B329-1872E6F08FE6}" type="presParOf" srcId="{1E2D2B43-A8E2-4484-BC17-058F7E5B7460}" destId="{E226FFD9-30C2-4623-B48E-F184AAE8A0F7}"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747ED5-902F-4D53-ACE3-6C43A48072CE}"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tr-TR"/>
        </a:p>
      </dgm:t>
    </dgm:pt>
    <dgm:pt modelId="{EB19538B-1502-454D-A576-4F07EA91CE27}">
      <dgm:prSet phldrT="[Metin]" custT="1"/>
      <dgm:spPr/>
      <dgm:t>
        <a:bodyPr/>
        <a:lstStyle/>
        <a:p>
          <a:r>
            <a:rPr lang="tr-TR" sz="1800" b="1" dirty="0"/>
            <a:t>Kod Çözücü</a:t>
          </a:r>
        </a:p>
        <a:p>
          <a:r>
            <a:rPr lang="tr-TR" sz="1800" b="1" dirty="0"/>
            <a:t>Yorumlayıcı</a:t>
          </a:r>
        </a:p>
        <a:p>
          <a:r>
            <a:rPr lang="tr-TR" sz="1800" b="1" dirty="0"/>
            <a:t>Kodlayıcı</a:t>
          </a:r>
        </a:p>
      </dgm:t>
    </dgm:pt>
    <dgm:pt modelId="{EF222B58-56E3-46FD-A320-B0B0536095C1}" type="parTrans" cxnId="{9EA3FD88-E775-40E4-8999-38960E8A9024}">
      <dgm:prSet/>
      <dgm:spPr/>
      <dgm:t>
        <a:bodyPr/>
        <a:lstStyle/>
        <a:p>
          <a:endParaRPr lang="tr-TR"/>
        </a:p>
      </dgm:t>
    </dgm:pt>
    <dgm:pt modelId="{0A9FE469-6546-4F55-83FB-5B986EC436FE}" type="sibTrans" cxnId="{9EA3FD88-E775-40E4-8999-38960E8A9024}">
      <dgm:prSet/>
      <dgm:spPr/>
      <dgm:t>
        <a:bodyPr/>
        <a:lstStyle/>
        <a:p>
          <a:endParaRPr lang="tr-TR"/>
        </a:p>
      </dgm:t>
    </dgm:pt>
    <dgm:pt modelId="{FD44AAD1-66D6-4DA0-B148-561D1B4D885E}">
      <dgm:prSet phldrT="[Metin]"/>
      <dgm:spPr/>
      <dgm:t>
        <a:bodyPr/>
        <a:lstStyle/>
        <a:p>
          <a:r>
            <a:rPr lang="tr-TR"/>
            <a:t>MESAJ</a:t>
          </a:r>
        </a:p>
      </dgm:t>
    </dgm:pt>
    <dgm:pt modelId="{33A07E0D-AB46-43B3-9A4B-B7F11B674630}" type="parTrans" cxnId="{C9460E12-DD96-4848-B352-BB449C692B4C}">
      <dgm:prSet/>
      <dgm:spPr/>
      <dgm:t>
        <a:bodyPr/>
        <a:lstStyle/>
        <a:p>
          <a:endParaRPr lang="tr-TR"/>
        </a:p>
      </dgm:t>
    </dgm:pt>
    <dgm:pt modelId="{6DD4BF19-B3D9-481F-B87F-E7E289FB15BF}" type="sibTrans" cxnId="{C9460E12-DD96-4848-B352-BB449C692B4C}">
      <dgm:prSet/>
      <dgm:spPr/>
      <dgm:t>
        <a:bodyPr/>
        <a:lstStyle/>
        <a:p>
          <a:endParaRPr lang="tr-TR"/>
        </a:p>
      </dgm:t>
    </dgm:pt>
    <dgm:pt modelId="{2BE8625B-F3CB-449E-B138-BE7998292589}">
      <dgm:prSet phldrT="[Metin]" custT="1"/>
      <dgm:spPr/>
      <dgm:t>
        <a:bodyPr/>
        <a:lstStyle/>
        <a:p>
          <a:r>
            <a:rPr lang="tr-TR" sz="1800" b="1" dirty="0"/>
            <a:t>Kodlayıcı</a:t>
          </a:r>
        </a:p>
        <a:p>
          <a:r>
            <a:rPr lang="tr-TR" sz="1800" b="1" dirty="0"/>
            <a:t>Yorumlayıcı</a:t>
          </a:r>
        </a:p>
        <a:p>
          <a:r>
            <a:rPr lang="tr-TR" sz="1800" b="1" dirty="0"/>
            <a:t>Kod Çözücü</a:t>
          </a:r>
        </a:p>
      </dgm:t>
    </dgm:pt>
    <dgm:pt modelId="{3FB62750-0E4E-4B47-9F21-408418463D0A}" type="parTrans" cxnId="{EAE45598-230B-4FFC-B1B4-F0E85664BAD0}">
      <dgm:prSet/>
      <dgm:spPr/>
      <dgm:t>
        <a:bodyPr/>
        <a:lstStyle/>
        <a:p>
          <a:endParaRPr lang="tr-TR"/>
        </a:p>
      </dgm:t>
    </dgm:pt>
    <dgm:pt modelId="{DF251D61-14B8-4713-9E65-50828CE8E362}" type="sibTrans" cxnId="{EAE45598-230B-4FFC-B1B4-F0E85664BAD0}">
      <dgm:prSet/>
      <dgm:spPr/>
      <dgm:t>
        <a:bodyPr/>
        <a:lstStyle/>
        <a:p>
          <a:endParaRPr lang="tr-TR"/>
        </a:p>
      </dgm:t>
    </dgm:pt>
    <dgm:pt modelId="{F22C4AE8-1B6B-4480-941F-C3D2A9034AEB}">
      <dgm:prSet phldrT="[Metin]"/>
      <dgm:spPr/>
      <dgm:t>
        <a:bodyPr/>
        <a:lstStyle/>
        <a:p>
          <a:r>
            <a:rPr lang="tr-TR"/>
            <a:t>MESAJ</a:t>
          </a:r>
        </a:p>
      </dgm:t>
    </dgm:pt>
    <dgm:pt modelId="{03D74DA6-F1A7-44E9-87C2-325172D0F0AE}" type="sibTrans" cxnId="{9D43F051-6F12-40AD-97A7-E2722FD75ADC}">
      <dgm:prSet/>
      <dgm:spPr/>
      <dgm:t>
        <a:bodyPr/>
        <a:lstStyle/>
        <a:p>
          <a:endParaRPr lang="tr-TR"/>
        </a:p>
      </dgm:t>
    </dgm:pt>
    <dgm:pt modelId="{0485D92F-B799-43C5-B146-1F1BCB07A70B}" type="parTrans" cxnId="{9D43F051-6F12-40AD-97A7-E2722FD75ADC}">
      <dgm:prSet/>
      <dgm:spPr/>
      <dgm:t>
        <a:bodyPr/>
        <a:lstStyle/>
        <a:p>
          <a:endParaRPr lang="tr-TR"/>
        </a:p>
      </dgm:t>
    </dgm:pt>
    <dgm:pt modelId="{B5AE4D68-B4B6-40EF-8B28-0A2B9B7E07F9}">
      <dgm:prSet phldrT="[Metin]" phldr="1"/>
      <dgm:spPr/>
      <dgm:t>
        <a:bodyPr/>
        <a:lstStyle/>
        <a:p>
          <a:endParaRPr lang="tr-TR"/>
        </a:p>
      </dgm:t>
    </dgm:pt>
    <dgm:pt modelId="{C5832486-E01C-4F58-9E15-09F8C4C557CE}" type="sibTrans" cxnId="{E90D0001-AA73-4553-9B2B-62F7FFAD9D1F}">
      <dgm:prSet/>
      <dgm:spPr/>
      <dgm:t>
        <a:bodyPr/>
        <a:lstStyle/>
        <a:p>
          <a:endParaRPr lang="tr-TR"/>
        </a:p>
      </dgm:t>
    </dgm:pt>
    <dgm:pt modelId="{57573310-C563-4FE0-810D-024F7F8D7936}" type="parTrans" cxnId="{E90D0001-AA73-4553-9B2B-62F7FFAD9D1F}">
      <dgm:prSet/>
      <dgm:spPr/>
      <dgm:t>
        <a:bodyPr/>
        <a:lstStyle/>
        <a:p>
          <a:endParaRPr lang="tr-TR"/>
        </a:p>
      </dgm:t>
    </dgm:pt>
    <dgm:pt modelId="{37ED21BE-1972-4539-BB48-2B27ABC8BFB2}" type="pres">
      <dgm:prSet presAssocID="{EA747ED5-902F-4D53-ACE3-6C43A48072CE}" presName="Name0" presStyleCnt="0">
        <dgm:presLayoutVars>
          <dgm:chMax val="1"/>
          <dgm:dir/>
          <dgm:animLvl val="ctr"/>
          <dgm:resizeHandles val="exact"/>
        </dgm:presLayoutVars>
      </dgm:prSet>
      <dgm:spPr/>
      <dgm:t>
        <a:bodyPr/>
        <a:lstStyle/>
        <a:p>
          <a:endParaRPr lang="tr-TR"/>
        </a:p>
      </dgm:t>
    </dgm:pt>
    <dgm:pt modelId="{71CCD08F-2E6E-44A8-B39D-8CA042FD1594}" type="pres">
      <dgm:prSet presAssocID="{B5AE4D68-B4B6-40EF-8B28-0A2B9B7E07F9}" presName="centerShape" presStyleLbl="node0" presStyleIdx="0" presStyleCnt="1" custScaleY="4035"/>
      <dgm:spPr/>
      <dgm:t>
        <a:bodyPr/>
        <a:lstStyle/>
        <a:p>
          <a:endParaRPr lang="tr-TR"/>
        </a:p>
      </dgm:t>
    </dgm:pt>
    <dgm:pt modelId="{2B922C31-0394-4E9B-AE0D-969D804A3A11}" type="pres">
      <dgm:prSet presAssocID="{F22C4AE8-1B6B-4480-941F-C3D2A9034AEB}" presName="node" presStyleLbl="node1" presStyleIdx="0" presStyleCnt="4">
        <dgm:presLayoutVars>
          <dgm:bulletEnabled val="1"/>
        </dgm:presLayoutVars>
      </dgm:prSet>
      <dgm:spPr/>
      <dgm:t>
        <a:bodyPr/>
        <a:lstStyle/>
        <a:p>
          <a:endParaRPr lang="tr-TR"/>
        </a:p>
      </dgm:t>
    </dgm:pt>
    <dgm:pt modelId="{FB3F6020-DC01-4C55-B73A-B48B9EE6B80D}" type="pres">
      <dgm:prSet presAssocID="{F22C4AE8-1B6B-4480-941F-C3D2A9034AEB}" presName="dummy" presStyleCnt="0"/>
      <dgm:spPr/>
    </dgm:pt>
    <dgm:pt modelId="{82A8BEDF-928C-449A-B97C-C2E788A78734}" type="pres">
      <dgm:prSet presAssocID="{03D74DA6-F1A7-44E9-87C2-325172D0F0AE}" presName="sibTrans" presStyleLbl="sibTrans2D1" presStyleIdx="0" presStyleCnt="4"/>
      <dgm:spPr/>
      <dgm:t>
        <a:bodyPr/>
        <a:lstStyle/>
        <a:p>
          <a:endParaRPr lang="tr-TR"/>
        </a:p>
      </dgm:t>
    </dgm:pt>
    <dgm:pt modelId="{73D19988-649C-4C0C-97BC-75211B2F8CD2}" type="pres">
      <dgm:prSet presAssocID="{EB19538B-1502-454D-A576-4F07EA91CE27}" presName="node" presStyleLbl="node1" presStyleIdx="1" presStyleCnt="4" custScaleX="233734" custScaleY="189774">
        <dgm:presLayoutVars>
          <dgm:bulletEnabled val="1"/>
        </dgm:presLayoutVars>
      </dgm:prSet>
      <dgm:spPr/>
      <dgm:t>
        <a:bodyPr/>
        <a:lstStyle/>
        <a:p>
          <a:endParaRPr lang="tr-TR"/>
        </a:p>
      </dgm:t>
    </dgm:pt>
    <dgm:pt modelId="{82FB2FD1-A873-41B8-A6C5-3CD6993CDA98}" type="pres">
      <dgm:prSet presAssocID="{EB19538B-1502-454D-A576-4F07EA91CE27}" presName="dummy" presStyleCnt="0"/>
      <dgm:spPr/>
    </dgm:pt>
    <dgm:pt modelId="{83FF13D2-05FA-4421-A8C5-1A6AC0439ABC}" type="pres">
      <dgm:prSet presAssocID="{0A9FE469-6546-4F55-83FB-5B986EC436FE}" presName="sibTrans" presStyleLbl="sibTrans2D1" presStyleIdx="1" presStyleCnt="4"/>
      <dgm:spPr/>
      <dgm:t>
        <a:bodyPr/>
        <a:lstStyle/>
        <a:p>
          <a:endParaRPr lang="tr-TR"/>
        </a:p>
      </dgm:t>
    </dgm:pt>
    <dgm:pt modelId="{94907A02-A17B-48E9-BE21-3E4421D17A2E}" type="pres">
      <dgm:prSet presAssocID="{FD44AAD1-66D6-4DA0-B148-561D1B4D885E}" presName="node" presStyleLbl="node1" presStyleIdx="2" presStyleCnt="4">
        <dgm:presLayoutVars>
          <dgm:bulletEnabled val="1"/>
        </dgm:presLayoutVars>
      </dgm:prSet>
      <dgm:spPr/>
      <dgm:t>
        <a:bodyPr/>
        <a:lstStyle/>
        <a:p>
          <a:endParaRPr lang="tr-TR"/>
        </a:p>
      </dgm:t>
    </dgm:pt>
    <dgm:pt modelId="{F21F78E7-B49B-4203-93B4-F91B8EDAD2CE}" type="pres">
      <dgm:prSet presAssocID="{FD44AAD1-66D6-4DA0-B148-561D1B4D885E}" presName="dummy" presStyleCnt="0"/>
      <dgm:spPr/>
    </dgm:pt>
    <dgm:pt modelId="{EFC7D57B-EC57-41E7-872C-5B27143933CA}" type="pres">
      <dgm:prSet presAssocID="{6DD4BF19-B3D9-481F-B87F-E7E289FB15BF}" presName="sibTrans" presStyleLbl="sibTrans2D1" presStyleIdx="2" presStyleCnt="4"/>
      <dgm:spPr/>
      <dgm:t>
        <a:bodyPr/>
        <a:lstStyle/>
        <a:p>
          <a:endParaRPr lang="tr-TR"/>
        </a:p>
      </dgm:t>
    </dgm:pt>
    <dgm:pt modelId="{A944E454-AD72-4085-900B-B2684803551A}" type="pres">
      <dgm:prSet presAssocID="{2BE8625B-F3CB-449E-B138-BE7998292589}" presName="node" presStyleLbl="node1" presStyleIdx="3" presStyleCnt="4" custScaleX="236445" custScaleY="200258">
        <dgm:presLayoutVars>
          <dgm:bulletEnabled val="1"/>
        </dgm:presLayoutVars>
      </dgm:prSet>
      <dgm:spPr/>
      <dgm:t>
        <a:bodyPr/>
        <a:lstStyle/>
        <a:p>
          <a:endParaRPr lang="tr-TR"/>
        </a:p>
      </dgm:t>
    </dgm:pt>
    <dgm:pt modelId="{0FF5BF78-65CC-49E9-B804-E393CB36C6D6}" type="pres">
      <dgm:prSet presAssocID="{2BE8625B-F3CB-449E-B138-BE7998292589}" presName="dummy" presStyleCnt="0"/>
      <dgm:spPr/>
    </dgm:pt>
    <dgm:pt modelId="{99DFC81C-5C2E-4FED-8640-AA91E323D735}" type="pres">
      <dgm:prSet presAssocID="{DF251D61-14B8-4713-9E65-50828CE8E362}" presName="sibTrans" presStyleLbl="sibTrans2D1" presStyleIdx="3" presStyleCnt="4"/>
      <dgm:spPr/>
      <dgm:t>
        <a:bodyPr/>
        <a:lstStyle/>
        <a:p>
          <a:endParaRPr lang="tr-TR"/>
        </a:p>
      </dgm:t>
    </dgm:pt>
  </dgm:ptLst>
  <dgm:cxnLst>
    <dgm:cxn modelId="{4A274919-6EAA-4A0F-9AD7-66FADAE9CD3B}" type="presOf" srcId="{EB19538B-1502-454D-A576-4F07EA91CE27}" destId="{73D19988-649C-4C0C-97BC-75211B2F8CD2}" srcOrd="0" destOrd="0" presId="urn:microsoft.com/office/officeart/2005/8/layout/radial6"/>
    <dgm:cxn modelId="{9EA3FD88-E775-40E4-8999-38960E8A9024}" srcId="{B5AE4D68-B4B6-40EF-8B28-0A2B9B7E07F9}" destId="{EB19538B-1502-454D-A576-4F07EA91CE27}" srcOrd="1" destOrd="0" parTransId="{EF222B58-56E3-46FD-A320-B0B0536095C1}" sibTransId="{0A9FE469-6546-4F55-83FB-5B986EC436FE}"/>
    <dgm:cxn modelId="{EAE45598-230B-4FFC-B1B4-F0E85664BAD0}" srcId="{B5AE4D68-B4B6-40EF-8B28-0A2B9B7E07F9}" destId="{2BE8625B-F3CB-449E-B138-BE7998292589}" srcOrd="3" destOrd="0" parTransId="{3FB62750-0E4E-4B47-9F21-408418463D0A}" sibTransId="{DF251D61-14B8-4713-9E65-50828CE8E362}"/>
    <dgm:cxn modelId="{CB0C080E-7743-4EFA-9855-89DCF8160C5C}" type="presOf" srcId="{EA747ED5-902F-4D53-ACE3-6C43A48072CE}" destId="{37ED21BE-1972-4539-BB48-2B27ABC8BFB2}" srcOrd="0" destOrd="0" presId="urn:microsoft.com/office/officeart/2005/8/layout/radial6"/>
    <dgm:cxn modelId="{2461B239-5D59-4690-AC6C-E0EC7FA3275F}" type="presOf" srcId="{0A9FE469-6546-4F55-83FB-5B986EC436FE}" destId="{83FF13D2-05FA-4421-A8C5-1A6AC0439ABC}" srcOrd="0" destOrd="0" presId="urn:microsoft.com/office/officeart/2005/8/layout/radial6"/>
    <dgm:cxn modelId="{C130A979-86FE-4BB9-9768-AB9B614775A8}" type="presOf" srcId="{6DD4BF19-B3D9-481F-B87F-E7E289FB15BF}" destId="{EFC7D57B-EC57-41E7-872C-5B27143933CA}" srcOrd="0" destOrd="0" presId="urn:microsoft.com/office/officeart/2005/8/layout/radial6"/>
    <dgm:cxn modelId="{6A9B5EB4-9BCB-4144-8E66-16BE0D3CF631}" type="presOf" srcId="{B5AE4D68-B4B6-40EF-8B28-0A2B9B7E07F9}" destId="{71CCD08F-2E6E-44A8-B39D-8CA042FD1594}" srcOrd="0" destOrd="0" presId="urn:microsoft.com/office/officeart/2005/8/layout/radial6"/>
    <dgm:cxn modelId="{44C333C3-35F7-4686-A3FD-D8DAB3AEA022}" type="presOf" srcId="{F22C4AE8-1B6B-4480-941F-C3D2A9034AEB}" destId="{2B922C31-0394-4E9B-AE0D-969D804A3A11}" srcOrd="0" destOrd="0" presId="urn:microsoft.com/office/officeart/2005/8/layout/radial6"/>
    <dgm:cxn modelId="{CA63639F-8D0B-4622-8681-995480C8861D}" type="presOf" srcId="{FD44AAD1-66D6-4DA0-B148-561D1B4D885E}" destId="{94907A02-A17B-48E9-BE21-3E4421D17A2E}" srcOrd="0" destOrd="0" presId="urn:microsoft.com/office/officeart/2005/8/layout/radial6"/>
    <dgm:cxn modelId="{9D43F051-6F12-40AD-97A7-E2722FD75ADC}" srcId="{B5AE4D68-B4B6-40EF-8B28-0A2B9B7E07F9}" destId="{F22C4AE8-1B6B-4480-941F-C3D2A9034AEB}" srcOrd="0" destOrd="0" parTransId="{0485D92F-B799-43C5-B146-1F1BCB07A70B}" sibTransId="{03D74DA6-F1A7-44E9-87C2-325172D0F0AE}"/>
    <dgm:cxn modelId="{6F8905A7-64F8-4482-BA8A-DB678BC2E109}" type="presOf" srcId="{DF251D61-14B8-4713-9E65-50828CE8E362}" destId="{99DFC81C-5C2E-4FED-8640-AA91E323D735}" srcOrd="0" destOrd="0" presId="urn:microsoft.com/office/officeart/2005/8/layout/radial6"/>
    <dgm:cxn modelId="{C669203C-C41A-44CA-882A-1F5A6C631F45}" type="presOf" srcId="{03D74DA6-F1A7-44E9-87C2-325172D0F0AE}" destId="{82A8BEDF-928C-449A-B97C-C2E788A78734}" srcOrd="0" destOrd="0" presId="urn:microsoft.com/office/officeart/2005/8/layout/radial6"/>
    <dgm:cxn modelId="{C9460E12-DD96-4848-B352-BB449C692B4C}" srcId="{B5AE4D68-B4B6-40EF-8B28-0A2B9B7E07F9}" destId="{FD44AAD1-66D6-4DA0-B148-561D1B4D885E}" srcOrd="2" destOrd="0" parTransId="{33A07E0D-AB46-43B3-9A4B-B7F11B674630}" sibTransId="{6DD4BF19-B3D9-481F-B87F-E7E289FB15BF}"/>
    <dgm:cxn modelId="{E90D0001-AA73-4553-9B2B-62F7FFAD9D1F}" srcId="{EA747ED5-902F-4D53-ACE3-6C43A48072CE}" destId="{B5AE4D68-B4B6-40EF-8B28-0A2B9B7E07F9}" srcOrd="0" destOrd="0" parTransId="{57573310-C563-4FE0-810D-024F7F8D7936}" sibTransId="{C5832486-E01C-4F58-9E15-09F8C4C557CE}"/>
    <dgm:cxn modelId="{20C370A8-CF3C-4BA1-A777-3A086F36DDFD}" type="presOf" srcId="{2BE8625B-F3CB-449E-B138-BE7998292589}" destId="{A944E454-AD72-4085-900B-B2684803551A}" srcOrd="0" destOrd="0" presId="urn:microsoft.com/office/officeart/2005/8/layout/radial6"/>
    <dgm:cxn modelId="{8E73A57F-C442-4A50-A4BF-DA509FBDFDB7}" type="presParOf" srcId="{37ED21BE-1972-4539-BB48-2B27ABC8BFB2}" destId="{71CCD08F-2E6E-44A8-B39D-8CA042FD1594}" srcOrd="0" destOrd="0" presId="urn:microsoft.com/office/officeart/2005/8/layout/radial6"/>
    <dgm:cxn modelId="{94F4ADFB-1644-4D49-A470-486980B5E10D}" type="presParOf" srcId="{37ED21BE-1972-4539-BB48-2B27ABC8BFB2}" destId="{2B922C31-0394-4E9B-AE0D-969D804A3A11}" srcOrd="1" destOrd="0" presId="urn:microsoft.com/office/officeart/2005/8/layout/radial6"/>
    <dgm:cxn modelId="{8A149140-7C69-40D1-8A55-D5D8C4EA9C3D}" type="presParOf" srcId="{37ED21BE-1972-4539-BB48-2B27ABC8BFB2}" destId="{FB3F6020-DC01-4C55-B73A-B48B9EE6B80D}" srcOrd="2" destOrd="0" presId="urn:microsoft.com/office/officeart/2005/8/layout/radial6"/>
    <dgm:cxn modelId="{E2C92004-6619-4B4C-B9DE-FA907BE19A7B}" type="presParOf" srcId="{37ED21BE-1972-4539-BB48-2B27ABC8BFB2}" destId="{82A8BEDF-928C-449A-B97C-C2E788A78734}" srcOrd="3" destOrd="0" presId="urn:microsoft.com/office/officeart/2005/8/layout/radial6"/>
    <dgm:cxn modelId="{F1C50D3A-BE36-4533-8C54-DCB5D09CE216}" type="presParOf" srcId="{37ED21BE-1972-4539-BB48-2B27ABC8BFB2}" destId="{73D19988-649C-4C0C-97BC-75211B2F8CD2}" srcOrd="4" destOrd="0" presId="urn:microsoft.com/office/officeart/2005/8/layout/radial6"/>
    <dgm:cxn modelId="{8D12C9BA-BE28-49E1-8C78-AE403ADB7B9E}" type="presParOf" srcId="{37ED21BE-1972-4539-BB48-2B27ABC8BFB2}" destId="{82FB2FD1-A873-41B8-A6C5-3CD6993CDA98}" srcOrd="5" destOrd="0" presId="urn:microsoft.com/office/officeart/2005/8/layout/radial6"/>
    <dgm:cxn modelId="{87EB5A01-B809-44DB-B711-4A0940195ACE}" type="presParOf" srcId="{37ED21BE-1972-4539-BB48-2B27ABC8BFB2}" destId="{83FF13D2-05FA-4421-A8C5-1A6AC0439ABC}" srcOrd="6" destOrd="0" presId="urn:microsoft.com/office/officeart/2005/8/layout/radial6"/>
    <dgm:cxn modelId="{DCBB4AEF-2090-46C8-84AC-3D2A626FDF2F}" type="presParOf" srcId="{37ED21BE-1972-4539-BB48-2B27ABC8BFB2}" destId="{94907A02-A17B-48E9-BE21-3E4421D17A2E}" srcOrd="7" destOrd="0" presId="urn:microsoft.com/office/officeart/2005/8/layout/radial6"/>
    <dgm:cxn modelId="{AA9201CF-AC3B-4E82-930B-471213F97ABB}" type="presParOf" srcId="{37ED21BE-1972-4539-BB48-2B27ABC8BFB2}" destId="{F21F78E7-B49B-4203-93B4-F91B8EDAD2CE}" srcOrd="8" destOrd="0" presId="urn:microsoft.com/office/officeart/2005/8/layout/radial6"/>
    <dgm:cxn modelId="{5BEC042E-6292-4118-BF14-1089B4B9E81A}" type="presParOf" srcId="{37ED21BE-1972-4539-BB48-2B27ABC8BFB2}" destId="{EFC7D57B-EC57-41E7-872C-5B27143933CA}" srcOrd="9" destOrd="0" presId="urn:microsoft.com/office/officeart/2005/8/layout/radial6"/>
    <dgm:cxn modelId="{B64E6845-E9D5-4CE6-93ED-F1F1511CF976}" type="presParOf" srcId="{37ED21BE-1972-4539-BB48-2B27ABC8BFB2}" destId="{A944E454-AD72-4085-900B-B2684803551A}" srcOrd="10" destOrd="0" presId="urn:microsoft.com/office/officeart/2005/8/layout/radial6"/>
    <dgm:cxn modelId="{EABA74EA-63B8-4AF6-B7E2-346A555B963F}" type="presParOf" srcId="{37ED21BE-1972-4539-BB48-2B27ABC8BFB2}" destId="{0FF5BF78-65CC-49E9-B804-E393CB36C6D6}" srcOrd="11" destOrd="0" presId="urn:microsoft.com/office/officeart/2005/8/layout/radial6"/>
    <dgm:cxn modelId="{D52CC90C-8FB0-4AA3-876F-668AAE976B3A}" type="presParOf" srcId="{37ED21BE-1972-4539-BB48-2B27ABC8BFB2}" destId="{99DFC81C-5C2E-4FED-8640-AA91E323D735}"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51CBC1-122C-4E36-9DDB-479E59B56AC7}">
      <dsp:nvSpPr>
        <dsp:cNvPr id="0" name=""/>
        <dsp:cNvSpPr/>
      </dsp:nvSpPr>
      <dsp:spPr>
        <a:xfrm>
          <a:off x="1224727" y="10276"/>
          <a:ext cx="3757696" cy="3757696"/>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tr-TR" sz="2700" kern="1200"/>
            <a:t>Göndericinin tecrübe alanı</a:t>
          </a:r>
        </a:p>
      </dsp:txBody>
      <dsp:txXfrm>
        <a:off x="1749450" y="453390"/>
        <a:ext cx="2166599" cy="2871470"/>
      </dsp:txXfrm>
    </dsp:sp>
    <dsp:sp modelId="{CEBE7E31-6FBB-4D56-A613-1FCF3AC39ACD}">
      <dsp:nvSpPr>
        <dsp:cNvPr id="0" name=""/>
        <dsp:cNvSpPr/>
      </dsp:nvSpPr>
      <dsp:spPr>
        <a:xfrm>
          <a:off x="3932976" y="10276"/>
          <a:ext cx="3757696" cy="3757696"/>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tr-TR" sz="2700" kern="1200"/>
            <a:t>Alıcının tecrübe alanı</a:t>
          </a:r>
        </a:p>
      </dsp:txBody>
      <dsp:txXfrm>
        <a:off x="4999349" y="453390"/>
        <a:ext cx="2166599" cy="28714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DFC81C-5C2E-4FED-8640-AA91E323D735}">
      <dsp:nvSpPr>
        <dsp:cNvPr id="0" name=""/>
        <dsp:cNvSpPr/>
      </dsp:nvSpPr>
      <dsp:spPr>
        <a:xfrm>
          <a:off x="2209837" y="675985"/>
          <a:ext cx="4515428" cy="4515428"/>
        </a:xfrm>
        <a:prstGeom prst="blockArc">
          <a:avLst>
            <a:gd name="adj1" fmla="val 10800000"/>
            <a:gd name="adj2" fmla="val 16200000"/>
            <a:gd name="adj3" fmla="val 463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C7D57B-EC57-41E7-872C-5B27143933CA}">
      <dsp:nvSpPr>
        <dsp:cNvPr id="0" name=""/>
        <dsp:cNvSpPr/>
      </dsp:nvSpPr>
      <dsp:spPr>
        <a:xfrm>
          <a:off x="2209837" y="675985"/>
          <a:ext cx="4515428" cy="4515428"/>
        </a:xfrm>
        <a:prstGeom prst="blockArc">
          <a:avLst>
            <a:gd name="adj1" fmla="val 5400000"/>
            <a:gd name="adj2" fmla="val 10800000"/>
            <a:gd name="adj3" fmla="val 463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FF13D2-05FA-4421-A8C5-1A6AC0439ABC}">
      <dsp:nvSpPr>
        <dsp:cNvPr id="0" name=""/>
        <dsp:cNvSpPr/>
      </dsp:nvSpPr>
      <dsp:spPr>
        <a:xfrm>
          <a:off x="2209837" y="675985"/>
          <a:ext cx="4515428" cy="4515428"/>
        </a:xfrm>
        <a:prstGeom prst="blockArc">
          <a:avLst>
            <a:gd name="adj1" fmla="val 0"/>
            <a:gd name="adj2" fmla="val 5400000"/>
            <a:gd name="adj3" fmla="val 463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A8BEDF-928C-449A-B97C-C2E788A78734}">
      <dsp:nvSpPr>
        <dsp:cNvPr id="0" name=""/>
        <dsp:cNvSpPr/>
      </dsp:nvSpPr>
      <dsp:spPr>
        <a:xfrm>
          <a:off x="2209837" y="675985"/>
          <a:ext cx="4515428" cy="4515428"/>
        </a:xfrm>
        <a:prstGeom prst="blockArc">
          <a:avLst>
            <a:gd name="adj1" fmla="val 16200000"/>
            <a:gd name="adj2" fmla="val 0"/>
            <a:gd name="adj3" fmla="val 463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1CCD08F-2E6E-44A8-B39D-8CA042FD1594}">
      <dsp:nvSpPr>
        <dsp:cNvPr id="0" name=""/>
        <dsp:cNvSpPr/>
      </dsp:nvSpPr>
      <dsp:spPr>
        <a:xfrm>
          <a:off x="3429307" y="2891806"/>
          <a:ext cx="2076487" cy="8378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endParaRPr lang="tr-TR" sz="500" kern="1200"/>
        </a:p>
      </dsp:txBody>
      <dsp:txXfrm>
        <a:off x="3733401" y="2904076"/>
        <a:ext cx="1468299" cy="59246"/>
      </dsp:txXfrm>
    </dsp:sp>
    <dsp:sp modelId="{2B922C31-0394-4E9B-AE0D-969D804A3A11}">
      <dsp:nvSpPr>
        <dsp:cNvPr id="0" name=""/>
        <dsp:cNvSpPr/>
      </dsp:nvSpPr>
      <dsp:spPr>
        <a:xfrm>
          <a:off x="3740780" y="1542"/>
          <a:ext cx="1453541" cy="145354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tr-TR" sz="2300" kern="1200"/>
            <a:t>MESAJ</a:t>
          </a:r>
        </a:p>
      </dsp:txBody>
      <dsp:txXfrm>
        <a:off x="3953646" y="214408"/>
        <a:ext cx="1027809" cy="1027809"/>
      </dsp:txXfrm>
    </dsp:sp>
    <dsp:sp modelId="{73D19988-649C-4C0C-97BC-75211B2F8CD2}">
      <dsp:nvSpPr>
        <dsp:cNvPr id="0" name=""/>
        <dsp:cNvSpPr/>
      </dsp:nvSpPr>
      <dsp:spPr>
        <a:xfrm>
          <a:off x="4974228" y="1554478"/>
          <a:ext cx="3397419" cy="275844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kern="1200" dirty="0"/>
            <a:t>Kod Çözücü</a:t>
          </a:r>
        </a:p>
        <a:p>
          <a:pPr lvl="0" algn="ctr" defTabSz="800100">
            <a:lnSpc>
              <a:spcPct val="90000"/>
            </a:lnSpc>
            <a:spcBef>
              <a:spcPct val="0"/>
            </a:spcBef>
            <a:spcAft>
              <a:spcPct val="35000"/>
            </a:spcAft>
          </a:pPr>
          <a:r>
            <a:rPr lang="tr-TR" sz="1800" b="1" kern="1200" dirty="0"/>
            <a:t>Yorumlayıcı</a:t>
          </a:r>
        </a:p>
        <a:p>
          <a:pPr lvl="0" algn="ctr" defTabSz="800100">
            <a:lnSpc>
              <a:spcPct val="90000"/>
            </a:lnSpc>
            <a:spcBef>
              <a:spcPct val="0"/>
            </a:spcBef>
            <a:spcAft>
              <a:spcPct val="35000"/>
            </a:spcAft>
          </a:pPr>
          <a:r>
            <a:rPr lang="tr-TR" sz="1800" b="1" kern="1200" dirty="0"/>
            <a:t>Kodlayıcı</a:t>
          </a:r>
        </a:p>
      </dsp:txBody>
      <dsp:txXfrm>
        <a:off x="5471768" y="1958442"/>
        <a:ext cx="2402339" cy="1950514"/>
      </dsp:txXfrm>
    </dsp:sp>
    <dsp:sp modelId="{94907A02-A17B-48E9-BE21-3E4421D17A2E}">
      <dsp:nvSpPr>
        <dsp:cNvPr id="0" name=""/>
        <dsp:cNvSpPr/>
      </dsp:nvSpPr>
      <dsp:spPr>
        <a:xfrm>
          <a:off x="3740780" y="4412316"/>
          <a:ext cx="1453541" cy="145354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tr-TR" sz="2300" kern="1200"/>
            <a:t>MESAJ</a:t>
          </a:r>
        </a:p>
      </dsp:txBody>
      <dsp:txXfrm>
        <a:off x="3953646" y="4625182"/>
        <a:ext cx="1027809" cy="1027809"/>
      </dsp:txXfrm>
    </dsp:sp>
    <dsp:sp modelId="{A944E454-AD72-4085-900B-B2684803551A}">
      <dsp:nvSpPr>
        <dsp:cNvPr id="0" name=""/>
        <dsp:cNvSpPr/>
      </dsp:nvSpPr>
      <dsp:spPr>
        <a:xfrm>
          <a:off x="543752" y="1478283"/>
          <a:ext cx="3436825" cy="291083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kern="1200" dirty="0"/>
            <a:t>Kodlayıcı</a:t>
          </a:r>
        </a:p>
        <a:p>
          <a:pPr lvl="0" algn="ctr" defTabSz="800100">
            <a:lnSpc>
              <a:spcPct val="90000"/>
            </a:lnSpc>
            <a:spcBef>
              <a:spcPct val="0"/>
            </a:spcBef>
            <a:spcAft>
              <a:spcPct val="35000"/>
            </a:spcAft>
          </a:pPr>
          <a:r>
            <a:rPr lang="tr-TR" sz="1800" b="1" kern="1200" dirty="0"/>
            <a:t>Yorumlayıcı</a:t>
          </a:r>
        </a:p>
        <a:p>
          <a:pPr lvl="0" algn="ctr" defTabSz="800100">
            <a:lnSpc>
              <a:spcPct val="90000"/>
            </a:lnSpc>
            <a:spcBef>
              <a:spcPct val="0"/>
            </a:spcBef>
            <a:spcAft>
              <a:spcPct val="35000"/>
            </a:spcAft>
          </a:pPr>
          <a:r>
            <a:rPr lang="tr-TR" sz="1800" b="1" kern="1200" dirty="0"/>
            <a:t>Kod Çözücü</a:t>
          </a:r>
        </a:p>
      </dsp:txBody>
      <dsp:txXfrm>
        <a:off x="1047063" y="1904564"/>
        <a:ext cx="2430203" cy="205827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1432915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360059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711B8C7-560A-4DF8-BB2B-1931E5F5573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830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2817178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711B8C7-560A-4DF8-BB2B-1931E5F5573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76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42874442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1043369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3866541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2581503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5FE9F6C-4542-4303-A99B-ABB8935D3CBC}" type="datetimeFigureOut">
              <a:rPr lang="tr-TR" smtClean="0"/>
              <a:t>7.11.2023</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60659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938287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5FE9F6C-4542-4303-A99B-ABB8935D3CBC}" type="datetimeFigureOut">
              <a:rPr lang="tr-TR" smtClean="0"/>
              <a:t>7.11.2023</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428856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05FE9F6C-4542-4303-A99B-ABB8935D3CBC}" type="datetimeFigureOut">
              <a:rPr lang="tr-TR" smtClean="0"/>
              <a:t>7.11.2023</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3401136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E9F6C-4542-4303-A99B-ABB8935D3CBC}" type="datetimeFigureOut">
              <a:rPr lang="tr-TR" smtClean="0"/>
              <a:t>7.11.2023</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672025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785581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5FE9F6C-4542-4303-A99B-ABB8935D3CBC}" type="datetimeFigureOut">
              <a:rPr lang="tr-TR" smtClean="0"/>
              <a:t>7.11.2023</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711B8C7-560A-4DF8-BB2B-1931E5F55738}" type="slidenum">
              <a:rPr lang="tr-TR" smtClean="0"/>
              <a:t>‹#›</a:t>
            </a:fld>
            <a:endParaRPr lang="tr-TR"/>
          </a:p>
        </p:txBody>
      </p:sp>
    </p:spTree>
    <p:extLst>
      <p:ext uri="{BB962C8B-B14F-4D97-AF65-F5344CB8AC3E}">
        <p14:creationId xmlns:p14="http://schemas.microsoft.com/office/powerpoint/2010/main" val="9598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5FE9F6C-4542-4303-A99B-ABB8935D3CBC}" type="datetimeFigureOut">
              <a:rPr lang="tr-TR" smtClean="0"/>
              <a:t>7.11.2023</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711B8C7-560A-4DF8-BB2B-1931E5F55738}" type="slidenum">
              <a:rPr lang="tr-TR" smtClean="0"/>
              <a:t>‹#›</a:t>
            </a:fld>
            <a:endParaRPr lang="tr-TR"/>
          </a:p>
        </p:txBody>
      </p:sp>
    </p:spTree>
    <p:extLst>
      <p:ext uri="{BB962C8B-B14F-4D97-AF65-F5344CB8AC3E}">
        <p14:creationId xmlns:p14="http://schemas.microsoft.com/office/powerpoint/2010/main" val="4234092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3276600" y="1188720"/>
            <a:ext cx="8915400" cy="3588068"/>
          </a:xfrm>
        </p:spPr>
        <p:txBody>
          <a:bodyPr>
            <a:noAutofit/>
          </a:bodyPr>
          <a:lstStyle/>
          <a:p>
            <a:r>
              <a:rPr lang="tr-TR" sz="7200" b="1" dirty="0">
                <a:latin typeface="Algerian" panose="04020705040A02060702" pitchFamily="82" charset="0"/>
              </a:rPr>
              <a:t>II</a:t>
            </a:r>
            <a:br>
              <a:rPr lang="tr-TR" sz="7200" b="1" dirty="0">
                <a:latin typeface="Algerian" panose="04020705040A02060702" pitchFamily="82" charset="0"/>
              </a:rPr>
            </a:br>
            <a:r>
              <a:rPr lang="tr-TR" sz="7200" b="1" dirty="0">
                <a:latin typeface="Algerian" panose="04020705040A02060702" pitchFamily="82" charset="0"/>
              </a:rPr>
              <a:t>İLETİŞİM UNSURLARI VE SÜRECİ</a:t>
            </a:r>
          </a:p>
        </p:txBody>
      </p:sp>
    </p:spTree>
    <p:extLst>
      <p:ext uri="{BB962C8B-B14F-4D97-AF65-F5344CB8AC3E}">
        <p14:creationId xmlns:p14="http://schemas.microsoft.com/office/powerpoint/2010/main" val="3685829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39240" y="2133600"/>
            <a:ext cx="10652760" cy="3778250"/>
          </a:xfrm>
        </p:spPr>
        <p:txBody>
          <a:bodyPr/>
          <a:lstStyle/>
          <a:p>
            <a:pPr lvl="0"/>
            <a:r>
              <a:rPr lang="tr-TR" sz="3600" b="1" dirty="0"/>
              <a:t>Kaynak bulunduğu düzleme ve rolüne  uygun davranmalıdır: </a:t>
            </a:r>
            <a:r>
              <a:rPr lang="tr-TR" sz="3600" dirty="0"/>
              <a:t>Kaynağın göndereceği mesaj ile statüsü ve rolü arasında bir ilişki olmalıdır. Kaynak kendi konumuna uygun olmayan bir mesaj gönderirse bu olumsuz etkileşime neden olabilir. </a:t>
            </a:r>
          </a:p>
          <a:p>
            <a:endParaRPr lang="tr-TR" dirty="0"/>
          </a:p>
        </p:txBody>
      </p:sp>
    </p:spTree>
    <p:extLst>
      <p:ext uri="{BB962C8B-B14F-4D97-AF65-F5344CB8AC3E}">
        <p14:creationId xmlns:p14="http://schemas.microsoft.com/office/powerpoint/2010/main" val="1639885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02080" y="2133600"/>
            <a:ext cx="10789920" cy="3778250"/>
          </a:xfrm>
        </p:spPr>
        <p:txBody>
          <a:bodyPr/>
          <a:lstStyle/>
          <a:p>
            <a:pPr lvl="0"/>
            <a:r>
              <a:rPr lang="tr-TR" sz="3600" b="1" dirty="0"/>
              <a:t>Kaynak tanınmalıdır:</a:t>
            </a:r>
            <a:r>
              <a:rPr lang="tr-TR" sz="3600" dirty="0"/>
              <a:t> Etkin bir iletişim için, alıcı kaynağı tanımak ister. Kaynak alıcı tarafından ne kadar iyi tanınıyorsa ve izlenimler ne kadar olumlu ise, iletişim o ölçüde başarılı olur.</a:t>
            </a:r>
          </a:p>
          <a:p>
            <a:endParaRPr lang="tr-TR" dirty="0"/>
          </a:p>
        </p:txBody>
      </p:sp>
    </p:spTree>
    <p:extLst>
      <p:ext uri="{BB962C8B-B14F-4D97-AF65-F5344CB8AC3E}">
        <p14:creationId xmlns:p14="http://schemas.microsoft.com/office/powerpoint/2010/main" val="221602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30680" y="1036320"/>
            <a:ext cx="10561320" cy="5486400"/>
          </a:xfrm>
        </p:spPr>
        <p:txBody>
          <a:bodyPr>
            <a:normAutofit/>
          </a:bodyPr>
          <a:lstStyle/>
          <a:p>
            <a:r>
              <a:rPr lang="tr-TR" sz="3200" dirty="0"/>
              <a:t>Etkin ve tam bir iletişimin kurulabilmesi için kaynak ses, yüz, beden, sözcükler gibi sembolleri; kitap, fotoğraf, çizim, plan, harita gibi iletişim araçlarını iyi kullanıyor olması gerekir. </a:t>
            </a:r>
          </a:p>
          <a:p>
            <a:r>
              <a:rPr lang="tr-TR" sz="3200" dirty="0"/>
              <a:t>Özellikle dili iyi kullanıyor olması gerekir.  İletişimde kaynağın iletişim becerisi kadar, mesajın iletildiği aracın da önemi büyüktür. </a:t>
            </a:r>
          </a:p>
          <a:p>
            <a:r>
              <a:rPr lang="tr-TR" sz="3200" dirty="0"/>
              <a:t>Mesajın herhangi bir kesintiye ve kopukluğa uğramaması için iletişim aracının etkin olması gerekir.</a:t>
            </a:r>
          </a:p>
          <a:p>
            <a:endParaRPr lang="tr-TR" dirty="0"/>
          </a:p>
        </p:txBody>
      </p:sp>
    </p:spTree>
    <p:extLst>
      <p:ext uri="{BB962C8B-B14F-4D97-AF65-F5344CB8AC3E}">
        <p14:creationId xmlns:p14="http://schemas.microsoft.com/office/powerpoint/2010/main" val="987250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45920" y="822960"/>
            <a:ext cx="10546080" cy="5882640"/>
          </a:xfrm>
        </p:spPr>
        <p:txBody>
          <a:bodyPr/>
          <a:lstStyle/>
          <a:p>
            <a:r>
              <a:rPr lang="tr-TR" sz="3200" b="1" dirty="0"/>
              <a:t>MESAJ: </a:t>
            </a:r>
            <a:endParaRPr lang="tr-TR" sz="3200" dirty="0"/>
          </a:p>
          <a:p>
            <a:pPr lvl="0"/>
            <a:r>
              <a:rPr lang="tr-TR" sz="3200" dirty="0"/>
              <a:t>Kodlanan bilginin aldığı fiziksel şekil.</a:t>
            </a:r>
          </a:p>
          <a:p>
            <a:pPr lvl="0"/>
            <a:r>
              <a:rPr lang="tr-TR" sz="3200" dirty="0"/>
              <a:t>Alıcı için uyaran olarak işlev  gören sinyal ya da sinyaller</a:t>
            </a:r>
          </a:p>
          <a:p>
            <a:pPr lvl="0"/>
            <a:r>
              <a:rPr lang="tr-TR" sz="3200" dirty="0"/>
              <a:t>Göndericinin fikir ve isteklerinin sembollere dönüşmüş hali</a:t>
            </a:r>
          </a:p>
          <a:p>
            <a:r>
              <a:rPr lang="tr-TR" sz="3200" dirty="0"/>
              <a:t>Semboller tek başlarına anlamlı değildir, onlara anlamları gönderici ve alıcı yükler.  Alıcının verdiği ve göndericinin algıladığı anlamlar birbirine uygunsa, “tam iletişim” gerçekleşir.</a:t>
            </a:r>
          </a:p>
          <a:p>
            <a:endParaRPr lang="tr-TR" dirty="0"/>
          </a:p>
        </p:txBody>
      </p:sp>
    </p:spTree>
    <p:extLst>
      <p:ext uri="{BB962C8B-B14F-4D97-AF65-F5344CB8AC3E}">
        <p14:creationId xmlns:p14="http://schemas.microsoft.com/office/powerpoint/2010/main" val="4126819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63040" y="1173480"/>
            <a:ext cx="10728960" cy="5516880"/>
          </a:xfrm>
        </p:spPr>
        <p:txBody>
          <a:bodyPr/>
          <a:lstStyle/>
          <a:p>
            <a:pPr lvl="0"/>
            <a:r>
              <a:rPr lang="tr-TR" sz="3200" dirty="0"/>
              <a:t>İletişimin görünür yanı genellikle mesajdır. Çünkü mesajı alacak olanlar ve iletişimin izleyicileri, öncelikle mesajı, onun anlamını, amacını ve etkisini algılamak durumundadır.</a:t>
            </a:r>
          </a:p>
          <a:p>
            <a:pPr lvl="0"/>
            <a:r>
              <a:rPr lang="tr-TR" sz="3200" dirty="0"/>
              <a:t>Mesaj kaynak tarafından kodlanmış duygu ve düşüncelerdir. Mesaj bir konuşma ise, duyulan; yazılı sözcükler ise, okunan; jest veya mimik ise, görülen ve hissedilen bir mesajdır.</a:t>
            </a:r>
          </a:p>
          <a:p>
            <a:endParaRPr lang="tr-TR" dirty="0"/>
          </a:p>
        </p:txBody>
      </p:sp>
    </p:spTree>
    <p:extLst>
      <p:ext uri="{BB962C8B-B14F-4D97-AF65-F5344CB8AC3E}">
        <p14:creationId xmlns:p14="http://schemas.microsoft.com/office/powerpoint/2010/main" val="1464178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188720" y="1341120"/>
            <a:ext cx="11003280" cy="4968240"/>
          </a:xfrm>
        </p:spPr>
        <p:txBody>
          <a:bodyPr/>
          <a:lstStyle/>
          <a:p>
            <a:pPr lvl="0"/>
            <a:r>
              <a:rPr lang="tr-TR" sz="3200" dirty="0"/>
              <a:t>Mesaj gönderen tarafından kodlanır ve özel bir anlamı vardır. Orijinal mesaj ile algılanan mesaj arasındaki fark ne kadar büyük olursa kişiler arası iletişim o kadar yetersiz olacaktır.</a:t>
            </a:r>
          </a:p>
          <a:p>
            <a:pPr lvl="0"/>
            <a:r>
              <a:rPr lang="tr-TR" sz="3200" dirty="0"/>
              <a:t>İletişimin etkin olması için alıcı ve kaynak aynı anlamı paylaşmalıdır.</a:t>
            </a:r>
          </a:p>
          <a:p>
            <a:endParaRPr lang="tr-TR" dirty="0"/>
          </a:p>
        </p:txBody>
      </p:sp>
    </p:spTree>
    <p:extLst>
      <p:ext uri="{BB962C8B-B14F-4D97-AF65-F5344CB8AC3E}">
        <p14:creationId xmlns:p14="http://schemas.microsoft.com/office/powerpoint/2010/main" val="899204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17320" y="1264920"/>
            <a:ext cx="10774680" cy="4646930"/>
          </a:xfrm>
        </p:spPr>
        <p:txBody>
          <a:bodyPr>
            <a:normAutofit fontScale="92500"/>
          </a:bodyPr>
          <a:lstStyle/>
          <a:p>
            <a:pPr algn="ctr"/>
            <a:r>
              <a:rPr lang="tr-TR" sz="3200" b="1" dirty="0"/>
              <a:t>Alıcının olumlu geri bildirimde bulunabilmesi için mesajın;</a:t>
            </a:r>
          </a:p>
          <a:p>
            <a:pPr lvl="0"/>
            <a:r>
              <a:rPr lang="tr-TR" sz="3200" dirty="0"/>
              <a:t>Alıcının, bilgi, beceri ve deneyimlerine uygun olmalı.</a:t>
            </a:r>
          </a:p>
          <a:p>
            <a:pPr lvl="0"/>
            <a:r>
              <a:rPr lang="tr-TR" sz="3200" dirty="0"/>
              <a:t>Alıcının inanç ve değerlerine uygun olmalı.</a:t>
            </a:r>
          </a:p>
          <a:p>
            <a:pPr lvl="0"/>
            <a:r>
              <a:rPr lang="tr-TR" sz="3200" dirty="0"/>
              <a:t>Alıcının gereksinim, ihtiyaç ve amaçlarına uygun olmalı.</a:t>
            </a:r>
          </a:p>
          <a:p>
            <a:pPr lvl="0"/>
            <a:r>
              <a:rPr lang="tr-TR" sz="3200" dirty="0"/>
              <a:t>Alıcının ilgi alanında yer almalı.</a:t>
            </a:r>
          </a:p>
          <a:p>
            <a:pPr lvl="0"/>
            <a:r>
              <a:rPr lang="tr-TR" sz="3200" dirty="0"/>
              <a:t>Alıcının toplum içinde rol ve konumuna uygun olmalı.</a:t>
            </a:r>
          </a:p>
          <a:p>
            <a:endParaRPr lang="tr-TR" dirty="0"/>
          </a:p>
        </p:txBody>
      </p:sp>
    </p:spTree>
    <p:extLst>
      <p:ext uri="{BB962C8B-B14F-4D97-AF65-F5344CB8AC3E}">
        <p14:creationId xmlns:p14="http://schemas.microsoft.com/office/powerpoint/2010/main" val="1691120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371600" y="1249680"/>
            <a:ext cx="10820400" cy="4662170"/>
          </a:xfrm>
        </p:spPr>
        <p:txBody>
          <a:bodyPr>
            <a:normAutofit/>
          </a:bodyPr>
          <a:lstStyle/>
          <a:p>
            <a:r>
              <a:rPr lang="tr-TR" sz="3200" dirty="0"/>
              <a:t>Mesaj sözlü, yazılı veya sözsüz(beden dili) olabilir.</a:t>
            </a:r>
          </a:p>
          <a:p>
            <a:r>
              <a:rPr lang="tr-TR" sz="3200" b="1" dirty="0"/>
              <a:t>Kaynak</a:t>
            </a:r>
            <a:r>
              <a:rPr lang="tr-TR" sz="3200" dirty="0"/>
              <a:t>-kullandığı kavramları bir mesaj şeklinde kodlar</a:t>
            </a:r>
          </a:p>
          <a:p>
            <a:r>
              <a:rPr lang="tr-TR" sz="3200" b="1" dirty="0"/>
              <a:t>Gönderici-</a:t>
            </a:r>
            <a:r>
              <a:rPr lang="tr-TR" sz="3200" dirty="0"/>
              <a:t> alıcıya ulaştırmak istediği mesajı semboller aracılığıyla iletir</a:t>
            </a:r>
          </a:p>
          <a:p>
            <a:r>
              <a:rPr lang="tr-TR" sz="3200" b="1" dirty="0"/>
              <a:t>Alıcı</a:t>
            </a:r>
            <a:r>
              <a:rPr lang="tr-TR" sz="3200" dirty="0"/>
              <a:t>- sembolleri alınca kendi kişisel- bilgi-beceri-kültürel birikimine göre bir anlam verir.</a:t>
            </a:r>
          </a:p>
        </p:txBody>
      </p:sp>
    </p:spTree>
    <p:extLst>
      <p:ext uri="{BB962C8B-B14F-4D97-AF65-F5344CB8AC3E}">
        <p14:creationId xmlns:p14="http://schemas.microsoft.com/office/powerpoint/2010/main" val="1879081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4294967295"/>
          </p:nvPr>
        </p:nvSpPr>
        <p:spPr>
          <a:xfrm>
            <a:off x="1524000" y="2133600"/>
            <a:ext cx="10668000" cy="3778250"/>
          </a:xfrm>
        </p:spPr>
        <p:txBody>
          <a:bodyPr/>
          <a:lstStyle/>
          <a:p>
            <a:r>
              <a:rPr lang="tr-TR" sz="2800" b="1" dirty="0"/>
              <a:t>MESAJIN TAŞIMASI GEREKEN ÖZELLİKLER</a:t>
            </a:r>
          </a:p>
          <a:p>
            <a:pPr lvl="0"/>
            <a:r>
              <a:rPr lang="tr-TR" sz="2800" dirty="0"/>
              <a:t>Birincil özellik dildir. Mesajda kullanılan dil alıcı ve hedef tarafından kolayca anlaşılabilecek şekilde açık- net ve kesin olmalı.</a:t>
            </a:r>
          </a:p>
          <a:p>
            <a:pPr lvl="0"/>
            <a:r>
              <a:rPr lang="tr-TR" sz="2800" dirty="0"/>
              <a:t>Mesajın içeriği açık ve net olmalı</a:t>
            </a:r>
          </a:p>
          <a:p>
            <a:pPr lvl="0"/>
            <a:r>
              <a:rPr lang="tr-TR" sz="2800" dirty="0"/>
              <a:t>Gönderici mesajı kodlarken alıcının algılama yeteneğini ön planda tutmalıdır.</a:t>
            </a:r>
          </a:p>
          <a:p>
            <a:endParaRPr lang="tr-TR" dirty="0"/>
          </a:p>
        </p:txBody>
      </p:sp>
    </p:spTree>
    <p:extLst>
      <p:ext uri="{BB962C8B-B14F-4D97-AF65-F5344CB8AC3E}">
        <p14:creationId xmlns:p14="http://schemas.microsoft.com/office/powerpoint/2010/main" val="4129551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61160" y="975360"/>
            <a:ext cx="10530840" cy="5547360"/>
          </a:xfrm>
        </p:spPr>
        <p:txBody>
          <a:bodyPr/>
          <a:lstStyle/>
          <a:p>
            <a:pPr lvl="0"/>
            <a:r>
              <a:rPr lang="tr-TR" sz="2800" b="1" dirty="0"/>
              <a:t>A. Mesajın genel özellikleri</a:t>
            </a:r>
            <a:endParaRPr lang="tr-TR" sz="2800" dirty="0"/>
          </a:p>
          <a:p>
            <a:pPr lvl="0"/>
            <a:r>
              <a:rPr lang="tr-TR" sz="2800" b="1" dirty="0"/>
              <a:t>Mesaj anlaşılır olmalı:</a:t>
            </a:r>
            <a:r>
              <a:rPr lang="tr-TR" sz="2800" dirty="0"/>
              <a:t> Mesaj hem şekil hem de içerik olarak anlaşılır olmalı. Öncelikle mesajın ne tür (sözel veya sözel olmayan) bir mesaj olacağına karar verilir.</a:t>
            </a:r>
          </a:p>
          <a:p>
            <a:pPr lvl="0"/>
            <a:r>
              <a:rPr lang="tr-TR" sz="2800" dirty="0"/>
              <a:t>Mesajın anlaşılırlık derecesi kaynak ve alıcının bilgi-yetenek ve kültürel özelliklerine bağlıdır.</a:t>
            </a:r>
          </a:p>
          <a:p>
            <a:pPr lvl="0"/>
            <a:r>
              <a:rPr lang="tr-TR" sz="2800" b="1" dirty="0"/>
              <a:t>Mesaj açık olmalı: </a:t>
            </a:r>
            <a:r>
              <a:rPr lang="tr-TR" sz="2800" dirty="0"/>
              <a:t>Kaynak gönderdiği mesajla alıcıdan ne istediğini belirtmelidir.</a:t>
            </a:r>
          </a:p>
          <a:p>
            <a:pPr lvl="0"/>
            <a:r>
              <a:rPr lang="tr-TR" sz="2800" b="1" dirty="0"/>
              <a:t>Mesaj doğru zamanda iletilmelidir: </a:t>
            </a:r>
            <a:r>
              <a:rPr lang="tr-TR" sz="2800" dirty="0"/>
              <a:t>Mesajın doğru anlaşılabilmesi için gönderim zamanının da doğru olması gerekir.</a:t>
            </a:r>
          </a:p>
          <a:p>
            <a:endParaRPr lang="tr-TR" dirty="0"/>
          </a:p>
        </p:txBody>
      </p:sp>
    </p:spTree>
    <p:extLst>
      <p:ext uri="{BB962C8B-B14F-4D97-AF65-F5344CB8AC3E}">
        <p14:creationId xmlns:p14="http://schemas.microsoft.com/office/powerpoint/2010/main" val="2580501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İletişim Süreci</a:t>
            </a:r>
            <a:r>
              <a:rPr lang="tr-TR" dirty="0"/>
              <a:t/>
            </a:r>
            <a:br>
              <a:rPr lang="tr-TR" dirty="0"/>
            </a:br>
            <a:endParaRPr lang="tr-TR" dirty="0"/>
          </a:p>
        </p:txBody>
      </p:sp>
      <p:sp>
        <p:nvSpPr>
          <p:cNvPr id="3" name="İçerik Yer Tutucusu 2"/>
          <p:cNvSpPr>
            <a:spLocks noGrp="1"/>
          </p:cNvSpPr>
          <p:nvPr>
            <p:ph idx="1"/>
          </p:nvPr>
        </p:nvSpPr>
        <p:spPr>
          <a:xfrm>
            <a:off x="2589211" y="2133600"/>
            <a:ext cx="9487993" cy="3777622"/>
          </a:xfrm>
        </p:spPr>
        <p:txBody>
          <a:bodyPr>
            <a:normAutofit fontScale="92500" lnSpcReduction="10000"/>
          </a:bodyPr>
          <a:lstStyle/>
          <a:p>
            <a:r>
              <a:rPr lang="tr-TR" sz="3200" dirty="0"/>
              <a:t>İletişim kavramı tanımlanırken bir süreç olduğu belirtilir. </a:t>
            </a:r>
            <a:r>
              <a:rPr lang="tr-TR" sz="3200" b="1" dirty="0"/>
              <a:t>SÜREÇ;</a:t>
            </a:r>
          </a:p>
          <a:p>
            <a:pPr lvl="0"/>
            <a:r>
              <a:rPr lang="tr-TR" sz="3200" dirty="0"/>
              <a:t>Bir ürünün oluşumunda yer alan etkinlikler bütünü,</a:t>
            </a:r>
          </a:p>
          <a:p>
            <a:pPr lvl="0"/>
            <a:r>
              <a:rPr lang="tr-TR" sz="3200" dirty="0"/>
              <a:t>Hammaddelerin ürüne dönüşümündeki aşamalar düzeni,</a:t>
            </a:r>
          </a:p>
          <a:p>
            <a:pPr lvl="0"/>
            <a:r>
              <a:rPr lang="tr-TR" sz="3200" dirty="0"/>
              <a:t>Belirli bir hedefe yönelik işlemler dizisi olarak tanımlanabilir. </a:t>
            </a:r>
          </a:p>
          <a:p>
            <a:endParaRPr lang="tr-TR" dirty="0"/>
          </a:p>
        </p:txBody>
      </p:sp>
    </p:spTree>
    <p:extLst>
      <p:ext uri="{BB962C8B-B14F-4D97-AF65-F5344CB8AC3E}">
        <p14:creationId xmlns:p14="http://schemas.microsoft.com/office/powerpoint/2010/main" val="854530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17320" y="1066800"/>
            <a:ext cx="10774680" cy="4845050"/>
          </a:xfrm>
        </p:spPr>
        <p:txBody>
          <a:bodyPr>
            <a:normAutofit lnSpcReduction="10000"/>
          </a:bodyPr>
          <a:lstStyle/>
          <a:p>
            <a:pPr lvl="0"/>
            <a:r>
              <a:rPr lang="tr-TR" sz="2800" b="1" dirty="0"/>
              <a:t>Mesaj uygun kanalı izlemelidir: </a:t>
            </a:r>
            <a:r>
              <a:rPr lang="tr-TR" sz="2800" dirty="0"/>
              <a:t>İletişim bir ağ üzerinden </a:t>
            </a:r>
            <a:r>
              <a:rPr lang="tr-TR" sz="3200" dirty="0">
                <a:latin typeface="Candara" pitchFamily="34" charset="0"/>
              </a:rPr>
              <a:t>gerçekleşir. Bu ağ üzerinde sırasıyla geçmesi gereken noktalar vardır.  Mesaj uygun yolu izlemeden alıcıya varırsa etkinliğini kaybeder, alıcı ve kaynak arasındaki ilişki yetersiz kalır. </a:t>
            </a:r>
          </a:p>
          <a:p>
            <a:pPr lvl="0"/>
            <a:r>
              <a:rPr lang="tr-TR" sz="3200" b="1" dirty="0">
                <a:latin typeface="Candara" pitchFamily="34" charset="0"/>
              </a:rPr>
              <a:t>Mesaj, kaynak ve alıcı arasında kalmalıdır:</a:t>
            </a:r>
            <a:r>
              <a:rPr lang="tr-TR" sz="3200" dirty="0">
                <a:latin typeface="Candara" pitchFamily="34" charset="0"/>
              </a:rPr>
              <a:t> Mesaj kaynaktan alıcıya gidene kadar değişik kişi ve kademelerden geçebilir. Mesajın aktarıcıları  alıcıya farklı bir mesaj iletebilir. Böyle bir durumda asıl mesajın yanında ilave anlamlar da olacaktır. Böyle bir mesaj alıcının farklı tepki vermesine neden olabilir.                  </a:t>
            </a:r>
          </a:p>
          <a:p>
            <a:endParaRPr lang="tr-TR" dirty="0"/>
          </a:p>
        </p:txBody>
      </p:sp>
    </p:spTree>
    <p:extLst>
      <p:ext uri="{BB962C8B-B14F-4D97-AF65-F5344CB8AC3E}">
        <p14:creationId xmlns:p14="http://schemas.microsoft.com/office/powerpoint/2010/main" val="1687137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3279775" y="623888"/>
            <a:ext cx="8912225" cy="1281112"/>
          </a:xfrm>
        </p:spPr>
        <p:txBody>
          <a:bodyPr>
            <a:normAutofit/>
          </a:bodyPr>
          <a:lstStyle/>
          <a:p>
            <a:r>
              <a:rPr lang="tr-TR" sz="3200" b="1" dirty="0"/>
              <a:t>B. Mesajın türlerine göre taşıması gereken özellikler</a:t>
            </a:r>
          </a:p>
        </p:txBody>
      </p:sp>
      <p:sp>
        <p:nvSpPr>
          <p:cNvPr id="3" name="İçerik Yer Tutucusu 2"/>
          <p:cNvSpPr>
            <a:spLocks noGrp="1"/>
          </p:cNvSpPr>
          <p:nvPr>
            <p:ph idx="4294967295"/>
          </p:nvPr>
        </p:nvSpPr>
        <p:spPr>
          <a:xfrm>
            <a:off x="1782763" y="2133600"/>
            <a:ext cx="10409237" cy="3778250"/>
          </a:xfrm>
        </p:spPr>
        <p:txBody>
          <a:bodyPr/>
          <a:lstStyle/>
          <a:p>
            <a:r>
              <a:rPr lang="tr-TR" sz="3200" dirty="0"/>
              <a:t>Mesajlar sözel ve sözel olmayan mesajlar olmak üzere ikiye ayrılır.</a:t>
            </a:r>
          </a:p>
          <a:p>
            <a:pPr lvl="0"/>
            <a:r>
              <a:rPr lang="tr-TR" sz="3200" b="1" dirty="0"/>
              <a:t>Sözel mesajlar:  </a:t>
            </a:r>
            <a:r>
              <a:rPr lang="tr-TR" sz="3200" dirty="0"/>
              <a:t>Sözlü iletişim en etkili iletişim türüdür.</a:t>
            </a:r>
            <a:r>
              <a:rPr lang="tr-TR" sz="3200" b="1" dirty="0"/>
              <a:t> </a:t>
            </a:r>
            <a:r>
              <a:rPr lang="tr-TR" sz="3200" dirty="0"/>
              <a:t>Yazılı talimatlar, iş mektupları, örgütlerin el kitapları, konuşma şeklindeki görüşmeler, eğitim çalışmaları, grup tartışmaları, toplantılar bu türe örnek olarak verilebilir.</a:t>
            </a:r>
          </a:p>
          <a:p>
            <a:endParaRPr lang="tr-TR" dirty="0"/>
          </a:p>
        </p:txBody>
      </p:sp>
    </p:spTree>
    <p:extLst>
      <p:ext uri="{BB962C8B-B14F-4D97-AF65-F5344CB8AC3E}">
        <p14:creationId xmlns:p14="http://schemas.microsoft.com/office/powerpoint/2010/main" val="3036864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08760" y="1264920"/>
            <a:ext cx="10683240" cy="5379720"/>
          </a:xfrm>
        </p:spPr>
        <p:txBody>
          <a:bodyPr>
            <a:normAutofit lnSpcReduction="10000"/>
          </a:bodyPr>
          <a:lstStyle/>
          <a:p>
            <a:pPr lvl="0"/>
            <a:r>
              <a:rPr lang="tr-TR" sz="3200" dirty="0"/>
              <a:t>Sözel iletişimin temelini kelimeler oluşturur. </a:t>
            </a:r>
          </a:p>
          <a:p>
            <a:pPr lvl="0"/>
            <a:r>
              <a:rPr lang="tr-TR" sz="3200" dirty="0"/>
              <a:t>Kelimeler anlamların kavram halleridir. </a:t>
            </a:r>
          </a:p>
          <a:p>
            <a:pPr lvl="0"/>
            <a:r>
              <a:rPr lang="tr-TR" sz="3200" dirty="0"/>
              <a:t>İnsanlar düşüncelerini kelimeler yoluyla aktarırlar. </a:t>
            </a:r>
          </a:p>
          <a:p>
            <a:pPr lvl="0"/>
            <a:r>
              <a:rPr lang="tr-TR" sz="3200" dirty="0"/>
              <a:t>Kelimeler kullanılarak yapılan iletişim konuşma şeklinde de olabilir, yazılı da olabilir. </a:t>
            </a:r>
          </a:p>
          <a:p>
            <a:pPr lvl="0"/>
            <a:r>
              <a:rPr lang="tr-TR" sz="3200" dirty="0"/>
              <a:t>Her iki tür iletişimde de uygun kelime ve deyimleri seçerek doğru olarak kullanmak gerekir.  </a:t>
            </a:r>
          </a:p>
          <a:p>
            <a:pPr lvl="0"/>
            <a:r>
              <a:rPr lang="tr-TR" sz="3200" dirty="0"/>
              <a:t>Uzman olmayan kişiler arasındaki iletişimde , özel deyimlere ve teknik terimlere(jargon) yer verilmemelidir.</a:t>
            </a:r>
          </a:p>
          <a:p>
            <a:endParaRPr lang="tr-TR" dirty="0"/>
          </a:p>
        </p:txBody>
      </p:sp>
    </p:spTree>
    <p:extLst>
      <p:ext uri="{BB962C8B-B14F-4D97-AF65-F5344CB8AC3E}">
        <p14:creationId xmlns:p14="http://schemas.microsoft.com/office/powerpoint/2010/main" val="1529868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76400" y="1280160"/>
            <a:ext cx="10515600" cy="4631690"/>
          </a:xfrm>
        </p:spPr>
        <p:txBody>
          <a:bodyPr>
            <a:normAutofit/>
          </a:bodyPr>
          <a:lstStyle/>
          <a:p>
            <a:pPr lvl="0"/>
            <a:r>
              <a:rPr lang="tr-TR" sz="3200" dirty="0"/>
              <a:t>Sözel iletişimin bir diğer biçimi, resim ve sayılara dayalı “grafik </a:t>
            </a:r>
            <a:r>
              <a:rPr lang="tr-TR" sz="3200" dirty="0" err="1"/>
              <a:t>iletişim”dir</a:t>
            </a:r>
            <a:r>
              <a:rPr lang="tr-TR" sz="3200" dirty="0"/>
              <a:t>. Bu iletişim biçiminde mesaj sayı ve desenler kullanılarak verilir. </a:t>
            </a:r>
          </a:p>
          <a:p>
            <a:pPr lvl="0"/>
            <a:r>
              <a:rPr lang="tr-TR" sz="3200" dirty="0"/>
              <a:t>Mesajın anlaşılır olması için grafik, desen ve resimlerin sade, kapsamlı ve anlaşılır olmalı.</a:t>
            </a:r>
          </a:p>
          <a:p>
            <a:pPr lvl="0"/>
            <a:r>
              <a:rPr lang="tr-TR" sz="3200" dirty="0"/>
              <a:t>Örneğin bir takım istatistiki bilgiler verilecekse, bunlar alıcıların anlayacağı şekilde grafik ve tablolar şeklinde gösterilmelidir.</a:t>
            </a:r>
          </a:p>
          <a:p>
            <a:endParaRPr lang="tr-TR" dirty="0"/>
          </a:p>
        </p:txBody>
      </p:sp>
    </p:spTree>
    <p:extLst>
      <p:ext uri="{BB962C8B-B14F-4D97-AF65-F5344CB8AC3E}">
        <p14:creationId xmlns:p14="http://schemas.microsoft.com/office/powerpoint/2010/main" val="1407647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63040" y="1097280"/>
            <a:ext cx="10728960" cy="4814570"/>
          </a:xfrm>
        </p:spPr>
        <p:txBody>
          <a:bodyPr/>
          <a:lstStyle/>
          <a:p>
            <a:pPr lvl="0"/>
            <a:r>
              <a:rPr lang="tr-TR" sz="3200" b="1" dirty="0"/>
              <a:t>Sözel olmayan mesajlar: </a:t>
            </a:r>
            <a:r>
              <a:rPr lang="tr-TR" sz="3200" dirty="0"/>
              <a:t>Yüz yüze iletişimde bilerek veya kontrolsüz olarak sözel olmayan mesajlar iletilebilir. Bu mesajlar jest ve mimiklerle iletilir. Jest ve mimiklerin de her kültüre göre farklı anlamları vardır. </a:t>
            </a:r>
          </a:p>
          <a:p>
            <a:pPr lvl="0"/>
            <a:r>
              <a:rPr lang="tr-TR" sz="3200" dirty="0"/>
              <a:t>Sözel olmayan mesajlarda uzun bir cümle basit bir hareketle ifade edilebilir.</a:t>
            </a:r>
          </a:p>
          <a:p>
            <a:pPr lvl="0"/>
            <a:r>
              <a:rPr lang="tr-TR" sz="3200" dirty="0"/>
              <a:t>Sözel olmayan iletişimin etkin olabilmesi için hem kaynağın hem de alıcının kullanılan jest mimiklerin anlamları konusunda ortak bilgilerinin olması gerekir. </a:t>
            </a:r>
          </a:p>
          <a:p>
            <a:endParaRPr lang="tr-TR" dirty="0"/>
          </a:p>
        </p:txBody>
      </p:sp>
    </p:spTree>
    <p:extLst>
      <p:ext uri="{BB962C8B-B14F-4D97-AF65-F5344CB8AC3E}">
        <p14:creationId xmlns:p14="http://schemas.microsoft.com/office/powerpoint/2010/main" val="1248594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C. KODLAMA-KOD AÇMA</a:t>
            </a:r>
          </a:p>
        </p:txBody>
      </p:sp>
      <p:sp>
        <p:nvSpPr>
          <p:cNvPr id="3" name="İçerik Yer Tutucusu 2"/>
          <p:cNvSpPr>
            <a:spLocks noGrp="1"/>
          </p:cNvSpPr>
          <p:nvPr>
            <p:ph idx="1"/>
          </p:nvPr>
        </p:nvSpPr>
        <p:spPr>
          <a:xfrm>
            <a:off x="2589212" y="1463040"/>
            <a:ext cx="8915400" cy="4876800"/>
          </a:xfrm>
        </p:spPr>
        <p:txBody>
          <a:bodyPr>
            <a:normAutofit/>
          </a:bodyPr>
          <a:lstStyle/>
          <a:p>
            <a:r>
              <a:rPr lang="tr-TR" sz="3200" dirty="0">
                <a:latin typeface="Candara" pitchFamily="34" charset="0"/>
              </a:rPr>
              <a:t>Bilginin, düşüncenin mesaj haline getiri anlam kazanmasıyla </a:t>
            </a:r>
            <a:r>
              <a:rPr lang="tr-TR" sz="3200" dirty="0" smtClean="0">
                <a:latin typeface="Candara" pitchFamily="34" charset="0"/>
              </a:rPr>
              <a:t>gerçekleştirilmesine </a:t>
            </a:r>
            <a:r>
              <a:rPr lang="tr-TR" sz="3200" dirty="0">
                <a:latin typeface="Candara" pitchFamily="34" charset="0"/>
              </a:rPr>
              <a:t>kodlama denir. Kodlama simgelerin bir anlama dönüşmesidir.</a:t>
            </a:r>
            <a:r>
              <a:rPr lang="tr-TR" sz="3200" b="1" dirty="0">
                <a:latin typeface="Candara" pitchFamily="34" charset="0"/>
              </a:rPr>
              <a:t> </a:t>
            </a:r>
            <a:endParaRPr lang="tr-TR" sz="3200" b="1" dirty="0" smtClean="0">
              <a:latin typeface="Candara" pitchFamily="34" charset="0"/>
            </a:endParaRPr>
          </a:p>
          <a:p>
            <a:r>
              <a:rPr lang="tr-TR" sz="3200" b="1" dirty="0" smtClean="0">
                <a:latin typeface="Candara" pitchFamily="34" charset="0"/>
              </a:rPr>
              <a:t>Simge</a:t>
            </a:r>
            <a:r>
              <a:rPr lang="tr-TR" sz="3200" dirty="0" smtClean="0">
                <a:latin typeface="Candara" pitchFamily="34" charset="0"/>
              </a:rPr>
              <a:t> </a:t>
            </a:r>
            <a:r>
              <a:rPr lang="tr-TR" sz="3200" dirty="0">
                <a:latin typeface="Candara" pitchFamily="34" charset="0"/>
              </a:rPr>
              <a:t>(sinyal) mesaja, iletilmesi amacıyla verilen fiziksel biçimdir. Simgenin içerik veya anlamla ilgisi yoktur; sadece mesajın fiziksel varlığını veya biçimini ifade eder.</a:t>
            </a:r>
          </a:p>
        </p:txBody>
      </p:sp>
    </p:spTree>
    <p:extLst>
      <p:ext uri="{BB962C8B-B14F-4D97-AF65-F5344CB8AC3E}">
        <p14:creationId xmlns:p14="http://schemas.microsoft.com/office/powerpoint/2010/main" val="4287890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83080" y="533400"/>
            <a:ext cx="10408920" cy="5958840"/>
          </a:xfrm>
        </p:spPr>
        <p:txBody>
          <a:bodyPr>
            <a:normAutofit lnSpcReduction="10000"/>
          </a:bodyPr>
          <a:lstStyle/>
          <a:p>
            <a:r>
              <a:rPr lang="tr-TR" sz="3600" dirty="0">
                <a:latin typeface="Candara" pitchFamily="34" charset="0"/>
              </a:rPr>
              <a:t>İletişim, kaynağın mesajı alıcıya ulaştırmasıyla gerçekleşir. </a:t>
            </a:r>
            <a:endParaRPr lang="tr-TR" sz="3600" dirty="0" smtClean="0">
              <a:latin typeface="Candara" pitchFamily="34" charset="0"/>
            </a:endParaRPr>
          </a:p>
          <a:p>
            <a:r>
              <a:rPr lang="tr-TR" sz="3600" dirty="0" smtClean="0">
                <a:latin typeface="Candara" pitchFamily="34" charset="0"/>
              </a:rPr>
              <a:t>İletişimin </a:t>
            </a:r>
            <a:r>
              <a:rPr lang="tr-TR" sz="3600" dirty="0">
                <a:latin typeface="Candara" pitchFamily="34" charset="0"/>
              </a:rPr>
              <a:t>etkinliği, gönderilen mesajın anlamı ve etkisinin alıcıya tam olarak iletilme gücü ile ölçülür. </a:t>
            </a:r>
            <a:r>
              <a:rPr lang="tr-TR" sz="3600" b="1" dirty="0">
                <a:latin typeface="Candara" pitchFamily="34" charset="0"/>
              </a:rPr>
              <a:t>Gerçek iletişim etkinliği, hedefte istenen  davranışın sağlanmasıyla gerçekleşir. </a:t>
            </a:r>
            <a:r>
              <a:rPr lang="tr-TR" sz="3600" dirty="0">
                <a:latin typeface="Candara" pitchFamily="34" charset="0"/>
              </a:rPr>
              <a:t>Bu da hedefin mesajın kodunu doğru olarak açmasıyla mümkündür.  </a:t>
            </a:r>
            <a:endParaRPr lang="tr-TR" sz="3600" dirty="0" smtClean="0">
              <a:latin typeface="Candara" pitchFamily="34" charset="0"/>
            </a:endParaRPr>
          </a:p>
          <a:p>
            <a:r>
              <a:rPr lang="tr-TR" sz="3600" dirty="0" smtClean="0">
                <a:latin typeface="Candara" pitchFamily="34" charset="0"/>
              </a:rPr>
              <a:t>Kaynağın </a:t>
            </a:r>
            <a:r>
              <a:rPr lang="tr-TR" sz="3600" dirty="0">
                <a:latin typeface="Candara" pitchFamily="34" charset="0"/>
              </a:rPr>
              <a:t>gönderdiği A mesajı alıcı tarafından da A olarak alınıyor ve istenen davranış değişikliği oluşuyorsa iletişimin etkinliği sağlanmış olur.</a:t>
            </a:r>
          </a:p>
          <a:p>
            <a:endParaRPr lang="tr-TR" dirty="0"/>
          </a:p>
        </p:txBody>
      </p:sp>
    </p:spTree>
    <p:extLst>
      <p:ext uri="{BB962C8B-B14F-4D97-AF65-F5344CB8AC3E}">
        <p14:creationId xmlns:p14="http://schemas.microsoft.com/office/powerpoint/2010/main" val="24711401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91640" y="640080"/>
            <a:ext cx="10500360" cy="5271770"/>
          </a:xfrm>
        </p:spPr>
        <p:txBody>
          <a:bodyPr>
            <a:normAutofit lnSpcReduction="10000"/>
          </a:bodyPr>
          <a:lstStyle/>
          <a:p>
            <a:r>
              <a:rPr lang="tr-TR" sz="3200" dirty="0">
                <a:latin typeface="Candara" pitchFamily="34" charset="0"/>
              </a:rPr>
              <a:t>İletişimin tam olabilmesi mesajın doğru kodlanması , alıcının mesajı doğru algılaması ve istenen davranışı göstermeye istekli olmalıdır.</a:t>
            </a:r>
          </a:p>
          <a:p>
            <a:r>
              <a:rPr lang="tr-TR" sz="3200" dirty="0">
                <a:latin typeface="Candara" pitchFamily="34" charset="0"/>
              </a:rPr>
              <a:t>Mesajın yorumlanarak, anlamlı bir şekilde algılanmasına  </a:t>
            </a:r>
            <a:r>
              <a:rPr lang="tr-TR" sz="3200" b="1" dirty="0">
                <a:latin typeface="Candara" pitchFamily="34" charset="0"/>
              </a:rPr>
              <a:t>KOD AÇMA</a:t>
            </a:r>
            <a:r>
              <a:rPr lang="tr-TR" sz="3200" dirty="0">
                <a:latin typeface="Candara" pitchFamily="34" charset="0"/>
              </a:rPr>
              <a:t> denir. Kod açma bir takım anlamsız işaret, ses ve görüntülerin anlam kazanmasıyla gerçekleşir. </a:t>
            </a:r>
          </a:p>
          <a:p>
            <a:r>
              <a:rPr lang="tr-TR" sz="3200" dirty="0">
                <a:latin typeface="Candara" pitchFamily="34" charset="0"/>
              </a:rPr>
              <a:t>Kaynak= Kodlama		Alıcı= Kod açma</a:t>
            </a:r>
          </a:p>
          <a:p>
            <a:r>
              <a:rPr lang="tr-TR" sz="3200" dirty="0">
                <a:latin typeface="Candara" pitchFamily="34" charset="0"/>
              </a:rPr>
              <a:t>Başarılı bir iletişim, alıcının mesajı kodlandığı şekilde açmasıyla mümkündür. Buna </a:t>
            </a:r>
            <a:r>
              <a:rPr lang="tr-TR" sz="3200" b="1" dirty="0">
                <a:latin typeface="Candara" pitchFamily="34" charset="0"/>
              </a:rPr>
              <a:t>referans veya izafet çerçevesi denir</a:t>
            </a:r>
          </a:p>
          <a:p>
            <a:endParaRPr lang="tr-TR" dirty="0"/>
          </a:p>
        </p:txBody>
      </p:sp>
    </p:spTree>
    <p:extLst>
      <p:ext uri="{BB962C8B-B14F-4D97-AF65-F5344CB8AC3E}">
        <p14:creationId xmlns:p14="http://schemas.microsoft.com/office/powerpoint/2010/main" val="191269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3276600" y="1112520"/>
            <a:ext cx="8915400" cy="4799330"/>
          </a:xfrm>
        </p:spPr>
        <p:txBody>
          <a:bodyPr/>
          <a:lstStyle/>
          <a:p>
            <a:r>
              <a:rPr lang="tr-TR" sz="3200" dirty="0">
                <a:latin typeface="Candara" pitchFamily="34" charset="0"/>
              </a:rPr>
              <a:t>Referans(Tavsiye-atıfta bulunulan kaynak)  İzafet(İki şey arasındaki bağ, bağlılık)</a:t>
            </a:r>
          </a:p>
          <a:p>
            <a:r>
              <a:rPr lang="tr-TR" sz="3200" b="1" dirty="0">
                <a:latin typeface="Candara" pitchFamily="34" charset="0"/>
              </a:rPr>
              <a:t>Referans Çerçevesi:  Ortak yaşantı ve deneyimlerin bir yansıması olarak, iletişimde ortak bir dilin kullanılması. </a:t>
            </a:r>
          </a:p>
          <a:p>
            <a:r>
              <a:rPr lang="tr-TR" sz="3200" dirty="0">
                <a:latin typeface="Candara" pitchFamily="34" charset="0"/>
              </a:rPr>
              <a:t>İletişimin gerçekleştiği alan, insanların referans çerçevelerinin kesiştiği alandır.</a:t>
            </a:r>
          </a:p>
          <a:p>
            <a:endParaRPr lang="tr-TR" dirty="0"/>
          </a:p>
        </p:txBody>
      </p:sp>
    </p:spTree>
    <p:extLst>
      <p:ext uri="{BB962C8B-B14F-4D97-AF65-F5344CB8AC3E}">
        <p14:creationId xmlns:p14="http://schemas.microsoft.com/office/powerpoint/2010/main" val="30218073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4294967295"/>
            <p:extLst>
              <p:ext uri="{D42A27DB-BD31-4B8C-83A1-F6EECF244321}">
                <p14:modId xmlns:p14="http://schemas.microsoft.com/office/powerpoint/2010/main" val="2766377831"/>
              </p:ext>
            </p:extLst>
          </p:nvPr>
        </p:nvGraphicFramePr>
        <p:xfrm>
          <a:off x="1783080" y="108204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etin Yer Tutucusu 7"/>
          <p:cNvSpPr>
            <a:spLocks noGrp="1"/>
          </p:cNvSpPr>
          <p:nvPr>
            <p:ph type="body" sz="half" idx="4294967295"/>
          </p:nvPr>
        </p:nvSpPr>
        <p:spPr>
          <a:xfrm>
            <a:off x="3276600" y="5181600"/>
            <a:ext cx="8915400" cy="730250"/>
          </a:xfrm>
        </p:spPr>
        <p:txBody>
          <a:bodyPr/>
          <a:lstStyle/>
          <a:p>
            <a:r>
              <a:rPr lang="tr-TR" b="1" dirty="0"/>
              <a:t>Ortak Tecrübe Alanı (Ortak referans-izafet alanı</a:t>
            </a:r>
            <a:r>
              <a:rPr lang="tr-TR" dirty="0"/>
              <a:t>)</a:t>
            </a:r>
          </a:p>
        </p:txBody>
      </p:sp>
      <p:sp>
        <p:nvSpPr>
          <p:cNvPr id="5" name="Aşağı Ok 4"/>
          <p:cNvSpPr/>
          <p:nvPr/>
        </p:nvSpPr>
        <p:spPr>
          <a:xfrm>
            <a:off x="6018211" y="4112260"/>
            <a:ext cx="484505"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spTree>
    <p:extLst>
      <p:ext uri="{BB962C8B-B14F-4D97-AF65-F5344CB8AC3E}">
        <p14:creationId xmlns:p14="http://schemas.microsoft.com/office/powerpoint/2010/main" val="4227980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İletişim Ögeleri</a:t>
            </a: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1720" y="1386840"/>
            <a:ext cx="9172891" cy="5151120"/>
          </a:xfrm>
          <a:prstGeom prst="rect">
            <a:avLst/>
          </a:prstGeom>
          <a:noFill/>
          <a:ln>
            <a:noFill/>
          </a:ln>
        </p:spPr>
      </p:pic>
    </p:spTree>
    <p:extLst>
      <p:ext uri="{BB962C8B-B14F-4D97-AF65-F5344CB8AC3E}">
        <p14:creationId xmlns:p14="http://schemas.microsoft.com/office/powerpoint/2010/main" val="243306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67840" y="960120"/>
            <a:ext cx="10424160" cy="4951730"/>
          </a:xfrm>
        </p:spPr>
        <p:txBody>
          <a:bodyPr>
            <a:normAutofit/>
          </a:bodyPr>
          <a:lstStyle/>
          <a:p>
            <a:r>
              <a:rPr lang="tr-TR" sz="3200" dirty="0">
                <a:latin typeface="Candara" pitchFamily="34" charset="0"/>
              </a:rPr>
              <a:t>Her bireyin kendine özgü deneyim, bilgi ve düşüncelerine dayanan bir tecrübe alanı vardır. </a:t>
            </a:r>
            <a:r>
              <a:rPr lang="tr-TR" sz="3200" dirty="0" err="1">
                <a:latin typeface="Candara" pitchFamily="34" charset="0"/>
              </a:rPr>
              <a:t>Örn</a:t>
            </a:r>
            <a:r>
              <a:rPr lang="tr-TR" sz="3200" dirty="0">
                <a:latin typeface="Candara" pitchFamily="34" charset="0"/>
              </a:rPr>
              <a:t>: Yabancı dil bilmeyen birine, bu dille gönderilen bir mesajı alıcı duymasına rağmen bu dili bilmediği için mesajı algılayamaz ve anlamlı bir geri bildirimde bulunamaz.</a:t>
            </a:r>
          </a:p>
          <a:p>
            <a:r>
              <a:rPr lang="tr-TR" sz="3200" dirty="0">
                <a:latin typeface="Candara" pitchFamily="34" charset="0"/>
              </a:rPr>
              <a:t>Aynı dili konuşan iki kişi bile aynı sözcükleri farklı anlamlarda </a:t>
            </a:r>
            <a:r>
              <a:rPr lang="tr-TR" sz="3200" dirty="0" smtClean="0">
                <a:latin typeface="Candara" pitchFamily="34" charset="0"/>
              </a:rPr>
              <a:t>kullanabilirler.</a:t>
            </a:r>
            <a:endParaRPr lang="tr-TR" sz="3200" dirty="0">
              <a:latin typeface="Candara" pitchFamily="34" charset="0"/>
            </a:endParaRPr>
          </a:p>
          <a:p>
            <a:endParaRPr lang="tr-TR" dirty="0"/>
          </a:p>
        </p:txBody>
      </p:sp>
    </p:spTree>
    <p:extLst>
      <p:ext uri="{BB962C8B-B14F-4D97-AF65-F5344CB8AC3E}">
        <p14:creationId xmlns:p14="http://schemas.microsoft.com/office/powerpoint/2010/main" val="28781262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 KANAL</a:t>
            </a:r>
            <a:r>
              <a:rPr lang="tr-TR" dirty="0"/>
              <a:t/>
            </a:r>
            <a:br>
              <a:rPr lang="tr-TR" dirty="0"/>
            </a:br>
            <a:endParaRPr lang="tr-TR" dirty="0"/>
          </a:p>
        </p:txBody>
      </p:sp>
      <p:sp>
        <p:nvSpPr>
          <p:cNvPr id="3" name="İçerik Yer Tutucusu 2"/>
          <p:cNvSpPr>
            <a:spLocks noGrp="1"/>
          </p:cNvSpPr>
          <p:nvPr>
            <p:ph idx="1"/>
          </p:nvPr>
        </p:nvSpPr>
        <p:spPr>
          <a:xfrm>
            <a:off x="1752600" y="1447800"/>
            <a:ext cx="9752012" cy="5135880"/>
          </a:xfrm>
        </p:spPr>
        <p:txBody>
          <a:bodyPr>
            <a:normAutofit fontScale="92500" lnSpcReduction="10000"/>
          </a:bodyPr>
          <a:lstStyle/>
          <a:p>
            <a:r>
              <a:rPr lang="tr-TR" sz="3200" dirty="0">
                <a:latin typeface="Candara" pitchFamily="34" charset="0"/>
              </a:rPr>
              <a:t>Mesajın gönderildiği ve alındığı ortama kanal denir. </a:t>
            </a:r>
            <a:endParaRPr lang="tr-TR" sz="3200" dirty="0" smtClean="0">
              <a:latin typeface="Candara" pitchFamily="34" charset="0"/>
            </a:endParaRPr>
          </a:p>
          <a:p>
            <a:r>
              <a:rPr lang="tr-TR" sz="3200" dirty="0" smtClean="0">
                <a:latin typeface="Candara" pitchFamily="34" charset="0"/>
              </a:rPr>
              <a:t>Mesaj </a:t>
            </a:r>
            <a:r>
              <a:rPr lang="tr-TR" sz="3200" dirty="0">
                <a:latin typeface="Candara" pitchFamily="34" charset="0"/>
              </a:rPr>
              <a:t>kanallar aracılığıyla </a:t>
            </a:r>
            <a:r>
              <a:rPr lang="tr-TR" sz="3200" dirty="0" smtClean="0">
                <a:latin typeface="Candara" pitchFamily="34" charset="0"/>
              </a:rPr>
              <a:t>duyu </a:t>
            </a:r>
            <a:r>
              <a:rPr lang="tr-TR" sz="3200" dirty="0">
                <a:latin typeface="Candara" pitchFamily="34" charset="0"/>
              </a:rPr>
              <a:t>organlarına ulaşır. Göz, görsel ortamı, kulak işitsel ortamı algılar. </a:t>
            </a:r>
            <a:r>
              <a:rPr lang="tr-TR" sz="3200" dirty="0" smtClean="0">
                <a:latin typeface="Candara" pitchFamily="34" charset="0"/>
              </a:rPr>
              <a:t>Yüz yüze </a:t>
            </a:r>
            <a:r>
              <a:rPr lang="tr-TR" sz="3200" dirty="0">
                <a:latin typeface="Candara" pitchFamily="34" charset="0"/>
              </a:rPr>
              <a:t>iletişimde her iki kanal birlikte kullanılır. </a:t>
            </a:r>
          </a:p>
          <a:p>
            <a:r>
              <a:rPr lang="tr-TR" sz="3200" dirty="0">
                <a:latin typeface="Candara" pitchFamily="34" charset="0"/>
              </a:rPr>
              <a:t>Mesaj iletilirken kanal sayısı ne kadar çok olursa, iletişim etkinliği o ölçüde artar.</a:t>
            </a:r>
          </a:p>
          <a:p>
            <a:r>
              <a:rPr lang="tr-TR" sz="3200" dirty="0">
                <a:latin typeface="Candara" pitchFamily="34" charset="0"/>
              </a:rPr>
              <a:t>Mesajın doğru anlaşılmasını etkileyen unsurlar;</a:t>
            </a:r>
          </a:p>
          <a:p>
            <a:pPr lvl="0"/>
            <a:r>
              <a:rPr lang="tr-TR" sz="3200" dirty="0">
                <a:latin typeface="Candara" pitchFamily="34" charset="0"/>
              </a:rPr>
              <a:t>Duyuların mesajı algılama yeteneği</a:t>
            </a:r>
          </a:p>
          <a:p>
            <a:pPr lvl="0"/>
            <a:r>
              <a:rPr lang="tr-TR" sz="3200" dirty="0">
                <a:latin typeface="Candara" pitchFamily="34" charset="0"/>
              </a:rPr>
              <a:t>Gürültü, karanlık, aşırı aydınlık gibi olumsuz çevresel faktörler</a:t>
            </a:r>
          </a:p>
          <a:p>
            <a:endParaRPr lang="tr-TR" dirty="0"/>
          </a:p>
        </p:txBody>
      </p:sp>
    </p:spTree>
    <p:extLst>
      <p:ext uri="{BB962C8B-B14F-4D97-AF65-F5344CB8AC3E}">
        <p14:creationId xmlns:p14="http://schemas.microsoft.com/office/powerpoint/2010/main" val="3688625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057400" y="1432560"/>
            <a:ext cx="10134600" cy="4479290"/>
          </a:xfrm>
        </p:spPr>
        <p:txBody>
          <a:bodyPr/>
          <a:lstStyle/>
          <a:p>
            <a:r>
              <a:rPr lang="tr-TR" sz="3600" dirty="0">
                <a:latin typeface="Candara" pitchFamily="34" charset="0"/>
              </a:rPr>
              <a:t>Kanal sinyali taşıyan fiziksel bir araçtır. </a:t>
            </a:r>
            <a:r>
              <a:rPr lang="tr-TR" sz="3600" b="1" dirty="0">
                <a:latin typeface="Candara" pitchFamily="34" charset="0"/>
              </a:rPr>
              <a:t>Kanal;</a:t>
            </a:r>
          </a:p>
          <a:p>
            <a:pPr lvl="0"/>
            <a:r>
              <a:rPr lang="tr-TR" sz="3600" dirty="0">
                <a:latin typeface="Candara" pitchFamily="34" charset="0"/>
              </a:rPr>
              <a:t> fiziksel bir araç olabilir (sesimiz-bedenimiz)</a:t>
            </a:r>
          </a:p>
          <a:p>
            <a:pPr lvl="0"/>
            <a:r>
              <a:rPr lang="tr-TR" sz="3600" dirty="0">
                <a:latin typeface="Candara" pitchFamily="34" charset="0"/>
              </a:rPr>
              <a:t>Teknik olabilir(telefon</a:t>
            </a:r>
          </a:p>
          <a:p>
            <a:pPr lvl="0"/>
            <a:r>
              <a:rPr lang="tr-TR" sz="3600" dirty="0">
                <a:latin typeface="Candara" pitchFamily="34" charset="0"/>
              </a:rPr>
              <a:t>Toplumsal olabilir(okullar, gazeteler vb.)</a:t>
            </a:r>
          </a:p>
          <a:p>
            <a:endParaRPr lang="tr-TR" dirty="0"/>
          </a:p>
        </p:txBody>
      </p:sp>
    </p:spTree>
    <p:extLst>
      <p:ext uri="{BB962C8B-B14F-4D97-AF65-F5344CB8AC3E}">
        <p14:creationId xmlns:p14="http://schemas.microsoft.com/office/powerpoint/2010/main" val="6123632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24000" y="304800"/>
            <a:ext cx="10668000" cy="5607050"/>
          </a:xfrm>
        </p:spPr>
        <p:txBody>
          <a:bodyPr>
            <a:noAutofit/>
          </a:bodyPr>
          <a:lstStyle/>
          <a:p>
            <a:r>
              <a:rPr lang="tr-TR" sz="3200" dirty="0">
                <a:latin typeface="Candara" pitchFamily="34" charset="0"/>
              </a:rPr>
              <a:t>Kanal,  mesajın göndericiden alıcıya iletildiği yoldur. </a:t>
            </a:r>
            <a:r>
              <a:rPr lang="tr-TR" sz="3200" b="1" dirty="0" err="1">
                <a:latin typeface="Candara" pitchFamily="34" charset="0"/>
              </a:rPr>
              <a:t>Örn</a:t>
            </a:r>
            <a:r>
              <a:rPr lang="tr-TR" sz="3200" b="1" dirty="0">
                <a:latin typeface="Candara" pitchFamily="34" charset="0"/>
              </a:rPr>
              <a:t>; </a:t>
            </a:r>
            <a:r>
              <a:rPr lang="tr-TR" sz="3200" dirty="0">
                <a:latin typeface="Candara" pitchFamily="34" charset="0"/>
              </a:rPr>
              <a:t>sözlü iletişimde kanal hava, telefon görüşmelerinde telefon hatları, radyo ve televizyon iletişiminde frekanslardır. </a:t>
            </a:r>
          </a:p>
          <a:p>
            <a:r>
              <a:rPr lang="tr-TR" sz="3200" dirty="0">
                <a:latin typeface="Candara" pitchFamily="34" charset="0"/>
              </a:rPr>
              <a:t>İnsanların duyu organlarının her biri birer iletişim kanalıdır.</a:t>
            </a:r>
          </a:p>
          <a:p>
            <a:r>
              <a:rPr lang="tr-TR" sz="3200" dirty="0">
                <a:latin typeface="Candara" pitchFamily="34" charset="0"/>
              </a:rPr>
              <a:t>Örgütlerde iletişim </a:t>
            </a:r>
            <a:r>
              <a:rPr lang="tr-TR" sz="3200" dirty="0" err="1">
                <a:latin typeface="Candara" pitchFamily="34" charset="0"/>
              </a:rPr>
              <a:t>formal</a:t>
            </a:r>
            <a:r>
              <a:rPr lang="tr-TR" sz="3200" dirty="0">
                <a:latin typeface="Candara" pitchFamily="34" charset="0"/>
              </a:rPr>
              <a:t> ve </a:t>
            </a:r>
            <a:r>
              <a:rPr lang="tr-TR" sz="3200" dirty="0" err="1">
                <a:latin typeface="Candara" pitchFamily="34" charset="0"/>
              </a:rPr>
              <a:t>informal</a:t>
            </a:r>
            <a:r>
              <a:rPr lang="tr-TR" sz="3200" dirty="0">
                <a:latin typeface="Candara" pitchFamily="34" charset="0"/>
              </a:rPr>
              <a:t> olarak ikiye ayrılır. </a:t>
            </a:r>
            <a:r>
              <a:rPr lang="tr-TR" sz="3200" dirty="0" err="1">
                <a:latin typeface="Candara" pitchFamily="34" charset="0"/>
              </a:rPr>
              <a:t>Formal</a:t>
            </a:r>
            <a:r>
              <a:rPr lang="tr-TR" sz="3200" dirty="0">
                <a:latin typeface="Candara" pitchFamily="34" charset="0"/>
              </a:rPr>
              <a:t> iletişim kanalları yönetim tarafından belirlenen ve kabul edilen iletişim kanallarıdır. Örgütsel iletişim bu kanallar vasıtasıyla yukarıdan aşağıya ve aşağıdan yukarıya doğru akar. </a:t>
            </a:r>
          </a:p>
        </p:txBody>
      </p:sp>
    </p:spTree>
    <p:extLst>
      <p:ext uri="{BB962C8B-B14F-4D97-AF65-F5344CB8AC3E}">
        <p14:creationId xmlns:p14="http://schemas.microsoft.com/office/powerpoint/2010/main" val="11705281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844040" y="609600"/>
            <a:ext cx="10347960" cy="5363210"/>
          </a:xfrm>
        </p:spPr>
        <p:txBody>
          <a:bodyPr>
            <a:noAutofit/>
          </a:bodyPr>
          <a:lstStyle/>
          <a:p>
            <a:r>
              <a:rPr lang="tr-TR" sz="3200" b="1" dirty="0" smtClean="0">
                <a:latin typeface="Candara" pitchFamily="34" charset="0"/>
              </a:rPr>
              <a:t>Resmi </a:t>
            </a:r>
            <a:r>
              <a:rPr lang="tr-TR" sz="3200" b="1" dirty="0">
                <a:latin typeface="Candara" pitchFamily="34" charset="0"/>
              </a:rPr>
              <a:t>iletişim kanalları: </a:t>
            </a:r>
          </a:p>
          <a:p>
            <a:pPr lvl="0"/>
            <a:r>
              <a:rPr lang="tr-TR" sz="3200" dirty="0">
                <a:latin typeface="Candara" pitchFamily="34" charset="0"/>
              </a:rPr>
              <a:t>Emir-komuta zinciri</a:t>
            </a:r>
          </a:p>
          <a:p>
            <a:pPr lvl="0"/>
            <a:r>
              <a:rPr lang="tr-TR" sz="3200" dirty="0">
                <a:latin typeface="Candara" pitchFamily="34" charset="0"/>
              </a:rPr>
              <a:t>Öneri/şikayet kutuları</a:t>
            </a:r>
          </a:p>
          <a:p>
            <a:pPr lvl="0"/>
            <a:r>
              <a:rPr lang="tr-TR" sz="3200" dirty="0">
                <a:latin typeface="Candara" pitchFamily="34" charset="0"/>
              </a:rPr>
              <a:t>Şirket dergisi</a:t>
            </a:r>
          </a:p>
          <a:p>
            <a:pPr lvl="0"/>
            <a:r>
              <a:rPr lang="tr-TR" sz="3200" dirty="0">
                <a:latin typeface="Candara" pitchFamily="34" charset="0"/>
              </a:rPr>
              <a:t>Şirket toplantıları</a:t>
            </a:r>
          </a:p>
          <a:p>
            <a:r>
              <a:rPr lang="tr-TR" sz="3200" b="1" dirty="0">
                <a:latin typeface="Candara" pitchFamily="34" charset="0"/>
              </a:rPr>
              <a:t>Gayri resmi iletişim kanalları:</a:t>
            </a:r>
          </a:p>
          <a:p>
            <a:pPr lvl="0"/>
            <a:r>
              <a:rPr lang="tr-TR" sz="3200" dirty="0">
                <a:latin typeface="Candara" pitchFamily="34" charset="0"/>
              </a:rPr>
              <a:t>Söylentiler</a:t>
            </a:r>
          </a:p>
          <a:p>
            <a:pPr lvl="0"/>
            <a:r>
              <a:rPr lang="tr-TR" sz="3200" dirty="0">
                <a:latin typeface="Candara" pitchFamily="34" charset="0"/>
              </a:rPr>
              <a:t>Örgüt dışı </a:t>
            </a:r>
            <a:r>
              <a:rPr lang="tr-TR" sz="3200" dirty="0" err="1">
                <a:latin typeface="Candara" pitchFamily="34" charset="0"/>
              </a:rPr>
              <a:t>informal</a:t>
            </a:r>
            <a:r>
              <a:rPr lang="tr-TR" sz="3200" dirty="0">
                <a:latin typeface="Candara" pitchFamily="34" charset="0"/>
              </a:rPr>
              <a:t> gruplaşmalar</a:t>
            </a:r>
          </a:p>
          <a:p>
            <a:pPr lvl="0"/>
            <a:r>
              <a:rPr lang="tr-TR" sz="3200" dirty="0">
                <a:latin typeface="Candara" pitchFamily="34" charset="0"/>
              </a:rPr>
              <a:t>Yöneticinin çalışanları hakkındaki konuşmaları</a:t>
            </a:r>
          </a:p>
        </p:txBody>
      </p:sp>
    </p:spTree>
    <p:extLst>
      <p:ext uri="{BB962C8B-B14F-4D97-AF65-F5344CB8AC3E}">
        <p14:creationId xmlns:p14="http://schemas.microsoft.com/office/powerpoint/2010/main" val="39200936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219200" y="1264920"/>
            <a:ext cx="10972800" cy="4646930"/>
          </a:xfrm>
        </p:spPr>
        <p:txBody>
          <a:bodyPr>
            <a:normAutofit/>
          </a:bodyPr>
          <a:lstStyle/>
          <a:p>
            <a:r>
              <a:rPr lang="tr-TR" sz="4000" dirty="0">
                <a:latin typeface="Candara" pitchFamily="34" charset="0"/>
              </a:rPr>
              <a:t>Küresel iletişim ağları ile birbirine bağlı milyonlarca bilgisayar, insanlara ve örgütlere gelişmiş bir iletişim olanağı sunar.</a:t>
            </a:r>
          </a:p>
        </p:txBody>
      </p:sp>
    </p:spTree>
    <p:extLst>
      <p:ext uri="{BB962C8B-B14F-4D97-AF65-F5344CB8AC3E}">
        <p14:creationId xmlns:p14="http://schemas.microsoft.com/office/powerpoint/2010/main" val="27636362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E. ALICI</a:t>
            </a:r>
            <a:r>
              <a:rPr lang="tr-TR" dirty="0"/>
              <a:t/>
            </a:r>
            <a:br>
              <a:rPr lang="tr-TR" dirty="0"/>
            </a:br>
            <a:endParaRPr lang="tr-TR" dirty="0"/>
          </a:p>
        </p:txBody>
      </p:sp>
      <p:sp>
        <p:nvSpPr>
          <p:cNvPr id="3" name="İçerik Yer Tutucusu 2"/>
          <p:cNvSpPr>
            <a:spLocks noGrp="1"/>
          </p:cNvSpPr>
          <p:nvPr>
            <p:ph idx="1"/>
          </p:nvPr>
        </p:nvSpPr>
        <p:spPr>
          <a:xfrm>
            <a:off x="1280160" y="1371600"/>
            <a:ext cx="10911840" cy="4539622"/>
          </a:xfrm>
        </p:spPr>
        <p:txBody>
          <a:bodyPr>
            <a:noAutofit/>
          </a:bodyPr>
          <a:lstStyle/>
          <a:p>
            <a:r>
              <a:rPr lang="tr-TR" sz="3200" dirty="0">
                <a:latin typeface="Candara" pitchFamily="34" charset="0"/>
              </a:rPr>
              <a:t>İletişimin gerçekleşmesi için iki kişiye gereksinim vardır. Bunlardan biri KAYNAK, diğeri ise </a:t>
            </a:r>
            <a:r>
              <a:rPr lang="tr-TR" sz="3200" dirty="0" err="1">
                <a:latin typeface="Candara" pitchFamily="34" charset="0"/>
              </a:rPr>
              <a:t>ALICI’dır</a:t>
            </a:r>
            <a:r>
              <a:rPr lang="tr-TR" sz="3200" dirty="0">
                <a:latin typeface="Candara" pitchFamily="34" charset="0"/>
              </a:rPr>
              <a:t>. İnsan kendiyle kurduğu içsel iletişimin dışında iletişim kurmak istediğinde mutlaka bir başkasına ihtiyaç duyar. </a:t>
            </a:r>
          </a:p>
          <a:p>
            <a:r>
              <a:rPr lang="tr-TR" sz="3200" dirty="0">
                <a:latin typeface="Candara" pitchFamily="34" charset="0"/>
              </a:rPr>
              <a:t>Alıcı, kodlanmış mesajı alan ve kodunu açan kişi, grup ya da kitledir. Alıcı, mesajı taşıyan sembolleri algılayıp </a:t>
            </a:r>
            <a:r>
              <a:rPr lang="tr-TR" sz="3200" dirty="0" smtClean="0">
                <a:latin typeface="Candara" pitchFamily="34" charset="0"/>
              </a:rPr>
              <a:t>anlamlandırır, </a:t>
            </a:r>
            <a:r>
              <a:rPr lang="tr-TR" sz="3200" dirty="0">
                <a:latin typeface="Candara" pitchFamily="34" charset="0"/>
              </a:rPr>
              <a:t>iletişimi sonlandırır ya da  kendisi bir mesaj ileterek  gönderici konumuna geçer.</a:t>
            </a:r>
          </a:p>
          <a:p>
            <a:r>
              <a:rPr lang="tr-TR" sz="3200" dirty="0">
                <a:latin typeface="Candara" pitchFamily="34" charset="0"/>
              </a:rPr>
              <a:t>Alıcının mesajı alması yetmez, anlaması, kabul etmesi ve bir davranışta bulunması gerekir. </a:t>
            </a:r>
          </a:p>
        </p:txBody>
      </p:sp>
    </p:spTree>
    <p:extLst>
      <p:ext uri="{BB962C8B-B14F-4D97-AF65-F5344CB8AC3E}">
        <p14:creationId xmlns:p14="http://schemas.microsoft.com/office/powerpoint/2010/main" val="2632368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234440" y="914400"/>
            <a:ext cx="10957560" cy="4997450"/>
          </a:xfrm>
        </p:spPr>
        <p:txBody>
          <a:bodyPr>
            <a:noAutofit/>
          </a:bodyPr>
          <a:lstStyle/>
          <a:p>
            <a:r>
              <a:rPr lang="tr-TR" sz="3600" dirty="0">
                <a:latin typeface="Candara" pitchFamily="34" charset="0"/>
              </a:rPr>
              <a:t>Bir mesajın hem tek hem de çok sayıda alıcısı olabilir.  Aynı şekilde bir mesajın bir veya birçok göndericisi olabilir.</a:t>
            </a:r>
          </a:p>
          <a:p>
            <a:r>
              <a:rPr lang="tr-TR" sz="3600" dirty="0">
                <a:latin typeface="Candara" pitchFamily="34" charset="0"/>
              </a:rPr>
              <a:t>Kitle iletişiminde bir tek mesajın milyonlarca alıcısı olabilir. Mesajın alıcısı  çoğaldıkça, başlangıçta arzu edilen amaçtan uzaklaşma riski de artar. </a:t>
            </a:r>
          </a:p>
          <a:p>
            <a:r>
              <a:rPr lang="tr-TR" sz="3600" dirty="0">
                <a:latin typeface="Candara" pitchFamily="34" charset="0"/>
              </a:rPr>
              <a:t>Etkin iletişim için , alıcının aktif bir dinleyici olması gerekir. </a:t>
            </a:r>
          </a:p>
        </p:txBody>
      </p:sp>
    </p:spTree>
    <p:extLst>
      <p:ext uri="{BB962C8B-B14F-4D97-AF65-F5344CB8AC3E}">
        <p14:creationId xmlns:p14="http://schemas.microsoft.com/office/powerpoint/2010/main" val="412709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98320" y="1051560"/>
            <a:ext cx="10393680" cy="5257800"/>
          </a:xfrm>
        </p:spPr>
        <p:txBody>
          <a:bodyPr>
            <a:normAutofit fontScale="92500" lnSpcReduction="10000"/>
          </a:bodyPr>
          <a:lstStyle/>
          <a:p>
            <a:r>
              <a:rPr lang="tr-TR" sz="3200" b="1" dirty="0">
                <a:latin typeface="Candara" pitchFamily="34" charset="0"/>
              </a:rPr>
              <a:t>Alıcının Sahip Olması gereken Özellikler</a:t>
            </a:r>
            <a:endParaRPr lang="tr-TR" sz="3200" dirty="0">
              <a:latin typeface="Candara" pitchFamily="34" charset="0"/>
            </a:endParaRPr>
          </a:p>
          <a:p>
            <a:r>
              <a:rPr lang="tr-TR" sz="3200" dirty="0">
                <a:latin typeface="Candara" pitchFamily="34" charset="0"/>
              </a:rPr>
              <a:t>Alıcının mesajı tam olarak algılaması, referans çerçevesinin olmasına, mesajın anlaşılmasına bağlı olduğu kadar, alıcının aktif dinleme yeteneğine de bağlıdır. Alıcının aktif bir dinleyici olabilmesi için;</a:t>
            </a:r>
          </a:p>
          <a:p>
            <a:pPr lvl="0"/>
            <a:r>
              <a:rPr lang="tr-TR" sz="3200" dirty="0">
                <a:latin typeface="Candara" pitchFamily="34" charset="0"/>
              </a:rPr>
              <a:t>Sessizlik içinde olmalı</a:t>
            </a:r>
          </a:p>
          <a:p>
            <a:pPr lvl="0"/>
            <a:r>
              <a:rPr lang="tr-TR" sz="3200" dirty="0">
                <a:latin typeface="Candara" pitchFamily="34" charset="0"/>
              </a:rPr>
              <a:t>Önyargı, </a:t>
            </a:r>
            <a:r>
              <a:rPr lang="tr-TR" sz="3200" dirty="0" err="1" smtClean="0">
                <a:latin typeface="Candara" pitchFamily="34" charset="0"/>
              </a:rPr>
              <a:t>öntipler</a:t>
            </a:r>
            <a:r>
              <a:rPr lang="tr-TR" sz="3200" dirty="0" smtClean="0">
                <a:latin typeface="Candara" pitchFamily="34" charset="0"/>
              </a:rPr>
              <a:t> </a:t>
            </a:r>
            <a:r>
              <a:rPr lang="tr-TR" sz="3200" b="1" dirty="0" smtClean="0">
                <a:latin typeface="Candara" pitchFamily="34" charset="0"/>
              </a:rPr>
              <a:t>(</a:t>
            </a:r>
            <a:r>
              <a:rPr lang="tr-TR" sz="3200" b="1" dirty="0" err="1" smtClean="0">
                <a:latin typeface="Candara" pitchFamily="34" charset="0"/>
              </a:rPr>
              <a:t>stereotype</a:t>
            </a:r>
            <a:r>
              <a:rPr lang="tr-TR" sz="3200" b="1" dirty="0">
                <a:latin typeface="Candara" pitchFamily="34" charset="0"/>
              </a:rPr>
              <a:t>:</a:t>
            </a:r>
            <a:r>
              <a:rPr lang="tr-TR" sz="3200" b="1" dirty="0" smtClean="0">
                <a:latin typeface="Candara" pitchFamily="34" charset="0"/>
              </a:rPr>
              <a:t> </a:t>
            </a:r>
            <a:r>
              <a:rPr lang="tr-TR" sz="3200" b="1" dirty="0">
                <a:latin typeface="Candara" pitchFamily="34" charset="0"/>
              </a:rPr>
              <a:t>kişilerin cinsiyetleri, ırkları ile ilgili önyargılar)</a:t>
            </a:r>
            <a:r>
              <a:rPr lang="tr-TR" sz="3200" dirty="0">
                <a:latin typeface="Candara" pitchFamily="34" charset="0"/>
              </a:rPr>
              <a:t>   ve genellemelerden uzak durmalı</a:t>
            </a:r>
          </a:p>
          <a:p>
            <a:pPr lvl="0"/>
            <a:r>
              <a:rPr lang="tr-TR" sz="3200" dirty="0">
                <a:latin typeface="Candara" pitchFamily="34" charset="0"/>
              </a:rPr>
              <a:t>Göndericiye karşı empati göstermeli</a:t>
            </a:r>
          </a:p>
          <a:p>
            <a:pPr lvl="0"/>
            <a:r>
              <a:rPr lang="tr-TR" sz="3200" dirty="0">
                <a:latin typeface="Candara" pitchFamily="34" charset="0"/>
              </a:rPr>
              <a:t>Sabırlı olmalı ve konuşmacının sözünü kesmemeli</a:t>
            </a:r>
          </a:p>
          <a:p>
            <a:endParaRPr lang="tr-TR" dirty="0"/>
          </a:p>
        </p:txBody>
      </p:sp>
    </p:spTree>
    <p:extLst>
      <p:ext uri="{BB962C8B-B14F-4D97-AF65-F5344CB8AC3E}">
        <p14:creationId xmlns:p14="http://schemas.microsoft.com/office/powerpoint/2010/main" val="41977526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Etkin bir iletişim için alıcı;</a:t>
            </a:r>
            <a:r>
              <a:rPr lang="tr-TR" dirty="0"/>
              <a:t/>
            </a:r>
            <a:br>
              <a:rPr lang="tr-TR" dirty="0"/>
            </a:br>
            <a:endParaRPr lang="tr-TR" dirty="0"/>
          </a:p>
        </p:txBody>
      </p:sp>
      <p:sp>
        <p:nvSpPr>
          <p:cNvPr id="3" name="İçerik Yer Tutucusu 2"/>
          <p:cNvSpPr>
            <a:spLocks noGrp="1"/>
          </p:cNvSpPr>
          <p:nvPr>
            <p:ph idx="1"/>
          </p:nvPr>
        </p:nvSpPr>
        <p:spPr>
          <a:xfrm>
            <a:off x="1600200" y="1432560"/>
            <a:ext cx="9904412" cy="4478662"/>
          </a:xfrm>
        </p:spPr>
        <p:txBody>
          <a:bodyPr>
            <a:noAutofit/>
          </a:bodyPr>
          <a:lstStyle/>
          <a:p>
            <a:pPr lvl="0"/>
            <a:r>
              <a:rPr lang="tr-TR" sz="3200" b="1" dirty="0" smtClean="0">
                <a:latin typeface="Candara" pitchFamily="34" charset="0"/>
              </a:rPr>
              <a:t>1. Mesajı </a:t>
            </a:r>
            <a:r>
              <a:rPr lang="tr-TR" sz="3200" b="1" dirty="0">
                <a:latin typeface="Candara" pitchFamily="34" charset="0"/>
              </a:rPr>
              <a:t>algılayabilmeli:</a:t>
            </a:r>
            <a:r>
              <a:rPr lang="tr-TR" sz="3200" dirty="0">
                <a:latin typeface="Candara" pitchFamily="34" charset="0"/>
              </a:rPr>
              <a:t> Alıcının görevi, gönderilen mesajı, gönderildiği gibi ve gönderiliş amacına uygun olarak algılayıp , sonra da mesaj doğrultusunda bir tutum ve davranışta bulunmalıdır.</a:t>
            </a:r>
          </a:p>
          <a:p>
            <a:r>
              <a:rPr lang="tr-TR" sz="3200" dirty="0">
                <a:latin typeface="Candara" pitchFamily="34" charset="0"/>
              </a:rPr>
              <a:t>Alıcı mesajı alabilmek için bazı yeteneklere sahip olmalı. Algılama engeli olmamalıdır. </a:t>
            </a:r>
            <a:r>
              <a:rPr lang="tr-TR" sz="3200" dirty="0" err="1">
                <a:latin typeface="Candara" pitchFamily="34" charset="0"/>
              </a:rPr>
              <a:t>Örn</a:t>
            </a:r>
            <a:r>
              <a:rPr lang="tr-TR" sz="3200" dirty="0">
                <a:latin typeface="Candara" pitchFamily="34" charset="0"/>
              </a:rPr>
              <a:t>;  sesli bir mesajı alabilmek için alıcının duyma yeteneğine sahip olması gerekir. Duyma yeteneği olmayan kişi sözlü iletişim kuramaz.</a:t>
            </a:r>
          </a:p>
        </p:txBody>
      </p:sp>
    </p:spTree>
    <p:extLst>
      <p:ext uri="{BB962C8B-B14F-4D97-AF65-F5344CB8AC3E}">
        <p14:creationId xmlns:p14="http://schemas.microsoft.com/office/powerpoint/2010/main" val="3850292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524000" y="0"/>
            <a:ext cx="10668001" cy="6858000"/>
          </a:xfrm>
          <a:prstGeom prst="rect">
            <a:avLst/>
          </a:prstGeom>
          <a:noFill/>
          <a:ln>
            <a:noFill/>
          </a:ln>
        </p:spPr>
      </p:pic>
    </p:spTree>
    <p:extLst>
      <p:ext uri="{BB962C8B-B14F-4D97-AF65-F5344CB8AC3E}">
        <p14:creationId xmlns:p14="http://schemas.microsoft.com/office/powerpoint/2010/main" val="38591279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39240" y="1173480"/>
            <a:ext cx="10652760" cy="4738370"/>
          </a:xfrm>
        </p:spPr>
        <p:txBody>
          <a:bodyPr>
            <a:normAutofit/>
          </a:bodyPr>
          <a:lstStyle/>
          <a:p>
            <a:r>
              <a:rPr lang="tr-TR" sz="3600" dirty="0">
                <a:latin typeface="Candara" pitchFamily="34" charset="0"/>
              </a:rPr>
              <a:t>Etkin iletişim için, alıcının iletişime arzulu olması gerekir. Alıcı gelen mesaja kayıtsız olursa, mesaj algılanmayacak, iletişim gerçekleşse bile etkin iletişim olmayacaktır. Alıcının ilgilenmediği bir konuyu içeren mesajlar da alıcı tarafından algılanmayacaktır.</a:t>
            </a:r>
          </a:p>
          <a:p>
            <a:endParaRPr lang="tr-TR" dirty="0"/>
          </a:p>
        </p:txBody>
      </p:sp>
    </p:spTree>
    <p:extLst>
      <p:ext uri="{BB962C8B-B14F-4D97-AF65-F5344CB8AC3E}">
        <p14:creationId xmlns:p14="http://schemas.microsoft.com/office/powerpoint/2010/main" val="20211657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005840" y="838200"/>
            <a:ext cx="11186160" cy="5073650"/>
          </a:xfrm>
        </p:spPr>
        <p:txBody>
          <a:bodyPr>
            <a:normAutofit/>
          </a:bodyPr>
          <a:lstStyle/>
          <a:p>
            <a:pPr lvl="0"/>
            <a:r>
              <a:rPr lang="tr-TR" sz="3200" b="1" dirty="0" smtClean="0">
                <a:latin typeface="Candara" pitchFamily="34" charset="0"/>
              </a:rPr>
              <a:t>2. Alıcı </a:t>
            </a:r>
            <a:r>
              <a:rPr lang="tr-TR" sz="3200" b="1" dirty="0">
                <a:latin typeface="Candara" pitchFamily="34" charset="0"/>
              </a:rPr>
              <a:t>bilgili ve geri besleme</a:t>
            </a:r>
            <a:r>
              <a:rPr lang="tr-TR" sz="3200" i="1" dirty="0">
                <a:latin typeface="Candara" pitchFamily="34" charset="0"/>
              </a:rPr>
              <a:t> </a:t>
            </a:r>
            <a:r>
              <a:rPr lang="tr-TR" sz="3200" b="1" dirty="0">
                <a:latin typeface="Candara" pitchFamily="34" charset="0"/>
              </a:rPr>
              <a:t>yeteneğine sahip olmalı:</a:t>
            </a:r>
            <a:r>
              <a:rPr lang="tr-TR" sz="3200" dirty="0">
                <a:latin typeface="Candara" pitchFamily="34" charset="0"/>
              </a:rPr>
              <a:t>  Bilgi birikimi yeterli olan alıcıya gönderilen mesaj daha kısa ve daha </a:t>
            </a:r>
            <a:r>
              <a:rPr lang="tr-TR" sz="3200" dirty="0" smtClean="0">
                <a:latin typeface="Candara" pitchFamily="34" charset="0"/>
              </a:rPr>
              <a:t>özdür. Bilgi </a:t>
            </a:r>
            <a:r>
              <a:rPr lang="tr-TR" sz="3200" dirty="0">
                <a:latin typeface="Candara" pitchFamily="34" charset="0"/>
              </a:rPr>
              <a:t>birikimi yetersiz olan kişiye gönderilen mesajlar ise daha uzun ve açıklamalı olmalıdır.</a:t>
            </a:r>
          </a:p>
          <a:p>
            <a:r>
              <a:rPr lang="tr-TR" sz="3200" dirty="0">
                <a:latin typeface="Candara" pitchFamily="34" charset="0"/>
              </a:rPr>
              <a:t>Alıcı mesaj konusunda bir geri besleme sistemine sahipse mesajı tamamlayacak ve davranışı istenen zamanda gerçekleştirecektir.  Goethe’nin dediği gibi "hiç kimse bildiğinden fazlasını işitemez. Kimse hissedebildiğinden, </a:t>
            </a:r>
            <a:r>
              <a:rPr lang="tr-TR" sz="3200" dirty="0" smtClean="0">
                <a:latin typeface="Candara" pitchFamily="34" charset="0"/>
              </a:rPr>
              <a:t>hayal edebildiğinden </a:t>
            </a:r>
            <a:r>
              <a:rPr lang="tr-TR" sz="3200" dirty="0">
                <a:latin typeface="Candara" pitchFamily="34" charset="0"/>
              </a:rPr>
              <a:t>ve düşünebildiğinden fazlasını algılayamaz.</a:t>
            </a:r>
          </a:p>
          <a:p>
            <a:endParaRPr lang="tr-TR" dirty="0"/>
          </a:p>
        </p:txBody>
      </p:sp>
    </p:spTree>
    <p:extLst>
      <p:ext uri="{BB962C8B-B14F-4D97-AF65-F5344CB8AC3E}">
        <p14:creationId xmlns:p14="http://schemas.microsoft.com/office/powerpoint/2010/main" val="25897933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310640" y="1295400"/>
            <a:ext cx="10881360" cy="4616450"/>
          </a:xfrm>
        </p:spPr>
        <p:txBody>
          <a:bodyPr>
            <a:noAutofit/>
          </a:bodyPr>
          <a:lstStyle/>
          <a:p>
            <a:pPr lvl="0"/>
            <a:r>
              <a:rPr lang="tr-TR" sz="3200" b="1" dirty="0" smtClean="0"/>
              <a:t>3. Alıcı </a:t>
            </a:r>
            <a:r>
              <a:rPr lang="tr-TR" sz="3200" b="1" dirty="0"/>
              <a:t>seçici olmamalıdır:</a:t>
            </a:r>
            <a:r>
              <a:rPr lang="tr-TR" sz="3200" dirty="0"/>
              <a:t>  Benzer mesajlara herkes benzer tepkiler göstermezler. Kişiler mesajları ihtiyaçlarına, tutumlarına , alışkanlıklarına ve değer yargılarına göre değerlendirirler. Bu özellikleri nedeniyle de seçici olmaktadırlar. Seçicilik mesajın, kaynağın istediği şekilde algılanmasına engel olmaktadır.</a:t>
            </a:r>
          </a:p>
          <a:p>
            <a:r>
              <a:rPr lang="tr-TR" sz="3200" b="1" dirty="0"/>
              <a:t>Kaynak ve alıcının, </a:t>
            </a:r>
            <a:r>
              <a:rPr lang="tr-TR" sz="3200" b="1" dirty="0" smtClean="0"/>
              <a:t>değer, </a:t>
            </a:r>
            <a:r>
              <a:rPr lang="tr-TR" sz="3200" b="1" dirty="0"/>
              <a:t>yargı ve inanç sistemlerinin farklı olması, mesajın istenen etkinlikten uzaklaşmasına neden olur.</a:t>
            </a:r>
            <a:endParaRPr lang="tr-TR" sz="3200" dirty="0"/>
          </a:p>
        </p:txBody>
      </p:sp>
    </p:spTree>
    <p:extLst>
      <p:ext uri="{BB962C8B-B14F-4D97-AF65-F5344CB8AC3E}">
        <p14:creationId xmlns:p14="http://schemas.microsoft.com/office/powerpoint/2010/main" val="16353576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39240" y="1005840"/>
            <a:ext cx="10652760" cy="4906010"/>
          </a:xfrm>
        </p:spPr>
        <p:txBody>
          <a:bodyPr>
            <a:noAutofit/>
          </a:bodyPr>
          <a:lstStyle/>
          <a:p>
            <a:pPr lvl="0"/>
            <a:r>
              <a:rPr lang="tr-TR" sz="3200" b="1" dirty="0" smtClean="0"/>
              <a:t>4. Alıcı </a:t>
            </a:r>
            <a:r>
              <a:rPr lang="tr-TR" sz="3200" b="1" dirty="0"/>
              <a:t>bulunduğu düzleme uyabilmelidir: </a:t>
            </a:r>
            <a:r>
              <a:rPr lang="tr-TR" sz="3200" dirty="0"/>
              <a:t>Alıcı mesajı bulunduğu düzleme göre değerlendirir. Doğru bir iletişim için kaynak ve alıcının aynı düzlemde bulunması gerekir.</a:t>
            </a:r>
          </a:p>
          <a:p>
            <a:r>
              <a:rPr lang="tr-TR" sz="3200" dirty="0"/>
              <a:t>Alıcı bulunduğu düzlemdeki yerini de bilmelidir. Böylece davranışlarının da sınırını bilecektir. Kaynak alıcının bulunduğu düzlemi bilirse, mesajı alıcıya göre kodlayabilir</a:t>
            </a:r>
            <a:r>
              <a:rPr lang="tr-TR" sz="3200" dirty="0" smtClean="0"/>
              <a:t>.</a:t>
            </a:r>
            <a:endParaRPr lang="tr-TR" sz="3200" dirty="0"/>
          </a:p>
        </p:txBody>
      </p:sp>
    </p:spTree>
    <p:extLst>
      <p:ext uri="{BB962C8B-B14F-4D97-AF65-F5344CB8AC3E}">
        <p14:creationId xmlns:p14="http://schemas.microsoft.com/office/powerpoint/2010/main" val="16578467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920240" y="2133600"/>
            <a:ext cx="10271760" cy="3778250"/>
          </a:xfrm>
        </p:spPr>
        <p:txBody>
          <a:bodyPr>
            <a:normAutofit/>
          </a:bodyPr>
          <a:lstStyle/>
          <a:p>
            <a:pPr lvl="0"/>
            <a:r>
              <a:rPr lang="tr-TR" sz="3200" b="1" dirty="0" smtClean="0"/>
              <a:t>5. Alıcı</a:t>
            </a:r>
            <a:r>
              <a:rPr lang="tr-TR" sz="3200" b="1" dirty="0"/>
              <a:t>, kaynak olma özelliği taşımalıdır:</a:t>
            </a:r>
            <a:r>
              <a:rPr lang="tr-TR" sz="3200" dirty="0"/>
              <a:t> İletişim sürekli ilişkiler sistemidir. Özellikle örgütlerde dinamizmi ve ilişkilerin sürekliliğini sağlayan ana faktörlerden biridir. Bu nedenle de bazen alıcı kaynak, kaynak da alıcı durumuna geçer. Öyleyse alıcı, kaynak olma özellikleri taşımalıdır.</a:t>
            </a:r>
          </a:p>
        </p:txBody>
      </p:sp>
    </p:spTree>
    <p:extLst>
      <p:ext uri="{BB962C8B-B14F-4D97-AF65-F5344CB8AC3E}">
        <p14:creationId xmlns:p14="http://schemas.microsoft.com/office/powerpoint/2010/main" val="1293525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F. ALGILAMA VE DEĞERLENDİRME</a:t>
            </a:r>
            <a:endParaRPr lang="tr-TR" dirty="0"/>
          </a:p>
        </p:txBody>
      </p:sp>
      <p:sp>
        <p:nvSpPr>
          <p:cNvPr id="3" name="İçerik Yer Tutucusu 2"/>
          <p:cNvSpPr>
            <a:spLocks noGrp="1"/>
          </p:cNvSpPr>
          <p:nvPr>
            <p:ph idx="1"/>
          </p:nvPr>
        </p:nvSpPr>
        <p:spPr>
          <a:xfrm>
            <a:off x="1737360" y="1371600"/>
            <a:ext cx="10454640" cy="5273040"/>
          </a:xfrm>
        </p:spPr>
        <p:txBody>
          <a:bodyPr>
            <a:normAutofit fontScale="92500" lnSpcReduction="10000"/>
          </a:bodyPr>
          <a:lstStyle/>
          <a:p>
            <a:r>
              <a:rPr lang="tr-TR" sz="3200" dirty="0"/>
              <a:t>Algı, duyu organlarımızdan beynimize ulaşan verilerin örgütlenmesi, yorumlanması ve anlamlandırılmasıdır. </a:t>
            </a:r>
          </a:p>
          <a:p>
            <a:r>
              <a:rPr lang="tr-TR" sz="3200" dirty="0" smtClean="0"/>
              <a:t>Algılama, mesajı(bilgi</a:t>
            </a:r>
            <a:r>
              <a:rPr lang="tr-TR" sz="3200" dirty="0"/>
              <a:t>) yorumlamada alıcı tarafından kullanılan zihinsel ve duyumsal bir süreçtir.</a:t>
            </a:r>
          </a:p>
          <a:p>
            <a:r>
              <a:rPr lang="tr-TR" sz="3200" b="1" dirty="0"/>
              <a:t>Kişinin;</a:t>
            </a:r>
          </a:p>
          <a:p>
            <a:pPr lvl="0"/>
            <a:r>
              <a:rPr lang="tr-TR" sz="3200" dirty="0"/>
              <a:t>İçinde bulunduğu durum</a:t>
            </a:r>
          </a:p>
          <a:p>
            <a:pPr lvl="0"/>
            <a:r>
              <a:rPr lang="tr-TR" sz="3200" dirty="0"/>
              <a:t>b</a:t>
            </a:r>
            <a:r>
              <a:rPr lang="tr-TR" sz="3200" dirty="0" smtClean="0"/>
              <a:t>eklentileri</a:t>
            </a:r>
            <a:r>
              <a:rPr lang="tr-TR" sz="3200" dirty="0"/>
              <a:t>, </a:t>
            </a:r>
          </a:p>
          <a:p>
            <a:pPr lvl="0"/>
            <a:r>
              <a:rPr lang="tr-TR" sz="3200" dirty="0"/>
              <a:t>geçmiş yaşamı, </a:t>
            </a:r>
          </a:p>
          <a:p>
            <a:pPr lvl="0"/>
            <a:r>
              <a:rPr lang="tr-TR" sz="3200" dirty="0"/>
              <a:t>toplumsal ve kültürel unsurlar, </a:t>
            </a:r>
            <a:r>
              <a:rPr lang="tr-TR" sz="3200" dirty="0" smtClean="0"/>
              <a:t>algılama sürecini </a:t>
            </a:r>
            <a:r>
              <a:rPr lang="tr-TR" sz="3200" dirty="0"/>
              <a:t>etkilemektedir.</a:t>
            </a:r>
          </a:p>
          <a:p>
            <a:endParaRPr lang="tr-TR" dirty="0"/>
          </a:p>
        </p:txBody>
      </p:sp>
    </p:spTree>
    <p:extLst>
      <p:ext uri="{BB962C8B-B14F-4D97-AF65-F5344CB8AC3E}">
        <p14:creationId xmlns:p14="http://schemas.microsoft.com/office/powerpoint/2010/main" val="27073833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93520" y="1478280"/>
            <a:ext cx="10698480" cy="4433570"/>
          </a:xfrm>
        </p:spPr>
        <p:txBody>
          <a:bodyPr>
            <a:noAutofit/>
          </a:bodyPr>
          <a:lstStyle/>
          <a:p>
            <a:r>
              <a:rPr lang="tr-TR" sz="3200" dirty="0"/>
              <a:t>Bu nedenle kişiler aynı mesajı farklı şekilde yorumlarlar. </a:t>
            </a:r>
            <a:r>
              <a:rPr lang="tr-TR" sz="3200" b="1" dirty="0"/>
              <a:t>Algılamada;</a:t>
            </a:r>
          </a:p>
          <a:p>
            <a:pPr lvl="0"/>
            <a:r>
              <a:rPr lang="tr-TR" sz="3200" b="1" dirty="0"/>
              <a:t>dışsal faktörler: </a:t>
            </a:r>
            <a:r>
              <a:rPr lang="tr-TR" sz="3200" dirty="0"/>
              <a:t>farklılık yoğunluk, sıklık, hareketlilik, tekrarlama, kontrast, yenilik, benzerlik</a:t>
            </a:r>
          </a:p>
          <a:p>
            <a:pPr lvl="0"/>
            <a:r>
              <a:rPr lang="tr-TR" sz="3200" b="1" dirty="0"/>
              <a:t>içsel faktörler: </a:t>
            </a:r>
            <a:r>
              <a:rPr lang="tr-TR" sz="3200" dirty="0"/>
              <a:t>kişilik, ihtiyaçlar, amaçlar, motivasyon, inançlar, değerler ve tutumlar, </a:t>
            </a:r>
            <a:r>
              <a:rPr lang="tr-TR" sz="3200" dirty="0" smtClean="0"/>
              <a:t>umutlar, beklentiler, </a:t>
            </a:r>
            <a:r>
              <a:rPr lang="tr-TR" sz="3200" dirty="0"/>
              <a:t>arzu ve istekler, geçmiş tecrübeler ve alışkanlıklar</a:t>
            </a:r>
          </a:p>
        </p:txBody>
      </p:sp>
    </p:spTree>
    <p:extLst>
      <p:ext uri="{BB962C8B-B14F-4D97-AF65-F5344CB8AC3E}">
        <p14:creationId xmlns:p14="http://schemas.microsoft.com/office/powerpoint/2010/main" val="19008308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84960" y="1508760"/>
            <a:ext cx="10607040" cy="4403090"/>
          </a:xfrm>
        </p:spPr>
        <p:txBody>
          <a:bodyPr>
            <a:normAutofit/>
          </a:bodyPr>
          <a:lstStyle/>
          <a:p>
            <a:r>
              <a:rPr lang="tr-TR" sz="3200" dirty="0"/>
              <a:t>İletişim sürecinin etkinliği, alıcı ile göndericinin aynı sembollere aynı anlamı vermeleri ve buna uygun bir tepkide bulunmaları ile sağlanabilir.</a:t>
            </a:r>
          </a:p>
          <a:p>
            <a:r>
              <a:rPr lang="tr-TR" sz="3200" b="1" dirty="0"/>
              <a:t>Alıcı ve kaynağın mesaja aynı anlamı yüklemesi için;</a:t>
            </a:r>
          </a:p>
          <a:p>
            <a:pPr lvl="0"/>
            <a:r>
              <a:rPr lang="tr-TR" sz="3200" dirty="0"/>
              <a:t>referans çerçevelerinin aynı olması</a:t>
            </a:r>
          </a:p>
          <a:p>
            <a:pPr lvl="0"/>
            <a:r>
              <a:rPr lang="tr-TR" sz="3200" dirty="0"/>
              <a:t>mesajı kodlayacak ve kodu açacak bilgi birikimine sahip olması gerekir.</a:t>
            </a:r>
          </a:p>
          <a:p>
            <a:endParaRPr lang="tr-TR" dirty="0"/>
          </a:p>
        </p:txBody>
      </p:sp>
    </p:spTree>
    <p:extLst>
      <p:ext uri="{BB962C8B-B14F-4D97-AF65-F5344CB8AC3E}">
        <p14:creationId xmlns:p14="http://schemas.microsoft.com/office/powerpoint/2010/main" val="11420110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868680" y="1356360"/>
            <a:ext cx="11323320" cy="4555490"/>
          </a:xfrm>
        </p:spPr>
        <p:txBody>
          <a:bodyPr/>
          <a:lstStyle/>
          <a:p>
            <a:pPr algn="ctr"/>
            <a:r>
              <a:rPr lang="tr-TR" sz="5400" b="1" dirty="0"/>
              <a:t>Sen ne kadar bilirsen bil, senin bildiğin başkasının anladığı kadardır. </a:t>
            </a:r>
            <a:endParaRPr lang="tr-TR" sz="5400" b="1" dirty="0" smtClean="0"/>
          </a:p>
          <a:p>
            <a:pPr algn="ctr"/>
            <a:r>
              <a:rPr lang="tr-TR" sz="5400" b="1" dirty="0" smtClean="0"/>
              <a:t>MEVLANA</a:t>
            </a:r>
            <a:endParaRPr lang="tr-TR" sz="5400" dirty="0"/>
          </a:p>
          <a:p>
            <a:endParaRPr lang="tr-TR" dirty="0"/>
          </a:p>
        </p:txBody>
      </p:sp>
    </p:spTree>
    <p:extLst>
      <p:ext uri="{BB962C8B-B14F-4D97-AF65-F5344CB8AC3E}">
        <p14:creationId xmlns:p14="http://schemas.microsoft.com/office/powerpoint/2010/main" val="18075984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386840" y="1310640"/>
            <a:ext cx="10805160" cy="4601210"/>
          </a:xfrm>
        </p:spPr>
        <p:txBody>
          <a:bodyPr>
            <a:normAutofit lnSpcReduction="10000"/>
          </a:bodyPr>
          <a:lstStyle/>
          <a:p>
            <a:r>
              <a:rPr lang="tr-TR" sz="3200" dirty="0"/>
              <a:t>Alıcılar mesajın kodunu çözerken bir takım filtrelerin etkisinde kalırlar. Alıcı mesajı anlamlandırmadan önce onu filtre eder. </a:t>
            </a:r>
            <a:endParaRPr lang="tr-TR" sz="3200" dirty="0" smtClean="0"/>
          </a:p>
          <a:p>
            <a:r>
              <a:rPr lang="tr-TR" sz="3200" b="1" dirty="0" smtClean="0"/>
              <a:t>FİLTRE</a:t>
            </a:r>
            <a:r>
              <a:rPr lang="tr-TR" sz="3200" b="1" dirty="0"/>
              <a:t>, </a:t>
            </a:r>
            <a:r>
              <a:rPr lang="tr-TR" sz="3200" dirty="0"/>
              <a:t>göndericinin ve alıcının mesajları değerlendirmesidir ve burada devreye algılama girer. </a:t>
            </a:r>
            <a:endParaRPr lang="tr-TR" sz="3200" dirty="0" smtClean="0"/>
          </a:p>
          <a:p>
            <a:r>
              <a:rPr lang="tr-TR" sz="3200" b="1" dirty="0" smtClean="0"/>
              <a:t>ALGI</a:t>
            </a:r>
            <a:r>
              <a:rPr lang="tr-TR" sz="3200" b="1" dirty="0"/>
              <a:t>, </a:t>
            </a:r>
            <a:r>
              <a:rPr lang="tr-TR" sz="3200" dirty="0"/>
              <a:t>kişinin belli bir bilgiyi duyma, organize etme, anlama ve değerlendirmesidir. İletişimde algılama süreci filtre rolü oynar.</a:t>
            </a:r>
          </a:p>
          <a:p>
            <a:endParaRPr lang="tr-TR" dirty="0"/>
          </a:p>
        </p:txBody>
      </p:sp>
    </p:spTree>
    <p:extLst>
      <p:ext uri="{BB962C8B-B14F-4D97-AF65-F5344CB8AC3E}">
        <p14:creationId xmlns:p14="http://schemas.microsoft.com/office/powerpoint/2010/main" val="185434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100" b="1" dirty="0"/>
              <a:t>İletişim kavramının tanımında iletişimin KAYNAK ve HEDEF arasında mesaj alışverişi olduğu belirtilir.</a:t>
            </a:r>
            <a:r>
              <a:rPr lang="tr-TR" dirty="0"/>
              <a:t/>
            </a:r>
            <a:br>
              <a:rPr lang="tr-TR" dirty="0"/>
            </a:br>
            <a:endParaRPr lang="tr-TR" dirty="0"/>
          </a:p>
        </p:txBody>
      </p:sp>
      <p:sp>
        <p:nvSpPr>
          <p:cNvPr id="3" name="İçerik Yer Tutucusu 2"/>
          <p:cNvSpPr>
            <a:spLocks noGrp="1"/>
          </p:cNvSpPr>
          <p:nvPr>
            <p:ph idx="1"/>
          </p:nvPr>
        </p:nvSpPr>
        <p:spPr>
          <a:xfrm>
            <a:off x="1463040" y="1722120"/>
            <a:ext cx="10728960" cy="4739640"/>
          </a:xfrm>
        </p:spPr>
        <p:txBody>
          <a:bodyPr>
            <a:normAutofit/>
          </a:bodyPr>
          <a:lstStyle/>
          <a:p>
            <a:r>
              <a:rPr lang="tr-TR" sz="3200" dirty="0"/>
              <a:t>İletişim, kaynağın mesajı düzenleyip(kodlama) göndermesi ile başlar. </a:t>
            </a:r>
          </a:p>
          <a:p>
            <a:r>
              <a:rPr lang="tr-TR" sz="3200" dirty="0"/>
              <a:t>Alıcıya ulaşan mesajın kodu alıcı tarafından açılır ancak bunun gerçekleşebilmesi için alıcının kodları çözebilecek yetenekte olması gerekir. </a:t>
            </a:r>
          </a:p>
          <a:p>
            <a:r>
              <a:rPr lang="tr-TR" sz="3200" dirty="0"/>
              <a:t>Alıcı gelen mesajın kodlarını çözüp bunları düşünce haline getirerek geribildirimde bulunabilirse iletişim tamamlanmış olur. </a:t>
            </a:r>
          </a:p>
          <a:p>
            <a:endParaRPr lang="tr-TR" dirty="0"/>
          </a:p>
        </p:txBody>
      </p:sp>
    </p:spTree>
    <p:extLst>
      <p:ext uri="{BB962C8B-B14F-4D97-AF65-F5344CB8AC3E}">
        <p14:creationId xmlns:p14="http://schemas.microsoft.com/office/powerpoint/2010/main" val="3166919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b="1" dirty="0"/>
              <a:t>G. GERİ BİLDİRİM (FEED-BACK)</a:t>
            </a:r>
            <a:endParaRPr lang="tr-TR" dirty="0"/>
          </a:p>
        </p:txBody>
      </p:sp>
      <p:sp>
        <p:nvSpPr>
          <p:cNvPr id="5" name="İçerik Yer Tutucusu 4"/>
          <p:cNvSpPr>
            <a:spLocks noGrp="1"/>
          </p:cNvSpPr>
          <p:nvPr>
            <p:ph idx="1"/>
          </p:nvPr>
        </p:nvSpPr>
        <p:spPr>
          <a:xfrm>
            <a:off x="731520" y="1447800"/>
            <a:ext cx="11460480" cy="5044440"/>
          </a:xfrm>
        </p:spPr>
        <p:txBody>
          <a:bodyPr>
            <a:normAutofit fontScale="92500" lnSpcReduction="10000"/>
          </a:bodyPr>
          <a:lstStyle/>
          <a:p>
            <a:r>
              <a:rPr lang="tr-TR" sz="3200" dirty="0"/>
              <a:t>Alıcı ve gönderici arasındaki geriye bilgi akışıdır. Gönderici böylelikle mesajın anlaşılıp anlaşılmadığını öğrenir. Geribildirim yoksa iletişim, “tek yönlü iletişim, geribildirim varsa “çift yönlü iletişim” </a:t>
            </a:r>
            <a:r>
              <a:rPr lang="tr-TR" sz="3200" dirty="0" err="1"/>
              <a:t>dir</a:t>
            </a:r>
            <a:r>
              <a:rPr lang="tr-TR" sz="3200" dirty="0"/>
              <a:t>. Geribildirim bir tür kontrol </a:t>
            </a:r>
            <a:r>
              <a:rPr lang="tr-TR" sz="3200" dirty="0" smtClean="0"/>
              <a:t>mekanizmasıdır.</a:t>
            </a:r>
            <a:endParaRPr lang="tr-TR" sz="3200" dirty="0"/>
          </a:p>
          <a:p>
            <a:pPr lvl="0"/>
            <a:r>
              <a:rPr lang="tr-TR" sz="3200" dirty="0"/>
              <a:t>Geribildirim iletişim sürecinin son basamağıdır. </a:t>
            </a:r>
          </a:p>
          <a:p>
            <a:pPr lvl="0"/>
            <a:r>
              <a:rPr lang="tr-TR" sz="3200" dirty="0"/>
              <a:t>Alıcının, kaynağın mesajına verdiği yanıttır.</a:t>
            </a:r>
          </a:p>
          <a:p>
            <a:pPr lvl="0"/>
            <a:r>
              <a:rPr lang="tr-TR" sz="3200" dirty="0"/>
              <a:t>Hedefin mesajı nasıl yorumladığını gösterir.</a:t>
            </a:r>
          </a:p>
          <a:p>
            <a:pPr lvl="0"/>
            <a:r>
              <a:rPr lang="tr-TR" sz="3200" dirty="0"/>
              <a:t>Alıcının tepkisini göndericiye aktarmasıdır.</a:t>
            </a:r>
          </a:p>
          <a:p>
            <a:pPr lvl="0"/>
            <a:r>
              <a:rPr lang="tr-TR" sz="3200" dirty="0"/>
              <a:t>İki yönlü iletişimin oluşmasının zorunlu unsurudur.</a:t>
            </a:r>
          </a:p>
          <a:p>
            <a:endParaRPr lang="tr-TR" dirty="0"/>
          </a:p>
        </p:txBody>
      </p:sp>
    </p:spTree>
    <p:extLst>
      <p:ext uri="{BB962C8B-B14F-4D97-AF65-F5344CB8AC3E}">
        <p14:creationId xmlns:p14="http://schemas.microsoft.com/office/powerpoint/2010/main" val="33626070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920240" y="1066800"/>
            <a:ext cx="10271760" cy="4845050"/>
          </a:xfrm>
        </p:spPr>
        <p:txBody>
          <a:bodyPr>
            <a:normAutofit/>
          </a:bodyPr>
          <a:lstStyle/>
          <a:p>
            <a:r>
              <a:rPr lang="tr-TR" sz="3200" b="1" dirty="0">
                <a:solidFill>
                  <a:srgbClr val="FF0000"/>
                </a:solidFill>
              </a:rPr>
              <a:t>Geribildirim;</a:t>
            </a:r>
          </a:p>
          <a:p>
            <a:pPr lvl="0"/>
            <a:r>
              <a:rPr lang="tr-TR" sz="3200" b="1" dirty="0"/>
              <a:t>Olumlu geri bildirim:</a:t>
            </a:r>
            <a:r>
              <a:rPr lang="tr-TR" sz="3200" dirty="0"/>
              <a:t> Bir davranışı ilerlediği yönde destekleyen ya da pekiştiren geri besleme- Bir söylev sırasındaki alkışlar</a:t>
            </a:r>
          </a:p>
          <a:p>
            <a:pPr lvl="0"/>
            <a:r>
              <a:rPr lang="tr-TR" sz="3200" b="1" dirty="0"/>
              <a:t>Olumsuz geri bildirim: </a:t>
            </a:r>
            <a:r>
              <a:rPr lang="tr-TR" sz="3200" dirty="0"/>
              <a:t>Mesaj alıcı tarafından anlaşılmıyor veya eksik anlaşılıyor ve iletiliyorsa – Sıkıntı dolu bakışlar, itiraz dolu bağırtılar, herhangi bir işletmeyi eleştiren mektuplar</a:t>
            </a:r>
          </a:p>
          <a:p>
            <a:endParaRPr lang="tr-TR" dirty="0"/>
          </a:p>
        </p:txBody>
      </p:sp>
    </p:spTree>
    <p:extLst>
      <p:ext uri="{BB962C8B-B14F-4D97-AF65-F5344CB8AC3E}">
        <p14:creationId xmlns:p14="http://schemas.microsoft.com/office/powerpoint/2010/main" val="28448076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69720" y="1173480"/>
            <a:ext cx="10622280" cy="5013960"/>
          </a:xfrm>
        </p:spPr>
        <p:txBody>
          <a:bodyPr>
            <a:normAutofit/>
          </a:bodyPr>
          <a:lstStyle/>
          <a:p>
            <a:r>
              <a:rPr lang="tr-TR" sz="3200" dirty="0"/>
              <a:t>Negatif geri bildirim kaynağın davranışlarını yeniden düzenlemesine yardımcı olur.</a:t>
            </a:r>
          </a:p>
          <a:p>
            <a:r>
              <a:rPr lang="tr-TR" sz="3200" dirty="0"/>
              <a:t>Etkin bir iletişim pozitif geri bildirim sayesinde kurulabilir. </a:t>
            </a:r>
            <a:r>
              <a:rPr lang="tr-TR" sz="3200" b="1" dirty="0"/>
              <a:t>Pozitif geri bildirim iletişim sürecinde;</a:t>
            </a:r>
          </a:p>
          <a:p>
            <a:pPr lvl="0"/>
            <a:r>
              <a:rPr lang="tr-TR" sz="3200" dirty="0"/>
              <a:t>Mesaj alınmıştır</a:t>
            </a:r>
          </a:p>
          <a:p>
            <a:pPr lvl="0"/>
            <a:r>
              <a:rPr lang="tr-TR" sz="3200" dirty="0"/>
              <a:t>Mesaj algılanmıştır</a:t>
            </a:r>
          </a:p>
          <a:p>
            <a:pPr lvl="0"/>
            <a:r>
              <a:rPr lang="tr-TR" sz="3200" dirty="0"/>
              <a:t>Mesaj doğru yorumlanmıştır</a:t>
            </a:r>
          </a:p>
          <a:p>
            <a:pPr lvl="0"/>
            <a:r>
              <a:rPr lang="tr-TR" sz="3200" dirty="0"/>
              <a:t>Alıcı geri bildirim için hazırdır</a:t>
            </a:r>
          </a:p>
          <a:p>
            <a:endParaRPr lang="tr-TR" dirty="0"/>
          </a:p>
        </p:txBody>
      </p:sp>
    </p:spTree>
    <p:extLst>
      <p:ext uri="{BB962C8B-B14F-4D97-AF65-F5344CB8AC3E}">
        <p14:creationId xmlns:p14="http://schemas.microsoft.com/office/powerpoint/2010/main" val="31118264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4294967295"/>
            <p:extLst>
              <p:ext uri="{D42A27DB-BD31-4B8C-83A1-F6EECF244321}">
                <p14:modId xmlns:p14="http://schemas.microsoft.com/office/powerpoint/2010/main" val="410043267"/>
              </p:ext>
            </p:extLst>
          </p:nvPr>
        </p:nvGraphicFramePr>
        <p:xfrm>
          <a:off x="1950720" y="533400"/>
          <a:ext cx="89154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99223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950720" y="350520"/>
            <a:ext cx="10241280" cy="5561330"/>
          </a:xfrm>
        </p:spPr>
        <p:txBody>
          <a:bodyPr>
            <a:noAutofit/>
          </a:bodyPr>
          <a:lstStyle/>
          <a:p>
            <a:r>
              <a:rPr lang="tr-TR" sz="3200" b="1" dirty="0"/>
              <a:t>Geri bildirim basamakları:</a:t>
            </a:r>
          </a:p>
          <a:p>
            <a:pPr lvl="0"/>
            <a:r>
              <a:rPr lang="tr-TR" sz="3200" dirty="0"/>
              <a:t>Mesaj alınır</a:t>
            </a:r>
          </a:p>
          <a:p>
            <a:pPr lvl="0"/>
            <a:r>
              <a:rPr lang="tr-TR" sz="3200" dirty="0"/>
              <a:t>Kod çözülür</a:t>
            </a:r>
          </a:p>
          <a:p>
            <a:pPr lvl="0"/>
            <a:r>
              <a:rPr lang="tr-TR" sz="3200" dirty="0"/>
              <a:t>Mesaja bir tepki oluşur</a:t>
            </a:r>
          </a:p>
          <a:p>
            <a:pPr lvl="0"/>
            <a:r>
              <a:rPr lang="tr-TR" sz="3200" dirty="0"/>
              <a:t>Hedef onu tekrar kodlar</a:t>
            </a:r>
          </a:p>
          <a:p>
            <a:pPr lvl="0"/>
            <a:r>
              <a:rPr lang="tr-TR" sz="3200" dirty="0"/>
              <a:t>Uygun bir kanalla tekrar kaynağa gönderir</a:t>
            </a:r>
          </a:p>
          <a:p>
            <a:r>
              <a:rPr lang="tr-TR" sz="3200" dirty="0"/>
              <a:t>Geri bildirim yüz yüze iletişimde çok kolaydır. </a:t>
            </a:r>
            <a:r>
              <a:rPr lang="tr-TR" sz="3200" b="1" dirty="0" err="1"/>
              <a:t>Örn</a:t>
            </a:r>
            <a:r>
              <a:rPr lang="tr-TR" sz="3200" b="1" dirty="0"/>
              <a:t>; </a:t>
            </a:r>
            <a:r>
              <a:rPr lang="tr-TR" sz="3200" dirty="0"/>
              <a:t>bir konuşmacı izleyicilerin tepkisine ihtiyaçlarına göre konuşmasına yön verebilir. İletişim sürecinde geri bildirim yapılmazsa iletişim eksik kalır.</a:t>
            </a:r>
          </a:p>
        </p:txBody>
      </p:sp>
    </p:spTree>
    <p:extLst>
      <p:ext uri="{BB962C8B-B14F-4D97-AF65-F5344CB8AC3E}">
        <p14:creationId xmlns:p14="http://schemas.microsoft.com/office/powerpoint/2010/main" val="30251547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057400" y="1295400"/>
            <a:ext cx="10134600" cy="4616450"/>
          </a:xfrm>
        </p:spPr>
        <p:txBody>
          <a:bodyPr>
            <a:noAutofit/>
          </a:bodyPr>
          <a:lstStyle/>
          <a:p>
            <a:r>
              <a:rPr lang="tr-TR" sz="3200" b="1" dirty="0"/>
              <a:t>Etkin bir geri bildirim;</a:t>
            </a:r>
          </a:p>
          <a:p>
            <a:pPr lvl="0"/>
            <a:r>
              <a:rPr lang="tr-TR" sz="3200" dirty="0"/>
              <a:t>Kaynağa yardımcı olur</a:t>
            </a:r>
          </a:p>
          <a:p>
            <a:pPr lvl="0"/>
            <a:r>
              <a:rPr lang="tr-TR" sz="3200" dirty="0"/>
              <a:t>Mesajın tam karşılığıdır</a:t>
            </a:r>
          </a:p>
          <a:p>
            <a:pPr lvl="0"/>
            <a:r>
              <a:rPr lang="tr-TR" sz="3200" dirty="0"/>
              <a:t>Zamanlaması tamdır</a:t>
            </a:r>
          </a:p>
          <a:p>
            <a:pPr lvl="0"/>
            <a:r>
              <a:rPr lang="tr-TR" sz="3200" dirty="0"/>
              <a:t>Kaynağın amacına ulaşmasını sağlayacak kadar açıktır</a:t>
            </a:r>
          </a:p>
          <a:p>
            <a:pPr lvl="0"/>
            <a:r>
              <a:rPr lang="tr-TR" sz="3200" dirty="0"/>
              <a:t>Yapıcıdır ve davranışı vurgular</a:t>
            </a:r>
          </a:p>
        </p:txBody>
      </p:sp>
    </p:spTree>
    <p:extLst>
      <p:ext uri="{BB962C8B-B14F-4D97-AF65-F5344CB8AC3E}">
        <p14:creationId xmlns:p14="http://schemas.microsoft.com/office/powerpoint/2010/main" val="31514042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386840" y="1173480"/>
            <a:ext cx="10805160" cy="4738370"/>
          </a:xfrm>
        </p:spPr>
        <p:txBody>
          <a:bodyPr>
            <a:normAutofit/>
          </a:bodyPr>
          <a:lstStyle/>
          <a:p>
            <a:r>
              <a:rPr lang="tr-TR" sz="3200" b="1" dirty="0"/>
              <a:t>Eğer geri bildirim etkin değilse;</a:t>
            </a:r>
          </a:p>
          <a:p>
            <a:pPr lvl="0"/>
            <a:r>
              <a:rPr lang="tr-TR" sz="3200" dirty="0"/>
              <a:t>Mesajın anlamına özel değildir, geneldir</a:t>
            </a:r>
          </a:p>
          <a:p>
            <a:pPr lvl="0"/>
            <a:r>
              <a:rPr lang="tr-TR" sz="3200" dirty="0"/>
              <a:t>Mesajın anlamı ile doğrudan ilgisi yoktur</a:t>
            </a:r>
          </a:p>
          <a:p>
            <a:pPr lvl="0"/>
            <a:r>
              <a:rPr lang="tr-TR" sz="3200" dirty="0"/>
              <a:t>Zamanlaması yanlıştır</a:t>
            </a:r>
          </a:p>
          <a:p>
            <a:pPr lvl="0"/>
            <a:r>
              <a:rPr lang="tr-TR" sz="3200" dirty="0"/>
              <a:t>Kişiyi ve kişiliği vurgular</a:t>
            </a:r>
          </a:p>
          <a:p>
            <a:pPr lvl="0"/>
            <a:r>
              <a:rPr lang="tr-TR" sz="3200" dirty="0"/>
              <a:t>Karmaşıktır</a:t>
            </a:r>
          </a:p>
          <a:p>
            <a:pPr lvl="0"/>
            <a:r>
              <a:rPr lang="tr-TR" sz="3200" dirty="0"/>
              <a:t>Veri ve bilgi içermez, yorum ağırlıklıdır</a:t>
            </a:r>
          </a:p>
          <a:p>
            <a:endParaRPr lang="tr-TR" dirty="0"/>
          </a:p>
        </p:txBody>
      </p:sp>
    </p:spTree>
    <p:extLst>
      <p:ext uri="{BB962C8B-B14F-4D97-AF65-F5344CB8AC3E}">
        <p14:creationId xmlns:p14="http://schemas.microsoft.com/office/powerpoint/2010/main" val="9322360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554480" y="2551837"/>
            <a:ext cx="11384280" cy="3046988"/>
          </a:xfrm>
          <a:prstGeom prst="rect">
            <a:avLst/>
          </a:prstGeom>
        </p:spPr>
        <p:txBody>
          <a:bodyPr wrap="square">
            <a:spAutoFit/>
          </a:bodyPr>
          <a:lstStyle/>
          <a:p>
            <a:r>
              <a:rPr lang="tr-TR" sz="3200" dirty="0"/>
              <a:t>İletişimin asıl amacı hedefte davranış değişikliği sağlamaktır. Bu nedenle de iletişim </a:t>
            </a:r>
            <a:r>
              <a:rPr lang="tr-TR" sz="3200" b="1" dirty="0"/>
              <a:t>İLERİ </a:t>
            </a:r>
            <a:r>
              <a:rPr lang="tr-TR" sz="3200" b="1" dirty="0" smtClean="0"/>
              <a:t>BİLDİRİM        (</a:t>
            </a:r>
            <a:r>
              <a:rPr lang="tr-TR" sz="3200" b="1" dirty="0"/>
              <a:t>Besleme)</a:t>
            </a:r>
            <a:r>
              <a:rPr lang="tr-TR" sz="3200" dirty="0"/>
              <a:t> içermelidir. </a:t>
            </a:r>
          </a:p>
          <a:p>
            <a:r>
              <a:rPr lang="tr-TR" sz="3200" dirty="0"/>
              <a:t>İleri bildirim, göndericinin iletişimi başlatmadan önce, alıcılar ve onların olası tepkileri hakkında topladığı bilgilerdir.</a:t>
            </a:r>
          </a:p>
        </p:txBody>
      </p:sp>
    </p:spTree>
    <p:extLst>
      <p:ext uri="{BB962C8B-B14F-4D97-AF65-F5344CB8AC3E}">
        <p14:creationId xmlns:p14="http://schemas.microsoft.com/office/powerpoint/2010/main" val="2848677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554480" y="106680"/>
            <a:ext cx="10637520" cy="6431280"/>
          </a:xfrm>
        </p:spPr>
        <p:txBody>
          <a:bodyPr>
            <a:normAutofit/>
          </a:bodyPr>
          <a:lstStyle/>
          <a:p>
            <a:r>
              <a:rPr lang="tr-TR" sz="2400" dirty="0"/>
              <a:t>Ali, arkadaşı Efe'ye cep telefonundan: "Toplantı başladı mı?" mesajını gönderdi. Efe de onun mesajını: "Hayır, daha başlamadı." diye cevapladı.</a:t>
            </a:r>
            <a:br>
              <a:rPr lang="tr-TR" sz="2400" dirty="0"/>
            </a:br>
            <a:r>
              <a:rPr lang="tr-TR" sz="2400" dirty="0"/>
              <a:t/>
            </a:r>
            <a:br>
              <a:rPr lang="tr-TR" sz="2400" dirty="0"/>
            </a:br>
            <a:r>
              <a:rPr lang="tr-TR" sz="2400" dirty="0"/>
              <a:t>Yukarıdaki iletişimde iletişimi başlatan kişi </a:t>
            </a:r>
            <a:r>
              <a:rPr lang="tr-TR" sz="2400" dirty="0" smtClean="0"/>
              <a:t>Ali'dir</a:t>
            </a:r>
            <a:r>
              <a:rPr lang="tr-TR" sz="2400" dirty="0"/>
              <a:t>. </a:t>
            </a:r>
            <a:endParaRPr lang="tr-TR" sz="2400" dirty="0" smtClean="0"/>
          </a:p>
          <a:p>
            <a:r>
              <a:rPr lang="tr-TR" sz="2400" dirty="0" smtClean="0"/>
              <a:t>O </a:t>
            </a:r>
            <a:r>
              <a:rPr lang="tr-TR" sz="2400" dirty="0"/>
              <a:t>hâlde Ali "gönderici (kaynak)" durumundadır. </a:t>
            </a:r>
            <a:endParaRPr lang="tr-TR" sz="2400" dirty="0" smtClean="0"/>
          </a:p>
          <a:p>
            <a:r>
              <a:rPr lang="tr-TR" sz="2400" dirty="0" smtClean="0"/>
              <a:t>Ali‘nin </a:t>
            </a:r>
            <a:r>
              <a:rPr lang="tr-TR" sz="2400" dirty="0"/>
              <a:t>soru yönelttiği kişi olan Efe ise "</a:t>
            </a:r>
            <a:r>
              <a:rPr lang="tr-TR" sz="2400" dirty="0" err="1" smtClean="0"/>
              <a:t>alıcı"dır</a:t>
            </a:r>
            <a:r>
              <a:rPr lang="tr-TR" sz="2400" dirty="0"/>
              <a:t>. </a:t>
            </a:r>
            <a:endParaRPr lang="tr-TR" sz="2400" dirty="0" smtClean="0"/>
          </a:p>
          <a:p>
            <a:r>
              <a:rPr lang="tr-TR" sz="2400" dirty="0" smtClean="0"/>
              <a:t>Gönderici </a:t>
            </a:r>
            <a:r>
              <a:rPr lang="tr-TR" sz="2400" dirty="0"/>
              <a:t>olan </a:t>
            </a:r>
            <a:r>
              <a:rPr lang="tr-TR" sz="2400" dirty="0" smtClean="0"/>
              <a:t>Ali‘nin</a:t>
            </a:r>
            <a:r>
              <a:rPr lang="tr-TR" sz="2400" dirty="0"/>
              <a:t>, alıcı olan </a:t>
            </a:r>
            <a:r>
              <a:rPr lang="tr-TR" sz="2400" dirty="0" smtClean="0"/>
              <a:t>Efe‘ye </a:t>
            </a:r>
            <a:r>
              <a:rPr lang="tr-TR" sz="2400" dirty="0"/>
              <a:t>aktardığı "Toplantı başladı mı?" sözü, yani mesajı "</a:t>
            </a:r>
            <a:r>
              <a:rPr lang="tr-TR" sz="2400" dirty="0" err="1"/>
              <a:t>ileti"dir</a:t>
            </a:r>
            <a:r>
              <a:rPr lang="tr-TR" sz="2400" dirty="0"/>
              <a:t>. </a:t>
            </a:r>
            <a:endParaRPr lang="tr-TR" sz="2400" dirty="0" smtClean="0"/>
          </a:p>
          <a:p>
            <a:r>
              <a:rPr lang="tr-TR" sz="2400" dirty="0" smtClean="0"/>
              <a:t>Gönderici</a:t>
            </a:r>
            <a:r>
              <a:rPr lang="tr-TR" sz="2400" dirty="0"/>
              <a:t>, iletisini telefonla aktardığı için burada telefon "kanal" durumundadır. </a:t>
            </a:r>
            <a:endParaRPr lang="tr-TR" sz="2400" dirty="0" smtClean="0"/>
          </a:p>
          <a:p>
            <a:r>
              <a:rPr lang="tr-TR" sz="2400" dirty="0" smtClean="0"/>
              <a:t>Gönderici </a:t>
            </a:r>
            <a:r>
              <a:rPr lang="tr-TR" sz="2400" dirty="0"/>
              <a:t>ve alıcının sözlerini yansıtan harfler veya dil (Türkçe) "</a:t>
            </a:r>
            <a:r>
              <a:rPr lang="tr-TR" sz="2400" dirty="0" err="1"/>
              <a:t>şifre"dir</a:t>
            </a:r>
            <a:r>
              <a:rPr lang="tr-TR" sz="2400" dirty="0"/>
              <a:t>. </a:t>
            </a:r>
            <a:endParaRPr lang="tr-TR" sz="2400" dirty="0" smtClean="0"/>
          </a:p>
          <a:p>
            <a:r>
              <a:rPr lang="tr-TR" sz="2400" dirty="0" smtClean="0"/>
              <a:t>Alıcının </a:t>
            </a:r>
            <a:r>
              <a:rPr lang="tr-TR" sz="2400" dirty="0"/>
              <a:t>(Efe), göndericiye (Ali) verdiği "Hayır, daha başlamadı." cevabı ise bu iletişimdeki </a:t>
            </a:r>
            <a:r>
              <a:rPr lang="tr-TR" sz="2400" dirty="0" smtClean="0"/>
              <a:t>"</a:t>
            </a:r>
            <a:r>
              <a:rPr lang="tr-TR" sz="2400" dirty="0" err="1" smtClean="0"/>
              <a:t>dönüt"ü</a:t>
            </a:r>
            <a:r>
              <a:rPr lang="tr-TR" sz="2400" dirty="0" smtClean="0"/>
              <a:t> </a:t>
            </a:r>
            <a:r>
              <a:rPr lang="tr-TR" sz="2400" dirty="0"/>
              <a:t>oluşturmaktadır.</a:t>
            </a:r>
          </a:p>
        </p:txBody>
      </p:sp>
    </p:spTree>
    <p:extLst>
      <p:ext uri="{BB962C8B-B14F-4D97-AF65-F5344CB8AC3E}">
        <p14:creationId xmlns:p14="http://schemas.microsoft.com/office/powerpoint/2010/main" val="37091129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807720" y="670560"/>
            <a:ext cx="11384280" cy="6187440"/>
          </a:xfrm>
        </p:spPr>
        <p:txBody>
          <a:bodyPr>
            <a:normAutofit/>
          </a:bodyPr>
          <a:lstStyle/>
          <a:p>
            <a:r>
              <a:rPr lang="tr-TR" sz="2400" b="1" dirty="0"/>
              <a:t>Örnek: </a:t>
            </a:r>
            <a:r>
              <a:rPr lang="tr-TR" sz="2400" dirty="0"/>
              <a:t>Yükselen işletmesinin müdürü Ahmet Bey, tüm çalışanlara “Önümüzdeki ay işletmemizde denetim yapılacaktır, herkes kolları sıvasın”. Şeklinde elektronik posta (mail)göndermiştir. Bu iletişimde öğeler şunlardır: </a:t>
            </a:r>
            <a:endParaRPr lang="tr-TR" sz="2400" dirty="0" smtClean="0"/>
          </a:p>
          <a:p>
            <a:r>
              <a:rPr lang="tr-TR" sz="2400" dirty="0" smtClean="0"/>
              <a:t> </a:t>
            </a:r>
            <a:r>
              <a:rPr lang="tr-TR" sz="2400" dirty="0"/>
              <a:t>Kaynak (verici) : </a:t>
            </a:r>
            <a:endParaRPr lang="tr-TR" sz="2400" dirty="0" smtClean="0"/>
          </a:p>
          <a:p>
            <a:r>
              <a:rPr lang="tr-TR" sz="2400" dirty="0" smtClean="0"/>
              <a:t> </a:t>
            </a:r>
            <a:r>
              <a:rPr lang="tr-TR" sz="2400" dirty="0"/>
              <a:t>Alıcı (hedef) </a:t>
            </a:r>
            <a:r>
              <a:rPr lang="tr-TR" sz="2400" dirty="0" smtClean="0"/>
              <a:t>:</a:t>
            </a:r>
          </a:p>
          <a:p>
            <a:r>
              <a:rPr lang="tr-TR" sz="2400" dirty="0" smtClean="0"/>
              <a:t> </a:t>
            </a:r>
            <a:r>
              <a:rPr lang="tr-TR" sz="2400" dirty="0"/>
              <a:t>Mesaj (bilgi, haber) </a:t>
            </a:r>
            <a:r>
              <a:rPr lang="tr-TR" sz="2400" dirty="0" smtClean="0"/>
              <a:t>:</a:t>
            </a:r>
          </a:p>
          <a:p>
            <a:r>
              <a:rPr lang="tr-TR" sz="2400" dirty="0" smtClean="0"/>
              <a:t> </a:t>
            </a:r>
            <a:r>
              <a:rPr lang="tr-TR" sz="2400" dirty="0"/>
              <a:t>Kanal (araç) : </a:t>
            </a:r>
            <a:endParaRPr lang="tr-TR" sz="2400" dirty="0" smtClean="0"/>
          </a:p>
          <a:p>
            <a:r>
              <a:rPr lang="tr-TR" sz="2400" dirty="0" smtClean="0"/>
              <a:t> </a:t>
            </a:r>
            <a:r>
              <a:rPr lang="tr-TR" sz="2400" dirty="0"/>
              <a:t>Kod : </a:t>
            </a:r>
            <a:endParaRPr lang="tr-TR" sz="2400" dirty="0" smtClean="0"/>
          </a:p>
          <a:p>
            <a:r>
              <a:rPr lang="tr-TR" sz="2400" dirty="0" smtClean="0"/>
              <a:t> </a:t>
            </a:r>
            <a:r>
              <a:rPr lang="tr-TR" sz="2400" dirty="0"/>
              <a:t>Filtre (algı) </a:t>
            </a:r>
            <a:r>
              <a:rPr lang="tr-TR" sz="2400" dirty="0" smtClean="0"/>
              <a:t>:</a:t>
            </a:r>
          </a:p>
          <a:p>
            <a:r>
              <a:rPr lang="tr-TR" sz="2400" dirty="0" smtClean="0"/>
              <a:t> </a:t>
            </a:r>
            <a:r>
              <a:rPr lang="tr-TR" sz="2400" dirty="0"/>
              <a:t>Dönüt (Geribildirim</a:t>
            </a:r>
            <a:r>
              <a:rPr lang="tr-TR" sz="2400" dirty="0" smtClean="0"/>
              <a:t>):</a:t>
            </a:r>
            <a:endParaRPr lang="tr-TR" sz="2400" dirty="0"/>
          </a:p>
        </p:txBody>
      </p:sp>
    </p:spTree>
    <p:extLst>
      <p:ext uri="{BB962C8B-B14F-4D97-AF65-F5344CB8AC3E}">
        <p14:creationId xmlns:p14="http://schemas.microsoft.com/office/powerpoint/2010/main" val="643834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06880" y="594360"/>
            <a:ext cx="10485120" cy="6050280"/>
          </a:xfrm>
        </p:spPr>
        <p:txBody>
          <a:bodyPr/>
          <a:lstStyle/>
          <a:p>
            <a:pPr lvl="0"/>
            <a:r>
              <a:rPr lang="tr-TR" sz="3200" b="1" dirty="0"/>
              <a:t>KAYNAK(GÖNDERİCİ):</a:t>
            </a:r>
            <a:r>
              <a:rPr lang="tr-TR" sz="3200" dirty="0"/>
              <a:t> Mesajın kaynağı, iletiyi gönderen ve iletişimi başlatan kişidir. Gönderici olmadan iletişim kurulamaz.  İletişim sürecini başlatan ve mesajı kodlayan kişi olarak en büyük sorumluluk kaynağa aittir. </a:t>
            </a:r>
          </a:p>
          <a:p>
            <a:r>
              <a:rPr lang="tr-TR" sz="3200" dirty="0"/>
              <a:t>İletişim önce göndericinin zihnindeki düşüncelerle ortaya çıkar.  Kaynak, sahip olduğu deneyim ve bilgiler ışığında bir mesaj oluşturur ve sonra onları kodlar mesaj haline getirir ve bir kanal kullanarak alıcıya gönderir. </a:t>
            </a:r>
          </a:p>
          <a:p>
            <a:endParaRPr lang="tr-TR" dirty="0"/>
          </a:p>
        </p:txBody>
      </p:sp>
    </p:spTree>
    <p:extLst>
      <p:ext uri="{BB962C8B-B14F-4D97-AF65-F5344CB8AC3E}">
        <p14:creationId xmlns:p14="http://schemas.microsoft.com/office/powerpoint/2010/main" val="16772835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148840" y="670560"/>
            <a:ext cx="10043160" cy="5715000"/>
          </a:xfrm>
        </p:spPr>
        <p:txBody>
          <a:bodyPr>
            <a:normAutofit lnSpcReduction="10000"/>
          </a:bodyPr>
          <a:lstStyle/>
          <a:p>
            <a:r>
              <a:rPr lang="tr-TR" sz="2400" dirty="0">
                <a:latin typeface="Candara" pitchFamily="34" charset="0"/>
              </a:rPr>
              <a:t>Örnek: Yükselen işletmesinin müdürü Ahmet Bey, tüm çalışanlara “Önümüzdeki ay işletmemizde denetim yapılacaktır, herkes kolları sıvasın”. Şeklinde elektronik posta (mail)göndermiştir. Bu iletişimde öğeler şunlardır: </a:t>
            </a:r>
          </a:p>
          <a:p>
            <a:r>
              <a:rPr lang="tr-TR" sz="2400" dirty="0">
                <a:latin typeface="Candara" pitchFamily="34" charset="0"/>
              </a:rPr>
              <a:t> Kaynak (verici) : Ahmet Bey, </a:t>
            </a:r>
          </a:p>
          <a:p>
            <a:r>
              <a:rPr lang="tr-TR" sz="2400" dirty="0">
                <a:latin typeface="Candara" pitchFamily="34" charset="0"/>
              </a:rPr>
              <a:t> Alıcı (hedef) :Tüm çalışanlar, </a:t>
            </a:r>
          </a:p>
          <a:p>
            <a:r>
              <a:rPr lang="tr-TR" sz="2400" dirty="0">
                <a:latin typeface="Candara" pitchFamily="34" charset="0"/>
              </a:rPr>
              <a:t> Mesaj (bilgi, haber) : denetimin yapılacağı, </a:t>
            </a:r>
          </a:p>
          <a:p>
            <a:r>
              <a:rPr lang="tr-TR" sz="2400" dirty="0">
                <a:latin typeface="Candara" pitchFamily="34" charset="0"/>
              </a:rPr>
              <a:t> Kanal (araç) : İnternet </a:t>
            </a:r>
          </a:p>
          <a:p>
            <a:r>
              <a:rPr lang="tr-TR" sz="2400" dirty="0">
                <a:latin typeface="Candara" pitchFamily="34" charset="0"/>
              </a:rPr>
              <a:t> Kod : Herkes kolları sıvasın! </a:t>
            </a:r>
          </a:p>
          <a:p>
            <a:r>
              <a:rPr lang="tr-TR" sz="2400" dirty="0">
                <a:latin typeface="Candara" pitchFamily="34" charset="0"/>
              </a:rPr>
              <a:t> Filtre (algı) : Herkes denetime hazırlansın! </a:t>
            </a:r>
          </a:p>
          <a:p>
            <a:r>
              <a:rPr lang="tr-TR" sz="2400" dirty="0">
                <a:latin typeface="Candara" pitchFamily="34" charset="0"/>
              </a:rPr>
              <a:t> Dönüt (Geribildirim): Herkesin sıkı bir şekilde denetime hazırlanması Eğer bütün çalışanlar denetim için işlerinde hazırlığa başlamazlarsa, iletişim amacına ulaşmamış olur.</a:t>
            </a:r>
          </a:p>
          <a:p>
            <a:endParaRPr lang="tr-TR" dirty="0"/>
          </a:p>
        </p:txBody>
      </p:sp>
    </p:spTree>
    <p:extLst>
      <p:ext uri="{BB962C8B-B14F-4D97-AF65-F5344CB8AC3E}">
        <p14:creationId xmlns:p14="http://schemas.microsoft.com/office/powerpoint/2010/main" val="27934117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264920" y="137160"/>
            <a:ext cx="10927080" cy="6720840"/>
          </a:xfrm>
        </p:spPr>
        <p:txBody>
          <a:bodyPr>
            <a:normAutofit/>
          </a:bodyPr>
          <a:lstStyle/>
          <a:p>
            <a:r>
              <a:rPr lang="tr-TR" sz="2400" dirty="0"/>
              <a:t>ÖRNEK OLAY Mehmet rahatsızlığı nedeniyle cuma günü okula gelememişti. Fen bilgisi öğretmeni, pazartesi günü sınav yapacağını açıkladı. Bunun üzerine Ali, Mehmet’e cep telefonu ile bir mesaj gönderdi: “Mehmet, fen bilgisi öğretmeni pazartesi günü sınav yapacak, sorular da kılçık olacak bilgin olsun.” Mehmet aldığı mesajdan soruların zor olacağını anladığı için sıkı bir şekilde fen bilgisi dersini çalıştı. Yukarıdaki örnek olayı okuyarak aşağıdaki soruları cevaplayınız. </a:t>
            </a:r>
            <a:endParaRPr lang="tr-TR" sz="2400" dirty="0" smtClean="0"/>
          </a:p>
          <a:p>
            <a:r>
              <a:rPr lang="tr-TR" sz="2400" dirty="0" smtClean="0"/>
              <a:t>1</a:t>
            </a:r>
            <a:r>
              <a:rPr lang="tr-TR" sz="2400" dirty="0"/>
              <a:t>. Örnekte KAYNAK (verici) kimdir? </a:t>
            </a:r>
            <a:endParaRPr lang="tr-TR" sz="2400" dirty="0" smtClean="0"/>
          </a:p>
          <a:p>
            <a:r>
              <a:rPr lang="tr-TR" sz="2400" dirty="0" smtClean="0"/>
              <a:t>2</a:t>
            </a:r>
            <a:r>
              <a:rPr lang="tr-TR" sz="2400" dirty="0"/>
              <a:t>. Örnekte ALICI (hedef) kimdir? </a:t>
            </a:r>
            <a:endParaRPr lang="tr-TR" sz="2400" dirty="0" smtClean="0"/>
          </a:p>
          <a:p>
            <a:r>
              <a:rPr lang="tr-TR" sz="2400" dirty="0" smtClean="0"/>
              <a:t>3</a:t>
            </a:r>
            <a:r>
              <a:rPr lang="tr-TR" sz="2400" dirty="0"/>
              <a:t>. Örnekte MESAJ (bilgi, haber) nedir? </a:t>
            </a:r>
            <a:endParaRPr lang="tr-TR" sz="2400" dirty="0" smtClean="0"/>
          </a:p>
          <a:p>
            <a:r>
              <a:rPr lang="tr-TR" sz="2400" dirty="0" smtClean="0"/>
              <a:t>4</a:t>
            </a:r>
            <a:r>
              <a:rPr lang="tr-TR" sz="2400" dirty="0"/>
              <a:t>. Örnekte KANAL (araç) nedir.? </a:t>
            </a:r>
            <a:endParaRPr lang="tr-TR" sz="2400" dirty="0" smtClean="0"/>
          </a:p>
          <a:p>
            <a:r>
              <a:rPr lang="tr-TR" sz="2400" dirty="0" smtClean="0"/>
              <a:t>5</a:t>
            </a:r>
            <a:r>
              <a:rPr lang="tr-TR" sz="2400" dirty="0"/>
              <a:t>. Örnekte KOD ifadesi hangisidir</a:t>
            </a:r>
            <a:r>
              <a:rPr lang="tr-TR" sz="2400" dirty="0" smtClean="0"/>
              <a:t>?</a:t>
            </a:r>
          </a:p>
          <a:p>
            <a:r>
              <a:rPr lang="tr-TR" sz="2400" dirty="0" smtClean="0"/>
              <a:t> </a:t>
            </a:r>
            <a:r>
              <a:rPr lang="tr-TR" sz="2400" dirty="0"/>
              <a:t>6. Örnekte FİLTERE (algı) Mehmet’in algıladığı anlam nedir? </a:t>
            </a:r>
            <a:endParaRPr lang="tr-TR" sz="2400" dirty="0" smtClean="0"/>
          </a:p>
          <a:p>
            <a:r>
              <a:rPr lang="tr-TR" sz="2400" dirty="0" smtClean="0"/>
              <a:t>7</a:t>
            </a:r>
            <a:r>
              <a:rPr lang="tr-TR" sz="2400" dirty="0"/>
              <a:t>. Örnekte DÖNÜT (geri bildirim) nedir? </a:t>
            </a:r>
          </a:p>
        </p:txBody>
      </p:sp>
    </p:spTree>
    <p:extLst>
      <p:ext uri="{BB962C8B-B14F-4D97-AF65-F5344CB8AC3E}">
        <p14:creationId xmlns:p14="http://schemas.microsoft.com/office/powerpoint/2010/main" val="41700595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883920" y="518160"/>
            <a:ext cx="11308080" cy="5393690"/>
          </a:xfrm>
        </p:spPr>
        <p:txBody>
          <a:bodyPr>
            <a:noAutofit/>
          </a:bodyPr>
          <a:lstStyle/>
          <a:p>
            <a:r>
              <a:rPr lang="tr-TR" sz="3200" dirty="0"/>
              <a:t>Başarılı bir örnek ise gece yatmadan önceki saatlerde yayınlanan gece giyim, konforlu ev ürünleri reklamları</a:t>
            </a:r>
          </a:p>
          <a:p>
            <a:r>
              <a:rPr lang="tr-TR" sz="3200" dirty="0"/>
              <a:t> </a:t>
            </a:r>
          </a:p>
          <a:p>
            <a:r>
              <a:rPr lang="tr-TR" sz="3200" dirty="0"/>
              <a:t>Örnek: Bitkisel yağ reklamında ürünün «hafifliğinin» iyi algılanması için «insanın yemekten sonra kendini hafif hissetmesi» ile yakınlaştırmak. Akrep Nalan ile bu benzeşme yapılamaz.</a:t>
            </a:r>
            <a:br>
              <a:rPr lang="tr-TR" sz="3200" dirty="0"/>
            </a:br>
            <a:r>
              <a:rPr lang="tr-TR" sz="3200" dirty="0"/>
              <a:t>Örnek: Ünlü bir hırsızın kasa reklamında oynaması ve «Beni X kasaları yakalattı» demesi.</a:t>
            </a:r>
            <a:br>
              <a:rPr lang="tr-TR" sz="3200" dirty="0"/>
            </a:br>
            <a:r>
              <a:rPr lang="tr-TR" sz="3200" dirty="0"/>
              <a:t>Aynı hırsızla kasa kiralama servisinin reklamı yapılamaz.</a:t>
            </a:r>
          </a:p>
        </p:txBody>
      </p:sp>
    </p:spTree>
    <p:extLst>
      <p:ext uri="{BB962C8B-B14F-4D97-AF65-F5344CB8AC3E}">
        <p14:creationId xmlns:p14="http://schemas.microsoft.com/office/powerpoint/2010/main" val="20892134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188720" y="533400"/>
            <a:ext cx="11003280" cy="5974080"/>
          </a:xfrm>
        </p:spPr>
        <p:txBody>
          <a:bodyPr>
            <a:normAutofit/>
          </a:bodyPr>
          <a:lstStyle/>
          <a:p>
            <a:r>
              <a:rPr lang="tr-TR" sz="2800" b="1" dirty="0" smtClean="0"/>
              <a:t>Örnek: </a:t>
            </a:r>
            <a:r>
              <a:rPr lang="tr-TR" sz="2800" dirty="0" smtClean="0"/>
              <a:t>Bir Fransız ile Polinezyalı arasındaki </a:t>
            </a:r>
            <a:r>
              <a:rPr lang="tr-TR" sz="2800" dirty="0"/>
              <a:t>m</a:t>
            </a:r>
            <a:r>
              <a:rPr lang="tr-TR" sz="2800" dirty="0" smtClean="0"/>
              <a:t>addi ve manevi değer paylaşımı yok veya eser miktardadır. Ortak bir İzafet Çerçevesi mevcut değildir bu iki toplum arasında.</a:t>
            </a:r>
            <a:br>
              <a:rPr lang="tr-TR" sz="2800" dirty="0" smtClean="0"/>
            </a:br>
            <a:r>
              <a:rPr lang="tr-TR" sz="2800" dirty="0" smtClean="0"/>
              <a:t>Bu nedenle gelişmiş ülkelerdeki meyve suyu reklamlarında görsel kodlamalarda doğayı çağrıştıran iletilere ağırlık verilirken, gelişmesini, sanayileşmesini tamamlayamamış ülkeler de meyve sularının imal edildiği fabrikaların teknolojisini sergilemekte ürünün bir meyve olarak doğallığı değil, gelişkin bir teknolojinin ürünü oluşunu öne çıkarmaktadır. Batılı, doğayı özlemektedir, geri kalmış ülke insanı ise sanayileşmeyi, sanayileşmenin getireceği toplumsal hareketliliği, gelir artışını, yeni olanakları özlemektedir.</a:t>
            </a:r>
            <a:endParaRPr lang="tr-TR" sz="2800" dirty="0"/>
          </a:p>
        </p:txBody>
      </p:sp>
    </p:spTree>
    <p:extLst>
      <p:ext uri="{BB962C8B-B14F-4D97-AF65-F5344CB8AC3E}">
        <p14:creationId xmlns:p14="http://schemas.microsoft.com/office/powerpoint/2010/main" val="31288552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173480" y="990600"/>
            <a:ext cx="11018520" cy="4921250"/>
          </a:xfrm>
        </p:spPr>
        <p:txBody>
          <a:bodyPr>
            <a:normAutofit/>
          </a:bodyPr>
          <a:lstStyle/>
          <a:p>
            <a:r>
              <a:rPr lang="tr-TR" sz="2800" dirty="0"/>
              <a:t>Ayrıca şişeleme sırasında asker sırası gibi akan </a:t>
            </a:r>
            <a:r>
              <a:rPr lang="tr-TR" sz="2800" dirty="0" err="1"/>
              <a:t>şerite</a:t>
            </a:r>
            <a:r>
              <a:rPr lang="tr-TR" sz="2800" dirty="0"/>
              <a:t> dizilmiş şişelerin gösterilmesi ise, geri kalmış ülkelerin kıtlık ve baskı içinde yaşanmış uzun tarihlerinin bir başka yansıması sayılabilir: düzen, disiplin, </a:t>
            </a:r>
            <a:r>
              <a:rPr lang="tr-TR" sz="2800" dirty="0" err="1"/>
              <a:t>baskılanmışlık</a:t>
            </a:r>
            <a:r>
              <a:rPr lang="tr-TR" sz="2800" dirty="0"/>
              <a:t>.</a:t>
            </a:r>
            <a:br>
              <a:rPr lang="tr-TR" sz="2800" dirty="0"/>
            </a:br>
            <a:r>
              <a:rPr lang="tr-TR" sz="2800" dirty="0"/>
              <a:t>Son aşama da meyve suyunun </a:t>
            </a:r>
            <a:r>
              <a:rPr lang="tr-TR" sz="2800" dirty="0" smtClean="0"/>
              <a:t>doldurulduğu </a:t>
            </a:r>
            <a:r>
              <a:rPr lang="tr-TR" sz="2800" dirty="0"/>
              <a:t>şişelere sert bir sesle kapak </a:t>
            </a:r>
            <a:r>
              <a:rPr lang="tr-TR" sz="2800" dirty="0" smtClean="0"/>
              <a:t>vurulması </a:t>
            </a:r>
            <a:r>
              <a:rPr lang="tr-TR" sz="2800" dirty="0"/>
              <a:t>ise, bu toplumların yüzyıllarca seyretmekten hoşlandıkları üniformalı askerlerini, ordularını çağrıştırmaktadır</a:t>
            </a:r>
          </a:p>
        </p:txBody>
      </p:sp>
    </p:spTree>
    <p:extLst>
      <p:ext uri="{BB962C8B-B14F-4D97-AF65-F5344CB8AC3E}">
        <p14:creationId xmlns:p14="http://schemas.microsoft.com/office/powerpoint/2010/main" val="3387331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67840" y="259080"/>
            <a:ext cx="10424160" cy="6477000"/>
          </a:xfrm>
        </p:spPr>
        <p:txBody>
          <a:bodyPr>
            <a:normAutofit/>
          </a:bodyPr>
          <a:lstStyle/>
          <a:p>
            <a:r>
              <a:rPr lang="tr-TR" sz="2800" dirty="0">
                <a:latin typeface="Candara" pitchFamily="34" charset="0"/>
              </a:rPr>
              <a:t>Örnek Olay Sabah uyandığında saat 6.45’ti. Yatakta yavaş yavaş doğruldu. O gün onun için gerçekten önemli bir gündü. Ekip olarak uzun zamandır uğraştıkları bir projeyi sonunda yönetim kuruluna sunmak için ellerine önemli bir fırsat geçmişti. Hemen yataktan fırladı. Elini yüzünü yıkadıktan sonra aynada ıslak yüzüne baktı. “Hadi koçum göreyim seni yüzdün yüzdün kuyruğuna geldin” dedi. Uygun </a:t>
            </a:r>
            <a:r>
              <a:rPr lang="tr-TR" sz="2800" dirty="0" smtClean="0">
                <a:latin typeface="Candara" pitchFamily="34" charset="0"/>
              </a:rPr>
              <a:t>kıyafetleri </a:t>
            </a:r>
            <a:r>
              <a:rPr lang="tr-TR" sz="2800" dirty="0">
                <a:latin typeface="Candara" pitchFamily="34" charset="0"/>
              </a:rPr>
              <a:t>seçip mutfağa ilerledi. Buzdolabını açtı. Ne de olsa aç gitmek olmazdı. </a:t>
            </a:r>
            <a:r>
              <a:rPr lang="tr-TR" sz="2800" dirty="0" smtClean="0">
                <a:latin typeface="Candara" pitchFamily="34" charset="0"/>
              </a:rPr>
              <a:t>Bir şeyler </a:t>
            </a:r>
            <a:r>
              <a:rPr lang="tr-TR" sz="2800" dirty="0">
                <a:latin typeface="Candara" pitchFamily="34" charset="0"/>
              </a:rPr>
              <a:t>atıştırmak istedi. Dolaptan kahvaltılık </a:t>
            </a:r>
            <a:r>
              <a:rPr lang="tr-TR" sz="2800" dirty="0" smtClean="0">
                <a:latin typeface="Candara" pitchFamily="34" charset="0"/>
              </a:rPr>
              <a:t>bir şeyler </a:t>
            </a:r>
            <a:r>
              <a:rPr lang="tr-TR" sz="2800" dirty="0">
                <a:latin typeface="Candara" pitchFamily="34" charset="0"/>
              </a:rPr>
              <a:t>çıkardı. Gözüne günler öncesinden kalan üzerinde karışık meyve resimlerinin olduğu meyve suyu ilişti. Üstünü çevirdi tarihe baktı. İçmekten vazgeçti, tarihi geçmişti. Kendisine hızlı bir şekilde atıştırmalık </a:t>
            </a:r>
            <a:r>
              <a:rPr lang="tr-TR" sz="2800" dirty="0" smtClean="0">
                <a:latin typeface="Candara" pitchFamily="34" charset="0"/>
              </a:rPr>
              <a:t>bir şeyler </a:t>
            </a:r>
            <a:r>
              <a:rPr lang="tr-TR" sz="2800" dirty="0">
                <a:latin typeface="Candara" pitchFamily="34" charset="0"/>
              </a:rPr>
              <a:t>hazırladı. </a:t>
            </a:r>
          </a:p>
        </p:txBody>
      </p:sp>
    </p:spTree>
    <p:extLst>
      <p:ext uri="{BB962C8B-B14F-4D97-AF65-F5344CB8AC3E}">
        <p14:creationId xmlns:p14="http://schemas.microsoft.com/office/powerpoint/2010/main" val="1513038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112520" y="731520"/>
            <a:ext cx="11079480" cy="5180330"/>
          </a:xfrm>
        </p:spPr>
        <p:txBody>
          <a:bodyPr>
            <a:noAutofit/>
          </a:bodyPr>
          <a:lstStyle/>
          <a:p>
            <a:r>
              <a:rPr lang="tr-TR" sz="2800" dirty="0">
                <a:latin typeface="Candara" pitchFamily="34" charset="0"/>
              </a:rPr>
              <a:t>O sırada eli televizyon kumandasına </a:t>
            </a:r>
            <a:r>
              <a:rPr lang="tr-TR" sz="2800" dirty="0" smtClean="0">
                <a:latin typeface="Candara" pitchFamily="34" charset="0"/>
              </a:rPr>
              <a:t>ilişti</a:t>
            </a:r>
            <a:r>
              <a:rPr lang="tr-TR" sz="2800" dirty="0">
                <a:latin typeface="Candara" pitchFamily="34" charset="0"/>
              </a:rPr>
              <a:t>. Sabah gazetelerinin yorumlandığı ve başlıkların verildiği bir haber kanalında durdu. Günle ilgili önemli birkaç haberi dinledi. “Haberi sunan adamın kravatı ne kadar da göz alıyor” dedi kendi kendine; insanı uyandırmak için özellikle </a:t>
            </a:r>
            <a:r>
              <a:rPr lang="tr-TR" sz="2800" dirty="0" smtClean="0">
                <a:latin typeface="Candara" pitchFamily="34" charset="0"/>
              </a:rPr>
              <a:t>seçilmiş </a:t>
            </a:r>
            <a:r>
              <a:rPr lang="tr-TR" sz="2800" dirty="0">
                <a:latin typeface="Candara" pitchFamily="34" charset="0"/>
              </a:rPr>
              <a:t>olmalı! diye düşündü içinden. O sırada gazetede sürekli takip ettiği köşe yazarına ilişti gözü. Yine ne başlık atmıştı ama. Biraz göz gezdirdi. Fakat vakti yoktu, aceleyle evden çıktı. Arabasına bindi. Kontağı çevirdi. Arabadaki benzin gösterge lambası yandı. Sadece 30 km. gidecek kadar benzini kalmıştı.. ‘Uf keşke dün alsaydım, neyse idare eder’ diye düşündü. Yola çıktı. Trafik kalabalıktı. Trafik ışığı yeşile dönüp, kalkış yaptığında önüne çıkan bir araba yüzünden az kalsın kaza yapıyordu. Adam kırmızıda geçmişti. Bir özür beklerken diğer arabadaki sürücü elini havaya kaldırarak “Ne var?” anlamında bir işaret yaparak zaten gergin olan sinirlerini daha da gerdi. </a:t>
            </a:r>
          </a:p>
        </p:txBody>
      </p:sp>
    </p:spTree>
    <p:extLst>
      <p:ext uri="{BB962C8B-B14F-4D97-AF65-F5344CB8AC3E}">
        <p14:creationId xmlns:p14="http://schemas.microsoft.com/office/powerpoint/2010/main" val="22706492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4440" y="1305342"/>
            <a:ext cx="10424160" cy="5262979"/>
          </a:xfrm>
          <a:prstGeom prst="rect">
            <a:avLst/>
          </a:prstGeom>
        </p:spPr>
        <p:txBody>
          <a:bodyPr wrap="square">
            <a:spAutoFit/>
          </a:bodyPr>
          <a:lstStyle/>
          <a:p>
            <a:r>
              <a:rPr lang="tr-TR" sz="2800" dirty="0">
                <a:latin typeface="Candara" pitchFamily="34" charset="0"/>
              </a:rPr>
              <a:t>Kendi kendine ‘hiç bulaşmak istemiyorum, ne de olsa çok önemli bir gün’ diye söylendi. Bu arada diğer ekip üyelerine bir mesaj çekip onların da hazır olup olmadıklarını kontrol etmek istedi. Neyse ki herkes yolda ve işe gelmek üzereydi. Akmayan trafikte cep telefonu ile sosyal paylaşım sitesindeki hesabına gelen iletileri kontrol etti. Bir arkadaşının gönderisini beğenmeyi de ihmal etmedi. O sırada yolda yol işçilerinden biri kendisini daha da yavaşlaması için el ve kol hareketleri ile uyarıyordu. Bir anda, yanıp sönen ‘yol çalışması var’ yazan tabelayı gördü. “Eyvah!” diyerek hiç yetişemeyeceğini ve bu fırsatı kaçıracağını düşünürken radyoda çalan şarkı aslında tam olarak hislerine tercüman olmaktaydı. “Bir ihtimal daha var, o da ölmek mi dersin?”.</a:t>
            </a:r>
          </a:p>
        </p:txBody>
      </p:sp>
    </p:spTree>
    <p:extLst>
      <p:ext uri="{BB962C8B-B14F-4D97-AF65-F5344CB8AC3E}">
        <p14:creationId xmlns:p14="http://schemas.microsoft.com/office/powerpoint/2010/main" val="3125493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Kaynağın sahip olması gereken özellikler</a:t>
            </a:r>
            <a:r>
              <a:rPr lang="tr-TR" dirty="0"/>
              <a:t/>
            </a:r>
            <a:br>
              <a:rPr lang="tr-TR" dirty="0"/>
            </a:br>
            <a:endParaRPr lang="tr-TR" dirty="0"/>
          </a:p>
        </p:txBody>
      </p:sp>
      <p:sp>
        <p:nvSpPr>
          <p:cNvPr id="3" name="İçerik Yer Tutucusu 2"/>
          <p:cNvSpPr>
            <a:spLocks noGrp="1"/>
          </p:cNvSpPr>
          <p:nvPr>
            <p:ph idx="1"/>
          </p:nvPr>
        </p:nvSpPr>
        <p:spPr>
          <a:xfrm>
            <a:off x="2589212" y="1539240"/>
            <a:ext cx="9602788" cy="4892040"/>
          </a:xfrm>
        </p:spPr>
        <p:txBody>
          <a:bodyPr>
            <a:normAutofit/>
          </a:bodyPr>
          <a:lstStyle/>
          <a:p>
            <a:pPr lvl="0"/>
            <a:r>
              <a:rPr lang="tr-TR" sz="3200" b="1" dirty="0"/>
              <a:t>Kaynak bilgili olmalıdır:</a:t>
            </a:r>
            <a:r>
              <a:rPr lang="tr-TR" sz="3200" dirty="0"/>
              <a:t> Kaynak göndereceği mesaj konusunda bilgili olmalıdır. Ancak o zaman doğru kodlamayı yaparak mesajı iletebilir. Bilgi hem mesajın nasıl kodlanacağını belirler hem de alıcıdan beklenen davranışı da etkiler. Kaynak gerekli bilgilere sahipse alıcının istediği bilgileri verebilir ve iletişimin sürekliliği devam eder.</a:t>
            </a:r>
          </a:p>
          <a:p>
            <a:endParaRPr lang="tr-TR" dirty="0"/>
          </a:p>
        </p:txBody>
      </p:sp>
    </p:spTree>
    <p:extLst>
      <p:ext uri="{BB962C8B-B14F-4D97-AF65-F5344CB8AC3E}">
        <p14:creationId xmlns:p14="http://schemas.microsoft.com/office/powerpoint/2010/main" val="1579528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52600" y="2133600"/>
            <a:ext cx="10439400" cy="3778250"/>
          </a:xfrm>
        </p:spPr>
        <p:txBody>
          <a:bodyPr/>
          <a:lstStyle/>
          <a:p>
            <a:r>
              <a:rPr lang="tr-TR" sz="3600" dirty="0"/>
              <a:t>İletişim her zaman yüz yüze olmayabilir, bir araç kullanılarak da iletişim kurulabilir. </a:t>
            </a:r>
          </a:p>
          <a:p>
            <a:r>
              <a:rPr lang="tr-TR" sz="3600" dirty="0"/>
              <a:t>Bu araçlar bir kitap ya da rapor olabilir. Kaynak böyle bir aracı kullanırken ne kadar bilgiliyse iletişim de o ölçüde başarılı olur.</a:t>
            </a:r>
          </a:p>
          <a:p>
            <a:endParaRPr lang="tr-TR" dirty="0"/>
          </a:p>
        </p:txBody>
      </p:sp>
    </p:spTree>
    <p:extLst>
      <p:ext uri="{BB962C8B-B14F-4D97-AF65-F5344CB8AC3E}">
        <p14:creationId xmlns:p14="http://schemas.microsoft.com/office/powerpoint/2010/main" val="334968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630680" y="1539240"/>
            <a:ext cx="10561320" cy="4372610"/>
          </a:xfrm>
        </p:spPr>
        <p:txBody>
          <a:bodyPr>
            <a:normAutofit lnSpcReduction="10000"/>
          </a:bodyPr>
          <a:lstStyle/>
          <a:p>
            <a:pPr lvl="0"/>
            <a:r>
              <a:rPr lang="tr-TR" sz="3200" b="1" dirty="0"/>
              <a:t>Kaynak kodlamayı bilmelidir:</a:t>
            </a:r>
            <a:r>
              <a:rPr lang="tr-TR" sz="3200" dirty="0"/>
              <a:t> Kaynak göndereceği mesajın nasıl kodlanacağını, sözlerin ve işaretlerin ne anlama geldiğini bilmelidir. Kaynağın kodlama özelliği alıcı ile kültür bağı kurmuş olmasına bağlıdır. Kaynak ve alıcı aynı kültürel özelliklere sahipse kaynak mesajı daha kolay kodlayabilir.</a:t>
            </a:r>
          </a:p>
          <a:p>
            <a:r>
              <a:rPr lang="tr-TR" sz="3200" dirty="0"/>
              <a:t>Yanlış ve yetersiz kodlanan bir mesaj istenilenin dışında bir davranış yaratabilir.</a:t>
            </a:r>
          </a:p>
          <a:p>
            <a:endParaRPr lang="tr-TR" dirty="0"/>
          </a:p>
        </p:txBody>
      </p:sp>
    </p:spTree>
    <p:extLst>
      <p:ext uri="{BB962C8B-B14F-4D97-AF65-F5344CB8AC3E}">
        <p14:creationId xmlns:p14="http://schemas.microsoft.com/office/powerpoint/2010/main" val="303927434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664</TotalTime>
  <Words>3807</Words>
  <Application>Microsoft Office PowerPoint</Application>
  <PresentationFormat>Geniş ekran</PresentationFormat>
  <Paragraphs>240</Paragraphs>
  <Slides>67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67</vt:i4>
      </vt:variant>
    </vt:vector>
  </HeadingPairs>
  <TitlesOfParts>
    <vt:vector size="73" baseType="lpstr">
      <vt:lpstr>Algerian</vt:lpstr>
      <vt:lpstr>Arial</vt:lpstr>
      <vt:lpstr>Candara</vt:lpstr>
      <vt:lpstr>Century Gothic</vt:lpstr>
      <vt:lpstr>Wingdings 3</vt:lpstr>
      <vt:lpstr>Duman</vt:lpstr>
      <vt:lpstr>II İLETİŞİM UNSURLARI VE SÜRECİ</vt:lpstr>
      <vt:lpstr>İletişim Süreci </vt:lpstr>
      <vt:lpstr>İletişim Ögeleri</vt:lpstr>
      <vt:lpstr>PowerPoint Sunusu</vt:lpstr>
      <vt:lpstr>İletişim kavramının tanımında iletişimin KAYNAK ve HEDEF arasında mesaj alışverişi olduğu belirtilir. </vt:lpstr>
      <vt:lpstr>PowerPoint Sunusu</vt:lpstr>
      <vt:lpstr>Kaynağın sahip olması gereken özellikler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 Mesajın türlerine göre taşıması gereken özellikler</vt:lpstr>
      <vt:lpstr>PowerPoint Sunusu</vt:lpstr>
      <vt:lpstr>PowerPoint Sunusu</vt:lpstr>
      <vt:lpstr>PowerPoint Sunusu</vt:lpstr>
      <vt:lpstr>C. KODLAMA-KOD AÇMA</vt:lpstr>
      <vt:lpstr>PowerPoint Sunusu</vt:lpstr>
      <vt:lpstr>PowerPoint Sunusu</vt:lpstr>
      <vt:lpstr>PowerPoint Sunusu</vt:lpstr>
      <vt:lpstr>PowerPoint Sunusu</vt:lpstr>
      <vt:lpstr>PowerPoint Sunusu</vt:lpstr>
      <vt:lpstr>D. KANAL </vt:lpstr>
      <vt:lpstr>PowerPoint Sunusu</vt:lpstr>
      <vt:lpstr>PowerPoint Sunusu</vt:lpstr>
      <vt:lpstr>PowerPoint Sunusu</vt:lpstr>
      <vt:lpstr>PowerPoint Sunusu</vt:lpstr>
      <vt:lpstr>E. ALICI </vt:lpstr>
      <vt:lpstr>PowerPoint Sunusu</vt:lpstr>
      <vt:lpstr>PowerPoint Sunusu</vt:lpstr>
      <vt:lpstr>Etkin bir iletişim için alıcı; </vt:lpstr>
      <vt:lpstr>PowerPoint Sunusu</vt:lpstr>
      <vt:lpstr>PowerPoint Sunusu</vt:lpstr>
      <vt:lpstr>PowerPoint Sunusu</vt:lpstr>
      <vt:lpstr>PowerPoint Sunusu</vt:lpstr>
      <vt:lpstr>PowerPoint Sunusu</vt:lpstr>
      <vt:lpstr>F. ALGILAMA VE DEĞERLENDİRME</vt:lpstr>
      <vt:lpstr>PowerPoint Sunusu</vt:lpstr>
      <vt:lpstr>PowerPoint Sunusu</vt:lpstr>
      <vt:lpstr>PowerPoint Sunusu</vt:lpstr>
      <vt:lpstr>PowerPoint Sunusu</vt:lpstr>
      <vt:lpstr>G. GERİ BİLDİRİM (FEED-BACK)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İLETİŞİM UNSURLARI VE SÜRECİ</dc:title>
  <dc:creator>ASUS</dc:creator>
  <cp:lastModifiedBy>Windows User</cp:lastModifiedBy>
  <cp:revision>28</cp:revision>
  <dcterms:created xsi:type="dcterms:W3CDTF">2016-10-03T18:19:04Z</dcterms:created>
  <dcterms:modified xsi:type="dcterms:W3CDTF">2023-11-07T17:58:09Z</dcterms:modified>
</cp:coreProperties>
</file>