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62" r:id="rId6"/>
    <p:sldId id="263" r:id="rId7"/>
    <p:sldId id="265" r:id="rId8"/>
    <p:sldId id="270" r:id="rId9"/>
    <p:sldId id="264" r:id="rId10"/>
    <p:sldId id="266" r:id="rId11"/>
    <p:sldId id="257" r:id="rId12"/>
    <p:sldId id="268" r:id="rId13"/>
    <p:sldId id="267" r:id="rId14"/>
    <p:sldId id="271" r:id="rId15"/>
    <p:sldId id="269" r:id="rId16"/>
    <p:sldId id="258" r:id="rId17"/>
    <p:sldId id="274" r:id="rId18"/>
    <p:sldId id="275" r:id="rId19"/>
    <p:sldId id="276" r:id="rId20"/>
    <p:sldId id="277" r:id="rId21"/>
    <p:sldId id="278" r:id="rId22"/>
    <p:sldId id="27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80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77B6A0BC-F713-4DEB-9D48-EB293BE7DC6C}" type="datetimeFigureOut">
              <a:rPr lang="tr-TR" smtClean="0"/>
              <a:t>20.02.2026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58BB1E9-4C60-4968-BF64-DC62FAB86FD7}" type="slidenum">
              <a:rPr lang="tr-TR" smtClean="0"/>
              <a:t>‹#›</a:t>
            </a:fld>
            <a:endParaRPr lang="tr-TR"/>
          </a:p>
        </p:txBody>
      </p:sp>
    </p:spTree>
    <p:extLst>
      <p:ext uri="{BB962C8B-B14F-4D97-AF65-F5344CB8AC3E}">
        <p14:creationId xmlns:p14="http://schemas.microsoft.com/office/powerpoint/2010/main" val="27170765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7B6A0BC-F713-4DEB-9D48-EB293BE7DC6C}" type="datetimeFigureOut">
              <a:rPr lang="tr-TR" smtClean="0"/>
              <a:t>20.02.2026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8BB1E9-4C60-4968-BF64-DC62FAB86FD7}" type="slidenum">
              <a:rPr lang="tr-TR" smtClean="0"/>
              <a:t>‹#›</a:t>
            </a:fld>
            <a:endParaRPr lang="tr-TR"/>
          </a:p>
        </p:txBody>
      </p:sp>
    </p:spTree>
    <p:extLst>
      <p:ext uri="{BB962C8B-B14F-4D97-AF65-F5344CB8AC3E}">
        <p14:creationId xmlns:p14="http://schemas.microsoft.com/office/powerpoint/2010/main" val="3920115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7B6A0BC-F713-4DEB-9D48-EB293BE7DC6C}" type="datetimeFigureOut">
              <a:rPr lang="tr-TR" smtClean="0"/>
              <a:t>20.02.2026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58BB1E9-4C60-4968-BF64-DC62FAB86FD7}" type="slidenum">
              <a:rPr lang="tr-TR" smtClean="0"/>
              <a:t>‹#›</a:t>
            </a:fld>
            <a:endParaRPr lang="tr-TR"/>
          </a:p>
        </p:txBody>
      </p:sp>
    </p:spTree>
    <p:extLst>
      <p:ext uri="{BB962C8B-B14F-4D97-AF65-F5344CB8AC3E}">
        <p14:creationId xmlns:p14="http://schemas.microsoft.com/office/powerpoint/2010/main" val="3501552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7B6A0BC-F713-4DEB-9D48-EB293BE7DC6C}" type="datetimeFigureOut">
              <a:rPr lang="tr-TR" smtClean="0"/>
              <a:t>20.02.2026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58BB1E9-4C60-4968-BF64-DC62FAB86FD7}" type="slidenum">
              <a:rPr lang="tr-TR" smtClean="0"/>
              <a:t>‹#›</a:t>
            </a:fld>
            <a:endParaRPr lang="tr-TR"/>
          </a:p>
        </p:txBody>
      </p:sp>
    </p:spTree>
    <p:extLst>
      <p:ext uri="{BB962C8B-B14F-4D97-AF65-F5344CB8AC3E}">
        <p14:creationId xmlns:p14="http://schemas.microsoft.com/office/powerpoint/2010/main" val="638684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77B6A0BC-F713-4DEB-9D48-EB293BE7DC6C}" type="datetimeFigureOut">
              <a:rPr lang="tr-TR" smtClean="0"/>
              <a:t>20.02.2026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58BB1E9-4C60-4968-BF64-DC62FAB86FD7}" type="slidenum">
              <a:rPr lang="tr-TR" smtClean="0"/>
              <a:t>‹#›</a:t>
            </a:fld>
            <a:endParaRPr lang="tr-TR"/>
          </a:p>
        </p:txBody>
      </p:sp>
    </p:spTree>
    <p:extLst>
      <p:ext uri="{BB962C8B-B14F-4D97-AF65-F5344CB8AC3E}">
        <p14:creationId xmlns:p14="http://schemas.microsoft.com/office/powerpoint/2010/main" val="35450955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8" name="Date Placeholder 7"/>
          <p:cNvSpPr>
            <a:spLocks noGrp="1"/>
          </p:cNvSpPr>
          <p:nvPr>
            <p:ph type="dt" sz="half" idx="10"/>
          </p:nvPr>
        </p:nvSpPr>
        <p:spPr/>
        <p:txBody>
          <a:bodyPr/>
          <a:lstStyle/>
          <a:p>
            <a:fld id="{77B6A0BC-F713-4DEB-9D48-EB293BE7DC6C}" type="datetimeFigureOut">
              <a:rPr lang="tr-TR" smtClean="0"/>
              <a:t>20.02.2026</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C58BB1E9-4C60-4968-BF64-DC62FAB86FD7}" type="slidenum">
              <a:rPr lang="tr-TR" smtClean="0"/>
              <a:t>‹#›</a:t>
            </a:fld>
            <a:endParaRPr lang="tr-TR"/>
          </a:p>
        </p:txBody>
      </p:sp>
    </p:spTree>
    <p:extLst>
      <p:ext uri="{BB962C8B-B14F-4D97-AF65-F5344CB8AC3E}">
        <p14:creationId xmlns:p14="http://schemas.microsoft.com/office/powerpoint/2010/main" val="2819180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77B6A0BC-F713-4DEB-9D48-EB293BE7DC6C}" type="datetimeFigureOut">
              <a:rPr lang="tr-TR" smtClean="0"/>
              <a:t>20.02.2026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58BB1E9-4C60-4968-BF64-DC62FAB86FD7}"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18764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7B6A0BC-F713-4DEB-9D48-EB293BE7DC6C}" type="datetimeFigureOut">
              <a:rPr lang="tr-TR" smtClean="0"/>
              <a:t>20.02.2026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58BB1E9-4C60-4968-BF64-DC62FAB86FD7}" type="slidenum">
              <a:rPr lang="tr-TR" smtClean="0"/>
              <a:t>‹#›</a:t>
            </a:fld>
            <a:endParaRPr lang="tr-TR"/>
          </a:p>
        </p:txBody>
      </p:sp>
    </p:spTree>
    <p:extLst>
      <p:ext uri="{BB962C8B-B14F-4D97-AF65-F5344CB8AC3E}">
        <p14:creationId xmlns:p14="http://schemas.microsoft.com/office/powerpoint/2010/main" val="2759012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B6A0BC-F713-4DEB-9D48-EB293BE7DC6C}" type="datetimeFigureOut">
              <a:rPr lang="tr-TR" smtClean="0"/>
              <a:t>20.02.2026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58BB1E9-4C60-4968-BF64-DC62FAB86FD7}" type="slidenum">
              <a:rPr lang="tr-TR" smtClean="0"/>
              <a:t>‹#›</a:t>
            </a:fld>
            <a:endParaRPr lang="tr-TR"/>
          </a:p>
        </p:txBody>
      </p:sp>
    </p:spTree>
    <p:extLst>
      <p:ext uri="{BB962C8B-B14F-4D97-AF65-F5344CB8AC3E}">
        <p14:creationId xmlns:p14="http://schemas.microsoft.com/office/powerpoint/2010/main" val="727955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9" name="Date Placeholder 8"/>
          <p:cNvSpPr>
            <a:spLocks noGrp="1"/>
          </p:cNvSpPr>
          <p:nvPr>
            <p:ph type="dt" sz="half" idx="10"/>
          </p:nvPr>
        </p:nvSpPr>
        <p:spPr/>
        <p:txBody>
          <a:bodyPr/>
          <a:lstStyle/>
          <a:p>
            <a:fld id="{77B6A0BC-F713-4DEB-9D48-EB293BE7DC6C}" type="datetimeFigureOut">
              <a:rPr lang="tr-TR" smtClean="0"/>
              <a:t>20.02.2026</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C58BB1E9-4C60-4968-BF64-DC62FAB86FD7}" type="slidenum">
              <a:rPr lang="tr-TR" smtClean="0"/>
              <a:t>‹#›</a:t>
            </a:fld>
            <a:endParaRPr lang="tr-TR"/>
          </a:p>
        </p:txBody>
      </p:sp>
    </p:spTree>
    <p:extLst>
      <p:ext uri="{BB962C8B-B14F-4D97-AF65-F5344CB8AC3E}">
        <p14:creationId xmlns:p14="http://schemas.microsoft.com/office/powerpoint/2010/main" val="510694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77B6A0BC-F713-4DEB-9D48-EB293BE7DC6C}" type="datetimeFigureOut">
              <a:rPr lang="tr-TR" smtClean="0"/>
              <a:t>20.02.2026</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C58BB1E9-4C60-4968-BF64-DC62FAB86FD7}" type="slidenum">
              <a:rPr lang="tr-TR" smtClean="0"/>
              <a:t>‹#›</a:t>
            </a:fld>
            <a:endParaRPr lang="tr-TR"/>
          </a:p>
        </p:txBody>
      </p:sp>
    </p:spTree>
    <p:extLst>
      <p:ext uri="{BB962C8B-B14F-4D97-AF65-F5344CB8AC3E}">
        <p14:creationId xmlns:p14="http://schemas.microsoft.com/office/powerpoint/2010/main" val="2539074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77B6A0BC-F713-4DEB-9D48-EB293BE7DC6C}" type="datetimeFigureOut">
              <a:rPr lang="tr-TR" smtClean="0"/>
              <a:t>20.02.2026</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C58BB1E9-4C60-4968-BF64-DC62FAB86FD7}" type="slidenum">
              <a:rPr lang="tr-TR" smtClean="0"/>
              <a:t>‹#›</a:t>
            </a:fld>
            <a:endParaRPr lang="tr-TR"/>
          </a:p>
        </p:txBody>
      </p:sp>
    </p:spTree>
    <p:extLst>
      <p:ext uri="{BB962C8B-B14F-4D97-AF65-F5344CB8AC3E}">
        <p14:creationId xmlns:p14="http://schemas.microsoft.com/office/powerpoint/2010/main" val="27356615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apastyle.apa.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B058A9-68AF-6A5E-2289-E69555DC833C}"/>
              </a:ext>
            </a:extLst>
          </p:cNvPr>
          <p:cNvSpPr>
            <a:spLocks noGrp="1"/>
          </p:cNvSpPr>
          <p:nvPr>
            <p:ph type="ctrTitle"/>
          </p:nvPr>
        </p:nvSpPr>
        <p:spPr>
          <a:xfrm>
            <a:off x="1524000" y="2046703"/>
            <a:ext cx="9144000" cy="2387600"/>
          </a:xfrm>
        </p:spPr>
        <p:txBody>
          <a:bodyPr/>
          <a:lstStyle/>
          <a:p>
            <a:r>
              <a:rPr lang="tr-TR" b="1" dirty="0">
                <a:latin typeface="Times New Roman" panose="02020603050405020304" pitchFamily="18" charset="0"/>
                <a:cs typeface="Times New Roman" panose="02020603050405020304" pitchFamily="18" charset="0"/>
              </a:rPr>
              <a:t>Akademik Ahlak</a:t>
            </a:r>
            <a:br>
              <a:rPr lang="tr-TR" b="1" dirty="0">
                <a:latin typeface="Times New Roman" panose="02020603050405020304" pitchFamily="18" charset="0"/>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(Atıf Yapma)</a:t>
            </a:r>
          </a:p>
        </p:txBody>
      </p:sp>
    </p:spTree>
    <p:extLst>
      <p:ext uri="{BB962C8B-B14F-4D97-AF65-F5344CB8AC3E}">
        <p14:creationId xmlns:p14="http://schemas.microsoft.com/office/powerpoint/2010/main" val="2114264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C9BCF98-1EDC-4330-9554-3848791A01B2}"/>
              </a:ext>
            </a:extLst>
          </p:cNvPr>
          <p:cNvSpPr>
            <a:spLocks noGrp="1"/>
          </p:cNvSpPr>
          <p:nvPr>
            <p:ph idx="1"/>
          </p:nvPr>
        </p:nvSpPr>
        <p:spPr/>
        <p:txBody>
          <a:bodyPr/>
          <a:lstStyle/>
          <a:p>
            <a:pPr marL="0" indent="0" algn="ctr">
              <a:buNone/>
            </a:pPr>
            <a:endParaRPr lang="tr-TR" dirty="0">
              <a:latin typeface="Times New Roman" panose="02020603050405020304" pitchFamily="18" charset="0"/>
              <a:cs typeface="Times New Roman" panose="02020603050405020304" pitchFamily="18" charset="0"/>
            </a:endParaRPr>
          </a:p>
          <a:p>
            <a:pPr marL="0" indent="0" algn="ctr">
              <a:buNone/>
            </a:pPr>
            <a:endParaRPr lang="tr-TR" dirty="0">
              <a:latin typeface="Times New Roman" panose="02020603050405020304" pitchFamily="18" charset="0"/>
              <a:cs typeface="Times New Roman" panose="02020603050405020304" pitchFamily="18" charset="0"/>
            </a:endParaRPr>
          </a:p>
          <a:p>
            <a:pPr marL="0" indent="0" algn="ctr">
              <a:buNone/>
            </a:pPr>
            <a:r>
              <a:rPr lang="tr-TR" b="1" dirty="0">
                <a:latin typeface="Times New Roman" panose="02020603050405020304" pitchFamily="18" charset="0"/>
                <a:cs typeface="Times New Roman" panose="02020603050405020304" pitchFamily="18" charset="0"/>
              </a:rPr>
              <a:t>Bir kaynaktan alınan cümleleri kendi sözcüklerimizle yeniden yazdığımızda atıf vermemiz gerekir mi?</a:t>
            </a:r>
          </a:p>
        </p:txBody>
      </p:sp>
    </p:spTree>
    <p:extLst>
      <p:ext uri="{BB962C8B-B14F-4D97-AF65-F5344CB8AC3E}">
        <p14:creationId xmlns:p14="http://schemas.microsoft.com/office/powerpoint/2010/main" val="740117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D21264-5722-A703-6E8A-B12ADB4F7A6E}"/>
              </a:ext>
            </a:extLst>
          </p:cNvPr>
          <p:cNvSpPr>
            <a:spLocks noGrp="1"/>
          </p:cNvSpPr>
          <p:nvPr>
            <p:ph type="title"/>
          </p:nvPr>
        </p:nvSpPr>
        <p:spPr/>
        <p:txBody>
          <a:bodyPr/>
          <a:lstStyle/>
          <a:p>
            <a:pPr algn="ctr"/>
            <a:r>
              <a:rPr lang="tr-TR" b="1" dirty="0">
                <a:latin typeface="Times New Roman" panose="02020603050405020304" pitchFamily="18" charset="0"/>
                <a:cs typeface="Times New Roman" panose="02020603050405020304" pitchFamily="18" charset="0"/>
              </a:rPr>
              <a:t>Dolaylı Alıntı</a:t>
            </a:r>
          </a:p>
        </p:txBody>
      </p:sp>
      <p:sp>
        <p:nvSpPr>
          <p:cNvPr id="3" name="İçerik Yer Tutucusu 2">
            <a:extLst>
              <a:ext uri="{FF2B5EF4-FFF2-40B4-BE49-F238E27FC236}">
                <a16:creationId xmlns:a16="http://schemas.microsoft.com/office/drawing/2014/main" id="{933381FC-F2A7-1158-45F2-D01FAFA9253C}"/>
              </a:ext>
            </a:extLst>
          </p:cNvPr>
          <p:cNvSpPr>
            <a:spLocks noGrp="1"/>
          </p:cNvSpPr>
          <p:nvPr>
            <p:ph idx="1"/>
          </p:nvPr>
        </p:nvSpPr>
        <p:spPr/>
        <p:txBody>
          <a:bodyPr/>
          <a:lstStyle/>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-Dolaylı anlatım, iki biçimde karşımıza çıkar: </a:t>
            </a:r>
            <a:r>
              <a:rPr lang="tr-TR" dirty="0" err="1">
                <a:latin typeface="Times New Roman" panose="02020603050405020304" pitchFamily="18" charset="0"/>
                <a:cs typeface="Times New Roman" panose="02020603050405020304" pitchFamily="18" charset="0"/>
              </a:rPr>
              <a:t>Parafraz</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paraphrase</a:t>
            </a:r>
            <a:r>
              <a:rPr lang="tr-TR" dirty="0">
                <a:latin typeface="Times New Roman" panose="02020603050405020304" pitchFamily="18" charset="0"/>
                <a:cs typeface="Times New Roman" panose="02020603050405020304" pitchFamily="18" charset="0"/>
              </a:rPr>
              <a:t>) ya da özetleme yöntemi.</a:t>
            </a:r>
          </a:p>
          <a:p>
            <a:pPr marL="0" indent="0">
              <a:buNone/>
            </a:pPr>
            <a:r>
              <a:rPr lang="tr-TR" dirty="0">
                <a:latin typeface="Times New Roman" panose="02020603050405020304" pitchFamily="18" charset="0"/>
                <a:cs typeface="Times New Roman" panose="02020603050405020304" pitchFamily="18" charset="0"/>
              </a:rPr>
              <a:t>-Burada da parantez içi atıf ya da gömülü atıf esastır.</a:t>
            </a:r>
          </a:p>
          <a:p>
            <a:pPr marL="0" indent="0" algn="just">
              <a:buNone/>
            </a:pPr>
            <a:r>
              <a:rPr lang="tr-TR" dirty="0">
                <a:latin typeface="Times New Roman" panose="02020603050405020304" pitchFamily="18" charset="0"/>
                <a:cs typeface="Times New Roman" panose="02020603050405020304" pitchFamily="18" charset="0"/>
              </a:rPr>
              <a:t>-Dolaylı anlatımdaki temel konu, var olan cümlenin yeniden kurulmasıdır. Esas cümlenin anlamını korunmak şarttır.</a:t>
            </a:r>
          </a:p>
        </p:txBody>
      </p:sp>
    </p:spTree>
    <p:extLst>
      <p:ext uri="{BB962C8B-B14F-4D97-AF65-F5344CB8AC3E}">
        <p14:creationId xmlns:p14="http://schemas.microsoft.com/office/powerpoint/2010/main" val="3695781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917F04F-1ED0-7DFF-F669-D52F29B4EE97}"/>
              </a:ext>
            </a:extLst>
          </p:cNvPr>
          <p:cNvSpPr>
            <a:spLocks noGrp="1"/>
          </p:cNvSpPr>
          <p:nvPr>
            <p:ph idx="1"/>
          </p:nvPr>
        </p:nvSpPr>
        <p:spPr/>
        <p:txBody>
          <a:bodyPr>
            <a:normAutofit fontScale="85000" lnSpcReduction="10000"/>
          </a:bodyPr>
          <a:lstStyle/>
          <a:p>
            <a:pPr marL="0" indent="0" algn="just">
              <a:buNone/>
            </a:pPr>
            <a:r>
              <a:rPr lang="tr-TR" b="1" dirty="0">
                <a:latin typeface="Times New Roman" panose="02020603050405020304" pitchFamily="18" charset="0"/>
                <a:cs typeface="Times New Roman" panose="02020603050405020304" pitchFamily="18" charset="0"/>
              </a:rPr>
              <a:t>A) </a:t>
            </a:r>
            <a:r>
              <a:rPr lang="tr-TR" b="1" dirty="0" err="1">
                <a:latin typeface="Times New Roman" panose="02020603050405020304" pitchFamily="18" charset="0"/>
                <a:cs typeface="Times New Roman" panose="02020603050405020304" pitchFamily="18" charset="0"/>
              </a:rPr>
              <a:t>Parafraz</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paraphrase</a:t>
            </a:r>
            <a:r>
              <a:rPr lang="tr-TR" b="1" dirty="0">
                <a:latin typeface="Times New Roman" panose="02020603050405020304" pitchFamily="18" charset="0"/>
                <a:cs typeface="Times New Roman" panose="02020603050405020304" pitchFamily="18" charset="0"/>
              </a:rPr>
              <a:t>) Örneği:</a:t>
            </a:r>
          </a:p>
          <a:p>
            <a:pPr marL="0" indent="0" algn="just">
              <a:buNone/>
            </a:pPr>
            <a:r>
              <a:rPr lang="tr-TR" dirty="0"/>
              <a:t>Zira bir toplum bir medeniyet alanından başka bir medeniyet alanına yöneldiğinde, o medeniyetin kültürüyle tanıştığında ya da din değiştirdiğinde, buna bağlı olarak o toplumun yaşayış tarzında, sosyal değer ölçülerinde, istek ve ihtiyaçlarında değişiklikler görülür. Bunlar, dilin dış yapısında bazı değişmelere ve yenilenmelere yol açar. Türk dili tarihinde bunun belirgin örnekleri görülür. Söz gelişi, yerleşik şehir hayatına geçen Uygur Türklerinin çeşitli kavimlerle ilişkilerinin sonunda Budizm, Manihaizm, Brahmanizm dinlerinin dünya görüşünü yansıtan kelimelere ağırlık verişi, İslam dininin kabulüyle Arapça ve Farsça kaynaklı kelimeleri, terimleri ve ifadeleri kullanması, 1839’da Tanzimat hareketiyle Türkçedeki Batı kaynaklı kelimelerin artışı, Amerika ile gittikçe artan siyasî, ekonomik ve kültürel ilişkiler sonucunda 1950’lerden sonra İngilizceye karşı ilgi, merak ve hayranlık duyması, İngilizceden Türkçeye çeşitli dil unsurlarının akın etmesi, 2000’li yıllarda dil unsurlarının artışı ile Türkçenin âdeta İngilizce tarafından istila edilmesi ve bunun neticesinde Batı kaynaklı alıntılara karşı koyamayan Türkçenin dil kirliliği sorunu ile karşı karşıya kalmasıdır.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6125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A8A0008-CF6D-B74C-6A4E-BC1DAA623878}"/>
              </a:ext>
            </a:extLst>
          </p:cNvPr>
          <p:cNvSpPr>
            <a:spLocks noGrp="1"/>
          </p:cNvSpPr>
          <p:nvPr>
            <p:ph idx="1"/>
          </p:nvPr>
        </p:nvSpPr>
        <p:spPr/>
        <p:txBody>
          <a:bodyPr/>
          <a:lstStyle/>
          <a:p>
            <a:pPr marL="0" indent="0" algn="just">
              <a:buNone/>
            </a:pPr>
            <a:r>
              <a:rPr lang="tr-TR" dirty="0">
                <a:latin typeface="Times New Roman" panose="02020603050405020304" pitchFamily="18" charset="0"/>
                <a:cs typeface="Times New Roman" panose="02020603050405020304" pitchFamily="18" charset="0"/>
              </a:rPr>
              <a:t>Türk milleti, tarih boyunca pek çok medeniyet, kültür ve dinle ilişki içinde olmuştur. Buna bağlı olarak bir toplum farklı medeniyetlerle tanıştığında veya din değiştirdiğinde, o toplumun yaşayış tarzında, sosyal değerlerinde, istek ve ihtiyaçlarında değişiklikler görülmektedir. Örneğin Uygur Türklerinin yerleşik hayata geçmesi, Budizm, Maniheizm ve Hristiyanlık gibi dinleri benimsemesi, o dinlerin dünya görüşünü yansıtan kelimeler kullanmasına yol açmıştır (Sır, 2013, s. 971). </a:t>
            </a:r>
          </a:p>
        </p:txBody>
      </p:sp>
    </p:spTree>
    <p:extLst>
      <p:ext uri="{BB962C8B-B14F-4D97-AF65-F5344CB8AC3E}">
        <p14:creationId xmlns:p14="http://schemas.microsoft.com/office/powerpoint/2010/main" val="271126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9B640C-2DFA-2C1C-6028-52E2CD12C3DC}"/>
              </a:ext>
            </a:extLst>
          </p:cNvPr>
          <p:cNvSpPr>
            <a:spLocks noGrp="1"/>
          </p:cNvSpPr>
          <p:nvPr>
            <p:ph idx="1"/>
          </p:nvPr>
        </p:nvSpPr>
        <p:spPr/>
        <p:txBody>
          <a:bodyPr/>
          <a:lstStyle/>
          <a:p>
            <a:pPr marL="0" indent="0" algn="ctr">
              <a:buNone/>
            </a:pPr>
            <a:endParaRPr lang="tr-TR" b="1" dirty="0">
              <a:latin typeface="Times New Roman" panose="02020603050405020304" pitchFamily="18" charset="0"/>
              <a:cs typeface="Times New Roman" panose="02020603050405020304" pitchFamily="18" charset="0"/>
            </a:endParaRPr>
          </a:p>
          <a:p>
            <a:pPr marL="0" indent="0" algn="ctr">
              <a:buNone/>
            </a:pPr>
            <a:r>
              <a:rPr lang="tr-TR" b="1" dirty="0">
                <a:latin typeface="Times New Roman" panose="02020603050405020304" pitchFamily="18" charset="0"/>
                <a:cs typeface="Times New Roman" panose="02020603050405020304" pitchFamily="18" charset="0"/>
              </a:rPr>
              <a:t>Özetleme yöntemi ne olabilir?</a:t>
            </a:r>
          </a:p>
        </p:txBody>
      </p:sp>
    </p:spTree>
    <p:extLst>
      <p:ext uri="{BB962C8B-B14F-4D97-AF65-F5344CB8AC3E}">
        <p14:creationId xmlns:p14="http://schemas.microsoft.com/office/powerpoint/2010/main" val="955363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1F404B-CF06-B8F0-ED30-54D19DCAA582}"/>
              </a:ext>
            </a:extLst>
          </p:cNvPr>
          <p:cNvSpPr>
            <a:spLocks noGrp="1"/>
          </p:cNvSpPr>
          <p:nvPr>
            <p:ph idx="1"/>
          </p:nvPr>
        </p:nvSpPr>
        <p:spPr>
          <a:xfrm>
            <a:off x="838200" y="586409"/>
            <a:ext cx="10515600" cy="5590554"/>
          </a:xfrm>
        </p:spPr>
        <p:txBody>
          <a:bodyPr/>
          <a:lstStyle/>
          <a:p>
            <a:pPr marL="0" indent="0">
              <a:buNone/>
            </a:pPr>
            <a:r>
              <a:rPr lang="tr-TR" b="1" dirty="0">
                <a:latin typeface="Times New Roman" panose="02020603050405020304" pitchFamily="18" charset="0"/>
                <a:cs typeface="Times New Roman" panose="02020603050405020304" pitchFamily="18" charset="0"/>
              </a:rPr>
              <a:t>B) Özetleme Örneği:</a:t>
            </a:r>
          </a:p>
          <a:p>
            <a:pPr marL="0" indent="0" algn="just">
              <a:buNone/>
            </a:pPr>
            <a:r>
              <a:rPr lang="tr-TR" dirty="0">
                <a:latin typeface="Times New Roman" panose="02020603050405020304" pitchFamily="18" charset="0"/>
                <a:cs typeface="Times New Roman" panose="02020603050405020304" pitchFamily="18" charset="0"/>
              </a:rPr>
              <a:t>Türkiye Türkçesi ağızları, yalnızca coğrafi bölgelere göre değil; tarihî gelişim çizgileri, göç hareketleri ve toplumsal tabakalaşma gibi ölçütler dikkate alınarak sınıflandırılmaktadır. Ağız araştırmalarında, metin derleme, ses kaydı ve yerinde gözlem gibi alan çalışmasına dayalı yöntemler temel alınmakta; ancak konuşur bulma, veri kaydı ve çözümleme aşamalarında çeşitli güçlüklerle karşılaşılmaktadır. Bu nedenle, ağız çalışmalarında kapsayıcı bir sınıflandırma yapabilmek için hem nitel hem nicel verilerin birlikte değerlendirilmesi gerektiği vurgulanmaktadır (Demir, 2010, s. 25-29).</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6291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4868B62-DFC4-FF91-716C-B51CF60D051E}"/>
              </a:ext>
            </a:extLst>
          </p:cNvPr>
          <p:cNvSpPr>
            <a:spLocks noGrp="1"/>
          </p:cNvSpPr>
          <p:nvPr>
            <p:ph idx="1"/>
          </p:nvPr>
        </p:nvSpPr>
        <p:spPr>
          <a:xfrm>
            <a:off x="1828800" y="1676400"/>
            <a:ext cx="8991600" cy="3505200"/>
          </a:xfrm>
        </p:spPr>
        <p:txBody>
          <a:bodyPr>
            <a:normAutofit fontScale="92500" lnSpcReduction="10000"/>
          </a:bodyPr>
          <a:lstStyle/>
          <a:p>
            <a:pPr marL="0" indent="0" algn="ctr">
              <a:buNone/>
            </a:pPr>
            <a:r>
              <a:rPr lang="tr-TR" sz="2400" b="1" dirty="0">
                <a:solidFill>
                  <a:schemeClr val="tx1">
                    <a:alpha val="55000"/>
                  </a:schemeClr>
                </a:solidFill>
                <a:latin typeface="Times New Roman" panose="02020603050405020304" pitchFamily="18" charset="0"/>
                <a:cs typeface="Times New Roman" panose="02020603050405020304" pitchFamily="18" charset="0"/>
              </a:rPr>
              <a:t>KAYNAKÇA GÖSTERİMİ</a:t>
            </a:r>
          </a:p>
          <a:p>
            <a:pPr marL="0" indent="0" algn="ctr">
              <a:buNone/>
            </a:pPr>
            <a:r>
              <a:rPr lang="tr-TR" sz="2400" b="1" dirty="0">
                <a:solidFill>
                  <a:schemeClr val="tx1">
                    <a:alpha val="55000"/>
                  </a:schemeClr>
                </a:solidFill>
                <a:latin typeface="Times New Roman" panose="02020603050405020304" pitchFamily="18" charset="0"/>
                <a:cs typeface="Times New Roman" panose="02020603050405020304" pitchFamily="18" charset="0"/>
              </a:rPr>
              <a:t>Genel İlkeler</a:t>
            </a:r>
          </a:p>
          <a:p>
            <a:pPr marL="0" indent="0" algn="just">
              <a:buNone/>
            </a:pPr>
            <a:r>
              <a:rPr lang="tr-TR" sz="2400" b="1" dirty="0">
                <a:solidFill>
                  <a:schemeClr val="tx1">
                    <a:alpha val="55000"/>
                  </a:schemeClr>
                </a:solidFill>
                <a:latin typeface="Times New Roman" panose="02020603050405020304" pitchFamily="18" charset="0"/>
                <a:cs typeface="Times New Roman" panose="02020603050405020304" pitchFamily="18" charset="0"/>
              </a:rPr>
              <a:t>-</a:t>
            </a:r>
            <a:r>
              <a:rPr lang="tr-TR" sz="2400" dirty="0">
                <a:solidFill>
                  <a:schemeClr val="tx1">
                    <a:alpha val="55000"/>
                  </a:schemeClr>
                </a:solidFill>
                <a:latin typeface="Times New Roman" panose="02020603050405020304" pitchFamily="18" charset="0"/>
                <a:cs typeface="Times New Roman" panose="02020603050405020304" pitchFamily="18" charset="0"/>
              </a:rPr>
              <a:t>Kalın harflerle ve genellikle sola yaslı (ortada da olabilir) yazılır. (Başlık)</a:t>
            </a:r>
            <a:endParaRPr lang="tr-TR" sz="2400" b="1" dirty="0">
              <a:solidFill>
                <a:schemeClr val="tx1">
                  <a:alpha val="55000"/>
                </a:schemeClr>
              </a:solidFill>
              <a:latin typeface="Times New Roman" panose="02020603050405020304" pitchFamily="18" charset="0"/>
              <a:cs typeface="Times New Roman" panose="02020603050405020304" pitchFamily="18" charset="0"/>
            </a:endParaRPr>
          </a:p>
          <a:p>
            <a:pPr marL="0" indent="0" algn="just">
              <a:buNone/>
            </a:pPr>
            <a:r>
              <a:rPr lang="tr-TR" sz="2400" b="1" dirty="0">
                <a:solidFill>
                  <a:schemeClr val="tx1">
                    <a:alpha val="55000"/>
                  </a:schemeClr>
                </a:solidFill>
                <a:latin typeface="Times New Roman" panose="02020603050405020304" pitchFamily="18" charset="0"/>
                <a:cs typeface="Times New Roman" panose="02020603050405020304" pitchFamily="18" charset="0"/>
              </a:rPr>
              <a:t>-</a:t>
            </a:r>
            <a:r>
              <a:rPr lang="tr-TR" sz="2400" dirty="0">
                <a:solidFill>
                  <a:schemeClr val="tx1">
                    <a:alpha val="55000"/>
                  </a:schemeClr>
                </a:solidFill>
                <a:latin typeface="Times New Roman" panose="02020603050405020304" pitchFamily="18" charset="0"/>
                <a:cs typeface="Times New Roman" panose="02020603050405020304" pitchFamily="18" charset="0"/>
              </a:rPr>
              <a:t>Times New Roman, 12 punto; </a:t>
            </a:r>
            <a:r>
              <a:rPr lang="tr-TR" sz="2400" dirty="0" err="1">
                <a:solidFill>
                  <a:schemeClr val="tx1">
                    <a:alpha val="55000"/>
                  </a:schemeClr>
                </a:solidFill>
                <a:latin typeface="Times New Roman" panose="02020603050405020304" pitchFamily="18" charset="0"/>
                <a:cs typeface="Times New Roman" panose="02020603050405020304" pitchFamily="18" charset="0"/>
              </a:rPr>
              <a:t>Calibri</a:t>
            </a:r>
            <a:r>
              <a:rPr lang="tr-TR" sz="2400" dirty="0">
                <a:solidFill>
                  <a:schemeClr val="tx1">
                    <a:alpha val="55000"/>
                  </a:schemeClr>
                </a:solidFill>
                <a:latin typeface="Times New Roman" panose="02020603050405020304" pitchFamily="18" charset="0"/>
                <a:cs typeface="Times New Roman" panose="02020603050405020304" pitchFamily="18" charset="0"/>
              </a:rPr>
              <a:t> 11 punto (Kuruma göre değişebilir).</a:t>
            </a:r>
          </a:p>
          <a:p>
            <a:pPr marL="0" indent="0" algn="just">
              <a:buNone/>
            </a:pPr>
            <a:r>
              <a:rPr lang="tr-TR" sz="2400" b="1" dirty="0">
                <a:solidFill>
                  <a:schemeClr val="tx1">
                    <a:alpha val="55000"/>
                  </a:schemeClr>
                </a:solidFill>
                <a:latin typeface="Times New Roman" panose="02020603050405020304" pitchFamily="18" charset="0"/>
                <a:cs typeface="Times New Roman" panose="02020603050405020304" pitchFamily="18" charset="0"/>
              </a:rPr>
              <a:t>-</a:t>
            </a:r>
            <a:r>
              <a:rPr lang="tr-TR" sz="2400" dirty="0">
                <a:solidFill>
                  <a:schemeClr val="tx1">
                    <a:alpha val="55000"/>
                  </a:schemeClr>
                </a:solidFill>
                <a:latin typeface="Times New Roman" panose="02020603050405020304" pitchFamily="18" charset="0"/>
                <a:cs typeface="Times New Roman" panose="02020603050405020304" pitchFamily="18" charset="0"/>
              </a:rPr>
              <a:t>1,5 ya da 2 satır aralığı ile yazılır. (Kılavuza göre değişebilir).</a:t>
            </a:r>
          </a:p>
          <a:p>
            <a:pPr marL="0" indent="0" algn="just">
              <a:buNone/>
            </a:pPr>
            <a:r>
              <a:rPr lang="tr-TR" sz="2400" b="1" dirty="0">
                <a:solidFill>
                  <a:schemeClr val="tx1">
                    <a:alpha val="55000"/>
                  </a:schemeClr>
                </a:solidFill>
                <a:latin typeface="Times New Roman" panose="02020603050405020304" pitchFamily="18" charset="0"/>
                <a:cs typeface="Times New Roman" panose="02020603050405020304" pitchFamily="18" charset="0"/>
              </a:rPr>
              <a:t>-</a:t>
            </a:r>
            <a:r>
              <a:rPr lang="tr-TR" sz="2400" dirty="0">
                <a:solidFill>
                  <a:schemeClr val="tx1">
                    <a:alpha val="55000"/>
                  </a:schemeClr>
                </a:solidFill>
                <a:latin typeface="Times New Roman" panose="02020603050405020304" pitchFamily="18" charset="0"/>
                <a:cs typeface="Times New Roman" panose="02020603050405020304" pitchFamily="18" charset="0"/>
              </a:rPr>
              <a:t>Kenar boşlukları 2,5 cm olmalıdır.</a:t>
            </a:r>
          </a:p>
          <a:p>
            <a:pPr marL="0" indent="0" algn="just">
              <a:buNone/>
            </a:pPr>
            <a:r>
              <a:rPr lang="tr-TR" sz="2400" b="1" dirty="0">
                <a:solidFill>
                  <a:schemeClr val="tx1">
                    <a:alpha val="55000"/>
                  </a:schemeClr>
                </a:solidFill>
                <a:latin typeface="Times New Roman" panose="02020603050405020304" pitchFamily="18" charset="0"/>
                <a:cs typeface="Times New Roman" panose="02020603050405020304" pitchFamily="18" charset="0"/>
              </a:rPr>
              <a:t>-</a:t>
            </a:r>
            <a:r>
              <a:rPr lang="tr-TR" sz="2400" dirty="0">
                <a:solidFill>
                  <a:schemeClr val="tx1">
                    <a:alpha val="55000"/>
                  </a:schemeClr>
                </a:solidFill>
                <a:latin typeface="Times New Roman" panose="02020603050405020304" pitchFamily="18" charset="0"/>
                <a:cs typeface="Times New Roman" panose="02020603050405020304" pitchFamily="18" charset="0"/>
              </a:rPr>
              <a:t>Asma girinti kullanılır. </a:t>
            </a:r>
          </a:p>
          <a:p>
            <a:pPr marL="0" indent="0" algn="just">
              <a:buNone/>
            </a:pPr>
            <a:r>
              <a:rPr lang="tr-TR" sz="2400" b="1" dirty="0">
                <a:solidFill>
                  <a:schemeClr val="tx1">
                    <a:alpha val="55000"/>
                  </a:schemeClr>
                </a:solidFill>
                <a:latin typeface="Times New Roman" panose="02020603050405020304" pitchFamily="18" charset="0"/>
                <a:cs typeface="Times New Roman" panose="02020603050405020304" pitchFamily="18" charset="0"/>
              </a:rPr>
              <a:t>-</a:t>
            </a:r>
            <a:r>
              <a:rPr lang="tr-TR" sz="2400" dirty="0">
                <a:solidFill>
                  <a:schemeClr val="tx1">
                    <a:alpha val="55000"/>
                  </a:schemeClr>
                </a:solidFill>
                <a:latin typeface="Times New Roman" panose="02020603050405020304" pitchFamily="18" charset="0"/>
                <a:cs typeface="Times New Roman" panose="02020603050405020304" pitchFamily="18" charset="0"/>
              </a:rPr>
              <a:t>Alfabetik olarak gösterilmelidir.</a:t>
            </a:r>
            <a:endParaRPr lang="tr-TR" sz="2400" b="1" dirty="0">
              <a:solidFill>
                <a:schemeClr val="tx1">
                  <a:alpha val="5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7236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EFA97A7-95FD-8197-49CE-7EACB124764D}"/>
              </a:ext>
            </a:extLst>
          </p:cNvPr>
          <p:cNvSpPr>
            <a:spLocks noGrp="1"/>
          </p:cNvSpPr>
          <p:nvPr>
            <p:ph idx="1"/>
          </p:nvPr>
        </p:nvSpPr>
        <p:spPr>
          <a:xfrm>
            <a:off x="1570383" y="1468583"/>
            <a:ext cx="9250108" cy="3911679"/>
          </a:xfrm>
        </p:spPr>
        <p:txBody>
          <a:bodyPr anchor="b">
            <a:normAutofit/>
          </a:bodyPr>
          <a:lstStyle/>
          <a:p>
            <a:pPr marL="0" indent="0">
              <a:buNone/>
            </a:pPr>
            <a:r>
              <a:rPr lang="tr-TR" sz="1800" dirty="0">
                <a:latin typeface="Times New Roman" panose="02020603050405020304" pitchFamily="18" charset="0"/>
                <a:cs typeface="Times New Roman" panose="02020603050405020304" pitchFamily="18" charset="0"/>
              </a:rPr>
              <a:t>-Metin içi atıflarda kısa bilgi verilir:</a:t>
            </a:r>
          </a:p>
          <a:p>
            <a:pPr marL="0" indent="0">
              <a:buNone/>
            </a:pPr>
            <a:r>
              <a:rPr lang="tr-TR" sz="1800" dirty="0">
                <a:latin typeface="Times New Roman" panose="02020603050405020304" pitchFamily="18" charset="0"/>
                <a:cs typeface="Times New Roman" panose="02020603050405020304" pitchFamily="18" charset="0"/>
              </a:rPr>
              <a:t>(Korkmaz, 2020, s. 35)</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-Kaynakçada ise verilen bilgiler daha ayrıntılı sunulur:</a:t>
            </a:r>
          </a:p>
          <a:p>
            <a:pPr marL="0" indent="0">
              <a:buNone/>
            </a:pPr>
            <a:r>
              <a:rPr lang="tr-TR" sz="1800" dirty="0">
                <a:latin typeface="Times New Roman" panose="02020603050405020304" pitchFamily="18" charset="0"/>
                <a:cs typeface="Times New Roman" panose="02020603050405020304" pitchFamily="18" charset="0"/>
              </a:rPr>
              <a:t>Korkmaz, Z. (2020). </a:t>
            </a:r>
            <a:r>
              <a:rPr lang="tr-TR" sz="1800" i="1" dirty="0">
                <a:latin typeface="Times New Roman" panose="02020603050405020304" pitchFamily="18" charset="0"/>
                <a:cs typeface="Times New Roman" panose="02020603050405020304" pitchFamily="18" charset="0"/>
              </a:rPr>
              <a:t>Dil Bilgisi Terimleri Sözlüğü. </a:t>
            </a:r>
            <a:r>
              <a:rPr lang="tr-TR" sz="1800" dirty="0">
                <a:latin typeface="Times New Roman" panose="02020603050405020304" pitchFamily="18" charset="0"/>
                <a:cs typeface="Times New Roman" panose="02020603050405020304" pitchFamily="18" charset="0"/>
              </a:rPr>
              <a:t>Türk Dil Kurumu Yayınları.</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9215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E656404-5339-EADE-F28B-6C824FC660A8}"/>
              </a:ext>
            </a:extLst>
          </p:cNvPr>
          <p:cNvSpPr>
            <a:spLocks noGrp="1"/>
          </p:cNvSpPr>
          <p:nvPr>
            <p:ph idx="1"/>
          </p:nvPr>
        </p:nvSpPr>
        <p:spPr>
          <a:xfrm>
            <a:off x="1155548" y="2217343"/>
            <a:ext cx="9880893" cy="3959619"/>
          </a:xfrm>
        </p:spPr>
        <p:txBody>
          <a:bodyPr>
            <a:normAutofit/>
          </a:bodyPr>
          <a:lstStyle/>
          <a:p>
            <a:pPr marL="0" indent="0" algn="ctr">
              <a:buNone/>
            </a:pPr>
            <a:r>
              <a:rPr lang="tr-TR" sz="2400" b="1" dirty="0">
                <a:latin typeface="Times New Roman" panose="02020603050405020304" pitchFamily="18" charset="0"/>
                <a:cs typeface="Times New Roman" panose="02020603050405020304" pitchFamily="18" charset="0"/>
              </a:rPr>
              <a:t>Kaynakça (</a:t>
            </a:r>
            <a:r>
              <a:rPr lang="tr-TR" sz="2400" b="1" dirty="0" err="1">
                <a:latin typeface="Times New Roman" panose="02020603050405020304" pitchFamily="18" charset="0"/>
                <a:cs typeface="Times New Roman" panose="02020603050405020304" pitchFamily="18" charset="0"/>
              </a:rPr>
              <a:t>References</a:t>
            </a:r>
            <a:r>
              <a:rPr lang="tr-TR" sz="2400" b="1" dirty="0">
                <a:latin typeface="Times New Roman" panose="02020603050405020304" pitchFamily="18" charset="0"/>
                <a:cs typeface="Times New Roman" panose="02020603050405020304" pitchFamily="18" charset="0"/>
              </a:rPr>
              <a:t>)</a:t>
            </a:r>
          </a:p>
          <a:p>
            <a:pPr marL="0" indent="0" algn="ctr">
              <a:buNone/>
            </a:pPr>
            <a:r>
              <a:rPr lang="tr-TR" sz="2400" b="1" dirty="0">
                <a:latin typeface="Times New Roman" panose="02020603050405020304" pitchFamily="18" charset="0"/>
                <a:cs typeface="Times New Roman" panose="02020603050405020304" pitchFamily="18" charset="0"/>
              </a:rPr>
              <a:t>Kitap</a:t>
            </a:r>
          </a:p>
          <a:p>
            <a:pPr marL="0" indent="0">
              <a:buNone/>
            </a:pPr>
            <a:endParaRPr lang="tr-TR" sz="2400" b="1" dirty="0">
              <a:latin typeface="Times New Roman" panose="02020603050405020304" pitchFamily="18" charset="0"/>
              <a:cs typeface="Times New Roman" panose="02020603050405020304" pitchFamily="18" charset="0"/>
            </a:endParaRPr>
          </a:p>
          <a:p>
            <a:pPr marL="0" indent="0">
              <a:buNone/>
            </a:pPr>
            <a:r>
              <a:rPr lang="tr-TR" sz="2000" b="1" dirty="0">
                <a:latin typeface="Times New Roman" panose="02020603050405020304" pitchFamily="18" charset="0"/>
                <a:cs typeface="Times New Roman" panose="02020603050405020304" pitchFamily="18" charset="0"/>
              </a:rPr>
              <a:t>Yazar Soyadı, Adı (Kısaltma). (Tarih). </a:t>
            </a:r>
            <a:r>
              <a:rPr lang="tr-TR" sz="2000" b="1" i="1" dirty="0">
                <a:latin typeface="Times New Roman" panose="02020603050405020304" pitchFamily="18" charset="0"/>
                <a:cs typeface="Times New Roman" panose="02020603050405020304" pitchFamily="18" charset="0"/>
              </a:rPr>
              <a:t>Eser adı (Eğik)</a:t>
            </a:r>
            <a:r>
              <a:rPr lang="tr-TR" sz="2000" b="1" dirty="0">
                <a:latin typeface="Times New Roman" panose="02020603050405020304" pitchFamily="18" charset="0"/>
                <a:cs typeface="Times New Roman" panose="02020603050405020304" pitchFamily="18" charset="0"/>
              </a:rPr>
              <a:t>. Yayınevi.</a:t>
            </a:r>
          </a:p>
          <a:p>
            <a:pPr marL="0" indent="0">
              <a:buNone/>
            </a:pPr>
            <a:endParaRPr lang="tr-TR" sz="2000" dirty="0">
              <a:latin typeface="Times New Roman" panose="02020603050405020304" pitchFamily="18" charset="0"/>
              <a:cs typeface="Times New Roman" panose="02020603050405020304" pitchFamily="18" charset="0"/>
            </a:endParaRPr>
          </a:p>
          <a:p>
            <a:pPr marL="0" indent="0">
              <a:buNone/>
            </a:pPr>
            <a:r>
              <a:rPr lang="tr-TR" sz="2000" dirty="0">
                <a:latin typeface="Times New Roman" panose="02020603050405020304" pitchFamily="18" charset="0"/>
                <a:cs typeface="Times New Roman" panose="02020603050405020304" pitchFamily="18" charset="0"/>
              </a:rPr>
              <a:t>Aksan, D. (2004). </a:t>
            </a:r>
            <a:r>
              <a:rPr lang="tr-TR" sz="2000" i="1" dirty="0">
                <a:latin typeface="Times New Roman" panose="02020603050405020304" pitchFamily="18" charset="0"/>
                <a:cs typeface="Times New Roman" panose="02020603050405020304" pitchFamily="18" charset="0"/>
              </a:rPr>
              <a:t>Türkçenin Sözvarlığı.</a:t>
            </a:r>
            <a:r>
              <a:rPr lang="tr-TR" sz="2000" dirty="0">
                <a:latin typeface="Times New Roman" panose="02020603050405020304" pitchFamily="18" charset="0"/>
                <a:cs typeface="Times New Roman" panose="02020603050405020304" pitchFamily="18" charset="0"/>
              </a:rPr>
              <a:t> Engin Yayınevi.</a:t>
            </a: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7763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AE428F2-74E9-3830-9ACB-1DBB6AF18CBE}"/>
              </a:ext>
            </a:extLst>
          </p:cNvPr>
          <p:cNvSpPr>
            <a:spLocks noGrp="1"/>
          </p:cNvSpPr>
          <p:nvPr>
            <p:ph idx="1"/>
          </p:nvPr>
        </p:nvSpPr>
        <p:spPr>
          <a:xfrm>
            <a:off x="1155559" y="3100283"/>
            <a:ext cx="9889788" cy="3076679"/>
          </a:xfrm>
        </p:spPr>
        <p:txBody>
          <a:bodyPr>
            <a:normAutofit/>
          </a:bodyPr>
          <a:lstStyle/>
          <a:p>
            <a:pPr marL="0" indent="0" algn="just">
              <a:buNone/>
            </a:pPr>
            <a:r>
              <a:rPr lang="tr-TR" sz="2000" b="1" dirty="0">
                <a:latin typeface="Times New Roman" panose="02020603050405020304" pitchFamily="18" charset="0"/>
                <a:cs typeface="Times New Roman" panose="02020603050405020304" pitchFamily="18" charset="0"/>
              </a:rPr>
              <a:t>İki yazarlı:</a:t>
            </a:r>
          </a:p>
          <a:p>
            <a:pPr marL="0" indent="0" algn="just">
              <a:buNone/>
            </a:pPr>
            <a:r>
              <a:rPr lang="tr-TR" sz="2000" dirty="0" err="1">
                <a:latin typeface="Times New Roman" panose="02020603050405020304" pitchFamily="18" charset="0"/>
                <a:cs typeface="Times New Roman" panose="02020603050405020304" pitchFamily="18" charset="0"/>
              </a:rPr>
              <a:t>Rybaczewska</a:t>
            </a:r>
            <a:r>
              <a:rPr lang="tr-TR" sz="2000" dirty="0">
                <a:latin typeface="Times New Roman" panose="02020603050405020304" pitchFamily="18" charset="0"/>
                <a:cs typeface="Times New Roman" panose="02020603050405020304" pitchFamily="18" charset="0"/>
              </a:rPr>
              <a:t>, M. ve </a:t>
            </a:r>
            <a:r>
              <a:rPr lang="tr-TR" sz="2000" dirty="0" err="1">
                <a:latin typeface="Times New Roman" panose="02020603050405020304" pitchFamily="18" charset="0"/>
                <a:cs typeface="Times New Roman" panose="02020603050405020304" pitchFamily="18" charset="0"/>
              </a:rPr>
              <a:t>Sparks</a:t>
            </a:r>
            <a:r>
              <a:rPr lang="tr-TR" sz="2000" dirty="0">
                <a:latin typeface="Times New Roman" panose="02020603050405020304" pitchFamily="18" charset="0"/>
                <a:cs typeface="Times New Roman" panose="02020603050405020304" pitchFamily="18" charset="0"/>
              </a:rPr>
              <a:t>, L. (2022). Yaşlanan tüketiciler ve e-ticaret faaliyetleri. </a:t>
            </a:r>
            <a:r>
              <a:rPr lang="tr-TR" sz="2000" i="1" dirty="0">
                <a:latin typeface="Times New Roman" panose="02020603050405020304" pitchFamily="18" charset="0"/>
                <a:cs typeface="Times New Roman" panose="02020603050405020304" pitchFamily="18" charset="0"/>
              </a:rPr>
              <a:t>Yaşlanma ve Toplum</a:t>
            </a:r>
            <a:r>
              <a:rPr lang="tr-TR" sz="2000" dirty="0">
                <a:latin typeface="Times New Roman" panose="02020603050405020304" pitchFamily="18" charset="0"/>
                <a:cs typeface="Times New Roman" panose="02020603050405020304" pitchFamily="18" charset="0"/>
              </a:rPr>
              <a:t>, </a:t>
            </a:r>
            <a:r>
              <a:rPr lang="tr-TR" sz="2000" i="1" dirty="0">
                <a:latin typeface="Times New Roman" panose="02020603050405020304" pitchFamily="18" charset="0"/>
                <a:cs typeface="Times New Roman" panose="02020603050405020304" pitchFamily="18" charset="0"/>
              </a:rPr>
              <a:t>42</a:t>
            </a:r>
            <a:r>
              <a:rPr lang="tr-TR" sz="2000" dirty="0">
                <a:latin typeface="Times New Roman" panose="02020603050405020304" pitchFamily="18" charset="0"/>
                <a:cs typeface="Times New Roman" panose="02020603050405020304" pitchFamily="18" charset="0"/>
              </a:rPr>
              <a:t> (8), 1879-1898.</a:t>
            </a:r>
          </a:p>
          <a:p>
            <a:pPr marL="0" indent="0" algn="just">
              <a:buNone/>
            </a:pPr>
            <a:r>
              <a:rPr lang="tr-TR" sz="2000" b="1" dirty="0">
                <a:latin typeface="Times New Roman" panose="02020603050405020304" pitchFamily="18" charset="0"/>
                <a:cs typeface="Times New Roman" panose="02020603050405020304" pitchFamily="18" charset="0"/>
              </a:rPr>
              <a:t>Üç ve daha fazla yazarlı:</a:t>
            </a:r>
          </a:p>
          <a:p>
            <a:pPr marL="0" indent="0">
              <a:buNone/>
            </a:pPr>
            <a:r>
              <a:rPr lang="tr-TR" sz="2000" dirty="0">
                <a:latin typeface="Times New Roman" panose="02020603050405020304" pitchFamily="18" charset="0"/>
                <a:cs typeface="Times New Roman" panose="02020603050405020304" pitchFamily="18" charset="0"/>
              </a:rPr>
              <a:t>John Smith, Maria Garcia, David Lee ve Sarah Chen.</a:t>
            </a:r>
          </a:p>
          <a:p>
            <a:pPr marL="0" indent="0">
              <a:buNone/>
            </a:pPr>
            <a:r>
              <a:rPr lang="tr-TR" sz="2000" dirty="0">
                <a:latin typeface="Times New Roman" panose="02020603050405020304" pitchFamily="18" charset="0"/>
                <a:cs typeface="Times New Roman" panose="02020603050405020304" pitchFamily="18" charset="0"/>
              </a:rPr>
              <a:t>Smith, J., vd. (2020). </a:t>
            </a:r>
            <a:r>
              <a:rPr lang="tr-TR" sz="2000" i="1" dirty="0">
                <a:latin typeface="Times New Roman" panose="02020603050405020304" pitchFamily="18" charset="0"/>
                <a:cs typeface="Times New Roman" panose="02020603050405020304" pitchFamily="18" charset="0"/>
              </a:rPr>
              <a:t>Dijital Çağda Psikoloji</a:t>
            </a:r>
            <a:r>
              <a:rPr lang="tr-TR" sz="2000" dirty="0">
                <a:latin typeface="Times New Roman" panose="02020603050405020304" pitchFamily="18" charset="0"/>
                <a:cs typeface="Times New Roman" panose="02020603050405020304" pitchFamily="18" charset="0"/>
              </a:rPr>
              <a:t>. Akademik Kitaplar.</a:t>
            </a:r>
          </a:p>
          <a:p>
            <a:pPr marL="0" indent="0" algn="just">
              <a:buNone/>
            </a:pP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0788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9ED696-25F4-6D0A-403D-4ED13168FCE5}"/>
              </a:ext>
            </a:extLst>
          </p:cNvPr>
          <p:cNvSpPr>
            <a:spLocks noGrp="1"/>
          </p:cNvSpPr>
          <p:nvPr>
            <p:ph type="title"/>
          </p:nvPr>
        </p:nvSpPr>
        <p:spPr/>
        <p:txBody>
          <a:bodyPr/>
          <a:lstStyle/>
          <a:p>
            <a:pPr algn="ctr"/>
            <a:r>
              <a:rPr lang="tr-TR" b="1" dirty="0">
                <a:latin typeface="Times New Roman" panose="02020603050405020304" pitchFamily="18" charset="0"/>
                <a:cs typeface="Times New Roman" panose="02020603050405020304" pitchFamily="18" charset="0"/>
              </a:rPr>
              <a:t>Doğrudan Alıntı </a:t>
            </a:r>
          </a:p>
        </p:txBody>
      </p:sp>
      <p:sp>
        <p:nvSpPr>
          <p:cNvPr id="3" name="İçerik Yer Tutucusu 2">
            <a:extLst>
              <a:ext uri="{FF2B5EF4-FFF2-40B4-BE49-F238E27FC236}">
                <a16:creationId xmlns:a16="http://schemas.microsoft.com/office/drawing/2014/main" id="{E11C0236-06D7-172E-3120-E443ABAACD8E}"/>
              </a:ext>
            </a:extLst>
          </p:cNvPr>
          <p:cNvSpPr>
            <a:spLocks noGrp="1"/>
          </p:cNvSpPr>
          <p:nvPr>
            <p:ph idx="1"/>
          </p:nvPr>
        </p:nvSpPr>
        <p:spPr/>
        <p:txBody>
          <a:bodyPr/>
          <a:lstStyle/>
          <a:p>
            <a:pPr marL="0" indent="0">
              <a:buNone/>
            </a:pPr>
            <a:endParaRPr lang="tr-TR" b="1" dirty="0">
              <a:latin typeface="Times New Roman" panose="02020603050405020304" pitchFamily="18" charset="0"/>
              <a:cs typeface="Times New Roman" panose="02020603050405020304" pitchFamily="18" charset="0"/>
            </a:endParaRPr>
          </a:p>
          <a:p>
            <a:pPr marL="0" indent="0">
              <a:buNone/>
            </a:pPr>
            <a:r>
              <a:rPr lang="tr-TR" b="1" dirty="0">
                <a:latin typeface="Times New Roman" panose="02020603050405020304" pitchFamily="18" charset="0"/>
                <a:cs typeface="Times New Roman" panose="02020603050405020304" pitchFamily="18" charset="0"/>
              </a:rPr>
              <a:t>1- Kısa alıntı: </a:t>
            </a:r>
          </a:p>
          <a:p>
            <a:pPr marL="0" indent="0">
              <a:buNone/>
            </a:pPr>
            <a:r>
              <a:rPr lang="tr-TR" dirty="0">
                <a:latin typeface="Times New Roman" panose="02020603050405020304" pitchFamily="18" charset="0"/>
                <a:cs typeface="Times New Roman" panose="02020603050405020304" pitchFamily="18" charset="0"/>
              </a:rPr>
              <a:t>Metinde tırnak içinde verilir. </a:t>
            </a:r>
          </a:p>
          <a:p>
            <a:pPr marL="0" indent="0">
              <a:buNone/>
            </a:pPr>
            <a:r>
              <a:rPr lang="tr-TR" dirty="0">
                <a:latin typeface="Times New Roman" panose="02020603050405020304" pitchFamily="18" charset="0"/>
                <a:cs typeface="Times New Roman" panose="02020603050405020304" pitchFamily="18" charset="0"/>
              </a:rPr>
              <a:t>Yazar soyadı, eserin yılı ve sayfa numarası belirtilir.</a:t>
            </a:r>
          </a:p>
          <a:p>
            <a:pPr marL="0" indent="0">
              <a:buNone/>
            </a:pPr>
            <a:r>
              <a:rPr lang="tr-TR" dirty="0">
                <a:latin typeface="Times New Roman" panose="02020603050405020304" pitchFamily="18" charset="0"/>
                <a:cs typeface="Times New Roman" panose="02020603050405020304" pitchFamily="18" charset="0"/>
              </a:rPr>
              <a:t>Nokta parantezden sonra konur.</a:t>
            </a:r>
          </a:p>
        </p:txBody>
      </p:sp>
    </p:spTree>
    <p:extLst>
      <p:ext uri="{BB962C8B-B14F-4D97-AF65-F5344CB8AC3E}">
        <p14:creationId xmlns:p14="http://schemas.microsoft.com/office/powerpoint/2010/main" val="28074346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FF9E690-A423-170D-E547-C5A247CA6BC8}"/>
              </a:ext>
            </a:extLst>
          </p:cNvPr>
          <p:cNvSpPr>
            <a:spLocks noGrp="1"/>
          </p:cNvSpPr>
          <p:nvPr>
            <p:ph idx="1"/>
          </p:nvPr>
        </p:nvSpPr>
        <p:spPr>
          <a:xfrm>
            <a:off x="1155548" y="2217343"/>
            <a:ext cx="9880893" cy="3959619"/>
          </a:xfrm>
        </p:spPr>
        <p:txBody>
          <a:bodyPr>
            <a:normAutofit/>
          </a:bodyPr>
          <a:lstStyle/>
          <a:p>
            <a:pPr marL="0" indent="0">
              <a:buNone/>
            </a:pPr>
            <a:endParaRPr lang="tr-TR" sz="2400" b="1" dirty="0">
              <a:latin typeface="Times New Roman" panose="02020603050405020304" pitchFamily="18" charset="0"/>
              <a:cs typeface="Times New Roman" panose="02020603050405020304" pitchFamily="18" charset="0"/>
            </a:endParaRPr>
          </a:p>
          <a:p>
            <a:pPr marL="0" indent="0">
              <a:buNone/>
            </a:pPr>
            <a:endParaRPr lang="tr-TR" sz="2000" b="1" dirty="0">
              <a:latin typeface="Times New Roman" panose="02020603050405020304" pitchFamily="18" charset="0"/>
              <a:cs typeface="Times New Roman" panose="02020603050405020304" pitchFamily="18" charset="0"/>
            </a:endParaRPr>
          </a:p>
          <a:p>
            <a:pPr marL="0" indent="0" algn="ctr">
              <a:buNone/>
            </a:pPr>
            <a:r>
              <a:rPr lang="tr-TR" sz="2400" b="1" dirty="0">
                <a:latin typeface="Times New Roman" panose="02020603050405020304" pitchFamily="18" charset="0"/>
                <a:cs typeface="Times New Roman" panose="02020603050405020304" pitchFamily="18" charset="0"/>
              </a:rPr>
              <a:t>Dergi</a:t>
            </a:r>
          </a:p>
          <a:p>
            <a:pPr marL="0" indent="0">
              <a:buNone/>
            </a:pPr>
            <a:endParaRPr lang="tr-TR" sz="2000" b="1" dirty="0">
              <a:latin typeface="Times New Roman" panose="02020603050405020304" pitchFamily="18" charset="0"/>
              <a:cs typeface="Times New Roman" panose="02020603050405020304" pitchFamily="18" charset="0"/>
            </a:endParaRPr>
          </a:p>
          <a:p>
            <a:pPr marL="0" indent="0">
              <a:buNone/>
            </a:pPr>
            <a:r>
              <a:rPr lang="tr-TR" sz="2000" b="1" dirty="0">
                <a:latin typeface="Times New Roman" panose="02020603050405020304" pitchFamily="18" charset="0"/>
                <a:cs typeface="Times New Roman" panose="02020603050405020304" pitchFamily="18" charset="0"/>
              </a:rPr>
              <a:t>Yazar Soyadı, Adı (Kısaltma). (Tarih). Makale Adı. </a:t>
            </a:r>
            <a:r>
              <a:rPr lang="tr-TR" sz="2000" b="1" i="1" dirty="0">
                <a:latin typeface="Times New Roman" panose="02020603050405020304" pitchFamily="18" charset="0"/>
                <a:cs typeface="Times New Roman" panose="02020603050405020304" pitchFamily="18" charset="0"/>
              </a:rPr>
              <a:t>Dergi adı (Eğik), Cilt </a:t>
            </a:r>
            <a:r>
              <a:rPr lang="tr-TR" sz="2000" b="1" dirty="0">
                <a:latin typeface="Times New Roman" panose="02020603050405020304" pitchFamily="18" charset="0"/>
                <a:cs typeface="Times New Roman" panose="02020603050405020304" pitchFamily="18" charset="0"/>
              </a:rPr>
              <a:t>(sayı), Sayfa.</a:t>
            </a: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000" dirty="0" err="1">
                <a:latin typeface="Times New Roman" panose="02020603050405020304" pitchFamily="18" charset="0"/>
                <a:cs typeface="Times New Roman" panose="02020603050405020304" pitchFamily="18" charset="0"/>
              </a:rPr>
              <a:t>Ercilasun</a:t>
            </a:r>
            <a:r>
              <a:rPr lang="tr-TR" sz="2000" dirty="0">
                <a:latin typeface="Times New Roman" panose="02020603050405020304" pitchFamily="18" charset="0"/>
                <a:cs typeface="Times New Roman" panose="02020603050405020304" pitchFamily="18" charset="0"/>
              </a:rPr>
              <a:t>, A. B. (2013). Türkçenin Dünya Dilleri Arasındaki Yeri. </a:t>
            </a:r>
            <a:r>
              <a:rPr lang="tr-TR" sz="2000" i="1" dirty="0">
                <a:latin typeface="Times New Roman" panose="02020603050405020304" pitchFamily="18" charset="0"/>
                <a:cs typeface="Times New Roman" panose="02020603050405020304" pitchFamily="18" charset="0"/>
              </a:rPr>
              <a:t>Dil Araştırmaları, 12, </a:t>
            </a:r>
            <a:r>
              <a:rPr lang="tr-TR" sz="2000" dirty="0">
                <a:latin typeface="Times New Roman" panose="02020603050405020304" pitchFamily="18" charset="0"/>
                <a:cs typeface="Times New Roman" panose="02020603050405020304" pitchFamily="18" charset="0"/>
              </a:rPr>
              <a:t>17-22.</a:t>
            </a:r>
          </a:p>
        </p:txBody>
      </p:sp>
    </p:spTree>
    <p:extLst>
      <p:ext uri="{BB962C8B-B14F-4D97-AF65-F5344CB8AC3E}">
        <p14:creationId xmlns:p14="http://schemas.microsoft.com/office/powerpoint/2010/main" val="3173948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A7E445-5EC8-C55F-0910-829189057098}"/>
              </a:ext>
            </a:extLst>
          </p:cNvPr>
          <p:cNvSpPr>
            <a:spLocks noGrp="1"/>
          </p:cNvSpPr>
          <p:nvPr>
            <p:ph idx="1"/>
          </p:nvPr>
        </p:nvSpPr>
        <p:spPr>
          <a:xfrm>
            <a:off x="1155548" y="2217343"/>
            <a:ext cx="9880893" cy="3959619"/>
          </a:xfrm>
        </p:spPr>
        <p:txBody>
          <a:bodyPr>
            <a:normAutofit/>
          </a:bodyPr>
          <a:lstStyle/>
          <a:p>
            <a:pPr marL="0" indent="0" algn="ctr">
              <a:buNone/>
            </a:pPr>
            <a:r>
              <a:rPr lang="tr-TR" sz="2400" b="1" dirty="0">
                <a:latin typeface="Times New Roman" panose="02020603050405020304" pitchFamily="18" charset="0"/>
                <a:cs typeface="Times New Roman" panose="02020603050405020304" pitchFamily="18" charset="0"/>
              </a:rPr>
              <a:t>Tez</a:t>
            </a: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000" b="1" dirty="0">
                <a:latin typeface="Times New Roman" panose="02020603050405020304" pitchFamily="18" charset="0"/>
                <a:cs typeface="Times New Roman" panose="02020603050405020304" pitchFamily="18" charset="0"/>
              </a:rPr>
              <a:t>Yazar Soyadı, Adı (Kısaltma). (Tarih). </a:t>
            </a:r>
            <a:r>
              <a:rPr lang="tr-TR" sz="2000" b="1" i="1" dirty="0">
                <a:latin typeface="Times New Roman" panose="02020603050405020304" pitchFamily="18" charset="0"/>
                <a:cs typeface="Times New Roman" panose="02020603050405020304" pitchFamily="18" charset="0"/>
              </a:rPr>
              <a:t>Tez adı. </a:t>
            </a:r>
            <a:r>
              <a:rPr lang="tr-TR" sz="2000" b="1" dirty="0">
                <a:latin typeface="Times New Roman" panose="02020603050405020304" pitchFamily="18" charset="0"/>
                <a:cs typeface="Times New Roman" panose="02020603050405020304" pitchFamily="18" charset="0"/>
              </a:rPr>
              <a:t>[YL/</a:t>
            </a:r>
            <a:r>
              <a:rPr lang="tr-TR" sz="2000" b="1" dirty="0" err="1">
                <a:latin typeface="Times New Roman" panose="02020603050405020304" pitchFamily="18" charset="0"/>
                <a:cs typeface="Times New Roman" panose="02020603050405020304" pitchFamily="18" charset="0"/>
              </a:rPr>
              <a:t>Dr</a:t>
            </a:r>
            <a:r>
              <a:rPr lang="tr-TR" sz="2000" b="1" dirty="0">
                <a:latin typeface="Times New Roman" panose="02020603050405020304" pitchFamily="18" charset="0"/>
                <a:cs typeface="Times New Roman" panose="02020603050405020304" pitchFamily="18" charset="0"/>
              </a:rPr>
              <a:t> Tezi]</a:t>
            </a:r>
            <a:r>
              <a:rPr lang="tr-TR" sz="2000" b="1" i="1" dirty="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Üniversite.</a:t>
            </a: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000" dirty="0" err="1">
                <a:latin typeface="Times New Roman" panose="02020603050405020304" pitchFamily="18" charset="0"/>
                <a:cs typeface="Times New Roman" panose="02020603050405020304" pitchFamily="18" charset="0"/>
              </a:rPr>
              <a:t>Durukoğlu</a:t>
            </a:r>
            <a:r>
              <a:rPr lang="tr-TR" sz="2000" dirty="0">
                <a:latin typeface="Times New Roman" panose="02020603050405020304" pitchFamily="18" charset="0"/>
                <a:cs typeface="Times New Roman" panose="02020603050405020304" pitchFamily="18" charset="0"/>
              </a:rPr>
              <a:t>, G. (2020). </a:t>
            </a:r>
            <a:r>
              <a:rPr lang="tr-TR" sz="2000" i="1" dirty="0" err="1">
                <a:latin typeface="Times New Roman" panose="02020603050405020304" pitchFamily="18" charset="0"/>
                <a:cs typeface="Times New Roman" panose="02020603050405020304" pitchFamily="18" charset="0"/>
              </a:rPr>
              <a:t>Dîvânu</a:t>
            </a:r>
            <a:r>
              <a:rPr lang="tr-TR" sz="2000" i="1" dirty="0">
                <a:latin typeface="Times New Roman" panose="02020603050405020304" pitchFamily="18" charset="0"/>
                <a:cs typeface="Times New Roman" panose="02020603050405020304" pitchFamily="18" charset="0"/>
              </a:rPr>
              <a:t> </a:t>
            </a:r>
            <a:r>
              <a:rPr lang="tr-TR" sz="2000" i="1" dirty="0" err="1">
                <a:latin typeface="Times New Roman" panose="02020603050405020304" pitchFamily="18" charset="0"/>
                <a:cs typeface="Times New Roman" panose="02020603050405020304" pitchFamily="18" charset="0"/>
              </a:rPr>
              <a:t>Lugâti't</a:t>
            </a:r>
            <a:r>
              <a:rPr lang="tr-TR" sz="2000" i="1" dirty="0">
                <a:latin typeface="Times New Roman" panose="02020603050405020304" pitchFamily="18" charset="0"/>
                <a:cs typeface="Times New Roman" panose="02020603050405020304" pitchFamily="18" charset="0"/>
              </a:rPr>
              <a:t>-Türk'e göre 11. yüzyıl Türk dili grameri </a:t>
            </a:r>
            <a:r>
              <a:rPr lang="tr-TR" sz="2000" dirty="0">
                <a:latin typeface="Times New Roman" panose="02020603050405020304" pitchFamily="18" charset="0"/>
                <a:cs typeface="Times New Roman" panose="02020603050405020304" pitchFamily="18" charset="0"/>
              </a:rPr>
              <a:t>[Yayımlanmamış doktora tezi]. Fırat Üniversitesi.</a:t>
            </a:r>
            <a:endParaRPr lang="tr-T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9232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B7C99A4-581F-F996-8D33-E1415A4C426F}"/>
              </a:ext>
            </a:extLst>
          </p:cNvPr>
          <p:cNvSpPr>
            <a:spLocks noGrp="1"/>
          </p:cNvSpPr>
          <p:nvPr>
            <p:ph idx="1"/>
          </p:nvPr>
        </p:nvSpPr>
        <p:spPr/>
        <p:txBody>
          <a:bodyPr/>
          <a:lstStyle/>
          <a:p>
            <a:pPr marL="0" indent="0" algn="ctr">
              <a:buNone/>
            </a:pPr>
            <a:endParaRPr lang="tr-TR" dirty="0">
              <a:latin typeface="Times New Roman" panose="02020603050405020304" pitchFamily="18" charset="0"/>
              <a:cs typeface="Times New Roman" panose="02020603050405020304" pitchFamily="18" charset="0"/>
              <a:hlinkClick r:id="rId2"/>
            </a:endParaRPr>
          </a:p>
          <a:p>
            <a:pPr marL="0" indent="0" algn="ctr">
              <a:buNone/>
            </a:pPr>
            <a:endParaRPr lang="tr-TR" dirty="0">
              <a:latin typeface="Times New Roman" panose="02020603050405020304" pitchFamily="18" charset="0"/>
              <a:cs typeface="Times New Roman" panose="02020603050405020304" pitchFamily="18" charset="0"/>
              <a:hlinkClick r:id="rId2"/>
            </a:endParaRPr>
          </a:p>
          <a:p>
            <a:pPr marL="0" indent="0" algn="ctr">
              <a:buNone/>
            </a:pPr>
            <a:r>
              <a:rPr lang="tr-TR" dirty="0">
                <a:latin typeface="Times New Roman" panose="02020603050405020304" pitchFamily="18" charset="0"/>
                <a:cs typeface="Times New Roman" panose="02020603050405020304" pitchFamily="18" charset="0"/>
                <a:hlinkClick r:id="rId2"/>
              </a:rPr>
              <a:t>https://apastyle.apa.org/</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217601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08887D5-CF0D-BDF8-2DCC-2B9E4B402BC1}"/>
              </a:ext>
            </a:extLst>
          </p:cNvPr>
          <p:cNvSpPr>
            <a:spLocks noGrp="1"/>
          </p:cNvSpPr>
          <p:nvPr>
            <p:ph idx="1"/>
          </p:nvPr>
        </p:nvSpPr>
        <p:spPr/>
        <p:txBody>
          <a:bodyPr/>
          <a:lstStyle/>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r>
              <a:rPr lang="tr-TR" b="1" dirty="0">
                <a:latin typeface="Times New Roman" panose="02020603050405020304" pitchFamily="18" charset="0"/>
                <a:cs typeface="Times New Roman" panose="02020603050405020304" pitchFamily="18" charset="0"/>
              </a:rPr>
              <a:t>A) </a:t>
            </a:r>
            <a:r>
              <a:rPr lang="tr-TR" dirty="0">
                <a:latin typeface="Times New Roman" panose="02020603050405020304" pitchFamily="18" charset="0"/>
                <a:cs typeface="Times New Roman" panose="02020603050405020304" pitchFamily="18" charset="0"/>
              </a:rPr>
              <a:t>‘’Diller, dinlerin mesajlarını kendi konuşur kümelerine ileterek onların anlaşılmasını, yaygınlaşmasını sağlarlar’’ (Akar, 2024, s. 1).</a:t>
            </a:r>
          </a:p>
        </p:txBody>
      </p:sp>
    </p:spTree>
    <p:extLst>
      <p:ext uri="{BB962C8B-B14F-4D97-AF65-F5344CB8AC3E}">
        <p14:creationId xmlns:p14="http://schemas.microsoft.com/office/powerpoint/2010/main" val="2640579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04ACC54-F426-2845-6052-FE428991C758}"/>
              </a:ext>
            </a:extLst>
          </p:cNvPr>
          <p:cNvSpPr>
            <a:spLocks noGrp="1"/>
          </p:cNvSpPr>
          <p:nvPr>
            <p:ph idx="1"/>
          </p:nvPr>
        </p:nvSpPr>
        <p:spPr/>
        <p:txBody>
          <a:bodyPr/>
          <a:lstStyle/>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r>
              <a:rPr lang="tr-TR" b="1" dirty="0">
                <a:latin typeface="Times New Roman" panose="02020603050405020304" pitchFamily="18" charset="0"/>
                <a:cs typeface="Times New Roman" panose="02020603050405020304" pitchFamily="18" charset="0"/>
              </a:rPr>
              <a:t>B) </a:t>
            </a:r>
            <a:r>
              <a:rPr lang="tr-TR" dirty="0">
                <a:latin typeface="Times New Roman" panose="02020603050405020304" pitchFamily="18" charset="0"/>
                <a:cs typeface="Times New Roman" panose="02020603050405020304" pitchFamily="18" charset="0"/>
              </a:rPr>
              <a:t>Akar (2024) ‘’Diller, dinlerin mesajlarını kendi konuşur kümelerine ileterek onların anlaşılmasını, yaygınlaşmasını sağlarlar’’ ifadesini kullanır (s. 1).</a:t>
            </a:r>
          </a:p>
          <a:p>
            <a:pPr marL="0" indent="0">
              <a:buNone/>
            </a:pPr>
            <a:endParaRPr lang="tr-TR" dirty="0"/>
          </a:p>
        </p:txBody>
      </p:sp>
    </p:spTree>
    <p:extLst>
      <p:ext uri="{BB962C8B-B14F-4D97-AF65-F5344CB8AC3E}">
        <p14:creationId xmlns:p14="http://schemas.microsoft.com/office/powerpoint/2010/main" val="2963204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A01935B-ABA0-5926-49CA-4746BB2E9819}"/>
              </a:ext>
            </a:extLst>
          </p:cNvPr>
          <p:cNvSpPr>
            <a:spLocks noGrp="1"/>
          </p:cNvSpPr>
          <p:nvPr>
            <p:ph idx="1"/>
          </p:nvPr>
        </p:nvSpPr>
        <p:spPr/>
        <p:txBody>
          <a:bodyPr/>
          <a:lstStyle/>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r>
              <a:rPr lang="tr-TR" b="1" dirty="0">
                <a:latin typeface="Times New Roman" panose="02020603050405020304" pitchFamily="18" charset="0"/>
                <a:cs typeface="Times New Roman" panose="02020603050405020304" pitchFamily="18" charset="0"/>
              </a:rPr>
              <a:t>C) </a:t>
            </a:r>
            <a:r>
              <a:rPr lang="tr-TR" dirty="0">
                <a:latin typeface="Times New Roman" panose="02020603050405020304" pitchFamily="18" charset="0"/>
                <a:cs typeface="Times New Roman" panose="02020603050405020304" pitchFamily="18" charset="0"/>
              </a:rPr>
              <a:t>Akar (2024, s. 1) ‘’Diller, dinlerin mesajlarını kendi konuşur kümelerine ileterek onların anlaşılmasını, yaygınlaşmasını sağlarlar’’ şeklinde açıklama yapar.</a:t>
            </a:r>
          </a:p>
          <a:p>
            <a:pPr marL="0" indent="0">
              <a:buNone/>
            </a:pPr>
            <a:endParaRPr lang="tr-TR" dirty="0"/>
          </a:p>
        </p:txBody>
      </p:sp>
    </p:spTree>
    <p:extLst>
      <p:ext uri="{BB962C8B-B14F-4D97-AF65-F5344CB8AC3E}">
        <p14:creationId xmlns:p14="http://schemas.microsoft.com/office/powerpoint/2010/main" val="3271255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306AD82-22DB-3D1F-1A33-55B2FE2D6A36}"/>
              </a:ext>
            </a:extLst>
          </p:cNvPr>
          <p:cNvSpPr>
            <a:spLocks noGrp="1"/>
          </p:cNvSpPr>
          <p:nvPr>
            <p:ph idx="1"/>
          </p:nvPr>
        </p:nvSpPr>
        <p:spPr>
          <a:xfrm>
            <a:off x="838200" y="1825625"/>
            <a:ext cx="10084904" cy="4351338"/>
          </a:xfrm>
        </p:spPr>
        <p:txBody>
          <a:bodyPr/>
          <a:lstStyle/>
          <a:p>
            <a:pPr marL="0" indent="0" algn="just" fontAlgn="base">
              <a:buNone/>
            </a:pPr>
            <a:endParaRPr lang="tr-TR" b="1" dirty="0">
              <a:latin typeface="Times New Roman" panose="02020603050405020304" pitchFamily="18" charset="0"/>
              <a:cs typeface="Times New Roman" panose="02020603050405020304" pitchFamily="18" charset="0"/>
            </a:endParaRPr>
          </a:p>
          <a:p>
            <a:pPr marL="0" indent="0" algn="just" fontAlgn="base">
              <a:buNone/>
            </a:pPr>
            <a:r>
              <a:rPr lang="tr-TR" b="1" dirty="0">
                <a:latin typeface="Times New Roman" panose="02020603050405020304" pitchFamily="18" charset="0"/>
                <a:cs typeface="Times New Roman" panose="02020603050405020304" pitchFamily="18" charset="0"/>
              </a:rPr>
              <a:t>2- Uzun (Blok) Alıntı:</a:t>
            </a:r>
          </a:p>
          <a:p>
            <a:pPr marL="0" indent="0" algn="just" fontAlgn="base">
              <a:buNone/>
            </a:pPr>
            <a:r>
              <a:rPr lang="tr-TR" dirty="0">
                <a:latin typeface="Times New Roman" panose="02020603050405020304" pitchFamily="18" charset="0"/>
                <a:cs typeface="Times New Roman" panose="02020603050405020304" pitchFamily="18" charset="0"/>
              </a:rPr>
              <a:t>Tırnağa gerek yoktur.</a:t>
            </a:r>
          </a:p>
          <a:p>
            <a:pPr marL="0" indent="0" algn="just" fontAlgn="base">
              <a:buNone/>
            </a:pPr>
            <a:r>
              <a:rPr lang="tr-TR" dirty="0">
                <a:latin typeface="Times New Roman" panose="02020603050405020304" pitchFamily="18" charset="0"/>
                <a:cs typeface="Times New Roman" panose="02020603050405020304" pitchFamily="18" charset="0"/>
              </a:rPr>
              <a:t>Blok alıntı girinti kullanılarak verilir.</a:t>
            </a:r>
          </a:p>
          <a:p>
            <a:pPr marL="0" indent="0" algn="just" fontAlgn="base">
              <a:buNone/>
            </a:pPr>
            <a:r>
              <a:rPr lang="tr-TR" dirty="0">
                <a:latin typeface="Times New Roman" panose="02020603050405020304" pitchFamily="18" charset="0"/>
                <a:cs typeface="Times New Roman" panose="02020603050405020304" pitchFamily="18" charset="0"/>
              </a:rPr>
              <a:t>Parantez öncesi nokta konur.</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4335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475E25C-B013-D208-F481-9905B5991160}"/>
              </a:ext>
            </a:extLst>
          </p:cNvPr>
          <p:cNvSpPr>
            <a:spLocks noGrp="1"/>
          </p:cNvSpPr>
          <p:nvPr>
            <p:ph idx="1"/>
          </p:nvPr>
        </p:nvSpPr>
        <p:spPr/>
        <p:txBody>
          <a:bodyPr/>
          <a:lstStyle/>
          <a:p>
            <a:pPr marL="0" indent="0" algn="just" fontAlgn="base">
              <a:buNone/>
            </a:pPr>
            <a:r>
              <a:rPr lang="tr-TR" dirty="0">
                <a:latin typeface="Times New Roman" panose="02020603050405020304" pitchFamily="18" charset="0"/>
                <a:cs typeface="Times New Roman" panose="02020603050405020304" pitchFamily="18" charset="0"/>
              </a:rPr>
              <a:t>Araştırmacılar insanların kendileriyle nasıl konuştuklarını incelediler:</a:t>
            </a:r>
          </a:p>
          <a:p>
            <a:pPr marL="536575" indent="0" algn="just" defTabSz="873125" fontAlgn="base">
              <a:buNone/>
              <a:tabLst>
                <a:tab pos="9332913" algn="l"/>
              </a:tabLst>
            </a:pPr>
            <a:r>
              <a:rPr lang="tr-TR" dirty="0">
                <a:latin typeface="Times New Roman" panose="02020603050405020304" pitchFamily="18" charset="0"/>
                <a:cs typeface="Times New Roman" panose="02020603050405020304" pitchFamily="18" charset="0"/>
              </a:rPr>
              <a:t>İç konuşma paradoksal bir olgudur. Birçok insanın günlük yaşamının merkezinde yer alan bir deneyim olmasına rağmen, onu bilimsel olarak inceleme çabalarına önemli zorluklar sunar. Bununla birlikte, çok çeşitli metodolojiler ve yaklaşımlar, iç konuşmanın öznel deneyimine ve bilişsel ve sinirsel temellerine ışık tutmak için bir araya gelmiştir. (</a:t>
            </a:r>
            <a:r>
              <a:rPr lang="tr-TR" dirty="0" err="1">
                <a:latin typeface="Times New Roman" panose="02020603050405020304" pitchFamily="18" charset="0"/>
                <a:cs typeface="Times New Roman" panose="02020603050405020304" pitchFamily="18" charset="0"/>
              </a:rPr>
              <a:t>Alderson-Day</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Fernyhough</a:t>
            </a:r>
            <a:r>
              <a:rPr lang="tr-TR" dirty="0">
                <a:latin typeface="Times New Roman" panose="02020603050405020304" pitchFamily="18" charset="0"/>
                <a:cs typeface="Times New Roman" panose="02020603050405020304" pitchFamily="18" charset="0"/>
              </a:rPr>
              <a:t>, 2015, s. 957)</a:t>
            </a:r>
          </a:p>
          <a:p>
            <a:pPr marL="0" indent="0">
              <a:buNone/>
            </a:pPr>
            <a:endParaRPr lang="tr-TR" dirty="0"/>
          </a:p>
        </p:txBody>
      </p:sp>
    </p:spTree>
    <p:extLst>
      <p:ext uri="{BB962C8B-B14F-4D97-AF65-F5344CB8AC3E}">
        <p14:creationId xmlns:p14="http://schemas.microsoft.com/office/powerpoint/2010/main" val="3325545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143BAAA9-17FC-0AB7-4745-BBEE704026D8}"/>
              </a:ext>
            </a:extLst>
          </p:cNvPr>
          <p:cNvPicPr>
            <a:picLocks noGrp="1" noChangeAspect="1"/>
          </p:cNvPicPr>
          <p:nvPr>
            <p:ph idx="1"/>
          </p:nvPr>
        </p:nvPicPr>
        <p:blipFill>
          <a:blip r:embed="rId2"/>
          <a:stretch>
            <a:fillRect/>
          </a:stretch>
        </p:blipFill>
        <p:spPr>
          <a:xfrm>
            <a:off x="3364683" y="318052"/>
            <a:ext cx="5462633" cy="6291470"/>
          </a:xfrm>
          <a:prstGeom prst="rect">
            <a:avLst/>
          </a:prstGeom>
        </p:spPr>
      </p:pic>
    </p:spTree>
    <p:extLst>
      <p:ext uri="{BB962C8B-B14F-4D97-AF65-F5344CB8AC3E}">
        <p14:creationId xmlns:p14="http://schemas.microsoft.com/office/powerpoint/2010/main" val="212884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0D1DB43-EDAC-A5E2-CBF8-49CDC4E2D42B}"/>
              </a:ext>
            </a:extLst>
          </p:cNvPr>
          <p:cNvSpPr>
            <a:spLocks noGrp="1"/>
          </p:cNvSpPr>
          <p:nvPr>
            <p:ph idx="1"/>
          </p:nvPr>
        </p:nvSpPr>
        <p:spPr/>
        <p:txBody>
          <a:bodyPr/>
          <a:lstStyle/>
          <a:p>
            <a:pPr marL="0" indent="0">
              <a:lnSpc>
                <a:spcPct val="150000"/>
              </a:lnSpc>
              <a:buNone/>
            </a:pPr>
            <a:endParaRPr lang="tr-TR" b="1" dirty="0">
              <a:latin typeface="Times New Roman" panose="02020603050405020304" pitchFamily="18" charset="0"/>
              <a:cs typeface="Times New Roman" panose="02020603050405020304" pitchFamily="18" charset="0"/>
            </a:endParaRPr>
          </a:p>
          <a:p>
            <a:pPr marL="0" indent="0">
              <a:lnSpc>
                <a:spcPct val="150000"/>
              </a:lnSpc>
              <a:buNone/>
            </a:pPr>
            <a:r>
              <a:rPr lang="tr-TR" b="1" dirty="0">
                <a:latin typeface="Times New Roman" panose="02020603050405020304" pitchFamily="18" charset="0"/>
                <a:cs typeface="Times New Roman" panose="02020603050405020304" pitchFamily="18" charset="0"/>
              </a:rPr>
              <a:t>Tek yazarlı alıntı: </a:t>
            </a:r>
            <a:r>
              <a:rPr lang="tr-TR" dirty="0">
                <a:latin typeface="Times New Roman" panose="02020603050405020304" pitchFamily="18" charset="0"/>
                <a:cs typeface="Times New Roman" panose="02020603050405020304" pitchFamily="18" charset="0"/>
              </a:rPr>
              <a:t>(Şahin, 2023, s. 25)</a:t>
            </a:r>
            <a:endParaRPr lang="tr-TR" b="1" dirty="0">
              <a:latin typeface="Times New Roman" panose="02020603050405020304" pitchFamily="18" charset="0"/>
              <a:cs typeface="Times New Roman" panose="02020603050405020304" pitchFamily="18" charset="0"/>
            </a:endParaRPr>
          </a:p>
          <a:p>
            <a:pPr marL="0" indent="0">
              <a:lnSpc>
                <a:spcPct val="150000"/>
              </a:lnSpc>
              <a:buNone/>
            </a:pPr>
            <a:r>
              <a:rPr lang="tr-TR" b="1" dirty="0">
                <a:latin typeface="Times New Roman" panose="02020603050405020304" pitchFamily="18" charset="0"/>
                <a:cs typeface="Times New Roman" panose="02020603050405020304" pitchFamily="18" charset="0"/>
              </a:rPr>
              <a:t>İki yazarlı alıntı: </a:t>
            </a:r>
            <a:r>
              <a:rPr lang="tr-TR" dirty="0">
                <a:latin typeface="Times New Roman" panose="02020603050405020304" pitchFamily="18" charset="0"/>
                <a:cs typeface="Times New Roman" panose="02020603050405020304" pitchFamily="18" charset="0"/>
              </a:rPr>
              <a:t>(Yıldız ve </a:t>
            </a:r>
            <a:r>
              <a:rPr lang="tr-TR" dirty="0" err="1">
                <a:latin typeface="Times New Roman" panose="02020603050405020304" pitchFamily="18" charset="0"/>
                <a:cs typeface="Times New Roman" panose="02020603050405020304" pitchFamily="18" charset="0"/>
              </a:rPr>
              <a:t>Özdemirel</a:t>
            </a:r>
            <a:r>
              <a:rPr lang="tr-TR" dirty="0">
                <a:latin typeface="Times New Roman" panose="02020603050405020304" pitchFamily="18" charset="0"/>
                <a:cs typeface="Times New Roman" panose="02020603050405020304" pitchFamily="18" charset="0"/>
              </a:rPr>
              <a:t>, 2024, s. 30)</a:t>
            </a:r>
            <a:endParaRPr lang="tr-TR" b="1" dirty="0">
              <a:latin typeface="Times New Roman" panose="02020603050405020304" pitchFamily="18" charset="0"/>
              <a:cs typeface="Times New Roman" panose="02020603050405020304" pitchFamily="18" charset="0"/>
            </a:endParaRPr>
          </a:p>
          <a:p>
            <a:pPr marL="0" indent="0">
              <a:lnSpc>
                <a:spcPct val="150000"/>
              </a:lnSpc>
              <a:buNone/>
            </a:pPr>
            <a:r>
              <a:rPr lang="tr-TR" b="1" dirty="0">
                <a:latin typeface="Times New Roman" panose="02020603050405020304" pitchFamily="18" charset="0"/>
                <a:cs typeface="Times New Roman" panose="02020603050405020304" pitchFamily="18" charset="0"/>
              </a:rPr>
              <a:t>Üç ve daha fazla yazarlı alıntı: </a:t>
            </a:r>
            <a:r>
              <a:rPr lang="tr-TR"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Canarslan</a:t>
            </a:r>
            <a:r>
              <a:rPr lang="tr-TR" dirty="0">
                <a:latin typeface="Times New Roman" panose="02020603050405020304" pitchFamily="18" charset="0"/>
                <a:cs typeface="Times New Roman" panose="02020603050405020304" pitchFamily="18" charset="0"/>
              </a:rPr>
              <a:t> vd., 2025, s. 45)</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520802"/>
      </p:ext>
    </p:extLst>
  </p:cSld>
  <p:clrMapOvr>
    <a:masterClrMapping/>
  </p:clrMapOvr>
</p:sld>
</file>

<file path=ppt/theme/theme1.xml><?xml version="1.0" encoding="utf-8"?>
<a:theme xmlns:a="http://schemas.openxmlformats.org/drawingml/2006/main" name="Paket">
  <a:themeElements>
    <a:clrScheme name="Paket">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ke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Paket</Template>
  <TotalTime>976</TotalTime>
  <Words>975</Words>
  <Application>Microsoft Office PowerPoint</Application>
  <PresentationFormat>Geniş ekran</PresentationFormat>
  <Paragraphs>82</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Gill Sans MT</vt:lpstr>
      <vt:lpstr>Times New Roman</vt:lpstr>
      <vt:lpstr>Paket</vt:lpstr>
      <vt:lpstr>Akademik Ahlak (Atıf Yapma)</vt:lpstr>
      <vt:lpstr>Doğrudan Alıntı </vt:lpstr>
      <vt:lpstr>PowerPoint Sunusu</vt:lpstr>
      <vt:lpstr>PowerPoint Sunusu</vt:lpstr>
      <vt:lpstr>PowerPoint Sunusu</vt:lpstr>
      <vt:lpstr>PowerPoint Sunusu</vt:lpstr>
      <vt:lpstr>PowerPoint Sunusu</vt:lpstr>
      <vt:lpstr>PowerPoint Sunusu</vt:lpstr>
      <vt:lpstr>PowerPoint Sunusu</vt:lpstr>
      <vt:lpstr>PowerPoint Sunusu</vt:lpstr>
      <vt:lpstr>Dolaylı Alıntı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Hakem</dc:creator>
  <cp:lastModifiedBy>Hakem</cp:lastModifiedBy>
  <cp:revision>39</cp:revision>
  <dcterms:created xsi:type="dcterms:W3CDTF">2025-11-30T19:41:40Z</dcterms:created>
  <dcterms:modified xsi:type="dcterms:W3CDTF">2026-02-20T09:40:55Z</dcterms:modified>
</cp:coreProperties>
</file>