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89" r:id="rId14"/>
    <p:sldId id="290" r:id="rId15"/>
    <p:sldId id="291" r:id="rId16"/>
    <p:sldId id="268" r:id="rId17"/>
    <p:sldId id="269" r:id="rId18"/>
    <p:sldId id="270" r:id="rId19"/>
    <p:sldId id="271" r:id="rId20"/>
    <p:sldId id="277" r:id="rId21"/>
    <p:sldId id="273" r:id="rId22"/>
    <p:sldId id="278" r:id="rId23"/>
    <p:sldId id="279" r:id="rId24"/>
    <p:sldId id="281" r:id="rId25"/>
    <p:sldId id="282" r:id="rId26"/>
    <p:sldId id="280" r:id="rId27"/>
    <p:sldId id="272" r:id="rId28"/>
    <p:sldId id="283" r:id="rId29"/>
    <p:sldId id="284" r:id="rId30"/>
    <p:sldId id="285" r:id="rId31"/>
    <p:sldId id="286" r:id="rId32"/>
    <p:sldId id="287" r:id="rId33"/>
    <p:sldId id="288" r:id="rId34"/>
    <p:sldId id="274" r:id="rId35"/>
    <p:sldId id="275" r:id="rId36"/>
    <p:sldId id="276" r:id="rId3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32" autoAdjust="0"/>
    <p:restoredTop sz="94660"/>
  </p:normalViewPr>
  <p:slideViewPr>
    <p:cSldViewPr snapToGrid="0">
      <p:cViewPr varScale="1">
        <p:scale>
          <a:sx n="74" d="100"/>
          <a:sy n="74" d="100"/>
        </p:scale>
        <p:origin x="86" y="1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4D457D1-3D86-4DE1-833F-58F30C8AED5D}"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FCE06F6B-7349-46D2-9457-6EEF6C01270B}">
      <dgm:prSet/>
      <dgm:spPr/>
      <dgm:t>
        <a:bodyPr/>
        <a:lstStyle/>
        <a:p>
          <a:r>
            <a:rPr lang="tr-TR" b="1" i="0" baseline="0"/>
            <a:t>Yanlış veya eksik bilgilendirme:</a:t>
          </a:r>
          <a:r>
            <a:rPr lang="tr-TR" b="0" i="0" baseline="0"/>
            <a:t> Tedavi süreci veya hastalık hakkında belirsizlik yaratmak.</a:t>
          </a:r>
          <a:endParaRPr lang="en-US"/>
        </a:p>
      </dgm:t>
    </dgm:pt>
    <dgm:pt modelId="{634B6E59-3367-4280-976C-AFAB18C194D0}" type="parTrans" cxnId="{21CA8AD5-8702-41A5-95A5-37F78E2C781D}">
      <dgm:prSet/>
      <dgm:spPr/>
      <dgm:t>
        <a:bodyPr/>
        <a:lstStyle/>
        <a:p>
          <a:endParaRPr lang="en-US"/>
        </a:p>
      </dgm:t>
    </dgm:pt>
    <dgm:pt modelId="{DF644933-7CEF-438B-8ED4-AF764FB9426D}" type="sibTrans" cxnId="{21CA8AD5-8702-41A5-95A5-37F78E2C781D}">
      <dgm:prSet/>
      <dgm:spPr/>
      <dgm:t>
        <a:bodyPr/>
        <a:lstStyle/>
        <a:p>
          <a:endParaRPr lang="en-US"/>
        </a:p>
      </dgm:t>
    </dgm:pt>
    <dgm:pt modelId="{857CBB85-7237-499F-AB5F-6FDCC1180144}">
      <dgm:prSet/>
      <dgm:spPr/>
      <dgm:t>
        <a:bodyPr/>
        <a:lstStyle/>
        <a:p>
          <a:r>
            <a:rPr lang="tr-TR" b="1" i="0" baseline="0"/>
            <a:t>Aşırı teknik dil kullanımı:</a:t>
          </a:r>
          <a:r>
            <a:rPr lang="tr-TR" b="0" i="0" baseline="0"/>
            <a:t> Hastanın anlamadığı terminolojiyle konuşmak, bilgi eşitsizliği yaratır.</a:t>
          </a:r>
          <a:endParaRPr lang="en-US"/>
        </a:p>
      </dgm:t>
    </dgm:pt>
    <dgm:pt modelId="{7E6FE5CE-0C4D-4659-8258-6B8FA7DDD195}" type="parTrans" cxnId="{32FA69D9-0836-4AA6-82BF-AEDAB76F0045}">
      <dgm:prSet/>
      <dgm:spPr/>
      <dgm:t>
        <a:bodyPr/>
        <a:lstStyle/>
        <a:p>
          <a:endParaRPr lang="en-US"/>
        </a:p>
      </dgm:t>
    </dgm:pt>
    <dgm:pt modelId="{5BA9BB2F-322F-4A28-AFF2-05058585F8EC}" type="sibTrans" cxnId="{32FA69D9-0836-4AA6-82BF-AEDAB76F0045}">
      <dgm:prSet/>
      <dgm:spPr/>
      <dgm:t>
        <a:bodyPr/>
        <a:lstStyle/>
        <a:p>
          <a:endParaRPr lang="en-US"/>
        </a:p>
      </dgm:t>
    </dgm:pt>
    <dgm:pt modelId="{110D7C1B-D250-427D-8F89-FFA9314B3215}">
      <dgm:prSet/>
      <dgm:spPr/>
      <dgm:t>
        <a:bodyPr/>
        <a:lstStyle/>
        <a:p>
          <a:r>
            <a:rPr lang="tr-TR" b="1" i="0" baseline="0"/>
            <a:t>Medya ve sosyal medya paylaşımları:</a:t>
          </a:r>
          <a:r>
            <a:rPr lang="tr-TR" b="0" i="0" baseline="0"/>
            <a:t> Hasta görüntüleri veya kişisel hikâyeleri izinsiz paylaşmak.</a:t>
          </a:r>
          <a:endParaRPr lang="en-US"/>
        </a:p>
      </dgm:t>
    </dgm:pt>
    <dgm:pt modelId="{69DA6E84-8710-4BB0-AC95-C41AFB762A3D}" type="parTrans" cxnId="{114F12DD-0FEB-4597-AA24-4EE789948095}">
      <dgm:prSet/>
      <dgm:spPr/>
      <dgm:t>
        <a:bodyPr/>
        <a:lstStyle/>
        <a:p>
          <a:endParaRPr lang="en-US"/>
        </a:p>
      </dgm:t>
    </dgm:pt>
    <dgm:pt modelId="{4BB9C12B-1112-4BA6-9625-B29AD412A7CB}" type="sibTrans" cxnId="{114F12DD-0FEB-4597-AA24-4EE789948095}">
      <dgm:prSet/>
      <dgm:spPr/>
      <dgm:t>
        <a:bodyPr/>
        <a:lstStyle/>
        <a:p>
          <a:endParaRPr lang="en-US"/>
        </a:p>
      </dgm:t>
    </dgm:pt>
    <dgm:pt modelId="{94E32534-7024-42AF-8712-DA120769FA71}">
      <dgm:prSet/>
      <dgm:spPr/>
      <dgm:t>
        <a:bodyPr/>
        <a:lstStyle/>
        <a:p>
          <a:r>
            <a:rPr lang="tr-TR" b="1" i="0" baseline="0"/>
            <a:t>Ticari çıkar çatışması:</a:t>
          </a:r>
          <a:r>
            <a:rPr lang="tr-TR" b="0" i="0" baseline="0"/>
            <a:t> Tanıtım veya sponsorluk ilişkilerinin sağlık bilgisini gölgelemesi.</a:t>
          </a:r>
          <a:endParaRPr lang="en-US"/>
        </a:p>
      </dgm:t>
    </dgm:pt>
    <dgm:pt modelId="{FE2DB39E-A8C6-4D32-B0B2-309411B6C220}" type="parTrans" cxnId="{FE96F186-D18F-4F3C-AE3D-CAD29132FF94}">
      <dgm:prSet/>
      <dgm:spPr/>
      <dgm:t>
        <a:bodyPr/>
        <a:lstStyle/>
        <a:p>
          <a:endParaRPr lang="en-US"/>
        </a:p>
      </dgm:t>
    </dgm:pt>
    <dgm:pt modelId="{39A2A0B4-FC74-41B2-B496-3EA79EEF57BE}" type="sibTrans" cxnId="{FE96F186-D18F-4F3C-AE3D-CAD29132FF94}">
      <dgm:prSet/>
      <dgm:spPr/>
      <dgm:t>
        <a:bodyPr/>
        <a:lstStyle/>
        <a:p>
          <a:endParaRPr lang="en-US"/>
        </a:p>
      </dgm:t>
    </dgm:pt>
    <dgm:pt modelId="{C8B642C4-E6D5-4C44-A37C-4901CC9CCFF2}">
      <dgm:prSet/>
      <dgm:spPr/>
      <dgm:t>
        <a:bodyPr/>
        <a:lstStyle/>
        <a:p>
          <a:r>
            <a:rPr lang="tr-TR" b="1" i="0" baseline="0"/>
            <a:t>Pandemi ve kriz dönemleri:</a:t>
          </a:r>
          <a:r>
            <a:rPr lang="tr-TR" b="0" i="0" baseline="0"/>
            <a:t> Bilgi hızının, doğruluk ilkesinin önüne geçmesi (örneğin infodemi durumu).</a:t>
          </a:r>
          <a:endParaRPr lang="en-US"/>
        </a:p>
      </dgm:t>
    </dgm:pt>
    <dgm:pt modelId="{8625EE33-49AF-4472-93E8-1F605D555F62}" type="parTrans" cxnId="{255C808A-07F5-4D7D-9999-7685D740809B}">
      <dgm:prSet/>
      <dgm:spPr/>
      <dgm:t>
        <a:bodyPr/>
        <a:lstStyle/>
        <a:p>
          <a:endParaRPr lang="en-US"/>
        </a:p>
      </dgm:t>
    </dgm:pt>
    <dgm:pt modelId="{475CFEFE-BDD6-4DF7-9CC9-E0D8209D5CA8}" type="sibTrans" cxnId="{255C808A-07F5-4D7D-9999-7685D740809B}">
      <dgm:prSet/>
      <dgm:spPr/>
      <dgm:t>
        <a:bodyPr/>
        <a:lstStyle/>
        <a:p>
          <a:endParaRPr lang="en-US"/>
        </a:p>
      </dgm:t>
    </dgm:pt>
    <dgm:pt modelId="{20E316FD-D021-4883-8BA4-B51A0D179DCF}" type="pres">
      <dgm:prSet presAssocID="{44D457D1-3D86-4DE1-833F-58F30C8AED5D}" presName="linear" presStyleCnt="0">
        <dgm:presLayoutVars>
          <dgm:animLvl val="lvl"/>
          <dgm:resizeHandles val="exact"/>
        </dgm:presLayoutVars>
      </dgm:prSet>
      <dgm:spPr/>
    </dgm:pt>
    <dgm:pt modelId="{BFF7A5E0-3C17-4901-9A1B-D77176D89D22}" type="pres">
      <dgm:prSet presAssocID="{FCE06F6B-7349-46D2-9457-6EEF6C01270B}" presName="parentText" presStyleLbl="node1" presStyleIdx="0" presStyleCnt="5">
        <dgm:presLayoutVars>
          <dgm:chMax val="0"/>
          <dgm:bulletEnabled val="1"/>
        </dgm:presLayoutVars>
      </dgm:prSet>
      <dgm:spPr/>
    </dgm:pt>
    <dgm:pt modelId="{3E732611-48D6-4955-BE48-88470AF61FEA}" type="pres">
      <dgm:prSet presAssocID="{DF644933-7CEF-438B-8ED4-AF764FB9426D}" presName="spacer" presStyleCnt="0"/>
      <dgm:spPr/>
    </dgm:pt>
    <dgm:pt modelId="{4C6E1FA4-0EB1-4262-B367-0AD9D05FB5E4}" type="pres">
      <dgm:prSet presAssocID="{857CBB85-7237-499F-AB5F-6FDCC1180144}" presName="parentText" presStyleLbl="node1" presStyleIdx="1" presStyleCnt="5">
        <dgm:presLayoutVars>
          <dgm:chMax val="0"/>
          <dgm:bulletEnabled val="1"/>
        </dgm:presLayoutVars>
      </dgm:prSet>
      <dgm:spPr/>
    </dgm:pt>
    <dgm:pt modelId="{6F01002F-E9AB-4BCA-A3D0-7433FD64357B}" type="pres">
      <dgm:prSet presAssocID="{5BA9BB2F-322F-4A28-AFF2-05058585F8EC}" presName="spacer" presStyleCnt="0"/>
      <dgm:spPr/>
    </dgm:pt>
    <dgm:pt modelId="{47D82755-DDA5-4DFA-8D9F-5D8C36889121}" type="pres">
      <dgm:prSet presAssocID="{110D7C1B-D250-427D-8F89-FFA9314B3215}" presName="parentText" presStyleLbl="node1" presStyleIdx="2" presStyleCnt="5">
        <dgm:presLayoutVars>
          <dgm:chMax val="0"/>
          <dgm:bulletEnabled val="1"/>
        </dgm:presLayoutVars>
      </dgm:prSet>
      <dgm:spPr/>
    </dgm:pt>
    <dgm:pt modelId="{97C7B0BD-CE2E-43DF-BF31-B0F03210EE76}" type="pres">
      <dgm:prSet presAssocID="{4BB9C12B-1112-4BA6-9625-B29AD412A7CB}" presName="spacer" presStyleCnt="0"/>
      <dgm:spPr/>
    </dgm:pt>
    <dgm:pt modelId="{D65754A1-3A03-4FE3-8AB0-EC566965F8E3}" type="pres">
      <dgm:prSet presAssocID="{94E32534-7024-42AF-8712-DA120769FA71}" presName="parentText" presStyleLbl="node1" presStyleIdx="3" presStyleCnt="5">
        <dgm:presLayoutVars>
          <dgm:chMax val="0"/>
          <dgm:bulletEnabled val="1"/>
        </dgm:presLayoutVars>
      </dgm:prSet>
      <dgm:spPr/>
    </dgm:pt>
    <dgm:pt modelId="{FF6F6B49-3A63-47E1-B1C4-3BB20546B155}" type="pres">
      <dgm:prSet presAssocID="{39A2A0B4-FC74-41B2-B496-3EA79EEF57BE}" presName="spacer" presStyleCnt="0"/>
      <dgm:spPr/>
    </dgm:pt>
    <dgm:pt modelId="{960561C6-DC37-45C8-8124-F855506A4D4C}" type="pres">
      <dgm:prSet presAssocID="{C8B642C4-E6D5-4C44-A37C-4901CC9CCFF2}" presName="parentText" presStyleLbl="node1" presStyleIdx="4" presStyleCnt="5">
        <dgm:presLayoutVars>
          <dgm:chMax val="0"/>
          <dgm:bulletEnabled val="1"/>
        </dgm:presLayoutVars>
      </dgm:prSet>
      <dgm:spPr/>
    </dgm:pt>
  </dgm:ptLst>
  <dgm:cxnLst>
    <dgm:cxn modelId="{D78E5526-8533-46A4-BD87-F66881A93981}" type="presOf" srcId="{C8B642C4-E6D5-4C44-A37C-4901CC9CCFF2}" destId="{960561C6-DC37-45C8-8124-F855506A4D4C}" srcOrd="0" destOrd="0" presId="urn:microsoft.com/office/officeart/2005/8/layout/vList2"/>
    <dgm:cxn modelId="{4124E164-5163-4FD5-9292-827C36A00BB2}" type="presOf" srcId="{FCE06F6B-7349-46D2-9457-6EEF6C01270B}" destId="{BFF7A5E0-3C17-4901-9A1B-D77176D89D22}" srcOrd="0" destOrd="0" presId="urn:microsoft.com/office/officeart/2005/8/layout/vList2"/>
    <dgm:cxn modelId="{2031D76C-9C52-4302-A7C6-BE4F9DD46AF4}" type="presOf" srcId="{94E32534-7024-42AF-8712-DA120769FA71}" destId="{D65754A1-3A03-4FE3-8AB0-EC566965F8E3}" srcOrd="0" destOrd="0" presId="urn:microsoft.com/office/officeart/2005/8/layout/vList2"/>
    <dgm:cxn modelId="{34664975-7B60-49E3-820C-0697DDA8C50C}" type="presOf" srcId="{857CBB85-7237-499F-AB5F-6FDCC1180144}" destId="{4C6E1FA4-0EB1-4262-B367-0AD9D05FB5E4}" srcOrd="0" destOrd="0" presId="urn:microsoft.com/office/officeart/2005/8/layout/vList2"/>
    <dgm:cxn modelId="{76D74D57-95AF-444C-844A-1885F61180FB}" type="presOf" srcId="{110D7C1B-D250-427D-8F89-FFA9314B3215}" destId="{47D82755-DDA5-4DFA-8D9F-5D8C36889121}" srcOrd="0" destOrd="0" presId="urn:microsoft.com/office/officeart/2005/8/layout/vList2"/>
    <dgm:cxn modelId="{FE96F186-D18F-4F3C-AE3D-CAD29132FF94}" srcId="{44D457D1-3D86-4DE1-833F-58F30C8AED5D}" destId="{94E32534-7024-42AF-8712-DA120769FA71}" srcOrd="3" destOrd="0" parTransId="{FE2DB39E-A8C6-4D32-B0B2-309411B6C220}" sibTransId="{39A2A0B4-FC74-41B2-B496-3EA79EEF57BE}"/>
    <dgm:cxn modelId="{255C808A-07F5-4D7D-9999-7685D740809B}" srcId="{44D457D1-3D86-4DE1-833F-58F30C8AED5D}" destId="{C8B642C4-E6D5-4C44-A37C-4901CC9CCFF2}" srcOrd="4" destOrd="0" parTransId="{8625EE33-49AF-4472-93E8-1F605D555F62}" sibTransId="{475CFEFE-BDD6-4DF7-9CC9-E0D8209D5CA8}"/>
    <dgm:cxn modelId="{3C79B2C8-894F-44AB-A92A-DEDAB4B54914}" type="presOf" srcId="{44D457D1-3D86-4DE1-833F-58F30C8AED5D}" destId="{20E316FD-D021-4883-8BA4-B51A0D179DCF}" srcOrd="0" destOrd="0" presId="urn:microsoft.com/office/officeart/2005/8/layout/vList2"/>
    <dgm:cxn modelId="{21CA8AD5-8702-41A5-95A5-37F78E2C781D}" srcId="{44D457D1-3D86-4DE1-833F-58F30C8AED5D}" destId="{FCE06F6B-7349-46D2-9457-6EEF6C01270B}" srcOrd="0" destOrd="0" parTransId="{634B6E59-3367-4280-976C-AFAB18C194D0}" sibTransId="{DF644933-7CEF-438B-8ED4-AF764FB9426D}"/>
    <dgm:cxn modelId="{32FA69D9-0836-4AA6-82BF-AEDAB76F0045}" srcId="{44D457D1-3D86-4DE1-833F-58F30C8AED5D}" destId="{857CBB85-7237-499F-AB5F-6FDCC1180144}" srcOrd="1" destOrd="0" parTransId="{7E6FE5CE-0C4D-4659-8258-6B8FA7DDD195}" sibTransId="{5BA9BB2F-322F-4A28-AFF2-05058585F8EC}"/>
    <dgm:cxn modelId="{114F12DD-0FEB-4597-AA24-4EE789948095}" srcId="{44D457D1-3D86-4DE1-833F-58F30C8AED5D}" destId="{110D7C1B-D250-427D-8F89-FFA9314B3215}" srcOrd="2" destOrd="0" parTransId="{69DA6E84-8710-4BB0-AC95-C41AFB762A3D}" sibTransId="{4BB9C12B-1112-4BA6-9625-B29AD412A7CB}"/>
    <dgm:cxn modelId="{52F266C8-81BB-4B4B-A8E6-F0083ACE2180}" type="presParOf" srcId="{20E316FD-D021-4883-8BA4-B51A0D179DCF}" destId="{BFF7A5E0-3C17-4901-9A1B-D77176D89D22}" srcOrd="0" destOrd="0" presId="urn:microsoft.com/office/officeart/2005/8/layout/vList2"/>
    <dgm:cxn modelId="{A8046A30-E370-4354-8C41-89069B79AD3C}" type="presParOf" srcId="{20E316FD-D021-4883-8BA4-B51A0D179DCF}" destId="{3E732611-48D6-4955-BE48-88470AF61FEA}" srcOrd="1" destOrd="0" presId="urn:microsoft.com/office/officeart/2005/8/layout/vList2"/>
    <dgm:cxn modelId="{0795973D-1C6A-4CDB-AA51-2C25C2EBF615}" type="presParOf" srcId="{20E316FD-D021-4883-8BA4-B51A0D179DCF}" destId="{4C6E1FA4-0EB1-4262-B367-0AD9D05FB5E4}" srcOrd="2" destOrd="0" presId="urn:microsoft.com/office/officeart/2005/8/layout/vList2"/>
    <dgm:cxn modelId="{1E430128-9465-40CA-B6D4-84CF525F504B}" type="presParOf" srcId="{20E316FD-D021-4883-8BA4-B51A0D179DCF}" destId="{6F01002F-E9AB-4BCA-A3D0-7433FD64357B}" srcOrd="3" destOrd="0" presId="urn:microsoft.com/office/officeart/2005/8/layout/vList2"/>
    <dgm:cxn modelId="{CF663AC9-36AA-45C9-94A6-3C3D4BB5D857}" type="presParOf" srcId="{20E316FD-D021-4883-8BA4-B51A0D179DCF}" destId="{47D82755-DDA5-4DFA-8D9F-5D8C36889121}" srcOrd="4" destOrd="0" presId="urn:microsoft.com/office/officeart/2005/8/layout/vList2"/>
    <dgm:cxn modelId="{96937F33-1C9F-4FD7-9CAD-E04F5DF9931D}" type="presParOf" srcId="{20E316FD-D021-4883-8BA4-B51A0D179DCF}" destId="{97C7B0BD-CE2E-43DF-BF31-B0F03210EE76}" srcOrd="5" destOrd="0" presId="urn:microsoft.com/office/officeart/2005/8/layout/vList2"/>
    <dgm:cxn modelId="{B5ED7ACF-C7EC-4AA4-9078-5D5C1ED2AE94}" type="presParOf" srcId="{20E316FD-D021-4883-8BA4-B51A0D179DCF}" destId="{D65754A1-3A03-4FE3-8AB0-EC566965F8E3}" srcOrd="6" destOrd="0" presId="urn:microsoft.com/office/officeart/2005/8/layout/vList2"/>
    <dgm:cxn modelId="{9DFB1EB4-997C-4A08-9DCC-642DEE57DD5B}" type="presParOf" srcId="{20E316FD-D021-4883-8BA4-B51A0D179DCF}" destId="{FF6F6B49-3A63-47E1-B1C4-3BB20546B155}" srcOrd="7" destOrd="0" presId="urn:microsoft.com/office/officeart/2005/8/layout/vList2"/>
    <dgm:cxn modelId="{4A2328DF-4DAA-41F5-B1CD-5158ED608F87}" type="presParOf" srcId="{20E316FD-D021-4883-8BA4-B51A0D179DCF}" destId="{960561C6-DC37-45C8-8124-F855506A4D4C}" srcOrd="8"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FF7A5E0-3C17-4901-9A1B-D77176D89D22}">
      <dsp:nvSpPr>
        <dsp:cNvPr id="0" name=""/>
        <dsp:cNvSpPr/>
      </dsp:nvSpPr>
      <dsp:spPr>
        <a:xfrm>
          <a:off x="0" y="64156"/>
          <a:ext cx="10515600" cy="798525"/>
        </a:xfrm>
        <a:prstGeom prst="round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tr-TR" sz="2000" b="1" i="0" kern="1200" baseline="0"/>
            <a:t>Yanlış veya eksik bilgilendirme:</a:t>
          </a:r>
          <a:r>
            <a:rPr lang="tr-TR" sz="2000" b="0" i="0" kern="1200" baseline="0"/>
            <a:t> Tedavi süreci veya hastalık hakkında belirsizlik yaratmak.</a:t>
          </a:r>
          <a:endParaRPr lang="en-US" sz="2000" kern="1200"/>
        </a:p>
      </dsp:txBody>
      <dsp:txXfrm>
        <a:off x="38981" y="103137"/>
        <a:ext cx="10437638" cy="720563"/>
      </dsp:txXfrm>
    </dsp:sp>
    <dsp:sp modelId="{4C6E1FA4-0EB1-4262-B367-0AD9D05FB5E4}">
      <dsp:nvSpPr>
        <dsp:cNvPr id="0" name=""/>
        <dsp:cNvSpPr/>
      </dsp:nvSpPr>
      <dsp:spPr>
        <a:xfrm>
          <a:off x="0" y="920281"/>
          <a:ext cx="10515600" cy="798525"/>
        </a:xfrm>
        <a:prstGeom prst="roundRect">
          <a:avLst/>
        </a:prstGeom>
        <a:solidFill>
          <a:schemeClr val="accent2">
            <a:hueOff val="1610903"/>
            <a:satOff val="-4623"/>
            <a:lumOff val="-7402"/>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tr-TR" sz="2000" b="1" i="0" kern="1200" baseline="0"/>
            <a:t>Aşırı teknik dil kullanımı:</a:t>
          </a:r>
          <a:r>
            <a:rPr lang="tr-TR" sz="2000" b="0" i="0" kern="1200" baseline="0"/>
            <a:t> Hastanın anlamadığı terminolojiyle konuşmak, bilgi eşitsizliği yaratır.</a:t>
          </a:r>
          <a:endParaRPr lang="en-US" sz="2000" kern="1200"/>
        </a:p>
      </dsp:txBody>
      <dsp:txXfrm>
        <a:off x="38981" y="959262"/>
        <a:ext cx="10437638" cy="720563"/>
      </dsp:txXfrm>
    </dsp:sp>
    <dsp:sp modelId="{47D82755-DDA5-4DFA-8D9F-5D8C36889121}">
      <dsp:nvSpPr>
        <dsp:cNvPr id="0" name=""/>
        <dsp:cNvSpPr/>
      </dsp:nvSpPr>
      <dsp:spPr>
        <a:xfrm>
          <a:off x="0" y="1776406"/>
          <a:ext cx="10515600" cy="798525"/>
        </a:xfrm>
        <a:prstGeom prst="roundRect">
          <a:avLst/>
        </a:prstGeom>
        <a:solidFill>
          <a:schemeClr val="accent2">
            <a:hueOff val="3221807"/>
            <a:satOff val="-9246"/>
            <a:lumOff val="-14805"/>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tr-TR" sz="2000" b="1" i="0" kern="1200" baseline="0"/>
            <a:t>Medya ve sosyal medya paylaşımları:</a:t>
          </a:r>
          <a:r>
            <a:rPr lang="tr-TR" sz="2000" b="0" i="0" kern="1200" baseline="0"/>
            <a:t> Hasta görüntüleri veya kişisel hikâyeleri izinsiz paylaşmak.</a:t>
          </a:r>
          <a:endParaRPr lang="en-US" sz="2000" kern="1200"/>
        </a:p>
      </dsp:txBody>
      <dsp:txXfrm>
        <a:off x="38981" y="1815387"/>
        <a:ext cx="10437638" cy="720563"/>
      </dsp:txXfrm>
    </dsp:sp>
    <dsp:sp modelId="{D65754A1-3A03-4FE3-8AB0-EC566965F8E3}">
      <dsp:nvSpPr>
        <dsp:cNvPr id="0" name=""/>
        <dsp:cNvSpPr/>
      </dsp:nvSpPr>
      <dsp:spPr>
        <a:xfrm>
          <a:off x="0" y="2632531"/>
          <a:ext cx="10515600" cy="798525"/>
        </a:xfrm>
        <a:prstGeom prst="roundRect">
          <a:avLst/>
        </a:prstGeom>
        <a:solidFill>
          <a:schemeClr val="accent2">
            <a:hueOff val="4832710"/>
            <a:satOff val="-13870"/>
            <a:lumOff val="-22207"/>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tr-TR" sz="2000" b="1" i="0" kern="1200" baseline="0"/>
            <a:t>Ticari çıkar çatışması:</a:t>
          </a:r>
          <a:r>
            <a:rPr lang="tr-TR" sz="2000" b="0" i="0" kern="1200" baseline="0"/>
            <a:t> Tanıtım veya sponsorluk ilişkilerinin sağlık bilgisini gölgelemesi.</a:t>
          </a:r>
          <a:endParaRPr lang="en-US" sz="2000" kern="1200"/>
        </a:p>
      </dsp:txBody>
      <dsp:txXfrm>
        <a:off x="38981" y="2671512"/>
        <a:ext cx="10437638" cy="720563"/>
      </dsp:txXfrm>
    </dsp:sp>
    <dsp:sp modelId="{960561C6-DC37-45C8-8124-F855506A4D4C}">
      <dsp:nvSpPr>
        <dsp:cNvPr id="0" name=""/>
        <dsp:cNvSpPr/>
      </dsp:nvSpPr>
      <dsp:spPr>
        <a:xfrm>
          <a:off x="0" y="3488656"/>
          <a:ext cx="10515600" cy="798525"/>
        </a:xfrm>
        <a:prstGeom prst="roundRect">
          <a:avLst/>
        </a:prstGeom>
        <a:solidFill>
          <a:schemeClr val="accent2">
            <a:hueOff val="6443614"/>
            <a:satOff val="-18493"/>
            <a:lumOff val="-29609"/>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tr-TR" sz="2000" b="1" i="0" kern="1200" baseline="0"/>
            <a:t>Pandemi ve kriz dönemleri:</a:t>
          </a:r>
          <a:r>
            <a:rPr lang="tr-TR" sz="2000" b="0" i="0" kern="1200" baseline="0"/>
            <a:t> Bilgi hızının, doğruluk ilkesinin önüne geçmesi (örneğin infodemi durumu).</a:t>
          </a:r>
          <a:endParaRPr lang="en-US" sz="2000" kern="1200"/>
        </a:p>
      </dsp:txBody>
      <dsp:txXfrm>
        <a:off x="38981" y="3527637"/>
        <a:ext cx="10437638" cy="720563"/>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C15870F-3CE3-C54E-6862-502626AE0CB1}"/>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025BA51E-AFFE-8B9A-1C40-4D6CD60F03C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C715A8DE-725B-3F19-44C8-4A71F82DAA43}"/>
              </a:ext>
            </a:extLst>
          </p:cNvPr>
          <p:cNvSpPr>
            <a:spLocks noGrp="1"/>
          </p:cNvSpPr>
          <p:nvPr>
            <p:ph type="dt" sz="half" idx="10"/>
          </p:nvPr>
        </p:nvSpPr>
        <p:spPr/>
        <p:txBody>
          <a:bodyPr/>
          <a:lstStyle/>
          <a:p>
            <a:fld id="{5BD80B0C-EB27-4733-A8CC-1AF1D18A120E}" type="datetimeFigureOut">
              <a:rPr lang="tr-TR" smtClean="0"/>
              <a:t>30.10.2025</a:t>
            </a:fld>
            <a:endParaRPr lang="tr-TR"/>
          </a:p>
        </p:txBody>
      </p:sp>
      <p:sp>
        <p:nvSpPr>
          <p:cNvPr id="5" name="Alt Bilgi Yer Tutucusu 4">
            <a:extLst>
              <a:ext uri="{FF2B5EF4-FFF2-40B4-BE49-F238E27FC236}">
                <a16:creationId xmlns:a16="http://schemas.microsoft.com/office/drawing/2014/main" id="{0E952038-B05D-1083-45FB-6DD4E367359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65C4D4F-6BE4-2787-132C-281F6AFAFAD5}"/>
              </a:ext>
            </a:extLst>
          </p:cNvPr>
          <p:cNvSpPr>
            <a:spLocks noGrp="1"/>
          </p:cNvSpPr>
          <p:nvPr>
            <p:ph type="sldNum" sz="quarter" idx="12"/>
          </p:nvPr>
        </p:nvSpPr>
        <p:spPr/>
        <p:txBody>
          <a:bodyPr/>
          <a:lstStyle/>
          <a:p>
            <a:fld id="{DDC23DE0-4D83-4E0D-BA77-A2FED6F8B622}" type="slidenum">
              <a:rPr lang="tr-TR" smtClean="0"/>
              <a:t>‹#›</a:t>
            </a:fld>
            <a:endParaRPr lang="tr-TR"/>
          </a:p>
        </p:txBody>
      </p:sp>
    </p:spTree>
    <p:extLst>
      <p:ext uri="{BB962C8B-B14F-4D97-AF65-F5344CB8AC3E}">
        <p14:creationId xmlns:p14="http://schemas.microsoft.com/office/powerpoint/2010/main" val="38450389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FDFE02B-558F-79F0-B163-DA130B95B978}"/>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D6B37442-678E-4C54-9676-BE0058946F70}"/>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AC12225B-BF72-669A-94A6-45E75118475B}"/>
              </a:ext>
            </a:extLst>
          </p:cNvPr>
          <p:cNvSpPr>
            <a:spLocks noGrp="1"/>
          </p:cNvSpPr>
          <p:nvPr>
            <p:ph type="dt" sz="half" idx="10"/>
          </p:nvPr>
        </p:nvSpPr>
        <p:spPr/>
        <p:txBody>
          <a:bodyPr/>
          <a:lstStyle/>
          <a:p>
            <a:fld id="{5BD80B0C-EB27-4733-A8CC-1AF1D18A120E}" type="datetimeFigureOut">
              <a:rPr lang="tr-TR" smtClean="0"/>
              <a:t>30.10.2025</a:t>
            </a:fld>
            <a:endParaRPr lang="tr-TR"/>
          </a:p>
        </p:txBody>
      </p:sp>
      <p:sp>
        <p:nvSpPr>
          <p:cNvPr id="5" name="Alt Bilgi Yer Tutucusu 4">
            <a:extLst>
              <a:ext uri="{FF2B5EF4-FFF2-40B4-BE49-F238E27FC236}">
                <a16:creationId xmlns:a16="http://schemas.microsoft.com/office/drawing/2014/main" id="{EF3B8BB1-6B45-FDD2-D335-4057E5F3591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B351F3D-CAA2-BBC9-DB19-E37A74B6344A}"/>
              </a:ext>
            </a:extLst>
          </p:cNvPr>
          <p:cNvSpPr>
            <a:spLocks noGrp="1"/>
          </p:cNvSpPr>
          <p:nvPr>
            <p:ph type="sldNum" sz="quarter" idx="12"/>
          </p:nvPr>
        </p:nvSpPr>
        <p:spPr/>
        <p:txBody>
          <a:bodyPr/>
          <a:lstStyle/>
          <a:p>
            <a:fld id="{DDC23DE0-4D83-4E0D-BA77-A2FED6F8B622}" type="slidenum">
              <a:rPr lang="tr-TR" smtClean="0"/>
              <a:t>‹#›</a:t>
            </a:fld>
            <a:endParaRPr lang="tr-TR"/>
          </a:p>
        </p:txBody>
      </p:sp>
    </p:spTree>
    <p:extLst>
      <p:ext uri="{BB962C8B-B14F-4D97-AF65-F5344CB8AC3E}">
        <p14:creationId xmlns:p14="http://schemas.microsoft.com/office/powerpoint/2010/main" val="15594682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D502E79E-7E03-278B-8322-FEE8A3F38B0C}"/>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54ED101A-924A-D22C-51DE-546D20D085C2}"/>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EEA8C8CA-2938-9433-80B4-D601382658DE}"/>
              </a:ext>
            </a:extLst>
          </p:cNvPr>
          <p:cNvSpPr>
            <a:spLocks noGrp="1"/>
          </p:cNvSpPr>
          <p:nvPr>
            <p:ph type="dt" sz="half" idx="10"/>
          </p:nvPr>
        </p:nvSpPr>
        <p:spPr/>
        <p:txBody>
          <a:bodyPr/>
          <a:lstStyle/>
          <a:p>
            <a:fld id="{5BD80B0C-EB27-4733-A8CC-1AF1D18A120E}" type="datetimeFigureOut">
              <a:rPr lang="tr-TR" smtClean="0"/>
              <a:t>30.10.2025</a:t>
            </a:fld>
            <a:endParaRPr lang="tr-TR"/>
          </a:p>
        </p:txBody>
      </p:sp>
      <p:sp>
        <p:nvSpPr>
          <p:cNvPr id="5" name="Alt Bilgi Yer Tutucusu 4">
            <a:extLst>
              <a:ext uri="{FF2B5EF4-FFF2-40B4-BE49-F238E27FC236}">
                <a16:creationId xmlns:a16="http://schemas.microsoft.com/office/drawing/2014/main" id="{D5EA16EF-CD04-CF39-444E-C60EB4A0920C}"/>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E95199F0-1A31-4491-2B70-B23D88171970}"/>
              </a:ext>
            </a:extLst>
          </p:cNvPr>
          <p:cNvSpPr>
            <a:spLocks noGrp="1"/>
          </p:cNvSpPr>
          <p:nvPr>
            <p:ph type="sldNum" sz="quarter" idx="12"/>
          </p:nvPr>
        </p:nvSpPr>
        <p:spPr/>
        <p:txBody>
          <a:bodyPr/>
          <a:lstStyle/>
          <a:p>
            <a:fld id="{DDC23DE0-4D83-4E0D-BA77-A2FED6F8B622}" type="slidenum">
              <a:rPr lang="tr-TR" smtClean="0"/>
              <a:t>‹#›</a:t>
            </a:fld>
            <a:endParaRPr lang="tr-TR"/>
          </a:p>
        </p:txBody>
      </p:sp>
    </p:spTree>
    <p:extLst>
      <p:ext uri="{BB962C8B-B14F-4D97-AF65-F5344CB8AC3E}">
        <p14:creationId xmlns:p14="http://schemas.microsoft.com/office/powerpoint/2010/main" val="28815379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62EDBD4-3760-EAC5-8EDF-28475311827E}"/>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7654E1AC-83A2-205D-FB3E-31A4970250FA}"/>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AE183120-FABB-CA15-6EC9-64DF1836DD77}"/>
              </a:ext>
            </a:extLst>
          </p:cNvPr>
          <p:cNvSpPr>
            <a:spLocks noGrp="1"/>
          </p:cNvSpPr>
          <p:nvPr>
            <p:ph type="dt" sz="half" idx="10"/>
          </p:nvPr>
        </p:nvSpPr>
        <p:spPr/>
        <p:txBody>
          <a:bodyPr/>
          <a:lstStyle/>
          <a:p>
            <a:fld id="{5BD80B0C-EB27-4733-A8CC-1AF1D18A120E}" type="datetimeFigureOut">
              <a:rPr lang="tr-TR" smtClean="0"/>
              <a:t>30.10.2025</a:t>
            </a:fld>
            <a:endParaRPr lang="tr-TR"/>
          </a:p>
        </p:txBody>
      </p:sp>
      <p:sp>
        <p:nvSpPr>
          <p:cNvPr id="5" name="Alt Bilgi Yer Tutucusu 4">
            <a:extLst>
              <a:ext uri="{FF2B5EF4-FFF2-40B4-BE49-F238E27FC236}">
                <a16:creationId xmlns:a16="http://schemas.microsoft.com/office/drawing/2014/main" id="{D322CAB1-B717-A9AA-FA41-DD7749DCD4D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281BB1A0-F09B-B595-0ECC-D06CA38AB045}"/>
              </a:ext>
            </a:extLst>
          </p:cNvPr>
          <p:cNvSpPr>
            <a:spLocks noGrp="1"/>
          </p:cNvSpPr>
          <p:nvPr>
            <p:ph type="sldNum" sz="quarter" idx="12"/>
          </p:nvPr>
        </p:nvSpPr>
        <p:spPr/>
        <p:txBody>
          <a:bodyPr/>
          <a:lstStyle/>
          <a:p>
            <a:fld id="{DDC23DE0-4D83-4E0D-BA77-A2FED6F8B622}" type="slidenum">
              <a:rPr lang="tr-TR" smtClean="0"/>
              <a:t>‹#›</a:t>
            </a:fld>
            <a:endParaRPr lang="tr-TR"/>
          </a:p>
        </p:txBody>
      </p:sp>
    </p:spTree>
    <p:extLst>
      <p:ext uri="{BB962C8B-B14F-4D97-AF65-F5344CB8AC3E}">
        <p14:creationId xmlns:p14="http://schemas.microsoft.com/office/powerpoint/2010/main" val="20685279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17138DA-46AE-3887-5C4E-8A702ED7FD05}"/>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118388E0-6CBB-6DE1-CF55-554208CF55A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2731BD32-E4F1-D16A-D579-C84F3E4128A1}"/>
              </a:ext>
            </a:extLst>
          </p:cNvPr>
          <p:cNvSpPr>
            <a:spLocks noGrp="1"/>
          </p:cNvSpPr>
          <p:nvPr>
            <p:ph type="dt" sz="half" idx="10"/>
          </p:nvPr>
        </p:nvSpPr>
        <p:spPr/>
        <p:txBody>
          <a:bodyPr/>
          <a:lstStyle/>
          <a:p>
            <a:fld id="{5BD80B0C-EB27-4733-A8CC-1AF1D18A120E}" type="datetimeFigureOut">
              <a:rPr lang="tr-TR" smtClean="0"/>
              <a:t>30.10.2025</a:t>
            </a:fld>
            <a:endParaRPr lang="tr-TR"/>
          </a:p>
        </p:txBody>
      </p:sp>
      <p:sp>
        <p:nvSpPr>
          <p:cNvPr id="5" name="Alt Bilgi Yer Tutucusu 4">
            <a:extLst>
              <a:ext uri="{FF2B5EF4-FFF2-40B4-BE49-F238E27FC236}">
                <a16:creationId xmlns:a16="http://schemas.microsoft.com/office/drawing/2014/main" id="{7FC5C272-B83E-D557-34B5-D8417BA7BA7F}"/>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CC6C59C-4C4B-5A1D-3302-C16E18D64099}"/>
              </a:ext>
            </a:extLst>
          </p:cNvPr>
          <p:cNvSpPr>
            <a:spLocks noGrp="1"/>
          </p:cNvSpPr>
          <p:nvPr>
            <p:ph type="sldNum" sz="quarter" idx="12"/>
          </p:nvPr>
        </p:nvSpPr>
        <p:spPr/>
        <p:txBody>
          <a:bodyPr/>
          <a:lstStyle/>
          <a:p>
            <a:fld id="{DDC23DE0-4D83-4E0D-BA77-A2FED6F8B622}" type="slidenum">
              <a:rPr lang="tr-TR" smtClean="0"/>
              <a:t>‹#›</a:t>
            </a:fld>
            <a:endParaRPr lang="tr-TR"/>
          </a:p>
        </p:txBody>
      </p:sp>
    </p:spTree>
    <p:extLst>
      <p:ext uri="{BB962C8B-B14F-4D97-AF65-F5344CB8AC3E}">
        <p14:creationId xmlns:p14="http://schemas.microsoft.com/office/powerpoint/2010/main" val="17521825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B8BCF08-AB46-B418-0471-34DB0F761A29}"/>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DA86D7E7-5DC0-BC98-2ED0-3F4E8F98BA85}"/>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BDFEE298-A2E7-D0DF-D3A7-3D86CC4C8A54}"/>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DAFB0731-4872-AECE-DEB2-35DC40073EEF}"/>
              </a:ext>
            </a:extLst>
          </p:cNvPr>
          <p:cNvSpPr>
            <a:spLocks noGrp="1"/>
          </p:cNvSpPr>
          <p:nvPr>
            <p:ph type="dt" sz="half" idx="10"/>
          </p:nvPr>
        </p:nvSpPr>
        <p:spPr/>
        <p:txBody>
          <a:bodyPr/>
          <a:lstStyle/>
          <a:p>
            <a:fld id="{5BD80B0C-EB27-4733-A8CC-1AF1D18A120E}" type="datetimeFigureOut">
              <a:rPr lang="tr-TR" smtClean="0"/>
              <a:t>30.10.2025</a:t>
            </a:fld>
            <a:endParaRPr lang="tr-TR"/>
          </a:p>
        </p:txBody>
      </p:sp>
      <p:sp>
        <p:nvSpPr>
          <p:cNvPr id="6" name="Alt Bilgi Yer Tutucusu 5">
            <a:extLst>
              <a:ext uri="{FF2B5EF4-FFF2-40B4-BE49-F238E27FC236}">
                <a16:creationId xmlns:a16="http://schemas.microsoft.com/office/drawing/2014/main" id="{9CE96CBF-7FD4-F4B0-5D0C-A4399625B576}"/>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C06B6242-45D3-287A-C78B-975E0496AC81}"/>
              </a:ext>
            </a:extLst>
          </p:cNvPr>
          <p:cNvSpPr>
            <a:spLocks noGrp="1"/>
          </p:cNvSpPr>
          <p:nvPr>
            <p:ph type="sldNum" sz="quarter" idx="12"/>
          </p:nvPr>
        </p:nvSpPr>
        <p:spPr/>
        <p:txBody>
          <a:bodyPr/>
          <a:lstStyle/>
          <a:p>
            <a:fld id="{DDC23DE0-4D83-4E0D-BA77-A2FED6F8B622}" type="slidenum">
              <a:rPr lang="tr-TR" smtClean="0"/>
              <a:t>‹#›</a:t>
            </a:fld>
            <a:endParaRPr lang="tr-TR"/>
          </a:p>
        </p:txBody>
      </p:sp>
    </p:spTree>
    <p:extLst>
      <p:ext uri="{BB962C8B-B14F-4D97-AF65-F5344CB8AC3E}">
        <p14:creationId xmlns:p14="http://schemas.microsoft.com/office/powerpoint/2010/main" val="25476548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1C23AB4-59EC-38EA-DDE3-96F0BFA802F1}"/>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7864D6A6-70F8-4BC1-77B0-88074173718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3CF77ED3-7CE6-0FF3-3B78-734CA1254524}"/>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B1C119C7-A44E-7B4D-763B-3F40EA7442D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635EE3D4-9069-1ECE-A166-A1875C5C3EF3}"/>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509778AD-030C-1691-FAEF-FEE4F76DCB35}"/>
              </a:ext>
            </a:extLst>
          </p:cNvPr>
          <p:cNvSpPr>
            <a:spLocks noGrp="1"/>
          </p:cNvSpPr>
          <p:nvPr>
            <p:ph type="dt" sz="half" idx="10"/>
          </p:nvPr>
        </p:nvSpPr>
        <p:spPr/>
        <p:txBody>
          <a:bodyPr/>
          <a:lstStyle/>
          <a:p>
            <a:fld id="{5BD80B0C-EB27-4733-A8CC-1AF1D18A120E}" type="datetimeFigureOut">
              <a:rPr lang="tr-TR" smtClean="0"/>
              <a:t>30.10.2025</a:t>
            </a:fld>
            <a:endParaRPr lang="tr-TR"/>
          </a:p>
        </p:txBody>
      </p:sp>
      <p:sp>
        <p:nvSpPr>
          <p:cNvPr id="8" name="Alt Bilgi Yer Tutucusu 7">
            <a:extLst>
              <a:ext uri="{FF2B5EF4-FFF2-40B4-BE49-F238E27FC236}">
                <a16:creationId xmlns:a16="http://schemas.microsoft.com/office/drawing/2014/main" id="{062CFAA6-2B39-A552-BF1F-A9089A35BADE}"/>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5E9BC5EC-9D96-5671-2E74-133375D82909}"/>
              </a:ext>
            </a:extLst>
          </p:cNvPr>
          <p:cNvSpPr>
            <a:spLocks noGrp="1"/>
          </p:cNvSpPr>
          <p:nvPr>
            <p:ph type="sldNum" sz="quarter" idx="12"/>
          </p:nvPr>
        </p:nvSpPr>
        <p:spPr/>
        <p:txBody>
          <a:bodyPr/>
          <a:lstStyle/>
          <a:p>
            <a:fld id="{DDC23DE0-4D83-4E0D-BA77-A2FED6F8B622}" type="slidenum">
              <a:rPr lang="tr-TR" smtClean="0"/>
              <a:t>‹#›</a:t>
            </a:fld>
            <a:endParaRPr lang="tr-TR"/>
          </a:p>
        </p:txBody>
      </p:sp>
    </p:spTree>
    <p:extLst>
      <p:ext uri="{BB962C8B-B14F-4D97-AF65-F5344CB8AC3E}">
        <p14:creationId xmlns:p14="http://schemas.microsoft.com/office/powerpoint/2010/main" val="35087614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91517F7-4B12-C0A1-2F85-5C30DE3951F1}"/>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9C48CF21-B877-E0FD-57BA-D4903C918891}"/>
              </a:ext>
            </a:extLst>
          </p:cNvPr>
          <p:cNvSpPr>
            <a:spLocks noGrp="1"/>
          </p:cNvSpPr>
          <p:nvPr>
            <p:ph type="dt" sz="half" idx="10"/>
          </p:nvPr>
        </p:nvSpPr>
        <p:spPr/>
        <p:txBody>
          <a:bodyPr/>
          <a:lstStyle/>
          <a:p>
            <a:fld id="{5BD80B0C-EB27-4733-A8CC-1AF1D18A120E}" type="datetimeFigureOut">
              <a:rPr lang="tr-TR" smtClean="0"/>
              <a:t>30.10.2025</a:t>
            </a:fld>
            <a:endParaRPr lang="tr-TR"/>
          </a:p>
        </p:txBody>
      </p:sp>
      <p:sp>
        <p:nvSpPr>
          <p:cNvPr id="4" name="Alt Bilgi Yer Tutucusu 3">
            <a:extLst>
              <a:ext uri="{FF2B5EF4-FFF2-40B4-BE49-F238E27FC236}">
                <a16:creationId xmlns:a16="http://schemas.microsoft.com/office/drawing/2014/main" id="{01AB9809-B2CB-8A49-035D-E0FC2A32F521}"/>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8AB5BCEC-FCAC-7A92-0F72-6D93E4640F18}"/>
              </a:ext>
            </a:extLst>
          </p:cNvPr>
          <p:cNvSpPr>
            <a:spLocks noGrp="1"/>
          </p:cNvSpPr>
          <p:nvPr>
            <p:ph type="sldNum" sz="quarter" idx="12"/>
          </p:nvPr>
        </p:nvSpPr>
        <p:spPr/>
        <p:txBody>
          <a:bodyPr/>
          <a:lstStyle/>
          <a:p>
            <a:fld id="{DDC23DE0-4D83-4E0D-BA77-A2FED6F8B622}" type="slidenum">
              <a:rPr lang="tr-TR" smtClean="0"/>
              <a:t>‹#›</a:t>
            </a:fld>
            <a:endParaRPr lang="tr-TR"/>
          </a:p>
        </p:txBody>
      </p:sp>
    </p:spTree>
    <p:extLst>
      <p:ext uri="{BB962C8B-B14F-4D97-AF65-F5344CB8AC3E}">
        <p14:creationId xmlns:p14="http://schemas.microsoft.com/office/powerpoint/2010/main" val="12512175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A30921D4-6404-0B07-CD4E-FBB9EB02C4F9}"/>
              </a:ext>
            </a:extLst>
          </p:cNvPr>
          <p:cNvSpPr>
            <a:spLocks noGrp="1"/>
          </p:cNvSpPr>
          <p:nvPr>
            <p:ph type="dt" sz="half" idx="10"/>
          </p:nvPr>
        </p:nvSpPr>
        <p:spPr/>
        <p:txBody>
          <a:bodyPr/>
          <a:lstStyle/>
          <a:p>
            <a:fld id="{5BD80B0C-EB27-4733-A8CC-1AF1D18A120E}" type="datetimeFigureOut">
              <a:rPr lang="tr-TR" smtClean="0"/>
              <a:t>30.10.2025</a:t>
            </a:fld>
            <a:endParaRPr lang="tr-TR"/>
          </a:p>
        </p:txBody>
      </p:sp>
      <p:sp>
        <p:nvSpPr>
          <p:cNvPr id="3" name="Alt Bilgi Yer Tutucusu 2">
            <a:extLst>
              <a:ext uri="{FF2B5EF4-FFF2-40B4-BE49-F238E27FC236}">
                <a16:creationId xmlns:a16="http://schemas.microsoft.com/office/drawing/2014/main" id="{BB8A6403-E4F5-2E68-9A0D-B1D27CA87D49}"/>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D387D6B3-2709-58BC-BF7E-55A62CD51863}"/>
              </a:ext>
            </a:extLst>
          </p:cNvPr>
          <p:cNvSpPr>
            <a:spLocks noGrp="1"/>
          </p:cNvSpPr>
          <p:nvPr>
            <p:ph type="sldNum" sz="quarter" idx="12"/>
          </p:nvPr>
        </p:nvSpPr>
        <p:spPr/>
        <p:txBody>
          <a:bodyPr/>
          <a:lstStyle/>
          <a:p>
            <a:fld id="{DDC23DE0-4D83-4E0D-BA77-A2FED6F8B622}" type="slidenum">
              <a:rPr lang="tr-TR" smtClean="0"/>
              <a:t>‹#›</a:t>
            </a:fld>
            <a:endParaRPr lang="tr-TR"/>
          </a:p>
        </p:txBody>
      </p:sp>
    </p:spTree>
    <p:extLst>
      <p:ext uri="{BB962C8B-B14F-4D97-AF65-F5344CB8AC3E}">
        <p14:creationId xmlns:p14="http://schemas.microsoft.com/office/powerpoint/2010/main" val="15207971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C6B5E0F-732D-0F1E-DE3C-959BC7F857DB}"/>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49074F98-EA0B-5753-3D83-A28D6457E9D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307E666E-412F-0D01-22AE-682A31AEAF3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FB559046-E29A-B038-F029-A31C80B451F6}"/>
              </a:ext>
            </a:extLst>
          </p:cNvPr>
          <p:cNvSpPr>
            <a:spLocks noGrp="1"/>
          </p:cNvSpPr>
          <p:nvPr>
            <p:ph type="dt" sz="half" idx="10"/>
          </p:nvPr>
        </p:nvSpPr>
        <p:spPr/>
        <p:txBody>
          <a:bodyPr/>
          <a:lstStyle/>
          <a:p>
            <a:fld id="{5BD80B0C-EB27-4733-A8CC-1AF1D18A120E}" type="datetimeFigureOut">
              <a:rPr lang="tr-TR" smtClean="0"/>
              <a:t>30.10.2025</a:t>
            </a:fld>
            <a:endParaRPr lang="tr-TR"/>
          </a:p>
        </p:txBody>
      </p:sp>
      <p:sp>
        <p:nvSpPr>
          <p:cNvPr id="6" name="Alt Bilgi Yer Tutucusu 5">
            <a:extLst>
              <a:ext uri="{FF2B5EF4-FFF2-40B4-BE49-F238E27FC236}">
                <a16:creationId xmlns:a16="http://schemas.microsoft.com/office/drawing/2014/main" id="{8CA111D3-C357-C4F3-28BD-6BA41C18F3A6}"/>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728940DE-2F4D-772B-4B0C-79F5F5B6AE76}"/>
              </a:ext>
            </a:extLst>
          </p:cNvPr>
          <p:cNvSpPr>
            <a:spLocks noGrp="1"/>
          </p:cNvSpPr>
          <p:nvPr>
            <p:ph type="sldNum" sz="quarter" idx="12"/>
          </p:nvPr>
        </p:nvSpPr>
        <p:spPr/>
        <p:txBody>
          <a:bodyPr/>
          <a:lstStyle/>
          <a:p>
            <a:fld id="{DDC23DE0-4D83-4E0D-BA77-A2FED6F8B622}" type="slidenum">
              <a:rPr lang="tr-TR" smtClean="0"/>
              <a:t>‹#›</a:t>
            </a:fld>
            <a:endParaRPr lang="tr-TR"/>
          </a:p>
        </p:txBody>
      </p:sp>
    </p:spTree>
    <p:extLst>
      <p:ext uri="{BB962C8B-B14F-4D97-AF65-F5344CB8AC3E}">
        <p14:creationId xmlns:p14="http://schemas.microsoft.com/office/powerpoint/2010/main" val="2407752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8896583-0FB1-9519-06A5-2438117CF5BB}"/>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B4DF80A3-B0A6-3B2F-C007-737994B22DE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32C172E9-F72B-479F-7208-6E5FC6DA055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AE3D3842-5ADB-F1AC-F21A-8BAA6CC854A6}"/>
              </a:ext>
            </a:extLst>
          </p:cNvPr>
          <p:cNvSpPr>
            <a:spLocks noGrp="1"/>
          </p:cNvSpPr>
          <p:nvPr>
            <p:ph type="dt" sz="half" idx="10"/>
          </p:nvPr>
        </p:nvSpPr>
        <p:spPr/>
        <p:txBody>
          <a:bodyPr/>
          <a:lstStyle/>
          <a:p>
            <a:fld id="{5BD80B0C-EB27-4733-A8CC-1AF1D18A120E}" type="datetimeFigureOut">
              <a:rPr lang="tr-TR" smtClean="0"/>
              <a:t>30.10.2025</a:t>
            </a:fld>
            <a:endParaRPr lang="tr-TR"/>
          </a:p>
        </p:txBody>
      </p:sp>
      <p:sp>
        <p:nvSpPr>
          <p:cNvPr id="6" name="Alt Bilgi Yer Tutucusu 5">
            <a:extLst>
              <a:ext uri="{FF2B5EF4-FFF2-40B4-BE49-F238E27FC236}">
                <a16:creationId xmlns:a16="http://schemas.microsoft.com/office/drawing/2014/main" id="{1896F2D2-0321-0D38-27CD-56B9AE2146C4}"/>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3D5A683A-1ACE-DB8A-814A-E626B8934A41}"/>
              </a:ext>
            </a:extLst>
          </p:cNvPr>
          <p:cNvSpPr>
            <a:spLocks noGrp="1"/>
          </p:cNvSpPr>
          <p:nvPr>
            <p:ph type="sldNum" sz="quarter" idx="12"/>
          </p:nvPr>
        </p:nvSpPr>
        <p:spPr/>
        <p:txBody>
          <a:bodyPr/>
          <a:lstStyle/>
          <a:p>
            <a:fld id="{DDC23DE0-4D83-4E0D-BA77-A2FED6F8B622}" type="slidenum">
              <a:rPr lang="tr-TR" smtClean="0"/>
              <a:t>‹#›</a:t>
            </a:fld>
            <a:endParaRPr lang="tr-TR"/>
          </a:p>
        </p:txBody>
      </p:sp>
    </p:spTree>
    <p:extLst>
      <p:ext uri="{BB962C8B-B14F-4D97-AF65-F5344CB8AC3E}">
        <p14:creationId xmlns:p14="http://schemas.microsoft.com/office/powerpoint/2010/main" val="30266597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C1A16A28-5F82-2068-B12E-6AD58DFBBA6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32DE4AFE-992B-6D63-DF18-1E977A90D43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8AAD4CED-5C89-377E-A825-A5D70EE9E58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BD80B0C-EB27-4733-A8CC-1AF1D18A120E}" type="datetimeFigureOut">
              <a:rPr lang="tr-TR" smtClean="0"/>
              <a:t>30.10.2025</a:t>
            </a:fld>
            <a:endParaRPr lang="tr-TR"/>
          </a:p>
        </p:txBody>
      </p:sp>
      <p:sp>
        <p:nvSpPr>
          <p:cNvPr id="5" name="Alt Bilgi Yer Tutucusu 4">
            <a:extLst>
              <a:ext uri="{FF2B5EF4-FFF2-40B4-BE49-F238E27FC236}">
                <a16:creationId xmlns:a16="http://schemas.microsoft.com/office/drawing/2014/main" id="{000F1F1E-F131-36F9-267F-01EF2EE2C40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tr-TR"/>
          </a:p>
        </p:txBody>
      </p:sp>
      <p:sp>
        <p:nvSpPr>
          <p:cNvPr id="6" name="Slayt Numarası Yer Tutucusu 5">
            <a:extLst>
              <a:ext uri="{FF2B5EF4-FFF2-40B4-BE49-F238E27FC236}">
                <a16:creationId xmlns:a16="http://schemas.microsoft.com/office/drawing/2014/main" id="{6051587D-B329-6B26-7294-F3DCAE2126E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DC23DE0-4D83-4E0D-BA77-A2FED6F8B622}" type="slidenum">
              <a:rPr lang="tr-TR" smtClean="0"/>
              <a:t>‹#›</a:t>
            </a:fld>
            <a:endParaRPr lang="tr-TR"/>
          </a:p>
        </p:txBody>
      </p:sp>
    </p:spTree>
    <p:extLst>
      <p:ext uri="{BB962C8B-B14F-4D97-AF65-F5344CB8AC3E}">
        <p14:creationId xmlns:p14="http://schemas.microsoft.com/office/powerpoint/2010/main" val="5555506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s://www.medipol.edu.tr/sites/default/files/document/SD_064_Online-88-91.pdf?utm_source=chatgpt.com"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1A3C89F8-0D2F-47FF-B903-151248265F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0">
                <a:schemeClr val="accent1"/>
              </a:gs>
              <a:gs pos="100000">
                <a:schemeClr val="accent2"/>
              </a:gs>
            </a:gsLst>
            <a:lin ang="81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Başlık 1">
            <a:extLst>
              <a:ext uri="{FF2B5EF4-FFF2-40B4-BE49-F238E27FC236}">
                <a16:creationId xmlns:a16="http://schemas.microsoft.com/office/drawing/2014/main" id="{96EBBC81-8DD3-0E41-ADD7-AD8608098FF0}"/>
              </a:ext>
            </a:extLst>
          </p:cNvPr>
          <p:cNvSpPr>
            <a:spLocks noGrp="1"/>
          </p:cNvSpPr>
          <p:nvPr>
            <p:ph type="ctrTitle"/>
          </p:nvPr>
        </p:nvSpPr>
        <p:spPr>
          <a:xfrm>
            <a:off x="3880430" y="583345"/>
            <a:ext cx="7160357" cy="4164820"/>
          </a:xfrm>
        </p:spPr>
        <p:txBody>
          <a:bodyPr anchor="t">
            <a:normAutofit/>
          </a:bodyPr>
          <a:lstStyle/>
          <a:p>
            <a:pPr algn="r"/>
            <a:r>
              <a:rPr lang="tr-TR" sz="8000">
                <a:solidFill>
                  <a:srgbClr val="FFFFFF"/>
                </a:solidFill>
              </a:rPr>
              <a:t>Sağlık iletişimi ve risk iletişimi</a:t>
            </a:r>
          </a:p>
        </p:txBody>
      </p:sp>
      <p:sp>
        <p:nvSpPr>
          <p:cNvPr id="3" name="Alt Başlık 2">
            <a:extLst>
              <a:ext uri="{FF2B5EF4-FFF2-40B4-BE49-F238E27FC236}">
                <a16:creationId xmlns:a16="http://schemas.microsoft.com/office/drawing/2014/main" id="{054BF88E-44F0-ED6D-D6AD-A97510E9F576}"/>
              </a:ext>
            </a:extLst>
          </p:cNvPr>
          <p:cNvSpPr>
            <a:spLocks noGrp="1"/>
          </p:cNvSpPr>
          <p:nvPr>
            <p:ph type="subTitle" idx="1"/>
          </p:nvPr>
        </p:nvSpPr>
        <p:spPr>
          <a:xfrm>
            <a:off x="1208228" y="5972174"/>
            <a:ext cx="8578699" cy="504825"/>
          </a:xfrm>
        </p:spPr>
        <p:txBody>
          <a:bodyPr>
            <a:normAutofit/>
          </a:bodyPr>
          <a:lstStyle/>
          <a:p>
            <a:pPr algn="l"/>
            <a:endParaRPr lang="tr-TR" sz="2000">
              <a:solidFill>
                <a:srgbClr val="FFFFFF"/>
              </a:solidFill>
            </a:endParaRPr>
          </a:p>
        </p:txBody>
      </p:sp>
      <p:sp>
        <p:nvSpPr>
          <p:cNvPr id="23" name="Graphic 13">
            <a:extLst>
              <a:ext uri="{FF2B5EF4-FFF2-40B4-BE49-F238E27FC236}">
                <a16:creationId xmlns:a16="http://schemas.microsoft.com/office/drawing/2014/main" id="{C5CB530E-515E-412C-9DF1-5F8FFBD6F3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74359" y="583345"/>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rgbClr val="FFFFFF"/>
          </a:solidFill>
          <a:ln w="603" cap="flat">
            <a:noFill/>
            <a:prstDash val="solid"/>
            <a:miter/>
          </a:ln>
        </p:spPr>
        <p:txBody>
          <a:bodyPr rtlCol="0" anchor="ctr"/>
          <a:lstStyle/>
          <a:p>
            <a:endParaRPr lang="en-US">
              <a:solidFill>
                <a:srgbClr val="FFFFFF"/>
              </a:solidFill>
            </a:endParaRPr>
          </a:p>
        </p:txBody>
      </p:sp>
      <p:sp>
        <p:nvSpPr>
          <p:cNvPr id="24" name="Graphic 12">
            <a:extLst>
              <a:ext uri="{FF2B5EF4-FFF2-40B4-BE49-F238E27FC236}">
                <a16:creationId xmlns:a16="http://schemas.microsoft.com/office/drawing/2014/main" id="{712D4376-A578-4FF1-94FC-245E7A6A48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33139" y="812640"/>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rgbClr val="FFFFFF"/>
          </a:solidFill>
          <a:ln w="422" cap="flat">
            <a:noFill/>
            <a:prstDash val="solid"/>
            <a:miter/>
          </a:ln>
        </p:spPr>
        <p:txBody>
          <a:bodyPr rtlCol="0" anchor="ctr"/>
          <a:lstStyle/>
          <a:p>
            <a:endParaRPr lang="en-US">
              <a:solidFill>
                <a:srgbClr val="FFFFFF"/>
              </a:solidFill>
            </a:endParaRPr>
          </a:p>
        </p:txBody>
      </p:sp>
      <p:sp>
        <p:nvSpPr>
          <p:cNvPr id="25" name="Graphic 15">
            <a:extLst>
              <a:ext uri="{FF2B5EF4-FFF2-40B4-BE49-F238E27FC236}">
                <a16:creationId xmlns:a16="http://schemas.microsoft.com/office/drawing/2014/main" id="{AEA7509D-F04F-40CB-A0B3-EEF16499CC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58819" y="1037066"/>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rgbClr val="FFFFFF"/>
          </a:solidFill>
          <a:ln w="610" cap="flat">
            <a:noFill/>
            <a:prstDash val="solid"/>
            <a:miter/>
          </a:ln>
        </p:spPr>
        <p:txBody>
          <a:bodyPr rtlCol="0" anchor="ctr"/>
          <a:lstStyle/>
          <a:p>
            <a:endParaRPr lang="en-US">
              <a:solidFill>
                <a:srgbClr val="FFFFFF"/>
              </a:solidFill>
            </a:endParaRPr>
          </a:p>
        </p:txBody>
      </p:sp>
      <p:cxnSp>
        <p:nvCxnSpPr>
          <p:cNvPr id="26" name="Straight Connector 25">
            <a:extLst>
              <a:ext uri="{FF2B5EF4-FFF2-40B4-BE49-F238E27FC236}">
                <a16:creationId xmlns:a16="http://schemas.microsoft.com/office/drawing/2014/main" id="{56020367-4FD5-4596-8E10-C5F095CD8DB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56114" y="3503032"/>
            <a:ext cx="0" cy="3346090"/>
          </a:xfrm>
          <a:prstGeom prst="line">
            <a:avLst/>
          </a:prstGeom>
          <a:ln w="25400" cap="sq">
            <a:solidFill>
              <a:srgbClr val="FFFFFF"/>
            </a:solidFill>
            <a:bevel/>
          </a:ln>
        </p:spPr>
        <p:style>
          <a:lnRef idx="1">
            <a:schemeClr val="accent1"/>
          </a:lnRef>
          <a:fillRef idx="0">
            <a:schemeClr val="accent1"/>
          </a:fillRef>
          <a:effectRef idx="0">
            <a:schemeClr val="accent1"/>
          </a:effectRef>
          <a:fontRef idx="minor">
            <a:schemeClr val="tx1"/>
          </a:fontRef>
        </p:style>
      </p:cxnSp>
      <p:sp>
        <p:nvSpPr>
          <p:cNvPr id="27" name="Graphic 22">
            <a:extLst>
              <a:ext uri="{FF2B5EF4-FFF2-40B4-BE49-F238E27FC236}">
                <a16:creationId xmlns:a16="http://schemas.microsoft.com/office/drawing/2014/main" id="{508BEF50-7B1E-49A4-BC19-5F4F1D755E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36425" y="5636680"/>
            <a:ext cx="151536" cy="151536"/>
          </a:xfrm>
          <a:custGeom>
            <a:avLst/>
            <a:gdLst>
              <a:gd name="connsiteX0" fmla="*/ 141251 w 151536"/>
              <a:gd name="connsiteY0" fmla="*/ 65483 h 151536"/>
              <a:gd name="connsiteX1" fmla="*/ 86053 w 151536"/>
              <a:gd name="connsiteY1" fmla="*/ 65483 h 151536"/>
              <a:gd name="connsiteX2" fmla="*/ 86053 w 151536"/>
              <a:gd name="connsiteY2" fmla="*/ 10285 h 151536"/>
              <a:gd name="connsiteX3" fmla="*/ 75768 w 151536"/>
              <a:gd name="connsiteY3" fmla="*/ 0 h 151536"/>
              <a:gd name="connsiteX4" fmla="*/ 65483 w 151536"/>
              <a:gd name="connsiteY4" fmla="*/ 10285 h 151536"/>
              <a:gd name="connsiteX5" fmla="*/ 65483 w 151536"/>
              <a:gd name="connsiteY5" fmla="*/ 65483 h 151536"/>
              <a:gd name="connsiteX6" fmla="*/ 10285 w 151536"/>
              <a:gd name="connsiteY6" fmla="*/ 65483 h 151536"/>
              <a:gd name="connsiteX7" fmla="*/ 0 w 151536"/>
              <a:gd name="connsiteY7" fmla="*/ 75768 h 151536"/>
              <a:gd name="connsiteX8" fmla="*/ 10285 w 151536"/>
              <a:gd name="connsiteY8" fmla="*/ 86053 h 151536"/>
              <a:gd name="connsiteX9" fmla="*/ 65483 w 151536"/>
              <a:gd name="connsiteY9" fmla="*/ 86053 h 151536"/>
              <a:gd name="connsiteX10" fmla="*/ 65483 w 151536"/>
              <a:gd name="connsiteY10" fmla="*/ 141251 h 151536"/>
              <a:gd name="connsiteX11" fmla="*/ 75768 w 151536"/>
              <a:gd name="connsiteY11" fmla="*/ 151536 h 151536"/>
              <a:gd name="connsiteX12" fmla="*/ 86053 w 151536"/>
              <a:gd name="connsiteY12" fmla="*/ 141251 h 151536"/>
              <a:gd name="connsiteX13" fmla="*/ 86053 w 151536"/>
              <a:gd name="connsiteY13" fmla="*/ 86053 h 151536"/>
              <a:gd name="connsiteX14" fmla="*/ 141251 w 151536"/>
              <a:gd name="connsiteY14" fmla="*/ 86053 h 151536"/>
              <a:gd name="connsiteX15" fmla="*/ 151536 w 151536"/>
              <a:gd name="connsiteY15" fmla="*/ 75768 h 151536"/>
              <a:gd name="connsiteX16" fmla="*/ 141251 w 151536"/>
              <a:gd name="connsiteY16" fmla="*/ 65483 h 151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51536" h="151536">
                <a:moveTo>
                  <a:pt x="141251" y="65483"/>
                </a:moveTo>
                <a:lnTo>
                  <a:pt x="86053" y="65483"/>
                </a:lnTo>
                <a:lnTo>
                  <a:pt x="86053" y="10285"/>
                </a:lnTo>
                <a:cubicBezTo>
                  <a:pt x="86053" y="4605"/>
                  <a:pt x="81448" y="0"/>
                  <a:pt x="75768" y="0"/>
                </a:cubicBezTo>
                <a:cubicBezTo>
                  <a:pt x="70088" y="0"/>
                  <a:pt x="65483" y="4605"/>
                  <a:pt x="65483" y="10285"/>
                </a:cubicBezTo>
                <a:lnTo>
                  <a:pt x="65483" y="65483"/>
                </a:lnTo>
                <a:lnTo>
                  <a:pt x="10285" y="65483"/>
                </a:lnTo>
                <a:cubicBezTo>
                  <a:pt x="4605" y="65483"/>
                  <a:pt x="0" y="70088"/>
                  <a:pt x="0" y="75768"/>
                </a:cubicBezTo>
                <a:cubicBezTo>
                  <a:pt x="0" y="81448"/>
                  <a:pt x="4605" y="86053"/>
                  <a:pt x="10285" y="86053"/>
                </a:cubicBezTo>
                <a:lnTo>
                  <a:pt x="65483" y="86053"/>
                </a:lnTo>
                <a:lnTo>
                  <a:pt x="65483" y="141251"/>
                </a:lnTo>
                <a:cubicBezTo>
                  <a:pt x="65483" y="146931"/>
                  <a:pt x="70088" y="151536"/>
                  <a:pt x="75768" y="151536"/>
                </a:cubicBezTo>
                <a:cubicBezTo>
                  <a:pt x="81448" y="151536"/>
                  <a:pt x="86053" y="146931"/>
                  <a:pt x="86053" y="141251"/>
                </a:cubicBezTo>
                <a:lnTo>
                  <a:pt x="86053" y="86053"/>
                </a:lnTo>
                <a:lnTo>
                  <a:pt x="141251" y="86053"/>
                </a:lnTo>
                <a:cubicBezTo>
                  <a:pt x="146931" y="86053"/>
                  <a:pt x="151536" y="81448"/>
                  <a:pt x="151536" y="75768"/>
                </a:cubicBezTo>
                <a:cubicBezTo>
                  <a:pt x="151536" y="70088"/>
                  <a:pt x="146931" y="65483"/>
                  <a:pt x="141251" y="65483"/>
                </a:cubicBezTo>
                <a:close/>
              </a:path>
            </a:pathLst>
          </a:custGeom>
          <a:solidFill>
            <a:srgbClr val="FFFFFF"/>
          </a:solidFill>
          <a:ln w="646" cap="flat">
            <a:noFill/>
            <a:prstDash val="solid"/>
            <a:miter/>
          </a:ln>
        </p:spPr>
        <p:txBody>
          <a:bodyPr rtlCol="0" anchor="ctr"/>
          <a:lstStyle/>
          <a:p>
            <a:endParaRPr lang="en-US">
              <a:solidFill>
                <a:srgbClr val="FFFFFF"/>
              </a:solidFill>
            </a:endParaRPr>
          </a:p>
        </p:txBody>
      </p:sp>
      <p:sp>
        <p:nvSpPr>
          <p:cNvPr id="20" name="Graphic 23">
            <a:extLst>
              <a:ext uri="{FF2B5EF4-FFF2-40B4-BE49-F238E27FC236}">
                <a16:creationId xmlns:a16="http://schemas.microsoft.com/office/drawing/2014/main" id="{3FBAD350-5664-4811-A208-657FB882D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45175" y="6096759"/>
            <a:ext cx="108625" cy="108625"/>
          </a:xfrm>
          <a:custGeom>
            <a:avLst/>
            <a:gdLst>
              <a:gd name="connsiteX0" fmla="*/ 54313 w 108625"/>
              <a:gd name="connsiteY0" fmla="*/ 16053 h 108625"/>
              <a:gd name="connsiteX1" fmla="*/ 92572 w 108625"/>
              <a:gd name="connsiteY1" fmla="*/ 54313 h 108625"/>
              <a:gd name="connsiteX2" fmla="*/ 54313 w 108625"/>
              <a:gd name="connsiteY2" fmla="*/ 92572 h 108625"/>
              <a:gd name="connsiteX3" fmla="*/ 16053 w 108625"/>
              <a:gd name="connsiteY3" fmla="*/ 54313 h 108625"/>
              <a:gd name="connsiteX4" fmla="*/ 54313 w 108625"/>
              <a:gd name="connsiteY4" fmla="*/ 16053 h 108625"/>
              <a:gd name="connsiteX5" fmla="*/ 54313 w 108625"/>
              <a:gd name="connsiteY5" fmla="*/ 0 h 108625"/>
              <a:gd name="connsiteX6" fmla="*/ 0 w 108625"/>
              <a:gd name="connsiteY6" fmla="*/ 54313 h 108625"/>
              <a:gd name="connsiteX7" fmla="*/ 54313 w 108625"/>
              <a:gd name="connsiteY7" fmla="*/ 108625 h 108625"/>
              <a:gd name="connsiteX8" fmla="*/ 108625 w 108625"/>
              <a:gd name="connsiteY8" fmla="*/ 54313 h 108625"/>
              <a:gd name="connsiteX9" fmla="*/ 54313 w 108625"/>
              <a:gd name="connsiteY9" fmla="*/ 0 h 108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8625" h="108625">
                <a:moveTo>
                  <a:pt x="54313" y="16053"/>
                </a:moveTo>
                <a:cubicBezTo>
                  <a:pt x="75442" y="16053"/>
                  <a:pt x="92572" y="33182"/>
                  <a:pt x="92572" y="54313"/>
                </a:cubicBezTo>
                <a:cubicBezTo>
                  <a:pt x="92572" y="75442"/>
                  <a:pt x="75442" y="92572"/>
                  <a:pt x="54313" y="92572"/>
                </a:cubicBezTo>
                <a:cubicBezTo>
                  <a:pt x="33182" y="92572"/>
                  <a:pt x="16053" y="75442"/>
                  <a:pt x="16053" y="54313"/>
                </a:cubicBezTo>
                <a:cubicBezTo>
                  <a:pt x="16074" y="33191"/>
                  <a:pt x="33191" y="16074"/>
                  <a:pt x="54313" y="16053"/>
                </a:cubicBezTo>
                <a:moveTo>
                  <a:pt x="54313" y="0"/>
                </a:moveTo>
                <a:cubicBezTo>
                  <a:pt x="24317" y="0"/>
                  <a:pt x="0" y="24317"/>
                  <a:pt x="0" y="54313"/>
                </a:cubicBezTo>
                <a:cubicBezTo>
                  <a:pt x="0" y="84309"/>
                  <a:pt x="24317" y="108625"/>
                  <a:pt x="54313" y="108625"/>
                </a:cubicBezTo>
                <a:cubicBezTo>
                  <a:pt x="84309" y="108625"/>
                  <a:pt x="108625" y="84309"/>
                  <a:pt x="108625" y="54313"/>
                </a:cubicBezTo>
                <a:cubicBezTo>
                  <a:pt x="108625" y="24317"/>
                  <a:pt x="84309" y="0"/>
                  <a:pt x="54313" y="0"/>
                </a:cubicBezTo>
                <a:close/>
              </a:path>
            </a:pathLst>
          </a:custGeom>
          <a:solidFill>
            <a:srgbClr val="FFFFFF"/>
          </a:solidFill>
          <a:ln w="516" cap="flat">
            <a:noFill/>
            <a:prstDash val="solid"/>
            <a:miter/>
          </a:ln>
        </p:spPr>
        <p:txBody>
          <a:bodyPr rtlCol="0" anchor="ctr"/>
          <a:lstStyle/>
          <a:p>
            <a:endParaRPr lang="en-US">
              <a:solidFill>
                <a:srgbClr val="FFFFFF"/>
              </a:solidFill>
            </a:endParaRPr>
          </a:p>
        </p:txBody>
      </p:sp>
      <p:sp>
        <p:nvSpPr>
          <p:cNvPr id="22" name="Graphic 21">
            <a:extLst>
              <a:ext uri="{FF2B5EF4-FFF2-40B4-BE49-F238E27FC236}">
                <a16:creationId xmlns:a16="http://schemas.microsoft.com/office/drawing/2014/main" id="{C39ADB8F-D187-49D7-BDCF-C1B6DC7270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554288" y="6238029"/>
            <a:ext cx="95759" cy="95759"/>
          </a:xfrm>
          <a:custGeom>
            <a:avLst/>
            <a:gdLst>
              <a:gd name="connsiteX0" fmla="*/ 95759 w 95759"/>
              <a:gd name="connsiteY0" fmla="*/ 47880 h 95759"/>
              <a:gd name="connsiteX1" fmla="*/ 47880 w 95759"/>
              <a:gd name="connsiteY1" fmla="*/ 95759 h 95759"/>
              <a:gd name="connsiteX2" fmla="*/ 0 w 95759"/>
              <a:gd name="connsiteY2" fmla="*/ 47880 h 95759"/>
              <a:gd name="connsiteX3" fmla="*/ 47880 w 95759"/>
              <a:gd name="connsiteY3" fmla="*/ 0 h 95759"/>
              <a:gd name="connsiteX4" fmla="*/ 95759 w 95759"/>
              <a:gd name="connsiteY4" fmla="*/ 47880 h 957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759" h="95759">
                <a:moveTo>
                  <a:pt x="95759" y="47880"/>
                </a:moveTo>
                <a:cubicBezTo>
                  <a:pt x="95759" y="74323"/>
                  <a:pt x="74323" y="95759"/>
                  <a:pt x="47880" y="95759"/>
                </a:cubicBezTo>
                <a:cubicBezTo>
                  <a:pt x="21436" y="95759"/>
                  <a:pt x="0" y="74323"/>
                  <a:pt x="0" y="47880"/>
                </a:cubicBezTo>
                <a:cubicBezTo>
                  <a:pt x="0" y="21436"/>
                  <a:pt x="21436" y="0"/>
                  <a:pt x="47880" y="0"/>
                </a:cubicBezTo>
                <a:cubicBezTo>
                  <a:pt x="74323" y="0"/>
                  <a:pt x="95759" y="21436"/>
                  <a:pt x="95759" y="47880"/>
                </a:cubicBezTo>
                <a:close/>
              </a:path>
            </a:pathLst>
          </a:custGeom>
          <a:solidFill>
            <a:srgbClr val="FFFFFF"/>
          </a:solidFill>
          <a:ln w="469" cap="flat">
            <a:noFill/>
            <a:prstDash val="solid"/>
            <a:miter/>
          </a:ln>
        </p:spPr>
        <p:txBody>
          <a:bodyPr rtlCol="0" anchor="ctr"/>
          <a:lstStyle/>
          <a:p>
            <a:endParaRPr lang="en-US">
              <a:solidFill>
                <a:srgbClr val="FFFFFF"/>
              </a:solidFill>
            </a:endParaRPr>
          </a:p>
        </p:txBody>
      </p:sp>
    </p:spTree>
    <p:extLst>
      <p:ext uri="{BB962C8B-B14F-4D97-AF65-F5344CB8AC3E}">
        <p14:creationId xmlns:p14="http://schemas.microsoft.com/office/powerpoint/2010/main" val="22908438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0F9DB86A-825D-34E6-A339-DC282AA761D3}"/>
              </a:ext>
            </a:extLst>
          </p:cNvPr>
          <p:cNvSpPr>
            <a:spLocks noGrp="1"/>
          </p:cNvSpPr>
          <p:nvPr>
            <p:ph type="title"/>
          </p:nvPr>
        </p:nvSpPr>
        <p:spPr>
          <a:xfrm>
            <a:off x="838200" y="365125"/>
            <a:ext cx="10515600" cy="1325563"/>
          </a:xfrm>
        </p:spPr>
        <p:txBody>
          <a:bodyPr>
            <a:normAutofit/>
          </a:bodyPr>
          <a:lstStyle/>
          <a:p>
            <a:endParaRPr lang="tr-TR" sz="5400"/>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a:extLst>
              <a:ext uri="{FF2B5EF4-FFF2-40B4-BE49-F238E27FC236}">
                <a16:creationId xmlns:a16="http://schemas.microsoft.com/office/drawing/2014/main" id="{E6AB6459-C72B-A10B-4763-CD7AD267B082}"/>
              </a:ext>
            </a:extLst>
          </p:cNvPr>
          <p:cNvSpPr>
            <a:spLocks noGrp="1"/>
          </p:cNvSpPr>
          <p:nvPr>
            <p:ph idx="1"/>
          </p:nvPr>
        </p:nvSpPr>
        <p:spPr>
          <a:xfrm>
            <a:off x="838200" y="1929384"/>
            <a:ext cx="10515600" cy="4251960"/>
          </a:xfrm>
        </p:spPr>
        <p:txBody>
          <a:bodyPr>
            <a:normAutofit/>
          </a:bodyPr>
          <a:lstStyle/>
          <a:p>
            <a:pPr marL="0" indent="0">
              <a:buNone/>
            </a:pPr>
            <a:r>
              <a:rPr lang="tr-TR" sz="2200" b="1"/>
              <a:t>SAĞLIK VE RİSK İLETİŞİMİNDE YAYGIN HATALAR</a:t>
            </a:r>
          </a:p>
          <a:p>
            <a:r>
              <a:rPr lang="tr-TR" sz="2200"/>
              <a:t>Bilimsel olmayan bilgi paylaşımı</a:t>
            </a:r>
          </a:p>
          <a:p>
            <a:r>
              <a:rPr lang="tr-TR" sz="2200"/>
              <a:t>Çelişkili mesajlar</a:t>
            </a:r>
          </a:p>
          <a:p>
            <a:r>
              <a:rPr lang="tr-TR" sz="2200"/>
              <a:t>Kriz anında sessizlik veya gecikme</a:t>
            </a:r>
          </a:p>
          <a:p>
            <a:r>
              <a:rPr lang="tr-TR" sz="2200"/>
              <a:t>Kültürel farklılıkların göz ardı edilmesi</a:t>
            </a:r>
          </a:p>
          <a:p>
            <a:r>
              <a:rPr lang="tr-TR" sz="2200"/>
              <a:t>Sosyal medya dezenformasyonunun önlenmemesi</a:t>
            </a:r>
          </a:p>
          <a:p>
            <a:r>
              <a:rPr lang="tr-TR" sz="2200"/>
              <a:t>📉 </a:t>
            </a:r>
            <a:r>
              <a:rPr lang="tr-TR" sz="2200" i="1"/>
              <a:t>Vaka:</a:t>
            </a:r>
            <a:r>
              <a:rPr lang="tr-TR" sz="2200"/>
              <a:t> 2020’de yanlış COVID-19 tedavi önerileri nedeniyle Nijerya’da 200’den fazla zehirlenme vakası rapor edilmiştir.</a:t>
            </a:r>
          </a:p>
          <a:p>
            <a:endParaRPr lang="tr-TR" sz="2200"/>
          </a:p>
        </p:txBody>
      </p:sp>
    </p:spTree>
    <p:extLst>
      <p:ext uri="{BB962C8B-B14F-4D97-AF65-F5344CB8AC3E}">
        <p14:creationId xmlns:p14="http://schemas.microsoft.com/office/powerpoint/2010/main" val="18054512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964EB24F-46D3-B836-FFF5-3A4DC6F72471}"/>
              </a:ext>
            </a:extLst>
          </p:cNvPr>
          <p:cNvSpPr>
            <a:spLocks noGrp="1"/>
          </p:cNvSpPr>
          <p:nvPr>
            <p:ph type="title"/>
          </p:nvPr>
        </p:nvSpPr>
        <p:spPr>
          <a:xfrm>
            <a:off x="838200" y="365125"/>
            <a:ext cx="10515600" cy="1325563"/>
          </a:xfrm>
        </p:spPr>
        <p:txBody>
          <a:bodyPr>
            <a:normAutofit/>
          </a:bodyPr>
          <a:lstStyle/>
          <a:p>
            <a:endParaRPr lang="tr-TR" sz="5400"/>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a:extLst>
              <a:ext uri="{FF2B5EF4-FFF2-40B4-BE49-F238E27FC236}">
                <a16:creationId xmlns:a16="http://schemas.microsoft.com/office/drawing/2014/main" id="{6EC5B0D5-F96D-1237-7D86-BF89F5711F0A}"/>
              </a:ext>
            </a:extLst>
          </p:cNvPr>
          <p:cNvSpPr>
            <a:spLocks noGrp="1"/>
          </p:cNvSpPr>
          <p:nvPr>
            <p:ph idx="1"/>
          </p:nvPr>
        </p:nvSpPr>
        <p:spPr>
          <a:xfrm>
            <a:off x="838200" y="1929384"/>
            <a:ext cx="10515600" cy="4251960"/>
          </a:xfrm>
        </p:spPr>
        <p:txBody>
          <a:bodyPr>
            <a:normAutofit/>
          </a:bodyPr>
          <a:lstStyle/>
          <a:p>
            <a:pPr marL="0" indent="0">
              <a:buNone/>
            </a:pPr>
            <a:r>
              <a:rPr lang="tr-TR" sz="1900" b="1"/>
              <a:t>ETKİLİ RİSK İLETİŞİMİ İLKELERİ</a:t>
            </a:r>
          </a:p>
          <a:p>
            <a:r>
              <a:rPr lang="tr-TR" sz="1900"/>
              <a:t>Şeffaflık</a:t>
            </a:r>
          </a:p>
          <a:p>
            <a:r>
              <a:rPr lang="tr-TR" sz="1900"/>
              <a:t>Tutarlılık</a:t>
            </a:r>
          </a:p>
          <a:p>
            <a:r>
              <a:rPr lang="tr-TR" sz="1900"/>
              <a:t>Empati</a:t>
            </a:r>
          </a:p>
          <a:p>
            <a:r>
              <a:rPr lang="tr-TR" sz="1900"/>
              <a:t>Bilimsel açıklık</a:t>
            </a:r>
          </a:p>
          <a:p>
            <a:r>
              <a:rPr lang="tr-TR" sz="1900"/>
              <a:t>Toplumsal duyarlılık</a:t>
            </a:r>
          </a:p>
          <a:p>
            <a:r>
              <a:rPr lang="tr-TR" sz="1900"/>
              <a:t>Zamanında bilgi paylaşımı</a:t>
            </a:r>
          </a:p>
          <a:p>
            <a:r>
              <a:rPr lang="tr-TR" sz="1900"/>
              <a:t>Geri bildirim ve düzeltme</a:t>
            </a:r>
          </a:p>
          <a:p>
            <a:r>
              <a:rPr lang="tr-TR" sz="1900"/>
              <a:t>Medya işbirliği</a:t>
            </a:r>
          </a:p>
          <a:p>
            <a:r>
              <a:rPr lang="tr-TR" sz="1900"/>
              <a:t>Liderlikte güven</a:t>
            </a:r>
          </a:p>
          <a:p>
            <a:r>
              <a:rPr lang="tr-TR" sz="1900"/>
              <a:t>Panik yönetimi</a:t>
            </a:r>
          </a:p>
          <a:p>
            <a:endParaRPr lang="tr-TR" sz="1900"/>
          </a:p>
        </p:txBody>
      </p:sp>
    </p:spTree>
    <p:extLst>
      <p:ext uri="{BB962C8B-B14F-4D97-AF65-F5344CB8AC3E}">
        <p14:creationId xmlns:p14="http://schemas.microsoft.com/office/powerpoint/2010/main" val="24822349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7A9CA6C6-AB33-4E8C-25C9-E05939CD469C}"/>
              </a:ext>
            </a:extLst>
          </p:cNvPr>
          <p:cNvSpPr>
            <a:spLocks noGrp="1"/>
          </p:cNvSpPr>
          <p:nvPr>
            <p:ph type="title"/>
          </p:nvPr>
        </p:nvSpPr>
        <p:spPr>
          <a:xfrm>
            <a:off x="838200" y="365125"/>
            <a:ext cx="10515600" cy="1325563"/>
          </a:xfrm>
        </p:spPr>
        <p:txBody>
          <a:bodyPr>
            <a:normAutofit/>
          </a:bodyPr>
          <a:lstStyle/>
          <a:p>
            <a:endParaRPr lang="tr-TR" sz="5400"/>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a:extLst>
              <a:ext uri="{FF2B5EF4-FFF2-40B4-BE49-F238E27FC236}">
                <a16:creationId xmlns:a16="http://schemas.microsoft.com/office/drawing/2014/main" id="{B9FD2158-697E-06EC-3EA2-18D962973542}"/>
              </a:ext>
            </a:extLst>
          </p:cNvPr>
          <p:cNvSpPr>
            <a:spLocks noGrp="1"/>
          </p:cNvSpPr>
          <p:nvPr>
            <p:ph idx="1"/>
          </p:nvPr>
        </p:nvSpPr>
        <p:spPr>
          <a:xfrm>
            <a:off x="838200" y="1929384"/>
            <a:ext cx="10515600" cy="4251960"/>
          </a:xfrm>
        </p:spPr>
        <p:txBody>
          <a:bodyPr>
            <a:normAutofit/>
          </a:bodyPr>
          <a:lstStyle/>
          <a:p>
            <a:pPr marL="0" indent="0">
              <a:buNone/>
            </a:pPr>
            <a:r>
              <a:rPr lang="tr-TR" sz="2200" b="1"/>
              <a:t>DSÖ ve </a:t>
            </a:r>
            <a:r>
              <a:rPr lang="en-US" sz="2200" b="1"/>
              <a:t>Centers for Disease Control and Prevention</a:t>
            </a:r>
            <a:r>
              <a:rPr lang="tr-TR" sz="2200" b="1"/>
              <a:t> Göre Risk İletişim Modeli</a:t>
            </a:r>
          </a:p>
          <a:p>
            <a:pPr marL="0" indent="0">
              <a:buNone/>
            </a:pPr>
            <a:r>
              <a:rPr lang="tr-TR" sz="2200" b="1"/>
              <a:t>Anahtar unsurlar:</a:t>
            </a:r>
            <a:endParaRPr lang="tr-TR" sz="2200"/>
          </a:p>
          <a:p>
            <a:r>
              <a:rPr lang="tr-TR" sz="2200"/>
              <a:t>Güven (trust)</a:t>
            </a:r>
          </a:p>
          <a:p>
            <a:r>
              <a:rPr lang="tr-TR" sz="2200"/>
              <a:t>Duygusal denge (calm)</a:t>
            </a:r>
          </a:p>
          <a:p>
            <a:r>
              <a:rPr lang="tr-TR" sz="2200"/>
              <a:t>Eylem çağrısı (action)</a:t>
            </a:r>
          </a:p>
          <a:p>
            <a:r>
              <a:rPr lang="tr-TR" sz="2200"/>
              <a:t>Şeffaflık (transparency)</a:t>
            </a:r>
          </a:p>
          <a:p>
            <a:pPr marL="0" indent="0">
              <a:buNone/>
            </a:pPr>
            <a:r>
              <a:rPr lang="tr-TR" sz="2200" i="1"/>
              <a:t>CDC modeli (2022):</a:t>
            </a:r>
            <a:r>
              <a:rPr lang="tr-TR" sz="2200"/>
              <a:t> “Be first, be right, be credible.” </a:t>
            </a:r>
          </a:p>
          <a:p>
            <a:pPr marL="0" indent="0">
              <a:buNone/>
            </a:pPr>
            <a:r>
              <a:rPr lang="tr-TR" sz="2200"/>
              <a:t>«</a:t>
            </a:r>
            <a:r>
              <a:rPr lang="sv-SE" sz="2200"/>
              <a:t>“İlk sen ol, doğru ol, güvenilir ol.”</a:t>
            </a:r>
            <a:r>
              <a:rPr lang="tr-TR" sz="2200"/>
              <a:t>»</a:t>
            </a:r>
          </a:p>
          <a:p>
            <a:endParaRPr lang="tr-TR" sz="2200"/>
          </a:p>
        </p:txBody>
      </p:sp>
    </p:spTree>
    <p:extLst>
      <p:ext uri="{BB962C8B-B14F-4D97-AF65-F5344CB8AC3E}">
        <p14:creationId xmlns:p14="http://schemas.microsoft.com/office/powerpoint/2010/main" val="6723302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D3A66A-F046-6274-B00A-026E8C314773}"/>
              </a:ext>
            </a:extLst>
          </p:cNvPr>
          <p:cNvSpPr>
            <a:spLocks noGrp="1"/>
          </p:cNvSpPr>
          <p:nvPr>
            <p:ph type="title"/>
          </p:nvPr>
        </p:nvSpPr>
        <p:spPr/>
        <p:txBody>
          <a:bodyPr/>
          <a:lstStyle/>
          <a:p>
            <a:endParaRPr lang="tr-TR"/>
          </a:p>
        </p:txBody>
      </p:sp>
      <p:sp>
        <p:nvSpPr>
          <p:cNvPr id="3" name="Content Placeholder 2">
            <a:extLst>
              <a:ext uri="{FF2B5EF4-FFF2-40B4-BE49-F238E27FC236}">
                <a16:creationId xmlns:a16="http://schemas.microsoft.com/office/drawing/2014/main" id="{246B8851-F16F-1EF1-6865-DF16EBD88A82}"/>
              </a:ext>
            </a:extLst>
          </p:cNvPr>
          <p:cNvSpPr>
            <a:spLocks noGrp="1"/>
          </p:cNvSpPr>
          <p:nvPr>
            <p:ph idx="1"/>
          </p:nvPr>
        </p:nvSpPr>
        <p:spPr/>
        <p:txBody>
          <a:bodyPr>
            <a:normAutofit fontScale="92500"/>
          </a:bodyPr>
          <a:lstStyle/>
          <a:p>
            <a:pPr marL="0" indent="0">
              <a:buNone/>
            </a:pPr>
            <a:r>
              <a:rPr lang="tr-TR" b="1" dirty="0"/>
              <a:t>Be </a:t>
            </a:r>
            <a:r>
              <a:rPr lang="tr-TR" b="1" dirty="0" err="1"/>
              <a:t>first</a:t>
            </a:r>
            <a:r>
              <a:rPr lang="tr-TR" b="1" dirty="0"/>
              <a:t> – İlk sen ol</a:t>
            </a:r>
          </a:p>
          <a:p>
            <a:pPr marL="0" indent="0">
              <a:buNone/>
            </a:pPr>
            <a:endParaRPr lang="tr-TR" dirty="0"/>
          </a:p>
          <a:p>
            <a:pPr marL="0" indent="0">
              <a:buNone/>
            </a:pPr>
            <a:r>
              <a:rPr lang="tr-TR" dirty="0"/>
              <a:t>Kriz anlarında bilgi boşluğu uzun sürerse söylentiler, yanlış bilgiler ve panik artar.</a:t>
            </a:r>
            <a:br>
              <a:rPr lang="tr-TR" dirty="0"/>
            </a:br>
            <a:r>
              <a:rPr lang="tr-TR" dirty="0"/>
              <a:t>Bu yüzden sağlık kurumları </a:t>
            </a:r>
            <a:r>
              <a:rPr lang="tr-TR" b="1" dirty="0"/>
              <a:t>ilk açıklamayı</a:t>
            </a:r>
            <a:r>
              <a:rPr lang="tr-TR" dirty="0"/>
              <a:t> hızlı biçimde yapmalıdır.</a:t>
            </a:r>
            <a:br>
              <a:rPr lang="tr-TR" dirty="0"/>
            </a:br>
            <a:r>
              <a:rPr lang="tr-TR" dirty="0"/>
              <a:t>Amaç: bilgi boşluğunu yanlış kaynaklara bırakmamak.</a:t>
            </a:r>
          </a:p>
          <a:p>
            <a:endParaRPr lang="tr-TR" dirty="0"/>
          </a:p>
          <a:p>
            <a:pPr marL="0" indent="0">
              <a:buNone/>
            </a:pPr>
            <a:r>
              <a:rPr lang="tr-TR" dirty="0"/>
              <a:t>“Yeni bir solunum yolu hastalığı tespit edildi, ekiplerimiz inceleme başlattı.”</a:t>
            </a:r>
          </a:p>
          <a:p>
            <a:pPr marL="0" indent="0">
              <a:buNone/>
            </a:pPr>
            <a:r>
              <a:rPr lang="tr-TR" dirty="0"/>
              <a:t>Burada erken bilgilendirme hem şeffaflık hem de güven inşası sağlar.</a:t>
            </a:r>
          </a:p>
          <a:p>
            <a:endParaRPr lang="tr-TR" dirty="0"/>
          </a:p>
        </p:txBody>
      </p:sp>
    </p:spTree>
    <p:extLst>
      <p:ext uri="{BB962C8B-B14F-4D97-AF65-F5344CB8AC3E}">
        <p14:creationId xmlns:p14="http://schemas.microsoft.com/office/powerpoint/2010/main" val="417227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D05A04-D129-6CF6-2B36-0831E0A6299C}"/>
              </a:ext>
            </a:extLst>
          </p:cNvPr>
          <p:cNvSpPr>
            <a:spLocks noGrp="1"/>
          </p:cNvSpPr>
          <p:nvPr>
            <p:ph type="title"/>
          </p:nvPr>
        </p:nvSpPr>
        <p:spPr/>
        <p:txBody>
          <a:bodyPr/>
          <a:lstStyle/>
          <a:p>
            <a:endParaRPr lang="tr-TR"/>
          </a:p>
        </p:txBody>
      </p:sp>
      <p:sp>
        <p:nvSpPr>
          <p:cNvPr id="3" name="Content Placeholder 2">
            <a:extLst>
              <a:ext uri="{FF2B5EF4-FFF2-40B4-BE49-F238E27FC236}">
                <a16:creationId xmlns:a16="http://schemas.microsoft.com/office/drawing/2014/main" id="{6AE9AC00-DFB3-AE27-6891-072409801307}"/>
              </a:ext>
            </a:extLst>
          </p:cNvPr>
          <p:cNvSpPr>
            <a:spLocks noGrp="1"/>
          </p:cNvSpPr>
          <p:nvPr>
            <p:ph idx="1"/>
          </p:nvPr>
        </p:nvSpPr>
        <p:spPr/>
        <p:txBody>
          <a:bodyPr/>
          <a:lstStyle/>
          <a:p>
            <a:pPr marL="0" indent="0">
              <a:buNone/>
            </a:pPr>
            <a:r>
              <a:rPr lang="tr-TR" b="1" dirty="0"/>
              <a:t>Be </a:t>
            </a:r>
            <a:r>
              <a:rPr lang="tr-TR" b="1" dirty="0" err="1"/>
              <a:t>right</a:t>
            </a:r>
            <a:r>
              <a:rPr lang="tr-TR" b="1" dirty="0"/>
              <a:t> – Doğru ol</a:t>
            </a:r>
          </a:p>
          <a:p>
            <a:pPr marL="0" indent="0">
              <a:buNone/>
            </a:pPr>
            <a:endParaRPr lang="tr-TR" dirty="0"/>
          </a:p>
          <a:p>
            <a:pPr marL="0" indent="0">
              <a:buNone/>
            </a:pPr>
            <a:r>
              <a:rPr lang="tr-TR" dirty="0"/>
              <a:t>Hız kadar </a:t>
            </a:r>
            <a:r>
              <a:rPr lang="tr-TR" b="1" dirty="0"/>
              <a:t>doğruluk da</a:t>
            </a:r>
            <a:r>
              <a:rPr lang="tr-TR" dirty="0"/>
              <a:t> esastır. Yanlış bilgi, güveni kalıcı biçimde zedeler.</a:t>
            </a:r>
            <a:br>
              <a:rPr lang="tr-TR" dirty="0"/>
            </a:br>
            <a:r>
              <a:rPr lang="tr-TR" dirty="0"/>
              <a:t>Bu nedenle verilmesi gereken bilgi eksikse, </a:t>
            </a:r>
            <a:r>
              <a:rPr lang="tr-TR" i="1" dirty="0"/>
              <a:t>“Araştırmamız sürüyor, güncel bilgiyi paylaşacağız.”</a:t>
            </a:r>
            <a:r>
              <a:rPr lang="tr-TR" dirty="0"/>
              <a:t> denmelidir.</a:t>
            </a:r>
          </a:p>
          <a:p>
            <a:pPr marL="0" indent="0">
              <a:buNone/>
            </a:pPr>
            <a:r>
              <a:rPr lang="tr-TR" dirty="0"/>
              <a:t>“Henüz kesin sonuçlar gelmedi, ama mevcut bulgular virüsün insandan insana bulaştığını gösteriyor.”</a:t>
            </a:r>
          </a:p>
        </p:txBody>
      </p:sp>
    </p:spTree>
    <p:extLst>
      <p:ext uri="{BB962C8B-B14F-4D97-AF65-F5344CB8AC3E}">
        <p14:creationId xmlns:p14="http://schemas.microsoft.com/office/powerpoint/2010/main" val="2724557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F8E6E8-C242-2A54-ACCF-03E263244724}"/>
              </a:ext>
            </a:extLst>
          </p:cNvPr>
          <p:cNvSpPr>
            <a:spLocks noGrp="1"/>
          </p:cNvSpPr>
          <p:nvPr>
            <p:ph type="title"/>
          </p:nvPr>
        </p:nvSpPr>
        <p:spPr/>
        <p:txBody>
          <a:bodyPr/>
          <a:lstStyle/>
          <a:p>
            <a:endParaRPr lang="tr-TR"/>
          </a:p>
        </p:txBody>
      </p:sp>
      <p:sp>
        <p:nvSpPr>
          <p:cNvPr id="3" name="Content Placeholder 2">
            <a:extLst>
              <a:ext uri="{FF2B5EF4-FFF2-40B4-BE49-F238E27FC236}">
                <a16:creationId xmlns:a16="http://schemas.microsoft.com/office/drawing/2014/main" id="{5AF3CA41-46CE-B166-AAAB-FED33EA2BF96}"/>
              </a:ext>
            </a:extLst>
          </p:cNvPr>
          <p:cNvSpPr>
            <a:spLocks noGrp="1"/>
          </p:cNvSpPr>
          <p:nvPr>
            <p:ph idx="1"/>
          </p:nvPr>
        </p:nvSpPr>
        <p:spPr/>
        <p:txBody>
          <a:bodyPr/>
          <a:lstStyle/>
          <a:p>
            <a:pPr marL="0" indent="0">
              <a:buNone/>
            </a:pPr>
            <a:r>
              <a:rPr lang="tr-TR" b="1" dirty="0"/>
              <a:t>Be </a:t>
            </a:r>
            <a:r>
              <a:rPr lang="tr-TR" b="1" dirty="0" err="1"/>
              <a:t>credible</a:t>
            </a:r>
            <a:r>
              <a:rPr lang="tr-TR" b="1" dirty="0"/>
              <a:t> – Güvenilir ol</a:t>
            </a:r>
          </a:p>
          <a:p>
            <a:pPr marL="0" indent="0">
              <a:buNone/>
            </a:pPr>
            <a:r>
              <a:rPr lang="tr-TR" dirty="0"/>
              <a:t>Güvenilirlik; tutarlılık, şeffaflık ve empatiyle kurulur.</a:t>
            </a:r>
            <a:br>
              <a:rPr lang="tr-TR" dirty="0"/>
            </a:br>
            <a:r>
              <a:rPr lang="tr-TR" dirty="0"/>
              <a:t>Bilimsel kanıtlarla desteklenmeyen, çelişkili ya da duygusal açıklamalar kamu güvenini sarsar.</a:t>
            </a:r>
          </a:p>
          <a:p>
            <a:pPr marL="0" indent="0">
              <a:buNone/>
            </a:pPr>
            <a:endParaRPr lang="tr-TR" i="1" dirty="0"/>
          </a:p>
          <a:p>
            <a:pPr marL="0" indent="0">
              <a:buNone/>
            </a:pPr>
            <a:r>
              <a:rPr lang="tr-TR" i="1" dirty="0"/>
              <a:t>Örnek:</a:t>
            </a:r>
            <a:endParaRPr lang="tr-TR" dirty="0"/>
          </a:p>
          <a:p>
            <a:pPr marL="0" indent="0">
              <a:buNone/>
            </a:pPr>
            <a:r>
              <a:rPr lang="tr-TR" dirty="0"/>
              <a:t>“Veriler açık şekilde gösteriyor ki aşı, hastaneye yatış riskini %90 azaltıyor.”</a:t>
            </a:r>
          </a:p>
          <a:p>
            <a:endParaRPr lang="tr-TR" dirty="0"/>
          </a:p>
        </p:txBody>
      </p:sp>
    </p:spTree>
    <p:extLst>
      <p:ext uri="{BB962C8B-B14F-4D97-AF65-F5344CB8AC3E}">
        <p14:creationId xmlns:p14="http://schemas.microsoft.com/office/powerpoint/2010/main" val="8986581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Başlık 1">
            <a:extLst>
              <a:ext uri="{FF2B5EF4-FFF2-40B4-BE49-F238E27FC236}">
                <a16:creationId xmlns:a16="http://schemas.microsoft.com/office/drawing/2014/main" id="{3272F346-7A17-247E-782B-3775F521AF44}"/>
              </a:ext>
            </a:extLst>
          </p:cNvPr>
          <p:cNvSpPr>
            <a:spLocks noGrp="1"/>
          </p:cNvSpPr>
          <p:nvPr>
            <p:ph type="title"/>
          </p:nvPr>
        </p:nvSpPr>
        <p:spPr>
          <a:xfrm>
            <a:off x="838200" y="365125"/>
            <a:ext cx="10515600" cy="1325563"/>
          </a:xfrm>
        </p:spPr>
        <p:txBody>
          <a:bodyPr>
            <a:normAutofit/>
          </a:bodyPr>
          <a:lstStyle/>
          <a:p>
            <a:endParaRPr lang="tr-T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İçerik Yer Tutucusu 2">
            <a:extLst>
              <a:ext uri="{FF2B5EF4-FFF2-40B4-BE49-F238E27FC236}">
                <a16:creationId xmlns:a16="http://schemas.microsoft.com/office/drawing/2014/main" id="{D14330B5-2456-5982-90C8-F9BE85F9A82A}"/>
              </a:ext>
            </a:extLst>
          </p:cNvPr>
          <p:cNvSpPr>
            <a:spLocks noGrp="1"/>
          </p:cNvSpPr>
          <p:nvPr>
            <p:ph idx="1"/>
          </p:nvPr>
        </p:nvSpPr>
        <p:spPr>
          <a:xfrm>
            <a:off x="838200" y="1825625"/>
            <a:ext cx="10515600" cy="4351338"/>
          </a:xfrm>
        </p:spPr>
        <p:txBody>
          <a:bodyPr>
            <a:normAutofit/>
          </a:bodyPr>
          <a:lstStyle/>
          <a:p>
            <a:pPr marL="0" indent="0">
              <a:buNone/>
            </a:pPr>
            <a:r>
              <a:rPr lang="tr-TR" b="1" dirty="0"/>
              <a:t>SAĞLIK VE RİSK İLETİŞİMİNDE KANALLAR</a:t>
            </a:r>
          </a:p>
          <a:p>
            <a:r>
              <a:rPr lang="tr-TR" dirty="0"/>
              <a:t>Televizyon, radyo, basın</a:t>
            </a:r>
          </a:p>
          <a:p>
            <a:r>
              <a:rPr lang="tr-TR" dirty="0"/>
              <a:t>Sosyal medya (Twitter/X, Instagram, </a:t>
            </a:r>
            <a:r>
              <a:rPr lang="tr-TR" dirty="0" err="1"/>
              <a:t>TikTok</a:t>
            </a:r>
            <a:r>
              <a:rPr lang="tr-TR" dirty="0"/>
              <a:t>)</a:t>
            </a:r>
          </a:p>
          <a:p>
            <a:r>
              <a:rPr lang="tr-TR" dirty="0"/>
              <a:t>E-sağlık platformları</a:t>
            </a:r>
          </a:p>
          <a:p>
            <a:r>
              <a:rPr lang="tr-TR" dirty="0"/>
              <a:t>SMS bildirimleri ve mobil uygulamalar</a:t>
            </a:r>
          </a:p>
          <a:p>
            <a:r>
              <a:rPr lang="tr-TR" dirty="0"/>
              <a:t>Yüz yüze bilgilendirme toplantıları</a:t>
            </a:r>
          </a:p>
          <a:p>
            <a:r>
              <a:rPr lang="tr-TR" dirty="0"/>
              <a:t>📈 </a:t>
            </a:r>
            <a:r>
              <a:rPr lang="tr-TR" i="1" dirty="0"/>
              <a:t>WHO </a:t>
            </a:r>
            <a:r>
              <a:rPr lang="tr-TR" i="1" dirty="0" err="1"/>
              <a:t>Digital</a:t>
            </a:r>
            <a:r>
              <a:rPr lang="tr-TR" i="1" dirty="0"/>
              <a:t> </a:t>
            </a:r>
            <a:r>
              <a:rPr lang="tr-TR" i="1" dirty="0" err="1"/>
              <a:t>Health</a:t>
            </a:r>
            <a:r>
              <a:rPr lang="tr-TR" i="1" dirty="0"/>
              <a:t> Report 2023:</a:t>
            </a:r>
            <a:br>
              <a:rPr lang="tr-TR" dirty="0"/>
            </a:br>
            <a:r>
              <a:rPr lang="tr-TR" dirty="0"/>
              <a:t>Sağlık bakanlıklarının %88’i risk iletişiminde dijital kanalları kullanıyor.</a:t>
            </a:r>
          </a:p>
          <a:p>
            <a:endParaRPr lang="tr-TR" dirty="0"/>
          </a:p>
        </p:txBody>
      </p:sp>
    </p:spTree>
    <p:extLst>
      <p:ext uri="{BB962C8B-B14F-4D97-AF65-F5344CB8AC3E}">
        <p14:creationId xmlns:p14="http://schemas.microsoft.com/office/powerpoint/2010/main" val="30119577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Slide Background">
            <a:extLst>
              <a:ext uri="{FF2B5EF4-FFF2-40B4-BE49-F238E27FC236}">
                <a16:creationId xmlns:a16="http://schemas.microsoft.com/office/drawing/2014/main" id="{5105D448-4A6C-48A3-8C3C-71AF58F3E5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id="{4025579F-C5D8-43BE-AF84-3E66A482C5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2544415"/>
          </a:xfrm>
          <a:prstGeom prst="rect">
            <a:avLst/>
          </a:prstGeom>
          <a:ln>
            <a:noFill/>
          </a:ln>
          <a:effectLst>
            <a:outerShdw blurRad="203200" dist="88900" dir="5460000" sx="95000" sy="95000" algn="t" rotWithShape="0">
              <a:srgbClr val="000000">
                <a:alpha val="26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Başlık 1">
            <a:extLst>
              <a:ext uri="{FF2B5EF4-FFF2-40B4-BE49-F238E27FC236}">
                <a16:creationId xmlns:a16="http://schemas.microsoft.com/office/drawing/2014/main" id="{5125AD4D-47D2-8087-85F7-8C8C66F8B3BC}"/>
              </a:ext>
            </a:extLst>
          </p:cNvPr>
          <p:cNvSpPr>
            <a:spLocks noGrp="1"/>
          </p:cNvSpPr>
          <p:nvPr>
            <p:ph type="title"/>
          </p:nvPr>
        </p:nvSpPr>
        <p:spPr>
          <a:xfrm>
            <a:off x="761999" y="463941"/>
            <a:ext cx="9963509" cy="1616529"/>
          </a:xfrm>
        </p:spPr>
        <p:txBody>
          <a:bodyPr>
            <a:normAutofit/>
          </a:bodyPr>
          <a:lstStyle/>
          <a:p>
            <a:r>
              <a:rPr lang="es-ES" sz="4000"/>
              <a:t>HEDEF KİTLE VE MESAJ UYARLAMASI</a:t>
            </a:r>
            <a:endParaRPr lang="tr-TR" sz="4000"/>
          </a:p>
        </p:txBody>
      </p:sp>
      <p:graphicFrame>
        <p:nvGraphicFramePr>
          <p:cNvPr id="4" name="İçerik Yer Tutucusu 3">
            <a:extLst>
              <a:ext uri="{FF2B5EF4-FFF2-40B4-BE49-F238E27FC236}">
                <a16:creationId xmlns:a16="http://schemas.microsoft.com/office/drawing/2014/main" id="{8DD9862C-21CA-F1FC-F9F9-8E99C035B003}"/>
              </a:ext>
            </a:extLst>
          </p:cNvPr>
          <p:cNvGraphicFramePr>
            <a:graphicFrameLocks noGrp="1"/>
          </p:cNvGraphicFramePr>
          <p:nvPr>
            <p:ph idx="1"/>
            <p:extLst>
              <p:ext uri="{D42A27DB-BD31-4B8C-83A1-F6EECF244321}">
                <p14:modId xmlns:p14="http://schemas.microsoft.com/office/powerpoint/2010/main" val="2252556168"/>
              </p:ext>
            </p:extLst>
          </p:nvPr>
        </p:nvGraphicFramePr>
        <p:xfrm>
          <a:off x="1481766" y="3008354"/>
          <a:ext cx="9231236" cy="3147285"/>
        </p:xfrm>
        <a:graphic>
          <a:graphicData uri="http://schemas.openxmlformats.org/drawingml/2006/table">
            <a:tbl>
              <a:tblPr/>
              <a:tblGrid>
                <a:gridCol w="3214839">
                  <a:extLst>
                    <a:ext uri="{9D8B030D-6E8A-4147-A177-3AD203B41FA5}">
                      <a16:colId xmlns:a16="http://schemas.microsoft.com/office/drawing/2014/main" val="1840002459"/>
                    </a:ext>
                  </a:extLst>
                </a:gridCol>
                <a:gridCol w="6016397">
                  <a:extLst>
                    <a:ext uri="{9D8B030D-6E8A-4147-A177-3AD203B41FA5}">
                      <a16:colId xmlns:a16="http://schemas.microsoft.com/office/drawing/2014/main" val="653805641"/>
                    </a:ext>
                  </a:extLst>
                </a:gridCol>
              </a:tblGrid>
              <a:tr h="629457">
                <a:tc>
                  <a:txBody>
                    <a:bodyPr/>
                    <a:lstStyle/>
                    <a:p>
                      <a:pPr>
                        <a:buNone/>
                      </a:pPr>
                      <a:r>
                        <a:rPr lang="tr-TR" sz="2800"/>
                        <a:t>Hedef Grup</a:t>
                      </a:r>
                    </a:p>
                  </a:txBody>
                  <a:tcPr marL="143058" marR="143058" marT="71529" marB="71529" anchor="ctr">
                    <a:lnL>
                      <a:noFill/>
                    </a:lnL>
                    <a:lnR>
                      <a:noFill/>
                    </a:lnR>
                    <a:lnT>
                      <a:noFill/>
                    </a:lnT>
                    <a:lnB>
                      <a:noFill/>
                    </a:lnB>
                    <a:noFill/>
                  </a:tcPr>
                </a:tc>
                <a:tc>
                  <a:txBody>
                    <a:bodyPr/>
                    <a:lstStyle/>
                    <a:p>
                      <a:pPr>
                        <a:buNone/>
                      </a:pPr>
                      <a:r>
                        <a:rPr lang="tr-TR" sz="2800"/>
                        <a:t>Uygun Mesaj</a:t>
                      </a:r>
                    </a:p>
                  </a:txBody>
                  <a:tcPr marL="143058" marR="143058" marT="71529" marB="71529" anchor="ctr">
                    <a:lnL>
                      <a:noFill/>
                    </a:lnL>
                    <a:lnR>
                      <a:noFill/>
                    </a:lnR>
                    <a:lnT>
                      <a:noFill/>
                    </a:lnT>
                    <a:lnB>
                      <a:noFill/>
                    </a:lnB>
                    <a:noFill/>
                  </a:tcPr>
                </a:tc>
                <a:extLst>
                  <a:ext uri="{0D108BD9-81ED-4DB2-BD59-A6C34878D82A}">
                    <a16:rowId xmlns:a16="http://schemas.microsoft.com/office/drawing/2014/main" val="672516482"/>
                  </a:ext>
                </a:extLst>
              </a:tr>
              <a:tr h="629457">
                <a:tc>
                  <a:txBody>
                    <a:bodyPr/>
                    <a:lstStyle/>
                    <a:p>
                      <a:pPr>
                        <a:buNone/>
                      </a:pPr>
                      <a:r>
                        <a:rPr lang="tr-TR" sz="2800"/>
                        <a:t>Gençler</a:t>
                      </a:r>
                    </a:p>
                  </a:txBody>
                  <a:tcPr marL="143058" marR="143058" marT="71529" marB="71529" anchor="ctr">
                    <a:lnL>
                      <a:noFill/>
                    </a:lnL>
                    <a:lnR>
                      <a:noFill/>
                    </a:lnR>
                    <a:lnT>
                      <a:noFill/>
                    </a:lnT>
                    <a:lnB>
                      <a:noFill/>
                    </a:lnB>
                    <a:noFill/>
                  </a:tcPr>
                </a:tc>
                <a:tc>
                  <a:txBody>
                    <a:bodyPr/>
                    <a:lstStyle/>
                    <a:p>
                      <a:pPr>
                        <a:buNone/>
                      </a:pPr>
                      <a:r>
                        <a:rPr lang="tr-TR" sz="2800"/>
                        <a:t>Kısa, görsel, sosyal medya uyumlu</a:t>
                      </a:r>
                    </a:p>
                  </a:txBody>
                  <a:tcPr marL="143058" marR="143058" marT="71529" marB="71529" anchor="ctr">
                    <a:lnL>
                      <a:noFill/>
                    </a:lnL>
                    <a:lnR>
                      <a:noFill/>
                    </a:lnR>
                    <a:lnT>
                      <a:noFill/>
                    </a:lnT>
                    <a:lnB>
                      <a:noFill/>
                    </a:lnB>
                    <a:noFill/>
                  </a:tcPr>
                </a:tc>
                <a:extLst>
                  <a:ext uri="{0D108BD9-81ED-4DB2-BD59-A6C34878D82A}">
                    <a16:rowId xmlns:a16="http://schemas.microsoft.com/office/drawing/2014/main" val="1744330426"/>
                  </a:ext>
                </a:extLst>
              </a:tr>
              <a:tr h="629457">
                <a:tc>
                  <a:txBody>
                    <a:bodyPr/>
                    <a:lstStyle/>
                    <a:p>
                      <a:pPr>
                        <a:buNone/>
                      </a:pPr>
                      <a:r>
                        <a:rPr lang="tr-TR" sz="2800"/>
                        <a:t>Yaşlılar</a:t>
                      </a:r>
                    </a:p>
                  </a:txBody>
                  <a:tcPr marL="143058" marR="143058" marT="71529" marB="71529" anchor="ctr">
                    <a:lnL>
                      <a:noFill/>
                    </a:lnL>
                    <a:lnR>
                      <a:noFill/>
                    </a:lnR>
                    <a:lnT>
                      <a:noFill/>
                    </a:lnT>
                    <a:lnB>
                      <a:noFill/>
                    </a:lnB>
                    <a:noFill/>
                  </a:tcPr>
                </a:tc>
                <a:tc>
                  <a:txBody>
                    <a:bodyPr/>
                    <a:lstStyle/>
                    <a:p>
                      <a:pPr>
                        <a:buNone/>
                      </a:pPr>
                      <a:r>
                        <a:rPr lang="tr-TR" sz="2800"/>
                        <a:t>Sesli açıklama, sade metin</a:t>
                      </a:r>
                    </a:p>
                  </a:txBody>
                  <a:tcPr marL="143058" marR="143058" marT="71529" marB="71529" anchor="ctr">
                    <a:lnL>
                      <a:noFill/>
                    </a:lnL>
                    <a:lnR>
                      <a:noFill/>
                    </a:lnR>
                    <a:lnT>
                      <a:noFill/>
                    </a:lnT>
                    <a:lnB>
                      <a:noFill/>
                    </a:lnB>
                    <a:noFill/>
                  </a:tcPr>
                </a:tc>
                <a:extLst>
                  <a:ext uri="{0D108BD9-81ED-4DB2-BD59-A6C34878D82A}">
                    <a16:rowId xmlns:a16="http://schemas.microsoft.com/office/drawing/2014/main" val="1316830579"/>
                  </a:ext>
                </a:extLst>
              </a:tr>
              <a:tr h="629457">
                <a:tc>
                  <a:txBody>
                    <a:bodyPr/>
                    <a:lstStyle/>
                    <a:p>
                      <a:pPr>
                        <a:buNone/>
                      </a:pPr>
                      <a:r>
                        <a:rPr lang="tr-TR" sz="2800"/>
                        <a:t>Göçmenler</a:t>
                      </a:r>
                    </a:p>
                  </a:txBody>
                  <a:tcPr marL="143058" marR="143058" marT="71529" marB="71529" anchor="ctr">
                    <a:lnL>
                      <a:noFill/>
                    </a:lnL>
                    <a:lnR>
                      <a:noFill/>
                    </a:lnR>
                    <a:lnT>
                      <a:noFill/>
                    </a:lnT>
                    <a:lnB>
                      <a:noFill/>
                    </a:lnB>
                    <a:noFill/>
                  </a:tcPr>
                </a:tc>
                <a:tc>
                  <a:txBody>
                    <a:bodyPr/>
                    <a:lstStyle/>
                    <a:p>
                      <a:pPr>
                        <a:buNone/>
                      </a:pPr>
                      <a:r>
                        <a:rPr lang="tr-TR" sz="2800"/>
                        <a:t>Çok dilli içerik</a:t>
                      </a:r>
                    </a:p>
                  </a:txBody>
                  <a:tcPr marL="143058" marR="143058" marT="71529" marB="71529" anchor="ctr">
                    <a:lnL>
                      <a:noFill/>
                    </a:lnL>
                    <a:lnR>
                      <a:noFill/>
                    </a:lnR>
                    <a:lnT>
                      <a:noFill/>
                    </a:lnT>
                    <a:lnB>
                      <a:noFill/>
                    </a:lnB>
                    <a:noFill/>
                  </a:tcPr>
                </a:tc>
                <a:extLst>
                  <a:ext uri="{0D108BD9-81ED-4DB2-BD59-A6C34878D82A}">
                    <a16:rowId xmlns:a16="http://schemas.microsoft.com/office/drawing/2014/main" val="688582634"/>
                  </a:ext>
                </a:extLst>
              </a:tr>
              <a:tr h="629457">
                <a:tc>
                  <a:txBody>
                    <a:bodyPr/>
                    <a:lstStyle/>
                    <a:p>
                      <a:pPr>
                        <a:buNone/>
                      </a:pPr>
                      <a:r>
                        <a:rPr lang="tr-TR" sz="2800"/>
                        <a:t>Sağlık çalışanları</a:t>
                      </a:r>
                    </a:p>
                  </a:txBody>
                  <a:tcPr marL="143058" marR="143058" marT="71529" marB="71529" anchor="ctr">
                    <a:lnL>
                      <a:noFill/>
                    </a:lnL>
                    <a:lnR>
                      <a:noFill/>
                    </a:lnR>
                    <a:lnT>
                      <a:noFill/>
                    </a:lnT>
                    <a:lnB>
                      <a:noFill/>
                    </a:lnB>
                    <a:noFill/>
                  </a:tcPr>
                </a:tc>
                <a:tc>
                  <a:txBody>
                    <a:bodyPr/>
                    <a:lstStyle/>
                    <a:p>
                      <a:pPr>
                        <a:buNone/>
                      </a:pPr>
                      <a:r>
                        <a:rPr lang="tr-TR" sz="2800"/>
                        <a:t>Bilimsel veri odaklı</a:t>
                      </a:r>
                    </a:p>
                  </a:txBody>
                  <a:tcPr marL="143058" marR="143058" marT="71529" marB="71529" anchor="ctr">
                    <a:lnL>
                      <a:noFill/>
                    </a:lnL>
                    <a:lnR>
                      <a:noFill/>
                    </a:lnR>
                    <a:lnT>
                      <a:noFill/>
                    </a:lnT>
                    <a:lnB>
                      <a:noFill/>
                    </a:lnB>
                    <a:noFill/>
                  </a:tcPr>
                </a:tc>
                <a:extLst>
                  <a:ext uri="{0D108BD9-81ED-4DB2-BD59-A6C34878D82A}">
                    <a16:rowId xmlns:a16="http://schemas.microsoft.com/office/drawing/2014/main" val="752909270"/>
                  </a:ext>
                </a:extLst>
              </a:tr>
            </a:tbl>
          </a:graphicData>
        </a:graphic>
      </p:graphicFrame>
    </p:spTree>
    <p:extLst>
      <p:ext uri="{BB962C8B-B14F-4D97-AF65-F5344CB8AC3E}">
        <p14:creationId xmlns:p14="http://schemas.microsoft.com/office/powerpoint/2010/main" val="194298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FFEE74D9-98F9-6C42-038E-5629F125996C}"/>
              </a:ext>
            </a:extLst>
          </p:cNvPr>
          <p:cNvSpPr>
            <a:spLocks noGrp="1"/>
          </p:cNvSpPr>
          <p:nvPr>
            <p:ph type="title"/>
          </p:nvPr>
        </p:nvSpPr>
        <p:spPr>
          <a:xfrm>
            <a:off x="838200" y="365125"/>
            <a:ext cx="10515600" cy="1325563"/>
          </a:xfrm>
        </p:spPr>
        <p:txBody>
          <a:bodyPr>
            <a:normAutofit/>
          </a:bodyPr>
          <a:lstStyle/>
          <a:p>
            <a:endParaRPr lang="tr-TR" sz="5400"/>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a:extLst>
              <a:ext uri="{FF2B5EF4-FFF2-40B4-BE49-F238E27FC236}">
                <a16:creationId xmlns:a16="http://schemas.microsoft.com/office/drawing/2014/main" id="{0B478E8D-C3CE-5AAE-AE6C-D7ED4723085A}"/>
              </a:ext>
            </a:extLst>
          </p:cNvPr>
          <p:cNvSpPr>
            <a:spLocks noGrp="1"/>
          </p:cNvSpPr>
          <p:nvPr>
            <p:ph idx="1"/>
          </p:nvPr>
        </p:nvSpPr>
        <p:spPr>
          <a:xfrm>
            <a:off x="838200" y="1929384"/>
            <a:ext cx="10515600" cy="4251960"/>
          </a:xfrm>
        </p:spPr>
        <p:txBody>
          <a:bodyPr>
            <a:normAutofit/>
          </a:bodyPr>
          <a:lstStyle/>
          <a:p>
            <a:pPr marL="0" indent="0">
              <a:buNone/>
            </a:pPr>
            <a:r>
              <a:rPr lang="tr-TR" sz="2200" b="1"/>
              <a:t>SAĞLIK OKURYAZARLIĞI VE RİSK ALGISI</a:t>
            </a:r>
          </a:p>
          <a:p>
            <a:r>
              <a:rPr lang="tr-TR" sz="2200"/>
              <a:t>Düşük okuryazarlık, riskin yanlış değerlendirilmesine neden olur.</a:t>
            </a:r>
          </a:p>
          <a:p>
            <a:r>
              <a:rPr lang="tr-TR" sz="2200"/>
              <a:t>Risk iletişimi başarısı, bireylerin bilgiyi yorumlama yeteneğine bağlıdır.</a:t>
            </a:r>
          </a:p>
          <a:p>
            <a:r>
              <a:rPr lang="tr-TR" sz="2200" b="1"/>
              <a:t>DSÖ (2021):</a:t>
            </a:r>
            <a:br>
              <a:rPr lang="tr-TR" sz="2200"/>
            </a:br>
            <a:r>
              <a:rPr lang="tr-TR" sz="2200"/>
              <a:t>Düşük sağlık okuryazarlığına sahip bireylerin yanlış bilgiye inanma olasılığı </a:t>
            </a:r>
            <a:r>
              <a:rPr lang="tr-TR" sz="2200" b="1"/>
              <a:t>3 kat</a:t>
            </a:r>
            <a:r>
              <a:rPr lang="tr-TR" sz="2200"/>
              <a:t> fazladır.</a:t>
            </a:r>
          </a:p>
          <a:p>
            <a:endParaRPr lang="tr-TR" sz="2200"/>
          </a:p>
        </p:txBody>
      </p:sp>
    </p:spTree>
    <p:extLst>
      <p:ext uri="{BB962C8B-B14F-4D97-AF65-F5344CB8AC3E}">
        <p14:creationId xmlns:p14="http://schemas.microsoft.com/office/powerpoint/2010/main" val="31631410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a:extLst>
              <a:ext uri="{FF2B5EF4-FFF2-40B4-BE49-F238E27FC236}">
                <a16:creationId xmlns:a16="http://schemas.microsoft.com/office/drawing/2014/main" id="{1216E359-6E49-3680-5B01-6D7BCB4E6CB4}"/>
              </a:ext>
            </a:extLst>
          </p:cNvPr>
          <p:cNvSpPr>
            <a:spLocks noGrp="1"/>
          </p:cNvSpPr>
          <p:nvPr>
            <p:ph idx="1"/>
          </p:nvPr>
        </p:nvSpPr>
        <p:spPr>
          <a:xfrm>
            <a:off x="838200" y="1929384"/>
            <a:ext cx="10515600" cy="4251960"/>
          </a:xfrm>
        </p:spPr>
        <p:txBody>
          <a:bodyPr>
            <a:normAutofit/>
          </a:bodyPr>
          <a:lstStyle/>
          <a:p>
            <a:pPr marL="0" indent="0">
              <a:buNone/>
            </a:pPr>
            <a:r>
              <a:rPr lang="tr-TR" sz="1700" b="1"/>
              <a:t>VAKA ANALİZİ: </a:t>
            </a:r>
          </a:p>
          <a:p>
            <a:pPr marL="0" indent="0">
              <a:buNone/>
            </a:pPr>
            <a:r>
              <a:rPr lang="tr-TR" sz="1700" b="1"/>
              <a:t>PANDEMİDE İLETİŞİM STRATEJİLERİ</a:t>
            </a:r>
          </a:p>
          <a:p>
            <a:r>
              <a:rPr lang="tr-TR" sz="1700" b="1"/>
              <a:t>Olumlu örnek:</a:t>
            </a:r>
            <a:r>
              <a:rPr lang="tr-TR" sz="1700"/>
              <a:t> Yeni Zelanda (2020) – net, sade, günlük basın açıklamaları</a:t>
            </a:r>
          </a:p>
          <a:p>
            <a:r>
              <a:rPr lang="tr-TR" sz="1700" b="1"/>
              <a:t>Açılış (Net ve sade mesaj)</a:t>
            </a:r>
          </a:p>
          <a:p>
            <a:r>
              <a:rPr lang="tr-TR" sz="1700"/>
              <a:t>“Bugün Yeni Zelanda’da 50 yeni COVID-19 vakası tespit edildi.</a:t>
            </a:r>
            <a:br>
              <a:rPr lang="tr-TR" sz="1700"/>
            </a:br>
            <a:r>
              <a:rPr lang="tr-TR" sz="1700"/>
              <a:t>Hepimiz biliyoruz: virüs insanlardan insana bulaşır.</a:t>
            </a:r>
            <a:br>
              <a:rPr lang="tr-TR" sz="1700"/>
            </a:br>
            <a:r>
              <a:rPr lang="tr-TR" sz="1700"/>
              <a:t>Bu yüzden evde kalmak, ellerimizi yıkamak ve mesafemizi korumak en güçlü silahlarımızdır.”</a:t>
            </a:r>
          </a:p>
          <a:p>
            <a:r>
              <a:rPr lang="tr-TR" sz="1700" b="1"/>
              <a:t>Somut öneriler (Basit, uygulanabilir davranış)</a:t>
            </a:r>
          </a:p>
          <a:p>
            <a:pPr marL="0" indent="0">
              <a:buNone/>
            </a:pPr>
            <a:r>
              <a:rPr lang="tr-TR" sz="1700"/>
              <a:t>“Evden sadece temel ihtiyaçlar için çıkın:</a:t>
            </a:r>
            <a:br>
              <a:rPr lang="tr-TR" sz="1700"/>
            </a:br>
            <a:r>
              <a:rPr lang="tr-TR" sz="1700"/>
              <a:t>– Gıda almak</a:t>
            </a:r>
            <a:br>
              <a:rPr lang="tr-TR" sz="1700"/>
            </a:br>
            <a:r>
              <a:rPr lang="tr-TR" sz="1700"/>
              <a:t>– Doktor veya eczane ziyareti</a:t>
            </a:r>
            <a:br>
              <a:rPr lang="tr-TR" sz="1700"/>
            </a:br>
            <a:r>
              <a:rPr lang="tr-TR" sz="1700"/>
              <a:t>– Kısa yürüyüş ya da egzersiz (tek başınıza veya aynı evdekilerle)”</a:t>
            </a:r>
          </a:p>
          <a:p>
            <a:pPr marL="0" indent="0">
              <a:buNone/>
            </a:pPr>
            <a:br>
              <a:rPr lang="tr-TR" sz="1700"/>
            </a:br>
            <a:endParaRPr lang="tr-TR" sz="1700"/>
          </a:p>
        </p:txBody>
      </p:sp>
    </p:spTree>
    <p:extLst>
      <p:ext uri="{BB962C8B-B14F-4D97-AF65-F5344CB8AC3E}">
        <p14:creationId xmlns:p14="http://schemas.microsoft.com/office/powerpoint/2010/main" val="21004430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C17DE74-01C9-4859-B65A-85CF999E85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068C0432-0E90-4CC1-8CD3-D44A90DF07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47414"/>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chemeClr val="accent2"/>
          </a:solidFill>
          <a:ln w="8199" cap="flat">
            <a:noFill/>
            <a:prstDash val="solid"/>
            <a:miter/>
          </a:ln>
        </p:spPr>
        <p:txBody>
          <a:bodyPr rtlCol="0" anchor="ctr"/>
          <a:lstStyle/>
          <a:p>
            <a:endParaRPr lang="en-US"/>
          </a:p>
        </p:txBody>
      </p:sp>
      <p:sp>
        <p:nvSpPr>
          <p:cNvPr id="3" name="İçerik Yer Tutucusu 2">
            <a:extLst>
              <a:ext uri="{FF2B5EF4-FFF2-40B4-BE49-F238E27FC236}">
                <a16:creationId xmlns:a16="http://schemas.microsoft.com/office/drawing/2014/main" id="{FC1EF02A-A439-AD52-543C-6317A6037102}"/>
              </a:ext>
            </a:extLst>
          </p:cNvPr>
          <p:cNvSpPr>
            <a:spLocks noGrp="1"/>
          </p:cNvSpPr>
          <p:nvPr>
            <p:ph idx="1"/>
          </p:nvPr>
        </p:nvSpPr>
        <p:spPr>
          <a:xfrm>
            <a:off x="838200" y="2586789"/>
            <a:ext cx="10515600" cy="3590174"/>
          </a:xfrm>
        </p:spPr>
        <p:txBody>
          <a:bodyPr>
            <a:normAutofit/>
          </a:bodyPr>
          <a:lstStyle/>
          <a:p>
            <a:pPr marL="0" indent="0">
              <a:buNone/>
            </a:pPr>
            <a:r>
              <a:rPr lang="tr-TR" sz="2200" b="1"/>
              <a:t>SAĞLIKTA İLETİŞİMİN ROLÜ</a:t>
            </a:r>
          </a:p>
          <a:p>
            <a:pPr marL="0" indent="0">
              <a:buNone/>
            </a:pPr>
            <a:r>
              <a:rPr lang="tr-TR" sz="2200" b="1"/>
              <a:t>Tanım:</a:t>
            </a:r>
            <a:r>
              <a:rPr lang="tr-TR" sz="2200"/>
              <a:t> Sağlık iletişimi, bireylerin ve toplumların sağlıkla ilgili karar alma süreçlerini etkileyen, bilgi paylaşımı ve anlam oluşturma sürecidir.</a:t>
            </a:r>
          </a:p>
          <a:p>
            <a:pPr marL="0" indent="0">
              <a:buNone/>
            </a:pPr>
            <a:r>
              <a:rPr lang="tr-TR" sz="2200" b="1"/>
              <a:t>Amaç:</a:t>
            </a:r>
            <a:r>
              <a:rPr lang="tr-TR" sz="2200"/>
              <a:t> Bilgi aktarmak değil, davranış değişikliği yaratmaktır.</a:t>
            </a:r>
          </a:p>
          <a:p>
            <a:pPr marL="0" indent="0">
              <a:buNone/>
            </a:pPr>
            <a:endParaRPr lang="tr-TR" sz="2200" b="1"/>
          </a:p>
          <a:p>
            <a:pPr marL="0" indent="0">
              <a:buNone/>
            </a:pPr>
            <a:r>
              <a:rPr lang="tr-TR" sz="2200" b="1"/>
              <a:t>DSÖ (2022):</a:t>
            </a:r>
            <a:r>
              <a:rPr lang="tr-TR" sz="2200"/>
              <a:t> Etkili sağlık iletişimi, sağlık kampanyalarının başarısını %40’a kadar artırır.</a:t>
            </a:r>
          </a:p>
          <a:p>
            <a:pPr marL="0" indent="0">
              <a:buNone/>
            </a:pPr>
            <a:endParaRPr lang="tr-TR" sz="2200"/>
          </a:p>
          <a:p>
            <a:pPr marL="0" indent="0">
              <a:buNone/>
            </a:pPr>
            <a:r>
              <a:rPr lang="tr-TR" sz="2200" b="1"/>
              <a:t>Örnek:</a:t>
            </a:r>
            <a:r>
              <a:rPr lang="tr-TR" sz="2200"/>
              <a:t> Pandemi döneminde maske kullanımına yönelik iletişim başarısı/başarısızlığı farkı.</a:t>
            </a:r>
          </a:p>
          <a:p>
            <a:endParaRPr lang="tr-TR" sz="2200"/>
          </a:p>
        </p:txBody>
      </p:sp>
    </p:spTree>
    <p:extLst>
      <p:ext uri="{BB962C8B-B14F-4D97-AF65-F5344CB8AC3E}">
        <p14:creationId xmlns:p14="http://schemas.microsoft.com/office/powerpoint/2010/main" val="306214111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2202888-76EC-C807-F5D9-960BCE543ADC}"/>
              </a:ext>
            </a:extLst>
          </p:cNvPr>
          <p:cNvSpPr>
            <a:spLocks noGrp="1"/>
          </p:cNvSpPr>
          <p:nvPr>
            <p:ph type="title"/>
          </p:nvPr>
        </p:nvSpPr>
        <p:spPr>
          <a:xfrm>
            <a:off x="838200" y="365125"/>
            <a:ext cx="10515600" cy="1325563"/>
          </a:xfrm>
        </p:spPr>
        <p:txBody>
          <a:bodyPr>
            <a:normAutofit/>
          </a:bodyPr>
          <a:lstStyle/>
          <a:p>
            <a:endParaRPr lang="tr-TR" sz="5400"/>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21935A78-9933-C473-5E80-4498CA9E4432}"/>
              </a:ext>
            </a:extLst>
          </p:cNvPr>
          <p:cNvSpPr>
            <a:spLocks noGrp="1"/>
          </p:cNvSpPr>
          <p:nvPr>
            <p:ph idx="1"/>
          </p:nvPr>
        </p:nvSpPr>
        <p:spPr>
          <a:xfrm>
            <a:off x="838200" y="1929384"/>
            <a:ext cx="10515600" cy="4251960"/>
          </a:xfrm>
        </p:spPr>
        <p:txBody>
          <a:bodyPr>
            <a:normAutofit/>
          </a:bodyPr>
          <a:lstStyle/>
          <a:p>
            <a:pPr marL="0" indent="0">
              <a:buNone/>
            </a:pPr>
            <a:r>
              <a:rPr lang="tr-TR" sz="2000" b="1"/>
              <a:t>Tekrarlanan güven mesajı</a:t>
            </a:r>
          </a:p>
          <a:p>
            <a:pPr marL="0" indent="0">
              <a:buNone/>
            </a:pPr>
            <a:r>
              <a:rPr lang="tr-TR" sz="2000"/>
              <a:t>“Emin olun, sağlık sistemi hazır.</a:t>
            </a:r>
            <a:br>
              <a:rPr lang="tr-TR" sz="2000"/>
            </a:br>
            <a:r>
              <a:rPr lang="tr-TR" sz="2000"/>
              <a:t>Herkes üzerine düşeni yaparsa, bu dalgayı birlikte durdurabiliriz.”</a:t>
            </a:r>
          </a:p>
          <a:p>
            <a:pPr marL="0" indent="0">
              <a:buNone/>
            </a:pPr>
            <a:r>
              <a:rPr lang="tr-TR" sz="2000" b="1"/>
              <a:t>Görsel destek (infografik biçiminde sunulmuştu)</a:t>
            </a:r>
          </a:p>
          <a:p>
            <a:pPr marL="0" indent="0">
              <a:buNone/>
            </a:pPr>
            <a:r>
              <a:rPr lang="tr-TR" sz="2000"/>
              <a:t>🖐️ </a:t>
            </a:r>
            <a:r>
              <a:rPr lang="tr-TR" sz="2000" b="1"/>
              <a:t>Elleri yıka</a:t>
            </a:r>
            <a:br>
              <a:rPr lang="tr-TR" sz="2000"/>
            </a:br>
            <a:r>
              <a:rPr lang="tr-TR" sz="2000"/>
              <a:t>↔️ </a:t>
            </a:r>
            <a:r>
              <a:rPr lang="tr-TR" sz="2000" b="1"/>
              <a:t>Mesafeni koru (2 metre)</a:t>
            </a:r>
            <a:br>
              <a:rPr lang="tr-TR" sz="2000"/>
            </a:br>
            <a:r>
              <a:rPr lang="tr-TR" sz="2000"/>
              <a:t>🏠 </a:t>
            </a:r>
            <a:r>
              <a:rPr lang="tr-TR" sz="2000" b="1"/>
              <a:t>Evde kal</a:t>
            </a:r>
            <a:br>
              <a:rPr lang="tr-TR" sz="2000"/>
            </a:br>
            <a:r>
              <a:rPr lang="tr-TR" sz="2000"/>
              <a:t>💬 </a:t>
            </a:r>
            <a:r>
              <a:rPr lang="tr-TR" sz="2000" b="1"/>
              <a:t>Doğru bilgiyi paylaş</a:t>
            </a:r>
            <a:endParaRPr lang="tr-TR" sz="2000"/>
          </a:p>
          <a:p>
            <a:pPr marL="0" indent="0">
              <a:buNone/>
            </a:pPr>
            <a:endParaRPr lang="tr-TR" sz="2000" b="1"/>
          </a:p>
          <a:p>
            <a:pPr marL="0" indent="0">
              <a:buNone/>
            </a:pPr>
            <a:r>
              <a:rPr lang="tr-TR" sz="2000" b="1"/>
              <a:t>Kapanış</a:t>
            </a:r>
          </a:p>
          <a:p>
            <a:pPr marL="0" indent="0">
              <a:buNone/>
            </a:pPr>
            <a:r>
              <a:rPr lang="tr-TR" sz="2000"/>
              <a:t>“Aotearoa’da kimse yalnız değil.</a:t>
            </a:r>
            <a:br>
              <a:rPr lang="tr-TR" sz="2000"/>
            </a:br>
            <a:r>
              <a:rPr lang="tr-TR" sz="2000"/>
              <a:t>Endişe duyuyorsan 0800 358 5453 numarasını ara – her dilde destek veriyoruz.”</a:t>
            </a:r>
          </a:p>
          <a:p>
            <a:endParaRPr lang="tr-TR" sz="2000"/>
          </a:p>
        </p:txBody>
      </p:sp>
    </p:spTree>
    <p:extLst>
      <p:ext uri="{BB962C8B-B14F-4D97-AF65-F5344CB8AC3E}">
        <p14:creationId xmlns:p14="http://schemas.microsoft.com/office/powerpoint/2010/main" val="23898572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1E8301B5-5C8B-1F19-258A-A17A37EB6125}"/>
              </a:ext>
            </a:extLst>
          </p:cNvPr>
          <p:cNvSpPr>
            <a:spLocks noGrp="1"/>
          </p:cNvSpPr>
          <p:nvPr>
            <p:ph type="title"/>
          </p:nvPr>
        </p:nvSpPr>
        <p:spPr>
          <a:xfrm>
            <a:off x="838200" y="365125"/>
            <a:ext cx="10515600" cy="1325563"/>
          </a:xfrm>
        </p:spPr>
        <p:txBody>
          <a:bodyPr>
            <a:normAutofit/>
          </a:bodyPr>
          <a:lstStyle/>
          <a:p>
            <a:endParaRPr lang="tr-TR" sz="5400"/>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a:extLst>
              <a:ext uri="{FF2B5EF4-FFF2-40B4-BE49-F238E27FC236}">
                <a16:creationId xmlns:a16="http://schemas.microsoft.com/office/drawing/2014/main" id="{C80B534C-C9CA-B2B9-D3FB-AC6FA110DCFA}"/>
              </a:ext>
            </a:extLst>
          </p:cNvPr>
          <p:cNvSpPr>
            <a:spLocks noGrp="1"/>
          </p:cNvSpPr>
          <p:nvPr>
            <p:ph idx="1"/>
          </p:nvPr>
        </p:nvSpPr>
        <p:spPr>
          <a:xfrm>
            <a:off x="838200" y="1929384"/>
            <a:ext cx="10515600" cy="4251960"/>
          </a:xfrm>
        </p:spPr>
        <p:txBody>
          <a:bodyPr>
            <a:normAutofit/>
          </a:bodyPr>
          <a:lstStyle/>
          <a:p>
            <a:pPr marL="0" indent="0">
              <a:buNone/>
            </a:pPr>
            <a:r>
              <a:rPr lang="tr-TR" sz="2200" b="1" dirty="0"/>
              <a:t>DİJİTAL SAĞLIK VE RİSK İLETİŞİMİ</a:t>
            </a:r>
          </a:p>
          <a:p>
            <a:r>
              <a:rPr lang="tr-TR" sz="2200" dirty="0"/>
              <a:t>Algoritmik yanlış bilgi (</a:t>
            </a:r>
            <a:r>
              <a:rPr lang="tr-TR" sz="2200" dirty="0" err="1"/>
              <a:t>infodemi</a:t>
            </a:r>
            <a:r>
              <a:rPr lang="tr-TR" sz="2200" dirty="0"/>
              <a:t>) yönetimi</a:t>
            </a:r>
          </a:p>
          <a:p>
            <a:r>
              <a:rPr lang="tr-TR" sz="2200" dirty="0"/>
              <a:t>Yapay zekâ destekli doğrulama sistemleri</a:t>
            </a:r>
          </a:p>
          <a:p>
            <a:r>
              <a:rPr lang="tr-TR" sz="2200" dirty="0"/>
              <a:t>“</a:t>
            </a:r>
            <a:r>
              <a:rPr lang="tr-TR" sz="2200" dirty="0" err="1"/>
              <a:t>Fact-checking</a:t>
            </a:r>
            <a:r>
              <a:rPr lang="tr-TR" sz="2200" dirty="0"/>
              <a:t>” merkezlerinin önemi</a:t>
            </a:r>
          </a:p>
          <a:p>
            <a:r>
              <a:rPr lang="tr-TR" sz="2200" dirty="0"/>
              <a:t>Toplum temelli bilgi doğrulama ağları</a:t>
            </a:r>
          </a:p>
          <a:p>
            <a:r>
              <a:rPr lang="tr-TR" sz="2200" dirty="0"/>
              <a:t>📈 </a:t>
            </a:r>
            <a:r>
              <a:rPr lang="tr-TR" sz="2200" i="1" dirty="0"/>
              <a:t>Veri:</a:t>
            </a:r>
            <a:r>
              <a:rPr lang="tr-TR" sz="2200" dirty="0"/>
              <a:t> 2023 DSÖ raporuna göre, dijital yanlış bilgiyle mücadele eden ülkelerde aşılama oranı %18 artmıştır.</a:t>
            </a:r>
          </a:p>
          <a:p>
            <a:endParaRPr lang="tr-TR" sz="2200" dirty="0"/>
          </a:p>
        </p:txBody>
      </p:sp>
    </p:spTree>
    <p:extLst>
      <p:ext uri="{BB962C8B-B14F-4D97-AF65-F5344CB8AC3E}">
        <p14:creationId xmlns:p14="http://schemas.microsoft.com/office/powerpoint/2010/main" val="18896078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5DB3719-6FDC-4E5D-891D-FF40B7300F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F962A17-ED97-0D57-487C-0B59B35A9D93}"/>
              </a:ext>
            </a:extLst>
          </p:cNvPr>
          <p:cNvSpPr>
            <a:spLocks noGrp="1"/>
          </p:cNvSpPr>
          <p:nvPr>
            <p:ph type="title"/>
          </p:nvPr>
        </p:nvSpPr>
        <p:spPr>
          <a:xfrm>
            <a:off x="838200" y="365125"/>
            <a:ext cx="10515600" cy="1325563"/>
          </a:xfrm>
        </p:spPr>
        <p:txBody>
          <a:bodyPr>
            <a:normAutofit/>
          </a:bodyPr>
          <a:lstStyle/>
          <a:p>
            <a:endParaRPr lang="tr-TR" sz="5400"/>
          </a:p>
        </p:txBody>
      </p:sp>
      <p:sp>
        <p:nvSpPr>
          <p:cNvPr id="11" name="sketch line">
            <a:extLst>
              <a:ext uri="{FF2B5EF4-FFF2-40B4-BE49-F238E27FC236}">
                <a16:creationId xmlns:a16="http://schemas.microsoft.com/office/drawing/2014/main" id="{E0CBAC23-2E3F-4A90-BA59-F8299F6A54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1865313"/>
            <a:ext cx="10424160" cy="18288"/>
          </a:xfrm>
          <a:custGeom>
            <a:avLst/>
            <a:gdLst>
              <a:gd name="connsiteX0" fmla="*/ 0 w 10424160"/>
              <a:gd name="connsiteY0" fmla="*/ 0 h 18288"/>
              <a:gd name="connsiteX1" fmla="*/ 903427 w 10424160"/>
              <a:gd name="connsiteY1" fmla="*/ 0 h 18288"/>
              <a:gd name="connsiteX2" fmla="*/ 1389888 w 10424160"/>
              <a:gd name="connsiteY2" fmla="*/ 0 h 18288"/>
              <a:gd name="connsiteX3" fmla="*/ 2189074 w 10424160"/>
              <a:gd name="connsiteY3" fmla="*/ 0 h 18288"/>
              <a:gd name="connsiteX4" fmla="*/ 2675534 w 10424160"/>
              <a:gd name="connsiteY4" fmla="*/ 0 h 18288"/>
              <a:gd name="connsiteX5" fmla="*/ 3370478 w 10424160"/>
              <a:gd name="connsiteY5" fmla="*/ 0 h 18288"/>
              <a:gd name="connsiteX6" fmla="*/ 4169664 w 10424160"/>
              <a:gd name="connsiteY6" fmla="*/ 0 h 18288"/>
              <a:gd name="connsiteX7" fmla="*/ 4551883 w 10424160"/>
              <a:gd name="connsiteY7" fmla="*/ 0 h 18288"/>
              <a:gd name="connsiteX8" fmla="*/ 4934102 w 10424160"/>
              <a:gd name="connsiteY8" fmla="*/ 0 h 18288"/>
              <a:gd name="connsiteX9" fmla="*/ 5837530 w 10424160"/>
              <a:gd name="connsiteY9" fmla="*/ 0 h 18288"/>
              <a:gd name="connsiteX10" fmla="*/ 6532474 w 10424160"/>
              <a:gd name="connsiteY10" fmla="*/ 0 h 18288"/>
              <a:gd name="connsiteX11" fmla="*/ 6914693 w 10424160"/>
              <a:gd name="connsiteY11" fmla="*/ 0 h 18288"/>
              <a:gd name="connsiteX12" fmla="*/ 7609637 w 10424160"/>
              <a:gd name="connsiteY12" fmla="*/ 0 h 18288"/>
              <a:gd name="connsiteX13" fmla="*/ 8513064 w 10424160"/>
              <a:gd name="connsiteY13" fmla="*/ 0 h 18288"/>
              <a:gd name="connsiteX14" fmla="*/ 9103766 w 10424160"/>
              <a:gd name="connsiteY14" fmla="*/ 0 h 18288"/>
              <a:gd name="connsiteX15" fmla="*/ 9694469 w 10424160"/>
              <a:gd name="connsiteY15" fmla="*/ 0 h 18288"/>
              <a:gd name="connsiteX16" fmla="*/ 10424160 w 10424160"/>
              <a:gd name="connsiteY16" fmla="*/ 0 h 18288"/>
              <a:gd name="connsiteX17" fmla="*/ 10424160 w 10424160"/>
              <a:gd name="connsiteY17" fmla="*/ 18288 h 18288"/>
              <a:gd name="connsiteX18" fmla="*/ 9729216 w 10424160"/>
              <a:gd name="connsiteY18" fmla="*/ 18288 h 18288"/>
              <a:gd name="connsiteX19" fmla="*/ 8930030 w 10424160"/>
              <a:gd name="connsiteY19" fmla="*/ 18288 h 18288"/>
              <a:gd name="connsiteX20" fmla="*/ 8130845 w 10424160"/>
              <a:gd name="connsiteY20" fmla="*/ 18288 h 18288"/>
              <a:gd name="connsiteX21" fmla="*/ 7644384 w 10424160"/>
              <a:gd name="connsiteY21" fmla="*/ 18288 h 18288"/>
              <a:gd name="connsiteX22" fmla="*/ 6740957 w 10424160"/>
              <a:gd name="connsiteY22" fmla="*/ 18288 h 18288"/>
              <a:gd name="connsiteX23" fmla="*/ 6046013 w 10424160"/>
              <a:gd name="connsiteY23" fmla="*/ 18288 h 18288"/>
              <a:gd name="connsiteX24" fmla="*/ 5663794 w 10424160"/>
              <a:gd name="connsiteY24" fmla="*/ 18288 h 18288"/>
              <a:gd name="connsiteX25" fmla="*/ 4968850 w 10424160"/>
              <a:gd name="connsiteY25" fmla="*/ 18288 h 18288"/>
              <a:gd name="connsiteX26" fmla="*/ 4378147 w 10424160"/>
              <a:gd name="connsiteY26" fmla="*/ 18288 h 18288"/>
              <a:gd name="connsiteX27" fmla="*/ 3787445 w 10424160"/>
              <a:gd name="connsiteY27" fmla="*/ 18288 h 18288"/>
              <a:gd name="connsiteX28" fmla="*/ 3196742 w 10424160"/>
              <a:gd name="connsiteY28" fmla="*/ 18288 h 18288"/>
              <a:gd name="connsiteX29" fmla="*/ 2606040 w 10424160"/>
              <a:gd name="connsiteY29" fmla="*/ 18288 h 18288"/>
              <a:gd name="connsiteX30" fmla="*/ 1806854 w 10424160"/>
              <a:gd name="connsiteY30" fmla="*/ 18288 h 18288"/>
              <a:gd name="connsiteX31" fmla="*/ 1111910 w 10424160"/>
              <a:gd name="connsiteY31" fmla="*/ 18288 h 18288"/>
              <a:gd name="connsiteX32" fmla="*/ 729691 w 10424160"/>
              <a:gd name="connsiteY32" fmla="*/ 18288 h 18288"/>
              <a:gd name="connsiteX33" fmla="*/ 0 w 10424160"/>
              <a:gd name="connsiteY33" fmla="*/ 18288 h 18288"/>
              <a:gd name="connsiteX34" fmla="*/ 0 w 10424160"/>
              <a:gd name="connsiteY34"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10424160" h="18288" fill="none" extrusionOk="0">
                <a:moveTo>
                  <a:pt x="0" y="0"/>
                </a:moveTo>
                <a:cubicBezTo>
                  <a:pt x="251416" y="-3874"/>
                  <a:pt x="479411" y="-20508"/>
                  <a:pt x="903427" y="0"/>
                </a:cubicBezTo>
                <a:cubicBezTo>
                  <a:pt x="1327443" y="20508"/>
                  <a:pt x="1177990" y="-7387"/>
                  <a:pt x="1389888" y="0"/>
                </a:cubicBezTo>
                <a:cubicBezTo>
                  <a:pt x="1601786" y="7387"/>
                  <a:pt x="1928602" y="-6697"/>
                  <a:pt x="2189074" y="0"/>
                </a:cubicBezTo>
                <a:cubicBezTo>
                  <a:pt x="2449546" y="6697"/>
                  <a:pt x="2440085" y="-21144"/>
                  <a:pt x="2675534" y="0"/>
                </a:cubicBezTo>
                <a:cubicBezTo>
                  <a:pt x="2910983" y="21144"/>
                  <a:pt x="3026158" y="-11124"/>
                  <a:pt x="3370478" y="0"/>
                </a:cubicBezTo>
                <a:cubicBezTo>
                  <a:pt x="3714798" y="11124"/>
                  <a:pt x="3864539" y="-10660"/>
                  <a:pt x="4169664" y="0"/>
                </a:cubicBezTo>
                <a:cubicBezTo>
                  <a:pt x="4474789" y="10660"/>
                  <a:pt x="4471218" y="16488"/>
                  <a:pt x="4551883" y="0"/>
                </a:cubicBezTo>
                <a:cubicBezTo>
                  <a:pt x="4632548" y="-16488"/>
                  <a:pt x="4786830" y="7986"/>
                  <a:pt x="4934102" y="0"/>
                </a:cubicBezTo>
                <a:cubicBezTo>
                  <a:pt x="5081374" y="-7986"/>
                  <a:pt x="5575881" y="-33003"/>
                  <a:pt x="5837530" y="0"/>
                </a:cubicBezTo>
                <a:cubicBezTo>
                  <a:pt x="6099179" y="33003"/>
                  <a:pt x="6305895" y="14170"/>
                  <a:pt x="6532474" y="0"/>
                </a:cubicBezTo>
                <a:cubicBezTo>
                  <a:pt x="6759053" y="-14170"/>
                  <a:pt x="6726707" y="16121"/>
                  <a:pt x="6914693" y="0"/>
                </a:cubicBezTo>
                <a:cubicBezTo>
                  <a:pt x="7102679" y="-16121"/>
                  <a:pt x="7397857" y="32594"/>
                  <a:pt x="7609637" y="0"/>
                </a:cubicBezTo>
                <a:cubicBezTo>
                  <a:pt x="7821417" y="-32594"/>
                  <a:pt x="8141235" y="-3745"/>
                  <a:pt x="8513064" y="0"/>
                </a:cubicBezTo>
                <a:cubicBezTo>
                  <a:pt x="8884893" y="3745"/>
                  <a:pt x="8877548" y="3359"/>
                  <a:pt x="9103766" y="0"/>
                </a:cubicBezTo>
                <a:cubicBezTo>
                  <a:pt x="9329984" y="-3359"/>
                  <a:pt x="9545570" y="-17843"/>
                  <a:pt x="9694469" y="0"/>
                </a:cubicBezTo>
                <a:cubicBezTo>
                  <a:pt x="9843368" y="17843"/>
                  <a:pt x="10162477" y="-1217"/>
                  <a:pt x="10424160" y="0"/>
                </a:cubicBezTo>
                <a:cubicBezTo>
                  <a:pt x="10424498" y="7640"/>
                  <a:pt x="10423710" y="11289"/>
                  <a:pt x="10424160" y="18288"/>
                </a:cubicBezTo>
                <a:cubicBezTo>
                  <a:pt x="10184680" y="20716"/>
                  <a:pt x="10034768" y="-9357"/>
                  <a:pt x="9729216" y="18288"/>
                </a:cubicBezTo>
                <a:cubicBezTo>
                  <a:pt x="9423664" y="45933"/>
                  <a:pt x="9309220" y="36372"/>
                  <a:pt x="8930030" y="18288"/>
                </a:cubicBezTo>
                <a:cubicBezTo>
                  <a:pt x="8550840" y="204"/>
                  <a:pt x="8513376" y="34707"/>
                  <a:pt x="8130845" y="18288"/>
                </a:cubicBezTo>
                <a:cubicBezTo>
                  <a:pt x="7748315" y="1869"/>
                  <a:pt x="7864674" y="19659"/>
                  <a:pt x="7644384" y="18288"/>
                </a:cubicBezTo>
                <a:cubicBezTo>
                  <a:pt x="7424094" y="16917"/>
                  <a:pt x="6947001" y="55680"/>
                  <a:pt x="6740957" y="18288"/>
                </a:cubicBezTo>
                <a:cubicBezTo>
                  <a:pt x="6534913" y="-19104"/>
                  <a:pt x="6313809" y="33391"/>
                  <a:pt x="6046013" y="18288"/>
                </a:cubicBezTo>
                <a:cubicBezTo>
                  <a:pt x="5778217" y="3185"/>
                  <a:pt x="5786775" y="1439"/>
                  <a:pt x="5663794" y="18288"/>
                </a:cubicBezTo>
                <a:cubicBezTo>
                  <a:pt x="5540813" y="35137"/>
                  <a:pt x="5204724" y="25434"/>
                  <a:pt x="4968850" y="18288"/>
                </a:cubicBezTo>
                <a:cubicBezTo>
                  <a:pt x="4732976" y="11142"/>
                  <a:pt x="4559928" y="34568"/>
                  <a:pt x="4378147" y="18288"/>
                </a:cubicBezTo>
                <a:cubicBezTo>
                  <a:pt x="4196366" y="2008"/>
                  <a:pt x="3992200" y="35409"/>
                  <a:pt x="3787445" y="18288"/>
                </a:cubicBezTo>
                <a:cubicBezTo>
                  <a:pt x="3582690" y="1167"/>
                  <a:pt x="3488876" y="-7583"/>
                  <a:pt x="3196742" y="18288"/>
                </a:cubicBezTo>
                <a:cubicBezTo>
                  <a:pt x="2904608" y="44159"/>
                  <a:pt x="2729828" y="45906"/>
                  <a:pt x="2606040" y="18288"/>
                </a:cubicBezTo>
                <a:cubicBezTo>
                  <a:pt x="2482252" y="-9330"/>
                  <a:pt x="2000672" y="-5498"/>
                  <a:pt x="1806854" y="18288"/>
                </a:cubicBezTo>
                <a:cubicBezTo>
                  <a:pt x="1613036" y="42074"/>
                  <a:pt x="1310933" y="-4240"/>
                  <a:pt x="1111910" y="18288"/>
                </a:cubicBezTo>
                <a:cubicBezTo>
                  <a:pt x="912887" y="40816"/>
                  <a:pt x="891560" y="1701"/>
                  <a:pt x="729691" y="18288"/>
                </a:cubicBezTo>
                <a:cubicBezTo>
                  <a:pt x="567822" y="34875"/>
                  <a:pt x="203025" y="34462"/>
                  <a:pt x="0" y="18288"/>
                </a:cubicBezTo>
                <a:cubicBezTo>
                  <a:pt x="-82" y="11708"/>
                  <a:pt x="-178" y="8956"/>
                  <a:pt x="0" y="0"/>
                </a:cubicBezTo>
                <a:close/>
              </a:path>
              <a:path w="10424160" h="18288" stroke="0" extrusionOk="0">
                <a:moveTo>
                  <a:pt x="0" y="0"/>
                </a:moveTo>
                <a:cubicBezTo>
                  <a:pt x="119910" y="17195"/>
                  <a:pt x="345032" y="1652"/>
                  <a:pt x="590702" y="0"/>
                </a:cubicBezTo>
                <a:cubicBezTo>
                  <a:pt x="836372" y="-1652"/>
                  <a:pt x="830717" y="-10944"/>
                  <a:pt x="972922" y="0"/>
                </a:cubicBezTo>
                <a:cubicBezTo>
                  <a:pt x="1115127" y="10944"/>
                  <a:pt x="1638708" y="17269"/>
                  <a:pt x="1876349" y="0"/>
                </a:cubicBezTo>
                <a:cubicBezTo>
                  <a:pt x="2113990" y="-17269"/>
                  <a:pt x="2263529" y="27642"/>
                  <a:pt x="2467051" y="0"/>
                </a:cubicBezTo>
                <a:cubicBezTo>
                  <a:pt x="2670573" y="-27642"/>
                  <a:pt x="2867743" y="-1552"/>
                  <a:pt x="3057754" y="0"/>
                </a:cubicBezTo>
                <a:cubicBezTo>
                  <a:pt x="3247765" y="1552"/>
                  <a:pt x="3729099" y="45169"/>
                  <a:pt x="3961181" y="0"/>
                </a:cubicBezTo>
                <a:cubicBezTo>
                  <a:pt x="4193263" y="-45169"/>
                  <a:pt x="4313735" y="4067"/>
                  <a:pt x="4447642" y="0"/>
                </a:cubicBezTo>
                <a:cubicBezTo>
                  <a:pt x="4581549" y="-4067"/>
                  <a:pt x="5123626" y="11867"/>
                  <a:pt x="5351069" y="0"/>
                </a:cubicBezTo>
                <a:cubicBezTo>
                  <a:pt x="5578512" y="-11867"/>
                  <a:pt x="6044105" y="-19983"/>
                  <a:pt x="6254496" y="0"/>
                </a:cubicBezTo>
                <a:cubicBezTo>
                  <a:pt x="6464887" y="19983"/>
                  <a:pt x="6664731" y="4232"/>
                  <a:pt x="6949440" y="0"/>
                </a:cubicBezTo>
                <a:cubicBezTo>
                  <a:pt x="7234149" y="-4232"/>
                  <a:pt x="7497205" y="28731"/>
                  <a:pt x="7852867" y="0"/>
                </a:cubicBezTo>
                <a:cubicBezTo>
                  <a:pt x="8208529" y="-28731"/>
                  <a:pt x="8287556" y="2616"/>
                  <a:pt x="8443570" y="0"/>
                </a:cubicBezTo>
                <a:cubicBezTo>
                  <a:pt x="8599584" y="-2616"/>
                  <a:pt x="8871283" y="-14113"/>
                  <a:pt x="9034272" y="0"/>
                </a:cubicBezTo>
                <a:cubicBezTo>
                  <a:pt x="9197261" y="14113"/>
                  <a:pt x="9604978" y="-35623"/>
                  <a:pt x="9833458" y="0"/>
                </a:cubicBezTo>
                <a:cubicBezTo>
                  <a:pt x="10061938" y="35623"/>
                  <a:pt x="10231944" y="-8194"/>
                  <a:pt x="10424160" y="0"/>
                </a:cubicBezTo>
                <a:cubicBezTo>
                  <a:pt x="10424285" y="4395"/>
                  <a:pt x="10424085" y="9776"/>
                  <a:pt x="10424160" y="18288"/>
                </a:cubicBezTo>
                <a:cubicBezTo>
                  <a:pt x="10058736" y="-5772"/>
                  <a:pt x="9942989" y="-18764"/>
                  <a:pt x="9624974" y="18288"/>
                </a:cubicBezTo>
                <a:cubicBezTo>
                  <a:pt x="9306959" y="55340"/>
                  <a:pt x="9229263" y="24995"/>
                  <a:pt x="8930030" y="18288"/>
                </a:cubicBezTo>
                <a:cubicBezTo>
                  <a:pt x="8630797" y="11581"/>
                  <a:pt x="8647263" y="10931"/>
                  <a:pt x="8547811" y="18288"/>
                </a:cubicBezTo>
                <a:cubicBezTo>
                  <a:pt x="8448359" y="25645"/>
                  <a:pt x="8173221" y="219"/>
                  <a:pt x="8061350" y="18288"/>
                </a:cubicBezTo>
                <a:cubicBezTo>
                  <a:pt x="7949479" y="36357"/>
                  <a:pt x="7437002" y="17516"/>
                  <a:pt x="7157923" y="18288"/>
                </a:cubicBezTo>
                <a:cubicBezTo>
                  <a:pt x="6878844" y="19060"/>
                  <a:pt x="6610241" y="8864"/>
                  <a:pt x="6462979" y="18288"/>
                </a:cubicBezTo>
                <a:cubicBezTo>
                  <a:pt x="6315717" y="27712"/>
                  <a:pt x="6124879" y="4989"/>
                  <a:pt x="5976518" y="18288"/>
                </a:cubicBezTo>
                <a:cubicBezTo>
                  <a:pt x="5828157" y="31587"/>
                  <a:pt x="5566880" y="7112"/>
                  <a:pt x="5281574" y="18288"/>
                </a:cubicBezTo>
                <a:cubicBezTo>
                  <a:pt x="4996268" y="29464"/>
                  <a:pt x="5085614" y="20493"/>
                  <a:pt x="4899355" y="18288"/>
                </a:cubicBezTo>
                <a:cubicBezTo>
                  <a:pt x="4713096" y="16083"/>
                  <a:pt x="4606138" y="34359"/>
                  <a:pt x="4517136" y="18288"/>
                </a:cubicBezTo>
                <a:cubicBezTo>
                  <a:pt x="4428134" y="2217"/>
                  <a:pt x="4125335" y="52414"/>
                  <a:pt x="3822192" y="18288"/>
                </a:cubicBezTo>
                <a:cubicBezTo>
                  <a:pt x="3519049" y="-15838"/>
                  <a:pt x="3453132" y="3859"/>
                  <a:pt x="3335731" y="18288"/>
                </a:cubicBezTo>
                <a:cubicBezTo>
                  <a:pt x="3218330" y="32717"/>
                  <a:pt x="2718749" y="-13936"/>
                  <a:pt x="2536546" y="18288"/>
                </a:cubicBezTo>
                <a:cubicBezTo>
                  <a:pt x="2354343" y="50512"/>
                  <a:pt x="2190669" y="3238"/>
                  <a:pt x="2050085" y="18288"/>
                </a:cubicBezTo>
                <a:cubicBezTo>
                  <a:pt x="1909501" y="33338"/>
                  <a:pt x="1520975" y="3062"/>
                  <a:pt x="1250899" y="18288"/>
                </a:cubicBezTo>
                <a:cubicBezTo>
                  <a:pt x="980823" y="33514"/>
                  <a:pt x="992936" y="28036"/>
                  <a:pt x="868680" y="18288"/>
                </a:cubicBezTo>
                <a:cubicBezTo>
                  <a:pt x="744424" y="8540"/>
                  <a:pt x="230364" y="33365"/>
                  <a:pt x="0" y="18288"/>
                </a:cubicBezTo>
                <a:cubicBezTo>
                  <a:pt x="-504" y="12101"/>
                  <a:pt x="-591" y="7719"/>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Content Placeholder 3">
            <a:extLst>
              <a:ext uri="{FF2B5EF4-FFF2-40B4-BE49-F238E27FC236}">
                <a16:creationId xmlns:a16="http://schemas.microsoft.com/office/drawing/2014/main" id="{D5B41FF6-7184-8A60-5AA6-A9E3BF3AA821}"/>
              </a:ext>
            </a:extLst>
          </p:cNvPr>
          <p:cNvGraphicFramePr>
            <a:graphicFrameLocks noGrp="1"/>
          </p:cNvGraphicFramePr>
          <p:nvPr>
            <p:ph idx="1"/>
            <p:extLst>
              <p:ext uri="{D42A27DB-BD31-4B8C-83A1-F6EECF244321}">
                <p14:modId xmlns:p14="http://schemas.microsoft.com/office/powerpoint/2010/main" val="258909021"/>
              </p:ext>
            </p:extLst>
          </p:nvPr>
        </p:nvGraphicFramePr>
        <p:xfrm>
          <a:off x="838200" y="2362044"/>
          <a:ext cx="10515600" cy="3680962"/>
        </p:xfrm>
        <a:graphic>
          <a:graphicData uri="http://schemas.openxmlformats.org/drawingml/2006/table">
            <a:tbl>
              <a:tblPr/>
              <a:tblGrid>
                <a:gridCol w="4927189">
                  <a:extLst>
                    <a:ext uri="{9D8B030D-6E8A-4147-A177-3AD203B41FA5}">
                      <a16:colId xmlns:a16="http://schemas.microsoft.com/office/drawing/2014/main" val="2864044835"/>
                    </a:ext>
                  </a:extLst>
                </a:gridCol>
                <a:gridCol w="5588411">
                  <a:extLst>
                    <a:ext uri="{9D8B030D-6E8A-4147-A177-3AD203B41FA5}">
                      <a16:colId xmlns:a16="http://schemas.microsoft.com/office/drawing/2014/main" val="1788575566"/>
                    </a:ext>
                  </a:extLst>
                </a:gridCol>
              </a:tblGrid>
              <a:tr h="421777">
                <a:tc>
                  <a:txBody>
                    <a:bodyPr/>
                    <a:lstStyle/>
                    <a:p>
                      <a:pPr>
                        <a:buNone/>
                      </a:pPr>
                      <a:r>
                        <a:rPr lang="tr-TR" sz="1900"/>
                        <a:t>İlke</a:t>
                      </a:r>
                    </a:p>
                  </a:txBody>
                  <a:tcPr marL="95858" marR="95858" marT="47929" marB="47929" anchor="ctr">
                    <a:lnL>
                      <a:noFill/>
                    </a:lnL>
                    <a:lnR>
                      <a:noFill/>
                    </a:lnR>
                    <a:lnT>
                      <a:noFill/>
                    </a:lnT>
                    <a:lnB>
                      <a:noFill/>
                    </a:lnB>
                    <a:noFill/>
                  </a:tcPr>
                </a:tc>
                <a:tc>
                  <a:txBody>
                    <a:bodyPr/>
                    <a:lstStyle/>
                    <a:p>
                      <a:pPr>
                        <a:buNone/>
                      </a:pPr>
                      <a:r>
                        <a:rPr lang="tr-TR" sz="1900"/>
                        <a:t>Uygulama</a:t>
                      </a:r>
                    </a:p>
                  </a:txBody>
                  <a:tcPr marL="95858" marR="95858" marT="47929" marB="47929" anchor="ctr">
                    <a:lnL>
                      <a:noFill/>
                    </a:lnL>
                    <a:lnR>
                      <a:noFill/>
                    </a:lnR>
                    <a:lnT>
                      <a:noFill/>
                    </a:lnT>
                    <a:lnB>
                      <a:noFill/>
                    </a:lnB>
                    <a:noFill/>
                  </a:tcPr>
                </a:tc>
                <a:extLst>
                  <a:ext uri="{0D108BD9-81ED-4DB2-BD59-A6C34878D82A}">
                    <a16:rowId xmlns:a16="http://schemas.microsoft.com/office/drawing/2014/main" val="2894292784"/>
                  </a:ext>
                </a:extLst>
              </a:tr>
              <a:tr h="709352">
                <a:tc>
                  <a:txBody>
                    <a:bodyPr/>
                    <a:lstStyle/>
                    <a:p>
                      <a:pPr>
                        <a:buNone/>
                      </a:pPr>
                      <a:r>
                        <a:rPr lang="tr-TR" sz="1900" b="1"/>
                        <a:t>Basit dil</a:t>
                      </a:r>
                      <a:endParaRPr lang="tr-TR" sz="1900"/>
                    </a:p>
                  </a:txBody>
                  <a:tcPr marL="95858" marR="95858" marT="47929" marB="47929" anchor="ctr">
                    <a:lnL>
                      <a:noFill/>
                    </a:lnL>
                    <a:lnR>
                      <a:noFill/>
                    </a:lnR>
                    <a:lnT>
                      <a:noFill/>
                    </a:lnT>
                    <a:lnB>
                      <a:noFill/>
                    </a:lnB>
                    <a:noFill/>
                  </a:tcPr>
                </a:tc>
                <a:tc>
                  <a:txBody>
                    <a:bodyPr/>
                    <a:lstStyle/>
                    <a:p>
                      <a:pPr>
                        <a:buNone/>
                      </a:pPr>
                      <a:r>
                        <a:rPr lang="tr-TR" sz="1900"/>
                        <a:t>Karmaşık tıbbi terim yerine günlük konuşma dili (“ellerini yıka”, “evde kal”).</a:t>
                      </a:r>
                    </a:p>
                  </a:txBody>
                  <a:tcPr marL="95858" marR="95858" marT="47929" marB="47929" anchor="ctr">
                    <a:lnL>
                      <a:noFill/>
                    </a:lnL>
                    <a:lnR>
                      <a:noFill/>
                    </a:lnR>
                    <a:lnT>
                      <a:noFill/>
                    </a:lnT>
                    <a:lnB>
                      <a:noFill/>
                    </a:lnB>
                    <a:noFill/>
                  </a:tcPr>
                </a:tc>
                <a:extLst>
                  <a:ext uri="{0D108BD9-81ED-4DB2-BD59-A6C34878D82A}">
                    <a16:rowId xmlns:a16="http://schemas.microsoft.com/office/drawing/2014/main" val="2266792310"/>
                  </a:ext>
                </a:extLst>
              </a:tr>
              <a:tr h="709352">
                <a:tc>
                  <a:txBody>
                    <a:bodyPr/>
                    <a:lstStyle/>
                    <a:p>
                      <a:pPr>
                        <a:buNone/>
                      </a:pPr>
                      <a:r>
                        <a:rPr lang="tr-TR" sz="1900" b="1"/>
                        <a:t>Somutluk</a:t>
                      </a:r>
                      <a:endParaRPr lang="tr-TR" sz="1900"/>
                    </a:p>
                  </a:txBody>
                  <a:tcPr marL="95858" marR="95858" marT="47929" marB="47929" anchor="ctr">
                    <a:lnL>
                      <a:noFill/>
                    </a:lnL>
                    <a:lnR>
                      <a:noFill/>
                    </a:lnR>
                    <a:lnT>
                      <a:noFill/>
                    </a:lnT>
                    <a:lnB>
                      <a:noFill/>
                    </a:lnB>
                    <a:noFill/>
                  </a:tcPr>
                </a:tc>
                <a:tc>
                  <a:txBody>
                    <a:bodyPr/>
                    <a:lstStyle/>
                    <a:p>
                      <a:pPr>
                        <a:buNone/>
                      </a:pPr>
                      <a:r>
                        <a:rPr lang="tr-TR" sz="1900"/>
                        <a:t>“Evden sadece gıda için çık” gibi davranışa dönüştürülebilir talimatlar.</a:t>
                      </a:r>
                    </a:p>
                  </a:txBody>
                  <a:tcPr marL="95858" marR="95858" marT="47929" marB="47929" anchor="ctr">
                    <a:lnL>
                      <a:noFill/>
                    </a:lnL>
                    <a:lnR>
                      <a:noFill/>
                    </a:lnR>
                    <a:lnT>
                      <a:noFill/>
                    </a:lnT>
                    <a:lnB>
                      <a:noFill/>
                    </a:lnB>
                    <a:noFill/>
                  </a:tcPr>
                </a:tc>
                <a:extLst>
                  <a:ext uri="{0D108BD9-81ED-4DB2-BD59-A6C34878D82A}">
                    <a16:rowId xmlns:a16="http://schemas.microsoft.com/office/drawing/2014/main" val="2192907531"/>
                  </a:ext>
                </a:extLst>
              </a:tr>
              <a:tr h="421777">
                <a:tc>
                  <a:txBody>
                    <a:bodyPr/>
                    <a:lstStyle/>
                    <a:p>
                      <a:pPr>
                        <a:buNone/>
                      </a:pPr>
                      <a:r>
                        <a:rPr lang="tr-TR" sz="1900" b="1"/>
                        <a:t>Tekrar ve simge kullanımı</a:t>
                      </a:r>
                      <a:endParaRPr lang="tr-TR" sz="1900"/>
                    </a:p>
                  </a:txBody>
                  <a:tcPr marL="95858" marR="95858" marT="47929" marB="47929" anchor="ctr">
                    <a:lnL>
                      <a:noFill/>
                    </a:lnL>
                    <a:lnR>
                      <a:noFill/>
                    </a:lnR>
                    <a:lnT>
                      <a:noFill/>
                    </a:lnT>
                    <a:lnB>
                      <a:noFill/>
                    </a:lnB>
                    <a:noFill/>
                  </a:tcPr>
                </a:tc>
                <a:tc>
                  <a:txBody>
                    <a:bodyPr/>
                    <a:lstStyle/>
                    <a:p>
                      <a:pPr>
                        <a:buNone/>
                      </a:pPr>
                      <a:r>
                        <a:rPr lang="tr-TR" sz="1900"/>
                        <a:t>Görsel ikonlar + kısa ifadeler mesajı pekiştiriyor.</a:t>
                      </a:r>
                    </a:p>
                  </a:txBody>
                  <a:tcPr marL="95858" marR="95858" marT="47929" marB="47929" anchor="ctr">
                    <a:lnL>
                      <a:noFill/>
                    </a:lnL>
                    <a:lnR>
                      <a:noFill/>
                    </a:lnR>
                    <a:lnT>
                      <a:noFill/>
                    </a:lnT>
                    <a:lnB>
                      <a:noFill/>
                    </a:lnB>
                    <a:noFill/>
                  </a:tcPr>
                </a:tc>
                <a:extLst>
                  <a:ext uri="{0D108BD9-81ED-4DB2-BD59-A6C34878D82A}">
                    <a16:rowId xmlns:a16="http://schemas.microsoft.com/office/drawing/2014/main" val="1193733235"/>
                  </a:ext>
                </a:extLst>
              </a:tr>
              <a:tr h="709352">
                <a:tc>
                  <a:txBody>
                    <a:bodyPr/>
                    <a:lstStyle/>
                    <a:p>
                      <a:pPr>
                        <a:buNone/>
                      </a:pPr>
                      <a:r>
                        <a:rPr lang="tr-TR" sz="1900" b="1"/>
                        <a:t>Erişilebilirlik</a:t>
                      </a:r>
                      <a:endParaRPr lang="tr-TR" sz="1900"/>
                    </a:p>
                  </a:txBody>
                  <a:tcPr marL="95858" marR="95858" marT="47929" marB="47929" anchor="ctr">
                    <a:lnL>
                      <a:noFill/>
                    </a:lnL>
                    <a:lnR>
                      <a:noFill/>
                    </a:lnR>
                    <a:lnT>
                      <a:noFill/>
                    </a:lnT>
                    <a:lnB>
                      <a:noFill/>
                    </a:lnB>
                    <a:noFill/>
                  </a:tcPr>
                </a:tc>
                <a:tc>
                  <a:txBody>
                    <a:bodyPr/>
                    <a:lstStyle/>
                    <a:p>
                      <a:pPr>
                        <a:buNone/>
                      </a:pPr>
                      <a:r>
                        <a:rPr lang="tr-TR" sz="1900"/>
                        <a:t>Māori ve Pasifik dillerinde eşzamanlı çeviri yapılmıştı.</a:t>
                      </a:r>
                    </a:p>
                  </a:txBody>
                  <a:tcPr marL="95858" marR="95858" marT="47929" marB="47929" anchor="ctr">
                    <a:lnL>
                      <a:noFill/>
                    </a:lnL>
                    <a:lnR>
                      <a:noFill/>
                    </a:lnR>
                    <a:lnT>
                      <a:noFill/>
                    </a:lnT>
                    <a:lnB>
                      <a:noFill/>
                    </a:lnB>
                    <a:noFill/>
                  </a:tcPr>
                </a:tc>
                <a:extLst>
                  <a:ext uri="{0D108BD9-81ED-4DB2-BD59-A6C34878D82A}">
                    <a16:rowId xmlns:a16="http://schemas.microsoft.com/office/drawing/2014/main" val="2999844526"/>
                  </a:ext>
                </a:extLst>
              </a:tr>
              <a:tr h="709352">
                <a:tc>
                  <a:txBody>
                    <a:bodyPr/>
                    <a:lstStyle/>
                    <a:p>
                      <a:pPr>
                        <a:buNone/>
                      </a:pPr>
                      <a:r>
                        <a:rPr lang="tr-TR" sz="1900" b="1"/>
                        <a:t>Güven inşası</a:t>
                      </a:r>
                      <a:endParaRPr lang="tr-TR" sz="1900"/>
                    </a:p>
                  </a:txBody>
                  <a:tcPr marL="95858" marR="95858" marT="47929" marB="47929" anchor="ctr">
                    <a:lnL>
                      <a:noFill/>
                    </a:lnL>
                    <a:lnR>
                      <a:noFill/>
                    </a:lnR>
                    <a:lnT>
                      <a:noFill/>
                    </a:lnT>
                    <a:lnB>
                      <a:noFill/>
                    </a:lnB>
                    <a:noFill/>
                  </a:tcPr>
                </a:tc>
                <a:tc>
                  <a:txBody>
                    <a:bodyPr/>
                    <a:lstStyle/>
                    <a:p>
                      <a:pPr>
                        <a:buNone/>
                      </a:pPr>
                      <a:r>
                        <a:rPr lang="tr-TR" sz="1900"/>
                        <a:t>“Birlikte başaracağız” tonu, korku yerine dayanışma hissi yaratıyor.</a:t>
                      </a:r>
                    </a:p>
                  </a:txBody>
                  <a:tcPr marL="95858" marR="95858" marT="47929" marB="47929" anchor="ctr">
                    <a:lnL>
                      <a:noFill/>
                    </a:lnL>
                    <a:lnR>
                      <a:noFill/>
                    </a:lnR>
                    <a:lnT>
                      <a:noFill/>
                    </a:lnT>
                    <a:lnB>
                      <a:noFill/>
                    </a:lnB>
                    <a:noFill/>
                  </a:tcPr>
                </a:tc>
                <a:extLst>
                  <a:ext uri="{0D108BD9-81ED-4DB2-BD59-A6C34878D82A}">
                    <a16:rowId xmlns:a16="http://schemas.microsoft.com/office/drawing/2014/main" val="455749076"/>
                  </a:ext>
                </a:extLst>
              </a:tr>
            </a:tbl>
          </a:graphicData>
        </a:graphic>
      </p:graphicFrame>
    </p:spTree>
    <p:extLst>
      <p:ext uri="{BB962C8B-B14F-4D97-AF65-F5344CB8AC3E}">
        <p14:creationId xmlns:p14="http://schemas.microsoft.com/office/powerpoint/2010/main" val="3583058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A5687F65-925F-7A3D-EBD8-671A835842D5}"/>
              </a:ext>
            </a:extLst>
          </p:cNvPr>
          <p:cNvSpPr>
            <a:spLocks noGrp="1"/>
          </p:cNvSpPr>
          <p:nvPr>
            <p:ph idx="1"/>
          </p:nvPr>
        </p:nvSpPr>
        <p:spPr>
          <a:xfrm>
            <a:off x="838200" y="1929384"/>
            <a:ext cx="10515600" cy="4251960"/>
          </a:xfrm>
        </p:spPr>
        <p:txBody>
          <a:bodyPr>
            <a:normAutofit/>
          </a:bodyPr>
          <a:lstStyle/>
          <a:p>
            <a:pPr marL="0" indent="0">
              <a:buNone/>
            </a:pPr>
            <a:r>
              <a:rPr lang="tr-TR" sz="2200" b="1"/>
              <a:t>Örnek Olay</a:t>
            </a:r>
          </a:p>
          <a:p>
            <a:pPr marL="0" indent="0">
              <a:buNone/>
            </a:pPr>
            <a:r>
              <a:rPr lang="tr-TR" sz="2200"/>
              <a:t>Pandemi döneminde internet ve sosyal medya ortamlarında sayısız “ilaç/bitkisel karışım etkindir”, “bu virüs belirli grupları etkilemez”, “maske gerekmez” gibi bilimsel dayanağı olmayan iddialar paylaşıldı. Bu durum özellikle düşük sağlık okuryazarlığı düzeyine sahip bireylerde yaygınlaştı. </a:t>
            </a:r>
            <a:br>
              <a:rPr lang="tr-TR" sz="2200"/>
            </a:br>
            <a:r>
              <a:rPr lang="tr-TR" sz="2200"/>
              <a:t>Örneğin:</a:t>
            </a:r>
          </a:p>
          <a:p>
            <a:pPr marL="0" indent="0">
              <a:buNone/>
            </a:pPr>
            <a:r>
              <a:rPr lang="tr-TR" sz="2200"/>
              <a:t>“Bilimsel olarak onaylanmamış” alternatif tedaviler hızla yayılıp, bu tedavilere güvenen bireyler koruyucu önlemleri (maske, sosyal mesafe, aşı) ihmal etti.</a:t>
            </a:r>
          </a:p>
          <a:p>
            <a:pPr marL="0" indent="0">
              <a:buNone/>
            </a:pPr>
            <a:r>
              <a:rPr lang="tr-TR" sz="2200"/>
              <a:t>Bilgi kirliliği (“infodemi”) nedeniyle doğru kaynakla yanlış kaynak arasında ayrım yapamayan bireyler, yanlış davranışlara yöneldi. </a:t>
            </a:r>
            <a:r>
              <a:rPr lang="tr-TR" sz="2200">
                <a:hlinkClick r:id="rId2"/>
              </a:rPr>
              <a:t>Medipol Üniversitesi+1</a:t>
            </a:r>
            <a:endParaRPr lang="tr-TR" sz="2200"/>
          </a:p>
          <a:p>
            <a:pPr marL="0" indent="0">
              <a:buNone/>
            </a:pPr>
            <a:r>
              <a:rPr lang="tr-TR" sz="2200"/>
              <a:t>Bu yanlış bilgilendirme, korunma oranlarını düşürüp halk sağlığı açısından risk oluşturdu.</a:t>
            </a:r>
          </a:p>
          <a:p>
            <a:endParaRPr lang="tr-TR" sz="2200"/>
          </a:p>
        </p:txBody>
      </p:sp>
    </p:spTree>
    <p:extLst>
      <p:ext uri="{BB962C8B-B14F-4D97-AF65-F5344CB8AC3E}">
        <p14:creationId xmlns:p14="http://schemas.microsoft.com/office/powerpoint/2010/main" val="394181209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B413212-4B26-73EE-FC59-3C6FF7E456A3}"/>
              </a:ext>
            </a:extLst>
          </p:cNvPr>
          <p:cNvSpPr>
            <a:spLocks noGrp="1"/>
          </p:cNvSpPr>
          <p:nvPr>
            <p:ph type="title"/>
          </p:nvPr>
        </p:nvSpPr>
        <p:spPr>
          <a:xfrm>
            <a:off x="838200" y="365125"/>
            <a:ext cx="10515600" cy="1325563"/>
          </a:xfrm>
        </p:spPr>
        <p:txBody>
          <a:bodyPr>
            <a:normAutofit/>
          </a:bodyPr>
          <a:lstStyle/>
          <a:p>
            <a:endParaRPr lang="tr-TR" sz="5400"/>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95E6345B-4078-481E-032F-4E8A5B494C59}"/>
              </a:ext>
            </a:extLst>
          </p:cNvPr>
          <p:cNvSpPr>
            <a:spLocks noGrp="1"/>
          </p:cNvSpPr>
          <p:nvPr>
            <p:ph idx="1"/>
          </p:nvPr>
        </p:nvSpPr>
        <p:spPr>
          <a:xfrm>
            <a:off x="838200" y="1929384"/>
            <a:ext cx="10515600" cy="4251960"/>
          </a:xfrm>
        </p:spPr>
        <p:txBody>
          <a:bodyPr>
            <a:normAutofit/>
          </a:bodyPr>
          <a:lstStyle/>
          <a:p>
            <a:r>
              <a:rPr lang="tr-TR" sz="2200"/>
              <a:t>2020 yılının ilk aylarında Türkiye’de COVID-19 pandemisinin yayılmaya başlamasıyla birlikte, sosyal medya platformlarında çok sayıda doğrulanmamış sağlık bilgisi paylaşılmaya başlandı. “Sarımsak virüsü öldürür”, “sıcak su içersen hastalık geçmez”, “maske takmak akciğeri zayıflatır” gibi asılsız iddialar milyonlarca kişi tarafından paylaşıldı.</a:t>
            </a:r>
            <a:br>
              <a:rPr lang="tr-TR" sz="2200"/>
            </a:br>
            <a:r>
              <a:rPr lang="tr-TR" sz="2200"/>
              <a:t>Bilgi akışının hızına karşın, halkın büyük kısmı bu içeriklerin kaynağını ve doğruluğunu sorgulayacak sağlık okuryazarlığı düzeyine sahip değildi. Sonuç olarak yanlış bilgilere dayalı davranışlar, hem bireysel hem de toplumsal düzeyde ciddi sağlık risklerine neden oldu.</a:t>
            </a:r>
          </a:p>
        </p:txBody>
      </p:sp>
    </p:spTree>
    <p:extLst>
      <p:ext uri="{BB962C8B-B14F-4D97-AF65-F5344CB8AC3E}">
        <p14:creationId xmlns:p14="http://schemas.microsoft.com/office/powerpoint/2010/main" val="235618537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0EE7FC1-C6B5-928E-D8F2-9365B69F25A2}"/>
              </a:ext>
            </a:extLst>
          </p:cNvPr>
          <p:cNvSpPr>
            <a:spLocks noGrp="1"/>
          </p:cNvSpPr>
          <p:nvPr>
            <p:ph type="title"/>
          </p:nvPr>
        </p:nvSpPr>
        <p:spPr>
          <a:xfrm>
            <a:off x="838200" y="365125"/>
            <a:ext cx="10515600" cy="1325563"/>
          </a:xfrm>
        </p:spPr>
        <p:txBody>
          <a:bodyPr>
            <a:normAutofit/>
          </a:bodyPr>
          <a:lstStyle/>
          <a:p>
            <a:endParaRPr lang="tr-TR" sz="5400"/>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4731BF6-A5D6-9937-D9F0-D4F73429E4CD}"/>
              </a:ext>
            </a:extLst>
          </p:cNvPr>
          <p:cNvSpPr>
            <a:spLocks noGrp="1"/>
          </p:cNvSpPr>
          <p:nvPr>
            <p:ph idx="1"/>
          </p:nvPr>
        </p:nvSpPr>
        <p:spPr>
          <a:xfrm>
            <a:off x="838200" y="1929384"/>
            <a:ext cx="10515600" cy="4251960"/>
          </a:xfrm>
        </p:spPr>
        <p:txBody>
          <a:bodyPr>
            <a:normAutofit/>
          </a:bodyPr>
          <a:lstStyle/>
          <a:p>
            <a:r>
              <a:rPr lang="tr-TR" sz="2200"/>
              <a:t>Bu olay, Türkiye’deki sağlık okuryazarlığı eksikliğinin </a:t>
            </a:r>
            <a:r>
              <a:rPr lang="tr-TR" sz="2200" b="1"/>
              <a:t>kriz dönemlerinde ne kadar belirleyici</a:t>
            </a:r>
            <a:r>
              <a:rPr lang="tr-TR" sz="2200"/>
              <a:t> olduğunu göstermiştir.</a:t>
            </a:r>
            <a:br>
              <a:rPr lang="tr-TR" sz="2200"/>
            </a:br>
            <a:r>
              <a:rPr lang="tr-TR" sz="2200"/>
              <a:t>Yüksek sağlık okuryazarlığına sahip bireyler, bilimsel kaynakları ayırt edebilir, bilgiyi değerlendirebilir ve doğru davranış geliştirebilirken; düşük düzeydeki bireyler “infodemi”nin kurbanı olmuştur.</a:t>
            </a:r>
          </a:p>
          <a:p>
            <a:r>
              <a:rPr lang="tr-TR" sz="2200" b="1"/>
              <a:t>Temel bulgular:</a:t>
            </a:r>
            <a:endParaRPr lang="tr-TR" sz="2200"/>
          </a:p>
          <a:p>
            <a:r>
              <a:rPr lang="tr-TR" sz="2200"/>
              <a:t>Bilgiye erişim ≠ doğru bilgiye erişim</a:t>
            </a:r>
          </a:p>
          <a:p>
            <a:r>
              <a:rPr lang="tr-TR" sz="2200"/>
              <a:t>Anlama ve değerlendirme becerisi toplum sağlığı açısından kritik öneme sahiptir.</a:t>
            </a:r>
          </a:p>
          <a:p>
            <a:r>
              <a:rPr lang="tr-TR" sz="2200"/>
              <a:t>Kurumların sade, erişilebilir ve tekrarlı iletişim stratejileri geliştirmesi gerekir.</a:t>
            </a:r>
          </a:p>
          <a:p>
            <a:endParaRPr lang="tr-TR" sz="2200"/>
          </a:p>
        </p:txBody>
      </p:sp>
    </p:spTree>
    <p:extLst>
      <p:ext uri="{BB962C8B-B14F-4D97-AF65-F5344CB8AC3E}">
        <p14:creationId xmlns:p14="http://schemas.microsoft.com/office/powerpoint/2010/main" val="136437066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A10CC38E-107E-A503-0B1D-E390062380F6}"/>
              </a:ext>
            </a:extLst>
          </p:cNvPr>
          <p:cNvSpPr>
            <a:spLocks noGrp="1"/>
          </p:cNvSpPr>
          <p:nvPr>
            <p:ph idx="1"/>
          </p:nvPr>
        </p:nvSpPr>
        <p:spPr>
          <a:xfrm>
            <a:off x="838200" y="1929384"/>
            <a:ext cx="10515600" cy="4251960"/>
          </a:xfrm>
        </p:spPr>
        <p:txBody>
          <a:bodyPr>
            <a:normAutofit/>
          </a:bodyPr>
          <a:lstStyle/>
          <a:p>
            <a:pPr marL="0" indent="0">
              <a:buNone/>
            </a:pPr>
            <a:r>
              <a:rPr lang="tr-TR" sz="2200" b="1"/>
              <a:t>Neden kaos yarattı?</a:t>
            </a:r>
          </a:p>
          <a:p>
            <a:r>
              <a:rPr lang="tr-TR" sz="2200" b="1"/>
              <a:t>Belirsizlik ortamı</a:t>
            </a:r>
            <a:r>
              <a:rPr lang="tr-TR" sz="2200"/>
              <a:t>: Virüsün yeni olması sebebiyle bilimsel bilgi hızlı değişti; bu değişim bireylerde “ben neye inanayım?” sorusunu artırdı.</a:t>
            </a:r>
          </a:p>
          <a:p>
            <a:r>
              <a:rPr lang="tr-TR" sz="2200" b="1"/>
              <a:t>Düşük sağlık okuryazarlığı</a:t>
            </a:r>
            <a:r>
              <a:rPr lang="tr-TR" sz="2200"/>
              <a:t>: Bilgiye erişim olsa da, o bilgiyi değerlendirme ve uygulama becerisi yeterli olmayan gruplar vardı. </a:t>
            </a:r>
          </a:p>
          <a:p>
            <a:r>
              <a:rPr lang="tr-TR" sz="2200" b="1"/>
              <a:t>Sosyal medya etkisi</a:t>
            </a:r>
            <a:r>
              <a:rPr lang="tr-TR" sz="2200"/>
              <a:t>: Yanlış bilgi çok hızlı yayıldı ve resmi sağlık otoritelerinin mesajlarıyle “uzlaşamayan” içerikler de büyük etki yaptı.</a:t>
            </a:r>
          </a:p>
          <a:p>
            <a:r>
              <a:rPr lang="tr-TR" sz="2200" b="1"/>
              <a:t>Davranışsal sonuç</a:t>
            </a:r>
            <a:r>
              <a:rPr lang="tr-TR" sz="2200"/>
              <a:t>: Yanlış inançlara dayalı olarak koruyucu davranışlar atlandı, bu da bulaşma riskini artırdı.</a:t>
            </a:r>
          </a:p>
          <a:p>
            <a:endParaRPr lang="tr-TR" sz="2200"/>
          </a:p>
        </p:txBody>
      </p:sp>
    </p:spTree>
    <p:extLst>
      <p:ext uri="{BB962C8B-B14F-4D97-AF65-F5344CB8AC3E}">
        <p14:creationId xmlns:p14="http://schemas.microsoft.com/office/powerpoint/2010/main" val="227660868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a:extLst>
              <a:ext uri="{FF2B5EF4-FFF2-40B4-BE49-F238E27FC236}">
                <a16:creationId xmlns:a16="http://schemas.microsoft.com/office/drawing/2014/main" id="{CE2F9C7A-CF2E-ABA4-7497-80CC43649EF4}"/>
              </a:ext>
            </a:extLst>
          </p:cNvPr>
          <p:cNvSpPr>
            <a:spLocks noGrp="1"/>
          </p:cNvSpPr>
          <p:nvPr>
            <p:ph idx="1"/>
          </p:nvPr>
        </p:nvSpPr>
        <p:spPr>
          <a:xfrm>
            <a:off x="838200" y="1929384"/>
            <a:ext cx="10515600" cy="4251960"/>
          </a:xfrm>
        </p:spPr>
        <p:txBody>
          <a:bodyPr>
            <a:normAutofit/>
          </a:bodyPr>
          <a:lstStyle/>
          <a:p>
            <a:pPr marL="0" indent="0">
              <a:buNone/>
            </a:pPr>
            <a:r>
              <a:rPr lang="tr-TR" sz="2200" b="1"/>
              <a:t>SAĞLIKTA İLETİŞİM ETİĞİ</a:t>
            </a:r>
          </a:p>
          <a:p>
            <a:r>
              <a:rPr lang="tr-TR" sz="2200"/>
              <a:t>Gizlilik (privacy)</a:t>
            </a:r>
          </a:p>
          <a:p>
            <a:r>
              <a:rPr lang="tr-TR" sz="2200"/>
              <a:t>Şeffaflık (transparency)</a:t>
            </a:r>
          </a:p>
          <a:p>
            <a:r>
              <a:rPr lang="tr-TR" sz="2200"/>
              <a:t>Korku ve manipülasyondan kaçınma</a:t>
            </a:r>
          </a:p>
          <a:p>
            <a:r>
              <a:rPr lang="tr-TR" sz="2200"/>
              <a:t>Kaynağın doğruluğunu belirtme</a:t>
            </a:r>
          </a:p>
          <a:p>
            <a:pPr marL="0" indent="0">
              <a:buNone/>
            </a:pPr>
            <a:endParaRPr lang="tr-TR" sz="2200" b="1"/>
          </a:p>
          <a:p>
            <a:pPr marL="0" indent="0">
              <a:buNone/>
            </a:pPr>
            <a:br>
              <a:rPr lang="tr-TR" sz="2200"/>
            </a:br>
            <a:r>
              <a:rPr lang="tr-TR" sz="2200"/>
              <a:t>“Korku temelli kampanyalar kısa vadede etkili olabilir mi?”</a:t>
            </a:r>
          </a:p>
          <a:p>
            <a:endParaRPr lang="tr-TR" sz="2200"/>
          </a:p>
        </p:txBody>
      </p:sp>
    </p:spTree>
    <p:extLst>
      <p:ext uri="{BB962C8B-B14F-4D97-AF65-F5344CB8AC3E}">
        <p14:creationId xmlns:p14="http://schemas.microsoft.com/office/powerpoint/2010/main" val="325921060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2015166-2E93-2139-363C-C023DC8874BF}"/>
              </a:ext>
            </a:extLst>
          </p:cNvPr>
          <p:cNvSpPr>
            <a:spLocks noGrp="1"/>
          </p:cNvSpPr>
          <p:nvPr>
            <p:ph type="title"/>
          </p:nvPr>
        </p:nvSpPr>
        <p:spPr>
          <a:xfrm>
            <a:off x="838200" y="365125"/>
            <a:ext cx="10515600" cy="1325563"/>
          </a:xfrm>
        </p:spPr>
        <p:txBody>
          <a:bodyPr>
            <a:normAutofit/>
          </a:bodyPr>
          <a:lstStyle/>
          <a:p>
            <a:r>
              <a:rPr lang="tr-TR" sz="5400"/>
              <a:t>SAĞLIKTA İLETİŞİM ETİĞİ</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4E2D38E0-35E0-830B-96C8-FA6606742F25}"/>
              </a:ext>
            </a:extLst>
          </p:cNvPr>
          <p:cNvSpPr>
            <a:spLocks noGrp="1"/>
          </p:cNvSpPr>
          <p:nvPr>
            <p:ph idx="1"/>
          </p:nvPr>
        </p:nvSpPr>
        <p:spPr>
          <a:xfrm>
            <a:off x="838200" y="1929384"/>
            <a:ext cx="10515600" cy="4251960"/>
          </a:xfrm>
        </p:spPr>
        <p:txBody>
          <a:bodyPr>
            <a:normAutofit/>
          </a:bodyPr>
          <a:lstStyle/>
          <a:p>
            <a:r>
              <a:rPr lang="tr-TR" sz="2200"/>
              <a:t>Sağlıkta iletişim etiği, </a:t>
            </a:r>
            <a:r>
              <a:rPr lang="tr-TR" sz="2200" b="1"/>
              <a:t>sağlık çalışanı ile hasta, kurum, medya ve toplum</a:t>
            </a:r>
            <a:r>
              <a:rPr lang="tr-TR" sz="2200"/>
              <a:t> arasındaki iletişimin; </a:t>
            </a:r>
            <a:r>
              <a:rPr lang="tr-TR" sz="2200" b="1"/>
              <a:t>doğruluk, saygı, gizlilik, adalet ve güven</a:t>
            </a:r>
            <a:r>
              <a:rPr lang="tr-TR" sz="2200"/>
              <a:t> ilkelerine uygun biçimde yürütülmesini ifade eder.</a:t>
            </a:r>
            <a:br>
              <a:rPr lang="tr-TR" sz="2200"/>
            </a:br>
            <a:r>
              <a:rPr lang="tr-TR" sz="2200"/>
              <a:t>Amaç yalnızca bilginin aktarılması değil, </a:t>
            </a:r>
            <a:r>
              <a:rPr lang="tr-TR" sz="2200" b="1"/>
              <a:t>insana saygı temelli bir ilişki</a:t>
            </a:r>
            <a:r>
              <a:rPr lang="tr-TR" sz="2200"/>
              <a:t> kurmaktır.</a:t>
            </a:r>
          </a:p>
        </p:txBody>
      </p:sp>
    </p:spTree>
    <p:extLst>
      <p:ext uri="{BB962C8B-B14F-4D97-AF65-F5344CB8AC3E}">
        <p14:creationId xmlns:p14="http://schemas.microsoft.com/office/powerpoint/2010/main" val="173857037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5DB3719-6FDC-4E5D-891D-FF40B7300F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33A90DB-BEF5-FF20-936F-121DE8F33143}"/>
              </a:ext>
            </a:extLst>
          </p:cNvPr>
          <p:cNvSpPr>
            <a:spLocks noGrp="1"/>
          </p:cNvSpPr>
          <p:nvPr>
            <p:ph type="title"/>
          </p:nvPr>
        </p:nvSpPr>
        <p:spPr>
          <a:xfrm>
            <a:off x="838200" y="365125"/>
            <a:ext cx="10515600" cy="1325563"/>
          </a:xfrm>
        </p:spPr>
        <p:txBody>
          <a:bodyPr>
            <a:normAutofit/>
          </a:bodyPr>
          <a:lstStyle/>
          <a:p>
            <a:r>
              <a:rPr lang="tr-TR" sz="5400"/>
              <a:t>Temel İlke ve Değerler</a:t>
            </a:r>
          </a:p>
        </p:txBody>
      </p:sp>
      <p:sp>
        <p:nvSpPr>
          <p:cNvPr id="11" name="sketch line">
            <a:extLst>
              <a:ext uri="{FF2B5EF4-FFF2-40B4-BE49-F238E27FC236}">
                <a16:creationId xmlns:a16="http://schemas.microsoft.com/office/drawing/2014/main" id="{E0CBAC23-2E3F-4A90-BA59-F8299F6A54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1865313"/>
            <a:ext cx="10424160" cy="18288"/>
          </a:xfrm>
          <a:custGeom>
            <a:avLst/>
            <a:gdLst>
              <a:gd name="connsiteX0" fmla="*/ 0 w 10424160"/>
              <a:gd name="connsiteY0" fmla="*/ 0 h 18288"/>
              <a:gd name="connsiteX1" fmla="*/ 903427 w 10424160"/>
              <a:gd name="connsiteY1" fmla="*/ 0 h 18288"/>
              <a:gd name="connsiteX2" fmla="*/ 1389888 w 10424160"/>
              <a:gd name="connsiteY2" fmla="*/ 0 h 18288"/>
              <a:gd name="connsiteX3" fmla="*/ 2189074 w 10424160"/>
              <a:gd name="connsiteY3" fmla="*/ 0 h 18288"/>
              <a:gd name="connsiteX4" fmla="*/ 2675534 w 10424160"/>
              <a:gd name="connsiteY4" fmla="*/ 0 h 18288"/>
              <a:gd name="connsiteX5" fmla="*/ 3370478 w 10424160"/>
              <a:gd name="connsiteY5" fmla="*/ 0 h 18288"/>
              <a:gd name="connsiteX6" fmla="*/ 4169664 w 10424160"/>
              <a:gd name="connsiteY6" fmla="*/ 0 h 18288"/>
              <a:gd name="connsiteX7" fmla="*/ 4551883 w 10424160"/>
              <a:gd name="connsiteY7" fmla="*/ 0 h 18288"/>
              <a:gd name="connsiteX8" fmla="*/ 4934102 w 10424160"/>
              <a:gd name="connsiteY8" fmla="*/ 0 h 18288"/>
              <a:gd name="connsiteX9" fmla="*/ 5837530 w 10424160"/>
              <a:gd name="connsiteY9" fmla="*/ 0 h 18288"/>
              <a:gd name="connsiteX10" fmla="*/ 6532474 w 10424160"/>
              <a:gd name="connsiteY10" fmla="*/ 0 h 18288"/>
              <a:gd name="connsiteX11" fmla="*/ 6914693 w 10424160"/>
              <a:gd name="connsiteY11" fmla="*/ 0 h 18288"/>
              <a:gd name="connsiteX12" fmla="*/ 7609637 w 10424160"/>
              <a:gd name="connsiteY12" fmla="*/ 0 h 18288"/>
              <a:gd name="connsiteX13" fmla="*/ 8513064 w 10424160"/>
              <a:gd name="connsiteY13" fmla="*/ 0 h 18288"/>
              <a:gd name="connsiteX14" fmla="*/ 9103766 w 10424160"/>
              <a:gd name="connsiteY14" fmla="*/ 0 h 18288"/>
              <a:gd name="connsiteX15" fmla="*/ 9694469 w 10424160"/>
              <a:gd name="connsiteY15" fmla="*/ 0 h 18288"/>
              <a:gd name="connsiteX16" fmla="*/ 10424160 w 10424160"/>
              <a:gd name="connsiteY16" fmla="*/ 0 h 18288"/>
              <a:gd name="connsiteX17" fmla="*/ 10424160 w 10424160"/>
              <a:gd name="connsiteY17" fmla="*/ 18288 h 18288"/>
              <a:gd name="connsiteX18" fmla="*/ 9729216 w 10424160"/>
              <a:gd name="connsiteY18" fmla="*/ 18288 h 18288"/>
              <a:gd name="connsiteX19" fmla="*/ 8930030 w 10424160"/>
              <a:gd name="connsiteY19" fmla="*/ 18288 h 18288"/>
              <a:gd name="connsiteX20" fmla="*/ 8130845 w 10424160"/>
              <a:gd name="connsiteY20" fmla="*/ 18288 h 18288"/>
              <a:gd name="connsiteX21" fmla="*/ 7644384 w 10424160"/>
              <a:gd name="connsiteY21" fmla="*/ 18288 h 18288"/>
              <a:gd name="connsiteX22" fmla="*/ 6740957 w 10424160"/>
              <a:gd name="connsiteY22" fmla="*/ 18288 h 18288"/>
              <a:gd name="connsiteX23" fmla="*/ 6046013 w 10424160"/>
              <a:gd name="connsiteY23" fmla="*/ 18288 h 18288"/>
              <a:gd name="connsiteX24" fmla="*/ 5663794 w 10424160"/>
              <a:gd name="connsiteY24" fmla="*/ 18288 h 18288"/>
              <a:gd name="connsiteX25" fmla="*/ 4968850 w 10424160"/>
              <a:gd name="connsiteY25" fmla="*/ 18288 h 18288"/>
              <a:gd name="connsiteX26" fmla="*/ 4378147 w 10424160"/>
              <a:gd name="connsiteY26" fmla="*/ 18288 h 18288"/>
              <a:gd name="connsiteX27" fmla="*/ 3787445 w 10424160"/>
              <a:gd name="connsiteY27" fmla="*/ 18288 h 18288"/>
              <a:gd name="connsiteX28" fmla="*/ 3196742 w 10424160"/>
              <a:gd name="connsiteY28" fmla="*/ 18288 h 18288"/>
              <a:gd name="connsiteX29" fmla="*/ 2606040 w 10424160"/>
              <a:gd name="connsiteY29" fmla="*/ 18288 h 18288"/>
              <a:gd name="connsiteX30" fmla="*/ 1806854 w 10424160"/>
              <a:gd name="connsiteY30" fmla="*/ 18288 h 18288"/>
              <a:gd name="connsiteX31" fmla="*/ 1111910 w 10424160"/>
              <a:gd name="connsiteY31" fmla="*/ 18288 h 18288"/>
              <a:gd name="connsiteX32" fmla="*/ 729691 w 10424160"/>
              <a:gd name="connsiteY32" fmla="*/ 18288 h 18288"/>
              <a:gd name="connsiteX33" fmla="*/ 0 w 10424160"/>
              <a:gd name="connsiteY33" fmla="*/ 18288 h 18288"/>
              <a:gd name="connsiteX34" fmla="*/ 0 w 10424160"/>
              <a:gd name="connsiteY34"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10424160" h="18288" fill="none" extrusionOk="0">
                <a:moveTo>
                  <a:pt x="0" y="0"/>
                </a:moveTo>
                <a:cubicBezTo>
                  <a:pt x="251416" y="-3874"/>
                  <a:pt x="479411" y="-20508"/>
                  <a:pt x="903427" y="0"/>
                </a:cubicBezTo>
                <a:cubicBezTo>
                  <a:pt x="1327443" y="20508"/>
                  <a:pt x="1177990" y="-7387"/>
                  <a:pt x="1389888" y="0"/>
                </a:cubicBezTo>
                <a:cubicBezTo>
                  <a:pt x="1601786" y="7387"/>
                  <a:pt x="1928602" y="-6697"/>
                  <a:pt x="2189074" y="0"/>
                </a:cubicBezTo>
                <a:cubicBezTo>
                  <a:pt x="2449546" y="6697"/>
                  <a:pt x="2440085" y="-21144"/>
                  <a:pt x="2675534" y="0"/>
                </a:cubicBezTo>
                <a:cubicBezTo>
                  <a:pt x="2910983" y="21144"/>
                  <a:pt x="3026158" y="-11124"/>
                  <a:pt x="3370478" y="0"/>
                </a:cubicBezTo>
                <a:cubicBezTo>
                  <a:pt x="3714798" y="11124"/>
                  <a:pt x="3864539" y="-10660"/>
                  <a:pt x="4169664" y="0"/>
                </a:cubicBezTo>
                <a:cubicBezTo>
                  <a:pt x="4474789" y="10660"/>
                  <a:pt x="4471218" y="16488"/>
                  <a:pt x="4551883" y="0"/>
                </a:cubicBezTo>
                <a:cubicBezTo>
                  <a:pt x="4632548" y="-16488"/>
                  <a:pt x="4786830" y="7986"/>
                  <a:pt x="4934102" y="0"/>
                </a:cubicBezTo>
                <a:cubicBezTo>
                  <a:pt x="5081374" y="-7986"/>
                  <a:pt x="5575881" y="-33003"/>
                  <a:pt x="5837530" y="0"/>
                </a:cubicBezTo>
                <a:cubicBezTo>
                  <a:pt x="6099179" y="33003"/>
                  <a:pt x="6305895" y="14170"/>
                  <a:pt x="6532474" y="0"/>
                </a:cubicBezTo>
                <a:cubicBezTo>
                  <a:pt x="6759053" y="-14170"/>
                  <a:pt x="6726707" y="16121"/>
                  <a:pt x="6914693" y="0"/>
                </a:cubicBezTo>
                <a:cubicBezTo>
                  <a:pt x="7102679" y="-16121"/>
                  <a:pt x="7397857" y="32594"/>
                  <a:pt x="7609637" y="0"/>
                </a:cubicBezTo>
                <a:cubicBezTo>
                  <a:pt x="7821417" y="-32594"/>
                  <a:pt x="8141235" y="-3745"/>
                  <a:pt x="8513064" y="0"/>
                </a:cubicBezTo>
                <a:cubicBezTo>
                  <a:pt x="8884893" y="3745"/>
                  <a:pt x="8877548" y="3359"/>
                  <a:pt x="9103766" y="0"/>
                </a:cubicBezTo>
                <a:cubicBezTo>
                  <a:pt x="9329984" y="-3359"/>
                  <a:pt x="9545570" y="-17843"/>
                  <a:pt x="9694469" y="0"/>
                </a:cubicBezTo>
                <a:cubicBezTo>
                  <a:pt x="9843368" y="17843"/>
                  <a:pt x="10162477" y="-1217"/>
                  <a:pt x="10424160" y="0"/>
                </a:cubicBezTo>
                <a:cubicBezTo>
                  <a:pt x="10424498" y="7640"/>
                  <a:pt x="10423710" y="11289"/>
                  <a:pt x="10424160" y="18288"/>
                </a:cubicBezTo>
                <a:cubicBezTo>
                  <a:pt x="10184680" y="20716"/>
                  <a:pt x="10034768" y="-9357"/>
                  <a:pt x="9729216" y="18288"/>
                </a:cubicBezTo>
                <a:cubicBezTo>
                  <a:pt x="9423664" y="45933"/>
                  <a:pt x="9309220" y="36372"/>
                  <a:pt x="8930030" y="18288"/>
                </a:cubicBezTo>
                <a:cubicBezTo>
                  <a:pt x="8550840" y="204"/>
                  <a:pt x="8513376" y="34707"/>
                  <a:pt x="8130845" y="18288"/>
                </a:cubicBezTo>
                <a:cubicBezTo>
                  <a:pt x="7748315" y="1869"/>
                  <a:pt x="7864674" y="19659"/>
                  <a:pt x="7644384" y="18288"/>
                </a:cubicBezTo>
                <a:cubicBezTo>
                  <a:pt x="7424094" y="16917"/>
                  <a:pt x="6947001" y="55680"/>
                  <a:pt x="6740957" y="18288"/>
                </a:cubicBezTo>
                <a:cubicBezTo>
                  <a:pt x="6534913" y="-19104"/>
                  <a:pt x="6313809" y="33391"/>
                  <a:pt x="6046013" y="18288"/>
                </a:cubicBezTo>
                <a:cubicBezTo>
                  <a:pt x="5778217" y="3185"/>
                  <a:pt x="5786775" y="1439"/>
                  <a:pt x="5663794" y="18288"/>
                </a:cubicBezTo>
                <a:cubicBezTo>
                  <a:pt x="5540813" y="35137"/>
                  <a:pt x="5204724" y="25434"/>
                  <a:pt x="4968850" y="18288"/>
                </a:cubicBezTo>
                <a:cubicBezTo>
                  <a:pt x="4732976" y="11142"/>
                  <a:pt x="4559928" y="34568"/>
                  <a:pt x="4378147" y="18288"/>
                </a:cubicBezTo>
                <a:cubicBezTo>
                  <a:pt x="4196366" y="2008"/>
                  <a:pt x="3992200" y="35409"/>
                  <a:pt x="3787445" y="18288"/>
                </a:cubicBezTo>
                <a:cubicBezTo>
                  <a:pt x="3582690" y="1167"/>
                  <a:pt x="3488876" y="-7583"/>
                  <a:pt x="3196742" y="18288"/>
                </a:cubicBezTo>
                <a:cubicBezTo>
                  <a:pt x="2904608" y="44159"/>
                  <a:pt x="2729828" y="45906"/>
                  <a:pt x="2606040" y="18288"/>
                </a:cubicBezTo>
                <a:cubicBezTo>
                  <a:pt x="2482252" y="-9330"/>
                  <a:pt x="2000672" y="-5498"/>
                  <a:pt x="1806854" y="18288"/>
                </a:cubicBezTo>
                <a:cubicBezTo>
                  <a:pt x="1613036" y="42074"/>
                  <a:pt x="1310933" y="-4240"/>
                  <a:pt x="1111910" y="18288"/>
                </a:cubicBezTo>
                <a:cubicBezTo>
                  <a:pt x="912887" y="40816"/>
                  <a:pt x="891560" y="1701"/>
                  <a:pt x="729691" y="18288"/>
                </a:cubicBezTo>
                <a:cubicBezTo>
                  <a:pt x="567822" y="34875"/>
                  <a:pt x="203025" y="34462"/>
                  <a:pt x="0" y="18288"/>
                </a:cubicBezTo>
                <a:cubicBezTo>
                  <a:pt x="-82" y="11708"/>
                  <a:pt x="-178" y="8956"/>
                  <a:pt x="0" y="0"/>
                </a:cubicBezTo>
                <a:close/>
              </a:path>
              <a:path w="10424160" h="18288" stroke="0" extrusionOk="0">
                <a:moveTo>
                  <a:pt x="0" y="0"/>
                </a:moveTo>
                <a:cubicBezTo>
                  <a:pt x="119910" y="17195"/>
                  <a:pt x="345032" y="1652"/>
                  <a:pt x="590702" y="0"/>
                </a:cubicBezTo>
                <a:cubicBezTo>
                  <a:pt x="836372" y="-1652"/>
                  <a:pt x="830717" y="-10944"/>
                  <a:pt x="972922" y="0"/>
                </a:cubicBezTo>
                <a:cubicBezTo>
                  <a:pt x="1115127" y="10944"/>
                  <a:pt x="1638708" y="17269"/>
                  <a:pt x="1876349" y="0"/>
                </a:cubicBezTo>
                <a:cubicBezTo>
                  <a:pt x="2113990" y="-17269"/>
                  <a:pt x="2263529" y="27642"/>
                  <a:pt x="2467051" y="0"/>
                </a:cubicBezTo>
                <a:cubicBezTo>
                  <a:pt x="2670573" y="-27642"/>
                  <a:pt x="2867743" y="-1552"/>
                  <a:pt x="3057754" y="0"/>
                </a:cubicBezTo>
                <a:cubicBezTo>
                  <a:pt x="3247765" y="1552"/>
                  <a:pt x="3729099" y="45169"/>
                  <a:pt x="3961181" y="0"/>
                </a:cubicBezTo>
                <a:cubicBezTo>
                  <a:pt x="4193263" y="-45169"/>
                  <a:pt x="4313735" y="4067"/>
                  <a:pt x="4447642" y="0"/>
                </a:cubicBezTo>
                <a:cubicBezTo>
                  <a:pt x="4581549" y="-4067"/>
                  <a:pt x="5123626" y="11867"/>
                  <a:pt x="5351069" y="0"/>
                </a:cubicBezTo>
                <a:cubicBezTo>
                  <a:pt x="5578512" y="-11867"/>
                  <a:pt x="6044105" y="-19983"/>
                  <a:pt x="6254496" y="0"/>
                </a:cubicBezTo>
                <a:cubicBezTo>
                  <a:pt x="6464887" y="19983"/>
                  <a:pt x="6664731" y="4232"/>
                  <a:pt x="6949440" y="0"/>
                </a:cubicBezTo>
                <a:cubicBezTo>
                  <a:pt x="7234149" y="-4232"/>
                  <a:pt x="7497205" y="28731"/>
                  <a:pt x="7852867" y="0"/>
                </a:cubicBezTo>
                <a:cubicBezTo>
                  <a:pt x="8208529" y="-28731"/>
                  <a:pt x="8287556" y="2616"/>
                  <a:pt x="8443570" y="0"/>
                </a:cubicBezTo>
                <a:cubicBezTo>
                  <a:pt x="8599584" y="-2616"/>
                  <a:pt x="8871283" y="-14113"/>
                  <a:pt x="9034272" y="0"/>
                </a:cubicBezTo>
                <a:cubicBezTo>
                  <a:pt x="9197261" y="14113"/>
                  <a:pt x="9604978" y="-35623"/>
                  <a:pt x="9833458" y="0"/>
                </a:cubicBezTo>
                <a:cubicBezTo>
                  <a:pt x="10061938" y="35623"/>
                  <a:pt x="10231944" y="-8194"/>
                  <a:pt x="10424160" y="0"/>
                </a:cubicBezTo>
                <a:cubicBezTo>
                  <a:pt x="10424285" y="4395"/>
                  <a:pt x="10424085" y="9776"/>
                  <a:pt x="10424160" y="18288"/>
                </a:cubicBezTo>
                <a:cubicBezTo>
                  <a:pt x="10058736" y="-5772"/>
                  <a:pt x="9942989" y="-18764"/>
                  <a:pt x="9624974" y="18288"/>
                </a:cubicBezTo>
                <a:cubicBezTo>
                  <a:pt x="9306959" y="55340"/>
                  <a:pt x="9229263" y="24995"/>
                  <a:pt x="8930030" y="18288"/>
                </a:cubicBezTo>
                <a:cubicBezTo>
                  <a:pt x="8630797" y="11581"/>
                  <a:pt x="8647263" y="10931"/>
                  <a:pt x="8547811" y="18288"/>
                </a:cubicBezTo>
                <a:cubicBezTo>
                  <a:pt x="8448359" y="25645"/>
                  <a:pt x="8173221" y="219"/>
                  <a:pt x="8061350" y="18288"/>
                </a:cubicBezTo>
                <a:cubicBezTo>
                  <a:pt x="7949479" y="36357"/>
                  <a:pt x="7437002" y="17516"/>
                  <a:pt x="7157923" y="18288"/>
                </a:cubicBezTo>
                <a:cubicBezTo>
                  <a:pt x="6878844" y="19060"/>
                  <a:pt x="6610241" y="8864"/>
                  <a:pt x="6462979" y="18288"/>
                </a:cubicBezTo>
                <a:cubicBezTo>
                  <a:pt x="6315717" y="27712"/>
                  <a:pt x="6124879" y="4989"/>
                  <a:pt x="5976518" y="18288"/>
                </a:cubicBezTo>
                <a:cubicBezTo>
                  <a:pt x="5828157" y="31587"/>
                  <a:pt x="5566880" y="7112"/>
                  <a:pt x="5281574" y="18288"/>
                </a:cubicBezTo>
                <a:cubicBezTo>
                  <a:pt x="4996268" y="29464"/>
                  <a:pt x="5085614" y="20493"/>
                  <a:pt x="4899355" y="18288"/>
                </a:cubicBezTo>
                <a:cubicBezTo>
                  <a:pt x="4713096" y="16083"/>
                  <a:pt x="4606138" y="34359"/>
                  <a:pt x="4517136" y="18288"/>
                </a:cubicBezTo>
                <a:cubicBezTo>
                  <a:pt x="4428134" y="2217"/>
                  <a:pt x="4125335" y="52414"/>
                  <a:pt x="3822192" y="18288"/>
                </a:cubicBezTo>
                <a:cubicBezTo>
                  <a:pt x="3519049" y="-15838"/>
                  <a:pt x="3453132" y="3859"/>
                  <a:pt x="3335731" y="18288"/>
                </a:cubicBezTo>
                <a:cubicBezTo>
                  <a:pt x="3218330" y="32717"/>
                  <a:pt x="2718749" y="-13936"/>
                  <a:pt x="2536546" y="18288"/>
                </a:cubicBezTo>
                <a:cubicBezTo>
                  <a:pt x="2354343" y="50512"/>
                  <a:pt x="2190669" y="3238"/>
                  <a:pt x="2050085" y="18288"/>
                </a:cubicBezTo>
                <a:cubicBezTo>
                  <a:pt x="1909501" y="33338"/>
                  <a:pt x="1520975" y="3062"/>
                  <a:pt x="1250899" y="18288"/>
                </a:cubicBezTo>
                <a:cubicBezTo>
                  <a:pt x="980823" y="33514"/>
                  <a:pt x="992936" y="28036"/>
                  <a:pt x="868680" y="18288"/>
                </a:cubicBezTo>
                <a:cubicBezTo>
                  <a:pt x="744424" y="8540"/>
                  <a:pt x="230364" y="33365"/>
                  <a:pt x="0" y="18288"/>
                </a:cubicBezTo>
                <a:cubicBezTo>
                  <a:pt x="-504" y="12101"/>
                  <a:pt x="-591" y="7719"/>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Content Placeholder 3">
            <a:extLst>
              <a:ext uri="{FF2B5EF4-FFF2-40B4-BE49-F238E27FC236}">
                <a16:creationId xmlns:a16="http://schemas.microsoft.com/office/drawing/2014/main" id="{21850FE9-B71D-7878-C0A9-1D35522C7631}"/>
              </a:ext>
            </a:extLst>
          </p:cNvPr>
          <p:cNvGraphicFramePr>
            <a:graphicFrameLocks noGrp="1"/>
          </p:cNvGraphicFramePr>
          <p:nvPr>
            <p:ph idx="1"/>
            <p:extLst>
              <p:ext uri="{D42A27DB-BD31-4B8C-83A1-F6EECF244321}">
                <p14:modId xmlns:p14="http://schemas.microsoft.com/office/powerpoint/2010/main" val="198826229"/>
              </p:ext>
            </p:extLst>
          </p:nvPr>
        </p:nvGraphicFramePr>
        <p:xfrm>
          <a:off x="1832628" y="2228087"/>
          <a:ext cx="8526745" cy="3948878"/>
        </p:xfrm>
        <a:graphic>
          <a:graphicData uri="http://schemas.openxmlformats.org/drawingml/2006/table">
            <a:tbl>
              <a:tblPr/>
              <a:tblGrid>
                <a:gridCol w="4222863">
                  <a:extLst>
                    <a:ext uri="{9D8B030D-6E8A-4147-A177-3AD203B41FA5}">
                      <a16:colId xmlns:a16="http://schemas.microsoft.com/office/drawing/2014/main" val="3171827397"/>
                    </a:ext>
                  </a:extLst>
                </a:gridCol>
                <a:gridCol w="4303882">
                  <a:extLst>
                    <a:ext uri="{9D8B030D-6E8A-4147-A177-3AD203B41FA5}">
                      <a16:colId xmlns:a16="http://schemas.microsoft.com/office/drawing/2014/main" val="2544962842"/>
                    </a:ext>
                  </a:extLst>
                </a:gridCol>
              </a:tblGrid>
              <a:tr h="319548">
                <a:tc>
                  <a:txBody>
                    <a:bodyPr/>
                    <a:lstStyle/>
                    <a:p>
                      <a:pPr>
                        <a:buNone/>
                      </a:pPr>
                      <a:r>
                        <a:rPr lang="tr-TR" sz="1400"/>
                        <a:t>İlke</a:t>
                      </a:r>
                    </a:p>
                  </a:txBody>
                  <a:tcPr marL="73441" marR="73441" marT="36721" marB="36721" anchor="ctr">
                    <a:lnL>
                      <a:noFill/>
                    </a:lnL>
                    <a:lnR>
                      <a:noFill/>
                    </a:lnR>
                    <a:lnT>
                      <a:noFill/>
                    </a:lnT>
                    <a:lnB>
                      <a:noFill/>
                    </a:lnB>
                    <a:noFill/>
                  </a:tcPr>
                </a:tc>
                <a:tc>
                  <a:txBody>
                    <a:bodyPr/>
                    <a:lstStyle/>
                    <a:p>
                      <a:pPr>
                        <a:buNone/>
                      </a:pPr>
                      <a:r>
                        <a:rPr lang="tr-TR" sz="1400"/>
                        <a:t>Açıklama</a:t>
                      </a:r>
                    </a:p>
                  </a:txBody>
                  <a:tcPr marL="73441" marR="73441" marT="36721" marB="36721" anchor="ctr">
                    <a:lnL>
                      <a:noFill/>
                    </a:lnL>
                    <a:lnR>
                      <a:noFill/>
                    </a:lnR>
                    <a:lnT>
                      <a:noFill/>
                    </a:lnT>
                    <a:lnB>
                      <a:noFill/>
                    </a:lnB>
                    <a:noFill/>
                  </a:tcPr>
                </a:tc>
                <a:extLst>
                  <a:ext uri="{0D108BD9-81ED-4DB2-BD59-A6C34878D82A}">
                    <a16:rowId xmlns:a16="http://schemas.microsoft.com/office/drawing/2014/main" val="2622752418"/>
                  </a:ext>
                </a:extLst>
              </a:tr>
              <a:tr h="533553">
                <a:tc>
                  <a:txBody>
                    <a:bodyPr/>
                    <a:lstStyle/>
                    <a:p>
                      <a:pPr>
                        <a:buNone/>
                      </a:pPr>
                      <a:r>
                        <a:rPr lang="tr-TR" sz="1400" b="1"/>
                        <a:t>Doğruluk (Doğru Bilgilendirme)</a:t>
                      </a:r>
                      <a:endParaRPr lang="tr-TR" sz="1400"/>
                    </a:p>
                  </a:txBody>
                  <a:tcPr marL="73441" marR="73441" marT="36721" marB="36721" anchor="ctr">
                    <a:lnL>
                      <a:noFill/>
                    </a:lnL>
                    <a:lnR>
                      <a:noFill/>
                    </a:lnR>
                    <a:lnT>
                      <a:noFill/>
                    </a:lnT>
                    <a:lnB>
                      <a:noFill/>
                    </a:lnB>
                    <a:noFill/>
                  </a:tcPr>
                </a:tc>
                <a:tc>
                  <a:txBody>
                    <a:bodyPr/>
                    <a:lstStyle/>
                    <a:p>
                      <a:pPr>
                        <a:buNone/>
                      </a:pPr>
                      <a:r>
                        <a:rPr lang="tr-TR" sz="1400"/>
                        <a:t>Hastaya verilen bilginin doğru, güncel ve bilimsel olması gerekir. Yanlış yönlendirme etik ihlaldir.</a:t>
                      </a:r>
                    </a:p>
                  </a:txBody>
                  <a:tcPr marL="73441" marR="73441" marT="36721" marB="36721" anchor="ctr">
                    <a:lnL>
                      <a:noFill/>
                    </a:lnL>
                    <a:lnR>
                      <a:noFill/>
                    </a:lnR>
                    <a:lnT>
                      <a:noFill/>
                    </a:lnT>
                    <a:lnB>
                      <a:noFill/>
                    </a:lnB>
                    <a:noFill/>
                  </a:tcPr>
                </a:tc>
                <a:extLst>
                  <a:ext uri="{0D108BD9-81ED-4DB2-BD59-A6C34878D82A}">
                    <a16:rowId xmlns:a16="http://schemas.microsoft.com/office/drawing/2014/main" val="1834869458"/>
                  </a:ext>
                </a:extLst>
              </a:tr>
              <a:tr h="747559">
                <a:tc>
                  <a:txBody>
                    <a:bodyPr/>
                    <a:lstStyle/>
                    <a:p>
                      <a:pPr>
                        <a:buNone/>
                      </a:pPr>
                      <a:r>
                        <a:rPr lang="tr-TR" sz="1400" b="1"/>
                        <a:t>Gizlilik (Mahremiyet)</a:t>
                      </a:r>
                      <a:endParaRPr lang="tr-TR" sz="1400"/>
                    </a:p>
                  </a:txBody>
                  <a:tcPr marL="73441" marR="73441" marT="36721" marB="36721" anchor="ctr">
                    <a:lnL>
                      <a:noFill/>
                    </a:lnL>
                    <a:lnR>
                      <a:noFill/>
                    </a:lnR>
                    <a:lnT>
                      <a:noFill/>
                    </a:lnT>
                    <a:lnB>
                      <a:noFill/>
                    </a:lnB>
                    <a:noFill/>
                  </a:tcPr>
                </a:tc>
                <a:tc>
                  <a:txBody>
                    <a:bodyPr/>
                    <a:lstStyle/>
                    <a:p>
                      <a:pPr>
                        <a:buNone/>
                      </a:pPr>
                      <a:r>
                        <a:rPr lang="tr-TR" sz="1400"/>
                        <a:t>Hastanın kişisel verileri, onayı olmadan paylaşılmaz. Bu hem etik hem de yasal zorunluluktur (KVKK, Hasta Hakları Yönetmeliği).</a:t>
                      </a:r>
                    </a:p>
                  </a:txBody>
                  <a:tcPr marL="73441" marR="73441" marT="36721" marB="36721" anchor="ctr">
                    <a:lnL>
                      <a:noFill/>
                    </a:lnL>
                    <a:lnR>
                      <a:noFill/>
                    </a:lnR>
                    <a:lnT>
                      <a:noFill/>
                    </a:lnT>
                    <a:lnB>
                      <a:noFill/>
                    </a:lnB>
                    <a:noFill/>
                  </a:tcPr>
                </a:tc>
                <a:extLst>
                  <a:ext uri="{0D108BD9-81ED-4DB2-BD59-A6C34878D82A}">
                    <a16:rowId xmlns:a16="http://schemas.microsoft.com/office/drawing/2014/main" val="2480703474"/>
                  </a:ext>
                </a:extLst>
              </a:tr>
              <a:tr h="747559">
                <a:tc>
                  <a:txBody>
                    <a:bodyPr/>
                    <a:lstStyle/>
                    <a:p>
                      <a:pPr>
                        <a:buNone/>
                      </a:pPr>
                      <a:r>
                        <a:rPr lang="tr-TR" sz="1400" b="1"/>
                        <a:t>Saygı (İnsan Onuruna Saygı)</a:t>
                      </a:r>
                      <a:endParaRPr lang="tr-TR" sz="1400"/>
                    </a:p>
                  </a:txBody>
                  <a:tcPr marL="73441" marR="73441" marT="36721" marB="36721" anchor="ctr">
                    <a:lnL>
                      <a:noFill/>
                    </a:lnL>
                    <a:lnR>
                      <a:noFill/>
                    </a:lnR>
                    <a:lnT>
                      <a:noFill/>
                    </a:lnT>
                    <a:lnB>
                      <a:noFill/>
                    </a:lnB>
                    <a:noFill/>
                  </a:tcPr>
                </a:tc>
                <a:tc>
                  <a:txBody>
                    <a:bodyPr/>
                    <a:lstStyle/>
                    <a:p>
                      <a:pPr>
                        <a:buNone/>
                      </a:pPr>
                      <a:r>
                        <a:rPr lang="tr-TR" sz="1400"/>
                        <a:t>Her birey; dini, kültürel veya sosyoekonomik farklılıklarına bakılmaksızın aynı saygı çerçevesinde muamele görmelidir.</a:t>
                      </a:r>
                    </a:p>
                  </a:txBody>
                  <a:tcPr marL="73441" marR="73441" marT="36721" marB="36721" anchor="ctr">
                    <a:lnL>
                      <a:noFill/>
                    </a:lnL>
                    <a:lnR>
                      <a:noFill/>
                    </a:lnR>
                    <a:lnT>
                      <a:noFill/>
                    </a:lnT>
                    <a:lnB>
                      <a:noFill/>
                    </a:lnB>
                    <a:noFill/>
                  </a:tcPr>
                </a:tc>
                <a:extLst>
                  <a:ext uri="{0D108BD9-81ED-4DB2-BD59-A6C34878D82A}">
                    <a16:rowId xmlns:a16="http://schemas.microsoft.com/office/drawing/2014/main" val="2676506039"/>
                  </a:ext>
                </a:extLst>
              </a:tr>
              <a:tr h="533553">
                <a:tc>
                  <a:txBody>
                    <a:bodyPr/>
                    <a:lstStyle/>
                    <a:p>
                      <a:pPr>
                        <a:buNone/>
                      </a:pPr>
                      <a:r>
                        <a:rPr lang="tr-TR" sz="1400" b="1"/>
                        <a:t>Adalet (Eşit İletişim Hakkı)</a:t>
                      </a:r>
                      <a:endParaRPr lang="tr-TR" sz="1400"/>
                    </a:p>
                  </a:txBody>
                  <a:tcPr marL="73441" marR="73441" marT="36721" marB="36721" anchor="ctr">
                    <a:lnL>
                      <a:noFill/>
                    </a:lnL>
                    <a:lnR>
                      <a:noFill/>
                    </a:lnR>
                    <a:lnT>
                      <a:noFill/>
                    </a:lnT>
                    <a:lnB>
                      <a:noFill/>
                    </a:lnB>
                    <a:noFill/>
                  </a:tcPr>
                </a:tc>
                <a:tc>
                  <a:txBody>
                    <a:bodyPr/>
                    <a:lstStyle/>
                    <a:p>
                      <a:pPr>
                        <a:buNone/>
                      </a:pPr>
                      <a:r>
                        <a:rPr lang="tr-TR" sz="1400"/>
                        <a:t>Her hastaya eşit bilgi verilmesi, iletişimde ayrıcalık yapılmaması gerekir.</a:t>
                      </a:r>
                    </a:p>
                  </a:txBody>
                  <a:tcPr marL="73441" marR="73441" marT="36721" marB="36721" anchor="ctr">
                    <a:lnL>
                      <a:noFill/>
                    </a:lnL>
                    <a:lnR>
                      <a:noFill/>
                    </a:lnR>
                    <a:lnT>
                      <a:noFill/>
                    </a:lnT>
                    <a:lnB>
                      <a:noFill/>
                    </a:lnB>
                    <a:noFill/>
                  </a:tcPr>
                </a:tc>
                <a:extLst>
                  <a:ext uri="{0D108BD9-81ED-4DB2-BD59-A6C34878D82A}">
                    <a16:rowId xmlns:a16="http://schemas.microsoft.com/office/drawing/2014/main" val="2803709409"/>
                  </a:ext>
                </a:extLst>
              </a:tr>
              <a:tr h="533553">
                <a:tc>
                  <a:txBody>
                    <a:bodyPr/>
                    <a:lstStyle/>
                    <a:p>
                      <a:pPr>
                        <a:buNone/>
                      </a:pPr>
                      <a:r>
                        <a:rPr lang="tr-TR" sz="1400" b="1"/>
                        <a:t>Güven (İnandırıcılık ve Tutarlılık)</a:t>
                      </a:r>
                      <a:endParaRPr lang="tr-TR" sz="1400"/>
                    </a:p>
                  </a:txBody>
                  <a:tcPr marL="73441" marR="73441" marT="36721" marB="36721" anchor="ctr">
                    <a:lnL>
                      <a:noFill/>
                    </a:lnL>
                    <a:lnR>
                      <a:noFill/>
                    </a:lnR>
                    <a:lnT>
                      <a:noFill/>
                    </a:lnT>
                    <a:lnB>
                      <a:noFill/>
                    </a:lnB>
                    <a:noFill/>
                  </a:tcPr>
                </a:tc>
                <a:tc>
                  <a:txBody>
                    <a:bodyPr/>
                    <a:lstStyle/>
                    <a:p>
                      <a:pPr>
                        <a:buNone/>
                      </a:pPr>
                      <a:r>
                        <a:rPr lang="tr-TR" sz="1400"/>
                        <a:t>Sağlık profesyonelinin tutumu, dili ve davranışı güven hissi oluşturmalıdır.</a:t>
                      </a:r>
                    </a:p>
                  </a:txBody>
                  <a:tcPr marL="73441" marR="73441" marT="36721" marB="36721" anchor="ctr">
                    <a:lnL>
                      <a:noFill/>
                    </a:lnL>
                    <a:lnR>
                      <a:noFill/>
                    </a:lnR>
                    <a:lnT>
                      <a:noFill/>
                    </a:lnT>
                    <a:lnB>
                      <a:noFill/>
                    </a:lnB>
                    <a:noFill/>
                  </a:tcPr>
                </a:tc>
                <a:extLst>
                  <a:ext uri="{0D108BD9-81ED-4DB2-BD59-A6C34878D82A}">
                    <a16:rowId xmlns:a16="http://schemas.microsoft.com/office/drawing/2014/main" val="464061965"/>
                  </a:ext>
                </a:extLst>
              </a:tr>
              <a:tr h="533553">
                <a:tc>
                  <a:txBody>
                    <a:bodyPr/>
                    <a:lstStyle/>
                    <a:p>
                      <a:pPr>
                        <a:buNone/>
                      </a:pPr>
                      <a:r>
                        <a:rPr lang="tr-TR" sz="1400" b="1"/>
                        <a:t>Sorumluluk (Profesyonel Tutum)</a:t>
                      </a:r>
                      <a:endParaRPr lang="tr-TR" sz="1400"/>
                    </a:p>
                  </a:txBody>
                  <a:tcPr marL="73441" marR="73441" marT="36721" marB="36721" anchor="ctr">
                    <a:lnL>
                      <a:noFill/>
                    </a:lnL>
                    <a:lnR>
                      <a:noFill/>
                    </a:lnR>
                    <a:lnT>
                      <a:noFill/>
                    </a:lnT>
                    <a:lnB>
                      <a:noFill/>
                    </a:lnB>
                    <a:noFill/>
                  </a:tcPr>
                </a:tc>
                <a:tc>
                  <a:txBody>
                    <a:bodyPr/>
                    <a:lstStyle/>
                    <a:p>
                      <a:pPr>
                        <a:buNone/>
                      </a:pPr>
                      <a:r>
                        <a:rPr lang="tr-TR" sz="1400"/>
                        <a:t>Sağlık iletişimi, kişisel kanaatlerle değil mesleki standartlarla yürütülmelidir.</a:t>
                      </a:r>
                    </a:p>
                  </a:txBody>
                  <a:tcPr marL="73441" marR="73441" marT="36721" marB="36721" anchor="ctr">
                    <a:lnL>
                      <a:noFill/>
                    </a:lnL>
                    <a:lnR>
                      <a:noFill/>
                    </a:lnR>
                    <a:lnT>
                      <a:noFill/>
                    </a:lnT>
                    <a:lnB>
                      <a:noFill/>
                    </a:lnB>
                    <a:noFill/>
                  </a:tcPr>
                </a:tc>
                <a:extLst>
                  <a:ext uri="{0D108BD9-81ED-4DB2-BD59-A6C34878D82A}">
                    <a16:rowId xmlns:a16="http://schemas.microsoft.com/office/drawing/2014/main" val="3796004131"/>
                  </a:ext>
                </a:extLst>
              </a:tr>
            </a:tbl>
          </a:graphicData>
        </a:graphic>
      </p:graphicFrame>
    </p:spTree>
    <p:extLst>
      <p:ext uri="{BB962C8B-B14F-4D97-AF65-F5344CB8AC3E}">
        <p14:creationId xmlns:p14="http://schemas.microsoft.com/office/powerpoint/2010/main" val="29266990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5DB3719-6FDC-4E5D-891D-FF40B7300F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E41D5152-0AEF-7892-0A69-906BE8A297E9}"/>
              </a:ext>
            </a:extLst>
          </p:cNvPr>
          <p:cNvSpPr>
            <a:spLocks noGrp="1"/>
          </p:cNvSpPr>
          <p:nvPr>
            <p:ph type="title"/>
          </p:nvPr>
        </p:nvSpPr>
        <p:spPr>
          <a:xfrm>
            <a:off x="838200" y="365125"/>
            <a:ext cx="10515600" cy="1325563"/>
          </a:xfrm>
        </p:spPr>
        <p:txBody>
          <a:bodyPr>
            <a:normAutofit/>
          </a:bodyPr>
          <a:lstStyle/>
          <a:p>
            <a:r>
              <a:rPr lang="tr-TR" sz="4600"/>
              <a:t>SAĞLIK İLETİŞİMİNİN TEMEL ÖZELLİKLERİ</a:t>
            </a:r>
          </a:p>
        </p:txBody>
      </p:sp>
      <p:sp>
        <p:nvSpPr>
          <p:cNvPr id="11" name="sketch line">
            <a:extLst>
              <a:ext uri="{FF2B5EF4-FFF2-40B4-BE49-F238E27FC236}">
                <a16:creationId xmlns:a16="http://schemas.microsoft.com/office/drawing/2014/main" id="{E0CBAC23-2E3F-4A90-BA59-F8299F6A54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1865313"/>
            <a:ext cx="10424160" cy="18288"/>
          </a:xfrm>
          <a:custGeom>
            <a:avLst/>
            <a:gdLst>
              <a:gd name="connsiteX0" fmla="*/ 0 w 10424160"/>
              <a:gd name="connsiteY0" fmla="*/ 0 h 18288"/>
              <a:gd name="connsiteX1" fmla="*/ 903427 w 10424160"/>
              <a:gd name="connsiteY1" fmla="*/ 0 h 18288"/>
              <a:gd name="connsiteX2" fmla="*/ 1389888 w 10424160"/>
              <a:gd name="connsiteY2" fmla="*/ 0 h 18288"/>
              <a:gd name="connsiteX3" fmla="*/ 2189074 w 10424160"/>
              <a:gd name="connsiteY3" fmla="*/ 0 h 18288"/>
              <a:gd name="connsiteX4" fmla="*/ 2675534 w 10424160"/>
              <a:gd name="connsiteY4" fmla="*/ 0 h 18288"/>
              <a:gd name="connsiteX5" fmla="*/ 3370478 w 10424160"/>
              <a:gd name="connsiteY5" fmla="*/ 0 h 18288"/>
              <a:gd name="connsiteX6" fmla="*/ 4169664 w 10424160"/>
              <a:gd name="connsiteY6" fmla="*/ 0 h 18288"/>
              <a:gd name="connsiteX7" fmla="*/ 4551883 w 10424160"/>
              <a:gd name="connsiteY7" fmla="*/ 0 h 18288"/>
              <a:gd name="connsiteX8" fmla="*/ 4934102 w 10424160"/>
              <a:gd name="connsiteY8" fmla="*/ 0 h 18288"/>
              <a:gd name="connsiteX9" fmla="*/ 5837530 w 10424160"/>
              <a:gd name="connsiteY9" fmla="*/ 0 h 18288"/>
              <a:gd name="connsiteX10" fmla="*/ 6532474 w 10424160"/>
              <a:gd name="connsiteY10" fmla="*/ 0 h 18288"/>
              <a:gd name="connsiteX11" fmla="*/ 6914693 w 10424160"/>
              <a:gd name="connsiteY11" fmla="*/ 0 h 18288"/>
              <a:gd name="connsiteX12" fmla="*/ 7609637 w 10424160"/>
              <a:gd name="connsiteY12" fmla="*/ 0 h 18288"/>
              <a:gd name="connsiteX13" fmla="*/ 8513064 w 10424160"/>
              <a:gd name="connsiteY13" fmla="*/ 0 h 18288"/>
              <a:gd name="connsiteX14" fmla="*/ 9103766 w 10424160"/>
              <a:gd name="connsiteY14" fmla="*/ 0 h 18288"/>
              <a:gd name="connsiteX15" fmla="*/ 9694469 w 10424160"/>
              <a:gd name="connsiteY15" fmla="*/ 0 h 18288"/>
              <a:gd name="connsiteX16" fmla="*/ 10424160 w 10424160"/>
              <a:gd name="connsiteY16" fmla="*/ 0 h 18288"/>
              <a:gd name="connsiteX17" fmla="*/ 10424160 w 10424160"/>
              <a:gd name="connsiteY17" fmla="*/ 18288 h 18288"/>
              <a:gd name="connsiteX18" fmla="*/ 9729216 w 10424160"/>
              <a:gd name="connsiteY18" fmla="*/ 18288 h 18288"/>
              <a:gd name="connsiteX19" fmla="*/ 8930030 w 10424160"/>
              <a:gd name="connsiteY19" fmla="*/ 18288 h 18288"/>
              <a:gd name="connsiteX20" fmla="*/ 8130845 w 10424160"/>
              <a:gd name="connsiteY20" fmla="*/ 18288 h 18288"/>
              <a:gd name="connsiteX21" fmla="*/ 7644384 w 10424160"/>
              <a:gd name="connsiteY21" fmla="*/ 18288 h 18288"/>
              <a:gd name="connsiteX22" fmla="*/ 6740957 w 10424160"/>
              <a:gd name="connsiteY22" fmla="*/ 18288 h 18288"/>
              <a:gd name="connsiteX23" fmla="*/ 6046013 w 10424160"/>
              <a:gd name="connsiteY23" fmla="*/ 18288 h 18288"/>
              <a:gd name="connsiteX24" fmla="*/ 5663794 w 10424160"/>
              <a:gd name="connsiteY24" fmla="*/ 18288 h 18288"/>
              <a:gd name="connsiteX25" fmla="*/ 4968850 w 10424160"/>
              <a:gd name="connsiteY25" fmla="*/ 18288 h 18288"/>
              <a:gd name="connsiteX26" fmla="*/ 4378147 w 10424160"/>
              <a:gd name="connsiteY26" fmla="*/ 18288 h 18288"/>
              <a:gd name="connsiteX27" fmla="*/ 3787445 w 10424160"/>
              <a:gd name="connsiteY27" fmla="*/ 18288 h 18288"/>
              <a:gd name="connsiteX28" fmla="*/ 3196742 w 10424160"/>
              <a:gd name="connsiteY28" fmla="*/ 18288 h 18288"/>
              <a:gd name="connsiteX29" fmla="*/ 2606040 w 10424160"/>
              <a:gd name="connsiteY29" fmla="*/ 18288 h 18288"/>
              <a:gd name="connsiteX30" fmla="*/ 1806854 w 10424160"/>
              <a:gd name="connsiteY30" fmla="*/ 18288 h 18288"/>
              <a:gd name="connsiteX31" fmla="*/ 1111910 w 10424160"/>
              <a:gd name="connsiteY31" fmla="*/ 18288 h 18288"/>
              <a:gd name="connsiteX32" fmla="*/ 729691 w 10424160"/>
              <a:gd name="connsiteY32" fmla="*/ 18288 h 18288"/>
              <a:gd name="connsiteX33" fmla="*/ 0 w 10424160"/>
              <a:gd name="connsiteY33" fmla="*/ 18288 h 18288"/>
              <a:gd name="connsiteX34" fmla="*/ 0 w 10424160"/>
              <a:gd name="connsiteY34"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10424160" h="18288" fill="none" extrusionOk="0">
                <a:moveTo>
                  <a:pt x="0" y="0"/>
                </a:moveTo>
                <a:cubicBezTo>
                  <a:pt x="251416" y="-3874"/>
                  <a:pt x="479411" y="-20508"/>
                  <a:pt x="903427" y="0"/>
                </a:cubicBezTo>
                <a:cubicBezTo>
                  <a:pt x="1327443" y="20508"/>
                  <a:pt x="1177990" y="-7387"/>
                  <a:pt x="1389888" y="0"/>
                </a:cubicBezTo>
                <a:cubicBezTo>
                  <a:pt x="1601786" y="7387"/>
                  <a:pt x="1928602" y="-6697"/>
                  <a:pt x="2189074" y="0"/>
                </a:cubicBezTo>
                <a:cubicBezTo>
                  <a:pt x="2449546" y="6697"/>
                  <a:pt x="2440085" y="-21144"/>
                  <a:pt x="2675534" y="0"/>
                </a:cubicBezTo>
                <a:cubicBezTo>
                  <a:pt x="2910983" y="21144"/>
                  <a:pt x="3026158" y="-11124"/>
                  <a:pt x="3370478" y="0"/>
                </a:cubicBezTo>
                <a:cubicBezTo>
                  <a:pt x="3714798" y="11124"/>
                  <a:pt x="3864539" y="-10660"/>
                  <a:pt x="4169664" y="0"/>
                </a:cubicBezTo>
                <a:cubicBezTo>
                  <a:pt x="4474789" y="10660"/>
                  <a:pt x="4471218" y="16488"/>
                  <a:pt x="4551883" y="0"/>
                </a:cubicBezTo>
                <a:cubicBezTo>
                  <a:pt x="4632548" y="-16488"/>
                  <a:pt x="4786830" y="7986"/>
                  <a:pt x="4934102" y="0"/>
                </a:cubicBezTo>
                <a:cubicBezTo>
                  <a:pt x="5081374" y="-7986"/>
                  <a:pt x="5575881" y="-33003"/>
                  <a:pt x="5837530" y="0"/>
                </a:cubicBezTo>
                <a:cubicBezTo>
                  <a:pt x="6099179" y="33003"/>
                  <a:pt x="6305895" y="14170"/>
                  <a:pt x="6532474" y="0"/>
                </a:cubicBezTo>
                <a:cubicBezTo>
                  <a:pt x="6759053" y="-14170"/>
                  <a:pt x="6726707" y="16121"/>
                  <a:pt x="6914693" y="0"/>
                </a:cubicBezTo>
                <a:cubicBezTo>
                  <a:pt x="7102679" y="-16121"/>
                  <a:pt x="7397857" y="32594"/>
                  <a:pt x="7609637" y="0"/>
                </a:cubicBezTo>
                <a:cubicBezTo>
                  <a:pt x="7821417" y="-32594"/>
                  <a:pt x="8141235" y="-3745"/>
                  <a:pt x="8513064" y="0"/>
                </a:cubicBezTo>
                <a:cubicBezTo>
                  <a:pt x="8884893" y="3745"/>
                  <a:pt x="8877548" y="3359"/>
                  <a:pt x="9103766" y="0"/>
                </a:cubicBezTo>
                <a:cubicBezTo>
                  <a:pt x="9329984" y="-3359"/>
                  <a:pt x="9545570" y="-17843"/>
                  <a:pt x="9694469" y="0"/>
                </a:cubicBezTo>
                <a:cubicBezTo>
                  <a:pt x="9843368" y="17843"/>
                  <a:pt x="10162477" y="-1217"/>
                  <a:pt x="10424160" y="0"/>
                </a:cubicBezTo>
                <a:cubicBezTo>
                  <a:pt x="10424498" y="7640"/>
                  <a:pt x="10423710" y="11289"/>
                  <a:pt x="10424160" y="18288"/>
                </a:cubicBezTo>
                <a:cubicBezTo>
                  <a:pt x="10184680" y="20716"/>
                  <a:pt x="10034768" y="-9357"/>
                  <a:pt x="9729216" y="18288"/>
                </a:cubicBezTo>
                <a:cubicBezTo>
                  <a:pt x="9423664" y="45933"/>
                  <a:pt x="9309220" y="36372"/>
                  <a:pt x="8930030" y="18288"/>
                </a:cubicBezTo>
                <a:cubicBezTo>
                  <a:pt x="8550840" y="204"/>
                  <a:pt x="8513376" y="34707"/>
                  <a:pt x="8130845" y="18288"/>
                </a:cubicBezTo>
                <a:cubicBezTo>
                  <a:pt x="7748315" y="1869"/>
                  <a:pt x="7864674" y="19659"/>
                  <a:pt x="7644384" y="18288"/>
                </a:cubicBezTo>
                <a:cubicBezTo>
                  <a:pt x="7424094" y="16917"/>
                  <a:pt x="6947001" y="55680"/>
                  <a:pt x="6740957" y="18288"/>
                </a:cubicBezTo>
                <a:cubicBezTo>
                  <a:pt x="6534913" y="-19104"/>
                  <a:pt x="6313809" y="33391"/>
                  <a:pt x="6046013" y="18288"/>
                </a:cubicBezTo>
                <a:cubicBezTo>
                  <a:pt x="5778217" y="3185"/>
                  <a:pt x="5786775" y="1439"/>
                  <a:pt x="5663794" y="18288"/>
                </a:cubicBezTo>
                <a:cubicBezTo>
                  <a:pt x="5540813" y="35137"/>
                  <a:pt x="5204724" y="25434"/>
                  <a:pt x="4968850" y="18288"/>
                </a:cubicBezTo>
                <a:cubicBezTo>
                  <a:pt x="4732976" y="11142"/>
                  <a:pt x="4559928" y="34568"/>
                  <a:pt x="4378147" y="18288"/>
                </a:cubicBezTo>
                <a:cubicBezTo>
                  <a:pt x="4196366" y="2008"/>
                  <a:pt x="3992200" y="35409"/>
                  <a:pt x="3787445" y="18288"/>
                </a:cubicBezTo>
                <a:cubicBezTo>
                  <a:pt x="3582690" y="1167"/>
                  <a:pt x="3488876" y="-7583"/>
                  <a:pt x="3196742" y="18288"/>
                </a:cubicBezTo>
                <a:cubicBezTo>
                  <a:pt x="2904608" y="44159"/>
                  <a:pt x="2729828" y="45906"/>
                  <a:pt x="2606040" y="18288"/>
                </a:cubicBezTo>
                <a:cubicBezTo>
                  <a:pt x="2482252" y="-9330"/>
                  <a:pt x="2000672" y="-5498"/>
                  <a:pt x="1806854" y="18288"/>
                </a:cubicBezTo>
                <a:cubicBezTo>
                  <a:pt x="1613036" y="42074"/>
                  <a:pt x="1310933" y="-4240"/>
                  <a:pt x="1111910" y="18288"/>
                </a:cubicBezTo>
                <a:cubicBezTo>
                  <a:pt x="912887" y="40816"/>
                  <a:pt x="891560" y="1701"/>
                  <a:pt x="729691" y="18288"/>
                </a:cubicBezTo>
                <a:cubicBezTo>
                  <a:pt x="567822" y="34875"/>
                  <a:pt x="203025" y="34462"/>
                  <a:pt x="0" y="18288"/>
                </a:cubicBezTo>
                <a:cubicBezTo>
                  <a:pt x="-82" y="11708"/>
                  <a:pt x="-178" y="8956"/>
                  <a:pt x="0" y="0"/>
                </a:cubicBezTo>
                <a:close/>
              </a:path>
              <a:path w="10424160" h="18288" stroke="0" extrusionOk="0">
                <a:moveTo>
                  <a:pt x="0" y="0"/>
                </a:moveTo>
                <a:cubicBezTo>
                  <a:pt x="119910" y="17195"/>
                  <a:pt x="345032" y="1652"/>
                  <a:pt x="590702" y="0"/>
                </a:cubicBezTo>
                <a:cubicBezTo>
                  <a:pt x="836372" y="-1652"/>
                  <a:pt x="830717" y="-10944"/>
                  <a:pt x="972922" y="0"/>
                </a:cubicBezTo>
                <a:cubicBezTo>
                  <a:pt x="1115127" y="10944"/>
                  <a:pt x="1638708" y="17269"/>
                  <a:pt x="1876349" y="0"/>
                </a:cubicBezTo>
                <a:cubicBezTo>
                  <a:pt x="2113990" y="-17269"/>
                  <a:pt x="2263529" y="27642"/>
                  <a:pt x="2467051" y="0"/>
                </a:cubicBezTo>
                <a:cubicBezTo>
                  <a:pt x="2670573" y="-27642"/>
                  <a:pt x="2867743" y="-1552"/>
                  <a:pt x="3057754" y="0"/>
                </a:cubicBezTo>
                <a:cubicBezTo>
                  <a:pt x="3247765" y="1552"/>
                  <a:pt x="3729099" y="45169"/>
                  <a:pt x="3961181" y="0"/>
                </a:cubicBezTo>
                <a:cubicBezTo>
                  <a:pt x="4193263" y="-45169"/>
                  <a:pt x="4313735" y="4067"/>
                  <a:pt x="4447642" y="0"/>
                </a:cubicBezTo>
                <a:cubicBezTo>
                  <a:pt x="4581549" y="-4067"/>
                  <a:pt x="5123626" y="11867"/>
                  <a:pt x="5351069" y="0"/>
                </a:cubicBezTo>
                <a:cubicBezTo>
                  <a:pt x="5578512" y="-11867"/>
                  <a:pt x="6044105" y="-19983"/>
                  <a:pt x="6254496" y="0"/>
                </a:cubicBezTo>
                <a:cubicBezTo>
                  <a:pt x="6464887" y="19983"/>
                  <a:pt x="6664731" y="4232"/>
                  <a:pt x="6949440" y="0"/>
                </a:cubicBezTo>
                <a:cubicBezTo>
                  <a:pt x="7234149" y="-4232"/>
                  <a:pt x="7497205" y="28731"/>
                  <a:pt x="7852867" y="0"/>
                </a:cubicBezTo>
                <a:cubicBezTo>
                  <a:pt x="8208529" y="-28731"/>
                  <a:pt x="8287556" y="2616"/>
                  <a:pt x="8443570" y="0"/>
                </a:cubicBezTo>
                <a:cubicBezTo>
                  <a:pt x="8599584" y="-2616"/>
                  <a:pt x="8871283" y="-14113"/>
                  <a:pt x="9034272" y="0"/>
                </a:cubicBezTo>
                <a:cubicBezTo>
                  <a:pt x="9197261" y="14113"/>
                  <a:pt x="9604978" y="-35623"/>
                  <a:pt x="9833458" y="0"/>
                </a:cubicBezTo>
                <a:cubicBezTo>
                  <a:pt x="10061938" y="35623"/>
                  <a:pt x="10231944" y="-8194"/>
                  <a:pt x="10424160" y="0"/>
                </a:cubicBezTo>
                <a:cubicBezTo>
                  <a:pt x="10424285" y="4395"/>
                  <a:pt x="10424085" y="9776"/>
                  <a:pt x="10424160" y="18288"/>
                </a:cubicBezTo>
                <a:cubicBezTo>
                  <a:pt x="10058736" y="-5772"/>
                  <a:pt x="9942989" y="-18764"/>
                  <a:pt x="9624974" y="18288"/>
                </a:cubicBezTo>
                <a:cubicBezTo>
                  <a:pt x="9306959" y="55340"/>
                  <a:pt x="9229263" y="24995"/>
                  <a:pt x="8930030" y="18288"/>
                </a:cubicBezTo>
                <a:cubicBezTo>
                  <a:pt x="8630797" y="11581"/>
                  <a:pt x="8647263" y="10931"/>
                  <a:pt x="8547811" y="18288"/>
                </a:cubicBezTo>
                <a:cubicBezTo>
                  <a:pt x="8448359" y="25645"/>
                  <a:pt x="8173221" y="219"/>
                  <a:pt x="8061350" y="18288"/>
                </a:cubicBezTo>
                <a:cubicBezTo>
                  <a:pt x="7949479" y="36357"/>
                  <a:pt x="7437002" y="17516"/>
                  <a:pt x="7157923" y="18288"/>
                </a:cubicBezTo>
                <a:cubicBezTo>
                  <a:pt x="6878844" y="19060"/>
                  <a:pt x="6610241" y="8864"/>
                  <a:pt x="6462979" y="18288"/>
                </a:cubicBezTo>
                <a:cubicBezTo>
                  <a:pt x="6315717" y="27712"/>
                  <a:pt x="6124879" y="4989"/>
                  <a:pt x="5976518" y="18288"/>
                </a:cubicBezTo>
                <a:cubicBezTo>
                  <a:pt x="5828157" y="31587"/>
                  <a:pt x="5566880" y="7112"/>
                  <a:pt x="5281574" y="18288"/>
                </a:cubicBezTo>
                <a:cubicBezTo>
                  <a:pt x="4996268" y="29464"/>
                  <a:pt x="5085614" y="20493"/>
                  <a:pt x="4899355" y="18288"/>
                </a:cubicBezTo>
                <a:cubicBezTo>
                  <a:pt x="4713096" y="16083"/>
                  <a:pt x="4606138" y="34359"/>
                  <a:pt x="4517136" y="18288"/>
                </a:cubicBezTo>
                <a:cubicBezTo>
                  <a:pt x="4428134" y="2217"/>
                  <a:pt x="4125335" y="52414"/>
                  <a:pt x="3822192" y="18288"/>
                </a:cubicBezTo>
                <a:cubicBezTo>
                  <a:pt x="3519049" y="-15838"/>
                  <a:pt x="3453132" y="3859"/>
                  <a:pt x="3335731" y="18288"/>
                </a:cubicBezTo>
                <a:cubicBezTo>
                  <a:pt x="3218330" y="32717"/>
                  <a:pt x="2718749" y="-13936"/>
                  <a:pt x="2536546" y="18288"/>
                </a:cubicBezTo>
                <a:cubicBezTo>
                  <a:pt x="2354343" y="50512"/>
                  <a:pt x="2190669" y="3238"/>
                  <a:pt x="2050085" y="18288"/>
                </a:cubicBezTo>
                <a:cubicBezTo>
                  <a:pt x="1909501" y="33338"/>
                  <a:pt x="1520975" y="3062"/>
                  <a:pt x="1250899" y="18288"/>
                </a:cubicBezTo>
                <a:cubicBezTo>
                  <a:pt x="980823" y="33514"/>
                  <a:pt x="992936" y="28036"/>
                  <a:pt x="868680" y="18288"/>
                </a:cubicBezTo>
                <a:cubicBezTo>
                  <a:pt x="744424" y="8540"/>
                  <a:pt x="230364" y="33365"/>
                  <a:pt x="0" y="18288"/>
                </a:cubicBezTo>
                <a:cubicBezTo>
                  <a:pt x="-504" y="12101"/>
                  <a:pt x="-591" y="7719"/>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İçerik Yer Tutucusu 3">
            <a:extLst>
              <a:ext uri="{FF2B5EF4-FFF2-40B4-BE49-F238E27FC236}">
                <a16:creationId xmlns:a16="http://schemas.microsoft.com/office/drawing/2014/main" id="{7DC9C411-382C-4145-5E53-A8EDD12259AE}"/>
              </a:ext>
            </a:extLst>
          </p:cNvPr>
          <p:cNvGraphicFramePr>
            <a:graphicFrameLocks noGrp="1"/>
          </p:cNvGraphicFramePr>
          <p:nvPr>
            <p:ph idx="1"/>
            <p:extLst>
              <p:ext uri="{D42A27DB-BD31-4B8C-83A1-F6EECF244321}">
                <p14:modId xmlns:p14="http://schemas.microsoft.com/office/powerpoint/2010/main" val="3193244394"/>
              </p:ext>
            </p:extLst>
          </p:nvPr>
        </p:nvGraphicFramePr>
        <p:xfrm>
          <a:off x="838200" y="2597755"/>
          <a:ext cx="10515601" cy="3209544"/>
        </p:xfrm>
        <a:graphic>
          <a:graphicData uri="http://schemas.openxmlformats.org/drawingml/2006/table">
            <a:tbl>
              <a:tblPr/>
              <a:tblGrid>
                <a:gridCol w="4138140">
                  <a:extLst>
                    <a:ext uri="{9D8B030D-6E8A-4147-A177-3AD203B41FA5}">
                      <a16:colId xmlns:a16="http://schemas.microsoft.com/office/drawing/2014/main" val="4058129621"/>
                    </a:ext>
                  </a:extLst>
                </a:gridCol>
                <a:gridCol w="6377461">
                  <a:extLst>
                    <a:ext uri="{9D8B030D-6E8A-4147-A177-3AD203B41FA5}">
                      <a16:colId xmlns:a16="http://schemas.microsoft.com/office/drawing/2014/main" val="420664960"/>
                    </a:ext>
                  </a:extLst>
                </a:gridCol>
              </a:tblGrid>
              <a:tr h="480340">
                <a:tc>
                  <a:txBody>
                    <a:bodyPr/>
                    <a:lstStyle/>
                    <a:p>
                      <a:pPr>
                        <a:buNone/>
                      </a:pPr>
                      <a:r>
                        <a:rPr lang="tr-TR" sz="2100"/>
                        <a:t>Özellik</a:t>
                      </a:r>
                    </a:p>
                  </a:txBody>
                  <a:tcPr marL="109168" marR="109168" marT="54584" marB="54584" anchor="ctr">
                    <a:lnL>
                      <a:noFill/>
                    </a:lnL>
                    <a:lnR>
                      <a:noFill/>
                    </a:lnR>
                    <a:lnT>
                      <a:noFill/>
                    </a:lnT>
                    <a:lnB>
                      <a:noFill/>
                    </a:lnB>
                    <a:noFill/>
                  </a:tcPr>
                </a:tc>
                <a:tc>
                  <a:txBody>
                    <a:bodyPr/>
                    <a:lstStyle/>
                    <a:p>
                      <a:pPr>
                        <a:buNone/>
                      </a:pPr>
                      <a:r>
                        <a:rPr lang="tr-TR" sz="2100"/>
                        <a:t>Açıklama</a:t>
                      </a:r>
                    </a:p>
                  </a:txBody>
                  <a:tcPr marL="109168" marR="109168" marT="54584" marB="54584" anchor="ctr">
                    <a:lnL>
                      <a:noFill/>
                    </a:lnL>
                    <a:lnR>
                      <a:noFill/>
                    </a:lnR>
                    <a:lnT>
                      <a:noFill/>
                    </a:lnT>
                    <a:lnB>
                      <a:noFill/>
                    </a:lnB>
                    <a:noFill/>
                  </a:tcPr>
                </a:tc>
                <a:extLst>
                  <a:ext uri="{0D108BD9-81ED-4DB2-BD59-A6C34878D82A}">
                    <a16:rowId xmlns:a16="http://schemas.microsoft.com/office/drawing/2014/main" val="3085433222"/>
                  </a:ext>
                </a:extLst>
              </a:tr>
              <a:tr h="807844">
                <a:tc>
                  <a:txBody>
                    <a:bodyPr/>
                    <a:lstStyle/>
                    <a:p>
                      <a:pPr>
                        <a:buNone/>
                      </a:pPr>
                      <a:r>
                        <a:rPr lang="tr-TR" sz="2100" b="1"/>
                        <a:t>Çift yönlülük</a:t>
                      </a:r>
                      <a:endParaRPr lang="tr-TR" sz="2100"/>
                    </a:p>
                  </a:txBody>
                  <a:tcPr marL="109168" marR="109168" marT="54584" marB="54584" anchor="ctr">
                    <a:lnL>
                      <a:noFill/>
                    </a:lnL>
                    <a:lnR>
                      <a:noFill/>
                    </a:lnR>
                    <a:lnT>
                      <a:noFill/>
                    </a:lnT>
                    <a:lnB>
                      <a:noFill/>
                    </a:lnB>
                    <a:noFill/>
                  </a:tcPr>
                </a:tc>
                <a:tc>
                  <a:txBody>
                    <a:bodyPr/>
                    <a:lstStyle/>
                    <a:p>
                      <a:pPr>
                        <a:buNone/>
                      </a:pPr>
                      <a:r>
                        <a:rPr lang="tr-TR" sz="2100"/>
                        <a:t>Sadece bilgi aktarma değil, geri bildirim alma süreci</a:t>
                      </a:r>
                    </a:p>
                  </a:txBody>
                  <a:tcPr marL="109168" marR="109168" marT="54584" marB="54584" anchor="ctr">
                    <a:lnL>
                      <a:noFill/>
                    </a:lnL>
                    <a:lnR>
                      <a:noFill/>
                    </a:lnR>
                    <a:lnT>
                      <a:noFill/>
                    </a:lnT>
                    <a:lnB>
                      <a:noFill/>
                    </a:lnB>
                    <a:noFill/>
                  </a:tcPr>
                </a:tc>
                <a:extLst>
                  <a:ext uri="{0D108BD9-81ED-4DB2-BD59-A6C34878D82A}">
                    <a16:rowId xmlns:a16="http://schemas.microsoft.com/office/drawing/2014/main" val="2015740103"/>
                  </a:ext>
                </a:extLst>
              </a:tr>
              <a:tr h="480340">
                <a:tc>
                  <a:txBody>
                    <a:bodyPr/>
                    <a:lstStyle/>
                    <a:p>
                      <a:pPr>
                        <a:buNone/>
                      </a:pPr>
                      <a:r>
                        <a:rPr lang="tr-TR" sz="2100" b="1"/>
                        <a:t>Empati temelli</a:t>
                      </a:r>
                      <a:endParaRPr lang="tr-TR" sz="2100"/>
                    </a:p>
                  </a:txBody>
                  <a:tcPr marL="109168" marR="109168" marT="54584" marB="54584" anchor="ctr">
                    <a:lnL>
                      <a:noFill/>
                    </a:lnL>
                    <a:lnR>
                      <a:noFill/>
                    </a:lnR>
                    <a:lnT>
                      <a:noFill/>
                    </a:lnT>
                    <a:lnB>
                      <a:noFill/>
                    </a:lnB>
                    <a:noFill/>
                  </a:tcPr>
                </a:tc>
                <a:tc>
                  <a:txBody>
                    <a:bodyPr/>
                    <a:lstStyle/>
                    <a:p>
                      <a:pPr>
                        <a:buNone/>
                      </a:pPr>
                      <a:r>
                        <a:rPr lang="tr-TR" sz="2100"/>
                        <a:t>Karşı tarafın algısını merkeze alır</a:t>
                      </a:r>
                    </a:p>
                  </a:txBody>
                  <a:tcPr marL="109168" marR="109168" marT="54584" marB="54584" anchor="ctr">
                    <a:lnL>
                      <a:noFill/>
                    </a:lnL>
                    <a:lnR>
                      <a:noFill/>
                    </a:lnR>
                    <a:lnT>
                      <a:noFill/>
                    </a:lnT>
                    <a:lnB>
                      <a:noFill/>
                    </a:lnB>
                    <a:noFill/>
                  </a:tcPr>
                </a:tc>
                <a:extLst>
                  <a:ext uri="{0D108BD9-81ED-4DB2-BD59-A6C34878D82A}">
                    <a16:rowId xmlns:a16="http://schemas.microsoft.com/office/drawing/2014/main" val="3669189856"/>
                  </a:ext>
                </a:extLst>
              </a:tr>
              <a:tr h="480340">
                <a:tc>
                  <a:txBody>
                    <a:bodyPr/>
                    <a:lstStyle/>
                    <a:p>
                      <a:pPr>
                        <a:buNone/>
                      </a:pPr>
                      <a:r>
                        <a:rPr lang="tr-TR" sz="2100" b="1"/>
                        <a:t>Kültürel duyarlılık</a:t>
                      </a:r>
                      <a:endParaRPr lang="tr-TR" sz="2100"/>
                    </a:p>
                  </a:txBody>
                  <a:tcPr marL="109168" marR="109168" marT="54584" marB="54584" anchor="ctr">
                    <a:lnL>
                      <a:noFill/>
                    </a:lnL>
                    <a:lnR>
                      <a:noFill/>
                    </a:lnR>
                    <a:lnT>
                      <a:noFill/>
                    </a:lnT>
                    <a:lnB>
                      <a:noFill/>
                    </a:lnB>
                    <a:noFill/>
                  </a:tcPr>
                </a:tc>
                <a:tc>
                  <a:txBody>
                    <a:bodyPr/>
                    <a:lstStyle/>
                    <a:p>
                      <a:pPr>
                        <a:buNone/>
                      </a:pPr>
                      <a:r>
                        <a:rPr lang="tr-TR" sz="2100"/>
                        <a:t>Mesaj, hedef grubun değerleriyle uyumlu olmalı</a:t>
                      </a:r>
                    </a:p>
                  </a:txBody>
                  <a:tcPr marL="109168" marR="109168" marT="54584" marB="54584" anchor="ctr">
                    <a:lnL>
                      <a:noFill/>
                    </a:lnL>
                    <a:lnR>
                      <a:noFill/>
                    </a:lnR>
                    <a:lnT>
                      <a:noFill/>
                    </a:lnT>
                    <a:lnB>
                      <a:noFill/>
                    </a:lnB>
                    <a:noFill/>
                  </a:tcPr>
                </a:tc>
                <a:extLst>
                  <a:ext uri="{0D108BD9-81ED-4DB2-BD59-A6C34878D82A}">
                    <a16:rowId xmlns:a16="http://schemas.microsoft.com/office/drawing/2014/main" val="830443962"/>
                  </a:ext>
                </a:extLst>
              </a:tr>
              <a:tr h="480340">
                <a:tc>
                  <a:txBody>
                    <a:bodyPr/>
                    <a:lstStyle/>
                    <a:p>
                      <a:pPr>
                        <a:buNone/>
                      </a:pPr>
                      <a:r>
                        <a:rPr lang="tr-TR" sz="2100" b="1"/>
                        <a:t>Kanıta dayalı</a:t>
                      </a:r>
                      <a:endParaRPr lang="tr-TR" sz="2100"/>
                    </a:p>
                  </a:txBody>
                  <a:tcPr marL="109168" marR="109168" marT="54584" marB="54584" anchor="ctr">
                    <a:lnL>
                      <a:noFill/>
                    </a:lnL>
                    <a:lnR>
                      <a:noFill/>
                    </a:lnR>
                    <a:lnT>
                      <a:noFill/>
                    </a:lnT>
                    <a:lnB>
                      <a:noFill/>
                    </a:lnB>
                    <a:noFill/>
                  </a:tcPr>
                </a:tc>
                <a:tc>
                  <a:txBody>
                    <a:bodyPr/>
                    <a:lstStyle/>
                    <a:p>
                      <a:pPr>
                        <a:buNone/>
                      </a:pPr>
                      <a:r>
                        <a:rPr lang="tr-TR" sz="2100"/>
                        <a:t>Bilimsel veriyle desteklenmeli</a:t>
                      </a:r>
                    </a:p>
                  </a:txBody>
                  <a:tcPr marL="109168" marR="109168" marT="54584" marB="54584" anchor="ctr">
                    <a:lnL>
                      <a:noFill/>
                    </a:lnL>
                    <a:lnR>
                      <a:noFill/>
                    </a:lnR>
                    <a:lnT>
                      <a:noFill/>
                    </a:lnT>
                    <a:lnB>
                      <a:noFill/>
                    </a:lnB>
                    <a:noFill/>
                  </a:tcPr>
                </a:tc>
                <a:extLst>
                  <a:ext uri="{0D108BD9-81ED-4DB2-BD59-A6C34878D82A}">
                    <a16:rowId xmlns:a16="http://schemas.microsoft.com/office/drawing/2014/main" val="2928717475"/>
                  </a:ext>
                </a:extLst>
              </a:tr>
              <a:tr h="480340">
                <a:tc>
                  <a:txBody>
                    <a:bodyPr/>
                    <a:lstStyle/>
                    <a:p>
                      <a:pPr>
                        <a:buNone/>
                      </a:pPr>
                      <a:r>
                        <a:rPr lang="tr-TR" sz="2100" b="1"/>
                        <a:t>Anlaşılabilirlik</a:t>
                      </a:r>
                      <a:endParaRPr lang="tr-TR" sz="2100"/>
                    </a:p>
                  </a:txBody>
                  <a:tcPr marL="109168" marR="109168" marT="54584" marB="54584" anchor="ctr">
                    <a:lnL>
                      <a:noFill/>
                    </a:lnL>
                    <a:lnR>
                      <a:noFill/>
                    </a:lnR>
                    <a:lnT>
                      <a:noFill/>
                    </a:lnT>
                    <a:lnB>
                      <a:noFill/>
                    </a:lnB>
                    <a:noFill/>
                  </a:tcPr>
                </a:tc>
                <a:tc>
                  <a:txBody>
                    <a:bodyPr/>
                    <a:lstStyle/>
                    <a:p>
                      <a:pPr>
                        <a:buNone/>
                      </a:pPr>
                      <a:r>
                        <a:rPr lang="sv-SE" sz="2100"/>
                        <a:t>Dil, düzey ve görseller sade olmalı</a:t>
                      </a:r>
                    </a:p>
                  </a:txBody>
                  <a:tcPr marL="109168" marR="109168" marT="54584" marB="54584" anchor="ctr">
                    <a:lnL>
                      <a:noFill/>
                    </a:lnL>
                    <a:lnR>
                      <a:noFill/>
                    </a:lnR>
                    <a:lnT>
                      <a:noFill/>
                    </a:lnT>
                    <a:lnB>
                      <a:noFill/>
                    </a:lnB>
                    <a:noFill/>
                  </a:tcPr>
                </a:tc>
                <a:extLst>
                  <a:ext uri="{0D108BD9-81ED-4DB2-BD59-A6C34878D82A}">
                    <a16:rowId xmlns:a16="http://schemas.microsoft.com/office/drawing/2014/main" val="2765055431"/>
                  </a:ext>
                </a:extLst>
              </a:tr>
            </a:tbl>
          </a:graphicData>
        </a:graphic>
      </p:graphicFrame>
    </p:spTree>
    <p:extLst>
      <p:ext uri="{BB962C8B-B14F-4D97-AF65-F5344CB8AC3E}">
        <p14:creationId xmlns:p14="http://schemas.microsoft.com/office/powerpoint/2010/main" val="7608077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F5C63AB7-269A-522C-23A9-995F47CDEFF2}"/>
              </a:ext>
            </a:extLst>
          </p:cNvPr>
          <p:cNvPicPr>
            <a:picLocks noChangeAspect="1"/>
          </p:cNvPicPr>
          <p:nvPr/>
        </p:nvPicPr>
        <p:blipFill>
          <a:blip r:embed="rId2">
            <a:duotone>
              <a:schemeClr val="bg2">
                <a:shade val="45000"/>
                <a:satMod val="135000"/>
              </a:schemeClr>
              <a:prstClr val="white"/>
            </a:duotone>
          </a:blip>
          <a:srcRect/>
          <a:stretch>
            <a:fillRect/>
          </a:stretch>
        </p:blipFill>
        <p:spPr>
          <a:xfrm>
            <a:off x="20" y="10"/>
            <a:ext cx="12191980" cy="6857990"/>
          </a:xfrm>
          <a:prstGeom prst="rect">
            <a:avLst/>
          </a:prstGeom>
        </p:spPr>
      </p:pic>
      <p:sp>
        <p:nvSpPr>
          <p:cNvPr id="11" name="Rectangle 10">
            <a:extLst>
              <a:ext uri="{FF2B5EF4-FFF2-40B4-BE49-F238E27FC236}">
                <a16:creationId xmlns:a16="http://schemas.microsoft.com/office/drawing/2014/main" id="{B50AB553-2A96-4A92-96F2-93548E096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10000">
                <a:schemeClr val="bg2">
                  <a:alpha val="68000"/>
                </a:schemeClr>
              </a:gs>
              <a:gs pos="85000">
                <a:schemeClr val="bg2">
                  <a:alpha val="97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4045E05-38F3-67FA-105A-21B52ADBC774}"/>
              </a:ext>
            </a:extLst>
          </p:cNvPr>
          <p:cNvSpPr>
            <a:spLocks noGrp="1"/>
          </p:cNvSpPr>
          <p:nvPr>
            <p:ph type="title"/>
          </p:nvPr>
        </p:nvSpPr>
        <p:spPr>
          <a:xfrm>
            <a:off x="838200" y="365125"/>
            <a:ext cx="10515600" cy="1325563"/>
          </a:xfrm>
        </p:spPr>
        <p:txBody>
          <a:bodyPr>
            <a:normAutofit/>
          </a:bodyPr>
          <a:lstStyle/>
          <a:p>
            <a:r>
              <a:rPr lang="tr-TR" dirty="0"/>
              <a:t>İletişim Etiği Açısından Riskli Durumlar</a:t>
            </a:r>
          </a:p>
        </p:txBody>
      </p:sp>
      <p:graphicFrame>
        <p:nvGraphicFramePr>
          <p:cNvPr id="6" name="Rectangle 1">
            <a:extLst>
              <a:ext uri="{FF2B5EF4-FFF2-40B4-BE49-F238E27FC236}">
                <a16:creationId xmlns:a16="http://schemas.microsoft.com/office/drawing/2014/main" id="{3BEC711A-6F09-0136-1EF6-52054BAF306F}"/>
              </a:ext>
            </a:extLst>
          </p:cNvPr>
          <p:cNvGraphicFramePr>
            <a:graphicFrameLocks noGrp="1"/>
          </p:cNvGraphicFramePr>
          <p:nvPr>
            <p:ph idx="1"/>
            <p:extLst>
              <p:ext uri="{D42A27DB-BD31-4B8C-83A1-F6EECF244321}">
                <p14:modId xmlns:p14="http://schemas.microsoft.com/office/powerpoint/2010/main" val="3528881430"/>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20514563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BF4AC9A-F662-7B4A-E214-C746C41C42F6}"/>
              </a:ext>
            </a:extLst>
          </p:cNvPr>
          <p:cNvSpPr>
            <a:spLocks noGrp="1"/>
          </p:cNvSpPr>
          <p:nvPr>
            <p:ph type="title"/>
          </p:nvPr>
        </p:nvSpPr>
        <p:spPr>
          <a:xfrm>
            <a:off x="838200" y="365125"/>
            <a:ext cx="10515600" cy="1325563"/>
          </a:xfrm>
        </p:spPr>
        <p:txBody>
          <a:bodyPr>
            <a:normAutofit/>
          </a:bodyPr>
          <a:lstStyle/>
          <a:p>
            <a:r>
              <a:rPr lang="tr-TR" sz="4200"/>
              <a:t>Sağlıkta İletişim Etiği ile Sağlık Okuryazarlığı Arasındaki İlişki</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1A0C11E-13D7-966F-1AB6-61E0F6114DA7}"/>
              </a:ext>
            </a:extLst>
          </p:cNvPr>
          <p:cNvSpPr>
            <a:spLocks noGrp="1"/>
          </p:cNvSpPr>
          <p:nvPr>
            <p:ph idx="1"/>
          </p:nvPr>
        </p:nvSpPr>
        <p:spPr>
          <a:xfrm>
            <a:off x="838200" y="1929384"/>
            <a:ext cx="10515600" cy="4251960"/>
          </a:xfrm>
        </p:spPr>
        <p:txBody>
          <a:bodyPr>
            <a:normAutofit/>
          </a:bodyPr>
          <a:lstStyle/>
          <a:p>
            <a:r>
              <a:rPr lang="tr-TR" sz="2200"/>
              <a:t>Etik iletişim, bireyin anlayabileceği düzeyde bilgi sunarak sağlık okuryazarlığını artırır.</a:t>
            </a:r>
          </a:p>
          <a:p>
            <a:r>
              <a:rPr lang="tr-TR" sz="2200"/>
              <a:t>Karmaşık, korkutucu veya manipülatif dil; bireyin karar verme hakkını zayıflatır.</a:t>
            </a:r>
          </a:p>
          <a:p>
            <a:r>
              <a:rPr lang="tr-TR" sz="2200"/>
              <a:t>Sağlık profesyoneli, hastanın bilgi düzeyine göre iletişimini uyarlamalıdır.</a:t>
            </a:r>
          </a:p>
          <a:p>
            <a:endParaRPr lang="tr-TR" sz="2200"/>
          </a:p>
          <a:p>
            <a:pPr marL="0" indent="0">
              <a:buNone/>
            </a:pPr>
            <a:r>
              <a:rPr lang="tr-TR" sz="2200"/>
              <a:t>“Bu ilacı kullanmazsanız çok kötü olur.”</a:t>
            </a:r>
            <a:br>
              <a:rPr lang="tr-TR" sz="2200"/>
            </a:br>
            <a:r>
              <a:rPr lang="tr-TR" sz="2200"/>
              <a:t>Yerine:</a:t>
            </a:r>
            <a:br>
              <a:rPr lang="tr-TR" sz="2200"/>
            </a:br>
            <a:r>
              <a:rPr lang="tr-TR" sz="2200"/>
              <a:t>“Bu ilacı düzenli kullanmanız, belirtilerinizi hafifletir ve iyileşmenizi hızlandırır.”</a:t>
            </a:r>
          </a:p>
        </p:txBody>
      </p:sp>
    </p:spTree>
    <p:extLst>
      <p:ext uri="{BB962C8B-B14F-4D97-AF65-F5344CB8AC3E}">
        <p14:creationId xmlns:p14="http://schemas.microsoft.com/office/powerpoint/2010/main" val="290028645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44B02F1-736D-7DAE-4AC5-CE5DB33F910D}"/>
              </a:ext>
            </a:extLst>
          </p:cNvPr>
          <p:cNvSpPr>
            <a:spLocks noGrp="1"/>
          </p:cNvSpPr>
          <p:nvPr>
            <p:ph type="title"/>
          </p:nvPr>
        </p:nvSpPr>
        <p:spPr>
          <a:xfrm>
            <a:off x="838200" y="365125"/>
            <a:ext cx="10515600" cy="1325563"/>
          </a:xfrm>
        </p:spPr>
        <p:txBody>
          <a:bodyPr>
            <a:normAutofit/>
          </a:bodyPr>
          <a:lstStyle/>
          <a:p>
            <a:r>
              <a:rPr lang="tr-TR" sz="4600"/>
              <a:t>Etik İletişimde Kullanılabilecek Yaklaşımlar</a:t>
            </a:r>
          </a:p>
        </p:txBody>
      </p:sp>
      <p:sp>
        <p:nvSpPr>
          <p:cNvPr id="11"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1">
            <a:extLst>
              <a:ext uri="{FF2B5EF4-FFF2-40B4-BE49-F238E27FC236}">
                <a16:creationId xmlns:a16="http://schemas.microsoft.com/office/drawing/2014/main" id="{54AB9F41-10AC-1012-F52C-376132F5AE63}"/>
              </a:ext>
            </a:extLst>
          </p:cNvPr>
          <p:cNvSpPr>
            <a:spLocks noGrp="1" noChangeArrowheads="1"/>
          </p:cNvSpPr>
          <p:nvPr>
            <p:ph idx="1"/>
          </p:nvPr>
        </p:nvSpPr>
        <p:spPr bwMode="auto">
          <a:xfrm>
            <a:off x="838200" y="1929384"/>
            <a:ext cx="10515600" cy="425196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anchorCtr="0" compatLnSpc="1">
            <a:prstTxWarp prst="textNoShape">
              <a:avLst/>
            </a:prstTxWarp>
            <a:normAutofit/>
          </a:bodyPr>
          <a:lstStyle/>
          <a:p>
            <a:pPr marL="0" marR="0" lvl="0" indent="0" defTabSz="914400" rtl="0" eaLnBrk="0" fontAlgn="base" latinLnBrk="0" hangingPunct="0">
              <a:spcBef>
                <a:spcPct val="0"/>
              </a:spcBef>
              <a:spcAft>
                <a:spcPts val="600"/>
              </a:spcAft>
              <a:buClrTx/>
              <a:buSzTx/>
              <a:buFontTx/>
              <a:buChar char="•"/>
              <a:tabLst/>
            </a:pPr>
            <a:r>
              <a:rPr kumimoji="0" lang="tr-TR" altLang="tr-TR" sz="2200" b="1" i="0" u="none" strike="noStrike" cap="none" normalizeH="0" baseline="0">
                <a:ln>
                  <a:noFill/>
                </a:ln>
                <a:effectLst/>
                <a:latin typeface="Arial" panose="020B0604020202020204" pitchFamily="34" charset="0"/>
              </a:rPr>
              <a:t>Empatik Dinleme:</a:t>
            </a:r>
            <a:r>
              <a:rPr kumimoji="0" lang="tr-TR" altLang="tr-TR" sz="2200" b="0" i="0" u="none" strike="noStrike" cap="none" normalizeH="0" baseline="0">
                <a:ln>
                  <a:noFill/>
                </a:ln>
                <a:effectLst/>
                <a:latin typeface="Arial" panose="020B0604020202020204" pitchFamily="34" charset="0"/>
              </a:rPr>
              <a:t> Karşımızdakinin duygusunu anlamaya çalışmak.</a:t>
            </a:r>
          </a:p>
          <a:p>
            <a:pPr marL="0" marR="0" lvl="0" indent="0" defTabSz="914400" rtl="0" eaLnBrk="0" fontAlgn="base" latinLnBrk="0" hangingPunct="0">
              <a:spcBef>
                <a:spcPct val="0"/>
              </a:spcBef>
              <a:spcAft>
                <a:spcPts val="600"/>
              </a:spcAft>
              <a:buClrTx/>
              <a:buSzTx/>
              <a:buFontTx/>
              <a:buChar char="•"/>
              <a:tabLst/>
            </a:pPr>
            <a:r>
              <a:rPr kumimoji="0" lang="tr-TR" altLang="tr-TR" sz="2200" b="1" i="0" u="none" strike="noStrike" cap="none" normalizeH="0" baseline="0">
                <a:ln>
                  <a:noFill/>
                </a:ln>
                <a:effectLst/>
                <a:latin typeface="Arial" panose="020B0604020202020204" pitchFamily="34" charset="0"/>
              </a:rPr>
              <a:t>Teach-Back Yöntemi:</a:t>
            </a:r>
            <a:r>
              <a:rPr kumimoji="0" lang="tr-TR" altLang="tr-TR" sz="2200" b="0" i="0" u="none" strike="noStrike" cap="none" normalizeH="0" baseline="0">
                <a:ln>
                  <a:noFill/>
                </a:ln>
                <a:effectLst/>
                <a:latin typeface="Arial" panose="020B0604020202020204" pitchFamily="34" charset="0"/>
              </a:rPr>
              <a:t> Hastaya bilgiyi anlatıp tekrar ettirerek anlama düzeyini ölçmek.</a:t>
            </a:r>
          </a:p>
          <a:p>
            <a:pPr marL="0" marR="0" lvl="0" indent="0" defTabSz="914400" rtl="0" eaLnBrk="0" fontAlgn="base" latinLnBrk="0" hangingPunct="0">
              <a:spcBef>
                <a:spcPct val="0"/>
              </a:spcBef>
              <a:spcAft>
                <a:spcPts val="600"/>
              </a:spcAft>
              <a:buClrTx/>
              <a:buSzTx/>
              <a:buFontTx/>
              <a:buChar char="•"/>
              <a:tabLst/>
            </a:pPr>
            <a:r>
              <a:rPr kumimoji="0" lang="tr-TR" altLang="tr-TR" sz="2200" b="1" i="0" u="none" strike="noStrike" cap="none" normalizeH="0" baseline="0">
                <a:ln>
                  <a:noFill/>
                </a:ln>
                <a:effectLst/>
                <a:latin typeface="Arial" panose="020B0604020202020204" pitchFamily="34" charset="0"/>
              </a:rPr>
              <a:t>Kültürel Duyarlılık:</a:t>
            </a:r>
            <a:r>
              <a:rPr kumimoji="0" lang="tr-TR" altLang="tr-TR" sz="2200" b="0" i="0" u="none" strike="noStrike" cap="none" normalizeH="0" baseline="0">
                <a:ln>
                  <a:noFill/>
                </a:ln>
                <a:effectLst/>
                <a:latin typeface="Arial" panose="020B0604020202020204" pitchFamily="34" charset="0"/>
              </a:rPr>
              <a:t> Farklı inanç ve geleneklere saygılı iletişim dili.</a:t>
            </a:r>
          </a:p>
          <a:p>
            <a:pPr marL="0" marR="0" lvl="0" indent="0" defTabSz="914400" rtl="0" eaLnBrk="0" fontAlgn="base" latinLnBrk="0" hangingPunct="0">
              <a:spcBef>
                <a:spcPct val="0"/>
              </a:spcBef>
              <a:spcAft>
                <a:spcPts val="600"/>
              </a:spcAft>
              <a:buClrTx/>
              <a:buSzTx/>
              <a:buFontTx/>
              <a:buChar char="•"/>
              <a:tabLst/>
            </a:pPr>
            <a:r>
              <a:rPr kumimoji="0" lang="tr-TR" altLang="tr-TR" sz="2200" b="1" i="0" u="none" strike="noStrike" cap="none" normalizeH="0" baseline="0">
                <a:ln>
                  <a:noFill/>
                </a:ln>
                <a:effectLst/>
                <a:latin typeface="Arial" panose="020B0604020202020204" pitchFamily="34" charset="0"/>
              </a:rPr>
              <a:t>Basit Dil Kullanımı:</a:t>
            </a:r>
            <a:r>
              <a:rPr kumimoji="0" lang="tr-TR" altLang="tr-TR" sz="2200" b="0" i="0" u="none" strike="noStrike" cap="none" normalizeH="0" baseline="0">
                <a:ln>
                  <a:noFill/>
                </a:ln>
                <a:effectLst/>
                <a:latin typeface="Arial" panose="020B0604020202020204" pitchFamily="34" charset="0"/>
              </a:rPr>
              <a:t> Tıbbi terimleri sadeleştirip günlük dile çevirmek.</a:t>
            </a:r>
          </a:p>
          <a:p>
            <a:pPr marL="0" marR="0" lvl="0" indent="0" defTabSz="914400" rtl="0" eaLnBrk="0" fontAlgn="base" latinLnBrk="0" hangingPunct="0">
              <a:spcBef>
                <a:spcPct val="0"/>
              </a:spcBef>
              <a:spcAft>
                <a:spcPts val="600"/>
              </a:spcAft>
              <a:buClrTx/>
              <a:buSzTx/>
              <a:buFontTx/>
              <a:buChar char="•"/>
              <a:tabLst/>
            </a:pPr>
            <a:r>
              <a:rPr kumimoji="0" lang="tr-TR" altLang="tr-TR" sz="2200" b="1" i="0" u="none" strike="noStrike" cap="none" normalizeH="0" baseline="0">
                <a:ln>
                  <a:noFill/>
                </a:ln>
                <a:effectLst/>
                <a:latin typeface="Arial" panose="020B0604020202020204" pitchFamily="34" charset="0"/>
              </a:rPr>
              <a:t>Şeffaflık:</a:t>
            </a:r>
            <a:r>
              <a:rPr kumimoji="0" lang="tr-TR" altLang="tr-TR" sz="2200" b="0" i="0" u="none" strike="noStrike" cap="none" normalizeH="0" baseline="0">
                <a:ln>
                  <a:noFill/>
                </a:ln>
                <a:effectLst/>
                <a:latin typeface="Arial" panose="020B0604020202020204" pitchFamily="34" charset="0"/>
              </a:rPr>
              <a:t> Hastaya tedavi süreciyle ilgili tüm seçenekleri açıklamak.</a:t>
            </a:r>
          </a:p>
        </p:txBody>
      </p:sp>
    </p:spTree>
    <p:extLst>
      <p:ext uri="{BB962C8B-B14F-4D97-AF65-F5344CB8AC3E}">
        <p14:creationId xmlns:p14="http://schemas.microsoft.com/office/powerpoint/2010/main" val="428200041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6E9B3E6-E277-4D68-BA48-9CB43FFBD6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 name="Group 10">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12" name="Rectangle 11">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6" name="Rectangle 15">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FD714AB-84CA-FC17-FF48-51794D8C7ED3}"/>
              </a:ext>
            </a:extLst>
          </p:cNvPr>
          <p:cNvSpPr>
            <a:spLocks noGrp="1"/>
          </p:cNvSpPr>
          <p:nvPr>
            <p:ph type="title"/>
          </p:nvPr>
        </p:nvSpPr>
        <p:spPr>
          <a:xfrm>
            <a:off x="1043631" y="809898"/>
            <a:ext cx="10173010" cy="1554480"/>
          </a:xfrm>
        </p:spPr>
        <p:txBody>
          <a:bodyPr anchor="ctr">
            <a:normAutofit/>
          </a:bodyPr>
          <a:lstStyle/>
          <a:p>
            <a:endParaRPr lang="tr-TR" sz="4800"/>
          </a:p>
        </p:txBody>
      </p:sp>
      <p:cxnSp>
        <p:nvCxnSpPr>
          <p:cNvPr id="18" name="Straight Connector 17">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graphicFrame>
        <p:nvGraphicFramePr>
          <p:cNvPr id="4" name="Content Placeholder 3">
            <a:extLst>
              <a:ext uri="{FF2B5EF4-FFF2-40B4-BE49-F238E27FC236}">
                <a16:creationId xmlns:a16="http://schemas.microsoft.com/office/drawing/2014/main" id="{194DB0DD-09AA-C2B5-0D86-FCC269F8A960}"/>
              </a:ext>
            </a:extLst>
          </p:cNvPr>
          <p:cNvGraphicFramePr>
            <a:graphicFrameLocks noGrp="1"/>
          </p:cNvGraphicFramePr>
          <p:nvPr>
            <p:ph idx="1"/>
            <p:extLst>
              <p:ext uri="{D42A27DB-BD31-4B8C-83A1-F6EECF244321}">
                <p14:modId xmlns:p14="http://schemas.microsoft.com/office/powerpoint/2010/main" val="3125156442"/>
              </p:ext>
            </p:extLst>
          </p:nvPr>
        </p:nvGraphicFramePr>
        <p:xfrm>
          <a:off x="1219973" y="3017519"/>
          <a:ext cx="9747698" cy="3209905"/>
        </p:xfrm>
        <a:graphic>
          <a:graphicData uri="http://schemas.openxmlformats.org/drawingml/2006/table">
            <a:tbl>
              <a:tblPr/>
              <a:tblGrid>
                <a:gridCol w="4840329">
                  <a:extLst>
                    <a:ext uri="{9D8B030D-6E8A-4147-A177-3AD203B41FA5}">
                      <a16:colId xmlns:a16="http://schemas.microsoft.com/office/drawing/2014/main" val="3418412089"/>
                    </a:ext>
                  </a:extLst>
                </a:gridCol>
                <a:gridCol w="4907369">
                  <a:extLst>
                    <a:ext uri="{9D8B030D-6E8A-4147-A177-3AD203B41FA5}">
                      <a16:colId xmlns:a16="http://schemas.microsoft.com/office/drawing/2014/main" val="1780566857"/>
                    </a:ext>
                  </a:extLst>
                </a:gridCol>
              </a:tblGrid>
              <a:tr h="530962">
                <a:tc>
                  <a:txBody>
                    <a:bodyPr/>
                    <a:lstStyle/>
                    <a:p>
                      <a:pPr>
                        <a:buNone/>
                      </a:pPr>
                      <a:r>
                        <a:rPr lang="tr-TR" sz="2400"/>
                        <a:t>Durum</a:t>
                      </a:r>
                    </a:p>
                  </a:txBody>
                  <a:tcPr marL="120673" marR="120673" marT="60337" marB="60337" anchor="ctr">
                    <a:lnL>
                      <a:noFill/>
                    </a:lnL>
                    <a:lnR>
                      <a:noFill/>
                    </a:lnR>
                    <a:lnT>
                      <a:noFill/>
                    </a:lnT>
                    <a:lnB>
                      <a:noFill/>
                    </a:lnB>
                    <a:noFill/>
                  </a:tcPr>
                </a:tc>
                <a:tc>
                  <a:txBody>
                    <a:bodyPr/>
                    <a:lstStyle/>
                    <a:p>
                      <a:pPr>
                        <a:buNone/>
                      </a:pPr>
                      <a:r>
                        <a:rPr lang="tr-TR" sz="2400"/>
                        <a:t>Sonuç</a:t>
                      </a:r>
                    </a:p>
                  </a:txBody>
                  <a:tcPr marL="120673" marR="120673" marT="60337" marB="60337" anchor="ctr">
                    <a:lnL>
                      <a:noFill/>
                    </a:lnL>
                    <a:lnR>
                      <a:noFill/>
                    </a:lnR>
                    <a:lnT>
                      <a:noFill/>
                    </a:lnT>
                    <a:lnB>
                      <a:noFill/>
                    </a:lnB>
                    <a:noFill/>
                  </a:tcPr>
                </a:tc>
                <a:extLst>
                  <a:ext uri="{0D108BD9-81ED-4DB2-BD59-A6C34878D82A}">
                    <a16:rowId xmlns:a16="http://schemas.microsoft.com/office/drawing/2014/main" val="3452044454"/>
                  </a:ext>
                </a:extLst>
              </a:tr>
              <a:tr h="892981">
                <a:tc>
                  <a:txBody>
                    <a:bodyPr/>
                    <a:lstStyle/>
                    <a:p>
                      <a:pPr>
                        <a:buNone/>
                      </a:pPr>
                      <a:r>
                        <a:rPr lang="tr-TR" sz="2400"/>
                        <a:t>Sosyal medyada hasta fotoğrafının paylaşılması</a:t>
                      </a:r>
                    </a:p>
                  </a:txBody>
                  <a:tcPr marL="120673" marR="120673" marT="60337" marB="60337" anchor="ctr">
                    <a:lnL>
                      <a:noFill/>
                    </a:lnL>
                    <a:lnR>
                      <a:noFill/>
                    </a:lnR>
                    <a:lnT>
                      <a:noFill/>
                    </a:lnT>
                    <a:lnB>
                      <a:noFill/>
                    </a:lnB>
                    <a:noFill/>
                  </a:tcPr>
                </a:tc>
                <a:tc>
                  <a:txBody>
                    <a:bodyPr/>
                    <a:lstStyle/>
                    <a:p>
                      <a:pPr>
                        <a:buNone/>
                      </a:pPr>
                      <a:r>
                        <a:rPr lang="tr-TR" sz="2400"/>
                        <a:t>Mahremiyet ihlali – etik ve hukuki yaptırım.</a:t>
                      </a:r>
                    </a:p>
                  </a:txBody>
                  <a:tcPr marL="120673" marR="120673" marT="60337" marB="60337" anchor="ctr">
                    <a:lnL>
                      <a:noFill/>
                    </a:lnL>
                    <a:lnR>
                      <a:noFill/>
                    </a:lnR>
                    <a:lnT>
                      <a:noFill/>
                    </a:lnT>
                    <a:lnB>
                      <a:noFill/>
                    </a:lnB>
                    <a:noFill/>
                  </a:tcPr>
                </a:tc>
                <a:extLst>
                  <a:ext uri="{0D108BD9-81ED-4DB2-BD59-A6C34878D82A}">
                    <a16:rowId xmlns:a16="http://schemas.microsoft.com/office/drawing/2014/main" val="2299750869"/>
                  </a:ext>
                </a:extLst>
              </a:tr>
              <a:tr h="892981">
                <a:tc>
                  <a:txBody>
                    <a:bodyPr/>
                    <a:lstStyle/>
                    <a:p>
                      <a:pPr>
                        <a:buNone/>
                      </a:pPr>
                      <a:r>
                        <a:rPr lang="tr-TR" sz="2400"/>
                        <a:t>Eksik bilgilendirme sonucu yanlış tedavi seçimi</a:t>
                      </a:r>
                    </a:p>
                  </a:txBody>
                  <a:tcPr marL="120673" marR="120673" marT="60337" marB="60337" anchor="ctr">
                    <a:lnL>
                      <a:noFill/>
                    </a:lnL>
                    <a:lnR>
                      <a:noFill/>
                    </a:lnR>
                    <a:lnT>
                      <a:noFill/>
                    </a:lnT>
                    <a:lnB>
                      <a:noFill/>
                    </a:lnB>
                    <a:noFill/>
                  </a:tcPr>
                </a:tc>
                <a:tc>
                  <a:txBody>
                    <a:bodyPr/>
                    <a:lstStyle/>
                    <a:p>
                      <a:pPr>
                        <a:buNone/>
                      </a:pPr>
                      <a:r>
                        <a:rPr lang="tr-TR" sz="2400"/>
                        <a:t>Hasta güveninin kaybı, dava riski.</a:t>
                      </a:r>
                    </a:p>
                  </a:txBody>
                  <a:tcPr marL="120673" marR="120673" marT="60337" marB="60337" anchor="ctr">
                    <a:lnL>
                      <a:noFill/>
                    </a:lnL>
                    <a:lnR>
                      <a:noFill/>
                    </a:lnR>
                    <a:lnT>
                      <a:noFill/>
                    </a:lnT>
                    <a:lnB>
                      <a:noFill/>
                    </a:lnB>
                    <a:noFill/>
                  </a:tcPr>
                </a:tc>
                <a:extLst>
                  <a:ext uri="{0D108BD9-81ED-4DB2-BD59-A6C34878D82A}">
                    <a16:rowId xmlns:a16="http://schemas.microsoft.com/office/drawing/2014/main" val="1884260941"/>
                  </a:ext>
                </a:extLst>
              </a:tr>
              <a:tr h="892981">
                <a:tc>
                  <a:txBody>
                    <a:bodyPr/>
                    <a:lstStyle/>
                    <a:p>
                      <a:pPr>
                        <a:buNone/>
                      </a:pPr>
                      <a:r>
                        <a:rPr lang="tr-TR" sz="2400"/>
                        <a:t>Sponsorluk amaçlı ürün tavsiyesi</a:t>
                      </a:r>
                    </a:p>
                  </a:txBody>
                  <a:tcPr marL="120673" marR="120673" marT="60337" marB="60337" anchor="ctr">
                    <a:lnL>
                      <a:noFill/>
                    </a:lnL>
                    <a:lnR>
                      <a:noFill/>
                    </a:lnR>
                    <a:lnT>
                      <a:noFill/>
                    </a:lnT>
                    <a:lnB>
                      <a:noFill/>
                    </a:lnB>
                    <a:noFill/>
                  </a:tcPr>
                </a:tc>
                <a:tc>
                  <a:txBody>
                    <a:bodyPr/>
                    <a:lstStyle/>
                    <a:p>
                      <a:pPr>
                        <a:buNone/>
                      </a:pPr>
                      <a:r>
                        <a:rPr lang="tr-TR" sz="2400"/>
                        <a:t>Çıkar çatışması, profesyonel etik ihlali.</a:t>
                      </a:r>
                    </a:p>
                  </a:txBody>
                  <a:tcPr marL="120673" marR="120673" marT="60337" marB="60337" anchor="ctr">
                    <a:lnL>
                      <a:noFill/>
                    </a:lnL>
                    <a:lnR>
                      <a:noFill/>
                    </a:lnR>
                    <a:lnT>
                      <a:noFill/>
                    </a:lnT>
                    <a:lnB>
                      <a:noFill/>
                    </a:lnB>
                    <a:noFill/>
                  </a:tcPr>
                </a:tc>
                <a:extLst>
                  <a:ext uri="{0D108BD9-81ED-4DB2-BD59-A6C34878D82A}">
                    <a16:rowId xmlns:a16="http://schemas.microsoft.com/office/drawing/2014/main" val="1468262070"/>
                  </a:ext>
                </a:extLst>
              </a:tr>
            </a:tbl>
          </a:graphicData>
        </a:graphic>
      </p:graphicFrame>
    </p:spTree>
    <p:extLst>
      <p:ext uri="{BB962C8B-B14F-4D97-AF65-F5344CB8AC3E}">
        <p14:creationId xmlns:p14="http://schemas.microsoft.com/office/powerpoint/2010/main" val="105513602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6D012AA8-20E8-DCFA-338B-750D922AEEEF}"/>
              </a:ext>
            </a:extLst>
          </p:cNvPr>
          <p:cNvSpPr>
            <a:spLocks noGrp="1"/>
          </p:cNvSpPr>
          <p:nvPr>
            <p:ph type="title"/>
          </p:nvPr>
        </p:nvSpPr>
        <p:spPr>
          <a:xfrm>
            <a:off x="838200" y="365125"/>
            <a:ext cx="10515600" cy="1325563"/>
          </a:xfrm>
        </p:spPr>
        <p:txBody>
          <a:bodyPr>
            <a:normAutofit/>
          </a:bodyPr>
          <a:lstStyle/>
          <a:p>
            <a:endParaRPr lang="tr-TR" sz="5400"/>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a:extLst>
              <a:ext uri="{FF2B5EF4-FFF2-40B4-BE49-F238E27FC236}">
                <a16:creationId xmlns:a16="http://schemas.microsoft.com/office/drawing/2014/main" id="{6CA6C0C4-26EA-3374-CE69-64DF95774B90}"/>
              </a:ext>
            </a:extLst>
          </p:cNvPr>
          <p:cNvSpPr>
            <a:spLocks noGrp="1"/>
          </p:cNvSpPr>
          <p:nvPr>
            <p:ph idx="1"/>
          </p:nvPr>
        </p:nvSpPr>
        <p:spPr>
          <a:xfrm>
            <a:off x="838200" y="1929384"/>
            <a:ext cx="10515600" cy="4251960"/>
          </a:xfrm>
        </p:spPr>
        <p:txBody>
          <a:bodyPr>
            <a:normAutofit/>
          </a:bodyPr>
          <a:lstStyle/>
          <a:p>
            <a:pPr marL="0" indent="0">
              <a:buNone/>
            </a:pPr>
            <a:r>
              <a:rPr lang="tr-TR" sz="2200" b="1"/>
              <a:t>TÜRKİYE’DEN UYGULAMA ÖRNEKLERİ</a:t>
            </a:r>
          </a:p>
          <a:p>
            <a:pPr marL="0" indent="0">
              <a:buNone/>
            </a:pPr>
            <a:endParaRPr lang="tr-TR" sz="2200" b="1"/>
          </a:p>
          <a:p>
            <a:r>
              <a:rPr lang="tr-TR" sz="2200" b="1"/>
              <a:t>Sağlık Bakanlığı “Hayat Eve Sığar” uygulaması (2020):</a:t>
            </a:r>
            <a:r>
              <a:rPr lang="tr-TR" sz="2200"/>
              <a:t> dijital risk takibi</a:t>
            </a:r>
          </a:p>
          <a:p>
            <a:r>
              <a:rPr lang="tr-TR" sz="2200" b="1"/>
              <a:t>Tütünle mücadele kampanyaları</a:t>
            </a:r>
            <a:endParaRPr lang="tr-TR" sz="2200"/>
          </a:p>
          <a:p>
            <a:r>
              <a:rPr lang="tr-TR" sz="2200" b="1"/>
              <a:t>Sağlık Okuryazarlığı Seferberliği (2021–2023)</a:t>
            </a:r>
            <a:endParaRPr lang="tr-TR" sz="2200"/>
          </a:p>
          <a:p>
            <a:r>
              <a:rPr lang="tr-TR" sz="2200" b="1"/>
              <a:t>Deprem sonrası afet iletişimi rehberleri (AFAD, 2023)</a:t>
            </a:r>
            <a:endParaRPr lang="tr-TR" sz="2200"/>
          </a:p>
          <a:p>
            <a:endParaRPr lang="tr-TR" sz="2200"/>
          </a:p>
        </p:txBody>
      </p:sp>
    </p:spTree>
    <p:extLst>
      <p:ext uri="{BB962C8B-B14F-4D97-AF65-F5344CB8AC3E}">
        <p14:creationId xmlns:p14="http://schemas.microsoft.com/office/powerpoint/2010/main" val="40894216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E470D200-F7FB-6F1D-0DF9-EF1D305B488E}"/>
              </a:ext>
            </a:extLst>
          </p:cNvPr>
          <p:cNvSpPr>
            <a:spLocks noGrp="1"/>
          </p:cNvSpPr>
          <p:nvPr>
            <p:ph type="title"/>
          </p:nvPr>
        </p:nvSpPr>
        <p:spPr>
          <a:xfrm>
            <a:off x="838200" y="365125"/>
            <a:ext cx="10515600" cy="1325563"/>
          </a:xfrm>
        </p:spPr>
        <p:txBody>
          <a:bodyPr>
            <a:normAutofit/>
          </a:bodyPr>
          <a:lstStyle/>
          <a:p>
            <a:endParaRPr lang="tr-TR" sz="5400"/>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a:extLst>
              <a:ext uri="{FF2B5EF4-FFF2-40B4-BE49-F238E27FC236}">
                <a16:creationId xmlns:a16="http://schemas.microsoft.com/office/drawing/2014/main" id="{A4CDBE6B-4EBE-A2E4-A40D-55C4D76725F3}"/>
              </a:ext>
            </a:extLst>
          </p:cNvPr>
          <p:cNvSpPr>
            <a:spLocks noGrp="1"/>
          </p:cNvSpPr>
          <p:nvPr>
            <p:ph idx="1"/>
          </p:nvPr>
        </p:nvSpPr>
        <p:spPr>
          <a:xfrm>
            <a:off x="838200" y="1929384"/>
            <a:ext cx="10515600" cy="4251960"/>
          </a:xfrm>
        </p:spPr>
        <p:txBody>
          <a:bodyPr>
            <a:normAutofit/>
          </a:bodyPr>
          <a:lstStyle/>
          <a:p>
            <a:pPr marL="0" indent="0">
              <a:buNone/>
            </a:pPr>
            <a:r>
              <a:rPr lang="tr-TR" sz="2000" b="1"/>
              <a:t>GELECEĞİN SAĞLIK İLETİŞİMİ</a:t>
            </a:r>
          </a:p>
          <a:p>
            <a:pPr marL="0" indent="0">
              <a:buNone/>
            </a:pPr>
            <a:endParaRPr lang="tr-TR" sz="2000" b="1"/>
          </a:p>
          <a:p>
            <a:r>
              <a:rPr lang="tr-TR" sz="2000"/>
              <a:t>Kişiselleştirilmiş sağlık mesajları “Kan şekeri ölçüm değerlerin son günlerde yükseldi, su tüketimini artırmayı unutma.”</a:t>
            </a:r>
          </a:p>
          <a:p>
            <a:pPr marL="0" indent="0">
              <a:buNone/>
            </a:pPr>
            <a:r>
              <a:rPr lang="tr-TR" sz="2000"/>
              <a:t>Bireyin yaş, cinsiyet, sağlık geçmişi veya yaşam alışkanlıklarına göre özel olarak hazırlanmış mesajlardır. Amaç, davranış değişikliğini destekleyen </a:t>
            </a:r>
            <a:r>
              <a:rPr lang="tr-TR" sz="2000" i="1"/>
              <a:t>doğrudan ve motive edici</a:t>
            </a:r>
            <a:r>
              <a:rPr lang="tr-TR" sz="2000"/>
              <a:t> iletişim kurmaktır.</a:t>
            </a:r>
          </a:p>
          <a:p>
            <a:r>
              <a:rPr lang="tr-TR" sz="2000"/>
              <a:t>Yapay zekâ destekli halk bilgilendirme</a:t>
            </a:r>
          </a:p>
          <a:p>
            <a:r>
              <a:rPr lang="tr-TR" sz="2000"/>
              <a:t>Sosyal medya “mikro hedefleme” “Sağlık Bakanlığı, gençlere yönelik sigara bırakma kampanyasında yalnızca 18–25 yaş aralığındaki kullanıcılara özel reklamlar gösterdi.”</a:t>
            </a:r>
          </a:p>
          <a:p>
            <a:r>
              <a:rPr lang="tr-TR" sz="2000"/>
              <a:t>Veri güvenliği ve dijital etik sorunları “Mobil sağlık uygulaması kullanıcı verilerini üçüncü taraflarla paylaştığı için etik ihlal tartışmaları başladı.”</a:t>
            </a:r>
          </a:p>
          <a:p>
            <a:endParaRPr lang="tr-TR" sz="2000"/>
          </a:p>
          <a:p>
            <a:endParaRPr lang="tr-TR" sz="2000"/>
          </a:p>
          <a:p>
            <a:endParaRPr lang="tr-TR" sz="2000"/>
          </a:p>
        </p:txBody>
      </p:sp>
    </p:spTree>
    <p:extLst>
      <p:ext uri="{BB962C8B-B14F-4D97-AF65-F5344CB8AC3E}">
        <p14:creationId xmlns:p14="http://schemas.microsoft.com/office/powerpoint/2010/main" val="139885066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BC835CDE-8EDF-5B3B-3B86-849491F49560}"/>
              </a:ext>
            </a:extLst>
          </p:cNvPr>
          <p:cNvSpPr>
            <a:spLocks noGrp="1"/>
          </p:cNvSpPr>
          <p:nvPr>
            <p:ph type="title"/>
          </p:nvPr>
        </p:nvSpPr>
        <p:spPr>
          <a:xfrm>
            <a:off x="838200" y="365125"/>
            <a:ext cx="10515600" cy="1325563"/>
          </a:xfrm>
        </p:spPr>
        <p:txBody>
          <a:bodyPr>
            <a:normAutofit/>
          </a:bodyPr>
          <a:lstStyle/>
          <a:p>
            <a:endParaRPr lang="tr-TR" sz="5400"/>
          </a:p>
        </p:txBody>
      </p:sp>
      <p:sp>
        <p:nvSpPr>
          <p:cNvPr id="11"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1">
            <a:extLst>
              <a:ext uri="{FF2B5EF4-FFF2-40B4-BE49-F238E27FC236}">
                <a16:creationId xmlns:a16="http://schemas.microsoft.com/office/drawing/2014/main" id="{0A635091-642F-A904-A5B4-6018761C3D23}"/>
              </a:ext>
            </a:extLst>
          </p:cNvPr>
          <p:cNvSpPr>
            <a:spLocks noGrp="1" noChangeArrowheads="1"/>
          </p:cNvSpPr>
          <p:nvPr>
            <p:ph idx="1"/>
          </p:nvPr>
        </p:nvSpPr>
        <p:spPr bwMode="auto">
          <a:xfrm>
            <a:off x="838200" y="1929384"/>
            <a:ext cx="10515600" cy="425196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anchorCtr="0" compatLnSpc="1">
            <a:prstTxWarp prst="textNoShape">
              <a:avLst/>
            </a:prstTxWarp>
            <a:normAutofit/>
          </a:bodyPr>
          <a:lstStyle/>
          <a:p>
            <a:pPr marL="0" marR="0" lvl="0" indent="0" defTabSz="914400" rtl="0" eaLnBrk="0" fontAlgn="base" latinLnBrk="0" hangingPunct="0">
              <a:spcBef>
                <a:spcPct val="0"/>
              </a:spcBef>
              <a:spcAft>
                <a:spcPts val="600"/>
              </a:spcAft>
              <a:buClrTx/>
              <a:buSzTx/>
              <a:buFontTx/>
              <a:buChar char="•"/>
              <a:tabLst/>
            </a:pPr>
            <a:r>
              <a:rPr kumimoji="0" lang="tr-TR" altLang="tr-TR" sz="2200" b="0" i="0" u="none" strike="noStrike" cap="none" normalizeH="0" baseline="0">
                <a:ln>
                  <a:noFill/>
                </a:ln>
                <a:effectLst/>
                <a:latin typeface="Arial" panose="020B0604020202020204" pitchFamily="34" charset="0"/>
              </a:rPr>
              <a:t>Sağlık iletişimi, sadece bilgi aktarımı değil </a:t>
            </a:r>
            <a:r>
              <a:rPr kumimoji="0" lang="tr-TR" altLang="tr-TR" sz="2200" b="1" i="0" u="none" strike="noStrike" cap="none" normalizeH="0" baseline="0">
                <a:ln>
                  <a:noFill/>
                </a:ln>
                <a:effectLst/>
                <a:latin typeface="Arial" panose="020B0604020202020204" pitchFamily="34" charset="0"/>
              </a:rPr>
              <a:t>davranış değişimi aracıdır.</a:t>
            </a:r>
            <a:endParaRPr kumimoji="0" lang="tr-TR" altLang="tr-TR" sz="2200" b="0" i="0" u="none" strike="noStrike" cap="none" normalizeH="0" baseline="0">
              <a:ln>
                <a:noFill/>
              </a:ln>
              <a:effectLst/>
              <a:latin typeface="Arial" panose="020B0604020202020204" pitchFamily="34" charset="0"/>
            </a:endParaRPr>
          </a:p>
          <a:p>
            <a:pPr marL="0" marR="0" lvl="0" indent="0" defTabSz="914400" rtl="0" eaLnBrk="0" fontAlgn="base" latinLnBrk="0" hangingPunct="0">
              <a:spcBef>
                <a:spcPct val="0"/>
              </a:spcBef>
              <a:spcAft>
                <a:spcPts val="600"/>
              </a:spcAft>
              <a:buClrTx/>
              <a:buSzTx/>
              <a:buFontTx/>
              <a:buChar char="•"/>
              <a:tabLst/>
            </a:pPr>
            <a:r>
              <a:rPr kumimoji="0" lang="tr-TR" altLang="tr-TR" sz="2200" b="0" i="0" u="none" strike="noStrike" cap="none" normalizeH="0" baseline="0">
                <a:ln>
                  <a:noFill/>
                </a:ln>
                <a:effectLst/>
                <a:latin typeface="Arial" panose="020B0604020202020204" pitchFamily="34" charset="0"/>
              </a:rPr>
              <a:t>Risk iletişimi, toplum güveninin anahtarıdır.</a:t>
            </a:r>
          </a:p>
          <a:p>
            <a:pPr marL="0" marR="0" lvl="0" indent="0" defTabSz="914400" rtl="0" eaLnBrk="0" fontAlgn="base" latinLnBrk="0" hangingPunct="0">
              <a:spcBef>
                <a:spcPct val="0"/>
              </a:spcBef>
              <a:spcAft>
                <a:spcPts val="600"/>
              </a:spcAft>
              <a:buClrTx/>
              <a:buSzTx/>
              <a:buFontTx/>
              <a:buChar char="•"/>
              <a:tabLst/>
            </a:pPr>
            <a:r>
              <a:rPr kumimoji="0" lang="tr-TR" altLang="tr-TR" sz="2200" b="0" i="0" u="none" strike="noStrike" cap="none" normalizeH="0" baseline="0">
                <a:ln>
                  <a:noFill/>
                </a:ln>
                <a:effectLst/>
                <a:latin typeface="Arial" panose="020B0604020202020204" pitchFamily="34" charset="0"/>
              </a:rPr>
              <a:t>Dijital çağda sağlık mesajları, etik, bilimsel ve kültürel duyarlılıkla oluşturulmalıdır.</a:t>
            </a:r>
          </a:p>
        </p:txBody>
      </p:sp>
    </p:spTree>
    <p:extLst>
      <p:ext uri="{BB962C8B-B14F-4D97-AF65-F5344CB8AC3E}">
        <p14:creationId xmlns:p14="http://schemas.microsoft.com/office/powerpoint/2010/main" val="25917106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A42EBB3E-21A9-C16F-F317-118A7DCC2DB5}"/>
              </a:ext>
            </a:extLst>
          </p:cNvPr>
          <p:cNvSpPr>
            <a:spLocks noGrp="1"/>
          </p:cNvSpPr>
          <p:nvPr>
            <p:ph type="title"/>
          </p:nvPr>
        </p:nvSpPr>
        <p:spPr>
          <a:xfrm>
            <a:off x="838200" y="365125"/>
            <a:ext cx="10515600" cy="1325563"/>
          </a:xfrm>
        </p:spPr>
        <p:txBody>
          <a:bodyPr>
            <a:normAutofit/>
          </a:bodyPr>
          <a:lstStyle/>
          <a:p>
            <a:endParaRPr lang="tr-TR" sz="5400"/>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a:extLst>
              <a:ext uri="{FF2B5EF4-FFF2-40B4-BE49-F238E27FC236}">
                <a16:creationId xmlns:a16="http://schemas.microsoft.com/office/drawing/2014/main" id="{32412DE1-F8B5-7151-65C2-4B3F992B790E}"/>
              </a:ext>
            </a:extLst>
          </p:cNvPr>
          <p:cNvSpPr>
            <a:spLocks noGrp="1"/>
          </p:cNvSpPr>
          <p:nvPr>
            <p:ph idx="1"/>
          </p:nvPr>
        </p:nvSpPr>
        <p:spPr>
          <a:xfrm>
            <a:off x="838200" y="1929384"/>
            <a:ext cx="10515600" cy="4251960"/>
          </a:xfrm>
        </p:spPr>
        <p:txBody>
          <a:bodyPr>
            <a:normAutofit/>
          </a:bodyPr>
          <a:lstStyle/>
          <a:p>
            <a:pPr marL="0" indent="0">
              <a:buNone/>
            </a:pPr>
            <a:r>
              <a:rPr lang="tr-TR" sz="2400" b="1" dirty="0"/>
              <a:t>SAĞLIK İLETİŞİMİNİN TÜRLERİ</a:t>
            </a:r>
          </a:p>
          <a:p>
            <a:r>
              <a:rPr lang="tr-TR" sz="2400" b="1" dirty="0"/>
              <a:t>Klinik iletişim:</a:t>
            </a:r>
            <a:r>
              <a:rPr lang="tr-TR" sz="2400" dirty="0"/>
              <a:t> Hekim–hasta etkileşimi</a:t>
            </a:r>
          </a:p>
          <a:p>
            <a:r>
              <a:rPr lang="tr-TR" sz="2400" b="1" dirty="0"/>
              <a:t>Toplum temelli iletişim:</a:t>
            </a:r>
            <a:r>
              <a:rPr lang="tr-TR" sz="2400" dirty="0"/>
              <a:t> Kamu kampanyaları</a:t>
            </a:r>
          </a:p>
          <a:p>
            <a:r>
              <a:rPr lang="tr-TR" sz="2400" b="1" dirty="0"/>
              <a:t>Kurumsal iletişim:</a:t>
            </a:r>
            <a:r>
              <a:rPr lang="tr-TR" sz="2400" dirty="0"/>
              <a:t> Sağlık kurumları içi / halkla ilişkiler</a:t>
            </a:r>
          </a:p>
          <a:p>
            <a:r>
              <a:rPr lang="tr-TR" sz="2400" b="1" dirty="0"/>
              <a:t>Kriz ve risk iletişimi:</a:t>
            </a:r>
            <a:r>
              <a:rPr lang="tr-TR" sz="2400" dirty="0"/>
              <a:t> Olağanüstü durumlarda yönlendirme</a:t>
            </a:r>
          </a:p>
          <a:p>
            <a:r>
              <a:rPr lang="tr-TR" sz="2400" b="1" dirty="0"/>
              <a:t>Dijital sağlık iletişimi:</a:t>
            </a:r>
            <a:r>
              <a:rPr lang="tr-TR" sz="2400" dirty="0"/>
              <a:t> Sosyal medya, e-sağlık, yapay zekâ destekli sistemler</a:t>
            </a:r>
          </a:p>
          <a:p>
            <a:endParaRPr lang="tr-TR" sz="2200" dirty="0"/>
          </a:p>
        </p:txBody>
      </p:sp>
    </p:spTree>
    <p:extLst>
      <p:ext uri="{BB962C8B-B14F-4D97-AF65-F5344CB8AC3E}">
        <p14:creationId xmlns:p14="http://schemas.microsoft.com/office/powerpoint/2010/main" val="9176408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Başlık 1">
            <a:extLst>
              <a:ext uri="{FF2B5EF4-FFF2-40B4-BE49-F238E27FC236}">
                <a16:creationId xmlns:a16="http://schemas.microsoft.com/office/drawing/2014/main" id="{5A22537E-DE54-0BD0-1543-FEE796BDFB3E}"/>
              </a:ext>
            </a:extLst>
          </p:cNvPr>
          <p:cNvSpPr>
            <a:spLocks noGrp="1"/>
          </p:cNvSpPr>
          <p:nvPr>
            <p:ph type="title"/>
          </p:nvPr>
        </p:nvSpPr>
        <p:spPr>
          <a:xfrm>
            <a:off x="838200" y="365125"/>
            <a:ext cx="10515600" cy="1325563"/>
          </a:xfrm>
        </p:spPr>
        <p:txBody>
          <a:bodyPr>
            <a:normAutofit/>
          </a:bodyPr>
          <a:lstStyle/>
          <a:p>
            <a:endParaRPr lang="tr-T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İçerik Yer Tutucusu 2">
            <a:extLst>
              <a:ext uri="{FF2B5EF4-FFF2-40B4-BE49-F238E27FC236}">
                <a16:creationId xmlns:a16="http://schemas.microsoft.com/office/drawing/2014/main" id="{9C1AC45B-41BA-4F7F-A2B8-E687C0F2DDF1}"/>
              </a:ext>
            </a:extLst>
          </p:cNvPr>
          <p:cNvSpPr>
            <a:spLocks noGrp="1"/>
          </p:cNvSpPr>
          <p:nvPr>
            <p:ph idx="1"/>
          </p:nvPr>
        </p:nvSpPr>
        <p:spPr>
          <a:xfrm>
            <a:off x="838200" y="1825625"/>
            <a:ext cx="10515600" cy="4351338"/>
          </a:xfrm>
        </p:spPr>
        <p:txBody>
          <a:bodyPr>
            <a:normAutofit/>
          </a:bodyPr>
          <a:lstStyle/>
          <a:p>
            <a:pPr marL="0" indent="0">
              <a:buNone/>
            </a:pPr>
            <a:r>
              <a:rPr lang="tr-TR" b="1" dirty="0"/>
              <a:t>SAĞLIK İLETİŞİMİNİN TEMEL BİLEŞENLERİ</a:t>
            </a:r>
          </a:p>
          <a:p>
            <a:pPr marL="0" indent="0">
              <a:buNone/>
            </a:pPr>
            <a:r>
              <a:rPr lang="tr-TR" b="1" dirty="0"/>
              <a:t>Kaynak:</a:t>
            </a:r>
            <a:r>
              <a:rPr lang="tr-TR" dirty="0"/>
              <a:t> Bilgi veya mesajı üreten kişi/kurum</a:t>
            </a:r>
          </a:p>
          <a:p>
            <a:pPr marL="0" indent="0">
              <a:buNone/>
            </a:pPr>
            <a:r>
              <a:rPr lang="tr-TR" b="1" dirty="0"/>
              <a:t>Mesaj:</a:t>
            </a:r>
            <a:r>
              <a:rPr lang="tr-TR" dirty="0"/>
              <a:t> Sağlık bilgisinin içeriği</a:t>
            </a:r>
          </a:p>
          <a:p>
            <a:pPr marL="0" indent="0">
              <a:buNone/>
            </a:pPr>
            <a:r>
              <a:rPr lang="tr-TR" b="1" dirty="0"/>
              <a:t>Kanal:</a:t>
            </a:r>
            <a:r>
              <a:rPr lang="tr-TR" dirty="0"/>
              <a:t> Mesajın iletildiği yol (TV, afiş, sosyal medya, yüz yüze)</a:t>
            </a:r>
          </a:p>
          <a:p>
            <a:pPr marL="0" indent="0">
              <a:buNone/>
            </a:pPr>
            <a:r>
              <a:rPr lang="tr-TR" b="1" dirty="0"/>
              <a:t>Alıcı:</a:t>
            </a:r>
            <a:r>
              <a:rPr lang="tr-TR" dirty="0"/>
              <a:t> Hedef grup</a:t>
            </a:r>
          </a:p>
          <a:p>
            <a:pPr marL="0" indent="0">
              <a:buNone/>
            </a:pPr>
            <a:r>
              <a:rPr lang="tr-TR" b="1" dirty="0"/>
              <a:t>Geri bildirim:</a:t>
            </a:r>
            <a:r>
              <a:rPr lang="tr-TR" dirty="0"/>
              <a:t> İletişim sürecinin tamamlayıcısı</a:t>
            </a:r>
          </a:p>
          <a:p>
            <a:pPr marL="0" indent="0">
              <a:buNone/>
            </a:pPr>
            <a:r>
              <a:rPr lang="tr-TR" i="1" dirty="0"/>
              <a:t>DSÖ’ye göre:</a:t>
            </a:r>
            <a:r>
              <a:rPr lang="tr-TR" dirty="0"/>
              <a:t> Etkili bir mesajın %55’i görsel, %38’i ses tonu, %7’si kelimelerdir.</a:t>
            </a:r>
          </a:p>
          <a:p>
            <a:endParaRPr lang="tr-TR" dirty="0"/>
          </a:p>
        </p:txBody>
      </p:sp>
    </p:spTree>
    <p:extLst>
      <p:ext uri="{BB962C8B-B14F-4D97-AF65-F5344CB8AC3E}">
        <p14:creationId xmlns:p14="http://schemas.microsoft.com/office/powerpoint/2010/main" val="37557121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C06B4E14-FC73-9AE1-816A-1E447BE3AE45}"/>
              </a:ext>
            </a:extLst>
          </p:cNvPr>
          <p:cNvSpPr>
            <a:spLocks noGrp="1"/>
          </p:cNvSpPr>
          <p:nvPr>
            <p:ph type="title"/>
          </p:nvPr>
        </p:nvSpPr>
        <p:spPr>
          <a:xfrm>
            <a:off x="838200" y="365125"/>
            <a:ext cx="10515600" cy="1325563"/>
          </a:xfrm>
        </p:spPr>
        <p:txBody>
          <a:bodyPr>
            <a:normAutofit/>
          </a:bodyPr>
          <a:lstStyle/>
          <a:p>
            <a:endParaRPr lang="tr-TR" sz="5400"/>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a:extLst>
              <a:ext uri="{FF2B5EF4-FFF2-40B4-BE49-F238E27FC236}">
                <a16:creationId xmlns:a16="http://schemas.microsoft.com/office/drawing/2014/main" id="{36FF6089-E90A-8CDE-E435-1F08EA2C4599}"/>
              </a:ext>
            </a:extLst>
          </p:cNvPr>
          <p:cNvSpPr>
            <a:spLocks noGrp="1"/>
          </p:cNvSpPr>
          <p:nvPr>
            <p:ph idx="1"/>
          </p:nvPr>
        </p:nvSpPr>
        <p:spPr>
          <a:xfrm>
            <a:off x="838200" y="1929384"/>
            <a:ext cx="10515600" cy="4251960"/>
          </a:xfrm>
        </p:spPr>
        <p:txBody>
          <a:bodyPr>
            <a:normAutofit/>
          </a:bodyPr>
          <a:lstStyle/>
          <a:p>
            <a:pPr marL="0" indent="0">
              <a:buNone/>
            </a:pPr>
            <a:r>
              <a:rPr lang="tr-TR" sz="2200" b="1"/>
              <a:t>SAĞLIK İLETİŞİMİNDE MESAJ TASARIMI</a:t>
            </a:r>
          </a:p>
          <a:p>
            <a:r>
              <a:rPr lang="tr-TR" sz="2200" b="1"/>
              <a:t>Basit dil:</a:t>
            </a:r>
            <a:r>
              <a:rPr lang="tr-TR" sz="2200"/>
              <a:t> Tıbbi jargon kullanılmamalı</a:t>
            </a:r>
          </a:p>
          <a:p>
            <a:r>
              <a:rPr lang="tr-TR" sz="2200" b="1"/>
              <a:t>Kısa cümle:</a:t>
            </a:r>
            <a:r>
              <a:rPr lang="tr-TR" sz="2200"/>
              <a:t> 12–15 kelime sınırı</a:t>
            </a:r>
          </a:p>
          <a:p>
            <a:r>
              <a:rPr lang="tr-TR" sz="2200" b="1"/>
              <a:t>Görsel destek:</a:t>
            </a:r>
            <a:r>
              <a:rPr lang="tr-TR" sz="2200"/>
              <a:t> Grafik, ikon, video</a:t>
            </a:r>
          </a:p>
          <a:p>
            <a:r>
              <a:rPr lang="tr-TR" sz="2200" b="1"/>
              <a:t>Olumlu vurgu:</a:t>
            </a:r>
            <a:r>
              <a:rPr lang="tr-TR" sz="2200"/>
              <a:t> Korku değil, umut temelli mesaj</a:t>
            </a:r>
          </a:p>
          <a:p>
            <a:r>
              <a:rPr lang="tr-TR" sz="2200" b="1"/>
              <a:t>Eylem çağrısı:</a:t>
            </a:r>
            <a:r>
              <a:rPr lang="tr-TR" sz="2200"/>
              <a:t> “Ne yapmalı?” sorusuna net cevap</a:t>
            </a:r>
          </a:p>
          <a:p>
            <a:r>
              <a:rPr lang="tr-TR" sz="2200"/>
              <a:t>📍</a:t>
            </a:r>
            <a:r>
              <a:rPr lang="tr-TR" sz="2200" b="1"/>
              <a:t>Örnek:</a:t>
            </a:r>
            <a:br>
              <a:rPr lang="tr-TR" sz="2200"/>
            </a:br>
            <a:r>
              <a:rPr lang="tr-TR" sz="2200"/>
              <a:t>“Sigara öldürür” yerine</a:t>
            </a:r>
            <a:br>
              <a:rPr lang="tr-TR" sz="2200"/>
            </a:br>
            <a:r>
              <a:rPr lang="tr-TR" sz="2200"/>
              <a:t>“Sigara bırakıldığında 1 yıl içinde kalp hastalığı riski %50 azalır.”</a:t>
            </a:r>
          </a:p>
          <a:p>
            <a:endParaRPr lang="tr-TR" sz="2200"/>
          </a:p>
        </p:txBody>
      </p:sp>
    </p:spTree>
    <p:extLst>
      <p:ext uri="{BB962C8B-B14F-4D97-AF65-F5344CB8AC3E}">
        <p14:creationId xmlns:p14="http://schemas.microsoft.com/office/powerpoint/2010/main" val="28421530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75CE7609-1A58-3C7A-7678-579BC828C92F}"/>
              </a:ext>
            </a:extLst>
          </p:cNvPr>
          <p:cNvSpPr>
            <a:spLocks noGrp="1"/>
          </p:cNvSpPr>
          <p:nvPr>
            <p:ph type="title"/>
          </p:nvPr>
        </p:nvSpPr>
        <p:spPr>
          <a:xfrm>
            <a:off x="838200" y="365125"/>
            <a:ext cx="10515600" cy="1325563"/>
          </a:xfrm>
        </p:spPr>
        <p:txBody>
          <a:bodyPr>
            <a:normAutofit/>
          </a:bodyPr>
          <a:lstStyle/>
          <a:p>
            <a:endParaRPr lang="tr-TR" sz="5400"/>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a:extLst>
              <a:ext uri="{FF2B5EF4-FFF2-40B4-BE49-F238E27FC236}">
                <a16:creationId xmlns:a16="http://schemas.microsoft.com/office/drawing/2014/main" id="{9FF40A11-C511-1BD2-E318-75CD27D80548}"/>
              </a:ext>
            </a:extLst>
          </p:cNvPr>
          <p:cNvSpPr>
            <a:spLocks noGrp="1"/>
          </p:cNvSpPr>
          <p:nvPr>
            <p:ph idx="1"/>
          </p:nvPr>
        </p:nvSpPr>
        <p:spPr>
          <a:xfrm>
            <a:off x="838200" y="1929384"/>
            <a:ext cx="10515600" cy="4251960"/>
          </a:xfrm>
        </p:spPr>
        <p:txBody>
          <a:bodyPr>
            <a:normAutofit/>
          </a:bodyPr>
          <a:lstStyle/>
          <a:p>
            <a:pPr marL="0" indent="0">
              <a:buNone/>
            </a:pPr>
            <a:r>
              <a:rPr lang="tr-TR" sz="2200" b="1"/>
              <a:t>DSÖ’YE GÖRE ETKİLİ SAĞLIK İLETİŞİMİ KRİTERLERİ</a:t>
            </a:r>
          </a:p>
          <a:p>
            <a:r>
              <a:rPr lang="tr-TR" sz="2200" b="1"/>
              <a:t>Doğruluk:</a:t>
            </a:r>
            <a:r>
              <a:rPr lang="tr-TR" sz="2200"/>
              <a:t> Bilimsel temele dayanmalı</a:t>
            </a:r>
          </a:p>
          <a:p>
            <a:r>
              <a:rPr lang="tr-TR" sz="2200" b="1"/>
              <a:t>Güvenilirlik:</a:t>
            </a:r>
            <a:r>
              <a:rPr lang="tr-TR" sz="2200"/>
              <a:t> Kaynak açıkça belirtilmeli</a:t>
            </a:r>
          </a:p>
          <a:p>
            <a:r>
              <a:rPr lang="tr-TR" sz="2200" b="1"/>
              <a:t>Tutarlılık:</a:t>
            </a:r>
            <a:r>
              <a:rPr lang="tr-TR" sz="2200"/>
              <a:t> Farklı kanallarda aynı mesaj</a:t>
            </a:r>
          </a:p>
          <a:p>
            <a:r>
              <a:rPr lang="tr-TR" sz="2200" b="1"/>
              <a:t>Zamanlama:</a:t>
            </a:r>
            <a:r>
              <a:rPr lang="tr-TR" sz="2200"/>
              <a:t> Bilgi, doğru zamanda paylaşılmalı</a:t>
            </a:r>
          </a:p>
          <a:p>
            <a:r>
              <a:rPr lang="tr-TR" sz="2200" b="1"/>
              <a:t>Erişilebilirlik:</a:t>
            </a:r>
            <a:r>
              <a:rPr lang="tr-TR" sz="2200"/>
              <a:t> Engelli, yaşlı, düşük okuryazarlıklı bireyler için de uygun olmalı</a:t>
            </a:r>
          </a:p>
          <a:p>
            <a:pPr marL="0" indent="0">
              <a:buNone/>
            </a:pPr>
            <a:r>
              <a:rPr lang="tr-TR" sz="2200" i="1"/>
              <a:t>DSÖ verisi (2021):</a:t>
            </a:r>
            <a:br>
              <a:rPr lang="tr-TR" sz="2200"/>
            </a:br>
            <a:r>
              <a:rPr lang="tr-TR" sz="2200"/>
              <a:t>Pandemi döneminde yanlış bilgi (infodemi) oranı, sosyal medyada sağlık konularının %30’una ulaşmıştır.</a:t>
            </a:r>
          </a:p>
          <a:p>
            <a:endParaRPr lang="tr-TR" sz="2200"/>
          </a:p>
        </p:txBody>
      </p:sp>
    </p:spTree>
    <p:extLst>
      <p:ext uri="{BB962C8B-B14F-4D97-AF65-F5344CB8AC3E}">
        <p14:creationId xmlns:p14="http://schemas.microsoft.com/office/powerpoint/2010/main" val="10137591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2B1E2B46-8F68-6257-2508-86454910B2F2}"/>
              </a:ext>
            </a:extLst>
          </p:cNvPr>
          <p:cNvSpPr>
            <a:spLocks noGrp="1"/>
          </p:cNvSpPr>
          <p:nvPr>
            <p:ph type="title"/>
          </p:nvPr>
        </p:nvSpPr>
        <p:spPr>
          <a:xfrm>
            <a:off x="838200" y="365125"/>
            <a:ext cx="10515600" cy="1325563"/>
          </a:xfrm>
        </p:spPr>
        <p:txBody>
          <a:bodyPr>
            <a:normAutofit/>
          </a:bodyPr>
          <a:lstStyle/>
          <a:p>
            <a:endParaRPr lang="tr-TR" sz="5400"/>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a:extLst>
              <a:ext uri="{FF2B5EF4-FFF2-40B4-BE49-F238E27FC236}">
                <a16:creationId xmlns:a16="http://schemas.microsoft.com/office/drawing/2014/main" id="{12A9340A-21E5-16AF-D45B-BBBF5E3EDAFE}"/>
              </a:ext>
            </a:extLst>
          </p:cNvPr>
          <p:cNvSpPr>
            <a:spLocks noGrp="1"/>
          </p:cNvSpPr>
          <p:nvPr>
            <p:ph idx="1"/>
          </p:nvPr>
        </p:nvSpPr>
        <p:spPr>
          <a:xfrm>
            <a:off x="838200" y="1929384"/>
            <a:ext cx="10515600" cy="4251960"/>
          </a:xfrm>
        </p:spPr>
        <p:txBody>
          <a:bodyPr>
            <a:normAutofit/>
          </a:bodyPr>
          <a:lstStyle/>
          <a:p>
            <a:pPr marL="0" indent="0">
              <a:buNone/>
            </a:pPr>
            <a:r>
              <a:rPr lang="tr-TR" sz="2200" b="1"/>
              <a:t>RİSK İLETİŞİMİNE GİRİŞ</a:t>
            </a:r>
          </a:p>
          <a:p>
            <a:r>
              <a:rPr lang="tr-TR" sz="2200" b="1"/>
              <a:t>Tanım:</a:t>
            </a:r>
            <a:br>
              <a:rPr lang="tr-TR" sz="2200"/>
            </a:br>
            <a:r>
              <a:rPr lang="tr-TR" sz="2200"/>
              <a:t>Risk iletişimi, halkın sağlık tehditleri karşısında bilinçli ve doğru tepki vermesini sağlamak için bilgi paylaşımı sürecidir.</a:t>
            </a:r>
          </a:p>
          <a:p>
            <a:r>
              <a:rPr lang="tr-TR" sz="2200" b="1"/>
              <a:t>Amaç:</a:t>
            </a:r>
            <a:br>
              <a:rPr lang="tr-TR" sz="2200"/>
            </a:br>
            <a:r>
              <a:rPr lang="tr-TR" sz="2200"/>
              <a:t>Panik değil, </a:t>
            </a:r>
            <a:r>
              <a:rPr lang="tr-TR" sz="2200" b="1"/>
              <a:t>güven ve yönlendirme</a:t>
            </a:r>
            <a:r>
              <a:rPr lang="tr-TR" sz="2200"/>
              <a:t> yaratmaktır.</a:t>
            </a:r>
          </a:p>
          <a:p>
            <a:r>
              <a:rPr lang="tr-TR" sz="2200" b="1"/>
              <a:t>Alanları:</a:t>
            </a:r>
            <a:r>
              <a:rPr lang="tr-TR" sz="2200"/>
              <a:t> Pandemi, çevre felaketleri, aşılama, gıda güvenliği, nükleer sızıntılar vb.</a:t>
            </a:r>
          </a:p>
          <a:p>
            <a:pPr marL="0" indent="0">
              <a:buNone/>
            </a:pPr>
            <a:r>
              <a:rPr lang="tr-TR" sz="2200" b="1"/>
              <a:t>DSÖ tanımı (2020):</a:t>
            </a:r>
            <a:br>
              <a:rPr lang="tr-TR" sz="2200"/>
            </a:br>
            <a:r>
              <a:rPr lang="tr-TR" sz="2200"/>
              <a:t>“Risk iletişimi, güven inşasının en temel aracıdır.”</a:t>
            </a:r>
          </a:p>
          <a:p>
            <a:endParaRPr lang="tr-TR" sz="2200"/>
          </a:p>
        </p:txBody>
      </p:sp>
    </p:spTree>
    <p:extLst>
      <p:ext uri="{BB962C8B-B14F-4D97-AF65-F5344CB8AC3E}">
        <p14:creationId xmlns:p14="http://schemas.microsoft.com/office/powerpoint/2010/main" val="33988701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02B1D5DA-1A43-DA75-B5FA-DCD548F2A562}"/>
              </a:ext>
            </a:extLst>
          </p:cNvPr>
          <p:cNvSpPr>
            <a:spLocks noGrp="1"/>
          </p:cNvSpPr>
          <p:nvPr>
            <p:ph type="title"/>
          </p:nvPr>
        </p:nvSpPr>
        <p:spPr>
          <a:xfrm>
            <a:off x="838200" y="365125"/>
            <a:ext cx="10515600" cy="1325563"/>
          </a:xfrm>
        </p:spPr>
        <p:txBody>
          <a:bodyPr>
            <a:normAutofit/>
          </a:bodyPr>
          <a:lstStyle/>
          <a:p>
            <a:endParaRPr lang="tr-TR" sz="5400"/>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a:extLst>
              <a:ext uri="{FF2B5EF4-FFF2-40B4-BE49-F238E27FC236}">
                <a16:creationId xmlns:a16="http://schemas.microsoft.com/office/drawing/2014/main" id="{39C32A43-E65B-771C-4C0E-D2DBFBC0ADEE}"/>
              </a:ext>
            </a:extLst>
          </p:cNvPr>
          <p:cNvSpPr>
            <a:spLocks noGrp="1"/>
          </p:cNvSpPr>
          <p:nvPr>
            <p:ph idx="1"/>
          </p:nvPr>
        </p:nvSpPr>
        <p:spPr>
          <a:xfrm>
            <a:off x="838200" y="1929384"/>
            <a:ext cx="10515600" cy="4251960"/>
          </a:xfrm>
        </p:spPr>
        <p:txBody>
          <a:bodyPr>
            <a:normAutofit/>
          </a:bodyPr>
          <a:lstStyle/>
          <a:p>
            <a:pPr marL="0" indent="0">
              <a:buNone/>
            </a:pPr>
            <a:r>
              <a:rPr lang="tr-TR" sz="2200" b="1"/>
              <a:t>RİSK İLETİŞİMİNİN AŞAMALARI</a:t>
            </a:r>
          </a:p>
          <a:p>
            <a:r>
              <a:rPr lang="tr-TR" sz="2200" b="1"/>
              <a:t>Hazırlık:</a:t>
            </a:r>
            <a:r>
              <a:rPr lang="tr-TR" sz="2200"/>
              <a:t> Potansiyel tehditleri belirleme</a:t>
            </a:r>
          </a:p>
          <a:p>
            <a:r>
              <a:rPr lang="tr-TR" sz="2200" b="1"/>
              <a:t>Erken bildirim:</a:t>
            </a:r>
            <a:r>
              <a:rPr lang="tr-TR" sz="2200"/>
              <a:t> Riskleri halka duyurma</a:t>
            </a:r>
          </a:p>
          <a:p>
            <a:r>
              <a:rPr lang="tr-TR" sz="2200" b="1"/>
              <a:t>Kriz süreci:</a:t>
            </a:r>
            <a:r>
              <a:rPr lang="tr-TR" sz="2200"/>
              <a:t> Hızlı, şeffaf, güvenilir bilgi paylaşımı</a:t>
            </a:r>
          </a:p>
          <a:p>
            <a:r>
              <a:rPr lang="tr-TR" sz="2200" b="1"/>
              <a:t>Değerlendirme:</a:t>
            </a:r>
            <a:r>
              <a:rPr lang="tr-TR" sz="2200"/>
              <a:t> İletişim etkisinin ölçülmesi</a:t>
            </a:r>
          </a:p>
          <a:p>
            <a:r>
              <a:rPr lang="tr-TR" sz="2200" b="1"/>
              <a:t>Geri bildirim:</a:t>
            </a:r>
            <a:r>
              <a:rPr lang="tr-TR" sz="2200"/>
              <a:t> Halkın algısını izleme</a:t>
            </a:r>
          </a:p>
          <a:p>
            <a:pPr marL="0" indent="0">
              <a:buNone/>
            </a:pPr>
            <a:r>
              <a:rPr lang="tr-TR" sz="2200" i="1"/>
              <a:t>Örnek:</a:t>
            </a:r>
            <a:r>
              <a:rPr lang="tr-TR" sz="2200"/>
              <a:t> COVID-19 döneminde şeffaf veri paylaşan ülkelerde halk güveni %35 daha yüksek bulunmuştur (WHO, 2021).</a:t>
            </a:r>
          </a:p>
          <a:p>
            <a:endParaRPr lang="tr-TR" sz="2200"/>
          </a:p>
        </p:txBody>
      </p:sp>
    </p:spTree>
    <p:extLst>
      <p:ext uri="{BB962C8B-B14F-4D97-AF65-F5344CB8AC3E}">
        <p14:creationId xmlns:p14="http://schemas.microsoft.com/office/powerpoint/2010/main" val="282724344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47</TotalTime>
  <Words>2146</Words>
  <Application>Microsoft Office PowerPoint</Application>
  <PresentationFormat>Widescreen</PresentationFormat>
  <Paragraphs>239</Paragraphs>
  <Slides>36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36</vt:i4>
      </vt:variant>
    </vt:vector>
  </HeadingPairs>
  <TitlesOfParts>
    <vt:vector size="40" baseType="lpstr">
      <vt:lpstr>Aptos</vt:lpstr>
      <vt:lpstr>Aptos Display</vt:lpstr>
      <vt:lpstr>Arial</vt:lpstr>
      <vt:lpstr>Office Teması</vt:lpstr>
      <vt:lpstr>Sağlık iletişimi ve risk iletişimi</vt:lpstr>
      <vt:lpstr>PowerPoint Presentation</vt:lpstr>
      <vt:lpstr>SAĞLIK İLETİŞİMİNİN TEMEL ÖZELLİKLERİ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HEDEF KİTLE VE MESAJ UYARLAMASI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SAĞLIKTA İLETİŞİM ETİĞİ</vt:lpstr>
      <vt:lpstr>Temel İlke ve Değerler</vt:lpstr>
      <vt:lpstr>İletişim Etiği Açısından Riskli Durumlar</vt:lpstr>
      <vt:lpstr>Sağlıkta İletişim Etiği ile Sağlık Okuryazarlığı Arasındaki İlişki</vt:lpstr>
      <vt:lpstr>Etik İletişimde Kullanılabilecek Yaklaşımlar</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Gönül Parçam Bilgin</dc:creator>
  <cp:lastModifiedBy>Gönül Parçam Bilgin</cp:lastModifiedBy>
  <cp:revision>2</cp:revision>
  <dcterms:created xsi:type="dcterms:W3CDTF">2025-10-16T19:30:24Z</dcterms:created>
  <dcterms:modified xsi:type="dcterms:W3CDTF">2025-10-30T19:03:57Z</dcterms:modified>
</cp:coreProperties>
</file>