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6EB53425-AB12-45B1-8E23-E64FE854B9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5B1889A3-8ECE-4D4E-B59A-EB465A0315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20C95834-106E-4902-A34D-5AC872DE79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C7D0A-59BF-4690-9629-C3D3F0FACF76}" type="datetimeFigureOut">
              <a:rPr lang="tr-TR" smtClean="0"/>
              <a:t>6.12.2023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ADF004D9-5B93-460D-8683-EB59C0EA63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4FC1B56A-8D32-408A-9D1F-A410BEC646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6FA4A-3CE7-4B46-9967-6ED82999106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133965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E9D5E062-2715-4C74-A34E-ACD550CA4A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490D5C9C-BC64-4124-9D02-4A12152061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E1B4EE94-231D-4E8F-8E34-10F93F3268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C7D0A-59BF-4690-9629-C3D3F0FACF76}" type="datetimeFigureOut">
              <a:rPr lang="tr-TR" smtClean="0"/>
              <a:t>6.12.2023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420DA4D0-BB85-4BFE-822B-6DC7FDC6B3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98F5F2C8-577C-47CE-A5D3-645858B752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6FA4A-3CE7-4B46-9967-6ED82999106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643438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73BD9A38-FBAE-4673-8101-9E592E15B23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4A07CF6E-83C8-465A-9466-2B989A11C7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3F99C870-B173-4EE8-8354-7E88480A27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C7D0A-59BF-4690-9629-C3D3F0FACF76}" type="datetimeFigureOut">
              <a:rPr lang="tr-TR" smtClean="0"/>
              <a:t>6.12.2023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0FD3A6D6-CAE8-4878-9085-382A61BBBC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213BFCA5-3C77-43C1-A310-8A7230B18F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6FA4A-3CE7-4B46-9967-6ED82999106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623247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34A3DB3B-6119-4FFF-881B-E6B4B05862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263F881-BBF4-4FA5-9DED-F7A6911416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69A3111A-CA65-400B-9F9B-A2A538C182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C7D0A-59BF-4690-9629-C3D3F0FACF76}" type="datetimeFigureOut">
              <a:rPr lang="tr-TR" smtClean="0"/>
              <a:t>6.12.2023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25EC4827-CFAE-4FAB-B709-6F06ED1718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3E3457F8-25C6-455E-BE62-ED120AA387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6FA4A-3CE7-4B46-9967-6ED82999106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676795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1D467F22-F49D-4306-914C-8AB3633375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7FC45583-2BC5-47FF-BF42-44E33E5FDD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1432F442-1649-4C36-8E8D-413FBAF50B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C7D0A-59BF-4690-9629-C3D3F0FACF76}" type="datetimeFigureOut">
              <a:rPr lang="tr-TR" smtClean="0"/>
              <a:t>6.12.2023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1B7FB0B2-5319-413D-B2C6-D5DE167662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40B1914F-31AD-4697-BFBA-A42DC0D6B9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6FA4A-3CE7-4B46-9967-6ED82999106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016824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CBDD34FD-47D0-4EE5-AD60-089D63FC1B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ACE8287-94F2-463E-B9C9-A5425B6D194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702113B9-D1A1-4993-AF76-71E3AF8EF7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86BB1159-CE7D-40EC-8733-B74A9138A6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C7D0A-59BF-4690-9629-C3D3F0FACF76}" type="datetimeFigureOut">
              <a:rPr lang="tr-TR" smtClean="0"/>
              <a:t>6.12.2023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4744F475-07E5-4481-91AB-ABA865C567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83350DFB-3222-41A0-BFE9-28A038F8AF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6FA4A-3CE7-4B46-9967-6ED82999106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635241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90404E01-31C3-4594-8494-A277347FE1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DBAC6CD1-49D6-4D93-BDF3-04BD85F6D2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C86BF9EB-11D6-418C-9123-37C5D90289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8D9A8B48-EEBD-417B-929C-22CE1C0B25E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E2BB41C7-3F5D-494D-AE4C-3E1C5D57E15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9BB9F0F3-0A1C-4629-97FD-33FCA68A49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C7D0A-59BF-4690-9629-C3D3F0FACF76}" type="datetimeFigureOut">
              <a:rPr lang="tr-TR" smtClean="0"/>
              <a:t>6.12.2023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DF23C163-8A32-44BD-9963-36FC6A7583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E346F01D-3947-4C4A-81B2-F9E3E06BAD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6FA4A-3CE7-4B46-9967-6ED82999106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551891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8268103A-C72E-4156-9DDA-307915398C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7514FC12-5C07-4569-8C26-8BF4282C8A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C7D0A-59BF-4690-9629-C3D3F0FACF76}" type="datetimeFigureOut">
              <a:rPr lang="tr-TR" smtClean="0"/>
              <a:t>6.12.2023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C8BFE6EA-3112-40AD-98F5-9E4FD37E59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1B0375CF-435A-46B8-BA91-749184852C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6FA4A-3CE7-4B46-9967-6ED82999106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448076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976F0AF9-9EBA-4EE4-B9B1-9727C88F79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C7D0A-59BF-4690-9629-C3D3F0FACF76}" type="datetimeFigureOut">
              <a:rPr lang="tr-TR" smtClean="0"/>
              <a:t>6.12.2023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FE0DF640-62D1-4086-91E3-70A294B521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AD9F5FF5-D3F2-4AB9-9004-8DADC98D2F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6FA4A-3CE7-4B46-9967-6ED82999106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815462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16CA315A-DA9E-47C9-BC7D-A358B70725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5F256E9-218F-4860-AAD1-DB46EA553D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5F0CE49B-4206-4D68-9B4A-140B314203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67230235-F52C-49D9-8371-06B80FFADB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C7D0A-59BF-4690-9629-C3D3F0FACF76}" type="datetimeFigureOut">
              <a:rPr lang="tr-TR" smtClean="0"/>
              <a:t>6.12.2023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EB4DBFF6-8F5D-4157-906B-6692B73D98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1B5B4C95-C15D-41C5-8DF0-6E4E0F367D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6FA4A-3CE7-4B46-9967-6ED82999106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69150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8E25AE92-9674-4036-B848-12FE1013D5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F4F80B4C-E05E-4CAB-AC6A-4DEE4F471DA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76C04D3C-BF2E-44B6-82FA-9D269668FE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330F434E-1CE9-4611-A798-C5A09F2FB0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C7D0A-59BF-4690-9629-C3D3F0FACF76}" type="datetimeFigureOut">
              <a:rPr lang="tr-TR" smtClean="0"/>
              <a:t>6.12.2023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04659106-39E5-4E71-9EF9-16FB622B9C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02637309-976B-46D6-8A2C-15DEB44572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6FA4A-3CE7-4B46-9967-6ED82999106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86181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9C27E171-634D-47DF-9598-D3C7B1D4C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F5193672-71FF-461D-AE56-7F8231E618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A69E825A-39F4-4C61-BE17-1FE24987088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6C7D0A-59BF-4690-9629-C3D3F0FACF76}" type="datetimeFigureOut">
              <a:rPr lang="tr-TR" smtClean="0"/>
              <a:t>6.12.2023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03A8B232-19B2-463F-BFA7-826B3AEDC8B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6FBE014E-984E-4F93-972D-CFAD71E75EF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B6FA4A-3CE7-4B46-9967-6ED82999106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611434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A820D410-11B3-4E44-A5E1-7C235DC70F3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sz="3600" dirty="0" err="1"/>
              <a:t>Eco</a:t>
            </a:r>
            <a:r>
              <a:rPr lang="tr-TR" sz="3600"/>
              <a:t> 105, </a:t>
            </a:r>
            <a:r>
              <a:rPr lang="tr-TR" sz="3600" dirty="0" err="1"/>
              <a:t>Week</a:t>
            </a:r>
            <a:r>
              <a:rPr lang="tr-TR" sz="3600" dirty="0"/>
              <a:t> 13, </a:t>
            </a:r>
            <a:r>
              <a:rPr lang="tr-TR" sz="3600" dirty="0" err="1"/>
              <a:t>Worksheet</a:t>
            </a:r>
            <a:endParaRPr lang="tr-TR" sz="3600" dirty="0"/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598833AE-DD46-418A-BBA2-64520EFC210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err="1"/>
              <a:t>Economics</a:t>
            </a:r>
            <a:r>
              <a:rPr lang="tr-TR" dirty="0"/>
              <a:t> 105</a:t>
            </a:r>
          </a:p>
        </p:txBody>
      </p:sp>
    </p:spTree>
    <p:extLst>
      <p:ext uri="{BB962C8B-B14F-4D97-AF65-F5344CB8AC3E}">
        <p14:creationId xmlns:p14="http://schemas.microsoft.com/office/powerpoint/2010/main" val="27753468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97EDB4D9-7E23-4D8A-B959-2EE34285A3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 err="1"/>
              <a:t>Eco</a:t>
            </a:r>
            <a:r>
              <a:rPr lang="tr-TR" sz="3600" dirty="0"/>
              <a:t> 105, </a:t>
            </a:r>
            <a:r>
              <a:rPr lang="tr-TR" sz="3600" dirty="0" err="1"/>
              <a:t>Week</a:t>
            </a:r>
            <a:r>
              <a:rPr lang="tr-TR" sz="3600" dirty="0"/>
              <a:t> 13, 1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FF0101F-BBD7-4514-9EC8-DB1B8FB9D7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>
                <a:latin typeface="+mj-lt"/>
              </a:rPr>
              <a:t>1. </a:t>
            </a:r>
            <a:r>
              <a:rPr lang="tr-TR" dirty="0" err="1">
                <a:latin typeface="+mj-lt"/>
              </a:rPr>
              <a:t>Explain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why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we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use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economic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policy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tools</a:t>
            </a:r>
            <a:r>
              <a:rPr lang="tr-TR" dirty="0">
                <a:latin typeface="+mj-lt"/>
              </a:rPr>
              <a:t>? </a:t>
            </a:r>
            <a:r>
              <a:rPr lang="tr-TR" dirty="0" err="1">
                <a:latin typeface="+mj-lt"/>
              </a:rPr>
              <a:t>What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are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the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economic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policy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tools</a:t>
            </a:r>
            <a:r>
              <a:rPr lang="tr-TR" dirty="0">
                <a:latin typeface="+mj-lt"/>
              </a:rPr>
              <a:t>?</a:t>
            </a:r>
          </a:p>
          <a:p>
            <a:r>
              <a:rPr lang="tr-TR" dirty="0">
                <a:latin typeface="+mj-lt"/>
              </a:rPr>
              <a:t>2. </a:t>
            </a:r>
            <a:r>
              <a:rPr lang="tr-TR" dirty="0" err="1">
                <a:latin typeface="+mj-lt"/>
              </a:rPr>
              <a:t>What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problems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face</a:t>
            </a:r>
            <a:r>
              <a:rPr lang="tr-TR" dirty="0">
                <a:latin typeface="+mj-lt"/>
              </a:rPr>
              <a:t> a </a:t>
            </a:r>
            <a:r>
              <a:rPr lang="tr-TR" dirty="0" err="1">
                <a:latin typeface="+mj-lt"/>
              </a:rPr>
              <a:t>government</a:t>
            </a:r>
            <a:r>
              <a:rPr lang="tr-TR" dirty="0">
                <a:latin typeface="+mj-lt"/>
              </a:rPr>
              <a:t> in </a:t>
            </a:r>
            <a:r>
              <a:rPr lang="tr-TR" dirty="0" err="1">
                <a:latin typeface="+mj-lt"/>
              </a:rPr>
              <a:t>attempting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to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reach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all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the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basic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macroeconomic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objectives</a:t>
            </a:r>
            <a:r>
              <a:rPr lang="tr-TR" dirty="0">
                <a:latin typeface="+mj-lt"/>
              </a:rPr>
              <a:t> at </a:t>
            </a:r>
            <a:r>
              <a:rPr lang="tr-TR" dirty="0" err="1">
                <a:latin typeface="+mj-lt"/>
              </a:rPr>
              <a:t>the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same</a:t>
            </a:r>
            <a:r>
              <a:rPr lang="tr-TR" dirty="0">
                <a:latin typeface="+mj-lt"/>
              </a:rPr>
              <a:t> time?</a:t>
            </a:r>
          </a:p>
          <a:p>
            <a:r>
              <a:rPr lang="tr-TR" dirty="0">
                <a:latin typeface="+mj-lt"/>
              </a:rPr>
              <a:t>3. (A </a:t>
            </a:r>
            <a:r>
              <a:rPr lang="tr-TR" dirty="0" err="1">
                <a:latin typeface="+mj-lt"/>
              </a:rPr>
              <a:t>practical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question</a:t>
            </a:r>
            <a:r>
              <a:rPr lang="tr-TR" dirty="0">
                <a:latin typeface="+mj-lt"/>
              </a:rPr>
              <a:t>). At </a:t>
            </a:r>
            <a:r>
              <a:rPr lang="tr-TR" dirty="0" err="1">
                <a:latin typeface="+mj-lt"/>
              </a:rPr>
              <a:t>what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point</a:t>
            </a:r>
            <a:r>
              <a:rPr lang="tr-TR" dirty="0">
                <a:latin typeface="+mj-lt"/>
              </a:rPr>
              <a:t> of </a:t>
            </a:r>
            <a:r>
              <a:rPr lang="tr-TR" dirty="0" err="1">
                <a:latin typeface="+mj-lt"/>
              </a:rPr>
              <a:t>the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business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cycle</a:t>
            </a:r>
            <a:r>
              <a:rPr lang="tr-TR" dirty="0">
                <a:latin typeface="+mj-lt"/>
              </a:rPr>
              <a:t> is </a:t>
            </a:r>
            <a:r>
              <a:rPr lang="tr-TR" dirty="0" err="1">
                <a:latin typeface="+mj-lt"/>
              </a:rPr>
              <a:t>Turkey</a:t>
            </a:r>
            <a:r>
              <a:rPr lang="tr-TR" dirty="0">
                <a:latin typeface="+mj-lt"/>
              </a:rPr>
              <a:t> at </a:t>
            </a:r>
            <a:r>
              <a:rPr lang="tr-TR" dirty="0" err="1">
                <a:latin typeface="+mj-lt"/>
              </a:rPr>
              <a:t>present</a:t>
            </a:r>
            <a:r>
              <a:rPr lang="tr-TR" dirty="0">
                <a:latin typeface="+mj-lt"/>
              </a:rPr>
              <a:t>? </a:t>
            </a:r>
            <a:r>
              <a:rPr lang="tr-TR" dirty="0" err="1">
                <a:latin typeface="+mj-lt"/>
              </a:rPr>
              <a:t>What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policy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options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you</a:t>
            </a:r>
            <a:r>
              <a:rPr lang="tr-TR" dirty="0">
                <a:latin typeface="+mj-lt"/>
              </a:rPr>
              <a:t> can </a:t>
            </a:r>
            <a:r>
              <a:rPr lang="tr-TR" dirty="0" err="1">
                <a:latin typeface="+mj-lt"/>
              </a:rPr>
              <a:t>offer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against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this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situation</a:t>
            </a:r>
            <a:r>
              <a:rPr lang="tr-TR" dirty="0">
                <a:latin typeface="+mj-lt"/>
              </a:rPr>
              <a:t>?</a:t>
            </a:r>
          </a:p>
          <a:p>
            <a:r>
              <a:rPr lang="tr-TR" dirty="0">
                <a:latin typeface="+mj-lt"/>
              </a:rPr>
              <a:t>4. </a:t>
            </a:r>
            <a:r>
              <a:rPr lang="tr-TR" dirty="0" err="1">
                <a:latin typeface="+mj-lt"/>
              </a:rPr>
              <a:t>Explain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the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assumptions</a:t>
            </a:r>
            <a:r>
              <a:rPr lang="tr-TR" dirty="0">
                <a:latin typeface="+mj-lt"/>
              </a:rPr>
              <a:t> of </a:t>
            </a:r>
            <a:r>
              <a:rPr lang="tr-TR" dirty="0" err="1">
                <a:latin typeface="+mj-lt"/>
              </a:rPr>
              <a:t>the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Classical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economy</a:t>
            </a:r>
            <a:r>
              <a:rPr lang="tr-TR" dirty="0">
                <a:latin typeface="+mj-lt"/>
              </a:rPr>
              <a:t>. </a:t>
            </a:r>
            <a:r>
              <a:rPr lang="tr-TR" dirty="0" err="1">
                <a:latin typeface="+mj-lt"/>
              </a:rPr>
              <a:t>The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Keynesian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economy</a:t>
            </a:r>
            <a:r>
              <a:rPr lang="tr-TR" dirty="0">
                <a:latin typeface="+mj-lt"/>
              </a:rPr>
              <a:t>?</a:t>
            </a:r>
          </a:p>
          <a:p>
            <a:r>
              <a:rPr lang="tr-TR" dirty="0">
                <a:latin typeface="+mj-lt"/>
              </a:rPr>
              <a:t>‘’İnsan her gün bir parça müzik dinlemeli, iyi bir şiir okumalı, güzel bir tablo görmeli ve mümkünse birkaç mantıklı cümle söylemelidir’’. Goethe</a:t>
            </a:r>
          </a:p>
          <a:p>
            <a:r>
              <a:rPr lang="tr-TR" dirty="0">
                <a:latin typeface="+mj-lt"/>
              </a:rPr>
              <a:t>‘’E </a:t>
            </a:r>
            <a:r>
              <a:rPr lang="tr-TR" dirty="0" err="1">
                <a:latin typeface="+mj-lt"/>
              </a:rPr>
              <a:t>Pluribus</a:t>
            </a:r>
            <a:r>
              <a:rPr lang="tr-TR" dirty="0">
                <a:latin typeface="+mj-lt"/>
              </a:rPr>
              <a:t> Unum’’. Birlikten kuvvet doğar.</a:t>
            </a:r>
          </a:p>
          <a:p>
            <a:pPr marL="0" indent="0">
              <a:buNone/>
            </a:pPr>
            <a:r>
              <a:rPr lang="tr-TR" dirty="0">
                <a:latin typeface="+mj-lt"/>
              </a:rPr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39679425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60C127B2-6C1E-479F-B6CC-3D51A7EBD0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 err="1"/>
              <a:t>Eco</a:t>
            </a:r>
            <a:r>
              <a:rPr lang="tr-TR" sz="3600" dirty="0"/>
              <a:t> 105, </a:t>
            </a:r>
            <a:r>
              <a:rPr lang="tr-TR" sz="3600" dirty="0" err="1"/>
              <a:t>Week</a:t>
            </a:r>
            <a:r>
              <a:rPr lang="tr-TR" sz="3600" dirty="0"/>
              <a:t> 13, 2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BCB996D-B665-4964-8423-3E088C2BA7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>
                <a:latin typeface="+mj-lt"/>
              </a:rPr>
              <a:t>5. </a:t>
            </a:r>
            <a:r>
              <a:rPr lang="tr-TR" dirty="0" err="1">
                <a:latin typeface="+mj-lt"/>
              </a:rPr>
              <a:t>Describe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the</a:t>
            </a:r>
            <a:r>
              <a:rPr lang="tr-TR" dirty="0">
                <a:latin typeface="+mj-lt"/>
              </a:rPr>
              <a:t> main </a:t>
            </a:r>
            <a:r>
              <a:rPr lang="tr-TR" dirty="0" err="1">
                <a:latin typeface="+mj-lt"/>
              </a:rPr>
              <a:t>determinants</a:t>
            </a:r>
            <a:r>
              <a:rPr lang="tr-TR" dirty="0">
                <a:latin typeface="+mj-lt"/>
              </a:rPr>
              <a:t> of </a:t>
            </a:r>
            <a:r>
              <a:rPr lang="tr-TR" dirty="0" err="1">
                <a:latin typeface="+mj-lt"/>
              </a:rPr>
              <a:t>consumption</a:t>
            </a:r>
            <a:r>
              <a:rPr lang="tr-TR" dirty="0">
                <a:latin typeface="+mj-lt"/>
              </a:rPr>
              <a:t>. </a:t>
            </a:r>
            <a:r>
              <a:rPr lang="tr-TR" dirty="0" err="1">
                <a:latin typeface="+mj-lt"/>
              </a:rPr>
              <a:t>Suppose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all</a:t>
            </a:r>
            <a:r>
              <a:rPr lang="tr-TR" dirty="0">
                <a:latin typeface="+mj-lt"/>
              </a:rPr>
              <a:t> of </a:t>
            </a:r>
            <a:r>
              <a:rPr lang="tr-TR" dirty="0" err="1">
                <a:latin typeface="+mj-lt"/>
              </a:rPr>
              <a:t>them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changed</a:t>
            </a:r>
            <a:r>
              <a:rPr lang="tr-TR" dirty="0">
                <a:latin typeface="+mj-lt"/>
              </a:rPr>
              <a:t> at </a:t>
            </a:r>
            <a:r>
              <a:rPr lang="tr-TR" dirty="0" err="1">
                <a:latin typeface="+mj-lt"/>
              </a:rPr>
              <a:t>the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same</a:t>
            </a:r>
            <a:r>
              <a:rPr lang="tr-TR" dirty="0">
                <a:latin typeface="+mj-lt"/>
              </a:rPr>
              <a:t> time.  a) Do </a:t>
            </a:r>
            <a:r>
              <a:rPr lang="tr-TR" dirty="0" err="1">
                <a:latin typeface="+mj-lt"/>
              </a:rPr>
              <a:t>you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think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consumption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function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shifts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parallel</a:t>
            </a:r>
            <a:r>
              <a:rPr lang="tr-TR" dirty="0">
                <a:latin typeface="+mj-lt"/>
              </a:rPr>
              <a:t>? b) </a:t>
            </a:r>
            <a:r>
              <a:rPr lang="tr-TR" dirty="0" err="1">
                <a:latin typeface="+mj-lt"/>
              </a:rPr>
              <a:t>What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happens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marginal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propensity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to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consume</a:t>
            </a:r>
            <a:r>
              <a:rPr lang="tr-TR" dirty="0">
                <a:latin typeface="+mj-lt"/>
              </a:rPr>
              <a:t>?</a:t>
            </a:r>
          </a:p>
          <a:p>
            <a:r>
              <a:rPr lang="tr-TR" dirty="0">
                <a:latin typeface="+mj-lt"/>
              </a:rPr>
              <a:t>6. </a:t>
            </a:r>
            <a:r>
              <a:rPr lang="tr-TR" dirty="0" err="1">
                <a:latin typeface="+mj-lt"/>
              </a:rPr>
              <a:t>What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are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the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injections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and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leakages</a:t>
            </a:r>
            <a:r>
              <a:rPr lang="tr-TR" dirty="0">
                <a:latin typeface="+mj-lt"/>
              </a:rPr>
              <a:t> in </a:t>
            </a:r>
            <a:r>
              <a:rPr lang="tr-TR" dirty="0" err="1">
                <a:latin typeface="+mj-lt"/>
              </a:rPr>
              <a:t>the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economy</a:t>
            </a:r>
            <a:r>
              <a:rPr lang="tr-TR" dirty="0">
                <a:latin typeface="+mj-lt"/>
              </a:rPr>
              <a:t>?</a:t>
            </a:r>
          </a:p>
          <a:p>
            <a:r>
              <a:rPr lang="tr-TR" dirty="0">
                <a:latin typeface="+mj-lt"/>
              </a:rPr>
              <a:t>7. </a:t>
            </a:r>
            <a:r>
              <a:rPr lang="tr-TR" dirty="0" err="1">
                <a:latin typeface="+mj-lt"/>
              </a:rPr>
              <a:t>Try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to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determine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three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key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indicators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that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signal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to</a:t>
            </a:r>
            <a:r>
              <a:rPr lang="tr-TR" dirty="0">
                <a:latin typeface="+mj-lt"/>
              </a:rPr>
              <a:t> an </a:t>
            </a:r>
            <a:r>
              <a:rPr lang="tr-TR" dirty="0" err="1">
                <a:latin typeface="+mj-lt"/>
              </a:rPr>
              <a:t>end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to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recession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and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the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recovery</a:t>
            </a:r>
            <a:r>
              <a:rPr lang="tr-TR" dirty="0">
                <a:latin typeface="+mj-lt"/>
              </a:rPr>
              <a:t> of </a:t>
            </a:r>
            <a:r>
              <a:rPr lang="tr-TR" dirty="0" err="1">
                <a:latin typeface="+mj-lt"/>
              </a:rPr>
              <a:t>the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economy</a:t>
            </a:r>
            <a:r>
              <a:rPr lang="tr-TR" dirty="0">
                <a:latin typeface="+mj-lt"/>
              </a:rPr>
              <a:t>.</a:t>
            </a:r>
          </a:p>
          <a:p>
            <a:r>
              <a:rPr lang="tr-TR" dirty="0">
                <a:latin typeface="+mj-lt"/>
              </a:rPr>
              <a:t>8. </a:t>
            </a:r>
            <a:r>
              <a:rPr lang="tr-TR" dirty="0" err="1">
                <a:latin typeface="+mj-lt"/>
              </a:rPr>
              <a:t>What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are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the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advantages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and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disadvantages</a:t>
            </a:r>
            <a:r>
              <a:rPr lang="tr-TR" dirty="0">
                <a:latin typeface="+mj-lt"/>
              </a:rPr>
              <a:t> of </a:t>
            </a:r>
            <a:r>
              <a:rPr lang="tr-TR" dirty="0" err="1">
                <a:latin typeface="+mj-lt"/>
              </a:rPr>
              <a:t>the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fiscal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policy</a:t>
            </a:r>
            <a:r>
              <a:rPr lang="tr-TR" dirty="0">
                <a:latin typeface="+mj-lt"/>
              </a:rPr>
              <a:t>?</a:t>
            </a:r>
          </a:p>
          <a:p>
            <a:r>
              <a:rPr lang="tr-TR" dirty="0">
                <a:latin typeface="+mj-lt"/>
              </a:rPr>
              <a:t>9. </a:t>
            </a:r>
            <a:r>
              <a:rPr lang="tr-TR" dirty="0" err="1">
                <a:latin typeface="+mj-lt"/>
              </a:rPr>
              <a:t>What</a:t>
            </a:r>
            <a:r>
              <a:rPr lang="tr-TR" dirty="0">
                <a:latin typeface="+mj-lt"/>
              </a:rPr>
              <a:t> is a </a:t>
            </a:r>
            <a:r>
              <a:rPr lang="tr-TR" dirty="0" err="1">
                <a:latin typeface="+mj-lt"/>
              </a:rPr>
              <a:t>budget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deficit</a:t>
            </a:r>
            <a:r>
              <a:rPr lang="tr-TR" dirty="0">
                <a:latin typeface="+mj-lt"/>
              </a:rPr>
              <a:t>? Budget </a:t>
            </a:r>
            <a:r>
              <a:rPr lang="tr-TR" dirty="0" err="1">
                <a:latin typeface="+mj-lt"/>
              </a:rPr>
              <a:t>surplus</a:t>
            </a:r>
            <a:r>
              <a:rPr lang="tr-TR" dirty="0">
                <a:latin typeface="+mj-lt"/>
              </a:rPr>
              <a:t>? </a:t>
            </a:r>
            <a:r>
              <a:rPr lang="tr-TR" dirty="0" err="1">
                <a:latin typeface="+mj-lt"/>
              </a:rPr>
              <a:t>Why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government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faces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with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them</a:t>
            </a:r>
            <a:r>
              <a:rPr lang="tr-TR" dirty="0">
                <a:latin typeface="+mj-lt"/>
              </a:rPr>
              <a:t>?  </a:t>
            </a:r>
          </a:p>
        </p:txBody>
      </p:sp>
    </p:spTree>
    <p:extLst>
      <p:ext uri="{BB962C8B-B14F-4D97-AF65-F5344CB8AC3E}">
        <p14:creationId xmlns:p14="http://schemas.microsoft.com/office/powerpoint/2010/main" val="3823640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9B175B27-2CEF-4606-B885-FD7CB700E1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800" dirty="0" err="1"/>
              <a:t>Eco</a:t>
            </a:r>
            <a:r>
              <a:rPr lang="tr-TR" sz="2800"/>
              <a:t> 105, </a:t>
            </a:r>
            <a:r>
              <a:rPr lang="tr-TR" sz="2800" dirty="0" err="1"/>
              <a:t>Week</a:t>
            </a:r>
            <a:r>
              <a:rPr lang="tr-TR" sz="2800" dirty="0"/>
              <a:t> 13, 3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A26617A-74AB-4E5D-9BC6-03796DBA44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>
                <a:latin typeface="+mj-lt"/>
              </a:rPr>
              <a:t>9. </a:t>
            </a:r>
            <a:r>
              <a:rPr lang="tr-TR" dirty="0" err="1">
                <a:latin typeface="+mj-lt"/>
              </a:rPr>
              <a:t>Go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to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Question</a:t>
            </a:r>
            <a:r>
              <a:rPr lang="tr-TR" dirty="0">
                <a:latin typeface="+mj-lt"/>
              </a:rPr>
              <a:t> 3. </a:t>
            </a:r>
            <a:r>
              <a:rPr lang="tr-TR" dirty="0" err="1">
                <a:latin typeface="+mj-lt"/>
              </a:rPr>
              <a:t>According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to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your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answer</a:t>
            </a:r>
            <a:r>
              <a:rPr lang="tr-TR" dirty="0">
                <a:latin typeface="+mj-lt"/>
              </a:rPr>
              <a:t>, </a:t>
            </a:r>
            <a:r>
              <a:rPr lang="tr-TR" dirty="0" err="1">
                <a:latin typeface="+mj-lt"/>
              </a:rPr>
              <a:t>what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fiscal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policy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should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government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take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into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action</a:t>
            </a:r>
            <a:r>
              <a:rPr lang="tr-TR" dirty="0">
                <a:latin typeface="+mj-lt"/>
              </a:rPr>
              <a:t>?</a:t>
            </a:r>
          </a:p>
          <a:p>
            <a:r>
              <a:rPr lang="tr-TR" dirty="0">
                <a:latin typeface="+mj-lt"/>
              </a:rPr>
              <a:t>10. </a:t>
            </a:r>
            <a:r>
              <a:rPr lang="tr-TR" dirty="0" err="1">
                <a:latin typeface="+mj-lt"/>
              </a:rPr>
              <a:t>Describe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the</a:t>
            </a:r>
            <a:r>
              <a:rPr lang="tr-TR" dirty="0">
                <a:latin typeface="+mj-lt"/>
              </a:rPr>
              <a:t> main </a:t>
            </a:r>
            <a:r>
              <a:rPr lang="tr-TR" dirty="0" err="1">
                <a:latin typeface="+mj-lt"/>
              </a:rPr>
              <a:t>functions</a:t>
            </a:r>
            <a:r>
              <a:rPr lang="tr-TR" dirty="0">
                <a:latin typeface="+mj-lt"/>
              </a:rPr>
              <a:t> of </a:t>
            </a:r>
            <a:r>
              <a:rPr lang="tr-TR" dirty="0" err="1">
                <a:latin typeface="+mj-lt"/>
              </a:rPr>
              <a:t>money</a:t>
            </a:r>
            <a:r>
              <a:rPr lang="tr-TR" dirty="0">
                <a:latin typeface="+mj-lt"/>
              </a:rPr>
              <a:t>.</a:t>
            </a:r>
          </a:p>
          <a:p>
            <a:r>
              <a:rPr lang="tr-TR" dirty="0">
                <a:latin typeface="+mj-lt"/>
              </a:rPr>
              <a:t>11. </a:t>
            </a:r>
            <a:r>
              <a:rPr lang="tr-TR" dirty="0" err="1">
                <a:latin typeface="+mj-lt"/>
              </a:rPr>
              <a:t>Explain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what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factor</a:t>
            </a:r>
            <a:r>
              <a:rPr lang="tr-TR" dirty="0">
                <a:latin typeface="+mj-lt"/>
              </a:rPr>
              <a:t>(s) </a:t>
            </a:r>
            <a:r>
              <a:rPr lang="tr-TR" dirty="0" err="1">
                <a:latin typeface="+mj-lt"/>
              </a:rPr>
              <a:t>cause</a:t>
            </a:r>
            <a:r>
              <a:rPr lang="tr-TR" dirty="0">
                <a:latin typeface="+mj-lt"/>
              </a:rPr>
              <a:t> an </a:t>
            </a:r>
            <a:r>
              <a:rPr lang="tr-TR" dirty="0" err="1">
                <a:latin typeface="+mj-lt"/>
              </a:rPr>
              <a:t>increase</a:t>
            </a:r>
            <a:r>
              <a:rPr lang="tr-TR" dirty="0">
                <a:latin typeface="+mj-lt"/>
              </a:rPr>
              <a:t> in </a:t>
            </a:r>
            <a:r>
              <a:rPr lang="tr-TR" dirty="0" err="1">
                <a:latin typeface="+mj-lt"/>
              </a:rPr>
              <a:t>money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supply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and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why</a:t>
            </a:r>
            <a:endParaRPr lang="tr-TR" dirty="0">
              <a:latin typeface="+mj-lt"/>
            </a:endParaRPr>
          </a:p>
          <a:p>
            <a:r>
              <a:rPr lang="tr-TR" dirty="0">
                <a:latin typeface="+mj-lt"/>
              </a:rPr>
              <a:t>12. Do </a:t>
            </a:r>
            <a:r>
              <a:rPr lang="tr-TR" dirty="0" err="1">
                <a:latin typeface="+mj-lt"/>
              </a:rPr>
              <a:t>you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see</a:t>
            </a:r>
            <a:r>
              <a:rPr lang="tr-TR" dirty="0">
                <a:latin typeface="+mj-lt"/>
              </a:rPr>
              <a:t> a </a:t>
            </a:r>
            <a:r>
              <a:rPr lang="tr-TR" dirty="0" err="1">
                <a:latin typeface="+mj-lt"/>
              </a:rPr>
              <a:t>relation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between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the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money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supply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and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the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public-sector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borrowing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requirements</a:t>
            </a:r>
            <a:r>
              <a:rPr lang="tr-TR" dirty="0">
                <a:latin typeface="+mj-lt"/>
              </a:rPr>
              <a:t>?</a:t>
            </a:r>
          </a:p>
          <a:p>
            <a:r>
              <a:rPr lang="tr-TR" dirty="0">
                <a:latin typeface="+mj-lt"/>
              </a:rPr>
              <a:t>13. </a:t>
            </a:r>
            <a:r>
              <a:rPr lang="tr-TR" dirty="0" err="1">
                <a:latin typeface="+mj-lt"/>
              </a:rPr>
              <a:t>What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are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the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elements</a:t>
            </a:r>
            <a:r>
              <a:rPr lang="tr-TR" dirty="0">
                <a:latin typeface="+mj-lt"/>
              </a:rPr>
              <a:t> of </a:t>
            </a:r>
            <a:r>
              <a:rPr lang="tr-TR" dirty="0" err="1">
                <a:latin typeface="+mj-lt"/>
              </a:rPr>
              <a:t>demand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for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money</a:t>
            </a:r>
            <a:r>
              <a:rPr lang="tr-TR" dirty="0">
                <a:latin typeface="+mj-lt"/>
              </a:rPr>
              <a:t>?</a:t>
            </a:r>
          </a:p>
          <a:p>
            <a:r>
              <a:rPr lang="tr-TR" dirty="0">
                <a:latin typeface="+mj-lt"/>
              </a:rPr>
              <a:t>14. </a:t>
            </a:r>
            <a:r>
              <a:rPr lang="tr-TR" dirty="0" err="1">
                <a:latin typeface="+mj-lt"/>
              </a:rPr>
              <a:t>Explain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the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elements</a:t>
            </a:r>
            <a:r>
              <a:rPr lang="tr-TR" dirty="0">
                <a:latin typeface="+mj-lt"/>
              </a:rPr>
              <a:t> of M1 </a:t>
            </a:r>
            <a:r>
              <a:rPr lang="tr-TR" dirty="0" err="1">
                <a:latin typeface="+mj-lt"/>
              </a:rPr>
              <a:t>and</a:t>
            </a:r>
            <a:r>
              <a:rPr lang="tr-TR" dirty="0">
                <a:latin typeface="+mj-lt"/>
              </a:rPr>
              <a:t> M2?</a:t>
            </a:r>
          </a:p>
          <a:p>
            <a:r>
              <a:rPr lang="tr-TR" dirty="0">
                <a:latin typeface="+mj-lt"/>
              </a:rPr>
              <a:t>15. </a:t>
            </a:r>
            <a:r>
              <a:rPr lang="tr-TR" dirty="0" err="1">
                <a:latin typeface="+mj-lt"/>
              </a:rPr>
              <a:t>Explain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why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understanding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money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supply</a:t>
            </a:r>
            <a:r>
              <a:rPr lang="tr-TR" dirty="0">
                <a:latin typeface="+mj-lt"/>
              </a:rPr>
              <a:t> is </a:t>
            </a:r>
            <a:r>
              <a:rPr lang="tr-TR" dirty="0" err="1">
                <a:latin typeface="+mj-lt"/>
              </a:rPr>
              <a:t>difficult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and</a:t>
            </a:r>
            <a:r>
              <a:rPr lang="tr-TR" dirty="0">
                <a:latin typeface="+mj-lt"/>
              </a:rPr>
              <a:t> </a:t>
            </a:r>
            <a:r>
              <a:rPr lang="tr-TR" dirty="0" err="1">
                <a:latin typeface="+mj-lt"/>
              </a:rPr>
              <a:t>complicated</a:t>
            </a:r>
            <a:r>
              <a:rPr lang="tr-TR">
                <a:latin typeface="+mj-lt"/>
              </a:rPr>
              <a:t>?</a:t>
            </a:r>
            <a:endParaRPr lang="tr-TR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0723512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345</Words>
  <Application>Microsoft Office PowerPoint</Application>
  <PresentationFormat>Geniş ekran</PresentationFormat>
  <Paragraphs>24</Paragraphs>
  <Slides>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Teması</vt:lpstr>
      <vt:lpstr>Eco 105, Week 13, Worksheet</vt:lpstr>
      <vt:lpstr>Eco 105, Week 13, 1</vt:lpstr>
      <vt:lpstr>Eco 105, Week 13, 2</vt:lpstr>
      <vt:lpstr>Eco 105, Week 13, 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Eco 105, Week 13, Worksheet</dc:title>
  <dc:creator>Mahir Fisunoğlu</dc:creator>
  <cp:lastModifiedBy>Mahir Fisunoğlu</cp:lastModifiedBy>
  <cp:revision>13</cp:revision>
  <dcterms:created xsi:type="dcterms:W3CDTF">2020-12-30T21:09:53Z</dcterms:created>
  <dcterms:modified xsi:type="dcterms:W3CDTF">2023-12-06T17:41:50Z</dcterms:modified>
</cp:coreProperties>
</file>