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F4DC6E-DAA5-4AFD-0A50-5BC8D9D7B49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980335B5-927F-3E72-DEFA-7B0C1228FA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1A6BF95-185F-FDF3-A13B-2A04E082DE46}"/>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5" name="Alt Bilgi Yer Tutucusu 4">
            <a:extLst>
              <a:ext uri="{FF2B5EF4-FFF2-40B4-BE49-F238E27FC236}">
                <a16:creationId xmlns:a16="http://schemas.microsoft.com/office/drawing/2014/main" id="{3BB4D2B1-9C8E-DF0E-D169-A940A3F971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A9CDB0-FAD7-C9DD-DB75-9FCE47AAE18D}"/>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1604160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F9008F-CCB3-8E5C-34A8-2E125C455AB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D94A9E7-A0E0-623D-186C-1E655086103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482BD62-CC52-037B-42D5-BE632DF3B2C1}"/>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5" name="Alt Bilgi Yer Tutucusu 4">
            <a:extLst>
              <a:ext uri="{FF2B5EF4-FFF2-40B4-BE49-F238E27FC236}">
                <a16:creationId xmlns:a16="http://schemas.microsoft.com/office/drawing/2014/main" id="{8C1182D2-B810-6A8D-6090-8ECC16D3578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12BCD5A-31E3-F1C4-0452-569E987804B5}"/>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998975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E3DBB8E-BC66-D226-BE7B-A67891F3CF6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24E2135-112F-F079-DB5A-C6CF177909B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6F37006-0495-36D2-B86E-C219542FB69C}"/>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5" name="Alt Bilgi Yer Tutucusu 4">
            <a:extLst>
              <a:ext uri="{FF2B5EF4-FFF2-40B4-BE49-F238E27FC236}">
                <a16:creationId xmlns:a16="http://schemas.microsoft.com/office/drawing/2014/main" id="{CB097466-EE75-6227-CCC5-C28C8EC8C0B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297A56-E771-7CE3-A559-FBD9BE4F0F8F}"/>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89274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CDA1D1-FD5B-0853-1319-B31A6E1B50E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2DD83A2-C8BE-5F92-6762-82BC0C73DB6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DE24AC8-BDBE-15A8-BDBD-BF4415EF3620}"/>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5" name="Alt Bilgi Yer Tutucusu 4">
            <a:extLst>
              <a:ext uri="{FF2B5EF4-FFF2-40B4-BE49-F238E27FC236}">
                <a16:creationId xmlns:a16="http://schemas.microsoft.com/office/drawing/2014/main" id="{C89E0F60-FC55-0D11-040D-C45F231C872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55DFB5E-4AAA-EF31-CACD-225DA8F43940}"/>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4015932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DC6E8D-05A2-CE89-0B0A-13329FA1A4A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539B9AC-92C6-69E5-3195-0606984A5B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10C94DA-6C5B-044E-26C5-BEF66E7AFB0D}"/>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5" name="Alt Bilgi Yer Tutucusu 4">
            <a:extLst>
              <a:ext uri="{FF2B5EF4-FFF2-40B4-BE49-F238E27FC236}">
                <a16:creationId xmlns:a16="http://schemas.microsoft.com/office/drawing/2014/main" id="{ED4D3DEF-A903-1E7C-0986-277FCB078D8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5341D30-E24F-E083-5617-2D4FD6CD4F3A}"/>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3821216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7DE216-93FE-EF28-8F7A-A3BFD573FF0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05D8725-0B9A-825B-76CD-CB54F727A41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6D09FB0-ADD8-124D-6152-BBDF86CD6EC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1C5F7C6-F19A-186C-E980-EC537547133F}"/>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6" name="Alt Bilgi Yer Tutucusu 5">
            <a:extLst>
              <a:ext uri="{FF2B5EF4-FFF2-40B4-BE49-F238E27FC236}">
                <a16:creationId xmlns:a16="http://schemas.microsoft.com/office/drawing/2014/main" id="{859A1F1D-6EBC-22A2-4462-B163E3D2E2C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93C02FF-3FA2-F05C-F9D8-E4FAF11E0A1B}"/>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1710235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CFD305-9505-7936-EB96-7122DBF691C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66E371C-9A13-7637-516D-F14A3976B3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D54DC0F-1364-7973-EA48-974F18154A1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9398834-0E62-E1FB-BDD7-9761B28BDE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2C16BB9-6BFB-9FC1-89A2-2FC56A05C1C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EE3CF1D-EB3C-E750-58D0-EF9696F07340}"/>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8" name="Alt Bilgi Yer Tutucusu 7">
            <a:extLst>
              <a:ext uri="{FF2B5EF4-FFF2-40B4-BE49-F238E27FC236}">
                <a16:creationId xmlns:a16="http://schemas.microsoft.com/office/drawing/2014/main" id="{EC8AE148-5754-2787-4520-EF22034C4A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0C2D1A5-1822-FB4B-E045-FB36A578F14D}"/>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751171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1D8775-CE05-AC35-F363-35578ABC1B3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C00F9BD-95EE-5BDC-98AF-23F25818EAD2}"/>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4" name="Alt Bilgi Yer Tutucusu 3">
            <a:extLst>
              <a:ext uri="{FF2B5EF4-FFF2-40B4-BE49-F238E27FC236}">
                <a16:creationId xmlns:a16="http://schemas.microsoft.com/office/drawing/2014/main" id="{89DD9473-376E-3DF0-064A-5612B0D81A9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F204BAC-98FF-0D4C-556F-5FAEC5E2D63B}"/>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3002330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83DFE0A-C76F-3D30-3D71-8253C8C896E0}"/>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3" name="Alt Bilgi Yer Tutucusu 2">
            <a:extLst>
              <a:ext uri="{FF2B5EF4-FFF2-40B4-BE49-F238E27FC236}">
                <a16:creationId xmlns:a16="http://schemas.microsoft.com/office/drawing/2014/main" id="{3395A1BC-63EC-7C24-CB18-3F2F717A9E2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E7153D9-C419-758B-C19E-10221DA9AF00}"/>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1790216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366DF3-D0F5-B207-398E-A6A51914C8C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744BE3A-BC18-8531-8128-336DD870A8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44C61A1-3747-0C15-177F-C3EF598277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BA9B6FD-E8ED-0852-77D4-D2A2F79FB5B5}"/>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6" name="Alt Bilgi Yer Tutucusu 5">
            <a:extLst>
              <a:ext uri="{FF2B5EF4-FFF2-40B4-BE49-F238E27FC236}">
                <a16:creationId xmlns:a16="http://schemas.microsoft.com/office/drawing/2014/main" id="{86C85254-2929-B139-2746-19A2EE0A0FC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1F9C91E-230F-B526-EACA-46C721D06514}"/>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870235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E68934-4D9A-2F62-41F5-31252338FCD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67E9DA6-0429-8ACB-1B58-F0390EA15D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364D21A-BEAD-18DC-F7E9-1573D2441B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4607483-162B-C144-8A6F-482218DB86D5}"/>
              </a:ext>
            </a:extLst>
          </p:cNvPr>
          <p:cNvSpPr>
            <a:spLocks noGrp="1"/>
          </p:cNvSpPr>
          <p:nvPr>
            <p:ph type="dt" sz="half" idx="10"/>
          </p:nvPr>
        </p:nvSpPr>
        <p:spPr/>
        <p:txBody>
          <a:bodyPr/>
          <a:lstStyle/>
          <a:p>
            <a:fld id="{BF1D0A06-645E-1B4A-9DCA-AF1492651D76}" type="datetimeFigureOut">
              <a:rPr lang="tr-TR" smtClean="0"/>
              <a:t>15.10.2023</a:t>
            </a:fld>
            <a:endParaRPr lang="tr-TR"/>
          </a:p>
        </p:txBody>
      </p:sp>
      <p:sp>
        <p:nvSpPr>
          <p:cNvPr id="6" name="Alt Bilgi Yer Tutucusu 5">
            <a:extLst>
              <a:ext uri="{FF2B5EF4-FFF2-40B4-BE49-F238E27FC236}">
                <a16:creationId xmlns:a16="http://schemas.microsoft.com/office/drawing/2014/main" id="{0CB03811-F02C-1714-827C-74508213133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325BB86-36C8-FB0C-7587-6AAD4A894396}"/>
              </a:ext>
            </a:extLst>
          </p:cNvPr>
          <p:cNvSpPr>
            <a:spLocks noGrp="1"/>
          </p:cNvSpPr>
          <p:nvPr>
            <p:ph type="sldNum" sz="quarter" idx="12"/>
          </p:nvPr>
        </p:nvSpPr>
        <p:spPr/>
        <p:txBody>
          <a:bodyPr/>
          <a:lstStyle/>
          <a:p>
            <a:fld id="{F7588F3D-4431-FF44-A1A1-A140316DE720}" type="slidenum">
              <a:rPr lang="tr-TR" smtClean="0"/>
              <a:t>‹#›</a:t>
            </a:fld>
            <a:endParaRPr lang="tr-TR"/>
          </a:p>
        </p:txBody>
      </p:sp>
    </p:spTree>
    <p:extLst>
      <p:ext uri="{BB962C8B-B14F-4D97-AF65-F5344CB8AC3E}">
        <p14:creationId xmlns:p14="http://schemas.microsoft.com/office/powerpoint/2010/main" val="1636635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BCA8EE6-410E-43A8-4E8A-BB987EB496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7D947E1-33B1-4360-AD26-3968BE58AD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3863D35-7D64-A20E-BA99-40165131C2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1D0A06-645E-1B4A-9DCA-AF1492651D76}" type="datetimeFigureOut">
              <a:rPr lang="tr-TR" smtClean="0"/>
              <a:t>15.10.2023</a:t>
            </a:fld>
            <a:endParaRPr lang="tr-TR"/>
          </a:p>
        </p:txBody>
      </p:sp>
      <p:sp>
        <p:nvSpPr>
          <p:cNvPr id="5" name="Alt Bilgi Yer Tutucusu 4">
            <a:extLst>
              <a:ext uri="{FF2B5EF4-FFF2-40B4-BE49-F238E27FC236}">
                <a16:creationId xmlns:a16="http://schemas.microsoft.com/office/drawing/2014/main" id="{FE18173A-7594-16CF-54B7-A744EB8C38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FD445B9-6087-738F-EF54-F4C7544604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588F3D-4431-FF44-A1A1-A140316DE720}" type="slidenum">
              <a:rPr lang="tr-TR" smtClean="0"/>
              <a:t>‹#›</a:t>
            </a:fld>
            <a:endParaRPr lang="tr-TR"/>
          </a:p>
        </p:txBody>
      </p:sp>
    </p:spTree>
    <p:extLst>
      <p:ext uri="{BB962C8B-B14F-4D97-AF65-F5344CB8AC3E}">
        <p14:creationId xmlns:p14="http://schemas.microsoft.com/office/powerpoint/2010/main" val="2559259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8C8D39-9AB2-8A83-0C2E-7D2674721D1F}"/>
              </a:ext>
            </a:extLst>
          </p:cNvPr>
          <p:cNvSpPr>
            <a:spLocks noGrp="1"/>
          </p:cNvSpPr>
          <p:nvPr>
            <p:ph type="ctrTitle"/>
          </p:nvPr>
        </p:nvSpPr>
        <p:spPr/>
        <p:txBody>
          <a:bodyPr/>
          <a:lstStyle/>
          <a:p>
            <a:r>
              <a:rPr lang="tr-TR" dirty="0"/>
              <a:t>İş Sağlığı ve Güvenliği Mevzuatı </a:t>
            </a:r>
          </a:p>
        </p:txBody>
      </p:sp>
      <p:sp>
        <p:nvSpPr>
          <p:cNvPr id="3" name="Alt Başlık 2">
            <a:extLst>
              <a:ext uri="{FF2B5EF4-FFF2-40B4-BE49-F238E27FC236}">
                <a16:creationId xmlns:a16="http://schemas.microsoft.com/office/drawing/2014/main" id="{529DF008-4A27-BE05-95BF-BE38C0C02803}"/>
              </a:ext>
            </a:extLst>
          </p:cNvPr>
          <p:cNvSpPr>
            <a:spLocks noGrp="1"/>
          </p:cNvSpPr>
          <p:nvPr>
            <p:ph type="subTitle" idx="1"/>
          </p:nvPr>
        </p:nvSpPr>
        <p:spPr/>
        <p:txBody>
          <a:bodyPr/>
          <a:lstStyle/>
          <a:p>
            <a:r>
              <a:rPr lang="tr-TR" dirty="0"/>
              <a:t>1. Hafta Ders Notları</a:t>
            </a:r>
          </a:p>
        </p:txBody>
      </p:sp>
    </p:spTree>
    <p:extLst>
      <p:ext uri="{BB962C8B-B14F-4D97-AF65-F5344CB8AC3E}">
        <p14:creationId xmlns:p14="http://schemas.microsoft.com/office/powerpoint/2010/main" val="173890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9D85B7-E0FE-1383-FE8F-11E686B3DF22}"/>
              </a:ext>
            </a:extLst>
          </p:cNvPr>
          <p:cNvSpPr>
            <a:spLocks noGrp="1"/>
          </p:cNvSpPr>
          <p:nvPr>
            <p:ph type="title"/>
          </p:nvPr>
        </p:nvSpPr>
        <p:spPr/>
        <p:txBody>
          <a:bodyPr/>
          <a:lstStyle/>
          <a:p>
            <a:r>
              <a:rPr lang="tr-TR" dirty="0"/>
              <a:t>İş Sağlığı ve Güvenliği Hukukunun Kaynakları</a:t>
            </a:r>
          </a:p>
        </p:txBody>
      </p:sp>
      <p:sp>
        <p:nvSpPr>
          <p:cNvPr id="3" name="İçerik Yer Tutucusu 2">
            <a:extLst>
              <a:ext uri="{FF2B5EF4-FFF2-40B4-BE49-F238E27FC236}">
                <a16:creationId xmlns:a16="http://schemas.microsoft.com/office/drawing/2014/main" id="{08D85E01-3EEF-626D-FA57-E0ABAAEC452F}"/>
              </a:ext>
            </a:extLst>
          </p:cNvPr>
          <p:cNvSpPr>
            <a:spLocks noGrp="1"/>
          </p:cNvSpPr>
          <p:nvPr>
            <p:ph idx="1"/>
          </p:nvPr>
        </p:nvSpPr>
        <p:spPr/>
        <p:txBody>
          <a:bodyPr>
            <a:normAutofit fontScale="92500" lnSpcReduction="10000"/>
          </a:bodyPr>
          <a:lstStyle/>
          <a:p>
            <a:r>
              <a:rPr lang="tr-TR" dirty="0"/>
              <a:t>Ulusal Kaynaklar</a:t>
            </a:r>
          </a:p>
          <a:p>
            <a:pPr lvl="1"/>
            <a:r>
              <a:rPr lang="tr-TR" dirty="0"/>
              <a:t>ANAYASA</a:t>
            </a:r>
          </a:p>
          <a:p>
            <a:pPr lvl="1"/>
            <a:r>
              <a:rPr lang="tr-TR" dirty="0"/>
              <a:t>KANUNLAR</a:t>
            </a:r>
          </a:p>
          <a:p>
            <a:pPr lvl="2"/>
            <a:r>
              <a:rPr lang="tr-TR" dirty="0"/>
              <a:t>İŞ SAĞLIĞI VE GÜVENLİĞİ KANUNU</a:t>
            </a:r>
          </a:p>
          <a:p>
            <a:pPr lvl="2"/>
            <a:r>
              <a:rPr lang="tr-TR" dirty="0"/>
              <a:t>İŞ KANUNU</a:t>
            </a:r>
          </a:p>
          <a:p>
            <a:pPr lvl="2"/>
            <a:r>
              <a:rPr lang="tr-TR" dirty="0"/>
              <a:t>TÜRK BORÇLAR KANUNU</a:t>
            </a:r>
          </a:p>
          <a:p>
            <a:pPr lvl="2"/>
            <a:r>
              <a:rPr lang="tr-TR" dirty="0"/>
              <a:t>UMUMİ HIFZISSIHA KANUNU</a:t>
            </a:r>
          </a:p>
          <a:p>
            <a:pPr lvl="2"/>
            <a:r>
              <a:rPr lang="tr-TR" dirty="0"/>
              <a:t>SOSYAL SİGORTALAR VE GENEL SAĞLIK SİGORTASI KANUNU</a:t>
            </a:r>
          </a:p>
          <a:p>
            <a:pPr lvl="1"/>
            <a:r>
              <a:rPr lang="tr-TR" dirty="0"/>
              <a:t> YÖNETMELİKLER</a:t>
            </a:r>
          </a:p>
          <a:p>
            <a:r>
              <a:rPr lang="tr-TR" dirty="0"/>
              <a:t>Özel Kaynaklar</a:t>
            </a:r>
          </a:p>
          <a:p>
            <a:pPr lvl="1"/>
            <a:r>
              <a:rPr lang="tr-TR" dirty="0"/>
              <a:t>İş sözleşmeleri</a:t>
            </a:r>
          </a:p>
          <a:p>
            <a:pPr lvl="1"/>
            <a:r>
              <a:rPr lang="tr-TR" dirty="0"/>
              <a:t>Toplu iş sözleşmeleri</a:t>
            </a:r>
          </a:p>
          <a:p>
            <a:pPr lvl="1"/>
            <a:r>
              <a:rPr lang="tr-TR" dirty="0"/>
              <a:t>İşyeri </a:t>
            </a:r>
            <a:r>
              <a:rPr lang="tr-TR"/>
              <a:t>iç yönetmelikleri</a:t>
            </a:r>
          </a:p>
        </p:txBody>
      </p:sp>
    </p:spTree>
    <p:extLst>
      <p:ext uri="{BB962C8B-B14F-4D97-AF65-F5344CB8AC3E}">
        <p14:creationId xmlns:p14="http://schemas.microsoft.com/office/powerpoint/2010/main" val="2078854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46A82A-47BA-A63C-3F1C-AB0BF594215C}"/>
              </a:ext>
            </a:extLst>
          </p:cNvPr>
          <p:cNvSpPr>
            <a:spLocks noGrp="1"/>
          </p:cNvSpPr>
          <p:nvPr>
            <p:ph type="title"/>
          </p:nvPr>
        </p:nvSpPr>
        <p:spPr/>
        <p:txBody>
          <a:bodyPr/>
          <a:lstStyle/>
          <a:p>
            <a:r>
              <a:rPr lang="tr-TR" dirty="0"/>
              <a:t>İş Sağlığı ve Güvenliği Hukukuna Giriş</a:t>
            </a:r>
          </a:p>
        </p:txBody>
      </p:sp>
      <p:sp>
        <p:nvSpPr>
          <p:cNvPr id="3" name="İçerik Yer Tutucusu 2">
            <a:extLst>
              <a:ext uri="{FF2B5EF4-FFF2-40B4-BE49-F238E27FC236}">
                <a16:creationId xmlns:a16="http://schemas.microsoft.com/office/drawing/2014/main" id="{E2B20D12-1035-ACD3-F2DA-3DC56CD5BB3B}"/>
              </a:ext>
            </a:extLst>
          </p:cNvPr>
          <p:cNvSpPr>
            <a:spLocks noGrp="1"/>
          </p:cNvSpPr>
          <p:nvPr>
            <p:ph idx="1"/>
          </p:nvPr>
        </p:nvSpPr>
        <p:spPr/>
        <p:txBody>
          <a:bodyPr/>
          <a:lstStyle/>
          <a:p>
            <a:pPr marL="0" indent="0">
              <a:buNone/>
            </a:pPr>
            <a:r>
              <a:rPr lang="tr-TR" b="1" dirty="0"/>
              <a:t>İş Sağlığı ve Güvenliği Kavramı</a:t>
            </a:r>
          </a:p>
          <a:p>
            <a:pPr marL="0" indent="0">
              <a:buNone/>
            </a:pPr>
            <a:r>
              <a:rPr lang="tr-TR" dirty="0"/>
              <a:t>Dünya Sağlık Örgütü ve Uluslararası çalışma örgütü 1950 yılında işçi sağlığını, çalışan tüm insanların fiziksel, ruhsal, moral ve sosyal yönden tam iyilik durumlarının sağlanmasını ve en yüksek düzeyde sürdürülmesini, iş koşulları ve kullanılan zararlı maddeler nedeniyle çalışanların sağlığına gelebilecek zararların önlenmesini ve ayrıca işçinin fizyolojik özelliklerine uygun yerlere yerleştirilmesini, işin insana insanın işe uymasını asıl amaç olarak ele alan tıp bilimi olarak tanımlamıştır. </a:t>
            </a:r>
          </a:p>
        </p:txBody>
      </p:sp>
    </p:spTree>
    <p:extLst>
      <p:ext uri="{BB962C8B-B14F-4D97-AF65-F5344CB8AC3E}">
        <p14:creationId xmlns:p14="http://schemas.microsoft.com/office/powerpoint/2010/main" val="191663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3D5796-923F-A6DD-123C-3214FF7E1FE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6A3454F-2E20-269D-7236-A7201AA9CA75}"/>
              </a:ext>
            </a:extLst>
          </p:cNvPr>
          <p:cNvSpPr>
            <a:spLocks noGrp="1"/>
          </p:cNvSpPr>
          <p:nvPr>
            <p:ph idx="1"/>
          </p:nvPr>
        </p:nvSpPr>
        <p:spPr/>
        <p:txBody>
          <a:bodyPr/>
          <a:lstStyle/>
          <a:p>
            <a:r>
              <a:rPr lang="tr-TR" b="1" dirty="0"/>
              <a:t>İş Sağlığı ve Güvenliği Kavramı</a:t>
            </a:r>
          </a:p>
          <a:p>
            <a:r>
              <a:rPr lang="tr-TR" dirty="0"/>
              <a:t>Zamanla işçi sağlığı kavramı yerini iş sağlığına bırakmıştır. Başlangıçta sadece işçinin sağlığının çalışma ortamında ve çalışma koşullarına karşı korunmasını amaçlayan bu kavram, işçinin tüm yaşam çevresinde korunması gerekliliğinden hareketle yeni bir boyut kazanmıştır. Artık sadece işçinin değil tüm çalışanların ve müşteriler gibi işyeri ile bağlantılı olan herkesin sağlıklarının ve insanların yaşamlarını sürdürdükleri çevrenin korunması gerekliliği işçi sağlığı kavramı yerine iş sağlığı kavramının kullanımını sağlamıştır.   </a:t>
            </a:r>
          </a:p>
        </p:txBody>
      </p:sp>
    </p:spTree>
    <p:extLst>
      <p:ext uri="{BB962C8B-B14F-4D97-AF65-F5344CB8AC3E}">
        <p14:creationId xmlns:p14="http://schemas.microsoft.com/office/powerpoint/2010/main" val="604445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3D5796-923F-A6DD-123C-3214FF7E1FE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6A3454F-2E20-269D-7236-A7201AA9CA75}"/>
              </a:ext>
            </a:extLst>
          </p:cNvPr>
          <p:cNvSpPr>
            <a:spLocks noGrp="1"/>
          </p:cNvSpPr>
          <p:nvPr>
            <p:ph idx="1"/>
          </p:nvPr>
        </p:nvSpPr>
        <p:spPr/>
        <p:txBody>
          <a:bodyPr/>
          <a:lstStyle/>
          <a:p>
            <a:r>
              <a:rPr lang="tr-TR" b="1" dirty="0"/>
              <a:t>İş güvenliği</a:t>
            </a:r>
            <a:r>
              <a:rPr lang="tr-TR" dirty="0"/>
              <a:t>, çalışanın işyerinde kullanılan makine, donanım ve malzemeye bağlı olarak ortaya çıkabilecek ve çalışanın sağlığına ve yaşamına yönelik teknik özelliğe sahip riskler karşısında korunmasını ifade eder. </a:t>
            </a:r>
          </a:p>
          <a:p>
            <a:r>
              <a:rPr lang="tr-TR" dirty="0"/>
              <a:t>İşyerinde </a:t>
            </a:r>
            <a:r>
              <a:rPr lang="tr-TR" dirty="0" err="1"/>
              <a:t>kullanılanılan</a:t>
            </a:r>
            <a:r>
              <a:rPr lang="tr-TR" dirty="0"/>
              <a:t> tüm araç ve gereçlerden kaynaklanabilecek risklere karşı alınabilecek teknik koruma önlemlerinin saptanması, işyerinin planlanması ve inşası, makinelerin montajı ve işleyişi ile ilgili tüm hususlar iş güvenliği ile ilgilidir.</a:t>
            </a:r>
          </a:p>
        </p:txBody>
      </p:sp>
    </p:spTree>
    <p:extLst>
      <p:ext uri="{BB962C8B-B14F-4D97-AF65-F5344CB8AC3E}">
        <p14:creationId xmlns:p14="http://schemas.microsoft.com/office/powerpoint/2010/main" val="1897040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254623-BED6-7CF6-B782-AB176C98847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F6922FF-36D7-409D-0D4C-CF5B3B40B854}"/>
              </a:ext>
            </a:extLst>
          </p:cNvPr>
          <p:cNvSpPr>
            <a:spLocks noGrp="1"/>
          </p:cNvSpPr>
          <p:nvPr>
            <p:ph idx="1"/>
          </p:nvPr>
        </p:nvSpPr>
        <p:spPr/>
        <p:txBody>
          <a:bodyPr/>
          <a:lstStyle/>
          <a:p>
            <a:r>
              <a:rPr lang="tr-TR" b="1" dirty="0"/>
              <a:t>İş sağlığı ve güvenliği </a:t>
            </a:r>
            <a:r>
              <a:rPr lang="tr-TR" dirty="0"/>
              <a:t>kavramı hem teknik hem de tıbbi boyutu olan bir kavramdır. Bir yönüyle işçiyi iş kazaları meslek hastalıkları gibi mesleki riskler karşısında korumaya yönelik teknik önlemleri; diğer yönüyle işçinin sağlık ve yaşamının korunmasına ilişkin sağlık önlemlerini kapsayan bir kavramdır. </a:t>
            </a:r>
          </a:p>
          <a:p>
            <a:r>
              <a:rPr lang="tr-TR" b="1" dirty="0"/>
              <a:t>İş sağlığı ve güvenliği hukuku </a:t>
            </a:r>
            <a:r>
              <a:rPr lang="tr-TR" dirty="0"/>
              <a:t>ise, iş kazaları ve meslek hastalıklarının önlenmesi, çalışanın sağlıklı ve güvenli bir ortamda çalışmasının sağlanması amacıyla getirilen hukuki düzenlemeler ve kurumlar ile iş kazası ve meslek hastalığının hukuki sonuçlarına ilişkin kuralları ele alan bir hukuk dalıdır. </a:t>
            </a:r>
          </a:p>
        </p:txBody>
      </p:sp>
    </p:spTree>
    <p:extLst>
      <p:ext uri="{BB962C8B-B14F-4D97-AF65-F5344CB8AC3E}">
        <p14:creationId xmlns:p14="http://schemas.microsoft.com/office/powerpoint/2010/main" val="3140001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067A11-712D-0C55-6609-9780B3E37EC0}"/>
              </a:ext>
            </a:extLst>
          </p:cNvPr>
          <p:cNvSpPr>
            <a:spLocks noGrp="1"/>
          </p:cNvSpPr>
          <p:nvPr>
            <p:ph type="title"/>
          </p:nvPr>
        </p:nvSpPr>
        <p:spPr/>
        <p:txBody>
          <a:bodyPr/>
          <a:lstStyle/>
          <a:p>
            <a:r>
              <a:rPr lang="tr-TR" dirty="0"/>
              <a:t>İş Sağlığı ve Güvenliğinin Amacı</a:t>
            </a:r>
          </a:p>
        </p:txBody>
      </p:sp>
      <p:sp>
        <p:nvSpPr>
          <p:cNvPr id="3" name="İçerik Yer Tutucusu 2">
            <a:extLst>
              <a:ext uri="{FF2B5EF4-FFF2-40B4-BE49-F238E27FC236}">
                <a16:creationId xmlns:a16="http://schemas.microsoft.com/office/drawing/2014/main" id="{A8986E23-3280-7614-D252-A05C529CFC42}"/>
              </a:ext>
            </a:extLst>
          </p:cNvPr>
          <p:cNvSpPr>
            <a:spLocks noGrp="1"/>
          </p:cNvSpPr>
          <p:nvPr>
            <p:ph idx="1"/>
          </p:nvPr>
        </p:nvSpPr>
        <p:spPr/>
        <p:txBody>
          <a:bodyPr/>
          <a:lstStyle/>
          <a:p>
            <a:r>
              <a:rPr lang="tr-TR" dirty="0"/>
              <a:t>İş sağlığı ve güvenliği, çalışanların yaptıkları işten, çalışma koşullarından ve kullanılan araç ve gereçlerden doğabilecek tehlikelere karşı yaşamlarının ve sağlıklarının etkin olarak korunmasını ve çalışanların sağlıklı ve güvenli çalışabilecekleri ortamın sağlanmasını amaçlar.</a:t>
            </a:r>
          </a:p>
          <a:p>
            <a:r>
              <a:rPr lang="tr-TR" dirty="0"/>
              <a:t>İş sağlığı ve güvenliğinin başlıca üç temel amacı vardır. Bunlar;</a:t>
            </a:r>
          </a:p>
          <a:p>
            <a:pPr lvl="1"/>
            <a:r>
              <a:rPr lang="tr-TR" dirty="0"/>
              <a:t>Çalışanları korumak,</a:t>
            </a:r>
          </a:p>
          <a:p>
            <a:pPr lvl="1"/>
            <a:r>
              <a:rPr lang="tr-TR" dirty="0"/>
              <a:t>Üretim güvenliğini sağlamak,</a:t>
            </a:r>
          </a:p>
          <a:p>
            <a:pPr lvl="1"/>
            <a:r>
              <a:rPr lang="tr-TR" dirty="0"/>
              <a:t>İşyeri güvenliğini sağlamaktır. </a:t>
            </a:r>
          </a:p>
        </p:txBody>
      </p:sp>
    </p:spTree>
    <p:extLst>
      <p:ext uri="{BB962C8B-B14F-4D97-AF65-F5344CB8AC3E}">
        <p14:creationId xmlns:p14="http://schemas.microsoft.com/office/powerpoint/2010/main" val="431322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45C4FF-EF1C-3AE8-5F59-8E76D729ACA0}"/>
              </a:ext>
            </a:extLst>
          </p:cNvPr>
          <p:cNvSpPr>
            <a:spLocks noGrp="1"/>
          </p:cNvSpPr>
          <p:nvPr>
            <p:ph type="title"/>
          </p:nvPr>
        </p:nvSpPr>
        <p:spPr/>
        <p:txBody>
          <a:bodyPr/>
          <a:lstStyle/>
          <a:p>
            <a:r>
              <a:rPr lang="tr-TR" dirty="0"/>
              <a:t>İş Sağlığı ve Güvenliğinin Önemi </a:t>
            </a:r>
          </a:p>
        </p:txBody>
      </p:sp>
      <p:sp>
        <p:nvSpPr>
          <p:cNvPr id="3" name="İçerik Yer Tutucusu 2">
            <a:extLst>
              <a:ext uri="{FF2B5EF4-FFF2-40B4-BE49-F238E27FC236}">
                <a16:creationId xmlns:a16="http://schemas.microsoft.com/office/drawing/2014/main" id="{4CDE8E8C-495D-744A-4600-FF1AF5817720}"/>
              </a:ext>
            </a:extLst>
          </p:cNvPr>
          <p:cNvSpPr>
            <a:spLocks noGrp="1"/>
          </p:cNvSpPr>
          <p:nvPr>
            <p:ph idx="1"/>
          </p:nvPr>
        </p:nvSpPr>
        <p:spPr/>
        <p:txBody>
          <a:bodyPr/>
          <a:lstStyle/>
          <a:p>
            <a:r>
              <a:rPr lang="tr-TR" dirty="0"/>
              <a:t>İş sağlığı ve güvenliğinin ülke ekonomisi açısından önemi oldukça fazladır. İş kazası ve meslek hastalıklarının işletme ve ülke ekonomilerinde yaratacağı kayıplar şunlardır; </a:t>
            </a:r>
          </a:p>
          <a:p>
            <a:pPr lvl="1"/>
            <a:r>
              <a:rPr lang="tr-TR" dirty="0"/>
              <a:t>İnsan gücünün kaybı ve işgünü kayıpları,</a:t>
            </a:r>
          </a:p>
          <a:p>
            <a:pPr lvl="1"/>
            <a:r>
              <a:rPr lang="tr-TR" dirty="0"/>
              <a:t>Sosyal güvenlik kuruluşlarınca sağlanan sigorta yardımlarının maliyeti, </a:t>
            </a:r>
          </a:p>
          <a:p>
            <a:pPr lvl="1"/>
            <a:r>
              <a:rPr lang="tr-TR" dirty="0"/>
              <a:t>İşçinin gelecekte yaratacağı üretim ve gelirin kaybı,</a:t>
            </a:r>
          </a:p>
          <a:p>
            <a:pPr lvl="1"/>
            <a:r>
              <a:rPr lang="tr-TR" dirty="0"/>
              <a:t>İşletmenin ve devletin kaza geçiren ya da  hastalanan kişiye yaptığı ödemelerin ülke ekonomisine yarattığı yük,</a:t>
            </a:r>
          </a:p>
          <a:p>
            <a:pPr lvl="1"/>
            <a:r>
              <a:rPr lang="tr-TR" dirty="0"/>
              <a:t>İşçilerin çalışamaması nedeniyle sosyal güvenlik kurumlarının uğrayacağı prim kaybı,</a:t>
            </a:r>
          </a:p>
          <a:p>
            <a:pPr lvl="1"/>
            <a:r>
              <a:rPr lang="tr-TR" dirty="0"/>
              <a:t>Yargılama giderleri.</a:t>
            </a:r>
          </a:p>
        </p:txBody>
      </p:sp>
    </p:spTree>
    <p:extLst>
      <p:ext uri="{BB962C8B-B14F-4D97-AF65-F5344CB8AC3E}">
        <p14:creationId xmlns:p14="http://schemas.microsoft.com/office/powerpoint/2010/main" val="4156220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226864-80C5-F0C7-E110-5DD950A58F95}"/>
              </a:ext>
            </a:extLst>
          </p:cNvPr>
          <p:cNvSpPr>
            <a:spLocks noGrp="1"/>
          </p:cNvSpPr>
          <p:nvPr>
            <p:ph type="title"/>
          </p:nvPr>
        </p:nvSpPr>
        <p:spPr/>
        <p:txBody>
          <a:bodyPr/>
          <a:lstStyle/>
          <a:p>
            <a:r>
              <a:rPr lang="tr-TR" dirty="0"/>
              <a:t>İş Sağlığı ve Güvenliği Hukukunun Temel Nitelikleri</a:t>
            </a:r>
          </a:p>
        </p:txBody>
      </p:sp>
      <p:sp>
        <p:nvSpPr>
          <p:cNvPr id="3" name="İçerik Yer Tutucusu 2">
            <a:extLst>
              <a:ext uri="{FF2B5EF4-FFF2-40B4-BE49-F238E27FC236}">
                <a16:creationId xmlns:a16="http://schemas.microsoft.com/office/drawing/2014/main" id="{7289215F-7270-F5B7-3B1C-5DBF8A105038}"/>
              </a:ext>
            </a:extLst>
          </p:cNvPr>
          <p:cNvSpPr>
            <a:spLocks noGrp="1"/>
          </p:cNvSpPr>
          <p:nvPr>
            <p:ph idx="1"/>
          </p:nvPr>
        </p:nvSpPr>
        <p:spPr/>
        <p:txBody>
          <a:bodyPr/>
          <a:lstStyle/>
          <a:p>
            <a:r>
              <a:rPr lang="tr-TR" dirty="0"/>
              <a:t>İş Sağlığı ve Güvenliği Hukukuna Hakim Olan İlkeler</a:t>
            </a:r>
          </a:p>
          <a:p>
            <a:pPr lvl="1"/>
            <a:endParaRPr lang="tr-TR" dirty="0"/>
          </a:p>
          <a:p>
            <a:pPr lvl="1"/>
            <a:r>
              <a:rPr lang="tr-TR" dirty="0"/>
              <a:t> Çalışanların korunması ilkesi</a:t>
            </a:r>
          </a:p>
          <a:p>
            <a:pPr lvl="1"/>
            <a:r>
              <a:rPr lang="tr-TR" dirty="0"/>
              <a:t>Çalışan yararına yorum ilkesi</a:t>
            </a:r>
          </a:p>
        </p:txBody>
      </p:sp>
    </p:spTree>
    <p:extLst>
      <p:ext uri="{BB962C8B-B14F-4D97-AF65-F5344CB8AC3E}">
        <p14:creationId xmlns:p14="http://schemas.microsoft.com/office/powerpoint/2010/main" val="3517211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FCB4B9-1266-57E7-84FC-8541B3091692}"/>
              </a:ext>
            </a:extLst>
          </p:cNvPr>
          <p:cNvSpPr>
            <a:spLocks noGrp="1"/>
          </p:cNvSpPr>
          <p:nvPr>
            <p:ph type="title"/>
          </p:nvPr>
        </p:nvSpPr>
        <p:spPr/>
        <p:txBody>
          <a:bodyPr>
            <a:normAutofit/>
          </a:bodyPr>
          <a:lstStyle/>
          <a:p>
            <a:r>
              <a:rPr lang="tr-TR" dirty="0"/>
              <a:t>İş Sağlığı ve Güvenliği Hukukunun Hukuk Sistemi İçerisindeki Yeri </a:t>
            </a:r>
          </a:p>
        </p:txBody>
      </p:sp>
      <p:sp>
        <p:nvSpPr>
          <p:cNvPr id="3" name="İçerik Yer Tutucusu 2">
            <a:extLst>
              <a:ext uri="{FF2B5EF4-FFF2-40B4-BE49-F238E27FC236}">
                <a16:creationId xmlns:a16="http://schemas.microsoft.com/office/drawing/2014/main" id="{7C73C9FE-A390-76E7-82D5-ED8EE58E7655}"/>
              </a:ext>
            </a:extLst>
          </p:cNvPr>
          <p:cNvSpPr>
            <a:spLocks noGrp="1"/>
          </p:cNvSpPr>
          <p:nvPr>
            <p:ph idx="1"/>
          </p:nvPr>
        </p:nvSpPr>
        <p:spPr/>
        <p:txBody>
          <a:bodyPr/>
          <a:lstStyle/>
          <a:p>
            <a:r>
              <a:rPr lang="tr-TR" dirty="0"/>
              <a:t>Çalışanların iş kazaları ve meslek hastalıklarına karşı korunmaları kamu düzeni açısından gereklidir. Bu nedenle İş Sağlığı ve Güvenliği Hukuku kamu hukuku dalıdır. </a:t>
            </a:r>
          </a:p>
          <a:p>
            <a:r>
              <a:rPr lang="tr-TR" dirty="0"/>
              <a:t>İş kazası ve meslek hastalığına yakalanan çalışanların özel hukuk tarafından düzenlenen tazminat hakkına sahip olmaları İş Sağlığı ve Güvenliği Hukukunun kamu hukuku niteliğini ortadan kaldırmaz. </a:t>
            </a:r>
          </a:p>
        </p:txBody>
      </p:sp>
    </p:spTree>
    <p:extLst>
      <p:ext uri="{BB962C8B-B14F-4D97-AF65-F5344CB8AC3E}">
        <p14:creationId xmlns:p14="http://schemas.microsoft.com/office/powerpoint/2010/main" val="23215680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583</Words>
  <Application>Microsoft Macintosh PowerPoint</Application>
  <PresentationFormat>Geniş ekran</PresentationFormat>
  <Paragraphs>47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İş Sağlığı ve Güvenliği Mevzuatı </vt:lpstr>
      <vt:lpstr>İş Sağlığı ve Güvenliği Hukukuna Giriş</vt:lpstr>
      <vt:lpstr>PowerPoint Sunusu</vt:lpstr>
      <vt:lpstr>PowerPoint Sunusu</vt:lpstr>
      <vt:lpstr>PowerPoint Sunusu</vt:lpstr>
      <vt:lpstr>İş Sağlığı ve Güvenliğinin Amacı</vt:lpstr>
      <vt:lpstr>İş Sağlığı ve Güvenliğinin Önemi </vt:lpstr>
      <vt:lpstr>İş Sağlığı ve Güvenliği Hukukunun Temel Nitelikleri</vt:lpstr>
      <vt:lpstr>İş Sağlığı ve Güvenliği Hukukunun Hukuk Sistemi İçerisindeki Yeri </vt:lpstr>
      <vt:lpstr>İş Sağlığı ve Güvenliği Hukukunun Kaynakları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Sağlığı ve Güvenliği Mevzuatı </dc:title>
  <dc:creator>Av. Dr. Polat İŞOĞLU</dc:creator>
  <cp:lastModifiedBy>Av. Dr. Polat İŞOĞLU</cp:lastModifiedBy>
  <cp:revision>9</cp:revision>
  <dcterms:created xsi:type="dcterms:W3CDTF">2023-10-15T16:43:27Z</dcterms:created>
  <dcterms:modified xsi:type="dcterms:W3CDTF">2023-10-15T19:47:56Z</dcterms:modified>
</cp:coreProperties>
</file>