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360" r:id="rId3"/>
    <p:sldId id="361" r:id="rId4"/>
    <p:sldId id="362" r:id="rId5"/>
    <p:sldId id="363" r:id="rId6"/>
    <p:sldId id="364" r:id="rId7"/>
    <p:sldId id="365" r:id="rId8"/>
    <p:sldId id="369" r:id="rId9"/>
    <p:sldId id="370" r:id="rId10"/>
    <p:sldId id="373" r:id="rId11"/>
    <p:sldId id="374" r:id="rId12"/>
    <p:sldId id="557" r:id="rId13"/>
    <p:sldId id="558" r:id="rId14"/>
    <p:sldId id="559" r:id="rId15"/>
    <p:sldId id="560" r:id="rId16"/>
    <p:sldId id="561" r:id="rId17"/>
    <p:sldId id="617" r:id="rId18"/>
    <p:sldId id="618" r:id="rId19"/>
    <p:sldId id="619" r:id="rId20"/>
    <p:sldId id="620" r:id="rId21"/>
    <p:sldId id="621" r:id="rId22"/>
    <p:sldId id="622" r:id="rId23"/>
    <p:sldId id="623" r:id="rId24"/>
    <p:sldId id="379" r:id="rId25"/>
    <p:sldId id="380" r:id="rId26"/>
    <p:sldId id="381" r:id="rId27"/>
    <p:sldId id="382" r:id="rId28"/>
    <p:sldId id="392" r:id="rId29"/>
    <p:sldId id="556" r:id="rId30"/>
    <p:sldId id="393" r:id="rId31"/>
    <p:sldId id="394" r:id="rId32"/>
    <p:sldId id="395" r:id="rId33"/>
    <p:sldId id="396" r:id="rId34"/>
    <p:sldId id="401" r:id="rId35"/>
    <p:sldId id="402" r:id="rId36"/>
    <p:sldId id="403" r:id="rId37"/>
    <p:sldId id="404" r:id="rId38"/>
    <p:sldId id="407" r:id="rId39"/>
    <p:sldId id="409" r:id="rId40"/>
    <p:sldId id="410" r:id="rId41"/>
    <p:sldId id="417" r:id="rId42"/>
    <p:sldId id="418" r:id="rId43"/>
    <p:sldId id="425" r:id="rId44"/>
    <p:sldId id="426"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 id="574" r:id="rId58"/>
    <p:sldId id="576" r:id="rId59"/>
    <p:sldId id="577" r:id="rId60"/>
    <p:sldId id="578" r:id="rId61"/>
    <p:sldId id="579" r:id="rId62"/>
    <p:sldId id="580" r:id="rId63"/>
    <p:sldId id="581" r:id="rId64"/>
    <p:sldId id="582" r:id="rId65"/>
    <p:sldId id="583" r:id="rId66"/>
    <p:sldId id="584" r:id="rId67"/>
    <p:sldId id="606" r:id="rId68"/>
    <p:sldId id="607" r:id="rId69"/>
    <p:sldId id="608" r:id="rId70"/>
    <p:sldId id="609" r:id="rId71"/>
    <p:sldId id="610" r:id="rId72"/>
    <p:sldId id="611" r:id="rId73"/>
    <p:sldId id="612" r:id="rId74"/>
    <p:sldId id="613" r:id="rId75"/>
    <p:sldId id="614" r:id="rId76"/>
    <p:sldId id="615" r:id="rId77"/>
    <p:sldId id="616" r:id="rId78"/>
    <p:sldId id="624" r:id="rId79"/>
    <p:sldId id="265" r:id="rId8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FF"/>
    <a:srgbClr val="595959"/>
    <a:srgbClr val="00FF00"/>
    <a:srgbClr val="009E4A"/>
    <a:srgbClr val="FFFF24"/>
    <a:srgbClr val="FFED00"/>
    <a:srgbClr val="9EF3C8"/>
    <a:srgbClr val="003DA6"/>
    <a:srgbClr val="E6E7E9"/>
    <a:srgbClr val="D7E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p:restoredTop sz="95574" autoAdjust="0"/>
  </p:normalViewPr>
  <p:slideViewPr>
    <p:cSldViewPr snapToGrid="0" snapToObjects="1">
      <p:cViewPr varScale="1">
        <p:scale>
          <a:sx n="73" d="100"/>
          <a:sy n="73" d="100"/>
        </p:scale>
        <p:origin x="81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pPr/>
              <a:t>8.04.2021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pPr/>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x-none"/>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x-none"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x-none"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x-none"/>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x-none" smtClean="0"/>
              <a:pPr/>
              <a:t>8.04.2021</a:t>
            </a:fld>
            <a:endParaRPr lang="x-none"/>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x-none" smtClean="0"/>
              <a:pPr/>
              <a:t>‹#›</a:t>
            </a:fld>
            <a:endParaRPr lang="x-none"/>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x-none" smtClean="0"/>
              <a:pPr/>
              <a:t>8.04.2021</a:t>
            </a:fld>
            <a:endParaRPr lang="x-none"/>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x-none" smtClean="0"/>
              <a:pPr/>
              <a:t>‹#›</a:t>
            </a:fld>
            <a:endParaRPr lang="x-none"/>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www.turkkeyif.org/genel-kultur/55758-gorgukurallari" TargetMode="External"/><Relationship Id="rId2" Type="http://schemas.openxmlformats.org/officeDocument/2006/relationships/hyperlink" Target="http://www.msxlabs.org/forum/x-sozluk/207320-protokol-protokol-nedir-protokolhakkinda" TargetMode="External"/><Relationship Id="rId1" Type="http://schemas.openxmlformats.org/officeDocument/2006/relationships/slideLayout" Target="../slideLayouts/slideLayout6.xml"/><Relationship Id="rId5" Type="http://schemas.openxmlformats.org/officeDocument/2006/relationships/hyperlink" Target="http://www.msxlabs.org/forum/xsozluk/" TargetMode="External"/><Relationship Id="rId4" Type="http://schemas.openxmlformats.org/officeDocument/2006/relationships/hyperlink" Target="http://www.msxlabs.org/forum/sorucevap/"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p:txBody>
          <a:bodyPr>
            <a:normAutofit fontScale="90000"/>
          </a:bodyPr>
          <a:lstStyle/>
          <a:p>
            <a:r>
              <a:rPr lang="tr-TR" b="1" spc="-85" dirty="0" smtClean="0">
                <a:latin typeface="+mn-lt"/>
                <a:cs typeface="Trebuchet MS"/>
              </a:rPr>
              <a:t>PROTOKOL VE  </a:t>
            </a:r>
            <a:r>
              <a:rPr lang="tr-TR" b="1" spc="-35" dirty="0" smtClean="0">
                <a:latin typeface="+mn-lt"/>
                <a:cs typeface="Trebuchet MS"/>
              </a:rPr>
              <a:t>SOSYAL </a:t>
            </a:r>
            <a:r>
              <a:rPr lang="tr-TR" b="1" spc="-65" dirty="0" smtClean="0">
                <a:latin typeface="+mn-lt"/>
                <a:cs typeface="Trebuchet MS"/>
              </a:rPr>
              <a:t>DAVRAN</a:t>
            </a:r>
            <a:r>
              <a:rPr lang="tr-TR" b="1" spc="-65" dirty="0" smtClean="0">
                <a:latin typeface="+mn-lt"/>
                <a:cs typeface="Arial"/>
              </a:rPr>
              <a:t>IŞ  </a:t>
            </a:r>
            <a:r>
              <a:rPr lang="tr-TR" b="1" spc="-114" dirty="0" smtClean="0">
                <a:latin typeface="+mn-lt"/>
                <a:cs typeface="Trebuchet MS"/>
              </a:rPr>
              <a:t>KURALLAR</a:t>
            </a:r>
            <a:r>
              <a:rPr lang="tr-TR" b="1" spc="-114" dirty="0" smtClean="0">
                <a:latin typeface="+mn-lt"/>
                <a:cs typeface="Arial"/>
              </a:rPr>
              <a:t>I </a:t>
            </a:r>
            <a:r>
              <a:rPr lang="tr-TR" b="1" spc="-165" dirty="0" smtClean="0">
                <a:latin typeface="+mn-lt"/>
                <a:cs typeface="Trebuchet MS"/>
              </a:rPr>
              <a:t>E</a:t>
            </a:r>
            <a:r>
              <a:rPr lang="tr-TR" b="1" spc="-165" dirty="0" smtClean="0">
                <a:latin typeface="+mn-lt"/>
                <a:cs typeface="Arial"/>
              </a:rPr>
              <a:t>Ğ</a:t>
            </a:r>
            <a:r>
              <a:rPr lang="tr-TR" b="1" spc="-165" dirty="0" smtClean="0">
                <a:latin typeface="+mn-lt"/>
                <a:cs typeface="Trebuchet MS"/>
              </a:rPr>
              <a:t>İTİMİ</a:t>
            </a:r>
            <a:endParaRPr lang="x-none" b="1">
              <a:latin typeface="+mn-lt"/>
            </a:endParaRPr>
          </a:p>
        </p:txBody>
      </p:sp>
      <p:sp>
        <p:nvSpPr>
          <p:cNvPr id="8" name="Subtitle 7">
            <a:extLst>
              <a:ext uri="{FF2B5EF4-FFF2-40B4-BE49-F238E27FC236}">
                <a16:creationId xmlns:a16="http://schemas.microsoft.com/office/drawing/2014/main" id="{F9B8502D-C3CA-B14C-A18A-BF3DCBCFC1FC}"/>
              </a:ext>
            </a:extLst>
          </p:cNvPr>
          <p:cNvSpPr>
            <a:spLocks noGrp="1"/>
          </p:cNvSpPr>
          <p:nvPr>
            <p:ph type="subTitle" idx="1"/>
          </p:nvPr>
        </p:nvSpPr>
        <p:spPr/>
        <p:txBody>
          <a:bodyPr anchor="b"/>
          <a:lstStyle/>
          <a:p>
            <a:r>
              <a:rPr lang="tr-TR" b="1" dirty="0" smtClean="0">
                <a:solidFill>
                  <a:schemeClr val="tx1"/>
                </a:solidFill>
              </a:rPr>
              <a:t>Spor Bilimleri Fakültesi, Spor Yöneticiliği</a:t>
            </a:r>
            <a:endParaRPr lang="x-none" b="1">
              <a:solidFill>
                <a:schemeClr val="tx1"/>
              </a:solidFill>
            </a:endParaRPr>
          </a:p>
        </p:txBody>
      </p:sp>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Arial"/>
                <a:cs typeface="Arial"/>
              </a:rPr>
              <a:t>Protokolde Önemli Kişiler</a:t>
            </a:r>
            <a:endParaRPr lang="x-none" dirty="0"/>
          </a:p>
        </p:txBody>
      </p:sp>
      <p:sp>
        <p:nvSpPr>
          <p:cNvPr id="3" name="2 Dikdörtgen"/>
          <p:cNvSpPr/>
          <p:nvPr/>
        </p:nvSpPr>
        <p:spPr>
          <a:xfrm>
            <a:off x="892629" y="1536174"/>
            <a:ext cx="6096000" cy="1850956"/>
          </a:xfrm>
          <a:prstGeom prst="rect">
            <a:avLst/>
          </a:prstGeom>
        </p:spPr>
        <p:txBody>
          <a:bodyPr>
            <a:spAutoFit/>
          </a:bodyPr>
          <a:lstStyle/>
          <a:p>
            <a:pPr marL="295910" indent="-283845" algn="just">
              <a:lnSpc>
                <a:spcPct val="150000"/>
              </a:lnSpc>
              <a:spcBef>
                <a:spcPts val="700"/>
              </a:spcBef>
              <a:buClr>
                <a:srgbClr val="3891A7"/>
              </a:buClr>
              <a:buSzPct val="79687"/>
              <a:buFont typeface="Wingdings" pitchFamily="2" charset="2"/>
              <a:buChar char="ü"/>
              <a:tabLst>
                <a:tab pos="296545" algn="l"/>
              </a:tabLst>
            </a:pPr>
            <a:r>
              <a:rPr lang="tr-TR" sz="2400" b="1" dirty="0" smtClean="0"/>
              <a:t>Konuklar</a:t>
            </a:r>
          </a:p>
          <a:p>
            <a:pPr marL="295910" indent="-283845" algn="just">
              <a:lnSpc>
                <a:spcPct val="150000"/>
              </a:lnSpc>
              <a:spcBef>
                <a:spcPts val="605"/>
              </a:spcBef>
              <a:buClr>
                <a:srgbClr val="3891A7"/>
              </a:buClr>
              <a:buSzPct val="79687"/>
              <a:buFont typeface="Wingdings" pitchFamily="2" charset="2"/>
              <a:buChar char="ü"/>
              <a:tabLst>
                <a:tab pos="296545" algn="l"/>
              </a:tabLst>
            </a:pPr>
            <a:r>
              <a:rPr lang="tr-TR" sz="2400" b="1" dirty="0" smtClean="0"/>
              <a:t>Yöneticiler</a:t>
            </a:r>
          </a:p>
          <a:p>
            <a:pPr marL="295910" indent="-283845" algn="just">
              <a:lnSpc>
                <a:spcPct val="150000"/>
              </a:lnSpc>
              <a:spcBef>
                <a:spcPts val="600"/>
              </a:spcBef>
              <a:buClr>
                <a:srgbClr val="3891A7"/>
              </a:buClr>
              <a:buSzPct val="79687"/>
              <a:buFont typeface="Wingdings" pitchFamily="2" charset="2"/>
              <a:buChar char="ü"/>
              <a:tabLst>
                <a:tab pos="296545" algn="l"/>
              </a:tabLst>
            </a:pPr>
            <a:r>
              <a:rPr lang="tr-TR" sz="2400" b="1" dirty="0" smtClean="0"/>
              <a:t>Kadınlar</a:t>
            </a:r>
            <a:endParaRPr lang="tr-TR" sz="2400" b="1" dirty="0"/>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Arial"/>
                <a:cs typeface="Arial"/>
              </a:rPr>
              <a:t>Kamusal Yaşamdaki Resmi Alanlar</a:t>
            </a:r>
            <a:endParaRPr lang="x-none" dirty="0"/>
          </a:p>
        </p:txBody>
      </p:sp>
      <p:sp>
        <p:nvSpPr>
          <p:cNvPr id="3" name="2 Dikdörtgen"/>
          <p:cNvSpPr/>
          <p:nvPr/>
        </p:nvSpPr>
        <p:spPr>
          <a:xfrm>
            <a:off x="918753" y="1554480"/>
            <a:ext cx="9646951" cy="2462213"/>
          </a:xfrm>
          <a:prstGeom prst="rect">
            <a:avLst/>
          </a:prstGeom>
        </p:spPr>
        <p:txBody>
          <a:bodyPr wrap="square">
            <a:spAutoFit/>
          </a:bodyPr>
          <a:lstStyle/>
          <a:p>
            <a:pPr marL="296545" indent="-283845" algn="just">
              <a:lnSpc>
                <a:spcPct val="150000"/>
              </a:lnSpc>
              <a:spcBef>
                <a:spcPts val="700"/>
              </a:spcBef>
              <a:buClr>
                <a:srgbClr val="3891A7"/>
              </a:buClr>
              <a:buSzPct val="79687"/>
              <a:buFont typeface="Wingdings" pitchFamily="2" charset="2"/>
              <a:buChar char="ü"/>
              <a:tabLst>
                <a:tab pos="296545" algn="l"/>
              </a:tabLst>
            </a:pPr>
            <a:r>
              <a:rPr lang="tr-TR" sz="2400" dirty="0" smtClean="0"/>
              <a:t>Makam odası</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Makam arabası, resmi araba</a:t>
            </a:r>
          </a:p>
          <a:p>
            <a:pPr marL="296545" marR="5080"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Toplantı ve toplantı odası, tören ve  tören alanı, resmi davet ve ziyafetlerin  yapıldığı yerler (resmi etkinliğin  gerçekleştiği alanlar)</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Türkiye’de Protokol</a:t>
            </a:r>
            <a:endParaRPr lang="x-none" b="1" dirty="0">
              <a:latin typeface="+mn-lt"/>
            </a:endParaRPr>
          </a:p>
        </p:txBody>
      </p:sp>
      <p:sp>
        <p:nvSpPr>
          <p:cNvPr id="3" name="2 Dikdörtgen"/>
          <p:cNvSpPr/>
          <p:nvPr/>
        </p:nvSpPr>
        <p:spPr>
          <a:xfrm>
            <a:off x="481209" y="1188720"/>
            <a:ext cx="10844288" cy="4614084"/>
          </a:xfrm>
          <a:prstGeom prst="rect">
            <a:avLst/>
          </a:prstGeom>
        </p:spPr>
        <p:txBody>
          <a:bodyPr wrap="square">
            <a:spAutoFit/>
          </a:bodyPr>
          <a:lstStyle/>
          <a:p>
            <a:pPr marL="527685" marR="5080" indent="-515620" algn="just">
              <a:lnSpc>
                <a:spcPct val="150000"/>
              </a:lnSpc>
              <a:spcBef>
                <a:spcPts val="105"/>
              </a:spcBef>
              <a:buClr>
                <a:srgbClr val="3891A7"/>
              </a:buClr>
              <a:buSzPct val="79687"/>
              <a:buAutoNum type="arabicPeriod"/>
              <a:tabLst>
                <a:tab pos="527685" algn="l"/>
                <a:tab pos="528320" algn="l"/>
              </a:tabLst>
            </a:pPr>
            <a:r>
              <a:rPr lang="tr-TR" sz="2400" b="1" dirty="0" smtClean="0"/>
              <a:t>Devlet Protokolü</a:t>
            </a:r>
            <a:r>
              <a:rPr lang="tr-TR" sz="2400" dirty="0" smtClean="0"/>
              <a:t>: Dışişleri Bakanlığı  Protokol Genel Müdürlüğü (1927 tarih  ve 4611 sayılı Bakanlar Kurulu  Kararnamesi )</a:t>
            </a:r>
          </a:p>
          <a:p>
            <a:pPr marL="527685" marR="1395730" indent="-515620" algn="just">
              <a:lnSpc>
                <a:spcPct val="150000"/>
              </a:lnSpc>
              <a:spcBef>
                <a:spcPts val="605"/>
              </a:spcBef>
              <a:buClr>
                <a:srgbClr val="3891A7"/>
              </a:buClr>
              <a:buSzPct val="79687"/>
              <a:buAutoNum type="arabicPeriod"/>
              <a:tabLst>
                <a:tab pos="527685" algn="l"/>
                <a:tab pos="528320" algn="l"/>
              </a:tabLst>
            </a:pPr>
            <a:r>
              <a:rPr lang="tr-TR" sz="2400" b="1" dirty="0" smtClean="0"/>
              <a:t>Askeri Protokol: </a:t>
            </a:r>
            <a:r>
              <a:rPr lang="tr-TR" sz="2400" dirty="0" smtClean="0"/>
              <a:t>Genelkurmay  Başkanlığı ve Kuvvet</a:t>
            </a:r>
          </a:p>
          <a:p>
            <a:pPr marL="527685" marR="617220" algn="just">
              <a:lnSpc>
                <a:spcPct val="150000"/>
              </a:lnSpc>
            </a:pPr>
            <a:r>
              <a:rPr lang="tr-TR" sz="2400" dirty="0" smtClean="0"/>
              <a:t>Komutanlıklarında görevli protokol  subayları</a:t>
            </a:r>
          </a:p>
          <a:p>
            <a:pPr marL="527685" marR="59055" indent="-515620" algn="just">
              <a:lnSpc>
                <a:spcPct val="150000"/>
              </a:lnSpc>
              <a:spcBef>
                <a:spcPts val="105"/>
              </a:spcBef>
              <a:buClr>
                <a:srgbClr val="3891A7"/>
              </a:buClr>
              <a:buSzPct val="79687"/>
              <a:buAutoNum type="arabicPeriod" startAt="3"/>
              <a:tabLst>
                <a:tab pos="527685" algn="l"/>
                <a:tab pos="528320" algn="l"/>
              </a:tabLst>
            </a:pPr>
            <a:r>
              <a:rPr lang="tr-TR" sz="2400" b="1" dirty="0" smtClean="0"/>
              <a:t>Mülki Protokol: </a:t>
            </a:r>
            <a:r>
              <a:rPr lang="tr-TR" sz="2400" dirty="0" smtClean="0"/>
              <a:t>İçişleri Bakanlığı İller  İdaresi Genel Müdürlüğü</a:t>
            </a:r>
          </a:p>
          <a:p>
            <a:pPr marL="527685" marR="5080" indent="-515620" algn="just">
              <a:lnSpc>
                <a:spcPct val="150000"/>
              </a:lnSpc>
              <a:spcBef>
                <a:spcPts val="5"/>
              </a:spcBef>
              <a:buClr>
                <a:srgbClr val="3891A7"/>
              </a:buClr>
              <a:buSzPct val="79687"/>
              <a:buAutoNum type="arabicPeriod" startAt="3"/>
              <a:tabLst>
                <a:tab pos="527685" algn="l"/>
                <a:tab pos="528320" algn="l"/>
              </a:tabLst>
            </a:pPr>
            <a:r>
              <a:rPr lang="tr-TR" sz="2400" b="1" dirty="0" smtClean="0"/>
              <a:t>Sivil Kamusal Protokol: </a:t>
            </a:r>
            <a:r>
              <a:rPr lang="tr-TR" sz="2400" dirty="0" smtClean="0"/>
              <a:t>Bakanlıklarda  ve büyük kamu kuruluşlarında  Protokol Müdürlüğü ya da Protokol  Basın ve Halkla İlişkiler Müdürlüğü,  diğer kuruluşlarda Dış İlişkiler  Müdürlüğü ya da Özel Kalem  Müdürlüğü</a:t>
            </a:r>
          </a:p>
        </p:txBody>
      </p:sp>
    </p:spTree>
    <p:extLst>
      <p:ext uri="{BB962C8B-B14F-4D97-AF65-F5344CB8AC3E}">
        <p14:creationId xmlns:p14="http://schemas.microsoft.com/office/powerpoint/2010/main" val="298824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687534" cy="665141"/>
          </a:xfrm>
        </p:spPr>
        <p:txBody>
          <a:bodyPr/>
          <a:lstStyle/>
          <a:p>
            <a:pPr marL="1024890" algn="ctr">
              <a:lnSpc>
                <a:spcPct val="100000"/>
              </a:lnSpc>
              <a:spcBef>
                <a:spcPts val="100"/>
              </a:spcBef>
            </a:pPr>
            <a:r>
              <a:rPr lang="tr-TR" b="1" dirty="0" smtClean="0">
                <a:latin typeface="+mn-lt"/>
                <a:cs typeface="Arial"/>
              </a:rPr>
              <a:t>CUMHURBAŞKANLIĞINCA BELİRLENEN BAŞKENT PROTOKOL LİSTESİ</a:t>
            </a:r>
            <a:endParaRPr lang="x-none" dirty="0">
              <a:latin typeface="+mn-lt"/>
            </a:endParaRPr>
          </a:p>
        </p:txBody>
      </p:sp>
      <p:sp>
        <p:nvSpPr>
          <p:cNvPr id="3" name="2 Dikdörtgen"/>
          <p:cNvSpPr/>
          <p:nvPr/>
        </p:nvSpPr>
        <p:spPr>
          <a:xfrm>
            <a:off x="481209" y="1018903"/>
            <a:ext cx="10202090" cy="5335884"/>
          </a:xfrm>
          <a:prstGeom prst="rect">
            <a:avLst/>
          </a:prstGeom>
        </p:spPr>
        <p:txBody>
          <a:bodyPr wrap="square">
            <a:spAutoFit/>
          </a:bodyPr>
          <a:lstStyle/>
          <a:p>
            <a:pPr marL="469265" indent="-457200" algn="just">
              <a:lnSpc>
                <a:spcPct val="150000"/>
              </a:lnSpc>
              <a:spcBef>
                <a:spcPts val="100"/>
              </a:spcBef>
              <a:buClr>
                <a:srgbClr val="006FC0"/>
              </a:buClr>
              <a:buFont typeface="+mj-lt"/>
              <a:buAutoNum type="arabicPeriod"/>
              <a:tabLst>
                <a:tab pos="376555" algn="l"/>
                <a:tab pos="377190" algn="l"/>
              </a:tabLst>
            </a:pPr>
            <a:r>
              <a:rPr lang="tr-TR" sz="2300" dirty="0" smtClean="0">
                <a:latin typeface="Arial"/>
                <a:cs typeface="Arial"/>
              </a:rPr>
              <a:t>TBMM Başkanı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TSK Genelkurmay Başkanı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Ana Muhalefet Partisi Başkanı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Eski Cumhurbaşkanları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Anayasa Mahkemesi Başkanı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Yargıtay Birinci Başkanı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Danıştay Başkanı</a:t>
            </a:r>
          </a:p>
          <a:p>
            <a:pPr marL="469265" indent="-457200" algn="just">
              <a:lnSpc>
                <a:spcPct val="150000"/>
              </a:lnSpc>
              <a:buClr>
                <a:srgbClr val="006FC0"/>
              </a:buClr>
              <a:buFont typeface="+mj-lt"/>
              <a:buAutoNum type="arabicPeriod"/>
              <a:tabLst>
                <a:tab pos="376555" algn="l"/>
                <a:tab pos="377190" algn="l"/>
              </a:tabLst>
            </a:pPr>
            <a:r>
              <a:rPr lang="tr-TR" sz="2300" dirty="0" smtClean="0">
                <a:latin typeface="Arial"/>
                <a:cs typeface="Arial"/>
              </a:rPr>
              <a:t>Bakanlar Kurulu Üyeleri</a:t>
            </a:r>
          </a:p>
          <a:p>
            <a:pPr marL="469265" indent="-457200" algn="just">
              <a:lnSpc>
                <a:spcPct val="150000"/>
              </a:lnSpc>
              <a:spcBef>
                <a:spcPts val="5"/>
              </a:spcBef>
              <a:buClr>
                <a:srgbClr val="006FC0"/>
              </a:buClr>
              <a:buFont typeface="+mj-lt"/>
              <a:buAutoNum type="arabicPeriod"/>
              <a:tabLst>
                <a:tab pos="376555" algn="l"/>
                <a:tab pos="377190" algn="l"/>
              </a:tabLst>
            </a:pPr>
            <a:r>
              <a:rPr lang="tr-TR" sz="2300" dirty="0" smtClean="0">
                <a:latin typeface="Arial"/>
                <a:cs typeface="Arial"/>
              </a:rPr>
              <a:t>Türk Silahlı Kuvvetleri Kuvvet Komutanları</a:t>
            </a:r>
          </a:p>
          <a:p>
            <a:pPr marL="469265" indent="-457200" algn="just">
              <a:lnSpc>
                <a:spcPct val="150000"/>
              </a:lnSpc>
              <a:buClr>
                <a:srgbClr val="006FC0"/>
              </a:buClr>
              <a:buFont typeface="+mj-lt"/>
              <a:buAutoNum type="arabicPeriod"/>
              <a:tabLst>
                <a:tab pos="377190" algn="l"/>
              </a:tabLst>
            </a:pPr>
            <a:r>
              <a:rPr lang="tr-TR" sz="2300" dirty="0" smtClean="0">
                <a:latin typeface="Arial"/>
                <a:cs typeface="Arial"/>
              </a:rPr>
              <a:t>Orgeneraller ve Oramiraller</a:t>
            </a:r>
          </a:p>
        </p:txBody>
      </p:sp>
    </p:spTree>
    <p:extLst>
      <p:ext uri="{BB962C8B-B14F-4D97-AF65-F5344CB8AC3E}">
        <p14:creationId xmlns:p14="http://schemas.microsoft.com/office/powerpoint/2010/main" val="149157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65911" cy="665141"/>
          </a:xfrm>
        </p:spPr>
        <p:txBody>
          <a:bodyPr/>
          <a:lstStyle/>
          <a:p>
            <a:pPr marL="1024890" algn="ctr">
              <a:lnSpc>
                <a:spcPct val="100000"/>
              </a:lnSpc>
              <a:spcBef>
                <a:spcPts val="100"/>
              </a:spcBef>
            </a:pPr>
            <a:r>
              <a:rPr lang="tr-TR" b="1" dirty="0">
                <a:latin typeface="+mn-lt"/>
                <a:cs typeface="Arial"/>
              </a:rPr>
              <a:t>CUMHURBAŞKANLIĞINCA BELİRLENEN BAŞKENT PROTOKOL LİSTESİ</a:t>
            </a:r>
            <a:endParaRPr lang="x-none" dirty="0">
              <a:latin typeface="+mn-lt"/>
            </a:endParaRPr>
          </a:p>
        </p:txBody>
      </p:sp>
      <p:sp>
        <p:nvSpPr>
          <p:cNvPr id="5" name="4 Dikdörtgen"/>
          <p:cNvSpPr/>
          <p:nvPr/>
        </p:nvSpPr>
        <p:spPr>
          <a:xfrm>
            <a:off x="481208" y="1045029"/>
            <a:ext cx="11445180" cy="5335884"/>
          </a:xfrm>
          <a:prstGeom prst="rect">
            <a:avLst/>
          </a:prstGeom>
        </p:spPr>
        <p:txBody>
          <a:bodyPr wrap="square">
            <a:spAutoFit/>
          </a:bodyPr>
          <a:lstStyle/>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YÖK Başkanı</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 Başkan Vekilleri</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TBMM’de Grubu Bulunan Siyasi Partilerin Genel Başkanları</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 Kâtip Üyeleri ve İdare Amirleri</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TBMM’de Temsil Edilen Siyasi Partilerin Genel Başkanları</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 Siyasi Partiler Grup Başkanları Ve Başkan Vekilleri</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TBMM’de Grubu Bulunan Siyasi Partilerin Genel Başkan Yardımcıları</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TBMM’de Grubu Bulunan Siyasi Partilerin Genel Sekreterleri</a:t>
            </a:r>
          </a:p>
          <a:p>
            <a:pPr marL="469265" indent="-457200" algn="just">
              <a:lnSpc>
                <a:spcPct val="150000"/>
              </a:lnSpc>
              <a:spcBef>
                <a:spcPts val="5"/>
              </a:spcBef>
              <a:buClr>
                <a:srgbClr val="006FC0"/>
              </a:buClr>
              <a:buFont typeface="+mj-lt"/>
              <a:buAutoNum type="arabicPeriod" startAt="11"/>
              <a:tabLst>
                <a:tab pos="377190" algn="l"/>
              </a:tabLst>
            </a:pPr>
            <a:r>
              <a:rPr lang="tr-TR" sz="2300" dirty="0" smtClean="0">
                <a:latin typeface="Arial"/>
                <a:cs typeface="Arial"/>
              </a:rPr>
              <a:t>TBMM üyeleri</a:t>
            </a:r>
          </a:p>
          <a:p>
            <a:pPr marL="469265" indent="-457200" algn="just">
              <a:lnSpc>
                <a:spcPct val="150000"/>
              </a:lnSpc>
              <a:buClr>
                <a:srgbClr val="006FC0"/>
              </a:buClr>
              <a:buFont typeface="+mj-lt"/>
              <a:buAutoNum type="arabicPeriod" startAt="11"/>
              <a:tabLst>
                <a:tab pos="377190" algn="l"/>
              </a:tabLst>
            </a:pPr>
            <a:r>
              <a:rPr lang="tr-TR" sz="2300" dirty="0" smtClean="0">
                <a:latin typeface="Arial"/>
                <a:cs typeface="Arial"/>
              </a:rPr>
              <a:t>Sayıştay Başkanı</a:t>
            </a:r>
            <a:endParaRPr lang="tr-TR" sz="2300" dirty="0">
              <a:latin typeface="Arial"/>
              <a:cs typeface="Arial"/>
            </a:endParaRPr>
          </a:p>
        </p:txBody>
      </p:sp>
    </p:spTree>
    <p:extLst>
      <p:ext uri="{BB962C8B-B14F-4D97-AF65-F5344CB8AC3E}">
        <p14:creationId xmlns:p14="http://schemas.microsoft.com/office/powerpoint/2010/main" val="394171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gn="ctr">
              <a:lnSpc>
                <a:spcPct val="100000"/>
              </a:lnSpc>
              <a:spcBef>
                <a:spcPts val="105"/>
              </a:spcBef>
            </a:pPr>
            <a:r>
              <a:rPr lang="tr-TR" b="1" dirty="0" smtClean="0">
                <a:latin typeface="Arial"/>
                <a:cs typeface="Arial"/>
              </a:rPr>
              <a:t>BAŞKENT DIŞINDAKİ İLLERDE TÖRENE GİRİŞ SIRASI (PROTOKOL SIRALAMA LİSTESİ)</a:t>
            </a:r>
            <a:endParaRPr lang="x-none" dirty="0"/>
          </a:p>
        </p:txBody>
      </p:sp>
      <p:sp>
        <p:nvSpPr>
          <p:cNvPr id="3" name="2 Dikdörtgen"/>
          <p:cNvSpPr/>
          <p:nvPr/>
        </p:nvSpPr>
        <p:spPr>
          <a:xfrm>
            <a:off x="481209" y="1201783"/>
            <a:ext cx="11040231" cy="5009833"/>
          </a:xfrm>
          <a:prstGeom prst="rect">
            <a:avLst/>
          </a:prstGeom>
        </p:spPr>
        <p:txBody>
          <a:bodyPr wrap="square">
            <a:spAutoFit/>
          </a:bodyPr>
          <a:lstStyle/>
          <a:p>
            <a:pPr marL="376555" indent="-364490" algn="just">
              <a:lnSpc>
                <a:spcPct val="150000"/>
              </a:lnSpc>
              <a:spcBef>
                <a:spcPts val="100"/>
              </a:spcBef>
              <a:buClr>
                <a:srgbClr val="006FC0"/>
              </a:buClr>
              <a:buAutoNum type="arabicPeriod"/>
              <a:tabLst>
                <a:tab pos="376555" algn="l"/>
                <a:tab pos="377190" algn="l"/>
              </a:tabLst>
            </a:pPr>
            <a:r>
              <a:rPr lang="tr-TR" sz="2400" dirty="0" smtClean="0">
                <a:latin typeface="Arial"/>
                <a:cs typeface="Arial"/>
              </a:rPr>
              <a:t>TBMM üyeleri</a:t>
            </a:r>
          </a:p>
          <a:p>
            <a:pPr marL="376555" indent="-364490" algn="just">
              <a:lnSpc>
                <a:spcPct val="150000"/>
              </a:lnSpc>
              <a:buClr>
                <a:srgbClr val="006FC0"/>
              </a:buClr>
              <a:buAutoNum type="arabicPeriod"/>
              <a:tabLst>
                <a:tab pos="376555" algn="l"/>
                <a:tab pos="377190" algn="l"/>
              </a:tabLst>
            </a:pPr>
            <a:r>
              <a:rPr lang="tr-TR" sz="2400" dirty="0" smtClean="0">
                <a:latin typeface="Arial"/>
                <a:cs typeface="Arial"/>
              </a:rPr>
              <a:t>Mahallin en büyük komutanı, general ve amiraller</a:t>
            </a:r>
          </a:p>
          <a:p>
            <a:pPr marL="376555" indent="-364490" algn="just">
              <a:lnSpc>
                <a:spcPct val="150000"/>
              </a:lnSpc>
              <a:buClr>
                <a:srgbClr val="006FC0"/>
              </a:buClr>
              <a:buAutoNum type="arabicPeriod"/>
              <a:tabLst>
                <a:tab pos="376555" algn="l"/>
                <a:tab pos="377190" algn="l"/>
              </a:tabLst>
            </a:pPr>
            <a:r>
              <a:rPr lang="tr-TR" sz="2400" dirty="0" smtClean="0">
                <a:latin typeface="Arial"/>
                <a:cs typeface="Arial"/>
              </a:rPr>
              <a:t>Büyükşehir belediye başkanı, bakan yardımcısı, il belediye başkanı</a:t>
            </a:r>
          </a:p>
          <a:p>
            <a:pPr marL="376555" marR="220345" indent="-364490" algn="just">
              <a:lnSpc>
                <a:spcPct val="150000"/>
              </a:lnSpc>
              <a:buClr>
                <a:srgbClr val="006FC0"/>
              </a:buClr>
              <a:buAutoNum type="arabicPeriod"/>
              <a:tabLst>
                <a:tab pos="376555" algn="l"/>
                <a:tab pos="377190" algn="l"/>
              </a:tabLst>
            </a:pPr>
            <a:r>
              <a:rPr lang="tr-TR" sz="2400" dirty="0" smtClean="0">
                <a:latin typeface="Arial"/>
                <a:cs typeface="Arial"/>
              </a:rPr>
              <a:t>Cumhuriyet başsavcısı, adli yargı adalet komisyonu başkanı, bölge  adliye ve bölge idare mahkemesi başkanları, bölge adliye mahkemesi  Cumhuriyet başsavcısı, idare ve vergi mahkemeleri başkanları, üniversite rektörleri, baro başkanı</a:t>
            </a:r>
          </a:p>
          <a:p>
            <a:pPr marL="376555" indent="-364490" algn="just">
              <a:lnSpc>
                <a:spcPct val="150000"/>
              </a:lnSpc>
              <a:buClr>
                <a:srgbClr val="006FC0"/>
              </a:buClr>
              <a:buAutoNum type="arabicPeriod" startAt="5"/>
              <a:tabLst>
                <a:tab pos="376555" algn="l"/>
                <a:tab pos="377190" algn="l"/>
              </a:tabLst>
            </a:pPr>
            <a:r>
              <a:rPr lang="tr-TR" sz="2400" dirty="0" smtClean="0">
                <a:latin typeface="Arial"/>
                <a:cs typeface="Arial"/>
              </a:rPr>
              <a:t>Vali yardımcıları, kaymakamlar, il genel kolluğunun en üst amirleri, il genel meclisi başkanı ile ilçe belediye başkanları</a:t>
            </a:r>
          </a:p>
        </p:txBody>
      </p:sp>
    </p:spTree>
    <p:extLst>
      <p:ext uri="{BB962C8B-B14F-4D97-AF65-F5344CB8AC3E}">
        <p14:creationId xmlns:p14="http://schemas.microsoft.com/office/powerpoint/2010/main" val="179302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gn="ctr">
              <a:lnSpc>
                <a:spcPct val="100000"/>
              </a:lnSpc>
              <a:spcBef>
                <a:spcPts val="105"/>
              </a:spcBef>
            </a:pPr>
            <a:r>
              <a:rPr lang="tr-TR" b="1" dirty="0">
                <a:latin typeface="Arial"/>
                <a:cs typeface="Arial"/>
              </a:rPr>
              <a:t>BAŞKENT DIŞINDAKİ İLLERDE TÖRENE GİRİŞ SIRASI (PROTOKOL SIRALAMA LİSTESİ)</a:t>
            </a:r>
            <a:endParaRPr lang="x-none" dirty="0"/>
          </a:p>
        </p:txBody>
      </p:sp>
      <p:sp>
        <p:nvSpPr>
          <p:cNvPr id="4" name="3 Dikdörtgen"/>
          <p:cNvSpPr/>
          <p:nvPr/>
        </p:nvSpPr>
        <p:spPr>
          <a:xfrm>
            <a:off x="644432" y="1384663"/>
            <a:ext cx="10759441" cy="3347840"/>
          </a:xfrm>
          <a:prstGeom prst="rect">
            <a:avLst/>
          </a:prstGeom>
        </p:spPr>
        <p:txBody>
          <a:bodyPr wrap="square">
            <a:spAutoFit/>
          </a:bodyPr>
          <a:lstStyle/>
          <a:p>
            <a:pPr marL="376555" indent="-364490" algn="just">
              <a:lnSpc>
                <a:spcPct val="150000"/>
              </a:lnSpc>
              <a:spcBef>
                <a:spcPts val="5"/>
              </a:spcBef>
              <a:buClr>
                <a:srgbClr val="006FC0"/>
              </a:buClr>
              <a:buAutoNum type="arabicPeriod" startAt="6"/>
              <a:tabLst>
                <a:tab pos="376555" algn="l"/>
                <a:tab pos="377190" algn="l"/>
              </a:tabLst>
            </a:pPr>
            <a:r>
              <a:rPr lang="tr-TR" sz="2400" dirty="0" smtClean="0">
                <a:latin typeface="Arial"/>
                <a:cs typeface="Arial"/>
              </a:rPr>
              <a:t>Rektör yardımcıları, fakülte dekanları, enstitü ve yüksekokul müdürleri</a:t>
            </a:r>
          </a:p>
          <a:p>
            <a:pPr marL="376555" indent="-364490" algn="just">
              <a:lnSpc>
                <a:spcPct val="150000"/>
              </a:lnSpc>
              <a:buClr>
                <a:srgbClr val="006FC0"/>
              </a:buClr>
              <a:buAutoNum type="arabicPeriod" startAt="6"/>
              <a:tabLst>
                <a:tab pos="376555" algn="l"/>
                <a:tab pos="377190" algn="l"/>
              </a:tabLst>
            </a:pPr>
            <a:r>
              <a:rPr lang="tr-TR" sz="2400" dirty="0" smtClean="0">
                <a:latin typeface="Arial"/>
                <a:cs typeface="Arial"/>
              </a:rPr>
              <a:t>Genel ve özel bütçeli kuruluşların üst yöneticileri</a:t>
            </a:r>
          </a:p>
          <a:p>
            <a:pPr marL="376555" indent="-364490" algn="just">
              <a:lnSpc>
                <a:spcPct val="150000"/>
              </a:lnSpc>
              <a:buClr>
                <a:srgbClr val="006FC0"/>
              </a:buClr>
              <a:buAutoNum type="arabicPeriod" startAt="6"/>
              <a:tabLst>
                <a:tab pos="376555" algn="l"/>
                <a:tab pos="377190" algn="l"/>
              </a:tabLst>
            </a:pPr>
            <a:r>
              <a:rPr lang="tr-TR" sz="2400" dirty="0" smtClean="0">
                <a:latin typeface="Arial"/>
                <a:cs typeface="Arial"/>
              </a:rPr>
              <a:t>Valilikçe belirlenecek sayıda silahlı kuvvetler mensupları</a:t>
            </a:r>
          </a:p>
          <a:p>
            <a:pPr marL="376555" indent="-364490" algn="just">
              <a:lnSpc>
                <a:spcPct val="150000"/>
              </a:lnSpc>
              <a:buClr>
                <a:srgbClr val="006FC0"/>
              </a:buClr>
              <a:buAutoNum type="arabicPeriod" startAt="6"/>
              <a:tabLst>
                <a:tab pos="376555" algn="l"/>
                <a:tab pos="377190" algn="l"/>
              </a:tabLst>
            </a:pPr>
            <a:r>
              <a:rPr lang="tr-TR" sz="2400" dirty="0" smtClean="0">
                <a:latin typeface="Arial"/>
                <a:cs typeface="Arial"/>
              </a:rPr>
              <a:t>Hakimler, savcılar, noter odası başkanı</a:t>
            </a:r>
          </a:p>
          <a:p>
            <a:pPr marL="376555" marR="5080" indent="-364490" algn="just">
              <a:lnSpc>
                <a:spcPct val="150000"/>
              </a:lnSpc>
              <a:buClr>
                <a:srgbClr val="006FC0"/>
              </a:buClr>
              <a:buAutoNum type="arabicPeriod" startAt="6"/>
              <a:tabLst>
                <a:tab pos="377190" algn="l"/>
              </a:tabLst>
            </a:pPr>
            <a:r>
              <a:rPr lang="tr-TR" sz="2400" dirty="0" smtClean="0">
                <a:latin typeface="Arial"/>
                <a:cs typeface="Arial"/>
              </a:rPr>
              <a:t>İktidar partisi, ana muhalefet partisi ve Türkiye Büyük Millet Meclisinde  grubu bulunan diğer partilerin (alfabetik sıraya göre) il başkanları</a:t>
            </a:r>
            <a:endParaRPr lang="tr-TR" sz="2400" dirty="0">
              <a:latin typeface="Arial"/>
              <a:cs typeface="Arial"/>
            </a:endParaRPr>
          </a:p>
        </p:txBody>
      </p:sp>
    </p:spTree>
    <p:extLst>
      <p:ext uri="{BB962C8B-B14F-4D97-AF65-F5344CB8AC3E}">
        <p14:creationId xmlns:p14="http://schemas.microsoft.com/office/powerpoint/2010/main" val="47619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1524000" y="3344091"/>
            <a:ext cx="9144000" cy="1655762"/>
          </a:xfrm>
        </p:spPr>
        <p:txBody>
          <a:bodyPr>
            <a:normAutofit/>
          </a:bodyPr>
          <a:lstStyle/>
          <a:p>
            <a:r>
              <a:rPr lang="tr-TR" b="1" dirty="0" smtClean="0">
                <a:solidFill>
                  <a:schemeClr val="tx1"/>
                </a:solidFill>
                <a:latin typeface="Arial"/>
                <a:cs typeface="Arial"/>
              </a:rPr>
              <a:t>SPOR PROTOKOLÜ</a:t>
            </a:r>
            <a:endParaRPr lang="tr-TR" dirty="0">
              <a:solidFill>
                <a:schemeClr val="tx1"/>
              </a:solidFill>
            </a:endParaRPr>
          </a:p>
        </p:txBody>
      </p:sp>
    </p:spTree>
    <p:extLst>
      <p:ext uri="{BB962C8B-B14F-4D97-AF65-F5344CB8AC3E}">
        <p14:creationId xmlns:p14="http://schemas.microsoft.com/office/powerpoint/2010/main" val="2441054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gn="ctr">
              <a:lnSpc>
                <a:spcPct val="100000"/>
              </a:lnSpc>
              <a:spcBef>
                <a:spcPts val="105"/>
              </a:spcBef>
            </a:pPr>
            <a:r>
              <a:rPr lang="tr-TR" b="1" dirty="0" smtClean="0">
                <a:latin typeface="Arial"/>
                <a:cs typeface="Arial"/>
              </a:rPr>
              <a:t>SPOR PROTOKOLÜ</a:t>
            </a:r>
            <a:endParaRPr lang="x-none" dirty="0"/>
          </a:p>
        </p:txBody>
      </p:sp>
      <p:sp>
        <p:nvSpPr>
          <p:cNvPr id="4" name="3 Dikdörtgen"/>
          <p:cNvSpPr/>
          <p:nvPr/>
        </p:nvSpPr>
        <p:spPr>
          <a:xfrm>
            <a:off x="644433" y="1423852"/>
            <a:ext cx="10681064" cy="3785652"/>
          </a:xfrm>
          <a:prstGeom prst="rect">
            <a:avLst/>
          </a:prstGeom>
        </p:spPr>
        <p:txBody>
          <a:bodyPr wrap="square">
            <a:spAutoFit/>
          </a:bodyPr>
          <a:lstStyle/>
          <a:p>
            <a:pPr algn="just">
              <a:lnSpc>
                <a:spcPct val="150000"/>
              </a:lnSpc>
            </a:pPr>
            <a:r>
              <a:rPr lang="tr-TR" sz="2000" dirty="0">
                <a:latin typeface="Arial" panose="020B0604020202020204" pitchFamily="34" charset="0"/>
                <a:cs typeface="Arial" panose="020B0604020202020204" pitchFamily="34" charset="0"/>
              </a:rPr>
              <a:t>Ulusal ve uluslararası düzeyde düzenlenen her türlü spor </a:t>
            </a:r>
            <a:r>
              <a:rPr lang="tr-TR" sz="2000" dirty="0" smtClean="0">
                <a:latin typeface="Arial" panose="020B0604020202020204" pitchFamily="34" charset="0"/>
                <a:cs typeface="Arial" panose="020B0604020202020204" pitchFamily="34" charset="0"/>
              </a:rPr>
              <a:t>karşılaşmalarında, bunların </a:t>
            </a:r>
            <a:r>
              <a:rPr lang="tr-TR" sz="2000" dirty="0">
                <a:latin typeface="Arial" panose="020B0604020202020204" pitchFamily="34" charset="0"/>
                <a:cs typeface="Arial" panose="020B0604020202020204" pitchFamily="34" charset="0"/>
              </a:rPr>
              <a:t>sonunda düzenlenen törenlerde ya da buna bağlantılı olarak yapılan </a:t>
            </a:r>
            <a:r>
              <a:rPr lang="tr-TR" sz="2000" dirty="0" smtClean="0">
                <a:latin typeface="Arial" panose="020B0604020202020204" pitchFamily="34" charset="0"/>
                <a:cs typeface="Arial" panose="020B0604020202020204" pitchFamily="34" charset="0"/>
              </a:rPr>
              <a:t>seminer, panel </a:t>
            </a:r>
            <a:r>
              <a:rPr lang="tr-TR" sz="2000" dirty="0">
                <a:latin typeface="Arial" panose="020B0604020202020204" pitchFamily="34" charset="0"/>
                <a:cs typeface="Arial" panose="020B0604020202020204" pitchFamily="34" charset="0"/>
              </a:rPr>
              <a:t>ve konferans gibi etkinliklerde sporcu, idareci, hakem, kulüp yöneticileri </a:t>
            </a:r>
            <a:r>
              <a:rPr lang="tr-TR" sz="2000" dirty="0" smtClean="0">
                <a:latin typeface="Arial" panose="020B0604020202020204" pitchFamily="34" charset="0"/>
                <a:cs typeface="Arial" panose="020B0604020202020204" pitchFamily="34" charset="0"/>
              </a:rPr>
              <a:t>ve spor </a:t>
            </a:r>
            <a:r>
              <a:rPr lang="tr-TR" sz="2000" dirty="0">
                <a:latin typeface="Arial" panose="020B0604020202020204" pitchFamily="34" charset="0"/>
                <a:cs typeface="Arial" panose="020B0604020202020204" pitchFamily="34" charset="0"/>
              </a:rPr>
              <a:t>adamları tarafından uygulanan biçimsel ve törensel kurallar spor </a:t>
            </a:r>
            <a:r>
              <a:rPr lang="tr-TR" sz="2000" dirty="0" smtClean="0">
                <a:latin typeface="Arial" panose="020B0604020202020204" pitchFamily="34" charset="0"/>
                <a:cs typeface="Arial" panose="020B0604020202020204" pitchFamily="34" charset="0"/>
              </a:rPr>
              <a:t>protokolünü oluşturmaktadır</a:t>
            </a:r>
            <a:r>
              <a:rPr lang="tr-TR" sz="2000" dirty="0">
                <a:latin typeface="Arial" panose="020B0604020202020204" pitchFamily="34" charset="0"/>
                <a:cs typeface="Arial" panose="020B0604020202020204" pitchFamily="34" charset="0"/>
              </a:rPr>
              <a:t>. Spor protokolü sadece kendi alanında yani spor müsabakalar </a:t>
            </a:r>
            <a:r>
              <a:rPr lang="tr-TR" sz="2000" dirty="0" smtClean="0">
                <a:latin typeface="Arial" panose="020B0604020202020204" pitchFamily="34" charset="0"/>
                <a:cs typeface="Arial" panose="020B0604020202020204" pitchFamily="34" charset="0"/>
              </a:rPr>
              <a:t>ve buna </a:t>
            </a:r>
            <a:r>
              <a:rPr lang="tr-TR" sz="2000" dirty="0">
                <a:latin typeface="Arial" panose="020B0604020202020204" pitchFamily="34" charset="0"/>
                <a:cs typeface="Arial" panose="020B0604020202020204" pitchFamily="34" charset="0"/>
              </a:rPr>
              <a:t>bağlı olarak yapılan ödül törenlerinde uygulanmakta olup, spor </a:t>
            </a:r>
            <a:r>
              <a:rPr lang="tr-TR" sz="2000" dirty="0" smtClean="0">
                <a:latin typeface="Arial" panose="020B0604020202020204" pitchFamily="34" charset="0"/>
                <a:cs typeface="Arial" panose="020B0604020202020204" pitchFamily="34" charset="0"/>
              </a:rPr>
              <a:t>protokolünde önde </a:t>
            </a:r>
            <a:r>
              <a:rPr lang="tr-TR" sz="2000" dirty="0">
                <a:latin typeface="Arial" panose="020B0604020202020204" pitchFamily="34" charset="0"/>
                <a:cs typeface="Arial" panose="020B0604020202020204" pitchFamily="34" charset="0"/>
              </a:rPr>
              <a:t>olan bir kişi il protokolünde hiç yer almayabilir. Ya da spor protokolünde </a:t>
            </a:r>
            <a:r>
              <a:rPr lang="tr-TR" sz="2000" dirty="0" smtClean="0">
                <a:latin typeface="Arial" panose="020B0604020202020204" pitchFamily="34" charset="0"/>
                <a:cs typeface="Arial" panose="020B0604020202020204" pitchFamily="34" charset="0"/>
              </a:rPr>
              <a:t>çok önlerde </a:t>
            </a:r>
            <a:r>
              <a:rPr lang="tr-TR" sz="2000" dirty="0">
                <a:latin typeface="Arial" panose="020B0604020202020204" pitchFamily="34" charset="0"/>
                <a:cs typeface="Arial" panose="020B0604020202020204" pitchFamily="34" charset="0"/>
              </a:rPr>
              <a:t>yer alan birisi il protokolünde çok gerilerde yer alabilir.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1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gn="ctr">
              <a:lnSpc>
                <a:spcPct val="100000"/>
              </a:lnSpc>
              <a:spcBef>
                <a:spcPts val="105"/>
              </a:spcBef>
            </a:pPr>
            <a:r>
              <a:rPr lang="tr-TR" b="1" dirty="0" smtClean="0">
                <a:latin typeface="Arial"/>
                <a:cs typeface="Arial"/>
              </a:rPr>
              <a:t>SPOR PROTOKOLÜ</a:t>
            </a:r>
            <a:endParaRPr lang="x-none" dirty="0"/>
          </a:p>
        </p:txBody>
      </p:sp>
      <p:sp>
        <p:nvSpPr>
          <p:cNvPr id="4" name="3 Dikdörtgen"/>
          <p:cNvSpPr/>
          <p:nvPr/>
        </p:nvSpPr>
        <p:spPr>
          <a:xfrm>
            <a:off x="644432" y="1384663"/>
            <a:ext cx="10759441" cy="3477875"/>
          </a:xfrm>
          <a:prstGeom prst="rect">
            <a:avLst/>
          </a:prstGeom>
        </p:spPr>
        <p:txBody>
          <a:bodyPr wrap="square">
            <a:spAutoFit/>
          </a:bodyPr>
          <a:lstStyle/>
          <a:p>
            <a:pPr algn="just">
              <a:lnSpc>
                <a:spcPct val="150000"/>
              </a:lnSpc>
            </a:pPr>
            <a:r>
              <a:rPr lang="tr-TR" sz="2000" dirty="0">
                <a:latin typeface="Arial" panose="020B0604020202020204" pitchFamily="34" charset="0"/>
                <a:cs typeface="Arial" panose="020B0604020202020204" pitchFamily="34" charset="0"/>
              </a:rPr>
              <a:t>Türkiye’de spor müsabakalarında uygulanmak üzere ve </a:t>
            </a:r>
            <a:r>
              <a:rPr lang="tr-TR" sz="2000" dirty="0" smtClean="0">
                <a:latin typeface="Arial" panose="020B0604020202020204" pitchFamily="34" charset="0"/>
                <a:cs typeface="Arial" panose="020B0604020202020204" pitchFamily="34" charset="0"/>
              </a:rPr>
              <a:t>protokol tribünlerine </a:t>
            </a:r>
            <a:r>
              <a:rPr lang="tr-TR" sz="2000" dirty="0">
                <a:latin typeface="Arial" panose="020B0604020202020204" pitchFamily="34" charset="0"/>
                <a:cs typeface="Arial" panose="020B0604020202020204" pitchFamily="34" charset="0"/>
              </a:rPr>
              <a:t>girecekleri belirlemek üzere Spordan Sorumlu Devlet </a:t>
            </a:r>
            <a:r>
              <a:rPr lang="tr-TR" sz="2000" dirty="0" smtClean="0">
                <a:latin typeface="Arial" panose="020B0604020202020204" pitchFamily="34" charset="0"/>
                <a:cs typeface="Arial" panose="020B0604020202020204" pitchFamily="34" charset="0"/>
              </a:rPr>
              <a:t>Bakanlığı tarafından </a:t>
            </a:r>
            <a:r>
              <a:rPr lang="tr-TR" sz="2000" dirty="0">
                <a:latin typeface="Arial" panose="020B0604020202020204" pitchFamily="34" charset="0"/>
                <a:cs typeface="Arial" panose="020B0604020202020204" pitchFamily="34" charset="0"/>
              </a:rPr>
              <a:t>çıkartılan genelgelerle gerekli tedbirler alınmaktadır. 24.05.2010 tarih </a:t>
            </a:r>
            <a:r>
              <a:rPr lang="tr-TR" sz="2000" dirty="0" smtClean="0">
                <a:latin typeface="Arial" panose="020B0604020202020204" pitchFamily="34" charset="0"/>
                <a:cs typeface="Arial" panose="020B0604020202020204" pitchFamily="34" charset="0"/>
              </a:rPr>
              <a:t>ve </a:t>
            </a:r>
            <a:r>
              <a:rPr lang="tr-TR" sz="2000" dirty="0">
                <a:latin typeface="Arial" panose="020B0604020202020204" pitchFamily="34" charset="0"/>
                <a:cs typeface="Arial" panose="020B0604020202020204" pitchFamily="34" charset="0"/>
              </a:rPr>
              <a:t>778 sayılı genelge ekinde illere gönderilen listelerde her türlü spor </a:t>
            </a:r>
            <a:r>
              <a:rPr lang="tr-TR" sz="2000" dirty="0" smtClean="0">
                <a:latin typeface="Arial" panose="020B0604020202020204" pitchFamily="34" charset="0"/>
                <a:cs typeface="Arial" panose="020B0604020202020204" pitchFamily="34" charset="0"/>
              </a:rPr>
              <a:t>müsabakalarında protokol </a:t>
            </a:r>
            <a:r>
              <a:rPr lang="tr-TR" sz="2000" dirty="0">
                <a:latin typeface="Arial" panose="020B0604020202020204" pitchFamily="34" charset="0"/>
                <a:cs typeface="Arial" panose="020B0604020202020204" pitchFamily="34" charset="0"/>
              </a:rPr>
              <a:t>tribünlerine girecekler </a:t>
            </a:r>
            <a:r>
              <a:rPr lang="tr-TR" sz="2000" dirty="0" smtClean="0">
                <a:latin typeface="Arial" panose="020B0604020202020204" pitchFamily="34" charset="0"/>
                <a:cs typeface="Arial" panose="020B0604020202020204" pitchFamily="34" charset="0"/>
              </a:rPr>
              <a:t>belirlenmiştir.</a:t>
            </a:r>
          </a:p>
          <a:p>
            <a:pPr algn="just">
              <a:lnSpc>
                <a:spcPct val="150000"/>
              </a:lnSpc>
              <a:spcBef>
                <a:spcPts val="1200"/>
              </a:spcBef>
            </a:pPr>
            <a:r>
              <a:rPr lang="tr-TR" sz="2000" dirty="0" smtClean="0">
                <a:latin typeface="Arial" panose="020B0604020202020204" pitchFamily="34" charset="0"/>
                <a:cs typeface="Arial" panose="020B0604020202020204" pitchFamily="34" charset="0"/>
              </a:rPr>
              <a:t>Buna </a:t>
            </a:r>
            <a:r>
              <a:rPr lang="tr-TR" sz="2000" dirty="0">
                <a:latin typeface="Arial" panose="020B0604020202020204" pitchFamily="34" charset="0"/>
                <a:cs typeface="Arial" panose="020B0604020202020204" pitchFamily="34" charset="0"/>
              </a:rPr>
              <a:t>göre 3289 ve 5894 sayılı kanunlar kapsamında Gençlik ve Spor </a:t>
            </a:r>
            <a:r>
              <a:rPr lang="tr-TR" sz="2000" dirty="0" smtClean="0">
                <a:latin typeface="Arial" panose="020B0604020202020204" pitchFamily="34" charset="0"/>
                <a:cs typeface="Arial" panose="020B0604020202020204" pitchFamily="34" charset="0"/>
              </a:rPr>
              <a:t>Genel Müdürlüğü</a:t>
            </a:r>
            <a:r>
              <a:rPr lang="tr-TR" sz="2000" dirty="0">
                <a:latin typeface="Arial" panose="020B0604020202020204" pitchFamily="34" charset="0"/>
                <a:cs typeface="Arial" panose="020B0604020202020204" pitchFamily="34" charset="0"/>
              </a:rPr>
              <a:t>, Spor Federasyonları </a:t>
            </a:r>
            <a:r>
              <a:rPr lang="tr-TR" sz="2000" dirty="0" smtClean="0">
                <a:latin typeface="Arial" panose="020B0604020202020204" pitchFamily="34" charset="0"/>
                <a:cs typeface="Arial" panose="020B0604020202020204" pitchFamily="34" charset="0"/>
              </a:rPr>
              <a:t>ile Futbol </a:t>
            </a:r>
            <a:r>
              <a:rPr lang="tr-TR" sz="2000" dirty="0">
                <a:latin typeface="Arial" panose="020B0604020202020204" pitchFamily="34" charset="0"/>
                <a:cs typeface="Arial" panose="020B0604020202020204" pitchFamily="34" charset="0"/>
              </a:rPr>
              <a:t>Federasyonu tarafından </a:t>
            </a:r>
            <a:r>
              <a:rPr lang="tr-TR" sz="2000" dirty="0" smtClean="0">
                <a:latin typeface="Arial" panose="020B0604020202020204" pitchFamily="34" charset="0"/>
                <a:cs typeface="Arial" panose="020B0604020202020204" pitchFamily="34" charset="0"/>
              </a:rPr>
              <a:t>yürütülen Profesyonel </a:t>
            </a:r>
            <a:r>
              <a:rPr lang="tr-TR" sz="2000" dirty="0">
                <a:latin typeface="Arial" panose="020B0604020202020204" pitchFamily="34" charset="0"/>
                <a:cs typeface="Arial" panose="020B0604020202020204" pitchFamily="34" charset="0"/>
              </a:rPr>
              <a:t>Futbol Müsabakalarında protokol tribününde yer alacakların </a:t>
            </a:r>
            <a:r>
              <a:rPr lang="tr-TR" sz="2000" dirty="0" smtClean="0">
                <a:latin typeface="Arial" panose="020B0604020202020204" pitchFamily="34" charset="0"/>
                <a:cs typeface="Arial" panose="020B0604020202020204" pitchFamily="34" charset="0"/>
              </a:rPr>
              <a:t>listesi aşağıdaki </a:t>
            </a:r>
            <a:r>
              <a:rPr lang="tr-TR" sz="2000" dirty="0">
                <a:latin typeface="Arial" panose="020B0604020202020204" pitchFamily="34" charset="0"/>
                <a:cs typeface="Arial" panose="020B0604020202020204" pitchFamily="34" charset="0"/>
              </a:rPr>
              <a:t>gibidir: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31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pPr algn="ctr"/>
            <a:r>
              <a:rPr lang="tr-TR" sz="2800" b="1" dirty="0" smtClean="0">
                <a:latin typeface="+mn-lt"/>
                <a:cs typeface="Arial"/>
              </a:rPr>
              <a:t>Sosyal Davranış Kuralları</a:t>
            </a:r>
            <a:endParaRPr lang="x-none" sz="2800" dirty="0">
              <a:latin typeface="+mn-lt"/>
            </a:endParaRPr>
          </a:p>
        </p:txBody>
      </p:sp>
      <p:sp>
        <p:nvSpPr>
          <p:cNvPr id="12" name="11 Dikdörtgen"/>
          <p:cNvSpPr/>
          <p:nvPr/>
        </p:nvSpPr>
        <p:spPr>
          <a:xfrm>
            <a:off x="886127" y="1554479"/>
            <a:ext cx="9679578" cy="4588436"/>
          </a:xfrm>
          <a:prstGeom prst="rect">
            <a:avLst/>
          </a:prstGeom>
        </p:spPr>
        <p:txBody>
          <a:bodyPr wrap="square">
            <a:spAutoFit/>
          </a:bodyPr>
          <a:lstStyle/>
          <a:p>
            <a:pPr marL="21590" marR="5080" indent="-9525" algn="just">
              <a:lnSpc>
                <a:spcPct val="150000"/>
              </a:lnSpc>
              <a:spcBef>
                <a:spcPts val="105"/>
              </a:spcBef>
              <a:tabLst>
                <a:tab pos="4414520" algn="l"/>
                <a:tab pos="6094095" algn="l"/>
              </a:tabLst>
            </a:pPr>
            <a:r>
              <a:rPr lang="tr-TR" sz="2400" b="1" u="sng" dirty="0" smtClean="0">
                <a:latin typeface="Arial"/>
                <a:cs typeface="Arial"/>
              </a:rPr>
              <a:t>Sosyal davranış kuralları</a:t>
            </a:r>
            <a:r>
              <a:rPr lang="tr-TR" sz="2400" dirty="0" smtClean="0">
                <a:latin typeface="Arial"/>
                <a:cs typeface="Arial"/>
              </a:rPr>
              <a:t>, esas olarak yazılı  olmayan, kişisel ilişkilerde uyulması  beklenen görgü, terbiye, nezaket, zarafet,  saygı ve hoşgörü gibi ilke ve kurallar  bütünüdür.</a:t>
            </a:r>
          </a:p>
          <a:p>
            <a:pPr marL="21590" marR="5080" indent="-9525" algn="just">
              <a:lnSpc>
                <a:spcPct val="150000"/>
              </a:lnSpc>
              <a:spcBef>
                <a:spcPts val="105"/>
              </a:spcBef>
              <a:tabLst>
                <a:tab pos="4414520" algn="l"/>
                <a:tab pos="6094095" algn="l"/>
              </a:tabLst>
            </a:pPr>
            <a:endParaRPr lang="tr-TR" sz="2400" dirty="0" smtClean="0">
              <a:latin typeface="Arial"/>
              <a:cs typeface="Arial"/>
            </a:endParaRPr>
          </a:p>
          <a:p>
            <a:pPr marL="21590" marR="5080" indent="-9525" algn="just">
              <a:lnSpc>
                <a:spcPct val="150000"/>
              </a:lnSpc>
              <a:spcBef>
                <a:spcPts val="105"/>
              </a:spcBef>
              <a:tabLst>
                <a:tab pos="4414520" algn="l"/>
                <a:tab pos="6094095" algn="l"/>
              </a:tabLst>
            </a:pPr>
            <a:endParaRPr lang="tr-TR" sz="2400" dirty="0" smtClean="0">
              <a:latin typeface="Arial"/>
              <a:cs typeface="Arial"/>
            </a:endParaRPr>
          </a:p>
          <a:p>
            <a:pPr marL="21590" marR="5080" indent="-9525" algn="just">
              <a:lnSpc>
                <a:spcPct val="150000"/>
              </a:lnSpc>
              <a:spcBef>
                <a:spcPts val="105"/>
              </a:spcBef>
              <a:tabLst>
                <a:tab pos="4414520" algn="l"/>
                <a:tab pos="6094095" algn="l"/>
              </a:tabLst>
            </a:pPr>
            <a:endParaRPr lang="tr-TR" sz="2400" dirty="0" smtClean="0">
              <a:latin typeface="Arial"/>
              <a:cs typeface="Arial"/>
            </a:endParaRPr>
          </a:p>
          <a:p>
            <a:pPr marL="21590" marR="5080" indent="-9525" algn="just">
              <a:lnSpc>
                <a:spcPct val="150000"/>
              </a:lnSpc>
              <a:spcBef>
                <a:spcPts val="105"/>
              </a:spcBef>
              <a:tabLst>
                <a:tab pos="4414520" algn="l"/>
                <a:tab pos="6094095" algn="l"/>
              </a:tabLst>
            </a:pPr>
            <a:endParaRPr lang="tr-TR" sz="2400" dirty="0" smtClean="0">
              <a:latin typeface="Arial"/>
              <a:cs typeface="Arial"/>
            </a:endParaRPr>
          </a:p>
          <a:p>
            <a:pPr marL="21590" marR="5080" indent="-9525" algn="just">
              <a:lnSpc>
                <a:spcPct val="150000"/>
              </a:lnSpc>
              <a:spcBef>
                <a:spcPts val="105"/>
              </a:spcBef>
              <a:tabLst>
                <a:tab pos="4414520" algn="l"/>
                <a:tab pos="6094095" algn="l"/>
              </a:tabLst>
            </a:pPr>
            <a:endParaRPr lang="tr-TR" sz="2400" dirty="0">
              <a:latin typeface="Arial"/>
              <a:cs typeface="Aria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r>
              <a:rPr lang="tr-TR" b="1" dirty="0" smtClean="0">
                <a:latin typeface="+mn-lt"/>
              </a:rPr>
              <a:t>	A-Cumhurbaşkanlığınca Uygun Bulunan Başkent Protokolü Önde Gelim</a:t>
            </a:r>
            <a:br>
              <a:rPr lang="tr-TR" b="1" dirty="0" smtClean="0">
                <a:latin typeface="+mn-lt"/>
              </a:rPr>
            </a:br>
            <a:r>
              <a:rPr lang="tr-TR" b="1" dirty="0" smtClean="0">
                <a:latin typeface="+mn-lt"/>
              </a:rPr>
              <a:t>			</a:t>
            </a:r>
            <a:r>
              <a:rPr lang="fi-FI" b="1" dirty="0" smtClean="0">
                <a:latin typeface="+mn-lt"/>
              </a:rPr>
              <a:t>Listesinin</a:t>
            </a:r>
            <a:r>
              <a:rPr lang="tr-TR" b="1" dirty="0" smtClean="0">
                <a:latin typeface="+mn-lt"/>
              </a:rPr>
              <a:t> İ</a:t>
            </a:r>
            <a:r>
              <a:rPr lang="fi-FI" b="1" dirty="0" smtClean="0">
                <a:latin typeface="+mn-lt"/>
              </a:rPr>
              <a:t>lk 36 Sırasında Yer Alan:</a:t>
            </a:r>
            <a:endParaRPr lang="x-none" b="1" dirty="0">
              <a:latin typeface="+mn-lt"/>
            </a:endParaRPr>
          </a:p>
        </p:txBody>
      </p:sp>
      <p:sp>
        <p:nvSpPr>
          <p:cNvPr id="4" name="3 Dikdörtgen"/>
          <p:cNvSpPr/>
          <p:nvPr/>
        </p:nvSpPr>
        <p:spPr>
          <a:xfrm>
            <a:off x="644432" y="1384663"/>
            <a:ext cx="10759441" cy="4401205"/>
          </a:xfrm>
          <a:prstGeom prst="rect">
            <a:avLst/>
          </a:prstGeom>
        </p:spPr>
        <p:txBody>
          <a:bodyPr wrap="square">
            <a:spAutoFit/>
          </a:bodyPr>
          <a:lstStyle/>
          <a:p>
            <a:pPr algn="just"/>
            <a:r>
              <a:rPr lang="tr-TR" sz="2000" dirty="0">
                <a:latin typeface="Arial" panose="020B0604020202020204" pitchFamily="34" charset="0"/>
                <a:cs typeface="Arial" panose="020B0604020202020204" pitchFamily="34" charset="0"/>
              </a:rPr>
              <a:t>TBMM Başkanı, Başbakan, </a:t>
            </a:r>
            <a:r>
              <a:rPr lang="tr-TR" sz="2000" dirty="0" smtClean="0">
                <a:latin typeface="Arial" panose="020B0604020202020204" pitchFamily="34" charset="0"/>
                <a:cs typeface="Arial" panose="020B0604020202020204" pitchFamily="34" charset="0"/>
              </a:rPr>
              <a:t>Genelkurmay Başkanı</a:t>
            </a:r>
            <a:r>
              <a:rPr lang="tr-TR" sz="2000" dirty="0">
                <a:latin typeface="Arial" panose="020B0604020202020204" pitchFamily="34" charset="0"/>
                <a:cs typeface="Arial" panose="020B0604020202020204" pitchFamily="34" charset="0"/>
              </a:rPr>
              <a:t>, Ana Muhalefet Partisi Genel Başkanı, Eski Cumhurbaşkanları, </a:t>
            </a:r>
            <a:r>
              <a:rPr lang="tr-TR" sz="2000" dirty="0" smtClean="0">
                <a:latin typeface="Arial" panose="020B0604020202020204" pitchFamily="34" charset="0"/>
                <a:cs typeface="Arial" panose="020B0604020202020204" pitchFamily="34" charset="0"/>
              </a:rPr>
              <a:t>Anayasa Mahkemesi </a:t>
            </a:r>
            <a:r>
              <a:rPr lang="tr-TR" sz="2000" dirty="0">
                <a:latin typeface="Arial" panose="020B0604020202020204" pitchFamily="34" charset="0"/>
                <a:cs typeface="Arial" panose="020B0604020202020204" pitchFamily="34" charset="0"/>
              </a:rPr>
              <a:t>Başkanı, Yargıtay Birinci Başkanı, Danıştay Başkanı, Bakanlar </a:t>
            </a:r>
            <a:r>
              <a:rPr lang="tr-TR" sz="2000" dirty="0" smtClean="0">
                <a:latin typeface="Arial" panose="020B0604020202020204" pitchFamily="34" charset="0"/>
                <a:cs typeface="Arial" panose="020B0604020202020204" pitchFamily="34" charset="0"/>
              </a:rPr>
              <a:t>Kurulu Üyeleri</a:t>
            </a:r>
            <a:r>
              <a:rPr lang="tr-TR" sz="2000" dirty="0">
                <a:latin typeface="Arial" panose="020B0604020202020204" pitchFamily="34" charset="0"/>
                <a:cs typeface="Arial" panose="020B0604020202020204" pitchFamily="34" charset="0"/>
              </a:rPr>
              <a:t>, Kuvvet Komutanları, Orgeneraller ve Oramiraller, YÖK Başkanı, </a:t>
            </a:r>
            <a:r>
              <a:rPr lang="tr-TR" sz="2000" dirty="0" smtClean="0">
                <a:latin typeface="Arial" panose="020B0604020202020204" pitchFamily="34" charset="0"/>
                <a:cs typeface="Arial" panose="020B0604020202020204" pitchFamily="34" charset="0"/>
              </a:rPr>
              <a:t>TBMM Başkan </a:t>
            </a:r>
            <a:r>
              <a:rPr lang="tr-TR" sz="2000" dirty="0">
                <a:latin typeface="Arial" panose="020B0604020202020204" pitchFamily="34" charset="0"/>
                <a:cs typeface="Arial" panose="020B0604020202020204" pitchFamily="34" charset="0"/>
              </a:rPr>
              <a:t>Vekilleri, TBMM’de Grubu Bulunan Siyasi Partilerin Genel </a:t>
            </a:r>
            <a:r>
              <a:rPr lang="tr-TR" sz="2000" dirty="0" smtClean="0">
                <a:latin typeface="Arial" panose="020B0604020202020204" pitchFamily="34" charset="0"/>
                <a:cs typeface="Arial" panose="020B0604020202020204" pitchFamily="34" charset="0"/>
              </a:rPr>
              <a:t>Başkanları, TBMM </a:t>
            </a:r>
            <a:r>
              <a:rPr lang="tr-TR" sz="2000" dirty="0">
                <a:latin typeface="Arial" panose="020B0604020202020204" pitchFamily="34" charset="0"/>
                <a:cs typeface="Arial" panose="020B0604020202020204" pitchFamily="34" charset="0"/>
              </a:rPr>
              <a:t>Kâtip Üyeleri ve İdare Amirleri, TBMM’de Temsil Edilen Siyasi </a:t>
            </a:r>
            <a:r>
              <a:rPr lang="tr-TR" sz="2000" dirty="0" smtClean="0">
                <a:latin typeface="Arial" panose="020B0604020202020204" pitchFamily="34" charset="0"/>
                <a:cs typeface="Arial" panose="020B0604020202020204" pitchFamily="34" charset="0"/>
              </a:rPr>
              <a:t>Partilerin Genel </a:t>
            </a:r>
            <a:r>
              <a:rPr lang="tr-TR" sz="2000" dirty="0">
                <a:latin typeface="Arial" panose="020B0604020202020204" pitchFamily="34" charset="0"/>
                <a:cs typeface="Arial" panose="020B0604020202020204" pitchFamily="34" charset="0"/>
              </a:rPr>
              <a:t>Başkanları, TBMM Siyasi Partiler Grup Başkanları Ve Başkan </a:t>
            </a:r>
            <a:r>
              <a:rPr lang="tr-TR" sz="2000" dirty="0" smtClean="0">
                <a:latin typeface="Arial" panose="020B0604020202020204" pitchFamily="34" charset="0"/>
                <a:cs typeface="Arial" panose="020B0604020202020204" pitchFamily="34" charset="0"/>
              </a:rPr>
              <a:t>Vekilleri, TBMM’de </a:t>
            </a:r>
            <a:r>
              <a:rPr lang="tr-TR" sz="2000" dirty="0">
                <a:latin typeface="Arial" panose="020B0604020202020204" pitchFamily="34" charset="0"/>
                <a:cs typeface="Arial" panose="020B0604020202020204" pitchFamily="34" charset="0"/>
              </a:rPr>
              <a:t>Grubu Bulunan Siyasi Partilerin Genel Başkan Yardımcıları, </a:t>
            </a:r>
            <a:r>
              <a:rPr lang="tr-TR" sz="2000" dirty="0" smtClean="0">
                <a:latin typeface="Arial" panose="020B0604020202020204" pitchFamily="34" charset="0"/>
                <a:cs typeface="Arial" panose="020B0604020202020204" pitchFamily="34" charset="0"/>
              </a:rPr>
              <a:t>TBMM’de Grubu </a:t>
            </a:r>
            <a:r>
              <a:rPr lang="tr-TR" sz="2000" dirty="0">
                <a:latin typeface="Arial" panose="020B0604020202020204" pitchFamily="34" charset="0"/>
                <a:cs typeface="Arial" panose="020B0604020202020204" pitchFamily="34" charset="0"/>
              </a:rPr>
              <a:t>Bulunan Siyasi Partilerin Genel Sekreterleri, TBMM üyeleri, </a:t>
            </a:r>
            <a:r>
              <a:rPr lang="tr-TR" sz="2000" dirty="0" smtClean="0">
                <a:latin typeface="Arial" panose="020B0604020202020204" pitchFamily="34" charset="0"/>
                <a:cs typeface="Arial" panose="020B0604020202020204" pitchFamily="34" charset="0"/>
              </a:rPr>
              <a:t>Sayıştay Başkanı</a:t>
            </a:r>
            <a:r>
              <a:rPr lang="tr-TR" sz="2000" dirty="0">
                <a:latin typeface="Arial" panose="020B0604020202020204" pitchFamily="34" charset="0"/>
                <a:cs typeface="Arial" panose="020B0604020202020204" pitchFamily="34" charset="0"/>
              </a:rPr>
              <a:t>, Yargıtay Cumhuriyet Başsavcısı, Türkiye Barolar Birliği Başkanı, </a:t>
            </a:r>
            <a:r>
              <a:rPr lang="tr-TR" sz="2000" dirty="0" smtClean="0">
                <a:latin typeface="Arial" panose="020B0604020202020204" pitchFamily="34" charset="0"/>
                <a:cs typeface="Arial" panose="020B0604020202020204" pitchFamily="34" charset="0"/>
              </a:rPr>
              <a:t>Danıştay Başsavcısı</a:t>
            </a:r>
            <a:r>
              <a:rPr lang="tr-TR" sz="2000" dirty="0">
                <a:latin typeface="Arial" panose="020B0604020202020204" pitchFamily="34" charset="0"/>
                <a:cs typeface="Arial" panose="020B0604020202020204" pitchFamily="34" charset="0"/>
              </a:rPr>
              <a:t>, Anayasa Mahkemesi Başkan Vekili, Uyuşmazlık Mahkemesi </a:t>
            </a:r>
            <a:r>
              <a:rPr lang="tr-TR" sz="2000" dirty="0" smtClean="0">
                <a:latin typeface="Arial" panose="020B0604020202020204" pitchFamily="34" charset="0"/>
                <a:cs typeface="Arial" panose="020B0604020202020204" pitchFamily="34" charset="0"/>
              </a:rPr>
              <a:t>Başkanı, Anayasa </a:t>
            </a:r>
            <a:r>
              <a:rPr lang="tr-TR" sz="2000" dirty="0">
                <a:latin typeface="Arial" panose="020B0604020202020204" pitchFamily="34" charset="0"/>
                <a:cs typeface="Arial" panose="020B0604020202020204" pitchFamily="34" charset="0"/>
              </a:rPr>
              <a:t>Mahkemesi Üyeleri, Yargıtay Birinci Başkan Vekilleri, Danıştay </a:t>
            </a:r>
            <a:r>
              <a:rPr lang="tr-TR" sz="2000" dirty="0" smtClean="0">
                <a:latin typeface="Arial" panose="020B0604020202020204" pitchFamily="34" charset="0"/>
                <a:cs typeface="Arial" panose="020B0604020202020204" pitchFamily="34" charset="0"/>
              </a:rPr>
              <a:t>Başkan Vekilleri</a:t>
            </a:r>
            <a:r>
              <a:rPr lang="tr-TR" sz="2000" dirty="0">
                <a:latin typeface="Arial" panose="020B0604020202020204" pitchFamily="34" charset="0"/>
                <a:cs typeface="Arial" panose="020B0604020202020204" pitchFamily="34" charset="0"/>
              </a:rPr>
              <a:t>, Hâkimler ve Savcılar Yüksek Kurulu Başkan Vekili, Yargıtay Cumhuriyet</a:t>
            </a:r>
          </a:p>
          <a:p>
            <a:pPr algn="just"/>
            <a:r>
              <a:rPr lang="tr-TR" sz="2000" dirty="0">
                <a:latin typeface="Arial" panose="020B0604020202020204" pitchFamily="34" charset="0"/>
                <a:cs typeface="Arial" panose="020B0604020202020204" pitchFamily="34" charset="0"/>
              </a:rPr>
              <a:t>Başsavcı Vekili, Yüksek Seçim Kurulu Başkanı, Yüksek Hakem Kurulu </a:t>
            </a:r>
            <a:r>
              <a:rPr lang="tr-TR" sz="2000" dirty="0" smtClean="0">
                <a:latin typeface="Arial" panose="020B0604020202020204" pitchFamily="34" charset="0"/>
                <a:cs typeface="Arial" panose="020B0604020202020204" pitchFamily="34" charset="0"/>
              </a:rPr>
              <a:t>Başkanı, Cumhurbaşkanlığı </a:t>
            </a:r>
            <a:r>
              <a:rPr lang="tr-TR" sz="2000" dirty="0">
                <a:latin typeface="Arial" panose="020B0604020202020204" pitchFamily="34" charset="0"/>
                <a:cs typeface="Arial" panose="020B0604020202020204" pitchFamily="34" charset="0"/>
              </a:rPr>
              <a:t>Genel Sekreteri, TBMM Genel Sekreteri, Başbakanlık </a:t>
            </a:r>
            <a:r>
              <a:rPr lang="tr-TR" sz="2000" dirty="0" smtClean="0">
                <a:latin typeface="Arial" panose="020B0604020202020204" pitchFamily="34" charset="0"/>
                <a:cs typeface="Arial" panose="020B0604020202020204" pitchFamily="34" charset="0"/>
              </a:rPr>
              <a:t>Müsteşarı ve </a:t>
            </a:r>
            <a:r>
              <a:rPr lang="tr-TR" sz="2000" dirty="0">
                <a:latin typeface="Arial" panose="020B0604020202020204" pitchFamily="34" charset="0"/>
                <a:cs typeface="Arial" panose="020B0604020202020204" pitchFamily="34" charset="0"/>
              </a:rPr>
              <a:t>Devlet Denetleme Kurulu Başkanı yer almaktadır.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28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nSpc>
                <a:spcPct val="100000"/>
              </a:lnSpc>
              <a:spcBef>
                <a:spcPts val="105"/>
              </a:spcBef>
            </a:pPr>
            <a:r>
              <a:rPr lang="tr-TR" b="1" dirty="0" smtClean="0">
                <a:latin typeface="+mn-lt"/>
              </a:rPr>
              <a:t>B- Gençlik ve Spor Genel Müdürlüğü Spor Protokolünde Yer Alan:</a:t>
            </a:r>
            <a:endParaRPr lang="x-none" b="1" dirty="0">
              <a:latin typeface="+mn-lt"/>
            </a:endParaRPr>
          </a:p>
        </p:txBody>
      </p:sp>
      <p:sp>
        <p:nvSpPr>
          <p:cNvPr id="4" name="3 Dikdörtgen"/>
          <p:cNvSpPr/>
          <p:nvPr/>
        </p:nvSpPr>
        <p:spPr>
          <a:xfrm>
            <a:off x="239483" y="1045029"/>
            <a:ext cx="11834951" cy="5493812"/>
          </a:xfrm>
          <a:prstGeom prst="rect">
            <a:avLst/>
          </a:prstGeom>
        </p:spPr>
        <p:txBody>
          <a:bodyPr wrap="square">
            <a:spAutoFit/>
          </a:bodyPr>
          <a:lstStyle/>
          <a:p>
            <a:pPr>
              <a:lnSpc>
                <a:spcPct val="150000"/>
              </a:lnSpc>
            </a:pPr>
            <a:r>
              <a:rPr lang="tr-TR" dirty="0" smtClean="0">
                <a:latin typeface="Arial" panose="020B0604020202020204" pitchFamily="34" charset="0"/>
                <a:cs typeface="Arial" panose="020B0604020202020204" pitchFamily="34" charset="0"/>
              </a:rPr>
              <a:t>Gençlik ve </a:t>
            </a:r>
            <a:r>
              <a:rPr lang="tr-TR" dirty="0">
                <a:latin typeface="Arial" panose="020B0604020202020204" pitchFamily="34" charset="0"/>
                <a:cs typeface="Arial" panose="020B0604020202020204" pitchFamily="34" charset="0"/>
              </a:rPr>
              <a:t>Spordan Sorumlu Bakan, Gençlik ve Spor Genel Müdürü, Türkiye </a:t>
            </a:r>
            <a:r>
              <a:rPr lang="tr-TR" dirty="0" smtClean="0">
                <a:latin typeface="Arial" panose="020B0604020202020204" pitchFamily="34" charset="0"/>
                <a:cs typeface="Arial" panose="020B0604020202020204" pitchFamily="34" charset="0"/>
              </a:rPr>
              <a:t>Milli Olimpiyat </a:t>
            </a:r>
            <a:r>
              <a:rPr lang="tr-TR" dirty="0">
                <a:latin typeface="Arial" panose="020B0604020202020204" pitchFamily="34" charset="0"/>
                <a:cs typeface="Arial" panose="020B0604020202020204" pitchFamily="34" charset="0"/>
              </a:rPr>
              <a:t>ve </a:t>
            </a:r>
            <a:r>
              <a:rPr lang="tr-TR" dirty="0" err="1">
                <a:latin typeface="Arial" panose="020B0604020202020204" pitchFamily="34" charset="0"/>
                <a:cs typeface="Arial" panose="020B0604020202020204" pitchFamily="34" charset="0"/>
              </a:rPr>
              <a:t>Paralimpik</a:t>
            </a:r>
            <a:r>
              <a:rPr lang="tr-TR" dirty="0">
                <a:latin typeface="Arial" panose="020B0604020202020204" pitchFamily="34" charset="0"/>
                <a:cs typeface="Arial" panose="020B0604020202020204" pitchFamily="34" charset="0"/>
              </a:rPr>
              <a:t> Komite Başkanı, Gençlik ve Spor Genel </a:t>
            </a:r>
            <a:r>
              <a:rPr lang="tr-TR" dirty="0" smtClean="0">
                <a:latin typeface="Arial" panose="020B0604020202020204" pitchFamily="34" charset="0"/>
                <a:cs typeface="Arial" panose="020B0604020202020204" pitchFamily="34" charset="0"/>
              </a:rPr>
              <a:t>Müdür Yardımcıları</a:t>
            </a:r>
            <a:r>
              <a:rPr lang="tr-TR" dirty="0">
                <a:latin typeface="Arial" panose="020B0604020202020204" pitchFamily="34" charset="0"/>
                <a:cs typeface="Arial" panose="020B0604020202020204" pitchFamily="34" charset="0"/>
              </a:rPr>
              <a:t>, Gençlik ve Spor Genel Müdürlüğü Merkez Danışma Kurulu </a:t>
            </a:r>
            <a:r>
              <a:rPr lang="tr-TR" dirty="0" smtClean="0">
                <a:latin typeface="Arial" panose="020B0604020202020204" pitchFamily="34" charset="0"/>
                <a:cs typeface="Arial" panose="020B0604020202020204" pitchFamily="34" charset="0"/>
              </a:rPr>
              <a:t>Üyeleri, Gençlik </a:t>
            </a:r>
            <a:r>
              <a:rPr lang="tr-TR" dirty="0">
                <a:latin typeface="Arial" panose="020B0604020202020204" pitchFamily="34" charset="0"/>
                <a:cs typeface="Arial" panose="020B0604020202020204" pitchFamily="34" charset="0"/>
              </a:rPr>
              <a:t>ve Spor Genel Müdürlüğü Kurul ve Daire Başkanları, Özerk ve </a:t>
            </a:r>
            <a:r>
              <a:rPr lang="tr-TR" dirty="0" smtClean="0">
                <a:latin typeface="Arial" panose="020B0604020202020204" pitchFamily="34" charset="0"/>
                <a:cs typeface="Arial" panose="020B0604020202020204" pitchFamily="34" charset="0"/>
              </a:rPr>
              <a:t>Özerk olmayan </a:t>
            </a:r>
            <a:r>
              <a:rPr lang="tr-TR" dirty="0">
                <a:latin typeface="Arial" panose="020B0604020202020204" pitchFamily="34" charset="0"/>
                <a:cs typeface="Arial" panose="020B0604020202020204" pitchFamily="34" charset="0"/>
              </a:rPr>
              <a:t>Federasyon Başkanları-Türkiye Futbol Federasyon Başkanı, </a:t>
            </a:r>
            <a:r>
              <a:rPr lang="tr-TR" dirty="0" smtClean="0">
                <a:latin typeface="Arial" panose="020B0604020202020204" pitchFamily="34" charset="0"/>
                <a:cs typeface="Arial" panose="020B0604020202020204" pitchFamily="34" charset="0"/>
              </a:rPr>
              <a:t>Federasyon Yönetim </a:t>
            </a:r>
            <a:r>
              <a:rPr lang="tr-TR" dirty="0">
                <a:latin typeface="Arial" panose="020B0604020202020204" pitchFamily="34" charset="0"/>
                <a:cs typeface="Arial" panose="020B0604020202020204" pitchFamily="34" charset="0"/>
              </a:rPr>
              <a:t>Kurulu Üyeleri (Kendi Branşlarında), Önceki Federasyon </a:t>
            </a:r>
            <a:r>
              <a:rPr lang="tr-TR" dirty="0" smtClean="0">
                <a:latin typeface="Arial" panose="020B0604020202020204" pitchFamily="34" charset="0"/>
                <a:cs typeface="Arial" panose="020B0604020202020204" pitchFamily="34" charset="0"/>
              </a:rPr>
              <a:t>Başkanları (Kendi </a:t>
            </a:r>
            <a:r>
              <a:rPr lang="tr-TR" dirty="0">
                <a:latin typeface="Arial" panose="020B0604020202020204" pitchFamily="34" charset="0"/>
                <a:cs typeface="Arial" panose="020B0604020202020204" pitchFamily="34" charset="0"/>
              </a:rPr>
              <a:t>Branşlarında), A Milli Takım Teknik Direktörleri (Kendi Branşlarında), </a:t>
            </a:r>
            <a:r>
              <a:rPr lang="tr-TR" dirty="0" smtClean="0">
                <a:latin typeface="Arial" panose="020B0604020202020204" pitchFamily="34" charset="0"/>
                <a:cs typeface="Arial" panose="020B0604020202020204" pitchFamily="34" charset="0"/>
              </a:rPr>
              <a:t>A Milli </a:t>
            </a:r>
            <a:r>
              <a:rPr lang="tr-TR" dirty="0">
                <a:latin typeface="Arial" panose="020B0604020202020204" pitchFamily="34" charset="0"/>
                <a:cs typeface="Arial" panose="020B0604020202020204" pitchFamily="34" charset="0"/>
              </a:rPr>
              <a:t>Takım Teknik Antrenörleri (Kendi Branşlarında), Müsabakası olan </a:t>
            </a:r>
            <a:r>
              <a:rPr lang="tr-TR" dirty="0" smtClean="0">
                <a:latin typeface="Arial" panose="020B0604020202020204" pitchFamily="34" charset="0"/>
                <a:cs typeface="Arial" panose="020B0604020202020204" pitchFamily="34" charset="0"/>
              </a:rPr>
              <a:t>Kulüplerin Başkanları </a:t>
            </a:r>
            <a:r>
              <a:rPr lang="tr-TR" dirty="0">
                <a:latin typeface="Arial" panose="020B0604020202020204" pitchFamily="34" charset="0"/>
                <a:cs typeface="Arial" panose="020B0604020202020204" pitchFamily="34" charset="0"/>
              </a:rPr>
              <a:t>(Kendi Branşlarında), Türkiye Amatör Spor </a:t>
            </a:r>
            <a:r>
              <a:rPr lang="tr-TR" dirty="0" smtClean="0">
                <a:latin typeface="Arial" panose="020B0604020202020204" pitchFamily="34" charset="0"/>
                <a:cs typeface="Arial" panose="020B0604020202020204" pitchFamily="34" charset="0"/>
              </a:rPr>
              <a:t>Kulüpleri konfederasyonu (TASKK</a:t>
            </a:r>
            <a:r>
              <a:rPr lang="tr-TR" dirty="0">
                <a:latin typeface="Arial" panose="020B0604020202020204" pitchFamily="34" charset="0"/>
                <a:cs typeface="Arial" panose="020B0604020202020204" pitchFamily="34" charset="0"/>
              </a:rPr>
              <a:t>) Genel Başkanı, Amatör Spor Kulüpleri Federasyonu(ASKF) </a:t>
            </a:r>
            <a:r>
              <a:rPr lang="tr-TR" dirty="0" smtClean="0">
                <a:latin typeface="Arial" panose="020B0604020202020204" pitchFamily="34" charset="0"/>
                <a:cs typeface="Arial" panose="020B0604020202020204" pitchFamily="34" charset="0"/>
              </a:rPr>
              <a:t>Başkanları (Sadece </a:t>
            </a:r>
            <a:r>
              <a:rPr lang="tr-TR" dirty="0">
                <a:latin typeface="Arial" panose="020B0604020202020204" pitchFamily="34" charset="0"/>
                <a:cs typeface="Arial" panose="020B0604020202020204" pitchFamily="34" charset="0"/>
              </a:rPr>
              <a:t>Başkan oldukları illerde), Müsabakası olan Kulüplerin yönetim </a:t>
            </a:r>
            <a:r>
              <a:rPr lang="tr-TR" dirty="0" smtClean="0">
                <a:latin typeface="Arial" panose="020B0604020202020204" pitchFamily="34" charset="0"/>
                <a:cs typeface="Arial" panose="020B0604020202020204" pitchFamily="34" charset="0"/>
              </a:rPr>
              <a:t>kurulu üyeleri </a:t>
            </a:r>
            <a:r>
              <a:rPr lang="tr-TR" dirty="0">
                <a:latin typeface="Arial" panose="020B0604020202020204" pitchFamily="34" charset="0"/>
                <a:cs typeface="Arial" panose="020B0604020202020204" pitchFamily="34" charset="0"/>
              </a:rPr>
              <a:t>(Kendi Branşlarında), Gençlik ve spor hizmetlerine katkı ve destek </a:t>
            </a:r>
            <a:r>
              <a:rPr lang="tr-TR" dirty="0" smtClean="0">
                <a:latin typeface="Arial" panose="020B0604020202020204" pitchFamily="34" charset="0"/>
                <a:cs typeface="Arial" panose="020B0604020202020204" pitchFamily="34" charset="0"/>
              </a:rPr>
              <a:t>veren kamu </a:t>
            </a:r>
            <a:r>
              <a:rPr lang="tr-TR" dirty="0">
                <a:latin typeface="Arial" panose="020B0604020202020204" pitchFamily="34" charset="0"/>
                <a:cs typeface="Arial" panose="020B0604020202020204" pitchFamily="34" charset="0"/>
              </a:rPr>
              <a:t>ve özel kurum, kuruluş yöneticileri (Kendi illerinde-bütün branşlarda</a:t>
            </a:r>
            <a:r>
              <a:rPr lang="tr-TR" dirty="0" smtClean="0">
                <a:latin typeface="Arial" panose="020B0604020202020204" pitchFamily="34" charset="0"/>
                <a:cs typeface="Arial" panose="020B0604020202020204" pitchFamily="34" charset="0"/>
              </a:rPr>
              <a:t>), Üniversitelerin </a:t>
            </a:r>
            <a:r>
              <a:rPr lang="tr-TR" dirty="0">
                <a:latin typeface="Arial" panose="020B0604020202020204" pitchFamily="34" charset="0"/>
                <a:cs typeface="Arial" panose="020B0604020202020204" pitchFamily="34" charset="0"/>
              </a:rPr>
              <a:t>Beden Eğitimi ve Spor Yüksek Okulu Müdürleri(Kendi </a:t>
            </a:r>
            <a:r>
              <a:rPr lang="tr-TR" dirty="0" smtClean="0">
                <a:latin typeface="Arial" panose="020B0604020202020204" pitchFamily="34" charset="0"/>
                <a:cs typeface="Arial" panose="020B0604020202020204" pitchFamily="34" charset="0"/>
              </a:rPr>
              <a:t>illerinde bütün</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branşlarda</a:t>
            </a:r>
            <a:r>
              <a:rPr lang="tr-TR" dirty="0">
                <a:latin typeface="Arial" panose="020B0604020202020204" pitchFamily="34" charset="0"/>
                <a:cs typeface="Arial" panose="020B0604020202020204" pitchFamily="34" charset="0"/>
              </a:rPr>
              <a:t>), Genel Müdürlükçe Protokol Tribününe giriş kartı </a:t>
            </a:r>
            <a:r>
              <a:rPr lang="tr-TR" dirty="0" smtClean="0">
                <a:latin typeface="Arial" panose="020B0604020202020204" pitchFamily="34" charset="0"/>
                <a:cs typeface="Arial" panose="020B0604020202020204" pitchFamily="34" charset="0"/>
              </a:rPr>
              <a:t>verilenler (Kendi </a:t>
            </a:r>
            <a:r>
              <a:rPr lang="tr-TR" dirty="0">
                <a:latin typeface="Arial" panose="020B0604020202020204" pitchFamily="34" charset="0"/>
                <a:cs typeface="Arial" panose="020B0604020202020204" pitchFamily="34" charset="0"/>
              </a:rPr>
              <a:t>Branşlarında), Gençlik ve Spor Teşkilatında Genel Müdürlük, Genel </a:t>
            </a:r>
            <a:r>
              <a:rPr lang="tr-TR" dirty="0" smtClean="0">
                <a:latin typeface="Arial" panose="020B0604020202020204" pitchFamily="34" charset="0"/>
                <a:cs typeface="Arial" panose="020B0604020202020204" pitchFamily="34" charset="0"/>
              </a:rPr>
              <a:t>Müdür Yardımcılığı</a:t>
            </a:r>
            <a:r>
              <a:rPr lang="tr-TR" dirty="0">
                <a:latin typeface="Arial" panose="020B0604020202020204" pitchFamily="34" charset="0"/>
                <a:cs typeface="Arial" panose="020B0604020202020204" pitchFamily="34" charset="0"/>
              </a:rPr>
              <a:t>, daire ve Kurul Başkanlığı yapanlar (Bütün illerde), İl </a:t>
            </a:r>
            <a:r>
              <a:rPr lang="tr-TR" dirty="0" smtClean="0">
                <a:latin typeface="Arial" panose="020B0604020202020204" pitchFamily="34" charset="0"/>
                <a:cs typeface="Arial" panose="020B0604020202020204" pitchFamily="34" charset="0"/>
              </a:rPr>
              <a:t>Müdürlüğü yapanlar </a:t>
            </a:r>
            <a:r>
              <a:rPr lang="tr-TR" dirty="0">
                <a:latin typeface="Arial" panose="020B0604020202020204" pitchFamily="34" charset="0"/>
                <a:cs typeface="Arial" panose="020B0604020202020204" pitchFamily="34" charset="0"/>
              </a:rPr>
              <a:t>(il müdürlüğü yaptığı illerde), Ömür boyu serbest giriş kartı sahipleri </a:t>
            </a:r>
            <a:r>
              <a:rPr lang="tr-TR" dirty="0" smtClean="0">
                <a:latin typeface="Arial" panose="020B0604020202020204" pitchFamily="34" charset="0"/>
                <a:cs typeface="Arial" panose="020B0604020202020204" pitchFamily="34" charset="0"/>
              </a:rPr>
              <a:t>yer almaktadır</a:t>
            </a:r>
            <a:r>
              <a:rPr lang="tr-TR"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74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nSpc>
                <a:spcPct val="100000"/>
              </a:lnSpc>
              <a:spcBef>
                <a:spcPts val="105"/>
              </a:spcBef>
            </a:pPr>
            <a:r>
              <a:rPr lang="tr-TR" b="1" dirty="0" smtClean="0">
                <a:latin typeface="+mn-lt"/>
              </a:rPr>
              <a:t>C- İl Spor Protokolünde Yer Alan:</a:t>
            </a:r>
            <a:endParaRPr lang="x-none" b="1" dirty="0">
              <a:latin typeface="+mn-lt"/>
            </a:endParaRPr>
          </a:p>
        </p:txBody>
      </p:sp>
      <p:sp>
        <p:nvSpPr>
          <p:cNvPr id="4" name="3 Dikdörtgen"/>
          <p:cNvSpPr/>
          <p:nvPr/>
        </p:nvSpPr>
        <p:spPr>
          <a:xfrm>
            <a:off x="644432" y="1384663"/>
            <a:ext cx="10759441" cy="2805320"/>
          </a:xfrm>
          <a:prstGeom prst="rect">
            <a:avLst/>
          </a:prstGeom>
        </p:spPr>
        <p:txBody>
          <a:bodyPr wrap="square">
            <a:spAutoFit/>
          </a:bodyPr>
          <a:lstStyle/>
          <a:p>
            <a:pPr algn="just">
              <a:lnSpc>
                <a:spcPct val="150000"/>
              </a:lnSpc>
            </a:pPr>
            <a:r>
              <a:rPr lang="tr-TR" sz="2000" dirty="0">
                <a:latin typeface="Arial" panose="020B0604020202020204" pitchFamily="34" charset="0"/>
                <a:cs typeface="Arial" panose="020B0604020202020204" pitchFamily="34" charset="0"/>
              </a:rPr>
              <a:t>Vali (Gençlik ve Spor İl Başkanı</a:t>
            </a:r>
            <a:r>
              <a:rPr lang="tr-TR" sz="2000" dirty="0" smtClean="0">
                <a:latin typeface="Arial" panose="020B0604020202020204" pitchFamily="34" charset="0"/>
                <a:cs typeface="Arial" panose="020B0604020202020204" pitchFamily="34" charset="0"/>
              </a:rPr>
              <a:t>), Garnizon </a:t>
            </a:r>
            <a:r>
              <a:rPr lang="tr-TR" sz="2000" dirty="0">
                <a:latin typeface="Arial" panose="020B0604020202020204" pitchFamily="34" charset="0"/>
                <a:cs typeface="Arial" panose="020B0604020202020204" pitchFamily="34" charset="0"/>
              </a:rPr>
              <a:t>Komutanı, Belediye Başkanı (Büyükşehir olan illerde Büyükşehir </a:t>
            </a:r>
            <a:r>
              <a:rPr lang="tr-TR" sz="2000" dirty="0" smtClean="0">
                <a:latin typeface="Arial" panose="020B0604020202020204" pitchFamily="34" charset="0"/>
                <a:cs typeface="Arial" panose="020B0604020202020204" pitchFamily="34" charset="0"/>
              </a:rPr>
              <a:t>Belediye Başkanı</a:t>
            </a:r>
            <a:r>
              <a:rPr lang="tr-TR" sz="2000" dirty="0">
                <a:latin typeface="Arial" panose="020B0604020202020204" pitchFamily="34" charset="0"/>
                <a:cs typeface="Arial" panose="020B0604020202020204" pitchFamily="34" charset="0"/>
              </a:rPr>
              <a:t>), Rektör, Cumhuriyet Başsavcısı, Adalet Komisyon Başkanı- Bölge </a:t>
            </a:r>
            <a:r>
              <a:rPr lang="tr-TR" sz="2000" dirty="0" smtClean="0">
                <a:latin typeface="Arial" panose="020B0604020202020204" pitchFamily="34" charset="0"/>
                <a:cs typeface="Arial" panose="020B0604020202020204" pitchFamily="34" charset="0"/>
              </a:rPr>
              <a:t>İdare Mahkemesi </a:t>
            </a:r>
            <a:r>
              <a:rPr lang="tr-TR" sz="2000" dirty="0">
                <a:latin typeface="Arial" panose="020B0604020202020204" pitchFamily="34" charset="0"/>
                <a:cs typeface="Arial" panose="020B0604020202020204" pitchFamily="34" charset="0"/>
              </a:rPr>
              <a:t>Başkanı, Gençlik ve Spordan sorumlu Vali Yardımcısı, İl </a:t>
            </a:r>
            <a:r>
              <a:rPr lang="tr-TR" sz="2000" dirty="0" smtClean="0">
                <a:latin typeface="Arial" panose="020B0604020202020204" pitchFamily="34" charset="0"/>
                <a:cs typeface="Arial" panose="020B0604020202020204" pitchFamily="34" charset="0"/>
              </a:rPr>
              <a:t>Jandarma Komutanı</a:t>
            </a:r>
            <a:r>
              <a:rPr lang="tr-TR" sz="2000" dirty="0">
                <a:latin typeface="Arial" panose="020B0604020202020204" pitchFamily="34" charset="0"/>
                <a:cs typeface="Arial" panose="020B0604020202020204" pitchFamily="34" charset="0"/>
              </a:rPr>
              <a:t>, İl Emniyet Müdürü, MİT Bölge Başkanı, Baro Başkanı, </a:t>
            </a:r>
            <a:r>
              <a:rPr lang="tr-TR" sz="2000" dirty="0" smtClean="0">
                <a:latin typeface="Arial" panose="020B0604020202020204" pitchFamily="34" charset="0"/>
                <a:cs typeface="Arial" panose="020B0604020202020204" pitchFamily="34" charset="0"/>
              </a:rPr>
              <a:t>İlçesinde Müsabakası </a:t>
            </a:r>
            <a:r>
              <a:rPr lang="tr-TR" sz="2000" dirty="0">
                <a:latin typeface="Arial" panose="020B0604020202020204" pitchFamily="34" charset="0"/>
                <a:cs typeface="Arial" panose="020B0604020202020204" pitchFamily="34" charset="0"/>
              </a:rPr>
              <a:t>olan ilçe kaymakamı, Mecliste grubu bulunan partilerin il başkanları </a:t>
            </a:r>
            <a:r>
              <a:rPr lang="tr-TR" sz="2000" dirty="0" smtClean="0">
                <a:latin typeface="Arial" panose="020B0604020202020204" pitchFamily="34" charset="0"/>
                <a:cs typeface="Arial" panose="020B0604020202020204" pitchFamily="34" charset="0"/>
              </a:rPr>
              <a:t>yer almaktadır</a:t>
            </a:r>
            <a:r>
              <a:rPr lang="tr-TR" sz="2000" dirty="0">
                <a:latin typeface="Arial" panose="020B0604020202020204" pitchFamily="34" charset="0"/>
                <a:cs typeface="Arial" panose="020B0604020202020204" pitchFamily="34" charset="0"/>
              </a:rPr>
              <a:t>.</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7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52847" cy="665141"/>
          </a:xfrm>
        </p:spPr>
        <p:txBody>
          <a:bodyPr/>
          <a:lstStyle/>
          <a:p>
            <a:pPr marL="1086485" algn="ctr">
              <a:lnSpc>
                <a:spcPct val="100000"/>
              </a:lnSpc>
              <a:spcBef>
                <a:spcPts val="105"/>
              </a:spcBef>
            </a:pPr>
            <a:r>
              <a:rPr lang="tr-TR" b="1" dirty="0" smtClean="0">
                <a:latin typeface="Arial"/>
                <a:cs typeface="Arial"/>
              </a:rPr>
              <a:t>SPOR PROTOKOLÜ</a:t>
            </a:r>
            <a:endParaRPr lang="x-none" dirty="0"/>
          </a:p>
        </p:txBody>
      </p:sp>
      <p:sp>
        <p:nvSpPr>
          <p:cNvPr id="4" name="3 Dikdörtgen"/>
          <p:cNvSpPr/>
          <p:nvPr/>
        </p:nvSpPr>
        <p:spPr>
          <a:xfrm>
            <a:off x="481208" y="1267097"/>
            <a:ext cx="10759441" cy="5113644"/>
          </a:xfrm>
          <a:prstGeom prst="rect">
            <a:avLst/>
          </a:prstGeom>
        </p:spPr>
        <p:txBody>
          <a:bodyPr wrap="square">
            <a:spAutoFit/>
          </a:bodyPr>
          <a:lstStyle/>
          <a:p>
            <a:pPr algn="just">
              <a:lnSpc>
                <a:spcPct val="150000"/>
              </a:lnSpc>
            </a:pPr>
            <a:r>
              <a:rPr lang="tr-TR" sz="2000" dirty="0">
                <a:latin typeface="Arial" panose="020B0604020202020204" pitchFamily="34" charset="0"/>
                <a:cs typeface="Arial" panose="020B0604020202020204" pitchFamily="34" charset="0"/>
              </a:rPr>
              <a:t>Her türlü spor müsabakasında başkent protokolünün ilk 36 sırasında </a:t>
            </a:r>
            <a:r>
              <a:rPr lang="tr-TR" sz="2000" dirty="0" smtClean="0">
                <a:latin typeface="Arial" panose="020B0604020202020204" pitchFamily="34" charset="0"/>
                <a:cs typeface="Arial" panose="020B0604020202020204" pitchFamily="34" charset="0"/>
              </a:rPr>
              <a:t>yer alanlar</a:t>
            </a:r>
            <a:r>
              <a:rPr lang="tr-TR" sz="2000" dirty="0">
                <a:latin typeface="Arial" panose="020B0604020202020204" pitchFamily="34" charset="0"/>
                <a:cs typeface="Arial" panose="020B0604020202020204" pitchFamily="34" charset="0"/>
              </a:rPr>
              <a:t>, Gençlik ve Spor Genel Müdürlüğü Spor Protokolünde yer alanlar ile İl </a:t>
            </a:r>
            <a:r>
              <a:rPr lang="tr-TR" sz="2000" dirty="0" smtClean="0">
                <a:latin typeface="Arial" panose="020B0604020202020204" pitchFamily="34" charset="0"/>
                <a:cs typeface="Arial" panose="020B0604020202020204" pitchFamily="34" charset="0"/>
              </a:rPr>
              <a:t>Spor Protokolünde </a:t>
            </a:r>
            <a:r>
              <a:rPr lang="tr-TR" sz="2000" dirty="0">
                <a:latin typeface="Arial" panose="020B0604020202020204" pitchFamily="34" charset="0"/>
                <a:cs typeface="Arial" panose="020B0604020202020204" pitchFamily="34" charset="0"/>
              </a:rPr>
              <a:t>yer alanlar önceden rezervasyon yaptırmaları halinde </a:t>
            </a:r>
            <a:r>
              <a:rPr lang="tr-TR" sz="2000" dirty="0" smtClean="0">
                <a:latin typeface="Arial" panose="020B0604020202020204" pitchFamily="34" charset="0"/>
                <a:cs typeface="Arial" panose="020B0604020202020204" pitchFamily="34" charset="0"/>
              </a:rPr>
              <a:t>protokol </a:t>
            </a:r>
            <a:r>
              <a:rPr lang="tr-TR" sz="2000" dirty="0">
                <a:latin typeface="Arial" panose="020B0604020202020204" pitchFamily="34" charset="0"/>
                <a:cs typeface="Arial" panose="020B0604020202020204" pitchFamily="34" charset="0"/>
              </a:rPr>
              <a:t>tribününde kendilerine yer ayrılmaktadır. Yoksa müsabaka başlarken </a:t>
            </a:r>
            <a:r>
              <a:rPr lang="tr-TR" sz="2000" dirty="0" smtClean="0">
                <a:latin typeface="Arial" panose="020B0604020202020204" pitchFamily="34" charset="0"/>
                <a:cs typeface="Arial" panose="020B0604020202020204" pitchFamily="34" charset="0"/>
              </a:rPr>
              <a:t>gelinmesi durumunda </a:t>
            </a:r>
            <a:r>
              <a:rPr lang="tr-TR" sz="2000" dirty="0">
                <a:latin typeface="Arial" panose="020B0604020202020204" pitchFamily="34" charset="0"/>
                <a:cs typeface="Arial" panose="020B0604020202020204" pitchFamily="34" charset="0"/>
              </a:rPr>
              <a:t>boş yer varsa ancak girebilirler. Yine Gençlik ve Spor Genel </a:t>
            </a:r>
            <a:r>
              <a:rPr lang="tr-TR" sz="2000" dirty="0" smtClean="0">
                <a:latin typeface="Arial" panose="020B0604020202020204" pitchFamily="34" charset="0"/>
                <a:cs typeface="Arial" panose="020B0604020202020204" pitchFamily="34" charset="0"/>
              </a:rPr>
              <a:t>Müdürü, İlin </a:t>
            </a:r>
            <a:r>
              <a:rPr lang="tr-TR" sz="2000" dirty="0">
                <a:latin typeface="Arial" panose="020B0604020202020204" pitchFamily="34" charset="0"/>
                <a:cs typeface="Arial" panose="020B0604020202020204" pitchFamily="34" charset="0"/>
              </a:rPr>
              <a:t>Valisi, Garnizon Komutanı, Belediye Başkanı, Federasyon Başkanı, </a:t>
            </a:r>
            <a:r>
              <a:rPr lang="tr-TR" sz="2000" dirty="0" smtClean="0">
                <a:latin typeface="Arial" panose="020B0604020202020204" pitchFamily="34" charset="0"/>
                <a:cs typeface="Arial" panose="020B0604020202020204" pitchFamily="34" charset="0"/>
              </a:rPr>
              <a:t>Müsabakası olan </a:t>
            </a:r>
            <a:r>
              <a:rPr lang="tr-TR" sz="2000" dirty="0">
                <a:latin typeface="Arial" panose="020B0604020202020204" pitchFamily="34" charset="0"/>
                <a:cs typeface="Arial" panose="020B0604020202020204" pitchFamily="34" charset="0"/>
              </a:rPr>
              <a:t>Kulüp Başkanları, A Milli Takım Teknik Direktörlerine (kendi branşlarında) </a:t>
            </a:r>
            <a:r>
              <a:rPr lang="tr-TR" sz="2000" dirty="0" smtClean="0">
                <a:latin typeface="Arial" panose="020B0604020202020204" pitchFamily="34" charset="0"/>
                <a:cs typeface="Arial" panose="020B0604020202020204" pitchFamily="34" charset="0"/>
              </a:rPr>
              <a:t>ön sırada </a:t>
            </a:r>
            <a:r>
              <a:rPr lang="tr-TR" sz="2000" dirty="0">
                <a:latin typeface="Arial" panose="020B0604020202020204" pitchFamily="34" charset="0"/>
                <a:cs typeface="Arial" panose="020B0604020202020204" pitchFamily="34" charset="0"/>
              </a:rPr>
              <a:t>yer verilir. Yabancı misyon şeflerinden Ankara’da Büyükelçi, </a:t>
            </a:r>
            <a:r>
              <a:rPr lang="tr-TR" sz="2000" dirty="0" smtClean="0">
                <a:latin typeface="Arial" panose="020B0604020202020204" pitchFamily="34" charset="0"/>
                <a:cs typeface="Arial" panose="020B0604020202020204" pitchFamily="34" charset="0"/>
              </a:rPr>
              <a:t>illerde konsoloslara </a:t>
            </a:r>
            <a:r>
              <a:rPr lang="tr-TR" sz="2000" dirty="0">
                <a:latin typeface="Arial" panose="020B0604020202020204" pitchFamily="34" charset="0"/>
                <a:cs typeface="Arial" panose="020B0604020202020204" pitchFamily="34" charset="0"/>
              </a:rPr>
              <a:t>yalnızca kendi ülkelerinin müsabakalarında önceden </a:t>
            </a:r>
            <a:r>
              <a:rPr lang="tr-TR" sz="2000" dirty="0" smtClean="0">
                <a:latin typeface="Arial" panose="020B0604020202020204" pitchFamily="34" charset="0"/>
                <a:cs typeface="Arial" panose="020B0604020202020204" pitchFamily="34" charset="0"/>
              </a:rPr>
              <a:t>rezervasyon yaptırmaları </a:t>
            </a:r>
            <a:r>
              <a:rPr lang="tr-TR" sz="2000" dirty="0">
                <a:latin typeface="Arial" panose="020B0604020202020204" pitchFamily="34" charset="0"/>
                <a:cs typeface="Arial" panose="020B0604020202020204" pitchFamily="34" charset="0"/>
              </a:rPr>
              <a:t>halinde ön sırada yer verilir. Bunlar dışında protokol tribününün </a:t>
            </a:r>
            <a:r>
              <a:rPr lang="tr-TR" sz="2000" dirty="0" smtClean="0">
                <a:latin typeface="Arial" panose="020B0604020202020204" pitchFamily="34" charset="0"/>
                <a:cs typeface="Arial" panose="020B0604020202020204" pitchFamily="34" charset="0"/>
              </a:rPr>
              <a:t>sayı kapasitesine </a:t>
            </a:r>
            <a:r>
              <a:rPr lang="tr-TR" sz="2000" dirty="0">
                <a:latin typeface="Arial" panose="020B0604020202020204" pitchFamily="34" charset="0"/>
                <a:cs typeface="Arial" panose="020B0604020202020204" pitchFamily="34" charset="0"/>
              </a:rPr>
              <a:t>göre Başkent Protokolü, Gençlik ve Spor Genel Müdürlüğü </a:t>
            </a:r>
            <a:r>
              <a:rPr lang="tr-TR" sz="2000" dirty="0" smtClean="0">
                <a:latin typeface="Arial" panose="020B0604020202020204" pitchFamily="34" charset="0"/>
                <a:cs typeface="Arial" panose="020B0604020202020204" pitchFamily="34" charset="0"/>
              </a:rPr>
              <a:t>Protokolü ve </a:t>
            </a:r>
            <a:r>
              <a:rPr lang="tr-TR" sz="2000" dirty="0">
                <a:latin typeface="Arial" panose="020B0604020202020204" pitchFamily="34" charset="0"/>
                <a:cs typeface="Arial" panose="020B0604020202020204" pitchFamily="34" charset="0"/>
              </a:rPr>
              <a:t>İl Protokolünde bulunanlara sırasıyla yer verilir.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43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1524000" y="3344091"/>
            <a:ext cx="9144000" cy="1655762"/>
          </a:xfrm>
        </p:spPr>
        <p:txBody>
          <a:bodyPr>
            <a:normAutofit fontScale="90000"/>
          </a:bodyPr>
          <a:lstStyle/>
          <a:p>
            <a:r>
              <a:rPr lang="tr-TR" b="1" dirty="0" smtClean="0">
                <a:solidFill>
                  <a:schemeClr val="tx1"/>
                </a:solidFill>
                <a:latin typeface="Arial"/>
                <a:cs typeface="Arial"/>
              </a:rPr>
              <a:t>DIŞ GÖRÜNÜM, GİYİM VE  DAVRANIŞLAR</a:t>
            </a:r>
            <a:endParaRPr lang="tr-TR" dirty="0">
              <a:solidFill>
                <a:schemeClr val="tx1"/>
              </a:solidFil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Arial"/>
                <a:cs typeface="Arial"/>
              </a:rPr>
              <a:t>Dış Görünümün Önemi</a:t>
            </a:r>
            <a:endParaRPr lang="x-none" dirty="0"/>
          </a:p>
        </p:txBody>
      </p:sp>
      <p:sp>
        <p:nvSpPr>
          <p:cNvPr id="3" name="2 Dikdörtgen"/>
          <p:cNvSpPr/>
          <p:nvPr/>
        </p:nvSpPr>
        <p:spPr>
          <a:xfrm>
            <a:off x="524723" y="1410789"/>
            <a:ext cx="11035906" cy="1200329"/>
          </a:xfrm>
          <a:prstGeom prst="rect">
            <a:avLst/>
          </a:prstGeom>
        </p:spPr>
        <p:txBody>
          <a:bodyPr wrap="square">
            <a:spAutoFit/>
          </a:bodyPr>
          <a:lstStyle/>
          <a:p>
            <a:pPr marL="12700" marR="5080" algn="just">
              <a:lnSpc>
                <a:spcPct val="150000"/>
              </a:lnSpc>
              <a:spcBef>
                <a:spcPts val="105"/>
              </a:spcBef>
            </a:pPr>
            <a:r>
              <a:rPr lang="tr-TR" sz="2400" dirty="0" smtClean="0">
                <a:latin typeface="Arial"/>
                <a:cs typeface="Arial"/>
              </a:rPr>
              <a:t>Dış görünüm kişinin başkaları üzerinde  bıraktığı izlenimleri etkiler. Kişi hakkındaki  ilk yargı dış görünüşüne bakarak verilir.</a:t>
            </a:r>
            <a:endParaRPr lang="tr-TR" sz="2400" dirty="0">
              <a:latin typeface="Arial"/>
              <a:cs typeface="Aria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Kamusal Alanda Dış Görünümün  Önemi</a:t>
            </a:r>
            <a:endParaRPr lang="x-none" b="1" dirty="0">
              <a:latin typeface="+mn-lt"/>
            </a:endParaRPr>
          </a:p>
        </p:txBody>
      </p:sp>
      <p:sp>
        <p:nvSpPr>
          <p:cNvPr id="3" name="2 Dikdörtgen"/>
          <p:cNvSpPr/>
          <p:nvPr/>
        </p:nvSpPr>
        <p:spPr>
          <a:xfrm>
            <a:off x="827315" y="1463040"/>
            <a:ext cx="10563496" cy="1144672"/>
          </a:xfrm>
          <a:prstGeom prst="rect">
            <a:avLst/>
          </a:prstGeom>
        </p:spPr>
        <p:txBody>
          <a:bodyPr wrap="square">
            <a:spAutoFit/>
          </a:bodyPr>
          <a:lstStyle/>
          <a:p>
            <a:pPr marL="12700" marR="5080" algn="just">
              <a:lnSpc>
                <a:spcPct val="150000"/>
              </a:lnSpc>
              <a:spcBef>
                <a:spcPts val="105"/>
              </a:spcBef>
            </a:pPr>
            <a:r>
              <a:rPr lang="tr-TR" sz="2400" dirty="0" smtClean="0">
                <a:latin typeface="Arial"/>
                <a:cs typeface="Arial"/>
              </a:rPr>
              <a:t>Kamusal alanlarda; kişi taşıdığı unvanı ve  çalıştığı kurumu temsil eder. </a:t>
            </a:r>
          </a:p>
          <a:p>
            <a:pPr marL="12700" marR="5080" algn="just">
              <a:lnSpc>
                <a:spcPct val="150000"/>
              </a:lnSpc>
              <a:spcBef>
                <a:spcPts val="105"/>
              </a:spcBef>
            </a:pPr>
            <a:r>
              <a:rPr lang="tr-TR" sz="2400" dirty="0" smtClean="0">
                <a:latin typeface="Arial"/>
                <a:cs typeface="Arial"/>
              </a:rPr>
              <a:t>Temsil, aynı  zamanda kişinin imajıdır.</a:t>
            </a:r>
            <a:endParaRPr lang="tr-TR" sz="2400" dirty="0">
              <a:latin typeface="Arial"/>
              <a:cs typeface="Arial"/>
            </a:endParaRPr>
          </a:p>
        </p:txBody>
      </p:sp>
    </p:spTree>
    <p:extLst>
      <p:ext uri="{BB962C8B-B14F-4D97-AF65-F5344CB8AC3E}">
        <p14:creationId xmlns:p14="http://schemas.microsoft.com/office/powerpoint/2010/main" val="3403441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Dış Görünümün Unsurları</a:t>
            </a:r>
            <a:endParaRPr lang="x-none" b="1" dirty="0"/>
          </a:p>
        </p:txBody>
      </p:sp>
      <p:sp>
        <p:nvSpPr>
          <p:cNvPr id="3" name="2 Dikdörtgen"/>
          <p:cNvSpPr/>
          <p:nvPr/>
        </p:nvSpPr>
        <p:spPr>
          <a:xfrm>
            <a:off x="1036319" y="1413063"/>
            <a:ext cx="8760823" cy="3170099"/>
          </a:xfrm>
          <a:prstGeom prst="rect">
            <a:avLst/>
          </a:prstGeom>
        </p:spPr>
        <p:txBody>
          <a:bodyPr wrap="square">
            <a:spAutoFit/>
          </a:bodyPr>
          <a:lstStyle/>
          <a:p>
            <a:pPr marL="296545" indent="-283845" algn="just">
              <a:lnSpc>
                <a:spcPct val="150000"/>
              </a:lnSpc>
              <a:spcBef>
                <a:spcPts val="700"/>
              </a:spcBef>
              <a:buClr>
                <a:srgbClr val="3891A7"/>
              </a:buClr>
              <a:buSzPct val="79687"/>
              <a:buFont typeface="Wingdings" pitchFamily="2" charset="2"/>
              <a:buChar char="ü"/>
              <a:tabLst>
                <a:tab pos="296545" algn="l"/>
              </a:tabLst>
            </a:pPr>
            <a:r>
              <a:rPr lang="tr-TR" sz="2400" dirty="0" smtClean="0">
                <a:cs typeface="Times New Roman"/>
              </a:rPr>
              <a:t>Giysi, ayakkabı ve aksesuar</a:t>
            </a:r>
          </a:p>
          <a:p>
            <a:pPr marL="296545" indent="-283845" algn="just">
              <a:lnSpc>
                <a:spcPct val="150000"/>
              </a:lnSpc>
              <a:spcBef>
                <a:spcPts val="605"/>
              </a:spcBef>
              <a:buClr>
                <a:srgbClr val="3891A7"/>
              </a:buClr>
              <a:buSzPct val="79687"/>
              <a:buFont typeface="Wingdings" pitchFamily="2" charset="2"/>
              <a:buChar char="ü"/>
              <a:tabLst>
                <a:tab pos="296545" algn="l"/>
              </a:tabLst>
            </a:pPr>
            <a:r>
              <a:rPr lang="tr-TR" sz="2400" dirty="0" smtClean="0">
                <a:cs typeface="Times New Roman"/>
              </a:rPr>
              <a:t>Temizlik, koku ve makyaj</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cs typeface="Times New Roman"/>
              </a:rPr>
              <a:t>Yürüyüş, oturuş, kalkış</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cs typeface="Times New Roman"/>
              </a:rPr>
              <a:t>Jest ve mimikler</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cs typeface="Times New Roman"/>
              </a:rPr>
              <a:t>Ses tonu ve konuşma biçimi</a:t>
            </a:r>
            <a:endParaRPr lang="tr-TR" sz="2400" dirty="0">
              <a:cs typeface="Times New Roman"/>
            </a:endParaRPr>
          </a:p>
        </p:txBody>
      </p:sp>
    </p:spTree>
    <p:extLst>
      <p:ext uri="{BB962C8B-B14F-4D97-AF65-F5344CB8AC3E}">
        <p14:creationId xmlns:p14="http://schemas.microsoft.com/office/powerpoint/2010/main" val="340344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İş Ortamında, Giyim Konusunda Dikkat Edilmesi  Gereken Noktalar:</a:t>
            </a:r>
            <a:endParaRPr lang="x-none" b="1" dirty="0"/>
          </a:p>
        </p:txBody>
      </p:sp>
      <p:sp>
        <p:nvSpPr>
          <p:cNvPr id="3" name="2 Dikdörtgen"/>
          <p:cNvSpPr/>
          <p:nvPr/>
        </p:nvSpPr>
        <p:spPr>
          <a:xfrm>
            <a:off x="481210" y="1267097"/>
            <a:ext cx="10778974" cy="4919616"/>
          </a:xfrm>
          <a:prstGeom prst="rect">
            <a:avLst/>
          </a:prstGeom>
        </p:spPr>
        <p:txBody>
          <a:bodyPr wrap="square">
            <a:spAutoFit/>
          </a:bodyPr>
          <a:lstStyle/>
          <a:p>
            <a:pPr marL="248920" indent="-236220" algn="just">
              <a:lnSpc>
                <a:spcPct val="150000"/>
              </a:lnSpc>
              <a:spcBef>
                <a:spcPts val="95"/>
              </a:spcBef>
              <a:buClr>
                <a:srgbClr val="3891A7"/>
              </a:buClr>
              <a:buFont typeface="Wingdings" pitchFamily="2" charset="2"/>
              <a:buChar char="ü"/>
              <a:tabLst>
                <a:tab pos="248920" algn="l"/>
              </a:tabLst>
            </a:pPr>
            <a:r>
              <a:rPr lang="tr-TR" sz="2400" spc="30" dirty="0" smtClean="0">
                <a:cs typeface="Times New Roman"/>
              </a:rPr>
              <a:t>Vücut</a:t>
            </a:r>
            <a:r>
              <a:rPr lang="tr-TR" sz="2400" spc="-135" dirty="0" smtClean="0">
                <a:cs typeface="Times New Roman"/>
              </a:rPr>
              <a:t> </a:t>
            </a:r>
            <a:r>
              <a:rPr lang="tr-TR" sz="2400" spc="35" dirty="0" smtClean="0">
                <a:cs typeface="Times New Roman"/>
              </a:rPr>
              <a:t>yapısına</a:t>
            </a:r>
            <a:r>
              <a:rPr lang="tr-TR" sz="2400" spc="-65" dirty="0" smtClean="0">
                <a:cs typeface="Times New Roman"/>
              </a:rPr>
              <a:t> </a:t>
            </a:r>
            <a:r>
              <a:rPr lang="tr-TR" sz="2400" spc="40" dirty="0" smtClean="0">
                <a:cs typeface="Times New Roman"/>
              </a:rPr>
              <a:t>uygun,</a:t>
            </a:r>
            <a:r>
              <a:rPr lang="tr-TR" sz="2400" spc="-15" dirty="0" smtClean="0">
                <a:cs typeface="Times New Roman"/>
              </a:rPr>
              <a:t> </a:t>
            </a:r>
            <a:r>
              <a:rPr lang="tr-TR" sz="2400" spc="50" dirty="0" smtClean="0">
                <a:cs typeface="Times New Roman"/>
              </a:rPr>
              <a:t>kusurları</a:t>
            </a:r>
            <a:r>
              <a:rPr lang="tr-TR" sz="2400" spc="-25" dirty="0" smtClean="0">
                <a:cs typeface="Times New Roman"/>
              </a:rPr>
              <a:t> </a:t>
            </a:r>
            <a:r>
              <a:rPr lang="tr-TR" sz="2400" spc="35" dirty="0" smtClean="0">
                <a:cs typeface="Times New Roman"/>
              </a:rPr>
              <a:t>gizlerken,</a:t>
            </a:r>
            <a:r>
              <a:rPr lang="tr-TR" sz="2400" spc="-30" dirty="0" smtClean="0">
                <a:cs typeface="Times New Roman"/>
              </a:rPr>
              <a:t> </a:t>
            </a:r>
            <a:r>
              <a:rPr lang="tr-TR" sz="2400" spc="50" dirty="0" smtClean="0">
                <a:cs typeface="Times New Roman"/>
              </a:rPr>
              <a:t>güzel</a:t>
            </a:r>
            <a:r>
              <a:rPr lang="tr-TR" sz="2400" spc="-65" dirty="0" smtClean="0">
                <a:cs typeface="Times New Roman"/>
              </a:rPr>
              <a:t> </a:t>
            </a:r>
            <a:r>
              <a:rPr lang="tr-TR" sz="2400" spc="35" dirty="0" smtClean="0">
                <a:cs typeface="Times New Roman"/>
              </a:rPr>
              <a:t>yanları</a:t>
            </a:r>
            <a:r>
              <a:rPr lang="tr-TR" sz="2400" spc="-110" dirty="0" smtClean="0">
                <a:cs typeface="Times New Roman"/>
              </a:rPr>
              <a:t> </a:t>
            </a:r>
            <a:r>
              <a:rPr lang="tr-TR" sz="2400" spc="30" dirty="0" smtClean="0">
                <a:cs typeface="Times New Roman"/>
              </a:rPr>
              <a:t>belirleyen </a:t>
            </a:r>
            <a:r>
              <a:rPr lang="tr-TR" sz="2400" spc="60" dirty="0" smtClean="0">
                <a:cs typeface="Times New Roman"/>
              </a:rPr>
              <a:t>renk,</a:t>
            </a:r>
            <a:r>
              <a:rPr lang="tr-TR" sz="2400" spc="-80" dirty="0" smtClean="0">
                <a:cs typeface="Times New Roman"/>
              </a:rPr>
              <a:t> </a:t>
            </a:r>
            <a:r>
              <a:rPr lang="tr-TR" sz="2400" spc="85" dirty="0" smtClean="0">
                <a:cs typeface="Times New Roman"/>
              </a:rPr>
              <a:t>desen</a:t>
            </a:r>
            <a:r>
              <a:rPr lang="tr-TR" sz="2400" spc="-105" dirty="0" smtClean="0">
                <a:cs typeface="Times New Roman"/>
              </a:rPr>
              <a:t> </a:t>
            </a:r>
            <a:r>
              <a:rPr lang="tr-TR" sz="2400" spc="-25" dirty="0" smtClean="0">
                <a:cs typeface="Times New Roman"/>
              </a:rPr>
              <a:t>ve</a:t>
            </a:r>
            <a:r>
              <a:rPr lang="tr-TR" sz="2400" spc="-270" dirty="0" smtClean="0">
                <a:cs typeface="Times New Roman"/>
              </a:rPr>
              <a:t> </a:t>
            </a:r>
            <a:r>
              <a:rPr lang="tr-TR" sz="2400" spc="70" dirty="0" smtClean="0">
                <a:cs typeface="Times New Roman"/>
              </a:rPr>
              <a:t>modeller</a:t>
            </a:r>
            <a:endParaRPr lang="tr-TR" sz="2400" dirty="0" smtClean="0">
              <a:cs typeface="Times New Roman"/>
            </a:endParaRPr>
          </a:p>
          <a:p>
            <a:pPr marL="248920" indent="-236220" algn="just">
              <a:lnSpc>
                <a:spcPct val="150000"/>
              </a:lnSpc>
              <a:spcBef>
                <a:spcPts val="605"/>
              </a:spcBef>
              <a:buClr>
                <a:srgbClr val="3891A7"/>
              </a:buClr>
              <a:buFont typeface="Wingdings" pitchFamily="2" charset="2"/>
              <a:buChar char="ü"/>
              <a:tabLst>
                <a:tab pos="248920" algn="l"/>
              </a:tabLst>
            </a:pPr>
            <a:r>
              <a:rPr lang="tr-TR" sz="2400" spc="-40" dirty="0" smtClean="0">
                <a:cs typeface="Times New Roman"/>
              </a:rPr>
              <a:t>Yazın</a:t>
            </a:r>
            <a:r>
              <a:rPr lang="tr-TR" sz="2400" spc="-170" dirty="0" smtClean="0">
                <a:cs typeface="Times New Roman"/>
              </a:rPr>
              <a:t> </a:t>
            </a:r>
            <a:r>
              <a:rPr lang="tr-TR" sz="2400" spc="35" dirty="0" smtClean="0">
                <a:cs typeface="Times New Roman"/>
              </a:rPr>
              <a:t>açık,</a:t>
            </a:r>
            <a:r>
              <a:rPr lang="tr-TR" sz="2400" spc="-25" dirty="0" smtClean="0">
                <a:cs typeface="Times New Roman"/>
              </a:rPr>
              <a:t> </a:t>
            </a:r>
            <a:r>
              <a:rPr lang="tr-TR" sz="2400" spc="50" dirty="0" smtClean="0">
                <a:cs typeface="Times New Roman"/>
              </a:rPr>
              <a:t>kışın</a:t>
            </a:r>
            <a:r>
              <a:rPr lang="tr-TR" sz="2400" spc="-75" dirty="0" smtClean="0">
                <a:cs typeface="Times New Roman"/>
              </a:rPr>
              <a:t> </a:t>
            </a:r>
            <a:r>
              <a:rPr lang="tr-TR" sz="2400" spc="15" dirty="0" smtClean="0">
                <a:cs typeface="Times New Roman"/>
              </a:rPr>
              <a:t>koyu</a:t>
            </a:r>
            <a:r>
              <a:rPr lang="tr-TR" sz="2400" spc="-200" dirty="0" smtClean="0">
                <a:cs typeface="Times New Roman"/>
              </a:rPr>
              <a:t> </a:t>
            </a:r>
            <a:r>
              <a:rPr lang="tr-TR" sz="2400" spc="60" dirty="0" smtClean="0">
                <a:cs typeface="Times New Roman"/>
              </a:rPr>
              <a:t>renkler</a:t>
            </a:r>
            <a:endParaRPr lang="tr-TR" sz="2400" dirty="0" smtClean="0">
              <a:cs typeface="Times New Roman"/>
            </a:endParaRPr>
          </a:p>
          <a:p>
            <a:pPr marL="248920" indent="-236220" algn="just">
              <a:lnSpc>
                <a:spcPct val="150000"/>
              </a:lnSpc>
              <a:spcBef>
                <a:spcPts val="595"/>
              </a:spcBef>
              <a:buClr>
                <a:srgbClr val="3891A7"/>
              </a:buClr>
              <a:buFont typeface="Wingdings" pitchFamily="2" charset="2"/>
              <a:buChar char="ü"/>
              <a:tabLst>
                <a:tab pos="248920" algn="l"/>
              </a:tabLst>
            </a:pPr>
            <a:r>
              <a:rPr lang="tr-TR" sz="2400" spc="-85" dirty="0" smtClean="0">
                <a:cs typeface="Times New Roman"/>
              </a:rPr>
              <a:t>Yaşa </a:t>
            </a:r>
            <a:r>
              <a:rPr lang="tr-TR" sz="2400" spc="40" dirty="0" smtClean="0">
                <a:cs typeface="Times New Roman"/>
              </a:rPr>
              <a:t>uygun</a:t>
            </a:r>
            <a:r>
              <a:rPr lang="tr-TR" sz="2400" spc="235" dirty="0" smtClean="0">
                <a:cs typeface="Times New Roman"/>
              </a:rPr>
              <a:t> </a:t>
            </a:r>
            <a:r>
              <a:rPr lang="tr-TR" sz="2400" spc="5" dirty="0" smtClean="0">
                <a:cs typeface="Times New Roman"/>
              </a:rPr>
              <a:t>giysiler</a:t>
            </a:r>
            <a:endParaRPr lang="tr-TR" sz="2400" dirty="0" smtClean="0">
              <a:cs typeface="Times New Roman"/>
            </a:endParaRPr>
          </a:p>
          <a:p>
            <a:pPr marL="248920" indent="-236220" algn="just">
              <a:lnSpc>
                <a:spcPct val="150000"/>
              </a:lnSpc>
              <a:spcBef>
                <a:spcPts val="600"/>
              </a:spcBef>
              <a:buClr>
                <a:srgbClr val="3891A7"/>
              </a:buClr>
              <a:buFont typeface="Wingdings" pitchFamily="2" charset="2"/>
              <a:buChar char="ü"/>
              <a:tabLst>
                <a:tab pos="248920" algn="l"/>
              </a:tabLst>
            </a:pPr>
            <a:r>
              <a:rPr lang="tr-TR" sz="2400" spc="40" dirty="0" smtClean="0">
                <a:cs typeface="Times New Roman"/>
              </a:rPr>
              <a:t>Sade</a:t>
            </a:r>
            <a:r>
              <a:rPr lang="tr-TR" sz="2400" spc="-135" dirty="0" smtClean="0">
                <a:cs typeface="Times New Roman"/>
              </a:rPr>
              <a:t> </a:t>
            </a:r>
            <a:r>
              <a:rPr lang="tr-TR" sz="2400" spc="-25" dirty="0" smtClean="0">
                <a:cs typeface="Times New Roman"/>
              </a:rPr>
              <a:t>ve</a:t>
            </a:r>
            <a:r>
              <a:rPr lang="tr-TR" sz="2400" spc="-114" dirty="0" smtClean="0">
                <a:cs typeface="Times New Roman"/>
              </a:rPr>
              <a:t> </a:t>
            </a:r>
            <a:r>
              <a:rPr lang="tr-TR" sz="2400" spc="75" dirty="0" smtClean="0">
                <a:cs typeface="Times New Roman"/>
              </a:rPr>
              <a:t>küçük</a:t>
            </a:r>
            <a:r>
              <a:rPr lang="tr-TR" sz="2400" spc="-215" dirty="0" smtClean="0">
                <a:cs typeface="Times New Roman"/>
              </a:rPr>
              <a:t> </a:t>
            </a:r>
            <a:r>
              <a:rPr lang="tr-TR" sz="2400" spc="55" dirty="0" smtClean="0">
                <a:cs typeface="Times New Roman"/>
              </a:rPr>
              <a:t>takılar</a:t>
            </a:r>
            <a:endParaRPr lang="tr-TR" sz="2400" dirty="0" smtClean="0">
              <a:cs typeface="Times New Roman"/>
            </a:endParaRPr>
          </a:p>
          <a:p>
            <a:pPr marL="248920" indent="-236220" algn="just">
              <a:lnSpc>
                <a:spcPct val="150000"/>
              </a:lnSpc>
              <a:spcBef>
                <a:spcPts val="600"/>
              </a:spcBef>
              <a:buClr>
                <a:srgbClr val="3891A7"/>
              </a:buClr>
              <a:buFont typeface="Wingdings" pitchFamily="2" charset="2"/>
              <a:buChar char="ü"/>
              <a:tabLst>
                <a:tab pos="248920" algn="l"/>
              </a:tabLst>
            </a:pPr>
            <a:r>
              <a:rPr lang="tr-TR" sz="2400" spc="-5" dirty="0" smtClean="0">
                <a:cs typeface="Times New Roman"/>
              </a:rPr>
              <a:t>Temiz</a:t>
            </a:r>
            <a:r>
              <a:rPr lang="tr-TR" sz="2400" spc="-180" dirty="0" smtClean="0">
                <a:cs typeface="Times New Roman"/>
              </a:rPr>
              <a:t> </a:t>
            </a:r>
            <a:r>
              <a:rPr lang="tr-TR" sz="2400" spc="-25" dirty="0" smtClean="0">
                <a:cs typeface="Times New Roman"/>
              </a:rPr>
              <a:t>ve</a:t>
            </a:r>
            <a:r>
              <a:rPr lang="tr-TR" sz="2400" spc="-140" dirty="0" smtClean="0">
                <a:cs typeface="Times New Roman"/>
              </a:rPr>
              <a:t> </a:t>
            </a:r>
            <a:r>
              <a:rPr lang="tr-TR" sz="2400" spc="95" dirty="0" smtClean="0">
                <a:cs typeface="Times New Roman"/>
              </a:rPr>
              <a:t>ütülü</a:t>
            </a:r>
            <a:r>
              <a:rPr lang="tr-TR" sz="2400" spc="-155" dirty="0" smtClean="0">
                <a:cs typeface="Times New Roman"/>
              </a:rPr>
              <a:t> </a:t>
            </a:r>
            <a:r>
              <a:rPr lang="tr-TR" sz="2400" spc="5" dirty="0" smtClean="0">
                <a:cs typeface="Times New Roman"/>
              </a:rPr>
              <a:t>giysiler</a:t>
            </a:r>
            <a:endParaRPr lang="tr-TR" sz="2400" dirty="0" smtClean="0">
              <a:cs typeface="Times New Roman"/>
            </a:endParaRPr>
          </a:p>
          <a:p>
            <a:pPr marL="248920" indent="-236220" algn="just">
              <a:lnSpc>
                <a:spcPct val="150000"/>
              </a:lnSpc>
              <a:spcBef>
                <a:spcPts val="605"/>
              </a:spcBef>
              <a:buClr>
                <a:srgbClr val="3891A7"/>
              </a:buClr>
              <a:buFont typeface="Wingdings" pitchFamily="2" charset="2"/>
              <a:buChar char="ü"/>
              <a:tabLst>
                <a:tab pos="248920" algn="l"/>
              </a:tabLst>
            </a:pPr>
            <a:r>
              <a:rPr lang="tr-TR" sz="2400" dirty="0" smtClean="0">
                <a:cs typeface="Times New Roman"/>
              </a:rPr>
              <a:t>Giysilere </a:t>
            </a:r>
            <a:r>
              <a:rPr lang="tr-TR" sz="2400" spc="40" dirty="0" smtClean="0">
                <a:cs typeface="Times New Roman"/>
              </a:rPr>
              <a:t>uygun </a:t>
            </a:r>
            <a:r>
              <a:rPr lang="tr-TR" sz="2400" spc="25" dirty="0" smtClean="0">
                <a:cs typeface="Times New Roman"/>
              </a:rPr>
              <a:t>kravat</a:t>
            </a:r>
            <a:r>
              <a:rPr lang="tr-TR" sz="2400" spc="-280" dirty="0" smtClean="0">
                <a:cs typeface="Times New Roman"/>
              </a:rPr>
              <a:t> </a:t>
            </a:r>
            <a:r>
              <a:rPr lang="tr-TR" sz="2400" spc="60" dirty="0" smtClean="0">
                <a:cs typeface="Times New Roman"/>
              </a:rPr>
              <a:t>ve aksesuarlar</a:t>
            </a:r>
            <a:endParaRPr lang="tr-TR" sz="2400" dirty="0" smtClean="0">
              <a:cs typeface="Times New Roman"/>
            </a:endParaRPr>
          </a:p>
          <a:p>
            <a:pPr marL="248920" indent="-236220" algn="just">
              <a:lnSpc>
                <a:spcPct val="150000"/>
              </a:lnSpc>
              <a:spcBef>
                <a:spcPts val="600"/>
              </a:spcBef>
              <a:buClr>
                <a:srgbClr val="3891A7"/>
              </a:buClr>
              <a:buFont typeface="Wingdings" pitchFamily="2" charset="2"/>
              <a:buChar char="ü"/>
              <a:tabLst>
                <a:tab pos="248920" algn="l"/>
              </a:tabLst>
            </a:pPr>
            <a:r>
              <a:rPr lang="tr-TR" sz="2400" spc="10" dirty="0" smtClean="0">
                <a:cs typeface="Times New Roman"/>
              </a:rPr>
              <a:t>Ayakkabılar</a:t>
            </a:r>
            <a:r>
              <a:rPr lang="tr-TR" sz="2400" spc="-150" dirty="0" smtClean="0">
                <a:cs typeface="Times New Roman"/>
              </a:rPr>
              <a:t> </a:t>
            </a:r>
            <a:r>
              <a:rPr lang="tr-TR" sz="2400" spc="-20" dirty="0" smtClean="0">
                <a:cs typeface="Times New Roman"/>
              </a:rPr>
              <a:t>giysi</a:t>
            </a:r>
            <a:r>
              <a:rPr lang="tr-TR" sz="2400" spc="-30" dirty="0" smtClean="0">
                <a:cs typeface="Times New Roman"/>
              </a:rPr>
              <a:t> </a:t>
            </a:r>
            <a:r>
              <a:rPr lang="tr-TR" sz="2400" spc="20" dirty="0" smtClean="0">
                <a:cs typeface="Times New Roman"/>
              </a:rPr>
              <a:t>ile</a:t>
            </a:r>
            <a:r>
              <a:rPr lang="tr-TR" sz="2400" spc="-85" dirty="0" smtClean="0">
                <a:cs typeface="Times New Roman"/>
              </a:rPr>
              <a:t> </a:t>
            </a:r>
            <a:r>
              <a:rPr lang="tr-TR" sz="2400" spc="70" dirty="0" smtClean="0">
                <a:cs typeface="Times New Roman"/>
              </a:rPr>
              <a:t>uyumlu</a:t>
            </a:r>
            <a:r>
              <a:rPr lang="tr-TR" sz="2400" spc="-45" dirty="0" smtClean="0">
                <a:cs typeface="Times New Roman"/>
              </a:rPr>
              <a:t> </a:t>
            </a:r>
            <a:r>
              <a:rPr lang="tr-TR" sz="2400" spc="55" dirty="0" smtClean="0">
                <a:cs typeface="Times New Roman"/>
              </a:rPr>
              <a:t>renklerde,</a:t>
            </a:r>
            <a:r>
              <a:rPr lang="tr-TR" sz="2400" spc="-60" dirty="0" smtClean="0">
                <a:cs typeface="Times New Roman"/>
              </a:rPr>
              <a:t> </a:t>
            </a:r>
            <a:r>
              <a:rPr lang="tr-TR" sz="2400" spc="80" dirty="0" smtClean="0">
                <a:cs typeface="Times New Roman"/>
              </a:rPr>
              <a:t>daima</a:t>
            </a:r>
            <a:r>
              <a:rPr lang="tr-TR" sz="2400" spc="-80" dirty="0" smtClean="0">
                <a:cs typeface="Times New Roman"/>
              </a:rPr>
              <a:t> </a:t>
            </a:r>
            <a:r>
              <a:rPr lang="tr-TR" sz="2400" spc="75" dirty="0" smtClean="0">
                <a:cs typeface="Times New Roman"/>
              </a:rPr>
              <a:t>temiz</a:t>
            </a:r>
            <a:r>
              <a:rPr lang="tr-TR" sz="2400" spc="-85" dirty="0" smtClean="0">
                <a:cs typeface="Times New Roman"/>
              </a:rPr>
              <a:t> </a:t>
            </a:r>
            <a:r>
              <a:rPr lang="tr-TR" sz="2400" spc="10" dirty="0" smtClean="0">
                <a:cs typeface="Times New Roman"/>
              </a:rPr>
              <a:t>ve boyalı</a:t>
            </a:r>
            <a:endParaRPr lang="tr-TR" sz="2400" dirty="0" smtClean="0">
              <a:cs typeface="Times New Roman"/>
            </a:endParaRPr>
          </a:p>
        </p:txBody>
      </p:sp>
    </p:spTree>
    <p:extLst>
      <p:ext uri="{BB962C8B-B14F-4D97-AF65-F5344CB8AC3E}">
        <p14:creationId xmlns:p14="http://schemas.microsoft.com/office/powerpoint/2010/main" val="340344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İş Ortamında, Giyim Konusunda Dikkat Edilmesi  Gereken Noktalar:</a:t>
            </a:r>
            <a:endParaRPr lang="x-none" b="1" dirty="0"/>
          </a:p>
        </p:txBody>
      </p:sp>
      <p:sp>
        <p:nvSpPr>
          <p:cNvPr id="3" name="2 Dikdörtgen"/>
          <p:cNvSpPr/>
          <p:nvPr/>
        </p:nvSpPr>
        <p:spPr>
          <a:xfrm>
            <a:off x="481210" y="1267097"/>
            <a:ext cx="10778974" cy="3011081"/>
          </a:xfrm>
          <a:prstGeom prst="rect">
            <a:avLst/>
          </a:prstGeom>
        </p:spPr>
        <p:txBody>
          <a:bodyPr wrap="square">
            <a:spAutoFit/>
          </a:bodyPr>
          <a:lstStyle/>
          <a:p>
            <a:pPr marL="12700" algn="just">
              <a:lnSpc>
                <a:spcPct val="100000"/>
              </a:lnSpc>
              <a:spcBef>
                <a:spcPts val="445"/>
              </a:spcBef>
            </a:pPr>
            <a:r>
              <a:rPr lang="tr-TR" sz="2400" b="1" i="1" u="sng" dirty="0" smtClean="0">
                <a:solidFill>
                  <a:srgbClr val="C00000"/>
                </a:solidFill>
              </a:rPr>
              <a:t>Yapılmaması gerekenler:</a:t>
            </a:r>
          </a:p>
          <a:p>
            <a:pPr marL="248920" indent="-236220" algn="just">
              <a:lnSpc>
                <a:spcPct val="150000"/>
              </a:lnSpc>
              <a:spcBef>
                <a:spcPts val="755"/>
              </a:spcBef>
              <a:buClr>
                <a:srgbClr val="3891A7"/>
              </a:buClr>
              <a:buFont typeface="Wingdings" pitchFamily="2" charset="2"/>
              <a:buChar char="ü"/>
              <a:tabLst>
                <a:tab pos="248920" algn="l"/>
              </a:tabLst>
            </a:pPr>
            <a:r>
              <a:rPr lang="tr-TR" sz="2400" dirty="0" smtClean="0"/>
              <a:t>Modayı ve başkalarını körü körüne kopyalamak</a:t>
            </a:r>
          </a:p>
          <a:p>
            <a:pPr marL="248920" indent="-236220" algn="just">
              <a:lnSpc>
                <a:spcPct val="150000"/>
              </a:lnSpc>
              <a:spcBef>
                <a:spcPts val="600"/>
              </a:spcBef>
              <a:buClr>
                <a:srgbClr val="3891A7"/>
              </a:buClr>
              <a:buFont typeface="Wingdings" pitchFamily="2" charset="2"/>
              <a:buChar char="ü"/>
              <a:tabLst>
                <a:tab pos="248920" algn="l"/>
              </a:tabLst>
            </a:pPr>
            <a:r>
              <a:rPr lang="tr-TR" sz="2400" dirty="0" smtClean="0"/>
              <a:t>Dar elbiseler, açık yakalı elbise ve bluzlar, aşırı kısa etekler giymek</a:t>
            </a:r>
          </a:p>
          <a:p>
            <a:pPr marL="248920" indent="-236220" algn="just">
              <a:lnSpc>
                <a:spcPct val="150000"/>
              </a:lnSpc>
              <a:spcBef>
                <a:spcPts val="600"/>
              </a:spcBef>
              <a:buClr>
                <a:srgbClr val="3891A7"/>
              </a:buClr>
              <a:buFont typeface="Wingdings" pitchFamily="2" charset="2"/>
              <a:buChar char="ü"/>
              <a:tabLst>
                <a:tab pos="248920" algn="l"/>
              </a:tabLst>
            </a:pPr>
            <a:r>
              <a:rPr lang="tr-TR" sz="2400" dirty="0" smtClean="0"/>
              <a:t>Frapan aksesuarlar (yüzük, saat, kolye, vs -erkekler için) takmak</a:t>
            </a:r>
          </a:p>
          <a:p>
            <a:pPr marL="248920" indent="-236220" algn="just">
              <a:lnSpc>
                <a:spcPct val="150000"/>
              </a:lnSpc>
              <a:spcBef>
                <a:spcPts val="600"/>
              </a:spcBef>
              <a:buClr>
                <a:srgbClr val="3891A7"/>
              </a:buClr>
              <a:buFont typeface="Wingdings" pitchFamily="2" charset="2"/>
              <a:buChar char="ü"/>
              <a:tabLst>
                <a:tab pos="248920" algn="l"/>
              </a:tabLst>
            </a:pPr>
            <a:r>
              <a:rPr lang="tr-TR" sz="2400" dirty="0" smtClean="0"/>
              <a:t>Çok yüksek topuklu ayakkabılar, hantal botlar, iddialı çizmeler giymek</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pPr algn="ctr"/>
            <a:r>
              <a:rPr lang="tr-TR" sz="2800" b="1" dirty="0" smtClean="0">
                <a:latin typeface="Arial"/>
                <a:cs typeface="Arial"/>
              </a:rPr>
              <a:t>Sosyal Yaşamdaki Kurallar</a:t>
            </a:r>
            <a:endParaRPr lang="x-none" sz="2800" dirty="0"/>
          </a:p>
        </p:txBody>
      </p:sp>
      <p:sp>
        <p:nvSpPr>
          <p:cNvPr id="3" name="object 4"/>
          <p:cNvSpPr/>
          <p:nvPr/>
        </p:nvSpPr>
        <p:spPr>
          <a:xfrm>
            <a:off x="7498080" y="1144523"/>
            <a:ext cx="4153989" cy="4198185"/>
          </a:xfrm>
          <a:prstGeom prst="rect">
            <a:avLst/>
          </a:prstGeom>
          <a:blipFill>
            <a:blip r:embed="rId2" cstate="print"/>
            <a:stretch>
              <a:fillRect/>
            </a:stretch>
          </a:blipFill>
        </p:spPr>
        <p:txBody>
          <a:bodyPr wrap="square" lIns="0" tIns="0" rIns="0" bIns="0" rtlCol="0"/>
          <a:lstStyle/>
          <a:p>
            <a:endParaRPr/>
          </a:p>
        </p:txBody>
      </p:sp>
      <p:sp>
        <p:nvSpPr>
          <p:cNvPr id="4" name="3 Dikdörtgen"/>
          <p:cNvSpPr/>
          <p:nvPr/>
        </p:nvSpPr>
        <p:spPr>
          <a:xfrm>
            <a:off x="912284" y="1685109"/>
            <a:ext cx="6096000" cy="2470676"/>
          </a:xfrm>
          <a:prstGeom prst="rect">
            <a:avLst/>
          </a:prstGeom>
        </p:spPr>
        <p:txBody>
          <a:bodyPr wrap="square">
            <a:spAutoFit/>
          </a:bodyPr>
          <a:lstStyle/>
          <a:p>
            <a:pPr marL="295910" indent="-283845" algn="just">
              <a:lnSpc>
                <a:spcPct val="150000"/>
              </a:lnSpc>
              <a:spcBef>
                <a:spcPts val="700"/>
              </a:spcBef>
              <a:buClr>
                <a:srgbClr val="3891A7"/>
              </a:buClr>
              <a:buSzPct val="78125"/>
              <a:buFont typeface="Wingdings" pitchFamily="2" charset="2"/>
              <a:buChar char="ü"/>
              <a:tabLst>
                <a:tab pos="296545" algn="l"/>
              </a:tabLst>
            </a:pPr>
            <a:r>
              <a:rPr lang="tr-TR" sz="2400" b="1" dirty="0" smtClean="0">
                <a:latin typeface="Arial"/>
                <a:cs typeface="Arial"/>
              </a:rPr>
              <a:t>Din Kuralları</a:t>
            </a:r>
          </a:p>
          <a:p>
            <a:pPr marL="295910" indent="-283845" algn="just">
              <a:lnSpc>
                <a:spcPct val="150000"/>
              </a:lnSpc>
              <a:spcBef>
                <a:spcPts val="600"/>
              </a:spcBef>
              <a:buClr>
                <a:srgbClr val="3891A7"/>
              </a:buClr>
              <a:buSzPct val="78125"/>
              <a:buFont typeface="Wingdings" pitchFamily="2" charset="2"/>
              <a:buChar char="ü"/>
              <a:tabLst>
                <a:tab pos="296545" algn="l"/>
              </a:tabLst>
            </a:pPr>
            <a:r>
              <a:rPr lang="tr-TR" sz="2400" b="1" dirty="0" smtClean="0">
                <a:latin typeface="Arial"/>
                <a:cs typeface="Arial"/>
              </a:rPr>
              <a:t>Ahlak Kuralları</a:t>
            </a:r>
          </a:p>
          <a:p>
            <a:pPr marL="295910" indent="-283845" algn="just">
              <a:lnSpc>
                <a:spcPct val="150000"/>
              </a:lnSpc>
              <a:spcBef>
                <a:spcPts val="600"/>
              </a:spcBef>
              <a:buClr>
                <a:srgbClr val="3891A7"/>
              </a:buClr>
              <a:buSzPct val="78125"/>
              <a:buFont typeface="Wingdings" pitchFamily="2" charset="2"/>
              <a:buChar char="ü"/>
              <a:tabLst>
                <a:tab pos="296545" algn="l"/>
              </a:tabLst>
            </a:pPr>
            <a:r>
              <a:rPr lang="tr-TR" sz="2400" b="1" dirty="0" smtClean="0">
                <a:latin typeface="Arial"/>
                <a:cs typeface="Arial"/>
              </a:rPr>
              <a:t>Sosyal Davranış (Görgü) Kuralları</a:t>
            </a:r>
          </a:p>
          <a:p>
            <a:pPr marL="295910" indent="-283845" algn="just">
              <a:lnSpc>
                <a:spcPct val="150000"/>
              </a:lnSpc>
              <a:spcBef>
                <a:spcPts val="600"/>
              </a:spcBef>
              <a:buClr>
                <a:srgbClr val="3891A7"/>
              </a:buClr>
              <a:buSzPct val="78125"/>
              <a:buFont typeface="Wingdings" pitchFamily="2" charset="2"/>
              <a:buChar char="ü"/>
              <a:tabLst>
                <a:tab pos="296545" algn="l"/>
              </a:tabLst>
            </a:pPr>
            <a:r>
              <a:rPr lang="tr-TR" sz="2400" b="1" dirty="0" smtClean="0">
                <a:latin typeface="Arial"/>
                <a:cs typeface="Arial"/>
              </a:rPr>
              <a:t>Hukuk Kuralları</a:t>
            </a:r>
            <a:endParaRPr lang="tr-TR" sz="2400" b="1" dirty="0">
              <a:latin typeface="Arial"/>
              <a:cs typeface="Aria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Saç ve Vücut Bakımı</a:t>
            </a:r>
            <a:endParaRPr lang="x-none" b="1" dirty="0"/>
          </a:p>
        </p:txBody>
      </p:sp>
      <p:sp>
        <p:nvSpPr>
          <p:cNvPr id="3" name="2 Dikdörtgen"/>
          <p:cNvSpPr/>
          <p:nvPr/>
        </p:nvSpPr>
        <p:spPr>
          <a:xfrm>
            <a:off x="735875" y="1472471"/>
            <a:ext cx="6096000" cy="2481898"/>
          </a:xfrm>
          <a:prstGeom prst="rect">
            <a:avLst/>
          </a:prstGeom>
        </p:spPr>
        <p:txBody>
          <a:bodyPr>
            <a:spAutoFit/>
          </a:bodyPr>
          <a:lstStyle/>
          <a:p>
            <a:pPr marL="248920" indent="-236220" algn="just">
              <a:lnSpc>
                <a:spcPct val="150000"/>
              </a:lnSpc>
              <a:spcBef>
                <a:spcPts val="695"/>
              </a:spcBef>
              <a:buClr>
                <a:srgbClr val="3891A7"/>
              </a:buClr>
              <a:buFont typeface="Wingdings" pitchFamily="2" charset="2"/>
              <a:buChar char="ü"/>
              <a:tabLst>
                <a:tab pos="248920" algn="l"/>
              </a:tabLst>
            </a:pPr>
            <a:r>
              <a:rPr lang="tr-TR" sz="2400" dirty="0" smtClean="0"/>
              <a:t>Temizlik</a:t>
            </a:r>
          </a:p>
          <a:p>
            <a:pPr marL="248920" indent="-236220" algn="just">
              <a:lnSpc>
                <a:spcPct val="150000"/>
              </a:lnSpc>
              <a:spcBef>
                <a:spcPts val="600"/>
              </a:spcBef>
              <a:buClr>
                <a:srgbClr val="3891A7"/>
              </a:buClr>
              <a:buFont typeface="Wingdings" pitchFamily="2" charset="2"/>
              <a:buChar char="ü"/>
              <a:tabLst>
                <a:tab pos="248920" algn="l"/>
              </a:tabLst>
            </a:pPr>
            <a:r>
              <a:rPr lang="tr-TR" sz="2400" dirty="0" smtClean="0"/>
              <a:t>Bakım</a:t>
            </a:r>
          </a:p>
          <a:p>
            <a:pPr marL="248920" indent="-236220" algn="just">
              <a:lnSpc>
                <a:spcPct val="150000"/>
              </a:lnSpc>
              <a:spcBef>
                <a:spcPts val="600"/>
              </a:spcBef>
              <a:buClr>
                <a:srgbClr val="3891A7"/>
              </a:buClr>
              <a:buFont typeface="Wingdings" pitchFamily="2" charset="2"/>
              <a:buChar char="ü"/>
              <a:tabLst>
                <a:tab pos="248920" algn="l"/>
              </a:tabLst>
            </a:pPr>
            <a:r>
              <a:rPr lang="tr-TR" sz="2400" dirty="0" smtClean="0"/>
              <a:t>Koku, makyaj</a:t>
            </a:r>
          </a:p>
          <a:p>
            <a:pPr marL="248920" indent="-236220" algn="just">
              <a:lnSpc>
                <a:spcPct val="150000"/>
              </a:lnSpc>
              <a:spcBef>
                <a:spcPts val="600"/>
              </a:spcBef>
              <a:buClr>
                <a:srgbClr val="3891A7"/>
              </a:buClr>
              <a:buFont typeface="Wingdings" pitchFamily="2" charset="2"/>
              <a:buChar char="ü"/>
              <a:tabLst>
                <a:tab pos="248920" algn="l"/>
              </a:tabLst>
            </a:pPr>
            <a:r>
              <a:rPr lang="tr-TR" sz="2400" dirty="0" smtClean="0"/>
              <a:t>Gün içinde tazelenme</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Yürüyüş, Oturuş, Kalkış</a:t>
            </a:r>
            <a:endParaRPr lang="x-none" b="1" dirty="0">
              <a:latin typeface="+mn-lt"/>
            </a:endParaRPr>
          </a:p>
        </p:txBody>
      </p:sp>
      <p:sp>
        <p:nvSpPr>
          <p:cNvPr id="3" name="2 Dikdörtgen"/>
          <p:cNvSpPr/>
          <p:nvPr/>
        </p:nvSpPr>
        <p:spPr>
          <a:xfrm>
            <a:off x="481209" y="1018903"/>
            <a:ext cx="11040231" cy="5405775"/>
          </a:xfrm>
          <a:prstGeom prst="rect">
            <a:avLst/>
          </a:prstGeom>
        </p:spPr>
        <p:txBody>
          <a:bodyPr wrap="square">
            <a:spAutoFit/>
          </a:bodyPr>
          <a:lstStyle/>
          <a:p>
            <a:pPr marL="295910" marR="376555" indent="-283845" algn="just">
              <a:lnSpc>
                <a:spcPct val="150000"/>
              </a:lnSpc>
              <a:spcBef>
                <a:spcPts val="100"/>
              </a:spcBef>
              <a:buClr>
                <a:srgbClr val="3891A7"/>
              </a:buClr>
              <a:buSzPct val="79166"/>
              <a:tabLst>
                <a:tab pos="295910" algn="l"/>
                <a:tab pos="296545" algn="l"/>
              </a:tabLst>
            </a:pPr>
            <a:r>
              <a:rPr lang="tr-TR" sz="2400" dirty="0" smtClean="0">
                <a:cs typeface="Times New Roman"/>
              </a:rPr>
              <a:t>İyi yürümek aynı zamanda bir sanattır. Yürüyüş,  oturuş, kalkış kişiliğin bir parçasıdır.</a:t>
            </a:r>
          </a:p>
          <a:p>
            <a:pPr marL="295910" marR="316230" indent="-283845" algn="just">
              <a:lnSpc>
                <a:spcPct val="150000"/>
              </a:lnSpc>
              <a:spcBef>
                <a:spcPts val="600"/>
              </a:spcBef>
              <a:buClr>
                <a:srgbClr val="3891A7"/>
              </a:buClr>
              <a:buSzPct val="79166"/>
              <a:tabLst>
                <a:tab pos="295910" algn="l"/>
                <a:tab pos="296545" algn="l"/>
              </a:tabLst>
            </a:pPr>
            <a:r>
              <a:rPr lang="tr-TR" sz="2400" dirty="0" smtClean="0">
                <a:cs typeface="Times New Roman"/>
              </a:rPr>
              <a:t>Kadın ve erkek birlikte yürürken dikkat edilmesi  gereken bazı protokol kuralları:</a:t>
            </a:r>
          </a:p>
          <a:p>
            <a:pPr marL="554990" lvl="1" indent="-267335" algn="just">
              <a:lnSpc>
                <a:spcPct val="150000"/>
              </a:lnSpc>
              <a:spcBef>
                <a:spcPts val="630"/>
              </a:spcBef>
              <a:buClr>
                <a:srgbClr val="3891A7"/>
              </a:buClr>
              <a:buFont typeface="Wingdings" pitchFamily="2" charset="2"/>
              <a:buChar char="ü"/>
              <a:tabLst>
                <a:tab pos="554990" algn="l"/>
                <a:tab pos="555625" algn="l"/>
              </a:tabLst>
            </a:pPr>
            <a:r>
              <a:rPr lang="tr-TR" sz="2400" dirty="0" smtClean="0">
                <a:cs typeface="Times New Roman"/>
              </a:rPr>
              <a:t>Günlük hayatta kadın erkeğin sağında yürümelidir. Erkek yönetici ise tersi geçerlidir.</a:t>
            </a:r>
          </a:p>
          <a:p>
            <a:pPr marL="554990" marR="81280" lvl="1" indent="-266700" algn="just">
              <a:lnSpc>
                <a:spcPct val="150000"/>
              </a:lnSpc>
              <a:spcBef>
                <a:spcPts val="600"/>
              </a:spcBef>
              <a:buClr>
                <a:srgbClr val="3891A7"/>
              </a:buClr>
              <a:buFont typeface="Wingdings" pitchFamily="2" charset="2"/>
              <a:buChar char="ü"/>
              <a:tabLst>
                <a:tab pos="554990" algn="l"/>
                <a:tab pos="555625" algn="l"/>
              </a:tabLst>
            </a:pPr>
            <a:r>
              <a:rPr lang="tr-TR" sz="2400" dirty="0" smtClean="0">
                <a:cs typeface="Times New Roman"/>
              </a:rPr>
              <a:t>Kadınlar merdivenden çıkarken önde, inerken arkada  olmalıdır. Erkek yönetici ise, her durumda kadın bir adım  arkada olmalıdır.</a:t>
            </a:r>
          </a:p>
          <a:p>
            <a:pPr marL="554990" marR="5080" lvl="1" indent="-266700" algn="just">
              <a:lnSpc>
                <a:spcPct val="150000"/>
              </a:lnSpc>
              <a:spcBef>
                <a:spcPts val="605"/>
              </a:spcBef>
              <a:buClr>
                <a:srgbClr val="3891A7"/>
              </a:buClr>
              <a:buFont typeface="Wingdings" pitchFamily="2" charset="2"/>
              <a:buChar char="ü"/>
              <a:tabLst>
                <a:tab pos="554990" algn="l"/>
                <a:tab pos="555625" algn="l"/>
              </a:tabLst>
            </a:pPr>
            <a:r>
              <a:rPr lang="tr-TR" sz="2400" dirty="0" smtClean="0">
                <a:cs typeface="Times New Roman"/>
              </a:rPr>
              <a:t>İş yerinde toplantı salonuna giderken ya da birlikte yapılan  çalışmalar sırasındaki yürüyüşlerde yöneticilerin önüne  geçilmemelidir.</a:t>
            </a:r>
          </a:p>
          <a:p>
            <a:pPr marL="554990" lvl="1" indent="-267335" algn="just">
              <a:lnSpc>
                <a:spcPct val="150000"/>
              </a:lnSpc>
              <a:spcBef>
                <a:spcPts val="600"/>
              </a:spcBef>
              <a:buClr>
                <a:srgbClr val="3891A7"/>
              </a:buClr>
              <a:buFont typeface="Wingdings" pitchFamily="2" charset="2"/>
              <a:buChar char="ü"/>
              <a:tabLst>
                <a:tab pos="554990" algn="l"/>
                <a:tab pos="555625" algn="l"/>
              </a:tabLst>
            </a:pPr>
            <a:r>
              <a:rPr lang="tr-TR" sz="2400" dirty="0" smtClean="0">
                <a:cs typeface="Times New Roman"/>
              </a:rPr>
              <a:t>Yaş ve </a:t>
            </a:r>
            <a:r>
              <a:rPr lang="tr-TR" sz="2400" dirty="0" err="1" smtClean="0">
                <a:cs typeface="Times New Roman"/>
              </a:rPr>
              <a:t>ünvan</a:t>
            </a:r>
            <a:r>
              <a:rPr lang="tr-TR" sz="2400" dirty="0" smtClean="0">
                <a:cs typeface="Times New Roman"/>
              </a:rPr>
              <a:t> durumuna göre büyüklere öncelik tanınmalı, kadınlara yer ve yol verilmelidir.</a:t>
            </a:r>
            <a:endParaRPr lang="tr-TR" sz="2400" dirty="0">
              <a:cs typeface="Times New Roman"/>
            </a:endParaRPr>
          </a:p>
        </p:txBody>
      </p:sp>
    </p:spTree>
    <p:extLst>
      <p:ext uri="{BB962C8B-B14F-4D97-AF65-F5344CB8AC3E}">
        <p14:creationId xmlns:p14="http://schemas.microsoft.com/office/powerpoint/2010/main" val="340344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Jest ve Mimikler</a:t>
            </a:r>
            <a:endParaRPr lang="x-none" b="1" dirty="0">
              <a:latin typeface="+mn-lt"/>
            </a:endParaRPr>
          </a:p>
        </p:txBody>
      </p:sp>
      <p:sp>
        <p:nvSpPr>
          <p:cNvPr id="3" name="2 Dikdörtgen"/>
          <p:cNvSpPr/>
          <p:nvPr/>
        </p:nvSpPr>
        <p:spPr>
          <a:xfrm>
            <a:off x="827314" y="1306286"/>
            <a:ext cx="10119359" cy="5211683"/>
          </a:xfrm>
          <a:prstGeom prst="rect">
            <a:avLst/>
          </a:prstGeom>
        </p:spPr>
        <p:txBody>
          <a:bodyPr wrap="square">
            <a:spAutoFit/>
          </a:bodyPr>
          <a:lstStyle/>
          <a:p>
            <a:pPr marL="296545" marR="5080" indent="-283845" algn="just">
              <a:lnSpc>
                <a:spcPct val="150000"/>
              </a:lnSpc>
              <a:spcBef>
                <a:spcPts val="105"/>
              </a:spcBef>
            </a:pPr>
            <a:r>
              <a:rPr lang="tr-TR" sz="2400" dirty="0" smtClean="0"/>
              <a:t>Anlatımın etkili olması için sıkça  başvurulan, bazen de içgüdüsel olarak  farkında olmadan yapılan, duygu ve  davranışları belirleyen el, kol ve yüz ile  yapılan hareketlere jest ve mimikler  denir.</a:t>
            </a:r>
          </a:p>
          <a:p>
            <a:pPr marL="21590" marR="1155700" indent="-9525" algn="just">
              <a:lnSpc>
                <a:spcPct val="150000"/>
              </a:lnSpc>
              <a:spcBef>
                <a:spcPts val="105"/>
              </a:spcBef>
            </a:pPr>
            <a:r>
              <a:rPr lang="tr-TR" sz="2400" b="1" u="sng" dirty="0" smtClean="0"/>
              <a:t>Jest ve mimikler konusunda dikkat  edilmesi gereken noktalar:</a:t>
            </a:r>
          </a:p>
          <a:p>
            <a:pPr marL="282575" indent="-270510" algn="just">
              <a:lnSpc>
                <a:spcPct val="150000"/>
              </a:lnSpc>
              <a:spcBef>
                <a:spcPts val="1200"/>
              </a:spcBef>
              <a:buClr>
                <a:srgbClr val="3891A7"/>
              </a:buClr>
              <a:buSzPct val="79687"/>
              <a:buFont typeface="Wingdings" pitchFamily="2" charset="2"/>
              <a:buChar char="Ø"/>
              <a:tabLst>
                <a:tab pos="283210" algn="l"/>
              </a:tabLst>
            </a:pPr>
            <a:r>
              <a:rPr lang="tr-TR" sz="2400" dirty="0" smtClean="0"/>
              <a:t>Güler yüzlü olmak</a:t>
            </a:r>
          </a:p>
          <a:p>
            <a:pPr marL="282575" marR="1677670" indent="-270510" algn="just">
              <a:lnSpc>
                <a:spcPct val="150000"/>
              </a:lnSpc>
              <a:spcBef>
                <a:spcPts val="600"/>
              </a:spcBef>
              <a:buClr>
                <a:srgbClr val="3891A7"/>
              </a:buClr>
              <a:buSzPct val="79687"/>
              <a:buFont typeface="Wingdings" pitchFamily="2" charset="2"/>
              <a:buChar char="Ø"/>
              <a:tabLst>
                <a:tab pos="283210" algn="l"/>
              </a:tabLst>
            </a:pPr>
            <a:r>
              <a:rPr lang="tr-TR" sz="2400" dirty="0" smtClean="0"/>
              <a:t>Yapmacık jest ve mimiklerden  kaçınmak</a:t>
            </a:r>
          </a:p>
          <a:p>
            <a:pPr marL="282575" indent="-270510" algn="just">
              <a:lnSpc>
                <a:spcPct val="150000"/>
              </a:lnSpc>
              <a:spcBef>
                <a:spcPts val="600"/>
              </a:spcBef>
              <a:buClr>
                <a:srgbClr val="3891A7"/>
              </a:buClr>
              <a:buSzPct val="79687"/>
              <a:buFont typeface="Wingdings" pitchFamily="2" charset="2"/>
              <a:buChar char="Ø"/>
              <a:tabLst>
                <a:tab pos="283210" algn="l"/>
              </a:tabLst>
            </a:pPr>
            <a:r>
              <a:rPr lang="tr-TR" sz="2400" dirty="0" smtClean="0"/>
              <a:t>Aşırı el ve kol hareketleri yapmamak</a:t>
            </a:r>
          </a:p>
          <a:p>
            <a:pPr marL="282575" marR="5080" indent="-270510" algn="just">
              <a:lnSpc>
                <a:spcPct val="150000"/>
              </a:lnSpc>
              <a:spcBef>
                <a:spcPts val="600"/>
              </a:spcBef>
              <a:buClr>
                <a:srgbClr val="3891A7"/>
              </a:buClr>
              <a:buSzPct val="79687"/>
              <a:buFont typeface="Wingdings" pitchFamily="2" charset="2"/>
              <a:buChar char="Ø"/>
              <a:tabLst>
                <a:tab pos="283210" algn="l"/>
              </a:tabLst>
            </a:pPr>
            <a:r>
              <a:rPr lang="tr-TR" sz="2400" dirty="0" smtClean="0"/>
              <a:t>Alay eder, küçümser tarzda jest ve  mimikler, ya da sözcükler kullanmamak</a:t>
            </a:r>
          </a:p>
          <a:p>
            <a:pPr marL="296545" marR="5080" indent="-283845" algn="just">
              <a:lnSpc>
                <a:spcPct val="100000"/>
              </a:lnSpc>
              <a:spcBef>
                <a:spcPts val="105"/>
              </a:spcBef>
            </a:pPr>
            <a:endParaRPr lang="tr-TR" dirty="0"/>
          </a:p>
        </p:txBody>
      </p:sp>
    </p:spTree>
    <p:extLst>
      <p:ext uri="{BB962C8B-B14F-4D97-AF65-F5344CB8AC3E}">
        <p14:creationId xmlns:p14="http://schemas.microsoft.com/office/powerpoint/2010/main" val="340344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Jest ve Mimikler</a:t>
            </a:r>
            <a:endParaRPr lang="x-none" dirty="0"/>
          </a:p>
        </p:txBody>
      </p:sp>
      <p:sp>
        <p:nvSpPr>
          <p:cNvPr id="3" name="2 Dikdörtgen"/>
          <p:cNvSpPr/>
          <p:nvPr/>
        </p:nvSpPr>
        <p:spPr>
          <a:xfrm>
            <a:off x="961132" y="1384663"/>
            <a:ext cx="5688993" cy="461665"/>
          </a:xfrm>
          <a:prstGeom prst="rect">
            <a:avLst/>
          </a:prstGeom>
        </p:spPr>
        <p:txBody>
          <a:bodyPr wrap="none">
            <a:spAutoFit/>
          </a:bodyPr>
          <a:lstStyle/>
          <a:p>
            <a:pPr algn="just"/>
            <a:r>
              <a:rPr lang="tr-TR" sz="2400" dirty="0" smtClean="0"/>
              <a:t>Kişiler üzerinde iyi bir izlenim  bırakmak için:</a:t>
            </a:r>
            <a:endParaRPr lang="tr-TR" sz="2400" dirty="0"/>
          </a:p>
        </p:txBody>
      </p:sp>
      <p:sp>
        <p:nvSpPr>
          <p:cNvPr id="4" name="3 Dikdörtgen"/>
          <p:cNvSpPr/>
          <p:nvPr/>
        </p:nvSpPr>
        <p:spPr>
          <a:xfrm>
            <a:off x="961132" y="2090057"/>
            <a:ext cx="6096000" cy="1800493"/>
          </a:xfrm>
          <a:prstGeom prst="rect">
            <a:avLst/>
          </a:prstGeom>
        </p:spPr>
        <p:txBody>
          <a:bodyPr>
            <a:spAutoFit/>
          </a:bodyPr>
          <a:lstStyle/>
          <a:p>
            <a:pPr marL="296545" indent="-283845" algn="just">
              <a:lnSpc>
                <a:spcPct val="100000"/>
              </a:lnSpc>
              <a:spcBef>
                <a:spcPts val="695"/>
              </a:spcBef>
              <a:buClr>
                <a:srgbClr val="3891A7"/>
              </a:buClr>
              <a:buSzPct val="79166"/>
              <a:buFont typeface="Wingdings" pitchFamily="2" charset="2"/>
              <a:buChar char="Ø"/>
              <a:tabLst>
                <a:tab pos="296545" algn="l"/>
              </a:tabLst>
            </a:pPr>
            <a:r>
              <a:rPr lang="tr-TR" sz="2400" dirty="0" smtClean="0"/>
              <a:t>Gülümseyin</a:t>
            </a:r>
          </a:p>
          <a:p>
            <a:pPr marL="296545" indent="-283845" algn="just">
              <a:lnSpc>
                <a:spcPct val="100000"/>
              </a:lnSpc>
              <a:spcBef>
                <a:spcPts val="600"/>
              </a:spcBef>
              <a:buClr>
                <a:srgbClr val="3891A7"/>
              </a:buClr>
              <a:buSzPct val="79166"/>
              <a:buFont typeface="Wingdings" pitchFamily="2" charset="2"/>
              <a:buChar char="Ø"/>
              <a:tabLst>
                <a:tab pos="296545" algn="l"/>
              </a:tabLst>
            </a:pPr>
            <a:r>
              <a:rPr lang="tr-TR" sz="2400" dirty="0" smtClean="0"/>
              <a:t>Göz teması kurun</a:t>
            </a:r>
          </a:p>
          <a:p>
            <a:pPr marL="296545" indent="-283845" algn="just">
              <a:lnSpc>
                <a:spcPct val="100000"/>
              </a:lnSpc>
              <a:spcBef>
                <a:spcPts val="605"/>
              </a:spcBef>
              <a:buClr>
                <a:srgbClr val="3891A7"/>
              </a:buClr>
              <a:buSzPct val="79166"/>
              <a:buFont typeface="Wingdings" pitchFamily="2" charset="2"/>
              <a:buChar char="Ø"/>
              <a:tabLst>
                <a:tab pos="296545" algn="l"/>
              </a:tabLst>
            </a:pPr>
            <a:r>
              <a:rPr lang="tr-TR" sz="2400" dirty="0" smtClean="0"/>
              <a:t>Sıkı tokalaşın</a:t>
            </a:r>
          </a:p>
          <a:p>
            <a:pPr marL="296545" indent="-283845" algn="just">
              <a:lnSpc>
                <a:spcPct val="100000"/>
              </a:lnSpc>
              <a:spcBef>
                <a:spcPts val="600"/>
              </a:spcBef>
              <a:buClr>
                <a:srgbClr val="3891A7"/>
              </a:buClr>
              <a:buSzPct val="79166"/>
              <a:buFont typeface="Wingdings" pitchFamily="2" charset="2"/>
              <a:buChar char="Ø"/>
              <a:tabLst>
                <a:tab pos="296545" algn="l"/>
              </a:tabLst>
            </a:pPr>
            <a:r>
              <a:rPr lang="tr-TR" sz="2400" dirty="0" smtClean="0"/>
              <a:t>Kişinin ismini kullanın</a:t>
            </a:r>
            <a:endParaRPr lang="tr-TR" sz="2400" dirty="0"/>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Jest ve Mimikler</a:t>
            </a:r>
            <a:endParaRPr lang="x-none" dirty="0"/>
          </a:p>
        </p:txBody>
      </p:sp>
      <p:sp>
        <p:nvSpPr>
          <p:cNvPr id="3" name="2 Dikdörtgen"/>
          <p:cNvSpPr/>
          <p:nvPr/>
        </p:nvSpPr>
        <p:spPr>
          <a:xfrm>
            <a:off x="677152" y="1985554"/>
            <a:ext cx="10922664" cy="1843582"/>
          </a:xfrm>
          <a:prstGeom prst="rect">
            <a:avLst/>
          </a:prstGeom>
        </p:spPr>
        <p:txBody>
          <a:bodyPr wrap="square">
            <a:spAutoFit/>
          </a:bodyPr>
          <a:lstStyle/>
          <a:p>
            <a:pPr algn="ctr">
              <a:lnSpc>
                <a:spcPct val="150000"/>
              </a:lnSpc>
            </a:pPr>
            <a:r>
              <a:rPr lang="tr-TR" sz="4000" b="1" dirty="0" smtClean="0">
                <a:solidFill>
                  <a:srgbClr val="FF0000"/>
                </a:solidFill>
              </a:rPr>
              <a:t>Dış görünümünüzle kendiniz  hakkında sözcüklerin asla  veremeyeceği mesajları  verirsiniz!</a:t>
            </a:r>
            <a:endParaRPr lang="tr-TR" sz="4000" b="1" dirty="0">
              <a:solidFill>
                <a:srgbClr val="FF0000"/>
              </a:solidFil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927463" y="2238476"/>
            <a:ext cx="9740537" cy="1655762"/>
          </a:xfrm>
        </p:spPr>
        <p:txBody>
          <a:bodyPr>
            <a:normAutofit fontScale="90000"/>
          </a:bodyPr>
          <a:lstStyle/>
          <a:p>
            <a:r>
              <a:rPr lang="tr-TR" b="1" dirty="0" smtClean="0">
                <a:solidFill>
                  <a:srgbClr val="000000"/>
                </a:solidFill>
                <a:latin typeface="Arial"/>
                <a:cs typeface="Arial"/>
              </a:rPr>
              <a:t>TANIŞMA VE TANIŞTIRILMA</a:t>
            </a:r>
            <a:endParaRPr lang="tr-TR" dirty="0"/>
          </a:p>
        </p:txBody>
      </p:sp>
      <p:sp>
        <p:nvSpPr>
          <p:cNvPr id="4" name="3 Alt Başlık"/>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403441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Tanışma ve Tanıştırılmanın Önemi</a:t>
            </a:r>
            <a:endParaRPr lang="x-none" b="1" dirty="0"/>
          </a:p>
        </p:txBody>
      </p:sp>
      <p:sp>
        <p:nvSpPr>
          <p:cNvPr id="3" name="2 Dikdörtgen"/>
          <p:cNvSpPr/>
          <p:nvPr/>
        </p:nvSpPr>
        <p:spPr>
          <a:xfrm>
            <a:off x="696685" y="1463040"/>
            <a:ext cx="10145486" cy="2404954"/>
          </a:xfrm>
          <a:prstGeom prst="rect">
            <a:avLst/>
          </a:prstGeom>
        </p:spPr>
        <p:txBody>
          <a:bodyPr wrap="square">
            <a:spAutoFit/>
          </a:bodyPr>
          <a:lstStyle/>
          <a:p>
            <a:pPr marL="296545" marR="5080" indent="-283845" algn="just">
              <a:lnSpc>
                <a:spcPct val="150000"/>
              </a:lnSpc>
              <a:spcBef>
                <a:spcPts val="105"/>
              </a:spcBef>
              <a:buClr>
                <a:srgbClr val="3891A7"/>
              </a:buClr>
              <a:buSzPct val="79687"/>
              <a:buFont typeface="Wingdings" pitchFamily="2" charset="2"/>
              <a:buChar char="ü"/>
              <a:tabLst>
                <a:tab pos="296545" algn="l"/>
              </a:tabLst>
            </a:pPr>
            <a:r>
              <a:rPr lang="tr-TR" sz="2400" dirty="0" smtClean="0"/>
              <a:t>Toplumla ilişki kurma ve geliştirmenin  ön koşuludur.</a:t>
            </a:r>
          </a:p>
          <a:p>
            <a:pPr marL="296545" marR="36385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Amacı, ilk defa karşılaşan kişiler  arasında yakınlık geliştirmek ve  konuşmayı sürdürmelerine yardımcı  olmaktır.</a:t>
            </a:r>
          </a:p>
          <a:p>
            <a:pPr marL="296545" indent="-283845" algn="just">
              <a:lnSpc>
                <a:spcPct val="150000"/>
              </a:lnSpc>
              <a:spcBef>
                <a:spcPts val="605"/>
              </a:spcBef>
              <a:buClr>
                <a:srgbClr val="3891A7"/>
              </a:buClr>
              <a:buSzPct val="79687"/>
              <a:buFont typeface="Wingdings" pitchFamily="2" charset="2"/>
              <a:buChar char="ü"/>
              <a:tabLst>
                <a:tab pos="296545" algn="l"/>
              </a:tabLst>
            </a:pPr>
            <a:r>
              <a:rPr lang="tr-TR" sz="2400" dirty="0" smtClean="0"/>
              <a:t>Tanıştıran kişinin rolü büyüktür.</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Tanıştırma Sırası</a:t>
            </a:r>
            <a:endParaRPr lang="x-none" b="1" dirty="0"/>
          </a:p>
        </p:txBody>
      </p:sp>
      <p:sp>
        <p:nvSpPr>
          <p:cNvPr id="3" name="2 Dikdörtgen"/>
          <p:cNvSpPr/>
          <p:nvPr/>
        </p:nvSpPr>
        <p:spPr>
          <a:xfrm>
            <a:off x="770708" y="1358537"/>
            <a:ext cx="9339943" cy="4431983"/>
          </a:xfrm>
          <a:prstGeom prst="rect">
            <a:avLst/>
          </a:prstGeom>
        </p:spPr>
        <p:txBody>
          <a:bodyPr wrap="square">
            <a:spAutoFit/>
          </a:bodyPr>
          <a:lstStyle/>
          <a:p>
            <a:pPr marL="21590" marR="5080" indent="-9525" algn="just">
              <a:lnSpc>
                <a:spcPct val="150000"/>
              </a:lnSpc>
              <a:spcBef>
                <a:spcPts val="105"/>
              </a:spcBef>
            </a:pPr>
            <a:r>
              <a:rPr lang="tr-TR" sz="2400" dirty="0" smtClean="0"/>
              <a:t>Daima aşağıdan yukarıya doğru  gerçekleşir:</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Yeni gelenler mevcut kişilere</a:t>
            </a:r>
          </a:p>
          <a:p>
            <a:pPr marL="296545" indent="-283845" algn="just">
              <a:lnSpc>
                <a:spcPct val="150000"/>
              </a:lnSpc>
              <a:spcBef>
                <a:spcPts val="605"/>
              </a:spcBef>
              <a:buClr>
                <a:srgbClr val="3891A7"/>
              </a:buClr>
              <a:buSzPct val="79687"/>
              <a:buFont typeface="Wingdings" pitchFamily="2" charset="2"/>
              <a:buChar char="ü"/>
              <a:tabLst>
                <a:tab pos="296545" algn="l"/>
              </a:tabLst>
            </a:pPr>
            <a:r>
              <a:rPr lang="tr-TR" sz="2400" dirty="0" smtClean="0"/>
              <a:t>Astlar üstlerine</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Küçükler büyüklere</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Gençler yaşlılara</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Erkekler kadınlara</a:t>
            </a:r>
          </a:p>
          <a:p>
            <a:pPr marL="296545"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Tek kişi topluluğa tanıştırılır.</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Tanıştırma Sırası</a:t>
            </a:r>
            <a:endParaRPr lang="x-none" dirty="0"/>
          </a:p>
        </p:txBody>
      </p:sp>
      <p:sp>
        <p:nvSpPr>
          <p:cNvPr id="3" name="2 Dikdörtgen"/>
          <p:cNvSpPr/>
          <p:nvPr/>
        </p:nvSpPr>
        <p:spPr>
          <a:xfrm>
            <a:off x="637932" y="1515291"/>
            <a:ext cx="10700627" cy="2862322"/>
          </a:xfrm>
          <a:prstGeom prst="rect">
            <a:avLst/>
          </a:prstGeom>
        </p:spPr>
        <p:txBody>
          <a:bodyPr wrap="square">
            <a:spAutoFit/>
          </a:bodyPr>
          <a:lstStyle/>
          <a:p>
            <a:pPr marL="295910" marR="1974850" indent="-283845" algn="just">
              <a:lnSpc>
                <a:spcPct val="150000"/>
              </a:lnSpc>
              <a:spcBef>
                <a:spcPts val="95"/>
              </a:spcBef>
              <a:buClr>
                <a:srgbClr val="3891A7"/>
              </a:buClr>
              <a:buSzPct val="80357"/>
              <a:buFont typeface="Wingdings" pitchFamily="2" charset="2"/>
              <a:buChar char="ü"/>
              <a:tabLst>
                <a:tab pos="296545" algn="l"/>
              </a:tabLst>
            </a:pPr>
            <a:r>
              <a:rPr lang="tr-TR" sz="2400" dirty="0" smtClean="0"/>
              <a:t>Büyük elini uzatmadan küçük  uzatmamalıdır.</a:t>
            </a:r>
          </a:p>
          <a:p>
            <a:pPr marL="295910" marR="535305" indent="-283845" algn="just">
              <a:lnSpc>
                <a:spcPct val="150000"/>
              </a:lnSpc>
              <a:buClr>
                <a:srgbClr val="3891A7"/>
              </a:buClr>
              <a:buSzPct val="80357"/>
              <a:buFont typeface="Wingdings" pitchFamily="2" charset="2"/>
              <a:buChar char="ü"/>
              <a:tabLst>
                <a:tab pos="296545" algn="l"/>
              </a:tabLst>
            </a:pPr>
            <a:r>
              <a:rPr lang="tr-TR" sz="2400" dirty="0" smtClean="0"/>
              <a:t>Tanışılan kişi kadınsa onun el uzatması  beklenmeli, uzatmıyorsa hafif bir baş  hareketiyle selamlamakla yetinilmelidir.</a:t>
            </a:r>
          </a:p>
          <a:p>
            <a:pPr marL="295910" marR="5080" indent="-283845" algn="just">
              <a:lnSpc>
                <a:spcPct val="150000"/>
              </a:lnSpc>
              <a:buClr>
                <a:srgbClr val="3891A7"/>
              </a:buClr>
              <a:buSzPct val="80357"/>
              <a:buFont typeface="Wingdings" pitchFamily="2" charset="2"/>
              <a:buChar char="ü"/>
              <a:tabLst>
                <a:tab pos="296545" algn="l"/>
              </a:tabLst>
            </a:pPr>
            <a:r>
              <a:rPr lang="tr-TR" sz="2400" dirty="0" smtClean="0"/>
              <a:t>Tanıştırılan kişilerin birbirlerine isimleriyle  hitap ederek hatır sormaları nazik bir  davranıştır. Büyükten önce hatır  sorulmamalıdır.</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Tanıştırma Sırası</a:t>
            </a:r>
            <a:endParaRPr lang="x-none" dirty="0"/>
          </a:p>
        </p:txBody>
      </p:sp>
      <p:sp>
        <p:nvSpPr>
          <p:cNvPr id="3" name="2 Dikdörtgen"/>
          <p:cNvSpPr/>
          <p:nvPr/>
        </p:nvSpPr>
        <p:spPr>
          <a:xfrm>
            <a:off x="762000" y="1345474"/>
            <a:ext cx="10367554" cy="3724096"/>
          </a:xfrm>
          <a:prstGeom prst="rect">
            <a:avLst/>
          </a:prstGeom>
        </p:spPr>
        <p:txBody>
          <a:bodyPr wrap="square">
            <a:spAutoFit/>
          </a:bodyPr>
          <a:lstStyle/>
          <a:p>
            <a:pPr marL="296545" marR="877569" indent="-283845" algn="just">
              <a:lnSpc>
                <a:spcPct val="150000"/>
              </a:lnSpc>
              <a:spcBef>
                <a:spcPts val="105"/>
              </a:spcBef>
              <a:buClr>
                <a:srgbClr val="3891A7"/>
              </a:buClr>
              <a:buSzPct val="79687"/>
              <a:buFont typeface="Wingdings" pitchFamily="2" charset="2"/>
              <a:buChar char="ü"/>
              <a:tabLst>
                <a:tab pos="296545" algn="l"/>
              </a:tabLst>
            </a:pPr>
            <a:r>
              <a:rPr lang="tr-TR" sz="2400" dirty="0" smtClean="0"/>
              <a:t>Oturan erkek kiminle tanıştırılırsa  tanıştırılsın hemen ayağa kalkar.</a:t>
            </a:r>
          </a:p>
          <a:p>
            <a:pPr marL="296545" marR="5080"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Kişi oturan bir topluluğa tanıştırılıyorsa  topluluğun ayağa kalkması gerekmez.</a:t>
            </a:r>
          </a:p>
          <a:p>
            <a:pPr marL="296545" marR="486409"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Tanıştırmayı yapan kişi   daima ayakta  kalmalıdır.</a:t>
            </a:r>
          </a:p>
          <a:p>
            <a:pPr marL="296545" marR="91440" indent="-283845" algn="just">
              <a:lnSpc>
                <a:spcPct val="150000"/>
              </a:lnSpc>
              <a:spcBef>
                <a:spcPts val="605"/>
              </a:spcBef>
              <a:buClr>
                <a:srgbClr val="3891A7"/>
              </a:buClr>
              <a:buSzPct val="79687"/>
              <a:buFont typeface="Wingdings" pitchFamily="2" charset="2"/>
              <a:buChar char="ü"/>
              <a:tabLst>
                <a:tab pos="296545" algn="l"/>
              </a:tabLst>
            </a:pPr>
            <a:r>
              <a:rPr lang="tr-TR" sz="2400" dirty="0" smtClean="0"/>
              <a:t>Aileye tanıştırmalarda kişi önce anneye  sonra babaya takdim edilir.</a:t>
            </a:r>
          </a:p>
          <a:p>
            <a:pPr marL="296545" marR="236854"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t>Tanıştırma sırasında isimlerde, unvan  ve mevkilerde yanlışlık yapılması hoş  karşılanmaz.</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endParaRPr lang="x-none" dirty="0"/>
          </a:p>
        </p:txBody>
      </p:sp>
      <p:sp>
        <p:nvSpPr>
          <p:cNvPr id="3" name="2 Dikdörtgen"/>
          <p:cNvSpPr/>
          <p:nvPr/>
        </p:nvSpPr>
        <p:spPr>
          <a:xfrm>
            <a:off x="905691" y="1567543"/>
            <a:ext cx="9660014" cy="4124206"/>
          </a:xfrm>
          <a:prstGeom prst="rect">
            <a:avLst/>
          </a:prstGeom>
        </p:spPr>
        <p:txBody>
          <a:bodyPr wrap="square">
            <a:spAutoFit/>
          </a:bodyPr>
          <a:lstStyle/>
          <a:p>
            <a:pPr marL="12700" algn="just">
              <a:lnSpc>
                <a:spcPct val="150000"/>
              </a:lnSpc>
              <a:spcBef>
                <a:spcPts val="105"/>
              </a:spcBef>
            </a:pPr>
            <a:r>
              <a:rPr lang="tr-TR" sz="2400" dirty="0" smtClean="0">
                <a:latin typeface="Arial"/>
                <a:cs typeface="Arial"/>
              </a:rPr>
              <a:t>Sosyal davranış kurallarının zaman</a:t>
            </a:r>
          </a:p>
          <a:p>
            <a:pPr marL="21590" marR="120650" algn="just">
              <a:lnSpc>
                <a:spcPct val="150000"/>
              </a:lnSpc>
            </a:pPr>
            <a:r>
              <a:rPr lang="tr-TR" sz="2400" dirty="0" smtClean="0">
                <a:latin typeface="Arial"/>
                <a:cs typeface="Arial"/>
              </a:rPr>
              <a:t>içinde değişmeleri yeni akımlara uyum  sağlamaları da söz konusudur. Ancak</a:t>
            </a:r>
            <a:r>
              <a:rPr lang="tr-TR" sz="2400" u="heavy" dirty="0" smtClean="0">
                <a:uFill>
                  <a:solidFill>
                    <a:srgbClr val="000000"/>
                  </a:solidFill>
                </a:uFill>
                <a:latin typeface="Times New Roman"/>
                <a:cs typeface="Times New Roman"/>
              </a:rPr>
              <a:t> </a:t>
            </a:r>
            <a:r>
              <a:rPr lang="tr-TR" sz="2400" u="heavy" dirty="0" smtClean="0">
                <a:uFill>
                  <a:solidFill>
                    <a:srgbClr val="000000"/>
                  </a:solidFill>
                </a:uFill>
                <a:latin typeface="Arial"/>
                <a:cs typeface="Arial"/>
              </a:rPr>
              <a:t>esasları daima geçerliğini korumaktadır</a:t>
            </a:r>
            <a:r>
              <a:rPr lang="tr-TR" sz="2400" dirty="0" smtClean="0">
                <a:latin typeface="Arial"/>
                <a:cs typeface="Arial"/>
              </a:rPr>
              <a:t>.</a:t>
            </a:r>
          </a:p>
          <a:p>
            <a:pPr algn="just">
              <a:lnSpc>
                <a:spcPct val="150000"/>
              </a:lnSpc>
              <a:spcBef>
                <a:spcPts val="45"/>
              </a:spcBef>
            </a:pPr>
            <a:endParaRPr lang="tr-TR" sz="2400" dirty="0" smtClean="0">
              <a:latin typeface="Arial"/>
              <a:cs typeface="Arial"/>
            </a:endParaRPr>
          </a:p>
          <a:p>
            <a:pPr marL="12700" algn="just">
              <a:lnSpc>
                <a:spcPct val="150000"/>
              </a:lnSpc>
              <a:spcBef>
                <a:spcPts val="5"/>
              </a:spcBef>
            </a:pPr>
            <a:r>
              <a:rPr lang="tr-TR" sz="2400" b="1" i="1" u="sng" dirty="0" smtClean="0">
                <a:solidFill>
                  <a:srgbClr val="C00000"/>
                </a:solidFill>
                <a:latin typeface="Arial"/>
                <a:cs typeface="Arial"/>
              </a:rPr>
              <a:t>Esas olan ise;</a:t>
            </a:r>
          </a:p>
          <a:p>
            <a:pPr marL="295910"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latin typeface="Arial"/>
                <a:cs typeface="Arial"/>
              </a:rPr>
              <a:t>Saygı ve nezaket,</a:t>
            </a:r>
          </a:p>
          <a:p>
            <a:pPr marL="295910" indent="-283845" algn="just">
              <a:lnSpc>
                <a:spcPct val="150000"/>
              </a:lnSpc>
              <a:spcBef>
                <a:spcPts val="600"/>
              </a:spcBef>
              <a:buClr>
                <a:srgbClr val="3891A7"/>
              </a:buClr>
              <a:buSzPct val="79687"/>
              <a:buFont typeface="Wingdings" pitchFamily="2" charset="2"/>
              <a:buChar char="ü"/>
              <a:tabLst>
                <a:tab pos="296545" algn="l"/>
              </a:tabLst>
            </a:pPr>
            <a:r>
              <a:rPr lang="tr-TR" sz="2400" dirty="0" smtClean="0">
                <a:latin typeface="Arial"/>
                <a:cs typeface="Arial"/>
              </a:rPr>
              <a:t>Onuru ve saygınlığı korumaktır.</a:t>
            </a:r>
            <a:endParaRPr lang="tr-TR" sz="2400" dirty="0">
              <a:latin typeface="Arial"/>
              <a:cs typeface="Aria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Tanıştırma Sırası</a:t>
            </a:r>
            <a:endParaRPr lang="x-none" dirty="0"/>
          </a:p>
        </p:txBody>
      </p:sp>
      <p:sp>
        <p:nvSpPr>
          <p:cNvPr id="3" name="2 Dikdörtgen"/>
          <p:cNvSpPr/>
          <p:nvPr/>
        </p:nvSpPr>
        <p:spPr>
          <a:xfrm>
            <a:off x="866502" y="1254034"/>
            <a:ext cx="10328367" cy="4124206"/>
          </a:xfrm>
          <a:prstGeom prst="rect">
            <a:avLst/>
          </a:prstGeom>
        </p:spPr>
        <p:txBody>
          <a:bodyPr wrap="square">
            <a:spAutoFit/>
          </a:bodyPr>
          <a:lstStyle/>
          <a:p>
            <a:pPr marL="295910" marR="80645" indent="-283845" algn="just">
              <a:lnSpc>
                <a:spcPct val="150000"/>
              </a:lnSpc>
              <a:spcBef>
                <a:spcPts val="100"/>
              </a:spcBef>
              <a:buClr>
                <a:srgbClr val="3891A7"/>
              </a:buClr>
              <a:buSzPct val="80000"/>
              <a:buFont typeface="Wingdings" pitchFamily="2" charset="2"/>
              <a:buChar char="ü"/>
              <a:tabLst>
                <a:tab pos="296545" algn="l"/>
              </a:tabLst>
            </a:pPr>
            <a:r>
              <a:rPr lang="tr-TR" sz="2400" dirty="0" smtClean="0"/>
              <a:t>Tanışma ve tanıştırmada tanışan kişilerin  karşılıklı olarak duygularını belirtmeleri  gerekir. Kadınlar veya büyükler duydukları  memnuniyeti, erkekler veya küçükler onurlandıklarını ifade ederler.</a:t>
            </a:r>
          </a:p>
          <a:p>
            <a:pPr marL="295910" marR="5080" indent="-283845" algn="just">
              <a:lnSpc>
                <a:spcPct val="150000"/>
              </a:lnSpc>
              <a:spcBef>
                <a:spcPts val="605"/>
              </a:spcBef>
              <a:buClr>
                <a:srgbClr val="3891A7"/>
              </a:buClr>
              <a:buSzPct val="80000"/>
              <a:buFont typeface="Wingdings" pitchFamily="2" charset="2"/>
              <a:buChar char="ü"/>
              <a:tabLst>
                <a:tab pos="296545" algn="l"/>
              </a:tabLst>
            </a:pPr>
            <a:r>
              <a:rPr lang="tr-TR" sz="2400" dirty="0" smtClean="0"/>
              <a:t>Tanışmadan sonra konuşmaya ilk başlayan  daima kadın olmalıdır. Erkeklerde ise  rütbe, makam, yaş veya sosyal durum  olarak en büyük olan kişi konuşmayı açar.</a:t>
            </a:r>
          </a:p>
          <a:p>
            <a:pPr marL="295910" marR="645795" indent="-283845" algn="just">
              <a:lnSpc>
                <a:spcPct val="150000"/>
              </a:lnSpc>
              <a:spcBef>
                <a:spcPts val="600"/>
              </a:spcBef>
              <a:buClr>
                <a:srgbClr val="3891A7"/>
              </a:buClr>
              <a:buSzPct val="80000"/>
              <a:buFont typeface="Wingdings" pitchFamily="2" charset="2"/>
              <a:buChar char="ü"/>
              <a:tabLst>
                <a:tab pos="296545" algn="l"/>
              </a:tabLst>
            </a:pPr>
            <a:r>
              <a:rPr lang="tr-TR" sz="2400" dirty="0" smtClean="0"/>
              <a:t>Ayrılırken de tanışmaktan duyulan  memnuniyetin belirtilmesi yerinde bir  inceliktir.</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718457" y="2238476"/>
            <a:ext cx="10437223" cy="1655762"/>
          </a:xfrm>
        </p:spPr>
        <p:txBody>
          <a:bodyPr>
            <a:normAutofit fontScale="90000"/>
          </a:bodyPr>
          <a:lstStyle/>
          <a:p>
            <a:r>
              <a:rPr lang="tr-TR" b="1" dirty="0" smtClean="0">
                <a:solidFill>
                  <a:srgbClr val="000000"/>
                </a:solidFill>
                <a:latin typeface="Arial"/>
                <a:cs typeface="Arial"/>
              </a:rPr>
              <a:t>HİTAPLAR VE SELAMLAŞMA</a:t>
            </a:r>
            <a:endParaRPr lang="tr-TR" dirty="0"/>
          </a:p>
        </p:txBody>
      </p:sp>
      <p:sp>
        <p:nvSpPr>
          <p:cNvPr id="4" name="3 Alt Başlık"/>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403441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Hitaplarla İlgili Genel Kurallar</a:t>
            </a:r>
            <a:endParaRPr lang="x-none" b="1" dirty="0">
              <a:latin typeface="+mn-lt"/>
            </a:endParaRPr>
          </a:p>
        </p:txBody>
      </p:sp>
      <p:sp>
        <p:nvSpPr>
          <p:cNvPr id="3" name="2 Dikdörtgen"/>
          <p:cNvSpPr/>
          <p:nvPr/>
        </p:nvSpPr>
        <p:spPr>
          <a:xfrm>
            <a:off x="692331" y="1214846"/>
            <a:ext cx="10620103" cy="4755148"/>
          </a:xfrm>
          <a:prstGeom prst="rect">
            <a:avLst/>
          </a:prstGeom>
        </p:spPr>
        <p:txBody>
          <a:bodyPr wrap="square">
            <a:spAutoFit/>
          </a:bodyPr>
          <a:lstStyle/>
          <a:p>
            <a:pPr marL="12700" marR="5080" indent="1270" algn="just">
              <a:lnSpc>
                <a:spcPct val="150000"/>
              </a:lnSpc>
              <a:spcBef>
                <a:spcPts val="100"/>
              </a:spcBef>
              <a:buFont typeface="Wingdings" pitchFamily="2" charset="2"/>
              <a:buChar char="ü"/>
            </a:pPr>
            <a:r>
              <a:rPr lang="tr-TR" sz="2400" dirty="0" smtClean="0"/>
              <a:t>Günlük yaşamda başarıya ulaşmanın koşullarından biri  kişilere sözlü ya da yazılı olarak nasıl hitap edileceğinin  bilinmesidir.</a:t>
            </a:r>
          </a:p>
          <a:p>
            <a:pPr marL="297815" marR="712470" indent="-283845" algn="just">
              <a:lnSpc>
                <a:spcPct val="150000"/>
              </a:lnSpc>
              <a:spcBef>
                <a:spcPts val="600"/>
              </a:spcBef>
              <a:buClr>
                <a:srgbClr val="3891A7"/>
              </a:buClr>
              <a:buSzPct val="79166"/>
              <a:buFont typeface="Wingdings" pitchFamily="2" charset="2"/>
              <a:buChar char="ü"/>
              <a:tabLst>
                <a:tab pos="298450" algn="l"/>
              </a:tabLst>
            </a:pPr>
            <a:r>
              <a:rPr lang="tr-TR" sz="2400" dirty="0" smtClean="0"/>
              <a:t>Sosyal ortamlarda sözlü iletişimin başlamasında  genel olarak kadının önceliği vardır.</a:t>
            </a:r>
          </a:p>
          <a:p>
            <a:pPr marL="297815" marR="171450" indent="-283845" algn="just">
              <a:lnSpc>
                <a:spcPct val="150000"/>
              </a:lnSpc>
              <a:spcBef>
                <a:spcPts val="605"/>
              </a:spcBef>
              <a:buClr>
                <a:srgbClr val="3891A7"/>
              </a:buClr>
              <a:buSzPct val="79166"/>
              <a:buFont typeface="Wingdings" pitchFamily="2" charset="2"/>
              <a:buChar char="ü"/>
              <a:tabLst>
                <a:tab pos="298450" algn="l"/>
              </a:tabLst>
            </a:pPr>
            <a:r>
              <a:rPr lang="tr-TR" sz="2400" dirty="0" smtClean="0"/>
              <a:t>İş ortamında söze normal olarak yaş, görev ve kültür  açısından büyük olan kişi başlar, konuyu o seçer veya  değiştirir.</a:t>
            </a:r>
          </a:p>
          <a:p>
            <a:pPr marL="297815" marR="749935" indent="-283845" algn="just">
              <a:lnSpc>
                <a:spcPct val="150000"/>
              </a:lnSpc>
              <a:spcBef>
                <a:spcPts val="600"/>
              </a:spcBef>
              <a:buClr>
                <a:srgbClr val="3891A7"/>
              </a:buClr>
              <a:buSzPct val="79166"/>
              <a:buFont typeface="Wingdings" pitchFamily="2" charset="2"/>
              <a:buChar char="ü"/>
              <a:tabLst>
                <a:tab pos="297815" algn="l"/>
                <a:tab pos="298450" algn="l"/>
              </a:tabLst>
            </a:pPr>
            <a:r>
              <a:rPr lang="tr-TR" sz="2400" dirty="0" smtClean="0"/>
              <a:t>Yeni tanışılan ya da arada samimiyet ilişkisi  bulunmayan erkek ya da kadın herkese “siz” diye  hitap edilmelidir.</a:t>
            </a:r>
            <a:endParaRPr lang="tr-TR" sz="2400" dirty="0"/>
          </a:p>
        </p:txBody>
      </p:sp>
    </p:spTree>
    <p:extLst>
      <p:ext uri="{BB962C8B-B14F-4D97-AF65-F5344CB8AC3E}">
        <p14:creationId xmlns:p14="http://schemas.microsoft.com/office/powerpoint/2010/main" val="3403441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Selamlaşma İle İlgili Kurallar</a:t>
            </a:r>
            <a:endParaRPr lang="x-none" b="1" dirty="0">
              <a:latin typeface="+mn-lt"/>
            </a:endParaRPr>
          </a:p>
        </p:txBody>
      </p:sp>
      <p:sp>
        <p:nvSpPr>
          <p:cNvPr id="3" name="2 Dikdörtgen"/>
          <p:cNvSpPr/>
          <p:nvPr/>
        </p:nvSpPr>
        <p:spPr>
          <a:xfrm>
            <a:off x="481209" y="1162594"/>
            <a:ext cx="10249988" cy="4062651"/>
          </a:xfrm>
          <a:prstGeom prst="rect">
            <a:avLst/>
          </a:prstGeom>
        </p:spPr>
        <p:txBody>
          <a:bodyPr wrap="square">
            <a:spAutoFit/>
          </a:bodyPr>
          <a:lstStyle/>
          <a:p>
            <a:pPr marL="12700" marR="5080" indent="1270" algn="just">
              <a:lnSpc>
                <a:spcPct val="150000"/>
              </a:lnSpc>
              <a:spcBef>
                <a:spcPts val="105"/>
              </a:spcBef>
            </a:pPr>
            <a:r>
              <a:rPr lang="tr-TR" sz="2400" spc="95" dirty="0" smtClean="0">
                <a:cs typeface="Times New Roman"/>
              </a:rPr>
              <a:t>Selamlaşma</a:t>
            </a:r>
            <a:r>
              <a:rPr lang="tr-TR" sz="2400" spc="-85" dirty="0" smtClean="0">
                <a:cs typeface="Times New Roman"/>
              </a:rPr>
              <a:t> </a:t>
            </a:r>
            <a:r>
              <a:rPr lang="tr-TR" sz="2400" spc="114" dirty="0" smtClean="0">
                <a:cs typeface="Times New Roman"/>
              </a:rPr>
              <a:t>bir</a:t>
            </a:r>
            <a:r>
              <a:rPr lang="tr-TR" sz="2400" spc="-140" dirty="0" smtClean="0">
                <a:cs typeface="Times New Roman"/>
              </a:rPr>
              <a:t> </a:t>
            </a:r>
            <a:r>
              <a:rPr lang="tr-TR" sz="2400" spc="-25" dirty="0" smtClean="0">
                <a:cs typeface="Times New Roman"/>
              </a:rPr>
              <a:t>iyi</a:t>
            </a:r>
            <a:r>
              <a:rPr lang="tr-TR" sz="2400" spc="-50" dirty="0" smtClean="0">
                <a:cs typeface="Times New Roman"/>
              </a:rPr>
              <a:t> </a:t>
            </a:r>
            <a:r>
              <a:rPr lang="tr-TR" sz="2400" spc="60" dirty="0" smtClean="0">
                <a:cs typeface="Times New Roman"/>
              </a:rPr>
              <a:t>niyet,</a:t>
            </a:r>
            <a:r>
              <a:rPr lang="tr-TR" sz="2400" spc="-110" dirty="0" smtClean="0">
                <a:cs typeface="Times New Roman"/>
              </a:rPr>
              <a:t> </a:t>
            </a:r>
            <a:r>
              <a:rPr lang="tr-TR" sz="2400" spc="120" dirty="0" smtClean="0">
                <a:cs typeface="Times New Roman"/>
              </a:rPr>
              <a:t>dostluk,</a:t>
            </a:r>
            <a:r>
              <a:rPr lang="tr-TR" sz="2400" spc="-405" dirty="0" smtClean="0">
                <a:cs typeface="Times New Roman"/>
              </a:rPr>
              <a:t> </a:t>
            </a:r>
            <a:r>
              <a:rPr lang="tr-TR" sz="2400" spc="-10" dirty="0" smtClean="0">
                <a:cs typeface="Times New Roman"/>
              </a:rPr>
              <a:t>saygı,  </a:t>
            </a:r>
            <a:r>
              <a:rPr lang="tr-TR" sz="2400" spc="20" dirty="0" smtClean="0">
                <a:cs typeface="Times New Roman"/>
              </a:rPr>
              <a:t>sevgi, </a:t>
            </a:r>
            <a:r>
              <a:rPr lang="tr-TR" sz="2400" spc="130" dirty="0" smtClean="0">
                <a:cs typeface="Times New Roman"/>
              </a:rPr>
              <a:t>nezaket</a:t>
            </a:r>
            <a:r>
              <a:rPr lang="tr-TR" sz="2400" spc="-500" dirty="0" smtClean="0">
                <a:cs typeface="Times New Roman"/>
              </a:rPr>
              <a:t> </a:t>
            </a:r>
            <a:r>
              <a:rPr lang="tr-TR" sz="2400" spc="-25" dirty="0" smtClean="0">
                <a:cs typeface="Times New Roman"/>
              </a:rPr>
              <a:t>ve </a:t>
            </a:r>
            <a:r>
              <a:rPr lang="tr-TR" sz="2400" spc="70" dirty="0" smtClean="0">
                <a:cs typeface="Times New Roman"/>
              </a:rPr>
              <a:t>görgü bildirisidir.</a:t>
            </a:r>
            <a:endParaRPr lang="tr-TR" sz="2400" dirty="0" smtClean="0">
              <a:cs typeface="Times New Roman"/>
            </a:endParaRPr>
          </a:p>
          <a:p>
            <a:pPr marL="13970" algn="just">
              <a:lnSpc>
                <a:spcPct val="150000"/>
              </a:lnSpc>
              <a:spcBef>
                <a:spcPts val="600"/>
              </a:spcBef>
            </a:pPr>
            <a:r>
              <a:rPr lang="tr-TR" sz="2400" spc="95" dirty="0" smtClean="0">
                <a:cs typeface="Times New Roman"/>
              </a:rPr>
              <a:t>Selamlaşma</a:t>
            </a:r>
            <a:r>
              <a:rPr lang="tr-TR" sz="2400" spc="-285" dirty="0" smtClean="0">
                <a:cs typeface="Times New Roman"/>
              </a:rPr>
              <a:t> </a:t>
            </a:r>
            <a:r>
              <a:rPr lang="tr-TR" sz="2400" spc="80" dirty="0" smtClean="0">
                <a:cs typeface="Times New Roman"/>
              </a:rPr>
              <a:t>sözcükleri:</a:t>
            </a:r>
            <a:endParaRPr lang="tr-TR" sz="2400" dirty="0" smtClean="0">
              <a:cs typeface="Times New Roman"/>
            </a:endParaRPr>
          </a:p>
          <a:p>
            <a:pPr marL="572135" indent="-236854" algn="just">
              <a:lnSpc>
                <a:spcPct val="150000"/>
              </a:lnSpc>
              <a:spcBef>
                <a:spcPts val="620"/>
              </a:spcBef>
              <a:buClr>
                <a:srgbClr val="3891A7"/>
              </a:buClr>
              <a:buFont typeface="Verdana"/>
              <a:buChar char="◦"/>
              <a:tabLst>
                <a:tab pos="572770" algn="l"/>
              </a:tabLst>
            </a:pPr>
            <a:r>
              <a:rPr lang="tr-TR" sz="2000" b="1" dirty="0" smtClean="0">
                <a:cs typeface="Times New Roman"/>
              </a:rPr>
              <a:t>Günaydın</a:t>
            </a:r>
          </a:p>
          <a:p>
            <a:pPr marL="572135" indent="-236854" algn="just">
              <a:lnSpc>
                <a:spcPct val="150000"/>
              </a:lnSpc>
              <a:spcBef>
                <a:spcPts val="600"/>
              </a:spcBef>
              <a:buClr>
                <a:srgbClr val="3891A7"/>
              </a:buClr>
              <a:buFont typeface="Verdana"/>
              <a:buChar char="◦"/>
              <a:tabLst>
                <a:tab pos="572770" algn="l"/>
              </a:tabLst>
            </a:pPr>
            <a:r>
              <a:rPr lang="tr-TR" sz="2000" b="1" dirty="0" smtClean="0">
                <a:cs typeface="Times New Roman"/>
              </a:rPr>
              <a:t>İyi günler</a:t>
            </a:r>
          </a:p>
          <a:p>
            <a:pPr marL="572135" indent="-236854" algn="just">
              <a:lnSpc>
                <a:spcPct val="150000"/>
              </a:lnSpc>
              <a:spcBef>
                <a:spcPts val="600"/>
              </a:spcBef>
              <a:buClr>
                <a:srgbClr val="3891A7"/>
              </a:buClr>
              <a:buFont typeface="Verdana"/>
              <a:buChar char="◦"/>
              <a:tabLst>
                <a:tab pos="572770" algn="l"/>
              </a:tabLst>
            </a:pPr>
            <a:r>
              <a:rPr lang="tr-TR" sz="2000" b="1" dirty="0" smtClean="0">
                <a:cs typeface="Times New Roman"/>
              </a:rPr>
              <a:t>Merhaba</a:t>
            </a:r>
          </a:p>
          <a:p>
            <a:pPr marL="572135" indent="-236854" algn="just">
              <a:lnSpc>
                <a:spcPct val="150000"/>
              </a:lnSpc>
              <a:spcBef>
                <a:spcPts val="605"/>
              </a:spcBef>
              <a:buClr>
                <a:srgbClr val="3891A7"/>
              </a:buClr>
              <a:buFont typeface="Verdana"/>
              <a:buChar char="◦"/>
              <a:tabLst>
                <a:tab pos="572770" algn="l"/>
              </a:tabLst>
            </a:pPr>
            <a:r>
              <a:rPr lang="tr-TR" sz="2000" b="1" dirty="0" smtClean="0">
                <a:cs typeface="Times New Roman"/>
              </a:rPr>
              <a:t>İyi akşamlar vb.</a:t>
            </a:r>
          </a:p>
          <a:p>
            <a:pPr marL="12700" marR="845819" indent="1270" algn="just">
              <a:lnSpc>
                <a:spcPct val="150000"/>
              </a:lnSpc>
              <a:spcBef>
                <a:spcPts val="580"/>
              </a:spcBef>
            </a:pPr>
            <a:r>
              <a:rPr lang="tr-TR" sz="2400" spc="30" dirty="0" smtClean="0">
                <a:cs typeface="Times New Roman"/>
              </a:rPr>
              <a:t>Karşılık </a:t>
            </a:r>
            <a:r>
              <a:rPr lang="tr-TR" sz="2400" spc="114" dirty="0" smtClean="0">
                <a:cs typeface="Times New Roman"/>
              </a:rPr>
              <a:t>selam</a:t>
            </a:r>
            <a:r>
              <a:rPr lang="tr-TR" sz="2400" spc="-330" dirty="0" smtClean="0">
                <a:cs typeface="Times New Roman"/>
              </a:rPr>
              <a:t> </a:t>
            </a:r>
            <a:r>
              <a:rPr lang="tr-TR" sz="2400" spc="120" dirty="0" smtClean="0">
                <a:cs typeface="Times New Roman"/>
              </a:rPr>
              <a:t>verenin selamlaşma  </a:t>
            </a:r>
            <a:r>
              <a:rPr lang="tr-TR" sz="2400" spc="110" dirty="0" smtClean="0">
                <a:cs typeface="Times New Roman"/>
              </a:rPr>
              <a:t>sözcüğüne</a:t>
            </a:r>
            <a:r>
              <a:rPr lang="tr-TR" sz="2400" spc="-170" dirty="0" smtClean="0">
                <a:cs typeface="Times New Roman"/>
              </a:rPr>
              <a:t> </a:t>
            </a:r>
            <a:r>
              <a:rPr lang="tr-TR" sz="2400" spc="25" dirty="0" smtClean="0">
                <a:cs typeface="Times New Roman"/>
              </a:rPr>
              <a:t>göre yapılır.</a:t>
            </a:r>
            <a:endParaRPr lang="tr-TR" sz="2400" dirty="0">
              <a:cs typeface="Times New Roman"/>
            </a:endParaRPr>
          </a:p>
        </p:txBody>
      </p:sp>
    </p:spTree>
    <p:extLst>
      <p:ext uri="{BB962C8B-B14F-4D97-AF65-F5344CB8AC3E}">
        <p14:creationId xmlns:p14="http://schemas.microsoft.com/office/powerpoint/2010/main" val="3403441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Selamlaşma İle İlgili Kurallar</a:t>
            </a:r>
            <a:endParaRPr lang="x-none" dirty="0"/>
          </a:p>
        </p:txBody>
      </p:sp>
      <p:sp>
        <p:nvSpPr>
          <p:cNvPr id="3" name="2 Dikdörtgen"/>
          <p:cNvSpPr/>
          <p:nvPr/>
        </p:nvSpPr>
        <p:spPr>
          <a:xfrm>
            <a:off x="481209" y="1074510"/>
            <a:ext cx="10883477" cy="4708981"/>
          </a:xfrm>
          <a:prstGeom prst="rect">
            <a:avLst/>
          </a:prstGeom>
        </p:spPr>
        <p:txBody>
          <a:bodyPr wrap="square">
            <a:spAutoFit/>
          </a:bodyPr>
          <a:lstStyle/>
          <a:p>
            <a:pPr marL="296545" indent="-283845" algn="just">
              <a:lnSpc>
                <a:spcPct val="150000"/>
              </a:lnSpc>
              <a:spcBef>
                <a:spcPts val="700"/>
              </a:spcBef>
              <a:buClr>
                <a:srgbClr val="3891A7"/>
              </a:buClr>
              <a:buSzPct val="79166"/>
              <a:buFont typeface="Wingdings" pitchFamily="2" charset="2"/>
              <a:buChar char="ü"/>
              <a:tabLst>
                <a:tab pos="296545" algn="l"/>
              </a:tabLst>
            </a:pPr>
            <a:r>
              <a:rPr lang="tr-TR" sz="2000" dirty="0" smtClean="0"/>
              <a:t>Karşılaşılan tanıdık kişi ile daima </a:t>
            </a:r>
            <a:r>
              <a:rPr lang="tr-TR" sz="2000" dirty="0" err="1" smtClean="0"/>
              <a:t>selamlaşılmalıdır</a:t>
            </a:r>
            <a:r>
              <a:rPr lang="tr-TR" sz="2000" dirty="0" smtClean="0"/>
              <a:t>.</a:t>
            </a:r>
          </a:p>
          <a:p>
            <a:pPr marL="296545" marR="5080" indent="-283845" algn="just">
              <a:lnSpc>
                <a:spcPct val="150000"/>
              </a:lnSpc>
              <a:spcBef>
                <a:spcPts val="600"/>
              </a:spcBef>
              <a:buClr>
                <a:srgbClr val="3891A7"/>
              </a:buClr>
              <a:buSzPct val="79166"/>
              <a:buFont typeface="Wingdings" pitchFamily="2" charset="2"/>
              <a:buChar char="ü"/>
              <a:tabLst>
                <a:tab pos="296545" algn="l"/>
              </a:tabLst>
            </a:pPr>
            <a:r>
              <a:rPr lang="tr-TR" sz="2000" dirty="0" smtClean="0"/>
              <a:t>Sık sık karşılaşan kişiler birbirlerini tanımasalar bile  selamlaşmalıdırlar.</a:t>
            </a:r>
          </a:p>
          <a:p>
            <a:pPr marL="296545" marR="308610" indent="-283845" algn="just">
              <a:lnSpc>
                <a:spcPct val="150000"/>
              </a:lnSpc>
              <a:spcBef>
                <a:spcPts val="600"/>
              </a:spcBef>
              <a:buClr>
                <a:srgbClr val="3891A7"/>
              </a:buClr>
              <a:buSzPct val="79166"/>
              <a:buFont typeface="Wingdings" pitchFamily="2" charset="2"/>
              <a:buChar char="ü"/>
              <a:tabLst>
                <a:tab pos="296545" algn="l"/>
              </a:tabLst>
            </a:pPr>
            <a:r>
              <a:rPr lang="tr-TR" sz="2000" dirty="0" smtClean="0"/>
              <a:t>Yaşça ve makam olarak küçük olan büyüğe, ayakta  olan oturana, araç içinde olan yürüyene, sayıca az olan grup çok olana, merdivenden inen,çıkana kapıdan çıkan girmekte olan kişiye daha önce selam vermelidir.</a:t>
            </a:r>
          </a:p>
          <a:p>
            <a:pPr marL="296545" marR="149415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000" dirty="0" smtClean="0"/>
              <a:t>Selam verirken ses tonu karşıdakine göre  ayarlanmalıdır.</a:t>
            </a:r>
          </a:p>
          <a:p>
            <a:pPr marL="296545"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000" dirty="0" smtClean="0"/>
              <a:t>Verilen selam mutlaka alınmalıdır.</a:t>
            </a:r>
          </a:p>
          <a:p>
            <a:pPr marL="296545" marR="4953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000" dirty="0" smtClean="0"/>
              <a:t>Bekleme odasına girildiğinde beklemekte olan diğer  kişiler selamlanmalıdır.</a:t>
            </a:r>
          </a:p>
          <a:p>
            <a:pPr marL="296545" marR="273050" indent="-283845" algn="just">
              <a:lnSpc>
                <a:spcPct val="150000"/>
              </a:lnSpc>
              <a:spcBef>
                <a:spcPts val="605"/>
              </a:spcBef>
              <a:buClr>
                <a:srgbClr val="3891A7"/>
              </a:buClr>
              <a:buSzPct val="79166"/>
              <a:buFont typeface="Wingdings" pitchFamily="2" charset="2"/>
              <a:buChar char="ü"/>
              <a:tabLst>
                <a:tab pos="295910" algn="l"/>
                <a:tab pos="296545" algn="l"/>
                <a:tab pos="1417955" algn="l"/>
              </a:tabLst>
            </a:pPr>
            <a:r>
              <a:rPr lang="tr-TR" sz="2000" dirty="0" smtClean="0"/>
              <a:t>Toplulukta birkaç kişiyi selamlayıp, diğerlerini yok  saymak	yapılmaması gereken bir davranıştır.</a:t>
            </a:r>
            <a:endParaRPr lang="tr-TR" sz="2000" dirty="0"/>
          </a:p>
        </p:txBody>
      </p:sp>
    </p:spTree>
    <p:extLst>
      <p:ext uri="{BB962C8B-B14F-4D97-AF65-F5344CB8AC3E}">
        <p14:creationId xmlns:p14="http://schemas.microsoft.com/office/powerpoint/2010/main" val="3403441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914400" y="2238476"/>
            <a:ext cx="10123714" cy="1655762"/>
          </a:xfrm>
        </p:spPr>
        <p:txBody>
          <a:bodyPr>
            <a:normAutofit fontScale="90000"/>
          </a:bodyPr>
          <a:lstStyle/>
          <a:p>
            <a:r>
              <a:rPr lang="tr-TR" b="1" dirty="0" smtClean="0">
                <a:solidFill>
                  <a:srgbClr val="000000"/>
                </a:solidFill>
                <a:latin typeface="Arial"/>
                <a:cs typeface="Arial"/>
              </a:rPr>
              <a:t>KARŞILAMA VE UĞURLAMA</a:t>
            </a:r>
            <a:endParaRPr lang="tr-TR" dirty="0"/>
          </a:p>
        </p:txBody>
      </p:sp>
      <p:sp>
        <p:nvSpPr>
          <p:cNvPr id="4" name="3 Alt Başlık"/>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4040407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mn-lt"/>
              </a:rPr>
              <a:t>Resmi Karşılama ve Uğurlama  Törenlerinde Uyulması Gereken  Kurallar</a:t>
            </a:r>
            <a:endParaRPr lang="x-none" b="1" dirty="0">
              <a:latin typeface="+mn-lt"/>
            </a:endParaRPr>
          </a:p>
        </p:txBody>
      </p:sp>
      <p:sp>
        <p:nvSpPr>
          <p:cNvPr id="3" name="2 Dikdörtgen"/>
          <p:cNvSpPr/>
          <p:nvPr/>
        </p:nvSpPr>
        <p:spPr>
          <a:xfrm>
            <a:off x="481209" y="1045029"/>
            <a:ext cx="11027168" cy="5168081"/>
          </a:xfrm>
          <a:prstGeom prst="rect">
            <a:avLst/>
          </a:prstGeom>
        </p:spPr>
        <p:txBody>
          <a:bodyPr wrap="square">
            <a:spAutoFit/>
          </a:bodyPr>
          <a:lstStyle/>
          <a:p>
            <a:pPr marL="296545" marR="508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spc="-25" dirty="0" smtClean="0">
                <a:cs typeface="Times New Roman"/>
              </a:rPr>
              <a:t>Yabancı </a:t>
            </a:r>
            <a:r>
              <a:rPr lang="tr-TR" sz="2400" spc="60" dirty="0" smtClean="0">
                <a:cs typeface="Times New Roman"/>
              </a:rPr>
              <a:t>devlet </a:t>
            </a:r>
            <a:r>
              <a:rPr lang="tr-TR" sz="2400" spc="-30" dirty="0" smtClean="0">
                <a:cs typeface="Times New Roman"/>
              </a:rPr>
              <a:t>ve </a:t>
            </a:r>
            <a:r>
              <a:rPr lang="tr-TR" sz="2400" spc="150" dirty="0" smtClean="0">
                <a:cs typeface="Times New Roman"/>
              </a:rPr>
              <a:t>hükümet </a:t>
            </a:r>
            <a:r>
              <a:rPr lang="tr-TR" sz="2400" spc="105" dirty="0" smtClean="0">
                <a:cs typeface="Times New Roman"/>
              </a:rPr>
              <a:t>adamlarının </a:t>
            </a:r>
            <a:r>
              <a:rPr lang="tr-TR" sz="2400" spc="75" dirty="0" smtClean="0">
                <a:cs typeface="Times New Roman"/>
              </a:rPr>
              <a:t>resmi  </a:t>
            </a:r>
            <a:r>
              <a:rPr lang="tr-TR" sz="2400" spc="60" dirty="0" smtClean="0">
                <a:cs typeface="Times New Roman"/>
              </a:rPr>
              <a:t>ziyaretlerindeki </a:t>
            </a:r>
            <a:r>
              <a:rPr lang="tr-TR" sz="2400" spc="-20" dirty="0" smtClean="0">
                <a:cs typeface="Times New Roman"/>
              </a:rPr>
              <a:t>veya </a:t>
            </a:r>
            <a:r>
              <a:rPr lang="tr-TR" sz="2400" spc="65" dirty="0" smtClean="0">
                <a:cs typeface="Times New Roman"/>
              </a:rPr>
              <a:t>ülkedeki </a:t>
            </a:r>
            <a:r>
              <a:rPr lang="tr-TR" sz="2400" spc="120" dirty="0" smtClean="0">
                <a:cs typeface="Times New Roman"/>
              </a:rPr>
              <a:t>üst </a:t>
            </a:r>
            <a:r>
              <a:rPr lang="tr-TR" sz="2400" spc="75" dirty="0" smtClean="0">
                <a:cs typeface="Times New Roman"/>
              </a:rPr>
              <a:t>düzey </a:t>
            </a:r>
            <a:r>
              <a:rPr lang="tr-TR" sz="2400" dirty="0" smtClean="0">
                <a:cs typeface="Times New Roman"/>
              </a:rPr>
              <a:t>sivil </a:t>
            </a:r>
            <a:r>
              <a:rPr lang="tr-TR" sz="2400" spc="-75" dirty="0" smtClean="0">
                <a:cs typeface="Times New Roman"/>
              </a:rPr>
              <a:t>ve  </a:t>
            </a:r>
            <a:r>
              <a:rPr lang="tr-TR" sz="2400" spc="50" dirty="0" smtClean="0">
                <a:cs typeface="Times New Roman"/>
              </a:rPr>
              <a:t>askeri</a:t>
            </a:r>
            <a:r>
              <a:rPr lang="tr-TR" sz="2400" spc="-145" dirty="0" smtClean="0">
                <a:cs typeface="Times New Roman"/>
              </a:rPr>
              <a:t> </a:t>
            </a:r>
            <a:r>
              <a:rPr lang="tr-TR" sz="2400" spc="105" dirty="0" smtClean="0">
                <a:cs typeface="Times New Roman"/>
              </a:rPr>
              <a:t>erkanın</a:t>
            </a:r>
            <a:r>
              <a:rPr lang="tr-TR" sz="2400" spc="-95" dirty="0" smtClean="0">
                <a:cs typeface="Times New Roman"/>
              </a:rPr>
              <a:t> </a:t>
            </a:r>
            <a:r>
              <a:rPr lang="tr-TR" sz="2400" spc="80" dirty="0" smtClean="0">
                <a:cs typeface="Times New Roman"/>
              </a:rPr>
              <a:t>başka</a:t>
            </a:r>
            <a:r>
              <a:rPr lang="tr-TR" sz="2400" spc="-195" dirty="0" smtClean="0">
                <a:cs typeface="Times New Roman"/>
              </a:rPr>
              <a:t> </a:t>
            </a:r>
            <a:r>
              <a:rPr lang="tr-TR" sz="2400" spc="55" dirty="0" smtClean="0">
                <a:cs typeface="Times New Roman"/>
              </a:rPr>
              <a:t>ülkelere</a:t>
            </a:r>
            <a:r>
              <a:rPr lang="tr-TR" sz="2400" spc="-275" dirty="0" smtClean="0">
                <a:cs typeface="Times New Roman"/>
              </a:rPr>
              <a:t> </a:t>
            </a:r>
            <a:r>
              <a:rPr lang="tr-TR" sz="2400" spc="45" dirty="0" smtClean="0">
                <a:cs typeface="Times New Roman"/>
              </a:rPr>
              <a:t>gidiş</a:t>
            </a:r>
            <a:r>
              <a:rPr lang="tr-TR" sz="2400" spc="-280" dirty="0" smtClean="0">
                <a:cs typeface="Times New Roman"/>
              </a:rPr>
              <a:t> </a:t>
            </a:r>
            <a:r>
              <a:rPr lang="tr-TR" sz="2400" spc="-25" dirty="0" smtClean="0">
                <a:cs typeface="Times New Roman"/>
              </a:rPr>
              <a:t>ve</a:t>
            </a:r>
            <a:r>
              <a:rPr lang="tr-TR" sz="2400" spc="-260" dirty="0" smtClean="0">
                <a:cs typeface="Times New Roman"/>
              </a:rPr>
              <a:t> </a:t>
            </a:r>
            <a:r>
              <a:rPr lang="tr-TR" sz="2400" spc="50" dirty="0" smtClean="0">
                <a:cs typeface="Times New Roman"/>
              </a:rPr>
              <a:t>gelişlerindeki  </a:t>
            </a:r>
            <a:r>
              <a:rPr lang="tr-TR" sz="2400" spc="90" dirty="0" smtClean="0">
                <a:cs typeface="Times New Roman"/>
              </a:rPr>
              <a:t>karşılanma</a:t>
            </a:r>
            <a:r>
              <a:rPr lang="tr-TR" sz="2400" spc="-145" dirty="0" smtClean="0">
                <a:cs typeface="Times New Roman"/>
              </a:rPr>
              <a:t> </a:t>
            </a:r>
            <a:r>
              <a:rPr lang="tr-TR" sz="2400" spc="-30" dirty="0" smtClean="0">
                <a:cs typeface="Times New Roman"/>
              </a:rPr>
              <a:t>ve</a:t>
            </a:r>
            <a:r>
              <a:rPr lang="tr-TR" sz="2400" spc="-145" dirty="0" smtClean="0">
                <a:cs typeface="Times New Roman"/>
              </a:rPr>
              <a:t> </a:t>
            </a:r>
            <a:r>
              <a:rPr lang="tr-TR" sz="2400" spc="95" dirty="0" smtClean="0">
                <a:cs typeface="Times New Roman"/>
              </a:rPr>
              <a:t>uğurlanmaları</a:t>
            </a:r>
            <a:r>
              <a:rPr lang="tr-TR" sz="2400" spc="-105" dirty="0" smtClean="0">
                <a:cs typeface="Times New Roman"/>
              </a:rPr>
              <a:t> </a:t>
            </a:r>
            <a:r>
              <a:rPr lang="tr-TR" sz="2400" spc="110" dirty="0" smtClean="0">
                <a:cs typeface="Times New Roman"/>
              </a:rPr>
              <a:t>tören</a:t>
            </a:r>
            <a:r>
              <a:rPr lang="tr-TR" sz="2400" spc="-130" dirty="0" smtClean="0">
                <a:cs typeface="Times New Roman"/>
              </a:rPr>
              <a:t> </a:t>
            </a:r>
            <a:r>
              <a:rPr lang="tr-TR" sz="2400" spc="30" dirty="0" smtClean="0">
                <a:cs typeface="Times New Roman"/>
              </a:rPr>
              <a:t>şeklinde yapılır.</a:t>
            </a:r>
            <a:endParaRPr lang="tr-TR" sz="2400" dirty="0" smtClean="0">
              <a:cs typeface="Times New Roman"/>
            </a:endParaRPr>
          </a:p>
          <a:p>
            <a:pPr marL="29654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spc="-5" dirty="0" smtClean="0">
                <a:cs typeface="Times New Roman"/>
              </a:rPr>
              <a:t>Bu </a:t>
            </a:r>
            <a:r>
              <a:rPr lang="tr-TR" sz="2400" spc="90" dirty="0" smtClean="0">
                <a:cs typeface="Times New Roman"/>
              </a:rPr>
              <a:t>törenlerde </a:t>
            </a:r>
            <a:r>
              <a:rPr lang="tr-TR" sz="2400" spc="100" dirty="0" smtClean="0">
                <a:cs typeface="Times New Roman"/>
              </a:rPr>
              <a:t>bulunacak</a:t>
            </a:r>
            <a:r>
              <a:rPr lang="tr-TR" sz="2400" spc="-425" dirty="0" smtClean="0">
                <a:cs typeface="Times New Roman"/>
              </a:rPr>
              <a:t> </a:t>
            </a:r>
            <a:r>
              <a:rPr lang="tr-TR" sz="2400" dirty="0" smtClean="0">
                <a:cs typeface="Times New Roman"/>
              </a:rPr>
              <a:t>kişiler, </a:t>
            </a:r>
            <a:r>
              <a:rPr lang="tr-TR" sz="2400" spc="55" dirty="0" smtClean="0">
                <a:cs typeface="Times New Roman"/>
              </a:rPr>
              <a:t>ziyaretin ve </a:t>
            </a:r>
            <a:r>
              <a:rPr lang="tr-TR" sz="2400" spc="75" dirty="0" smtClean="0">
                <a:cs typeface="Times New Roman"/>
              </a:rPr>
              <a:t>karşılanacak</a:t>
            </a:r>
            <a:r>
              <a:rPr lang="tr-TR" sz="2400" spc="-135" dirty="0" smtClean="0">
                <a:cs typeface="Times New Roman"/>
              </a:rPr>
              <a:t> </a:t>
            </a:r>
            <a:r>
              <a:rPr lang="tr-TR" sz="2400" dirty="0" smtClean="0">
                <a:cs typeface="Times New Roman"/>
              </a:rPr>
              <a:t>ya</a:t>
            </a:r>
            <a:r>
              <a:rPr lang="tr-TR" sz="2400" spc="-150" dirty="0" smtClean="0">
                <a:cs typeface="Times New Roman"/>
              </a:rPr>
              <a:t> </a:t>
            </a:r>
            <a:r>
              <a:rPr lang="tr-TR" sz="2400" spc="120" dirty="0" smtClean="0">
                <a:cs typeface="Times New Roman"/>
              </a:rPr>
              <a:t>da</a:t>
            </a:r>
            <a:r>
              <a:rPr lang="tr-TR" sz="2400" spc="-110" dirty="0" smtClean="0">
                <a:cs typeface="Times New Roman"/>
              </a:rPr>
              <a:t> </a:t>
            </a:r>
            <a:r>
              <a:rPr lang="tr-TR" sz="2400" spc="90" dirty="0" smtClean="0">
                <a:cs typeface="Times New Roman"/>
              </a:rPr>
              <a:t>uğurlanacak</a:t>
            </a:r>
            <a:r>
              <a:rPr lang="tr-TR" sz="2400" spc="-75" dirty="0" smtClean="0">
                <a:cs typeface="Times New Roman"/>
              </a:rPr>
              <a:t> </a:t>
            </a:r>
            <a:r>
              <a:rPr lang="tr-TR" sz="2400" spc="75" dirty="0" smtClean="0">
                <a:cs typeface="Times New Roman"/>
              </a:rPr>
              <a:t>kişinin hüviyetine  </a:t>
            </a:r>
            <a:r>
              <a:rPr lang="tr-TR" sz="2400" spc="35" dirty="0" smtClean="0">
                <a:cs typeface="Times New Roman"/>
              </a:rPr>
              <a:t>göre</a:t>
            </a:r>
            <a:r>
              <a:rPr lang="tr-TR" sz="2400" spc="-245" dirty="0" smtClean="0">
                <a:cs typeface="Times New Roman"/>
              </a:rPr>
              <a:t> </a:t>
            </a:r>
            <a:r>
              <a:rPr lang="tr-TR" sz="2400" spc="50" dirty="0" smtClean="0">
                <a:cs typeface="Times New Roman"/>
              </a:rPr>
              <a:t>saptanır.</a:t>
            </a:r>
            <a:endParaRPr lang="tr-TR" sz="2400" dirty="0" smtClean="0">
              <a:cs typeface="Times New Roman"/>
            </a:endParaRPr>
          </a:p>
          <a:p>
            <a:pPr marL="296545" marR="508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spc="30" dirty="0" smtClean="0">
                <a:cs typeface="Times New Roman"/>
              </a:rPr>
              <a:t>Resmi</a:t>
            </a:r>
            <a:r>
              <a:rPr lang="tr-TR" sz="2400" spc="-60" dirty="0" smtClean="0">
                <a:cs typeface="Times New Roman"/>
              </a:rPr>
              <a:t> </a:t>
            </a:r>
            <a:r>
              <a:rPr lang="tr-TR" sz="2400" spc="60" dirty="0" smtClean="0">
                <a:cs typeface="Times New Roman"/>
              </a:rPr>
              <a:t>ziyaretlerde</a:t>
            </a:r>
            <a:r>
              <a:rPr lang="tr-TR" sz="2400" spc="-175" dirty="0" smtClean="0">
                <a:cs typeface="Times New Roman"/>
              </a:rPr>
              <a:t> </a:t>
            </a:r>
            <a:r>
              <a:rPr lang="tr-TR" sz="2400" spc="60" dirty="0" smtClean="0">
                <a:cs typeface="Times New Roman"/>
              </a:rPr>
              <a:t>devlet</a:t>
            </a:r>
            <a:r>
              <a:rPr lang="tr-TR" sz="2400" spc="-105" dirty="0" smtClean="0">
                <a:cs typeface="Times New Roman"/>
              </a:rPr>
              <a:t> </a:t>
            </a:r>
            <a:r>
              <a:rPr lang="tr-TR" sz="2400" spc="85" dirty="0" smtClean="0">
                <a:cs typeface="Times New Roman"/>
              </a:rPr>
              <a:t>protokolü</a:t>
            </a:r>
            <a:r>
              <a:rPr lang="tr-TR" sz="2400" spc="-120" dirty="0" smtClean="0">
                <a:cs typeface="Times New Roman"/>
              </a:rPr>
              <a:t> </a:t>
            </a:r>
            <a:r>
              <a:rPr lang="tr-TR" sz="2400" spc="15" dirty="0" smtClean="0">
                <a:cs typeface="Times New Roman"/>
              </a:rPr>
              <a:t>devreye girer.</a:t>
            </a:r>
            <a:r>
              <a:rPr lang="tr-TR" sz="2400" spc="-25" dirty="0" smtClean="0">
                <a:cs typeface="Times New Roman"/>
              </a:rPr>
              <a:t> Yabancı </a:t>
            </a:r>
            <a:r>
              <a:rPr lang="tr-TR" sz="2400" spc="60" dirty="0" smtClean="0">
                <a:cs typeface="Times New Roman"/>
              </a:rPr>
              <a:t>devlet </a:t>
            </a:r>
            <a:r>
              <a:rPr lang="tr-TR" sz="2400" spc="-30" dirty="0" smtClean="0">
                <a:cs typeface="Times New Roman"/>
              </a:rPr>
              <a:t>ve </a:t>
            </a:r>
            <a:r>
              <a:rPr lang="tr-TR" sz="2400" spc="150" dirty="0" smtClean="0">
                <a:cs typeface="Times New Roman"/>
              </a:rPr>
              <a:t>hükümet </a:t>
            </a:r>
            <a:r>
              <a:rPr lang="tr-TR" sz="2400" spc="105" dirty="0" smtClean="0">
                <a:cs typeface="Times New Roman"/>
              </a:rPr>
              <a:t>adamlarının </a:t>
            </a:r>
            <a:r>
              <a:rPr lang="tr-TR" sz="2400" spc="75" dirty="0" smtClean="0">
                <a:cs typeface="Times New Roman"/>
              </a:rPr>
              <a:t>resmi  </a:t>
            </a:r>
            <a:r>
              <a:rPr lang="tr-TR" sz="2400" spc="60" dirty="0" smtClean="0">
                <a:cs typeface="Times New Roman"/>
              </a:rPr>
              <a:t>ziyaretlerindeki </a:t>
            </a:r>
            <a:r>
              <a:rPr lang="tr-TR" sz="2400" spc="-20" dirty="0" smtClean="0">
                <a:cs typeface="Times New Roman"/>
              </a:rPr>
              <a:t>veya </a:t>
            </a:r>
            <a:r>
              <a:rPr lang="tr-TR" sz="2400" spc="65" dirty="0" smtClean="0">
                <a:cs typeface="Times New Roman"/>
              </a:rPr>
              <a:t>ülkedeki </a:t>
            </a:r>
            <a:r>
              <a:rPr lang="tr-TR" sz="2400" spc="120" dirty="0" smtClean="0">
                <a:cs typeface="Times New Roman"/>
              </a:rPr>
              <a:t>üst </a:t>
            </a:r>
            <a:r>
              <a:rPr lang="tr-TR" sz="2400" spc="75" dirty="0" smtClean="0">
                <a:cs typeface="Times New Roman"/>
              </a:rPr>
              <a:t>düzey </a:t>
            </a:r>
            <a:r>
              <a:rPr lang="tr-TR" sz="2400" dirty="0" smtClean="0">
                <a:cs typeface="Times New Roman"/>
              </a:rPr>
              <a:t>sivil </a:t>
            </a:r>
            <a:r>
              <a:rPr lang="tr-TR" sz="2400" spc="-75" dirty="0" smtClean="0">
                <a:cs typeface="Times New Roman"/>
              </a:rPr>
              <a:t>ve  </a:t>
            </a:r>
            <a:r>
              <a:rPr lang="tr-TR" sz="2400" spc="50" dirty="0" smtClean="0">
                <a:cs typeface="Times New Roman"/>
              </a:rPr>
              <a:t>askeri</a:t>
            </a:r>
            <a:r>
              <a:rPr lang="tr-TR" sz="2400" spc="-145" dirty="0" smtClean="0">
                <a:cs typeface="Times New Roman"/>
              </a:rPr>
              <a:t> </a:t>
            </a:r>
            <a:r>
              <a:rPr lang="tr-TR" sz="2400" spc="105" dirty="0" smtClean="0">
                <a:cs typeface="Times New Roman"/>
              </a:rPr>
              <a:t>erkanın</a:t>
            </a:r>
            <a:r>
              <a:rPr lang="tr-TR" sz="2400" spc="-95" dirty="0" smtClean="0">
                <a:cs typeface="Times New Roman"/>
              </a:rPr>
              <a:t> </a:t>
            </a:r>
            <a:r>
              <a:rPr lang="tr-TR" sz="2400" spc="80" dirty="0" smtClean="0">
                <a:cs typeface="Times New Roman"/>
              </a:rPr>
              <a:t>başka</a:t>
            </a:r>
            <a:r>
              <a:rPr lang="tr-TR" sz="2400" spc="-195" dirty="0" smtClean="0">
                <a:cs typeface="Times New Roman"/>
              </a:rPr>
              <a:t> </a:t>
            </a:r>
            <a:r>
              <a:rPr lang="tr-TR" sz="2400" spc="55" dirty="0" smtClean="0">
                <a:cs typeface="Times New Roman"/>
              </a:rPr>
              <a:t>ülkelere</a:t>
            </a:r>
            <a:r>
              <a:rPr lang="tr-TR" sz="2400" spc="-275" dirty="0" smtClean="0">
                <a:cs typeface="Times New Roman"/>
              </a:rPr>
              <a:t> </a:t>
            </a:r>
            <a:r>
              <a:rPr lang="tr-TR" sz="2400" spc="45" dirty="0" smtClean="0">
                <a:cs typeface="Times New Roman"/>
              </a:rPr>
              <a:t>gidiş</a:t>
            </a:r>
            <a:r>
              <a:rPr lang="tr-TR" sz="2400" spc="-280" dirty="0" smtClean="0">
                <a:cs typeface="Times New Roman"/>
              </a:rPr>
              <a:t> </a:t>
            </a:r>
            <a:r>
              <a:rPr lang="tr-TR" sz="2400" spc="-25" dirty="0" smtClean="0">
                <a:cs typeface="Times New Roman"/>
              </a:rPr>
              <a:t>ve</a:t>
            </a:r>
            <a:r>
              <a:rPr lang="tr-TR" sz="2400" spc="-260" dirty="0" smtClean="0">
                <a:cs typeface="Times New Roman"/>
              </a:rPr>
              <a:t> </a:t>
            </a:r>
            <a:r>
              <a:rPr lang="tr-TR" sz="2400" spc="50" dirty="0" smtClean="0">
                <a:cs typeface="Times New Roman"/>
              </a:rPr>
              <a:t>gelişlerindeki  </a:t>
            </a:r>
            <a:r>
              <a:rPr lang="tr-TR" sz="2400" spc="90" dirty="0" smtClean="0">
                <a:cs typeface="Times New Roman"/>
              </a:rPr>
              <a:t>karşılanma</a:t>
            </a:r>
            <a:r>
              <a:rPr lang="tr-TR" sz="2400" spc="-145" dirty="0" smtClean="0">
                <a:cs typeface="Times New Roman"/>
              </a:rPr>
              <a:t> </a:t>
            </a:r>
            <a:r>
              <a:rPr lang="tr-TR" sz="2400" spc="-30" dirty="0" smtClean="0">
                <a:cs typeface="Times New Roman"/>
              </a:rPr>
              <a:t>ve</a:t>
            </a:r>
            <a:r>
              <a:rPr lang="tr-TR" sz="2400" spc="-145" dirty="0" smtClean="0">
                <a:cs typeface="Times New Roman"/>
              </a:rPr>
              <a:t> </a:t>
            </a:r>
            <a:r>
              <a:rPr lang="tr-TR" sz="2400" spc="95" dirty="0" smtClean="0">
                <a:cs typeface="Times New Roman"/>
              </a:rPr>
              <a:t>uğurlanmaları</a:t>
            </a:r>
            <a:r>
              <a:rPr lang="tr-TR" sz="2400" spc="-105" dirty="0" smtClean="0">
                <a:cs typeface="Times New Roman"/>
              </a:rPr>
              <a:t> </a:t>
            </a:r>
            <a:r>
              <a:rPr lang="tr-TR" sz="2400" spc="110" dirty="0" smtClean="0">
                <a:cs typeface="Times New Roman"/>
              </a:rPr>
              <a:t>tören</a:t>
            </a:r>
            <a:r>
              <a:rPr lang="tr-TR" sz="2400" spc="-130" dirty="0" smtClean="0">
                <a:cs typeface="Times New Roman"/>
              </a:rPr>
              <a:t> </a:t>
            </a:r>
            <a:r>
              <a:rPr lang="tr-TR" sz="2400" spc="30" dirty="0" smtClean="0">
                <a:cs typeface="Times New Roman"/>
              </a:rPr>
              <a:t>şeklinde yapılır.</a:t>
            </a:r>
          </a:p>
        </p:txBody>
      </p:sp>
    </p:spTree>
    <p:extLst>
      <p:ext uri="{BB962C8B-B14F-4D97-AF65-F5344CB8AC3E}">
        <p14:creationId xmlns:p14="http://schemas.microsoft.com/office/powerpoint/2010/main" val="300002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Resmi Karşılama ve Uğurlama  Törenlerinde Uyulması Gereken  Kurallar</a:t>
            </a:r>
            <a:endParaRPr lang="x-none" dirty="0"/>
          </a:p>
        </p:txBody>
      </p:sp>
      <p:sp>
        <p:nvSpPr>
          <p:cNvPr id="3" name="2 Dikdörtgen"/>
          <p:cNvSpPr/>
          <p:nvPr/>
        </p:nvSpPr>
        <p:spPr>
          <a:xfrm>
            <a:off x="731519" y="1306286"/>
            <a:ext cx="10554789" cy="4691028"/>
          </a:xfrm>
          <a:prstGeom prst="rect">
            <a:avLst/>
          </a:prstGeom>
        </p:spPr>
        <p:txBody>
          <a:bodyPr wrap="square">
            <a:spAutoFit/>
          </a:bodyPr>
          <a:lstStyle/>
          <a:p>
            <a:pPr marL="29654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spc="-5" dirty="0" smtClean="0">
                <a:cs typeface="Times New Roman"/>
              </a:rPr>
              <a:t>Bu </a:t>
            </a:r>
            <a:r>
              <a:rPr lang="tr-TR" sz="2400" spc="90" dirty="0" smtClean="0">
                <a:cs typeface="Times New Roman"/>
              </a:rPr>
              <a:t>törenlerde </a:t>
            </a:r>
            <a:r>
              <a:rPr lang="tr-TR" sz="2400" spc="100" dirty="0" smtClean="0">
                <a:cs typeface="Times New Roman"/>
              </a:rPr>
              <a:t>bulunacak</a:t>
            </a:r>
            <a:r>
              <a:rPr lang="tr-TR" sz="2400" spc="-425" dirty="0" smtClean="0">
                <a:cs typeface="Times New Roman"/>
              </a:rPr>
              <a:t> </a:t>
            </a:r>
            <a:r>
              <a:rPr lang="tr-TR" sz="2400" dirty="0" smtClean="0">
                <a:cs typeface="Times New Roman"/>
              </a:rPr>
              <a:t>kişiler, </a:t>
            </a:r>
            <a:r>
              <a:rPr lang="tr-TR" sz="2400" spc="55" dirty="0" smtClean="0">
                <a:cs typeface="Times New Roman"/>
              </a:rPr>
              <a:t>ziyaretin ve </a:t>
            </a:r>
            <a:r>
              <a:rPr lang="tr-TR" sz="2400" spc="75" dirty="0" smtClean="0">
                <a:cs typeface="Times New Roman"/>
              </a:rPr>
              <a:t>karşılanacak</a:t>
            </a:r>
            <a:r>
              <a:rPr lang="tr-TR" sz="2400" spc="-135" dirty="0" smtClean="0">
                <a:cs typeface="Times New Roman"/>
              </a:rPr>
              <a:t> </a:t>
            </a:r>
            <a:r>
              <a:rPr lang="tr-TR" sz="2400" dirty="0" smtClean="0">
                <a:cs typeface="Times New Roman"/>
              </a:rPr>
              <a:t>ya</a:t>
            </a:r>
            <a:r>
              <a:rPr lang="tr-TR" sz="2400" spc="-150" dirty="0" smtClean="0">
                <a:cs typeface="Times New Roman"/>
              </a:rPr>
              <a:t> </a:t>
            </a:r>
            <a:r>
              <a:rPr lang="tr-TR" sz="2400" spc="120" dirty="0" smtClean="0">
                <a:cs typeface="Times New Roman"/>
              </a:rPr>
              <a:t>da</a:t>
            </a:r>
            <a:r>
              <a:rPr lang="tr-TR" sz="2400" spc="-110" dirty="0" smtClean="0">
                <a:cs typeface="Times New Roman"/>
              </a:rPr>
              <a:t> </a:t>
            </a:r>
            <a:r>
              <a:rPr lang="tr-TR" sz="2400" spc="90" dirty="0" smtClean="0">
                <a:cs typeface="Times New Roman"/>
              </a:rPr>
              <a:t>uğurlanacak</a:t>
            </a:r>
            <a:r>
              <a:rPr lang="tr-TR" sz="2400" spc="-75" dirty="0" smtClean="0">
                <a:cs typeface="Times New Roman"/>
              </a:rPr>
              <a:t> </a:t>
            </a:r>
            <a:r>
              <a:rPr lang="tr-TR" sz="2400" spc="75" dirty="0" smtClean="0">
                <a:cs typeface="Times New Roman"/>
              </a:rPr>
              <a:t>kişinin hüviyetine  </a:t>
            </a:r>
            <a:r>
              <a:rPr lang="tr-TR" sz="2400" spc="35" dirty="0" smtClean="0">
                <a:cs typeface="Times New Roman"/>
              </a:rPr>
              <a:t>göre</a:t>
            </a:r>
            <a:r>
              <a:rPr lang="tr-TR" sz="2400" spc="-245" dirty="0" smtClean="0">
                <a:cs typeface="Times New Roman"/>
              </a:rPr>
              <a:t> </a:t>
            </a:r>
            <a:r>
              <a:rPr lang="tr-TR" sz="2400" spc="50" dirty="0" smtClean="0">
                <a:cs typeface="Times New Roman"/>
              </a:rPr>
              <a:t>saptanır.</a:t>
            </a:r>
            <a:endParaRPr lang="tr-TR" sz="2400" dirty="0" smtClean="0">
              <a:cs typeface="Times New Roman"/>
            </a:endParaRPr>
          </a:p>
          <a:p>
            <a:pPr marL="296545"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400" spc="30" dirty="0" smtClean="0">
                <a:cs typeface="Times New Roman"/>
              </a:rPr>
              <a:t>Resmi</a:t>
            </a:r>
            <a:r>
              <a:rPr lang="tr-TR" sz="2400" spc="-60" dirty="0" smtClean="0">
                <a:cs typeface="Times New Roman"/>
              </a:rPr>
              <a:t> </a:t>
            </a:r>
            <a:r>
              <a:rPr lang="tr-TR" sz="2400" spc="60" dirty="0" smtClean="0">
                <a:cs typeface="Times New Roman"/>
              </a:rPr>
              <a:t>ziyaretlerde</a:t>
            </a:r>
            <a:r>
              <a:rPr lang="tr-TR" sz="2400" spc="-175" dirty="0" smtClean="0">
                <a:cs typeface="Times New Roman"/>
              </a:rPr>
              <a:t> </a:t>
            </a:r>
            <a:r>
              <a:rPr lang="tr-TR" sz="2400" spc="60" dirty="0" smtClean="0">
                <a:cs typeface="Times New Roman"/>
              </a:rPr>
              <a:t>devlet</a:t>
            </a:r>
            <a:r>
              <a:rPr lang="tr-TR" sz="2400" spc="-105" dirty="0" smtClean="0">
                <a:cs typeface="Times New Roman"/>
              </a:rPr>
              <a:t> </a:t>
            </a:r>
            <a:r>
              <a:rPr lang="tr-TR" sz="2400" spc="85" dirty="0" smtClean="0">
                <a:cs typeface="Times New Roman"/>
              </a:rPr>
              <a:t>protokolü</a:t>
            </a:r>
            <a:r>
              <a:rPr lang="tr-TR" sz="2400" spc="-120" dirty="0" smtClean="0">
                <a:cs typeface="Times New Roman"/>
              </a:rPr>
              <a:t> </a:t>
            </a:r>
            <a:r>
              <a:rPr lang="tr-TR" sz="2400" spc="15" dirty="0" smtClean="0">
                <a:cs typeface="Times New Roman"/>
              </a:rPr>
              <a:t>devreye girer.</a:t>
            </a:r>
            <a:endParaRPr lang="tr-TR" sz="2400" spc="-5" dirty="0" smtClean="0">
              <a:cs typeface="Times New Roman"/>
            </a:endParaRPr>
          </a:p>
          <a:p>
            <a:pPr marL="295910" indent="-283845" algn="just">
              <a:lnSpc>
                <a:spcPct val="150000"/>
              </a:lnSpc>
              <a:spcBef>
                <a:spcPts val="95"/>
              </a:spcBef>
              <a:buClr>
                <a:srgbClr val="3891A7"/>
              </a:buClr>
              <a:buSzPct val="80357"/>
              <a:buFont typeface="Wingdings" pitchFamily="2" charset="2"/>
              <a:buChar char="ü"/>
              <a:tabLst>
                <a:tab pos="296545" algn="l"/>
              </a:tabLst>
            </a:pPr>
            <a:r>
              <a:rPr lang="tr-TR" sz="2400" spc="-5" dirty="0" smtClean="0">
                <a:cs typeface="Times New Roman"/>
              </a:rPr>
              <a:t>Bu</a:t>
            </a:r>
            <a:r>
              <a:rPr lang="tr-TR" sz="2400" spc="-65" dirty="0" smtClean="0">
                <a:cs typeface="Times New Roman"/>
              </a:rPr>
              <a:t> </a:t>
            </a:r>
            <a:r>
              <a:rPr lang="tr-TR" sz="2400" spc="105" dirty="0" smtClean="0">
                <a:cs typeface="Times New Roman"/>
              </a:rPr>
              <a:t>törenlerde</a:t>
            </a:r>
            <a:r>
              <a:rPr lang="tr-TR" sz="2400" spc="-190" dirty="0" smtClean="0">
                <a:cs typeface="Times New Roman"/>
              </a:rPr>
              <a:t> </a:t>
            </a:r>
            <a:r>
              <a:rPr lang="tr-TR" sz="2400" spc="80" dirty="0" smtClean="0">
                <a:cs typeface="Times New Roman"/>
              </a:rPr>
              <a:t>genelde</a:t>
            </a:r>
            <a:r>
              <a:rPr lang="tr-TR" sz="2400" spc="-114" dirty="0" smtClean="0">
                <a:cs typeface="Times New Roman"/>
              </a:rPr>
              <a:t> </a:t>
            </a:r>
            <a:r>
              <a:rPr lang="tr-TR" sz="2400" b="1" i="1" spc="135" dirty="0" smtClean="0">
                <a:solidFill>
                  <a:srgbClr val="C00000"/>
                </a:solidFill>
                <a:cs typeface="Times New Roman"/>
              </a:rPr>
              <a:t>şeref</a:t>
            </a:r>
            <a:r>
              <a:rPr lang="tr-TR" sz="2400" b="1" i="1" spc="-95" dirty="0" smtClean="0">
                <a:solidFill>
                  <a:srgbClr val="C00000"/>
                </a:solidFill>
                <a:cs typeface="Times New Roman"/>
              </a:rPr>
              <a:t> </a:t>
            </a:r>
            <a:r>
              <a:rPr lang="tr-TR" sz="2400" b="1" i="1" spc="170" dirty="0" smtClean="0">
                <a:solidFill>
                  <a:srgbClr val="C00000"/>
                </a:solidFill>
                <a:cs typeface="Times New Roman"/>
              </a:rPr>
              <a:t>kıtası</a:t>
            </a:r>
            <a:r>
              <a:rPr lang="tr-TR" sz="2400" b="1" i="1" spc="-260" dirty="0" smtClean="0">
                <a:solidFill>
                  <a:srgbClr val="C00000"/>
                </a:solidFill>
                <a:cs typeface="Times New Roman"/>
              </a:rPr>
              <a:t> </a:t>
            </a:r>
            <a:r>
              <a:rPr lang="tr-TR" sz="2400" spc="135" dirty="0" smtClean="0">
                <a:cs typeface="Times New Roman"/>
              </a:rPr>
              <a:t>bulunur</a:t>
            </a:r>
            <a:r>
              <a:rPr lang="tr-TR" sz="2400" b="1" i="1" spc="135" dirty="0" smtClean="0">
                <a:cs typeface="Arial"/>
              </a:rPr>
              <a:t>.</a:t>
            </a:r>
          </a:p>
          <a:p>
            <a:pPr marL="295910" indent="-283845" algn="just">
              <a:lnSpc>
                <a:spcPct val="150000"/>
              </a:lnSpc>
              <a:spcBef>
                <a:spcPts val="95"/>
              </a:spcBef>
              <a:buClr>
                <a:srgbClr val="3891A7"/>
              </a:buClr>
              <a:buSzPct val="80357"/>
              <a:buFont typeface="Wingdings" pitchFamily="2" charset="2"/>
              <a:buChar char="ü"/>
              <a:tabLst>
                <a:tab pos="296545" algn="l"/>
              </a:tabLst>
            </a:pPr>
            <a:r>
              <a:rPr lang="tr-TR" sz="2400" spc="114" dirty="0" smtClean="0">
                <a:cs typeface="Times New Roman"/>
              </a:rPr>
              <a:t>Önce</a:t>
            </a:r>
            <a:r>
              <a:rPr lang="tr-TR" sz="2400" spc="-110" dirty="0" smtClean="0">
                <a:cs typeface="Times New Roman"/>
              </a:rPr>
              <a:t> </a:t>
            </a:r>
            <a:r>
              <a:rPr lang="tr-TR" sz="2400" spc="90" dirty="0" smtClean="0">
                <a:cs typeface="Times New Roman"/>
              </a:rPr>
              <a:t>karşılama</a:t>
            </a:r>
            <a:r>
              <a:rPr lang="tr-TR" sz="2400" spc="-165" dirty="0" smtClean="0">
                <a:cs typeface="Times New Roman"/>
              </a:rPr>
              <a:t> </a:t>
            </a:r>
            <a:r>
              <a:rPr lang="tr-TR" sz="2400" spc="35" dirty="0" smtClean="0">
                <a:cs typeface="Times New Roman"/>
              </a:rPr>
              <a:t>yapılır</a:t>
            </a:r>
            <a:r>
              <a:rPr lang="tr-TR" sz="2400" spc="-145" dirty="0" smtClean="0">
                <a:cs typeface="Times New Roman"/>
              </a:rPr>
              <a:t> </a:t>
            </a:r>
            <a:r>
              <a:rPr lang="tr-TR" sz="2400" spc="100" dirty="0" smtClean="0">
                <a:cs typeface="Times New Roman"/>
              </a:rPr>
              <a:t>sonra</a:t>
            </a:r>
            <a:r>
              <a:rPr lang="tr-TR" sz="2400" spc="-145" dirty="0" smtClean="0">
                <a:cs typeface="Times New Roman"/>
              </a:rPr>
              <a:t> </a:t>
            </a:r>
            <a:r>
              <a:rPr lang="tr-TR" sz="2400" spc="45" dirty="0" smtClean="0">
                <a:cs typeface="Times New Roman"/>
              </a:rPr>
              <a:t>şeref</a:t>
            </a:r>
            <a:r>
              <a:rPr lang="tr-TR" sz="2400" spc="-305" dirty="0" smtClean="0">
                <a:cs typeface="Times New Roman"/>
              </a:rPr>
              <a:t> </a:t>
            </a:r>
            <a:r>
              <a:rPr lang="tr-TR" sz="2400" spc="75" dirty="0" smtClean="0">
                <a:cs typeface="Times New Roman"/>
              </a:rPr>
              <a:t>kıtası </a:t>
            </a:r>
            <a:r>
              <a:rPr lang="tr-TR" sz="2400" spc="80" dirty="0" smtClean="0">
                <a:cs typeface="Times New Roman"/>
              </a:rPr>
              <a:t>selamlanır;</a:t>
            </a:r>
            <a:r>
              <a:rPr lang="tr-TR" sz="2400" spc="-85" dirty="0" smtClean="0">
                <a:cs typeface="Times New Roman"/>
              </a:rPr>
              <a:t> </a:t>
            </a:r>
            <a:r>
              <a:rPr lang="tr-TR" sz="2400" spc="110" dirty="0" smtClean="0">
                <a:cs typeface="Times New Roman"/>
              </a:rPr>
              <a:t>uğurlamada</a:t>
            </a:r>
            <a:r>
              <a:rPr lang="tr-TR" sz="2400" spc="-35" dirty="0" smtClean="0">
                <a:cs typeface="Times New Roman"/>
              </a:rPr>
              <a:t> </a:t>
            </a:r>
            <a:r>
              <a:rPr lang="tr-TR" sz="2400" spc="45" dirty="0" smtClean="0">
                <a:cs typeface="Times New Roman"/>
              </a:rPr>
              <a:t>ise</a:t>
            </a:r>
            <a:r>
              <a:rPr lang="tr-TR" sz="2400" spc="-160" dirty="0" smtClean="0">
                <a:cs typeface="Times New Roman"/>
              </a:rPr>
              <a:t> </a:t>
            </a:r>
            <a:r>
              <a:rPr lang="tr-TR" sz="2400" spc="95" dirty="0" smtClean="0">
                <a:cs typeface="Times New Roman"/>
              </a:rPr>
              <a:t>önce</a:t>
            </a:r>
            <a:r>
              <a:rPr lang="tr-TR" sz="2400" spc="-175" dirty="0" smtClean="0">
                <a:cs typeface="Times New Roman"/>
              </a:rPr>
              <a:t> </a:t>
            </a:r>
            <a:r>
              <a:rPr lang="tr-TR" sz="2400" spc="45" dirty="0" smtClean="0">
                <a:cs typeface="Times New Roman"/>
              </a:rPr>
              <a:t>şeref</a:t>
            </a:r>
            <a:r>
              <a:rPr lang="tr-TR" sz="2400" spc="-200" dirty="0" smtClean="0">
                <a:cs typeface="Times New Roman"/>
              </a:rPr>
              <a:t> </a:t>
            </a:r>
            <a:r>
              <a:rPr lang="tr-TR" sz="2400" spc="75" dirty="0" smtClean="0">
                <a:cs typeface="Times New Roman"/>
              </a:rPr>
              <a:t>kıtası  </a:t>
            </a:r>
            <a:r>
              <a:rPr lang="tr-TR" sz="2400" spc="45" dirty="0" smtClean="0">
                <a:cs typeface="Times New Roman"/>
              </a:rPr>
              <a:t>selamlanır,</a:t>
            </a:r>
            <a:r>
              <a:rPr lang="tr-TR" sz="2400" spc="-105" dirty="0" smtClean="0">
                <a:cs typeface="Times New Roman"/>
              </a:rPr>
              <a:t> </a:t>
            </a:r>
            <a:r>
              <a:rPr lang="tr-TR" sz="2400" spc="100" dirty="0" smtClean="0">
                <a:cs typeface="Times New Roman"/>
              </a:rPr>
              <a:t>sonra</a:t>
            </a:r>
            <a:r>
              <a:rPr lang="tr-TR" sz="2400" spc="-135" dirty="0" smtClean="0">
                <a:cs typeface="Times New Roman"/>
              </a:rPr>
              <a:t> </a:t>
            </a:r>
            <a:r>
              <a:rPr lang="tr-TR" sz="2400" spc="105" dirty="0" smtClean="0">
                <a:cs typeface="Times New Roman"/>
              </a:rPr>
              <a:t>uğurlama</a:t>
            </a:r>
            <a:r>
              <a:rPr lang="tr-TR" sz="2400" spc="-330" dirty="0" smtClean="0">
                <a:cs typeface="Times New Roman"/>
              </a:rPr>
              <a:t> </a:t>
            </a:r>
            <a:r>
              <a:rPr lang="tr-TR" sz="2400" spc="-20" dirty="0" smtClean="0">
                <a:cs typeface="Times New Roman"/>
              </a:rPr>
              <a:t>yapılır.</a:t>
            </a:r>
            <a:endParaRPr lang="tr-TR" sz="2400" dirty="0" smtClean="0">
              <a:cs typeface="Times New Roman"/>
            </a:endParaRPr>
          </a:p>
          <a:p>
            <a:pPr marL="295910" marR="5080" indent="-283845" algn="just">
              <a:lnSpc>
                <a:spcPct val="150000"/>
              </a:lnSpc>
              <a:spcBef>
                <a:spcPts val="600"/>
              </a:spcBef>
              <a:buClr>
                <a:srgbClr val="3891A7"/>
              </a:buClr>
              <a:buSzPct val="80357"/>
              <a:buFont typeface="Wingdings" pitchFamily="2" charset="2"/>
              <a:buChar char="ü"/>
              <a:tabLst>
                <a:tab pos="296545" algn="l"/>
              </a:tabLst>
            </a:pPr>
            <a:r>
              <a:rPr lang="tr-TR" sz="2400" spc="55" dirty="0" smtClean="0">
                <a:cs typeface="Times New Roman"/>
              </a:rPr>
              <a:t>Gerek</a:t>
            </a:r>
            <a:r>
              <a:rPr lang="tr-TR" sz="2400" spc="-95" dirty="0" smtClean="0">
                <a:cs typeface="Times New Roman"/>
              </a:rPr>
              <a:t> </a:t>
            </a:r>
            <a:r>
              <a:rPr lang="tr-TR" sz="2400" spc="90" dirty="0" smtClean="0">
                <a:cs typeface="Times New Roman"/>
              </a:rPr>
              <a:t>karşılama</a:t>
            </a:r>
            <a:r>
              <a:rPr lang="tr-TR" sz="2400" spc="-175" dirty="0" smtClean="0">
                <a:cs typeface="Times New Roman"/>
              </a:rPr>
              <a:t> </a:t>
            </a:r>
            <a:r>
              <a:rPr lang="tr-TR" sz="2400" spc="-30" dirty="0" smtClean="0">
                <a:cs typeface="Times New Roman"/>
              </a:rPr>
              <a:t>ve</a:t>
            </a:r>
            <a:r>
              <a:rPr lang="tr-TR" sz="2400" spc="-235" dirty="0" smtClean="0">
                <a:cs typeface="Times New Roman"/>
              </a:rPr>
              <a:t> </a:t>
            </a:r>
            <a:r>
              <a:rPr lang="tr-TR" sz="2400" spc="45" dirty="0" smtClean="0">
                <a:cs typeface="Times New Roman"/>
              </a:rPr>
              <a:t>gerekse</a:t>
            </a:r>
            <a:r>
              <a:rPr lang="tr-TR" sz="2400" spc="-430" dirty="0" smtClean="0">
                <a:cs typeface="Times New Roman"/>
              </a:rPr>
              <a:t> </a:t>
            </a:r>
            <a:r>
              <a:rPr lang="tr-TR" sz="2400" spc="95" dirty="0" smtClean="0">
                <a:cs typeface="Times New Roman"/>
              </a:rPr>
              <a:t>uğurlamalardaki  </a:t>
            </a:r>
            <a:r>
              <a:rPr lang="tr-TR" sz="2400" spc="80" dirty="0" smtClean="0">
                <a:cs typeface="Times New Roman"/>
              </a:rPr>
              <a:t>dizilme </a:t>
            </a:r>
            <a:r>
              <a:rPr lang="tr-TR" sz="2400" b="1" i="1" spc="190" dirty="0" smtClean="0">
                <a:solidFill>
                  <a:srgbClr val="C00000"/>
                </a:solidFill>
                <a:cs typeface="Times New Roman"/>
              </a:rPr>
              <a:t>tören </a:t>
            </a:r>
            <a:r>
              <a:rPr lang="tr-TR" sz="2400" b="1" i="1" spc="150" dirty="0" smtClean="0">
                <a:solidFill>
                  <a:srgbClr val="C00000"/>
                </a:solidFill>
                <a:cs typeface="Times New Roman"/>
              </a:rPr>
              <a:t>konuğunu </a:t>
            </a:r>
            <a:r>
              <a:rPr lang="tr-TR" sz="2400" b="1" i="1" spc="195" dirty="0" smtClean="0">
                <a:solidFill>
                  <a:srgbClr val="C00000"/>
                </a:solidFill>
                <a:cs typeface="Times New Roman"/>
              </a:rPr>
              <a:t>sağda </a:t>
            </a:r>
            <a:r>
              <a:rPr lang="tr-TR" sz="2400" b="1" i="1" spc="165" dirty="0" smtClean="0">
                <a:solidFill>
                  <a:srgbClr val="C00000"/>
                </a:solidFill>
                <a:cs typeface="Times New Roman"/>
              </a:rPr>
              <a:t>görecek  </a:t>
            </a:r>
            <a:r>
              <a:rPr lang="tr-TR" sz="2400" b="1" i="1" spc="160" dirty="0" smtClean="0">
                <a:solidFill>
                  <a:srgbClr val="C00000"/>
                </a:solidFill>
                <a:cs typeface="Times New Roman"/>
              </a:rPr>
              <a:t>şekilde</a:t>
            </a:r>
            <a:r>
              <a:rPr lang="tr-TR" sz="2400" b="1" i="1" spc="-70" dirty="0" smtClean="0">
                <a:solidFill>
                  <a:srgbClr val="C00000"/>
                </a:solidFill>
                <a:cs typeface="Times New Roman"/>
              </a:rPr>
              <a:t> </a:t>
            </a:r>
            <a:r>
              <a:rPr lang="tr-TR" sz="2400" spc="-20" dirty="0" smtClean="0">
                <a:cs typeface="Times New Roman"/>
              </a:rPr>
              <a:t>yapılır.</a:t>
            </a:r>
            <a:endParaRPr lang="tr-TR" sz="2400" dirty="0">
              <a:cs typeface="Times New Roman"/>
            </a:endParaRPr>
          </a:p>
        </p:txBody>
      </p:sp>
    </p:spTree>
    <p:extLst>
      <p:ext uri="{BB962C8B-B14F-4D97-AF65-F5344CB8AC3E}">
        <p14:creationId xmlns:p14="http://schemas.microsoft.com/office/powerpoint/2010/main" val="3496280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Resmi Karşılama ve Uğurlama  Törenlerinde Uyulması Gereken  Kurallar</a:t>
            </a:r>
            <a:endParaRPr lang="x-none" dirty="0"/>
          </a:p>
        </p:txBody>
      </p:sp>
      <p:sp>
        <p:nvSpPr>
          <p:cNvPr id="3" name="2 Dikdörtgen"/>
          <p:cNvSpPr/>
          <p:nvPr/>
        </p:nvSpPr>
        <p:spPr>
          <a:xfrm>
            <a:off x="731519" y="1280160"/>
            <a:ext cx="10829109" cy="4339650"/>
          </a:xfrm>
          <a:prstGeom prst="rect">
            <a:avLst/>
          </a:prstGeom>
        </p:spPr>
        <p:txBody>
          <a:bodyPr wrap="square">
            <a:spAutoFit/>
          </a:bodyPr>
          <a:lstStyle/>
          <a:p>
            <a:pPr marL="12700" algn="just">
              <a:lnSpc>
                <a:spcPct val="100000"/>
              </a:lnSpc>
              <a:spcBef>
                <a:spcPts val="95"/>
              </a:spcBef>
            </a:pPr>
            <a:r>
              <a:rPr lang="tr-TR" sz="2400" b="1" spc="140" dirty="0" smtClean="0">
                <a:solidFill>
                  <a:srgbClr val="C00000"/>
                </a:solidFill>
                <a:cs typeface="Times New Roman"/>
              </a:rPr>
              <a:t>Cumhurbaşkanı</a:t>
            </a:r>
            <a:r>
              <a:rPr lang="tr-TR" sz="2400" spc="140" dirty="0" smtClean="0">
                <a:cs typeface="Times New Roman"/>
              </a:rPr>
              <a:t>nın </a:t>
            </a:r>
            <a:r>
              <a:rPr lang="tr-TR" sz="2400" spc="85" dirty="0" smtClean="0">
                <a:cs typeface="Times New Roman"/>
              </a:rPr>
              <a:t>resmi</a:t>
            </a:r>
            <a:r>
              <a:rPr lang="tr-TR" sz="2400" spc="-320" dirty="0" smtClean="0">
                <a:cs typeface="Times New Roman"/>
              </a:rPr>
              <a:t> </a:t>
            </a:r>
            <a:r>
              <a:rPr lang="tr-TR" sz="2400" spc="100" dirty="0" smtClean="0">
                <a:cs typeface="Times New Roman"/>
              </a:rPr>
              <a:t>törenlere</a:t>
            </a:r>
            <a:endParaRPr lang="tr-TR" dirty="0" smtClean="0">
              <a:cs typeface="Times New Roman"/>
            </a:endParaRPr>
          </a:p>
          <a:p>
            <a:pPr marL="296545" marR="67945" algn="just">
              <a:lnSpc>
                <a:spcPct val="150000"/>
              </a:lnSpc>
            </a:pPr>
            <a:r>
              <a:rPr lang="tr-TR" sz="2400" spc="110" dirty="0" smtClean="0">
                <a:cs typeface="Times New Roman"/>
              </a:rPr>
              <a:t>teşriflerinde </a:t>
            </a:r>
            <a:r>
              <a:rPr lang="tr-TR" sz="2400" spc="10" dirty="0" smtClean="0">
                <a:cs typeface="Times New Roman"/>
              </a:rPr>
              <a:t>“</a:t>
            </a:r>
            <a:r>
              <a:rPr lang="tr-TR" sz="2400" i="1" spc="10" dirty="0" smtClean="0">
                <a:cs typeface="Times New Roman"/>
              </a:rPr>
              <a:t>Sayın </a:t>
            </a:r>
            <a:r>
              <a:rPr lang="tr-TR" sz="2400" i="1" spc="35" dirty="0" smtClean="0">
                <a:cs typeface="Times New Roman"/>
              </a:rPr>
              <a:t>Cumhurbaşkanı</a:t>
            </a:r>
            <a:r>
              <a:rPr lang="tr-TR" sz="2400" spc="35" dirty="0" smtClean="0">
                <a:cs typeface="Times New Roman"/>
              </a:rPr>
              <a:t>”</a:t>
            </a:r>
            <a:r>
              <a:rPr lang="tr-TR" sz="2400" spc="-430" dirty="0" smtClean="0">
                <a:cs typeface="Times New Roman"/>
              </a:rPr>
              <a:t> </a:t>
            </a:r>
            <a:r>
              <a:rPr lang="tr-TR" sz="2400" spc="40" dirty="0" smtClean="0">
                <a:cs typeface="Times New Roman"/>
              </a:rPr>
              <a:t>diyerek  </a:t>
            </a:r>
            <a:r>
              <a:rPr lang="tr-TR" sz="2400" spc="65" dirty="0" smtClean="0">
                <a:cs typeface="Times New Roman"/>
              </a:rPr>
              <a:t>yüksek</a:t>
            </a:r>
            <a:r>
              <a:rPr lang="tr-TR" sz="2400" spc="-145" dirty="0" smtClean="0">
                <a:cs typeface="Times New Roman"/>
              </a:rPr>
              <a:t> </a:t>
            </a:r>
            <a:r>
              <a:rPr lang="tr-TR" sz="2400" spc="50" dirty="0" smtClean="0">
                <a:cs typeface="Times New Roman"/>
              </a:rPr>
              <a:t>sesle</a:t>
            </a:r>
            <a:r>
              <a:rPr lang="tr-TR" sz="2400" spc="-300" dirty="0" smtClean="0">
                <a:cs typeface="Times New Roman"/>
              </a:rPr>
              <a:t> </a:t>
            </a:r>
            <a:r>
              <a:rPr lang="tr-TR" sz="2400" spc="-5" dirty="0" smtClean="0">
                <a:cs typeface="Times New Roman"/>
              </a:rPr>
              <a:t>ya</a:t>
            </a:r>
            <a:r>
              <a:rPr lang="tr-TR" sz="2400" spc="-295" dirty="0" smtClean="0">
                <a:cs typeface="Times New Roman"/>
              </a:rPr>
              <a:t> </a:t>
            </a:r>
            <a:r>
              <a:rPr lang="tr-TR" sz="2400" spc="140" dirty="0" smtClean="0">
                <a:cs typeface="Times New Roman"/>
              </a:rPr>
              <a:t>da</a:t>
            </a:r>
            <a:r>
              <a:rPr lang="tr-TR" sz="2400" spc="-125" dirty="0" smtClean="0">
                <a:cs typeface="Times New Roman"/>
              </a:rPr>
              <a:t> </a:t>
            </a:r>
            <a:r>
              <a:rPr lang="tr-TR" sz="2400" spc="75" dirty="0" smtClean="0">
                <a:cs typeface="Times New Roman"/>
              </a:rPr>
              <a:t>mikrofonla</a:t>
            </a:r>
            <a:r>
              <a:rPr lang="tr-TR" sz="2400" spc="-265" dirty="0" smtClean="0">
                <a:cs typeface="Times New Roman"/>
              </a:rPr>
              <a:t> </a:t>
            </a:r>
            <a:r>
              <a:rPr lang="tr-TR" sz="2400" spc="140" dirty="0" smtClean="0">
                <a:cs typeface="Times New Roman"/>
              </a:rPr>
              <a:t>anons</a:t>
            </a:r>
            <a:r>
              <a:rPr lang="tr-TR" sz="2400" spc="-305" dirty="0" smtClean="0">
                <a:cs typeface="Times New Roman"/>
              </a:rPr>
              <a:t> </a:t>
            </a:r>
            <a:r>
              <a:rPr lang="tr-TR" sz="2400" spc="-20" dirty="0" smtClean="0">
                <a:cs typeface="Times New Roman"/>
              </a:rPr>
              <a:t>yapılır.</a:t>
            </a:r>
            <a:endParaRPr lang="tr-TR" sz="2400" dirty="0" smtClean="0">
              <a:cs typeface="Times New Roman"/>
            </a:endParaRPr>
          </a:p>
          <a:p>
            <a:pPr marL="296545" marR="5080" algn="just">
              <a:lnSpc>
                <a:spcPct val="150000"/>
              </a:lnSpc>
            </a:pPr>
            <a:r>
              <a:rPr lang="tr-TR" sz="2400" spc="30" dirty="0" smtClean="0">
                <a:cs typeface="Times New Roman"/>
              </a:rPr>
              <a:t>Büyük </a:t>
            </a:r>
            <a:r>
              <a:rPr lang="tr-TR" sz="2400" spc="80" dirty="0" smtClean="0">
                <a:cs typeface="Times New Roman"/>
              </a:rPr>
              <a:t>salonlarda </a:t>
            </a:r>
            <a:r>
              <a:rPr lang="tr-TR" sz="2400" spc="140" dirty="0" smtClean="0">
                <a:cs typeface="Times New Roman"/>
              </a:rPr>
              <a:t>düzenlenen </a:t>
            </a:r>
            <a:r>
              <a:rPr lang="tr-TR" sz="2400" spc="70" dirty="0" smtClean="0">
                <a:cs typeface="Times New Roman"/>
              </a:rPr>
              <a:t>konferans </a:t>
            </a:r>
            <a:r>
              <a:rPr lang="tr-TR" sz="2400" spc="-30" dirty="0" smtClean="0">
                <a:cs typeface="Times New Roman"/>
              </a:rPr>
              <a:t>ve  </a:t>
            </a:r>
            <a:r>
              <a:rPr lang="tr-TR" sz="2400" spc="100" dirty="0" smtClean="0">
                <a:cs typeface="Times New Roman"/>
              </a:rPr>
              <a:t>sanatsal </a:t>
            </a:r>
            <a:r>
              <a:rPr lang="tr-TR" sz="2400" spc="45" dirty="0" smtClean="0">
                <a:cs typeface="Times New Roman"/>
              </a:rPr>
              <a:t>faaliyetlerde </a:t>
            </a:r>
            <a:r>
              <a:rPr lang="tr-TR" sz="2400" spc="135" dirty="0" smtClean="0">
                <a:cs typeface="Times New Roman"/>
              </a:rPr>
              <a:t>de </a:t>
            </a:r>
            <a:r>
              <a:rPr lang="tr-TR" sz="2400" spc="114" dirty="0" smtClean="0">
                <a:cs typeface="Times New Roman"/>
              </a:rPr>
              <a:t>Cumhurbaşkanının  </a:t>
            </a:r>
            <a:r>
              <a:rPr lang="tr-TR" sz="2400" spc="5" dirty="0" smtClean="0">
                <a:cs typeface="Times New Roman"/>
              </a:rPr>
              <a:t>gelişi </a:t>
            </a:r>
            <a:r>
              <a:rPr lang="tr-TR" sz="2400" spc="140" dirty="0" smtClean="0">
                <a:cs typeface="Times New Roman"/>
              </a:rPr>
              <a:t>anons </a:t>
            </a:r>
            <a:r>
              <a:rPr lang="tr-TR" sz="2400" dirty="0" smtClean="0">
                <a:cs typeface="Times New Roman"/>
              </a:rPr>
              <a:t>edilir. </a:t>
            </a:r>
            <a:r>
              <a:rPr lang="tr-TR" sz="2400" i="1" spc="60" dirty="0" smtClean="0">
                <a:solidFill>
                  <a:srgbClr val="006EC0"/>
                </a:solidFill>
                <a:cs typeface="Times New Roman"/>
              </a:rPr>
              <a:t>Cumhurbaşkanının </a:t>
            </a:r>
            <a:r>
              <a:rPr lang="tr-TR" sz="2400" i="1" spc="-5" dirty="0" smtClean="0">
                <a:solidFill>
                  <a:srgbClr val="006EC0"/>
                </a:solidFill>
                <a:cs typeface="Times New Roman"/>
              </a:rPr>
              <a:t>gelişi  </a:t>
            </a:r>
            <a:r>
              <a:rPr lang="tr-TR" sz="2400" i="1" spc="55" dirty="0" smtClean="0">
                <a:solidFill>
                  <a:srgbClr val="006EC0"/>
                </a:solidFill>
                <a:cs typeface="Times New Roman"/>
              </a:rPr>
              <a:t>resmi </a:t>
            </a:r>
            <a:r>
              <a:rPr lang="tr-TR" sz="2400" i="1" dirty="0" smtClean="0">
                <a:solidFill>
                  <a:srgbClr val="006EC0"/>
                </a:solidFill>
                <a:cs typeface="Times New Roman"/>
              </a:rPr>
              <a:t>bir görev </a:t>
            </a:r>
            <a:r>
              <a:rPr lang="tr-TR" sz="2400" i="1" spc="35" dirty="0" smtClean="0">
                <a:solidFill>
                  <a:srgbClr val="006EC0"/>
                </a:solidFill>
                <a:cs typeface="Times New Roman"/>
              </a:rPr>
              <a:t>için </a:t>
            </a:r>
            <a:r>
              <a:rPr lang="tr-TR" sz="2400" i="1" spc="15" dirty="0" smtClean="0">
                <a:solidFill>
                  <a:srgbClr val="006EC0"/>
                </a:solidFill>
                <a:cs typeface="Times New Roman"/>
              </a:rPr>
              <a:t>değilse </a:t>
            </a:r>
            <a:r>
              <a:rPr lang="tr-TR" sz="2400" i="1" spc="100" dirty="0" smtClean="0">
                <a:solidFill>
                  <a:srgbClr val="006EC0"/>
                </a:solidFill>
                <a:cs typeface="Times New Roman"/>
              </a:rPr>
              <a:t>anons </a:t>
            </a:r>
            <a:r>
              <a:rPr lang="tr-TR" sz="2400" i="1" spc="35" dirty="0" smtClean="0">
                <a:solidFill>
                  <a:srgbClr val="006EC0"/>
                </a:solidFill>
                <a:cs typeface="Times New Roman"/>
              </a:rPr>
              <a:t>edilmeye  </a:t>
            </a:r>
            <a:r>
              <a:rPr lang="tr-TR" sz="2400" i="1" spc="5" dirty="0" smtClean="0">
                <a:solidFill>
                  <a:srgbClr val="006EC0"/>
                </a:solidFill>
                <a:cs typeface="Times New Roman"/>
              </a:rPr>
              <a:t>gerek </a:t>
            </a:r>
            <a:r>
              <a:rPr lang="tr-TR" sz="2400" i="1" spc="20" dirty="0" smtClean="0">
                <a:solidFill>
                  <a:srgbClr val="006EC0"/>
                </a:solidFill>
                <a:cs typeface="Times New Roman"/>
              </a:rPr>
              <a:t>yoktur. </a:t>
            </a:r>
            <a:r>
              <a:rPr lang="tr-TR" sz="2400" spc="114" dirty="0" smtClean="0">
                <a:cs typeface="Times New Roman"/>
              </a:rPr>
              <a:t>Cumhurbaşkanının</a:t>
            </a:r>
            <a:r>
              <a:rPr lang="tr-TR" sz="2400" spc="-470" dirty="0" smtClean="0">
                <a:cs typeface="Times New Roman"/>
              </a:rPr>
              <a:t> </a:t>
            </a:r>
            <a:r>
              <a:rPr lang="tr-TR" sz="2400" spc="5" dirty="0" smtClean="0">
                <a:cs typeface="Times New Roman"/>
              </a:rPr>
              <a:t>gelişi </a:t>
            </a:r>
            <a:r>
              <a:rPr lang="tr-TR" sz="2400" spc="140" dirty="0" smtClean="0">
                <a:cs typeface="Times New Roman"/>
              </a:rPr>
              <a:t>anons  </a:t>
            </a:r>
            <a:r>
              <a:rPr lang="tr-TR" sz="2400" spc="70" dirty="0" smtClean="0">
                <a:cs typeface="Times New Roman"/>
              </a:rPr>
              <a:t>edilse </a:t>
            </a:r>
            <a:r>
              <a:rPr lang="tr-TR" sz="2400" spc="140" dirty="0" smtClean="0">
                <a:cs typeface="Times New Roman"/>
              </a:rPr>
              <a:t>de </a:t>
            </a:r>
            <a:r>
              <a:rPr lang="tr-TR" sz="2400" spc="95" dirty="0" smtClean="0">
                <a:cs typeface="Times New Roman"/>
              </a:rPr>
              <a:t>edilmese </a:t>
            </a:r>
            <a:r>
              <a:rPr lang="tr-TR" sz="2400" spc="140" dirty="0" smtClean="0">
                <a:cs typeface="Times New Roman"/>
              </a:rPr>
              <a:t>de </a:t>
            </a:r>
            <a:r>
              <a:rPr lang="tr-TR" sz="2400" spc="95" dirty="0" smtClean="0">
                <a:cs typeface="Times New Roman"/>
              </a:rPr>
              <a:t>salona </a:t>
            </a:r>
            <a:r>
              <a:rPr lang="tr-TR" sz="2400" spc="35" dirty="0" smtClean="0">
                <a:cs typeface="Times New Roman"/>
              </a:rPr>
              <a:t>girişi  </a:t>
            </a:r>
            <a:r>
              <a:rPr lang="tr-TR" sz="2400" spc="65" dirty="0" smtClean="0">
                <a:cs typeface="Times New Roman"/>
              </a:rPr>
              <a:t>fark edildiğinde </a:t>
            </a:r>
            <a:r>
              <a:rPr lang="tr-TR" sz="2400" spc="110" dirty="0" smtClean="0">
                <a:cs typeface="Times New Roman"/>
              </a:rPr>
              <a:t>hazır </a:t>
            </a:r>
            <a:r>
              <a:rPr lang="tr-TR" sz="2400" spc="145" dirty="0" smtClean="0">
                <a:cs typeface="Times New Roman"/>
              </a:rPr>
              <a:t>bulunan </a:t>
            </a:r>
            <a:r>
              <a:rPr lang="tr-TR" sz="2400" spc="75" dirty="0" smtClean="0">
                <a:cs typeface="Times New Roman"/>
              </a:rPr>
              <a:t>kişiler devlete  </a:t>
            </a:r>
            <a:r>
              <a:rPr lang="tr-TR" sz="2400" spc="110" dirty="0" smtClean="0">
                <a:cs typeface="Times New Roman"/>
              </a:rPr>
              <a:t>olan </a:t>
            </a:r>
            <a:r>
              <a:rPr lang="tr-TR" sz="2400" spc="-35" dirty="0" smtClean="0">
                <a:cs typeface="Times New Roman"/>
              </a:rPr>
              <a:t>saygıyı </a:t>
            </a:r>
            <a:r>
              <a:rPr lang="tr-TR" sz="2400" spc="90" dirty="0" smtClean="0">
                <a:cs typeface="Times New Roman"/>
              </a:rPr>
              <a:t>göstermek </a:t>
            </a:r>
            <a:r>
              <a:rPr lang="tr-TR" sz="2400" spc="75" dirty="0" smtClean="0">
                <a:cs typeface="Times New Roman"/>
              </a:rPr>
              <a:t>nedeniyle ayağa  </a:t>
            </a:r>
            <a:r>
              <a:rPr lang="tr-TR" sz="2400" spc="40" dirty="0" smtClean="0">
                <a:cs typeface="Times New Roman"/>
              </a:rPr>
              <a:t>kalkmalıdırlar.</a:t>
            </a:r>
            <a:endParaRPr lang="tr-TR" sz="2400" dirty="0">
              <a:cs typeface="Times New Roman"/>
            </a:endParaRPr>
          </a:p>
        </p:txBody>
      </p:sp>
    </p:spTree>
    <p:extLst>
      <p:ext uri="{BB962C8B-B14F-4D97-AF65-F5344CB8AC3E}">
        <p14:creationId xmlns:p14="http://schemas.microsoft.com/office/powerpoint/2010/main" val="1735653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Resmi Karşılama ve Uğurlama  Törenlerinde Uyulması Gereken  Kurallar</a:t>
            </a:r>
            <a:endParaRPr lang="x-none" dirty="0"/>
          </a:p>
        </p:txBody>
      </p:sp>
      <p:sp>
        <p:nvSpPr>
          <p:cNvPr id="3" name="2 Dikdörtgen"/>
          <p:cNvSpPr/>
          <p:nvPr/>
        </p:nvSpPr>
        <p:spPr>
          <a:xfrm>
            <a:off x="481208" y="1384663"/>
            <a:ext cx="10700597" cy="1774012"/>
          </a:xfrm>
          <a:prstGeom prst="rect">
            <a:avLst/>
          </a:prstGeom>
        </p:spPr>
        <p:txBody>
          <a:bodyPr wrap="square">
            <a:spAutoFit/>
          </a:bodyPr>
          <a:lstStyle/>
          <a:p>
            <a:pPr marL="296545" marR="5080" indent="-283845" algn="just">
              <a:lnSpc>
                <a:spcPct val="150000"/>
              </a:lnSpc>
              <a:spcBef>
                <a:spcPts val="95"/>
              </a:spcBef>
              <a:buClr>
                <a:srgbClr val="3891A7"/>
              </a:buClr>
              <a:buSzPct val="80357"/>
              <a:buFont typeface="Wingdings" pitchFamily="2" charset="2"/>
              <a:buChar char="ü"/>
              <a:tabLst>
                <a:tab pos="296545" algn="l"/>
              </a:tabLst>
            </a:pPr>
            <a:r>
              <a:rPr lang="tr-TR" sz="2400" dirty="0" smtClean="0"/>
              <a:t>Resmi makamlarda üst düzey konuklar ve  şeref konukları dış kapıda, eş düzey konuklar  ise iç kapıda karşılanmalı ve uğurlanmalıdır.</a:t>
            </a:r>
          </a:p>
          <a:p>
            <a:pPr marL="296545" marR="445134" indent="-283845" algn="just">
              <a:lnSpc>
                <a:spcPct val="150000"/>
              </a:lnSpc>
              <a:spcBef>
                <a:spcPts val="605"/>
              </a:spcBef>
              <a:buClr>
                <a:srgbClr val="3891A7"/>
              </a:buClr>
              <a:buSzPct val="80357"/>
              <a:buFont typeface="Wingdings" pitchFamily="2" charset="2"/>
              <a:buChar char="ü"/>
              <a:tabLst>
                <a:tab pos="296545" algn="l"/>
              </a:tabLst>
            </a:pPr>
            <a:r>
              <a:rPr lang="tr-TR" sz="2400" dirty="0" smtClean="0"/>
              <a:t>Karşılama ve uğurlamada ilk hitap makam  sahibi tarafından yapılmalıdır.</a:t>
            </a:r>
            <a:endParaRPr lang="tr-TR" sz="2400" dirty="0"/>
          </a:p>
        </p:txBody>
      </p:sp>
    </p:spTree>
    <p:extLst>
      <p:ext uri="{BB962C8B-B14F-4D97-AF65-F5344CB8AC3E}">
        <p14:creationId xmlns:p14="http://schemas.microsoft.com/office/powerpoint/2010/main" val="286300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endParaRPr lang="x-none" dirty="0"/>
          </a:p>
        </p:txBody>
      </p:sp>
      <p:sp>
        <p:nvSpPr>
          <p:cNvPr id="3" name="2 Dikdörtgen"/>
          <p:cNvSpPr/>
          <p:nvPr/>
        </p:nvSpPr>
        <p:spPr>
          <a:xfrm>
            <a:off x="809897" y="1463040"/>
            <a:ext cx="9755808" cy="3512949"/>
          </a:xfrm>
          <a:prstGeom prst="rect">
            <a:avLst/>
          </a:prstGeom>
        </p:spPr>
        <p:txBody>
          <a:bodyPr wrap="square">
            <a:spAutoFit/>
          </a:bodyPr>
          <a:lstStyle/>
          <a:p>
            <a:pPr algn="just">
              <a:lnSpc>
                <a:spcPct val="150000"/>
              </a:lnSpc>
            </a:pPr>
            <a:r>
              <a:rPr lang="tr-TR" sz="2400" dirty="0" smtClean="0">
                <a:solidFill>
                  <a:srgbClr val="000000"/>
                </a:solidFill>
              </a:rPr>
              <a:t>Toplumun büyük çoğunluğunun  benimsediği davranışları küçümseyen ve  kasıtlı olarak uyumsuz davranışlar  sergileyen kişiler bulundukları çevreden  dışlanmaya mahkumdur.</a:t>
            </a:r>
          </a:p>
          <a:p>
            <a:pPr marL="21590" marR="40640" indent="-9525" algn="just">
              <a:lnSpc>
                <a:spcPct val="150000"/>
              </a:lnSpc>
              <a:spcBef>
                <a:spcPts val="1200"/>
              </a:spcBef>
            </a:pPr>
            <a:r>
              <a:rPr lang="tr-TR" sz="2400" dirty="0" smtClean="0">
                <a:cs typeface="Arial"/>
              </a:rPr>
              <a:t>Görgü ve nezaket kuralları sadece uygun  olacağı düşünülen ortamlarda değil,</a:t>
            </a:r>
          </a:p>
          <a:p>
            <a:pPr marL="21590" algn="just">
              <a:lnSpc>
                <a:spcPct val="150000"/>
              </a:lnSpc>
            </a:pPr>
            <a:r>
              <a:rPr lang="tr-TR" sz="2400" dirty="0" smtClean="0">
                <a:cs typeface="Arial"/>
              </a:rPr>
              <a:t>günlük hayatta sürekli olarak uygulandıkları taktirde doğal davranışlar  olarak özümsenebilir.</a:t>
            </a:r>
            <a:endParaRPr lang="tr-TR" sz="2400" dirty="0"/>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t>Yönetici Sekreterin Uyması Gereken  Kurallar</a:t>
            </a:r>
            <a:endParaRPr lang="x-none" b="1" dirty="0"/>
          </a:p>
        </p:txBody>
      </p:sp>
      <p:sp>
        <p:nvSpPr>
          <p:cNvPr id="3" name="2 Dikdörtgen"/>
          <p:cNvSpPr/>
          <p:nvPr/>
        </p:nvSpPr>
        <p:spPr>
          <a:xfrm>
            <a:off x="481209" y="1254034"/>
            <a:ext cx="10935728" cy="4697889"/>
          </a:xfrm>
          <a:prstGeom prst="rect">
            <a:avLst/>
          </a:prstGeom>
        </p:spPr>
        <p:txBody>
          <a:bodyPr wrap="square">
            <a:spAutoFit/>
          </a:bodyPr>
          <a:lstStyle/>
          <a:p>
            <a:pPr marL="469900" indent="-457200" algn="just">
              <a:lnSpc>
                <a:spcPct val="150000"/>
              </a:lnSpc>
              <a:spcBef>
                <a:spcPts val="100"/>
              </a:spcBef>
              <a:buClr>
                <a:srgbClr val="3891A7"/>
              </a:buClr>
              <a:buSzPct val="79166"/>
              <a:buFont typeface="Wingdings" pitchFamily="2" charset="2"/>
              <a:buChar char="ü"/>
              <a:tabLst>
                <a:tab pos="295910" algn="l"/>
                <a:tab pos="296545" algn="l"/>
              </a:tabLst>
            </a:pPr>
            <a:r>
              <a:rPr lang="tr-TR" sz="2400" dirty="0" smtClean="0"/>
              <a:t>Sekreter konuğu güler yüzle “hoş geldiniz” diyerek karşılamalı, biliyorsa adıyla hitap etmeli, bilmiyorsa kibarca adını sormalıdır.</a:t>
            </a:r>
          </a:p>
          <a:p>
            <a:pPr marL="469900" marR="5080" indent="-457200" algn="just">
              <a:lnSpc>
                <a:spcPct val="150000"/>
              </a:lnSpc>
              <a:spcBef>
                <a:spcPts val="600"/>
              </a:spcBef>
              <a:buClr>
                <a:srgbClr val="3891A7"/>
              </a:buClr>
              <a:buSzPct val="79166"/>
              <a:buFont typeface="Wingdings" pitchFamily="2" charset="2"/>
              <a:buChar char="ü"/>
              <a:tabLst>
                <a:tab pos="295910" algn="l"/>
                <a:tab pos="296545" algn="l"/>
              </a:tabLst>
            </a:pPr>
            <a:r>
              <a:rPr lang="tr-TR" sz="2400" dirty="0" smtClean="0"/>
              <a:t>Konuklarla hemen konuşamayacak kadar meşgulse,  konuğu selamladıktan sonra yer göstermeli, özür  dileyerek birazdan kendisiyle ilgileneceğini  söylemelidir.</a:t>
            </a:r>
          </a:p>
          <a:p>
            <a:pPr marL="469900" marR="506730" indent="-457200" algn="just">
              <a:lnSpc>
                <a:spcPct val="150000"/>
              </a:lnSpc>
              <a:spcBef>
                <a:spcPts val="605"/>
              </a:spcBef>
              <a:buClr>
                <a:srgbClr val="3891A7"/>
              </a:buClr>
              <a:buSzPct val="79166"/>
              <a:buFont typeface="Wingdings" pitchFamily="2" charset="2"/>
              <a:buChar char="ü"/>
              <a:tabLst>
                <a:tab pos="296545" algn="l"/>
              </a:tabLst>
            </a:pPr>
            <a:r>
              <a:rPr lang="tr-TR" sz="2400" dirty="0" smtClean="0"/>
              <a:t>Konuğun ismi randevu defterinde yoksa durum  kendisine nazik bir şekilde belirtilmeli, kibarca  ziyaret nedeni sorulmalıdır.</a:t>
            </a:r>
          </a:p>
          <a:p>
            <a:pPr marL="469900" marR="263525" indent="-457200" algn="just">
              <a:lnSpc>
                <a:spcPct val="150000"/>
              </a:lnSpc>
              <a:spcBef>
                <a:spcPts val="600"/>
              </a:spcBef>
              <a:buClr>
                <a:srgbClr val="3891A7"/>
              </a:buClr>
              <a:buSzPct val="79166"/>
              <a:buFont typeface="Wingdings" pitchFamily="2" charset="2"/>
              <a:buChar char="ü"/>
              <a:tabLst>
                <a:tab pos="296545" algn="l"/>
              </a:tabLst>
            </a:pPr>
            <a:r>
              <a:rPr lang="tr-TR" sz="2400" dirty="0" smtClean="0"/>
              <a:t>Ziyaret nedeni sekreterin sonuçlandırabileceği bir  konuysa yönetici rahatsız edilmemelidir.</a:t>
            </a:r>
            <a:endParaRPr lang="tr-TR" sz="2400" dirty="0"/>
          </a:p>
        </p:txBody>
      </p:sp>
    </p:spTree>
    <p:extLst>
      <p:ext uri="{BB962C8B-B14F-4D97-AF65-F5344CB8AC3E}">
        <p14:creationId xmlns:p14="http://schemas.microsoft.com/office/powerpoint/2010/main" val="348594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t>Yönetici Sekreterin Uyması Gereken  Kurallar</a:t>
            </a:r>
            <a:endParaRPr lang="x-none" dirty="0"/>
          </a:p>
        </p:txBody>
      </p:sp>
      <p:sp>
        <p:nvSpPr>
          <p:cNvPr id="3" name="2 Dikdörtgen"/>
          <p:cNvSpPr/>
          <p:nvPr/>
        </p:nvSpPr>
        <p:spPr>
          <a:xfrm>
            <a:off x="770709" y="1240971"/>
            <a:ext cx="10554788" cy="4697889"/>
          </a:xfrm>
          <a:prstGeom prst="rect">
            <a:avLst/>
          </a:prstGeom>
        </p:spPr>
        <p:txBody>
          <a:bodyPr wrap="square">
            <a:spAutoFit/>
          </a:bodyPr>
          <a:lstStyle/>
          <a:p>
            <a:pPr marL="295910" marR="365125"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dirty="0" smtClean="0"/>
              <a:t>Yöneticiyi görmesi gereken konuklar için sekreter  telefonla ya da yanına girerek konuk ve görüşme  nedeni konusunda yöneticiyi bilgilendirmelidir.</a:t>
            </a:r>
          </a:p>
          <a:p>
            <a:pPr marL="295910" marR="542925"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400" dirty="0" smtClean="0"/>
              <a:t>Yönetici konuğu kabul edemeyecekse büyük bir  özenle konuğu kırmadan geri çevirme nedeni açıklanmalı, mümkünse başka bir zaman dilimi için  randevu verilmelidir.</a:t>
            </a:r>
          </a:p>
          <a:p>
            <a:pPr marL="295910" marR="60325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dirty="0" smtClean="0"/>
              <a:t>Konuğun beklemesi gerekiyorsa oturacak yer  gösterilmeli, eğer varsa dergi, gazete gibi zaman  değerlendirici </a:t>
            </a:r>
            <a:r>
              <a:rPr lang="tr-TR" sz="2400" dirty="0" err="1" smtClean="0"/>
              <a:t>dökümanlar</a:t>
            </a:r>
            <a:r>
              <a:rPr lang="tr-TR" sz="2400" dirty="0" smtClean="0"/>
              <a:t> verilmelidir.</a:t>
            </a:r>
          </a:p>
          <a:p>
            <a:pPr marL="295910" marR="966469"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400" dirty="0" smtClean="0"/>
              <a:t>Görüşmesi sona eren konuklara iyi dileklerle  uğurlanmalıdır.</a:t>
            </a:r>
            <a:endParaRPr lang="tr-TR" sz="2400" dirty="0"/>
          </a:p>
        </p:txBody>
      </p:sp>
    </p:spTree>
    <p:extLst>
      <p:ext uri="{BB962C8B-B14F-4D97-AF65-F5344CB8AC3E}">
        <p14:creationId xmlns:p14="http://schemas.microsoft.com/office/powerpoint/2010/main" val="1228580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705395" y="2991394"/>
            <a:ext cx="10620102" cy="2008459"/>
          </a:xfrm>
        </p:spPr>
        <p:txBody>
          <a:bodyPr anchor="ctr">
            <a:noAutofit/>
          </a:bodyPr>
          <a:lstStyle/>
          <a:p>
            <a:r>
              <a:rPr lang="tr-TR" sz="5400" b="1" dirty="0" smtClean="0">
                <a:solidFill>
                  <a:srgbClr val="000000"/>
                </a:solidFill>
                <a:latin typeface="+mn-lt"/>
                <a:cs typeface="Arial"/>
              </a:rPr>
              <a:t>MAKAMDA DAVRANIŞ	KURALLARI  VE ÜSTLERLE	İLİŞKİLER</a:t>
            </a:r>
            <a:endParaRPr lang="tr-TR" sz="5400" dirty="0">
              <a:latin typeface="+mn-lt"/>
            </a:endParaRPr>
          </a:p>
        </p:txBody>
      </p:sp>
    </p:spTree>
    <p:extLst>
      <p:ext uri="{BB962C8B-B14F-4D97-AF65-F5344CB8AC3E}">
        <p14:creationId xmlns:p14="http://schemas.microsoft.com/office/powerpoint/2010/main" val="3227483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cs typeface="Arial"/>
              </a:rPr>
              <a:t>Makamda Davranış Kuralları  ve Üstlerle İlişkiler</a:t>
            </a:r>
            <a:endParaRPr lang="x-none" dirty="0"/>
          </a:p>
        </p:txBody>
      </p:sp>
      <p:sp>
        <p:nvSpPr>
          <p:cNvPr id="3" name="2 Dikdörtgen"/>
          <p:cNvSpPr/>
          <p:nvPr/>
        </p:nvSpPr>
        <p:spPr>
          <a:xfrm>
            <a:off x="644434" y="1319349"/>
            <a:ext cx="6096000" cy="3862596"/>
          </a:xfrm>
          <a:prstGeom prst="rect">
            <a:avLst/>
          </a:prstGeom>
        </p:spPr>
        <p:txBody>
          <a:bodyPr>
            <a:spAutoFit/>
          </a:bodyPr>
          <a:lstStyle/>
          <a:p>
            <a:pPr marL="27305" marR="5080" indent="-15240" algn="just">
              <a:lnSpc>
                <a:spcPct val="100000"/>
              </a:lnSpc>
              <a:spcBef>
                <a:spcPts val="100"/>
              </a:spcBef>
              <a:buFont typeface="Wingdings" pitchFamily="2" charset="2"/>
              <a:buChar char="ü"/>
            </a:pPr>
            <a:r>
              <a:rPr lang="tr-TR" sz="2400" dirty="0" smtClean="0"/>
              <a:t>Resmi iş yaşamında protokol kurallarının uygulanması  açısından en önemli mekan, yöneticilerin makam  odalarıdır. Makam odası kurumun temsil edildiği yer  ve otorite merkezidir.</a:t>
            </a:r>
          </a:p>
          <a:p>
            <a:pPr marL="27305" marR="501015" indent="-15240" algn="just">
              <a:lnSpc>
                <a:spcPct val="100000"/>
              </a:lnSpc>
              <a:spcBef>
                <a:spcPts val="600"/>
              </a:spcBef>
              <a:buFont typeface="Wingdings" pitchFamily="2" charset="2"/>
              <a:buChar char="ü"/>
            </a:pPr>
            <a:r>
              <a:rPr lang="tr-TR" sz="2400" dirty="0" smtClean="0"/>
              <a:t>Resmi iş yaşamında saygı ve itibar, kişiye değil  makamadır. Bu nedenle makam odasında protokol kurallarına uyulması, makama olan saygının doğal bir</a:t>
            </a:r>
          </a:p>
          <a:p>
            <a:pPr marL="27305" algn="just">
              <a:lnSpc>
                <a:spcPct val="100000"/>
              </a:lnSpc>
              <a:buFont typeface="Wingdings" pitchFamily="2" charset="2"/>
              <a:buChar char="ü"/>
            </a:pPr>
            <a:r>
              <a:rPr lang="tr-TR" sz="2400" dirty="0" smtClean="0"/>
              <a:t>gereğidir.</a:t>
            </a:r>
            <a:endParaRPr lang="tr-TR" sz="2400" dirty="0"/>
          </a:p>
        </p:txBody>
      </p:sp>
      <p:sp>
        <p:nvSpPr>
          <p:cNvPr id="4" name="object 4"/>
          <p:cNvSpPr/>
          <p:nvPr/>
        </p:nvSpPr>
        <p:spPr>
          <a:xfrm>
            <a:off x="7485018" y="1515291"/>
            <a:ext cx="4219302" cy="389273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03516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cs typeface="Arial"/>
              </a:rPr>
              <a:t>Makamda Davranış Kuralları  ve Üstlerle İlişkiler</a:t>
            </a:r>
            <a:endParaRPr lang="x-none" dirty="0"/>
          </a:p>
        </p:txBody>
      </p:sp>
      <p:sp>
        <p:nvSpPr>
          <p:cNvPr id="3" name="2 Dikdörtgen"/>
          <p:cNvSpPr/>
          <p:nvPr/>
        </p:nvSpPr>
        <p:spPr>
          <a:xfrm>
            <a:off x="679268" y="1058091"/>
            <a:ext cx="10672355" cy="5097999"/>
          </a:xfrm>
          <a:prstGeom prst="rect">
            <a:avLst/>
          </a:prstGeom>
        </p:spPr>
        <p:txBody>
          <a:bodyPr wrap="square">
            <a:spAutoFit/>
          </a:bodyPr>
          <a:lstStyle/>
          <a:p>
            <a:pPr marL="296545" marR="42545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dirty="0" smtClean="0"/>
              <a:t>Protokolde makam sahibinden önde gelen kişiler,  makam sahibinin üstü ve eşiti olanlar, onur  konukları bizzat yönetici tarafından özel kalem  (sekreterlik) kapısından veya varsa protokol kapısından (sadece yöneticinin kullandığı kapı)  makama alınırlar. Yöneticinin astları, kurum  personeli, iş sahipleri, müşteriler ve özel ziyaretçiler  ise protokol görevlisi ya da sekreter tarafından içeriye  alınırlar.</a:t>
            </a:r>
          </a:p>
          <a:p>
            <a:pPr marL="296545" marR="57785"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400" dirty="0" smtClean="0"/>
              <a:t>Yöneticinin makamına kendinden üstte olan  yöneticiler, yaş, mevki ya da unvan olarak kendinden  büyük olan kişiler, önem verdiği konukları  geldiğinde makam koltuğunda oturmamalı, kendisi  de konuk koltuklarından birine geçmelidir.</a:t>
            </a:r>
            <a:endParaRPr lang="tr-TR" sz="2400" dirty="0"/>
          </a:p>
        </p:txBody>
      </p:sp>
    </p:spTree>
    <p:extLst>
      <p:ext uri="{BB962C8B-B14F-4D97-AF65-F5344CB8AC3E}">
        <p14:creationId xmlns:p14="http://schemas.microsoft.com/office/powerpoint/2010/main" val="4158277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cs typeface="Arial"/>
              </a:rPr>
              <a:t>Makamda Davranış Kuralları  ve Üstlerle İlişkiler</a:t>
            </a:r>
            <a:endParaRPr lang="x-none" dirty="0"/>
          </a:p>
        </p:txBody>
      </p:sp>
      <p:sp>
        <p:nvSpPr>
          <p:cNvPr id="3" name="2 Dikdörtgen"/>
          <p:cNvSpPr/>
          <p:nvPr/>
        </p:nvSpPr>
        <p:spPr>
          <a:xfrm>
            <a:off x="481209" y="843394"/>
            <a:ext cx="10837817" cy="5709255"/>
          </a:xfrm>
          <a:prstGeom prst="rect">
            <a:avLst/>
          </a:prstGeom>
        </p:spPr>
        <p:txBody>
          <a:bodyPr wrap="square">
            <a:spAutoFit/>
          </a:bodyPr>
          <a:lstStyle/>
          <a:p>
            <a:pPr marL="296545" marR="49149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spc="40" dirty="0" smtClean="0">
                <a:cs typeface="Times New Roman"/>
              </a:rPr>
              <a:t>Astları,</a:t>
            </a:r>
            <a:r>
              <a:rPr lang="tr-TR" sz="2400" spc="-55" dirty="0" smtClean="0">
                <a:cs typeface="Times New Roman"/>
              </a:rPr>
              <a:t> </a:t>
            </a:r>
            <a:r>
              <a:rPr lang="tr-TR" sz="2400" spc="110" dirty="0" smtClean="0">
                <a:cs typeface="Times New Roman"/>
              </a:rPr>
              <a:t>kendinden</a:t>
            </a:r>
            <a:r>
              <a:rPr lang="tr-TR" sz="2400" spc="-90" dirty="0" smtClean="0">
                <a:cs typeface="Times New Roman"/>
              </a:rPr>
              <a:t> </a:t>
            </a:r>
            <a:r>
              <a:rPr lang="tr-TR" sz="2400" spc="-5" dirty="0" smtClean="0">
                <a:cs typeface="Times New Roman"/>
              </a:rPr>
              <a:t>yaş,</a:t>
            </a:r>
            <a:r>
              <a:rPr lang="tr-TR" sz="2400" spc="-40" dirty="0" smtClean="0">
                <a:cs typeface="Times New Roman"/>
              </a:rPr>
              <a:t> </a:t>
            </a:r>
            <a:r>
              <a:rPr lang="tr-TR" sz="2400" spc="55" dirty="0" smtClean="0">
                <a:cs typeface="Times New Roman"/>
              </a:rPr>
              <a:t>mevki</a:t>
            </a:r>
            <a:r>
              <a:rPr lang="tr-TR" sz="2400" spc="-90" dirty="0" smtClean="0">
                <a:cs typeface="Times New Roman"/>
              </a:rPr>
              <a:t> </a:t>
            </a:r>
            <a:r>
              <a:rPr lang="tr-TR" sz="2400" dirty="0" smtClean="0">
                <a:cs typeface="Times New Roman"/>
              </a:rPr>
              <a:t>ya</a:t>
            </a:r>
            <a:r>
              <a:rPr lang="tr-TR" sz="2400" spc="-155" dirty="0" smtClean="0">
                <a:cs typeface="Times New Roman"/>
              </a:rPr>
              <a:t> </a:t>
            </a:r>
            <a:r>
              <a:rPr lang="tr-TR" sz="2400" spc="120" dirty="0" smtClean="0">
                <a:cs typeface="Times New Roman"/>
              </a:rPr>
              <a:t>da</a:t>
            </a:r>
            <a:r>
              <a:rPr lang="tr-TR" sz="2400" spc="-105" dirty="0" smtClean="0">
                <a:cs typeface="Times New Roman"/>
              </a:rPr>
              <a:t> </a:t>
            </a:r>
            <a:r>
              <a:rPr lang="tr-TR" sz="2400" spc="75" dirty="0" smtClean="0">
                <a:cs typeface="Times New Roman"/>
              </a:rPr>
              <a:t>unvan olarak  </a:t>
            </a:r>
            <a:r>
              <a:rPr lang="tr-TR" sz="2400" spc="105" dirty="0" smtClean="0">
                <a:cs typeface="Times New Roman"/>
              </a:rPr>
              <a:t>küçük</a:t>
            </a:r>
            <a:r>
              <a:rPr lang="tr-TR" sz="2400" spc="-85" dirty="0" smtClean="0">
                <a:cs typeface="Times New Roman"/>
              </a:rPr>
              <a:t> </a:t>
            </a:r>
            <a:r>
              <a:rPr lang="tr-TR" sz="2400" spc="70" dirty="0" smtClean="0">
                <a:cs typeface="Times New Roman"/>
              </a:rPr>
              <a:t>kişiler geldiğinde</a:t>
            </a:r>
            <a:r>
              <a:rPr lang="tr-TR" sz="2400" spc="-95" dirty="0" smtClean="0">
                <a:cs typeface="Times New Roman"/>
              </a:rPr>
              <a:t> </a:t>
            </a:r>
            <a:r>
              <a:rPr lang="tr-TR" sz="2400" spc="40" dirty="0" smtClean="0">
                <a:cs typeface="Times New Roman"/>
              </a:rPr>
              <a:t>ise</a:t>
            </a:r>
            <a:r>
              <a:rPr lang="tr-TR" sz="2400" spc="-275" dirty="0" smtClean="0">
                <a:cs typeface="Times New Roman"/>
              </a:rPr>
              <a:t> </a:t>
            </a:r>
            <a:r>
              <a:rPr lang="tr-TR" sz="2400" spc="10" dirty="0" smtClean="0">
                <a:cs typeface="Times New Roman"/>
              </a:rPr>
              <a:t>ayağa</a:t>
            </a:r>
            <a:r>
              <a:rPr lang="tr-TR" sz="2400" spc="-140" dirty="0" smtClean="0">
                <a:cs typeface="Times New Roman"/>
              </a:rPr>
              <a:t> </a:t>
            </a:r>
            <a:r>
              <a:rPr lang="tr-TR" sz="2400" spc="75" dirty="0" smtClean="0">
                <a:cs typeface="Times New Roman"/>
              </a:rPr>
              <a:t>kalkarak</a:t>
            </a:r>
            <a:r>
              <a:rPr lang="tr-TR" sz="2400" spc="-195" dirty="0" smtClean="0">
                <a:cs typeface="Times New Roman"/>
              </a:rPr>
              <a:t> </a:t>
            </a:r>
            <a:r>
              <a:rPr lang="tr-TR" sz="2400" spc="85" dirty="0" smtClean="0">
                <a:cs typeface="Times New Roman"/>
              </a:rPr>
              <a:t>selam </a:t>
            </a:r>
            <a:r>
              <a:rPr lang="tr-TR" sz="2400" spc="45" dirty="0" smtClean="0">
                <a:cs typeface="Times New Roman"/>
              </a:rPr>
              <a:t>vermeli</a:t>
            </a:r>
            <a:r>
              <a:rPr lang="tr-TR" sz="2400" spc="-80" dirty="0" smtClean="0">
                <a:cs typeface="Times New Roman"/>
              </a:rPr>
              <a:t> </a:t>
            </a:r>
            <a:r>
              <a:rPr lang="tr-TR" sz="2400" spc="-30" dirty="0" smtClean="0">
                <a:cs typeface="Times New Roman"/>
              </a:rPr>
              <a:t>ve</a:t>
            </a:r>
            <a:r>
              <a:rPr lang="tr-TR" sz="2400" spc="-180" dirty="0" smtClean="0">
                <a:cs typeface="Times New Roman"/>
              </a:rPr>
              <a:t> </a:t>
            </a:r>
            <a:r>
              <a:rPr lang="tr-TR" sz="2400" spc="105" dirty="0" smtClean="0">
                <a:cs typeface="Times New Roman"/>
              </a:rPr>
              <a:t>oturmaları</a:t>
            </a:r>
            <a:r>
              <a:rPr lang="tr-TR" sz="2400" spc="-40" dirty="0" smtClean="0">
                <a:cs typeface="Times New Roman"/>
              </a:rPr>
              <a:t> </a:t>
            </a:r>
            <a:r>
              <a:rPr lang="tr-TR" sz="2400" spc="60" dirty="0" smtClean="0">
                <a:cs typeface="Times New Roman"/>
              </a:rPr>
              <a:t>için</a:t>
            </a:r>
            <a:r>
              <a:rPr lang="tr-TR" sz="2400" spc="-135" dirty="0" smtClean="0">
                <a:cs typeface="Times New Roman"/>
              </a:rPr>
              <a:t> </a:t>
            </a:r>
            <a:r>
              <a:rPr lang="tr-TR" sz="2400" spc="15" dirty="0" smtClean="0">
                <a:cs typeface="Times New Roman"/>
              </a:rPr>
              <a:t>yer</a:t>
            </a:r>
            <a:r>
              <a:rPr lang="tr-TR" sz="2400" spc="-200" dirty="0" smtClean="0">
                <a:cs typeface="Times New Roman"/>
              </a:rPr>
              <a:t> </a:t>
            </a:r>
            <a:r>
              <a:rPr lang="tr-TR" sz="2400" spc="35" dirty="0" smtClean="0">
                <a:cs typeface="Times New Roman"/>
              </a:rPr>
              <a:t>göstermelidirler.</a:t>
            </a:r>
            <a:r>
              <a:rPr lang="tr-TR" sz="2400" spc="-55" dirty="0" smtClean="0">
                <a:cs typeface="Times New Roman"/>
              </a:rPr>
              <a:t> </a:t>
            </a:r>
            <a:r>
              <a:rPr lang="tr-TR" sz="2400" spc="25" dirty="0" smtClean="0">
                <a:cs typeface="Times New Roman"/>
              </a:rPr>
              <a:t>İlke  </a:t>
            </a:r>
            <a:r>
              <a:rPr lang="tr-TR" sz="2400" spc="60" dirty="0" smtClean="0">
                <a:cs typeface="Times New Roman"/>
              </a:rPr>
              <a:t>olarak</a:t>
            </a:r>
            <a:r>
              <a:rPr lang="tr-TR" sz="2400" spc="-35" dirty="0" smtClean="0">
                <a:cs typeface="Times New Roman"/>
              </a:rPr>
              <a:t> </a:t>
            </a:r>
            <a:r>
              <a:rPr lang="tr-TR" sz="2400" spc="145" dirty="0" smtClean="0">
                <a:cs typeface="Times New Roman"/>
              </a:rPr>
              <a:t>bu</a:t>
            </a:r>
            <a:r>
              <a:rPr lang="tr-TR" sz="2400" spc="-35" dirty="0" smtClean="0">
                <a:cs typeface="Times New Roman"/>
              </a:rPr>
              <a:t> </a:t>
            </a:r>
            <a:r>
              <a:rPr lang="tr-TR" sz="2400" spc="50" dirty="0" smtClean="0">
                <a:cs typeface="Times New Roman"/>
              </a:rPr>
              <a:t>kişiler</a:t>
            </a:r>
            <a:r>
              <a:rPr lang="tr-TR" sz="2400" spc="-135" dirty="0" smtClean="0">
                <a:cs typeface="Times New Roman"/>
              </a:rPr>
              <a:t> </a:t>
            </a:r>
            <a:r>
              <a:rPr lang="tr-TR" sz="2400" spc="80" dirty="0" smtClean="0">
                <a:cs typeface="Times New Roman"/>
              </a:rPr>
              <a:t>önce</a:t>
            </a:r>
            <a:r>
              <a:rPr lang="tr-TR" sz="2400" spc="-140" dirty="0" smtClean="0">
                <a:cs typeface="Times New Roman"/>
              </a:rPr>
              <a:t> </a:t>
            </a:r>
            <a:r>
              <a:rPr lang="tr-TR" sz="2400" spc="105" dirty="0" smtClean="0">
                <a:cs typeface="Times New Roman"/>
              </a:rPr>
              <a:t>oturtulmalı</a:t>
            </a:r>
            <a:r>
              <a:rPr lang="tr-TR" sz="2400" spc="-90" dirty="0" smtClean="0">
                <a:cs typeface="Times New Roman"/>
              </a:rPr>
              <a:t> </a:t>
            </a:r>
            <a:r>
              <a:rPr lang="tr-TR" sz="2400" spc="80" dirty="0" smtClean="0">
                <a:cs typeface="Times New Roman"/>
              </a:rPr>
              <a:t>sonra konuşmaya  </a:t>
            </a:r>
            <a:r>
              <a:rPr lang="tr-TR" sz="2400" spc="40" dirty="0" smtClean="0">
                <a:cs typeface="Times New Roman"/>
              </a:rPr>
              <a:t>başlanmalıdır.</a:t>
            </a:r>
            <a:r>
              <a:rPr lang="tr-TR" sz="2400" spc="-55" dirty="0" smtClean="0">
                <a:cs typeface="Times New Roman"/>
              </a:rPr>
              <a:t> </a:t>
            </a:r>
            <a:r>
              <a:rPr lang="tr-TR" sz="2400" spc="55" dirty="0" smtClean="0">
                <a:cs typeface="Times New Roman"/>
              </a:rPr>
              <a:t>Konuklar</a:t>
            </a:r>
            <a:r>
              <a:rPr lang="tr-TR" sz="2400" spc="-175" dirty="0" smtClean="0">
                <a:cs typeface="Times New Roman"/>
              </a:rPr>
              <a:t> </a:t>
            </a:r>
            <a:r>
              <a:rPr lang="tr-TR" sz="2400" spc="55" dirty="0" smtClean="0">
                <a:cs typeface="Times New Roman"/>
              </a:rPr>
              <a:t>ayakta</a:t>
            </a:r>
            <a:r>
              <a:rPr lang="tr-TR" sz="2400" spc="-310" dirty="0" smtClean="0">
                <a:cs typeface="Times New Roman"/>
              </a:rPr>
              <a:t> </a:t>
            </a:r>
            <a:r>
              <a:rPr lang="tr-TR" sz="2400" spc="70" dirty="0" smtClean="0">
                <a:cs typeface="Times New Roman"/>
              </a:rPr>
              <a:t>tutulmamalıdır.</a:t>
            </a:r>
            <a:endParaRPr lang="tr-TR" sz="2400" dirty="0" smtClean="0">
              <a:cs typeface="Times New Roman"/>
            </a:endParaRPr>
          </a:p>
          <a:p>
            <a:pPr marL="296545" marR="508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spc="95" dirty="0" smtClean="0">
                <a:cs typeface="Times New Roman"/>
              </a:rPr>
              <a:t>Makam</a:t>
            </a:r>
            <a:r>
              <a:rPr lang="tr-TR" sz="2400" spc="-225" dirty="0" smtClean="0">
                <a:cs typeface="Times New Roman"/>
              </a:rPr>
              <a:t> </a:t>
            </a:r>
            <a:r>
              <a:rPr lang="tr-TR" sz="2400" spc="80" dirty="0" smtClean="0">
                <a:cs typeface="Times New Roman"/>
              </a:rPr>
              <a:t>sahibi</a:t>
            </a:r>
            <a:r>
              <a:rPr lang="tr-TR" sz="2400" spc="-180" dirty="0" smtClean="0">
                <a:cs typeface="Times New Roman"/>
              </a:rPr>
              <a:t> </a:t>
            </a:r>
            <a:r>
              <a:rPr lang="tr-TR" sz="2400" spc="70" dirty="0" smtClean="0">
                <a:cs typeface="Times New Roman"/>
              </a:rPr>
              <a:t>yöneticinin</a:t>
            </a:r>
            <a:r>
              <a:rPr lang="tr-TR" sz="2400" spc="-90" dirty="0" smtClean="0">
                <a:cs typeface="Times New Roman"/>
              </a:rPr>
              <a:t> </a:t>
            </a:r>
            <a:r>
              <a:rPr lang="tr-TR" sz="2400" spc="60" dirty="0" smtClean="0">
                <a:cs typeface="Times New Roman"/>
              </a:rPr>
              <a:t>izin,</a:t>
            </a:r>
            <a:r>
              <a:rPr lang="tr-TR" sz="2400" spc="-130" dirty="0" smtClean="0">
                <a:cs typeface="Times New Roman"/>
              </a:rPr>
              <a:t> </a:t>
            </a:r>
            <a:r>
              <a:rPr lang="tr-TR" sz="2400" spc="25" dirty="0" smtClean="0">
                <a:cs typeface="Times New Roman"/>
              </a:rPr>
              <a:t>rapor,</a:t>
            </a:r>
            <a:r>
              <a:rPr lang="tr-TR" sz="2400" spc="-195" dirty="0" smtClean="0">
                <a:cs typeface="Times New Roman"/>
              </a:rPr>
              <a:t> </a:t>
            </a:r>
            <a:r>
              <a:rPr lang="tr-TR" sz="2400" spc="20" dirty="0" smtClean="0">
                <a:cs typeface="Times New Roman"/>
              </a:rPr>
              <a:t>gezi,</a:t>
            </a:r>
            <a:r>
              <a:rPr lang="tr-TR" sz="2400" spc="-170" dirty="0" smtClean="0">
                <a:cs typeface="Times New Roman"/>
              </a:rPr>
              <a:t> </a:t>
            </a:r>
            <a:r>
              <a:rPr lang="tr-TR" sz="2400" spc="15" dirty="0" smtClean="0">
                <a:cs typeface="Times New Roman"/>
              </a:rPr>
              <a:t>görev</a:t>
            </a:r>
            <a:r>
              <a:rPr lang="tr-TR" sz="2400" spc="-225" dirty="0" smtClean="0">
                <a:cs typeface="Times New Roman"/>
              </a:rPr>
              <a:t> </a:t>
            </a:r>
            <a:r>
              <a:rPr lang="tr-TR" sz="2400" spc="45" dirty="0" smtClean="0">
                <a:cs typeface="Times New Roman"/>
              </a:rPr>
              <a:t>gibi  </a:t>
            </a:r>
            <a:r>
              <a:rPr lang="tr-TR" sz="2400" spc="10" dirty="0" smtClean="0">
                <a:cs typeface="Times New Roman"/>
              </a:rPr>
              <a:t>geçici </a:t>
            </a:r>
            <a:r>
              <a:rPr lang="tr-TR" sz="2400" spc="95" dirty="0" smtClean="0">
                <a:cs typeface="Times New Roman"/>
              </a:rPr>
              <a:t>nedenlerle </a:t>
            </a:r>
            <a:r>
              <a:rPr lang="tr-TR" sz="2400" spc="70" dirty="0" smtClean="0">
                <a:cs typeface="Times New Roman"/>
              </a:rPr>
              <a:t>görevinden </a:t>
            </a:r>
            <a:r>
              <a:rPr lang="tr-TR" sz="2400" spc="40" dirty="0" smtClean="0">
                <a:cs typeface="Times New Roman"/>
              </a:rPr>
              <a:t>ayrılması </a:t>
            </a:r>
            <a:r>
              <a:rPr lang="tr-TR" sz="2400" spc="-30" dirty="0" smtClean="0">
                <a:cs typeface="Times New Roman"/>
              </a:rPr>
              <a:t>ve </a:t>
            </a:r>
            <a:r>
              <a:rPr lang="tr-TR" sz="2400" spc="50" dirty="0" smtClean="0">
                <a:cs typeface="Times New Roman"/>
              </a:rPr>
              <a:t>yerine </a:t>
            </a:r>
            <a:r>
              <a:rPr lang="tr-TR" sz="2400" spc="85" dirty="0" smtClean="0">
                <a:cs typeface="Times New Roman"/>
              </a:rPr>
              <a:t>bir  </a:t>
            </a:r>
            <a:r>
              <a:rPr lang="tr-TR" sz="2400" spc="5" dirty="0" smtClean="0">
                <a:cs typeface="Times New Roman"/>
              </a:rPr>
              <a:t>vekil </a:t>
            </a:r>
            <a:r>
              <a:rPr lang="tr-TR" sz="2400" spc="80" dirty="0" smtClean="0">
                <a:cs typeface="Times New Roman"/>
              </a:rPr>
              <a:t>bırakması </a:t>
            </a:r>
            <a:r>
              <a:rPr lang="tr-TR" sz="2400" spc="135" dirty="0" smtClean="0">
                <a:cs typeface="Times New Roman"/>
              </a:rPr>
              <a:t>durumunda, </a:t>
            </a:r>
            <a:r>
              <a:rPr lang="tr-TR" sz="2400" spc="50" dirty="0" smtClean="0">
                <a:cs typeface="Times New Roman"/>
              </a:rPr>
              <a:t>vekalet </a:t>
            </a:r>
            <a:r>
              <a:rPr lang="tr-TR" sz="2400" spc="130" dirty="0" smtClean="0">
                <a:cs typeface="Times New Roman"/>
              </a:rPr>
              <a:t>eden </a:t>
            </a:r>
            <a:r>
              <a:rPr lang="tr-TR" sz="2400" spc="35" dirty="0" smtClean="0">
                <a:cs typeface="Times New Roman"/>
              </a:rPr>
              <a:t>kişi </a:t>
            </a:r>
            <a:r>
              <a:rPr lang="tr-TR" sz="2400" spc="140" dirty="0" smtClean="0">
                <a:cs typeface="Times New Roman"/>
              </a:rPr>
              <a:t>bu  </a:t>
            </a:r>
            <a:r>
              <a:rPr lang="tr-TR" sz="2400" spc="80" dirty="0" smtClean="0">
                <a:cs typeface="Times New Roman"/>
              </a:rPr>
              <a:t>süre içinde </a:t>
            </a:r>
            <a:r>
              <a:rPr lang="tr-TR" sz="2400" i="1" spc="50" dirty="0" smtClean="0">
                <a:solidFill>
                  <a:srgbClr val="FF0000"/>
                </a:solidFill>
                <a:cs typeface="Times New Roman"/>
              </a:rPr>
              <a:t>yöneticinin </a:t>
            </a:r>
            <a:r>
              <a:rPr lang="tr-TR" sz="2400" i="1" spc="85" dirty="0" smtClean="0">
                <a:solidFill>
                  <a:srgbClr val="FF0000"/>
                </a:solidFill>
                <a:cs typeface="Times New Roman"/>
              </a:rPr>
              <a:t>makamında </a:t>
            </a:r>
            <a:r>
              <a:rPr lang="tr-TR" sz="2400" i="1" spc="80" dirty="0" smtClean="0">
                <a:solidFill>
                  <a:srgbClr val="FF0000"/>
                </a:solidFill>
                <a:cs typeface="Times New Roman"/>
              </a:rPr>
              <a:t>oturmamalı</a:t>
            </a:r>
            <a:r>
              <a:rPr lang="tr-TR" sz="2400" spc="80" dirty="0" smtClean="0">
                <a:cs typeface="Times New Roman"/>
              </a:rPr>
              <a:t>,  </a:t>
            </a:r>
            <a:r>
              <a:rPr lang="tr-TR" sz="2400" spc="60" dirty="0" smtClean="0">
                <a:cs typeface="Times New Roman"/>
              </a:rPr>
              <a:t>işlerin </a:t>
            </a:r>
            <a:r>
              <a:rPr lang="tr-TR" sz="2400" spc="80" dirty="0" smtClean="0">
                <a:cs typeface="Times New Roman"/>
              </a:rPr>
              <a:t>takibi </a:t>
            </a:r>
            <a:r>
              <a:rPr lang="tr-TR" sz="2400" spc="60" dirty="0" smtClean="0">
                <a:cs typeface="Times New Roman"/>
              </a:rPr>
              <a:t>için </a:t>
            </a:r>
            <a:r>
              <a:rPr lang="tr-TR" sz="2400" spc="85" dirty="0" smtClean="0">
                <a:cs typeface="Times New Roman"/>
              </a:rPr>
              <a:t>kendi </a:t>
            </a:r>
            <a:r>
              <a:rPr lang="tr-TR" sz="2400" spc="130" dirty="0" smtClean="0">
                <a:cs typeface="Times New Roman"/>
              </a:rPr>
              <a:t>makam </a:t>
            </a:r>
            <a:r>
              <a:rPr lang="tr-TR" sz="2400" spc="85" dirty="0" smtClean="0">
                <a:cs typeface="Times New Roman"/>
              </a:rPr>
              <a:t>odasını  </a:t>
            </a:r>
            <a:r>
              <a:rPr lang="tr-TR" sz="2400" spc="40" dirty="0" smtClean="0">
                <a:cs typeface="Times New Roman"/>
              </a:rPr>
              <a:t>kullanmalıdır. </a:t>
            </a:r>
            <a:r>
              <a:rPr lang="tr-TR" sz="2400" spc="50" dirty="0" smtClean="0">
                <a:cs typeface="Times New Roman"/>
              </a:rPr>
              <a:t>Ancak </a:t>
            </a:r>
            <a:r>
              <a:rPr lang="tr-TR" sz="2400" spc="75" dirty="0" smtClean="0">
                <a:cs typeface="Times New Roman"/>
              </a:rPr>
              <a:t>resmi </a:t>
            </a:r>
            <a:r>
              <a:rPr lang="tr-TR" sz="2400" spc="95" dirty="0" smtClean="0">
                <a:cs typeface="Times New Roman"/>
              </a:rPr>
              <a:t>toplantı </a:t>
            </a:r>
            <a:r>
              <a:rPr lang="tr-TR" sz="2400" spc="-75" dirty="0" smtClean="0">
                <a:cs typeface="Times New Roman"/>
              </a:rPr>
              <a:t>ve  </a:t>
            </a:r>
            <a:r>
              <a:rPr lang="tr-TR" sz="2400" spc="75" dirty="0" smtClean="0">
                <a:cs typeface="Times New Roman"/>
              </a:rPr>
              <a:t>merasimlerde, </a:t>
            </a:r>
            <a:r>
              <a:rPr lang="tr-TR" sz="2400" spc="140" dirty="0" smtClean="0">
                <a:cs typeface="Times New Roman"/>
              </a:rPr>
              <a:t>onur </a:t>
            </a:r>
            <a:r>
              <a:rPr lang="tr-TR" sz="2400" spc="85" dirty="0" smtClean="0">
                <a:cs typeface="Times New Roman"/>
              </a:rPr>
              <a:t>konuklarının </a:t>
            </a:r>
            <a:r>
              <a:rPr lang="tr-TR" sz="2400" spc="114" dirty="0" smtClean="0">
                <a:cs typeface="Times New Roman"/>
              </a:rPr>
              <a:t>kabulünde  </a:t>
            </a:r>
            <a:r>
              <a:rPr lang="tr-TR" sz="2400" spc="150" dirty="0" smtClean="0">
                <a:cs typeface="Times New Roman"/>
              </a:rPr>
              <a:t>kurumu </a:t>
            </a:r>
            <a:r>
              <a:rPr lang="tr-TR" sz="2400" spc="70" dirty="0" smtClean="0">
                <a:cs typeface="Times New Roman"/>
              </a:rPr>
              <a:t>temsil ettiği </a:t>
            </a:r>
            <a:r>
              <a:rPr lang="tr-TR" sz="2400" spc="60" dirty="0" smtClean="0">
                <a:cs typeface="Times New Roman"/>
              </a:rPr>
              <a:t>için </a:t>
            </a:r>
            <a:r>
              <a:rPr lang="tr-TR" sz="2400" spc="50" dirty="0" smtClean="0">
                <a:cs typeface="Times New Roman"/>
              </a:rPr>
              <a:t>vekalet </a:t>
            </a:r>
            <a:r>
              <a:rPr lang="tr-TR" sz="2400" spc="110" dirty="0" smtClean="0">
                <a:cs typeface="Times New Roman"/>
              </a:rPr>
              <a:t>ettiği makamda  </a:t>
            </a:r>
            <a:r>
              <a:rPr lang="tr-TR" sz="2400" spc="55" dirty="0" smtClean="0">
                <a:cs typeface="Times New Roman"/>
              </a:rPr>
              <a:t>bulunmalıdır.</a:t>
            </a:r>
            <a:endParaRPr lang="tr-TR" sz="2400" dirty="0">
              <a:cs typeface="Times New Roman"/>
            </a:endParaRPr>
          </a:p>
        </p:txBody>
      </p:sp>
    </p:spTree>
    <p:extLst>
      <p:ext uri="{BB962C8B-B14F-4D97-AF65-F5344CB8AC3E}">
        <p14:creationId xmlns:p14="http://schemas.microsoft.com/office/powerpoint/2010/main" val="2510589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cs typeface="Arial"/>
              </a:rPr>
              <a:t>Makamda Davranış Kuralları  ve Üstlerle İlişkiler</a:t>
            </a:r>
            <a:endParaRPr lang="x-none" dirty="0"/>
          </a:p>
        </p:txBody>
      </p:sp>
      <p:sp>
        <p:nvSpPr>
          <p:cNvPr id="3" name="2 Dikdörtgen"/>
          <p:cNvSpPr/>
          <p:nvPr/>
        </p:nvSpPr>
        <p:spPr>
          <a:xfrm>
            <a:off x="235130" y="843394"/>
            <a:ext cx="11220995" cy="5232202"/>
          </a:xfrm>
          <a:prstGeom prst="rect">
            <a:avLst/>
          </a:prstGeom>
        </p:spPr>
        <p:txBody>
          <a:bodyPr wrap="square">
            <a:spAutoFit/>
          </a:bodyPr>
          <a:lstStyle/>
          <a:p>
            <a:pPr marL="295910" marR="2794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dirty="0" smtClean="0"/>
              <a:t>Astlara emir ve talimatlar daima makamda verilmeli,  başka nedenlerle yanlarına gidildiğinde onlara karışılmamalı, emir verilmemelidir. Onların yanında  daima izleyici ve dinleyici kalınmalı, sorunlar ise  makamda halledilmelidir.</a:t>
            </a:r>
          </a:p>
          <a:p>
            <a:pPr marL="295910" marR="508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dirty="0" smtClean="0"/>
              <a:t>Makamda üstlerle görüşme ya da toplantı yapılırken,  içeriye ast ve konuk kabul edilmemeli, acil ve  zorunlu olmadıkça telefonla konuşulmamalıdır. Zorunluluk halinde izin istenmeli ve özür  dilenmelidir.</a:t>
            </a:r>
          </a:p>
          <a:p>
            <a:pPr marL="295910" marR="39433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dirty="0" smtClean="0"/>
              <a:t>Konuklara ikramda bulunulurken üstlerden yada  hanımlardan başlayarak ne istedikleri nazik bir ifadeyle sorulmalı ve aynı sırayla servis yapılmalı, en  son makam sahibine ikram yapılmalıdır (ikramı  sekreter ya da makam sahibi yapabilir).</a:t>
            </a:r>
            <a:endParaRPr lang="tr-TR" sz="2400" dirty="0"/>
          </a:p>
        </p:txBody>
      </p:sp>
    </p:spTree>
    <p:extLst>
      <p:ext uri="{BB962C8B-B14F-4D97-AF65-F5344CB8AC3E}">
        <p14:creationId xmlns:p14="http://schemas.microsoft.com/office/powerpoint/2010/main" val="3611815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8" y="178253"/>
            <a:ext cx="10792037" cy="665141"/>
          </a:xfrm>
        </p:spPr>
        <p:txBody>
          <a:bodyPr/>
          <a:lstStyle/>
          <a:p>
            <a:r>
              <a:rPr lang="tr-TR" b="1" spc="60" dirty="0" smtClean="0">
                <a:latin typeface="+mn-lt"/>
                <a:cs typeface="Times New Roman"/>
              </a:rPr>
              <a:t>Astların</a:t>
            </a:r>
            <a:r>
              <a:rPr lang="tr-TR" b="1" spc="-114" dirty="0" smtClean="0">
                <a:latin typeface="+mn-lt"/>
                <a:cs typeface="Times New Roman"/>
              </a:rPr>
              <a:t> </a:t>
            </a:r>
            <a:r>
              <a:rPr lang="tr-TR" b="1" spc="80" dirty="0" smtClean="0">
                <a:latin typeface="+mn-lt"/>
                <a:cs typeface="Times New Roman"/>
              </a:rPr>
              <a:t>Üstlerle</a:t>
            </a:r>
            <a:r>
              <a:rPr lang="tr-TR" b="1" spc="-160" dirty="0" smtClean="0">
                <a:latin typeface="+mn-lt"/>
                <a:cs typeface="Times New Roman"/>
              </a:rPr>
              <a:t> </a:t>
            </a:r>
            <a:r>
              <a:rPr lang="tr-TR" b="1" spc="95" dirty="0" smtClean="0">
                <a:latin typeface="+mn-lt"/>
                <a:cs typeface="Times New Roman"/>
              </a:rPr>
              <a:t>Olan</a:t>
            </a:r>
            <a:r>
              <a:rPr lang="tr-TR" b="1" spc="-50" dirty="0" smtClean="0">
                <a:latin typeface="+mn-lt"/>
                <a:cs typeface="Times New Roman"/>
              </a:rPr>
              <a:t> </a:t>
            </a:r>
            <a:r>
              <a:rPr lang="tr-TR" b="1" spc="60" dirty="0" smtClean="0">
                <a:latin typeface="+mn-lt"/>
                <a:cs typeface="Times New Roman"/>
              </a:rPr>
              <a:t>İlişkilerinde</a:t>
            </a:r>
            <a:r>
              <a:rPr lang="tr-TR" b="1" spc="-85" dirty="0" smtClean="0">
                <a:latin typeface="+mn-lt"/>
                <a:cs typeface="Times New Roman"/>
              </a:rPr>
              <a:t> </a:t>
            </a:r>
            <a:r>
              <a:rPr lang="tr-TR" b="1" spc="114" dirty="0" smtClean="0">
                <a:latin typeface="+mn-lt"/>
                <a:cs typeface="Times New Roman"/>
              </a:rPr>
              <a:t>(Makamda) Dikkat  </a:t>
            </a:r>
            <a:r>
              <a:rPr lang="tr-TR" b="1" spc="95" dirty="0" smtClean="0">
                <a:latin typeface="+mn-lt"/>
                <a:cs typeface="Times New Roman"/>
              </a:rPr>
              <a:t>Etmeleri </a:t>
            </a:r>
            <a:r>
              <a:rPr lang="tr-TR" b="1" spc="50" dirty="0" smtClean="0">
                <a:latin typeface="+mn-lt"/>
                <a:cs typeface="Times New Roman"/>
              </a:rPr>
              <a:t>Gereken </a:t>
            </a:r>
            <a:r>
              <a:rPr lang="tr-TR" b="1" spc="75" dirty="0" smtClean="0">
                <a:latin typeface="+mn-lt"/>
                <a:cs typeface="Times New Roman"/>
              </a:rPr>
              <a:t>Bazı</a:t>
            </a:r>
            <a:r>
              <a:rPr lang="tr-TR" b="1" spc="-445" dirty="0" smtClean="0">
                <a:latin typeface="+mn-lt"/>
                <a:cs typeface="Times New Roman"/>
              </a:rPr>
              <a:t> </a:t>
            </a:r>
            <a:r>
              <a:rPr lang="tr-TR" b="1" spc="60" dirty="0" smtClean="0">
                <a:latin typeface="+mn-lt"/>
                <a:cs typeface="Times New Roman"/>
              </a:rPr>
              <a:t>Kurallar:</a:t>
            </a:r>
            <a:endParaRPr lang="x-none" b="1" dirty="0">
              <a:latin typeface="+mn-lt"/>
            </a:endParaRPr>
          </a:p>
        </p:txBody>
      </p:sp>
      <p:sp>
        <p:nvSpPr>
          <p:cNvPr id="3" name="2 Dikdörtgen"/>
          <p:cNvSpPr/>
          <p:nvPr/>
        </p:nvSpPr>
        <p:spPr>
          <a:xfrm>
            <a:off x="481209" y="1051426"/>
            <a:ext cx="10883477" cy="5500480"/>
          </a:xfrm>
          <a:prstGeom prst="rect">
            <a:avLst/>
          </a:prstGeom>
        </p:spPr>
        <p:txBody>
          <a:bodyPr wrap="square">
            <a:spAutoFit/>
          </a:bodyPr>
          <a:lstStyle/>
          <a:p>
            <a:pPr marL="296545" marR="28575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300" dirty="0" smtClean="0"/>
              <a:t>Makama girildiğinde, erkekler ceketlerinin önünü  iliklemeli, üst izin vermeden oturulmamalı,  gerekiyorsa izin istenmeli, asla bacak bacak üstüne atılmamalı, sigara içilmemelidir. İkram teklif edilirse  kabul edilmeli ve teşekkür edilmelidir.</a:t>
            </a:r>
          </a:p>
          <a:p>
            <a:pPr marL="296545" marR="505459"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300" dirty="0" smtClean="0"/>
              <a:t>İş ortamında üstler odaya girdiğinde kadınlar da  dahil olmak üzere ayağa kalkılmalıdır. Ancak özel  ortamlarda bu şart yoktur, başla hafif bir selam  vermek yeterli olacaktır.</a:t>
            </a:r>
          </a:p>
          <a:p>
            <a:pPr marL="296545" marR="205104"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300" dirty="0" smtClean="0"/>
              <a:t>Makamda yöneticinin işaret ettiği koltuğa oturulur,  eğer yer gösterilmemişse makam masasının önünde sırtı duvara dönük olan koltuğa oturulmalıdır. Birden  çok kişiyle odaya girildiyse, daha kıdemli olan kişi  makam masasının önündeki koltuğa oturmalıdır.</a:t>
            </a:r>
            <a:endParaRPr lang="tr-TR" sz="2300" dirty="0"/>
          </a:p>
        </p:txBody>
      </p:sp>
    </p:spTree>
    <p:extLst>
      <p:ext uri="{BB962C8B-B14F-4D97-AF65-F5344CB8AC3E}">
        <p14:creationId xmlns:p14="http://schemas.microsoft.com/office/powerpoint/2010/main" val="3799637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spc="60" dirty="0">
                <a:cs typeface="Times New Roman"/>
              </a:rPr>
              <a:t>Astların</a:t>
            </a:r>
            <a:r>
              <a:rPr lang="tr-TR" b="1" spc="-114" dirty="0">
                <a:cs typeface="Times New Roman"/>
              </a:rPr>
              <a:t> </a:t>
            </a:r>
            <a:r>
              <a:rPr lang="tr-TR" b="1" spc="80" dirty="0">
                <a:cs typeface="Times New Roman"/>
              </a:rPr>
              <a:t>Üstlerle</a:t>
            </a:r>
            <a:r>
              <a:rPr lang="tr-TR" b="1" spc="-160" dirty="0">
                <a:cs typeface="Times New Roman"/>
              </a:rPr>
              <a:t> </a:t>
            </a:r>
            <a:r>
              <a:rPr lang="tr-TR" b="1" spc="95" dirty="0">
                <a:cs typeface="Times New Roman"/>
              </a:rPr>
              <a:t>Olan</a:t>
            </a:r>
            <a:r>
              <a:rPr lang="tr-TR" b="1" spc="-50" dirty="0">
                <a:cs typeface="Times New Roman"/>
              </a:rPr>
              <a:t> </a:t>
            </a:r>
            <a:r>
              <a:rPr lang="tr-TR" b="1" spc="60" dirty="0">
                <a:cs typeface="Times New Roman"/>
              </a:rPr>
              <a:t>İlişkilerinde</a:t>
            </a:r>
            <a:r>
              <a:rPr lang="tr-TR" b="1" spc="-85" dirty="0">
                <a:cs typeface="Times New Roman"/>
              </a:rPr>
              <a:t> </a:t>
            </a:r>
            <a:r>
              <a:rPr lang="tr-TR" b="1" spc="114" dirty="0">
                <a:cs typeface="Times New Roman"/>
              </a:rPr>
              <a:t>(Makamda) Dikkat  </a:t>
            </a:r>
            <a:r>
              <a:rPr lang="tr-TR" b="1" spc="95" dirty="0">
                <a:cs typeface="Times New Roman"/>
              </a:rPr>
              <a:t>Etmeleri </a:t>
            </a:r>
            <a:r>
              <a:rPr lang="tr-TR" b="1" spc="50" dirty="0">
                <a:cs typeface="Times New Roman"/>
              </a:rPr>
              <a:t>Gereken </a:t>
            </a:r>
            <a:r>
              <a:rPr lang="tr-TR" b="1" spc="75" dirty="0">
                <a:cs typeface="Times New Roman"/>
              </a:rPr>
              <a:t>Bazı</a:t>
            </a:r>
            <a:r>
              <a:rPr lang="tr-TR" b="1" spc="-445" dirty="0">
                <a:cs typeface="Times New Roman"/>
              </a:rPr>
              <a:t> </a:t>
            </a:r>
            <a:r>
              <a:rPr lang="tr-TR" b="1" spc="60" dirty="0">
                <a:cs typeface="Times New Roman"/>
              </a:rPr>
              <a:t>Kurallar:</a:t>
            </a:r>
            <a:endParaRPr lang="x-none" dirty="0"/>
          </a:p>
        </p:txBody>
      </p:sp>
      <p:sp>
        <p:nvSpPr>
          <p:cNvPr id="3" name="2 Dikdörtgen"/>
          <p:cNvSpPr/>
          <p:nvPr/>
        </p:nvSpPr>
        <p:spPr>
          <a:xfrm>
            <a:off x="481208" y="1123406"/>
            <a:ext cx="11105545" cy="4893647"/>
          </a:xfrm>
          <a:prstGeom prst="rect">
            <a:avLst/>
          </a:prstGeom>
        </p:spPr>
        <p:txBody>
          <a:bodyPr wrap="square">
            <a:spAutoFit/>
          </a:bodyPr>
          <a:lstStyle/>
          <a:p>
            <a:pPr marL="295910" indent="-283845" algn="just">
              <a:lnSpc>
                <a:spcPct val="150000"/>
              </a:lnSpc>
              <a:spcBef>
                <a:spcPts val="105"/>
              </a:spcBef>
              <a:buClr>
                <a:srgbClr val="3891A7"/>
              </a:buClr>
              <a:buSzPct val="78260"/>
              <a:buFont typeface="Wingdings" pitchFamily="2" charset="2"/>
              <a:buChar char="ü"/>
              <a:tabLst>
                <a:tab pos="295910" algn="l"/>
                <a:tab pos="296545" algn="l"/>
              </a:tabLst>
            </a:pPr>
            <a:r>
              <a:rPr lang="tr-TR" sz="2200" dirty="0" smtClean="0"/>
              <a:t>Üstlerle konuşurken saygılı ve nazik ifadeler kullanılmalı, dinlerken gözlerinin içine bakarak ve başla hafif onay vererek dinlenmelidir. Üst hatır  sorduğunda sadece teşekkür edilmeli, karşı hatır  sorulmamalıdır.</a:t>
            </a:r>
          </a:p>
          <a:p>
            <a:pPr marL="295910" indent="-283845" algn="just">
              <a:lnSpc>
                <a:spcPct val="150000"/>
              </a:lnSpc>
              <a:spcBef>
                <a:spcPts val="600"/>
              </a:spcBef>
              <a:buClr>
                <a:srgbClr val="3891A7"/>
              </a:buClr>
              <a:buSzPct val="78260"/>
              <a:buFont typeface="Wingdings" pitchFamily="2" charset="2"/>
              <a:buChar char="ü"/>
              <a:tabLst>
                <a:tab pos="295910" algn="l"/>
                <a:tab pos="296545" algn="l"/>
              </a:tabLst>
            </a:pPr>
            <a:r>
              <a:rPr lang="tr-TR" sz="2200" dirty="0" smtClean="0"/>
              <a:t>Üstün sorduğu sorulara kısa, öz ve açık olarak yanıt verilmelidir.</a:t>
            </a:r>
          </a:p>
          <a:p>
            <a:pPr marL="295910" indent="-283845" algn="just">
              <a:lnSpc>
                <a:spcPct val="150000"/>
              </a:lnSpc>
              <a:spcBef>
                <a:spcPts val="600"/>
              </a:spcBef>
              <a:buClr>
                <a:srgbClr val="3891A7"/>
              </a:buClr>
              <a:buSzPct val="78260"/>
              <a:buFont typeface="Wingdings" pitchFamily="2" charset="2"/>
              <a:buChar char="ü"/>
              <a:tabLst>
                <a:tab pos="295910" algn="l"/>
                <a:tab pos="296545" algn="l"/>
              </a:tabLst>
            </a:pPr>
            <a:r>
              <a:rPr lang="tr-TR" sz="2200" dirty="0" smtClean="0"/>
              <a:t>Makam sahibi kişiler ve astlar özel ve sosyal yaşamlarında samimi dost ve arkadaş olabilirler, ancak  makam odasında yönetici kurumu temsil etmektedir,  bu nedenle saygı gösterilmeli ve protokol kurallarına  uyulmalıdır. Özellikle üçüncü kişilerin yanında resmi  olmak gereklidir.</a:t>
            </a:r>
          </a:p>
          <a:p>
            <a:pPr marL="295910" marR="5080" indent="-283845" algn="just">
              <a:lnSpc>
                <a:spcPct val="150000"/>
              </a:lnSpc>
              <a:spcBef>
                <a:spcPts val="600"/>
              </a:spcBef>
              <a:buClr>
                <a:srgbClr val="3891A7"/>
              </a:buClr>
              <a:buSzPct val="78260"/>
              <a:buFont typeface="Wingdings" pitchFamily="2" charset="2"/>
              <a:buChar char="ü"/>
              <a:tabLst>
                <a:tab pos="295910" algn="l"/>
                <a:tab pos="296545" algn="l"/>
              </a:tabLst>
            </a:pPr>
            <a:r>
              <a:rPr lang="tr-TR" sz="2200" dirty="0" smtClean="0"/>
              <a:t>Üst yöneticinin odasına girildiğinde içeride ondan daha  yüksek pozisyonda birisi varsa, ondan izin almak  gerekir. </a:t>
            </a:r>
            <a:r>
              <a:rPr lang="tr-TR" sz="2200" b="1" dirty="0" smtClean="0"/>
              <a:t>“İzin verirseniz, müdürüme bir şey arz etmek  istiyorum”</a:t>
            </a:r>
            <a:endParaRPr lang="tr-TR" sz="2200" b="1" dirty="0"/>
          </a:p>
        </p:txBody>
      </p:sp>
    </p:spTree>
    <p:extLst>
      <p:ext uri="{BB962C8B-B14F-4D97-AF65-F5344CB8AC3E}">
        <p14:creationId xmlns:p14="http://schemas.microsoft.com/office/powerpoint/2010/main" val="2084515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spc="60" dirty="0">
                <a:cs typeface="Times New Roman"/>
              </a:rPr>
              <a:t>Astların</a:t>
            </a:r>
            <a:r>
              <a:rPr lang="tr-TR" b="1" spc="-114" dirty="0">
                <a:cs typeface="Times New Roman"/>
              </a:rPr>
              <a:t> </a:t>
            </a:r>
            <a:r>
              <a:rPr lang="tr-TR" b="1" spc="80" dirty="0">
                <a:cs typeface="Times New Roman"/>
              </a:rPr>
              <a:t>Üstlerle</a:t>
            </a:r>
            <a:r>
              <a:rPr lang="tr-TR" b="1" spc="-160" dirty="0">
                <a:cs typeface="Times New Roman"/>
              </a:rPr>
              <a:t> </a:t>
            </a:r>
            <a:r>
              <a:rPr lang="tr-TR" b="1" spc="95" dirty="0">
                <a:cs typeface="Times New Roman"/>
              </a:rPr>
              <a:t>Olan</a:t>
            </a:r>
            <a:r>
              <a:rPr lang="tr-TR" b="1" spc="-50" dirty="0">
                <a:cs typeface="Times New Roman"/>
              </a:rPr>
              <a:t> </a:t>
            </a:r>
            <a:r>
              <a:rPr lang="tr-TR" b="1" spc="60" dirty="0">
                <a:cs typeface="Times New Roman"/>
              </a:rPr>
              <a:t>İlişkilerinde</a:t>
            </a:r>
            <a:r>
              <a:rPr lang="tr-TR" b="1" spc="-85" dirty="0">
                <a:cs typeface="Times New Roman"/>
              </a:rPr>
              <a:t> </a:t>
            </a:r>
            <a:r>
              <a:rPr lang="tr-TR" b="1" spc="114" dirty="0">
                <a:cs typeface="Times New Roman"/>
              </a:rPr>
              <a:t>(Makamda) Dikkat  </a:t>
            </a:r>
            <a:r>
              <a:rPr lang="tr-TR" b="1" spc="95" dirty="0">
                <a:cs typeface="Times New Roman"/>
              </a:rPr>
              <a:t>Etmeleri </a:t>
            </a:r>
            <a:r>
              <a:rPr lang="tr-TR" b="1" spc="50" dirty="0">
                <a:cs typeface="Times New Roman"/>
              </a:rPr>
              <a:t>Gereken </a:t>
            </a:r>
            <a:r>
              <a:rPr lang="tr-TR" b="1" spc="75" dirty="0">
                <a:cs typeface="Times New Roman"/>
              </a:rPr>
              <a:t>Bazı</a:t>
            </a:r>
            <a:r>
              <a:rPr lang="tr-TR" b="1" spc="-445" dirty="0">
                <a:cs typeface="Times New Roman"/>
              </a:rPr>
              <a:t> </a:t>
            </a:r>
            <a:r>
              <a:rPr lang="tr-TR" b="1" spc="60" dirty="0">
                <a:cs typeface="Times New Roman"/>
              </a:rPr>
              <a:t>Kurallar:</a:t>
            </a:r>
            <a:endParaRPr lang="x-none" dirty="0"/>
          </a:p>
        </p:txBody>
      </p:sp>
      <p:sp>
        <p:nvSpPr>
          <p:cNvPr id="3" name="2 Dikdörtgen"/>
          <p:cNvSpPr/>
          <p:nvPr/>
        </p:nvSpPr>
        <p:spPr>
          <a:xfrm>
            <a:off x="285266" y="1005840"/>
            <a:ext cx="11314551" cy="5632311"/>
          </a:xfrm>
          <a:prstGeom prst="rect">
            <a:avLst/>
          </a:prstGeom>
        </p:spPr>
        <p:txBody>
          <a:bodyPr wrap="square">
            <a:spAutoFit/>
          </a:bodyPr>
          <a:lstStyle/>
          <a:p>
            <a:pPr marL="295910" marR="91059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300" dirty="0" smtClean="0"/>
              <a:t>Üst başkalarına herhangi bir konuda açıklama  yaparken, kendisine sorulmadığı sürece ast müdahale etmemelidir.	Üst yanlış ya da eksik bilgiler verse dahi düzeltme o anda yapılmamalıdır.</a:t>
            </a:r>
          </a:p>
          <a:p>
            <a:pPr marL="295910" marR="7302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300" dirty="0" smtClean="0"/>
              <a:t>Üstlerin ricası bir emir olarak anlaşılmalıdır. Bazen  amirler “şöyle yaparız, böyle yapalım, bir inceleyelim”  gibi üstü kapalı ifadeler kullansalar bile bunlar emir  ve istek olarak kabul edilerek gereği derhal yerine  getirilmelidir.</a:t>
            </a:r>
          </a:p>
          <a:p>
            <a:pPr marL="295910" marR="429259"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300" dirty="0" smtClean="0"/>
              <a:t>Üstlerle yapılan toplantı bittikten sonra astların  tekrar söz isteyerek fikirlerini söylemek istemeleri  hoş karşılanmaz.</a:t>
            </a:r>
          </a:p>
          <a:p>
            <a:pPr marL="295910"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300" dirty="0" smtClean="0"/>
              <a:t>Makamda yönetici telefonla konuşurken dinlenilmediğini göstermek için başka yere bakmalı,  başka şeyle meşgul olmalı görüşme çok özelse izin  isteyerek dışarı çıkmalıdır.</a:t>
            </a:r>
            <a:endParaRPr lang="tr-TR" sz="2300" dirty="0"/>
          </a:p>
        </p:txBody>
      </p:sp>
    </p:spTree>
    <p:extLst>
      <p:ext uri="{BB962C8B-B14F-4D97-AF65-F5344CB8AC3E}">
        <p14:creationId xmlns:p14="http://schemas.microsoft.com/office/powerpoint/2010/main" val="87850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Arial"/>
                <a:cs typeface="Arial"/>
              </a:rPr>
              <a:t>Görgü</a:t>
            </a:r>
            <a:endParaRPr lang="x-none" dirty="0"/>
          </a:p>
        </p:txBody>
      </p:sp>
      <p:sp>
        <p:nvSpPr>
          <p:cNvPr id="3" name="2 Dikdörtgen"/>
          <p:cNvSpPr/>
          <p:nvPr/>
        </p:nvSpPr>
        <p:spPr>
          <a:xfrm>
            <a:off x="655351" y="1672046"/>
            <a:ext cx="9910354" cy="2962349"/>
          </a:xfrm>
          <a:prstGeom prst="rect">
            <a:avLst/>
          </a:prstGeom>
        </p:spPr>
        <p:txBody>
          <a:bodyPr wrap="square">
            <a:spAutoFit/>
          </a:bodyPr>
          <a:lstStyle/>
          <a:p>
            <a:pPr marL="21590" marR="554990" indent="-9525" algn="just">
              <a:lnSpc>
                <a:spcPct val="100000"/>
              </a:lnSpc>
              <a:spcBef>
                <a:spcPts val="105"/>
              </a:spcBef>
            </a:pPr>
            <a:r>
              <a:rPr lang="tr-TR" sz="2400" dirty="0" smtClean="0">
                <a:cs typeface="Arial"/>
              </a:rPr>
              <a:t>Toplumların tarihsel bir süreçte  geliştirdikleri saygı ve incelik kurallarıdır.</a:t>
            </a:r>
          </a:p>
          <a:p>
            <a:pPr marL="21590" marR="898525" indent="-9525" algn="just">
              <a:lnSpc>
                <a:spcPct val="100000"/>
              </a:lnSpc>
              <a:spcBef>
                <a:spcPts val="1440"/>
              </a:spcBef>
            </a:pPr>
            <a:r>
              <a:rPr lang="tr-TR" sz="2400" dirty="0" smtClean="0">
                <a:cs typeface="Arial"/>
              </a:rPr>
              <a:t>Toplumsal davranışları kabul edilebilir  sınırlar içine alır.</a:t>
            </a:r>
          </a:p>
          <a:p>
            <a:pPr marL="21590" marR="898525" indent="-9525" algn="just">
              <a:lnSpc>
                <a:spcPct val="100000"/>
              </a:lnSpc>
              <a:spcBef>
                <a:spcPts val="1440"/>
              </a:spcBef>
            </a:pPr>
            <a:endParaRPr lang="tr-TR" sz="2400" dirty="0" smtClean="0">
              <a:cs typeface="Arial"/>
            </a:endParaRPr>
          </a:p>
          <a:p>
            <a:pPr marL="21590" marR="458470" indent="-9525" algn="just">
              <a:lnSpc>
                <a:spcPct val="100000"/>
              </a:lnSpc>
              <a:spcBef>
                <a:spcPts val="2230"/>
              </a:spcBef>
            </a:pPr>
            <a:r>
              <a:rPr lang="tr-TR" sz="2400" i="1" dirty="0" smtClean="0">
                <a:solidFill>
                  <a:srgbClr val="0000FF"/>
                </a:solidFill>
                <a:cs typeface="Carlito"/>
              </a:rPr>
              <a:t>İnsanlarla olan ilişkilerinden nezaket ve  görgüyü kaldıran, onun en büyük süsünü  kaldırmış olur.</a:t>
            </a:r>
            <a:endParaRPr lang="tr-TR" sz="2400" dirty="0" smtClean="0">
              <a:cs typeface="Carlito"/>
            </a:endParaRPr>
          </a:p>
          <a:p>
            <a:pPr marR="5080" algn="r">
              <a:lnSpc>
                <a:spcPct val="100000"/>
              </a:lnSpc>
              <a:spcBef>
                <a:spcPts val="100"/>
              </a:spcBef>
            </a:pPr>
            <a:r>
              <a:rPr lang="tr-TR" sz="2400" b="1" dirty="0" err="1" smtClean="0">
                <a:solidFill>
                  <a:srgbClr val="0000FF"/>
                </a:solidFill>
                <a:latin typeface="Arial"/>
                <a:cs typeface="Arial"/>
              </a:rPr>
              <a:t>Çiçero</a:t>
            </a:r>
            <a:endParaRPr lang="tr-TR" sz="2400" dirty="0">
              <a:latin typeface="Arial"/>
              <a:cs typeface="Arial"/>
            </a:endParaRPr>
          </a:p>
        </p:txBody>
      </p:sp>
    </p:spTree>
    <p:extLst>
      <p:ext uri="{BB962C8B-B14F-4D97-AF65-F5344CB8AC3E}">
        <p14:creationId xmlns:p14="http://schemas.microsoft.com/office/powerpoint/2010/main" val="3403441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spc="60" dirty="0">
                <a:cs typeface="Times New Roman"/>
              </a:rPr>
              <a:t>Astların</a:t>
            </a:r>
            <a:r>
              <a:rPr lang="tr-TR" b="1" spc="-114" dirty="0">
                <a:cs typeface="Times New Roman"/>
              </a:rPr>
              <a:t> </a:t>
            </a:r>
            <a:r>
              <a:rPr lang="tr-TR" b="1" spc="80" dirty="0">
                <a:cs typeface="Times New Roman"/>
              </a:rPr>
              <a:t>Üstlerle</a:t>
            </a:r>
            <a:r>
              <a:rPr lang="tr-TR" b="1" spc="-160" dirty="0">
                <a:cs typeface="Times New Roman"/>
              </a:rPr>
              <a:t> </a:t>
            </a:r>
            <a:r>
              <a:rPr lang="tr-TR" b="1" spc="95" dirty="0">
                <a:cs typeface="Times New Roman"/>
              </a:rPr>
              <a:t>Olan</a:t>
            </a:r>
            <a:r>
              <a:rPr lang="tr-TR" b="1" spc="-50" dirty="0">
                <a:cs typeface="Times New Roman"/>
              </a:rPr>
              <a:t> </a:t>
            </a:r>
            <a:r>
              <a:rPr lang="tr-TR" b="1" spc="60" dirty="0">
                <a:cs typeface="Times New Roman"/>
              </a:rPr>
              <a:t>İlişkilerinde</a:t>
            </a:r>
            <a:r>
              <a:rPr lang="tr-TR" b="1" spc="-85" dirty="0">
                <a:cs typeface="Times New Roman"/>
              </a:rPr>
              <a:t> </a:t>
            </a:r>
            <a:r>
              <a:rPr lang="tr-TR" b="1" spc="114" dirty="0">
                <a:cs typeface="Times New Roman"/>
              </a:rPr>
              <a:t>(Makamda) Dikkat  </a:t>
            </a:r>
            <a:r>
              <a:rPr lang="tr-TR" b="1" spc="95" dirty="0">
                <a:cs typeface="Times New Roman"/>
              </a:rPr>
              <a:t>Etmeleri </a:t>
            </a:r>
            <a:r>
              <a:rPr lang="tr-TR" b="1" spc="50" dirty="0">
                <a:cs typeface="Times New Roman"/>
              </a:rPr>
              <a:t>Gereken </a:t>
            </a:r>
            <a:r>
              <a:rPr lang="tr-TR" b="1" spc="75" dirty="0">
                <a:cs typeface="Times New Roman"/>
              </a:rPr>
              <a:t>Bazı</a:t>
            </a:r>
            <a:r>
              <a:rPr lang="tr-TR" b="1" spc="-445" dirty="0">
                <a:cs typeface="Times New Roman"/>
              </a:rPr>
              <a:t> </a:t>
            </a:r>
            <a:r>
              <a:rPr lang="tr-TR" b="1" spc="60" dirty="0">
                <a:cs typeface="Times New Roman"/>
              </a:rPr>
              <a:t>Kurallar:</a:t>
            </a:r>
            <a:endParaRPr lang="x-none" dirty="0"/>
          </a:p>
        </p:txBody>
      </p:sp>
      <p:sp>
        <p:nvSpPr>
          <p:cNvPr id="3" name="2 Dikdörtgen"/>
          <p:cNvSpPr/>
          <p:nvPr/>
        </p:nvSpPr>
        <p:spPr>
          <a:xfrm>
            <a:off x="300445" y="1050680"/>
            <a:ext cx="11416937" cy="4789709"/>
          </a:xfrm>
          <a:prstGeom prst="rect">
            <a:avLst/>
          </a:prstGeom>
        </p:spPr>
        <p:txBody>
          <a:bodyPr wrap="square">
            <a:spAutoFit/>
          </a:bodyPr>
          <a:lstStyle/>
          <a:p>
            <a:pPr marL="295910" marR="1192530" indent="-283845" algn="just">
              <a:lnSpc>
                <a:spcPct val="150000"/>
              </a:lnSpc>
              <a:spcBef>
                <a:spcPts val="95"/>
              </a:spcBef>
              <a:buClr>
                <a:srgbClr val="3891A7"/>
              </a:buClr>
              <a:buSzPct val="79545"/>
              <a:buFont typeface="Wingdings" pitchFamily="2" charset="2"/>
              <a:buChar char="ü"/>
              <a:tabLst>
                <a:tab pos="295910" algn="l"/>
                <a:tab pos="296545" algn="l"/>
              </a:tabLst>
            </a:pPr>
            <a:r>
              <a:rPr lang="tr-TR" sz="2100" dirty="0" smtClean="0"/>
              <a:t>Makam sahibi evrak imzalarken yazıyı okumaya  çalışılmamalıdır.</a:t>
            </a:r>
          </a:p>
          <a:p>
            <a:pPr marL="295910" indent="-283845" algn="just">
              <a:lnSpc>
                <a:spcPct val="150000"/>
              </a:lnSpc>
              <a:spcBef>
                <a:spcPts val="600"/>
              </a:spcBef>
              <a:buClr>
                <a:srgbClr val="3891A7"/>
              </a:buClr>
              <a:buSzPct val="79545"/>
              <a:buFont typeface="Wingdings" pitchFamily="2" charset="2"/>
              <a:buChar char="ü"/>
              <a:tabLst>
                <a:tab pos="295910" algn="l"/>
                <a:tab pos="296545" algn="l"/>
              </a:tabLst>
            </a:pPr>
            <a:r>
              <a:rPr lang="tr-TR" sz="2100" dirty="0" smtClean="0"/>
              <a:t>Görüşme sonunda yöneticinin teşekkür etmesi gitmek gerektiği anlamına gelmektedir.</a:t>
            </a:r>
          </a:p>
          <a:p>
            <a:pPr marL="295910" marR="655955" indent="-283845" algn="just">
              <a:lnSpc>
                <a:spcPct val="150000"/>
              </a:lnSpc>
              <a:spcBef>
                <a:spcPts val="600"/>
              </a:spcBef>
              <a:buClr>
                <a:srgbClr val="3891A7"/>
              </a:buClr>
              <a:buSzPct val="79545"/>
              <a:buFont typeface="Wingdings" pitchFamily="2" charset="2"/>
              <a:buChar char="ü"/>
              <a:tabLst>
                <a:tab pos="295910" algn="l"/>
                <a:tab pos="296545" algn="l"/>
              </a:tabLst>
            </a:pPr>
            <a:r>
              <a:rPr lang="tr-TR" sz="2100" dirty="0" smtClean="0"/>
              <a:t>Girişte ve çıkışta yönetici el uzatmadıkça, toka için el  uzatılmamalıdır.</a:t>
            </a:r>
          </a:p>
          <a:p>
            <a:pPr marL="295910" indent="-283845" algn="just">
              <a:lnSpc>
                <a:spcPct val="150000"/>
              </a:lnSpc>
              <a:spcBef>
                <a:spcPts val="600"/>
              </a:spcBef>
              <a:buClr>
                <a:srgbClr val="3891A7"/>
              </a:buClr>
              <a:buSzPct val="79545"/>
              <a:buFont typeface="Wingdings" pitchFamily="2" charset="2"/>
              <a:buChar char="ü"/>
              <a:tabLst>
                <a:tab pos="295910" algn="l"/>
                <a:tab pos="296545" algn="l"/>
              </a:tabLst>
            </a:pPr>
            <a:r>
              <a:rPr lang="tr-TR" sz="2100" dirty="0" smtClean="0"/>
              <a:t>Üstlerle yapılacak görüşme öncesinde sekreterle konuşarak uygun bir zaman için randevu alınmalıdır.</a:t>
            </a:r>
          </a:p>
          <a:p>
            <a:pPr marL="295910" marR="5080" indent="-283845" algn="just">
              <a:lnSpc>
                <a:spcPct val="150000"/>
              </a:lnSpc>
              <a:spcBef>
                <a:spcPts val="600"/>
              </a:spcBef>
              <a:buClr>
                <a:srgbClr val="3891A7"/>
              </a:buClr>
              <a:buSzPct val="79545"/>
              <a:buFont typeface="Wingdings" pitchFamily="2" charset="2"/>
              <a:buChar char="ü"/>
              <a:tabLst>
                <a:tab pos="295910" algn="l"/>
                <a:tab pos="296545" algn="l"/>
              </a:tabLst>
            </a:pPr>
            <a:r>
              <a:rPr lang="tr-TR" sz="2100" dirty="0" smtClean="0"/>
              <a:t>Zorunlu ve acil durumlar dışında, yönetici makamına gelir  gelmez, dışarı çıkarken, makam odasında konuk veya  toplantı varken içeri girilmemelidir.</a:t>
            </a:r>
          </a:p>
          <a:p>
            <a:pPr marL="295910" marR="203835" indent="-283845" algn="just">
              <a:lnSpc>
                <a:spcPct val="150000"/>
              </a:lnSpc>
              <a:spcBef>
                <a:spcPts val="600"/>
              </a:spcBef>
              <a:buClr>
                <a:srgbClr val="3891A7"/>
              </a:buClr>
              <a:buSzPct val="79545"/>
              <a:buFont typeface="Wingdings" pitchFamily="2" charset="2"/>
              <a:buChar char="ü"/>
              <a:tabLst>
                <a:tab pos="295910" algn="l"/>
                <a:tab pos="296545" algn="l"/>
              </a:tabLst>
            </a:pPr>
            <a:r>
              <a:rPr lang="tr-TR" sz="2100" dirty="0" smtClean="0"/>
              <a:t>Protokolde üstlerin yanında durma ya da oturma yeri  onun soludur. Toplantıda, törende, otururken, sırada  ayakta dururken veya yürürken ast daima üstün soluna  geçer. Ancak üstün ortada olduğu durumlarda birinci ast  üstün sağında, ikinci ast solunda olmak üzere yer  almalıdır.</a:t>
            </a:r>
            <a:endParaRPr lang="tr-TR" sz="2100" dirty="0"/>
          </a:p>
        </p:txBody>
      </p:sp>
    </p:spTree>
    <p:extLst>
      <p:ext uri="{BB962C8B-B14F-4D97-AF65-F5344CB8AC3E}">
        <p14:creationId xmlns:p14="http://schemas.microsoft.com/office/powerpoint/2010/main" val="3241374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p:txBody>
          <a:bodyPr/>
          <a:lstStyle/>
          <a:p>
            <a:r>
              <a:rPr lang="tr-TR" b="1" dirty="0" smtClean="0">
                <a:solidFill>
                  <a:srgbClr val="000000"/>
                </a:solidFill>
                <a:latin typeface="+mn-lt"/>
                <a:cs typeface="Arial"/>
              </a:rPr>
              <a:t>TELEFONDA PROTOKOL</a:t>
            </a:r>
            <a:endParaRPr lang="tr-TR" dirty="0">
              <a:latin typeface="+mn-lt"/>
            </a:endParaRPr>
          </a:p>
        </p:txBody>
      </p:sp>
      <p:sp>
        <p:nvSpPr>
          <p:cNvPr id="4" name="3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val="3293490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cs typeface="Arial"/>
              </a:rPr>
              <a:t>Telefonda Protokol</a:t>
            </a:r>
            <a:endParaRPr lang="x-none" sz="6000" dirty="0"/>
          </a:p>
        </p:txBody>
      </p:sp>
      <p:sp>
        <p:nvSpPr>
          <p:cNvPr id="3" name="2 Dikdörtgen"/>
          <p:cNvSpPr/>
          <p:nvPr/>
        </p:nvSpPr>
        <p:spPr>
          <a:xfrm>
            <a:off x="731519" y="1446406"/>
            <a:ext cx="10593977" cy="4379148"/>
          </a:xfrm>
          <a:prstGeom prst="rect">
            <a:avLst/>
          </a:prstGeom>
        </p:spPr>
        <p:txBody>
          <a:bodyPr wrap="square">
            <a:spAutoFit/>
          </a:bodyPr>
          <a:lstStyle/>
          <a:p>
            <a:pPr marL="27940" marR="92075" indent="-15240" algn="just">
              <a:lnSpc>
                <a:spcPct val="150000"/>
              </a:lnSpc>
              <a:spcBef>
                <a:spcPts val="105"/>
              </a:spcBef>
              <a:buFont typeface="Wingdings" pitchFamily="2" charset="2"/>
              <a:buChar char="ü"/>
            </a:pPr>
            <a:r>
              <a:rPr lang="tr-TR" sz="2000" dirty="0" smtClean="0"/>
              <a:t>Telefon sosyal yaşamda, iş ortamında,  dostluk ilişkilerinde ve resmi ortamlarda  özenle kullanılması gereken bir araçtır.</a:t>
            </a:r>
          </a:p>
          <a:p>
            <a:pPr marL="296545" marR="25400" indent="-283845" algn="just">
              <a:lnSpc>
                <a:spcPct val="150000"/>
              </a:lnSpc>
              <a:spcBef>
                <a:spcPts val="95"/>
              </a:spcBef>
              <a:buClr>
                <a:srgbClr val="3891A7"/>
              </a:buClr>
              <a:buSzPct val="80357"/>
              <a:buFont typeface="Wingdings" pitchFamily="2" charset="2"/>
              <a:buChar char="ü"/>
              <a:tabLst>
                <a:tab pos="296545" algn="l"/>
              </a:tabLst>
            </a:pPr>
            <a:r>
              <a:rPr lang="tr-TR" sz="2000" dirty="0" smtClean="0"/>
              <a:t>Sosyal yaşamda ve iş ortamında telefonda  konuşurken uyulması gereken önemli  bazı görgü ve protokol kuralları vardır.</a:t>
            </a:r>
            <a:r>
              <a:rPr lang="tr-TR" sz="2000" spc="-5" dirty="0">
                <a:cs typeface="Times New Roman"/>
              </a:rPr>
              <a:t> </a:t>
            </a:r>
            <a:endParaRPr lang="tr-TR" sz="2000" spc="-5" dirty="0" smtClean="0">
              <a:cs typeface="Times New Roman"/>
            </a:endParaRPr>
          </a:p>
          <a:p>
            <a:pPr marL="296545" marR="25400" indent="-283845" algn="just">
              <a:lnSpc>
                <a:spcPct val="150000"/>
              </a:lnSpc>
              <a:spcBef>
                <a:spcPts val="95"/>
              </a:spcBef>
              <a:buClr>
                <a:srgbClr val="3891A7"/>
              </a:buClr>
              <a:buSzPct val="80357"/>
              <a:buFont typeface="Wingdings" pitchFamily="2" charset="2"/>
              <a:buChar char="ü"/>
              <a:tabLst>
                <a:tab pos="296545" algn="l"/>
              </a:tabLst>
            </a:pPr>
            <a:r>
              <a:rPr lang="tr-TR" sz="2000" spc="-5" dirty="0" smtClean="0">
                <a:cs typeface="Times New Roman"/>
              </a:rPr>
              <a:t>Telefon </a:t>
            </a:r>
            <a:r>
              <a:rPr lang="tr-TR" sz="2000" spc="95" dirty="0">
                <a:cs typeface="Times New Roman"/>
              </a:rPr>
              <a:t>görüşmelerinde </a:t>
            </a:r>
            <a:r>
              <a:rPr lang="tr-TR" sz="2000" spc="75" dirty="0">
                <a:cs typeface="Times New Roman"/>
              </a:rPr>
              <a:t>telefon </a:t>
            </a:r>
            <a:r>
              <a:rPr lang="tr-TR" sz="2000" spc="150" dirty="0">
                <a:cs typeface="Times New Roman"/>
              </a:rPr>
              <a:t>eden </a:t>
            </a:r>
            <a:r>
              <a:rPr lang="tr-TR" sz="2000" spc="75" dirty="0">
                <a:cs typeface="Times New Roman"/>
              </a:rPr>
              <a:t>uygun  </a:t>
            </a:r>
            <a:r>
              <a:rPr lang="tr-TR" sz="2000" spc="100" dirty="0">
                <a:cs typeface="Times New Roman"/>
              </a:rPr>
              <a:t>bir</a:t>
            </a:r>
            <a:r>
              <a:rPr lang="tr-TR" sz="2000" spc="-165" dirty="0">
                <a:cs typeface="Times New Roman"/>
              </a:rPr>
              <a:t> </a:t>
            </a:r>
            <a:r>
              <a:rPr lang="tr-TR" sz="2000" spc="100" dirty="0">
                <a:cs typeface="Times New Roman"/>
              </a:rPr>
              <a:t>selamlama</a:t>
            </a:r>
            <a:r>
              <a:rPr lang="tr-TR" sz="2000" spc="-135" dirty="0">
                <a:cs typeface="Times New Roman"/>
              </a:rPr>
              <a:t> </a:t>
            </a:r>
            <a:r>
              <a:rPr lang="tr-TR" sz="2000" spc="110" dirty="0">
                <a:cs typeface="Times New Roman"/>
              </a:rPr>
              <a:t>sözcüğünden</a:t>
            </a:r>
            <a:r>
              <a:rPr lang="tr-TR" sz="2000" spc="-100" dirty="0">
                <a:cs typeface="Times New Roman"/>
              </a:rPr>
              <a:t> </a:t>
            </a:r>
            <a:r>
              <a:rPr lang="tr-TR" sz="2000" spc="100" dirty="0">
                <a:cs typeface="Times New Roman"/>
              </a:rPr>
              <a:t>sonra</a:t>
            </a:r>
            <a:r>
              <a:rPr lang="tr-TR" sz="2000" spc="-155" dirty="0">
                <a:cs typeface="Times New Roman"/>
              </a:rPr>
              <a:t> </a:t>
            </a:r>
            <a:r>
              <a:rPr lang="tr-TR" sz="2000" spc="105" dirty="0">
                <a:cs typeface="Times New Roman"/>
              </a:rPr>
              <a:t>önce kendi  adını </a:t>
            </a:r>
            <a:r>
              <a:rPr lang="tr-TR" sz="2000" spc="-30" dirty="0">
                <a:cs typeface="Times New Roman"/>
              </a:rPr>
              <a:t>ve </a:t>
            </a:r>
            <a:r>
              <a:rPr lang="tr-TR" sz="2000" spc="50" dirty="0">
                <a:cs typeface="Times New Roman"/>
              </a:rPr>
              <a:t>soyadını, </a:t>
            </a:r>
            <a:r>
              <a:rPr lang="tr-TR" sz="2000" spc="100" dirty="0">
                <a:cs typeface="Times New Roman"/>
              </a:rPr>
              <a:t>sonra </a:t>
            </a:r>
            <a:r>
              <a:rPr lang="tr-TR" sz="2000" spc="45" dirty="0">
                <a:cs typeface="Times New Roman"/>
              </a:rPr>
              <a:t>varsa </a:t>
            </a:r>
            <a:r>
              <a:rPr lang="tr-TR" sz="2000" spc="-30" dirty="0">
                <a:cs typeface="Times New Roman"/>
              </a:rPr>
              <a:t>ve </a:t>
            </a:r>
            <a:r>
              <a:rPr lang="tr-TR" sz="2000" spc="30" dirty="0">
                <a:cs typeface="Times New Roman"/>
              </a:rPr>
              <a:t>gerekiyorsa  </a:t>
            </a:r>
            <a:r>
              <a:rPr lang="tr-TR" sz="2000" spc="95" dirty="0" err="1">
                <a:cs typeface="Times New Roman"/>
              </a:rPr>
              <a:t>ünvanını</a:t>
            </a:r>
            <a:r>
              <a:rPr lang="tr-TR" sz="2000" spc="-220" dirty="0">
                <a:cs typeface="Times New Roman"/>
              </a:rPr>
              <a:t> </a:t>
            </a:r>
            <a:r>
              <a:rPr lang="tr-TR" sz="2000" spc="20" dirty="0">
                <a:cs typeface="Times New Roman"/>
              </a:rPr>
              <a:t>söylemelidir.</a:t>
            </a:r>
            <a:endParaRPr lang="tr-TR" sz="2000" dirty="0">
              <a:cs typeface="Times New Roman"/>
            </a:endParaRPr>
          </a:p>
          <a:p>
            <a:pPr marL="296545" marR="443230" indent="-283845" algn="just">
              <a:lnSpc>
                <a:spcPct val="150000"/>
              </a:lnSpc>
              <a:spcBef>
                <a:spcPts val="600"/>
              </a:spcBef>
              <a:buClr>
                <a:srgbClr val="3891A7"/>
              </a:buClr>
              <a:buSzPct val="80357"/>
              <a:buFont typeface="Wingdings" pitchFamily="2" charset="2"/>
              <a:buChar char="ü"/>
              <a:tabLst>
                <a:tab pos="296545" algn="l"/>
              </a:tabLst>
            </a:pPr>
            <a:r>
              <a:rPr lang="tr-TR" sz="2000" spc="100" dirty="0">
                <a:cs typeface="Times New Roman"/>
              </a:rPr>
              <a:t>Daha</a:t>
            </a:r>
            <a:r>
              <a:rPr lang="tr-TR" sz="2000" spc="-165" dirty="0">
                <a:cs typeface="Times New Roman"/>
              </a:rPr>
              <a:t> </a:t>
            </a:r>
            <a:r>
              <a:rPr lang="tr-TR" sz="2000" spc="100" dirty="0">
                <a:cs typeface="Times New Roman"/>
              </a:rPr>
              <a:t>sonra</a:t>
            </a:r>
            <a:r>
              <a:rPr lang="tr-TR" sz="2000" spc="-130" dirty="0">
                <a:cs typeface="Times New Roman"/>
              </a:rPr>
              <a:t> </a:t>
            </a:r>
            <a:r>
              <a:rPr lang="tr-TR" sz="2000" spc="90" dirty="0">
                <a:cs typeface="Times New Roman"/>
              </a:rPr>
              <a:t>telefonda</a:t>
            </a:r>
            <a:r>
              <a:rPr lang="tr-TR" sz="2000" spc="-110" dirty="0">
                <a:cs typeface="Times New Roman"/>
              </a:rPr>
              <a:t> </a:t>
            </a:r>
            <a:r>
              <a:rPr lang="tr-TR" sz="2000" spc="120" dirty="0">
                <a:cs typeface="Times New Roman"/>
              </a:rPr>
              <a:t>kiminle konuşulmak  </a:t>
            </a:r>
            <a:r>
              <a:rPr lang="tr-TR" sz="2000" spc="70" dirty="0">
                <a:cs typeface="Times New Roman"/>
              </a:rPr>
              <a:t>istendiği</a:t>
            </a:r>
            <a:r>
              <a:rPr lang="tr-TR" sz="2000" spc="-45" dirty="0">
                <a:cs typeface="Times New Roman"/>
              </a:rPr>
              <a:t> </a:t>
            </a:r>
            <a:r>
              <a:rPr lang="tr-TR" sz="2000" spc="25" dirty="0">
                <a:cs typeface="Times New Roman"/>
              </a:rPr>
              <a:t>belirtilir.</a:t>
            </a:r>
            <a:endParaRPr lang="tr-TR" sz="2000" dirty="0">
              <a:cs typeface="Times New Roman"/>
            </a:endParaRPr>
          </a:p>
          <a:p>
            <a:pPr marL="296545" indent="-283845" algn="just">
              <a:lnSpc>
                <a:spcPct val="150000"/>
              </a:lnSpc>
              <a:spcBef>
                <a:spcPts val="605"/>
              </a:spcBef>
              <a:buClr>
                <a:srgbClr val="3891A7"/>
              </a:buClr>
              <a:buSzPct val="80357"/>
              <a:buFont typeface="Wingdings" pitchFamily="2" charset="2"/>
              <a:buChar char="ü"/>
              <a:tabLst>
                <a:tab pos="296545" algn="l"/>
              </a:tabLst>
            </a:pPr>
            <a:r>
              <a:rPr lang="tr-TR" sz="2000" spc="20" dirty="0">
                <a:cs typeface="Times New Roman"/>
              </a:rPr>
              <a:t>Telefonda </a:t>
            </a:r>
            <a:r>
              <a:rPr lang="tr-TR" sz="2000" spc="75" dirty="0">
                <a:cs typeface="Times New Roman"/>
              </a:rPr>
              <a:t>karşı </a:t>
            </a:r>
            <a:r>
              <a:rPr lang="tr-TR" sz="2000" spc="80" dirty="0">
                <a:cs typeface="Times New Roman"/>
              </a:rPr>
              <a:t>tarafın</a:t>
            </a:r>
            <a:r>
              <a:rPr lang="tr-TR" sz="2000" spc="-484" dirty="0">
                <a:cs typeface="Times New Roman"/>
              </a:rPr>
              <a:t> </a:t>
            </a:r>
            <a:r>
              <a:rPr lang="tr-TR" sz="2000" spc="110" dirty="0">
                <a:cs typeface="Times New Roman"/>
              </a:rPr>
              <a:t>numarası </a:t>
            </a:r>
            <a:r>
              <a:rPr lang="tr-TR" sz="2000" spc="95" dirty="0">
                <a:cs typeface="Times New Roman"/>
              </a:rPr>
              <a:t>sorulmamalı, </a:t>
            </a:r>
            <a:r>
              <a:rPr lang="tr-TR" sz="2000" i="1" spc="-90" dirty="0">
                <a:cs typeface="Times New Roman"/>
              </a:rPr>
              <a:t>“orası </a:t>
            </a:r>
            <a:r>
              <a:rPr lang="tr-TR" sz="2000" i="1" spc="-85" dirty="0">
                <a:cs typeface="Times New Roman"/>
              </a:rPr>
              <a:t>neresi?” </a:t>
            </a:r>
            <a:r>
              <a:rPr lang="tr-TR" sz="2000" spc="95" dirty="0">
                <a:cs typeface="Times New Roman"/>
              </a:rPr>
              <a:t>şeklinde</a:t>
            </a:r>
            <a:r>
              <a:rPr lang="tr-TR" sz="2000" spc="-105" dirty="0">
                <a:cs typeface="Times New Roman"/>
              </a:rPr>
              <a:t> </a:t>
            </a:r>
            <a:r>
              <a:rPr lang="tr-TR" sz="2000" spc="65" dirty="0">
                <a:cs typeface="Times New Roman"/>
              </a:rPr>
              <a:t>ifadeler  </a:t>
            </a:r>
            <a:r>
              <a:rPr lang="tr-TR" sz="2000" spc="50" dirty="0">
                <a:cs typeface="Times New Roman"/>
              </a:rPr>
              <a:t>kesinlikle</a:t>
            </a:r>
            <a:r>
              <a:rPr lang="tr-TR" sz="2000" spc="-150" dirty="0">
                <a:cs typeface="Times New Roman"/>
              </a:rPr>
              <a:t> </a:t>
            </a:r>
            <a:r>
              <a:rPr lang="tr-TR" sz="2000" spc="55" dirty="0">
                <a:cs typeface="Times New Roman"/>
              </a:rPr>
              <a:t>kullanılmamalıdır</a:t>
            </a:r>
            <a:r>
              <a:rPr lang="tr-TR" sz="2000" spc="55" dirty="0" smtClean="0">
                <a:cs typeface="Times New Roman"/>
              </a:rPr>
              <a:t>.</a:t>
            </a:r>
            <a:endParaRPr lang="tr-TR" sz="2000" dirty="0">
              <a:cs typeface="Times New Roman"/>
            </a:endParaRPr>
          </a:p>
        </p:txBody>
      </p:sp>
    </p:spTree>
    <p:extLst>
      <p:ext uri="{BB962C8B-B14F-4D97-AF65-F5344CB8AC3E}">
        <p14:creationId xmlns:p14="http://schemas.microsoft.com/office/powerpoint/2010/main" val="2692935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cs typeface="Arial"/>
              </a:rPr>
              <a:t>Telefonda Protokol</a:t>
            </a:r>
            <a:endParaRPr lang="x-none" dirty="0"/>
          </a:p>
        </p:txBody>
      </p:sp>
      <p:sp>
        <p:nvSpPr>
          <p:cNvPr id="3" name="2 Dikdörtgen"/>
          <p:cNvSpPr/>
          <p:nvPr/>
        </p:nvSpPr>
        <p:spPr>
          <a:xfrm>
            <a:off x="481209" y="1306286"/>
            <a:ext cx="10909602" cy="4201150"/>
          </a:xfrm>
          <a:prstGeom prst="rect">
            <a:avLst/>
          </a:prstGeom>
        </p:spPr>
        <p:txBody>
          <a:bodyPr wrap="square">
            <a:spAutoFit/>
          </a:bodyPr>
          <a:lstStyle/>
          <a:p>
            <a:pPr marL="296545" marR="5080"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400" dirty="0" smtClean="0"/>
              <a:t>Aranan </a:t>
            </a:r>
            <a:r>
              <a:rPr lang="tr-TR" sz="2400" dirty="0" err="1" smtClean="0"/>
              <a:t>sahış</a:t>
            </a:r>
            <a:r>
              <a:rPr lang="tr-TR" sz="2400" dirty="0" smtClean="0"/>
              <a:t> telefona çıkmamış ise konuşulmak  istenen kişinin aktarılması ya da çağrılması nazik bir  dille rica edilir.</a:t>
            </a:r>
          </a:p>
          <a:p>
            <a:pPr marL="296545" marR="18542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dirty="0" smtClean="0"/>
              <a:t>Telefonu açan kişi gerekiyorsa aranılan kişiye  iletilmek üzere mesaj almalı; mesajı eksiksiz olarak  ve zamanında ilgiliye iletmelidir.</a:t>
            </a:r>
          </a:p>
          <a:p>
            <a:pPr marL="296545" marR="29209" indent="-283845" algn="just">
              <a:lnSpc>
                <a:spcPct val="150000"/>
              </a:lnSpc>
              <a:spcBef>
                <a:spcPts val="605"/>
              </a:spcBef>
              <a:buClr>
                <a:srgbClr val="3891A7"/>
              </a:buClr>
              <a:buSzPct val="79166"/>
              <a:buFont typeface="Wingdings" pitchFamily="2" charset="2"/>
              <a:buChar char="ü"/>
              <a:tabLst>
                <a:tab pos="295910" algn="l"/>
                <a:tab pos="296545" algn="l"/>
              </a:tabLst>
            </a:pPr>
            <a:r>
              <a:rPr lang="tr-TR" sz="2400" dirty="0" smtClean="0"/>
              <a:t>Telefonu arayan kişi kapatmalıdır. Kapatmadan önce  iyi dileklerini sunmalıdır.</a:t>
            </a:r>
          </a:p>
          <a:p>
            <a:pPr marL="296545" marR="88900"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400" dirty="0" smtClean="0"/>
              <a:t>Konuta veya eve saat 9.00’dan önce ve 22.00’den  sonra telefon etmek doğru değildir. Acil durumlarda  söze mutlaka özür dileyerek başlamak gerekir.</a:t>
            </a:r>
            <a:endParaRPr lang="tr-TR" sz="2400" dirty="0"/>
          </a:p>
        </p:txBody>
      </p:sp>
    </p:spTree>
    <p:extLst>
      <p:ext uri="{BB962C8B-B14F-4D97-AF65-F5344CB8AC3E}">
        <p14:creationId xmlns:p14="http://schemas.microsoft.com/office/powerpoint/2010/main" val="1701424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cs typeface="Arial"/>
              </a:rPr>
              <a:t>Telefonda Protokol</a:t>
            </a:r>
            <a:endParaRPr lang="x-none" dirty="0"/>
          </a:p>
        </p:txBody>
      </p:sp>
      <p:sp>
        <p:nvSpPr>
          <p:cNvPr id="3" name="2 Dikdörtgen"/>
          <p:cNvSpPr/>
          <p:nvPr/>
        </p:nvSpPr>
        <p:spPr>
          <a:xfrm>
            <a:off x="653143" y="1151454"/>
            <a:ext cx="10985863" cy="4970591"/>
          </a:xfrm>
          <a:prstGeom prst="rect">
            <a:avLst/>
          </a:prstGeom>
        </p:spPr>
        <p:txBody>
          <a:bodyPr wrap="square">
            <a:spAutoFit/>
          </a:bodyPr>
          <a:lstStyle/>
          <a:p>
            <a:pPr marL="296545" marR="135255" indent="-283845" algn="just">
              <a:lnSpc>
                <a:spcPct val="150000"/>
              </a:lnSpc>
              <a:spcBef>
                <a:spcPts val="100"/>
              </a:spcBef>
              <a:buClr>
                <a:srgbClr val="3891A7"/>
              </a:buClr>
              <a:buSzPct val="79166"/>
              <a:buFont typeface="Wingdings" pitchFamily="2" charset="2"/>
              <a:buChar char="ü"/>
              <a:tabLst>
                <a:tab pos="295910" algn="l"/>
                <a:tab pos="296545" algn="l"/>
                <a:tab pos="5770880" algn="l"/>
              </a:tabLst>
            </a:pPr>
            <a:r>
              <a:rPr lang="tr-TR" sz="2200" dirty="0" smtClean="0"/>
              <a:t>Sokakta veya sosyal bir ortamda cep telefonuyla  yüksek sesle konuşmak saygısızlık olarak algılanır.</a:t>
            </a:r>
          </a:p>
          <a:p>
            <a:pPr marL="296545" marR="62801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200" dirty="0" smtClean="0"/>
              <a:t>Sinema, konser, konferans gibi faaliyetlerde cep  telefonları kapatılmalı ya da sessize alınmalıdır.</a:t>
            </a:r>
          </a:p>
          <a:p>
            <a:pPr marL="29654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200" dirty="0" smtClean="0"/>
              <a:t>Bire bir insan ilişkisi her zaman telefon görüşmesinden önceliklidir. Sadece telefon çalıyor  diye ona cevap vererek birlikte olunan kişiyi ikinci  plana atmak saygısızlıktır.</a:t>
            </a:r>
          </a:p>
          <a:p>
            <a:pPr marL="296545" marR="5080" indent="-283845" algn="just">
              <a:lnSpc>
                <a:spcPct val="150000"/>
              </a:lnSpc>
              <a:spcBef>
                <a:spcPts val="605"/>
              </a:spcBef>
              <a:buClr>
                <a:srgbClr val="3891A7"/>
              </a:buClr>
              <a:buSzPct val="79166"/>
              <a:buFont typeface="Wingdings" pitchFamily="2" charset="2"/>
              <a:buChar char="ü"/>
              <a:tabLst>
                <a:tab pos="295910" algn="l"/>
                <a:tab pos="296545" algn="l"/>
                <a:tab pos="4349115" algn="l"/>
              </a:tabLst>
            </a:pPr>
            <a:r>
              <a:rPr lang="tr-TR" sz="2200" dirty="0" smtClean="0"/>
              <a:t>Çalan açılması gereken acil bir telefon ise izin  isteyerek bir kenara çekilmeli, birlikte olunan kişiyi  ikinci tercih haline getirmemelidir.</a:t>
            </a:r>
          </a:p>
          <a:p>
            <a:pPr marL="296545" marR="758825" indent="-283845" algn="just">
              <a:lnSpc>
                <a:spcPct val="150000"/>
              </a:lnSpc>
              <a:spcBef>
                <a:spcPts val="600"/>
              </a:spcBef>
              <a:buClr>
                <a:srgbClr val="3891A7"/>
              </a:buClr>
              <a:buSzPct val="79166"/>
              <a:buFont typeface="Wingdings" pitchFamily="2" charset="2"/>
              <a:buChar char="ü"/>
              <a:tabLst>
                <a:tab pos="295910" algn="l"/>
                <a:tab pos="296545" algn="l"/>
              </a:tabLst>
            </a:pPr>
            <a:r>
              <a:rPr lang="tr-TR" sz="2200" dirty="0" smtClean="0"/>
              <a:t>Direkt telefon alıcısına doğru,öksürülmemeli,  hapşırılmamalı, burun silinmemelidir.</a:t>
            </a:r>
            <a:endParaRPr lang="tr-TR" sz="2200" dirty="0"/>
          </a:p>
        </p:txBody>
      </p:sp>
    </p:spTree>
    <p:extLst>
      <p:ext uri="{BB962C8B-B14F-4D97-AF65-F5344CB8AC3E}">
        <p14:creationId xmlns:p14="http://schemas.microsoft.com/office/powerpoint/2010/main" val="120700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a:cs typeface="Arial"/>
              </a:rPr>
              <a:t>Telefonda Protokol</a:t>
            </a:r>
            <a:endParaRPr lang="x-none" dirty="0"/>
          </a:p>
        </p:txBody>
      </p:sp>
      <p:sp>
        <p:nvSpPr>
          <p:cNvPr id="4" name="3 Dikdörtgen"/>
          <p:cNvSpPr/>
          <p:nvPr/>
        </p:nvSpPr>
        <p:spPr>
          <a:xfrm>
            <a:off x="657496" y="1254034"/>
            <a:ext cx="10746377" cy="4444807"/>
          </a:xfrm>
          <a:prstGeom prst="rect">
            <a:avLst/>
          </a:prstGeom>
        </p:spPr>
        <p:txBody>
          <a:bodyPr wrap="square">
            <a:spAutoFit/>
          </a:bodyPr>
          <a:lstStyle/>
          <a:p>
            <a:pPr marL="296545"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000" spc="-5" dirty="0" smtClean="0">
                <a:solidFill>
                  <a:srgbClr val="000000"/>
                </a:solidFill>
                <a:cs typeface="Times New Roman"/>
              </a:rPr>
              <a:t>Telefon</a:t>
            </a:r>
            <a:r>
              <a:rPr lang="tr-TR" sz="2000" spc="-145" dirty="0" smtClean="0">
                <a:solidFill>
                  <a:srgbClr val="000000"/>
                </a:solidFill>
                <a:cs typeface="Times New Roman"/>
              </a:rPr>
              <a:t> </a:t>
            </a:r>
            <a:r>
              <a:rPr lang="tr-TR" sz="2000" spc="85" dirty="0" smtClean="0">
                <a:solidFill>
                  <a:srgbClr val="000000"/>
                </a:solidFill>
                <a:cs typeface="Times New Roman"/>
              </a:rPr>
              <a:t>hiçbir</a:t>
            </a:r>
            <a:r>
              <a:rPr lang="tr-TR" sz="2000" spc="-245" dirty="0" smtClean="0">
                <a:solidFill>
                  <a:srgbClr val="000000"/>
                </a:solidFill>
                <a:cs typeface="Times New Roman"/>
              </a:rPr>
              <a:t> </a:t>
            </a:r>
            <a:r>
              <a:rPr lang="tr-TR" sz="2000" spc="130" dirty="0" smtClean="0">
                <a:solidFill>
                  <a:srgbClr val="000000"/>
                </a:solidFill>
                <a:cs typeface="Times New Roman"/>
              </a:rPr>
              <a:t>zaman</a:t>
            </a:r>
            <a:r>
              <a:rPr lang="tr-TR" sz="2000" spc="-110" dirty="0" smtClean="0">
                <a:solidFill>
                  <a:srgbClr val="000000"/>
                </a:solidFill>
                <a:cs typeface="Times New Roman"/>
              </a:rPr>
              <a:t> </a:t>
            </a:r>
            <a:r>
              <a:rPr lang="tr-TR" sz="2000" spc="-50" dirty="0" smtClean="0">
                <a:solidFill>
                  <a:srgbClr val="C00000"/>
                </a:solidFill>
                <a:cs typeface="Times New Roman"/>
              </a:rPr>
              <a:t>“</a:t>
            </a:r>
            <a:r>
              <a:rPr lang="tr-TR" sz="2000" i="1" spc="-50" dirty="0" smtClean="0">
                <a:solidFill>
                  <a:srgbClr val="C00000"/>
                </a:solidFill>
                <a:cs typeface="Times New Roman"/>
              </a:rPr>
              <a:t>Alo</a:t>
            </a:r>
            <a:r>
              <a:rPr lang="tr-TR" sz="2000" spc="-50" dirty="0" smtClean="0">
                <a:solidFill>
                  <a:srgbClr val="C00000"/>
                </a:solidFill>
                <a:cs typeface="Times New Roman"/>
              </a:rPr>
              <a:t>”</a:t>
            </a:r>
            <a:r>
              <a:rPr lang="tr-TR" sz="2000" spc="-160" dirty="0" smtClean="0">
                <a:solidFill>
                  <a:srgbClr val="C00000"/>
                </a:solidFill>
                <a:cs typeface="Times New Roman"/>
              </a:rPr>
              <a:t> </a:t>
            </a:r>
            <a:r>
              <a:rPr lang="tr-TR" sz="2000" dirty="0" smtClean="0">
                <a:solidFill>
                  <a:srgbClr val="000000"/>
                </a:solidFill>
                <a:cs typeface="Times New Roman"/>
              </a:rPr>
              <a:t>ya</a:t>
            </a:r>
            <a:r>
              <a:rPr lang="tr-TR" sz="2000" spc="-270" dirty="0" smtClean="0">
                <a:solidFill>
                  <a:srgbClr val="000000"/>
                </a:solidFill>
                <a:cs typeface="Times New Roman"/>
              </a:rPr>
              <a:t> </a:t>
            </a:r>
            <a:r>
              <a:rPr lang="tr-TR" sz="2000" spc="114" dirty="0" smtClean="0">
                <a:solidFill>
                  <a:srgbClr val="000000"/>
                </a:solidFill>
                <a:cs typeface="Times New Roman"/>
              </a:rPr>
              <a:t>da</a:t>
            </a:r>
            <a:r>
              <a:rPr lang="tr-TR" sz="2000" spc="-145" dirty="0" smtClean="0">
                <a:solidFill>
                  <a:srgbClr val="000000"/>
                </a:solidFill>
                <a:cs typeface="Times New Roman"/>
              </a:rPr>
              <a:t> </a:t>
            </a:r>
            <a:r>
              <a:rPr lang="tr-TR" sz="2000" spc="-5" dirty="0" smtClean="0">
                <a:solidFill>
                  <a:srgbClr val="C00000"/>
                </a:solidFill>
                <a:cs typeface="Times New Roman"/>
              </a:rPr>
              <a:t>“</a:t>
            </a:r>
            <a:r>
              <a:rPr lang="tr-TR" sz="2000" i="1" spc="-5" dirty="0" smtClean="0">
                <a:solidFill>
                  <a:srgbClr val="C00000"/>
                </a:solidFill>
                <a:cs typeface="Times New Roman"/>
              </a:rPr>
              <a:t>Efendim</a:t>
            </a:r>
            <a:r>
              <a:rPr lang="tr-TR" sz="2000" spc="-5" dirty="0" smtClean="0">
                <a:solidFill>
                  <a:srgbClr val="C00000"/>
                </a:solidFill>
                <a:cs typeface="Times New Roman"/>
              </a:rPr>
              <a:t>”  </a:t>
            </a:r>
            <a:r>
              <a:rPr lang="tr-TR" sz="2000" spc="40" dirty="0" smtClean="0">
                <a:solidFill>
                  <a:srgbClr val="000000"/>
                </a:solidFill>
                <a:cs typeface="Times New Roman"/>
              </a:rPr>
              <a:t>sözcükleriyle</a:t>
            </a:r>
            <a:r>
              <a:rPr lang="tr-TR" sz="2000" spc="-295" dirty="0" smtClean="0">
                <a:solidFill>
                  <a:srgbClr val="000000"/>
                </a:solidFill>
                <a:cs typeface="Times New Roman"/>
              </a:rPr>
              <a:t> </a:t>
            </a:r>
            <a:r>
              <a:rPr lang="tr-TR" sz="2000" spc="35" dirty="0" smtClean="0">
                <a:solidFill>
                  <a:srgbClr val="000000"/>
                </a:solidFill>
                <a:cs typeface="Times New Roman"/>
              </a:rPr>
              <a:t>açılmamalıdır.</a:t>
            </a:r>
            <a:endParaRPr lang="tr-TR" sz="2000" dirty="0" smtClean="0"/>
          </a:p>
          <a:p>
            <a:pPr marL="296545" indent="-283845" algn="just">
              <a:lnSpc>
                <a:spcPct val="150000"/>
              </a:lnSpc>
              <a:spcBef>
                <a:spcPts val="100"/>
              </a:spcBef>
              <a:buClr>
                <a:srgbClr val="3891A7"/>
              </a:buClr>
              <a:buSzPct val="79166"/>
              <a:buFont typeface="Wingdings" pitchFamily="2" charset="2"/>
              <a:buChar char="ü"/>
              <a:tabLst>
                <a:tab pos="295910" algn="l"/>
                <a:tab pos="296545" algn="l"/>
              </a:tabLst>
            </a:pPr>
            <a:r>
              <a:rPr lang="tr-TR" sz="2000" spc="60" dirty="0" smtClean="0">
                <a:cs typeface="Times New Roman"/>
              </a:rPr>
              <a:t>Sekreter</a:t>
            </a:r>
            <a:r>
              <a:rPr lang="tr-TR" sz="2000" spc="-229" dirty="0" smtClean="0">
                <a:cs typeface="Times New Roman"/>
              </a:rPr>
              <a:t> </a:t>
            </a:r>
            <a:r>
              <a:rPr lang="tr-TR" sz="2000" spc="75" dirty="0" smtClean="0">
                <a:cs typeface="Times New Roman"/>
              </a:rPr>
              <a:t>telefonu</a:t>
            </a:r>
            <a:r>
              <a:rPr lang="tr-TR" sz="2000" spc="-185" dirty="0" smtClean="0">
                <a:cs typeface="Times New Roman"/>
              </a:rPr>
              <a:t> </a:t>
            </a:r>
            <a:r>
              <a:rPr lang="tr-TR" sz="2000" spc="55" dirty="0" smtClean="0">
                <a:cs typeface="Times New Roman"/>
              </a:rPr>
              <a:t>açtığı</a:t>
            </a:r>
            <a:r>
              <a:rPr lang="tr-TR" sz="2000" spc="-90" dirty="0" smtClean="0">
                <a:cs typeface="Times New Roman"/>
              </a:rPr>
              <a:t> </a:t>
            </a:r>
            <a:r>
              <a:rPr lang="tr-TR" sz="2000" spc="130" dirty="0" smtClean="0">
                <a:cs typeface="Times New Roman"/>
              </a:rPr>
              <a:t>zaman</a:t>
            </a:r>
            <a:r>
              <a:rPr lang="tr-TR" sz="2000" spc="-170" dirty="0" smtClean="0">
                <a:cs typeface="Times New Roman"/>
              </a:rPr>
              <a:t> </a:t>
            </a:r>
            <a:r>
              <a:rPr lang="tr-TR" sz="2000" spc="75" dirty="0" smtClean="0">
                <a:cs typeface="Times New Roman"/>
              </a:rPr>
              <a:t>uygun</a:t>
            </a:r>
            <a:r>
              <a:rPr lang="tr-TR" sz="2000" spc="-125" dirty="0" smtClean="0">
                <a:cs typeface="Times New Roman"/>
              </a:rPr>
              <a:t> </a:t>
            </a:r>
            <a:r>
              <a:rPr lang="tr-TR" sz="2000" spc="85" dirty="0" smtClean="0">
                <a:cs typeface="Times New Roman"/>
              </a:rPr>
              <a:t>bir</a:t>
            </a:r>
            <a:r>
              <a:rPr lang="tr-TR" sz="2000" spc="-290" dirty="0" smtClean="0">
                <a:cs typeface="Times New Roman"/>
              </a:rPr>
              <a:t> </a:t>
            </a:r>
            <a:r>
              <a:rPr lang="tr-TR" sz="2000" spc="90" dirty="0" smtClean="0">
                <a:cs typeface="Times New Roman"/>
              </a:rPr>
              <a:t>selamlama </a:t>
            </a:r>
            <a:r>
              <a:rPr lang="tr-TR" sz="2000" spc="65" dirty="0" smtClean="0">
                <a:cs typeface="Times New Roman"/>
              </a:rPr>
              <a:t>sözcüğü</a:t>
            </a:r>
            <a:r>
              <a:rPr lang="tr-TR" sz="2000" spc="-30" dirty="0" smtClean="0">
                <a:cs typeface="Times New Roman"/>
              </a:rPr>
              <a:t> </a:t>
            </a:r>
            <a:r>
              <a:rPr lang="tr-TR" sz="2000" spc="75" dirty="0" smtClean="0">
                <a:cs typeface="Times New Roman"/>
              </a:rPr>
              <a:t>kullanmalı,</a:t>
            </a:r>
            <a:r>
              <a:rPr lang="tr-TR" sz="2000" spc="-120" dirty="0" smtClean="0">
                <a:cs typeface="Times New Roman"/>
              </a:rPr>
              <a:t> </a:t>
            </a:r>
            <a:r>
              <a:rPr lang="tr-TR" sz="2000" spc="125" dirty="0" smtClean="0">
                <a:cs typeface="Times New Roman"/>
              </a:rPr>
              <a:t>daha</a:t>
            </a:r>
            <a:r>
              <a:rPr lang="tr-TR" sz="2000" spc="-135" dirty="0" smtClean="0">
                <a:cs typeface="Times New Roman"/>
              </a:rPr>
              <a:t> </a:t>
            </a:r>
            <a:r>
              <a:rPr lang="tr-TR" sz="2000" spc="85" dirty="0" smtClean="0">
                <a:cs typeface="Times New Roman"/>
              </a:rPr>
              <a:t>sonra</a:t>
            </a:r>
            <a:r>
              <a:rPr lang="tr-TR" sz="2000" spc="-125" dirty="0" smtClean="0">
                <a:cs typeface="Times New Roman"/>
              </a:rPr>
              <a:t> </a:t>
            </a:r>
            <a:r>
              <a:rPr lang="tr-TR" sz="2000" spc="100" dirty="0" smtClean="0">
                <a:cs typeface="Times New Roman"/>
              </a:rPr>
              <a:t>önce kendi  </a:t>
            </a:r>
            <a:r>
              <a:rPr lang="tr-TR" sz="2000" spc="155" dirty="0" smtClean="0">
                <a:cs typeface="Times New Roman"/>
              </a:rPr>
              <a:t>kurumunu</a:t>
            </a:r>
            <a:r>
              <a:rPr lang="tr-TR" sz="2000" spc="-105" dirty="0" smtClean="0">
                <a:cs typeface="Times New Roman"/>
              </a:rPr>
              <a:t> </a:t>
            </a:r>
            <a:r>
              <a:rPr lang="tr-TR" sz="2000" spc="100" dirty="0" smtClean="0">
                <a:cs typeface="Times New Roman"/>
              </a:rPr>
              <a:t>tanıtmalı</a:t>
            </a:r>
            <a:r>
              <a:rPr lang="tr-TR" sz="2000" spc="-95" dirty="0" smtClean="0">
                <a:cs typeface="Times New Roman"/>
              </a:rPr>
              <a:t> </a:t>
            </a:r>
            <a:r>
              <a:rPr lang="tr-TR" sz="2000" spc="85" dirty="0" smtClean="0">
                <a:cs typeface="Times New Roman"/>
              </a:rPr>
              <a:t>sonra</a:t>
            </a:r>
            <a:r>
              <a:rPr lang="tr-TR" sz="2000" spc="-125" dirty="0" smtClean="0">
                <a:cs typeface="Times New Roman"/>
              </a:rPr>
              <a:t> </a:t>
            </a:r>
            <a:r>
              <a:rPr lang="tr-TR" sz="2000" spc="50" dirty="0" smtClean="0">
                <a:cs typeface="Times New Roman"/>
              </a:rPr>
              <a:t>adını vermelidir.</a:t>
            </a:r>
            <a:endParaRPr lang="tr-TR" sz="2000" dirty="0" smtClean="0">
              <a:cs typeface="Times New Roman"/>
            </a:endParaRPr>
          </a:p>
          <a:p>
            <a:pPr marL="334645" algn="just">
              <a:lnSpc>
                <a:spcPct val="150000"/>
              </a:lnSpc>
              <a:spcBef>
                <a:spcPts val="625"/>
              </a:spcBef>
            </a:pPr>
            <a:r>
              <a:rPr lang="tr-TR" spc="-40" dirty="0" smtClean="0">
                <a:cs typeface="Times New Roman"/>
              </a:rPr>
              <a:t>	</a:t>
            </a:r>
            <a:r>
              <a:rPr lang="tr-TR" i="1" spc="-40" dirty="0" smtClean="0">
                <a:solidFill>
                  <a:srgbClr val="C00000"/>
                </a:solidFill>
                <a:cs typeface="Times New Roman"/>
              </a:rPr>
              <a:t>“İyi </a:t>
            </a:r>
            <a:r>
              <a:rPr lang="tr-TR" i="1" spc="-5" dirty="0" smtClean="0">
                <a:solidFill>
                  <a:srgbClr val="C00000"/>
                </a:solidFill>
                <a:cs typeface="Times New Roman"/>
              </a:rPr>
              <a:t>günler, </a:t>
            </a:r>
            <a:r>
              <a:rPr lang="tr-TR" i="1" spc="15" dirty="0" smtClean="0">
                <a:solidFill>
                  <a:srgbClr val="C00000"/>
                </a:solidFill>
                <a:cs typeface="Times New Roman"/>
              </a:rPr>
              <a:t>Sosyal </a:t>
            </a:r>
            <a:r>
              <a:rPr lang="tr-TR" i="1" spc="10" dirty="0" smtClean="0">
                <a:solidFill>
                  <a:srgbClr val="C00000"/>
                </a:solidFill>
                <a:cs typeface="Times New Roman"/>
              </a:rPr>
              <a:t>Bilimler </a:t>
            </a:r>
            <a:r>
              <a:rPr lang="tr-TR" i="1" spc="-5" dirty="0" smtClean="0">
                <a:solidFill>
                  <a:srgbClr val="C00000"/>
                </a:solidFill>
                <a:cs typeface="Times New Roman"/>
              </a:rPr>
              <a:t>MYO, </a:t>
            </a:r>
            <a:r>
              <a:rPr lang="tr-TR" i="1" spc="50" dirty="0" smtClean="0">
                <a:solidFill>
                  <a:srgbClr val="C00000"/>
                </a:solidFill>
                <a:cs typeface="Times New Roman"/>
              </a:rPr>
              <a:t>ben</a:t>
            </a:r>
            <a:r>
              <a:rPr lang="tr-TR" i="1" spc="-290" dirty="0" smtClean="0">
                <a:solidFill>
                  <a:srgbClr val="C00000"/>
                </a:solidFill>
                <a:cs typeface="Times New Roman"/>
              </a:rPr>
              <a:t> </a:t>
            </a:r>
            <a:r>
              <a:rPr lang="tr-TR" i="1" spc="-10" dirty="0" smtClean="0">
                <a:solidFill>
                  <a:srgbClr val="C00000"/>
                </a:solidFill>
                <a:cs typeface="Times New Roman"/>
              </a:rPr>
              <a:t>Zehra”</a:t>
            </a:r>
            <a:endParaRPr lang="tr-TR" i="1" dirty="0" smtClean="0">
              <a:solidFill>
                <a:srgbClr val="C00000"/>
              </a:solidFill>
              <a:cs typeface="Times New Roman"/>
            </a:endParaRPr>
          </a:p>
          <a:p>
            <a:pPr marL="296545" marR="5080" indent="-283845" algn="just">
              <a:lnSpc>
                <a:spcPct val="150000"/>
              </a:lnSpc>
              <a:spcBef>
                <a:spcPts val="575"/>
              </a:spcBef>
              <a:buClr>
                <a:srgbClr val="3891A7"/>
              </a:buClr>
              <a:buSzPct val="79166"/>
              <a:buFont typeface="Wingdings" pitchFamily="2" charset="2"/>
              <a:buChar char="ü"/>
              <a:tabLst>
                <a:tab pos="295910" algn="l"/>
                <a:tab pos="296545" algn="l"/>
                <a:tab pos="2913380" algn="l"/>
                <a:tab pos="5688330" algn="l"/>
              </a:tabLst>
            </a:pPr>
            <a:r>
              <a:rPr lang="tr-TR" sz="2000" spc="10" dirty="0" smtClean="0">
                <a:cs typeface="Times New Roman"/>
              </a:rPr>
              <a:t>Telefonda</a:t>
            </a:r>
            <a:r>
              <a:rPr lang="tr-TR" sz="2000" spc="10" dirty="0" smtClean="0">
                <a:solidFill>
                  <a:srgbClr val="C00000"/>
                </a:solidFill>
                <a:cs typeface="Times New Roman"/>
              </a:rPr>
              <a:t> </a:t>
            </a:r>
            <a:r>
              <a:rPr lang="tr-TR" sz="2000" spc="-55" dirty="0" smtClean="0">
                <a:solidFill>
                  <a:srgbClr val="C00000"/>
                </a:solidFill>
                <a:cs typeface="Times New Roman"/>
              </a:rPr>
              <a:t>“</a:t>
            </a:r>
            <a:r>
              <a:rPr lang="tr-TR" sz="2000" i="1" spc="-55" dirty="0" smtClean="0">
                <a:solidFill>
                  <a:srgbClr val="C00000"/>
                </a:solidFill>
                <a:cs typeface="Times New Roman"/>
              </a:rPr>
              <a:t>lütfen</a:t>
            </a:r>
            <a:r>
              <a:rPr lang="tr-TR" sz="2000" spc="-55" dirty="0" smtClean="0">
                <a:solidFill>
                  <a:srgbClr val="C00000"/>
                </a:solidFill>
                <a:cs typeface="Times New Roman"/>
              </a:rPr>
              <a:t>”, </a:t>
            </a:r>
            <a:r>
              <a:rPr lang="tr-TR" sz="2000" spc="35" dirty="0" smtClean="0">
                <a:solidFill>
                  <a:srgbClr val="C00000"/>
                </a:solidFill>
                <a:cs typeface="Times New Roman"/>
              </a:rPr>
              <a:t>“</a:t>
            </a:r>
            <a:r>
              <a:rPr lang="tr-TR" sz="2000" i="1" spc="35" dirty="0" smtClean="0">
                <a:solidFill>
                  <a:srgbClr val="C00000"/>
                </a:solidFill>
                <a:cs typeface="Times New Roman"/>
              </a:rPr>
              <a:t>teşekkür </a:t>
            </a:r>
            <a:r>
              <a:rPr lang="tr-TR" sz="2000" i="1" spc="-70" dirty="0" smtClean="0">
                <a:solidFill>
                  <a:srgbClr val="C00000"/>
                </a:solidFill>
                <a:cs typeface="Times New Roman"/>
              </a:rPr>
              <a:t>ederim</a:t>
            </a:r>
            <a:r>
              <a:rPr lang="tr-TR" sz="2000" spc="-70" dirty="0" smtClean="0">
                <a:solidFill>
                  <a:srgbClr val="C00000"/>
                </a:solidFill>
                <a:cs typeface="Times New Roman"/>
              </a:rPr>
              <a:t>”, </a:t>
            </a:r>
            <a:r>
              <a:rPr lang="tr-TR" sz="2000" spc="50" dirty="0" smtClean="0">
                <a:solidFill>
                  <a:srgbClr val="C00000"/>
                </a:solidFill>
                <a:cs typeface="Times New Roman"/>
              </a:rPr>
              <a:t>“</a:t>
            </a:r>
            <a:r>
              <a:rPr lang="tr-TR" sz="2000" i="1" spc="50" dirty="0" smtClean="0">
                <a:solidFill>
                  <a:srgbClr val="C00000"/>
                </a:solidFill>
                <a:cs typeface="Times New Roman"/>
              </a:rPr>
              <a:t>hemen  </a:t>
            </a:r>
            <a:r>
              <a:rPr lang="tr-TR" sz="2000" i="1" spc="-15" dirty="0" smtClean="0">
                <a:solidFill>
                  <a:srgbClr val="C00000"/>
                </a:solidFill>
                <a:cs typeface="Times New Roman"/>
              </a:rPr>
              <a:t>aktarıyorum</a:t>
            </a:r>
            <a:r>
              <a:rPr lang="tr-TR" sz="2000" spc="-15" dirty="0" smtClean="0">
                <a:solidFill>
                  <a:srgbClr val="C00000"/>
                </a:solidFill>
                <a:cs typeface="Times New Roman"/>
              </a:rPr>
              <a:t>”, </a:t>
            </a:r>
            <a:r>
              <a:rPr lang="tr-TR" sz="2000" spc="5" dirty="0" smtClean="0">
                <a:solidFill>
                  <a:srgbClr val="C00000"/>
                </a:solidFill>
                <a:cs typeface="Times New Roman"/>
              </a:rPr>
              <a:t>“</a:t>
            </a:r>
            <a:r>
              <a:rPr lang="tr-TR" sz="2000" i="1" spc="5" dirty="0" smtClean="0">
                <a:solidFill>
                  <a:srgbClr val="C00000"/>
                </a:solidFill>
                <a:cs typeface="Times New Roman"/>
              </a:rPr>
              <a:t>yardımcı</a:t>
            </a:r>
            <a:r>
              <a:rPr lang="tr-TR" sz="2000" i="1" spc="-75" dirty="0" smtClean="0">
                <a:solidFill>
                  <a:srgbClr val="C00000"/>
                </a:solidFill>
                <a:cs typeface="Times New Roman"/>
              </a:rPr>
              <a:t> </a:t>
            </a:r>
            <a:r>
              <a:rPr lang="tr-TR" sz="2000" i="1" dirty="0" smtClean="0">
                <a:solidFill>
                  <a:srgbClr val="C00000"/>
                </a:solidFill>
                <a:cs typeface="Times New Roman"/>
              </a:rPr>
              <a:t>olabilir</a:t>
            </a:r>
            <a:r>
              <a:rPr lang="tr-TR" sz="2000" i="1" spc="-5" dirty="0" smtClean="0">
                <a:solidFill>
                  <a:srgbClr val="C00000"/>
                </a:solidFill>
                <a:cs typeface="Times New Roman"/>
              </a:rPr>
              <a:t> </a:t>
            </a:r>
            <a:r>
              <a:rPr lang="tr-TR" sz="2000" i="1" spc="-55" dirty="0" smtClean="0">
                <a:solidFill>
                  <a:srgbClr val="C00000"/>
                </a:solidFill>
                <a:cs typeface="Times New Roman"/>
              </a:rPr>
              <a:t>miyim?</a:t>
            </a:r>
            <a:r>
              <a:rPr lang="tr-TR" sz="2000" spc="-55" dirty="0" smtClean="0">
                <a:solidFill>
                  <a:srgbClr val="C00000"/>
                </a:solidFill>
                <a:cs typeface="Times New Roman"/>
              </a:rPr>
              <a:t>”, </a:t>
            </a:r>
            <a:r>
              <a:rPr lang="tr-TR" sz="2000" spc="-5" dirty="0" smtClean="0">
                <a:solidFill>
                  <a:srgbClr val="C00000"/>
                </a:solidFill>
                <a:cs typeface="Times New Roman"/>
              </a:rPr>
              <a:t>“</a:t>
            </a:r>
            <a:r>
              <a:rPr lang="tr-TR" sz="2000" i="1" spc="-5" dirty="0" smtClean="0">
                <a:solidFill>
                  <a:srgbClr val="C00000"/>
                </a:solidFill>
                <a:cs typeface="Times New Roman"/>
              </a:rPr>
              <a:t>biraz  </a:t>
            </a:r>
            <a:r>
              <a:rPr lang="tr-TR" sz="2000" i="1" spc="10" dirty="0" smtClean="0">
                <a:solidFill>
                  <a:srgbClr val="C00000"/>
                </a:solidFill>
                <a:cs typeface="Times New Roman"/>
              </a:rPr>
              <a:t>bekletebilir</a:t>
            </a:r>
            <a:r>
              <a:rPr lang="tr-TR" sz="2000" i="1" spc="-45" dirty="0" smtClean="0">
                <a:solidFill>
                  <a:srgbClr val="C00000"/>
                </a:solidFill>
                <a:cs typeface="Times New Roman"/>
              </a:rPr>
              <a:t> </a:t>
            </a:r>
            <a:r>
              <a:rPr lang="tr-TR" sz="2000" i="1" spc="-30" dirty="0" smtClean="0">
                <a:solidFill>
                  <a:srgbClr val="C00000"/>
                </a:solidFill>
                <a:cs typeface="Times New Roman"/>
              </a:rPr>
              <a:t>miyim</a:t>
            </a:r>
            <a:r>
              <a:rPr lang="tr-TR" sz="2000" spc="-30" dirty="0" smtClean="0">
                <a:solidFill>
                  <a:srgbClr val="C00000"/>
                </a:solidFill>
                <a:cs typeface="Times New Roman"/>
              </a:rPr>
              <a:t>”, </a:t>
            </a:r>
            <a:r>
              <a:rPr lang="tr-TR" sz="2000" spc="45" dirty="0" smtClean="0">
                <a:solidFill>
                  <a:srgbClr val="C00000"/>
                </a:solidFill>
                <a:cs typeface="Times New Roman"/>
              </a:rPr>
              <a:t>“</a:t>
            </a:r>
            <a:r>
              <a:rPr lang="tr-TR" sz="2000" i="1" spc="45" dirty="0" smtClean="0">
                <a:solidFill>
                  <a:srgbClr val="C00000"/>
                </a:solidFill>
                <a:cs typeface="Times New Roman"/>
              </a:rPr>
              <a:t>bekletmek </a:t>
            </a:r>
            <a:r>
              <a:rPr lang="tr-TR" sz="2000" i="1" spc="75" dirty="0" smtClean="0">
                <a:solidFill>
                  <a:srgbClr val="C00000"/>
                </a:solidFill>
                <a:cs typeface="Times New Roman"/>
              </a:rPr>
              <a:t>zorunda </a:t>
            </a:r>
            <a:r>
              <a:rPr lang="tr-TR" sz="2000" i="1" spc="55" dirty="0" smtClean="0">
                <a:solidFill>
                  <a:srgbClr val="C00000"/>
                </a:solidFill>
                <a:cs typeface="Times New Roman"/>
              </a:rPr>
              <a:t>kaldım</a:t>
            </a:r>
            <a:r>
              <a:rPr lang="tr-TR" sz="2000" i="1" spc="-330" dirty="0" smtClean="0">
                <a:solidFill>
                  <a:srgbClr val="C00000"/>
                </a:solidFill>
                <a:cs typeface="Times New Roman"/>
              </a:rPr>
              <a:t> </a:t>
            </a:r>
            <a:r>
              <a:rPr lang="tr-TR" sz="2000" i="1" spc="85" dirty="0" smtClean="0">
                <a:solidFill>
                  <a:srgbClr val="C00000"/>
                </a:solidFill>
                <a:cs typeface="Times New Roman"/>
              </a:rPr>
              <a:t>özür  </a:t>
            </a:r>
            <a:r>
              <a:rPr lang="tr-TR" sz="2000" i="1" spc="5" dirty="0" smtClean="0">
                <a:solidFill>
                  <a:srgbClr val="C00000"/>
                </a:solidFill>
                <a:cs typeface="Times New Roman"/>
              </a:rPr>
              <a:t>dilerim</a:t>
            </a:r>
            <a:r>
              <a:rPr lang="tr-TR" sz="2000" spc="5" dirty="0" smtClean="0">
                <a:solidFill>
                  <a:srgbClr val="C00000"/>
                </a:solidFill>
                <a:cs typeface="Times New Roman"/>
              </a:rPr>
              <a:t>” </a:t>
            </a:r>
            <a:r>
              <a:rPr lang="tr-TR" sz="2000" spc="45" dirty="0" smtClean="0">
                <a:cs typeface="Times New Roman"/>
              </a:rPr>
              <a:t>gibi </a:t>
            </a:r>
            <a:r>
              <a:rPr lang="tr-TR" sz="2000" spc="95" dirty="0" smtClean="0">
                <a:cs typeface="Times New Roman"/>
              </a:rPr>
              <a:t>nezaket </a:t>
            </a:r>
            <a:r>
              <a:rPr lang="tr-TR" sz="2000" spc="50" dirty="0" smtClean="0">
                <a:cs typeface="Times New Roman"/>
              </a:rPr>
              <a:t>ifade </a:t>
            </a:r>
            <a:r>
              <a:rPr lang="tr-TR" sz="2000" spc="130" dirty="0" smtClean="0">
                <a:cs typeface="Times New Roman"/>
              </a:rPr>
              <a:t>eden </a:t>
            </a:r>
            <a:r>
              <a:rPr lang="tr-TR" sz="2000" spc="55" dirty="0" smtClean="0">
                <a:cs typeface="Times New Roman"/>
              </a:rPr>
              <a:t>sözler </a:t>
            </a:r>
            <a:r>
              <a:rPr lang="tr-TR" sz="2000" spc="65" dirty="0" smtClean="0">
                <a:cs typeface="Times New Roman"/>
              </a:rPr>
              <a:t>kullanmaya  </a:t>
            </a:r>
            <a:r>
              <a:rPr lang="tr-TR" sz="2000" spc="95" dirty="0" smtClean="0">
                <a:cs typeface="Times New Roman"/>
              </a:rPr>
              <a:t>özen</a:t>
            </a:r>
            <a:r>
              <a:rPr lang="tr-TR" sz="2000" spc="-250" dirty="0" smtClean="0">
                <a:cs typeface="Times New Roman"/>
              </a:rPr>
              <a:t> </a:t>
            </a:r>
            <a:r>
              <a:rPr lang="tr-TR" sz="2000" spc="30" dirty="0" smtClean="0">
                <a:cs typeface="Times New Roman"/>
              </a:rPr>
              <a:t>gösterilmelidir.</a:t>
            </a:r>
            <a:endParaRPr lang="tr-TR" sz="2000" dirty="0" smtClean="0">
              <a:cs typeface="Times New Roman"/>
            </a:endParaRPr>
          </a:p>
          <a:p>
            <a:pPr marL="296545" marR="670560" indent="-283845" algn="just">
              <a:lnSpc>
                <a:spcPct val="150000"/>
              </a:lnSpc>
              <a:spcBef>
                <a:spcPts val="605"/>
              </a:spcBef>
              <a:buClr>
                <a:srgbClr val="3891A7"/>
              </a:buClr>
              <a:buSzPct val="79166"/>
              <a:buFont typeface="Wingdings" pitchFamily="2" charset="2"/>
              <a:buChar char="ü"/>
              <a:tabLst>
                <a:tab pos="296545" algn="l"/>
              </a:tabLst>
            </a:pPr>
            <a:r>
              <a:rPr lang="tr-TR" sz="2000" spc="10" dirty="0" smtClean="0">
                <a:cs typeface="Times New Roman"/>
              </a:rPr>
              <a:t>Telefonda</a:t>
            </a:r>
            <a:r>
              <a:rPr lang="tr-TR" sz="2000" spc="-135" dirty="0" smtClean="0">
                <a:cs typeface="Times New Roman"/>
              </a:rPr>
              <a:t> </a:t>
            </a:r>
            <a:r>
              <a:rPr lang="tr-TR" sz="2000" spc="45" dirty="0" smtClean="0">
                <a:cs typeface="Times New Roman"/>
              </a:rPr>
              <a:t>verilen</a:t>
            </a:r>
            <a:r>
              <a:rPr lang="tr-TR" sz="2000" spc="-120" dirty="0" smtClean="0">
                <a:cs typeface="Times New Roman"/>
              </a:rPr>
              <a:t> </a:t>
            </a:r>
            <a:r>
              <a:rPr lang="tr-TR" sz="2000" spc="75" dirty="0" smtClean="0">
                <a:cs typeface="Times New Roman"/>
              </a:rPr>
              <a:t>yanıtlar</a:t>
            </a:r>
            <a:r>
              <a:rPr lang="tr-TR" sz="2000" spc="-125" dirty="0" smtClean="0">
                <a:cs typeface="Times New Roman"/>
              </a:rPr>
              <a:t> </a:t>
            </a:r>
            <a:r>
              <a:rPr lang="tr-TR" sz="2000" spc="135" dirty="0" smtClean="0">
                <a:cs typeface="Times New Roman"/>
              </a:rPr>
              <a:t>ne</a:t>
            </a:r>
            <a:r>
              <a:rPr lang="tr-TR" sz="2000" spc="-60" dirty="0" smtClean="0">
                <a:cs typeface="Times New Roman"/>
              </a:rPr>
              <a:t> </a:t>
            </a:r>
            <a:r>
              <a:rPr lang="tr-TR" sz="2000" spc="45" dirty="0" smtClean="0">
                <a:cs typeface="Times New Roman"/>
              </a:rPr>
              <a:t>bilgiyi iletmeyecek  </a:t>
            </a:r>
            <a:r>
              <a:rPr lang="tr-TR" sz="2000" spc="105" dirty="0" smtClean="0">
                <a:cs typeface="Times New Roman"/>
              </a:rPr>
              <a:t>kadar</a:t>
            </a:r>
            <a:r>
              <a:rPr lang="tr-TR" sz="2000" spc="-80" dirty="0" smtClean="0">
                <a:cs typeface="Times New Roman"/>
              </a:rPr>
              <a:t> </a:t>
            </a:r>
            <a:r>
              <a:rPr lang="tr-TR" sz="2000" spc="45" dirty="0" smtClean="0">
                <a:cs typeface="Times New Roman"/>
              </a:rPr>
              <a:t>kısa,</a:t>
            </a:r>
            <a:r>
              <a:rPr lang="tr-TR" sz="2000" spc="-20" dirty="0" smtClean="0">
                <a:cs typeface="Times New Roman"/>
              </a:rPr>
              <a:t> </a:t>
            </a:r>
            <a:r>
              <a:rPr lang="tr-TR" sz="2000" spc="135" dirty="0" smtClean="0">
                <a:cs typeface="Times New Roman"/>
              </a:rPr>
              <a:t>ne</a:t>
            </a:r>
            <a:r>
              <a:rPr lang="tr-TR" sz="2000" spc="-125" dirty="0" smtClean="0">
                <a:cs typeface="Times New Roman"/>
              </a:rPr>
              <a:t> </a:t>
            </a:r>
            <a:r>
              <a:rPr lang="tr-TR" sz="2000" spc="120" dirty="0" smtClean="0">
                <a:cs typeface="Times New Roman"/>
              </a:rPr>
              <a:t>de</a:t>
            </a:r>
            <a:r>
              <a:rPr lang="tr-TR" sz="2000" spc="-75" dirty="0" smtClean="0">
                <a:cs typeface="Times New Roman"/>
              </a:rPr>
              <a:t> </a:t>
            </a:r>
            <a:r>
              <a:rPr lang="tr-TR" sz="2000" spc="85" dirty="0" smtClean="0">
                <a:cs typeface="Times New Roman"/>
              </a:rPr>
              <a:t>konuyu</a:t>
            </a:r>
            <a:r>
              <a:rPr lang="tr-TR" sz="2000" spc="-125" dirty="0" smtClean="0">
                <a:cs typeface="Times New Roman"/>
              </a:rPr>
              <a:t> </a:t>
            </a:r>
            <a:r>
              <a:rPr lang="tr-TR" sz="2000" spc="80" dirty="0" smtClean="0">
                <a:cs typeface="Times New Roman"/>
              </a:rPr>
              <a:t>dağıtacak</a:t>
            </a:r>
            <a:r>
              <a:rPr lang="tr-TR" sz="2000" spc="-70" dirty="0" smtClean="0">
                <a:cs typeface="Times New Roman"/>
              </a:rPr>
              <a:t> </a:t>
            </a:r>
            <a:r>
              <a:rPr lang="tr-TR" sz="2000" spc="105" dirty="0" smtClean="0">
                <a:cs typeface="Times New Roman"/>
              </a:rPr>
              <a:t>kadar</a:t>
            </a:r>
            <a:r>
              <a:rPr lang="tr-TR" sz="2000" spc="-114" dirty="0" smtClean="0">
                <a:cs typeface="Times New Roman"/>
              </a:rPr>
              <a:t> </a:t>
            </a:r>
            <a:r>
              <a:rPr lang="tr-TR" sz="2000" spc="145" dirty="0" smtClean="0">
                <a:cs typeface="Times New Roman"/>
              </a:rPr>
              <a:t>uzun  </a:t>
            </a:r>
            <a:r>
              <a:rPr lang="tr-TR" sz="2000" spc="25" dirty="0" smtClean="0">
                <a:cs typeface="Times New Roman"/>
              </a:rPr>
              <a:t>olmalıdır.</a:t>
            </a:r>
            <a:endParaRPr lang="tr-TR" sz="2000" dirty="0">
              <a:cs typeface="Times New Roman"/>
            </a:endParaRPr>
          </a:p>
        </p:txBody>
      </p:sp>
    </p:spTree>
    <p:extLst>
      <p:ext uri="{BB962C8B-B14F-4D97-AF65-F5344CB8AC3E}">
        <p14:creationId xmlns:p14="http://schemas.microsoft.com/office/powerpoint/2010/main" val="3419831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p:txBody>
          <a:bodyPr/>
          <a:lstStyle/>
          <a:p>
            <a:r>
              <a:rPr lang="tr-TR" b="1" dirty="0" smtClean="0">
                <a:solidFill>
                  <a:schemeClr val="tx1"/>
                </a:solidFill>
                <a:latin typeface="+mn-lt"/>
                <a:cs typeface="Arial"/>
              </a:rPr>
              <a:t>TOPLANTI PROTOKOL</a:t>
            </a:r>
            <a:r>
              <a:rPr lang="tr-TR" sz="5800" b="1" dirty="0" smtClean="0">
                <a:solidFill>
                  <a:schemeClr val="tx1"/>
                </a:solidFill>
                <a:latin typeface="+mn-lt"/>
                <a:cs typeface="Arial"/>
              </a:rPr>
              <a:t>Ü</a:t>
            </a:r>
            <a:endParaRPr lang="tr-TR" sz="5800" dirty="0">
              <a:solidFill>
                <a:schemeClr val="tx1"/>
              </a:solidFill>
              <a:latin typeface="+mn-lt"/>
            </a:endParaRPr>
          </a:p>
        </p:txBody>
      </p:sp>
      <p:sp>
        <p:nvSpPr>
          <p:cNvPr id="4" name="3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val="1766292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pPr algn="ctr"/>
            <a:r>
              <a:rPr lang="tr-TR" sz="2800" b="1" dirty="0">
                <a:effectLst>
                  <a:outerShdw blurRad="38100" dist="38100" dir="2700000" algn="tl">
                    <a:srgbClr val="000000">
                      <a:alpha val="43137"/>
                    </a:srgbClr>
                  </a:outerShdw>
                </a:effectLst>
                <a:latin typeface="+mn-lt"/>
              </a:rPr>
              <a:t>TOPLANTI PROTOKOLÜ</a:t>
            </a:r>
            <a:endParaRPr lang="x-none" sz="2800" b="1" dirty="0">
              <a:latin typeface="+mn-lt"/>
            </a:endParaRPr>
          </a:p>
        </p:txBody>
      </p:sp>
      <p:sp>
        <p:nvSpPr>
          <p:cNvPr id="8" name="2 Dikdörtgen"/>
          <p:cNvSpPr/>
          <p:nvPr/>
        </p:nvSpPr>
        <p:spPr>
          <a:xfrm>
            <a:off x="709747" y="1071154"/>
            <a:ext cx="10772504" cy="4678204"/>
          </a:xfrm>
          <a:prstGeom prst="rect">
            <a:avLst/>
          </a:prstGeom>
        </p:spPr>
        <p:txBody>
          <a:bodyPr wrap="square">
            <a:spAutoFit/>
          </a:bodyPr>
          <a:lstStyle/>
          <a:p>
            <a:pPr>
              <a:lnSpc>
                <a:spcPct val="150000"/>
              </a:lnSpc>
            </a:pPr>
            <a:r>
              <a:rPr lang="tr-TR" sz="2400" dirty="0"/>
              <a:t>Toplantı, yönetsel yaşamda yöneltme, bilgilendirme, denetleme, iletişim, eşgüdüm, sorun çözme ve karar verme aracıdır. Bu nedenle yöneticilerin zamanlarının </a:t>
            </a:r>
            <a:r>
              <a:rPr lang="tr-TR" sz="2400" b="1" dirty="0"/>
              <a:t>ortalama %20’si toplantılarda geçmektedir. </a:t>
            </a:r>
            <a:endParaRPr lang="tr-TR" sz="2400" b="1" dirty="0" smtClean="0"/>
          </a:p>
          <a:p>
            <a:pPr>
              <a:lnSpc>
                <a:spcPct val="150000"/>
              </a:lnSpc>
              <a:spcBef>
                <a:spcPts val="600"/>
              </a:spcBef>
            </a:pPr>
            <a:r>
              <a:rPr lang="tr-TR" sz="2400" dirty="0">
                <a:ln w="6350">
                  <a:noFill/>
                </a:ln>
              </a:rPr>
              <a:t>Bir yöneticinin ,yönetimde etkili ve verimli olabilmesi  için toplantılarda uygulanan protokol kurallarını ,masa ve oturma düzenlerini ve toplantı yönetim tekniklerini iyi bilmesi ve bunları iyi uygulaması gereklidir.</a:t>
            </a:r>
          </a:p>
          <a:p>
            <a:pPr>
              <a:lnSpc>
                <a:spcPct val="150000"/>
              </a:lnSpc>
              <a:spcBef>
                <a:spcPts val="600"/>
              </a:spcBef>
            </a:pPr>
            <a:r>
              <a:rPr lang="tr-TR" sz="2400" dirty="0">
                <a:ln w="6350">
                  <a:noFill/>
                </a:ln>
              </a:rPr>
              <a:t>Çünkü her toplantı yönetim işlevlerinin uygulandığı ve yöneticilik becerilerinin ortaya çıktığı yönetsel bir etkinliktir</a:t>
            </a:r>
            <a:r>
              <a:rPr lang="tr-TR" sz="2400" dirty="0" smtClean="0">
                <a:ln w="6350">
                  <a:noFill/>
                </a:ln>
              </a:rPr>
              <a:t>.</a:t>
            </a:r>
            <a:endParaRPr lang="tr-TR" sz="2400" dirty="0"/>
          </a:p>
        </p:txBody>
      </p:sp>
    </p:spTree>
    <p:extLst>
      <p:ext uri="{BB962C8B-B14F-4D97-AF65-F5344CB8AC3E}">
        <p14:creationId xmlns:p14="http://schemas.microsoft.com/office/powerpoint/2010/main" val="27196683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pPr algn="ctr"/>
            <a:r>
              <a:rPr lang="tr-TR" sz="2800" b="1" dirty="0" smtClean="0">
                <a:latin typeface="+mn-lt"/>
              </a:rPr>
              <a:t>TOPLANTILARDA MASA DÜZENLERİ</a:t>
            </a:r>
            <a:endParaRPr lang="tr-TR" sz="2800" dirty="0">
              <a:latin typeface="+mn-lt"/>
            </a:endParaRPr>
          </a:p>
        </p:txBody>
      </p:sp>
      <p:sp>
        <p:nvSpPr>
          <p:cNvPr id="8" name="2 Dikdörtgen"/>
          <p:cNvSpPr/>
          <p:nvPr/>
        </p:nvSpPr>
        <p:spPr>
          <a:xfrm>
            <a:off x="709747" y="1488033"/>
            <a:ext cx="3483430" cy="2805063"/>
          </a:xfrm>
          <a:prstGeom prst="rect">
            <a:avLst/>
          </a:prstGeom>
        </p:spPr>
        <p:txBody>
          <a:bodyPr wrap="square">
            <a:spAutoFit/>
          </a:bodyPr>
          <a:lstStyle/>
          <a:p>
            <a:pPr>
              <a:lnSpc>
                <a:spcPct val="150000"/>
              </a:lnSpc>
              <a:buNone/>
            </a:pPr>
            <a:r>
              <a:rPr lang="tr-TR" sz="2400" dirty="0"/>
              <a:t>Toplantılarda kullanılan </a:t>
            </a:r>
            <a:r>
              <a:rPr lang="tr-TR" sz="2400" i="1" dirty="0"/>
              <a:t>U, yuvarlak, kare, dikdörtgen, köşegen ve hilal masa</a:t>
            </a:r>
            <a:r>
              <a:rPr lang="tr-TR" sz="2400" dirty="0"/>
              <a:t> tiplerinin farklı anlamları, önemleri ve etkileri vardır. </a:t>
            </a:r>
          </a:p>
        </p:txBody>
      </p:sp>
      <p:sp>
        <p:nvSpPr>
          <p:cNvPr id="9" name="3 Oval"/>
          <p:cNvSpPr/>
          <p:nvPr/>
        </p:nvSpPr>
        <p:spPr>
          <a:xfrm>
            <a:off x="7613968" y="2100193"/>
            <a:ext cx="129614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4 Dikdörtgen"/>
          <p:cNvSpPr/>
          <p:nvPr/>
        </p:nvSpPr>
        <p:spPr>
          <a:xfrm>
            <a:off x="7862796" y="3284984"/>
            <a:ext cx="10081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5 Dikdörtgen"/>
          <p:cNvSpPr/>
          <p:nvPr/>
        </p:nvSpPr>
        <p:spPr>
          <a:xfrm>
            <a:off x="5436096" y="1124744"/>
            <a:ext cx="1440160"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6 Dikdörtgen"/>
          <p:cNvSpPr/>
          <p:nvPr/>
        </p:nvSpPr>
        <p:spPr>
          <a:xfrm>
            <a:off x="7169904" y="4076747"/>
            <a:ext cx="2393896" cy="1862048"/>
          </a:xfrm>
          <a:prstGeom prst="rect">
            <a:avLst/>
          </a:prstGeom>
          <a:noFill/>
        </p:spPr>
        <p:txBody>
          <a:bodyPr wrap="square" lIns="91440" tIns="45720" rIns="91440" bIns="45720">
            <a:spAutoFit/>
          </a:bodyPr>
          <a:lstStyle/>
          <a:p>
            <a:pPr algn="ctr"/>
            <a:r>
              <a:rPr lang="tr-TR"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a:t>
            </a:r>
            <a:endParaRPr lang="tr-T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7 Ay"/>
          <p:cNvSpPr/>
          <p:nvPr/>
        </p:nvSpPr>
        <p:spPr>
          <a:xfrm>
            <a:off x="7646772" y="1092081"/>
            <a:ext cx="1224136" cy="864096"/>
          </a:xfrm>
          <a:prstGeom prst="moon">
            <a:avLst>
              <a:gd name="adj" fmla="val 36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10171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pPr marL="514350" lvl="0" indent="-514350">
              <a:buAutoNum type="arabicParenR"/>
            </a:pPr>
            <a:r>
              <a:rPr lang="tr-TR" sz="2800" b="1" dirty="0">
                <a:latin typeface="+mn-lt"/>
              </a:rPr>
              <a:t>U </a:t>
            </a:r>
            <a:r>
              <a:rPr lang="tr-TR" sz="2800" b="1" dirty="0" smtClean="0">
                <a:latin typeface="+mn-lt"/>
              </a:rPr>
              <a:t>Düzeni</a:t>
            </a:r>
            <a:endParaRPr lang="tr-TR" sz="2800" b="1" dirty="0">
              <a:latin typeface="+mn-lt"/>
            </a:endParaRPr>
          </a:p>
        </p:txBody>
      </p:sp>
      <p:sp>
        <p:nvSpPr>
          <p:cNvPr id="8" name="2 Dikdörtgen"/>
          <p:cNvSpPr/>
          <p:nvPr/>
        </p:nvSpPr>
        <p:spPr>
          <a:xfrm>
            <a:off x="709747" y="1071154"/>
            <a:ext cx="3757750" cy="4524315"/>
          </a:xfrm>
          <a:prstGeom prst="rect">
            <a:avLst/>
          </a:prstGeom>
        </p:spPr>
        <p:txBody>
          <a:bodyPr wrap="square">
            <a:spAutoFit/>
          </a:bodyPr>
          <a:lstStyle/>
          <a:p>
            <a:pPr marL="514350" lvl="0" indent="-514350">
              <a:lnSpc>
                <a:spcPct val="150000"/>
              </a:lnSpc>
            </a:pPr>
            <a:r>
              <a:rPr lang="tr-TR" sz="2400" dirty="0" smtClean="0"/>
              <a:t>Sıkça </a:t>
            </a:r>
            <a:r>
              <a:rPr lang="tr-TR" sz="2400" dirty="0"/>
              <a:t>başvurulan </a:t>
            </a:r>
            <a:r>
              <a:rPr lang="tr-TR" sz="2400" dirty="0" smtClean="0"/>
              <a:t>ve uygulanan </a:t>
            </a:r>
            <a:r>
              <a:rPr lang="tr-TR" sz="2400" u="sng" dirty="0"/>
              <a:t>tek başkanlı </a:t>
            </a:r>
            <a:r>
              <a:rPr lang="tr-TR" sz="2400" dirty="0"/>
              <a:t>toplantı düzenidir. Toplantıda etkinliği sağlama, yönetimi ve iletişimi kolaylaştırma acısından avantajları vardır</a:t>
            </a:r>
            <a:r>
              <a:rPr lang="tr-TR" sz="2400" dirty="0" smtClean="0"/>
              <a:t>.</a:t>
            </a:r>
            <a:endParaRPr lang="tr-TR" sz="2400" dirty="0"/>
          </a:p>
        </p:txBody>
      </p:sp>
      <p:pic>
        <p:nvPicPr>
          <p:cNvPr id="4" name="Picture 2" descr="http://www.sultasaotel.com/images/toplanti/toplanti-salonu-banner.jpg"/>
          <p:cNvPicPr>
            <a:picLocks noChangeAspect="1" noChangeArrowheads="1"/>
          </p:cNvPicPr>
          <p:nvPr/>
        </p:nvPicPr>
        <p:blipFill>
          <a:blip r:embed="rId2" cstate="print"/>
          <a:srcRect/>
          <a:stretch>
            <a:fillRect/>
          </a:stretch>
        </p:blipFill>
        <p:spPr bwMode="auto">
          <a:xfrm>
            <a:off x="5800883" y="1376771"/>
            <a:ext cx="3240360" cy="23042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http://www.cinarhotel.com.tr/tr/toplanti-odalari/acacia/PublishingImages/acacia.jpg"/>
          <p:cNvPicPr>
            <a:picLocks noChangeAspect="1" noChangeArrowheads="1"/>
          </p:cNvPicPr>
          <p:nvPr/>
        </p:nvPicPr>
        <p:blipFill>
          <a:blip r:embed="rId3" cstate="print"/>
          <a:srcRect/>
          <a:stretch>
            <a:fillRect/>
          </a:stretch>
        </p:blipFill>
        <p:spPr bwMode="auto">
          <a:xfrm>
            <a:off x="5800884" y="3825044"/>
            <a:ext cx="3240360" cy="2088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8519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endParaRPr lang="x-none" dirty="0"/>
          </a:p>
        </p:txBody>
      </p:sp>
      <p:sp>
        <p:nvSpPr>
          <p:cNvPr id="3" name="2 Dikdörtgen"/>
          <p:cNvSpPr/>
          <p:nvPr/>
        </p:nvSpPr>
        <p:spPr>
          <a:xfrm>
            <a:off x="709749" y="1580606"/>
            <a:ext cx="10576560" cy="4575612"/>
          </a:xfrm>
          <a:prstGeom prst="rect">
            <a:avLst/>
          </a:prstGeom>
        </p:spPr>
        <p:txBody>
          <a:bodyPr wrap="square">
            <a:spAutoFit/>
          </a:bodyPr>
          <a:lstStyle/>
          <a:p>
            <a:pPr marL="21590" marR="5080" indent="-9525" algn="just">
              <a:lnSpc>
                <a:spcPct val="150000"/>
              </a:lnSpc>
              <a:spcBef>
                <a:spcPts val="105"/>
              </a:spcBef>
            </a:pPr>
            <a:r>
              <a:rPr lang="tr-TR" sz="2400" b="1" dirty="0" smtClean="0">
                <a:latin typeface="Arial"/>
                <a:cs typeface="Arial"/>
              </a:rPr>
              <a:t>Terbiye</a:t>
            </a:r>
            <a:r>
              <a:rPr lang="tr-TR" sz="2400" dirty="0" smtClean="0"/>
              <a:t>; </a:t>
            </a:r>
            <a:r>
              <a:rPr lang="tr-TR" sz="2400" dirty="0" smtClean="0">
                <a:latin typeface="Arial"/>
                <a:cs typeface="Arial"/>
              </a:rPr>
              <a:t>Kişilerin aile ve toplum içinde görgü  kurallarına göre eğitilmeleri ve kurallara  uyum göstermede alışkanlık  oluşturmalarıdır.</a:t>
            </a:r>
          </a:p>
          <a:p>
            <a:pPr marL="21590" marR="5080" indent="-9525" algn="just">
              <a:lnSpc>
                <a:spcPct val="150000"/>
              </a:lnSpc>
              <a:spcBef>
                <a:spcPts val="105"/>
              </a:spcBef>
            </a:pPr>
            <a:r>
              <a:rPr lang="tr-TR" sz="2400" b="1" dirty="0" smtClean="0">
                <a:latin typeface="Arial"/>
                <a:cs typeface="Arial"/>
              </a:rPr>
              <a:t>Nezaket; </a:t>
            </a:r>
            <a:r>
              <a:rPr lang="tr-TR" sz="2400" dirty="0">
                <a:latin typeface="Arial"/>
                <a:cs typeface="Arial"/>
              </a:rPr>
              <a:t>Kişinin aldığı terbiye sonucu geleneklere  uygun, ölçülü, hoşgörülü, saygılı, barışçı ve  dürüst davranmasıdır</a:t>
            </a:r>
            <a:r>
              <a:rPr lang="tr-TR" sz="2400" dirty="0" smtClean="0">
                <a:latin typeface="Arial"/>
                <a:cs typeface="Arial"/>
              </a:rPr>
              <a:t>.</a:t>
            </a:r>
          </a:p>
          <a:p>
            <a:pPr marL="21590" marR="5080" indent="-9525" algn="just">
              <a:lnSpc>
                <a:spcPct val="150000"/>
              </a:lnSpc>
              <a:spcBef>
                <a:spcPts val="105"/>
              </a:spcBef>
            </a:pPr>
            <a:r>
              <a:rPr lang="tr-TR" sz="2400" b="1" dirty="0" err="1">
                <a:latin typeface="Arial"/>
                <a:cs typeface="Arial"/>
              </a:rPr>
              <a:t>Zarafet;</a:t>
            </a:r>
            <a:r>
              <a:rPr lang="tr-TR" sz="2400" dirty="0" err="1">
                <a:latin typeface="Arial"/>
                <a:cs typeface="Arial"/>
              </a:rPr>
              <a:t>Kişinin</a:t>
            </a:r>
            <a:r>
              <a:rPr lang="tr-TR" sz="2400" dirty="0">
                <a:latin typeface="Arial"/>
                <a:cs typeface="Arial"/>
              </a:rPr>
              <a:t> sosyal yaşamdaki tutum ve davranışlarıyla çevresinde bıraktığı hoş  etkilidir.</a:t>
            </a:r>
          </a:p>
          <a:p>
            <a:pPr marL="21590" marR="5080" indent="-9525" algn="just">
              <a:lnSpc>
                <a:spcPct val="150000"/>
              </a:lnSpc>
              <a:spcBef>
                <a:spcPts val="105"/>
              </a:spcBef>
            </a:pPr>
            <a:endParaRPr lang="tr-TR" sz="2400" dirty="0">
              <a:latin typeface="Arial"/>
              <a:cs typeface="Arial"/>
            </a:endParaRPr>
          </a:p>
          <a:p>
            <a:pPr marL="21590" marR="5080" indent="-9525" algn="just">
              <a:lnSpc>
                <a:spcPct val="150000"/>
              </a:lnSpc>
              <a:spcBef>
                <a:spcPts val="105"/>
              </a:spcBef>
            </a:pPr>
            <a:endParaRPr lang="tr-TR" sz="2400" dirty="0">
              <a:latin typeface="Arial"/>
              <a:cs typeface="Arial"/>
            </a:endParaRPr>
          </a:p>
        </p:txBody>
      </p:sp>
    </p:spTree>
    <p:extLst>
      <p:ext uri="{BB962C8B-B14F-4D97-AF65-F5344CB8AC3E}">
        <p14:creationId xmlns:p14="http://schemas.microsoft.com/office/powerpoint/2010/main" val="3403441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2) T </a:t>
            </a:r>
            <a:r>
              <a:rPr lang="tr-TR" sz="2800" b="1" dirty="0" smtClean="0">
                <a:latin typeface="+mn-lt"/>
              </a:rPr>
              <a:t>Düzeni</a:t>
            </a:r>
            <a:endParaRPr lang="x-none" sz="2800" b="1" dirty="0">
              <a:latin typeface="+mn-lt"/>
            </a:endParaRPr>
          </a:p>
        </p:txBody>
      </p:sp>
      <p:sp>
        <p:nvSpPr>
          <p:cNvPr id="8" name="2 Dikdörtgen"/>
          <p:cNvSpPr/>
          <p:nvPr/>
        </p:nvSpPr>
        <p:spPr>
          <a:xfrm>
            <a:off x="709747" y="1071154"/>
            <a:ext cx="4802779" cy="2862322"/>
          </a:xfrm>
          <a:prstGeom prst="rect">
            <a:avLst/>
          </a:prstGeom>
        </p:spPr>
        <p:txBody>
          <a:bodyPr wrap="square">
            <a:spAutoFit/>
          </a:bodyPr>
          <a:lstStyle/>
          <a:p>
            <a:pPr lvl="0" algn="just">
              <a:lnSpc>
                <a:spcPct val="150000"/>
              </a:lnSpc>
              <a:buNone/>
            </a:pPr>
            <a:r>
              <a:rPr lang="tr-TR" sz="2400" dirty="0"/>
              <a:t>Bu tür toplantı düzeninde, toplantıya katılanlar konuşmacıyı rahat izler ve grup iletişimi de kolay olur. T düzeni, çok başkanlı ve eş başkanlı toplantılar için uygundur.</a:t>
            </a:r>
          </a:p>
        </p:txBody>
      </p:sp>
      <p:sp>
        <p:nvSpPr>
          <p:cNvPr id="4" name="chair3"/>
          <p:cNvSpPr>
            <a:spLocks noEditPoints="1" noChangeArrowheads="1"/>
          </p:cNvSpPr>
          <p:nvPr/>
        </p:nvSpPr>
        <p:spPr bwMode="auto">
          <a:xfrm>
            <a:off x="8253901" y="1232756"/>
            <a:ext cx="904875" cy="676275"/>
          </a:xfrm>
          <a:custGeom>
            <a:avLst/>
            <a:gdLst>
              <a:gd name="T0" fmla="*/ 10800 w 21600"/>
              <a:gd name="T1" fmla="*/ 0 h 21600"/>
              <a:gd name="T2" fmla="*/ 20275 w 21600"/>
              <a:gd name="T3" fmla="*/ 10800 h 21600"/>
              <a:gd name="T4" fmla="*/ 10800 w 21600"/>
              <a:gd name="T5" fmla="*/ 21600 h 21600"/>
              <a:gd name="T6" fmla="*/ 1303 w 21600"/>
              <a:gd name="T7" fmla="*/ 10800 h 21600"/>
              <a:gd name="T8" fmla="*/ 4828 w 21600"/>
              <a:gd name="T9" fmla="*/ 6639 h 21600"/>
              <a:gd name="T10" fmla="*/ 16846 w 21600"/>
              <a:gd name="T11" fmla="*/ 19649 h 21600"/>
            </a:gdLst>
            <a:ahLst/>
            <a:cxnLst>
              <a:cxn ang="0">
                <a:pos x="T0" y="T1"/>
              </a:cxn>
              <a:cxn ang="0">
                <a:pos x="T2" y="T3"/>
              </a:cxn>
              <a:cxn ang="0">
                <a:pos x="T4" y="T5"/>
              </a:cxn>
              <a:cxn ang="0">
                <a:pos x="T6" y="T7"/>
              </a:cxn>
            </a:cxnLst>
            <a:rect l="T8" t="T9" r="T10" b="T11"/>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5" name="chair"/>
          <p:cNvSpPr>
            <a:spLocks noEditPoints="1" noChangeArrowheads="1"/>
          </p:cNvSpPr>
          <p:nvPr/>
        </p:nvSpPr>
        <p:spPr bwMode="auto">
          <a:xfrm rot="5400000">
            <a:off x="9003697" y="4227376"/>
            <a:ext cx="904875" cy="6762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6" name="chair3"/>
          <p:cNvSpPr>
            <a:spLocks noEditPoints="1" noChangeArrowheads="1"/>
          </p:cNvSpPr>
          <p:nvPr/>
        </p:nvSpPr>
        <p:spPr bwMode="auto">
          <a:xfrm>
            <a:off x="7245789" y="1232756"/>
            <a:ext cx="904875" cy="676275"/>
          </a:xfrm>
          <a:custGeom>
            <a:avLst/>
            <a:gdLst>
              <a:gd name="T0" fmla="*/ 10800 w 21600"/>
              <a:gd name="T1" fmla="*/ 0 h 21600"/>
              <a:gd name="T2" fmla="*/ 20275 w 21600"/>
              <a:gd name="T3" fmla="*/ 10800 h 21600"/>
              <a:gd name="T4" fmla="*/ 10800 w 21600"/>
              <a:gd name="T5" fmla="*/ 21600 h 21600"/>
              <a:gd name="T6" fmla="*/ 1303 w 21600"/>
              <a:gd name="T7" fmla="*/ 10800 h 21600"/>
              <a:gd name="T8" fmla="*/ 4828 w 21600"/>
              <a:gd name="T9" fmla="*/ 6639 h 21600"/>
              <a:gd name="T10" fmla="*/ 16846 w 21600"/>
              <a:gd name="T11" fmla="*/ 19649 h 21600"/>
            </a:gdLst>
            <a:ahLst/>
            <a:cxnLst>
              <a:cxn ang="0">
                <a:pos x="T0" y="T1"/>
              </a:cxn>
              <a:cxn ang="0">
                <a:pos x="T2" y="T3"/>
              </a:cxn>
              <a:cxn ang="0">
                <a:pos x="T4" y="T5"/>
              </a:cxn>
              <a:cxn ang="0">
                <a:pos x="T6" y="T7"/>
              </a:cxn>
            </a:cxnLst>
            <a:rect l="T8" t="T9" r="T10" b="T11"/>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9" name="chair3"/>
          <p:cNvSpPr>
            <a:spLocks noEditPoints="1" noChangeArrowheads="1"/>
          </p:cNvSpPr>
          <p:nvPr/>
        </p:nvSpPr>
        <p:spPr bwMode="auto">
          <a:xfrm>
            <a:off x="9262013" y="1232756"/>
            <a:ext cx="904875" cy="676275"/>
          </a:xfrm>
          <a:custGeom>
            <a:avLst/>
            <a:gdLst>
              <a:gd name="T0" fmla="*/ 10800 w 21600"/>
              <a:gd name="T1" fmla="*/ 0 h 21600"/>
              <a:gd name="T2" fmla="*/ 20275 w 21600"/>
              <a:gd name="T3" fmla="*/ 10800 h 21600"/>
              <a:gd name="T4" fmla="*/ 10800 w 21600"/>
              <a:gd name="T5" fmla="*/ 21600 h 21600"/>
              <a:gd name="T6" fmla="*/ 1303 w 21600"/>
              <a:gd name="T7" fmla="*/ 10800 h 21600"/>
              <a:gd name="T8" fmla="*/ 4828 w 21600"/>
              <a:gd name="T9" fmla="*/ 6639 h 21600"/>
              <a:gd name="T10" fmla="*/ 16846 w 21600"/>
              <a:gd name="T11" fmla="*/ 19649 h 21600"/>
            </a:gdLst>
            <a:ahLst/>
            <a:cxnLst>
              <a:cxn ang="0">
                <a:pos x="T0" y="T1"/>
              </a:cxn>
              <a:cxn ang="0">
                <a:pos x="T2" y="T3"/>
              </a:cxn>
              <a:cxn ang="0">
                <a:pos x="T4" y="T5"/>
              </a:cxn>
              <a:cxn ang="0">
                <a:pos x="T6" y="T7"/>
              </a:cxn>
            </a:cxnLst>
            <a:rect l="T8" t="T9" r="T10" b="T11"/>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0" name="chair"/>
          <p:cNvSpPr>
            <a:spLocks noEditPoints="1" noChangeArrowheads="1"/>
          </p:cNvSpPr>
          <p:nvPr/>
        </p:nvSpPr>
        <p:spPr bwMode="auto">
          <a:xfrm rot="5400000">
            <a:off x="9003697" y="3147256"/>
            <a:ext cx="904875" cy="6762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1" name="chair"/>
          <p:cNvSpPr>
            <a:spLocks noEditPoints="1" noChangeArrowheads="1"/>
          </p:cNvSpPr>
          <p:nvPr/>
        </p:nvSpPr>
        <p:spPr bwMode="auto">
          <a:xfrm rot="16200000">
            <a:off x="7419521" y="3147256"/>
            <a:ext cx="904875" cy="6762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2" name="chair"/>
          <p:cNvSpPr>
            <a:spLocks noEditPoints="1" noChangeArrowheads="1"/>
          </p:cNvSpPr>
          <p:nvPr/>
        </p:nvSpPr>
        <p:spPr bwMode="auto">
          <a:xfrm rot="5400000">
            <a:off x="9003697" y="5235488"/>
            <a:ext cx="904875" cy="6762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3" name="chair"/>
          <p:cNvSpPr>
            <a:spLocks noEditPoints="1" noChangeArrowheads="1"/>
          </p:cNvSpPr>
          <p:nvPr/>
        </p:nvSpPr>
        <p:spPr bwMode="auto">
          <a:xfrm rot="16200000">
            <a:off x="7347513" y="4155368"/>
            <a:ext cx="904875" cy="6762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4" name="chair"/>
          <p:cNvSpPr>
            <a:spLocks noEditPoints="1" noChangeArrowheads="1"/>
          </p:cNvSpPr>
          <p:nvPr/>
        </p:nvSpPr>
        <p:spPr bwMode="auto">
          <a:xfrm rot="16200000">
            <a:off x="7347513" y="5235488"/>
            <a:ext cx="904875" cy="6762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5" name="4 Dikdörtgen"/>
          <p:cNvSpPr/>
          <p:nvPr/>
        </p:nvSpPr>
        <p:spPr>
          <a:xfrm>
            <a:off x="8181893" y="2888940"/>
            <a:ext cx="1080120" cy="31683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16" name="3 Dikdörtgen"/>
          <p:cNvSpPr/>
          <p:nvPr/>
        </p:nvSpPr>
        <p:spPr>
          <a:xfrm>
            <a:off x="6957757" y="1952836"/>
            <a:ext cx="3456384"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64277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3) V </a:t>
            </a:r>
            <a:r>
              <a:rPr lang="tr-TR" sz="2800" b="1" dirty="0" smtClean="0">
                <a:latin typeface="+mn-lt"/>
              </a:rPr>
              <a:t>Düzeni</a:t>
            </a:r>
            <a:endParaRPr lang="x-none" sz="2800" b="1" dirty="0">
              <a:latin typeface="+mn-lt"/>
            </a:endParaRPr>
          </a:p>
        </p:txBody>
      </p:sp>
      <p:sp>
        <p:nvSpPr>
          <p:cNvPr id="8" name="2 Dikdörtgen"/>
          <p:cNvSpPr/>
          <p:nvPr/>
        </p:nvSpPr>
        <p:spPr>
          <a:xfrm>
            <a:off x="709747" y="1071154"/>
            <a:ext cx="3587933" cy="2862322"/>
          </a:xfrm>
          <a:prstGeom prst="rect">
            <a:avLst/>
          </a:prstGeom>
        </p:spPr>
        <p:txBody>
          <a:bodyPr wrap="square">
            <a:spAutoFit/>
          </a:bodyPr>
          <a:lstStyle/>
          <a:p>
            <a:pPr lvl="0">
              <a:lnSpc>
                <a:spcPct val="150000"/>
              </a:lnSpc>
              <a:buNone/>
            </a:pPr>
            <a:r>
              <a:rPr lang="tr-TR" sz="2400" dirty="0"/>
              <a:t>Etkili bir toplantı düzenidir. Eş başkanlı toplantılar için uygulanabilir.  V düzeni, iki taraflı imza törenleri için uygundur.</a:t>
            </a:r>
          </a:p>
        </p:txBody>
      </p:sp>
      <p:pic>
        <p:nvPicPr>
          <p:cNvPr id="4" name="Picture 5"/>
          <p:cNvPicPr>
            <a:picLocks noChangeAspect="1" noChangeArrowheads="1"/>
          </p:cNvPicPr>
          <p:nvPr/>
        </p:nvPicPr>
        <p:blipFill>
          <a:blip r:embed="rId2" cstate="print"/>
          <a:srcRect/>
          <a:stretch>
            <a:fillRect/>
          </a:stretch>
        </p:blipFill>
        <p:spPr bwMode="auto">
          <a:xfrm>
            <a:off x="6108347" y="1243608"/>
            <a:ext cx="3122122" cy="2952328"/>
          </a:xfrm>
          <a:prstGeom prst="rect">
            <a:avLst/>
          </a:prstGeom>
          <a:noFill/>
          <a:ln w="9525">
            <a:noFill/>
            <a:miter lim="800000"/>
            <a:headEnd/>
            <a:tailEnd/>
          </a:ln>
        </p:spPr>
      </p:pic>
    </p:spTree>
    <p:extLst>
      <p:ext uri="{BB962C8B-B14F-4D97-AF65-F5344CB8AC3E}">
        <p14:creationId xmlns:p14="http://schemas.microsoft.com/office/powerpoint/2010/main" val="1523293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4) Oval veya Yuvarlak </a:t>
            </a:r>
            <a:r>
              <a:rPr lang="tr-TR" sz="2800" b="1" dirty="0" smtClean="0">
                <a:latin typeface="+mn-lt"/>
              </a:rPr>
              <a:t>Düzen</a:t>
            </a:r>
            <a:endParaRPr lang="x-none" sz="2800" b="1" dirty="0">
              <a:latin typeface="+mn-lt"/>
            </a:endParaRPr>
          </a:p>
        </p:txBody>
      </p:sp>
      <p:sp>
        <p:nvSpPr>
          <p:cNvPr id="8" name="2 Dikdörtgen"/>
          <p:cNvSpPr/>
          <p:nvPr/>
        </p:nvSpPr>
        <p:spPr>
          <a:xfrm>
            <a:off x="709746" y="1071154"/>
            <a:ext cx="5364483" cy="2862322"/>
          </a:xfrm>
          <a:prstGeom prst="rect">
            <a:avLst/>
          </a:prstGeom>
        </p:spPr>
        <p:txBody>
          <a:bodyPr wrap="square">
            <a:spAutoFit/>
          </a:bodyPr>
          <a:lstStyle/>
          <a:p>
            <a:pPr lvl="0" algn="just">
              <a:lnSpc>
                <a:spcPct val="150000"/>
              </a:lnSpc>
            </a:pPr>
            <a:r>
              <a:rPr lang="tr-TR" sz="2400" dirty="0"/>
              <a:t>Başkansız ya da eşit düzeydeki yetkililerin ve temsilcilerin katıldığı, tartışmaya açık </a:t>
            </a:r>
            <a:r>
              <a:rPr lang="tr-TR" sz="2400" u="sng" dirty="0"/>
              <a:t>demokratik bir toplantı</a:t>
            </a:r>
            <a:r>
              <a:rPr lang="tr-TR" sz="2400" dirty="0"/>
              <a:t> düzenidir. Oval veya yuvarlak masa düzeninde otorite azalır; iletişim ve katılım artar.</a:t>
            </a:r>
          </a:p>
        </p:txBody>
      </p:sp>
      <p:pic>
        <p:nvPicPr>
          <p:cNvPr id="4" name="Picture 2" descr="http://okulweb.meb.gov.tr/31/01/972159/images/toplanti.jpg"/>
          <p:cNvPicPr>
            <a:picLocks noChangeAspect="1" noChangeArrowheads="1"/>
          </p:cNvPicPr>
          <p:nvPr/>
        </p:nvPicPr>
        <p:blipFill>
          <a:blip r:embed="rId2" cstate="print"/>
          <a:srcRect/>
          <a:stretch>
            <a:fillRect/>
          </a:stretch>
        </p:blipFill>
        <p:spPr bwMode="auto">
          <a:xfrm>
            <a:off x="7002665" y="1385027"/>
            <a:ext cx="345638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http://www.yenimesaj.com.tr/images/haber/30639.jpg"/>
          <p:cNvPicPr>
            <a:picLocks noChangeAspect="1" noChangeArrowheads="1"/>
          </p:cNvPicPr>
          <p:nvPr/>
        </p:nvPicPr>
        <p:blipFill>
          <a:blip r:embed="rId3" cstate="print"/>
          <a:srcRect/>
          <a:stretch>
            <a:fillRect/>
          </a:stretch>
        </p:blipFill>
        <p:spPr bwMode="auto">
          <a:xfrm>
            <a:off x="7002665" y="3545267"/>
            <a:ext cx="3456383" cy="2238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8768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5) Dikdörtgen Düzen</a:t>
            </a:r>
            <a:endParaRPr lang="x-none" sz="2800" b="1" dirty="0">
              <a:latin typeface="+mn-lt"/>
            </a:endParaRPr>
          </a:p>
        </p:txBody>
      </p:sp>
      <p:sp>
        <p:nvSpPr>
          <p:cNvPr id="8" name="2 Dikdörtgen"/>
          <p:cNvSpPr/>
          <p:nvPr/>
        </p:nvSpPr>
        <p:spPr>
          <a:xfrm>
            <a:off x="709746" y="1071154"/>
            <a:ext cx="4437019" cy="2862322"/>
          </a:xfrm>
          <a:prstGeom prst="rect">
            <a:avLst/>
          </a:prstGeom>
        </p:spPr>
        <p:txBody>
          <a:bodyPr wrap="square">
            <a:spAutoFit/>
          </a:bodyPr>
          <a:lstStyle/>
          <a:p>
            <a:pPr algn="just">
              <a:lnSpc>
                <a:spcPct val="150000"/>
              </a:lnSpc>
            </a:pPr>
            <a:r>
              <a:rPr lang="tr-TR" sz="2400" dirty="0"/>
              <a:t>7-11 kişilik, karar alma toplantıları için uygun bir masa ve toplantı düzenidir. Dikdörtgen masalar  tek taraflı toplantılarda otoritenin egemen olduğu masalardır.</a:t>
            </a:r>
          </a:p>
        </p:txBody>
      </p:sp>
      <p:pic>
        <p:nvPicPr>
          <p:cNvPr id="4" name="Picture 4" descr="http://img.agoda.net/hotelimages/168/168965/168965_1012161720003499206_STD.jpg"/>
          <p:cNvPicPr>
            <a:picLocks noChangeAspect="1" noChangeArrowheads="1"/>
          </p:cNvPicPr>
          <p:nvPr/>
        </p:nvPicPr>
        <p:blipFill>
          <a:blip r:embed="rId2" cstate="print"/>
          <a:srcRect/>
          <a:stretch>
            <a:fillRect/>
          </a:stretch>
        </p:blipFill>
        <p:spPr bwMode="auto">
          <a:xfrm>
            <a:off x="6578609" y="1268760"/>
            <a:ext cx="3528392" cy="3240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092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6) Köşegen veya Hilal </a:t>
            </a:r>
            <a:r>
              <a:rPr lang="tr-TR" sz="2800" b="1" dirty="0" smtClean="0">
                <a:latin typeface="+mn-lt"/>
              </a:rPr>
              <a:t>Düzen</a:t>
            </a:r>
            <a:endParaRPr lang="x-none" sz="2800" b="1" dirty="0">
              <a:latin typeface="+mn-lt"/>
            </a:endParaRPr>
          </a:p>
        </p:txBody>
      </p:sp>
      <p:sp>
        <p:nvSpPr>
          <p:cNvPr id="8" name="2 Dikdörtgen"/>
          <p:cNvSpPr/>
          <p:nvPr/>
        </p:nvSpPr>
        <p:spPr>
          <a:xfrm>
            <a:off x="709745" y="1071154"/>
            <a:ext cx="5495111" cy="3970318"/>
          </a:xfrm>
          <a:prstGeom prst="rect">
            <a:avLst/>
          </a:prstGeom>
        </p:spPr>
        <p:txBody>
          <a:bodyPr wrap="square">
            <a:spAutoFit/>
          </a:bodyPr>
          <a:lstStyle/>
          <a:p>
            <a:pPr lvl="0" algn="just">
              <a:lnSpc>
                <a:spcPct val="150000"/>
              </a:lnSpc>
            </a:pPr>
            <a:r>
              <a:rPr lang="tr-TR" sz="2400" dirty="0" smtClean="0"/>
              <a:t>Toplantıda </a:t>
            </a:r>
            <a:r>
              <a:rPr lang="tr-TR" sz="2400" dirty="0"/>
              <a:t>demokratik katılımı sağlamak için kullanılan etkin bir toplantı düzenidir.</a:t>
            </a:r>
          </a:p>
          <a:p>
            <a:pPr algn="just">
              <a:lnSpc>
                <a:spcPct val="150000"/>
              </a:lnSpc>
            </a:pPr>
            <a:r>
              <a:rPr lang="tr-TR" sz="2400" dirty="0"/>
              <a:t>Başkan  köşegen düzenin bir köşesinde; hilal düzeninde ise hilalin açık ucunda yer alan tek masa da oturur. Köşegen ve hilal düzeninde katılımcılar, başkanın sağ ve solunda protokol sırasına göre otururlar.</a:t>
            </a:r>
          </a:p>
        </p:txBody>
      </p:sp>
      <p:pic>
        <p:nvPicPr>
          <p:cNvPr id="5" name="Picture 3"/>
          <p:cNvPicPr>
            <a:picLocks noChangeAspect="1" noChangeArrowheads="1"/>
          </p:cNvPicPr>
          <p:nvPr/>
        </p:nvPicPr>
        <p:blipFill>
          <a:blip r:embed="rId2" cstate="print"/>
          <a:srcRect/>
          <a:stretch>
            <a:fillRect/>
          </a:stretch>
        </p:blipFill>
        <p:spPr bwMode="auto">
          <a:xfrm>
            <a:off x="7420352" y="1386326"/>
            <a:ext cx="3329930" cy="27717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22476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pPr lvl="0"/>
            <a:r>
              <a:rPr lang="tr-TR" sz="2800" b="1" dirty="0">
                <a:latin typeface="+mn-lt"/>
              </a:rPr>
              <a:t>8) Konferans </a:t>
            </a:r>
            <a:r>
              <a:rPr lang="tr-TR" sz="2800" b="1" dirty="0" smtClean="0">
                <a:latin typeface="+mn-lt"/>
              </a:rPr>
              <a:t>Düzeni</a:t>
            </a:r>
            <a:endParaRPr lang="tr-TR" sz="2800" b="1" dirty="0">
              <a:latin typeface="+mn-lt"/>
            </a:endParaRPr>
          </a:p>
        </p:txBody>
      </p:sp>
      <p:sp>
        <p:nvSpPr>
          <p:cNvPr id="8" name="2 Dikdörtgen"/>
          <p:cNvSpPr/>
          <p:nvPr/>
        </p:nvSpPr>
        <p:spPr>
          <a:xfrm>
            <a:off x="709746" y="1071154"/>
            <a:ext cx="5286105" cy="3970318"/>
          </a:xfrm>
          <a:prstGeom prst="rect">
            <a:avLst/>
          </a:prstGeom>
        </p:spPr>
        <p:txBody>
          <a:bodyPr wrap="square">
            <a:spAutoFit/>
          </a:bodyPr>
          <a:lstStyle/>
          <a:p>
            <a:pPr lvl="0">
              <a:lnSpc>
                <a:spcPct val="150000"/>
              </a:lnSpc>
            </a:pPr>
            <a:r>
              <a:rPr lang="tr-TR" sz="2400" dirty="0"/>
              <a:t>Çok sayıda kişinin katılacağı, bilgilendirme, yönlendirme, eğitme, emir verme amacıyla yapılan tek taraflı ve tek başkanlı toplantılar için uygundur. Yönetici önde, katılanlar toplu halde yöneticinin karşısında otururlar. Pasif bir toplantı düzenidir.</a:t>
            </a:r>
          </a:p>
        </p:txBody>
      </p:sp>
      <p:pic>
        <p:nvPicPr>
          <p:cNvPr id="5" name="Picture 2" descr="http://www.sanatermal.com/UserFiles/toplanti_salonu.jpg"/>
          <p:cNvPicPr>
            <a:picLocks noChangeAspect="1" noChangeArrowheads="1"/>
          </p:cNvPicPr>
          <p:nvPr/>
        </p:nvPicPr>
        <p:blipFill>
          <a:blip r:embed="rId2" cstate="print"/>
          <a:srcRect/>
          <a:stretch>
            <a:fillRect/>
          </a:stretch>
        </p:blipFill>
        <p:spPr bwMode="auto">
          <a:xfrm>
            <a:off x="6861990" y="1288516"/>
            <a:ext cx="4147933" cy="30963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06029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5) Dikdörtgen Düzen</a:t>
            </a:r>
            <a:endParaRPr lang="x-none" sz="2800" b="1" dirty="0">
              <a:latin typeface="+mn-lt"/>
            </a:endParaRPr>
          </a:p>
        </p:txBody>
      </p:sp>
      <p:sp>
        <p:nvSpPr>
          <p:cNvPr id="8" name="2 Dikdörtgen"/>
          <p:cNvSpPr/>
          <p:nvPr/>
        </p:nvSpPr>
        <p:spPr>
          <a:xfrm>
            <a:off x="709746" y="1071154"/>
            <a:ext cx="4437019" cy="2862322"/>
          </a:xfrm>
          <a:prstGeom prst="rect">
            <a:avLst/>
          </a:prstGeom>
        </p:spPr>
        <p:txBody>
          <a:bodyPr wrap="square">
            <a:spAutoFit/>
          </a:bodyPr>
          <a:lstStyle/>
          <a:p>
            <a:pPr algn="just">
              <a:lnSpc>
                <a:spcPct val="150000"/>
              </a:lnSpc>
            </a:pPr>
            <a:r>
              <a:rPr lang="tr-TR" sz="2400" dirty="0"/>
              <a:t>7-11 kişilik, karar alma toplantıları için uygun bir masa ve toplantı düzenidir. Dikdörtgen masalar  tek taraflı toplantılarda otoritenin egemen olduğu masalardır.</a:t>
            </a:r>
          </a:p>
        </p:txBody>
      </p:sp>
      <p:pic>
        <p:nvPicPr>
          <p:cNvPr id="4" name="Picture 4" descr="http://img.agoda.net/hotelimages/168/168965/168965_1012161720003499206_STD.jpg"/>
          <p:cNvPicPr>
            <a:picLocks noChangeAspect="1" noChangeArrowheads="1"/>
          </p:cNvPicPr>
          <p:nvPr/>
        </p:nvPicPr>
        <p:blipFill>
          <a:blip r:embed="rId2" cstate="print"/>
          <a:srcRect/>
          <a:stretch>
            <a:fillRect/>
          </a:stretch>
        </p:blipFill>
        <p:spPr bwMode="auto">
          <a:xfrm>
            <a:off x="6578609" y="1268760"/>
            <a:ext cx="3528392" cy="3240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70428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a:latin typeface="+mn-lt"/>
              </a:rPr>
              <a:t>5) Dikdörtgen Düzen</a:t>
            </a:r>
            <a:endParaRPr lang="x-none" sz="2800" b="1" dirty="0">
              <a:latin typeface="+mn-lt"/>
            </a:endParaRPr>
          </a:p>
        </p:txBody>
      </p:sp>
      <p:sp>
        <p:nvSpPr>
          <p:cNvPr id="8" name="2 Dikdörtgen"/>
          <p:cNvSpPr/>
          <p:nvPr/>
        </p:nvSpPr>
        <p:spPr>
          <a:xfrm>
            <a:off x="709746" y="1071154"/>
            <a:ext cx="4437019" cy="2862322"/>
          </a:xfrm>
          <a:prstGeom prst="rect">
            <a:avLst/>
          </a:prstGeom>
        </p:spPr>
        <p:txBody>
          <a:bodyPr wrap="square">
            <a:spAutoFit/>
          </a:bodyPr>
          <a:lstStyle/>
          <a:p>
            <a:pPr algn="just">
              <a:lnSpc>
                <a:spcPct val="150000"/>
              </a:lnSpc>
            </a:pPr>
            <a:r>
              <a:rPr lang="tr-TR" sz="2400" dirty="0"/>
              <a:t>7-11 kişilik, karar alma toplantıları için uygun bir masa ve toplantı düzenidir. Dikdörtgen masalar  tek taraflı toplantılarda otoritenin egemen olduğu masalardır.</a:t>
            </a:r>
          </a:p>
        </p:txBody>
      </p:sp>
      <p:pic>
        <p:nvPicPr>
          <p:cNvPr id="4" name="Picture 4" descr="http://img.agoda.net/hotelimages/168/168965/168965_1012161720003499206_STD.jpg"/>
          <p:cNvPicPr>
            <a:picLocks noChangeAspect="1" noChangeArrowheads="1"/>
          </p:cNvPicPr>
          <p:nvPr/>
        </p:nvPicPr>
        <p:blipFill>
          <a:blip r:embed="rId2" cstate="print"/>
          <a:srcRect/>
          <a:stretch>
            <a:fillRect/>
          </a:stretch>
        </p:blipFill>
        <p:spPr bwMode="auto">
          <a:xfrm>
            <a:off x="6578609" y="1268760"/>
            <a:ext cx="3528392" cy="3240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15351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sz="2800" b="1" dirty="0" smtClean="0">
                <a:latin typeface="+mn-lt"/>
              </a:rPr>
              <a:t>KAYNAKLAR</a:t>
            </a:r>
            <a:endParaRPr lang="x-none" sz="2800" b="1" dirty="0">
              <a:latin typeface="+mn-lt"/>
            </a:endParaRPr>
          </a:p>
        </p:txBody>
      </p:sp>
      <p:sp>
        <p:nvSpPr>
          <p:cNvPr id="8" name="2 Dikdörtgen"/>
          <p:cNvSpPr/>
          <p:nvPr/>
        </p:nvSpPr>
        <p:spPr>
          <a:xfrm>
            <a:off x="709746" y="1071154"/>
            <a:ext cx="10615751" cy="5201424"/>
          </a:xfrm>
          <a:prstGeom prst="rect">
            <a:avLst/>
          </a:prstGeom>
        </p:spPr>
        <p:txBody>
          <a:bodyPr wrap="square">
            <a:spAutoFit/>
          </a:bodyPr>
          <a:lstStyle/>
          <a:p>
            <a:pPr algn="just">
              <a:spcBef>
                <a:spcPts val="600"/>
              </a:spcBef>
              <a:spcAft>
                <a:spcPts val="600"/>
              </a:spcAft>
            </a:pPr>
            <a:r>
              <a:rPr lang="tr-TR" dirty="0"/>
              <a:t>Altınöz, Mehmet – Tutar, Hasan – Bayraktar, Kadir (2005, 3.Baskı): “</a:t>
            </a:r>
            <a:r>
              <a:rPr lang="tr-TR" i="1" dirty="0" smtClean="0"/>
              <a:t>Protokol Bilgisi</a:t>
            </a:r>
            <a:r>
              <a:rPr lang="tr-TR" i="1" dirty="0"/>
              <a:t>”</a:t>
            </a:r>
            <a:r>
              <a:rPr lang="tr-TR" dirty="0"/>
              <a:t>, Nobel Yayınları, Ankara</a:t>
            </a:r>
            <a:endParaRPr lang="tr-TR" dirty="0" smtClean="0"/>
          </a:p>
          <a:p>
            <a:pPr algn="just">
              <a:spcBef>
                <a:spcPts val="600"/>
              </a:spcBef>
              <a:spcAft>
                <a:spcPts val="600"/>
              </a:spcAft>
            </a:pPr>
            <a:r>
              <a:rPr lang="tr-TR" dirty="0" smtClean="0"/>
              <a:t>Anonim: “</a:t>
            </a:r>
            <a:r>
              <a:rPr lang="tr-TR" i="1" dirty="0" smtClean="0"/>
              <a:t>Protokol - Protokol Nedir - Protokol Hakkında</a:t>
            </a:r>
            <a:r>
              <a:rPr lang="tr-TR" dirty="0" smtClean="0"/>
              <a:t>”, </a:t>
            </a:r>
            <a:r>
              <a:rPr lang="tr-TR" dirty="0" smtClean="0">
                <a:hlinkClick r:id="rId2"/>
              </a:rPr>
              <a:t>http://www.msxlabs.org/forum/x-</a:t>
            </a:r>
            <a:r>
              <a:rPr lang="tr-TR" dirty="0" err="1" smtClean="0">
                <a:hlinkClick r:id="rId2"/>
              </a:rPr>
              <a:t>sozluk</a:t>
            </a:r>
            <a:r>
              <a:rPr lang="tr-TR" dirty="0" smtClean="0">
                <a:hlinkClick r:id="rId2"/>
              </a:rPr>
              <a:t>/207320-protokol-protokol-nedir-protokolhakkinda</a:t>
            </a:r>
            <a:r>
              <a:rPr lang="tr-TR" dirty="0" smtClean="0"/>
              <a:t>. html, 08.04.2021</a:t>
            </a:r>
          </a:p>
          <a:p>
            <a:pPr algn="just">
              <a:spcBef>
                <a:spcPts val="600"/>
              </a:spcBef>
              <a:spcAft>
                <a:spcPts val="600"/>
              </a:spcAft>
            </a:pPr>
            <a:r>
              <a:rPr lang="sv-SE" dirty="0"/>
              <a:t>Anonim: “</a:t>
            </a:r>
            <a:r>
              <a:rPr lang="sv-SE" i="1" dirty="0"/>
              <a:t>Görgü Kuralları</a:t>
            </a:r>
            <a:r>
              <a:rPr lang="sv-SE" dirty="0"/>
              <a:t>”, </a:t>
            </a:r>
            <a:r>
              <a:rPr lang="sv-SE" dirty="0">
                <a:hlinkClick r:id="rId3"/>
              </a:rPr>
              <a:t>http://</a:t>
            </a:r>
            <a:r>
              <a:rPr lang="sv-SE" dirty="0" smtClean="0">
                <a:hlinkClick r:id="rId3"/>
              </a:rPr>
              <a:t>www.turkkeyif.org/genel-kultur/55758-gorgukurallari</a:t>
            </a:r>
            <a:r>
              <a:rPr lang="sv-SE" dirty="0" smtClean="0"/>
              <a:t>.</a:t>
            </a:r>
            <a:r>
              <a:rPr lang="tr-TR" dirty="0" smtClean="0"/>
              <a:t> html</a:t>
            </a:r>
            <a:r>
              <a:rPr lang="tr-TR" dirty="0"/>
              <a:t>, </a:t>
            </a:r>
            <a:r>
              <a:rPr lang="tr-TR" dirty="0" smtClean="0"/>
              <a:t>08.04.2021</a:t>
            </a:r>
          </a:p>
          <a:p>
            <a:pPr algn="just">
              <a:spcBef>
                <a:spcPts val="600"/>
              </a:spcBef>
              <a:spcAft>
                <a:spcPts val="600"/>
              </a:spcAft>
            </a:pPr>
            <a:r>
              <a:rPr lang="tr-TR" dirty="0"/>
              <a:t>Anonim: “</a:t>
            </a:r>
            <a:r>
              <a:rPr lang="tr-TR" i="1" dirty="0"/>
              <a:t>Toplum Kuralları Nedir</a:t>
            </a:r>
            <a:r>
              <a:rPr lang="tr-TR" dirty="0"/>
              <a:t>”, </a:t>
            </a:r>
            <a:r>
              <a:rPr lang="tr-TR" dirty="0">
                <a:hlinkClick r:id="rId4"/>
              </a:rPr>
              <a:t>http://</a:t>
            </a:r>
            <a:r>
              <a:rPr lang="tr-TR" dirty="0" smtClean="0">
                <a:hlinkClick r:id="rId4"/>
              </a:rPr>
              <a:t>www.msxlabs.org/forum/sorucevap/</a:t>
            </a:r>
            <a:r>
              <a:rPr lang="tr-TR" dirty="0" smtClean="0"/>
              <a:t> 275104-toplum-kurallari-nedir.html</a:t>
            </a:r>
            <a:r>
              <a:rPr lang="tr-TR" dirty="0"/>
              <a:t>, </a:t>
            </a:r>
            <a:r>
              <a:rPr lang="tr-TR" dirty="0" smtClean="0"/>
              <a:t>08.08.2021</a:t>
            </a:r>
          </a:p>
          <a:p>
            <a:pPr algn="just">
              <a:spcBef>
                <a:spcPts val="600"/>
              </a:spcBef>
              <a:spcAft>
                <a:spcPts val="600"/>
              </a:spcAft>
            </a:pPr>
            <a:r>
              <a:rPr lang="tr-TR" dirty="0"/>
              <a:t>Anonim: “</a:t>
            </a:r>
            <a:r>
              <a:rPr lang="tr-TR" i="1" dirty="0"/>
              <a:t>Ziyafet Nedir, Ziyafet Hakkında”, </a:t>
            </a:r>
            <a:r>
              <a:rPr lang="tr-TR" dirty="0" smtClean="0">
                <a:hlinkClick r:id="rId5"/>
              </a:rPr>
              <a:t>www.msxlabs.org/forum/xsozluk/</a:t>
            </a:r>
            <a:r>
              <a:rPr lang="tr-TR" dirty="0" smtClean="0"/>
              <a:t> 237903-ziyafet-ziyafet-nedir-ziyafet-hakkinda.html</a:t>
            </a:r>
            <a:r>
              <a:rPr lang="tr-TR" dirty="0"/>
              <a:t>, </a:t>
            </a:r>
            <a:r>
              <a:rPr lang="tr-TR" dirty="0" smtClean="0"/>
              <a:t>08.04.2021</a:t>
            </a:r>
          </a:p>
          <a:p>
            <a:pPr algn="just">
              <a:spcBef>
                <a:spcPts val="600"/>
              </a:spcBef>
              <a:spcAft>
                <a:spcPts val="600"/>
              </a:spcAft>
            </a:pPr>
            <a:r>
              <a:rPr lang="tr-TR" dirty="0"/>
              <a:t>Aytürk, Nihat (2006, VCD): “</a:t>
            </a:r>
            <a:r>
              <a:rPr lang="tr-TR" i="1" dirty="0"/>
              <a:t>İş Yaşamında ve Kamusal Alanda Protokol ve </a:t>
            </a:r>
            <a:r>
              <a:rPr lang="tr-TR" i="1" dirty="0" smtClean="0"/>
              <a:t>Sosyal Davranış </a:t>
            </a:r>
            <a:r>
              <a:rPr lang="tr-TR" i="1" dirty="0"/>
              <a:t>Kuralları</a:t>
            </a:r>
            <a:r>
              <a:rPr lang="tr-TR" dirty="0"/>
              <a:t>”, Film Ofisi-</a:t>
            </a:r>
            <a:r>
              <a:rPr lang="tr-TR" dirty="0" err="1"/>
              <a:t>İştevizyon</a:t>
            </a:r>
            <a:r>
              <a:rPr lang="tr-TR" dirty="0"/>
              <a:t>, </a:t>
            </a:r>
            <a:r>
              <a:rPr lang="tr-TR" dirty="0" smtClean="0"/>
              <a:t>İstanbul</a:t>
            </a:r>
          </a:p>
          <a:p>
            <a:pPr algn="just">
              <a:spcBef>
                <a:spcPts val="600"/>
              </a:spcBef>
              <a:spcAft>
                <a:spcPts val="600"/>
              </a:spcAft>
            </a:pPr>
            <a:r>
              <a:rPr lang="tr-TR" dirty="0"/>
              <a:t>Aytürk, Nihat (Şubat 2009, 5.Baskı): </a:t>
            </a:r>
            <a:r>
              <a:rPr lang="tr-TR" i="1" dirty="0"/>
              <a:t>“Protokol Yönetimi, Kamusal </a:t>
            </a:r>
            <a:r>
              <a:rPr lang="tr-TR" i="1" dirty="0" smtClean="0"/>
              <a:t>Yaşamda Protokol </a:t>
            </a:r>
            <a:r>
              <a:rPr lang="tr-TR" i="1" dirty="0"/>
              <a:t>Kuralları”</a:t>
            </a:r>
            <a:r>
              <a:rPr lang="tr-TR" dirty="0"/>
              <a:t>, TODAİE Yayınları, </a:t>
            </a:r>
            <a:r>
              <a:rPr lang="tr-TR" dirty="0" smtClean="0"/>
              <a:t>Ankara</a:t>
            </a:r>
          </a:p>
          <a:p>
            <a:pPr algn="just">
              <a:spcBef>
                <a:spcPts val="600"/>
              </a:spcBef>
              <a:spcAft>
                <a:spcPts val="600"/>
              </a:spcAft>
            </a:pPr>
            <a:r>
              <a:rPr lang="tr-TR" dirty="0"/>
              <a:t>Genelge (2010): “</a:t>
            </a:r>
            <a:r>
              <a:rPr lang="tr-TR" i="1" dirty="0"/>
              <a:t>Protokol Tribünleri</a:t>
            </a:r>
            <a:r>
              <a:rPr lang="tr-TR" dirty="0"/>
              <a:t>” Gençlik ve Spor Genel </a:t>
            </a:r>
            <a:r>
              <a:rPr lang="tr-TR" dirty="0" smtClean="0"/>
              <a:t>Müdürlüğü, Tarih:24.05.2010</a:t>
            </a:r>
            <a:r>
              <a:rPr lang="tr-TR" dirty="0"/>
              <a:t>, Genelge No: 778</a:t>
            </a:r>
            <a:endParaRPr lang="tr-TR" dirty="0" smtClean="0"/>
          </a:p>
          <a:p>
            <a:pPr algn="just">
              <a:spcBef>
                <a:spcPts val="600"/>
              </a:spcBef>
              <a:spcAft>
                <a:spcPts val="600"/>
              </a:spcAft>
            </a:pPr>
            <a:r>
              <a:rPr lang="tr-TR" dirty="0"/>
              <a:t>Genelge (2010), “</a:t>
            </a:r>
            <a:r>
              <a:rPr lang="tr-TR" i="1" dirty="0"/>
              <a:t>Protokol Tribünleri</a:t>
            </a:r>
            <a:r>
              <a:rPr lang="tr-TR" dirty="0"/>
              <a:t>” Gençlik ve Spor Genel Müdürlüğü, Tarih:24.05.2010, Genelge No: </a:t>
            </a:r>
            <a:r>
              <a:rPr lang="tr-TR" dirty="0" smtClean="0"/>
              <a:t>778</a:t>
            </a:r>
            <a:endParaRPr lang="tr-TR" dirty="0"/>
          </a:p>
        </p:txBody>
      </p:sp>
    </p:spTree>
    <p:extLst>
      <p:ext uri="{BB962C8B-B14F-4D97-AF65-F5344CB8AC3E}">
        <p14:creationId xmlns:p14="http://schemas.microsoft.com/office/powerpoint/2010/main" val="840474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580487" y="1024909"/>
            <a:ext cx="3031023" cy="523220"/>
          </a:xfrm>
          <a:prstGeom prst="rect">
            <a:avLst/>
          </a:prstGeom>
        </p:spPr>
        <p:txBody>
          <a:bodyPr wrap="none">
            <a:spAutoFit/>
          </a:bodyPr>
          <a:lstStyle/>
          <a:p>
            <a:pPr algn="ctr"/>
            <a:r>
              <a:rPr lang="en-US" sz="2800" spc="600" dirty="0">
                <a:solidFill>
                  <a:schemeClr val="bg1"/>
                </a:solidFill>
              </a:rPr>
              <a:t>TEŞEKKÜRLER</a:t>
            </a:r>
            <a:endParaRPr lang="x-none" sz="2800" spc="600" dirty="0">
              <a:solidFill>
                <a:schemeClr val="bg1"/>
              </a:solidFill>
            </a:endParaRPr>
          </a:p>
        </p:txBody>
      </p:sp>
    </p:spTree>
    <p:extLst>
      <p:ext uri="{BB962C8B-B14F-4D97-AF65-F5344CB8AC3E}">
        <p14:creationId xmlns:p14="http://schemas.microsoft.com/office/powerpoint/2010/main" val="331529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Arial"/>
                <a:cs typeface="Arial"/>
              </a:rPr>
              <a:t>Yaşam Alanlarımız ve Kurallar</a:t>
            </a:r>
            <a:endParaRPr lang="x-none" dirty="0"/>
          </a:p>
        </p:txBody>
      </p:sp>
      <p:sp>
        <p:nvSpPr>
          <p:cNvPr id="3" name="2 Dikdörtgen"/>
          <p:cNvSpPr/>
          <p:nvPr/>
        </p:nvSpPr>
        <p:spPr>
          <a:xfrm>
            <a:off x="1201372" y="4180114"/>
            <a:ext cx="9888993" cy="1354217"/>
          </a:xfrm>
          <a:prstGeom prst="rect">
            <a:avLst/>
          </a:prstGeom>
        </p:spPr>
        <p:txBody>
          <a:bodyPr wrap="square">
            <a:spAutoFit/>
          </a:bodyPr>
          <a:lstStyle/>
          <a:p>
            <a:pPr marL="295910" indent="-283845">
              <a:lnSpc>
                <a:spcPct val="100000"/>
              </a:lnSpc>
              <a:spcBef>
                <a:spcPts val="700"/>
              </a:spcBef>
              <a:buClr>
                <a:srgbClr val="3891A7"/>
              </a:buClr>
              <a:buSzPct val="79687"/>
              <a:buFont typeface="Wingdings" pitchFamily="2" charset="2"/>
              <a:buChar char="ü"/>
              <a:tabLst>
                <a:tab pos="296545" algn="l"/>
              </a:tabLst>
            </a:pPr>
            <a:r>
              <a:rPr lang="tr-TR" sz="2400" dirty="0" smtClean="0">
                <a:cs typeface="Arial"/>
              </a:rPr>
              <a:t>Özel alan</a:t>
            </a:r>
          </a:p>
          <a:p>
            <a:pPr marL="295910" indent="-283845">
              <a:lnSpc>
                <a:spcPct val="100000"/>
              </a:lnSpc>
              <a:spcBef>
                <a:spcPts val="605"/>
              </a:spcBef>
              <a:buClr>
                <a:srgbClr val="3891A7"/>
              </a:buClr>
              <a:buSzPct val="79687"/>
              <a:buFont typeface="Wingdings" pitchFamily="2" charset="2"/>
              <a:buChar char="ü"/>
              <a:tabLst>
                <a:tab pos="296545" algn="l"/>
              </a:tabLst>
            </a:pPr>
            <a:r>
              <a:rPr lang="tr-TR" sz="2400" dirty="0" smtClean="0">
                <a:cs typeface="Arial"/>
              </a:rPr>
              <a:t>Sosyal alan – görgü ve nezaket kuralları</a:t>
            </a:r>
          </a:p>
          <a:p>
            <a:pPr marL="295910" marR="1029969" indent="-283845" algn="just">
              <a:lnSpc>
                <a:spcPct val="100000"/>
              </a:lnSpc>
              <a:spcBef>
                <a:spcPts val="600"/>
              </a:spcBef>
              <a:buClr>
                <a:srgbClr val="3891A7"/>
              </a:buClr>
              <a:buSzPct val="79687"/>
              <a:buFont typeface="Wingdings" pitchFamily="2" charset="2"/>
              <a:buChar char="ü"/>
              <a:tabLst>
                <a:tab pos="296545" algn="l"/>
              </a:tabLst>
            </a:pPr>
            <a:r>
              <a:rPr lang="tr-TR" sz="2400" dirty="0" smtClean="0">
                <a:cs typeface="Arial"/>
              </a:rPr>
              <a:t>Kamusal alan – protokol kuralları  (resmi görgü kuralları)</a:t>
            </a:r>
            <a:endParaRPr lang="tr-TR" sz="2400" dirty="0">
              <a:cs typeface="Arial"/>
            </a:endParaRPr>
          </a:p>
        </p:txBody>
      </p:sp>
      <p:grpSp>
        <p:nvGrpSpPr>
          <p:cNvPr id="4" name="object 5"/>
          <p:cNvGrpSpPr/>
          <p:nvPr/>
        </p:nvGrpSpPr>
        <p:grpSpPr>
          <a:xfrm>
            <a:off x="3148150" y="1258796"/>
            <a:ext cx="3235960" cy="1856739"/>
            <a:chOff x="2738437" y="3398329"/>
            <a:chExt cx="3235960" cy="1856739"/>
          </a:xfrm>
        </p:grpSpPr>
        <p:sp>
          <p:nvSpPr>
            <p:cNvPr id="5" name="object 6"/>
            <p:cNvSpPr/>
            <p:nvPr/>
          </p:nvSpPr>
          <p:spPr>
            <a:xfrm>
              <a:off x="4041647" y="3724655"/>
              <a:ext cx="1927860" cy="1370330"/>
            </a:xfrm>
            <a:custGeom>
              <a:avLst/>
              <a:gdLst/>
              <a:ahLst/>
              <a:cxnLst/>
              <a:rect l="l" t="t" r="r" b="b"/>
              <a:pathLst>
                <a:path w="1927860" h="1370329">
                  <a:moveTo>
                    <a:pt x="963929" y="0"/>
                  </a:moveTo>
                  <a:lnTo>
                    <a:pt x="907289" y="1162"/>
                  </a:lnTo>
                  <a:lnTo>
                    <a:pt x="851511" y="4608"/>
                  </a:lnTo>
                  <a:lnTo>
                    <a:pt x="796686" y="10273"/>
                  </a:lnTo>
                  <a:lnTo>
                    <a:pt x="742903" y="18092"/>
                  </a:lnTo>
                  <a:lnTo>
                    <a:pt x="690253" y="28001"/>
                  </a:lnTo>
                  <a:lnTo>
                    <a:pt x="638828" y="39937"/>
                  </a:lnTo>
                  <a:lnTo>
                    <a:pt x="588716" y="53834"/>
                  </a:lnTo>
                  <a:lnTo>
                    <a:pt x="540009" y="69628"/>
                  </a:lnTo>
                  <a:lnTo>
                    <a:pt x="492796" y="87256"/>
                  </a:lnTo>
                  <a:lnTo>
                    <a:pt x="447169" y="106652"/>
                  </a:lnTo>
                  <a:lnTo>
                    <a:pt x="403218" y="127754"/>
                  </a:lnTo>
                  <a:lnTo>
                    <a:pt x="361032" y="150496"/>
                  </a:lnTo>
                  <a:lnTo>
                    <a:pt x="320703" y="174814"/>
                  </a:lnTo>
                  <a:lnTo>
                    <a:pt x="282321" y="200644"/>
                  </a:lnTo>
                  <a:lnTo>
                    <a:pt x="245975" y="227921"/>
                  </a:lnTo>
                  <a:lnTo>
                    <a:pt x="211758" y="256582"/>
                  </a:lnTo>
                  <a:lnTo>
                    <a:pt x="179758" y="286563"/>
                  </a:lnTo>
                  <a:lnTo>
                    <a:pt x="150067" y="317798"/>
                  </a:lnTo>
                  <a:lnTo>
                    <a:pt x="122774" y="350224"/>
                  </a:lnTo>
                  <a:lnTo>
                    <a:pt x="97971" y="383776"/>
                  </a:lnTo>
                  <a:lnTo>
                    <a:pt x="75747" y="418391"/>
                  </a:lnTo>
                  <a:lnTo>
                    <a:pt x="56193" y="454004"/>
                  </a:lnTo>
                  <a:lnTo>
                    <a:pt x="39399" y="490550"/>
                  </a:lnTo>
                  <a:lnTo>
                    <a:pt x="25457" y="527966"/>
                  </a:lnTo>
                  <a:lnTo>
                    <a:pt x="14455" y="566186"/>
                  </a:lnTo>
                  <a:lnTo>
                    <a:pt x="6484" y="605148"/>
                  </a:lnTo>
                  <a:lnTo>
                    <a:pt x="1636" y="644787"/>
                  </a:lnTo>
                  <a:lnTo>
                    <a:pt x="0" y="685038"/>
                  </a:lnTo>
                  <a:lnTo>
                    <a:pt x="1636" y="725288"/>
                  </a:lnTo>
                  <a:lnTo>
                    <a:pt x="6484" y="764927"/>
                  </a:lnTo>
                  <a:lnTo>
                    <a:pt x="14455" y="803889"/>
                  </a:lnTo>
                  <a:lnTo>
                    <a:pt x="25457" y="842109"/>
                  </a:lnTo>
                  <a:lnTo>
                    <a:pt x="39399" y="879525"/>
                  </a:lnTo>
                  <a:lnTo>
                    <a:pt x="56193" y="916071"/>
                  </a:lnTo>
                  <a:lnTo>
                    <a:pt x="75747" y="951684"/>
                  </a:lnTo>
                  <a:lnTo>
                    <a:pt x="97971" y="986299"/>
                  </a:lnTo>
                  <a:lnTo>
                    <a:pt x="122774" y="1019851"/>
                  </a:lnTo>
                  <a:lnTo>
                    <a:pt x="150067" y="1052277"/>
                  </a:lnTo>
                  <a:lnTo>
                    <a:pt x="179758" y="1083512"/>
                  </a:lnTo>
                  <a:lnTo>
                    <a:pt x="211758" y="1113493"/>
                  </a:lnTo>
                  <a:lnTo>
                    <a:pt x="245975" y="1142154"/>
                  </a:lnTo>
                  <a:lnTo>
                    <a:pt x="282321" y="1169431"/>
                  </a:lnTo>
                  <a:lnTo>
                    <a:pt x="320703" y="1195261"/>
                  </a:lnTo>
                  <a:lnTo>
                    <a:pt x="361032" y="1219579"/>
                  </a:lnTo>
                  <a:lnTo>
                    <a:pt x="403218" y="1242321"/>
                  </a:lnTo>
                  <a:lnTo>
                    <a:pt x="447169" y="1263423"/>
                  </a:lnTo>
                  <a:lnTo>
                    <a:pt x="492796" y="1282819"/>
                  </a:lnTo>
                  <a:lnTo>
                    <a:pt x="540009" y="1300447"/>
                  </a:lnTo>
                  <a:lnTo>
                    <a:pt x="588716" y="1316241"/>
                  </a:lnTo>
                  <a:lnTo>
                    <a:pt x="638828" y="1330138"/>
                  </a:lnTo>
                  <a:lnTo>
                    <a:pt x="690253" y="1342074"/>
                  </a:lnTo>
                  <a:lnTo>
                    <a:pt x="742903" y="1351983"/>
                  </a:lnTo>
                  <a:lnTo>
                    <a:pt x="796686" y="1359802"/>
                  </a:lnTo>
                  <a:lnTo>
                    <a:pt x="851511" y="1365467"/>
                  </a:lnTo>
                  <a:lnTo>
                    <a:pt x="907289" y="1368913"/>
                  </a:lnTo>
                  <a:lnTo>
                    <a:pt x="963929" y="1370076"/>
                  </a:lnTo>
                  <a:lnTo>
                    <a:pt x="1020570" y="1368913"/>
                  </a:lnTo>
                  <a:lnTo>
                    <a:pt x="1076348" y="1365467"/>
                  </a:lnTo>
                  <a:lnTo>
                    <a:pt x="1131173" y="1359802"/>
                  </a:lnTo>
                  <a:lnTo>
                    <a:pt x="1184956" y="1351983"/>
                  </a:lnTo>
                  <a:lnTo>
                    <a:pt x="1237606" y="1342074"/>
                  </a:lnTo>
                  <a:lnTo>
                    <a:pt x="1289031" y="1330138"/>
                  </a:lnTo>
                  <a:lnTo>
                    <a:pt x="1339143" y="1316241"/>
                  </a:lnTo>
                  <a:lnTo>
                    <a:pt x="1387850" y="1300447"/>
                  </a:lnTo>
                  <a:lnTo>
                    <a:pt x="1435063" y="1282819"/>
                  </a:lnTo>
                  <a:lnTo>
                    <a:pt x="1480690" y="1263423"/>
                  </a:lnTo>
                  <a:lnTo>
                    <a:pt x="1524641" y="1242321"/>
                  </a:lnTo>
                  <a:lnTo>
                    <a:pt x="1566827" y="1219579"/>
                  </a:lnTo>
                  <a:lnTo>
                    <a:pt x="1607156" y="1195261"/>
                  </a:lnTo>
                  <a:lnTo>
                    <a:pt x="1645539" y="1169431"/>
                  </a:lnTo>
                  <a:lnTo>
                    <a:pt x="1681884" y="1142154"/>
                  </a:lnTo>
                  <a:lnTo>
                    <a:pt x="1716101" y="1113493"/>
                  </a:lnTo>
                  <a:lnTo>
                    <a:pt x="1748101" y="1083512"/>
                  </a:lnTo>
                  <a:lnTo>
                    <a:pt x="1777792" y="1052277"/>
                  </a:lnTo>
                  <a:lnTo>
                    <a:pt x="1805085" y="1019851"/>
                  </a:lnTo>
                  <a:lnTo>
                    <a:pt x="1829888" y="986299"/>
                  </a:lnTo>
                  <a:lnTo>
                    <a:pt x="1852112" y="951684"/>
                  </a:lnTo>
                  <a:lnTo>
                    <a:pt x="1871666" y="916071"/>
                  </a:lnTo>
                  <a:lnTo>
                    <a:pt x="1888460" y="879525"/>
                  </a:lnTo>
                  <a:lnTo>
                    <a:pt x="1902402" y="842109"/>
                  </a:lnTo>
                  <a:lnTo>
                    <a:pt x="1913404" y="803889"/>
                  </a:lnTo>
                  <a:lnTo>
                    <a:pt x="1921375" y="764927"/>
                  </a:lnTo>
                  <a:lnTo>
                    <a:pt x="1926223" y="725288"/>
                  </a:lnTo>
                  <a:lnTo>
                    <a:pt x="1927860" y="685038"/>
                  </a:lnTo>
                  <a:lnTo>
                    <a:pt x="1926223" y="644787"/>
                  </a:lnTo>
                  <a:lnTo>
                    <a:pt x="1921375" y="605148"/>
                  </a:lnTo>
                  <a:lnTo>
                    <a:pt x="1913404" y="566186"/>
                  </a:lnTo>
                  <a:lnTo>
                    <a:pt x="1902402" y="527966"/>
                  </a:lnTo>
                  <a:lnTo>
                    <a:pt x="1888460" y="490550"/>
                  </a:lnTo>
                  <a:lnTo>
                    <a:pt x="1871666" y="454004"/>
                  </a:lnTo>
                  <a:lnTo>
                    <a:pt x="1852112" y="418391"/>
                  </a:lnTo>
                  <a:lnTo>
                    <a:pt x="1829888" y="383776"/>
                  </a:lnTo>
                  <a:lnTo>
                    <a:pt x="1805085" y="350224"/>
                  </a:lnTo>
                  <a:lnTo>
                    <a:pt x="1777792" y="317798"/>
                  </a:lnTo>
                  <a:lnTo>
                    <a:pt x="1748101" y="286563"/>
                  </a:lnTo>
                  <a:lnTo>
                    <a:pt x="1716101" y="256582"/>
                  </a:lnTo>
                  <a:lnTo>
                    <a:pt x="1681884" y="227921"/>
                  </a:lnTo>
                  <a:lnTo>
                    <a:pt x="1645538" y="200644"/>
                  </a:lnTo>
                  <a:lnTo>
                    <a:pt x="1607156" y="174814"/>
                  </a:lnTo>
                  <a:lnTo>
                    <a:pt x="1566827" y="150496"/>
                  </a:lnTo>
                  <a:lnTo>
                    <a:pt x="1524641" y="127754"/>
                  </a:lnTo>
                  <a:lnTo>
                    <a:pt x="1480690" y="106652"/>
                  </a:lnTo>
                  <a:lnTo>
                    <a:pt x="1435063" y="87256"/>
                  </a:lnTo>
                  <a:lnTo>
                    <a:pt x="1387850" y="69628"/>
                  </a:lnTo>
                  <a:lnTo>
                    <a:pt x="1339143" y="53834"/>
                  </a:lnTo>
                  <a:lnTo>
                    <a:pt x="1289031" y="39937"/>
                  </a:lnTo>
                  <a:lnTo>
                    <a:pt x="1237606" y="28001"/>
                  </a:lnTo>
                  <a:lnTo>
                    <a:pt x="1184956" y="18092"/>
                  </a:lnTo>
                  <a:lnTo>
                    <a:pt x="1131173" y="10273"/>
                  </a:lnTo>
                  <a:lnTo>
                    <a:pt x="1076348" y="4608"/>
                  </a:lnTo>
                  <a:lnTo>
                    <a:pt x="1020570" y="1162"/>
                  </a:lnTo>
                  <a:lnTo>
                    <a:pt x="963929" y="0"/>
                  </a:lnTo>
                  <a:close/>
                </a:path>
              </a:pathLst>
            </a:custGeom>
            <a:solidFill>
              <a:srgbClr val="7E7E7E"/>
            </a:solidFill>
          </p:spPr>
          <p:txBody>
            <a:bodyPr wrap="square" lIns="0" tIns="0" rIns="0" bIns="0" rtlCol="0"/>
            <a:lstStyle/>
            <a:p>
              <a:pPr algn="r"/>
              <a:endParaRPr/>
            </a:p>
          </p:txBody>
        </p:sp>
        <p:sp>
          <p:nvSpPr>
            <p:cNvPr id="6" name="object 7"/>
            <p:cNvSpPr/>
            <p:nvPr/>
          </p:nvSpPr>
          <p:spPr>
            <a:xfrm>
              <a:off x="4041647" y="3724655"/>
              <a:ext cx="1927860" cy="1370330"/>
            </a:xfrm>
            <a:custGeom>
              <a:avLst/>
              <a:gdLst/>
              <a:ahLst/>
              <a:cxnLst/>
              <a:rect l="l" t="t" r="r" b="b"/>
              <a:pathLst>
                <a:path w="1927860" h="1370329">
                  <a:moveTo>
                    <a:pt x="0" y="685038"/>
                  </a:moveTo>
                  <a:lnTo>
                    <a:pt x="1636" y="644787"/>
                  </a:lnTo>
                  <a:lnTo>
                    <a:pt x="6484" y="605148"/>
                  </a:lnTo>
                  <a:lnTo>
                    <a:pt x="14455" y="566186"/>
                  </a:lnTo>
                  <a:lnTo>
                    <a:pt x="25457" y="527966"/>
                  </a:lnTo>
                  <a:lnTo>
                    <a:pt x="39399" y="490550"/>
                  </a:lnTo>
                  <a:lnTo>
                    <a:pt x="56193" y="454004"/>
                  </a:lnTo>
                  <a:lnTo>
                    <a:pt x="75747" y="418391"/>
                  </a:lnTo>
                  <a:lnTo>
                    <a:pt x="97971" y="383776"/>
                  </a:lnTo>
                  <a:lnTo>
                    <a:pt x="122774" y="350224"/>
                  </a:lnTo>
                  <a:lnTo>
                    <a:pt x="150067" y="317798"/>
                  </a:lnTo>
                  <a:lnTo>
                    <a:pt x="179758" y="286563"/>
                  </a:lnTo>
                  <a:lnTo>
                    <a:pt x="211758" y="256582"/>
                  </a:lnTo>
                  <a:lnTo>
                    <a:pt x="245975" y="227921"/>
                  </a:lnTo>
                  <a:lnTo>
                    <a:pt x="282321" y="200644"/>
                  </a:lnTo>
                  <a:lnTo>
                    <a:pt x="320703" y="174814"/>
                  </a:lnTo>
                  <a:lnTo>
                    <a:pt x="361032" y="150496"/>
                  </a:lnTo>
                  <a:lnTo>
                    <a:pt x="403218" y="127754"/>
                  </a:lnTo>
                  <a:lnTo>
                    <a:pt x="447169" y="106652"/>
                  </a:lnTo>
                  <a:lnTo>
                    <a:pt x="492796" y="87256"/>
                  </a:lnTo>
                  <a:lnTo>
                    <a:pt x="540009" y="69628"/>
                  </a:lnTo>
                  <a:lnTo>
                    <a:pt x="588716" y="53834"/>
                  </a:lnTo>
                  <a:lnTo>
                    <a:pt x="638828" y="39937"/>
                  </a:lnTo>
                  <a:lnTo>
                    <a:pt x="690253" y="28001"/>
                  </a:lnTo>
                  <a:lnTo>
                    <a:pt x="742903" y="18092"/>
                  </a:lnTo>
                  <a:lnTo>
                    <a:pt x="796686" y="10273"/>
                  </a:lnTo>
                  <a:lnTo>
                    <a:pt x="851511" y="4608"/>
                  </a:lnTo>
                  <a:lnTo>
                    <a:pt x="907289" y="1162"/>
                  </a:lnTo>
                  <a:lnTo>
                    <a:pt x="963929" y="0"/>
                  </a:lnTo>
                  <a:lnTo>
                    <a:pt x="1020570" y="1162"/>
                  </a:lnTo>
                  <a:lnTo>
                    <a:pt x="1076348" y="4608"/>
                  </a:lnTo>
                  <a:lnTo>
                    <a:pt x="1131173" y="10273"/>
                  </a:lnTo>
                  <a:lnTo>
                    <a:pt x="1184956" y="18092"/>
                  </a:lnTo>
                  <a:lnTo>
                    <a:pt x="1237606" y="28001"/>
                  </a:lnTo>
                  <a:lnTo>
                    <a:pt x="1289031" y="39937"/>
                  </a:lnTo>
                  <a:lnTo>
                    <a:pt x="1339143" y="53834"/>
                  </a:lnTo>
                  <a:lnTo>
                    <a:pt x="1387850" y="69628"/>
                  </a:lnTo>
                  <a:lnTo>
                    <a:pt x="1435063" y="87256"/>
                  </a:lnTo>
                  <a:lnTo>
                    <a:pt x="1480690" y="106652"/>
                  </a:lnTo>
                  <a:lnTo>
                    <a:pt x="1524641" y="127754"/>
                  </a:lnTo>
                  <a:lnTo>
                    <a:pt x="1566827" y="150496"/>
                  </a:lnTo>
                  <a:lnTo>
                    <a:pt x="1607156" y="174814"/>
                  </a:lnTo>
                  <a:lnTo>
                    <a:pt x="1645538" y="200644"/>
                  </a:lnTo>
                  <a:lnTo>
                    <a:pt x="1681884" y="227921"/>
                  </a:lnTo>
                  <a:lnTo>
                    <a:pt x="1716101" y="256582"/>
                  </a:lnTo>
                  <a:lnTo>
                    <a:pt x="1748101" y="286563"/>
                  </a:lnTo>
                  <a:lnTo>
                    <a:pt x="1777792" y="317798"/>
                  </a:lnTo>
                  <a:lnTo>
                    <a:pt x="1805085" y="350224"/>
                  </a:lnTo>
                  <a:lnTo>
                    <a:pt x="1829888" y="383776"/>
                  </a:lnTo>
                  <a:lnTo>
                    <a:pt x="1852112" y="418391"/>
                  </a:lnTo>
                  <a:lnTo>
                    <a:pt x="1871666" y="454004"/>
                  </a:lnTo>
                  <a:lnTo>
                    <a:pt x="1888460" y="490550"/>
                  </a:lnTo>
                  <a:lnTo>
                    <a:pt x="1902402" y="527966"/>
                  </a:lnTo>
                  <a:lnTo>
                    <a:pt x="1913404" y="566186"/>
                  </a:lnTo>
                  <a:lnTo>
                    <a:pt x="1921375" y="605148"/>
                  </a:lnTo>
                  <a:lnTo>
                    <a:pt x="1926223" y="644787"/>
                  </a:lnTo>
                  <a:lnTo>
                    <a:pt x="1927860" y="685038"/>
                  </a:lnTo>
                  <a:lnTo>
                    <a:pt x="1926223" y="725288"/>
                  </a:lnTo>
                  <a:lnTo>
                    <a:pt x="1921375" y="764927"/>
                  </a:lnTo>
                  <a:lnTo>
                    <a:pt x="1913404" y="803889"/>
                  </a:lnTo>
                  <a:lnTo>
                    <a:pt x="1902402" y="842109"/>
                  </a:lnTo>
                  <a:lnTo>
                    <a:pt x="1888460" y="879525"/>
                  </a:lnTo>
                  <a:lnTo>
                    <a:pt x="1871666" y="916071"/>
                  </a:lnTo>
                  <a:lnTo>
                    <a:pt x="1852112" y="951684"/>
                  </a:lnTo>
                  <a:lnTo>
                    <a:pt x="1829888" y="986299"/>
                  </a:lnTo>
                  <a:lnTo>
                    <a:pt x="1805085" y="1019851"/>
                  </a:lnTo>
                  <a:lnTo>
                    <a:pt x="1777792" y="1052277"/>
                  </a:lnTo>
                  <a:lnTo>
                    <a:pt x="1748101" y="1083512"/>
                  </a:lnTo>
                  <a:lnTo>
                    <a:pt x="1716101" y="1113493"/>
                  </a:lnTo>
                  <a:lnTo>
                    <a:pt x="1681884" y="1142154"/>
                  </a:lnTo>
                  <a:lnTo>
                    <a:pt x="1645539" y="1169431"/>
                  </a:lnTo>
                  <a:lnTo>
                    <a:pt x="1607156" y="1195261"/>
                  </a:lnTo>
                  <a:lnTo>
                    <a:pt x="1566827" y="1219579"/>
                  </a:lnTo>
                  <a:lnTo>
                    <a:pt x="1524641" y="1242321"/>
                  </a:lnTo>
                  <a:lnTo>
                    <a:pt x="1480690" y="1263423"/>
                  </a:lnTo>
                  <a:lnTo>
                    <a:pt x="1435063" y="1282819"/>
                  </a:lnTo>
                  <a:lnTo>
                    <a:pt x="1387850" y="1300447"/>
                  </a:lnTo>
                  <a:lnTo>
                    <a:pt x="1339143" y="1316241"/>
                  </a:lnTo>
                  <a:lnTo>
                    <a:pt x="1289031" y="1330138"/>
                  </a:lnTo>
                  <a:lnTo>
                    <a:pt x="1237606" y="1342074"/>
                  </a:lnTo>
                  <a:lnTo>
                    <a:pt x="1184956" y="1351983"/>
                  </a:lnTo>
                  <a:lnTo>
                    <a:pt x="1131173" y="1359802"/>
                  </a:lnTo>
                  <a:lnTo>
                    <a:pt x="1076348" y="1365467"/>
                  </a:lnTo>
                  <a:lnTo>
                    <a:pt x="1020570" y="1368913"/>
                  </a:lnTo>
                  <a:lnTo>
                    <a:pt x="963929" y="1370076"/>
                  </a:lnTo>
                  <a:lnTo>
                    <a:pt x="907289" y="1368913"/>
                  </a:lnTo>
                  <a:lnTo>
                    <a:pt x="851511" y="1365467"/>
                  </a:lnTo>
                  <a:lnTo>
                    <a:pt x="796686" y="1359802"/>
                  </a:lnTo>
                  <a:lnTo>
                    <a:pt x="742903" y="1351983"/>
                  </a:lnTo>
                  <a:lnTo>
                    <a:pt x="690253" y="1342074"/>
                  </a:lnTo>
                  <a:lnTo>
                    <a:pt x="638828" y="1330138"/>
                  </a:lnTo>
                  <a:lnTo>
                    <a:pt x="588716" y="1316241"/>
                  </a:lnTo>
                  <a:lnTo>
                    <a:pt x="540009" y="1300447"/>
                  </a:lnTo>
                  <a:lnTo>
                    <a:pt x="492796" y="1282819"/>
                  </a:lnTo>
                  <a:lnTo>
                    <a:pt x="447169" y="1263423"/>
                  </a:lnTo>
                  <a:lnTo>
                    <a:pt x="403218" y="1242321"/>
                  </a:lnTo>
                  <a:lnTo>
                    <a:pt x="361032" y="1219579"/>
                  </a:lnTo>
                  <a:lnTo>
                    <a:pt x="320703" y="1195261"/>
                  </a:lnTo>
                  <a:lnTo>
                    <a:pt x="282321" y="1169431"/>
                  </a:lnTo>
                  <a:lnTo>
                    <a:pt x="245975" y="1142154"/>
                  </a:lnTo>
                  <a:lnTo>
                    <a:pt x="211758" y="1113493"/>
                  </a:lnTo>
                  <a:lnTo>
                    <a:pt x="179758" y="1083512"/>
                  </a:lnTo>
                  <a:lnTo>
                    <a:pt x="150067" y="1052277"/>
                  </a:lnTo>
                  <a:lnTo>
                    <a:pt x="122774" y="1019851"/>
                  </a:lnTo>
                  <a:lnTo>
                    <a:pt x="97971" y="986299"/>
                  </a:lnTo>
                  <a:lnTo>
                    <a:pt x="75747" y="951684"/>
                  </a:lnTo>
                  <a:lnTo>
                    <a:pt x="56193" y="916071"/>
                  </a:lnTo>
                  <a:lnTo>
                    <a:pt x="39399" y="879525"/>
                  </a:lnTo>
                  <a:lnTo>
                    <a:pt x="25457" y="842109"/>
                  </a:lnTo>
                  <a:lnTo>
                    <a:pt x="14455" y="803889"/>
                  </a:lnTo>
                  <a:lnTo>
                    <a:pt x="6484" y="764927"/>
                  </a:lnTo>
                  <a:lnTo>
                    <a:pt x="1636" y="725288"/>
                  </a:lnTo>
                  <a:lnTo>
                    <a:pt x="0" y="685038"/>
                  </a:lnTo>
                  <a:close/>
                </a:path>
              </a:pathLst>
            </a:custGeom>
            <a:ln w="9143">
              <a:solidFill>
                <a:srgbClr val="000000"/>
              </a:solidFill>
            </a:ln>
          </p:spPr>
          <p:txBody>
            <a:bodyPr wrap="square" lIns="0" tIns="0" rIns="0" bIns="0" rtlCol="0"/>
            <a:lstStyle/>
            <a:p>
              <a:pPr algn="r"/>
              <a:endParaRPr/>
            </a:p>
          </p:txBody>
        </p:sp>
        <p:sp>
          <p:nvSpPr>
            <p:cNvPr id="8" name="object 8"/>
            <p:cNvSpPr/>
            <p:nvPr/>
          </p:nvSpPr>
          <p:spPr>
            <a:xfrm>
              <a:off x="2743200" y="3403091"/>
              <a:ext cx="1927860" cy="1489075"/>
            </a:xfrm>
            <a:custGeom>
              <a:avLst/>
              <a:gdLst/>
              <a:ahLst/>
              <a:cxnLst/>
              <a:rect l="l" t="t" r="r" b="b"/>
              <a:pathLst>
                <a:path w="1927860" h="1489075">
                  <a:moveTo>
                    <a:pt x="963929" y="0"/>
                  </a:moveTo>
                  <a:lnTo>
                    <a:pt x="909229" y="1178"/>
                  </a:lnTo>
                  <a:lnTo>
                    <a:pt x="855328" y="4672"/>
                  </a:lnTo>
                  <a:lnTo>
                    <a:pt x="802310" y="10419"/>
                  </a:lnTo>
                  <a:lnTo>
                    <a:pt x="750256" y="18356"/>
                  </a:lnTo>
                  <a:lnTo>
                    <a:pt x="699246" y="28419"/>
                  </a:lnTo>
                  <a:lnTo>
                    <a:pt x="649363" y="40547"/>
                  </a:lnTo>
                  <a:lnTo>
                    <a:pt x="600687" y="54675"/>
                  </a:lnTo>
                  <a:lnTo>
                    <a:pt x="553300" y="70742"/>
                  </a:lnTo>
                  <a:lnTo>
                    <a:pt x="507283" y="88684"/>
                  </a:lnTo>
                  <a:lnTo>
                    <a:pt x="462718" y="108438"/>
                  </a:lnTo>
                  <a:lnTo>
                    <a:pt x="419686" y="129942"/>
                  </a:lnTo>
                  <a:lnTo>
                    <a:pt x="378268" y="153132"/>
                  </a:lnTo>
                  <a:lnTo>
                    <a:pt x="338546" y="177946"/>
                  </a:lnTo>
                  <a:lnTo>
                    <a:pt x="300601" y="204321"/>
                  </a:lnTo>
                  <a:lnTo>
                    <a:pt x="264515" y="232194"/>
                  </a:lnTo>
                  <a:lnTo>
                    <a:pt x="230368" y="261502"/>
                  </a:lnTo>
                  <a:lnTo>
                    <a:pt x="198242" y="292182"/>
                  </a:lnTo>
                  <a:lnTo>
                    <a:pt x="168219" y="324171"/>
                  </a:lnTo>
                  <a:lnTo>
                    <a:pt x="140380" y="357406"/>
                  </a:lnTo>
                  <a:lnTo>
                    <a:pt x="114806" y="391825"/>
                  </a:lnTo>
                  <a:lnTo>
                    <a:pt x="91579" y="427365"/>
                  </a:lnTo>
                  <a:lnTo>
                    <a:pt x="70779" y="463962"/>
                  </a:lnTo>
                  <a:lnTo>
                    <a:pt x="52489" y="501554"/>
                  </a:lnTo>
                  <a:lnTo>
                    <a:pt x="36790" y="540078"/>
                  </a:lnTo>
                  <a:lnTo>
                    <a:pt x="23762" y="579471"/>
                  </a:lnTo>
                  <a:lnTo>
                    <a:pt x="13488" y="619669"/>
                  </a:lnTo>
                  <a:lnTo>
                    <a:pt x="6049" y="660611"/>
                  </a:lnTo>
                  <a:lnTo>
                    <a:pt x="1525" y="702234"/>
                  </a:lnTo>
                  <a:lnTo>
                    <a:pt x="0" y="744474"/>
                  </a:lnTo>
                  <a:lnTo>
                    <a:pt x="1525" y="786713"/>
                  </a:lnTo>
                  <a:lnTo>
                    <a:pt x="6049" y="828336"/>
                  </a:lnTo>
                  <a:lnTo>
                    <a:pt x="13488" y="869278"/>
                  </a:lnTo>
                  <a:lnTo>
                    <a:pt x="23762" y="909476"/>
                  </a:lnTo>
                  <a:lnTo>
                    <a:pt x="36790" y="948869"/>
                  </a:lnTo>
                  <a:lnTo>
                    <a:pt x="52489" y="987393"/>
                  </a:lnTo>
                  <a:lnTo>
                    <a:pt x="70779" y="1024985"/>
                  </a:lnTo>
                  <a:lnTo>
                    <a:pt x="91579" y="1061582"/>
                  </a:lnTo>
                  <a:lnTo>
                    <a:pt x="114806" y="1097122"/>
                  </a:lnTo>
                  <a:lnTo>
                    <a:pt x="140380" y="1131541"/>
                  </a:lnTo>
                  <a:lnTo>
                    <a:pt x="168219" y="1164776"/>
                  </a:lnTo>
                  <a:lnTo>
                    <a:pt x="198242" y="1196765"/>
                  </a:lnTo>
                  <a:lnTo>
                    <a:pt x="230368" y="1227445"/>
                  </a:lnTo>
                  <a:lnTo>
                    <a:pt x="264515" y="1256753"/>
                  </a:lnTo>
                  <a:lnTo>
                    <a:pt x="300601" y="1284626"/>
                  </a:lnTo>
                  <a:lnTo>
                    <a:pt x="338546" y="1311001"/>
                  </a:lnTo>
                  <a:lnTo>
                    <a:pt x="378268" y="1335815"/>
                  </a:lnTo>
                  <a:lnTo>
                    <a:pt x="419686" y="1359005"/>
                  </a:lnTo>
                  <a:lnTo>
                    <a:pt x="462718" y="1380509"/>
                  </a:lnTo>
                  <a:lnTo>
                    <a:pt x="507283" y="1400263"/>
                  </a:lnTo>
                  <a:lnTo>
                    <a:pt x="553300" y="1418205"/>
                  </a:lnTo>
                  <a:lnTo>
                    <a:pt x="600687" y="1434272"/>
                  </a:lnTo>
                  <a:lnTo>
                    <a:pt x="649363" y="1448400"/>
                  </a:lnTo>
                  <a:lnTo>
                    <a:pt x="699246" y="1460528"/>
                  </a:lnTo>
                  <a:lnTo>
                    <a:pt x="750256" y="1470591"/>
                  </a:lnTo>
                  <a:lnTo>
                    <a:pt x="802310" y="1478528"/>
                  </a:lnTo>
                  <a:lnTo>
                    <a:pt x="855328" y="1484275"/>
                  </a:lnTo>
                  <a:lnTo>
                    <a:pt x="909229" y="1487769"/>
                  </a:lnTo>
                  <a:lnTo>
                    <a:pt x="963929" y="1488948"/>
                  </a:lnTo>
                  <a:lnTo>
                    <a:pt x="1018630" y="1487769"/>
                  </a:lnTo>
                  <a:lnTo>
                    <a:pt x="1072531" y="1484275"/>
                  </a:lnTo>
                  <a:lnTo>
                    <a:pt x="1125549" y="1478528"/>
                  </a:lnTo>
                  <a:lnTo>
                    <a:pt x="1177603" y="1470591"/>
                  </a:lnTo>
                  <a:lnTo>
                    <a:pt x="1228613" y="1460528"/>
                  </a:lnTo>
                  <a:lnTo>
                    <a:pt x="1278496" y="1448400"/>
                  </a:lnTo>
                  <a:lnTo>
                    <a:pt x="1327172" y="1434272"/>
                  </a:lnTo>
                  <a:lnTo>
                    <a:pt x="1374559" y="1418205"/>
                  </a:lnTo>
                  <a:lnTo>
                    <a:pt x="1420576" y="1400263"/>
                  </a:lnTo>
                  <a:lnTo>
                    <a:pt x="1465141" y="1380509"/>
                  </a:lnTo>
                  <a:lnTo>
                    <a:pt x="1508173" y="1359005"/>
                  </a:lnTo>
                  <a:lnTo>
                    <a:pt x="1549591" y="1335815"/>
                  </a:lnTo>
                  <a:lnTo>
                    <a:pt x="1589313" y="1311001"/>
                  </a:lnTo>
                  <a:lnTo>
                    <a:pt x="1627258" y="1284626"/>
                  </a:lnTo>
                  <a:lnTo>
                    <a:pt x="1663344" y="1256753"/>
                  </a:lnTo>
                  <a:lnTo>
                    <a:pt x="1697491" y="1227445"/>
                  </a:lnTo>
                  <a:lnTo>
                    <a:pt x="1729617" y="1196765"/>
                  </a:lnTo>
                  <a:lnTo>
                    <a:pt x="1759640" y="1164776"/>
                  </a:lnTo>
                  <a:lnTo>
                    <a:pt x="1787479" y="1131541"/>
                  </a:lnTo>
                  <a:lnTo>
                    <a:pt x="1813053" y="1097122"/>
                  </a:lnTo>
                  <a:lnTo>
                    <a:pt x="1836280" y="1061582"/>
                  </a:lnTo>
                  <a:lnTo>
                    <a:pt x="1857080" y="1024985"/>
                  </a:lnTo>
                  <a:lnTo>
                    <a:pt x="1875370" y="987393"/>
                  </a:lnTo>
                  <a:lnTo>
                    <a:pt x="1891069" y="948869"/>
                  </a:lnTo>
                  <a:lnTo>
                    <a:pt x="1904097" y="909476"/>
                  </a:lnTo>
                  <a:lnTo>
                    <a:pt x="1914371" y="869278"/>
                  </a:lnTo>
                  <a:lnTo>
                    <a:pt x="1921810" y="828336"/>
                  </a:lnTo>
                  <a:lnTo>
                    <a:pt x="1926334" y="786713"/>
                  </a:lnTo>
                  <a:lnTo>
                    <a:pt x="1927860" y="744474"/>
                  </a:lnTo>
                  <a:lnTo>
                    <a:pt x="1926334" y="702234"/>
                  </a:lnTo>
                  <a:lnTo>
                    <a:pt x="1921810" y="660611"/>
                  </a:lnTo>
                  <a:lnTo>
                    <a:pt x="1914371" y="619669"/>
                  </a:lnTo>
                  <a:lnTo>
                    <a:pt x="1904097" y="579471"/>
                  </a:lnTo>
                  <a:lnTo>
                    <a:pt x="1891069" y="540078"/>
                  </a:lnTo>
                  <a:lnTo>
                    <a:pt x="1875370" y="501554"/>
                  </a:lnTo>
                  <a:lnTo>
                    <a:pt x="1857080" y="463962"/>
                  </a:lnTo>
                  <a:lnTo>
                    <a:pt x="1836280" y="427365"/>
                  </a:lnTo>
                  <a:lnTo>
                    <a:pt x="1813053" y="391825"/>
                  </a:lnTo>
                  <a:lnTo>
                    <a:pt x="1787479" y="357406"/>
                  </a:lnTo>
                  <a:lnTo>
                    <a:pt x="1759640" y="324171"/>
                  </a:lnTo>
                  <a:lnTo>
                    <a:pt x="1729617" y="292182"/>
                  </a:lnTo>
                  <a:lnTo>
                    <a:pt x="1697491" y="261502"/>
                  </a:lnTo>
                  <a:lnTo>
                    <a:pt x="1663344" y="232194"/>
                  </a:lnTo>
                  <a:lnTo>
                    <a:pt x="1627258" y="204321"/>
                  </a:lnTo>
                  <a:lnTo>
                    <a:pt x="1589313" y="177946"/>
                  </a:lnTo>
                  <a:lnTo>
                    <a:pt x="1549591" y="153132"/>
                  </a:lnTo>
                  <a:lnTo>
                    <a:pt x="1508173" y="129942"/>
                  </a:lnTo>
                  <a:lnTo>
                    <a:pt x="1465141" y="108438"/>
                  </a:lnTo>
                  <a:lnTo>
                    <a:pt x="1420576" y="88684"/>
                  </a:lnTo>
                  <a:lnTo>
                    <a:pt x="1374559" y="70742"/>
                  </a:lnTo>
                  <a:lnTo>
                    <a:pt x="1327172" y="54675"/>
                  </a:lnTo>
                  <a:lnTo>
                    <a:pt x="1278496" y="40547"/>
                  </a:lnTo>
                  <a:lnTo>
                    <a:pt x="1228613" y="28419"/>
                  </a:lnTo>
                  <a:lnTo>
                    <a:pt x="1177603" y="18356"/>
                  </a:lnTo>
                  <a:lnTo>
                    <a:pt x="1125549" y="10419"/>
                  </a:lnTo>
                  <a:lnTo>
                    <a:pt x="1072531" y="4672"/>
                  </a:lnTo>
                  <a:lnTo>
                    <a:pt x="1018630" y="1178"/>
                  </a:lnTo>
                  <a:lnTo>
                    <a:pt x="963929" y="0"/>
                  </a:lnTo>
                  <a:close/>
                </a:path>
              </a:pathLst>
            </a:custGeom>
            <a:solidFill>
              <a:srgbClr val="7E7E7E"/>
            </a:solidFill>
          </p:spPr>
          <p:txBody>
            <a:bodyPr wrap="square" lIns="0" tIns="0" rIns="0" bIns="0" rtlCol="0"/>
            <a:lstStyle/>
            <a:p>
              <a:pPr algn="r"/>
              <a:endParaRPr/>
            </a:p>
          </p:txBody>
        </p:sp>
        <p:sp>
          <p:nvSpPr>
            <p:cNvPr id="9" name="object 9"/>
            <p:cNvSpPr/>
            <p:nvPr/>
          </p:nvSpPr>
          <p:spPr>
            <a:xfrm>
              <a:off x="2743200" y="3403091"/>
              <a:ext cx="1927860" cy="1489075"/>
            </a:xfrm>
            <a:custGeom>
              <a:avLst/>
              <a:gdLst/>
              <a:ahLst/>
              <a:cxnLst/>
              <a:rect l="l" t="t" r="r" b="b"/>
              <a:pathLst>
                <a:path w="1927860" h="1489075">
                  <a:moveTo>
                    <a:pt x="0" y="744474"/>
                  </a:moveTo>
                  <a:lnTo>
                    <a:pt x="1525" y="702234"/>
                  </a:lnTo>
                  <a:lnTo>
                    <a:pt x="6049" y="660611"/>
                  </a:lnTo>
                  <a:lnTo>
                    <a:pt x="13488" y="619669"/>
                  </a:lnTo>
                  <a:lnTo>
                    <a:pt x="23762" y="579471"/>
                  </a:lnTo>
                  <a:lnTo>
                    <a:pt x="36790" y="540078"/>
                  </a:lnTo>
                  <a:lnTo>
                    <a:pt x="52489" y="501554"/>
                  </a:lnTo>
                  <a:lnTo>
                    <a:pt x="70779" y="463962"/>
                  </a:lnTo>
                  <a:lnTo>
                    <a:pt x="91579" y="427365"/>
                  </a:lnTo>
                  <a:lnTo>
                    <a:pt x="114806" y="391825"/>
                  </a:lnTo>
                  <a:lnTo>
                    <a:pt x="140380" y="357406"/>
                  </a:lnTo>
                  <a:lnTo>
                    <a:pt x="168219" y="324171"/>
                  </a:lnTo>
                  <a:lnTo>
                    <a:pt x="198242" y="292182"/>
                  </a:lnTo>
                  <a:lnTo>
                    <a:pt x="230368" y="261502"/>
                  </a:lnTo>
                  <a:lnTo>
                    <a:pt x="264515" y="232194"/>
                  </a:lnTo>
                  <a:lnTo>
                    <a:pt x="300601" y="204321"/>
                  </a:lnTo>
                  <a:lnTo>
                    <a:pt x="338546" y="177946"/>
                  </a:lnTo>
                  <a:lnTo>
                    <a:pt x="378268" y="153132"/>
                  </a:lnTo>
                  <a:lnTo>
                    <a:pt x="419686" y="129942"/>
                  </a:lnTo>
                  <a:lnTo>
                    <a:pt x="462718" y="108438"/>
                  </a:lnTo>
                  <a:lnTo>
                    <a:pt x="507283" y="88684"/>
                  </a:lnTo>
                  <a:lnTo>
                    <a:pt x="553300" y="70742"/>
                  </a:lnTo>
                  <a:lnTo>
                    <a:pt x="600687" y="54675"/>
                  </a:lnTo>
                  <a:lnTo>
                    <a:pt x="649363" y="40547"/>
                  </a:lnTo>
                  <a:lnTo>
                    <a:pt x="699246" y="28419"/>
                  </a:lnTo>
                  <a:lnTo>
                    <a:pt x="750256" y="18356"/>
                  </a:lnTo>
                  <a:lnTo>
                    <a:pt x="802310" y="10419"/>
                  </a:lnTo>
                  <a:lnTo>
                    <a:pt x="855328" y="4672"/>
                  </a:lnTo>
                  <a:lnTo>
                    <a:pt x="909229" y="1178"/>
                  </a:lnTo>
                  <a:lnTo>
                    <a:pt x="963929" y="0"/>
                  </a:lnTo>
                  <a:lnTo>
                    <a:pt x="1018630" y="1178"/>
                  </a:lnTo>
                  <a:lnTo>
                    <a:pt x="1072531" y="4672"/>
                  </a:lnTo>
                  <a:lnTo>
                    <a:pt x="1125549" y="10419"/>
                  </a:lnTo>
                  <a:lnTo>
                    <a:pt x="1177603" y="18356"/>
                  </a:lnTo>
                  <a:lnTo>
                    <a:pt x="1228613" y="28419"/>
                  </a:lnTo>
                  <a:lnTo>
                    <a:pt x="1278496" y="40547"/>
                  </a:lnTo>
                  <a:lnTo>
                    <a:pt x="1327172" y="54675"/>
                  </a:lnTo>
                  <a:lnTo>
                    <a:pt x="1374559" y="70742"/>
                  </a:lnTo>
                  <a:lnTo>
                    <a:pt x="1420576" y="88684"/>
                  </a:lnTo>
                  <a:lnTo>
                    <a:pt x="1465141" y="108438"/>
                  </a:lnTo>
                  <a:lnTo>
                    <a:pt x="1508173" y="129942"/>
                  </a:lnTo>
                  <a:lnTo>
                    <a:pt x="1549591" y="153132"/>
                  </a:lnTo>
                  <a:lnTo>
                    <a:pt x="1589313" y="177946"/>
                  </a:lnTo>
                  <a:lnTo>
                    <a:pt x="1627258" y="204321"/>
                  </a:lnTo>
                  <a:lnTo>
                    <a:pt x="1663344" y="232194"/>
                  </a:lnTo>
                  <a:lnTo>
                    <a:pt x="1697491" y="261502"/>
                  </a:lnTo>
                  <a:lnTo>
                    <a:pt x="1729617" y="292182"/>
                  </a:lnTo>
                  <a:lnTo>
                    <a:pt x="1759640" y="324171"/>
                  </a:lnTo>
                  <a:lnTo>
                    <a:pt x="1787479" y="357406"/>
                  </a:lnTo>
                  <a:lnTo>
                    <a:pt x="1813053" y="391825"/>
                  </a:lnTo>
                  <a:lnTo>
                    <a:pt x="1836280" y="427365"/>
                  </a:lnTo>
                  <a:lnTo>
                    <a:pt x="1857080" y="463962"/>
                  </a:lnTo>
                  <a:lnTo>
                    <a:pt x="1875370" y="501554"/>
                  </a:lnTo>
                  <a:lnTo>
                    <a:pt x="1891069" y="540078"/>
                  </a:lnTo>
                  <a:lnTo>
                    <a:pt x="1904097" y="579471"/>
                  </a:lnTo>
                  <a:lnTo>
                    <a:pt x="1914371" y="619669"/>
                  </a:lnTo>
                  <a:lnTo>
                    <a:pt x="1921810" y="660611"/>
                  </a:lnTo>
                  <a:lnTo>
                    <a:pt x="1926334" y="702234"/>
                  </a:lnTo>
                  <a:lnTo>
                    <a:pt x="1927860" y="744474"/>
                  </a:lnTo>
                  <a:lnTo>
                    <a:pt x="1926334" y="786713"/>
                  </a:lnTo>
                  <a:lnTo>
                    <a:pt x="1921810" y="828336"/>
                  </a:lnTo>
                  <a:lnTo>
                    <a:pt x="1914371" y="869278"/>
                  </a:lnTo>
                  <a:lnTo>
                    <a:pt x="1904097" y="909476"/>
                  </a:lnTo>
                  <a:lnTo>
                    <a:pt x="1891069" y="948869"/>
                  </a:lnTo>
                  <a:lnTo>
                    <a:pt x="1875370" y="987393"/>
                  </a:lnTo>
                  <a:lnTo>
                    <a:pt x="1857080" y="1024985"/>
                  </a:lnTo>
                  <a:lnTo>
                    <a:pt x="1836280" y="1061582"/>
                  </a:lnTo>
                  <a:lnTo>
                    <a:pt x="1813053" y="1097122"/>
                  </a:lnTo>
                  <a:lnTo>
                    <a:pt x="1787479" y="1131541"/>
                  </a:lnTo>
                  <a:lnTo>
                    <a:pt x="1759640" y="1164776"/>
                  </a:lnTo>
                  <a:lnTo>
                    <a:pt x="1729617" y="1196765"/>
                  </a:lnTo>
                  <a:lnTo>
                    <a:pt x="1697491" y="1227445"/>
                  </a:lnTo>
                  <a:lnTo>
                    <a:pt x="1663344" y="1256753"/>
                  </a:lnTo>
                  <a:lnTo>
                    <a:pt x="1627258" y="1284626"/>
                  </a:lnTo>
                  <a:lnTo>
                    <a:pt x="1589313" y="1311001"/>
                  </a:lnTo>
                  <a:lnTo>
                    <a:pt x="1549591" y="1335815"/>
                  </a:lnTo>
                  <a:lnTo>
                    <a:pt x="1508173" y="1359005"/>
                  </a:lnTo>
                  <a:lnTo>
                    <a:pt x="1465141" y="1380509"/>
                  </a:lnTo>
                  <a:lnTo>
                    <a:pt x="1420576" y="1400263"/>
                  </a:lnTo>
                  <a:lnTo>
                    <a:pt x="1374559" y="1418205"/>
                  </a:lnTo>
                  <a:lnTo>
                    <a:pt x="1327172" y="1434272"/>
                  </a:lnTo>
                  <a:lnTo>
                    <a:pt x="1278496" y="1448400"/>
                  </a:lnTo>
                  <a:lnTo>
                    <a:pt x="1228613" y="1460528"/>
                  </a:lnTo>
                  <a:lnTo>
                    <a:pt x="1177603" y="1470591"/>
                  </a:lnTo>
                  <a:lnTo>
                    <a:pt x="1125549" y="1478528"/>
                  </a:lnTo>
                  <a:lnTo>
                    <a:pt x="1072531" y="1484275"/>
                  </a:lnTo>
                  <a:lnTo>
                    <a:pt x="1018630" y="1487769"/>
                  </a:lnTo>
                  <a:lnTo>
                    <a:pt x="963929" y="1488948"/>
                  </a:lnTo>
                  <a:lnTo>
                    <a:pt x="909229" y="1487769"/>
                  </a:lnTo>
                  <a:lnTo>
                    <a:pt x="855328" y="1484275"/>
                  </a:lnTo>
                  <a:lnTo>
                    <a:pt x="802310" y="1478528"/>
                  </a:lnTo>
                  <a:lnTo>
                    <a:pt x="750256" y="1470591"/>
                  </a:lnTo>
                  <a:lnTo>
                    <a:pt x="699246" y="1460528"/>
                  </a:lnTo>
                  <a:lnTo>
                    <a:pt x="649363" y="1448400"/>
                  </a:lnTo>
                  <a:lnTo>
                    <a:pt x="600687" y="1434272"/>
                  </a:lnTo>
                  <a:lnTo>
                    <a:pt x="553300" y="1418205"/>
                  </a:lnTo>
                  <a:lnTo>
                    <a:pt x="507283" y="1400263"/>
                  </a:lnTo>
                  <a:lnTo>
                    <a:pt x="462718" y="1380509"/>
                  </a:lnTo>
                  <a:lnTo>
                    <a:pt x="419686" y="1359005"/>
                  </a:lnTo>
                  <a:lnTo>
                    <a:pt x="378268" y="1335815"/>
                  </a:lnTo>
                  <a:lnTo>
                    <a:pt x="338546" y="1311001"/>
                  </a:lnTo>
                  <a:lnTo>
                    <a:pt x="300601" y="1284626"/>
                  </a:lnTo>
                  <a:lnTo>
                    <a:pt x="264515" y="1256753"/>
                  </a:lnTo>
                  <a:lnTo>
                    <a:pt x="230368" y="1227445"/>
                  </a:lnTo>
                  <a:lnTo>
                    <a:pt x="198242" y="1196765"/>
                  </a:lnTo>
                  <a:lnTo>
                    <a:pt x="168219" y="1164776"/>
                  </a:lnTo>
                  <a:lnTo>
                    <a:pt x="140380" y="1131541"/>
                  </a:lnTo>
                  <a:lnTo>
                    <a:pt x="114806" y="1097122"/>
                  </a:lnTo>
                  <a:lnTo>
                    <a:pt x="91579" y="1061582"/>
                  </a:lnTo>
                  <a:lnTo>
                    <a:pt x="70779" y="1024985"/>
                  </a:lnTo>
                  <a:lnTo>
                    <a:pt x="52489" y="987393"/>
                  </a:lnTo>
                  <a:lnTo>
                    <a:pt x="36790" y="948869"/>
                  </a:lnTo>
                  <a:lnTo>
                    <a:pt x="23762" y="909476"/>
                  </a:lnTo>
                  <a:lnTo>
                    <a:pt x="13488" y="869278"/>
                  </a:lnTo>
                  <a:lnTo>
                    <a:pt x="6049" y="828336"/>
                  </a:lnTo>
                  <a:lnTo>
                    <a:pt x="1525" y="786713"/>
                  </a:lnTo>
                  <a:lnTo>
                    <a:pt x="0" y="744474"/>
                  </a:lnTo>
                  <a:close/>
                </a:path>
              </a:pathLst>
            </a:custGeom>
            <a:ln w="9144">
              <a:solidFill>
                <a:srgbClr val="000000"/>
              </a:solidFill>
            </a:ln>
          </p:spPr>
          <p:txBody>
            <a:bodyPr wrap="square" lIns="0" tIns="0" rIns="0" bIns="0" rtlCol="0"/>
            <a:lstStyle/>
            <a:p>
              <a:pPr algn="r"/>
              <a:endParaRPr/>
            </a:p>
          </p:txBody>
        </p:sp>
        <p:sp>
          <p:nvSpPr>
            <p:cNvPr id="10" name="object 10"/>
            <p:cNvSpPr/>
            <p:nvPr/>
          </p:nvSpPr>
          <p:spPr>
            <a:xfrm>
              <a:off x="2910839" y="3886199"/>
              <a:ext cx="1717675" cy="1363980"/>
            </a:xfrm>
            <a:custGeom>
              <a:avLst/>
              <a:gdLst/>
              <a:ahLst/>
              <a:cxnLst/>
              <a:rect l="l" t="t" r="r" b="b"/>
              <a:pathLst>
                <a:path w="1717675" h="1363979">
                  <a:moveTo>
                    <a:pt x="858774" y="0"/>
                  </a:moveTo>
                  <a:lnTo>
                    <a:pt x="804457" y="1341"/>
                  </a:lnTo>
                  <a:lnTo>
                    <a:pt x="751039" y="5313"/>
                  </a:lnTo>
                  <a:lnTo>
                    <a:pt x="698621" y="11834"/>
                  </a:lnTo>
                  <a:lnTo>
                    <a:pt x="647302" y="20826"/>
                  </a:lnTo>
                  <a:lnTo>
                    <a:pt x="597183" y="32209"/>
                  </a:lnTo>
                  <a:lnTo>
                    <a:pt x="548365" y="45902"/>
                  </a:lnTo>
                  <a:lnTo>
                    <a:pt x="500949" y="61825"/>
                  </a:lnTo>
                  <a:lnTo>
                    <a:pt x="455034" y="79900"/>
                  </a:lnTo>
                  <a:lnTo>
                    <a:pt x="410722" y="100045"/>
                  </a:lnTo>
                  <a:lnTo>
                    <a:pt x="368112" y="122181"/>
                  </a:lnTo>
                  <a:lnTo>
                    <a:pt x="327306" y="146229"/>
                  </a:lnTo>
                  <a:lnTo>
                    <a:pt x="288405" y="172108"/>
                  </a:lnTo>
                  <a:lnTo>
                    <a:pt x="251507" y="199739"/>
                  </a:lnTo>
                  <a:lnTo>
                    <a:pt x="216715" y="229041"/>
                  </a:lnTo>
                  <a:lnTo>
                    <a:pt x="184128" y="259935"/>
                  </a:lnTo>
                  <a:lnTo>
                    <a:pt x="153848" y="292341"/>
                  </a:lnTo>
                  <a:lnTo>
                    <a:pt x="125974" y="326179"/>
                  </a:lnTo>
                  <a:lnTo>
                    <a:pt x="100607" y="361370"/>
                  </a:lnTo>
                  <a:lnTo>
                    <a:pt x="77848" y="397832"/>
                  </a:lnTo>
                  <a:lnTo>
                    <a:pt x="57798" y="435488"/>
                  </a:lnTo>
                  <a:lnTo>
                    <a:pt x="40556" y="474255"/>
                  </a:lnTo>
                  <a:lnTo>
                    <a:pt x="26224" y="514056"/>
                  </a:lnTo>
                  <a:lnTo>
                    <a:pt x="14901" y="554810"/>
                  </a:lnTo>
                  <a:lnTo>
                    <a:pt x="6690" y="596436"/>
                  </a:lnTo>
                  <a:lnTo>
                    <a:pt x="1689" y="638856"/>
                  </a:lnTo>
                  <a:lnTo>
                    <a:pt x="0" y="681989"/>
                  </a:lnTo>
                  <a:lnTo>
                    <a:pt x="1689" y="725123"/>
                  </a:lnTo>
                  <a:lnTo>
                    <a:pt x="6690" y="767543"/>
                  </a:lnTo>
                  <a:lnTo>
                    <a:pt x="14901" y="809169"/>
                  </a:lnTo>
                  <a:lnTo>
                    <a:pt x="26224" y="849923"/>
                  </a:lnTo>
                  <a:lnTo>
                    <a:pt x="40556" y="889724"/>
                  </a:lnTo>
                  <a:lnTo>
                    <a:pt x="57798" y="928491"/>
                  </a:lnTo>
                  <a:lnTo>
                    <a:pt x="77848" y="966147"/>
                  </a:lnTo>
                  <a:lnTo>
                    <a:pt x="100607" y="1002609"/>
                  </a:lnTo>
                  <a:lnTo>
                    <a:pt x="125974" y="1037800"/>
                  </a:lnTo>
                  <a:lnTo>
                    <a:pt x="153848" y="1071638"/>
                  </a:lnTo>
                  <a:lnTo>
                    <a:pt x="184128" y="1104044"/>
                  </a:lnTo>
                  <a:lnTo>
                    <a:pt x="216715" y="1134938"/>
                  </a:lnTo>
                  <a:lnTo>
                    <a:pt x="251507" y="1164240"/>
                  </a:lnTo>
                  <a:lnTo>
                    <a:pt x="288405" y="1191871"/>
                  </a:lnTo>
                  <a:lnTo>
                    <a:pt x="327306" y="1217750"/>
                  </a:lnTo>
                  <a:lnTo>
                    <a:pt x="368112" y="1241798"/>
                  </a:lnTo>
                  <a:lnTo>
                    <a:pt x="410722" y="1263934"/>
                  </a:lnTo>
                  <a:lnTo>
                    <a:pt x="455034" y="1284079"/>
                  </a:lnTo>
                  <a:lnTo>
                    <a:pt x="500949" y="1302154"/>
                  </a:lnTo>
                  <a:lnTo>
                    <a:pt x="548365" y="1318077"/>
                  </a:lnTo>
                  <a:lnTo>
                    <a:pt x="597183" y="1331770"/>
                  </a:lnTo>
                  <a:lnTo>
                    <a:pt x="647302" y="1343153"/>
                  </a:lnTo>
                  <a:lnTo>
                    <a:pt x="698621" y="1352145"/>
                  </a:lnTo>
                  <a:lnTo>
                    <a:pt x="751039" y="1358666"/>
                  </a:lnTo>
                  <a:lnTo>
                    <a:pt x="804457" y="1362638"/>
                  </a:lnTo>
                  <a:lnTo>
                    <a:pt x="858774" y="1363980"/>
                  </a:lnTo>
                  <a:lnTo>
                    <a:pt x="913090" y="1362638"/>
                  </a:lnTo>
                  <a:lnTo>
                    <a:pt x="966508" y="1358666"/>
                  </a:lnTo>
                  <a:lnTo>
                    <a:pt x="1018926" y="1352145"/>
                  </a:lnTo>
                  <a:lnTo>
                    <a:pt x="1070245" y="1343153"/>
                  </a:lnTo>
                  <a:lnTo>
                    <a:pt x="1120364" y="1331770"/>
                  </a:lnTo>
                  <a:lnTo>
                    <a:pt x="1169182" y="1318077"/>
                  </a:lnTo>
                  <a:lnTo>
                    <a:pt x="1216598" y="1302154"/>
                  </a:lnTo>
                  <a:lnTo>
                    <a:pt x="1262513" y="1284079"/>
                  </a:lnTo>
                  <a:lnTo>
                    <a:pt x="1306825" y="1263934"/>
                  </a:lnTo>
                  <a:lnTo>
                    <a:pt x="1349435" y="1241798"/>
                  </a:lnTo>
                  <a:lnTo>
                    <a:pt x="1390241" y="1217750"/>
                  </a:lnTo>
                  <a:lnTo>
                    <a:pt x="1429142" y="1191871"/>
                  </a:lnTo>
                  <a:lnTo>
                    <a:pt x="1466040" y="1164240"/>
                  </a:lnTo>
                  <a:lnTo>
                    <a:pt x="1500832" y="1134938"/>
                  </a:lnTo>
                  <a:lnTo>
                    <a:pt x="1533419" y="1104044"/>
                  </a:lnTo>
                  <a:lnTo>
                    <a:pt x="1563699" y="1071638"/>
                  </a:lnTo>
                  <a:lnTo>
                    <a:pt x="1591573" y="1037800"/>
                  </a:lnTo>
                  <a:lnTo>
                    <a:pt x="1616940" y="1002609"/>
                  </a:lnTo>
                  <a:lnTo>
                    <a:pt x="1639699" y="966147"/>
                  </a:lnTo>
                  <a:lnTo>
                    <a:pt x="1659749" y="928491"/>
                  </a:lnTo>
                  <a:lnTo>
                    <a:pt x="1676991" y="889724"/>
                  </a:lnTo>
                  <a:lnTo>
                    <a:pt x="1691323" y="849923"/>
                  </a:lnTo>
                  <a:lnTo>
                    <a:pt x="1702646" y="809169"/>
                  </a:lnTo>
                  <a:lnTo>
                    <a:pt x="1710857" y="767543"/>
                  </a:lnTo>
                  <a:lnTo>
                    <a:pt x="1715858" y="725123"/>
                  </a:lnTo>
                  <a:lnTo>
                    <a:pt x="1717548" y="681989"/>
                  </a:lnTo>
                  <a:lnTo>
                    <a:pt x="1715858" y="638856"/>
                  </a:lnTo>
                  <a:lnTo>
                    <a:pt x="1710857" y="596436"/>
                  </a:lnTo>
                  <a:lnTo>
                    <a:pt x="1702646" y="554810"/>
                  </a:lnTo>
                  <a:lnTo>
                    <a:pt x="1691323" y="514056"/>
                  </a:lnTo>
                  <a:lnTo>
                    <a:pt x="1676991" y="474255"/>
                  </a:lnTo>
                  <a:lnTo>
                    <a:pt x="1659749" y="435488"/>
                  </a:lnTo>
                  <a:lnTo>
                    <a:pt x="1639699" y="397832"/>
                  </a:lnTo>
                  <a:lnTo>
                    <a:pt x="1616940" y="361370"/>
                  </a:lnTo>
                  <a:lnTo>
                    <a:pt x="1591573" y="326179"/>
                  </a:lnTo>
                  <a:lnTo>
                    <a:pt x="1563699" y="292341"/>
                  </a:lnTo>
                  <a:lnTo>
                    <a:pt x="1533419" y="259935"/>
                  </a:lnTo>
                  <a:lnTo>
                    <a:pt x="1500832" y="229041"/>
                  </a:lnTo>
                  <a:lnTo>
                    <a:pt x="1466040" y="199739"/>
                  </a:lnTo>
                  <a:lnTo>
                    <a:pt x="1429142" y="172108"/>
                  </a:lnTo>
                  <a:lnTo>
                    <a:pt x="1390241" y="146229"/>
                  </a:lnTo>
                  <a:lnTo>
                    <a:pt x="1349435" y="122181"/>
                  </a:lnTo>
                  <a:lnTo>
                    <a:pt x="1306825" y="100045"/>
                  </a:lnTo>
                  <a:lnTo>
                    <a:pt x="1262513" y="79900"/>
                  </a:lnTo>
                  <a:lnTo>
                    <a:pt x="1216598" y="61825"/>
                  </a:lnTo>
                  <a:lnTo>
                    <a:pt x="1169182" y="45902"/>
                  </a:lnTo>
                  <a:lnTo>
                    <a:pt x="1120364" y="32209"/>
                  </a:lnTo>
                  <a:lnTo>
                    <a:pt x="1070245" y="20826"/>
                  </a:lnTo>
                  <a:lnTo>
                    <a:pt x="1018926" y="11834"/>
                  </a:lnTo>
                  <a:lnTo>
                    <a:pt x="966508" y="5313"/>
                  </a:lnTo>
                  <a:lnTo>
                    <a:pt x="913090" y="1341"/>
                  </a:lnTo>
                  <a:lnTo>
                    <a:pt x="858774" y="0"/>
                  </a:lnTo>
                  <a:close/>
                </a:path>
              </a:pathLst>
            </a:custGeom>
            <a:solidFill>
              <a:srgbClr val="7E7E7E"/>
            </a:solidFill>
          </p:spPr>
          <p:txBody>
            <a:bodyPr wrap="square" lIns="0" tIns="0" rIns="0" bIns="0" rtlCol="0"/>
            <a:lstStyle/>
            <a:p>
              <a:pPr algn="r"/>
              <a:endParaRPr/>
            </a:p>
          </p:txBody>
        </p:sp>
        <p:sp>
          <p:nvSpPr>
            <p:cNvPr id="11" name="object 11"/>
            <p:cNvSpPr/>
            <p:nvPr/>
          </p:nvSpPr>
          <p:spPr>
            <a:xfrm>
              <a:off x="2910839" y="3886199"/>
              <a:ext cx="1717675" cy="1363980"/>
            </a:xfrm>
            <a:custGeom>
              <a:avLst/>
              <a:gdLst/>
              <a:ahLst/>
              <a:cxnLst/>
              <a:rect l="l" t="t" r="r" b="b"/>
              <a:pathLst>
                <a:path w="1717675" h="1363979">
                  <a:moveTo>
                    <a:pt x="0" y="681989"/>
                  </a:moveTo>
                  <a:lnTo>
                    <a:pt x="1689" y="638856"/>
                  </a:lnTo>
                  <a:lnTo>
                    <a:pt x="6690" y="596436"/>
                  </a:lnTo>
                  <a:lnTo>
                    <a:pt x="14901" y="554810"/>
                  </a:lnTo>
                  <a:lnTo>
                    <a:pt x="26224" y="514056"/>
                  </a:lnTo>
                  <a:lnTo>
                    <a:pt x="40556" y="474255"/>
                  </a:lnTo>
                  <a:lnTo>
                    <a:pt x="57798" y="435488"/>
                  </a:lnTo>
                  <a:lnTo>
                    <a:pt x="77848" y="397832"/>
                  </a:lnTo>
                  <a:lnTo>
                    <a:pt x="100607" y="361370"/>
                  </a:lnTo>
                  <a:lnTo>
                    <a:pt x="125974" y="326179"/>
                  </a:lnTo>
                  <a:lnTo>
                    <a:pt x="153848" y="292341"/>
                  </a:lnTo>
                  <a:lnTo>
                    <a:pt x="184128" y="259935"/>
                  </a:lnTo>
                  <a:lnTo>
                    <a:pt x="216715" y="229041"/>
                  </a:lnTo>
                  <a:lnTo>
                    <a:pt x="251507" y="199739"/>
                  </a:lnTo>
                  <a:lnTo>
                    <a:pt x="288405" y="172108"/>
                  </a:lnTo>
                  <a:lnTo>
                    <a:pt x="327306" y="146229"/>
                  </a:lnTo>
                  <a:lnTo>
                    <a:pt x="368112" y="122181"/>
                  </a:lnTo>
                  <a:lnTo>
                    <a:pt x="410722" y="100045"/>
                  </a:lnTo>
                  <a:lnTo>
                    <a:pt x="455034" y="79900"/>
                  </a:lnTo>
                  <a:lnTo>
                    <a:pt x="500949" y="61825"/>
                  </a:lnTo>
                  <a:lnTo>
                    <a:pt x="548365" y="45902"/>
                  </a:lnTo>
                  <a:lnTo>
                    <a:pt x="597183" y="32209"/>
                  </a:lnTo>
                  <a:lnTo>
                    <a:pt x="647302" y="20826"/>
                  </a:lnTo>
                  <a:lnTo>
                    <a:pt x="698621" y="11834"/>
                  </a:lnTo>
                  <a:lnTo>
                    <a:pt x="751039" y="5313"/>
                  </a:lnTo>
                  <a:lnTo>
                    <a:pt x="804457" y="1341"/>
                  </a:lnTo>
                  <a:lnTo>
                    <a:pt x="858774" y="0"/>
                  </a:lnTo>
                  <a:lnTo>
                    <a:pt x="913090" y="1341"/>
                  </a:lnTo>
                  <a:lnTo>
                    <a:pt x="966508" y="5313"/>
                  </a:lnTo>
                  <a:lnTo>
                    <a:pt x="1018926" y="11834"/>
                  </a:lnTo>
                  <a:lnTo>
                    <a:pt x="1070245" y="20826"/>
                  </a:lnTo>
                  <a:lnTo>
                    <a:pt x="1120364" y="32209"/>
                  </a:lnTo>
                  <a:lnTo>
                    <a:pt x="1169182" y="45902"/>
                  </a:lnTo>
                  <a:lnTo>
                    <a:pt x="1216598" y="61825"/>
                  </a:lnTo>
                  <a:lnTo>
                    <a:pt x="1262513" y="79900"/>
                  </a:lnTo>
                  <a:lnTo>
                    <a:pt x="1306825" y="100045"/>
                  </a:lnTo>
                  <a:lnTo>
                    <a:pt x="1349435" y="122181"/>
                  </a:lnTo>
                  <a:lnTo>
                    <a:pt x="1390241" y="146229"/>
                  </a:lnTo>
                  <a:lnTo>
                    <a:pt x="1429142" y="172108"/>
                  </a:lnTo>
                  <a:lnTo>
                    <a:pt x="1466040" y="199739"/>
                  </a:lnTo>
                  <a:lnTo>
                    <a:pt x="1500832" y="229041"/>
                  </a:lnTo>
                  <a:lnTo>
                    <a:pt x="1533419" y="259935"/>
                  </a:lnTo>
                  <a:lnTo>
                    <a:pt x="1563699" y="292341"/>
                  </a:lnTo>
                  <a:lnTo>
                    <a:pt x="1591573" y="326179"/>
                  </a:lnTo>
                  <a:lnTo>
                    <a:pt x="1616940" y="361370"/>
                  </a:lnTo>
                  <a:lnTo>
                    <a:pt x="1639699" y="397832"/>
                  </a:lnTo>
                  <a:lnTo>
                    <a:pt x="1659749" y="435488"/>
                  </a:lnTo>
                  <a:lnTo>
                    <a:pt x="1676991" y="474255"/>
                  </a:lnTo>
                  <a:lnTo>
                    <a:pt x="1691323" y="514056"/>
                  </a:lnTo>
                  <a:lnTo>
                    <a:pt x="1702646" y="554810"/>
                  </a:lnTo>
                  <a:lnTo>
                    <a:pt x="1710857" y="596436"/>
                  </a:lnTo>
                  <a:lnTo>
                    <a:pt x="1715858" y="638856"/>
                  </a:lnTo>
                  <a:lnTo>
                    <a:pt x="1717548" y="681989"/>
                  </a:lnTo>
                  <a:lnTo>
                    <a:pt x="1715858" y="725123"/>
                  </a:lnTo>
                  <a:lnTo>
                    <a:pt x="1710857" y="767543"/>
                  </a:lnTo>
                  <a:lnTo>
                    <a:pt x="1702646" y="809169"/>
                  </a:lnTo>
                  <a:lnTo>
                    <a:pt x="1691323" y="849923"/>
                  </a:lnTo>
                  <a:lnTo>
                    <a:pt x="1676991" y="889724"/>
                  </a:lnTo>
                  <a:lnTo>
                    <a:pt x="1659749" y="928491"/>
                  </a:lnTo>
                  <a:lnTo>
                    <a:pt x="1639699" y="966147"/>
                  </a:lnTo>
                  <a:lnTo>
                    <a:pt x="1616940" y="1002609"/>
                  </a:lnTo>
                  <a:lnTo>
                    <a:pt x="1591573" y="1037800"/>
                  </a:lnTo>
                  <a:lnTo>
                    <a:pt x="1563699" y="1071638"/>
                  </a:lnTo>
                  <a:lnTo>
                    <a:pt x="1533419" y="1104044"/>
                  </a:lnTo>
                  <a:lnTo>
                    <a:pt x="1500832" y="1134938"/>
                  </a:lnTo>
                  <a:lnTo>
                    <a:pt x="1466040" y="1164240"/>
                  </a:lnTo>
                  <a:lnTo>
                    <a:pt x="1429142" y="1191871"/>
                  </a:lnTo>
                  <a:lnTo>
                    <a:pt x="1390241" y="1217750"/>
                  </a:lnTo>
                  <a:lnTo>
                    <a:pt x="1349435" y="1241798"/>
                  </a:lnTo>
                  <a:lnTo>
                    <a:pt x="1306825" y="1263934"/>
                  </a:lnTo>
                  <a:lnTo>
                    <a:pt x="1262513" y="1284079"/>
                  </a:lnTo>
                  <a:lnTo>
                    <a:pt x="1216598" y="1302154"/>
                  </a:lnTo>
                  <a:lnTo>
                    <a:pt x="1169182" y="1318077"/>
                  </a:lnTo>
                  <a:lnTo>
                    <a:pt x="1120364" y="1331770"/>
                  </a:lnTo>
                  <a:lnTo>
                    <a:pt x="1070245" y="1343153"/>
                  </a:lnTo>
                  <a:lnTo>
                    <a:pt x="1018926" y="1352145"/>
                  </a:lnTo>
                  <a:lnTo>
                    <a:pt x="966508" y="1358666"/>
                  </a:lnTo>
                  <a:lnTo>
                    <a:pt x="913090" y="1362638"/>
                  </a:lnTo>
                  <a:lnTo>
                    <a:pt x="858774" y="1363980"/>
                  </a:lnTo>
                  <a:lnTo>
                    <a:pt x="804457" y="1362638"/>
                  </a:lnTo>
                  <a:lnTo>
                    <a:pt x="751039" y="1358666"/>
                  </a:lnTo>
                  <a:lnTo>
                    <a:pt x="698621" y="1352145"/>
                  </a:lnTo>
                  <a:lnTo>
                    <a:pt x="647302" y="1343153"/>
                  </a:lnTo>
                  <a:lnTo>
                    <a:pt x="597183" y="1331770"/>
                  </a:lnTo>
                  <a:lnTo>
                    <a:pt x="548365" y="1318077"/>
                  </a:lnTo>
                  <a:lnTo>
                    <a:pt x="500949" y="1302154"/>
                  </a:lnTo>
                  <a:lnTo>
                    <a:pt x="455034" y="1284079"/>
                  </a:lnTo>
                  <a:lnTo>
                    <a:pt x="410722" y="1263934"/>
                  </a:lnTo>
                  <a:lnTo>
                    <a:pt x="368112" y="1241798"/>
                  </a:lnTo>
                  <a:lnTo>
                    <a:pt x="327306" y="1217750"/>
                  </a:lnTo>
                  <a:lnTo>
                    <a:pt x="288405" y="1191871"/>
                  </a:lnTo>
                  <a:lnTo>
                    <a:pt x="251507" y="1164240"/>
                  </a:lnTo>
                  <a:lnTo>
                    <a:pt x="216715" y="1134938"/>
                  </a:lnTo>
                  <a:lnTo>
                    <a:pt x="184128" y="1104044"/>
                  </a:lnTo>
                  <a:lnTo>
                    <a:pt x="153848" y="1071638"/>
                  </a:lnTo>
                  <a:lnTo>
                    <a:pt x="125974" y="1037800"/>
                  </a:lnTo>
                  <a:lnTo>
                    <a:pt x="100607" y="1002609"/>
                  </a:lnTo>
                  <a:lnTo>
                    <a:pt x="77848" y="966147"/>
                  </a:lnTo>
                  <a:lnTo>
                    <a:pt x="57798" y="928491"/>
                  </a:lnTo>
                  <a:lnTo>
                    <a:pt x="40556" y="889724"/>
                  </a:lnTo>
                  <a:lnTo>
                    <a:pt x="26224" y="849923"/>
                  </a:lnTo>
                  <a:lnTo>
                    <a:pt x="14901" y="809169"/>
                  </a:lnTo>
                  <a:lnTo>
                    <a:pt x="6690" y="767543"/>
                  </a:lnTo>
                  <a:lnTo>
                    <a:pt x="1689" y="725123"/>
                  </a:lnTo>
                  <a:lnTo>
                    <a:pt x="0" y="681989"/>
                  </a:lnTo>
                  <a:close/>
                </a:path>
              </a:pathLst>
            </a:custGeom>
            <a:ln w="9144">
              <a:solidFill>
                <a:srgbClr val="000000"/>
              </a:solidFill>
            </a:ln>
          </p:spPr>
          <p:txBody>
            <a:bodyPr wrap="square" lIns="0" tIns="0" rIns="0" bIns="0" rtlCol="0"/>
            <a:lstStyle/>
            <a:p>
              <a:pPr algn="r"/>
              <a:endParaRPr/>
            </a:p>
          </p:txBody>
        </p:sp>
      </p:grpSp>
      <p:sp>
        <p:nvSpPr>
          <p:cNvPr id="13" name="object 14"/>
          <p:cNvSpPr txBox="1"/>
          <p:nvPr/>
        </p:nvSpPr>
        <p:spPr>
          <a:xfrm>
            <a:off x="3783975" y="1480664"/>
            <a:ext cx="87693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ÖZEL</a:t>
            </a:r>
            <a:r>
              <a:rPr sz="1200" b="1" spc="-75" dirty="0">
                <a:latin typeface="Tahoma"/>
                <a:cs typeface="Tahoma"/>
              </a:rPr>
              <a:t> </a:t>
            </a:r>
            <a:r>
              <a:rPr sz="1200" b="1" spc="-5" dirty="0">
                <a:latin typeface="Tahoma"/>
                <a:cs typeface="Tahoma"/>
              </a:rPr>
              <a:t>ALAN</a:t>
            </a:r>
            <a:endParaRPr sz="1200">
              <a:latin typeface="Tahoma"/>
              <a:cs typeface="Tahoma"/>
            </a:endParaRPr>
          </a:p>
        </p:txBody>
      </p:sp>
      <p:sp>
        <p:nvSpPr>
          <p:cNvPr id="15" name="object 12"/>
          <p:cNvSpPr txBox="1"/>
          <p:nvPr/>
        </p:nvSpPr>
        <p:spPr>
          <a:xfrm>
            <a:off x="5080773" y="2174386"/>
            <a:ext cx="1132205" cy="391160"/>
          </a:xfrm>
          <a:prstGeom prst="rect">
            <a:avLst/>
          </a:prstGeom>
        </p:spPr>
        <p:txBody>
          <a:bodyPr vert="horz" wrap="square" lIns="0" tIns="12700" rIns="0" bIns="0" rtlCol="0">
            <a:spAutoFit/>
          </a:bodyPr>
          <a:lstStyle/>
          <a:p>
            <a:pPr marL="12700" marR="5080" indent="180975">
              <a:lnSpc>
                <a:spcPct val="100000"/>
              </a:lnSpc>
              <a:spcBef>
                <a:spcPts val="100"/>
              </a:spcBef>
            </a:pPr>
            <a:r>
              <a:rPr sz="1200" b="1" spc="-5" dirty="0">
                <a:latin typeface="Tahoma"/>
                <a:cs typeface="Tahoma"/>
              </a:rPr>
              <a:t>KAMUSAL  (RESMİ)</a:t>
            </a:r>
            <a:r>
              <a:rPr sz="1200" b="1" spc="-50" dirty="0">
                <a:latin typeface="Tahoma"/>
                <a:cs typeface="Tahoma"/>
              </a:rPr>
              <a:t> </a:t>
            </a:r>
            <a:r>
              <a:rPr sz="1200" b="1" spc="-10" dirty="0">
                <a:latin typeface="Tahoma"/>
                <a:cs typeface="Tahoma"/>
              </a:rPr>
              <a:t>ALAN</a:t>
            </a:r>
            <a:endParaRPr sz="1200">
              <a:latin typeface="Tahoma"/>
              <a:cs typeface="Tahoma"/>
            </a:endParaRPr>
          </a:p>
        </p:txBody>
      </p:sp>
      <p:sp>
        <p:nvSpPr>
          <p:cNvPr id="16" name="object 13"/>
          <p:cNvSpPr txBox="1"/>
          <p:nvPr/>
        </p:nvSpPr>
        <p:spPr>
          <a:xfrm>
            <a:off x="3574425" y="2369966"/>
            <a:ext cx="108648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ahoma"/>
                <a:cs typeface="Tahoma"/>
              </a:rPr>
              <a:t>SOSYAL</a:t>
            </a:r>
            <a:r>
              <a:rPr sz="1200" b="1" spc="-45" dirty="0">
                <a:latin typeface="Tahoma"/>
                <a:cs typeface="Tahoma"/>
              </a:rPr>
              <a:t> </a:t>
            </a:r>
            <a:r>
              <a:rPr sz="1200" b="1" spc="-5" dirty="0">
                <a:latin typeface="Tahoma"/>
                <a:cs typeface="Tahoma"/>
              </a:rPr>
              <a:t>ALAN</a:t>
            </a:r>
            <a:endParaRPr sz="1200">
              <a:latin typeface="Tahoma"/>
              <a:cs typeface="Tahoma"/>
            </a:endParaRPr>
          </a:p>
        </p:txBody>
      </p:sp>
      <p:sp>
        <p:nvSpPr>
          <p:cNvPr id="17" name="object 16"/>
          <p:cNvSpPr txBox="1"/>
          <p:nvPr/>
        </p:nvSpPr>
        <p:spPr>
          <a:xfrm>
            <a:off x="3374400" y="3110646"/>
            <a:ext cx="2573020" cy="875030"/>
          </a:xfrm>
          <a:prstGeom prst="rect">
            <a:avLst/>
          </a:prstGeom>
        </p:spPr>
        <p:txBody>
          <a:bodyPr vert="horz" wrap="square" lIns="0" tIns="12700" rIns="0" bIns="0" rtlCol="0">
            <a:spAutoFit/>
          </a:bodyPr>
          <a:lstStyle/>
          <a:p>
            <a:pPr marL="1663700" marR="5080" indent="22860">
              <a:lnSpc>
                <a:spcPct val="100000"/>
              </a:lnSpc>
              <a:spcBef>
                <a:spcPts val="100"/>
              </a:spcBef>
            </a:pPr>
            <a:r>
              <a:rPr sz="1200" b="1" dirty="0">
                <a:latin typeface="Tahoma"/>
                <a:cs typeface="Tahoma"/>
              </a:rPr>
              <a:t>PROTOKOL  KU</a:t>
            </a:r>
            <a:r>
              <a:rPr sz="1200" b="1" spc="5" dirty="0">
                <a:latin typeface="Tahoma"/>
                <a:cs typeface="Tahoma"/>
              </a:rPr>
              <a:t>R</a:t>
            </a:r>
            <a:r>
              <a:rPr sz="1200" b="1" spc="-10" dirty="0">
                <a:latin typeface="Tahoma"/>
                <a:cs typeface="Tahoma"/>
              </a:rPr>
              <a:t>A</a:t>
            </a:r>
            <a:r>
              <a:rPr sz="1200" b="1" spc="-5" dirty="0">
                <a:latin typeface="Tahoma"/>
                <a:cs typeface="Tahoma"/>
              </a:rPr>
              <a:t>L</a:t>
            </a:r>
            <a:r>
              <a:rPr sz="1200" b="1" spc="-10" dirty="0">
                <a:latin typeface="Tahoma"/>
                <a:cs typeface="Tahoma"/>
              </a:rPr>
              <a:t>LA</a:t>
            </a:r>
            <a:r>
              <a:rPr sz="1200" b="1" dirty="0">
                <a:latin typeface="Tahoma"/>
                <a:cs typeface="Tahoma"/>
              </a:rPr>
              <a:t>RI</a:t>
            </a:r>
            <a:endParaRPr sz="1200">
              <a:latin typeface="Tahoma"/>
              <a:cs typeface="Tahoma"/>
            </a:endParaRPr>
          </a:p>
          <a:p>
            <a:pPr marL="344805" marR="993775" indent="-332740">
              <a:lnSpc>
                <a:spcPct val="100000"/>
              </a:lnSpc>
              <a:spcBef>
                <a:spcPts val="925"/>
              </a:spcBef>
            </a:pPr>
            <a:r>
              <a:rPr sz="1200" b="1" dirty="0">
                <a:latin typeface="Tahoma"/>
                <a:cs typeface="Tahoma"/>
              </a:rPr>
              <a:t>GÖRGÜ </a:t>
            </a:r>
            <a:r>
              <a:rPr sz="1200" b="1" spc="-5" dirty="0">
                <a:latin typeface="Tahoma"/>
                <a:cs typeface="Tahoma"/>
              </a:rPr>
              <a:t>VE</a:t>
            </a:r>
            <a:r>
              <a:rPr sz="1200" b="1" spc="-75" dirty="0">
                <a:latin typeface="Tahoma"/>
                <a:cs typeface="Tahoma"/>
              </a:rPr>
              <a:t> </a:t>
            </a:r>
            <a:r>
              <a:rPr sz="1200" b="1" spc="-5" dirty="0">
                <a:latin typeface="Tahoma"/>
                <a:cs typeface="Tahoma"/>
              </a:rPr>
              <a:t>NEZAKET  KURALLARI</a:t>
            </a:r>
            <a:endParaRPr sz="1200">
              <a:latin typeface="Tahoma"/>
              <a:cs typeface="Tahoma"/>
            </a:endParaRPr>
          </a:p>
        </p:txBody>
      </p:sp>
      <p:sp>
        <p:nvSpPr>
          <p:cNvPr id="18" name="object 15"/>
          <p:cNvSpPr/>
          <p:nvPr/>
        </p:nvSpPr>
        <p:spPr>
          <a:xfrm>
            <a:off x="4090218" y="2578881"/>
            <a:ext cx="1458595" cy="860933"/>
          </a:xfrm>
          <a:custGeom>
            <a:avLst/>
            <a:gdLst/>
            <a:ahLst/>
            <a:cxnLst/>
            <a:rect l="l" t="t" r="r" b="b"/>
            <a:pathLst>
              <a:path w="1458595" h="1005839">
                <a:moveTo>
                  <a:pt x="76200" y="929640"/>
                </a:moveTo>
                <a:lnTo>
                  <a:pt x="44450" y="929640"/>
                </a:lnTo>
                <a:lnTo>
                  <a:pt x="44450" y="120396"/>
                </a:lnTo>
                <a:lnTo>
                  <a:pt x="31750" y="120396"/>
                </a:lnTo>
                <a:lnTo>
                  <a:pt x="31750" y="929640"/>
                </a:lnTo>
                <a:lnTo>
                  <a:pt x="0" y="929640"/>
                </a:lnTo>
                <a:lnTo>
                  <a:pt x="38100" y="1005840"/>
                </a:lnTo>
                <a:lnTo>
                  <a:pt x="69850" y="942340"/>
                </a:lnTo>
                <a:lnTo>
                  <a:pt x="76200" y="929640"/>
                </a:lnTo>
                <a:close/>
              </a:path>
              <a:path w="1458595" h="1005839">
                <a:moveTo>
                  <a:pt x="1458468" y="487680"/>
                </a:moveTo>
                <a:lnTo>
                  <a:pt x="1426718" y="487680"/>
                </a:lnTo>
                <a:lnTo>
                  <a:pt x="1426718" y="0"/>
                </a:lnTo>
                <a:lnTo>
                  <a:pt x="1414018" y="0"/>
                </a:lnTo>
                <a:lnTo>
                  <a:pt x="1414018" y="487680"/>
                </a:lnTo>
                <a:lnTo>
                  <a:pt x="1382268" y="487680"/>
                </a:lnTo>
                <a:lnTo>
                  <a:pt x="1420368" y="563880"/>
                </a:lnTo>
                <a:lnTo>
                  <a:pt x="1452118" y="500380"/>
                </a:lnTo>
                <a:lnTo>
                  <a:pt x="1458468" y="48768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b="1" dirty="0" smtClean="0">
                <a:latin typeface="Arial"/>
                <a:cs typeface="Arial"/>
              </a:rPr>
              <a:t>Protokolün Anlamları</a:t>
            </a:r>
            <a:endParaRPr lang="x-none" dirty="0"/>
          </a:p>
        </p:txBody>
      </p:sp>
      <p:sp>
        <p:nvSpPr>
          <p:cNvPr id="3" name="2 Dikdörtgen"/>
          <p:cNvSpPr/>
          <p:nvPr/>
        </p:nvSpPr>
        <p:spPr>
          <a:xfrm>
            <a:off x="481209" y="1214846"/>
            <a:ext cx="11379865" cy="4857740"/>
          </a:xfrm>
          <a:prstGeom prst="rect">
            <a:avLst/>
          </a:prstGeom>
        </p:spPr>
        <p:txBody>
          <a:bodyPr wrap="square">
            <a:spAutoFit/>
          </a:bodyPr>
          <a:lstStyle/>
          <a:p>
            <a:pPr marL="296545" indent="-283845" algn="just">
              <a:lnSpc>
                <a:spcPct val="150000"/>
              </a:lnSpc>
              <a:spcBef>
                <a:spcPts val="400"/>
              </a:spcBef>
              <a:buClr>
                <a:srgbClr val="3891A7"/>
              </a:buClr>
              <a:buSzPct val="78333"/>
              <a:buFont typeface="Wingdings" pitchFamily="2" charset="2"/>
              <a:buChar char="ü"/>
              <a:tabLst>
                <a:tab pos="296545" algn="l"/>
              </a:tabLst>
            </a:pPr>
            <a:r>
              <a:rPr lang="tr-TR" sz="2400" dirty="0" smtClean="0">
                <a:cs typeface="Arial"/>
              </a:rPr>
              <a:t>Tören düzeni (törensel kurallar)</a:t>
            </a:r>
          </a:p>
          <a:p>
            <a:pPr marL="296545" indent="-283845" algn="just">
              <a:lnSpc>
                <a:spcPct val="150000"/>
              </a:lnSpc>
              <a:spcBef>
                <a:spcPts val="300"/>
              </a:spcBef>
              <a:buClr>
                <a:srgbClr val="3891A7"/>
              </a:buClr>
              <a:buSzPct val="78333"/>
              <a:buFont typeface="Wingdings" pitchFamily="2" charset="2"/>
              <a:buChar char="ü"/>
              <a:tabLst>
                <a:tab pos="296545" algn="l"/>
              </a:tabLst>
            </a:pPr>
            <a:r>
              <a:rPr lang="tr-TR" sz="2400" dirty="0" smtClean="0">
                <a:cs typeface="Arial"/>
              </a:rPr>
              <a:t>Sıra düzeni (öncelik-sonralık )</a:t>
            </a:r>
          </a:p>
          <a:p>
            <a:pPr marL="296545" indent="-283845" algn="just">
              <a:lnSpc>
                <a:spcPct val="150000"/>
              </a:lnSpc>
              <a:spcBef>
                <a:spcPts val="300"/>
              </a:spcBef>
              <a:buClr>
                <a:srgbClr val="3891A7"/>
              </a:buClr>
              <a:buSzPct val="80000"/>
              <a:buFont typeface="Wingdings" pitchFamily="2" charset="2"/>
              <a:buChar char="ü"/>
              <a:tabLst>
                <a:tab pos="296545" algn="l"/>
              </a:tabLst>
            </a:pPr>
            <a:r>
              <a:rPr lang="tr-TR" sz="2400" dirty="0" smtClean="0">
                <a:cs typeface="Arial"/>
              </a:rPr>
              <a:t>Devletin ileri gelenleri ve önemli şahsiyetler</a:t>
            </a:r>
          </a:p>
          <a:p>
            <a:pPr marL="296545" indent="-283845" algn="just">
              <a:lnSpc>
                <a:spcPct val="150000"/>
              </a:lnSpc>
              <a:spcBef>
                <a:spcPts val="300"/>
              </a:spcBef>
              <a:buClr>
                <a:srgbClr val="3891A7"/>
              </a:buClr>
              <a:buSzPct val="78333"/>
              <a:buFont typeface="Wingdings" pitchFamily="2" charset="2"/>
              <a:buChar char="ü"/>
              <a:tabLst>
                <a:tab pos="296545" algn="l"/>
              </a:tabLst>
            </a:pPr>
            <a:r>
              <a:rPr lang="tr-TR" sz="2400" dirty="0" smtClean="0">
                <a:cs typeface="Arial"/>
              </a:rPr>
              <a:t>İleri gelenlere ayrılan önemli yer</a:t>
            </a:r>
          </a:p>
          <a:p>
            <a:pPr marL="296545" indent="-283845" algn="just">
              <a:lnSpc>
                <a:spcPct val="150000"/>
              </a:lnSpc>
              <a:spcBef>
                <a:spcPts val="300"/>
              </a:spcBef>
              <a:buClr>
                <a:srgbClr val="3891A7"/>
              </a:buClr>
              <a:buSzPct val="78333"/>
              <a:buFont typeface="Wingdings" pitchFamily="2" charset="2"/>
              <a:buChar char="ü"/>
              <a:tabLst>
                <a:tab pos="296545" algn="l"/>
              </a:tabLst>
            </a:pPr>
            <a:r>
              <a:rPr lang="tr-TR" sz="2400" dirty="0" smtClean="0">
                <a:cs typeface="Arial"/>
              </a:rPr>
              <a:t>Resmi saygı ve nezaket kuralları</a:t>
            </a:r>
          </a:p>
          <a:p>
            <a:pPr marL="296545" marR="917575" indent="-283845" algn="just">
              <a:lnSpc>
                <a:spcPct val="150000"/>
              </a:lnSpc>
              <a:spcBef>
                <a:spcPts val="655"/>
              </a:spcBef>
              <a:buClr>
                <a:srgbClr val="3891A7"/>
              </a:buClr>
              <a:buSzPct val="80000"/>
              <a:buFont typeface="Wingdings" pitchFamily="2" charset="2"/>
              <a:buChar char="ü"/>
              <a:tabLst>
                <a:tab pos="296545" algn="l"/>
              </a:tabLst>
            </a:pPr>
            <a:r>
              <a:rPr lang="tr-TR" sz="2400" dirty="0" smtClean="0">
                <a:cs typeface="Arial"/>
              </a:rPr>
              <a:t>Anlaşma belgesi (koalisyon protokolü,  yardım protokolü vb.)</a:t>
            </a:r>
          </a:p>
          <a:p>
            <a:pPr marL="296545" marR="917575" indent="-283845" algn="just">
              <a:lnSpc>
                <a:spcPct val="150000"/>
              </a:lnSpc>
              <a:spcBef>
                <a:spcPts val="655"/>
              </a:spcBef>
              <a:buClr>
                <a:srgbClr val="3891A7"/>
              </a:buClr>
              <a:buSzPct val="80000"/>
              <a:buFont typeface="Wingdings" pitchFamily="2" charset="2"/>
              <a:buChar char="ü"/>
              <a:tabLst>
                <a:tab pos="296545" algn="l"/>
              </a:tabLst>
            </a:pPr>
            <a:r>
              <a:rPr lang="tr-TR" sz="2400" dirty="0" smtClean="0">
                <a:cs typeface="Arial"/>
              </a:rPr>
              <a:t>Protokol kurallarının amacı, bireysel,  kurumsal	ve ulusal onuru ve saygınlığı  korumaktır.</a:t>
            </a:r>
            <a:endParaRPr lang="tr-TR" sz="2400" dirty="0">
              <a:cs typeface="Arial"/>
            </a:endParaRPr>
          </a:p>
        </p:txBody>
      </p:sp>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3010</TotalTime>
  <Words>4273</Words>
  <Application>Microsoft Office PowerPoint</Application>
  <PresentationFormat>Geniş ekran</PresentationFormat>
  <Paragraphs>338</Paragraphs>
  <Slides>79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79</vt:i4>
      </vt:variant>
    </vt:vector>
  </HeadingPairs>
  <TitlesOfParts>
    <vt:vector size="89" baseType="lpstr">
      <vt:lpstr>Arial</vt:lpstr>
      <vt:lpstr>Calibri</vt:lpstr>
      <vt:lpstr>Calibri Light</vt:lpstr>
      <vt:lpstr>Carlito</vt:lpstr>
      <vt:lpstr>Tahoma</vt:lpstr>
      <vt:lpstr>Times New Roman</vt:lpstr>
      <vt:lpstr>Trebuchet MS</vt:lpstr>
      <vt:lpstr>Verdana</vt:lpstr>
      <vt:lpstr>Wingdings</vt:lpstr>
      <vt:lpstr>Office Theme</vt:lpstr>
      <vt:lpstr>PROTOKOL VE  SOSYAL DAVRANIŞ  KURALLARI EĞİTİMİ</vt:lpstr>
      <vt:lpstr>Sosyal Davranış Kuralları</vt:lpstr>
      <vt:lpstr>Sosyal Yaşamdaki Kurallar</vt:lpstr>
      <vt:lpstr>PowerPoint Sunusu</vt:lpstr>
      <vt:lpstr>PowerPoint Sunusu</vt:lpstr>
      <vt:lpstr>Görgü</vt:lpstr>
      <vt:lpstr>PowerPoint Sunusu</vt:lpstr>
      <vt:lpstr>Yaşam Alanlarımız ve Kurallar</vt:lpstr>
      <vt:lpstr>Protokolün Anlamları</vt:lpstr>
      <vt:lpstr>Protokolde Önemli Kişiler</vt:lpstr>
      <vt:lpstr>Kamusal Yaşamdaki Resmi Alanlar</vt:lpstr>
      <vt:lpstr>Türkiye’de Protokol</vt:lpstr>
      <vt:lpstr>CUMHURBAŞKANLIĞINCA BELİRLENEN BAŞKENT PROTOKOL LİSTESİ</vt:lpstr>
      <vt:lpstr>CUMHURBAŞKANLIĞINCA BELİRLENEN BAŞKENT PROTOKOL LİSTESİ</vt:lpstr>
      <vt:lpstr>BAŞKENT DIŞINDAKİ İLLERDE TÖRENE GİRİŞ SIRASI (PROTOKOL SIRALAMA LİSTESİ)</vt:lpstr>
      <vt:lpstr>BAŞKENT DIŞINDAKİ İLLERDE TÖRENE GİRİŞ SIRASI (PROTOKOL SIRALAMA LİSTESİ)</vt:lpstr>
      <vt:lpstr>SPOR PROTOKOLÜ</vt:lpstr>
      <vt:lpstr>SPOR PROTOKOLÜ</vt:lpstr>
      <vt:lpstr>SPOR PROTOKOLÜ</vt:lpstr>
      <vt:lpstr> A-Cumhurbaşkanlığınca Uygun Bulunan Başkent Protokolü Önde Gelim    Listesinin İlk 36 Sırasında Yer Alan:</vt:lpstr>
      <vt:lpstr>B- Gençlik ve Spor Genel Müdürlüğü Spor Protokolünde Yer Alan:</vt:lpstr>
      <vt:lpstr>C- İl Spor Protokolünde Yer Alan:</vt:lpstr>
      <vt:lpstr>SPOR PROTOKOLÜ</vt:lpstr>
      <vt:lpstr>DIŞ GÖRÜNÜM, GİYİM VE  DAVRANIŞLAR</vt:lpstr>
      <vt:lpstr>Dış Görünümün Önemi</vt:lpstr>
      <vt:lpstr>Kamusal Alanda Dış Görünümün  Önemi</vt:lpstr>
      <vt:lpstr>Dış Görünümün Unsurları</vt:lpstr>
      <vt:lpstr>İş Ortamında, Giyim Konusunda Dikkat Edilmesi  Gereken Noktalar:</vt:lpstr>
      <vt:lpstr>İş Ortamında, Giyim Konusunda Dikkat Edilmesi  Gereken Noktalar:</vt:lpstr>
      <vt:lpstr>Saç ve Vücut Bakımı</vt:lpstr>
      <vt:lpstr>Yürüyüş, Oturuş, Kalkış</vt:lpstr>
      <vt:lpstr>Jest ve Mimikler</vt:lpstr>
      <vt:lpstr>Jest ve Mimikler</vt:lpstr>
      <vt:lpstr>Jest ve Mimikler</vt:lpstr>
      <vt:lpstr>TANIŞMA VE TANIŞTIRILMA</vt:lpstr>
      <vt:lpstr>Tanışma ve Tanıştırılmanın Önemi</vt:lpstr>
      <vt:lpstr>Tanıştırma Sırası</vt:lpstr>
      <vt:lpstr>Tanıştırma Sırası</vt:lpstr>
      <vt:lpstr>Tanıştırma Sırası</vt:lpstr>
      <vt:lpstr>Tanıştırma Sırası</vt:lpstr>
      <vt:lpstr>HİTAPLAR VE SELAMLAŞMA</vt:lpstr>
      <vt:lpstr>Hitaplarla İlgili Genel Kurallar</vt:lpstr>
      <vt:lpstr>Selamlaşma İle İlgili Kurallar</vt:lpstr>
      <vt:lpstr>Selamlaşma İle İlgili Kurallar</vt:lpstr>
      <vt:lpstr>KARŞILAMA VE UĞURLAMA</vt:lpstr>
      <vt:lpstr>Resmi Karşılama ve Uğurlama  Törenlerinde Uyulması Gereken  Kurallar</vt:lpstr>
      <vt:lpstr>Resmi Karşılama ve Uğurlama  Törenlerinde Uyulması Gereken  Kurallar</vt:lpstr>
      <vt:lpstr>Resmi Karşılama ve Uğurlama  Törenlerinde Uyulması Gereken  Kurallar</vt:lpstr>
      <vt:lpstr>Resmi Karşılama ve Uğurlama  Törenlerinde Uyulması Gereken  Kurallar</vt:lpstr>
      <vt:lpstr>Yönetici Sekreterin Uyması Gereken  Kurallar</vt:lpstr>
      <vt:lpstr>Yönetici Sekreterin Uyması Gereken  Kurallar</vt:lpstr>
      <vt:lpstr>MAKAMDA DAVRANIŞ KURALLARI  VE ÜSTLERLE İLİŞKİLER</vt:lpstr>
      <vt:lpstr>Makamda Davranış Kuralları  ve Üstlerle İlişkiler</vt:lpstr>
      <vt:lpstr>Makamda Davranış Kuralları  ve Üstlerle İlişkiler</vt:lpstr>
      <vt:lpstr>Makamda Davranış Kuralları  ve Üstlerle İlişkiler</vt:lpstr>
      <vt:lpstr>Makamda Davranış Kuralları  ve Üstlerle İlişkiler</vt:lpstr>
      <vt:lpstr>Astların Üstlerle Olan İlişkilerinde (Makamda) Dikkat  Etmeleri Gereken Bazı Kurallar:</vt:lpstr>
      <vt:lpstr>Astların Üstlerle Olan İlişkilerinde (Makamda) Dikkat  Etmeleri Gereken Bazı Kurallar:</vt:lpstr>
      <vt:lpstr>Astların Üstlerle Olan İlişkilerinde (Makamda) Dikkat  Etmeleri Gereken Bazı Kurallar:</vt:lpstr>
      <vt:lpstr>Astların Üstlerle Olan İlişkilerinde (Makamda) Dikkat  Etmeleri Gereken Bazı Kurallar:</vt:lpstr>
      <vt:lpstr>TELEFONDA PROTOKOL</vt:lpstr>
      <vt:lpstr>Telefonda Protokol</vt:lpstr>
      <vt:lpstr>Telefonda Protokol</vt:lpstr>
      <vt:lpstr>Telefonda Protokol</vt:lpstr>
      <vt:lpstr>Telefonda Protokol</vt:lpstr>
      <vt:lpstr>TOPLANTI PROTOKOLÜ</vt:lpstr>
      <vt:lpstr>TOPLANTI PROTOKOLÜ</vt:lpstr>
      <vt:lpstr>TOPLANTILARDA MASA DÜZENLERİ</vt:lpstr>
      <vt:lpstr>U Düzeni</vt:lpstr>
      <vt:lpstr>2) T Düzeni</vt:lpstr>
      <vt:lpstr>3) V Düzeni</vt:lpstr>
      <vt:lpstr>4) Oval veya Yuvarlak Düzen</vt:lpstr>
      <vt:lpstr>5) Dikdörtgen Düzen</vt:lpstr>
      <vt:lpstr>6) Köşegen veya Hilal Düzen</vt:lpstr>
      <vt:lpstr>8) Konferans Düzeni</vt:lpstr>
      <vt:lpstr>5) Dikdörtgen Düzen</vt:lpstr>
      <vt:lpstr>5) Dikdörtgen Düzen</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ADM</cp:lastModifiedBy>
  <cp:revision>215</cp:revision>
  <dcterms:created xsi:type="dcterms:W3CDTF">2020-09-09T19:50:56Z</dcterms:created>
  <dcterms:modified xsi:type="dcterms:W3CDTF">2021-04-08T12:05:20Z</dcterms:modified>
</cp:coreProperties>
</file>