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2" r:id="rId4"/>
    <p:sldId id="263" r:id="rId5"/>
    <p:sldId id="258" r:id="rId6"/>
    <p:sldId id="259" r:id="rId7"/>
    <p:sldId id="260" r:id="rId8"/>
    <p:sldId id="261" r:id="rId9"/>
    <p:sldId id="264" r:id="rId10"/>
    <p:sldId id="265" r:id="rId11"/>
    <p:sldId id="266" r:id="rId12"/>
    <p:sldId id="267" r:id="rId13"/>
    <p:sldId id="268" r:id="rId14"/>
    <p:sldId id="269" r:id="rId15"/>
    <p:sldId id="270" r:id="rId16"/>
    <p:sldId id="271" r:id="rId17"/>
    <p:sldId id="272" r:id="rId18"/>
    <p:sldId id="289" r:id="rId19"/>
    <p:sldId id="273" r:id="rId20"/>
    <p:sldId id="274" r:id="rId21"/>
    <p:sldId id="275"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4690"/>
  </p:normalViewPr>
  <p:slideViewPr>
    <p:cSldViewPr snapToGrid="0">
      <p:cViewPr varScale="1">
        <p:scale>
          <a:sx n="111" d="100"/>
          <a:sy n="111" d="100"/>
        </p:scale>
        <p:origin x="6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24674985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32213428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BAD1D7-608E-406E-84EF-C471A171160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972716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2165060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BAD1D7-608E-406E-84EF-C471A171160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955102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40381184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66877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4082577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239519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365813AA-A2DA-45DA-B1CA-1D1D1A638C63}"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38041875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1296402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365813AA-A2DA-45DA-B1CA-1D1D1A638C63}"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2437699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365813AA-A2DA-45DA-B1CA-1D1D1A638C63}"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1179474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5813AA-A2DA-45DA-B1CA-1D1D1A638C63}"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3123202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861717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365813AA-A2DA-45DA-B1CA-1D1D1A638C63}"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4BAD1D7-608E-406E-84EF-C471A171160E}" type="slidenum">
              <a:rPr lang="tr-TR" smtClean="0"/>
              <a:t>‹#›</a:t>
            </a:fld>
            <a:endParaRPr lang="tr-TR"/>
          </a:p>
        </p:txBody>
      </p:sp>
    </p:spTree>
    <p:extLst>
      <p:ext uri="{BB962C8B-B14F-4D97-AF65-F5344CB8AC3E}">
        <p14:creationId xmlns:p14="http://schemas.microsoft.com/office/powerpoint/2010/main" val="4000374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365813AA-A2DA-45DA-B1CA-1D1D1A638C63}"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4BAD1D7-608E-406E-84EF-C471A171160E}" type="slidenum">
              <a:rPr lang="tr-TR" smtClean="0"/>
              <a:t>‹#›</a:t>
            </a:fld>
            <a:endParaRPr lang="tr-TR"/>
          </a:p>
        </p:txBody>
      </p:sp>
    </p:spTree>
    <p:extLst>
      <p:ext uri="{BB962C8B-B14F-4D97-AF65-F5344CB8AC3E}">
        <p14:creationId xmlns:p14="http://schemas.microsoft.com/office/powerpoint/2010/main" val="8777879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736EFE-6C3E-42F2-9342-83C1997E6972}"/>
              </a:ext>
            </a:extLst>
          </p:cNvPr>
          <p:cNvSpPr>
            <a:spLocks noGrp="1"/>
          </p:cNvSpPr>
          <p:nvPr>
            <p:ph type="ctrTitle"/>
          </p:nvPr>
        </p:nvSpPr>
        <p:spPr/>
        <p:txBody>
          <a:bodyPr/>
          <a:lstStyle/>
          <a:p>
            <a:r>
              <a:rPr lang="tr-TR" dirty="0"/>
              <a:t>Satış</a:t>
            </a:r>
          </a:p>
        </p:txBody>
      </p:sp>
      <p:sp>
        <p:nvSpPr>
          <p:cNvPr id="3" name="Alt Başlık 2">
            <a:extLst>
              <a:ext uri="{FF2B5EF4-FFF2-40B4-BE49-F238E27FC236}">
                <a16:creationId xmlns:a16="http://schemas.microsoft.com/office/drawing/2014/main" id="{55825053-FDF8-F34E-BDEE-6D49C909ED61}"/>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8446503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0CA541-1DFF-9FDB-E121-6D794E70D606}"/>
              </a:ext>
            </a:extLst>
          </p:cNvPr>
          <p:cNvSpPr>
            <a:spLocks noGrp="1"/>
          </p:cNvSpPr>
          <p:nvPr>
            <p:ph idx="1"/>
          </p:nvPr>
        </p:nvSpPr>
        <p:spPr>
          <a:xfrm>
            <a:off x="2589212" y="747252"/>
            <a:ext cx="8915400" cy="5163970"/>
          </a:xfrm>
        </p:spPr>
        <p:txBody>
          <a:bodyPr>
            <a:normAutofit/>
          </a:bodyPr>
          <a:lstStyle/>
          <a:p>
            <a:r>
              <a:rPr lang="tr-TR" sz="2400" dirty="0"/>
              <a:t>Ama haczedilen malın tahmin edilen değerinin %50’si ile o malla güvence altına alınan satış isteyenin alacağına rüçhanı olan alacakların toplamından hangisi fazla ise bu tutarı ve paraya çevirme ve paylaştırma masraflarını geçmesi lazım.</a:t>
            </a:r>
          </a:p>
          <a:p>
            <a:endParaRPr lang="tr-TR" sz="2400" dirty="0"/>
          </a:p>
          <a:p>
            <a:pPr marL="0" indent="0">
              <a:buNone/>
            </a:pPr>
            <a:r>
              <a:rPr lang="tr-TR" sz="2400" dirty="0" err="1"/>
              <a:t>Örn</a:t>
            </a:r>
            <a:r>
              <a:rPr lang="tr-TR" sz="2400" dirty="0"/>
              <a:t>. 1000 TL’lik mal.</a:t>
            </a:r>
          </a:p>
          <a:p>
            <a:pPr marL="0" indent="0">
              <a:buNone/>
            </a:pPr>
            <a:r>
              <a:rPr lang="tr-TR" sz="2400" dirty="0"/>
              <a:t>	500tlden (%50’den az olamaz)+ satış bedeli (o da diyelim 30 TL)-&gt; 530 TL en az olacak </a:t>
            </a:r>
          </a:p>
          <a:p>
            <a:pPr marL="0" indent="0">
              <a:buNone/>
            </a:pPr>
            <a:r>
              <a:rPr lang="tr-TR" sz="2400" dirty="0"/>
              <a:t> Buna ek olarak, aynı mal üzerinde taşınır </a:t>
            </a:r>
            <a:r>
              <a:rPr lang="tr-TR" sz="2400" dirty="0" err="1"/>
              <a:t>rehni</a:t>
            </a:r>
            <a:r>
              <a:rPr lang="tr-TR" sz="2400" dirty="0"/>
              <a:t> var diyelim 750 TL’lik. O halde en az 750 TL+ satış masrafını (30 TL)</a:t>
            </a:r>
          </a:p>
          <a:p>
            <a:pPr marL="0" indent="0">
              <a:buNone/>
            </a:pPr>
            <a:r>
              <a:rPr lang="tr-TR" sz="2400" dirty="0"/>
              <a:t>-&gt;780 TL olacak en az</a:t>
            </a:r>
          </a:p>
        </p:txBody>
      </p:sp>
    </p:spTree>
    <p:extLst>
      <p:ext uri="{BB962C8B-B14F-4D97-AF65-F5344CB8AC3E}">
        <p14:creationId xmlns:p14="http://schemas.microsoft.com/office/powerpoint/2010/main" val="30823716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DBEE956-77FE-0C74-BE76-93DBD5DA899A}"/>
              </a:ext>
            </a:extLst>
          </p:cNvPr>
          <p:cNvSpPr>
            <a:spLocks noGrp="1"/>
          </p:cNvSpPr>
          <p:nvPr>
            <p:ph idx="1"/>
          </p:nvPr>
        </p:nvSpPr>
        <p:spPr>
          <a:xfrm>
            <a:off x="2589212" y="304801"/>
            <a:ext cx="8915400" cy="6292644"/>
          </a:xfrm>
        </p:spPr>
        <p:txBody>
          <a:bodyPr>
            <a:normAutofit lnSpcReduction="10000"/>
          </a:bodyPr>
          <a:lstStyle/>
          <a:p>
            <a:r>
              <a:rPr lang="tr-TR" sz="2400" dirty="0"/>
              <a:t>Asgari bedel teklif edilmediyse/en yüksek teklif veren ihale bedelini yatırmadıysa/teklif verme süresi bitmeden borçlu borcunu ödediyse-&gt; ihalenin yapılamadığı/iptal edildiği tutanakla tespit edilir.</a:t>
            </a:r>
          </a:p>
          <a:p>
            <a:endParaRPr lang="tr-TR" sz="2400" dirty="0"/>
          </a:p>
          <a:p>
            <a:r>
              <a:rPr lang="tr-TR" sz="2400" dirty="0"/>
              <a:t>İleri sürülen teklifler gerekli tutara ulaşmadıysa/en yüksek teklif veren satış bedelini yatırmazsa-&gt; 2. arttırma yapılır.</a:t>
            </a:r>
          </a:p>
          <a:p>
            <a:endParaRPr lang="tr-TR" sz="2400" dirty="0"/>
          </a:p>
          <a:p>
            <a:r>
              <a:rPr lang="tr-TR" sz="2400" dirty="0"/>
              <a:t>2. artırmada ilk artırmada belirlenen gün ve saat aralığında yapılır. Aynı asgari tutarlar burada da geçerli.</a:t>
            </a:r>
          </a:p>
          <a:p>
            <a:endParaRPr lang="tr-TR" sz="2400" dirty="0"/>
          </a:p>
          <a:p>
            <a:r>
              <a:rPr lang="tr-TR" sz="2400" dirty="0"/>
              <a:t>2. artırmada da alıcı çıkmazsa/satış için gerekli şartlar gerçekleşmezse/en yüksek teklif veren satış bedelini yatırmazsa-&gt; alacaklı önceki talebinden kalan süre içinde satış günü verilmesini talep edebilir.</a:t>
            </a:r>
          </a:p>
        </p:txBody>
      </p:sp>
    </p:spTree>
    <p:extLst>
      <p:ext uri="{BB962C8B-B14F-4D97-AF65-F5344CB8AC3E}">
        <p14:creationId xmlns:p14="http://schemas.microsoft.com/office/powerpoint/2010/main" val="1861390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A0846B-5CF3-D04D-21BF-9E683CD372B6}"/>
              </a:ext>
            </a:extLst>
          </p:cNvPr>
          <p:cNvSpPr>
            <a:spLocks noGrp="1"/>
          </p:cNvSpPr>
          <p:nvPr>
            <p:ph idx="1"/>
          </p:nvPr>
        </p:nvSpPr>
        <p:spPr>
          <a:xfrm>
            <a:off x="2589212" y="658761"/>
            <a:ext cx="8915400" cy="5683045"/>
          </a:xfrm>
        </p:spPr>
        <p:txBody>
          <a:bodyPr>
            <a:normAutofit fontScale="92500" lnSpcReduction="10000"/>
          </a:bodyPr>
          <a:lstStyle/>
          <a:p>
            <a:r>
              <a:rPr lang="tr-TR" sz="2400" dirty="0"/>
              <a:t>1./2. artırmada ihalenin yapılmasıyla o malın mülkiyeti alıcıya geçer. Ancak alıcı satış bedelini ödemedikçe ve ihale kesinleşmedikçe mal teslim edilmez ve resmi sicilde adına tescil edilmez.</a:t>
            </a:r>
          </a:p>
          <a:p>
            <a:endParaRPr lang="tr-TR" sz="2400" dirty="0"/>
          </a:p>
          <a:p>
            <a:r>
              <a:rPr lang="tr-TR" sz="2400" dirty="0"/>
              <a:t>İhale alacaklısı artırma sonuç tutanağının ilanından itibaren 7 gün içinde satış bedelini satış yapan icra dairesi hesabına ödemek zorunda. (hak düşürücü süre)</a:t>
            </a:r>
          </a:p>
          <a:p>
            <a:endParaRPr lang="tr-TR" sz="2400" dirty="0"/>
          </a:p>
          <a:p>
            <a:r>
              <a:rPr lang="tr-TR" sz="2400" dirty="0"/>
              <a:t>Alıcı süresi içinde ihale bedelini ödemezse icra müdürü bunu tutanakla tespit eder ve ihale kararını kendiliğinden kaldırır. </a:t>
            </a:r>
          </a:p>
          <a:p>
            <a:r>
              <a:rPr lang="tr-TR" sz="2400" dirty="0"/>
              <a:t>Süresi içinde ihale bedelini yatırmazsa ihaleye katılmak için gösterdiği teminat iade edilmez. Öncelikle satış masrafları düşülür ve kalan olursa hak sahiplerine alacaklarına mahsuben ödenir.</a:t>
            </a:r>
          </a:p>
        </p:txBody>
      </p:sp>
    </p:spTree>
    <p:extLst>
      <p:ext uri="{BB962C8B-B14F-4D97-AF65-F5344CB8AC3E}">
        <p14:creationId xmlns:p14="http://schemas.microsoft.com/office/powerpoint/2010/main" val="334336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26DE497-FF2D-90DA-5831-8C274381C73B}"/>
              </a:ext>
            </a:extLst>
          </p:cNvPr>
          <p:cNvSpPr>
            <a:spLocks noGrp="1"/>
          </p:cNvSpPr>
          <p:nvPr>
            <p:ph idx="1"/>
          </p:nvPr>
        </p:nvSpPr>
        <p:spPr>
          <a:xfrm>
            <a:off x="2589212" y="452283"/>
            <a:ext cx="8915400" cy="6233651"/>
          </a:xfrm>
        </p:spPr>
        <p:txBody>
          <a:bodyPr>
            <a:normAutofit/>
          </a:bodyPr>
          <a:lstStyle/>
          <a:p>
            <a:pPr marL="0" indent="0">
              <a:buNone/>
            </a:pPr>
            <a:r>
              <a:rPr lang="tr-TR" sz="2800" b="1" dirty="0"/>
              <a:t>Borçluya satış yetkisi verilmesi</a:t>
            </a:r>
          </a:p>
          <a:p>
            <a:pPr marL="0" indent="0">
              <a:buNone/>
            </a:pPr>
            <a:endParaRPr lang="tr-TR" sz="2000" dirty="0"/>
          </a:p>
          <a:p>
            <a:pPr marL="0" indent="0">
              <a:buNone/>
            </a:pPr>
            <a:r>
              <a:rPr lang="tr-TR" sz="2000" dirty="0"/>
              <a:t>Borçlunun hacizli hem taşınır hem taşınmaz malları için mümkün.</a:t>
            </a:r>
          </a:p>
          <a:p>
            <a:pPr marL="0" indent="0">
              <a:buNone/>
            </a:pPr>
            <a:r>
              <a:rPr lang="tr-TR" sz="2000" dirty="0"/>
              <a:t>Amacı, hacizli malın daha az masrafla kısa sürede yüksek bedelle satımının sağlanması ve satış sonucunda ihalenin feshi gibi bir süreç sebebiyle gecikmenin önlenmesi.</a:t>
            </a:r>
          </a:p>
          <a:p>
            <a:pPr marL="0" indent="0">
              <a:buNone/>
            </a:pPr>
            <a:endParaRPr lang="tr-TR" sz="2000" dirty="0"/>
          </a:p>
          <a:p>
            <a:pPr marL="0" indent="0">
              <a:buNone/>
            </a:pPr>
            <a:r>
              <a:rPr lang="tr-TR" sz="2000" dirty="0"/>
              <a:t>Borçlu kıymet takdirinin tebliğinden itibaren 7 gün içinde kendisine satış verilmesini isteyebilir.</a:t>
            </a:r>
          </a:p>
          <a:p>
            <a:pPr marL="0" indent="0">
              <a:buNone/>
            </a:pPr>
            <a:endParaRPr lang="tr-TR" sz="2000" dirty="0"/>
          </a:p>
          <a:p>
            <a:pPr marL="0" indent="0">
              <a:buNone/>
            </a:pPr>
            <a:r>
              <a:rPr lang="tr-TR" sz="2000" dirty="0"/>
              <a:t>İcra müdürü kıymet takdirinin kesinleşmesinden sonra talep üzerine cebri satış işlemlerini durdurarak borçluya 15günlük süre verir. bu süreden icra mahkemesinin satış talebi hakkında kararına kadarki sürede alacaklı için satış isteme süresi durur. (borçlu kendisine verilen 15günlük sürede alıcı bulamazsa satış isteme süresi kaldığı yerden devam eder)</a:t>
            </a:r>
          </a:p>
        </p:txBody>
      </p:sp>
    </p:spTree>
    <p:extLst>
      <p:ext uri="{BB962C8B-B14F-4D97-AF65-F5344CB8AC3E}">
        <p14:creationId xmlns:p14="http://schemas.microsoft.com/office/powerpoint/2010/main" val="36499397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BD92206-0B39-15F5-93B4-19D0C5052F2B}"/>
              </a:ext>
            </a:extLst>
          </p:cNvPr>
          <p:cNvSpPr>
            <a:spLocks noGrp="1"/>
          </p:cNvSpPr>
          <p:nvPr>
            <p:ph idx="1"/>
          </p:nvPr>
        </p:nvSpPr>
        <p:spPr>
          <a:xfrm>
            <a:off x="2589212" y="304800"/>
            <a:ext cx="8915400" cy="6331974"/>
          </a:xfrm>
        </p:spPr>
        <p:txBody>
          <a:bodyPr>
            <a:normAutofit/>
          </a:bodyPr>
          <a:lstStyle/>
          <a:p>
            <a:r>
              <a:rPr lang="tr-TR" sz="2000" dirty="0"/>
              <a:t>Borçlu 15günlük süre içinde hacizli malın satımı için alıcı ile anlaşmalı ve aynı süre içinde satış bedeli icra dosyasına yüklenmeli.</a:t>
            </a:r>
          </a:p>
          <a:p>
            <a:r>
              <a:rPr lang="tr-TR" sz="2000" dirty="0"/>
              <a:t>Satış bedeli tahmin edilen değerin %90’ına karşılık gelen tutar ve o malla güvence altına alınan rüçhanlı alacakların toplamından hangisi fazla ise bu tutar + o ana kadar yapılan takip masraflarından az olamaz.</a:t>
            </a:r>
          </a:p>
          <a:p>
            <a:endParaRPr lang="tr-TR" sz="2000" dirty="0"/>
          </a:p>
          <a:p>
            <a:r>
              <a:rPr lang="tr-TR" sz="2000" dirty="0"/>
              <a:t>Alıcı 15gün içinde satış bedelini tam olarak öderse icra memuru gerekli bilgi ve belgeleri temin eder satışın onayı ile malın devir ve teslim işlemlerinin yapılmasına karar verilmesi için dosyayı derhal icra mahkemesine gönderir. (mahkeme Kanunda belirtilmiş şartlara uygun yapılıp yapılmadığını inceler)</a:t>
            </a:r>
          </a:p>
          <a:p>
            <a:endParaRPr lang="tr-TR" sz="2000" dirty="0"/>
          </a:p>
          <a:p>
            <a:r>
              <a:rPr lang="tr-TR" sz="2000" dirty="0"/>
              <a:t>Mahkemenin kabul kararıyla mülkiyet alıcıya geçer. Tüm hacizler kaldırılır ve devir teslim işlemleri gerçekleştirilir.</a:t>
            </a:r>
          </a:p>
          <a:p>
            <a:pPr marL="0" indent="0">
              <a:buNone/>
            </a:pPr>
            <a:r>
              <a:rPr lang="tr-TR" sz="2000" dirty="0"/>
              <a:t>				ret kararıyla alıcıya yatırdığı bedel iade edilir.</a:t>
            </a:r>
          </a:p>
          <a:p>
            <a:pPr marL="0" indent="0">
              <a:buNone/>
            </a:pPr>
            <a:r>
              <a:rPr lang="tr-TR" sz="2000" dirty="0"/>
              <a:t>	MAHKEMENİN KARARLARI KESİN.</a:t>
            </a:r>
          </a:p>
        </p:txBody>
      </p:sp>
    </p:spTree>
    <p:extLst>
      <p:ext uri="{BB962C8B-B14F-4D97-AF65-F5344CB8AC3E}">
        <p14:creationId xmlns:p14="http://schemas.microsoft.com/office/powerpoint/2010/main" val="15519319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24A8E6D-23F9-CFD0-F63A-A3132473809F}"/>
              </a:ext>
            </a:extLst>
          </p:cNvPr>
          <p:cNvSpPr>
            <a:spLocks noGrp="1"/>
          </p:cNvSpPr>
          <p:nvPr>
            <p:ph type="title"/>
          </p:nvPr>
        </p:nvSpPr>
        <p:spPr>
          <a:xfrm>
            <a:off x="2589212" y="397968"/>
            <a:ext cx="8911687" cy="683580"/>
          </a:xfrm>
        </p:spPr>
        <p:txBody>
          <a:bodyPr/>
          <a:lstStyle/>
          <a:p>
            <a:r>
              <a:rPr lang="tr-TR" dirty="0"/>
              <a:t>TAŞINMAZ MALLARIN SATILMASI</a:t>
            </a:r>
          </a:p>
        </p:txBody>
      </p:sp>
      <p:sp>
        <p:nvSpPr>
          <p:cNvPr id="3" name="İçerik Yer Tutucusu 2">
            <a:extLst>
              <a:ext uri="{FF2B5EF4-FFF2-40B4-BE49-F238E27FC236}">
                <a16:creationId xmlns:a16="http://schemas.microsoft.com/office/drawing/2014/main" id="{334A4094-9498-8231-A2B5-071933DB47C5}"/>
              </a:ext>
            </a:extLst>
          </p:cNvPr>
          <p:cNvSpPr>
            <a:spLocks noGrp="1"/>
          </p:cNvSpPr>
          <p:nvPr>
            <p:ph idx="1"/>
          </p:nvPr>
        </p:nvSpPr>
        <p:spPr>
          <a:xfrm>
            <a:off x="2589212" y="1435510"/>
            <a:ext cx="8915400" cy="4475712"/>
          </a:xfrm>
        </p:spPr>
        <p:txBody>
          <a:bodyPr>
            <a:normAutofit/>
          </a:bodyPr>
          <a:lstStyle/>
          <a:p>
            <a:pPr marL="0" indent="0">
              <a:buNone/>
            </a:pPr>
            <a:r>
              <a:rPr lang="tr-TR" sz="2400" dirty="0"/>
              <a:t>Alacaklının satış talebinden sonra 3 ay içinde hacizli taşınmaz açık artırma ile satılmalı. Ancak bu süreden sonra yapılan satış da geçerli.</a:t>
            </a:r>
          </a:p>
          <a:p>
            <a:pPr marL="0" indent="0">
              <a:buNone/>
            </a:pPr>
            <a:endParaRPr lang="tr-TR" sz="2400" dirty="0"/>
          </a:p>
          <a:p>
            <a:pPr marL="0" indent="0">
              <a:buNone/>
            </a:pPr>
            <a:r>
              <a:rPr lang="tr-TR" sz="2400" dirty="0"/>
              <a:t>Bir sicile kayıtlı olan Türk ve yabancı bayraklı gemiler taşınmaz satışına ilişkin hükümlere göre, kayıtlı olmayanlar ise taşınırların satışına göre.</a:t>
            </a:r>
          </a:p>
          <a:p>
            <a:pPr marL="0" indent="0">
              <a:buNone/>
            </a:pPr>
            <a:endParaRPr lang="tr-TR" sz="2400" dirty="0"/>
          </a:p>
        </p:txBody>
      </p:sp>
    </p:spTree>
    <p:extLst>
      <p:ext uri="{BB962C8B-B14F-4D97-AF65-F5344CB8AC3E}">
        <p14:creationId xmlns:p14="http://schemas.microsoft.com/office/powerpoint/2010/main" val="40406761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3DE729-0B90-1657-4229-2512311D3E50}"/>
              </a:ext>
            </a:extLst>
          </p:cNvPr>
          <p:cNvSpPr>
            <a:spLocks noGrp="1"/>
          </p:cNvSpPr>
          <p:nvPr>
            <p:ph idx="1"/>
          </p:nvPr>
        </p:nvSpPr>
        <p:spPr>
          <a:xfrm>
            <a:off x="2589212" y="658761"/>
            <a:ext cx="8915400" cy="5722374"/>
          </a:xfrm>
        </p:spPr>
        <p:txBody>
          <a:bodyPr>
            <a:normAutofit/>
          </a:bodyPr>
          <a:lstStyle/>
          <a:p>
            <a:pPr>
              <a:buAutoNum type="arabicPeriod"/>
            </a:pPr>
            <a:r>
              <a:rPr lang="tr-TR" sz="2800" b="1" dirty="0"/>
              <a:t>Açık artırma ile satış:</a:t>
            </a:r>
          </a:p>
          <a:p>
            <a:pPr marL="0" indent="0">
              <a:buNone/>
            </a:pPr>
            <a:endParaRPr lang="tr-TR" sz="2000" dirty="0"/>
          </a:p>
          <a:p>
            <a:pPr marL="0" indent="0">
              <a:buNone/>
            </a:pPr>
            <a:r>
              <a:rPr lang="tr-TR" sz="2000" dirty="0"/>
              <a:t>Arttırmanın ilanı şartnamenin ve mükellefiyetler listesi düzenlenmeden doğrudan satış yapılamaz.</a:t>
            </a:r>
          </a:p>
          <a:p>
            <a:pPr marL="0" indent="0">
              <a:buNone/>
            </a:pPr>
            <a:endParaRPr lang="tr-TR" sz="2000" dirty="0"/>
          </a:p>
          <a:p>
            <a:pPr marL="0" indent="0">
              <a:buNone/>
            </a:pPr>
            <a:r>
              <a:rPr lang="tr-TR" sz="2000" dirty="0"/>
              <a:t>Satış talebini alan icra dairesi artırmanın şartlarını tespit eder ve artırmayı ilan eder.</a:t>
            </a:r>
          </a:p>
          <a:p>
            <a:pPr marL="0" indent="0">
              <a:buNone/>
            </a:pPr>
            <a:endParaRPr lang="tr-TR" sz="2000" dirty="0"/>
          </a:p>
          <a:p>
            <a:pPr marL="0" indent="0">
              <a:buNone/>
            </a:pPr>
            <a:r>
              <a:rPr lang="tr-TR" sz="2000" dirty="0"/>
              <a:t>E-satış portalında yapılacak satış ilanına (taşınırlarda olduğu gibi) gerekli bilgiler de yazılır ve varsa ipotek sahibi alacaklılar ve diğer ilgililerin taşınmaz üzerindeki hakları, faiz ve masraflara dair ispata yarayan belgeleri ile 15gün içinde icra dairesine bildirmeleri gerektiği bildirilir.</a:t>
            </a:r>
          </a:p>
          <a:p>
            <a:pPr marL="0" indent="0">
              <a:buNone/>
            </a:pPr>
            <a:r>
              <a:rPr lang="tr-TR" sz="2000" dirty="0"/>
              <a:t>İlanın birer sureti borçluya alacaklıya ve taşınmazın tapu sicilinde kayıtlı bulunan ilgililere tebliğ edilir.</a:t>
            </a:r>
          </a:p>
        </p:txBody>
      </p:sp>
    </p:spTree>
    <p:extLst>
      <p:ext uri="{BB962C8B-B14F-4D97-AF65-F5344CB8AC3E}">
        <p14:creationId xmlns:p14="http://schemas.microsoft.com/office/powerpoint/2010/main" val="7617988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499726-BEE3-BD4A-E10A-1AC3D5EEDF9B}"/>
              </a:ext>
            </a:extLst>
          </p:cNvPr>
          <p:cNvSpPr>
            <a:spLocks noGrp="1"/>
          </p:cNvSpPr>
          <p:nvPr>
            <p:ph idx="1"/>
          </p:nvPr>
        </p:nvSpPr>
        <p:spPr>
          <a:xfrm>
            <a:off x="2589212" y="619432"/>
            <a:ext cx="8915400" cy="6086168"/>
          </a:xfrm>
        </p:spPr>
        <p:txBody>
          <a:bodyPr>
            <a:normAutofit/>
          </a:bodyPr>
          <a:lstStyle/>
          <a:p>
            <a:pPr marL="0" indent="0">
              <a:buNone/>
            </a:pPr>
            <a:r>
              <a:rPr lang="tr-TR" sz="2400" dirty="0"/>
              <a:t>Artırma şartnamesi (</a:t>
            </a:r>
            <a:r>
              <a:rPr lang="tr-TR" sz="2400" b="0" i="0" dirty="0">
                <a:solidFill>
                  <a:srgbClr val="1F1F1F"/>
                </a:solidFill>
                <a:effectLst/>
                <a:latin typeface="Google Sans"/>
              </a:rPr>
              <a:t>ihalenin yapılması için yerine getirilmesi gereken bu şartlar ile satışa çıkartılan taşınmazın fiziki ve hukuki durumu hakkında alıcılara bilgi veren ve ihale gününden belirli bir müddet önce onların incelemesine hazır bulundurulan bir belge) ‘</a:t>
            </a:r>
            <a:r>
              <a:rPr lang="tr-TR" sz="2400" b="0" i="0" dirty="0" err="1">
                <a:solidFill>
                  <a:srgbClr val="1F1F1F"/>
                </a:solidFill>
                <a:effectLst/>
                <a:latin typeface="Google Sans"/>
              </a:rPr>
              <a:t>nde</a:t>
            </a:r>
            <a:r>
              <a:rPr lang="tr-TR" sz="2400" b="0" i="0" dirty="0">
                <a:solidFill>
                  <a:srgbClr val="1F1F1F"/>
                </a:solidFill>
                <a:effectLst/>
                <a:latin typeface="Google Sans"/>
              </a:rPr>
              <a:t> </a:t>
            </a:r>
          </a:p>
          <a:p>
            <a:pPr marL="0" indent="0">
              <a:buNone/>
            </a:pPr>
            <a:endParaRPr lang="tr-TR" sz="2400" dirty="0">
              <a:solidFill>
                <a:srgbClr val="1F1F1F"/>
              </a:solidFill>
              <a:latin typeface="Google Sans"/>
            </a:endParaRPr>
          </a:p>
          <a:p>
            <a:pPr marL="0" indent="0">
              <a:buNone/>
            </a:pPr>
            <a:r>
              <a:rPr lang="tr-TR" sz="2400" b="0" i="0" dirty="0">
                <a:solidFill>
                  <a:srgbClr val="1F1F1F"/>
                </a:solidFill>
                <a:effectLst/>
                <a:latin typeface="Google Sans"/>
              </a:rPr>
              <a:t>dosya numarası, </a:t>
            </a:r>
          </a:p>
          <a:p>
            <a:pPr marL="0" indent="0">
              <a:buNone/>
            </a:pPr>
            <a:r>
              <a:rPr lang="tr-TR" sz="2400" b="0" i="0" dirty="0">
                <a:solidFill>
                  <a:srgbClr val="1F1F1F"/>
                </a:solidFill>
                <a:effectLst/>
                <a:latin typeface="Google Sans"/>
              </a:rPr>
              <a:t>alacaklı ve borçlunun adı ve soyadı, </a:t>
            </a:r>
          </a:p>
          <a:p>
            <a:pPr marL="0" indent="0">
              <a:buNone/>
            </a:pPr>
            <a:r>
              <a:rPr lang="tr-TR" sz="2400" b="0" i="0" dirty="0">
                <a:solidFill>
                  <a:srgbClr val="1F1F1F"/>
                </a:solidFill>
                <a:effectLst/>
                <a:latin typeface="Google Sans"/>
              </a:rPr>
              <a:t>1.ve 2. artırmanın yapılacağı gün ve saat aralığı, </a:t>
            </a:r>
          </a:p>
          <a:p>
            <a:pPr marL="0" indent="0">
              <a:buNone/>
            </a:pPr>
            <a:r>
              <a:rPr lang="tr-TR" sz="2400" b="0" i="0" dirty="0">
                <a:solidFill>
                  <a:srgbClr val="1F1F1F"/>
                </a:solidFill>
                <a:effectLst/>
                <a:latin typeface="Google Sans"/>
              </a:rPr>
              <a:t>taşınmazın tapu kaydı ve niteliği, </a:t>
            </a:r>
          </a:p>
          <a:p>
            <a:pPr marL="0" indent="0">
              <a:buNone/>
            </a:pPr>
            <a:r>
              <a:rPr lang="tr-TR" sz="2400" b="0" i="0" dirty="0">
                <a:solidFill>
                  <a:srgbClr val="1F1F1F"/>
                </a:solidFill>
                <a:effectLst/>
                <a:latin typeface="Google Sans"/>
              </a:rPr>
              <a:t>varsa taşınmazın üzerindeki irtifak hakları, ipotekler, ipotekli borç senetleri, irat senetleriyle birlikte satıldığı ve borçlunun bu taşınmaz ile temin edilmiş şahsi borçlarının da alıcıya intikal edeceği belirtilir.</a:t>
            </a:r>
          </a:p>
          <a:p>
            <a:pPr marL="0" indent="0">
              <a:buNone/>
            </a:pPr>
            <a:endParaRPr lang="tr-TR" sz="2400" dirty="0">
              <a:solidFill>
                <a:srgbClr val="1F1F1F"/>
              </a:solidFill>
              <a:latin typeface="Google Sans"/>
            </a:endParaRPr>
          </a:p>
        </p:txBody>
      </p:sp>
    </p:spTree>
    <p:extLst>
      <p:ext uri="{BB962C8B-B14F-4D97-AF65-F5344CB8AC3E}">
        <p14:creationId xmlns:p14="http://schemas.microsoft.com/office/powerpoint/2010/main" val="5846929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76BDD9B-466F-D656-913B-F4ABA20C07E0}"/>
              </a:ext>
            </a:extLst>
          </p:cNvPr>
          <p:cNvSpPr>
            <a:spLocks noGrp="1"/>
          </p:cNvSpPr>
          <p:nvPr>
            <p:ph idx="1"/>
          </p:nvPr>
        </p:nvSpPr>
        <p:spPr>
          <a:xfrm>
            <a:off x="2520386" y="353961"/>
            <a:ext cx="8915400" cy="5614219"/>
          </a:xfrm>
        </p:spPr>
        <p:txBody>
          <a:bodyPr>
            <a:normAutofit/>
          </a:bodyPr>
          <a:lstStyle/>
          <a:p>
            <a:pPr marL="0" indent="0">
              <a:buNone/>
            </a:pPr>
            <a:r>
              <a:rPr lang="tr-TR" sz="2400" dirty="0"/>
              <a:t>taşınmaz üzerindeki mükellefiyetler, tahmini kıymeti, artırmaya katılacakların taşınmazın tahmini kıymetinin %10’u oranında nakit teminat veya banka teminat mektubunu tevdi etmeleri gerektiği, artırmaya çıkarılan taşınmazın üzerinde hakkı olan alacaklı veya ilgiliden teminat aranıp aranmayacağı, taşınmazın son imar durumu, hangi giderlerin alıcıya ait olacağı ve diğer gerekli bilgiler yazılır.</a:t>
            </a:r>
          </a:p>
          <a:p>
            <a:pPr marL="0" indent="0">
              <a:buNone/>
            </a:pPr>
            <a:endParaRPr lang="tr-TR" sz="2400" dirty="0"/>
          </a:p>
          <a:p>
            <a:pPr marL="0" indent="0">
              <a:buNone/>
            </a:pPr>
            <a:r>
              <a:rPr lang="tr-TR" sz="2400" dirty="0"/>
              <a:t>Artırma şartnamesi alıcı için tapu sicili hükmündedir. Bu sebeple artırma şartnamesinde gösterilmemiş mükellefiyetler alıcıya geçmez.</a:t>
            </a:r>
          </a:p>
        </p:txBody>
      </p:sp>
    </p:spTree>
    <p:extLst>
      <p:ext uri="{BB962C8B-B14F-4D97-AF65-F5344CB8AC3E}">
        <p14:creationId xmlns:p14="http://schemas.microsoft.com/office/powerpoint/2010/main" val="1003007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DC00F33-24ED-0903-8BDA-3D1C71FC466B}"/>
              </a:ext>
            </a:extLst>
          </p:cNvPr>
          <p:cNvSpPr>
            <a:spLocks noGrp="1"/>
          </p:cNvSpPr>
          <p:nvPr>
            <p:ph idx="1"/>
          </p:nvPr>
        </p:nvSpPr>
        <p:spPr>
          <a:xfrm>
            <a:off x="2589212" y="383458"/>
            <a:ext cx="9238994" cy="6263148"/>
          </a:xfrm>
        </p:spPr>
        <p:txBody>
          <a:bodyPr>
            <a:normAutofit/>
          </a:bodyPr>
          <a:lstStyle/>
          <a:p>
            <a:pPr marL="0" indent="0">
              <a:buNone/>
            </a:pPr>
            <a:r>
              <a:rPr lang="tr-TR" sz="2400" b="1" dirty="0"/>
              <a:t>Mükellefiyet listesi:</a:t>
            </a:r>
          </a:p>
          <a:p>
            <a:pPr marL="0" indent="0">
              <a:buNone/>
            </a:pPr>
            <a:r>
              <a:rPr lang="tr-TR" sz="2400" dirty="0"/>
              <a:t>taşınmaz üzerindeki tapu sicillinde olan veya resmi senede dayanan mükellefiyetler</a:t>
            </a:r>
          </a:p>
          <a:p>
            <a:pPr marL="0" indent="0">
              <a:buNone/>
            </a:pPr>
            <a:r>
              <a:rPr lang="tr-TR" dirty="0"/>
              <a:t> </a:t>
            </a:r>
          </a:p>
          <a:p>
            <a:pPr marL="0" indent="0">
              <a:buNone/>
            </a:pPr>
            <a:r>
              <a:rPr lang="tr-TR" sz="2000" dirty="0"/>
              <a:t>artırma şartnamesinde taşınmaz üzerindeki mükellefiyetlerin gösterilebilmesi için hazırlanır.</a:t>
            </a:r>
          </a:p>
          <a:p>
            <a:pPr marL="0" indent="0">
              <a:buNone/>
            </a:pPr>
            <a:r>
              <a:rPr lang="tr-TR" sz="2000" dirty="0"/>
              <a:t>Tapu sicili hükmündedir. Ayrıca satış bedelinin paylaştırma şeklini gösteren sıra cetveli niteliğindedir.</a:t>
            </a:r>
          </a:p>
          <a:p>
            <a:pPr marL="0" indent="0">
              <a:buNone/>
            </a:pPr>
            <a:r>
              <a:rPr lang="tr-TR" sz="2000" dirty="0"/>
              <a:t>Tapu sicilinde kayıtlı olup mükellefiyetler listesinde gösterilmeyen mükellefiyetler alıcıya geçmez.</a:t>
            </a:r>
          </a:p>
          <a:p>
            <a:pPr marL="0" indent="0">
              <a:buNone/>
            </a:pPr>
            <a:endParaRPr lang="tr-TR" sz="2000" dirty="0"/>
          </a:p>
          <a:p>
            <a:pPr marL="0" indent="0">
              <a:buNone/>
            </a:pPr>
            <a:r>
              <a:rPr lang="tr-TR" sz="2000" dirty="0"/>
              <a:t>Mükellefiyet listesine konulması istenen ayni hak veya tapuya şerh edilmiş şahsi haklar hacizden sonra doğmuş ise haciz koyduran alacaklının hakkını etkilemez.</a:t>
            </a:r>
          </a:p>
          <a:p>
            <a:pPr marL="0" indent="0">
              <a:buNone/>
            </a:pPr>
            <a:endParaRPr lang="tr-TR" sz="2000" dirty="0"/>
          </a:p>
        </p:txBody>
      </p:sp>
    </p:spTree>
    <p:extLst>
      <p:ext uri="{BB962C8B-B14F-4D97-AF65-F5344CB8AC3E}">
        <p14:creationId xmlns:p14="http://schemas.microsoft.com/office/powerpoint/2010/main" val="342326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DADC75-F060-5402-4F8A-569EE88260E8}"/>
              </a:ext>
            </a:extLst>
          </p:cNvPr>
          <p:cNvSpPr>
            <a:spLocks noGrp="1"/>
          </p:cNvSpPr>
          <p:nvPr>
            <p:ph type="title"/>
          </p:nvPr>
        </p:nvSpPr>
        <p:spPr>
          <a:xfrm>
            <a:off x="2399071" y="220988"/>
            <a:ext cx="8911687" cy="1280890"/>
          </a:xfrm>
        </p:spPr>
        <p:txBody>
          <a:bodyPr/>
          <a:lstStyle/>
          <a:p>
            <a:r>
              <a:rPr lang="tr-TR" dirty="0"/>
              <a:t>Satış(paraya çevirme)</a:t>
            </a:r>
          </a:p>
        </p:txBody>
      </p:sp>
      <p:sp>
        <p:nvSpPr>
          <p:cNvPr id="3" name="İçerik Yer Tutucusu 2">
            <a:extLst>
              <a:ext uri="{FF2B5EF4-FFF2-40B4-BE49-F238E27FC236}">
                <a16:creationId xmlns:a16="http://schemas.microsoft.com/office/drawing/2014/main" id="{4597C12C-1533-05DC-790A-D56F3205BC17}"/>
              </a:ext>
            </a:extLst>
          </p:cNvPr>
          <p:cNvSpPr>
            <a:spLocks noGrp="1"/>
          </p:cNvSpPr>
          <p:nvPr>
            <p:ph idx="1"/>
          </p:nvPr>
        </p:nvSpPr>
        <p:spPr>
          <a:xfrm>
            <a:off x="2399071" y="1356851"/>
            <a:ext cx="9655277" cy="5501149"/>
          </a:xfrm>
        </p:spPr>
        <p:txBody>
          <a:bodyPr>
            <a:normAutofit lnSpcReduction="10000"/>
          </a:bodyPr>
          <a:lstStyle/>
          <a:p>
            <a:r>
              <a:rPr lang="tr-TR" sz="2400" dirty="0"/>
              <a:t>Haczin amacı hacizli malların satılıp alacaklının alacağının karşılanması olduğu için, haczedilen şey paradan başka bir şeyse bunların paraya çevrilmesi gerekir.</a:t>
            </a:r>
          </a:p>
          <a:p>
            <a:endParaRPr lang="tr-TR" sz="2400" dirty="0"/>
          </a:p>
          <a:p>
            <a:r>
              <a:rPr lang="tr-TR" sz="2400" dirty="0"/>
              <a:t>Hacizli malların satısı UYAP sistemine entegre e-satış portalından açık arttırma suretiyle.</a:t>
            </a:r>
          </a:p>
          <a:p>
            <a:endParaRPr lang="tr-TR" sz="2400" dirty="0"/>
          </a:p>
          <a:p>
            <a:r>
              <a:rPr lang="tr-TR" sz="2400" dirty="0"/>
              <a:t>Hacizli mallar kural olarak talep üzerine satılır.</a:t>
            </a:r>
          </a:p>
          <a:p>
            <a:pPr marL="0" indent="0">
              <a:buNone/>
            </a:pPr>
            <a:r>
              <a:rPr lang="tr-TR" sz="2400" dirty="0"/>
              <a:t>		kural olarak alacaklı ister. Ama borçlu da satış talep edebilir.</a:t>
            </a:r>
          </a:p>
          <a:p>
            <a:pPr marL="0" indent="0">
              <a:buNone/>
            </a:pPr>
            <a:r>
              <a:rPr lang="tr-TR" sz="2400" dirty="0"/>
              <a:t>							</a:t>
            </a:r>
            <a:r>
              <a:rPr lang="tr-TR" sz="2400" u="sng" dirty="0"/>
              <a:t>kıymeti süratle düşen </a:t>
            </a:r>
            <a:r>
              <a:rPr lang="tr-TR" sz="2400" dirty="0"/>
              <a:t>veya </a:t>
            </a:r>
            <a:r>
              <a:rPr lang="tr-TR" sz="2400" u="sng" dirty="0"/>
              <a:t>muhafazası masraflı olan </a:t>
            </a:r>
            <a:r>
              <a:rPr lang="tr-TR" sz="2400" dirty="0"/>
              <a:t>malların satılmasına her zaman icra memuru da karar verebilir. (memur sadece satışa karar verir. Satışın yapılması için taraflar giderleri yatırmalı)</a:t>
            </a:r>
          </a:p>
        </p:txBody>
      </p:sp>
    </p:spTree>
    <p:extLst>
      <p:ext uri="{BB962C8B-B14F-4D97-AF65-F5344CB8AC3E}">
        <p14:creationId xmlns:p14="http://schemas.microsoft.com/office/powerpoint/2010/main" val="2238760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990DF6-808E-715B-EFBE-8C923396C138}"/>
              </a:ext>
            </a:extLst>
          </p:cNvPr>
          <p:cNvSpPr>
            <a:spLocks noGrp="1"/>
          </p:cNvSpPr>
          <p:nvPr>
            <p:ph idx="1"/>
          </p:nvPr>
        </p:nvSpPr>
        <p:spPr>
          <a:xfrm>
            <a:off x="2589212" y="314632"/>
            <a:ext cx="8915400" cy="6312310"/>
          </a:xfrm>
        </p:spPr>
        <p:txBody>
          <a:bodyPr>
            <a:normAutofit/>
          </a:bodyPr>
          <a:lstStyle/>
          <a:p>
            <a:pPr marL="0" indent="0">
              <a:buNone/>
            </a:pPr>
            <a:r>
              <a:rPr lang="tr-TR" sz="2400" dirty="0"/>
              <a:t>İcra müdürü bu listeyi yapar.</a:t>
            </a:r>
          </a:p>
          <a:p>
            <a:pPr marL="0" indent="0">
              <a:buNone/>
            </a:pPr>
            <a:endParaRPr lang="tr-TR" sz="2400" dirty="0"/>
          </a:p>
          <a:p>
            <a:pPr marL="0" indent="0">
              <a:buNone/>
            </a:pPr>
            <a:r>
              <a:rPr lang="tr-TR" sz="2400" dirty="0"/>
              <a:t>Haciz koyduran alacaklılar ve borçluya tebliğ edilir itirazları varsa 3 gün içinde bildirmeleri istenir.</a:t>
            </a:r>
          </a:p>
          <a:p>
            <a:r>
              <a:rPr lang="tr-TR" sz="2400" dirty="0"/>
              <a:t>Mükellefiyetler listesinin kesinleşmesi için ya 3 günlük süre içinde itiraz edilmemesi/itiraz üzerine 7gün içinde istihkak davasının açılmamış olması/istihkak davası açıldıysa sonuçlanmış olması gerek. (istihkak davası 3. kişinin malları haczedildiyse açılacak olan dava)</a:t>
            </a:r>
          </a:p>
          <a:p>
            <a:endParaRPr lang="tr-TR" sz="2400" dirty="0"/>
          </a:p>
          <a:p>
            <a:r>
              <a:rPr lang="tr-TR" sz="2400" dirty="0"/>
              <a:t>İcra müdürü taşınmazın önceden takdir edilen kıymetini etkileyen mükellefiyetlerin ortaya çıkması halinde satışa esas olmak üzere yeniden kıymet takdiri yaptırmak zorunda.</a:t>
            </a:r>
          </a:p>
          <a:p>
            <a:endParaRPr lang="tr-TR" sz="2000" dirty="0"/>
          </a:p>
        </p:txBody>
      </p:sp>
    </p:spTree>
    <p:extLst>
      <p:ext uri="{BB962C8B-B14F-4D97-AF65-F5344CB8AC3E}">
        <p14:creationId xmlns:p14="http://schemas.microsoft.com/office/powerpoint/2010/main" val="5223376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2EAC933-C1C8-E494-E4D1-18FAF3AD0153}"/>
              </a:ext>
            </a:extLst>
          </p:cNvPr>
          <p:cNvSpPr>
            <a:spLocks noGrp="1"/>
          </p:cNvSpPr>
          <p:nvPr>
            <p:ph idx="1"/>
          </p:nvPr>
        </p:nvSpPr>
        <p:spPr>
          <a:xfrm>
            <a:off x="2589212" y="570271"/>
            <a:ext cx="8915400" cy="5948516"/>
          </a:xfrm>
        </p:spPr>
        <p:txBody>
          <a:bodyPr>
            <a:normAutofit/>
          </a:bodyPr>
          <a:lstStyle/>
          <a:p>
            <a:endParaRPr lang="tr-TR" dirty="0"/>
          </a:p>
          <a:p>
            <a:r>
              <a:rPr lang="tr-TR" sz="2400" dirty="0"/>
              <a:t>Kıymet takdirine karşı ilgililer kendilerine tebliğden 7 gün içinde raporu düzenleyen icra dairesinin bağlı olduğu icra </a:t>
            </a:r>
            <a:r>
              <a:rPr lang="tr-TR" sz="2400" dirty="0" err="1"/>
              <a:t>mah.ne</a:t>
            </a:r>
            <a:r>
              <a:rPr lang="tr-TR" sz="2400" dirty="0"/>
              <a:t> şikayette bulunabilir.</a:t>
            </a:r>
          </a:p>
          <a:p>
            <a:endParaRPr lang="tr-TR" sz="2400" dirty="0"/>
          </a:p>
          <a:p>
            <a:r>
              <a:rPr lang="tr-TR" sz="2400" dirty="0"/>
              <a:t>Kıymet takdirine ilişkin şikâyet yetkisiz icra mahkemesine yapılırsa, icra mahkemesi evrak üzerinde inceleme yaparak başvuru tarihinden itibaren en geç 10 gün içinde yetkisizlik kararı verir ve masrafını gider avansından karşılamak suretiyle dosyayı resen yetkili icra mahkemesine gönderir.</a:t>
            </a:r>
          </a:p>
          <a:p>
            <a:endParaRPr lang="tr-TR" sz="2400" dirty="0"/>
          </a:p>
          <a:p>
            <a:r>
              <a:rPr lang="tr-TR" sz="2400" dirty="0"/>
              <a:t>Kıymet takdirine ilişkin olarak icra mahkemesinin verdiği kararlar kesindir. İstinaf yoluna gidilemez.</a:t>
            </a:r>
          </a:p>
        </p:txBody>
      </p:sp>
    </p:spTree>
    <p:extLst>
      <p:ext uri="{BB962C8B-B14F-4D97-AF65-F5344CB8AC3E}">
        <p14:creationId xmlns:p14="http://schemas.microsoft.com/office/powerpoint/2010/main" val="211705205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1F00F5-AA76-9949-353B-2826358BCDA5}"/>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3F56B215-8B2A-F848-A7F0-775B9DF0A859}"/>
              </a:ext>
            </a:extLst>
          </p:cNvPr>
          <p:cNvSpPr>
            <a:spLocks noGrp="1"/>
          </p:cNvSpPr>
          <p:nvPr>
            <p:ph idx="1"/>
          </p:nvPr>
        </p:nvSpPr>
        <p:spPr>
          <a:xfrm>
            <a:off x="2589212" y="245806"/>
            <a:ext cx="8915400" cy="6361471"/>
          </a:xfrm>
        </p:spPr>
        <p:txBody>
          <a:bodyPr>
            <a:normAutofit/>
          </a:bodyPr>
          <a:lstStyle/>
          <a:p>
            <a:endParaRPr lang="tr-TR" sz="2400" dirty="0"/>
          </a:p>
          <a:p>
            <a:r>
              <a:rPr lang="tr-TR" sz="2800" b="1" dirty="0"/>
              <a:t>Taşınmaz malların açık artırma ile yapılmasında taşınırların satışına ilişkin teklif verme ve ihalenin açılmasına ilişkin kuralların aynısı geçerlidir.</a:t>
            </a:r>
          </a:p>
          <a:p>
            <a:pPr marL="0" indent="0">
              <a:buNone/>
            </a:pPr>
            <a:endParaRPr lang="tr-TR" sz="2400" dirty="0"/>
          </a:p>
          <a:p>
            <a:pPr marL="0" indent="0">
              <a:buNone/>
            </a:pPr>
            <a:r>
              <a:rPr lang="tr-TR" sz="2400" dirty="0"/>
              <a:t>Yani;</a:t>
            </a:r>
          </a:p>
          <a:p>
            <a:r>
              <a:rPr lang="tr-TR" sz="2400" dirty="0"/>
              <a:t>Artırmaya  ilanda belirlenen gün ve saatte, malın değerinin %50’si üzerinden başlanır. </a:t>
            </a:r>
          </a:p>
          <a:p>
            <a:r>
              <a:rPr lang="tr-TR" sz="2400" dirty="0"/>
              <a:t>Kendisinden yüksek teklif verilmedikçe verilen teklif çekilemez ve teminatını alamaz.</a:t>
            </a:r>
          </a:p>
          <a:p>
            <a:pPr marL="0" indent="0">
              <a:buNone/>
            </a:pPr>
            <a:endParaRPr lang="tr-TR" sz="2400" dirty="0"/>
          </a:p>
          <a:p>
            <a:pPr marL="0" indent="0">
              <a:buNone/>
            </a:pPr>
            <a:r>
              <a:rPr lang="tr-TR" sz="2400" dirty="0"/>
              <a:t>Hacizli taşınmaz en yüksek teklifi verene ihale edilir. İhale ile mülkiyet alıcıya geçer.  Ancak, satış bedeli ödenmedikçe alıcıya teslim edilmez ve tapuya tescil için yazı yazılmaz.</a:t>
            </a:r>
          </a:p>
        </p:txBody>
      </p:sp>
    </p:spTree>
    <p:extLst>
      <p:ext uri="{BB962C8B-B14F-4D97-AF65-F5344CB8AC3E}">
        <p14:creationId xmlns:p14="http://schemas.microsoft.com/office/powerpoint/2010/main" val="40980702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17D9C2-362E-F0E8-96EA-6975A169D11C}"/>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D0D717-66C6-CEB9-D659-E8BF735391F6}"/>
              </a:ext>
            </a:extLst>
          </p:cNvPr>
          <p:cNvSpPr>
            <a:spLocks noGrp="1"/>
          </p:cNvSpPr>
          <p:nvPr>
            <p:ph idx="1"/>
          </p:nvPr>
        </p:nvSpPr>
        <p:spPr>
          <a:xfrm>
            <a:off x="2589211" y="235975"/>
            <a:ext cx="9415975" cy="6430296"/>
          </a:xfrm>
        </p:spPr>
        <p:txBody>
          <a:bodyPr>
            <a:normAutofit/>
          </a:bodyPr>
          <a:lstStyle/>
          <a:p>
            <a:r>
              <a:rPr lang="tr-TR" sz="2400" dirty="0"/>
              <a:t>Ama haczedilen malın tahmin edilen değerinin %50’si ile o malla güvence altına alınan satış isteyenin alacağına rüçhanı olan alacakların toplamından hangisi fazla ise bu tutarı ve paraya çevirme ve paylaştırma masraflarını geçmesi lazım.</a:t>
            </a:r>
          </a:p>
          <a:p>
            <a:endParaRPr lang="tr-TR" sz="2400" dirty="0"/>
          </a:p>
          <a:p>
            <a:pPr marL="0" indent="0">
              <a:buNone/>
            </a:pPr>
            <a:r>
              <a:rPr lang="tr-TR" sz="2400" dirty="0" err="1"/>
              <a:t>Örn</a:t>
            </a:r>
            <a:r>
              <a:rPr lang="tr-TR" sz="2400" dirty="0"/>
              <a:t>. 1.000.000 TL’lik mal.</a:t>
            </a:r>
          </a:p>
          <a:p>
            <a:pPr marL="0" indent="0">
              <a:buNone/>
            </a:pPr>
            <a:r>
              <a:rPr lang="tr-TR" sz="2400" dirty="0"/>
              <a:t>	500000tlden (%50’den az olamaz)+ satış bedeli (o da diyelim 30.000 TL)-&gt; 530.000 TL en az olacak </a:t>
            </a:r>
          </a:p>
          <a:p>
            <a:pPr marL="0" indent="0">
              <a:buNone/>
            </a:pPr>
            <a:r>
              <a:rPr lang="tr-TR" sz="2400" dirty="0"/>
              <a:t> Buna ek olarak, aynı mal üzerinde ipotek var diyelim 750.000 TL’lik. O halde en az 750.000 TL+ satış masrafını (30.000 TL)</a:t>
            </a:r>
          </a:p>
          <a:p>
            <a:pPr marL="0" indent="0">
              <a:buNone/>
            </a:pPr>
            <a:r>
              <a:rPr lang="tr-TR" sz="2400" dirty="0"/>
              <a:t>-&gt;780.000 TL olacak en az</a:t>
            </a:r>
          </a:p>
        </p:txBody>
      </p:sp>
    </p:spTree>
    <p:extLst>
      <p:ext uri="{BB962C8B-B14F-4D97-AF65-F5344CB8AC3E}">
        <p14:creationId xmlns:p14="http://schemas.microsoft.com/office/powerpoint/2010/main" val="41624431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16DEE0-326A-0422-9A10-16211D41D321}"/>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DDC500-53A6-48F1-ADD6-5CE05DC89740}"/>
              </a:ext>
            </a:extLst>
          </p:cNvPr>
          <p:cNvSpPr>
            <a:spLocks noGrp="1"/>
          </p:cNvSpPr>
          <p:nvPr>
            <p:ph idx="1"/>
          </p:nvPr>
        </p:nvSpPr>
        <p:spPr>
          <a:xfrm>
            <a:off x="2589212" y="304801"/>
            <a:ext cx="8915400" cy="6292644"/>
          </a:xfrm>
        </p:spPr>
        <p:txBody>
          <a:bodyPr>
            <a:normAutofit lnSpcReduction="10000"/>
          </a:bodyPr>
          <a:lstStyle/>
          <a:p>
            <a:r>
              <a:rPr lang="tr-TR" sz="2400" dirty="0"/>
              <a:t>Asgari bedel teklif edilmediyse/en yüksek teklif veren ihale bedelini yatırmadıysa/teklif verme süresi bitmeden borçlu borcunu ödediyse-&gt; ihalenin yapılamadığı/iptal edildiği tutanakla tespit edilir.</a:t>
            </a:r>
          </a:p>
          <a:p>
            <a:endParaRPr lang="tr-TR" sz="2400" dirty="0"/>
          </a:p>
          <a:p>
            <a:r>
              <a:rPr lang="tr-TR" sz="2400" dirty="0"/>
              <a:t>İleri sürülen teklifler gerekli tutara ulaşmadıysa/en yüksek teklif veren satış bedelini yatırmazsa-&gt; 2. arttırma yapılır.</a:t>
            </a:r>
          </a:p>
          <a:p>
            <a:endParaRPr lang="tr-TR" sz="2400" dirty="0"/>
          </a:p>
          <a:p>
            <a:r>
              <a:rPr lang="tr-TR" sz="2400" dirty="0"/>
              <a:t>2. artırmada ilk artırmada belirlenen gün ve saat aralığında yapılır. Aynı asgari tutarlar burada da geçerli.</a:t>
            </a:r>
          </a:p>
          <a:p>
            <a:endParaRPr lang="tr-TR" sz="2400" dirty="0"/>
          </a:p>
          <a:p>
            <a:r>
              <a:rPr lang="tr-TR" sz="2400" dirty="0"/>
              <a:t>2. artırmada da alıcı çıkmazsa/satış için gerekli şartlar gerçekleşmezse/en yüksek teklif veren satış bedelini yatırmazsa-&gt; alacaklı önceki talebinden kalan süre içinde satış günü verilmesini talep edebilir.</a:t>
            </a:r>
          </a:p>
        </p:txBody>
      </p:sp>
    </p:spTree>
    <p:extLst>
      <p:ext uri="{BB962C8B-B14F-4D97-AF65-F5344CB8AC3E}">
        <p14:creationId xmlns:p14="http://schemas.microsoft.com/office/powerpoint/2010/main" val="40661619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0CD910-329B-37F7-E1C8-8950C3479E80}"/>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0ACA573-16F9-5182-B8D7-13D385A9602D}"/>
              </a:ext>
            </a:extLst>
          </p:cNvPr>
          <p:cNvSpPr>
            <a:spLocks noGrp="1"/>
          </p:cNvSpPr>
          <p:nvPr>
            <p:ph idx="1"/>
          </p:nvPr>
        </p:nvSpPr>
        <p:spPr>
          <a:xfrm>
            <a:off x="2589212" y="196645"/>
            <a:ext cx="8915400" cy="6145161"/>
          </a:xfrm>
        </p:spPr>
        <p:txBody>
          <a:bodyPr>
            <a:normAutofit fontScale="92500"/>
          </a:bodyPr>
          <a:lstStyle/>
          <a:p>
            <a:pPr marL="0" indent="0">
              <a:buNone/>
            </a:pPr>
            <a:r>
              <a:rPr lang="tr-TR" sz="2400" dirty="0"/>
              <a:t>İhale alacaklısı gerek 1. gerekse 2. artırma sonuç tutanağının ilanından itibaren 7 gün içinde satış bedelini satış yapan icra dairesi hesabına (ihalenin feshi talep edilmiş olsa dahi) ödemek zorunda. (hak düşürücü süre)</a:t>
            </a:r>
          </a:p>
          <a:p>
            <a:endParaRPr lang="tr-TR" sz="2400" dirty="0"/>
          </a:p>
          <a:p>
            <a:r>
              <a:rPr lang="tr-TR" sz="2400" dirty="0"/>
              <a:t>Alıcı süresi içinde ihale bedelini ödemezse icra müdürü bunu tutanakla tespit eder ve ihale kararını kendiliğinden kaldırır. </a:t>
            </a:r>
          </a:p>
          <a:p>
            <a:r>
              <a:rPr lang="tr-TR" sz="2400" dirty="0"/>
              <a:t>Süresi içinde ihale bedelini yatırmazsa ihaleye katılmak için gösterdiği teminat iade edilmez. Öncelikle satış masrafları düşülür ve kalan olursa hak sahiplerine alacaklarına mahsuben ödenir.</a:t>
            </a:r>
          </a:p>
          <a:p>
            <a:endParaRPr lang="tr-TR" sz="2400" dirty="0"/>
          </a:p>
          <a:p>
            <a:r>
              <a:rPr lang="tr-TR" sz="2400" dirty="0"/>
              <a:t>Tapuya yazı yazılıp taşınmazın alıcıya teslimi için ayrıca ihalenin kesinleşmiş olması (7gün içinde ihalenin feshi istenmemiş/istenmişse reddedilip bu kararın kesinleşmiş olması) gerek.</a:t>
            </a:r>
          </a:p>
        </p:txBody>
      </p:sp>
    </p:spTree>
    <p:extLst>
      <p:ext uri="{BB962C8B-B14F-4D97-AF65-F5344CB8AC3E}">
        <p14:creationId xmlns:p14="http://schemas.microsoft.com/office/powerpoint/2010/main" val="34069464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2EC06DF-1CD1-1E5E-600D-1CCF547E4959}"/>
              </a:ext>
            </a:extLst>
          </p:cNvPr>
          <p:cNvSpPr>
            <a:spLocks noGrp="1"/>
          </p:cNvSpPr>
          <p:nvPr>
            <p:ph idx="1"/>
          </p:nvPr>
        </p:nvSpPr>
        <p:spPr>
          <a:xfrm>
            <a:off x="2589212" y="550606"/>
            <a:ext cx="8915400" cy="5360616"/>
          </a:xfrm>
        </p:spPr>
        <p:txBody>
          <a:bodyPr>
            <a:normAutofit/>
          </a:bodyPr>
          <a:lstStyle/>
          <a:p>
            <a:r>
              <a:rPr lang="tr-TR" sz="2400" dirty="0"/>
              <a:t>Taşınmazın ihale alacaklısı adına tescili damga vergisi ve katma değer vergisinin yatırılmasından sonra gerçekleştirilir.</a:t>
            </a:r>
          </a:p>
          <a:p>
            <a:endParaRPr lang="tr-TR" sz="2400" dirty="0"/>
          </a:p>
          <a:p>
            <a:r>
              <a:rPr lang="tr-TR" sz="2400" dirty="0"/>
              <a:t>Taşınmaz teslimi sırasında borçlu/3.kişi tarafından işgal edilmekteyse tahliye edilebilir. Resmi şekilde yapılmış kira sözleşmesi var ve bu sözleşme hacizden önce yapılmışsa 3.kişinin taşınmazdan tahliyesi söz konusu olamaz. Bu kişiler genel hükümlere göre tahliye edilebilir.</a:t>
            </a:r>
          </a:p>
          <a:p>
            <a:endParaRPr lang="tr-TR" sz="2400" dirty="0"/>
          </a:p>
          <a:p>
            <a:r>
              <a:rPr lang="tr-TR" sz="2400" dirty="0"/>
              <a:t>Taşınmazın ihale alıcısı adına tescilinden sonra henüz tahliye yapılmadan taşınmazı ihale alacaklısından satın alan da aynı koşullarda tahliye isteme hakkına sahip.</a:t>
            </a:r>
          </a:p>
        </p:txBody>
      </p:sp>
    </p:spTree>
    <p:extLst>
      <p:ext uri="{BB962C8B-B14F-4D97-AF65-F5344CB8AC3E}">
        <p14:creationId xmlns:p14="http://schemas.microsoft.com/office/powerpoint/2010/main" val="390214013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BD30E9-B15B-3CD7-7112-532BE2A77F04}"/>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250DC3E-2B68-7AB4-3D52-B7C3ECA8F8E2}"/>
              </a:ext>
            </a:extLst>
          </p:cNvPr>
          <p:cNvSpPr>
            <a:spLocks noGrp="1"/>
          </p:cNvSpPr>
          <p:nvPr>
            <p:ph idx="1"/>
          </p:nvPr>
        </p:nvSpPr>
        <p:spPr>
          <a:xfrm>
            <a:off x="2589212" y="452283"/>
            <a:ext cx="8915400" cy="6233651"/>
          </a:xfrm>
        </p:spPr>
        <p:txBody>
          <a:bodyPr>
            <a:normAutofit/>
          </a:bodyPr>
          <a:lstStyle/>
          <a:p>
            <a:pPr marL="0" indent="0">
              <a:buNone/>
            </a:pPr>
            <a:r>
              <a:rPr lang="tr-TR" sz="2800" b="1" dirty="0"/>
              <a:t>Borçluya satış yetkisi verilmesi</a:t>
            </a:r>
          </a:p>
          <a:p>
            <a:pPr marL="0" indent="0">
              <a:buNone/>
            </a:pPr>
            <a:endParaRPr lang="tr-TR" sz="2000" dirty="0"/>
          </a:p>
          <a:p>
            <a:pPr marL="0" indent="0">
              <a:buNone/>
            </a:pPr>
            <a:r>
              <a:rPr lang="tr-TR" sz="2000" dirty="0"/>
              <a:t>Borçlunun hacizli hem taşınır hem taşınmaz malları için mümkün.</a:t>
            </a:r>
          </a:p>
          <a:p>
            <a:pPr marL="0" indent="0">
              <a:buNone/>
            </a:pPr>
            <a:r>
              <a:rPr lang="tr-TR" sz="2000" dirty="0"/>
              <a:t>Amacı, hacizli malın daha az masrafla kısa sürede yüksek bedelle satımının sağlanması ve satış sonucunda ihalenin feshi gibi bir süreç sebebiyle gecikmenin önlenmesi.</a:t>
            </a:r>
          </a:p>
          <a:p>
            <a:pPr marL="0" indent="0">
              <a:buNone/>
            </a:pPr>
            <a:endParaRPr lang="tr-TR" sz="2000" dirty="0"/>
          </a:p>
          <a:p>
            <a:pPr marL="0" indent="0">
              <a:buNone/>
            </a:pPr>
            <a:r>
              <a:rPr lang="tr-TR" sz="2000" dirty="0"/>
              <a:t>Borçlu kıymet takdirinin tebliğinden itibaren 7 gün içinde kendisine satış verilmesini isteyebilir.</a:t>
            </a:r>
          </a:p>
          <a:p>
            <a:pPr marL="0" indent="0">
              <a:buNone/>
            </a:pPr>
            <a:endParaRPr lang="tr-TR" sz="2000" dirty="0"/>
          </a:p>
          <a:p>
            <a:pPr marL="0" indent="0">
              <a:buNone/>
            </a:pPr>
            <a:r>
              <a:rPr lang="tr-TR" sz="2000" dirty="0"/>
              <a:t>İcra müdürü kıymet takdirinin kesinleşmesinden sonra talep üzerine cebri satış işlemlerini durdurarak borçluya 15günlük süre verir. bu süreden icra mahkemesinin satış talebi hakkında kararına kadarki sürede alacaklı için satış isteme süresi durur. (borçlu kendisine verilen 15günlük sürede alıcı bulamazsa satış isteme süresi kaldığı yerden devam eder)</a:t>
            </a:r>
          </a:p>
        </p:txBody>
      </p:sp>
    </p:spTree>
    <p:extLst>
      <p:ext uri="{BB962C8B-B14F-4D97-AF65-F5344CB8AC3E}">
        <p14:creationId xmlns:p14="http://schemas.microsoft.com/office/powerpoint/2010/main" val="109035609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D142F5-35C9-A2B9-D115-B67FDE6A10D5}"/>
            </a:ext>
          </a:extLst>
        </p:cNvPr>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6B9AE60-42B0-2D0A-6996-A84739BFC2BD}"/>
              </a:ext>
            </a:extLst>
          </p:cNvPr>
          <p:cNvSpPr>
            <a:spLocks noGrp="1"/>
          </p:cNvSpPr>
          <p:nvPr>
            <p:ph idx="1"/>
          </p:nvPr>
        </p:nvSpPr>
        <p:spPr>
          <a:xfrm>
            <a:off x="2589212" y="304800"/>
            <a:ext cx="8915400" cy="6331974"/>
          </a:xfrm>
        </p:spPr>
        <p:txBody>
          <a:bodyPr>
            <a:normAutofit/>
          </a:bodyPr>
          <a:lstStyle/>
          <a:p>
            <a:r>
              <a:rPr lang="tr-TR" sz="2000" dirty="0"/>
              <a:t>Borçlu 15günlük süre içinde hacizli malın satımı için alıcı ile anlaşmalı ve aynı süre içinde satış bedeli icra dosyasına yüklenmeli.</a:t>
            </a:r>
          </a:p>
          <a:p>
            <a:r>
              <a:rPr lang="tr-TR" sz="2000" dirty="0"/>
              <a:t>Satış bedeli tahmin edilen değerin %90’ına karşılık gelen tutar ve o malla güvence altına alınan rüçhanlı alacakların toplamından hangisi fazla ise bu tutar + o ana kadar yapılan takip masraflarından az olamaz.</a:t>
            </a:r>
          </a:p>
          <a:p>
            <a:endParaRPr lang="tr-TR" sz="2000" dirty="0"/>
          </a:p>
          <a:p>
            <a:r>
              <a:rPr lang="tr-TR" sz="2000" dirty="0"/>
              <a:t>Alıcı 15gün içinde satış bedelini tam olarak öderse icra memuru gerekli bilgi ve belgeleri temin eder satışın onayı ile malın devir ve teslim işlemlerinin yapılmasına karar verilmesi için dosyayı derhal icra mahkemesine gönderir. (mahkeme Kanunda belirtilmiş şartlara uygun yapılıp yapılmadığını inceler)</a:t>
            </a:r>
          </a:p>
          <a:p>
            <a:endParaRPr lang="tr-TR" sz="2000" dirty="0"/>
          </a:p>
          <a:p>
            <a:r>
              <a:rPr lang="tr-TR" sz="2000" dirty="0"/>
              <a:t>Mahkemenin kabul kararıyla mülkiyet alıcıya geçer. Tüm hacizler kaldırılır ve devir teslim işlemleri gerçekleştirilir.</a:t>
            </a:r>
          </a:p>
          <a:p>
            <a:pPr marL="0" indent="0">
              <a:buNone/>
            </a:pPr>
            <a:r>
              <a:rPr lang="tr-TR" sz="2000" dirty="0"/>
              <a:t>				ret kararıyla alıcıya yatırdığı bedel iade edilir.</a:t>
            </a:r>
          </a:p>
          <a:p>
            <a:pPr marL="0" indent="0">
              <a:buNone/>
            </a:pPr>
            <a:r>
              <a:rPr lang="tr-TR" sz="2000" dirty="0"/>
              <a:t>	MAHKEMENİN KARARLARI KESİN.</a:t>
            </a:r>
          </a:p>
        </p:txBody>
      </p:sp>
    </p:spTree>
    <p:extLst>
      <p:ext uri="{BB962C8B-B14F-4D97-AF65-F5344CB8AC3E}">
        <p14:creationId xmlns:p14="http://schemas.microsoft.com/office/powerpoint/2010/main" val="20018220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C8374A-52B2-15A5-12E9-84BCC931B660}"/>
              </a:ext>
            </a:extLst>
          </p:cNvPr>
          <p:cNvSpPr>
            <a:spLocks noGrp="1"/>
          </p:cNvSpPr>
          <p:nvPr>
            <p:ph type="title"/>
          </p:nvPr>
        </p:nvSpPr>
        <p:spPr>
          <a:xfrm>
            <a:off x="2589212" y="381185"/>
            <a:ext cx="8911687" cy="565593"/>
          </a:xfrm>
        </p:spPr>
        <p:txBody>
          <a:bodyPr>
            <a:normAutofit fontScale="90000"/>
          </a:bodyPr>
          <a:lstStyle/>
          <a:p>
            <a:r>
              <a:rPr lang="tr-TR" b="1" dirty="0"/>
              <a:t>İhalenin feshi</a:t>
            </a:r>
          </a:p>
        </p:txBody>
      </p:sp>
      <p:sp>
        <p:nvSpPr>
          <p:cNvPr id="3" name="İçerik Yer Tutucusu 2">
            <a:extLst>
              <a:ext uri="{FF2B5EF4-FFF2-40B4-BE49-F238E27FC236}">
                <a16:creationId xmlns:a16="http://schemas.microsoft.com/office/drawing/2014/main" id="{534AF2B5-21FC-9DE4-68CE-693F66E9FF43}"/>
              </a:ext>
            </a:extLst>
          </p:cNvPr>
          <p:cNvSpPr>
            <a:spLocks noGrp="1"/>
          </p:cNvSpPr>
          <p:nvPr>
            <p:ph idx="1"/>
          </p:nvPr>
        </p:nvSpPr>
        <p:spPr>
          <a:xfrm>
            <a:off x="2589212" y="1189703"/>
            <a:ext cx="8915400" cy="5447071"/>
          </a:xfrm>
        </p:spPr>
        <p:txBody>
          <a:bodyPr>
            <a:normAutofit/>
          </a:bodyPr>
          <a:lstStyle/>
          <a:p>
            <a:r>
              <a:rPr lang="tr-TR" sz="2400" dirty="0"/>
              <a:t>Kanunda cebri icra satışlarının hangi durumlarda feshedilebileceği belirtilmiş.</a:t>
            </a:r>
          </a:p>
          <a:p>
            <a:pPr marL="0" indent="0">
              <a:buNone/>
            </a:pPr>
            <a:endParaRPr lang="tr-TR" sz="2400" dirty="0"/>
          </a:p>
          <a:p>
            <a:pPr>
              <a:buAutoNum type="arabicPeriod"/>
            </a:pPr>
            <a:r>
              <a:rPr lang="tr-TR" sz="2400" b="1" dirty="0"/>
              <a:t>İhaleye hazırlık döneminde: </a:t>
            </a:r>
            <a:r>
              <a:rPr lang="tr-TR" sz="2400" dirty="0"/>
              <a:t>ilan kanuna aykırı yapıldıysa </a:t>
            </a:r>
          </a:p>
          <a:p>
            <a:pPr>
              <a:buAutoNum type="arabicPeriod"/>
            </a:pPr>
            <a:r>
              <a:rPr lang="tr-TR" sz="2400" b="1" dirty="0"/>
              <a:t>İhalenin yapılmasında</a:t>
            </a:r>
            <a:r>
              <a:rPr lang="tr-TR" sz="2400" dirty="0"/>
              <a:t>: kanunda yer alan prosedüre aykırı/kanunda belirtilmeyen ancak ihalenin doğru şekilde yapılmasını engelleyen hususlar varsa</a:t>
            </a:r>
          </a:p>
          <a:p>
            <a:pPr>
              <a:buAutoNum type="arabicPeriod"/>
            </a:pPr>
            <a:r>
              <a:rPr lang="tr-TR" sz="2400" b="1" dirty="0"/>
              <a:t>İhaleye fesat karıştırılması: </a:t>
            </a:r>
            <a:r>
              <a:rPr lang="tr-TR" sz="2400" dirty="0"/>
              <a:t>ihalenin sağlıklı şekilde yapılmasını engelleyici davranışlara girilmesi. </a:t>
            </a:r>
            <a:r>
              <a:rPr lang="tr-TR" sz="2400" dirty="0" err="1"/>
              <a:t>Örn</a:t>
            </a:r>
            <a:r>
              <a:rPr lang="tr-TR" sz="2400" dirty="0"/>
              <a:t>. İhaleye katılacakların ihaleye katılmasının engellenmesi</a:t>
            </a:r>
          </a:p>
          <a:p>
            <a:pPr>
              <a:buAutoNum type="arabicPeriod"/>
            </a:pPr>
            <a:r>
              <a:rPr lang="tr-TR" sz="2400" b="1" dirty="0"/>
              <a:t>Alıcının hataya düşmesi: </a:t>
            </a:r>
            <a:r>
              <a:rPr lang="tr-TR" sz="2400" dirty="0"/>
              <a:t>özellikle alacağı malın esaslı niteliklerinde hatada yanılmış olması.</a:t>
            </a:r>
          </a:p>
        </p:txBody>
      </p:sp>
    </p:spTree>
    <p:extLst>
      <p:ext uri="{BB962C8B-B14F-4D97-AF65-F5344CB8AC3E}">
        <p14:creationId xmlns:p14="http://schemas.microsoft.com/office/powerpoint/2010/main" val="1863546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9E470CE-17F9-02BA-8DF1-D6B8AB6FEFDD}"/>
              </a:ext>
            </a:extLst>
          </p:cNvPr>
          <p:cNvSpPr>
            <a:spLocks noGrp="1"/>
          </p:cNvSpPr>
          <p:nvPr>
            <p:ph idx="1"/>
          </p:nvPr>
        </p:nvSpPr>
        <p:spPr>
          <a:xfrm>
            <a:off x="2589212" y="294968"/>
            <a:ext cx="8915400" cy="6223819"/>
          </a:xfrm>
        </p:spPr>
        <p:txBody>
          <a:bodyPr>
            <a:normAutofit/>
          </a:bodyPr>
          <a:lstStyle/>
          <a:p>
            <a:r>
              <a:rPr lang="tr-TR" sz="2400" dirty="0"/>
              <a:t>Satış isteyen satış talebiyle birlikte kıymet takdiri ve satış giderlerinin tamamını peşin olarak ödeyecek. Sicile kayıtlı motorlu kara taşıtları için ayrıca muhafaza giderlerinin tamamı satış bedeli ile peşin olarak ödenmeli. Aksi halde satış talep edilmemiş sayılır.</a:t>
            </a:r>
          </a:p>
          <a:p>
            <a:endParaRPr lang="tr-TR" sz="2400" dirty="0"/>
          </a:p>
          <a:p>
            <a:r>
              <a:rPr lang="tr-TR" sz="2400" dirty="0"/>
              <a:t>Satış talebiyle birlikte peşin olarak yatırılan miktarın satış işlemleri sırasında yetersiz kaldığı anlaşılırsa icra müdürü tarafından satış isteyene 15günlük süre verilir ve bu sürede eksik miktar tamamlanmazsa satış talep edilmemiş sayılır</a:t>
            </a:r>
          </a:p>
          <a:p>
            <a:endParaRPr lang="tr-TR" sz="2400" dirty="0"/>
          </a:p>
          <a:p>
            <a:r>
              <a:rPr lang="tr-TR" sz="2400" dirty="0"/>
              <a:t>Satış talebi teklif verme başladıktan sonra geri alınamaz. Teklif verme süresinin bitimine kadar borç tamamen ödenirse satış durdurulur.</a:t>
            </a:r>
          </a:p>
        </p:txBody>
      </p:sp>
    </p:spTree>
    <p:extLst>
      <p:ext uri="{BB962C8B-B14F-4D97-AF65-F5344CB8AC3E}">
        <p14:creationId xmlns:p14="http://schemas.microsoft.com/office/powerpoint/2010/main" val="19429314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F4977B9-9A52-210F-E21F-4EAF78DA3886}"/>
              </a:ext>
            </a:extLst>
          </p:cNvPr>
          <p:cNvSpPr>
            <a:spLocks noGrp="1"/>
          </p:cNvSpPr>
          <p:nvPr>
            <p:ph idx="1"/>
          </p:nvPr>
        </p:nvSpPr>
        <p:spPr>
          <a:xfrm>
            <a:off x="2579380" y="216310"/>
            <a:ext cx="9317652" cy="6400799"/>
          </a:xfrm>
        </p:spPr>
        <p:txBody>
          <a:bodyPr>
            <a:normAutofit/>
          </a:bodyPr>
          <a:lstStyle/>
          <a:p>
            <a:r>
              <a:rPr lang="tr-TR" sz="2400" dirty="0"/>
              <a:t>Bu sebeplerden biri varsa ihalenin feshi şikayet yoluyla icra mahkemesinde ileri sürülebilir. </a:t>
            </a:r>
          </a:p>
          <a:p>
            <a:r>
              <a:rPr lang="tr-TR" sz="2400" dirty="0"/>
              <a:t>İHALE TARİHİNDEN İTİBAREN 7 GÜN İÇİNDE. İhalenin feshi sebebi en geç ihale günü öğrenilmiş sayılır.</a:t>
            </a:r>
          </a:p>
          <a:p>
            <a:endParaRPr lang="tr-TR" sz="2400" dirty="0"/>
          </a:p>
          <a:p>
            <a:pPr marL="0" indent="0">
              <a:buNone/>
            </a:pPr>
            <a:r>
              <a:rPr lang="tr-TR" sz="2400" dirty="0"/>
              <a:t>Bazı istisnai durumlarda şikayet süresi fesih sebebinin öğrenildiği tarihten başlar- ihalenin yapıldığına ilişkin kararın e-satış portalında ilan edildikten 1 sene içinde yapılması gerekir-</a:t>
            </a:r>
          </a:p>
          <a:p>
            <a:pPr marL="0" indent="0">
              <a:buNone/>
            </a:pPr>
            <a:r>
              <a:rPr lang="tr-TR" sz="2400" dirty="0"/>
              <a:t>-satış ilanının tebliğ edilmesi gereken ilgiliye tebliğ edilmemiş olması</a:t>
            </a:r>
          </a:p>
          <a:p>
            <a:pPr marL="0" indent="0">
              <a:buNone/>
            </a:pPr>
            <a:r>
              <a:rPr lang="tr-TR" sz="2400" dirty="0"/>
              <a:t>-satılan malın esaslı niteliklerinde hatanın sonradan öğrenilmesi</a:t>
            </a:r>
          </a:p>
          <a:p>
            <a:pPr marL="0" indent="0">
              <a:buNone/>
            </a:pPr>
            <a:r>
              <a:rPr lang="tr-TR" sz="2400" dirty="0"/>
              <a:t>-artırmaya fesat karıştırıldığının sonradan öğrenilmesi</a:t>
            </a:r>
          </a:p>
        </p:txBody>
      </p:sp>
    </p:spTree>
    <p:extLst>
      <p:ext uri="{BB962C8B-B14F-4D97-AF65-F5344CB8AC3E}">
        <p14:creationId xmlns:p14="http://schemas.microsoft.com/office/powerpoint/2010/main" val="2275811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C59B81D-64B8-A60B-36C2-9A04C3D8C3F0}"/>
              </a:ext>
            </a:extLst>
          </p:cNvPr>
          <p:cNvSpPr>
            <a:spLocks noGrp="1"/>
          </p:cNvSpPr>
          <p:nvPr>
            <p:ph idx="1"/>
          </p:nvPr>
        </p:nvSpPr>
        <p:spPr>
          <a:xfrm>
            <a:off x="2589212" y="363794"/>
            <a:ext cx="8915400" cy="6194322"/>
          </a:xfrm>
        </p:spPr>
        <p:txBody>
          <a:bodyPr>
            <a:normAutofit lnSpcReduction="10000"/>
          </a:bodyPr>
          <a:lstStyle/>
          <a:p>
            <a:r>
              <a:rPr lang="tr-TR" sz="2400" dirty="0"/>
              <a:t>İhalenin feshini yalnızca </a:t>
            </a:r>
            <a:r>
              <a:rPr lang="tr-TR" sz="2400" u="sng" dirty="0"/>
              <a:t>satış isteyen alacaklı</a:t>
            </a:r>
            <a:r>
              <a:rPr lang="tr-TR" sz="2400" dirty="0"/>
              <a:t>, </a:t>
            </a:r>
            <a:r>
              <a:rPr lang="tr-TR" sz="2400" u="sng" dirty="0"/>
              <a:t>borçlu</a:t>
            </a:r>
            <a:r>
              <a:rPr lang="tr-TR" sz="2400" dirty="0"/>
              <a:t>, </a:t>
            </a:r>
            <a:r>
              <a:rPr lang="tr-TR" sz="2400" u="sng" dirty="0"/>
              <a:t>hacizli malın resmi sicilinde kayıtlı olan ilgililer </a:t>
            </a:r>
            <a:r>
              <a:rPr lang="tr-TR" sz="2400" dirty="0"/>
              <a:t>ve </a:t>
            </a:r>
            <a:r>
              <a:rPr lang="tr-TR" sz="2400" u="sng" dirty="0"/>
              <a:t>sınırlı ayni hak sahipleri </a:t>
            </a:r>
            <a:r>
              <a:rPr lang="tr-TR" sz="2400" dirty="0"/>
              <a:t>ile </a:t>
            </a:r>
            <a:r>
              <a:rPr lang="tr-TR" sz="2400" u="sng" dirty="0"/>
              <a:t>pey sürmek suretiyle açık artırmaya iştirak edenle</a:t>
            </a:r>
            <a:r>
              <a:rPr lang="tr-TR" sz="2400" dirty="0"/>
              <a:t>r isteyebilir.</a:t>
            </a:r>
          </a:p>
          <a:p>
            <a:r>
              <a:rPr lang="tr-TR" sz="2400" dirty="0"/>
              <a:t>Bu kişiler feshi sebebi dolayısıyla aynı zamanda kendi menfaatinin de zarar gördüğünü ispat edecek.</a:t>
            </a:r>
          </a:p>
          <a:p>
            <a:endParaRPr lang="tr-TR" sz="2400" dirty="0"/>
          </a:p>
          <a:p>
            <a:r>
              <a:rPr lang="tr-TR" sz="2400" dirty="0"/>
              <a:t>İhalenin feshi kural olarak duruşmalı yapılır. İcra mahkemesi fesih talebinden itibaren 20 gün içinde karar vermeli.</a:t>
            </a:r>
          </a:p>
          <a:p>
            <a:endParaRPr lang="tr-TR" sz="2400" dirty="0"/>
          </a:p>
          <a:p>
            <a:pPr marL="0" indent="0">
              <a:buNone/>
            </a:pPr>
            <a:r>
              <a:rPr lang="tr-TR" sz="2400" dirty="0"/>
              <a:t>İhalenin feshi ile ilgili olarak icra mahkemesince bir karar verilinceye dek taşınmazın alıcı adına tescili istenemez. Tescil ancak ihale kararından sonra yapılabilir. Bu sürede borçlu/3.kişi taşınmazdan çıkarılamaz.</a:t>
            </a:r>
          </a:p>
        </p:txBody>
      </p:sp>
    </p:spTree>
    <p:extLst>
      <p:ext uri="{BB962C8B-B14F-4D97-AF65-F5344CB8AC3E}">
        <p14:creationId xmlns:p14="http://schemas.microsoft.com/office/powerpoint/2010/main" val="28808584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8ACD0C1-E966-12F5-B458-7A0FD7F823C9}"/>
              </a:ext>
            </a:extLst>
          </p:cNvPr>
          <p:cNvSpPr>
            <a:spLocks noGrp="1"/>
          </p:cNvSpPr>
          <p:nvPr>
            <p:ph idx="1"/>
          </p:nvPr>
        </p:nvSpPr>
        <p:spPr>
          <a:xfrm>
            <a:off x="2589212" y="353961"/>
            <a:ext cx="8915400" cy="5557261"/>
          </a:xfrm>
        </p:spPr>
        <p:txBody>
          <a:bodyPr>
            <a:normAutofit/>
          </a:bodyPr>
          <a:lstStyle/>
          <a:p>
            <a:pPr marL="0" indent="0">
              <a:buNone/>
            </a:pPr>
            <a:r>
              <a:rPr lang="tr-TR" sz="2400" dirty="0"/>
              <a:t>İcra mahkemesi feshin reddine karar verirse talepte bulunan ihale bedelinin %10’una kadar para cezasına mahkum edilir. Ancak mahkemenin işin esasına girmeden talebin reddine karar verirse kural olarak para cezasına hükmedilmez.</a:t>
            </a:r>
          </a:p>
          <a:p>
            <a:pPr marL="0" indent="0">
              <a:buNone/>
            </a:pPr>
            <a:endParaRPr lang="tr-TR" sz="2400" dirty="0"/>
          </a:p>
          <a:p>
            <a:pPr marL="0" indent="0">
              <a:buNone/>
            </a:pPr>
            <a:r>
              <a:rPr lang="tr-TR" sz="2400" dirty="0"/>
              <a:t>Para cezası fesih talebinde bulunmaya yetkisi bulunmayan kişilerin ihalenin feshini talep etmeleri durumunda da geçerli.</a:t>
            </a:r>
          </a:p>
          <a:p>
            <a:pPr marL="0" indent="0">
              <a:buNone/>
            </a:pPr>
            <a:endParaRPr lang="tr-TR" sz="2400" dirty="0"/>
          </a:p>
          <a:p>
            <a:pPr marL="0" indent="0">
              <a:buNone/>
            </a:pPr>
            <a:r>
              <a:rPr lang="tr-TR" sz="2400" dirty="0"/>
              <a:t>Hükmolunan para cezası devlete ait ilgililer lehine tazminata hükmedilmez.</a:t>
            </a:r>
          </a:p>
        </p:txBody>
      </p:sp>
    </p:spTree>
    <p:extLst>
      <p:ext uri="{BB962C8B-B14F-4D97-AF65-F5344CB8AC3E}">
        <p14:creationId xmlns:p14="http://schemas.microsoft.com/office/powerpoint/2010/main" val="409413188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002D061-84BB-713E-3AC7-D979073019B8}"/>
              </a:ext>
            </a:extLst>
          </p:cNvPr>
          <p:cNvSpPr>
            <a:spLocks noGrp="1"/>
          </p:cNvSpPr>
          <p:nvPr>
            <p:ph idx="1"/>
          </p:nvPr>
        </p:nvSpPr>
        <p:spPr>
          <a:xfrm>
            <a:off x="2589212" y="481781"/>
            <a:ext cx="8915400" cy="5429441"/>
          </a:xfrm>
        </p:spPr>
        <p:txBody>
          <a:bodyPr>
            <a:normAutofit/>
          </a:bodyPr>
          <a:lstStyle/>
          <a:p>
            <a:r>
              <a:rPr lang="tr-TR" sz="2400" dirty="0"/>
              <a:t>Mahkeme fesih sebebini yerinde görürse ihalenin feshine karar verir. Mahkemenin ihalenin feshine ilişkin kararlarına karşı kanun yoluna başvurulabilir.</a:t>
            </a:r>
          </a:p>
          <a:p>
            <a:endParaRPr lang="tr-TR" sz="2400" dirty="0"/>
          </a:p>
          <a:p>
            <a:r>
              <a:rPr lang="tr-TR" sz="2400" dirty="0"/>
              <a:t>İhalenin feshi kararı kesinleşince alıcının iktisap ettiği mülkiyet hakkı son bulur. Tapuya tescil yapılmışsa iptal ettirilir ve taşınmaz borçlunun mülkiyetine döner. Bu durumda alacaklının ödediği ve icra müdürü tarafından nemalandırılmış bedel nemalarıyla beraber alıcıya geri verilir.</a:t>
            </a:r>
          </a:p>
        </p:txBody>
      </p:sp>
    </p:spTree>
    <p:extLst>
      <p:ext uri="{BB962C8B-B14F-4D97-AF65-F5344CB8AC3E}">
        <p14:creationId xmlns:p14="http://schemas.microsoft.com/office/powerpoint/2010/main" val="15400424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3EFE120-E43C-0FAF-705F-53D2E3E5420F}"/>
              </a:ext>
            </a:extLst>
          </p:cNvPr>
          <p:cNvSpPr>
            <a:spLocks noGrp="1"/>
          </p:cNvSpPr>
          <p:nvPr>
            <p:ph idx="1"/>
          </p:nvPr>
        </p:nvSpPr>
        <p:spPr>
          <a:xfrm>
            <a:off x="2589212" y="127819"/>
            <a:ext cx="8915400" cy="6538451"/>
          </a:xfrm>
        </p:spPr>
        <p:txBody>
          <a:bodyPr>
            <a:normAutofit/>
          </a:bodyPr>
          <a:lstStyle/>
          <a:p>
            <a:r>
              <a:rPr lang="tr-TR" sz="2400" dirty="0"/>
              <a:t>Satış isteme süresi hacizden itibaren 1 yıl. Alacaklı bu süre içinde satış talep etmiş ama hacizli malın satışı gerçekleşememişse satış isteyen alacaklı bakımından satış isteme süreci 1yıllık sürenin sona ermesinden itibaren 1 yıl daha uzar.</a:t>
            </a:r>
          </a:p>
          <a:p>
            <a:endParaRPr lang="tr-TR" sz="2400" dirty="0"/>
          </a:p>
          <a:p>
            <a:r>
              <a:rPr lang="tr-TR" sz="2400" dirty="0"/>
              <a:t>Süresinde satış istenmezse o maldaki haciz kalkar. İcra takibi ve takip dosyası derdest kalmaya devam eder.</a:t>
            </a:r>
          </a:p>
          <a:p>
            <a:r>
              <a:rPr lang="tr-TR" sz="2400" dirty="0"/>
              <a:t>Aynısı satış istenmesine rağmen sonra geri alınan talebin aynı 1 yıllık süre içinde yenilenmemesi halinde de.</a:t>
            </a:r>
          </a:p>
          <a:p>
            <a:endParaRPr lang="tr-TR" sz="2400" dirty="0"/>
          </a:p>
          <a:p>
            <a:r>
              <a:rPr lang="tr-TR" sz="2400" dirty="0"/>
              <a:t>Hacizli malın satılması talebi 1 kez geri alınabilir. 2. kez yapılırsa haciz kalkar.</a:t>
            </a:r>
          </a:p>
        </p:txBody>
      </p:sp>
    </p:spTree>
    <p:extLst>
      <p:ext uri="{BB962C8B-B14F-4D97-AF65-F5344CB8AC3E}">
        <p14:creationId xmlns:p14="http://schemas.microsoft.com/office/powerpoint/2010/main" val="3099987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EB91D06-E8AD-C98F-063B-BE04CDA08522}"/>
              </a:ext>
            </a:extLst>
          </p:cNvPr>
          <p:cNvSpPr>
            <a:spLocks noGrp="1"/>
          </p:cNvSpPr>
          <p:nvPr>
            <p:ph type="title"/>
          </p:nvPr>
        </p:nvSpPr>
        <p:spPr>
          <a:xfrm>
            <a:off x="2592925" y="624110"/>
            <a:ext cx="8911687" cy="601789"/>
          </a:xfrm>
        </p:spPr>
        <p:txBody>
          <a:bodyPr>
            <a:noAutofit/>
          </a:bodyPr>
          <a:lstStyle/>
          <a:p>
            <a:r>
              <a:rPr lang="tr-TR" dirty="0"/>
              <a:t>TAŞINIR MALLARIN SATIMI</a:t>
            </a:r>
          </a:p>
        </p:txBody>
      </p:sp>
      <p:sp>
        <p:nvSpPr>
          <p:cNvPr id="3" name="İçerik Yer Tutucusu 2">
            <a:extLst>
              <a:ext uri="{FF2B5EF4-FFF2-40B4-BE49-F238E27FC236}">
                <a16:creationId xmlns:a16="http://schemas.microsoft.com/office/drawing/2014/main" id="{EE571DC7-17C8-BB5A-65D4-58E25B1B2724}"/>
              </a:ext>
            </a:extLst>
          </p:cNvPr>
          <p:cNvSpPr>
            <a:spLocks noGrp="1"/>
          </p:cNvSpPr>
          <p:nvPr>
            <p:ph idx="1"/>
          </p:nvPr>
        </p:nvSpPr>
        <p:spPr>
          <a:xfrm>
            <a:off x="2589212" y="1517301"/>
            <a:ext cx="8915400" cy="4983983"/>
          </a:xfrm>
        </p:spPr>
        <p:txBody>
          <a:bodyPr>
            <a:normAutofit/>
          </a:bodyPr>
          <a:lstStyle/>
          <a:p>
            <a:r>
              <a:rPr lang="tr-TR" sz="2800" dirty="0"/>
              <a:t>Alacaklının satış talebinden itibaren 2 ay içinde icra dairesi taşınır malları satmalı.</a:t>
            </a:r>
          </a:p>
          <a:p>
            <a:endParaRPr lang="tr-TR" sz="2800" dirty="0"/>
          </a:p>
          <a:p>
            <a:r>
              <a:rPr lang="tr-TR" sz="2800" dirty="0"/>
              <a:t>Kural olarak açık arttırma yolu ile.</a:t>
            </a:r>
          </a:p>
          <a:p>
            <a:r>
              <a:rPr lang="tr-TR" sz="2800" dirty="0"/>
              <a:t>Ancak şartların gerçekleşmesi halinde pazarlık yoluyla veya borçluya satış yetkisi verilerek de taşınır malın satılması mümkün.</a:t>
            </a:r>
          </a:p>
        </p:txBody>
      </p:sp>
    </p:spTree>
    <p:extLst>
      <p:ext uri="{BB962C8B-B14F-4D97-AF65-F5344CB8AC3E}">
        <p14:creationId xmlns:p14="http://schemas.microsoft.com/office/powerpoint/2010/main" val="4075634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05E4CD0-3017-CEEB-A3D8-691E14AE6AFC}"/>
              </a:ext>
            </a:extLst>
          </p:cNvPr>
          <p:cNvSpPr>
            <a:spLocks noGrp="1"/>
          </p:cNvSpPr>
          <p:nvPr>
            <p:ph idx="1"/>
          </p:nvPr>
        </p:nvSpPr>
        <p:spPr>
          <a:xfrm>
            <a:off x="2589212" y="137652"/>
            <a:ext cx="8915400" cy="6528619"/>
          </a:xfrm>
        </p:spPr>
        <p:txBody>
          <a:bodyPr>
            <a:normAutofit/>
          </a:bodyPr>
          <a:lstStyle/>
          <a:p>
            <a:pPr>
              <a:buAutoNum type="arabicPeriod"/>
            </a:pPr>
            <a:r>
              <a:rPr lang="tr-TR" sz="2800" b="1" dirty="0"/>
              <a:t>Pazarlık suretiyle satış: </a:t>
            </a:r>
          </a:p>
          <a:p>
            <a:pPr>
              <a:buAutoNum type="arabicPeriod"/>
            </a:pPr>
            <a:endParaRPr lang="tr-TR" sz="2800" b="1" dirty="0"/>
          </a:p>
          <a:p>
            <a:pPr marL="0" indent="0">
              <a:buNone/>
            </a:pPr>
            <a:r>
              <a:rPr lang="tr-TR" sz="2400" dirty="0"/>
              <a:t>Mülkiyet malın teslimiyle alıcıya geçer.</a:t>
            </a:r>
          </a:p>
          <a:p>
            <a:pPr marL="0" indent="0">
              <a:buNone/>
            </a:pPr>
            <a:endParaRPr lang="tr-TR" sz="2400" dirty="0"/>
          </a:p>
          <a:p>
            <a:pPr marL="0" indent="0">
              <a:buNone/>
            </a:pPr>
            <a:r>
              <a:rPr lang="tr-TR" sz="2400" dirty="0"/>
              <a:t>Pazarlık yoluyla satış şu hallerde yapılabilir:</a:t>
            </a:r>
          </a:p>
          <a:p>
            <a:pPr marL="0" indent="0">
              <a:buNone/>
            </a:pPr>
            <a:r>
              <a:rPr lang="tr-TR" sz="2400" dirty="0"/>
              <a:t>-Bütün ilgililer isterse, </a:t>
            </a:r>
          </a:p>
          <a:p>
            <a:pPr marL="0" indent="0">
              <a:buNone/>
            </a:pPr>
            <a:r>
              <a:rPr lang="tr-TR" sz="2400" dirty="0"/>
              <a:t>-Borsa veya piyasada fiyatı bulunan kıymetli evrak veya diğer mallar için o günün piyasasında kayıtlı fiyat teklif edilirse, </a:t>
            </a:r>
          </a:p>
          <a:p>
            <a:pPr marL="0" indent="0">
              <a:buNone/>
            </a:pPr>
            <a:r>
              <a:rPr lang="tr-TR" sz="2400" dirty="0"/>
              <a:t>-Artırmada maden kıymetini bulmamış olan altın ve gümüş eşyaya bu kıymet verilirse, </a:t>
            </a:r>
          </a:p>
          <a:p>
            <a:pPr marL="0" indent="0">
              <a:buNone/>
            </a:pPr>
            <a:r>
              <a:rPr lang="tr-TR" sz="2400" dirty="0"/>
              <a:t>-kıymeti süratle düşen veyahut muhafazası masraflı olan malsa</a:t>
            </a:r>
          </a:p>
          <a:p>
            <a:pPr marL="0" indent="0">
              <a:buNone/>
            </a:pPr>
            <a:r>
              <a:rPr lang="tr-TR" sz="2400" dirty="0"/>
              <a:t>-Mahcuz malın tahmin edilen değeri 29.230lirayı geçmezse. </a:t>
            </a:r>
          </a:p>
        </p:txBody>
      </p:sp>
    </p:spTree>
    <p:extLst>
      <p:ext uri="{BB962C8B-B14F-4D97-AF65-F5344CB8AC3E}">
        <p14:creationId xmlns:p14="http://schemas.microsoft.com/office/powerpoint/2010/main" val="3828157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BB310F4-5E39-04B0-232D-78BA51114EF8}"/>
              </a:ext>
            </a:extLst>
          </p:cNvPr>
          <p:cNvSpPr>
            <a:spLocks noGrp="1"/>
          </p:cNvSpPr>
          <p:nvPr>
            <p:ph idx="1"/>
          </p:nvPr>
        </p:nvSpPr>
        <p:spPr>
          <a:xfrm>
            <a:off x="2589212" y="609599"/>
            <a:ext cx="8915400" cy="5820697"/>
          </a:xfrm>
        </p:spPr>
        <p:txBody>
          <a:bodyPr>
            <a:normAutofit fontScale="92500"/>
          </a:bodyPr>
          <a:lstStyle/>
          <a:p>
            <a:pPr marL="0" indent="0">
              <a:buNone/>
            </a:pPr>
            <a:r>
              <a:rPr lang="tr-TR" sz="2400" b="1" dirty="0"/>
              <a:t>Açık arttırmayla satış:</a:t>
            </a:r>
          </a:p>
          <a:p>
            <a:pPr marL="0" indent="0">
              <a:buNone/>
            </a:pPr>
            <a:endParaRPr lang="tr-TR" sz="2400" dirty="0"/>
          </a:p>
          <a:p>
            <a:pPr marL="0" indent="0">
              <a:buNone/>
            </a:pPr>
            <a:r>
              <a:rPr lang="tr-TR" sz="2400" dirty="0"/>
              <a:t>İlgililerin menfaatleri dikkate alınarak ilan edilir.</a:t>
            </a:r>
          </a:p>
          <a:p>
            <a:pPr marL="0" indent="0">
              <a:buNone/>
            </a:pPr>
            <a:endParaRPr lang="tr-TR" sz="2400" dirty="0"/>
          </a:p>
          <a:p>
            <a:pPr marL="0" indent="0">
              <a:buNone/>
            </a:pPr>
            <a:r>
              <a:rPr lang="tr-TR" sz="2400" dirty="0"/>
              <a:t>Öncesinde açık arttırmaya hazırlık yapılır.</a:t>
            </a:r>
          </a:p>
          <a:p>
            <a:pPr marL="0" indent="0">
              <a:buNone/>
            </a:pPr>
            <a:r>
              <a:rPr lang="tr-TR" sz="2400" dirty="0"/>
              <a:t>	-yapılacağı gün ve saat aralığı, artırmaya başlangıç tarihinden en az 15gün önce ilan edilir. Satış Elektronik satış portalında yapılır</a:t>
            </a:r>
          </a:p>
          <a:p>
            <a:pPr marL="0" indent="0">
              <a:buNone/>
            </a:pPr>
            <a:r>
              <a:rPr lang="tr-TR" sz="2400" dirty="0"/>
              <a:t>	-ücret alınmadan yapılacak olan ilan arttırmanın bitişine kadar erişime açık tutulur.</a:t>
            </a:r>
          </a:p>
          <a:p>
            <a:pPr marL="0" indent="0">
              <a:buNone/>
            </a:pPr>
            <a:r>
              <a:rPr lang="tr-TR" sz="2400" dirty="0"/>
              <a:t>	-2. arttırmanın yapılacağı gün ve saat aralığı da gösterilir. (ilkinden itibaren 1 ayı geçmeyecek)</a:t>
            </a:r>
          </a:p>
          <a:p>
            <a:pPr marL="0" indent="0">
              <a:buNone/>
            </a:pPr>
            <a:r>
              <a:rPr lang="tr-TR" sz="2400" dirty="0"/>
              <a:t>	-Satılacak şeyin cinsi, mahiyeti, bulunduğu yer, önemli vasıfları, ayrıntılı görselleri, muhammen kıymeti de yer alır ilanda.</a:t>
            </a:r>
          </a:p>
        </p:txBody>
      </p:sp>
    </p:spTree>
    <p:extLst>
      <p:ext uri="{BB962C8B-B14F-4D97-AF65-F5344CB8AC3E}">
        <p14:creationId xmlns:p14="http://schemas.microsoft.com/office/powerpoint/2010/main" val="1054001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ACEA5A-659A-E291-1006-D542E1824F4C}"/>
              </a:ext>
            </a:extLst>
          </p:cNvPr>
          <p:cNvSpPr>
            <a:spLocks noGrp="1"/>
          </p:cNvSpPr>
          <p:nvPr>
            <p:ph idx="1"/>
          </p:nvPr>
        </p:nvSpPr>
        <p:spPr>
          <a:xfrm>
            <a:off x="2589212" y="452284"/>
            <a:ext cx="8915400" cy="5928851"/>
          </a:xfrm>
        </p:spPr>
        <p:txBody>
          <a:bodyPr>
            <a:normAutofit lnSpcReduction="10000"/>
          </a:bodyPr>
          <a:lstStyle/>
          <a:p>
            <a:pPr marL="0" indent="0">
              <a:buNone/>
            </a:pPr>
            <a:r>
              <a:rPr lang="tr-TR" sz="2400" dirty="0"/>
              <a:t>İlanda ayrıca </a:t>
            </a:r>
            <a:r>
              <a:rPr lang="tr-TR" sz="2400" b="1" dirty="0"/>
              <a:t>artırma şartnamesi </a:t>
            </a:r>
            <a:r>
              <a:rPr lang="tr-TR" sz="2400" dirty="0"/>
              <a:t>hazırlanır.</a:t>
            </a:r>
          </a:p>
          <a:p>
            <a:pPr marL="0" indent="0">
              <a:buNone/>
            </a:pPr>
            <a:endParaRPr lang="tr-TR" sz="2400" dirty="0"/>
          </a:p>
          <a:p>
            <a:pPr marL="0" indent="0">
              <a:buNone/>
            </a:pPr>
            <a:r>
              <a:rPr lang="tr-TR" sz="2400" dirty="0"/>
              <a:t>Bu şartnamede </a:t>
            </a:r>
          </a:p>
          <a:p>
            <a:pPr marL="0" indent="0">
              <a:buNone/>
            </a:pPr>
            <a:r>
              <a:rPr lang="tr-TR" sz="2400" dirty="0"/>
              <a:t>dosya numarası, </a:t>
            </a:r>
          </a:p>
          <a:p>
            <a:pPr marL="0" indent="0">
              <a:buNone/>
            </a:pPr>
            <a:r>
              <a:rPr lang="tr-TR" sz="2400" dirty="0"/>
              <a:t>alacaklı ve borçlunun adı ve soyadı, </a:t>
            </a:r>
          </a:p>
          <a:p>
            <a:pPr marL="0" indent="0">
              <a:buNone/>
            </a:pPr>
            <a:r>
              <a:rPr lang="tr-TR" sz="2400" dirty="0"/>
              <a:t>1. ve 2. artırmanın yapılacağı gün ve saat aralığı, </a:t>
            </a:r>
          </a:p>
          <a:p>
            <a:pPr marL="0" indent="0">
              <a:buNone/>
            </a:pPr>
            <a:r>
              <a:rPr lang="tr-TR" sz="2400" dirty="0"/>
              <a:t>taşınırın cinsi, tahmini kıymeti, </a:t>
            </a:r>
          </a:p>
          <a:p>
            <a:pPr marL="0" indent="0">
              <a:buNone/>
            </a:pPr>
            <a:r>
              <a:rPr lang="tr-TR" sz="2400" dirty="0"/>
              <a:t>artırmaya katılacakların taşınırın tahmini kıymetinin %10’oranında nakit teminat veya banka teminat mektubunu tevdi etmeleri gerektiği,</a:t>
            </a:r>
          </a:p>
          <a:p>
            <a:pPr marL="0" indent="0">
              <a:buNone/>
            </a:pPr>
            <a:r>
              <a:rPr lang="tr-TR" sz="2400" dirty="0"/>
              <a:t> artırmaya çıkarılan taşınır üzerinde hakkı olan alacaklı veya ilgiliden teminat aranıp aranmayacağı, </a:t>
            </a:r>
          </a:p>
          <a:p>
            <a:pPr marL="0" indent="0">
              <a:buNone/>
            </a:pPr>
            <a:r>
              <a:rPr lang="tr-TR" sz="2400" dirty="0"/>
              <a:t>hangi giderlerin alıcıya ait olacağı ve </a:t>
            </a:r>
            <a:r>
              <a:rPr lang="tr-TR" sz="2000" dirty="0"/>
              <a:t>diğer gerekli bilgiler yazılır. </a:t>
            </a:r>
          </a:p>
        </p:txBody>
      </p:sp>
    </p:spTree>
    <p:extLst>
      <p:ext uri="{BB962C8B-B14F-4D97-AF65-F5344CB8AC3E}">
        <p14:creationId xmlns:p14="http://schemas.microsoft.com/office/powerpoint/2010/main" val="23783048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0952367-9540-5385-7C11-931BE193256A}"/>
              </a:ext>
            </a:extLst>
          </p:cNvPr>
          <p:cNvSpPr>
            <a:spLocks noGrp="1"/>
          </p:cNvSpPr>
          <p:nvPr>
            <p:ph idx="1"/>
          </p:nvPr>
        </p:nvSpPr>
        <p:spPr>
          <a:xfrm>
            <a:off x="2589212" y="580103"/>
            <a:ext cx="8915400" cy="5331119"/>
          </a:xfrm>
        </p:spPr>
        <p:txBody>
          <a:bodyPr>
            <a:normAutofit/>
          </a:bodyPr>
          <a:lstStyle/>
          <a:p>
            <a:r>
              <a:rPr lang="tr-TR" sz="2400" dirty="0"/>
              <a:t>Açık artırma ilanda belirtilen gün ve saat aralığında teklif verme yoluyla yapılır. Teklif verme süresi 7 gün.</a:t>
            </a:r>
          </a:p>
          <a:p>
            <a:endParaRPr lang="tr-TR" sz="2400" dirty="0"/>
          </a:p>
          <a:p>
            <a:r>
              <a:rPr lang="tr-TR" sz="2400" dirty="0"/>
              <a:t>Artırmaya malın değerinin %50’si üzerinden başlanır. </a:t>
            </a:r>
          </a:p>
          <a:p>
            <a:r>
              <a:rPr lang="tr-TR" sz="2400" dirty="0"/>
              <a:t>Kendisinden yüksek teklif verilmedikçe verilen teklif çekilemez ve teminatını alamaz.</a:t>
            </a:r>
          </a:p>
          <a:p>
            <a:r>
              <a:rPr lang="tr-TR" sz="2400" dirty="0"/>
              <a:t>Son 10 dk içinde yeni teklif gelirse açık artırma 1 kereye mahsus 10 dk uzar.</a:t>
            </a:r>
          </a:p>
          <a:p>
            <a:endParaRPr lang="tr-TR" sz="2400" dirty="0"/>
          </a:p>
          <a:p>
            <a:pPr marL="0" indent="0">
              <a:buNone/>
            </a:pPr>
            <a:r>
              <a:rPr lang="tr-TR" sz="2400" dirty="0"/>
              <a:t>Hacizli mal en yüksek teklifi verene ihale edilir. İhale ile mülkiyet alıcıya geçer. </a:t>
            </a:r>
          </a:p>
        </p:txBody>
      </p:sp>
    </p:spTree>
    <p:extLst>
      <p:ext uri="{BB962C8B-B14F-4D97-AF65-F5344CB8AC3E}">
        <p14:creationId xmlns:p14="http://schemas.microsoft.com/office/powerpoint/2010/main" val="309037620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464</TotalTime>
  <Words>2771</Words>
  <Application>Microsoft Macintosh PowerPoint</Application>
  <PresentationFormat>Geniş ekran</PresentationFormat>
  <Paragraphs>215</Paragraphs>
  <Slides>33</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Century Gothic</vt:lpstr>
      <vt:lpstr>Google Sans</vt:lpstr>
      <vt:lpstr>Wingdings 3</vt:lpstr>
      <vt:lpstr>Duman</vt:lpstr>
      <vt:lpstr>Satış</vt:lpstr>
      <vt:lpstr>Satış(paraya çevirme)</vt:lpstr>
      <vt:lpstr>PowerPoint Sunusu</vt:lpstr>
      <vt:lpstr>PowerPoint Sunusu</vt:lpstr>
      <vt:lpstr>TAŞINIR MALLARIN SATIMI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TAŞINMAZ MALLARIN SATILMASI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İhalenin feshi</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20</cp:revision>
  <dcterms:created xsi:type="dcterms:W3CDTF">2025-03-16T09:30:18Z</dcterms:created>
  <dcterms:modified xsi:type="dcterms:W3CDTF">2026-02-24T11:40:50Z</dcterms:modified>
</cp:coreProperties>
</file>