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1698D8-EA6B-40FD-AD84-9500EDFA8A39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00FF40-98E5-4916-9239-3A9309E20CA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Atatürk İlkeleri ve İnkılap Tarihi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541458"/>
          </a:xfrm>
        </p:spPr>
        <p:txBody>
          <a:bodyPr>
            <a:normAutofit fontScale="62500" lnSpcReduction="20000"/>
          </a:bodyPr>
          <a:lstStyle/>
          <a:p>
            <a:r>
              <a:rPr lang="tr-TR" sz="6000" dirty="0"/>
              <a:t>1. Hafta</a:t>
            </a:r>
            <a:endParaRPr lang="tr-TR" sz="12000" b="1" dirty="0" smtClean="0"/>
          </a:p>
          <a:p>
            <a:r>
              <a:rPr lang="tr-TR" sz="5100" b="1" dirty="0" smtClean="0"/>
              <a:t>Osmanlı </a:t>
            </a:r>
            <a:r>
              <a:rPr lang="tr-TR" sz="5100" b="1" dirty="0"/>
              <a:t>Devleti’nde</a:t>
            </a:r>
          </a:p>
          <a:p>
            <a:r>
              <a:rPr lang="tr-TR" sz="5100" b="1" dirty="0"/>
              <a:t>Yenileşme Çabaları</a:t>
            </a:r>
            <a:endParaRPr lang="tr-TR" sz="5100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Doç. Dr. Murat KÖYLÜ</a:t>
            </a:r>
            <a:endParaRPr lang="tr-TR" dirty="0"/>
          </a:p>
        </p:txBody>
      </p:sp>
      <p:sp>
        <p:nvSpPr>
          <p:cNvPr id="4" name="AutoShape 2" descr="Çağdaş Yorum ve Açıklamalar ile Türkiye Cumhuriyeti İnkılap Tarihi  (1878-1922) - Murat Köylü | kitapyurdu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Çağdaş Yorum ve Açıklamalar ile Türkiye Cumhuriyeti İnkılap Tarihi  (1878-1922) - Murat Köylü | kitapyurdu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1" name="Picture 7" descr="Çağdaş Yorum ve Açıklamalar ile Türkiye Cumhuriyeti İnkılap Tarihi  (1878-1922) - Murat Köylü | kitapyurdu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085192" cy="32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ürk İnkılabı 1919-1938 - Murat Köylü | kitapyurdu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29" y="3306974"/>
            <a:ext cx="2024743" cy="31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0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ansız arşivinde ortaya çıktı! İbrahim Müteferrika tüccarlar için basmış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89855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6024" y="2204864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/>
              <a:t>I. </a:t>
            </a:r>
            <a:r>
              <a:rPr lang="tr-TR" sz="1600" dirty="0" smtClean="0"/>
              <a:t>Mahmut döneminde </a:t>
            </a:r>
            <a:r>
              <a:rPr lang="tr-TR" sz="1600" dirty="0"/>
              <a:t>özellikle askerî </a:t>
            </a:r>
            <a:r>
              <a:rPr lang="tr-TR" sz="1600" dirty="0" smtClean="0"/>
              <a:t>alanın yenileşmesinde </a:t>
            </a:r>
            <a:r>
              <a:rPr lang="tr-TR" sz="1600" dirty="0"/>
              <a:t>ilk </a:t>
            </a:r>
            <a:r>
              <a:rPr lang="tr-TR" sz="1600" dirty="0" smtClean="0"/>
              <a:t>ciddi adımlar </a:t>
            </a:r>
            <a:r>
              <a:rPr lang="tr-TR" sz="1600" dirty="0"/>
              <a:t>atılmıştır. Bunların </a:t>
            </a:r>
            <a:r>
              <a:rPr lang="tr-TR" sz="1600" dirty="0" smtClean="0"/>
              <a:t>yanı sıra </a:t>
            </a:r>
            <a:r>
              <a:rPr lang="tr-TR" sz="1600" dirty="0"/>
              <a:t>I. Mahmut kültürel </a:t>
            </a:r>
            <a:r>
              <a:rPr lang="tr-TR" sz="1600" dirty="0" smtClean="0"/>
              <a:t>alanda da </a:t>
            </a:r>
            <a:r>
              <a:rPr lang="tr-TR" sz="1600" dirty="0"/>
              <a:t>pek çok yeniliğe </a:t>
            </a:r>
            <a:r>
              <a:rPr lang="tr-TR" sz="1600" dirty="0" smtClean="0"/>
              <a:t>öncülük etmiştir</a:t>
            </a:r>
            <a:r>
              <a:rPr lang="tr-TR" sz="1600" dirty="0"/>
              <a:t>. Bu dönem </a:t>
            </a:r>
            <a:r>
              <a:rPr lang="tr-TR" sz="1600" dirty="0" smtClean="0"/>
              <a:t>İbrahim  Müteferrika’nın matbaasına Saray </a:t>
            </a:r>
            <a:r>
              <a:rPr lang="tr-TR" sz="1600" dirty="0"/>
              <a:t>desteği sağlanmış, </a:t>
            </a:r>
            <a:r>
              <a:rPr lang="tr-TR" sz="1600" dirty="0" smtClean="0"/>
              <a:t>yazar ve </a:t>
            </a:r>
            <a:r>
              <a:rPr lang="tr-TR" sz="1600" dirty="0"/>
              <a:t>sanatçılara çeşitli </a:t>
            </a:r>
            <a:r>
              <a:rPr lang="tr-TR" sz="1600" dirty="0" smtClean="0"/>
              <a:t>yardımlarda bulunulmuştur</a:t>
            </a:r>
            <a:r>
              <a:rPr lang="tr-TR" sz="1600" dirty="0"/>
              <a:t>. I. Mahmut</a:t>
            </a:r>
            <a:r>
              <a:rPr lang="tr-TR" sz="1600" dirty="0" smtClean="0"/>
              <a:t>, İstanbul’da </a:t>
            </a:r>
            <a:r>
              <a:rPr lang="tr-TR" sz="1600" dirty="0"/>
              <a:t>Ayasofya, Fatih </a:t>
            </a:r>
            <a:r>
              <a:rPr lang="tr-TR" sz="1600" dirty="0" smtClean="0"/>
              <a:t>ve Süleymaniye </a:t>
            </a:r>
            <a:r>
              <a:rPr lang="tr-TR" sz="1600" dirty="0"/>
              <a:t>Camileri ile Topkapı</a:t>
            </a:r>
          </a:p>
          <a:p>
            <a:pPr marL="0" indent="0">
              <a:buNone/>
            </a:pPr>
            <a:r>
              <a:rPr lang="tr-TR" sz="1600" dirty="0"/>
              <a:t>Sarayı’nda kütüphane </a:t>
            </a:r>
            <a:r>
              <a:rPr lang="tr-TR" sz="1600" dirty="0" smtClean="0"/>
              <a:t>açtırarak ülkenin </a:t>
            </a:r>
            <a:r>
              <a:rPr lang="tr-TR" sz="1600" dirty="0"/>
              <a:t>dört bir yanına</a:t>
            </a:r>
          </a:p>
          <a:p>
            <a:pPr marL="0" indent="0">
              <a:buNone/>
            </a:pPr>
            <a:r>
              <a:rPr lang="tr-TR" sz="1600" dirty="0"/>
              <a:t>gönderilen görevliler </a:t>
            </a:r>
            <a:r>
              <a:rPr lang="tr-TR" sz="1600" dirty="0" smtClean="0"/>
              <a:t>aracılığıyla </a:t>
            </a:r>
            <a:r>
              <a:rPr lang="es-ES" sz="1600" dirty="0" smtClean="0"/>
              <a:t>önemli </a:t>
            </a:r>
            <a:r>
              <a:rPr lang="es-ES" sz="1600" dirty="0"/>
              <a:t>kitap ve el </a:t>
            </a:r>
            <a:r>
              <a:rPr lang="es-ES" sz="1600" dirty="0" smtClean="0"/>
              <a:t>yazmalarını</a:t>
            </a:r>
            <a:r>
              <a:rPr lang="tr-TR" sz="1600" dirty="0" smtClean="0"/>
              <a:t> toplatmıştır</a:t>
            </a:r>
            <a:r>
              <a:rPr lang="tr-TR" sz="1600" dirty="0"/>
              <a:t>. </a:t>
            </a:r>
            <a:r>
              <a:rPr lang="tr-TR" sz="1600" dirty="0" smtClean="0"/>
              <a:t>Osmanlı Devleti’nin </a:t>
            </a:r>
            <a:r>
              <a:rPr lang="tr-TR" sz="1600" dirty="0"/>
              <a:t>ilk kâğıt </a:t>
            </a:r>
            <a:r>
              <a:rPr lang="tr-TR" sz="1600" dirty="0" smtClean="0"/>
              <a:t>fabrikası da </a:t>
            </a:r>
            <a:r>
              <a:rPr lang="tr-TR" sz="1600" dirty="0"/>
              <a:t>Polonya’dan kâğıt </a:t>
            </a:r>
            <a:r>
              <a:rPr lang="tr-TR" sz="1600" dirty="0" smtClean="0"/>
              <a:t>ustalarının getirtilmesinden </a:t>
            </a:r>
            <a:r>
              <a:rPr lang="tr-TR" sz="1600" dirty="0"/>
              <a:t>sonra </a:t>
            </a:r>
            <a:r>
              <a:rPr lang="tr-TR" sz="1600" dirty="0" smtClean="0"/>
              <a:t>1746’da Yalova’da </a:t>
            </a:r>
            <a:r>
              <a:rPr lang="tr-TR" sz="1600" dirty="0"/>
              <a:t>faaliyete geçmiştir</a:t>
            </a:r>
            <a:r>
              <a:rPr lang="tr-TR" sz="1600" dirty="0" smtClean="0"/>
              <a:t>. İstanbul’un </a:t>
            </a:r>
            <a:r>
              <a:rPr lang="tr-TR" sz="1600" dirty="0"/>
              <a:t>su meselesinin </a:t>
            </a:r>
            <a:r>
              <a:rPr lang="tr-TR" sz="1600" dirty="0" smtClean="0"/>
              <a:t>kökünden çözülerek </a:t>
            </a:r>
            <a:r>
              <a:rPr lang="tr-TR" sz="1600" dirty="0"/>
              <a:t>on yıllarca şehrin su sıkıntısı çekmemesi de I. Mahmut </a:t>
            </a:r>
            <a:r>
              <a:rPr lang="tr-TR" sz="1600" dirty="0" smtClean="0"/>
              <a:t>dönemi icraatlarının </a:t>
            </a:r>
            <a:r>
              <a:rPr lang="tr-TR" sz="1600" dirty="0"/>
              <a:t>bir sonucudur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DEVLETİ’NDE BUHRAN, YENİLEŞME VE EKONOMİK</a:t>
            </a:r>
            <a:br>
              <a:rPr lang="tr-TR" sz="1800" b="1" dirty="0"/>
            </a:br>
            <a:r>
              <a:rPr lang="tr-TR" sz="1800" b="1" dirty="0"/>
              <a:t>BAĞIMLILIK SÜRECİ (1700-1838)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69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üçük Kaynarca Antlaşması nedeni ve sonuçları nelerdir? - Kültür Sanat  Hab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14" y="2564904"/>
            <a:ext cx="394578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6024" y="2204864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dirty="0"/>
              <a:t>I. Mahmut’un 1754’te vefatından sonra tahta 55 yaşındaki kardeşi III. Osman </a:t>
            </a:r>
            <a:r>
              <a:rPr lang="tr-TR" sz="1400" dirty="0" smtClean="0"/>
              <a:t>geçmişti. Kısa </a:t>
            </a:r>
            <a:r>
              <a:rPr lang="tr-TR" sz="1400" dirty="0"/>
              <a:t>süreli hükümdarlık döneminde iç ve dış politikada kayda değer bir </a:t>
            </a:r>
            <a:r>
              <a:rPr lang="tr-TR" sz="1400" dirty="0" smtClean="0"/>
              <a:t>gelişme sergileyemeyen </a:t>
            </a:r>
            <a:r>
              <a:rPr lang="tr-TR" sz="1400" dirty="0"/>
              <a:t>III. Osman’ın 30 Ekim 1757’de ölümünden sonra </a:t>
            </a:r>
            <a:r>
              <a:rPr lang="tr-TR" sz="1400" dirty="0" smtClean="0"/>
              <a:t>Osmanlı tahtına </a:t>
            </a:r>
            <a:r>
              <a:rPr lang="tr-TR" sz="1400" dirty="0"/>
              <a:t>41 yaşındaki III. Mustafa geçmişti. Sultan’ın dönemin Sadrazamı </a:t>
            </a:r>
            <a:r>
              <a:rPr lang="tr-TR" sz="1400" dirty="0" smtClean="0"/>
              <a:t>Mehmet Ragıp </a:t>
            </a:r>
            <a:r>
              <a:rPr lang="tr-TR" sz="1400" dirty="0"/>
              <a:t>Paşa ile birlikte izlemiş olduğu barışçı, dengeli ve tutarlı politika </a:t>
            </a:r>
            <a:r>
              <a:rPr lang="tr-TR" sz="1400" dirty="0" smtClean="0"/>
              <a:t>neticesinde Hazine </a:t>
            </a:r>
            <a:r>
              <a:rPr lang="tr-TR" sz="1400" dirty="0"/>
              <a:t>gelirleri artırıldı; vakıflara, tımarlara ve iltizamlara sıkı denetim getirildi</a:t>
            </a:r>
            <a:r>
              <a:rPr lang="tr-TR" sz="1400" dirty="0" smtClean="0"/>
              <a:t>; ticaretin </a:t>
            </a:r>
            <a:r>
              <a:rPr lang="tr-TR" sz="1400" dirty="0"/>
              <a:t>geliştirilmesi yoluna gidildi; Saray masrafları kısıldı ve askerî </a:t>
            </a:r>
            <a:r>
              <a:rPr lang="tr-TR" sz="1400" dirty="0" smtClean="0"/>
              <a:t>alanda bazı </a:t>
            </a:r>
            <a:r>
              <a:rPr lang="tr-TR" sz="1400" dirty="0"/>
              <a:t>yenilikler yapıldı</a:t>
            </a:r>
            <a:r>
              <a:rPr lang="tr-TR" sz="1400" dirty="0" smtClean="0"/>
              <a:t>. Ancak </a:t>
            </a:r>
            <a:r>
              <a:rPr lang="tr-TR" sz="1400" dirty="0"/>
              <a:t>Ragıp Paşa’nın 1763’te ölümünden sonra barış ortamı 1768 </a:t>
            </a:r>
            <a:r>
              <a:rPr lang="tr-TR" sz="1400" dirty="0" smtClean="0"/>
              <a:t>Osmanlı- Rus </a:t>
            </a:r>
            <a:r>
              <a:rPr lang="tr-TR" sz="1400" dirty="0"/>
              <a:t>savaşıyla sona erdi. Rusya’nın Lehistan’ı işgal etmesi üzerine Osmanlı </a:t>
            </a:r>
            <a:r>
              <a:rPr lang="tr-TR" sz="1400" dirty="0" smtClean="0"/>
              <a:t>Devleti Rusya’ya </a:t>
            </a:r>
            <a:r>
              <a:rPr lang="tr-TR" sz="1400" dirty="0"/>
              <a:t>sert bir nota göndermiş ve Rusya’nın geri çekilmemesi </a:t>
            </a:r>
            <a:r>
              <a:rPr lang="tr-TR" sz="1400" dirty="0" smtClean="0"/>
              <a:t>üzerine Osmanlı-Rus </a:t>
            </a:r>
            <a:r>
              <a:rPr lang="tr-TR" sz="1400" dirty="0"/>
              <a:t>savaşı başlamıştı. Osmanlı ordusunun yenilgisiyle sonuçlanan </a:t>
            </a:r>
            <a:r>
              <a:rPr lang="tr-TR" sz="1400" dirty="0" smtClean="0"/>
              <a:t>bu savaş </a:t>
            </a:r>
            <a:r>
              <a:rPr lang="tr-TR" sz="1400" dirty="0"/>
              <a:t>1774’te Küçük Kaynarca Antlaşması ile sona erdi. Küçük Kaynarca </a:t>
            </a:r>
            <a:r>
              <a:rPr lang="tr-TR" sz="1400" dirty="0" smtClean="0"/>
              <a:t>Antlaşması Osmanlı </a:t>
            </a:r>
            <a:r>
              <a:rPr lang="tr-TR" sz="1400" dirty="0"/>
              <a:t>Devleti’nin </a:t>
            </a:r>
            <a:r>
              <a:rPr lang="tr-TR" sz="1400" dirty="0" err="1"/>
              <a:t>Karlofça’dan</a:t>
            </a:r>
            <a:r>
              <a:rPr lang="tr-TR" sz="1400" dirty="0"/>
              <a:t> sonra imzaladığı en ağır ikinci antlaşmadır</a:t>
            </a:r>
            <a:r>
              <a:rPr lang="tr-TR" sz="1400" dirty="0" smtClean="0"/>
              <a:t>. Antlaşma </a:t>
            </a:r>
            <a:r>
              <a:rPr lang="tr-TR" sz="1400" dirty="0"/>
              <a:t>Osmanlıların toprak kaybından ziyade hukuk, ticaret ve </a:t>
            </a:r>
            <a:r>
              <a:rPr lang="tr-TR" sz="1400" dirty="0" smtClean="0"/>
              <a:t>diplomasi alanında </a:t>
            </a:r>
            <a:r>
              <a:rPr lang="tr-TR" sz="1400" dirty="0"/>
              <a:t>aldığı en büyük yenilgidir. Ruslar </a:t>
            </a:r>
            <a:r>
              <a:rPr lang="tr-TR" sz="1400" dirty="0" smtClean="0"/>
              <a:t> kazandıkları </a:t>
            </a:r>
            <a:r>
              <a:rPr lang="tr-TR" sz="1400" dirty="0"/>
              <a:t>bu zaferle </a:t>
            </a:r>
            <a:r>
              <a:rPr lang="tr-TR" sz="1400" dirty="0" smtClean="0"/>
              <a:t>Karadeniz’e yerleşmiş </a:t>
            </a:r>
            <a:r>
              <a:rPr lang="tr-TR" sz="1400" dirty="0"/>
              <a:t>ve Osmanlı’nın Ortodoks tebaasının haklarının koruyuculuğuna soyunmuştur.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DEVLETİ’NDE BUHRAN, YENİLEŞME VE EKONOMİK</a:t>
            </a:r>
            <a:br>
              <a:rPr lang="tr-TR" sz="1800" b="1" dirty="0"/>
            </a:br>
            <a:r>
              <a:rPr lang="tr-TR" sz="1800" b="1" dirty="0"/>
              <a:t>BAĞIMLILIK SÜRECİ (1700-1838)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5796136" y="4725144"/>
            <a:ext cx="324036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dirty="0"/>
              <a:t>Küçük Kaynarca Antlaşma Osmanlı Devleti’nin </a:t>
            </a:r>
            <a:r>
              <a:rPr lang="tr-TR" sz="1200" b="1" dirty="0" err="1"/>
              <a:t>Karlofça’dan</a:t>
            </a:r>
            <a:r>
              <a:rPr lang="tr-TR" sz="1200" b="1" dirty="0"/>
              <a:t> sonra imzaladığı </a:t>
            </a:r>
            <a:r>
              <a:rPr lang="tr-TR" sz="1200" b="1" dirty="0" smtClean="0"/>
              <a:t>en ağır </a:t>
            </a:r>
            <a:r>
              <a:rPr lang="tr-TR" sz="1200" b="1" dirty="0"/>
              <a:t>ikinci antlaşmadır. Antlaşma Osmanlıların toprak kaybından ziyade hukuk</a:t>
            </a:r>
            <a:r>
              <a:rPr lang="tr-TR" sz="1200" b="1" dirty="0" smtClean="0"/>
              <a:t>, ticaret </a:t>
            </a:r>
            <a:r>
              <a:rPr lang="tr-TR" sz="1200" b="1" dirty="0"/>
              <a:t>ve diplomasi alanında aldığı en büyük yenilgidir. Ruslar kazandıkları bu </a:t>
            </a:r>
            <a:r>
              <a:rPr lang="tr-TR" sz="1200" b="1" dirty="0" smtClean="0"/>
              <a:t>zaferle Karadeniz’e </a:t>
            </a:r>
            <a:r>
              <a:rPr lang="tr-TR" sz="1200" b="1" dirty="0"/>
              <a:t>yerleşmiş ve Osmanlının Ortodoks tebaasının haklarının </a:t>
            </a:r>
            <a:r>
              <a:rPr lang="tr-TR" sz="1200" b="1" dirty="0" smtClean="0"/>
              <a:t>koruyuculuğuna soyunmuştur</a:t>
            </a:r>
            <a:r>
              <a:rPr lang="tr-TR" sz="1200" b="1" dirty="0"/>
              <a:t>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62916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6024" y="2204864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dirty="0"/>
              <a:t>I. Abdülhamid’in saltanatının son iki yılına 17 Ağustos 1787’de başlayan </a:t>
            </a:r>
            <a:r>
              <a:rPr lang="tr-TR" sz="1400" dirty="0" smtClean="0"/>
              <a:t>Osmanlı-Rus </a:t>
            </a:r>
            <a:r>
              <a:rPr lang="tr-TR" sz="1400" dirty="0"/>
              <a:t>savaşı damgasını vurmuştur. Rusya ile ittifak antlaşması olan Avusturya </a:t>
            </a:r>
            <a:r>
              <a:rPr lang="tr-TR" sz="1400" dirty="0" smtClean="0"/>
              <a:t>da 9 </a:t>
            </a:r>
            <a:r>
              <a:rPr lang="tr-TR" sz="1400" dirty="0"/>
              <a:t>Şubat 1788’de Osmanlıya savaş ilan etmişti. 1789’da, 25 bin sivil halkın </a:t>
            </a:r>
            <a:r>
              <a:rPr lang="tr-TR" sz="1400" dirty="0" err="1" smtClean="0"/>
              <a:t>Özi’de</a:t>
            </a:r>
            <a:r>
              <a:rPr lang="tr-TR" sz="1400" dirty="0" smtClean="0"/>
              <a:t> Ruslar </a:t>
            </a:r>
            <a:r>
              <a:rPr lang="tr-TR" sz="1400" dirty="0"/>
              <a:t>tarafından katledilmesi ve savaşta alınan başarısızlık haberleri </a:t>
            </a:r>
            <a:r>
              <a:rPr lang="tr-TR" sz="1400" dirty="0" smtClean="0"/>
              <a:t>üzerine </a:t>
            </a:r>
            <a:r>
              <a:rPr lang="tr-TR" sz="1400" dirty="0"/>
              <a:t>inme hastalığı sonucunda I. Abdülhamid 7 Mayıs 1789’da vefat etti. </a:t>
            </a:r>
            <a:r>
              <a:rPr lang="tr-TR" sz="1400" dirty="0" smtClean="0"/>
              <a:t>Osmanlı-Rus ve </a:t>
            </a:r>
            <a:r>
              <a:rPr lang="tr-TR" sz="1400" dirty="0"/>
              <a:t>Osmanlı- Avusturya savaşlarının büyük bir hızla Osmanlı aleyhine </a:t>
            </a:r>
            <a:r>
              <a:rPr lang="tr-TR" sz="1400" dirty="0" smtClean="0"/>
              <a:t>sürdüğü 1789 </a:t>
            </a:r>
            <a:r>
              <a:rPr lang="tr-TR" sz="1400" dirty="0"/>
              <a:t>yılında tahta III. Selim geçti. III. Selim ilk olarak 31 Ocak 1790’da </a:t>
            </a:r>
            <a:r>
              <a:rPr lang="tr-TR" sz="1400" dirty="0" smtClean="0"/>
              <a:t>Prusya ile </a:t>
            </a:r>
            <a:r>
              <a:rPr lang="tr-TR" sz="1400" dirty="0"/>
              <a:t>bir ittifak yaparak Avusturya’yı zor duruma soktu. Avusturya’nın Osmanlı </a:t>
            </a:r>
            <a:r>
              <a:rPr lang="tr-TR" sz="1400" dirty="0" smtClean="0"/>
              <a:t>ile savaşta </a:t>
            </a:r>
            <a:r>
              <a:rPr lang="tr-TR" sz="1400" dirty="0"/>
              <a:t>galip gelerek güçlenmesini istemeyen Prusya, Avusturya ile bir </a:t>
            </a:r>
            <a:r>
              <a:rPr lang="tr-TR" sz="1400" dirty="0" smtClean="0"/>
              <a:t>antlaşma yaparak </a:t>
            </a:r>
            <a:r>
              <a:rPr lang="tr-TR" sz="1400" dirty="0"/>
              <a:t>Avusturya’nın savaşı sona erdirmesini sağladı. Osmanlıların </a:t>
            </a:r>
            <a:r>
              <a:rPr lang="tr-TR" sz="1400" dirty="0" smtClean="0"/>
              <a:t>Avusturya ile </a:t>
            </a:r>
            <a:r>
              <a:rPr lang="tr-TR" sz="1400" dirty="0"/>
              <a:t>4 Ağustos 1791’de yaptığı </a:t>
            </a:r>
            <a:r>
              <a:rPr lang="tr-TR" sz="1400" i="1" dirty="0"/>
              <a:t>Ziştovi Antlaşması </a:t>
            </a:r>
            <a:r>
              <a:rPr lang="tr-TR" sz="1400" dirty="0"/>
              <a:t>ile Osmanlı-Avusturya savaşı </a:t>
            </a:r>
            <a:r>
              <a:rPr lang="tr-TR" sz="1400" dirty="0" smtClean="0"/>
              <a:t>sona erdi</a:t>
            </a:r>
            <a:r>
              <a:rPr lang="tr-TR" sz="1400" dirty="0"/>
              <a:t>. Bu antlaşma ile Osmanlılar Belgrat dâhil savaş öncesindeki sınırlarına döndü</a:t>
            </a:r>
            <a:r>
              <a:rPr lang="tr-TR" sz="1400" dirty="0" smtClean="0"/>
              <a:t>. </a:t>
            </a:r>
            <a:r>
              <a:rPr lang="tr-TR" sz="1400" dirty="0"/>
              <a:t>III. Selim, Ziştovi Antlaşması’nın imzalanmasından hemen sonra </a:t>
            </a:r>
            <a:r>
              <a:rPr lang="tr-TR" sz="1400" dirty="0" smtClean="0"/>
              <a:t>yenileşme hareketine </a:t>
            </a:r>
            <a:r>
              <a:rPr lang="tr-TR" sz="1400" dirty="0"/>
              <a:t>hız verdi. Avusturya’ya elçi olarak gönderilen Ebubekir Ratıp Efendi</a:t>
            </a:r>
            <a:r>
              <a:rPr lang="tr-TR" sz="1400" dirty="0" smtClean="0"/>
              <a:t>, 1791’de </a:t>
            </a:r>
            <a:r>
              <a:rPr lang="tr-TR" sz="1400" dirty="0"/>
              <a:t>Viyana’dan döndükten sonra Avrupa’daki askerî ve sosyal hayatı </a:t>
            </a:r>
            <a:r>
              <a:rPr lang="tr-TR" sz="1400" dirty="0" smtClean="0"/>
              <a:t>anlatan 500 </a:t>
            </a:r>
            <a:r>
              <a:rPr lang="tr-TR" sz="1400" dirty="0"/>
              <a:t>sayfalık </a:t>
            </a:r>
            <a:r>
              <a:rPr lang="tr-TR" sz="1400" dirty="0" err="1"/>
              <a:t>Sefaretname’sini</a:t>
            </a:r>
            <a:r>
              <a:rPr lang="tr-TR" sz="1400" dirty="0"/>
              <a:t> Sultan’a sundu.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YENİLEŞMESİNDE DÖNÜM NOKTASI III. SELİM VE</a:t>
            </a:r>
            <a:br>
              <a:rPr lang="tr-TR" sz="1800" b="1" dirty="0"/>
            </a:br>
            <a:r>
              <a:rPr lang="tr-TR" sz="1800" b="1" dirty="0"/>
              <a:t>NİZAM-I CEDİT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5983"/>
            <a:ext cx="3195900" cy="466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5868144" y="5877272"/>
            <a:ext cx="324374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i="1" dirty="0"/>
              <a:t>III. Selim </a:t>
            </a:r>
            <a:r>
              <a:rPr lang="tr-TR" sz="1200" i="1" dirty="0" smtClean="0"/>
              <a:t>Osmanlı Devleti’nin kurtuluşunu hemen </a:t>
            </a:r>
            <a:r>
              <a:rPr lang="tr-TR" sz="1200" i="1" dirty="0"/>
              <a:t>her </a:t>
            </a:r>
            <a:r>
              <a:rPr lang="tr-TR" sz="1200" i="1" dirty="0" smtClean="0"/>
              <a:t>sahada çağın gereklerine ayak uydurarak modernleşmede</a:t>
            </a:r>
            <a:endParaRPr lang="tr-TR" sz="1200" i="1" dirty="0"/>
          </a:p>
          <a:p>
            <a:r>
              <a:rPr lang="tr-TR" sz="1200" i="1" dirty="0"/>
              <a:t>gören aydın </a:t>
            </a:r>
            <a:r>
              <a:rPr lang="tr-TR" sz="1200" i="1" dirty="0" smtClean="0"/>
              <a:t>ve sanatkâr bir padişahtır</a:t>
            </a:r>
            <a:r>
              <a:rPr lang="tr-TR" sz="1200" i="1" dirty="0"/>
              <a:t>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83247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6977" y="2276872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dirty="0"/>
              <a:t>III. Selim, 1791 sonbaharında </a:t>
            </a:r>
            <a:r>
              <a:rPr lang="tr-TR" sz="1400" dirty="0" smtClean="0"/>
              <a:t>çeşitli kesimlerden </a:t>
            </a:r>
            <a:r>
              <a:rPr lang="tr-TR" sz="1400" dirty="0"/>
              <a:t>seçilmiş 22 kişiden </a:t>
            </a:r>
            <a:r>
              <a:rPr lang="tr-TR" sz="1400" i="1" dirty="0"/>
              <a:t>“devletin zaafları ve alınması gereken önlemleri</a:t>
            </a:r>
            <a:r>
              <a:rPr lang="tr-TR" sz="1400" i="1" dirty="0" smtClean="0"/>
              <a:t>” </a:t>
            </a:r>
            <a:r>
              <a:rPr lang="tr-TR" sz="1400" dirty="0" smtClean="0"/>
              <a:t>içeren </a:t>
            </a:r>
            <a:r>
              <a:rPr lang="tr-TR" sz="1400" dirty="0"/>
              <a:t>layihalar (raporlar) istedi. Hazırlanan Bu layihalardaki görüşlerin ortak </a:t>
            </a:r>
            <a:r>
              <a:rPr lang="tr-TR" sz="1400" dirty="0" smtClean="0"/>
              <a:t>noktası </a:t>
            </a:r>
            <a:r>
              <a:rPr lang="tr-TR" sz="1400" i="1" dirty="0" smtClean="0"/>
              <a:t>“</a:t>
            </a:r>
            <a:r>
              <a:rPr lang="tr-TR" sz="1400" i="1" dirty="0"/>
              <a:t>askerî alanda yenileşme yapılmasının zarureti” </a:t>
            </a:r>
            <a:r>
              <a:rPr lang="tr-TR" sz="1400" dirty="0"/>
              <a:t>idi. Layihalarda askerlik </a:t>
            </a:r>
            <a:r>
              <a:rPr lang="tr-TR" sz="1400" dirty="0" smtClean="0"/>
              <a:t>alanının yanı </a:t>
            </a:r>
            <a:r>
              <a:rPr lang="tr-TR" sz="1400" dirty="0"/>
              <a:t>sıra mali, idari, toplumsal ve iktisadi meselelerden de bahsedilmekteydi</a:t>
            </a:r>
            <a:r>
              <a:rPr lang="tr-TR" sz="1400" dirty="0" smtClean="0"/>
              <a:t>. Çözüme </a:t>
            </a:r>
            <a:r>
              <a:rPr lang="tr-TR" sz="1400" dirty="0"/>
              <a:t>yönelik olarak ise Kanuni Sultan Süleyman Devri’ne dönme zorunluluğu</a:t>
            </a:r>
            <a:r>
              <a:rPr lang="tr-TR" sz="1400" dirty="0" smtClean="0"/>
              <a:t>, eski </a:t>
            </a:r>
            <a:r>
              <a:rPr lang="tr-TR" sz="1400" dirty="0"/>
              <a:t>kurumların tümüyle tasfiye edilmesi ve Yeniçeri Ocağı’nın yenilenmesi </a:t>
            </a:r>
            <a:r>
              <a:rPr lang="tr-TR" sz="1400" dirty="0" smtClean="0"/>
              <a:t>gibi görüşler </a:t>
            </a:r>
            <a:r>
              <a:rPr lang="tr-TR" sz="1400" dirty="0"/>
              <a:t>öne sürülmüştür. III. Selim bu görüşler çerçevesinde “Nizam-ı Cedit (</a:t>
            </a:r>
            <a:r>
              <a:rPr lang="tr-TR" sz="1400" dirty="0" smtClean="0"/>
              <a:t>Yeni Düzen</a:t>
            </a:r>
            <a:r>
              <a:rPr lang="tr-TR" sz="1400" dirty="0"/>
              <a:t>)” adı verilen ıslahat hareketine başladı. Ne var ki bu dönemki </a:t>
            </a:r>
            <a:r>
              <a:rPr lang="tr-TR" sz="1400" dirty="0" smtClean="0"/>
              <a:t>yeniliklerde zorunlu </a:t>
            </a:r>
            <a:r>
              <a:rPr lang="tr-TR" sz="1400" dirty="0"/>
              <a:t>olarak askerî alana </a:t>
            </a:r>
            <a:r>
              <a:rPr lang="tr-TR" sz="1400" dirty="0" smtClean="0"/>
              <a:t>ağırlık verilmesi</a:t>
            </a:r>
            <a:r>
              <a:rPr lang="tr-TR" sz="1400" dirty="0"/>
              <a:t>, Nizam-ı Cedit </a:t>
            </a:r>
            <a:r>
              <a:rPr lang="tr-TR" sz="1400" dirty="0" smtClean="0"/>
              <a:t>hareketinin ordunun düzenlenmesine yönelik </a:t>
            </a:r>
            <a:r>
              <a:rPr lang="tr-TR" sz="1400" dirty="0"/>
              <a:t>bir hareket </a:t>
            </a:r>
            <a:r>
              <a:rPr lang="tr-TR" sz="1400" dirty="0" smtClean="0"/>
              <a:t>olarak anlaşılmasına </a:t>
            </a:r>
            <a:r>
              <a:rPr lang="tr-TR" sz="1400" dirty="0"/>
              <a:t>yol açtı. Oysa </a:t>
            </a:r>
            <a:r>
              <a:rPr lang="tr-TR" sz="1400" dirty="0" smtClean="0"/>
              <a:t>Nizami Cedit </a:t>
            </a:r>
            <a:r>
              <a:rPr lang="tr-TR" sz="1400" dirty="0"/>
              <a:t>hareketi siyasi, iktisadi</a:t>
            </a:r>
            <a:r>
              <a:rPr lang="tr-TR" sz="1400" dirty="0" smtClean="0"/>
              <a:t>, sosyal </a:t>
            </a:r>
            <a:r>
              <a:rPr lang="tr-TR" sz="1400" dirty="0"/>
              <a:t>ve askerî alanı </a:t>
            </a:r>
            <a:r>
              <a:rPr lang="tr-TR" sz="1400" dirty="0" smtClean="0"/>
              <a:t>kapsayan bir </a:t>
            </a:r>
            <a:r>
              <a:rPr lang="tr-TR" sz="1400" dirty="0"/>
              <a:t>hareketti.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YENİLEŞMESİNDE DÖNÜM NOKTASI III. SELİM VE</a:t>
            </a:r>
            <a:br>
              <a:rPr lang="tr-TR" sz="1800" b="1" dirty="0"/>
            </a:br>
            <a:r>
              <a:rPr lang="tr-TR" sz="1800" b="1" dirty="0"/>
              <a:t>NİZAM-I CEDİT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4" name="Picture 2" descr="Nizam - ı Cedid Ordusu ve Özellik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387757" cy="21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5580112" y="4447155"/>
            <a:ext cx="3387757" cy="1646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/>
              <a:t>Nizam-ı </a:t>
            </a:r>
            <a:r>
              <a:rPr lang="tr-TR" sz="1200" dirty="0" smtClean="0"/>
              <a:t>Cedit hareketiyle </a:t>
            </a:r>
            <a:r>
              <a:rPr lang="tr-TR" sz="1200" dirty="0"/>
              <a:t>“Yeniçeri </a:t>
            </a:r>
            <a:r>
              <a:rPr lang="tr-TR" sz="1200" dirty="0" smtClean="0"/>
              <a:t>Ocağı’nın kaldırılması</a:t>
            </a:r>
            <a:r>
              <a:rPr lang="tr-TR" sz="1200" dirty="0"/>
              <a:t>, ulemanın </a:t>
            </a:r>
            <a:r>
              <a:rPr lang="tr-TR" sz="1200" dirty="0" smtClean="0"/>
              <a:t>nüfuzunun kırılması</a:t>
            </a:r>
            <a:r>
              <a:rPr lang="tr-TR" sz="1200" dirty="0"/>
              <a:t>, </a:t>
            </a:r>
            <a:r>
              <a:rPr lang="tr-TR" sz="1200" dirty="0" smtClean="0"/>
              <a:t>şeyhülislamların siyaseti </a:t>
            </a:r>
            <a:r>
              <a:rPr lang="tr-TR" sz="1200" dirty="0"/>
              <a:t>yönlendiren </a:t>
            </a:r>
            <a:r>
              <a:rPr lang="tr-TR" sz="1200" dirty="0" smtClean="0"/>
              <a:t>fetvalarına son </a:t>
            </a:r>
            <a:r>
              <a:rPr lang="tr-TR" sz="1200" dirty="0"/>
              <a:t>verilmesi, Avrupa’nın ilim</a:t>
            </a:r>
            <a:r>
              <a:rPr lang="tr-TR" sz="1200" dirty="0" smtClean="0"/>
              <a:t>, </a:t>
            </a:r>
            <a:r>
              <a:rPr lang="fi-FI" sz="1200" dirty="0" smtClean="0"/>
              <a:t>sanat</a:t>
            </a:r>
            <a:r>
              <a:rPr lang="fi-FI" sz="1200" dirty="0"/>
              <a:t>, askerlik, ziraat, ticaret </a:t>
            </a:r>
            <a:r>
              <a:rPr lang="fi-FI" sz="1200" dirty="0" smtClean="0"/>
              <a:t>ve</a:t>
            </a:r>
            <a:r>
              <a:rPr lang="tr-TR" sz="1200" dirty="0" smtClean="0"/>
              <a:t> medeniyet </a:t>
            </a:r>
            <a:r>
              <a:rPr lang="tr-TR" sz="1200" dirty="0"/>
              <a:t>hayatında </a:t>
            </a:r>
            <a:r>
              <a:rPr lang="tr-TR" sz="1200" dirty="0" smtClean="0"/>
              <a:t>yaptıkları yeniliklerin </a:t>
            </a:r>
            <a:r>
              <a:rPr lang="tr-TR" sz="1200" dirty="0"/>
              <a:t>Osmanlı </a:t>
            </a:r>
            <a:r>
              <a:rPr lang="tr-TR" sz="1200" dirty="0" smtClean="0"/>
              <a:t>Devleti’nde de </a:t>
            </a:r>
            <a:r>
              <a:rPr lang="tr-TR" sz="1200" dirty="0"/>
              <a:t>uygulanması” amaçlandı.</a:t>
            </a:r>
          </a:p>
        </p:txBody>
      </p:sp>
    </p:spTree>
    <p:extLst>
      <p:ext uri="{BB962C8B-B14F-4D97-AF65-F5344CB8AC3E}">
        <p14:creationId xmlns:p14="http://schemas.microsoft.com/office/powerpoint/2010/main" val="155930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6977" y="2276872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dirty="0"/>
              <a:t>Askerlikle ilgisi olmayanlar Yeniçeri Ocağı’ndan çıkarıldı. Ocakların kışlaları </a:t>
            </a:r>
            <a:r>
              <a:rPr lang="tr-TR" sz="1400" dirty="0" smtClean="0"/>
              <a:t>genişletilerek askere </a:t>
            </a:r>
            <a:r>
              <a:rPr lang="tr-TR" sz="1400" dirty="0"/>
              <a:t>sürekli talim yapma zorunluluğu getirildi. Askerlerin </a:t>
            </a:r>
            <a:r>
              <a:rPr lang="tr-TR" sz="1400" dirty="0" smtClean="0"/>
              <a:t>ücretleri artırılarak</a:t>
            </a:r>
            <a:r>
              <a:rPr lang="tr-TR" sz="1400" dirty="0"/>
              <a:t>, dirliklerin saray gözdeleri yerine askere verilmesi kararı alındı. </a:t>
            </a:r>
            <a:r>
              <a:rPr lang="tr-TR" sz="1400" dirty="0" smtClean="0"/>
              <a:t>Yeniçeri Ocağı’nın </a:t>
            </a:r>
            <a:r>
              <a:rPr lang="tr-TR" sz="1400" dirty="0"/>
              <a:t>kayıtlı mevcudu yarıya düşürülerek 30 bine indirildi. </a:t>
            </a:r>
            <a:r>
              <a:rPr lang="tr-TR" sz="1400" dirty="0" smtClean="0"/>
              <a:t>Yeniçerilere Avrupa </a:t>
            </a:r>
            <a:r>
              <a:rPr lang="tr-TR" sz="1400" dirty="0"/>
              <a:t>tüfekleri ve askerî malzemeleri ile her birime bu tüfekleri </a:t>
            </a:r>
            <a:r>
              <a:rPr lang="tr-TR" sz="1400" dirty="0" smtClean="0"/>
              <a:t>kullanabilen sekiz </a:t>
            </a:r>
            <a:r>
              <a:rPr lang="tr-TR" sz="1400" dirty="0"/>
              <a:t>asker verildi. Yenileşme hareketinin başarılı olduğu topçu, humbaracı, lağımcı</a:t>
            </a:r>
            <a:r>
              <a:rPr lang="tr-TR" sz="1400" dirty="0" smtClean="0"/>
              <a:t>, top-arabacı </a:t>
            </a:r>
            <a:r>
              <a:rPr lang="tr-TR" sz="1400" dirty="0"/>
              <a:t>ocaklarındaki askerlerin evlenmesi yasaklanarak bu </a:t>
            </a:r>
            <a:r>
              <a:rPr lang="tr-TR" sz="1400" dirty="0" smtClean="0"/>
              <a:t>askerlere kışlada </a:t>
            </a:r>
            <a:r>
              <a:rPr lang="tr-TR" sz="1400" dirty="0"/>
              <a:t>kalma zorunluluğu getirildi. Yeniçeri Ocağı’nın ıslahı için alınan </a:t>
            </a:r>
            <a:r>
              <a:rPr lang="tr-TR" sz="1400" dirty="0" smtClean="0"/>
              <a:t> tedbirlerden biri </a:t>
            </a:r>
            <a:r>
              <a:rPr lang="tr-TR" sz="1400" dirty="0"/>
              <a:t>de üç ayda bir tahsil edilen ve tahvil gibi kullanılan Yeniçeri </a:t>
            </a:r>
            <a:r>
              <a:rPr lang="tr-TR" sz="1400" dirty="0" smtClean="0"/>
              <a:t>esamilerinin/ulufe </a:t>
            </a:r>
            <a:r>
              <a:rPr lang="tr-TR" sz="1400" dirty="0"/>
              <a:t>(maaş) alım satımını önleyerek Yeniçeri olmayanların bu </a:t>
            </a:r>
            <a:r>
              <a:rPr lang="tr-TR" sz="1400" dirty="0" err="1"/>
              <a:t>esamilere</a:t>
            </a:r>
            <a:r>
              <a:rPr lang="tr-TR" sz="1400" dirty="0"/>
              <a:t> </a:t>
            </a:r>
            <a:r>
              <a:rPr lang="tr-TR" sz="1400" dirty="0" smtClean="0"/>
              <a:t>sahip olmasını </a:t>
            </a:r>
            <a:r>
              <a:rPr lang="tr-TR" sz="1400" dirty="0"/>
              <a:t>engellemekti. Çünkü </a:t>
            </a:r>
            <a:r>
              <a:rPr lang="tr-TR" sz="1400" dirty="0" err="1"/>
              <a:t>esamilerin</a:t>
            </a:r>
            <a:r>
              <a:rPr lang="tr-TR" sz="1400" dirty="0"/>
              <a:t> siviller eline geçmesi, Ocağın çeşitli </a:t>
            </a:r>
            <a:r>
              <a:rPr lang="tr-TR" sz="1400" dirty="0" smtClean="0"/>
              <a:t>şahıs ve </a:t>
            </a:r>
            <a:r>
              <a:rPr lang="tr-TR" sz="1400" dirty="0"/>
              <a:t>grupların çıkarları doğrultusunda yönlendirilmesini ve bazı </a:t>
            </a:r>
            <a:r>
              <a:rPr lang="tr-TR" sz="1400" dirty="0" smtClean="0"/>
              <a:t>suiistimallere uğratılmasını </a:t>
            </a:r>
            <a:r>
              <a:rPr lang="tr-TR" sz="1400" dirty="0"/>
              <a:t>beraberinde getirmişti. Ancak çoğunluğu zaten savaşa gitmeyen</a:t>
            </a:r>
            <a:r>
              <a:rPr lang="tr-TR" sz="1400" dirty="0" smtClean="0"/>
              <a:t>, esnaflık </a:t>
            </a:r>
            <a:r>
              <a:rPr lang="tr-TR" sz="1400" dirty="0"/>
              <a:t>yapan, rahata alışmış Yeniçeriler kısa bir zaman sonra “talimin gavur işi</a:t>
            </a:r>
            <a:r>
              <a:rPr lang="tr-TR" sz="1400" dirty="0" smtClean="0"/>
              <a:t>” olduğunu </a:t>
            </a:r>
            <a:r>
              <a:rPr lang="tr-TR" sz="1400" dirty="0"/>
              <a:t>söyleyerek yeni usul çerçevesinde talim yapmayı reddettiler.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YENİLEŞMESİNDE DÖNÜM NOKTASI III. SELİM VE</a:t>
            </a:r>
            <a:br>
              <a:rPr lang="tr-TR" sz="1800" b="1" dirty="0"/>
            </a:br>
            <a:r>
              <a:rPr lang="tr-TR" sz="1800" b="1" dirty="0"/>
              <a:t>NİZAM-I CEDİT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580112" y="4447155"/>
            <a:ext cx="3387757" cy="1646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i="1" dirty="0"/>
              <a:t>III. Selim’in amacı </a:t>
            </a:r>
            <a:r>
              <a:rPr lang="tr-TR" sz="1200" i="1" dirty="0" smtClean="0"/>
              <a:t>değişen koşullara </a:t>
            </a:r>
            <a:r>
              <a:rPr lang="tr-TR" sz="1200" i="1" dirty="0"/>
              <a:t>uygun olarak </a:t>
            </a:r>
            <a:r>
              <a:rPr lang="tr-TR" sz="1200" i="1" dirty="0" smtClean="0"/>
              <a:t>ileri askerî </a:t>
            </a:r>
            <a:r>
              <a:rPr lang="tr-TR" sz="1200" i="1" dirty="0"/>
              <a:t>teknikle donanmış</a:t>
            </a:r>
            <a:r>
              <a:rPr lang="tr-TR" sz="1200" i="1" dirty="0" smtClean="0"/>
              <a:t>, Avrupai </a:t>
            </a:r>
            <a:r>
              <a:rPr lang="tr-TR" sz="1200" i="1" dirty="0"/>
              <a:t>tarzda eğitim </a:t>
            </a:r>
            <a:r>
              <a:rPr lang="tr-TR" sz="1200" i="1" dirty="0" smtClean="0"/>
              <a:t>yapan bir </a:t>
            </a:r>
            <a:r>
              <a:rPr lang="tr-TR" sz="1200" i="1" dirty="0"/>
              <a:t>ordu oluşturmaktı. </a:t>
            </a:r>
            <a:r>
              <a:rPr lang="tr-TR" sz="1200" i="1" dirty="0" smtClean="0"/>
              <a:t>Bunun için </a:t>
            </a:r>
            <a:r>
              <a:rPr lang="tr-TR" sz="1200" i="1" dirty="0"/>
              <a:t>Fransa’dan </a:t>
            </a:r>
            <a:r>
              <a:rPr lang="tr-TR" sz="1200" i="1" dirty="0" smtClean="0"/>
              <a:t>uzman istendi</a:t>
            </a:r>
            <a:r>
              <a:rPr lang="tr-TR" sz="1200" i="1" dirty="0"/>
              <a:t>. Ayrıca bu ordunun</a:t>
            </a:r>
          </a:p>
          <a:p>
            <a:r>
              <a:rPr lang="tr-TR" sz="1200" i="1" dirty="0"/>
              <a:t>harcamaları için </a:t>
            </a:r>
            <a:r>
              <a:rPr lang="tr-TR" sz="1200" i="1" dirty="0" err="1"/>
              <a:t>İrad</a:t>
            </a:r>
            <a:r>
              <a:rPr lang="tr-TR" sz="1200" i="1" dirty="0"/>
              <a:t>-ı </a:t>
            </a:r>
            <a:r>
              <a:rPr lang="tr-TR" sz="1200" i="1" dirty="0" err="1" smtClean="0"/>
              <a:t>Cedid</a:t>
            </a:r>
            <a:r>
              <a:rPr lang="tr-TR" sz="1200" i="1" dirty="0" smtClean="0"/>
              <a:t> adında </a:t>
            </a:r>
            <a:r>
              <a:rPr lang="tr-TR" sz="1200" i="1" dirty="0"/>
              <a:t>bir vergi getirildi</a:t>
            </a:r>
            <a:r>
              <a:rPr lang="tr-TR" sz="1200" i="1" dirty="0" smtClean="0"/>
              <a:t>. Ancak </a:t>
            </a:r>
            <a:r>
              <a:rPr lang="tr-TR" sz="1200" i="1" dirty="0"/>
              <a:t>bu yeni </a:t>
            </a:r>
            <a:r>
              <a:rPr lang="tr-TR" sz="1200" i="1" dirty="0" smtClean="0"/>
              <a:t>ordunun kurulması </a:t>
            </a:r>
            <a:r>
              <a:rPr lang="tr-TR" sz="1200" i="1" dirty="0"/>
              <a:t>birçok tepkiye </a:t>
            </a:r>
            <a:r>
              <a:rPr lang="tr-TR" sz="1200" i="1" dirty="0" smtClean="0"/>
              <a:t>yol açtı</a:t>
            </a:r>
            <a:r>
              <a:rPr lang="tr-TR" sz="1200" i="1" dirty="0"/>
              <a:t>.</a:t>
            </a:r>
            <a:endParaRPr lang="tr-TR" sz="1200" dirty="0"/>
          </a:p>
        </p:txBody>
      </p:sp>
      <p:pic>
        <p:nvPicPr>
          <p:cNvPr id="14338" name="Picture 2" descr="Soldiers of the Nizam-i Djedid Army c1800 Nizam-ı Cedid Askerleri 1800c |  Savaşçılar, Askeri üniforma, Tar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36" y="2013795"/>
            <a:ext cx="3564508" cy="23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5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6977" y="2276872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/>
              <a:t>III. Selim devrine kadar Avrupa Devletleriyle ilişkiler bu devletlerin </a:t>
            </a:r>
            <a:r>
              <a:rPr lang="tr-TR" sz="1600" dirty="0" smtClean="0"/>
              <a:t>İstanbul’daki elçileri </a:t>
            </a:r>
            <a:r>
              <a:rPr lang="tr-TR" sz="1600" dirty="0"/>
              <a:t>aracılığıyla sürdürülmekteydi. Osmanlı Devleti’nin Avrupa </a:t>
            </a:r>
            <a:r>
              <a:rPr lang="tr-TR" sz="1600" dirty="0" smtClean="0"/>
              <a:t>merkezlerinde daimi </a:t>
            </a:r>
            <a:r>
              <a:rPr lang="tr-TR" sz="1600" dirty="0"/>
              <a:t>ikamet elçileri bulunmuyordu. Devlet adamları arasında yabancı </a:t>
            </a:r>
            <a:r>
              <a:rPr lang="tr-TR" sz="1600" dirty="0" smtClean="0"/>
              <a:t>dil bilen </a:t>
            </a:r>
            <a:r>
              <a:rPr lang="tr-TR" sz="1600" dirty="0"/>
              <a:t>çok azdı. Devletin yabancı devlet merkezlerinde temsil edilmesi, </a:t>
            </a:r>
            <a:r>
              <a:rPr lang="tr-TR" sz="1600" dirty="0" smtClean="0"/>
              <a:t>Avrupalı ülkelerle </a:t>
            </a:r>
            <a:r>
              <a:rPr lang="tr-TR" sz="1600" dirty="0"/>
              <a:t>ilişki kurmak ve güvenilir bilgiler almak için daimi </a:t>
            </a:r>
            <a:r>
              <a:rPr lang="tr-TR" sz="1600" dirty="0" smtClean="0"/>
              <a:t>elçiliklerin açılması gerekiyordu</a:t>
            </a:r>
            <a:r>
              <a:rPr lang="tr-TR" sz="1600" dirty="0"/>
              <a:t>. Bu amaçla önemli merkezlerden başlamak üzere 1792’de </a:t>
            </a:r>
            <a:r>
              <a:rPr lang="tr-TR" sz="1600" dirty="0" smtClean="0"/>
              <a:t>Londra’da 1797’de </a:t>
            </a:r>
            <a:r>
              <a:rPr lang="tr-TR" sz="1600" dirty="0"/>
              <a:t>Paris, Viyana ve Berlin’de daimi elçilikler açıldı. Bu elçilikler pek çok </a:t>
            </a:r>
            <a:r>
              <a:rPr lang="tr-TR" sz="1600" dirty="0" smtClean="0"/>
              <a:t>Osmanlı aydının </a:t>
            </a:r>
            <a:r>
              <a:rPr lang="tr-TR" sz="1600" dirty="0"/>
              <a:t>yetişmesine, yabancı dil öğrenimlerine, Avrupa ülkelerindeki </a:t>
            </a:r>
            <a:r>
              <a:rPr lang="tr-TR" sz="1600" dirty="0" smtClean="0"/>
              <a:t>fikir akımlarını </a:t>
            </a:r>
            <a:r>
              <a:rPr lang="tr-TR" sz="1600" dirty="0"/>
              <a:t>tanımalarına hizmet etti. Böylece Batı’dan haberdar ve Batı’ya </a:t>
            </a:r>
            <a:r>
              <a:rPr lang="tr-TR" sz="1600" dirty="0" smtClean="0"/>
              <a:t>yönelik küçük </a:t>
            </a:r>
            <a:r>
              <a:rPr lang="tr-TR" sz="1600" dirty="0"/>
              <a:t>bir azınlık oluşmaya başladı.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YENİLEŞMESİNDE DÖNÜM NOKTASI III. SELİM VE</a:t>
            </a:r>
            <a:br>
              <a:rPr lang="tr-TR" sz="1800" b="1" dirty="0"/>
            </a:br>
            <a:r>
              <a:rPr lang="tr-TR" sz="1800" b="1" dirty="0"/>
              <a:t>NİZAM-I CEDİT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580112" y="4447155"/>
            <a:ext cx="3387757" cy="2222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b="1" dirty="0"/>
              <a:t>Osmanlı Devleti’nin Avrupa merkezlerinde daimi ikamet elçileri bulunmuyordu</a:t>
            </a:r>
            <a:r>
              <a:rPr lang="tr-TR" sz="1050" b="1" dirty="0" smtClean="0"/>
              <a:t>. Devlet </a:t>
            </a:r>
            <a:r>
              <a:rPr lang="tr-TR" sz="1050" b="1" dirty="0"/>
              <a:t>adamları arasında yabancı dil bilen çok azdı. Devletin yabancı devlet </a:t>
            </a:r>
            <a:r>
              <a:rPr lang="tr-TR" sz="1050" b="1" dirty="0" smtClean="0"/>
              <a:t>merkezlerinde temsil edilmesi</a:t>
            </a:r>
            <a:r>
              <a:rPr lang="tr-TR" sz="1050" b="1" dirty="0"/>
              <a:t>, Avrupalı ülkelerle ilişki kurmak ve güvenilir bilgiler </a:t>
            </a:r>
            <a:r>
              <a:rPr lang="tr-TR" sz="1050" b="1" dirty="0" smtClean="0"/>
              <a:t>almak için </a:t>
            </a:r>
            <a:r>
              <a:rPr lang="tr-TR" sz="1050" b="1" dirty="0"/>
              <a:t>daimi elçiliklerin açılması gerekiyordu. Bu amaçla önemli </a:t>
            </a:r>
            <a:r>
              <a:rPr lang="tr-TR" sz="1050" b="1" dirty="0" smtClean="0"/>
              <a:t>merkezlerden başlamak </a:t>
            </a:r>
            <a:r>
              <a:rPr lang="tr-TR" sz="1050" b="1" dirty="0"/>
              <a:t>üzere 1792’de Londra’da 1797’de Paris, Viyana ve Berlin’de daimi </a:t>
            </a:r>
            <a:r>
              <a:rPr lang="tr-TR" sz="1050" b="1" dirty="0" smtClean="0"/>
              <a:t>elçilikler açıldı</a:t>
            </a:r>
            <a:r>
              <a:rPr lang="tr-TR" sz="1050" b="1" dirty="0"/>
              <a:t>. Bu elçilikler pek çok Osmanlı aydının yetişmesine, yabancı dil öğrenimlerine</a:t>
            </a:r>
            <a:r>
              <a:rPr lang="tr-TR" sz="1050" b="1" dirty="0" smtClean="0"/>
              <a:t>, Avrupa </a:t>
            </a:r>
            <a:r>
              <a:rPr lang="tr-TR" sz="1050" b="1" dirty="0"/>
              <a:t>ülkelerindeki fikir akımlarını tanımalarına hizmet etti.</a:t>
            </a:r>
            <a:endParaRPr lang="tr-TR" sz="1050" dirty="0"/>
          </a:p>
        </p:txBody>
      </p:sp>
      <p:pic>
        <p:nvPicPr>
          <p:cNvPr id="15362" name="Picture 2" descr="Fransız Büyükelçisi Vergennes Kontu Charles Gravier'nin Türk Giysileri  İçinde Portresi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27" y="1104825"/>
            <a:ext cx="2625339" cy="32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8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6977" y="2276872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dirty="0"/>
              <a:t>III. Selim’in Nizam-ı Cedit hareketi eski düzenden şahsi çıkarları olan kişi </a:t>
            </a:r>
            <a:r>
              <a:rPr lang="tr-TR" sz="1400" dirty="0" smtClean="0"/>
              <a:t>ve gruplar </a:t>
            </a:r>
            <a:r>
              <a:rPr lang="tr-TR" sz="1400" dirty="0"/>
              <a:t>tarafından tepkiyle karşılanmıştı. Dünyanın en kuvvetli askerî sayılan </a:t>
            </a:r>
            <a:r>
              <a:rPr lang="tr-TR" sz="1400" dirty="0" smtClean="0"/>
              <a:t>Osmanlıların Avrupalılardan </a:t>
            </a:r>
            <a:r>
              <a:rPr lang="tr-TR" sz="1400" dirty="0"/>
              <a:t>askerî usul öğrenmesi ve Avrupa elbiselerini </a:t>
            </a:r>
            <a:r>
              <a:rPr lang="tr-TR" sz="1400" dirty="0" smtClean="0"/>
              <a:t>giymesi eleştirilerin </a:t>
            </a:r>
            <a:r>
              <a:rPr lang="tr-TR" sz="1400" dirty="0"/>
              <a:t>odağına yerleştirilmişti</a:t>
            </a:r>
            <a:r>
              <a:rPr lang="tr-TR" sz="1400" dirty="0" smtClean="0"/>
              <a:t>. Mevcut </a:t>
            </a:r>
            <a:r>
              <a:rPr lang="tr-TR" sz="1400" dirty="0"/>
              <a:t>düzenden faydalananlar arasında subaylar, İstanbul’un orta ve </a:t>
            </a:r>
            <a:r>
              <a:rPr lang="tr-TR" sz="1400" dirty="0" smtClean="0"/>
              <a:t>yüksek tabakası </a:t>
            </a:r>
            <a:r>
              <a:rPr lang="tr-TR" sz="1400" dirty="0"/>
              <a:t>ile merkezî hükûmete kafa tutmaya başlamış olan yerel iktidarlar (ayan</a:t>
            </a:r>
            <a:r>
              <a:rPr lang="tr-TR" sz="1400" dirty="0" smtClean="0"/>
              <a:t>, voyvoda</a:t>
            </a:r>
            <a:r>
              <a:rPr lang="tr-TR" sz="1400" dirty="0"/>
              <a:t>, mütegallibe vb.), yüksek memurlar ve bazı din adamları bulunuyordu</a:t>
            </a:r>
            <a:r>
              <a:rPr lang="tr-TR" sz="1400" dirty="0" smtClean="0"/>
              <a:t>. Hisse </a:t>
            </a:r>
            <a:r>
              <a:rPr lang="tr-TR" sz="1400" dirty="0"/>
              <a:t>senedi durumuna gelmiş olan Yeniçeri ulufelerini satın alan bazı devlet ricali</a:t>
            </a:r>
            <a:r>
              <a:rPr lang="tr-TR" sz="1400" dirty="0" smtClean="0"/>
              <a:t>, din </a:t>
            </a:r>
            <a:r>
              <a:rPr lang="tr-TR" sz="1400" dirty="0"/>
              <a:t>adamı, Fenerli Rumlar ve Yahudiler ile bazı İstanbullular için Yeniçeri </a:t>
            </a:r>
            <a:r>
              <a:rPr lang="tr-TR" sz="1400" dirty="0" smtClean="0"/>
              <a:t>Ocağı </a:t>
            </a:r>
            <a:r>
              <a:rPr lang="tr-TR" sz="1400" dirty="0"/>
              <a:t>aynı zamanda bir gelir kapısı durumuna gelmişti. Asker ocaklarının yeni bir </a:t>
            </a:r>
            <a:r>
              <a:rPr lang="tr-TR" sz="1400" dirty="0" smtClean="0"/>
              <a:t>düzene tabi </a:t>
            </a:r>
            <a:r>
              <a:rPr lang="tr-TR" sz="1400" dirty="0"/>
              <a:t>tutulması ile bu gruplar gelirlerinden mahrum kalmışlardı. Öte </a:t>
            </a:r>
            <a:r>
              <a:rPr lang="tr-TR" sz="1400" dirty="0" smtClean="0"/>
              <a:t>yandan Nizam-ı </a:t>
            </a:r>
            <a:r>
              <a:rPr lang="tr-TR" sz="1400" dirty="0"/>
              <a:t>Cedit ordusunun ihtiyaçlarının büyük oranda Avrupa’dan temin </a:t>
            </a:r>
            <a:r>
              <a:rPr lang="tr-TR" sz="1400" dirty="0" smtClean="0"/>
              <a:t>edilmesi de </a:t>
            </a:r>
            <a:r>
              <a:rPr lang="tr-TR" sz="1400" dirty="0"/>
              <a:t>askerî malzeme satan esnafın gelirini azaltmıştı. Merkezî otoritenin </a:t>
            </a:r>
            <a:r>
              <a:rPr lang="tr-TR" sz="1400" dirty="0" smtClean="0"/>
              <a:t>zayıflamasıyla güçlerine </a:t>
            </a:r>
            <a:r>
              <a:rPr lang="tr-TR" sz="1400" dirty="0"/>
              <a:t>güç katan yerel </a:t>
            </a:r>
            <a:r>
              <a:rPr lang="tr-TR" sz="1400" dirty="0" smtClean="0"/>
              <a:t>iktidarlar/ayanlar </a:t>
            </a:r>
            <a:r>
              <a:rPr lang="tr-TR" sz="1400" dirty="0"/>
              <a:t>da yeni düzenin </a:t>
            </a:r>
            <a:r>
              <a:rPr lang="tr-TR" sz="1400" dirty="0" smtClean="0"/>
              <a:t>gelmesiyle Anadolu’daki </a:t>
            </a:r>
            <a:r>
              <a:rPr lang="tr-TR" sz="1400" dirty="0"/>
              <a:t>iktidar bölgelerini büyük oranda kaybedeceklerdi.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YENİLEŞMESİNDE DÖNÜM NOKTASI III. SELİM </a:t>
            </a:r>
            <a:r>
              <a:rPr lang="tr-TR" sz="1800" b="1" dirty="0" smtClean="0"/>
              <a:t>Kabakçı </a:t>
            </a:r>
            <a:r>
              <a:rPr lang="tr-TR" sz="1800" b="1" dirty="0"/>
              <a:t>Mustafa İsyanı ve III. Selim Devri’nin Sonu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724128" y="4447155"/>
            <a:ext cx="3243741" cy="2222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/>
              <a:t>Yeni </a:t>
            </a:r>
            <a:r>
              <a:rPr lang="tr-TR" sz="1050" dirty="0" smtClean="0"/>
              <a:t>düzenden çıkarları </a:t>
            </a:r>
            <a:r>
              <a:rPr lang="tr-TR" sz="1050" dirty="0"/>
              <a:t>olumsuz yönde etkilenen bu şahıs ve grupların desteğiyle Nizam-ı Cedit</a:t>
            </a:r>
          </a:p>
          <a:p>
            <a:r>
              <a:rPr lang="tr-TR" sz="1050" dirty="0"/>
              <a:t>hareketine </a:t>
            </a:r>
            <a:r>
              <a:rPr lang="tr-TR" sz="1050" dirty="0" smtClean="0"/>
              <a:t> karşı </a:t>
            </a:r>
            <a:r>
              <a:rPr lang="tr-TR" sz="1050" dirty="0"/>
              <a:t>olanlar, Karadeniz Boğazı kalelerinde topçu olan </a:t>
            </a:r>
            <a:r>
              <a:rPr lang="tr-TR" sz="1050" dirty="0" smtClean="0"/>
              <a:t>Kastamonulu Kabakçı </a:t>
            </a:r>
            <a:r>
              <a:rPr lang="tr-TR" sz="1050" dirty="0"/>
              <a:t>Mustafa önderliğinde isyan ederek İstanbul’a doğru yürümeye başladılar</a:t>
            </a:r>
            <a:r>
              <a:rPr lang="tr-TR" sz="1050" dirty="0" smtClean="0"/>
              <a:t>. Kabakçı </a:t>
            </a:r>
            <a:r>
              <a:rPr lang="tr-TR" sz="1050" dirty="0"/>
              <a:t>Mustafa İstanbul’a vardığında İstanbul halkından da büyük destek gördü.</a:t>
            </a:r>
          </a:p>
          <a:p>
            <a:r>
              <a:rPr lang="tr-TR" sz="1050" dirty="0"/>
              <a:t>İsyancılar 28 Mayıs’ta III. Selim’den Nizam-ı Cedit ordusunun kaldırılmasını ve </a:t>
            </a:r>
            <a:r>
              <a:rPr lang="tr-TR" sz="1050" dirty="0" smtClean="0"/>
              <a:t>11 kişinin </a:t>
            </a:r>
            <a:r>
              <a:rPr lang="tr-TR" sz="1050" dirty="0"/>
              <a:t>idamını istedi. Ertesi gün III. Selim tahtan indirildi ve yerine IV. </a:t>
            </a:r>
            <a:r>
              <a:rPr lang="tr-TR" sz="1050" dirty="0" smtClean="0"/>
              <a:t>Mustafa geçirildi</a:t>
            </a:r>
            <a:r>
              <a:rPr lang="tr-TR" sz="1050" dirty="0"/>
              <a:t>. 1808’de de Nizam-ı Cedit ordusu lağvedildi.</a:t>
            </a:r>
          </a:p>
        </p:txBody>
      </p:sp>
      <p:pic>
        <p:nvPicPr>
          <p:cNvPr id="16386" name="Picture 2" descr="Kabakçı Mustafa İsyanında Yer Alan Lazların İstanbul'daki Durumu - Hasan  Azaklı Artvin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30" y="2013068"/>
            <a:ext cx="3246739" cy="24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7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6977" y="2276872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dirty="0"/>
              <a:t>IV. Mustafa’nın (1807-1808) kısa </a:t>
            </a:r>
            <a:r>
              <a:rPr lang="fi-FI" sz="1600" dirty="0" smtClean="0"/>
              <a:t>saltanat</a:t>
            </a:r>
            <a:r>
              <a:rPr lang="tr-TR" sz="1600" dirty="0" smtClean="0"/>
              <a:t> döneminde </a:t>
            </a:r>
            <a:r>
              <a:rPr lang="tr-TR" sz="1600" dirty="0"/>
              <a:t>III. Selim’in </a:t>
            </a:r>
            <a:r>
              <a:rPr lang="tr-TR" sz="1600" dirty="0" smtClean="0"/>
              <a:t>başlatmış olduğu </a:t>
            </a:r>
            <a:r>
              <a:rPr lang="tr-TR" sz="1600" dirty="0"/>
              <a:t>yenilikler </a:t>
            </a:r>
            <a:r>
              <a:rPr lang="tr-TR" sz="1600" dirty="0" smtClean="0"/>
              <a:t>durdurularak çok </a:t>
            </a:r>
            <a:r>
              <a:rPr lang="tr-TR" sz="1600" dirty="0"/>
              <a:t>sayıda Nizam-ı Cedit yanlısı </a:t>
            </a:r>
            <a:r>
              <a:rPr lang="tr-TR" sz="1600" dirty="0" smtClean="0"/>
              <a:t>da öldürüldü</a:t>
            </a:r>
            <a:r>
              <a:rPr lang="tr-TR" sz="1600" dirty="0"/>
              <a:t>. IV. Mustafa Yeniçeri </a:t>
            </a:r>
            <a:r>
              <a:rPr lang="tr-TR" sz="1600" dirty="0" smtClean="0"/>
              <a:t>Ocağı ile </a:t>
            </a:r>
            <a:r>
              <a:rPr lang="tr-TR" sz="1600" dirty="0"/>
              <a:t>31 Mayıs 1807’de bir </a:t>
            </a:r>
            <a:r>
              <a:rPr lang="tr-TR" sz="1600" dirty="0" smtClean="0"/>
              <a:t>anlaşma yaptı</a:t>
            </a:r>
            <a:r>
              <a:rPr lang="tr-TR" sz="1600" dirty="0"/>
              <a:t>. Bu anlaşmaya göre </a:t>
            </a:r>
            <a:r>
              <a:rPr lang="tr-TR" sz="1600" dirty="0" smtClean="0"/>
              <a:t>Kabakçı </a:t>
            </a:r>
            <a:r>
              <a:rPr lang="tr-TR" sz="1600" dirty="0" err="1" smtClean="0"/>
              <a:t>İsyanı’ndan</a:t>
            </a:r>
            <a:r>
              <a:rPr lang="tr-TR" sz="1600" dirty="0" smtClean="0"/>
              <a:t> </a:t>
            </a:r>
            <a:r>
              <a:rPr lang="tr-TR" sz="1600" dirty="0"/>
              <a:t>Yeniçeri Ocağı </a:t>
            </a:r>
            <a:r>
              <a:rPr lang="tr-TR" sz="1600" dirty="0" smtClean="0"/>
              <a:t>sorumlu tutulmayacak </a:t>
            </a:r>
            <a:r>
              <a:rPr lang="tr-TR" sz="1600" dirty="0"/>
              <a:t>ve buna karşılık </a:t>
            </a:r>
            <a:r>
              <a:rPr lang="tr-TR" sz="1600" dirty="0" smtClean="0"/>
              <a:t>Ocak da </a:t>
            </a:r>
            <a:r>
              <a:rPr lang="tr-TR" sz="1600" dirty="0"/>
              <a:t>devlet işlerine karışmayacaktı. </a:t>
            </a:r>
            <a:r>
              <a:rPr lang="tr-TR" sz="1600" dirty="0" smtClean="0"/>
              <a:t>Bu sırada </a:t>
            </a:r>
            <a:r>
              <a:rPr lang="tr-TR" sz="1600" dirty="0"/>
              <a:t>öldürülmekten </a:t>
            </a:r>
            <a:r>
              <a:rPr lang="tr-TR" sz="1600" dirty="0" smtClean="0"/>
              <a:t>kurtulmayı başarmış </a:t>
            </a:r>
            <a:r>
              <a:rPr lang="tr-TR" sz="1600" dirty="0"/>
              <a:t>olan yenilikçiler </a:t>
            </a:r>
            <a:r>
              <a:rPr lang="tr-TR" sz="1600" dirty="0" smtClean="0"/>
              <a:t>Rusçuk Ayanı </a:t>
            </a:r>
            <a:r>
              <a:rPr lang="tr-TR" sz="1600" dirty="0"/>
              <a:t>Alemdar Mustafa </a:t>
            </a:r>
            <a:r>
              <a:rPr lang="tr-TR" sz="1600" dirty="0" smtClean="0"/>
              <a:t>Paşa’nın etrafında </a:t>
            </a:r>
            <a:r>
              <a:rPr lang="tr-TR" sz="1600" dirty="0"/>
              <a:t>toplanmıştı. Yenilikçiler</a:t>
            </a:r>
            <a:r>
              <a:rPr lang="tr-TR" sz="1600" dirty="0" smtClean="0"/>
              <a:t>, Rusçuk </a:t>
            </a:r>
            <a:r>
              <a:rPr lang="tr-TR" sz="1600" dirty="0"/>
              <a:t>Ayanı Alemdar </a:t>
            </a:r>
            <a:r>
              <a:rPr lang="tr-TR" sz="1600" dirty="0" smtClean="0"/>
              <a:t>Mustafa Paşa </a:t>
            </a:r>
            <a:r>
              <a:rPr lang="tr-TR" sz="1600" dirty="0"/>
              <a:t>önderliğinde 10 bin </a:t>
            </a:r>
            <a:r>
              <a:rPr lang="tr-TR" sz="1600" dirty="0" smtClean="0"/>
              <a:t>mevcutla İstanbul </a:t>
            </a:r>
            <a:r>
              <a:rPr lang="tr-TR" sz="1600" dirty="0"/>
              <a:t>üzerine yürüdü. </a:t>
            </a:r>
            <a:r>
              <a:rPr lang="tr-TR" sz="1600" dirty="0" smtClean="0"/>
              <a:t>Alemdar Mustafa </a:t>
            </a:r>
            <a:r>
              <a:rPr lang="tr-TR" sz="1600" dirty="0"/>
              <a:t>Paşa’nın Saray’a </a:t>
            </a:r>
            <a:r>
              <a:rPr lang="tr-TR" sz="1600" dirty="0" smtClean="0"/>
              <a:t>saldırdığı sırada </a:t>
            </a:r>
            <a:r>
              <a:rPr lang="tr-TR" sz="1600" dirty="0"/>
              <a:t>IV. Mustafa hal’ </a:t>
            </a:r>
            <a:r>
              <a:rPr lang="tr-TR" sz="1600" dirty="0" smtClean="0"/>
              <a:t>edilmesini önlemek </a:t>
            </a:r>
            <a:r>
              <a:rPr lang="tr-TR" sz="1600" dirty="0"/>
              <a:t>amacıyla III. Selim’i öldürtmüştü</a:t>
            </a:r>
            <a:r>
              <a:rPr lang="tr-TR" sz="1600" dirty="0" smtClean="0"/>
              <a:t>. Yenilikçilerin Saray’a karşı </a:t>
            </a:r>
            <a:r>
              <a:rPr lang="tr-TR" sz="1600" dirty="0"/>
              <a:t>elde ettiği başarı neticesinde II</a:t>
            </a:r>
            <a:r>
              <a:rPr lang="tr-TR" sz="1600" dirty="0" smtClean="0"/>
              <a:t>. Mahmut </a:t>
            </a:r>
            <a:r>
              <a:rPr lang="tr-TR" sz="1600" dirty="0"/>
              <a:t>tahta çıkarıldı ve </a:t>
            </a:r>
            <a:r>
              <a:rPr lang="tr-TR" sz="1600" dirty="0" smtClean="0"/>
              <a:t>Alemdar </a:t>
            </a:r>
            <a:r>
              <a:rPr lang="pt-BR" sz="1600" dirty="0" smtClean="0"/>
              <a:t>Mustafa </a:t>
            </a:r>
            <a:r>
              <a:rPr lang="pt-BR" sz="1600" dirty="0"/>
              <a:t>Paşa da sadrazam oldu.</a:t>
            </a:r>
            <a:endParaRPr lang="tr-TR" sz="1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II. MAHMUT DÖNEMİ GELİŞMELERİ VE YENİLİKLERİ</a:t>
            </a:r>
            <a:br>
              <a:rPr lang="tr-TR" sz="1800" b="1" dirty="0"/>
            </a:br>
            <a:r>
              <a:rPr lang="tr-TR" sz="1800" b="1" dirty="0"/>
              <a:t>(1808-1839)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10" name="Picture 2" descr="II. Mahmud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99" y="1916832"/>
            <a:ext cx="346329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64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5770" y="2132856"/>
            <a:ext cx="4905063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200" dirty="0"/>
              <a:t>II. Mahmut tahta geçer geçmez ilk olarak merkezî otoritenin sağlanmasına </a:t>
            </a:r>
            <a:r>
              <a:rPr lang="tr-TR" sz="1200" dirty="0" smtClean="0"/>
              <a:t>yönelik </a:t>
            </a:r>
            <a:r>
              <a:rPr lang="tr-TR" sz="1200" dirty="0" err="1" smtClean="0"/>
              <a:t>icraatlara</a:t>
            </a:r>
            <a:r>
              <a:rPr lang="tr-TR" sz="1200" dirty="0" smtClean="0"/>
              <a:t> </a:t>
            </a:r>
            <a:r>
              <a:rPr lang="tr-TR" sz="1200" dirty="0"/>
              <a:t>ağırlık verdi. Sadrazam Alemdar Mustafa Paşa’nın </a:t>
            </a:r>
            <a:r>
              <a:rPr lang="tr-TR" sz="1200" dirty="0" smtClean="0"/>
              <a:t>yönlendirmesiyle merkezî </a:t>
            </a:r>
            <a:r>
              <a:rPr lang="tr-TR" sz="1200" dirty="0"/>
              <a:t>iktidarı zayıflatan yerel iktidarlar/ayanlar kontrol altına alınmak istendi</a:t>
            </a:r>
            <a:r>
              <a:rPr lang="tr-TR" sz="1200" dirty="0" smtClean="0"/>
              <a:t>. </a:t>
            </a:r>
            <a:r>
              <a:rPr lang="tr-TR" sz="1200" dirty="0"/>
              <a:t>Bu maksatla 29 Eylül 1808’de ayanlar ile Yeniçeri Ocağı’nın düzenlenmesi, </a:t>
            </a:r>
            <a:r>
              <a:rPr lang="tr-TR" sz="1200" dirty="0" smtClean="0"/>
              <a:t>ayanların hak </a:t>
            </a:r>
            <a:r>
              <a:rPr lang="tr-TR" sz="1200" dirty="0"/>
              <a:t>ve imtiyazları ile devlete karşı sorumluluk ve vazifeleri ve buna </a:t>
            </a:r>
            <a:r>
              <a:rPr lang="tr-TR" sz="1200" dirty="0" smtClean="0"/>
              <a:t>karşılık devletin </a:t>
            </a:r>
            <a:r>
              <a:rPr lang="tr-TR" sz="1200" dirty="0"/>
              <a:t>ayanlara karşı tutumu konuşuldu. Varılan mutabakat neticesinde 7 </a:t>
            </a:r>
            <a:r>
              <a:rPr lang="tr-TR" sz="1200" dirty="0" smtClean="0"/>
              <a:t>Ekim 1808’de </a:t>
            </a:r>
            <a:r>
              <a:rPr lang="tr-TR" sz="1200" dirty="0"/>
              <a:t>ayanlar ile Saray arasında </a:t>
            </a:r>
            <a:r>
              <a:rPr lang="tr-TR" sz="1200" i="1" dirty="0" err="1"/>
              <a:t>Sened</a:t>
            </a:r>
            <a:r>
              <a:rPr lang="tr-TR" sz="1200" i="1" dirty="0"/>
              <a:t>-i İttifak </a:t>
            </a:r>
            <a:r>
              <a:rPr lang="tr-TR" sz="1200" dirty="0"/>
              <a:t>belgesi imzalandı. Bu </a:t>
            </a:r>
            <a:r>
              <a:rPr lang="tr-TR" sz="1200" dirty="0" smtClean="0"/>
              <a:t>senetle ayanlar </a:t>
            </a:r>
            <a:r>
              <a:rPr lang="tr-TR" sz="1200" dirty="0"/>
              <a:t>Padişah’a sadakatlerini ilan ederken Padişah da ayanları koruma sözü vermekteydi</a:t>
            </a:r>
            <a:r>
              <a:rPr lang="tr-TR" sz="1200" dirty="0" smtClean="0"/>
              <a:t>. Ayrıca </a:t>
            </a:r>
            <a:r>
              <a:rPr lang="tr-TR" sz="1200" dirty="0"/>
              <a:t>ayanlar vergileri Saray’ın isteği doğrultusunda toplayacakları </a:t>
            </a:r>
            <a:r>
              <a:rPr lang="tr-TR" sz="1200" dirty="0" smtClean="0"/>
              <a:t>ve kendi </a:t>
            </a:r>
            <a:r>
              <a:rPr lang="tr-TR" sz="1200" dirty="0"/>
              <a:t>bölgelerinin dışına el uzatmayacakları hakkında da teminat vermekteydi</a:t>
            </a:r>
            <a:r>
              <a:rPr lang="tr-TR" sz="1200" dirty="0" smtClean="0"/>
              <a:t>. Ayanların </a:t>
            </a:r>
            <a:r>
              <a:rPr lang="tr-TR" sz="1200" dirty="0"/>
              <a:t>merkeze bağlılıklarının karşılığı olarak Sadrazam, keyfi </a:t>
            </a:r>
            <a:r>
              <a:rPr lang="tr-TR" sz="1200" dirty="0" smtClean="0"/>
              <a:t>davranışlarda bulunmayacağını</a:t>
            </a:r>
            <a:r>
              <a:rPr lang="tr-TR" sz="1200" dirty="0"/>
              <a:t>, ayanların etki ve yönetim alanlarına karışmayacağını ilan ediyordu</a:t>
            </a:r>
            <a:r>
              <a:rPr lang="tr-TR" sz="1200" dirty="0" smtClean="0"/>
              <a:t>. Bu </a:t>
            </a:r>
            <a:r>
              <a:rPr lang="tr-TR" sz="1200" dirty="0"/>
              <a:t>ittifakla ayanların mallarının babadan </a:t>
            </a:r>
            <a:r>
              <a:rPr lang="tr-TR" sz="1200" dirty="0" err="1"/>
              <a:t>oğla</a:t>
            </a:r>
            <a:r>
              <a:rPr lang="tr-TR" sz="1200" dirty="0"/>
              <a:t> geçmesi usulünün Saray </a:t>
            </a:r>
            <a:r>
              <a:rPr lang="tr-TR" sz="1200" dirty="0" smtClean="0"/>
              <a:t>tarafından kabul </a:t>
            </a:r>
            <a:r>
              <a:rPr lang="tr-TR" sz="1200" dirty="0"/>
              <a:t>edildiği de imza altına alınıyordu. Merkezî otoriteyi </a:t>
            </a:r>
            <a:r>
              <a:rPr lang="tr-TR" sz="1200" dirty="0" smtClean="0"/>
              <a:t>güçlendirmek maksadıyla </a:t>
            </a:r>
            <a:r>
              <a:rPr lang="tr-TR" sz="1200" dirty="0"/>
              <a:t>yerel iktidarlarla imzalanmış olan bu senet halkın genelinin </a:t>
            </a:r>
            <a:r>
              <a:rPr lang="tr-TR" sz="1200" dirty="0" smtClean="0"/>
              <a:t>çıkarlarını ilgilendiren </a:t>
            </a:r>
            <a:r>
              <a:rPr lang="tr-TR" sz="1200" dirty="0"/>
              <a:t>maddeler de içermekteydi. </a:t>
            </a:r>
            <a:r>
              <a:rPr lang="tr-TR" sz="1200" dirty="0" err="1"/>
              <a:t>Sened</a:t>
            </a:r>
            <a:r>
              <a:rPr lang="tr-TR" sz="1200" dirty="0"/>
              <a:t>-i İttifak’ta vergilerin </a:t>
            </a:r>
            <a:r>
              <a:rPr lang="tr-TR" sz="1200" dirty="0" smtClean="0"/>
              <a:t>haksız ve </a:t>
            </a:r>
            <a:r>
              <a:rPr lang="tr-TR" sz="1200" dirty="0"/>
              <a:t>ezici olmaması, reayaya zulmün yasaklanması, bir suç </a:t>
            </a:r>
            <a:r>
              <a:rPr lang="tr-TR" sz="1200" dirty="0" smtClean="0"/>
              <a:t>işlenmesi durumunda soruşturma </a:t>
            </a:r>
            <a:r>
              <a:rPr lang="tr-TR" sz="1200" dirty="0"/>
              <a:t>yapılmadan ceza verilmemesi gibi kişi haklarını korumaya </a:t>
            </a:r>
            <a:r>
              <a:rPr lang="tr-TR" sz="1200" dirty="0" smtClean="0"/>
              <a:t>yönelik hükümler </a:t>
            </a:r>
            <a:r>
              <a:rPr lang="tr-TR" sz="1200" dirty="0"/>
              <a:t>bulunmaktaydı.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II. MAHMUT DÖNEMİ GELİŞMELERİ VE YENİLİKLERİ</a:t>
            </a:r>
            <a:br>
              <a:rPr lang="tr-TR" sz="1800" b="1" dirty="0"/>
            </a:br>
            <a:r>
              <a:rPr lang="tr-TR" sz="1800" b="1" dirty="0" err="1" smtClean="0"/>
              <a:t>Sened</a:t>
            </a:r>
            <a:r>
              <a:rPr lang="tr-TR" sz="1800" b="1" dirty="0" smtClean="0"/>
              <a:t>-i </a:t>
            </a:r>
            <a:r>
              <a:rPr lang="tr-TR" sz="1800" b="1" dirty="0"/>
              <a:t>İttifak (7 Ekim 1808)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34" name="Picture 2" descr="Sened-i İttifak'ın Önemi Nedir? Sened-i İttifak Kimler Arasında İmzalandı?  | Öğrenci Günde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43348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932040" y="4797152"/>
            <a:ext cx="42119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b="1" dirty="0"/>
              <a:t>Ne var ki </a:t>
            </a:r>
            <a:r>
              <a:rPr lang="tr-TR" sz="1050" b="1" dirty="0" err="1"/>
              <a:t>Sened</a:t>
            </a:r>
            <a:r>
              <a:rPr lang="tr-TR" sz="1050" b="1" dirty="0"/>
              <a:t>-i İttifak uzun ömürlü olamamış, uygulanma</a:t>
            </a:r>
          </a:p>
          <a:p>
            <a:r>
              <a:rPr lang="tr-TR" sz="1050" b="1" dirty="0"/>
              <a:t>fırsatı dahi bulamadan imzalanmasından beş hafta sonra Alemdar </a:t>
            </a:r>
            <a:r>
              <a:rPr lang="tr-TR" sz="1050" b="1" dirty="0" smtClean="0"/>
              <a:t>Mustafa Paşa’nın </a:t>
            </a:r>
            <a:r>
              <a:rPr lang="tr-TR" sz="1050" b="1" dirty="0"/>
              <a:t>öldürülmesiyle tamamen unutulmuştur</a:t>
            </a:r>
            <a:r>
              <a:rPr lang="tr-TR" sz="1050" b="1" dirty="0" smtClean="0"/>
              <a:t>. Osmanlı </a:t>
            </a:r>
            <a:r>
              <a:rPr lang="tr-TR" sz="1050" b="1" dirty="0"/>
              <a:t>devlet adamlarının devletin eski gücüne ulaşması için ayanlarla </a:t>
            </a:r>
            <a:r>
              <a:rPr lang="tr-TR" sz="1050" b="1" dirty="0" smtClean="0"/>
              <a:t>merkezî otorite </a:t>
            </a:r>
            <a:r>
              <a:rPr lang="tr-TR" sz="1050" b="1" dirty="0"/>
              <a:t>arasındaki iktidar ilişkilerini düzenlenmeye çalıştığı bu belge, aynı zamanda</a:t>
            </a:r>
            <a:r>
              <a:rPr lang="tr-TR" sz="1050" b="1" dirty="0" smtClean="0"/>
              <a:t>, Osmanlı </a:t>
            </a:r>
            <a:r>
              <a:rPr lang="tr-TR" sz="1050" b="1" dirty="0"/>
              <a:t>Devleti’ndeki anayasallaşma sürecini başlatan ilk belgelerden biri </a:t>
            </a:r>
            <a:r>
              <a:rPr lang="tr-TR" sz="1050" b="1" dirty="0" smtClean="0"/>
              <a:t>olarak kabul </a:t>
            </a:r>
            <a:r>
              <a:rPr lang="tr-TR" sz="1050" b="1" dirty="0"/>
              <a:t>edilmektedir. Tartışmasız olan bir başka gerçek de şudur ki her ne </a:t>
            </a:r>
            <a:r>
              <a:rPr lang="tr-TR" sz="1050" b="1" dirty="0" smtClean="0"/>
              <a:t>kadar uygulanma </a:t>
            </a:r>
            <a:r>
              <a:rPr lang="tr-TR" sz="1050" b="1" dirty="0"/>
              <a:t>imkânı bulamamış ve kâğıt üzerinde kalmış olsa da Osmanlı </a:t>
            </a:r>
            <a:r>
              <a:rPr lang="tr-TR" sz="1050" b="1" dirty="0" smtClean="0"/>
              <a:t>tarihinde merkezî </a:t>
            </a:r>
            <a:r>
              <a:rPr lang="tr-TR" sz="1050" b="1" dirty="0"/>
              <a:t>otorite ilk kez bu belgeyle sınırlandırılmıştır.</a:t>
            </a:r>
          </a:p>
        </p:txBody>
      </p:sp>
    </p:spTree>
    <p:extLst>
      <p:ext uri="{BB962C8B-B14F-4D97-AF65-F5344CB8AC3E}">
        <p14:creationId xmlns:p14="http://schemas.microsoft.com/office/powerpoint/2010/main" val="223817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55575" y="2060848"/>
            <a:ext cx="4905063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200" dirty="0"/>
              <a:t>Balkanlar’da ilk milliyetçi isyan Sırbistan’da çıkmıştı</a:t>
            </a:r>
            <a:r>
              <a:rPr lang="tr-TR" sz="1200" dirty="0" smtClean="0"/>
              <a:t>. Osmanlı-Rus </a:t>
            </a:r>
            <a:r>
              <a:rPr lang="tr-TR" sz="1200" dirty="0"/>
              <a:t>savaşı sürerken Ruslar Sırp isyanlarını teşvik etmiştir. </a:t>
            </a:r>
            <a:r>
              <a:rPr lang="tr-TR" sz="1200" dirty="0" smtClean="0"/>
              <a:t>Osmanlı Devleti </a:t>
            </a:r>
            <a:r>
              <a:rPr lang="tr-TR" sz="1200" dirty="0"/>
              <a:t>Ekim 1813’te Sırp isyanlarını kontrol altına almayı başardı. </a:t>
            </a:r>
            <a:r>
              <a:rPr lang="tr-TR" sz="1200" dirty="0" smtClean="0"/>
              <a:t>Ancak Rusya’nın </a:t>
            </a:r>
            <a:r>
              <a:rPr lang="tr-TR" sz="1200" dirty="0"/>
              <a:t>desteğiyle 1815 Temmuz’unda yeniden başlayan isyanlar </a:t>
            </a:r>
            <a:r>
              <a:rPr lang="tr-TR" sz="1200" dirty="0" smtClean="0"/>
              <a:t>neticesinde Osmanlı </a:t>
            </a:r>
            <a:r>
              <a:rPr lang="tr-TR" sz="1200" dirty="0"/>
              <a:t>Devleti 1816’da Sırplara özerk bir prenslik statüsü vermek zorunda kaldı</a:t>
            </a:r>
            <a:r>
              <a:rPr lang="tr-TR" sz="1200" dirty="0" smtClean="0"/>
              <a:t>. </a:t>
            </a:r>
            <a:r>
              <a:rPr lang="nn-NO" sz="1200" dirty="0" smtClean="0"/>
              <a:t>Sırplara </a:t>
            </a:r>
            <a:r>
              <a:rPr lang="nn-NO" sz="1200" dirty="0"/>
              <a:t>verilen statü, Ruslarla 7 Ekim 1826’da imzalanan Akkerman ve 14 </a:t>
            </a:r>
            <a:r>
              <a:rPr lang="nn-NO" sz="1200" dirty="0" smtClean="0"/>
              <a:t>Eylül</a:t>
            </a:r>
            <a:r>
              <a:rPr lang="tr-TR" sz="1200" dirty="0" smtClean="0"/>
              <a:t> 1829’da </a:t>
            </a:r>
            <a:r>
              <a:rPr lang="tr-TR" sz="1200" dirty="0"/>
              <a:t>imzalanan Edirne Antlaşmalarında tasdik edildi. Eylül 1830’da ise </a:t>
            </a:r>
            <a:r>
              <a:rPr lang="tr-TR" sz="1200" dirty="0" smtClean="0"/>
              <a:t>özerk Sırbistan’ın </a:t>
            </a:r>
            <a:r>
              <a:rPr lang="tr-TR" sz="1200" dirty="0"/>
              <a:t>kurulmuş olduğu ilan edildi</a:t>
            </a:r>
            <a:r>
              <a:rPr lang="tr-TR" sz="1200" dirty="0" smtClean="0"/>
              <a:t>. </a:t>
            </a:r>
            <a:r>
              <a:rPr lang="tr-TR" sz="1200" dirty="0"/>
              <a:t>Ruslar yalnızca Sırpları değil Rumların da Osmanlı Devleti’ne karşı </a:t>
            </a:r>
            <a:r>
              <a:rPr lang="tr-TR" sz="1200" dirty="0" smtClean="0"/>
              <a:t>isyanlarını kışkırtıp </a:t>
            </a:r>
            <a:r>
              <a:rPr lang="tr-TR" sz="1200" dirty="0"/>
              <a:t>destekledi. Şubat 1821’de Rus </a:t>
            </a:r>
            <a:r>
              <a:rPr lang="tr-TR" sz="1200" dirty="0" err="1"/>
              <a:t>Çarı’nın</a:t>
            </a:r>
            <a:r>
              <a:rPr lang="tr-TR" sz="1200" dirty="0"/>
              <a:t> Rum asıllı yeğeni </a:t>
            </a:r>
            <a:r>
              <a:rPr lang="tr-TR" sz="1200" dirty="0" err="1"/>
              <a:t>İpsilanti</a:t>
            </a:r>
            <a:r>
              <a:rPr lang="tr-TR" sz="1200" dirty="0"/>
              <a:t> </a:t>
            </a:r>
            <a:r>
              <a:rPr lang="tr-TR" sz="1200" dirty="0" smtClean="0"/>
              <a:t>tarafından ilk </a:t>
            </a:r>
            <a:r>
              <a:rPr lang="tr-TR" sz="1200" dirty="0"/>
              <a:t>isyan hareketi Eflak’ta başlatıldı. İkinci isyan hareketi bir ay sonra </a:t>
            </a:r>
            <a:r>
              <a:rPr lang="tr-TR" sz="1200" dirty="0" smtClean="0"/>
              <a:t>Mart 1821’de </a:t>
            </a:r>
            <a:r>
              <a:rPr lang="tr-TR" sz="1200" dirty="0"/>
              <a:t>Mora’da patlak verdi. Mora İsyanı kısa zamanda yayılarak Nisan </a:t>
            </a:r>
            <a:r>
              <a:rPr lang="tr-TR" sz="1200" dirty="0" smtClean="0"/>
              <a:t>ayında orta </a:t>
            </a:r>
            <a:r>
              <a:rPr lang="tr-TR" sz="1200" dirty="0"/>
              <a:t>ve güney Yunanistan’a kadar genişledi. Osmanlı Devleti’nin Mora </a:t>
            </a:r>
            <a:r>
              <a:rPr lang="tr-TR" sz="1200" dirty="0" err="1" smtClean="0"/>
              <a:t>İsyanı’nı</a:t>
            </a:r>
            <a:r>
              <a:rPr lang="tr-TR" sz="1200" dirty="0" smtClean="0"/>
              <a:t> bastırmakta </a:t>
            </a:r>
            <a:r>
              <a:rPr lang="tr-TR" sz="1200" dirty="0"/>
              <a:t>gösterdiği başarısızlık üzerine Avrupa devletleri harekete </a:t>
            </a:r>
            <a:r>
              <a:rPr lang="tr-TR" sz="1200" dirty="0" smtClean="0"/>
              <a:t>geçerek Osmanlı </a:t>
            </a:r>
            <a:r>
              <a:rPr lang="tr-TR" sz="1200" dirty="0"/>
              <a:t>aleyhine propaganda faaliyeti yürütmeye başladı. Osmanlılar isyanı </a:t>
            </a:r>
            <a:r>
              <a:rPr lang="tr-TR" sz="1200" dirty="0" smtClean="0"/>
              <a:t>bastırabilmek için </a:t>
            </a:r>
            <a:r>
              <a:rPr lang="tr-TR" sz="1200" dirty="0"/>
              <a:t>Mısır Valisi Mehmet Ali Paşa’dan yardım istemek zorunda kaldı</a:t>
            </a:r>
            <a:r>
              <a:rPr lang="tr-TR" sz="1200" dirty="0" smtClean="0"/>
              <a:t>. Mehmet </a:t>
            </a:r>
            <a:r>
              <a:rPr lang="tr-TR" sz="1200" dirty="0"/>
              <a:t>Ali Paşa kuvvetleri Mora’da büyük başarı elde ettiler. Ancak isyan </a:t>
            </a:r>
            <a:r>
              <a:rPr lang="tr-TR" sz="1200" dirty="0" smtClean="0"/>
              <a:t>bastırılmak üzere </a:t>
            </a:r>
            <a:r>
              <a:rPr lang="tr-TR" sz="1200" dirty="0"/>
              <a:t>iken Rusların savaş tehdidinde bulunmaları üzerine Osmanlılar 7 </a:t>
            </a:r>
            <a:r>
              <a:rPr lang="tr-TR" sz="1200" dirty="0" smtClean="0"/>
              <a:t>Ekim 1826’da </a:t>
            </a:r>
            <a:r>
              <a:rPr lang="tr-TR" sz="1200" dirty="0" err="1"/>
              <a:t>Akkerman</a:t>
            </a:r>
            <a:r>
              <a:rPr lang="tr-TR" sz="1200" dirty="0"/>
              <a:t> Antlaşması’nı imzalamak zorunda kaldı. Bu </a:t>
            </a:r>
            <a:r>
              <a:rPr lang="tr-TR" sz="1200" dirty="0" smtClean="0"/>
              <a:t> sırada </a:t>
            </a:r>
            <a:r>
              <a:rPr lang="tr-TR" sz="1200" dirty="0"/>
              <a:t>İngiltere </a:t>
            </a:r>
            <a:r>
              <a:rPr lang="tr-TR" sz="1200" dirty="0" smtClean="0"/>
              <a:t>ve Rusya </a:t>
            </a:r>
            <a:r>
              <a:rPr lang="tr-TR" sz="1200" dirty="0"/>
              <a:t>Yunanlılara bağımsızlıklarını kazandırmak üzere 1827 Nisan’ında bir </a:t>
            </a:r>
            <a:r>
              <a:rPr lang="tr-TR" sz="1200" dirty="0" smtClean="0"/>
              <a:t>protokol imzalamış</a:t>
            </a:r>
            <a:r>
              <a:rPr lang="tr-TR" sz="1200" dirty="0"/>
              <a:t>, Fransa ise Temmuz ayında bu protokole iştirak etmişti.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II. MAHMUT DÖNEMİ GELİŞMELERİ VE YENİLİKLERİ</a:t>
            </a:r>
            <a:br>
              <a:rPr lang="tr-TR" sz="1800" b="1" dirty="0"/>
            </a:br>
            <a:r>
              <a:rPr lang="tr-TR" sz="1800" b="1" dirty="0"/>
              <a:t>Sırp ve Rum </a:t>
            </a:r>
            <a:r>
              <a:rPr lang="tr-TR" sz="1800" b="1" dirty="0" smtClean="0"/>
              <a:t>İsyanları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5057800" y="4797152"/>
            <a:ext cx="4086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/>
              <a:t>Bu üç devletin Osmanlı aleyhine imzalamış oldukları protokolü Osmanlı Devleti iç işlerine müdahale olarak değerlendirip protesto etti. Bunun üzerine müttefik  donanmaları 20 Kasım 1827’de </a:t>
            </a:r>
            <a:r>
              <a:rPr lang="tr-TR" sz="1050" dirty="0" err="1" smtClean="0"/>
              <a:t>Navarin</a:t>
            </a:r>
            <a:r>
              <a:rPr lang="tr-TR" sz="1050" dirty="0" smtClean="0"/>
              <a:t> Limanı’nda bulunan Osmanlı donanmasına baskın yaparak donanmayı yaktı. </a:t>
            </a:r>
            <a:r>
              <a:rPr lang="tr-TR" sz="1050" dirty="0"/>
              <a:t>Avrupalı devletlerin baskısı neticesinde 14 Eylül </a:t>
            </a:r>
            <a:r>
              <a:rPr lang="tr-TR" sz="1050" dirty="0" smtClean="0"/>
              <a:t>1829’da imzalanan </a:t>
            </a:r>
            <a:r>
              <a:rPr lang="tr-TR" sz="1050" dirty="0"/>
              <a:t>Edirne Antlaşması ile Osmanlı Devleti Yunanlıların bağımsızlığını </a:t>
            </a:r>
            <a:r>
              <a:rPr lang="tr-TR" sz="1050" dirty="0" smtClean="0"/>
              <a:t>kabul etmek </a:t>
            </a:r>
            <a:r>
              <a:rPr lang="tr-TR" sz="1050" dirty="0"/>
              <a:t>zorunda kaldı. Söz konusu askerî başarısızlıklarda Haziran 1826’da </a:t>
            </a:r>
            <a:r>
              <a:rPr lang="tr-TR" sz="1050" dirty="0" smtClean="0"/>
              <a:t>kaldırılan Yeniçeri </a:t>
            </a:r>
            <a:r>
              <a:rPr lang="tr-TR" sz="1050" dirty="0"/>
              <a:t>Ocağı dolayısıyla ortaya çıkan askerî zaafın etkisi açıktır.</a:t>
            </a:r>
          </a:p>
        </p:txBody>
      </p:sp>
      <p:pic>
        <p:nvPicPr>
          <p:cNvPr id="19458" name="Picture 2" descr="Yunan Dünyasına Yolculuk-3 - Yeni Dersim Gazetesi - Tunceli haberleri  Dersim hab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00" y="1810261"/>
            <a:ext cx="3960440" cy="2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1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3" y="1628800"/>
            <a:ext cx="6336703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/>
              <a:t>17. yüzyıldan 18. yüzyılın başına kadar olan dönem Osmanlı Devleti’nin </a:t>
            </a:r>
            <a:r>
              <a:rPr lang="tr-TR" sz="1600" dirty="0" smtClean="0"/>
              <a:t>Duraklama Dönemi </a:t>
            </a:r>
            <a:r>
              <a:rPr lang="tr-TR" sz="1600" dirty="0"/>
              <a:t>olarak adlandırılır. Bazı tarihçiler duraklama dönemini </a:t>
            </a:r>
            <a:r>
              <a:rPr lang="tr-TR" sz="1600" dirty="0" smtClean="0"/>
              <a:t>Kanuni Sultan </a:t>
            </a:r>
            <a:r>
              <a:rPr lang="tr-TR" sz="1600" dirty="0"/>
              <a:t>Süleyman’a kadar götürmektedir. Bazıları ise dönemin 1579’da </a:t>
            </a:r>
            <a:r>
              <a:rPr lang="tr-TR" sz="1600" dirty="0" smtClean="0"/>
              <a:t>Sokullu Mehmet </a:t>
            </a:r>
            <a:r>
              <a:rPr lang="tr-TR" sz="1600" dirty="0"/>
              <a:t>Paşa’nın ölümünden sonra başladığını ifade etmektedir. Gerçekten </a:t>
            </a:r>
            <a:r>
              <a:rPr lang="tr-TR" sz="1600" dirty="0" smtClean="0"/>
              <a:t>de 16</a:t>
            </a:r>
            <a:r>
              <a:rPr lang="tr-TR" sz="1600" dirty="0"/>
              <a:t>. yüzyılın ikinci yarısından itibaren Osmanlı sınırları dâhilinde devlet </a:t>
            </a:r>
            <a:r>
              <a:rPr lang="tr-TR" sz="1600" dirty="0" smtClean="0"/>
              <a:t>teşkilatı ve </a:t>
            </a:r>
            <a:r>
              <a:rPr lang="tr-TR" sz="1600" dirty="0"/>
              <a:t>sosyal hayatta birtakım aksaklıklar baş göstermeye başlamıştır. Ancak </a:t>
            </a:r>
            <a:r>
              <a:rPr lang="tr-TR" sz="1600" dirty="0" smtClean="0"/>
              <a:t>bu aksaklıklar </a:t>
            </a:r>
            <a:r>
              <a:rPr lang="tr-TR" sz="1600" dirty="0"/>
              <a:t>fetihleri ve devletin genişlemesini durduramamıştır. Bu nedenle 17</a:t>
            </a:r>
            <a:r>
              <a:rPr lang="tr-TR" sz="1600" dirty="0" smtClean="0"/>
              <a:t>. yüzyılın </a:t>
            </a:r>
            <a:r>
              <a:rPr lang="tr-TR" sz="1600" dirty="0"/>
              <a:t>sonuna kadar yaklaşık yüz yıl süren bu dönemin </a:t>
            </a:r>
            <a:r>
              <a:rPr lang="tr-TR" sz="1600" i="1" dirty="0"/>
              <a:t>Duraklama </a:t>
            </a:r>
            <a:r>
              <a:rPr lang="tr-TR" sz="1600" i="1" dirty="0" smtClean="0"/>
              <a:t>Dönemi </a:t>
            </a:r>
            <a:r>
              <a:rPr lang="tr-TR" sz="1600" dirty="0" smtClean="0"/>
              <a:t>yerine </a:t>
            </a:r>
            <a:r>
              <a:rPr lang="tr-TR" sz="1600" i="1" dirty="0"/>
              <a:t>Buhran Dönemi </a:t>
            </a:r>
            <a:r>
              <a:rPr lang="tr-TR" sz="1600" dirty="0"/>
              <a:t>olarak adlandırılması daha doğru olacaktır. Çünkü </a:t>
            </a:r>
            <a:r>
              <a:rPr lang="tr-TR" sz="1600" dirty="0" smtClean="0"/>
              <a:t>Osmanlı Devleti’nin </a:t>
            </a:r>
            <a:r>
              <a:rPr lang="tr-TR" sz="1600" dirty="0"/>
              <a:t>fetih ve zaferlerinin duraklamadığı, ancak iç ve dış </a:t>
            </a:r>
            <a:r>
              <a:rPr lang="tr-TR" sz="1600" dirty="0" smtClean="0"/>
              <a:t>nedenlerden kaynaklı </a:t>
            </a:r>
            <a:r>
              <a:rPr lang="tr-TR" sz="1600" dirty="0"/>
              <a:t>olarak devletin idari ve askerî teşkilatında, iktisadi ve sosyal hayatta </a:t>
            </a:r>
            <a:r>
              <a:rPr lang="tr-TR" sz="1600" dirty="0" smtClean="0"/>
              <a:t>bir </a:t>
            </a:r>
            <a:r>
              <a:rPr lang="tr-TR" sz="1600" i="1" dirty="0" smtClean="0"/>
              <a:t>buhran </a:t>
            </a:r>
            <a:r>
              <a:rPr lang="tr-TR" sz="1600" dirty="0"/>
              <a:t>yaşandığı görülmektedir</a:t>
            </a:r>
            <a:r>
              <a:rPr lang="tr-TR" sz="1600" dirty="0" smtClean="0"/>
              <a:t>. Devletin </a:t>
            </a:r>
            <a:r>
              <a:rPr lang="tr-TR" sz="1600" dirty="0"/>
              <a:t>en parlak yıllarını yaşadığı Kanuni Sultan Süleyman </a:t>
            </a:r>
            <a:r>
              <a:rPr lang="tr-TR" sz="1600" dirty="0" smtClean="0"/>
              <a:t>Dönemi’nden hemen </a:t>
            </a:r>
            <a:r>
              <a:rPr lang="tr-TR" sz="1600" dirty="0"/>
              <a:t>sonra Sokullu’nun sadrazamlığı ve II. Selim’in padişahlığı sırasında</a:t>
            </a:r>
            <a:r>
              <a:rPr lang="tr-TR" sz="1600" dirty="0" smtClean="0"/>
              <a:t>, 1571’de </a:t>
            </a:r>
            <a:r>
              <a:rPr lang="tr-TR" sz="1600" dirty="0"/>
              <a:t>yaşanan </a:t>
            </a:r>
            <a:r>
              <a:rPr lang="tr-TR" sz="1600" dirty="0" err="1"/>
              <a:t>İnebahtı</a:t>
            </a:r>
            <a:r>
              <a:rPr lang="tr-TR" sz="1600" dirty="0"/>
              <a:t> mağlubiyetine rağmen, Kıbrıs’ın fethi tamamlanmıştır</a:t>
            </a:r>
            <a:r>
              <a:rPr lang="tr-TR" sz="1600" dirty="0" smtClean="0"/>
              <a:t>. 1574’te </a:t>
            </a:r>
            <a:r>
              <a:rPr lang="tr-TR" sz="1600" dirty="0"/>
              <a:t>Tunus ele geçirilmiş, 1578’de Fas’ta kazanılan el- </a:t>
            </a:r>
            <a:r>
              <a:rPr lang="tr-TR" sz="1600" dirty="0" err="1"/>
              <a:t>Kasrü’l</a:t>
            </a:r>
            <a:r>
              <a:rPr lang="tr-TR" sz="1600" dirty="0"/>
              <a:t>-kebir zaferiyle </a:t>
            </a:r>
            <a:r>
              <a:rPr lang="tr-TR" sz="1600" dirty="0" smtClean="0"/>
              <a:t>de Osmanlıların </a:t>
            </a:r>
            <a:r>
              <a:rPr lang="tr-TR" sz="1600" dirty="0"/>
              <a:t>nüfuzu Kuzey Afrika’nın en batı ucuna kadar genişlemiştir.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DEVLETİ’NİN BUHRAN DEVRİNE GENEL BİR BAKIŞ</a:t>
            </a:r>
            <a:endParaRPr lang="tr-TR" sz="1800" dirty="0"/>
          </a:p>
        </p:txBody>
      </p:sp>
      <p:pic>
        <p:nvPicPr>
          <p:cNvPr id="2054" name="Picture 6" descr="I. Süleyman'ın seferleri listesi - Vikip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55" y="2420888"/>
            <a:ext cx="23387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1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6977" y="2060848"/>
            <a:ext cx="565212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500" dirty="0"/>
              <a:t>III. Selim’in yolundan giden II. Mahmut da yeniliklerine askerî alandan </a:t>
            </a:r>
            <a:r>
              <a:rPr lang="tr-TR" sz="1500" dirty="0" smtClean="0"/>
              <a:t>başlamış ve </a:t>
            </a:r>
            <a:r>
              <a:rPr lang="tr-TR" sz="1500" dirty="0"/>
              <a:t>14 Ekim 1808’de Sekban-ı Cedit Ocağı’nı kurmuştu. Ocak kısa zamanda 10 </a:t>
            </a:r>
            <a:r>
              <a:rPr lang="tr-TR" sz="1500" dirty="0" smtClean="0"/>
              <a:t>bin kişilik </a:t>
            </a:r>
            <a:r>
              <a:rPr lang="tr-TR" sz="1500" dirty="0"/>
              <a:t>bir kuvvete ulaşırken II. Mahmut donanma ve diğer ocakların ıslahı için </a:t>
            </a:r>
            <a:r>
              <a:rPr lang="tr-TR" sz="1500" dirty="0" smtClean="0"/>
              <a:t>de pek </a:t>
            </a:r>
            <a:r>
              <a:rPr lang="tr-TR" sz="1500" dirty="0"/>
              <a:t>çok tedbir aldı. Yeniçerilerin talimlerden kaçmaması için İstanbul </a:t>
            </a:r>
            <a:r>
              <a:rPr lang="tr-TR" sz="1500" dirty="0" smtClean="0"/>
              <a:t>esnafına dahi </a:t>
            </a:r>
            <a:r>
              <a:rPr lang="tr-TR" sz="1500" dirty="0"/>
              <a:t>talim zorunluluğu getirildi. Ancak Yeniçeriler yeniden ayaklanarak </a:t>
            </a:r>
            <a:r>
              <a:rPr lang="tr-TR" sz="1500" dirty="0" smtClean="0"/>
              <a:t>Alemdar Mustafa </a:t>
            </a:r>
            <a:r>
              <a:rPr lang="tr-TR" sz="1500" dirty="0"/>
              <a:t>Paşa’yı öldürdüler ve II. Mahmut bu olay üzerine Sekban-ı Cedit </a:t>
            </a:r>
            <a:r>
              <a:rPr lang="tr-TR" sz="1500" dirty="0" smtClean="0"/>
              <a:t>Ocağı’nı dağıtmak </a:t>
            </a:r>
            <a:r>
              <a:rPr lang="tr-TR" sz="1500" dirty="0"/>
              <a:t>zorunda kaldı. Askerî yetersizlik ve başarısızlıklarına ek olarak her </a:t>
            </a:r>
            <a:r>
              <a:rPr lang="tr-TR" sz="1500" dirty="0" smtClean="0"/>
              <a:t>fırsatta Saray’a </a:t>
            </a:r>
            <a:r>
              <a:rPr lang="tr-TR" sz="1500" dirty="0"/>
              <a:t>karşı ayaklanma tertibi içinde bulunan Yeniçerilerin uzun </a:t>
            </a:r>
            <a:r>
              <a:rPr lang="tr-TR" sz="1500" dirty="0" smtClean="0"/>
              <a:t>zamandır süren </a:t>
            </a:r>
            <a:r>
              <a:rPr lang="tr-TR" sz="1500" dirty="0"/>
              <a:t>ıslah çabalarına direnişle karşılık vermeleri, Ocak’ın kaldırılmasını </a:t>
            </a:r>
            <a:r>
              <a:rPr lang="tr-TR" sz="1500" dirty="0" smtClean="0"/>
              <a:t>artık zorunlu </a:t>
            </a:r>
            <a:r>
              <a:rPr lang="tr-TR" sz="1500" dirty="0"/>
              <a:t>hâle getirmişti. 15 Haziran 1826’da Yeniçeriler son kez isyan ettiler; </a:t>
            </a:r>
            <a:r>
              <a:rPr lang="tr-TR" sz="1500" dirty="0" smtClean="0"/>
              <a:t>iki gün </a:t>
            </a:r>
            <a:r>
              <a:rPr lang="tr-TR" sz="1500" dirty="0"/>
              <a:t>sonra 17 Haziran 1826’da köklü ancak uzun zamandır devlete zarar </a:t>
            </a:r>
            <a:r>
              <a:rPr lang="tr-TR" sz="1500" dirty="0" smtClean="0"/>
              <a:t>veren bu </a:t>
            </a:r>
            <a:r>
              <a:rPr lang="tr-TR" sz="1500" dirty="0"/>
              <a:t>askerî kurum nihayet ortadan </a:t>
            </a:r>
            <a:r>
              <a:rPr lang="tr-TR" sz="1500" dirty="0" smtClean="0"/>
              <a:t>kaldırıldı</a:t>
            </a:r>
            <a:r>
              <a:rPr lang="tr-TR" sz="1500" dirty="0"/>
              <a:t>. Yeniçeri Ocağı’nın kaldırılması </a:t>
            </a:r>
            <a:r>
              <a:rPr lang="tr-TR" sz="1500" dirty="0" smtClean="0"/>
              <a:t>olayı Vaka-i </a:t>
            </a:r>
            <a:r>
              <a:rPr lang="tr-TR" sz="1500" dirty="0"/>
              <a:t>Hayriye olarak adlandırıldı. Ocak’ın kaldırılmasından sonra Avrupa </a:t>
            </a:r>
            <a:r>
              <a:rPr lang="tr-TR" sz="1500" dirty="0" smtClean="0"/>
              <a:t>ölçüsünde düzenlenmiş</a:t>
            </a:r>
            <a:r>
              <a:rPr lang="tr-TR" sz="1500" dirty="0"/>
              <a:t>, modern bir ordu olan </a:t>
            </a:r>
            <a:r>
              <a:rPr lang="tr-TR" sz="1500" dirty="0" err="1"/>
              <a:t>Asakir</a:t>
            </a:r>
            <a:r>
              <a:rPr lang="tr-TR" sz="1500" dirty="0"/>
              <a:t>-i </a:t>
            </a:r>
            <a:r>
              <a:rPr lang="tr-TR" sz="1500" dirty="0" err="1"/>
              <a:t>Mansure</a:t>
            </a:r>
            <a:r>
              <a:rPr lang="tr-TR" sz="1500" dirty="0"/>
              <a:t>-i </a:t>
            </a:r>
            <a:r>
              <a:rPr lang="tr-TR" sz="1500" dirty="0" smtClean="0"/>
              <a:t>Muhammediye kuruldu</a:t>
            </a:r>
            <a:r>
              <a:rPr lang="tr-TR" sz="1500" dirty="0"/>
              <a:t>.</a:t>
            </a:r>
            <a:endParaRPr lang="tr-TR" sz="15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II. MAHMUT DÖNEMİ GELİŞMELERİ VE YENİLİKLERİ</a:t>
            </a:r>
            <a:br>
              <a:rPr lang="tr-TR" sz="1800" b="1" dirty="0"/>
            </a:br>
            <a:r>
              <a:rPr lang="tr-TR" sz="1800" b="1" dirty="0"/>
              <a:t>(1808-1839)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Osmanlı'da Yeniçeri Ocağı Neden Kaldırıldı, Sonuçları Neler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496388" cy="196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akiri Mansurei Muhammediye ne demek? Asakiri Mansurei Muhammediye kelime  anlamı ve özellikleri - Haberler - Diriliş Posta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377250"/>
            <a:ext cx="3413317" cy="20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1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6977" y="2060848"/>
            <a:ext cx="565212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1" dirty="0"/>
              <a:t>İdari ve mali alanda: </a:t>
            </a:r>
            <a:r>
              <a:rPr lang="tr-TR" sz="1600" dirty="0"/>
              <a:t>II. Mahmut devrinde iktisadi alanda da pek çok </a:t>
            </a:r>
            <a:r>
              <a:rPr lang="tr-TR" sz="1600" dirty="0" smtClean="0"/>
              <a:t>yenilik yapıldı</a:t>
            </a:r>
            <a:r>
              <a:rPr lang="tr-TR" sz="1600" dirty="0"/>
              <a:t>. Vergi sisteminde yeni düzenlemelere gidilerek vilayet vergilerinin </a:t>
            </a:r>
            <a:r>
              <a:rPr lang="tr-TR" sz="1600" dirty="0" smtClean="0"/>
              <a:t>merkeze aktarılması </a:t>
            </a:r>
            <a:r>
              <a:rPr lang="tr-TR" sz="1600" dirty="0"/>
              <a:t>sağlandı. 1834’te Evkaf Vekâleti kurularak vakıf gelirleri </a:t>
            </a:r>
            <a:r>
              <a:rPr lang="tr-TR" sz="1600" dirty="0" smtClean="0"/>
              <a:t>merkeze aktarıldı </a:t>
            </a:r>
            <a:r>
              <a:rPr lang="tr-TR" sz="1600" dirty="0"/>
              <a:t>ve tüm devlet gelirlerinin yüzde 70’i modern ordunun ihtiyaçları </a:t>
            </a:r>
            <a:r>
              <a:rPr lang="tr-TR" sz="1600" dirty="0" smtClean="0"/>
              <a:t>için tahsis </a:t>
            </a:r>
            <a:r>
              <a:rPr lang="tr-TR" sz="1600" dirty="0"/>
              <a:t>edildi. Bu dönemde idari alanda yapılan yeniliklerle modern bir devlet </a:t>
            </a:r>
            <a:r>
              <a:rPr lang="tr-TR" sz="1600" dirty="0" smtClean="0"/>
              <a:t>teşkilatı ve </a:t>
            </a:r>
            <a:r>
              <a:rPr lang="tr-TR" sz="1600" dirty="0"/>
              <a:t>bürokrasisinin kurulması yolunda önemli adımlar atıldı. Avrupa </a:t>
            </a:r>
            <a:r>
              <a:rPr lang="tr-TR" sz="1600" dirty="0" smtClean="0"/>
              <a:t>tarzında düzenlenen </a:t>
            </a:r>
            <a:r>
              <a:rPr lang="tr-TR" sz="1600" dirty="0"/>
              <a:t>yeni devlet teşkilatında eski müesseseler kaldırılarak yeni </a:t>
            </a:r>
            <a:r>
              <a:rPr lang="tr-TR" sz="1600" dirty="0" smtClean="0"/>
              <a:t>müesseseler oluşturuldu</a:t>
            </a:r>
            <a:r>
              <a:rPr lang="tr-TR" sz="1600" dirty="0"/>
              <a:t>. 30 Mart 1838’de alınan kararla sadrazamlık kurumu Başvekâlet </a:t>
            </a:r>
            <a:r>
              <a:rPr lang="tr-TR" sz="1600" dirty="0" smtClean="0"/>
              <a:t>adını aldı</a:t>
            </a:r>
            <a:r>
              <a:rPr lang="tr-TR" sz="1600" dirty="0"/>
              <a:t>. Adli işleri yürütmek üzere Meclis-i Ahkâm-ı Adliye, idari işleri </a:t>
            </a:r>
            <a:r>
              <a:rPr lang="tr-TR" sz="1600" dirty="0" smtClean="0"/>
              <a:t>yürütmek üzere </a:t>
            </a:r>
            <a:r>
              <a:rPr lang="tr-TR" sz="1600" dirty="0"/>
              <a:t>Dar-ı Şûra-</a:t>
            </a:r>
            <a:r>
              <a:rPr lang="tr-TR" sz="1600" dirty="0" err="1"/>
              <a:t>yı</a:t>
            </a:r>
            <a:r>
              <a:rPr lang="tr-TR" sz="1600" dirty="0"/>
              <a:t> Bâb-ı Âli ve askerî işleri yürütmek üzere Dâr-ı Şûra-</a:t>
            </a:r>
            <a:r>
              <a:rPr lang="tr-TR" sz="1600" dirty="0" err="1"/>
              <a:t>yı</a:t>
            </a:r>
            <a:r>
              <a:rPr lang="tr-TR" sz="1600" dirty="0"/>
              <a:t> </a:t>
            </a:r>
            <a:r>
              <a:rPr lang="tr-TR" sz="1600" dirty="0" smtClean="0"/>
              <a:t>Askerî kuruldu</a:t>
            </a:r>
            <a:r>
              <a:rPr lang="tr-TR" sz="1600" dirty="0"/>
              <a:t>. 1838’de ziraat, ticaret, sanayi ve </a:t>
            </a:r>
            <a:r>
              <a:rPr lang="tr-TR" sz="1600" dirty="0" smtClean="0"/>
              <a:t> bayındırlık </a:t>
            </a:r>
            <a:r>
              <a:rPr lang="tr-TR" sz="1600" dirty="0"/>
              <a:t>işlerini yürütmek üzere </a:t>
            </a:r>
            <a:r>
              <a:rPr lang="tr-TR" sz="1600" dirty="0" smtClean="0"/>
              <a:t>de yeni </a:t>
            </a:r>
            <a:r>
              <a:rPr lang="tr-TR" sz="1600" dirty="0"/>
              <a:t>meclisler açıldı.</a:t>
            </a:r>
            <a:endParaRPr lang="tr-TR" sz="15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II. MAHMUT DÖNEMİ GELİŞMELERİ VE YENİLİKLERİ</a:t>
            </a:r>
            <a:br>
              <a:rPr lang="tr-TR" sz="1800" b="1" dirty="0"/>
            </a:br>
            <a:r>
              <a:rPr lang="tr-TR" sz="1800" b="1" dirty="0"/>
              <a:t>(1808-1839)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II. MAHMUT DÖNEMİ ISLAHATLARI | İlim ve Medeniy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3432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 mahmut ıslahatları maddeler hali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5"/>
            <a:ext cx="340111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6977" y="1916832"/>
            <a:ext cx="565212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b="1" dirty="0"/>
              <a:t>Eğitim ve sosyal alanda: </a:t>
            </a:r>
            <a:r>
              <a:rPr lang="tr-TR" sz="1400" dirty="0"/>
              <a:t>II. Mahmut askerî ihtiyaçlar doğrultusunda </a:t>
            </a:r>
            <a:r>
              <a:rPr lang="tr-TR" sz="1400" dirty="0" smtClean="0"/>
              <a:t>eğitim alanında </a:t>
            </a:r>
            <a:r>
              <a:rPr lang="tr-TR" sz="1400" dirty="0"/>
              <a:t>da pek çok yenilik yaptı. 1826’da ilk kez dört öğrenci eğitim </a:t>
            </a:r>
            <a:r>
              <a:rPr lang="tr-TR" sz="1400" dirty="0" smtClean="0"/>
              <a:t>görmek için Avrupa’ya </a:t>
            </a:r>
            <a:r>
              <a:rPr lang="tr-TR" sz="1400" dirty="0"/>
              <a:t>gönderildi. Kısa bir zaman sonra Avrupa’ya gönderilen öğrenci </a:t>
            </a:r>
            <a:r>
              <a:rPr lang="tr-TR" sz="1400" dirty="0" smtClean="0"/>
              <a:t>sayısı 300’e </a:t>
            </a:r>
            <a:r>
              <a:rPr lang="tr-TR" sz="1400" dirty="0"/>
              <a:t>çıkarıldı. 1827 yılında açılan tıp okuluyla ordu için hekim ve cerrah </a:t>
            </a:r>
            <a:r>
              <a:rPr lang="tr-TR" sz="1400" dirty="0" smtClean="0"/>
              <a:t>yetiştirilmesi sağlandı</a:t>
            </a:r>
            <a:r>
              <a:rPr lang="tr-TR" sz="1400" dirty="0"/>
              <a:t>. Avrupalı eserlerin Türkçeye tercümesi faaliyetleri bu </a:t>
            </a:r>
            <a:r>
              <a:rPr lang="tr-TR" sz="1400" dirty="0" smtClean="0"/>
              <a:t>dönemde </a:t>
            </a:r>
            <a:r>
              <a:rPr lang="nb-NO" sz="1400" dirty="0" smtClean="0"/>
              <a:t>de </a:t>
            </a:r>
            <a:r>
              <a:rPr lang="nb-NO" sz="1400" dirty="0"/>
              <a:t>devam etti. 1831’de Muzika-i Hümâyûn ve 1834’te Mekteb-i Ulûm-ı </a:t>
            </a:r>
            <a:r>
              <a:rPr lang="nb-NO" sz="1400" dirty="0" smtClean="0"/>
              <a:t>Harbiye</a:t>
            </a:r>
            <a:r>
              <a:rPr lang="tr-TR" sz="1400" dirty="0" smtClean="0"/>
              <a:t> adıyla </a:t>
            </a:r>
            <a:r>
              <a:rPr lang="tr-TR" sz="1400" dirty="0"/>
              <a:t>Fransız modelinde iki yeni okul açıldı. Bundan başka ilk ve orta </a:t>
            </a:r>
            <a:r>
              <a:rPr lang="tr-TR" sz="1400" dirty="0" smtClean="0"/>
              <a:t>seviyede devlet </a:t>
            </a:r>
            <a:r>
              <a:rPr lang="tr-TR" sz="1400" dirty="0"/>
              <a:t>memuru yetiştirmek amacıyla </a:t>
            </a:r>
            <a:r>
              <a:rPr lang="tr-TR" sz="1400" dirty="0" err="1"/>
              <a:t>Mekteb</a:t>
            </a:r>
            <a:r>
              <a:rPr lang="tr-TR" sz="1400" dirty="0"/>
              <a:t>-i Maarif-i Adli ve </a:t>
            </a:r>
            <a:r>
              <a:rPr lang="tr-TR" sz="1400" dirty="0" err="1"/>
              <a:t>Mekteb</a:t>
            </a:r>
            <a:r>
              <a:rPr lang="tr-TR" sz="1400" dirty="0"/>
              <a:t>-i </a:t>
            </a:r>
            <a:r>
              <a:rPr lang="tr-TR" sz="1400" dirty="0" smtClean="0"/>
              <a:t>Ulum-ı Edebi </a:t>
            </a:r>
            <a:r>
              <a:rPr lang="tr-TR" sz="1400" dirty="0"/>
              <a:t>açıldı. İstanbul ile sınırlı olmak kaydıyla bu dönem ilköğretim zorunlu </a:t>
            </a:r>
            <a:r>
              <a:rPr lang="tr-TR" sz="1400" dirty="0" smtClean="0"/>
              <a:t>hâle getirildi. II</a:t>
            </a:r>
            <a:r>
              <a:rPr lang="tr-TR" sz="1400" dirty="0"/>
              <a:t>. Mahmut’un yenilikleri sosyal alanda da kendini göstermişti. 1815’te </a:t>
            </a:r>
            <a:r>
              <a:rPr lang="tr-TR" sz="1400" dirty="0" smtClean="0"/>
              <a:t>Saray Topkapı’dan </a:t>
            </a:r>
            <a:r>
              <a:rPr lang="tr-TR" sz="1400" dirty="0"/>
              <a:t>Dolmabahçe’ye taşınarak eski saray usullerinde pek çok </a:t>
            </a:r>
            <a:r>
              <a:rPr lang="tr-TR" sz="1400" dirty="0" smtClean="0"/>
              <a:t>değişiklik yapıldı</a:t>
            </a:r>
            <a:r>
              <a:rPr lang="tr-TR" sz="1400" dirty="0"/>
              <a:t>. Artık Avrupalı gibi pantolon giymeye başlayan Osmanlı Sultanı, </a:t>
            </a:r>
            <a:r>
              <a:rPr lang="tr-TR" sz="1400" dirty="0" smtClean="0"/>
              <a:t>Avrupalı tarzda </a:t>
            </a:r>
            <a:r>
              <a:rPr lang="tr-TR" sz="1400" dirty="0"/>
              <a:t>protokolleri de yerine getirerek yurt içinde inceleme gezilerine </a:t>
            </a:r>
            <a:r>
              <a:rPr lang="tr-TR" sz="1400" dirty="0" smtClean="0"/>
              <a:t>çıkmaya başladı</a:t>
            </a:r>
            <a:r>
              <a:rPr lang="tr-TR" sz="1400" dirty="0"/>
              <a:t>. 1828’te askere, 3 Mart 1829’da çıkarılan kıyafet </a:t>
            </a:r>
            <a:r>
              <a:rPr lang="tr-TR" sz="1400" dirty="0" smtClean="0"/>
              <a:t>nizamnamesiyle ulema </a:t>
            </a:r>
            <a:r>
              <a:rPr lang="tr-TR" sz="1400" dirty="0"/>
              <a:t>dışındaki tüm sivillere fes giyme zorunluluğu getirildi. Bu nedenle </a:t>
            </a:r>
            <a:r>
              <a:rPr lang="tr-TR" sz="1400" dirty="0" smtClean="0"/>
              <a:t>1830’da Tunus’tan </a:t>
            </a:r>
            <a:r>
              <a:rPr lang="tr-TR" sz="1400" dirty="0"/>
              <a:t>getirtilen ustalara Eyüp’te Feshane kurduruldu. İlk Türkçe Osmanlı </a:t>
            </a:r>
            <a:r>
              <a:rPr lang="tr-TR" sz="1400" dirty="0" smtClean="0"/>
              <a:t>gazetesi olan </a:t>
            </a:r>
            <a:r>
              <a:rPr lang="tr-TR" sz="1400" dirty="0"/>
              <a:t>Takvim-i </a:t>
            </a:r>
            <a:r>
              <a:rPr lang="tr-TR" sz="1400" dirty="0" err="1"/>
              <a:t>Vekayi</a:t>
            </a:r>
            <a:r>
              <a:rPr lang="tr-TR" sz="1400" dirty="0"/>
              <a:t> 1 Kasım 1831’de haftalık olarak yayın hayatına başladı</a:t>
            </a:r>
            <a:r>
              <a:rPr lang="tr-TR" sz="1400" dirty="0" smtClean="0"/>
              <a:t>. İlk </a:t>
            </a:r>
            <a:r>
              <a:rPr lang="tr-TR" sz="1400" dirty="0"/>
              <a:t>nüfus sayımı, ilk karantina ve posta teşkilatının kurulması gibi yenilikler </a:t>
            </a:r>
            <a:r>
              <a:rPr lang="tr-TR" sz="1400" dirty="0" smtClean="0"/>
              <a:t>de II</a:t>
            </a:r>
            <a:r>
              <a:rPr lang="tr-TR" sz="1400" dirty="0"/>
              <a:t>. Mahmut döneminde gerçekleştirildi.</a:t>
            </a:r>
            <a:endParaRPr lang="tr-TR" sz="14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II. MAHMUT DÖNEMİ GELİŞMELERİ VE YENİLİKLERİ</a:t>
            </a:r>
            <a:br>
              <a:rPr lang="tr-TR" sz="1800" b="1" dirty="0"/>
            </a:br>
            <a:r>
              <a:rPr lang="tr-TR" sz="1800" b="1" dirty="0"/>
              <a:t>(1808-1839)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2" descr="Cilt/Volume 3, Sayı/Issue 5, Ocak /January 2021, ss. 133-154. Geliş  Tarihi–Received Date: 24.09.2020A Kabul Tarihi–Acce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4" descr="Cilt/Volume 3, Sayı/Issue 5, Ocak /January 2021, ss. 133-154. Geliş  Tarihi–Received Date: 24.09.2020A Kabul Tarihi–Acce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528392" cy="232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5580112" y="4725144"/>
            <a:ext cx="352839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dirty="0"/>
              <a:t>İlk Türkçe Osmanlı gazetesi olan Takvim-i </a:t>
            </a:r>
            <a:r>
              <a:rPr lang="tr-TR" sz="1200" b="1" dirty="0" err="1"/>
              <a:t>Vekayi</a:t>
            </a:r>
            <a:r>
              <a:rPr lang="tr-TR" sz="1200" b="1" dirty="0"/>
              <a:t> 1 Kasım 1831’de haftalık </a:t>
            </a:r>
            <a:r>
              <a:rPr lang="tr-TR" sz="1200" b="1" dirty="0" smtClean="0"/>
              <a:t>olarak  yayın </a:t>
            </a:r>
            <a:r>
              <a:rPr lang="tr-TR" sz="1200" b="1" dirty="0"/>
              <a:t>hayatına başladı. İlk nüfus sayımı, ilk karantina ve posta teşkilatının kurulması</a:t>
            </a:r>
          </a:p>
          <a:p>
            <a:r>
              <a:rPr lang="tr-TR" sz="1200" b="1" dirty="0"/>
              <a:t>gibi yenilikler de II. Mahmut döneminde gerçekleştirildi.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047489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6977" y="1340768"/>
            <a:ext cx="5652120" cy="2341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200" dirty="0"/>
              <a:t>Osmanlı yenileşme hareketi tarihinde, en büyük başarılar II. Mahmut </a:t>
            </a:r>
            <a:r>
              <a:rPr lang="tr-TR" sz="1200" dirty="0" smtClean="0"/>
              <a:t>döneminde elde </a:t>
            </a:r>
            <a:r>
              <a:rPr lang="tr-TR" sz="1200" dirty="0"/>
              <a:t>edilmiştir. Ancak buna rağmen II. Mahmut devrinde Osmanlı </a:t>
            </a:r>
            <a:r>
              <a:rPr lang="tr-TR" sz="1200" dirty="0" smtClean="0"/>
              <a:t>Devleti büyük </a:t>
            </a:r>
            <a:r>
              <a:rPr lang="tr-TR" sz="1200" dirty="0"/>
              <a:t>oranda toprak kaybetmiştir. Bu dönemde -zorunlu da olsa- </a:t>
            </a:r>
            <a:r>
              <a:rPr lang="tr-TR" sz="1200" dirty="0" smtClean="0"/>
              <a:t>Osmanlı Devleti’ni </a:t>
            </a:r>
            <a:r>
              <a:rPr lang="tr-TR" sz="1200" dirty="0"/>
              <a:t>siyasi ve iktisadi alanda büyük zaafa uğratan antlaşmalar imzalanmıştır</a:t>
            </a:r>
            <a:r>
              <a:rPr lang="tr-TR" sz="1200" dirty="0" smtClean="0"/>
              <a:t>. Hünkâr </a:t>
            </a:r>
            <a:r>
              <a:rPr lang="tr-TR" sz="1200" dirty="0"/>
              <a:t>İskelesi Antlaşması ile Rusya ve Avrupa devletlerinin Osmanlı </a:t>
            </a:r>
            <a:r>
              <a:rPr lang="tr-TR" sz="1200" dirty="0" smtClean="0"/>
              <a:t>memleketine siyasi </a:t>
            </a:r>
            <a:r>
              <a:rPr lang="tr-TR" sz="1200" dirty="0"/>
              <a:t>müdahalesine izin verilirken Balta Limanı Antlaşması ile </a:t>
            </a:r>
            <a:r>
              <a:rPr lang="tr-TR" sz="1200" dirty="0" smtClean="0"/>
              <a:t>İngiltere’ye iktisadi </a:t>
            </a:r>
            <a:r>
              <a:rPr lang="tr-TR" sz="1200" dirty="0"/>
              <a:t>bağımlılık süreci başlayarak Osmanlı ekonomisine ağır bir darbe indirilmiştir</a:t>
            </a:r>
            <a:r>
              <a:rPr lang="tr-TR" sz="1200" dirty="0" smtClean="0"/>
              <a:t>. İç </a:t>
            </a:r>
            <a:r>
              <a:rPr lang="tr-TR" sz="1200" dirty="0"/>
              <a:t>isyanlar ve dış tehditler ortasında Yeniçeri Ocağı’nın kaldırılması </a:t>
            </a:r>
            <a:r>
              <a:rPr lang="tr-TR" sz="1200" dirty="0" smtClean="0"/>
              <a:t>Devleti ayrıca </a:t>
            </a:r>
            <a:r>
              <a:rPr lang="tr-TR" sz="1200" dirty="0"/>
              <a:t>uğraştıran ve orduyu zaafa uğratan bir tedbir olarak görülmüştür. </a:t>
            </a:r>
            <a:r>
              <a:rPr lang="tr-TR" sz="1200" dirty="0" smtClean="0"/>
              <a:t>Islah edilemeyen</a:t>
            </a:r>
            <a:r>
              <a:rPr lang="tr-TR" sz="1200" dirty="0"/>
              <a:t>, yenilenemeyen, idari ve mali problemlere sebep olan bir asker sınıfı</a:t>
            </a:r>
            <a:r>
              <a:rPr lang="tr-TR" sz="1200" dirty="0" smtClean="0"/>
              <a:t>, askerî </a:t>
            </a:r>
            <a:r>
              <a:rPr lang="tr-TR" sz="1200" dirty="0"/>
              <a:t>tedbirler ile ortadan kaldırılmak zorunda kalınmıştır.</a:t>
            </a:r>
            <a:endParaRPr lang="tr-TR" sz="12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II. MAHMUT DÖNEMİ GELİŞMELERİ VE YENİLİKLERİ</a:t>
            </a:r>
            <a:br>
              <a:rPr lang="tr-TR" sz="1800" b="1" dirty="0"/>
            </a:br>
            <a:r>
              <a:rPr lang="tr-TR" sz="1800" b="1" dirty="0"/>
              <a:t>(1808-1839)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2" descr="Cilt/Volume 3, Sayı/Issue 5, Ocak /January 2021, ss. 133-154. Geliş  Tarihi–Received Date: 24.09.2020A Kabul Tarihi–Acce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4" descr="Cilt/Volume 3, Sayı/Issue 5, Ocak /January 2021, ss. 133-154. Geliş  Tarihi–Received Date: 24.09.2020A Kabul Tarihi–Acce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8" name="Picture 2" descr="Islahatlar (Lale Devri-III.Selim-II.Mahmut) - Sosyal Bilgiler - Zeki DOĞ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5652120" cy="31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smanlı İmparatorluğunda 2. Mahmut dönemi | Hayatın İçi - TARİ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11" y="2245446"/>
            <a:ext cx="3237255" cy="27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8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sr-ı Şirin Antlaşması - Vikip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83" y="1930524"/>
            <a:ext cx="4747872" cy="35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3" y="2104331"/>
            <a:ext cx="5328591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/>
              <a:t>Aynı dönemde Osmanlılar doğu sınırlarını da genişletme çabası içerisine girmişti</a:t>
            </a:r>
            <a:r>
              <a:rPr lang="tr-TR" sz="1600" dirty="0" smtClean="0"/>
              <a:t>. Şah </a:t>
            </a:r>
            <a:r>
              <a:rPr lang="tr-TR" sz="1600" dirty="0" err="1"/>
              <a:t>Tahmasp’ın</a:t>
            </a:r>
            <a:r>
              <a:rPr lang="tr-TR" sz="1600" dirty="0"/>
              <a:t> ölümünden sonra zayıflamaya başlayan </a:t>
            </a:r>
            <a:r>
              <a:rPr lang="tr-TR" sz="1600" dirty="0" err="1"/>
              <a:t>Safeviler</a:t>
            </a:r>
            <a:r>
              <a:rPr lang="tr-TR" sz="1600" dirty="0"/>
              <a:t> (İran</a:t>
            </a:r>
            <a:r>
              <a:rPr lang="tr-TR" sz="1600" dirty="0" smtClean="0"/>
              <a:t>) üzerine </a:t>
            </a:r>
            <a:r>
              <a:rPr lang="tr-TR" sz="1600" dirty="0"/>
              <a:t>1578’de yürüyen Osmanlı ordusu, böylece 12 yıl sürecek olan </a:t>
            </a:r>
            <a:r>
              <a:rPr lang="tr-TR" sz="1600" dirty="0" smtClean="0"/>
              <a:t>Osmanlı- </a:t>
            </a:r>
            <a:r>
              <a:rPr lang="tr-TR" sz="1600" dirty="0" err="1" smtClean="0"/>
              <a:t>Safevi</a:t>
            </a:r>
            <a:r>
              <a:rPr lang="tr-TR" sz="1600" dirty="0" smtClean="0"/>
              <a:t> </a:t>
            </a:r>
            <a:r>
              <a:rPr lang="tr-TR" sz="1600" dirty="0"/>
              <a:t>savaşını başlatmış oldu. Bu savaş sonunda Osmanlı topraklarının </a:t>
            </a:r>
            <a:r>
              <a:rPr lang="tr-TR" sz="1600" dirty="0" smtClean="0"/>
              <a:t>doğu sınırı </a:t>
            </a:r>
            <a:r>
              <a:rPr lang="tr-TR" sz="1600" dirty="0"/>
              <a:t>Hazar Denizi’ne kadar genişledi. Şah Abbas, 1622’de </a:t>
            </a:r>
            <a:r>
              <a:rPr lang="tr-TR" sz="1600" dirty="0" err="1"/>
              <a:t>Safevilerin</a:t>
            </a:r>
            <a:r>
              <a:rPr lang="tr-TR" sz="1600" dirty="0"/>
              <a:t> </a:t>
            </a:r>
            <a:r>
              <a:rPr lang="tr-TR" sz="1600" dirty="0" smtClean="0"/>
              <a:t>kaybettiklerini geri </a:t>
            </a:r>
            <a:r>
              <a:rPr lang="tr-TR" sz="1600" dirty="0"/>
              <a:t>almak üzere on yedi yıl sürecek bir savaş başlattı. Bu savaş sırasında </a:t>
            </a:r>
            <a:r>
              <a:rPr lang="tr-TR" sz="1600" dirty="0" smtClean="0"/>
              <a:t>Şah Abbas’ın </a:t>
            </a:r>
            <a:r>
              <a:rPr lang="tr-TR" sz="1600" dirty="0"/>
              <a:t>ele geçirdiği yerler ise ölümünden sonra tahta geçen Şah Safi </a:t>
            </a:r>
            <a:r>
              <a:rPr lang="tr-TR" sz="1600" dirty="0" smtClean="0"/>
              <a:t>döneminde IV</a:t>
            </a:r>
            <a:r>
              <a:rPr lang="tr-TR" sz="1600" dirty="0"/>
              <a:t>. Murat’ın bizzat idare ettiği seferlerde geri alındı. 1639’da imzalanan </a:t>
            </a:r>
            <a:r>
              <a:rPr lang="tr-TR" sz="1600" dirty="0" err="1"/>
              <a:t>Kasr</a:t>
            </a:r>
            <a:r>
              <a:rPr lang="tr-TR" sz="1600" dirty="0"/>
              <a:t>-ı </a:t>
            </a:r>
            <a:r>
              <a:rPr lang="tr-TR" sz="1600" dirty="0" smtClean="0"/>
              <a:t>Şirin Antlaşması </a:t>
            </a:r>
            <a:r>
              <a:rPr lang="tr-TR" sz="1600" dirty="0"/>
              <a:t>ile de bugünkü Anadolu-İran sınırı çizilmiş oldu.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DEVLETİ’NİN BUHRAN DEVRİNE GENEL BİR BAKIŞ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10509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3" y="1916832"/>
            <a:ext cx="5328591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/>
              <a:t>17. yüzyılın son çeyreğinde batıda, Katolik </a:t>
            </a:r>
            <a:r>
              <a:rPr lang="tr-TR" sz="1600" dirty="0" smtClean="0"/>
              <a:t> </a:t>
            </a:r>
            <a:r>
              <a:rPr lang="tr-TR" sz="1600" dirty="0" err="1" smtClean="0"/>
              <a:t>Habsburgların</a:t>
            </a:r>
            <a:r>
              <a:rPr lang="tr-TR" sz="1600" dirty="0" smtClean="0"/>
              <a:t> </a:t>
            </a:r>
            <a:r>
              <a:rPr lang="tr-TR" sz="1600" dirty="0"/>
              <a:t>baskısından </a:t>
            </a:r>
            <a:r>
              <a:rPr lang="tr-TR" sz="1600" dirty="0" smtClean="0"/>
              <a:t>kurtulmak amacıyla </a:t>
            </a:r>
            <a:r>
              <a:rPr lang="tr-TR" sz="1600" dirty="0"/>
              <a:t>Protestan Macarlar Osmanlı Devleti’nden yardım çağrısında bulundu</a:t>
            </a:r>
            <a:r>
              <a:rPr lang="tr-TR" sz="1600" dirty="0" smtClean="0"/>
              <a:t>. Bunun </a:t>
            </a:r>
            <a:r>
              <a:rPr lang="tr-TR" sz="1600" dirty="0"/>
              <a:t>üzerine Osmanlılar, Merzifonlu Kara Mustafa Paşa </a:t>
            </a:r>
            <a:r>
              <a:rPr lang="tr-TR" sz="1600" dirty="0" smtClean="0"/>
              <a:t>önderliğinde 1683’te </a:t>
            </a:r>
            <a:r>
              <a:rPr lang="tr-TR" sz="1600" dirty="0"/>
              <a:t>Viyana’ya ikinci bir sefer düzenledi. 1683 Nisan’ında yola çıkan ve </a:t>
            </a:r>
            <a:r>
              <a:rPr lang="tr-TR" sz="1600" dirty="0" smtClean="0"/>
              <a:t>Temmuz ayında </a:t>
            </a:r>
            <a:r>
              <a:rPr lang="tr-TR" sz="1600" dirty="0"/>
              <a:t>Viyana’yı kuşatma altına alan Osmanlı ordusu, Leh </a:t>
            </a:r>
            <a:r>
              <a:rPr lang="tr-TR" sz="1600" dirty="0" smtClean="0"/>
              <a:t>kuvvetlerinin yardıma </a:t>
            </a:r>
            <a:r>
              <a:rPr lang="tr-TR" sz="1600" dirty="0"/>
              <a:t>gelmesi üzerine bozguna uğrayarak geri çekildi. Viyana </a:t>
            </a:r>
            <a:r>
              <a:rPr lang="tr-TR" sz="1600" dirty="0" smtClean="0"/>
              <a:t>bozgunundan sorumlu </a:t>
            </a:r>
            <a:r>
              <a:rPr lang="tr-TR" sz="1600" dirty="0"/>
              <a:t>tutulan Kara Mustafa Paşa ise Belgrat’ta idam edildi</a:t>
            </a:r>
            <a:r>
              <a:rPr lang="tr-TR" sz="1600" dirty="0" smtClean="0"/>
              <a:t>. Osmanlıların </a:t>
            </a:r>
            <a:r>
              <a:rPr lang="tr-TR" sz="1600" dirty="0"/>
              <a:t>Viyana’da bozguna uğratılması Avrupa devletlerinin </a:t>
            </a:r>
            <a:r>
              <a:rPr lang="tr-TR" sz="1600" dirty="0" smtClean="0"/>
              <a:t>moralini yükseltti</a:t>
            </a:r>
            <a:r>
              <a:rPr lang="tr-TR" sz="1600" dirty="0"/>
              <a:t>. Avusturya, Lehistan ve Venedik arasında </a:t>
            </a:r>
            <a:r>
              <a:rPr lang="tr-TR" sz="1600" i="1" dirty="0"/>
              <a:t>Kutsal İttifak </a:t>
            </a:r>
            <a:r>
              <a:rPr lang="tr-TR" sz="1600" dirty="0"/>
              <a:t>kurularak </a:t>
            </a:r>
            <a:r>
              <a:rPr lang="tr-TR" sz="1600" dirty="0" smtClean="0"/>
              <a:t>Osmanlılara karşı </a:t>
            </a:r>
            <a:r>
              <a:rPr lang="tr-TR" sz="1600" dirty="0"/>
              <a:t>saldırıya geçti. Bu ittifaka 1686’da Ruslar da katıldı. Osmanlılar</a:t>
            </a:r>
            <a:r>
              <a:rPr lang="tr-TR" sz="1600" dirty="0" smtClean="0"/>
              <a:t>, 1697’de </a:t>
            </a:r>
            <a:r>
              <a:rPr lang="tr-TR" sz="1600" dirty="0" err="1"/>
              <a:t>Zenta</a:t>
            </a:r>
            <a:r>
              <a:rPr lang="tr-TR" sz="1600" dirty="0"/>
              <a:t> </a:t>
            </a:r>
            <a:r>
              <a:rPr lang="tr-TR" sz="1600" dirty="0" err="1"/>
              <a:t>Bozgunu’ndan</a:t>
            </a:r>
            <a:r>
              <a:rPr lang="tr-TR" sz="1600" dirty="0"/>
              <a:t> sonra barış yapmak zorunda kaldı. 1699’da </a:t>
            </a:r>
            <a:r>
              <a:rPr lang="tr-TR" sz="1600" dirty="0" smtClean="0"/>
              <a:t>imzalanan </a:t>
            </a:r>
            <a:r>
              <a:rPr lang="tr-TR" sz="1600" dirty="0" err="1" smtClean="0"/>
              <a:t>Karlofça</a:t>
            </a:r>
            <a:r>
              <a:rPr lang="tr-TR" sz="1600" dirty="0" smtClean="0"/>
              <a:t> </a:t>
            </a:r>
            <a:r>
              <a:rPr lang="tr-TR" sz="1600" dirty="0"/>
              <a:t>Antlaşması ile Osmanlı Devleti Macaristan’dan çekildi. Bu </a:t>
            </a:r>
            <a:r>
              <a:rPr lang="tr-TR" sz="1600" dirty="0" smtClean="0"/>
              <a:t>antlaşmayla  Osmanlı </a:t>
            </a:r>
            <a:r>
              <a:rPr lang="tr-TR" sz="1600" dirty="0"/>
              <a:t>Devleti Balkanlar’da ve Ukrayna’da geniş çapta toprak kaybına uğradı.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DEVLETİ’NİN BUHRAN DEVRİNE GENEL BİR BAKIŞ</a:t>
            </a:r>
            <a:endParaRPr lang="tr-TR" sz="1800" dirty="0"/>
          </a:p>
        </p:txBody>
      </p:sp>
      <p:pic>
        <p:nvPicPr>
          <p:cNvPr id="4098" name="Picture 2" descr="II. Viyana Kuşatması - İkinci Viyana Kuşatması 1683 - Osmanlı Devl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13521"/>
            <a:ext cx="3736492" cy="25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8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196752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dirty="0"/>
              <a:t>Duraklama adı verilen bu dönemde Osmanlı Devleti, II. Viyana </a:t>
            </a:r>
            <a:r>
              <a:rPr lang="tr-TR" sz="1400" dirty="0" smtClean="0"/>
              <a:t>Bozgununa kadar fetihlerini </a:t>
            </a:r>
            <a:r>
              <a:rPr lang="tr-TR" sz="1400" dirty="0"/>
              <a:t>sürdürmüş; doğu sınırı Hazar Denizi’ne, batı sınırı Erdel (Romanya</a:t>
            </a:r>
            <a:r>
              <a:rPr lang="tr-TR" sz="1400" dirty="0" smtClean="0"/>
              <a:t>)- Uyvar’a </a:t>
            </a:r>
            <a:r>
              <a:rPr lang="tr-TR" sz="1400" dirty="0"/>
              <a:t>(Slovakya) ulaşmıştı. Kuzey sınırı Batı </a:t>
            </a:r>
            <a:r>
              <a:rPr lang="tr-TR" sz="1400" dirty="0" smtClean="0"/>
              <a:t>Ukrayna’ya </a:t>
            </a:r>
            <a:r>
              <a:rPr lang="tr-TR" sz="1400" dirty="0"/>
              <a:t>kadar dayanan, </a:t>
            </a:r>
            <a:r>
              <a:rPr lang="tr-TR" sz="1400" dirty="0" smtClean="0"/>
              <a:t>Kuzey Afrika’yı </a:t>
            </a:r>
            <a:r>
              <a:rPr lang="tr-TR" sz="1400" dirty="0"/>
              <a:t>en batı ucuna kadar fetheden Osmanlı Devleti, Tunus, Kıbrıs ve Girit’i </a:t>
            </a:r>
            <a:r>
              <a:rPr lang="tr-TR" sz="1400" dirty="0" smtClean="0"/>
              <a:t>de hâkimiyetine </a:t>
            </a:r>
            <a:r>
              <a:rPr lang="tr-TR" sz="1400" dirty="0"/>
              <a:t>almıştır. Ancak bu başarılarına rağmen Osmanlı Devleti, iktisadi </a:t>
            </a:r>
            <a:r>
              <a:rPr lang="tr-TR" sz="1400" dirty="0" smtClean="0"/>
              <a:t>ve sosyal </a:t>
            </a:r>
            <a:r>
              <a:rPr lang="tr-TR" sz="1400" dirty="0"/>
              <a:t>hayatta </a:t>
            </a:r>
            <a:r>
              <a:rPr lang="tr-TR" sz="1400" dirty="0" smtClean="0"/>
              <a:t> meydana </a:t>
            </a:r>
            <a:r>
              <a:rPr lang="tr-TR" sz="1400" dirty="0"/>
              <a:t>gelen dönüşümlerle birlikte güçlenen </a:t>
            </a:r>
            <a:r>
              <a:rPr lang="tr-TR" sz="1400" dirty="0" smtClean="0"/>
              <a:t> Avrupa’da meydana gelen </a:t>
            </a:r>
            <a:r>
              <a:rPr lang="tr-TR" sz="1400" dirty="0"/>
              <a:t>bu gelişmelerden kaçınılmaz olarak olumsuz etkilenmiştir. Bu başarılara </a:t>
            </a:r>
            <a:r>
              <a:rPr lang="tr-TR" sz="1400" dirty="0" smtClean="0"/>
              <a:t>rağmen Osmanlı’nın </a:t>
            </a:r>
            <a:r>
              <a:rPr lang="tr-TR" sz="1400" dirty="0"/>
              <a:t>askerî gücünün Avrupa karşısında eski ihtişamını ve </a:t>
            </a:r>
            <a:r>
              <a:rPr lang="tr-TR" sz="1400" dirty="0" smtClean="0"/>
              <a:t>kuvvetini büyük </a:t>
            </a:r>
            <a:r>
              <a:rPr lang="tr-TR" sz="1400" dirty="0"/>
              <a:t>oranda kaybetmiş olduğu anlaşılmıştır. Öte yandan askerî zaferler </a:t>
            </a:r>
            <a:r>
              <a:rPr lang="tr-TR" sz="1400" dirty="0" smtClean="0"/>
              <a:t>kazanmak gayesiyle </a:t>
            </a:r>
            <a:r>
              <a:rPr lang="tr-TR" sz="1400" dirty="0"/>
              <a:t>devletin bütün maddi kaynaklarının seferber edilmesi, zaten </a:t>
            </a:r>
            <a:r>
              <a:rPr lang="tr-TR" sz="1400" dirty="0" smtClean="0"/>
              <a:t>Avrupa’da yaşanan </a:t>
            </a:r>
            <a:r>
              <a:rPr lang="tr-TR" sz="1400" dirty="0"/>
              <a:t>iktisadi gelişmeler karşısında zayıflamaya başlamış olan Osmanlı </a:t>
            </a:r>
            <a:r>
              <a:rPr lang="tr-TR" sz="1400" dirty="0" smtClean="0"/>
              <a:t> ekonomisini ciddi </a:t>
            </a:r>
            <a:r>
              <a:rPr lang="tr-TR" sz="1400" dirty="0"/>
              <a:t>bir dar boğaza sokmuştur. </a:t>
            </a:r>
            <a:r>
              <a:rPr lang="tr-TR" sz="1400" dirty="0" err="1"/>
              <a:t>Haçova</a:t>
            </a:r>
            <a:r>
              <a:rPr lang="tr-TR" sz="1400" dirty="0"/>
              <a:t>, Osmanlı zaferiyle </a:t>
            </a:r>
            <a:r>
              <a:rPr lang="tr-TR" sz="1400" dirty="0" smtClean="0"/>
              <a:t>sonuçlanmıştır ancak </a:t>
            </a:r>
            <a:r>
              <a:rPr lang="tr-TR" sz="1400" dirty="0" err="1"/>
              <a:t>Zitvatorok</a:t>
            </a:r>
            <a:r>
              <a:rPr lang="tr-TR" sz="1400" dirty="0"/>
              <a:t> Antlaşması’yla Osmanlılar Macaristan’da </a:t>
            </a:r>
            <a:r>
              <a:rPr lang="tr-TR" sz="1400" dirty="0" err="1"/>
              <a:t>Habsburg</a:t>
            </a:r>
            <a:r>
              <a:rPr lang="tr-TR" sz="1400" dirty="0"/>
              <a:t> </a:t>
            </a:r>
            <a:r>
              <a:rPr lang="tr-TR" sz="1400" dirty="0" smtClean="0"/>
              <a:t>imparatorluğu ile </a:t>
            </a:r>
            <a:r>
              <a:rPr lang="tr-TR" sz="1400" dirty="0"/>
              <a:t>eşit imparatorluklar olduğu ilkesini kabul etmek zorunda kalmıştır. Eğri </a:t>
            </a:r>
            <a:r>
              <a:rPr lang="tr-TR" sz="1400" dirty="0" smtClean="0"/>
              <a:t>ve Kanije </a:t>
            </a:r>
            <a:r>
              <a:rPr lang="tr-TR" sz="1400" dirty="0"/>
              <a:t>dışında da bu zafer ganimet getirmemiştir. </a:t>
            </a:r>
            <a:r>
              <a:rPr lang="tr-TR" sz="1400" dirty="0" err="1"/>
              <a:t>Safevilerle</a:t>
            </a:r>
            <a:r>
              <a:rPr lang="tr-TR" sz="1400" dirty="0"/>
              <a:t> savaşta </a:t>
            </a:r>
            <a:r>
              <a:rPr lang="tr-TR" sz="1400" dirty="0" smtClean="0"/>
              <a:t>Osmanlılar Bağdat’ı </a:t>
            </a:r>
            <a:r>
              <a:rPr lang="tr-TR" sz="1400" dirty="0"/>
              <a:t>almayı başarmıştır. Azerbaycan’ın </a:t>
            </a:r>
            <a:r>
              <a:rPr lang="tr-TR" sz="1400" dirty="0" err="1"/>
              <a:t>Safeviler’de</a:t>
            </a:r>
            <a:r>
              <a:rPr lang="tr-TR" sz="1400" dirty="0"/>
              <a:t> Irak’ın ise </a:t>
            </a:r>
            <a:r>
              <a:rPr lang="tr-TR" sz="1400" dirty="0" smtClean="0"/>
              <a:t>Osmanlılarda kalmasıyla </a:t>
            </a:r>
            <a:r>
              <a:rPr lang="tr-TR" sz="1400" dirty="0"/>
              <a:t>bir Osmanlı-</a:t>
            </a:r>
            <a:r>
              <a:rPr lang="tr-TR" sz="1400" dirty="0" err="1"/>
              <a:t>Safevi</a:t>
            </a:r>
            <a:r>
              <a:rPr lang="tr-TR" sz="1400" dirty="0"/>
              <a:t> dengesi sağlanmışsa da 60 yıl süren bu savaş </a:t>
            </a:r>
            <a:r>
              <a:rPr lang="tr-TR" sz="1400" dirty="0" smtClean="0"/>
              <a:t>Osmanlı Devleti’ni </a:t>
            </a:r>
            <a:r>
              <a:rPr lang="tr-TR" sz="1400" dirty="0"/>
              <a:t>iktisaden oldukça yormuştur. 25 yıllık mücadelenin sonunda </a:t>
            </a:r>
            <a:r>
              <a:rPr lang="tr-TR" sz="1400" dirty="0" smtClean="0"/>
              <a:t>Girit alınmıştır </a:t>
            </a:r>
            <a:r>
              <a:rPr lang="tr-TR" sz="1400" dirty="0"/>
              <a:t>ancak bu savaşta Osmanlı deniz gücünün Avrupa denizciliğine göre </a:t>
            </a:r>
            <a:r>
              <a:rPr lang="tr-TR" sz="1400" dirty="0" smtClean="0"/>
              <a:t>geri kalmış </a:t>
            </a:r>
            <a:r>
              <a:rPr lang="tr-TR" sz="1400" dirty="0"/>
              <a:t>olduğu ortaya çıkarken uzayan savaş Hazine’yi tüketmiştir.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DEVLETİ’NİN BUHRAN DEVRİNE GENEL BİR BAKIŞ</a:t>
            </a:r>
            <a:endParaRPr lang="tr-TR" sz="1800" dirty="0"/>
          </a:p>
        </p:txBody>
      </p:sp>
      <p:pic>
        <p:nvPicPr>
          <p:cNvPr id="5122" name="Picture 2" descr="Viyana Kuşatmaları Ne Zaman Oldu? Viyana Kuşatmalarını Kim Yaptı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844824"/>
            <a:ext cx="3361704" cy="18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5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104331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dirty="0"/>
              <a:t>Avrupa’nın Roma İmparatorluğu’nun yıkılışından itibaren kaydetmiş </a:t>
            </a:r>
            <a:r>
              <a:rPr lang="tr-TR" sz="1400" dirty="0" smtClean="0"/>
              <a:t>olduğu gelişmeyi </a:t>
            </a:r>
            <a:r>
              <a:rPr lang="tr-TR" sz="1400" dirty="0"/>
              <a:t>incelemeden ve göz önünde bulundurmadan Osmanlı Devleti’nin 17</a:t>
            </a:r>
            <a:r>
              <a:rPr lang="tr-TR" sz="1400" dirty="0" smtClean="0"/>
              <a:t>. yüzyılda </a:t>
            </a:r>
            <a:r>
              <a:rPr lang="tr-TR" sz="1400" dirty="0"/>
              <a:t>yaşadığı buhranı anlamak ve kavramak mümkün değildir. Avrupa, 11</a:t>
            </a:r>
            <a:r>
              <a:rPr lang="tr-TR" sz="1400" dirty="0" smtClean="0"/>
              <a:t>. yüzyılda </a:t>
            </a:r>
            <a:r>
              <a:rPr lang="tr-TR" sz="1400" dirty="0"/>
              <a:t>kuvvetli siyasi birliğin bulunmadığı derebeylikler görüntüsünden, 14</a:t>
            </a:r>
            <a:r>
              <a:rPr lang="tr-TR" sz="1400" dirty="0" smtClean="0"/>
              <a:t>. yüzyıldan </a:t>
            </a:r>
            <a:r>
              <a:rPr lang="tr-TR" sz="1400" dirty="0"/>
              <a:t>itibaren hızla kurtularak merkezileşmeye başlamıştır. Mutlak </a:t>
            </a:r>
            <a:r>
              <a:rPr lang="tr-TR" sz="1400" dirty="0" smtClean="0"/>
              <a:t>hükümdarlık rejimlerinin </a:t>
            </a:r>
            <a:r>
              <a:rPr lang="tr-TR" sz="1400" dirty="0"/>
              <a:t>güç kazanmasıyla birlikte, 16. yüzyılda, Avrupa’da </a:t>
            </a:r>
            <a:r>
              <a:rPr lang="tr-TR" sz="1400" dirty="0" smtClean="0"/>
              <a:t>sömürgecilik hareketi </a:t>
            </a:r>
            <a:r>
              <a:rPr lang="tr-TR" sz="1400" dirty="0"/>
              <a:t>başlamış ve Osmanlı yönetimince asla benimsenmeyecek olan </a:t>
            </a:r>
            <a:r>
              <a:rPr lang="tr-TR" sz="1400" dirty="0" smtClean="0"/>
              <a:t>bu yöntem </a:t>
            </a:r>
            <a:r>
              <a:rPr lang="tr-TR" sz="1400" dirty="0"/>
              <a:t>Avrupa’ya büyük zenginlik getirmiştir. Kilisenin birliğinin sarsılmasıyla</a:t>
            </a:r>
          </a:p>
          <a:p>
            <a:pPr marL="0" indent="0">
              <a:buNone/>
            </a:pPr>
            <a:r>
              <a:rPr lang="tr-TR" sz="1400" dirty="0"/>
              <a:t>birlikte yaşanan Reform ve Rönesans devirleri, 17. yüzyıldan itibaren </a:t>
            </a:r>
            <a:r>
              <a:rPr lang="tr-TR" sz="1400" dirty="0" smtClean="0"/>
              <a:t>Aydınlanma Çağı’na </a:t>
            </a:r>
            <a:r>
              <a:rPr lang="tr-TR" sz="1400" dirty="0"/>
              <a:t>girilmesine; bilim, teknoloji, felsefe ve kültür alanında Avrupa’nın </a:t>
            </a:r>
            <a:r>
              <a:rPr lang="tr-TR" sz="1400" dirty="0" smtClean="0"/>
              <a:t>büyük aşamalar </a:t>
            </a:r>
            <a:r>
              <a:rPr lang="tr-TR" sz="1400" dirty="0"/>
              <a:t>kaydetmesine yol açmıştır. Teknolojik gelişmelerin nimetlerini </a:t>
            </a:r>
            <a:r>
              <a:rPr lang="tr-TR" sz="1400" dirty="0" smtClean="0"/>
              <a:t>askerî alanda </a:t>
            </a:r>
            <a:r>
              <a:rPr lang="tr-TR" sz="1400" dirty="0"/>
              <a:t>toplayan ve sömürgelerden elde edilen gelirlerle hazinelerini </a:t>
            </a:r>
            <a:r>
              <a:rPr lang="tr-TR" sz="1400" dirty="0" smtClean="0"/>
              <a:t>dolduran Avrupalı </a:t>
            </a:r>
            <a:r>
              <a:rPr lang="tr-TR" sz="1400" dirty="0"/>
              <a:t>devletler, 17. yüzyıldan itibaren Doğu’nun büyük imparatorluğu </a:t>
            </a:r>
            <a:r>
              <a:rPr lang="tr-TR" sz="1400" dirty="0" smtClean="0"/>
              <a:t>Osmanlılara karşı </a:t>
            </a:r>
            <a:r>
              <a:rPr lang="tr-TR" sz="1400" dirty="0"/>
              <a:t>büyük bir avantaj elde etmiştir. Osmanlı Devleti ise </a:t>
            </a:r>
            <a:r>
              <a:rPr lang="tr-TR" sz="1400" dirty="0" smtClean="0"/>
              <a:t>rakiplerinin sağladığı </a:t>
            </a:r>
            <a:r>
              <a:rPr lang="tr-TR" sz="1400" dirty="0"/>
              <a:t>bu gelişmeler karşısında rekabet edemeyerek eski iktisadi ve askerî </a:t>
            </a:r>
            <a:r>
              <a:rPr lang="tr-TR" sz="1400" dirty="0" smtClean="0"/>
              <a:t>gücünü kaybetmeye </a:t>
            </a:r>
            <a:r>
              <a:rPr lang="tr-TR" sz="1400" dirty="0"/>
              <a:t>başlamıştır.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DEVLETİ’NİN BUHRAN DEVRİNE GENEL BİR BAKIŞ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2" name="Picture 8" descr="RESİMLİ ANLATIM - RÖNESANS VE RE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623997" cy="20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6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104331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dirty="0"/>
              <a:t>Bu durum, devlet teşkilatında ve sosyal hayatta </a:t>
            </a:r>
            <a:r>
              <a:rPr lang="tr-TR" sz="1400" dirty="0" smtClean="0"/>
              <a:t>da bozukluların </a:t>
            </a:r>
            <a:r>
              <a:rPr lang="tr-TR" sz="1400" dirty="0"/>
              <a:t>baş göstermesine yol açmıştır. Avrupa’daki gelişmelere paralel olarak</a:t>
            </a:r>
          </a:p>
          <a:p>
            <a:pPr marL="0" indent="0">
              <a:buNone/>
            </a:pPr>
            <a:r>
              <a:rPr lang="tr-TR" sz="1400" dirty="0"/>
              <a:t>yaşanan bu buhranının sebeplerini şöyle sıralamak mümkündür:</a:t>
            </a:r>
          </a:p>
          <a:p>
            <a:r>
              <a:rPr lang="tr-TR" sz="1400" dirty="0" smtClean="0"/>
              <a:t>Avrupa’nın </a:t>
            </a:r>
            <a:r>
              <a:rPr lang="tr-TR" sz="1400" dirty="0"/>
              <a:t>kuvvetli merkezî hükûmetler kurması, sömürgecilik </a:t>
            </a:r>
            <a:r>
              <a:rPr lang="tr-TR" sz="1400" dirty="0" smtClean="0"/>
              <a:t>yoluyla zenginleşmesi </a:t>
            </a:r>
            <a:r>
              <a:rPr lang="tr-TR" sz="1400" dirty="0"/>
              <a:t>ve bilim, teknoloji, felsefe ve kültür alanında büyük </a:t>
            </a:r>
            <a:r>
              <a:rPr lang="tr-TR" sz="1400" dirty="0" smtClean="0"/>
              <a:t>gelişmeler kaydetmesi</a:t>
            </a:r>
            <a:r>
              <a:rPr lang="tr-TR" sz="1400" dirty="0"/>
              <a:t>.</a:t>
            </a:r>
          </a:p>
          <a:p>
            <a:r>
              <a:rPr lang="tr-TR" sz="1400" dirty="0" smtClean="0"/>
              <a:t>Coğrafi </a:t>
            </a:r>
            <a:r>
              <a:rPr lang="tr-TR" sz="1400" dirty="0"/>
              <a:t>Keşiflerle İpek Yolu gibi Osmanlıların hâkimiyetindeki eski </a:t>
            </a:r>
            <a:r>
              <a:rPr lang="tr-TR" sz="1400" dirty="0" smtClean="0"/>
              <a:t>ticaret yollarının </a:t>
            </a:r>
            <a:r>
              <a:rPr lang="tr-TR" sz="1400" dirty="0"/>
              <a:t>önemini kaybetmesi.</a:t>
            </a:r>
          </a:p>
          <a:p>
            <a:r>
              <a:rPr lang="tr-TR" sz="1400" dirty="0" smtClean="0"/>
              <a:t>Hanedan </a:t>
            </a:r>
            <a:r>
              <a:rPr lang="tr-TR" sz="1400" dirty="0"/>
              <a:t>ve devlet adamlarının iyi yetişmemiş olması.</a:t>
            </a:r>
          </a:p>
          <a:p>
            <a:r>
              <a:rPr lang="tr-TR" sz="1400" dirty="0" smtClean="0"/>
              <a:t>Merkezî </a:t>
            </a:r>
            <a:r>
              <a:rPr lang="tr-TR" sz="1400" dirty="0"/>
              <a:t>otoritenin zayıflaması ve iltizam sistemine geçişle birlikte </a:t>
            </a:r>
            <a:r>
              <a:rPr lang="tr-TR" sz="1400" dirty="0" smtClean="0"/>
              <a:t>mültezimlerin (</a:t>
            </a:r>
            <a:r>
              <a:rPr lang="tr-TR" sz="1400" dirty="0"/>
              <a:t>vergi tahsildarları) köylü üzerindeki baskıyı artırması </a:t>
            </a:r>
            <a:r>
              <a:rPr lang="tr-TR" sz="1400" dirty="0" smtClean="0"/>
              <a:t>üzerine yoksulluk </a:t>
            </a:r>
            <a:r>
              <a:rPr lang="tr-TR" sz="1400" dirty="0"/>
              <a:t>ve isyanların artması. (Celali İsyanları vb</a:t>
            </a:r>
            <a:r>
              <a:rPr lang="tr-TR" sz="1400" dirty="0" smtClean="0"/>
              <a:t>.)</a:t>
            </a:r>
          </a:p>
          <a:p>
            <a:r>
              <a:rPr lang="tr-TR" sz="1400" dirty="0" smtClean="0"/>
              <a:t>Yeniçeri </a:t>
            </a:r>
            <a:r>
              <a:rPr lang="tr-TR" sz="1400" dirty="0"/>
              <a:t>Ocağı’nın ve askerlik teşkilatının bozulması, savaşta elde </a:t>
            </a:r>
            <a:r>
              <a:rPr lang="tr-TR" sz="1400" dirty="0" smtClean="0"/>
              <a:t>edilen ganimetlerinin </a:t>
            </a:r>
            <a:r>
              <a:rPr lang="tr-TR" sz="1400" dirty="0"/>
              <a:t>azalması.</a:t>
            </a:r>
          </a:p>
          <a:p>
            <a:r>
              <a:rPr lang="tr-TR" sz="1400" dirty="0" smtClean="0"/>
              <a:t>Devletin </a:t>
            </a:r>
            <a:r>
              <a:rPr lang="tr-TR" sz="1400" dirty="0"/>
              <a:t>sınırlarının genişlemesiyle birlikte merkezî otoritede yaşanan sorunlar.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 smtClean="0"/>
              <a:t>OSMANLI DEVLETİ’NİN BUHRAN DEVRİNE GENEL BİR BAKIŞ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0" name="Picture 2" descr="Avrupa'da Reform Hareketleri Ne Zaman Başladı? Kısa Anlatım - Lafmac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82446"/>
            <a:ext cx="3433564" cy="19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104331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/>
              <a:t>Osmanlı Devleti, artık kaybettiği toprakları geri alma umudunu tamamıyla </a:t>
            </a:r>
            <a:r>
              <a:rPr lang="tr-TR" sz="1600" dirty="0" smtClean="0"/>
              <a:t>kaybetmeye başlamıştı</a:t>
            </a:r>
            <a:r>
              <a:rPr lang="tr-TR" sz="1600" dirty="0"/>
              <a:t>. Böylece mutlak bir barış siyaseti izlenerek devletin iç </a:t>
            </a:r>
            <a:r>
              <a:rPr lang="tr-TR" sz="1600" dirty="0" smtClean="0"/>
              <a:t>yapısında bazı </a:t>
            </a:r>
            <a:r>
              <a:rPr lang="tr-TR" sz="1600" dirty="0"/>
              <a:t>düzenlemelerin gündeme geleceği </a:t>
            </a:r>
            <a:r>
              <a:rPr lang="tr-TR" sz="1600" b="1" dirty="0"/>
              <a:t>Lale Devri’</a:t>
            </a:r>
            <a:r>
              <a:rPr lang="tr-TR" sz="1600" dirty="0"/>
              <a:t>ne girilmiş oldu. 1718- </a:t>
            </a:r>
            <a:r>
              <a:rPr lang="tr-TR" sz="1600" dirty="0" smtClean="0"/>
              <a:t>1730 yılları </a:t>
            </a:r>
            <a:r>
              <a:rPr lang="tr-TR" sz="1600" dirty="0"/>
              <a:t>arasını kapsayan bu yenileşme dönemine, İstanbul’da yoğun olarak lale </a:t>
            </a:r>
            <a:r>
              <a:rPr lang="tr-TR" sz="1600" dirty="0" smtClean="0"/>
              <a:t>yetiştirilmesinden ve </a:t>
            </a:r>
            <a:r>
              <a:rPr lang="tr-TR" sz="1600" dirty="0"/>
              <a:t>lalelerin dünyaya yayılmış olmasından dolayı bu isim verilmişti</a:t>
            </a:r>
            <a:r>
              <a:rPr lang="tr-TR" sz="1600" dirty="0" smtClean="0"/>
              <a:t>. III</a:t>
            </a:r>
            <a:r>
              <a:rPr lang="tr-TR" sz="1600" dirty="0"/>
              <a:t>. Ahmet döneminde devlet erkânı, Pasarofça yenilgisinden sonra </a:t>
            </a:r>
            <a:r>
              <a:rPr lang="tr-TR" sz="1600" dirty="0" smtClean="0"/>
              <a:t>Avrupalıların üstünlüğünün </a:t>
            </a:r>
            <a:r>
              <a:rPr lang="tr-TR" sz="1600" dirty="0"/>
              <a:t>nedenlerinin araştırılması gereği üzerinde durarak Osmanlının </a:t>
            </a:r>
            <a:r>
              <a:rPr lang="tr-TR" sz="1600" dirty="0" smtClean="0"/>
              <a:t>Av </a:t>
            </a:r>
            <a:r>
              <a:rPr lang="tr-TR" sz="1600" dirty="0" err="1"/>
              <a:t>rupa</a:t>
            </a:r>
            <a:r>
              <a:rPr lang="tr-TR" sz="1600" dirty="0"/>
              <a:t> tarzındaki ilk yenileşme hareketini başlattı. Bu amaçla Damat İbrahim Paşa</a:t>
            </a:r>
          </a:p>
          <a:p>
            <a:pPr marL="0" indent="0">
              <a:buNone/>
            </a:pPr>
            <a:r>
              <a:rPr lang="tr-TR" sz="1600" dirty="0"/>
              <a:t>döneminde Avrupa’ya gönderilen elçilerin sayısı artırıldı. Bu elçiler diplomatik </a:t>
            </a:r>
            <a:r>
              <a:rPr lang="tr-TR" sz="1600" dirty="0" smtClean="0"/>
              <a:t>ilişkileri sürdürmenin </a:t>
            </a:r>
            <a:r>
              <a:rPr lang="tr-TR" sz="1600" dirty="0"/>
              <a:t>yanı sıra Avrupa’nın kültür, sanat, sanayi, tarım ve </a:t>
            </a:r>
            <a:r>
              <a:rPr lang="tr-TR" sz="1600" dirty="0" err="1" smtClean="0"/>
              <a:t>askerîyesi</a:t>
            </a:r>
            <a:r>
              <a:rPr lang="tr-TR" sz="1600" dirty="0" smtClean="0"/>
              <a:t> hakkında </a:t>
            </a:r>
            <a:r>
              <a:rPr lang="tr-TR" sz="1600" dirty="0"/>
              <a:t>incelemeler de yaparak Saray’a raporlar sunmaya başladı. 1720-1721 </a:t>
            </a:r>
            <a:r>
              <a:rPr lang="tr-TR" sz="1600" dirty="0" smtClean="0"/>
              <a:t>yılları arasında </a:t>
            </a:r>
            <a:r>
              <a:rPr lang="tr-TR" sz="1600" dirty="0"/>
              <a:t>Paris’te bulunan Yirmi Sekiz Mehmet Çelebi’nin raporu bu </a:t>
            </a:r>
            <a:r>
              <a:rPr lang="tr-TR" sz="1600" dirty="0" smtClean="0"/>
              <a:t>raporlar içerisinde </a:t>
            </a:r>
            <a:r>
              <a:rPr lang="tr-TR" sz="1600" dirty="0"/>
              <a:t>en dikkat çekenidir</a:t>
            </a:r>
            <a:r>
              <a:rPr lang="tr-TR" sz="1600" dirty="0" smtClean="0"/>
              <a:t>.</a:t>
            </a:r>
          </a:p>
          <a:p>
            <a:pPr marL="0" indent="0">
              <a:buNone/>
            </a:pPr>
            <a:r>
              <a:rPr lang="tr-TR" sz="1600" b="1" dirty="0" smtClean="0"/>
              <a:t>.</a:t>
            </a:r>
            <a:endParaRPr lang="tr-TR" sz="1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DEVLETİ’NDE BUHRAN, YENİLEŞME VE EKONOMİK</a:t>
            </a:r>
            <a:br>
              <a:rPr lang="tr-TR" sz="1800" b="1" dirty="0"/>
            </a:br>
            <a:r>
              <a:rPr lang="tr-TR" sz="1800" b="1" dirty="0"/>
              <a:t>BAĞIMLILIK SÜRECİ (1700-1838)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200" name="Picture 8" descr="Lale Devri'nin Nedenleri ve Sonuçlar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297562" cy="24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5652120" y="4581128"/>
            <a:ext cx="33478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/>
              <a:t>Lale devri sadece çiçek bahçeleri ve soğanlarını yetiştirme çabalarının adı değildir. Bu dönemde Avrupa’ya gönderilen elçilerin sayısı artırılarak kültür, sanat, sanayi tarım ve ordu hakkında incelemeler yaptırılmıştır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35227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8486" y="1556792"/>
            <a:ext cx="5652120" cy="442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dirty="0"/>
              <a:t>Ne var ki, bu dönemin yenilikleri buhranın aşılmasına yönelik olarak </a:t>
            </a:r>
            <a:r>
              <a:rPr lang="tr-TR" sz="1400" dirty="0" smtClean="0"/>
              <a:t>yapılmış köklü </a:t>
            </a:r>
            <a:r>
              <a:rPr lang="tr-TR" sz="1400" dirty="0"/>
              <a:t>yenilikler olamamıştır. Batı’daki yenilikleri inceleyen Osmanlı devlet </a:t>
            </a:r>
            <a:r>
              <a:rPr lang="tr-TR" sz="1400" dirty="0" smtClean="0"/>
              <a:t>adamları bilimsel</a:t>
            </a:r>
            <a:r>
              <a:rPr lang="tr-TR" sz="1400" dirty="0"/>
              <a:t>, kültürel, askerî ve teknolojik yeniliklerden daha çok Avrupa’nın </a:t>
            </a:r>
            <a:r>
              <a:rPr lang="tr-TR" sz="1400" dirty="0" smtClean="0"/>
              <a:t>saray yaşamının </a:t>
            </a:r>
            <a:r>
              <a:rPr lang="tr-TR" sz="1400" dirty="0"/>
              <a:t>gösteriş ve görkemini Osmanlı ülkesine getirme eğilimi göstermiştir</a:t>
            </a:r>
            <a:r>
              <a:rPr lang="tr-TR" sz="1400" dirty="0" smtClean="0"/>
              <a:t>. Saray’ın </a:t>
            </a:r>
            <a:r>
              <a:rPr lang="tr-TR" sz="1400" dirty="0"/>
              <a:t>güttüğü bu politika halk arasında yoksulluk ve sıkıntıları artmıştır. </a:t>
            </a:r>
            <a:r>
              <a:rPr lang="tr-TR" sz="1400" dirty="0" smtClean="0"/>
              <a:t>Damat İbrahim </a:t>
            </a:r>
            <a:r>
              <a:rPr lang="tr-TR" sz="1400" dirty="0"/>
              <a:t>Paşa halkın yükünü azaltmak üzere 1723’te İran’a sefere çıkılmasına </a:t>
            </a:r>
            <a:r>
              <a:rPr lang="tr-TR" sz="1400" dirty="0" smtClean="0"/>
              <a:t>karar vermiştir</a:t>
            </a:r>
            <a:r>
              <a:rPr lang="tr-TR" sz="1400" dirty="0"/>
              <a:t>. Gerçekten de bu yıllarda </a:t>
            </a:r>
            <a:r>
              <a:rPr lang="tr-TR" sz="1400" dirty="0" err="1"/>
              <a:t>Safeviler</a:t>
            </a:r>
            <a:r>
              <a:rPr lang="tr-TR" sz="1400" dirty="0"/>
              <a:t> çökmek ve parçalanmak </a:t>
            </a:r>
            <a:r>
              <a:rPr lang="tr-TR" sz="1400" dirty="0" smtClean="0"/>
              <a:t>üzeredir ve </a:t>
            </a:r>
            <a:r>
              <a:rPr lang="tr-TR" sz="1400" dirty="0"/>
              <a:t>Osmanlıların </a:t>
            </a:r>
            <a:r>
              <a:rPr lang="tr-TR" sz="1400" dirty="0" err="1"/>
              <a:t>Safevi</a:t>
            </a:r>
            <a:r>
              <a:rPr lang="tr-TR" sz="1400" dirty="0"/>
              <a:t> Devleti’nin bu zayıf durumundan faydalanması </a:t>
            </a:r>
            <a:r>
              <a:rPr lang="tr-TR" sz="1400" dirty="0" smtClean="0"/>
              <a:t>ihtimali yüksektir</a:t>
            </a:r>
            <a:r>
              <a:rPr lang="tr-TR" sz="1400" dirty="0"/>
              <a:t>. 1723-1725 yılları arasında süren İran Seferi’nde Batı İran tamamen </a:t>
            </a:r>
            <a:r>
              <a:rPr lang="tr-TR" sz="1400" dirty="0" smtClean="0"/>
              <a:t>ele geçirilmiştir</a:t>
            </a:r>
            <a:r>
              <a:rPr lang="tr-TR" sz="1400" dirty="0"/>
              <a:t>. Bu zafer halkın moralini yükseltmiş olsa da çok geçmeden 1729’da</a:t>
            </a:r>
            <a:r>
              <a:rPr lang="tr-TR" sz="1400" dirty="0" smtClean="0"/>
              <a:t>, II</a:t>
            </a:r>
            <a:r>
              <a:rPr lang="tr-TR" sz="1400" dirty="0"/>
              <a:t>. </a:t>
            </a:r>
            <a:r>
              <a:rPr lang="tr-TR" sz="1400" dirty="0" err="1"/>
              <a:t>Tahmasb</a:t>
            </a:r>
            <a:r>
              <a:rPr lang="tr-TR" sz="1400" dirty="0"/>
              <a:t> Batı İran’ın pek çok bölgesini yeniden ele geçirmiştir</a:t>
            </a:r>
            <a:r>
              <a:rPr lang="tr-TR" sz="1400" dirty="0" smtClean="0"/>
              <a:t>. İran </a:t>
            </a:r>
            <a:r>
              <a:rPr lang="tr-TR" sz="1400" dirty="0"/>
              <a:t>Seferi’nin son aşaması İstanbul’da, Lale Devri’ni sona erdirecek bir </a:t>
            </a:r>
            <a:r>
              <a:rPr lang="tr-TR" sz="1400" dirty="0" smtClean="0"/>
              <a:t>isyanın patlak </a:t>
            </a:r>
            <a:r>
              <a:rPr lang="tr-TR" sz="1400" dirty="0"/>
              <a:t>vermesine sebep olmuştur. Halkın ekonomik sıkıntısına ve yüksek </a:t>
            </a:r>
            <a:r>
              <a:rPr lang="tr-TR" sz="1400" dirty="0" smtClean="0"/>
              <a:t>enflasyona rağmen </a:t>
            </a:r>
            <a:r>
              <a:rPr lang="tr-TR" sz="1400" dirty="0"/>
              <a:t>Saray erkânının geceli gündüzlü devam eden ziyafet ve </a:t>
            </a:r>
            <a:r>
              <a:rPr lang="tr-TR" sz="1400" dirty="0" smtClean="0"/>
              <a:t>eğlenceleri </a:t>
            </a:r>
            <a:endParaRPr lang="tr-TR" sz="1400" dirty="0"/>
          </a:p>
          <a:p>
            <a:pPr marL="0" indent="0">
              <a:buNone/>
            </a:pPr>
            <a:r>
              <a:rPr lang="tr-TR" sz="1400" dirty="0"/>
              <a:t>üzerine fakir esnaf, (bir hamam hademesi) olan Yeniçeri Patrona Halil </a:t>
            </a:r>
            <a:r>
              <a:rPr lang="tr-TR" sz="1400" dirty="0" smtClean="0"/>
              <a:t>etrafında toplanarak </a:t>
            </a:r>
            <a:r>
              <a:rPr lang="tr-TR" sz="1400" dirty="0"/>
              <a:t>isyan etmiştir. “Artık köşk inşa </a:t>
            </a:r>
            <a:r>
              <a:rPr lang="tr-TR" sz="1400" dirty="0" smtClean="0"/>
              <a:t> edilmemesi</a:t>
            </a:r>
            <a:r>
              <a:rPr lang="tr-TR" sz="1400" dirty="0"/>
              <a:t>” talebiyle gelişen isyan </a:t>
            </a:r>
            <a:r>
              <a:rPr lang="tr-TR" sz="1400" dirty="0" smtClean="0"/>
              <a:t>sırasında </a:t>
            </a:r>
            <a:r>
              <a:rPr lang="tr-TR" sz="1400" dirty="0" err="1" smtClean="0"/>
              <a:t>Sadabad</a:t>
            </a:r>
            <a:r>
              <a:rPr lang="tr-TR" sz="1400" dirty="0" smtClean="0"/>
              <a:t> </a:t>
            </a:r>
            <a:r>
              <a:rPr lang="tr-TR" sz="1400" dirty="0"/>
              <a:t>Sarayı’nın da içinde olduğu 120’yi aşkın köşk üç günde yakılmıştır</a:t>
            </a:r>
            <a:r>
              <a:rPr lang="tr-TR" sz="1400" dirty="0" smtClean="0"/>
              <a:t>. III</a:t>
            </a:r>
            <a:r>
              <a:rPr lang="tr-TR" sz="1400" dirty="0"/>
              <a:t>. Ahmet, Sadrazam Damat İbrahim Paşa’yı azletmiş olmasına rağmen isyan</a:t>
            </a:r>
          </a:p>
          <a:p>
            <a:pPr marL="0" indent="0">
              <a:buNone/>
            </a:pPr>
            <a:r>
              <a:rPr lang="tr-TR" sz="1400" dirty="0"/>
              <a:t>yatışmamış, padişah tahtan feragat etmek zorunda kalmıştır. 1 Ekim 1730’da I</a:t>
            </a:r>
            <a:r>
              <a:rPr lang="tr-TR" sz="1400" dirty="0" smtClean="0"/>
              <a:t>. Mahmut </a:t>
            </a:r>
            <a:r>
              <a:rPr lang="tr-TR" sz="1400" dirty="0"/>
              <a:t>tahta geçmiştir.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tr-TR" sz="1800" b="1" dirty="0"/>
              <a:t>OSMANLI DEVLETİ’NDE BUHRAN, YENİLEŞME VE EKONOMİK</a:t>
            </a:r>
            <a:br>
              <a:rPr lang="tr-TR" sz="1800" b="1" dirty="0"/>
            </a:br>
            <a:r>
              <a:rPr lang="tr-TR" sz="1800" b="1" dirty="0"/>
              <a:t>BAĞIMLILIK SÜRECİ (1700-1838)</a:t>
            </a:r>
            <a:endParaRPr lang="tr-TR" sz="1800" dirty="0"/>
          </a:p>
        </p:txBody>
      </p:sp>
      <p:sp>
        <p:nvSpPr>
          <p:cNvPr id="5" name="AutoShape 2" descr="RESİMLİ ANLATIM - RÖNESANS VE RE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RESİMLİ ANLATIM - RÖNESANS VE RE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RESİMLİ ANLATIM - RÖNESANS VE RE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2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Avrupa'da Reform Hareketleri Ne Zaman Başladı? Kısa Anlatım - Lafmacu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18" name="Picture 2" descr="Patrona Halil İsyanı - Vikip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276872"/>
            <a:ext cx="3180155" cy="42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57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307</TotalTime>
  <Words>4214</Words>
  <Application>Microsoft Office PowerPoint</Application>
  <PresentationFormat>Ekran Gösterisi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Cilt</vt:lpstr>
      <vt:lpstr>Atatürk İlkeleri ve İnkılap Tarihi </vt:lpstr>
      <vt:lpstr>OSMANLI DEVLETİ’NİN BUHRAN DEVRİNE GENEL BİR BAKIŞ</vt:lpstr>
      <vt:lpstr>OSMANLI DEVLETİ’NİN BUHRAN DEVRİNE GENEL BİR BAKIŞ</vt:lpstr>
      <vt:lpstr>OSMANLI DEVLETİ’NİN BUHRAN DEVRİNE GENEL BİR BAKIŞ</vt:lpstr>
      <vt:lpstr>OSMANLI DEVLETİ’NİN BUHRAN DEVRİNE GENEL BİR BAKIŞ</vt:lpstr>
      <vt:lpstr>OSMANLI DEVLETİ’NİN BUHRAN DEVRİNE GENEL BİR BAKIŞ</vt:lpstr>
      <vt:lpstr>OSMANLI DEVLETİ’NİN BUHRAN DEVRİNE GENEL BİR BAKIŞ</vt:lpstr>
      <vt:lpstr>OSMANLI DEVLETİ’NDE BUHRAN, YENİLEŞME VE EKONOMİK BAĞIMLILIK SÜRECİ (1700-1838)</vt:lpstr>
      <vt:lpstr>OSMANLI DEVLETİ’NDE BUHRAN, YENİLEŞME VE EKONOMİK BAĞIMLILIK SÜRECİ (1700-1838)</vt:lpstr>
      <vt:lpstr>OSMANLI DEVLETİ’NDE BUHRAN, YENİLEŞME VE EKONOMİK BAĞIMLILIK SÜRECİ (1700-1838)</vt:lpstr>
      <vt:lpstr>OSMANLI DEVLETİ’NDE BUHRAN, YENİLEŞME VE EKONOMİK BAĞIMLILIK SÜRECİ (1700-1838)</vt:lpstr>
      <vt:lpstr>OSMANLI YENİLEŞMESİNDE DÖNÜM NOKTASI III. SELİM VE NİZAM-I CEDİT</vt:lpstr>
      <vt:lpstr>OSMANLI YENİLEŞMESİNDE DÖNÜM NOKTASI III. SELİM VE NİZAM-I CEDİT</vt:lpstr>
      <vt:lpstr>OSMANLI YENİLEŞMESİNDE DÖNÜM NOKTASI III. SELİM VE NİZAM-I CEDİT</vt:lpstr>
      <vt:lpstr>OSMANLI YENİLEŞMESİNDE DÖNÜM NOKTASI III. SELİM VE NİZAM-I CEDİT</vt:lpstr>
      <vt:lpstr>OSMANLI YENİLEŞMESİNDE DÖNÜM NOKTASI III. SELİM Kabakçı Mustafa İsyanı ve III. Selim Devri’nin Sonu</vt:lpstr>
      <vt:lpstr>II. MAHMUT DÖNEMİ GELİŞMELERİ VE YENİLİKLERİ (1808-1839)</vt:lpstr>
      <vt:lpstr>II. MAHMUT DÖNEMİ GELİŞMELERİ VE YENİLİKLERİ Sened-i İttifak (7 Ekim 1808)</vt:lpstr>
      <vt:lpstr>II. MAHMUT DÖNEMİ GELİŞMELERİ VE YENİLİKLERİ Sırp ve Rum İsyanları</vt:lpstr>
      <vt:lpstr>II. MAHMUT DÖNEMİ GELİŞMELERİ VE YENİLİKLERİ (1808-1839)</vt:lpstr>
      <vt:lpstr>II. MAHMUT DÖNEMİ GELİŞMELERİ VE YENİLİKLERİ (1808-1839)</vt:lpstr>
      <vt:lpstr>II. MAHMUT DÖNEMİ GELİŞMELERİ VE YENİLİKLERİ (1808-1839)</vt:lpstr>
      <vt:lpstr>II. MAHMUT DÖNEMİ GELİŞMELERİ VE YENİLİKLERİ (1808-1839)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Atatürk İlkeleri ve İnkılap Tarihi</dc:title>
  <dc:creator>Murat KÖYLÜ</dc:creator>
  <cp:lastModifiedBy>Murat KÖYLÜ</cp:lastModifiedBy>
  <cp:revision>31</cp:revision>
  <dcterms:created xsi:type="dcterms:W3CDTF">2022-10-04T07:15:30Z</dcterms:created>
  <dcterms:modified xsi:type="dcterms:W3CDTF">2022-10-04T12:28:14Z</dcterms:modified>
</cp:coreProperties>
</file>