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notesSlides/notesSlide1.xml" ContentType="application/vnd.openxmlformats-officedocument.presentationml.notesSlide+xml"/>
  <Override PartName="/ppt/media/image9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jpg"/>
  <Override PartName="/ppt/media/image18.jpg" ContentType="image/jpg"/>
  <Override PartName="/ppt/notesSlides/notesSlide9.xml" ContentType="application/vnd.openxmlformats-officedocument.presentationml.notesSlide+xml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48" r:id="rId2"/>
    <p:sldId id="349" r:id="rId3"/>
    <p:sldId id="350" r:id="rId4"/>
    <p:sldId id="352" r:id="rId5"/>
    <p:sldId id="351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274" r:id="rId16"/>
    <p:sldId id="275" r:id="rId17"/>
    <p:sldId id="362" r:id="rId18"/>
    <p:sldId id="277" r:id="rId19"/>
    <p:sldId id="278" r:id="rId20"/>
    <p:sldId id="279" r:id="rId21"/>
    <p:sldId id="280" r:id="rId22"/>
    <p:sldId id="282" r:id="rId23"/>
    <p:sldId id="283" r:id="rId24"/>
    <p:sldId id="364" r:id="rId25"/>
    <p:sldId id="365" r:id="rId26"/>
    <p:sldId id="290" r:id="rId27"/>
    <p:sldId id="366" r:id="rId28"/>
    <p:sldId id="36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B064-EDAF-48F6-9F35-861F0E8A4E62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F8D1-F68B-4FC4-A1BD-C4A417D09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7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7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7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0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458549"/>
            <a:ext cx="9549553" cy="73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33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Dr. Cansu Unver-Erbas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03E9-82C2-428A-97D8-DFEEBBEFCD00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83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3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8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3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8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7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32F4-4AAA-4891-B73E-2991C94C69A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CA4E6A-783C-4041-BB74-C17A5ABD027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2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6E99-359E-1ACB-286F-604E27B90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990600"/>
            <a:ext cx="11836400" cy="1994392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ECONOMICS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4800" dirty="0">
                <a:solidFill>
                  <a:schemeClr val="tx1"/>
                </a:solidFill>
              </a:rPr>
              <a:t>“</a:t>
            </a:r>
            <a:r>
              <a:rPr lang="en-GB" sz="4800" b="1" dirty="0">
                <a:solidFill>
                  <a:schemeClr val="tx1"/>
                </a:solidFill>
                <a:latin typeface="Arial"/>
                <a:cs typeface="Arial"/>
              </a:rPr>
              <a:t>Market</a:t>
            </a:r>
            <a:r>
              <a:rPr lang="en-GB" sz="4800" b="1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4800" b="1" spc="-10" dirty="0">
                <a:solidFill>
                  <a:schemeClr val="tx1"/>
                </a:solidFill>
                <a:latin typeface="Arial"/>
                <a:cs typeface="Arial"/>
              </a:rPr>
              <a:t>Competition”</a:t>
            </a:r>
            <a:br>
              <a:rPr lang="en-GB" sz="4800" dirty="0">
                <a:latin typeface="Arial"/>
                <a:cs typeface="Arial"/>
              </a:rPr>
            </a:b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0EF90F9-3FF3-01E7-7F31-D220CDC2A3A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22400" y="3678091"/>
            <a:ext cx="11582400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			: DR CANSU UNVER-ERBAS</a:t>
            </a: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				: Cnsunvr@gmail.com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E3D8F-C94A-F003-5F19-82777ABCD08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/>
              <a:t>Dr. Cansu Unver-Erbas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690C-A314-F9A2-EB25-C9EAAD23ED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04800" y="232119"/>
            <a:ext cx="811019" cy="503579"/>
          </a:xfrm>
        </p:spPr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93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2403-7350-BAD1-4422-A523340B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Why</a:t>
            </a:r>
            <a:r>
              <a:rPr lang="en-GB" sz="3200" b="1" spc="-55" dirty="0"/>
              <a:t> </a:t>
            </a:r>
            <a:r>
              <a:rPr lang="en-GB" sz="3200" b="1" dirty="0"/>
              <a:t>Price</a:t>
            </a:r>
            <a:r>
              <a:rPr lang="en-GB" sz="3200" b="1" spc="-20" dirty="0"/>
              <a:t> </a:t>
            </a:r>
            <a:r>
              <a:rPr lang="en-GB" sz="3200" b="1" spc="-10" dirty="0"/>
              <a:t>takers?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8949-E407-2FE4-4EF2-F8D86022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2015732"/>
            <a:ext cx="10780534" cy="3450613"/>
          </a:xfrm>
        </p:spPr>
        <p:txBody>
          <a:bodyPr>
            <a:normAutofit lnSpcReduction="10000"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</a:pPr>
            <a:r>
              <a:rPr lang="en-GB" sz="2400" dirty="0">
                <a:latin typeface="Arial"/>
                <a:cs typeface="Arial"/>
              </a:rPr>
              <a:t>If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you</a:t>
            </a:r>
            <a:r>
              <a:rPr lang="en-GB" sz="2400" spc="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try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to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sell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a</a:t>
            </a:r>
            <a:r>
              <a:rPr lang="en-GB" sz="2400" spc="-20" dirty="0">
                <a:latin typeface="Arial"/>
                <a:cs typeface="Arial"/>
              </a:rPr>
              <a:t> well-</a:t>
            </a:r>
            <a:r>
              <a:rPr lang="en-GB" sz="2400" dirty="0">
                <a:latin typeface="Arial"/>
                <a:cs typeface="Arial"/>
              </a:rPr>
              <a:t>known</a:t>
            </a:r>
            <a:r>
              <a:rPr lang="en-GB" sz="2400" spc="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brand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of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tennis racket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on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web</a:t>
            </a:r>
            <a:r>
              <a:rPr lang="en-GB" sz="2400" spc="3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you will</a:t>
            </a:r>
            <a:r>
              <a:rPr lang="en-GB" sz="2400" spc="30" dirty="0">
                <a:latin typeface="Arial"/>
                <a:cs typeface="Arial"/>
              </a:rPr>
              <a:t> </a:t>
            </a:r>
            <a:r>
              <a:rPr lang="en-GB" sz="2400" spc="-20" dirty="0">
                <a:latin typeface="Arial"/>
                <a:cs typeface="Arial"/>
              </a:rPr>
              <a:t>find </a:t>
            </a:r>
            <a:r>
              <a:rPr lang="en-GB" sz="2400" dirty="0">
                <a:latin typeface="Arial"/>
                <a:cs typeface="Arial"/>
              </a:rPr>
              <a:t>that</a:t>
            </a:r>
            <a:r>
              <a:rPr lang="en-GB" sz="2400" spc="-3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there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are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many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companies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competing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with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you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no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doubt</a:t>
            </a:r>
            <a:r>
              <a:rPr lang="en-GB" sz="2400" spc="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offering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spc="-20" dirty="0">
                <a:latin typeface="Arial"/>
                <a:cs typeface="Arial"/>
              </a:rPr>
              <a:t>same </a:t>
            </a:r>
            <a:r>
              <a:rPr lang="en-GB" sz="2400" dirty="0">
                <a:latin typeface="Arial"/>
                <a:cs typeface="Arial"/>
              </a:rPr>
              <a:t>or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similar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price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for</a:t>
            </a:r>
            <a:r>
              <a:rPr lang="en-GB" sz="2400" spc="-3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this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identical </a:t>
            </a:r>
            <a:r>
              <a:rPr lang="en-GB" sz="2400" spc="-10" dirty="0">
                <a:latin typeface="Arial"/>
                <a:cs typeface="Arial"/>
              </a:rPr>
              <a:t>product.</a:t>
            </a:r>
            <a:endParaRPr lang="en-GB" sz="2400" dirty="0">
              <a:latin typeface="Arial"/>
              <a:cs typeface="Arial"/>
            </a:endParaRPr>
          </a:p>
          <a:p>
            <a:pPr marL="12700" marR="386715" algn="just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</a:pPr>
            <a:r>
              <a:rPr lang="en-GB" sz="2400" dirty="0">
                <a:latin typeface="Arial"/>
                <a:cs typeface="Arial"/>
              </a:rPr>
              <a:t>Also</a:t>
            </a:r>
            <a:r>
              <a:rPr lang="en-GB" sz="2400" spc="-4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you</a:t>
            </a:r>
            <a:r>
              <a:rPr lang="en-GB" sz="2400" spc="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will</a:t>
            </a:r>
            <a:r>
              <a:rPr lang="en-GB" sz="2400" spc="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see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that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there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are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lots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of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customers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looking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for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these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spc="-10" dirty="0">
                <a:latin typeface="Arial"/>
                <a:cs typeface="Arial"/>
              </a:rPr>
              <a:t>rackets, </a:t>
            </a:r>
            <a:r>
              <a:rPr lang="en-GB" sz="2400" dirty="0">
                <a:latin typeface="Arial"/>
                <a:cs typeface="Arial"/>
              </a:rPr>
              <a:t>neither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</a:t>
            </a:r>
            <a:r>
              <a:rPr lang="en-GB" sz="2400" spc="-4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individual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firms</a:t>
            </a:r>
            <a:r>
              <a:rPr lang="en-GB" sz="2400" spc="-4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or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customers</a:t>
            </a:r>
            <a:r>
              <a:rPr lang="en-GB" sz="2400" spc="-4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are</a:t>
            </a:r>
            <a:r>
              <a:rPr lang="en-GB" sz="2400" spc="-4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sufficiently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powerful</a:t>
            </a:r>
            <a:r>
              <a:rPr lang="en-GB" sz="2400" spc="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enough</a:t>
            </a:r>
            <a:r>
              <a:rPr lang="en-GB" sz="2400" spc="-30" dirty="0">
                <a:latin typeface="Arial"/>
                <a:cs typeface="Arial"/>
              </a:rPr>
              <a:t> </a:t>
            </a:r>
            <a:r>
              <a:rPr lang="en-GB" sz="2400" spc="-25" dirty="0">
                <a:latin typeface="Arial"/>
                <a:cs typeface="Arial"/>
              </a:rPr>
              <a:t>to </a:t>
            </a:r>
            <a:r>
              <a:rPr lang="en-GB" sz="2400" dirty="0">
                <a:latin typeface="Arial"/>
                <a:cs typeface="Arial"/>
              </a:rPr>
              <a:t>alter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market</a:t>
            </a:r>
            <a:r>
              <a:rPr lang="en-GB" sz="2400" spc="-10" dirty="0">
                <a:latin typeface="Arial"/>
                <a:cs typeface="Arial"/>
              </a:rPr>
              <a:t> price.</a:t>
            </a:r>
            <a:endParaRPr lang="en-GB" sz="2400" dirty="0">
              <a:latin typeface="Arial"/>
              <a:cs typeface="Arial"/>
            </a:endParaRPr>
          </a:p>
          <a:p>
            <a:pPr marL="12700" marR="54610" algn="just">
              <a:lnSpc>
                <a:spcPct val="100000"/>
              </a:lnSpc>
              <a:spcBef>
                <a:spcPts val="1095"/>
              </a:spcBef>
              <a:buClr>
                <a:schemeClr val="tx1"/>
              </a:buClr>
            </a:pPr>
            <a:r>
              <a:rPr lang="en-GB" sz="2400" dirty="0">
                <a:latin typeface="Arial"/>
                <a:cs typeface="Arial"/>
              </a:rPr>
              <a:t>In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fact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you</a:t>
            </a:r>
            <a:r>
              <a:rPr lang="en-GB" sz="2400" spc="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will</a:t>
            </a:r>
            <a:r>
              <a:rPr lang="en-GB" sz="2400" spc="4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find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out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pretty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quickly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that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it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is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very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hard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to</a:t>
            </a:r>
            <a:r>
              <a:rPr lang="en-GB" sz="2400" spc="-3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make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a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decent</a:t>
            </a:r>
            <a:r>
              <a:rPr lang="en-GB" sz="2400" spc="-10" dirty="0">
                <a:latin typeface="Arial"/>
                <a:cs typeface="Arial"/>
              </a:rPr>
              <a:t> profit </a:t>
            </a:r>
            <a:r>
              <a:rPr lang="en-GB" sz="2400" dirty="0">
                <a:latin typeface="Arial"/>
                <a:cs typeface="Arial"/>
              </a:rPr>
              <a:t>selling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these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products,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as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is</a:t>
            </a:r>
            <a:r>
              <a:rPr lang="en-GB" sz="2400" spc="-4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true</a:t>
            </a:r>
            <a:r>
              <a:rPr lang="en-GB" sz="2400" spc="-4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for</a:t>
            </a:r>
            <a:r>
              <a:rPr lang="en-GB" sz="2400" spc="-5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most</a:t>
            </a:r>
            <a:r>
              <a:rPr lang="en-GB" sz="2400" spc="-3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restaurants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selling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standard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spc="-10" dirty="0">
                <a:latin typeface="Arial"/>
                <a:cs typeface="Arial"/>
              </a:rPr>
              <a:t>burgers </a:t>
            </a:r>
            <a:r>
              <a:rPr lang="en-GB" sz="2400" dirty="0">
                <a:latin typeface="Arial"/>
                <a:cs typeface="Arial"/>
              </a:rPr>
              <a:t>or</a:t>
            </a:r>
            <a:r>
              <a:rPr lang="en-GB" sz="2400" spc="-40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basic</a:t>
            </a:r>
            <a:r>
              <a:rPr lang="en-GB" sz="2400" spc="-15" dirty="0">
                <a:latin typeface="Arial"/>
                <a:cs typeface="Arial"/>
              </a:rPr>
              <a:t> </a:t>
            </a:r>
            <a:r>
              <a:rPr lang="en-GB" sz="2400" spc="-10" dirty="0">
                <a:latin typeface="Arial"/>
                <a:cs typeface="Arial"/>
              </a:rPr>
              <a:t>pizzas.</a:t>
            </a:r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9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D6CA-2B65-BA75-9E26-1C5DA42D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/>
                <a:cs typeface="Arial"/>
              </a:rPr>
              <a:t>Market</a:t>
            </a:r>
            <a:r>
              <a:rPr lang="en-GB" sz="3200" b="1" spc="-2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Structures:</a:t>
            </a:r>
            <a:r>
              <a:rPr lang="en-GB" sz="3200" b="1" spc="-5" dirty="0">
                <a:latin typeface="Arial"/>
                <a:cs typeface="Arial"/>
              </a:rPr>
              <a:t> </a:t>
            </a:r>
            <a:br>
              <a:rPr lang="en-GB" sz="3200" b="1" spc="-5" dirty="0">
                <a:latin typeface="Arial"/>
                <a:cs typeface="Arial"/>
              </a:rPr>
            </a:br>
            <a:r>
              <a:rPr lang="en-GB" sz="3200" b="1" dirty="0">
                <a:latin typeface="Arial"/>
                <a:cs typeface="Arial"/>
              </a:rPr>
              <a:t>What</a:t>
            </a:r>
            <a:r>
              <a:rPr lang="en-GB" sz="3200" b="1" spc="-2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Is</a:t>
            </a:r>
            <a:r>
              <a:rPr lang="en-GB" sz="3200" b="1" spc="-2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Perfect</a:t>
            </a:r>
            <a:r>
              <a:rPr lang="en-GB" sz="3200" b="1" spc="-5" dirty="0">
                <a:latin typeface="Arial"/>
                <a:cs typeface="Arial"/>
              </a:rPr>
              <a:t> </a:t>
            </a:r>
            <a:r>
              <a:rPr lang="en-GB" sz="3200" b="1" spc="-10" dirty="0">
                <a:latin typeface="Arial"/>
                <a:cs typeface="Arial"/>
              </a:rPr>
              <a:t>Competition?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A55A0-47AE-631C-3756-F0AE4D8D1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2083982"/>
            <a:ext cx="4645152" cy="344859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</a:pPr>
            <a:r>
              <a:rPr lang="en-GB" sz="2000" b="1" dirty="0">
                <a:latin typeface="Book Antiqua"/>
                <a:cs typeface="Book Antiqua"/>
              </a:rPr>
              <a:t>Price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Takers</a:t>
            </a:r>
            <a:r>
              <a:rPr lang="en-GB" sz="2000" b="1" spc="-2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e.g.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a bag</a:t>
            </a:r>
            <a:r>
              <a:rPr lang="en-GB" sz="2000" b="1" spc="-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of potatoes</a:t>
            </a:r>
            <a:r>
              <a:rPr lang="en-GB" sz="2000" b="1" spc="-40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(Remember:</a:t>
            </a:r>
            <a:r>
              <a:rPr lang="en-GB" sz="2000" b="1" spc="-10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no</a:t>
            </a:r>
            <a:r>
              <a:rPr lang="en-GB" sz="2000" b="1" spc="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branding;</a:t>
            </a:r>
            <a:r>
              <a:rPr lang="en-GB" sz="2000" b="1" spc="-20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many</a:t>
            </a:r>
            <a:r>
              <a:rPr lang="en-GB" sz="2000" b="1" spc="-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buyers;</a:t>
            </a:r>
            <a:r>
              <a:rPr lang="en-GB" sz="2000" b="1" spc="-10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many </a:t>
            </a:r>
            <a:r>
              <a:rPr lang="en-GB" sz="2000" b="1" spc="-10" dirty="0">
                <a:latin typeface="Book Antiqua"/>
                <a:cs typeface="Book Antiqua"/>
              </a:rPr>
              <a:t>sellers)</a:t>
            </a:r>
            <a:endParaRPr lang="en-GB" sz="20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chemeClr val="tx1"/>
              </a:buClr>
            </a:pPr>
            <a:endParaRPr lang="en-GB" sz="2000" dirty="0">
              <a:latin typeface="Book Antiqua"/>
              <a:cs typeface="Book Antiqua"/>
            </a:endParaRPr>
          </a:p>
          <a:p>
            <a:pPr marL="584200" indent="-3429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Book Antiqua"/>
                <a:cs typeface="Book Antiqua"/>
              </a:rPr>
              <a:t>Distinguishing </a:t>
            </a:r>
            <a:r>
              <a:rPr lang="en-GB" sz="2000" b="1" dirty="0">
                <a:latin typeface="Book Antiqua"/>
                <a:cs typeface="Book Antiqua"/>
              </a:rPr>
              <a:t>Market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Demand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and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Firm</a:t>
            </a:r>
            <a:r>
              <a:rPr lang="en-GB" sz="2000" b="1" spc="-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Demand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in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Perfect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spc="-10" dirty="0">
                <a:latin typeface="Book Antiqua"/>
                <a:cs typeface="Book Antiqua"/>
              </a:rPr>
              <a:t>Competition</a:t>
            </a:r>
            <a:endParaRPr lang="en-GB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2DAA1240-E9AD-F3E5-F10D-7E34BB9CABF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86705" y="2083982"/>
            <a:ext cx="6311900" cy="3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B58D-559B-8887-7D87-54134999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Book Antiqua"/>
                <a:cs typeface="Book Antiqua"/>
              </a:rPr>
              <a:t>What</a:t>
            </a:r>
            <a:r>
              <a:rPr lang="en-GB" sz="3200" b="1" spc="-30" dirty="0">
                <a:latin typeface="Book Antiqua"/>
                <a:cs typeface="Book Antiqua"/>
              </a:rPr>
              <a:t> </a:t>
            </a:r>
            <a:r>
              <a:rPr lang="en-GB" sz="3200" b="1" dirty="0">
                <a:latin typeface="Book Antiqua"/>
                <a:cs typeface="Book Antiqua"/>
              </a:rPr>
              <a:t>is the</a:t>
            </a:r>
            <a:r>
              <a:rPr lang="en-GB" sz="3200" b="1" spc="-20" dirty="0">
                <a:latin typeface="Book Antiqua"/>
                <a:cs typeface="Book Antiqua"/>
              </a:rPr>
              <a:t> </a:t>
            </a:r>
            <a:r>
              <a:rPr lang="en-GB" sz="3200" b="1" dirty="0">
                <a:latin typeface="Book Antiqua"/>
                <a:cs typeface="Book Antiqua"/>
              </a:rPr>
              <a:t>market</a:t>
            </a:r>
            <a:r>
              <a:rPr lang="en-GB" sz="3200" b="1" spc="-20" dirty="0">
                <a:latin typeface="Book Antiqua"/>
                <a:cs typeface="Book Antiqua"/>
              </a:rPr>
              <a:t> </a:t>
            </a:r>
            <a:r>
              <a:rPr lang="en-GB" sz="3200" b="1" dirty="0">
                <a:latin typeface="Book Antiqua"/>
                <a:cs typeface="Book Antiqua"/>
              </a:rPr>
              <a:t>‘price</a:t>
            </a:r>
            <a:r>
              <a:rPr lang="en-GB" sz="3200" b="1" spc="-10" dirty="0">
                <a:latin typeface="Book Antiqua"/>
                <a:cs typeface="Book Antiqua"/>
              </a:rPr>
              <a:t> </a:t>
            </a:r>
            <a:r>
              <a:rPr lang="en-GB" sz="3200" b="1" dirty="0">
                <a:latin typeface="Book Antiqua"/>
                <a:cs typeface="Book Antiqua"/>
              </a:rPr>
              <a:t>taking’</a:t>
            </a:r>
            <a:r>
              <a:rPr lang="en-GB" sz="3200" b="1" spc="-20" dirty="0">
                <a:latin typeface="Book Antiqua"/>
                <a:cs typeface="Book Antiqua"/>
              </a:rPr>
              <a:t> </a:t>
            </a:r>
            <a:r>
              <a:rPr lang="en-GB" sz="3200" b="1" dirty="0">
                <a:latin typeface="Book Antiqua"/>
                <a:cs typeface="Book Antiqua"/>
              </a:rPr>
              <a:t>value?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FEB1-5F1C-19A5-523C-9AF56060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2015732"/>
            <a:ext cx="12120879" cy="403774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</a:pPr>
            <a:r>
              <a:rPr lang="en-GB" sz="2000" dirty="0">
                <a:latin typeface="Book Antiqua"/>
                <a:cs typeface="Book Antiqua"/>
              </a:rPr>
              <a:t>It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is the</a:t>
            </a:r>
            <a:r>
              <a:rPr lang="en-GB" sz="2000" spc="-2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Marginal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Revenue</a:t>
            </a:r>
            <a:r>
              <a:rPr lang="en-GB" sz="2000" spc="-3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(MR)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in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spc="-10" dirty="0">
                <a:latin typeface="Book Antiqua"/>
                <a:cs typeface="Book Antiqua"/>
              </a:rPr>
              <a:t>Perfect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</a:pPr>
            <a:r>
              <a:rPr lang="en-GB" sz="2000" spc="-10" dirty="0">
                <a:latin typeface="Book Antiqua"/>
                <a:cs typeface="Book Antiqua"/>
              </a:rPr>
              <a:t>Competition.</a:t>
            </a:r>
            <a:endParaRPr lang="en-GB" sz="2000" dirty="0">
              <a:latin typeface="Book Antiqua"/>
              <a:cs typeface="Book Antiqua"/>
            </a:endParaRPr>
          </a:p>
          <a:p>
            <a:pPr marL="59690">
              <a:lnSpc>
                <a:spcPct val="100000"/>
              </a:lnSpc>
              <a:spcBef>
                <a:spcPts val="1125"/>
              </a:spcBef>
              <a:buClr>
                <a:schemeClr val="tx1"/>
              </a:buClr>
            </a:pPr>
            <a:r>
              <a:rPr lang="en-GB" sz="2000" dirty="0">
                <a:latin typeface="Book Antiqua"/>
                <a:cs typeface="Book Antiqua"/>
              </a:rPr>
              <a:t>A</a:t>
            </a:r>
            <a:r>
              <a:rPr lang="en-GB" sz="2000" spc="-2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firm’s </a:t>
            </a:r>
            <a:r>
              <a:rPr lang="en-GB" sz="2000" b="1" dirty="0">
                <a:latin typeface="Book Antiqua"/>
                <a:cs typeface="Book Antiqua"/>
              </a:rPr>
              <a:t>total</a:t>
            </a:r>
            <a:r>
              <a:rPr lang="en-GB" sz="2000" b="1" spc="-3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revenue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equals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price, </a:t>
            </a:r>
            <a:r>
              <a:rPr lang="en-GB" sz="2000" i="1" dirty="0">
                <a:latin typeface="Book Antiqua"/>
                <a:cs typeface="Book Antiqua"/>
              </a:rPr>
              <a:t>P</a:t>
            </a:r>
            <a:r>
              <a:rPr lang="en-GB" sz="2000" dirty="0">
                <a:latin typeface="Book Antiqua"/>
                <a:cs typeface="Book Antiqua"/>
              </a:rPr>
              <a:t>,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125"/>
              </a:spcBef>
              <a:buClr>
                <a:schemeClr val="tx1"/>
              </a:buClr>
              <a:buNone/>
            </a:pPr>
            <a:r>
              <a:rPr lang="en-GB" sz="2000" dirty="0">
                <a:latin typeface="Book Antiqua"/>
                <a:cs typeface="Book Antiqua"/>
              </a:rPr>
              <a:t>multiplied</a:t>
            </a:r>
            <a:r>
              <a:rPr lang="en-GB" sz="2000" spc="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by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quantity</a:t>
            </a:r>
            <a:r>
              <a:rPr lang="en-GB" sz="2000" spc="-2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sold,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Q</a:t>
            </a:r>
            <a:r>
              <a:rPr lang="en-GB" sz="2000" dirty="0">
                <a:latin typeface="Book Antiqua"/>
                <a:cs typeface="Book Antiqua"/>
              </a:rPr>
              <a:t>,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or</a:t>
            </a:r>
            <a:r>
              <a:rPr lang="en-GB" sz="2000" spc="360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P</a:t>
            </a:r>
            <a:r>
              <a:rPr lang="en-GB" sz="2000" i="1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Symbol"/>
                <a:cs typeface="Symbol"/>
              </a:rPr>
              <a:t></a:t>
            </a:r>
            <a:r>
              <a:rPr lang="en-GB" sz="2000" spc="-5" dirty="0">
                <a:latin typeface="Times New Roman"/>
                <a:cs typeface="Times New Roman"/>
              </a:rPr>
              <a:t> </a:t>
            </a:r>
            <a:r>
              <a:rPr lang="en-GB" sz="2000" i="1" spc="-25" dirty="0">
                <a:latin typeface="Book Antiqua"/>
                <a:cs typeface="Book Antiqua"/>
              </a:rPr>
              <a:t>Q</a:t>
            </a:r>
            <a:r>
              <a:rPr lang="en-GB" sz="2000" spc="-25" dirty="0">
                <a:latin typeface="Book Antiqua"/>
                <a:cs typeface="Book Antiqua"/>
              </a:rPr>
              <a:t>.</a:t>
            </a:r>
            <a:endParaRPr lang="en-GB" sz="2000" dirty="0">
              <a:latin typeface="Book Antiqua"/>
              <a:cs typeface="Book Antiqua"/>
            </a:endParaRPr>
          </a:p>
          <a:p>
            <a:pPr marL="12700" marR="5080" indent="142875">
              <a:lnSpc>
                <a:spcPct val="150000"/>
              </a:lnSpc>
              <a:buClr>
                <a:schemeClr val="tx1"/>
              </a:buClr>
            </a:pPr>
            <a:r>
              <a:rPr lang="en-GB" sz="2000" dirty="0">
                <a:latin typeface="Book Antiqua"/>
                <a:cs typeface="Book Antiqua"/>
              </a:rPr>
              <a:t>A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firm’s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marginal</a:t>
            </a:r>
            <a:r>
              <a:rPr lang="en-GB" sz="2000" b="1" spc="-15" dirty="0">
                <a:latin typeface="Book Antiqua"/>
                <a:cs typeface="Book Antiqua"/>
              </a:rPr>
              <a:t> </a:t>
            </a:r>
            <a:r>
              <a:rPr lang="en-GB" sz="2000" b="1" dirty="0">
                <a:latin typeface="Book Antiqua"/>
                <a:cs typeface="Book Antiqua"/>
              </a:rPr>
              <a:t>revenue</a:t>
            </a:r>
            <a:r>
              <a:rPr lang="en-GB" sz="2000" b="1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is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the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change</a:t>
            </a:r>
          </a:p>
          <a:p>
            <a:pPr marL="12700" marR="508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GB" sz="2000" dirty="0">
                <a:latin typeface="Book Antiqua"/>
                <a:cs typeface="Book Antiqua"/>
              </a:rPr>
              <a:t>in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total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revenue</a:t>
            </a:r>
            <a:r>
              <a:rPr lang="en-GB" sz="2000" spc="-3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that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results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from a</a:t>
            </a:r>
          </a:p>
          <a:p>
            <a:pPr marL="12700" marR="508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GB" sz="2000" spc="-10" dirty="0">
                <a:latin typeface="Book Antiqua"/>
                <a:cs typeface="Book Antiqua"/>
              </a:rPr>
              <a:t>one-</a:t>
            </a:r>
            <a:r>
              <a:rPr lang="en-GB" sz="2000" spc="-20" dirty="0">
                <a:latin typeface="Book Antiqua"/>
                <a:cs typeface="Book Antiqua"/>
              </a:rPr>
              <a:t>unit </a:t>
            </a:r>
            <a:r>
              <a:rPr lang="en-GB" sz="2000" dirty="0">
                <a:latin typeface="Book Antiqua"/>
                <a:cs typeface="Book Antiqua"/>
              </a:rPr>
              <a:t>increase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in</a:t>
            </a:r>
            <a:r>
              <a:rPr lang="en-GB" sz="2000" spc="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the</a:t>
            </a:r>
            <a:r>
              <a:rPr lang="en-GB" sz="2000" spc="-2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quantity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sold.</a:t>
            </a:r>
            <a:r>
              <a:rPr lang="en-GB" sz="2000" spc="10" dirty="0">
                <a:latin typeface="Book Antiqua"/>
                <a:cs typeface="Book Antiqua"/>
              </a:rPr>
              <a:t> </a:t>
            </a:r>
          </a:p>
          <a:p>
            <a:pPr marL="12700" marR="508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GB" sz="2000" dirty="0">
                <a:latin typeface="Book Antiqua"/>
                <a:cs typeface="Book Antiqua"/>
              </a:rPr>
              <a:t>(or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the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slope</a:t>
            </a:r>
            <a:r>
              <a:rPr lang="en-GB" sz="2000" spc="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of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the</a:t>
            </a:r>
            <a:r>
              <a:rPr lang="en-GB" sz="2000" spc="-2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TR)</a:t>
            </a:r>
            <a:r>
              <a:rPr lang="en-GB" sz="2000" spc="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225/9-</a:t>
            </a:r>
            <a:r>
              <a:rPr lang="en-GB" sz="2000" spc="-25" dirty="0">
                <a:latin typeface="Book Antiqua"/>
                <a:cs typeface="Book Antiqua"/>
              </a:rPr>
              <a:t>25</a:t>
            </a:r>
            <a:endParaRPr lang="en-GB" sz="2000" dirty="0">
              <a:latin typeface="Book Antiqua"/>
              <a:cs typeface="Book Antiqua"/>
            </a:endParaRPr>
          </a:p>
          <a:p>
            <a:endParaRPr lang="en-GB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501697-76C3-74CF-67BF-FF03F4D3DF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1881" y="2656840"/>
            <a:ext cx="2033015" cy="2316479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B247D49B-B7DB-9218-1F4F-FB9F8701A4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4896" y="2656840"/>
            <a:ext cx="2031491" cy="2316479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7C130207-A907-6A80-8B17-004B7ABA39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9404" y="2656839"/>
            <a:ext cx="2033015" cy="23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A57B-9123-4756-EC58-6521727A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/>
                <a:cs typeface="Arial"/>
              </a:rPr>
              <a:t>Market</a:t>
            </a:r>
            <a:r>
              <a:rPr lang="en-GB" sz="3200" b="1" spc="-35" dirty="0">
                <a:latin typeface="Arial"/>
                <a:cs typeface="Arial"/>
              </a:rPr>
              <a:t> </a:t>
            </a:r>
            <a:r>
              <a:rPr lang="en-GB" sz="3200" b="1" spc="-10" dirty="0">
                <a:latin typeface="Arial"/>
                <a:cs typeface="Arial"/>
              </a:rPr>
              <a:t>Equilibrium</a:t>
            </a:r>
            <a:endParaRPr lang="en-GB" b="1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E3B128C-0E23-AB15-0AD3-58A218664F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4975" y="2603843"/>
            <a:ext cx="3900374" cy="3449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3D488-5FD5-57E5-4E6D-67D09ABC45A6}"/>
              </a:ext>
            </a:extLst>
          </p:cNvPr>
          <p:cNvSpPr txBox="1"/>
          <p:nvPr/>
        </p:nvSpPr>
        <p:spPr>
          <a:xfrm>
            <a:off x="670560" y="1983953"/>
            <a:ext cx="1085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en-GB" sz="2400" b="1" dirty="0">
                <a:latin typeface="Book Antiqua"/>
                <a:cs typeface="Book Antiqua"/>
              </a:rPr>
              <a:t>Firms</a:t>
            </a:r>
            <a:r>
              <a:rPr lang="en-GB" sz="2400" b="1" spc="-8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maximize</a:t>
            </a:r>
            <a:r>
              <a:rPr lang="en-GB" sz="2400" b="1" spc="-8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profits</a:t>
            </a:r>
            <a:r>
              <a:rPr lang="en-GB" sz="2400" b="1" spc="-90" dirty="0">
                <a:latin typeface="Book Antiqua"/>
                <a:cs typeface="Book Antiqua"/>
              </a:rPr>
              <a:t> </a:t>
            </a:r>
            <a:r>
              <a:rPr lang="en-GB" sz="2400" b="1" spc="-10" dirty="0">
                <a:latin typeface="Book Antiqua"/>
                <a:cs typeface="Book Antiqua"/>
              </a:rPr>
              <a:t>when: </a:t>
            </a:r>
            <a:r>
              <a:rPr lang="en-GB" sz="2400" i="1" dirty="0">
                <a:latin typeface="Book Antiqua"/>
                <a:cs typeface="Book Antiqua"/>
              </a:rPr>
              <a:t>Marginal</a:t>
            </a:r>
            <a:r>
              <a:rPr lang="en-GB" sz="2400" i="1" spc="-90" dirty="0">
                <a:latin typeface="Book Antiqua"/>
                <a:cs typeface="Book Antiqua"/>
              </a:rPr>
              <a:t> </a:t>
            </a:r>
            <a:r>
              <a:rPr lang="en-GB" sz="2400" i="1" dirty="0">
                <a:latin typeface="Book Antiqua"/>
                <a:cs typeface="Book Antiqua"/>
              </a:rPr>
              <a:t>Revenue</a:t>
            </a:r>
            <a:r>
              <a:rPr lang="en-GB" sz="2400" i="1" spc="-80" dirty="0">
                <a:latin typeface="Book Antiqua"/>
                <a:cs typeface="Book Antiqua"/>
              </a:rPr>
              <a:t> </a:t>
            </a:r>
            <a:r>
              <a:rPr lang="en-GB" sz="2400" i="1" dirty="0">
                <a:latin typeface="Book Antiqua"/>
                <a:cs typeface="Book Antiqua"/>
              </a:rPr>
              <a:t>(MR)</a:t>
            </a:r>
            <a:r>
              <a:rPr lang="en-GB" sz="2400" i="1" spc="-75" dirty="0">
                <a:latin typeface="Book Antiqua"/>
                <a:cs typeface="Book Antiqua"/>
              </a:rPr>
              <a:t> </a:t>
            </a:r>
            <a:r>
              <a:rPr lang="en-GB" sz="2400" i="1" dirty="0">
                <a:latin typeface="Book Antiqua"/>
                <a:cs typeface="Book Antiqua"/>
              </a:rPr>
              <a:t>=</a:t>
            </a:r>
            <a:r>
              <a:rPr lang="en-GB" sz="2400" i="1" spc="-70" dirty="0">
                <a:latin typeface="Book Antiqua"/>
                <a:cs typeface="Book Antiqua"/>
              </a:rPr>
              <a:t> </a:t>
            </a:r>
            <a:r>
              <a:rPr lang="en-GB" sz="2400" i="1" dirty="0">
                <a:latin typeface="Book Antiqua"/>
                <a:cs typeface="Book Antiqua"/>
              </a:rPr>
              <a:t>Marginal</a:t>
            </a:r>
            <a:r>
              <a:rPr lang="en-GB" sz="2400" i="1" spc="-85" dirty="0">
                <a:latin typeface="Book Antiqua"/>
                <a:cs typeface="Book Antiqua"/>
              </a:rPr>
              <a:t> </a:t>
            </a:r>
            <a:r>
              <a:rPr lang="en-GB" sz="2400" i="1" dirty="0">
                <a:latin typeface="Book Antiqua"/>
                <a:cs typeface="Book Antiqua"/>
              </a:rPr>
              <a:t>Cost</a:t>
            </a:r>
            <a:r>
              <a:rPr lang="en-GB" sz="2400" i="1" spc="-65" dirty="0">
                <a:latin typeface="Book Antiqua"/>
                <a:cs typeface="Book Antiqua"/>
              </a:rPr>
              <a:t> </a:t>
            </a:r>
            <a:r>
              <a:rPr lang="en-GB" sz="2400" i="1" spc="-20" dirty="0">
                <a:latin typeface="Book Antiqua"/>
                <a:cs typeface="Book Antiqua"/>
              </a:rPr>
              <a:t>(MC)</a:t>
            </a:r>
            <a:endParaRPr lang="en-GB" sz="24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6702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A38BCF8-65BC-4019-AFB0-514D54449F15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1470" y="2113280"/>
            <a:ext cx="6191250" cy="979488"/>
          </a:xfrm>
          <a:prstGeom prst="rect">
            <a:avLst/>
          </a:prstGeom>
        </p:spPr>
      </p:pic>
      <p:pic>
        <p:nvPicPr>
          <p:cNvPr id="8" name="Picture 7" descr="Sad Chicken">
            <a:extLst>
              <a:ext uri="{FF2B5EF4-FFF2-40B4-BE49-F238E27FC236}">
                <a16:creationId xmlns:a16="http://schemas.microsoft.com/office/drawing/2014/main" id="{5693DAA2-0239-01D2-B870-9E34120B6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812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191" y="644141"/>
            <a:ext cx="689187" cy="5978313"/>
            <a:chOff x="390143" y="483105"/>
            <a:chExt cx="516890" cy="4483735"/>
          </a:xfrm>
        </p:grpSpPr>
        <p:sp>
          <p:nvSpPr>
            <p:cNvPr id="3" name="object 3"/>
            <p:cNvSpPr/>
            <p:nvPr/>
          </p:nvSpPr>
          <p:spPr>
            <a:xfrm>
              <a:off x="390143" y="682751"/>
              <a:ext cx="516890" cy="4284345"/>
            </a:xfrm>
            <a:custGeom>
              <a:avLst/>
              <a:gdLst/>
              <a:ahLst/>
              <a:cxnLst/>
              <a:rect l="l" t="t" r="r" b="b"/>
              <a:pathLst>
                <a:path w="516890" h="4284345">
                  <a:moveTo>
                    <a:pt x="516636" y="0"/>
                  </a:moveTo>
                  <a:lnTo>
                    <a:pt x="0" y="350138"/>
                  </a:lnTo>
                  <a:lnTo>
                    <a:pt x="0" y="4283964"/>
                  </a:lnTo>
                  <a:lnTo>
                    <a:pt x="516636" y="3933825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600455" y="483105"/>
              <a:ext cx="306705" cy="4140835"/>
            </a:xfrm>
            <a:custGeom>
              <a:avLst/>
              <a:gdLst/>
              <a:ahLst/>
              <a:cxnLst/>
              <a:rect l="l" t="t" r="r" b="b"/>
              <a:pathLst>
                <a:path w="306705" h="4140835">
                  <a:moveTo>
                    <a:pt x="0" y="0"/>
                  </a:moveTo>
                  <a:lnTo>
                    <a:pt x="0" y="3944035"/>
                  </a:lnTo>
                  <a:lnTo>
                    <a:pt x="306324" y="4140707"/>
                  </a:lnTo>
                  <a:lnTo>
                    <a:pt x="306324" y="194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7855" y="1270811"/>
            <a:ext cx="3854873" cy="4267771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33" dirty="0">
              <a:latin typeface="Times New Roman"/>
              <a:cs typeface="Times New Roman"/>
            </a:endParaRPr>
          </a:p>
          <a:p>
            <a:pPr marL="647684" marR="844952">
              <a:lnSpc>
                <a:spcPts val="3600"/>
              </a:lnSpc>
            </a:pPr>
            <a:r>
              <a:rPr sz="3333" b="1" spc="-13" dirty="0">
                <a:latin typeface="Arial"/>
                <a:cs typeface="Arial"/>
              </a:rPr>
              <a:t>Porter’s model:</a:t>
            </a:r>
            <a:r>
              <a:rPr sz="3333" b="1" spc="-200" dirty="0">
                <a:latin typeface="Arial"/>
                <a:cs typeface="Arial"/>
              </a:rPr>
              <a:t> </a:t>
            </a:r>
            <a:r>
              <a:rPr sz="3333" b="1" spc="-27" dirty="0">
                <a:latin typeface="Arial"/>
                <a:cs typeface="Arial"/>
              </a:rPr>
              <a:t>five </a:t>
            </a:r>
            <a:r>
              <a:rPr sz="3333" b="1" dirty="0">
                <a:latin typeface="Arial"/>
                <a:cs typeface="Arial"/>
              </a:rPr>
              <a:t>forces</a:t>
            </a:r>
            <a:r>
              <a:rPr sz="3333" b="1" spc="-113" dirty="0">
                <a:latin typeface="Arial"/>
                <a:cs typeface="Arial"/>
              </a:rPr>
              <a:t> </a:t>
            </a:r>
            <a:r>
              <a:rPr sz="3333" b="1" spc="-33" dirty="0">
                <a:latin typeface="Arial"/>
                <a:cs typeface="Arial"/>
              </a:rPr>
              <a:t>for </a:t>
            </a:r>
            <a:r>
              <a:rPr sz="3333" b="1" spc="-13" dirty="0">
                <a:latin typeface="Arial"/>
                <a:cs typeface="Arial"/>
              </a:rPr>
              <a:t>competitive rivalry </a:t>
            </a:r>
            <a:r>
              <a:rPr sz="3333" b="1" dirty="0">
                <a:latin typeface="Arial"/>
                <a:cs typeface="Arial"/>
              </a:rPr>
              <a:t>within</a:t>
            </a:r>
            <a:r>
              <a:rPr sz="3333" b="1" spc="-73" dirty="0">
                <a:latin typeface="Arial"/>
                <a:cs typeface="Arial"/>
              </a:rPr>
              <a:t> </a:t>
            </a:r>
            <a:r>
              <a:rPr sz="3333" b="1" spc="-33" dirty="0">
                <a:latin typeface="Arial"/>
                <a:cs typeface="Arial"/>
              </a:rPr>
              <a:t>an </a:t>
            </a:r>
            <a:r>
              <a:rPr sz="3333" b="1" spc="-13" dirty="0">
                <a:latin typeface="Arial"/>
                <a:cs typeface="Arial"/>
              </a:rPr>
              <a:t>industry</a:t>
            </a:r>
            <a:endParaRPr lang="en-GB" sz="3333" b="1" spc="-13" dirty="0">
              <a:latin typeface="Arial"/>
              <a:cs typeface="Arial"/>
            </a:endParaRPr>
          </a:p>
          <a:p>
            <a:pPr marL="647684" marR="844952">
              <a:lnSpc>
                <a:spcPts val="3600"/>
              </a:lnSpc>
            </a:pPr>
            <a:endParaRPr lang="en-GB" sz="3333" b="1" spc="-13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25569" y="644144"/>
            <a:ext cx="7024793" cy="5251027"/>
            <a:chOff x="3694176" y="483108"/>
            <a:chExt cx="5268595" cy="39382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4176" y="483108"/>
              <a:ext cx="5268454" cy="3938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1272" y="1667256"/>
              <a:ext cx="1348739" cy="1662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7956" y="1668780"/>
              <a:ext cx="1318259" cy="1630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1367" y="615696"/>
              <a:ext cx="1577327" cy="11643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5460" y="3191255"/>
              <a:ext cx="1548371" cy="11567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3748" y="1818132"/>
              <a:ext cx="1476755" cy="13624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224189" y="967116"/>
            <a:ext cx="618067" cy="555815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16933" marR="6773" algn="ctr">
              <a:lnSpc>
                <a:spcPct val="96100"/>
              </a:lnSpc>
              <a:spcBef>
                <a:spcPts val="187"/>
              </a:spcBef>
            </a:pPr>
            <a:r>
              <a:rPr sz="1200" spc="-33" dirty="0">
                <a:latin typeface="Arial"/>
                <a:cs typeface="Arial"/>
              </a:rPr>
              <a:t>Threat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spc="-33" dirty="0">
                <a:latin typeface="Arial"/>
                <a:cs typeface="Arial"/>
              </a:rPr>
              <a:t>of new </a:t>
            </a:r>
            <a:r>
              <a:rPr sz="1200" spc="-13" dirty="0">
                <a:latin typeface="Arial"/>
                <a:cs typeface="Arial"/>
              </a:rPr>
              <a:t>entrants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8922" y="2884917"/>
            <a:ext cx="767927" cy="555815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89744" marR="6773" indent="-73657">
              <a:lnSpc>
                <a:spcPct val="96100"/>
              </a:lnSpc>
              <a:spcBef>
                <a:spcPts val="187"/>
              </a:spcBef>
            </a:pPr>
            <a:r>
              <a:rPr sz="1200" spc="-13" dirty="0">
                <a:latin typeface="Arial"/>
                <a:cs typeface="Arial"/>
              </a:rPr>
              <a:t>Bargaining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3" dirty="0">
                <a:latin typeface="Arial"/>
                <a:cs typeface="Arial"/>
              </a:rPr>
              <a:t>of </a:t>
            </a:r>
            <a:r>
              <a:rPr sz="1200" spc="-13" dirty="0">
                <a:latin typeface="Arial"/>
                <a:cs typeface="Arial"/>
              </a:rPr>
              <a:t>suppliers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9517" y="2884917"/>
            <a:ext cx="877993" cy="555815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16933" marR="6773" indent="-3387" algn="ctr">
              <a:lnSpc>
                <a:spcPct val="96100"/>
              </a:lnSpc>
              <a:spcBef>
                <a:spcPts val="187"/>
              </a:spcBef>
            </a:pPr>
            <a:r>
              <a:rPr sz="1200" spc="-13" dirty="0">
                <a:latin typeface="Arial"/>
                <a:cs typeface="Arial"/>
              </a:rPr>
              <a:t>Competitive </a:t>
            </a:r>
            <a:r>
              <a:rPr sz="1200" dirty="0">
                <a:latin typeface="Arial"/>
                <a:cs typeface="Arial"/>
              </a:rPr>
              <a:t>rivalry</a:t>
            </a:r>
            <a:r>
              <a:rPr sz="1200" spc="13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within industry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08539" y="2892995"/>
            <a:ext cx="767927" cy="555815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16086" marR="6773" algn="ctr">
              <a:lnSpc>
                <a:spcPct val="96100"/>
              </a:lnSpc>
              <a:spcBef>
                <a:spcPts val="187"/>
              </a:spcBef>
            </a:pPr>
            <a:r>
              <a:rPr sz="1200" spc="-13" dirty="0">
                <a:latin typeface="Arial"/>
                <a:cs typeface="Arial"/>
              </a:rPr>
              <a:t>Bargaining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3" dirty="0">
                <a:latin typeface="Arial"/>
                <a:cs typeface="Arial"/>
              </a:rPr>
              <a:t>of </a:t>
            </a:r>
            <a:r>
              <a:rPr sz="1200" spc="-13" dirty="0">
                <a:latin typeface="Arial"/>
                <a:cs typeface="Arial"/>
              </a:rPr>
              <a:t>customers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2717" y="4922811"/>
            <a:ext cx="769620" cy="38728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 marR="6773" indent="72812">
              <a:lnSpc>
                <a:spcPts val="1387"/>
              </a:lnSpc>
              <a:spcBef>
                <a:spcPts val="220"/>
              </a:spcBef>
            </a:pPr>
            <a:r>
              <a:rPr sz="1200" dirty="0">
                <a:latin typeface="Arial"/>
                <a:cs typeface="Arial"/>
              </a:rPr>
              <a:t>Threat</a:t>
            </a:r>
            <a:r>
              <a:rPr sz="1200" spc="-27" dirty="0">
                <a:latin typeface="Arial"/>
                <a:cs typeface="Arial"/>
              </a:rPr>
              <a:t> </a:t>
            </a:r>
            <a:r>
              <a:rPr sz="1200" spc="-33" dirty="0">
                <a:latin typeface="Arial"/>
                <a:cs typeface="Arial"/>
              </a:rPr>
              <a:t>of </a:t>
            </a:r>
            <a:r>
              <a:rPr sz="1200" spc="-13" dirty="0">
                <a:latin typeface="Arial"/>
                <a:cs typeface="Arial"/>
              </a:rPr>
              <a:t>substitutes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360" y="486140"/>
            <a:ext cx="4054687" cy="836918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GB" sz="5333" b="1" dirty="0">
                <a:latin typeface="Arial"/>
                <a:cs typeface="Arial"/>
              </a:rPr>
              <a:t>EXAMPLE</a:t>
            </a:r>
            <a:endParaRPr sz="5333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" y="2117197"/>
            <a:ext cx="6766559" cy="3500103"/>
          </a:xfrm>
          <a:prstGeom prst="rect">
            <a:avLst/>
          </a:prstGeom>
        </p:spPr>
        <p:txBody>
          <a:bodyPr vert="horz" wrap="square" lIns="0" tIns="49953" rIns="0" bIns="0" rtlCol="0">
            <a:spAutoFit/>
          </a:bodyPr>
          <a:lstStyle/>
          <a:p>
            <a:pPr marL="16933" marR="6773">
              <a:lnSpc>
                <a:spcPts val="2013"/>
              </a:lnSpc>
              <a:spcBef>
                <a:spcPts val="393"/>
              </a:spcBef>
            </a:pPr>
            <a:r>
              <a:rPr sz="1867" dirty="0">
                <a:latin typeface="Arial"/>
                <a:cs typeface="Arial"/>
              </a:rPr>
              <a:t>‘’</a:t>
            </a:r>
            <a:r>
              <a:rPr sz="1867" spc="-1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According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our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analysis,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competitive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rivalry </a:t>
            </a:r>
            <a:r>
              <a:rPr sz="1867" dirty="0">
                <a:latin typeface="Arial"/>
                <a:cs typeface="Arial"/>
              </a:rPr>
              <a:t>within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industry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is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key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force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which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has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spc="-33" dirty="0">
                <a:latin typeface="Arial"/>
                <a:cs typeface="Arial"/>
              </a:rPr>
              <a:t>the </a:t>
            </a:r>
            <a:r>
              <a:rPr sz="1867" dirty="0">
                <a:latin typeface="Arial"/>
                <a:cs typeface="Arial"/>
              </a:rPr>
              <a:t>potential</a:t>
            </a:r>
            <a:r>
              <a:rPr sz="1867" spc="-9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curtail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Nike’s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growth.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spc="-33" dirty="0">
                <a:latin typeface="Arial"/>
                <a:cs typeface="Arial"/>
              </a:rPr>
              <a:t>The </a:t>
            </a:r>
            <a:r>
              <a:rPr sz="1867" dirty="0">
                <a:latin typeface="Arial"/>
                <a:cs typeface="Arial"/>
              </a:rPr>
              <a:t>competition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is</a:t>
            </a:r>
            <a:r>
              <a:rPr sz="1867" spc="-1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increasing</a:t>
            </a:r>
            <a:r>
              <a:rPr sz="1867" spc="-7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from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spc="-27" dirty="0">
                <a:latin typeface="Arial"/>
                <a:cs typeface="Arial"/>
              </a:rPr>
              <a:t>both </a:t>
            </a:r>
            <a:r>
              <a:rPr sz="1867" dirty="0">
                <a:latin typeface="Arial"/>
                <a:cs typeface="Arial"/>
              </a:rPr>
              <a:t>established,</a:t>
            </a:r>
            <a:r>
              <a:rPr sz="1867" spc="-8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as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well as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upcoming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and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local sports-</a:t>
            </a:r>
            <a:r>
              <a:rPr sz="1867" dirty="0">
                <a:latin typeface="Arial"/>
                <a:cs typeface="Arial"/>
              </a:rPr>
              <a:t>apparel</a:t>
            </a:r>
            <a:r>
              <a:rPr sz="1867" spc="-9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and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footwear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companies.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spc="-33" dirty="0">
                <a:latin typeface="Arial"/>
                <a:cs typeface="Arial"/>
              </a:rPr>
              <a:t>In </a:t>
            </a:r>
            <a:r>
              <a:rPr sz="1867" dirty="0">
                <a:latin typeface="Arial"/>
                <a:cs typeface="Arial"/>
              </a:rPr>
              <a:t>case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Nike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is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unable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adapt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changing </a:t>
            </a:r>
            <a:r>
              <a:rPr sz="1867" dirty="0">
                <a:latin typeface="Arial"/>
                <a:cs typeface="Arial"/>
              </a:rPr>
              <a:t>trends,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its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growth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could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be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impacted.</a:t>
            </a:r>
            <a:endParaRPr lang="en-GB" sz="1867" spc="-13" dirty="0">
              <a:latin typeface="Arial"/>
              <a:cs typeface="Arial"/>
            </a:endParaRPr>
          </a:p>
          <a:p>
            <a:pPr marL="16933" marR="6773">
              <a:lnSpc>
                <a:spcPts val="2013"/>
              </a:lnSpc>
              <a:spcBef>
                <a:spcPts val="393"/>
              </a:spcBef>
            </a:pPr>
            <a:endParaRPr sz="1867" dirty="0">
              <a:latin typeface="Arial"/>
              <a:cs typeface="Arial"/>
            </a:endParaRPr>
          </a:p>
          <a:p>
            <a:pPr marL="16933" marR="11853">
              <a:lnSpc>
                <a:spcPts val="2013"/>
              </a:lnSpc>
              <a:spcBef>
                <a:spcPts val="467"/>
              </a:spcBef>
            </a:pPr>
            <a:r>
              <a:rPr sz="1867" dirty="0">
                <a:latin typeface="Arial"/>
                <a:cs typeface="Arial"/>
              </a:rPr>
              <a:t>The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company</a:t>
            </a:r>
            <a:r>
              <a:rPr sz="1867" spc="-7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relies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heavily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on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wholesale </a:t>
            </a:r>
            <a:r>
              <a:rPr sz="1867" dirty="0">
                <a:latin typeface="Arial"/>
                <a:cs typeface="Arial"/>
              </a:rPr>
              <a:t>channel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and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big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wholesale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customers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could </a:t>
            </a:r>
            <a:r>
              <a:rPr sz="1867" dirty="0">
                <a:latin typeface="Arial"/>
                <a:cs typeface="Arial"/>
              </a:rPr>
              <a:t>exert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leverage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attain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higher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product </a:t>
            </a:r>
            <a:r>
              <a:rPr sz="1867" dirty="0">
                <a:latin typeface="Arial"/>
                <a:cs typeface="Arial"/>
              </a:rPr>
              <a:t>discounts/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better</a:t>
            </a:r>
            <a:r>
              <a:rPr sz="1867" spc="-7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credit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terms.</a:t>
            </a:r>
            <a:r>
              <a:rPr sz="1867" spc="-9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low</a:t>
            </a:r>
            <a:r>
              <a:rPr sz="1867" spc="-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barriers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entry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Internet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retailing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business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spc="-27" dirty="0">
                <a:latin typeface="Arial"/>
                <a:cs typeface="Arial"/>
              </a:rPr>
              <a:t>could </a:t>
            </a:r>
            <a:r>
              <a:rPr sz="1867" dirty="0">
                <a:latin typeface="Arial"/>
                <a:cs typeface="Arial"/>
              </a:rPr>
              <a:t>enhance</a:t>
            </a:r>
            <a:r>
              <a:rPr sz="1867" spc="-9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competition</a:t>
            </a:r>
            <a:r>
              <a:rPr sz="1867" spc="-7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spc="-20" dirty="0">
                <a:latin typeface="Arial"/>
                <a:cs typeface="Arial"/>
              </a:rPr>
              <a:t>industry.</a:t>
            </a:r>
            <a:r>
              <a:rPr sz="1867" spc="-14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Also, </a:t>
            </a:r>
            <a:r>
              <a:rPr sz="1867" dirty="0">
                <a:latin typeface="Arial"/>
                <a:cs typeface="Arial"/>
              </a:rPr>
              <a:t>Nike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needs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address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problem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spc="-33" dirty="0">
                <a:latin typeface="Arial"/>
                <a:cs typeface="Arial"/>
              </a:rPr>
              <a:t>of </a:t>
            </a:r>
            <a:r>
              <a:rPr sz="1867" dirty="0">
                <a:latin typeface="Arial"/>
                <a:cs typeface="Arial"/>
              </a:rPr>
              <a:t>counterfeit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products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dilute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threat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spc="-27" dirty="0">
                <a:latin typeface="Arial"/>
                <a:cs typeface="Arial"/>
              </a:rPr>
              <a:t>from </a:t>
            </a:r>
            <a:r>
              <a:rPr sz="1867" dirty="0">
                <a:latin typeface="Arial"/>
                <a:cs typeface="Arial"/>
              </a:rPr>
              <a:t>small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players.’’</a:t>
            </a:r>
            <a:endParaRPr sz="1867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68160" y="82085"/>
            <a:ext cx="5222239" cy="5740400"/>
            <a:chOff x="4332732" y="2031"/>
            <a:chExt cx="4811395" cy="51003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372" y="2031"/>
              <a:ext cx="4643627" cy="276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2732" y="2811780"/>
              <a:ext cx="4811268" cy="2290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B5F8-C320-D214-2663-6DC07B85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804519"/>
            <a:ext cx="10526534" cy="1049235"/>
          </a:xfrm>
        </p:spPr>
        <p:txBody>
          <a:bodyPr/>
          <a:lstStyle/>
          <a:p>
            <a:r>
              <a:rPr lang="en-GB" sz="3200" b="1" dirty="0">
                <a:latin typeface="Arial"/>
                <a:cs typeface="Arial"/>
              </a:rPr>
              <a:t>Competitive</a:t>
            </a:r>
            <a:r>
              <a:rPr lang="en-GB" sz="3200" b="1" spc="-35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Rivalry</a:t>
            </a:r>
            <a:r>
              <a:rPr lang="en-GB" sz="3200" b="1" spc="-45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Within </a:t>
            </a:r>
            <a:r>
              <a:rPr lang="en-GB" sz="3200" b="1" spc="-25" dirty="0">
                <a:latin typeface="Arial"/>
                <a:cs typeface="Arial"/>
              </a:rPr>
              <a:t>The </a:t>
            </a:r>
            <a:r>
              <a:rPr lang="en-GB" sz="3200" b="1" spc="-10" dirty="0">
                <a:latin typeface="Arial"/>
                <a:cs typeface="Arial"/>
              </a:rPr>
              <a:t>Industry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B1649-2655-9C00-83F0-D5A526A8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975092"/>
            <a:ext cx="11816079" cy="3958348"/>
          </a:xfrm>
        </p:spPr>
        <p:txBody>
          <a:bodyPr>
            <a:normAutofit fontScale="92500" lnSpcReduction="10000"/>
          </a:bodyPr>
          <a:lstStyle/>
          <a:p>
            <a:pPr marL="355600" indent="-342900" algn="just">
              <a:lnSpc>
                <a:spcPct val="100000"/>
              </a:lnSpc>
              <a:spcBef>
                <a:spcPts val="409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Intense</a:t>
            </a:r>
            <a:r>
              <a:rPr lang="en-GB" sz="2000" i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competition</a:t>
            </a:r>
            <a:r>
              <a:rPr lang="en-GB" sz="20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lang="en-GB" sz="2000" i="1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established</a:t>
            </a:r>
            <a:r>
              <a:rPr lang="en-GB" sz="20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lang="en-GB" sz="2000" i="1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upcoming</a:t>
            </a:r>
            <a:r>
              <a:rPr lang="en-GB" sz="20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rivals</a:t>
            </a:r>
            <a:r>
              <a:rPr lang="en-GB" sz="2000" i="1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could</a:t>
            </a:r>
            <a:r>
              <a:rPr lang="en-GB" sz="2000" i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threaten</a:t>
            </a:r>
            <a:r>
              <a:rPr lang="en-GB" sz="2000" i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Nike’s</a:t>
            </a:r>
            <a:r>
              <a:rPr lang="en-GB" sz="20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market</a:t>
            </a:r>
            <a:r>
              <a:rPr lang="en-GB" sz="20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solidFill>
                  <a:srgbClr val="333333"/>
                </a:solidFill>
                <a:latin typeface="Arial"/>
                <a:cs typeface="Arial"/>
              </a:rPr>
              <a:t>share</a:t>
            </a:r>
            <a:r>
              <a:rPr lang="en-GB" sz="2000" i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i="1" spc="-10" dirty="0">
                <a:solidFill>
                  <a:srgbClr val="333333"/>
                </a:solidFill>
                <a:latin typeface="Arial"/>
                <a:cs typeface="Arial"/>
              </a:rPr>
              <a:t>growth</a:t>
            </a:r>
            <a:endParaRPr lang="en-GB" sz="2000" dirty="0">
              <a:latin typeface="Arial"/>
              <a:cs typeface="Arial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315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GB" sz="20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global</a:t>
            </a:r>
            <a:r>
              <a:rPr lang="en-GB" sz="200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market</a:t>
            </a:r>
            <a:r>
              <a:rPr lang="en-GB" sz="200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athletic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footwear,</a:t>
            </a:r>
            <a:r>
              <a:rPr lang="en-GB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apparel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equipment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lang="en-GB" sz="20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characterized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lang="en-GB" sz="2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intense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competition,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presence of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GB" sz="20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large</a:t>
            </a:r>
            <a:r>
              <a:rPr lang="en-GB" sz="2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number of</a:t>
            </a:r>
            <a:r>
              <a:rPr lang="en-GB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players such</a:t>
            </a:r>
            <a:r>
              <a:rPr lang="en-GB" sz="2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Puma,</a:t>
            </a:r>
            <a:r>
              <a:rPr lang="en-GB" sz="20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Adidas,</a:t>
            </a:r>
            <a:r>
              <a:rPr lang="en-GB" sz="2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V.F</a:t>
            </a:r>
            <a:r>
              <a:rPr lang="en-GB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Corporation,</a:t>
            </a:r>
            <a:r>
              <a:rPr lang="en-GB" sz="20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Asics,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20" dirty="0">
                <a:solidFill>
                  <a:srgbClr val="333333"/>
                </a:solidFill>
                <a:latin typeface="Arial"/>
                <a:cs typeface="Arial"/>
              </a:rPr>
              <a:t>etc.</a:t>
            </a:r>
            <a:endParaRPr lang="en-GB" sz="2000" dirty="0">
              <a:latin typeface="Arial"/>
              <a:cs typeface="Arial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310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GB" sz="2000" b="1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global</a:t>
            </a:r>
            <a:r>
              <a:rPr lang="en-GB" sz="200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athletic</a:t>
            </a:r>
            <a:r>
              <a:rPr lang="en-GB" sz="2000" b="1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products</a:t>
            </a:r>
            <a:r>
              <a:rPr lang="en-GB" sz="20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industry</a:t>
            </a:r>
            <a:r>
              <a:rPr lang="en-GB" sz="20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exposed</a:t>
            </a:r>
            <a:r>
              <a:rPr lang="en-GB" sz="20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GB" sz="20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continuous</a:t>
            </a:r>
            <a:r>
              <a:rPr lang="en-GB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changes</a:t>
            </a:r>
            <a:r>
              <a:rPr lang="en-GB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consumer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preferences</a:t>
            </a:r>
            <a:r>
              <a:rPr lang="en-GB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technology;</a:t>
            </a:r>
            <a:r>
              <a:rPr lang="en-GB" sz="2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if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Nike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lang="en-GB" sz="20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unable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adapt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GB" sz="20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these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changes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quickly,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lang="en-GB" sz="20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could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suffer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losses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lang="en-GB" sz="20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its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market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share.</a:t>
            </a:r>
            <a:endParaRPr lang="en-GB" sz="2000" dirty="0">
              <a:latin typeface="Arial"/>
              <a:cs typeface="Arial"/>
            </a:endParaRPr>
          </a:p>
          <a:p>
            <a:pPr marL="354965" marR="7620" indent="-342900" algn="just">
              <a:lnSpc>
                <a:spcPct val="100000"/>
              </a:lnSpc>
              <a:spcBef>
                <a:spcPts val="310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Rising</a:t>
            </a:r>
            <a:r>
              <a:rPr lang="en-GB" sz="2000" b="1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competition</a:t>
            </a:r>
            <a:r>
              <a:rPr lang="en-GB" sz="2000" b="1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lang="en-GB" sz="2000" b="1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emerging</a:t>
            </a:r>
            <a:r>
              <a:rPr lang="en-GB" sz="2000" b="1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players</a:t>
            </a:r>
            <a:r>
              <a:rPr lang="en-GB" sz="2000" b="1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such</a:t>
            </a:r>
            <a:r>
              <a:rPr lang="en-GB" sz="2000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lang="en-GB" sz="2000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Under</a:t>
            </a:r>
            <a:r>
              <a:rPr lang="en-GB" sz="2000" spc="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Armour</a:t>
            </a:r>
            <a:r>
              <a:rPr lang="en-GB" sz="2000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lang="en-GB" sz="2000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Lululemon</a:t>
            </a:r>
            <a:r>
              <a:rPr lang="en-GB" sz="2000" spc="1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Athletica,</a:t>
            </a:r>
            <a:r>
              <a:rPr lang="en-GB" sz="2000" spc="2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which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focus</a:t>
            </a:r>
            <a:r>
              <a:rPr lang="en-GB" sz="2000" spc="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lang="en-GB" sz="200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niche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market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segments</a:t>
            </a:r>
            <a:r>
              <a:rPr lang="en-GB" sz="2000" spc="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such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performance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apparel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lang="en-GB" sz="200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yoga-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focused</a:t>
            </a:r>
            <a:r>
              <a:rPr lang="en-GB" sz="2000" spc="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apparel,</a:t>
            </a:r>
            <a:r>
              <a:rPr lang="en-GB" sz="200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lang="en-GB" sz="200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pose</a:t>
            </a:r>
            <a:r>
              <a:rPr lang="en-GB" sz="200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50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threat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GB" sz="20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Nike’s</a:t>
            </a:r>
            <a:r>
              <a:rPr lang="en-GB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share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selected</a:t>
            </a:r>
            <a:r>
              <a:rPr lang="en-GB" sz="2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markets.</a:t>
            </a:r>
            <a:endParaRPr lang="en-GB" sz="2000" dirty="0">
              <a:latin typeface="Arial"/>
              <a:cs typeface="Arial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315"/>
              </a:spcBef>
              <a:buClr>
                <a:schemeClr val="tx1"/>
              </a:buClr>
              <a:buChar char="•"/>
              <a:tabLst>
                <a:tab pos="355600" algn="l"/>
              </a:tabLst>
            </a:pP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Nike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faces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rising</a:t>
            </a:r>
            <a:r>
              <a:rPr lang="en-GB" sz="2000" b="1" spc="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competition</a:t>
            </a:r>
            <a:r>
              <a:rPr lang="en-GB" sz="20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lang="en-GB" sz="20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local</a:t>
            </a:r>
            <a:r>
              <a:rPr lang="en-GB" sz="2000" b="1" spc="2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players</a:t>
            </a:r>
            <a:r>
              <a:rPr lang="en-GB" sz="20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lang="en-GB" sz="2000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emerging</a:t>
            </a:r>
            <a:r>
              <a:rPr lang="en-GB" sz="2000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markets,</a:t>
            </a:r>
            <a:r>
              <a:rPr lang="en-GB" sz="2000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who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increasingly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improving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lang="en-GB" sz="20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product</a:t>
            </a:r>
            <a:r>
              <a:rPr lang="en-GB" sz="20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quality.</a:t>
            </a:r>
            <a:endParaRPr lang="en-GB" sz="200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310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Having</a:t>
            </a:r>
            <a:r>
              <a:rPr lang="en-GB" sz="2000" b="1" spc="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said</a:t>
            </a:r>
            <a:r>
              <a:rPr lang="en-GB" sz="20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that,</a:t>
            </a:r>
            <a:r>
              <a:rPr lang="en-GB" sz="2000" b="1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Nike</a:t>
            </a:r>
            <a:r>
              <a:rPr lang="en-GB" sz="2000" b="1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lang="en-GB" sz="2000" b="1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GB" sz="2000" b="1" spc="2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strong</a:t>
            </a:r>
            <a:r>
              <a:rPr lang="en-GB" sz="20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brand</a:t>
            </a:r>
            <a:r>
              <a:rPr lang="en-GB" sz="2000" b="1" spc="2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333333"/>
                </a:solidFill>
                <a:latin typeface="Arial"/>
                <a:cs typeface="Arial"/>
              </a:rPr>
              <a:t>reputation</a:t>
            </a:r>
            <a:r>
              <a:rPr lang="en-GB" sz="2000" b="1" spc="2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which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likely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will</a:t>
            </a:r>
            <a:r>
              <a:rPr lang="en-GB" sz="2000" spc="2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continue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GB" sz="20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propel</a:t>
            </a:r>
            <a:r>
              <a:rPr lang="en-GB" sz="2000" spc="25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strong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demand</a:t>
            </a:r>
            <a:r>
              <a:rPr lang="en-GB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its</a:t>
            </a:r>
            <a:r>
              <a:rPr lang="en-GB" sz="20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products.</a:t>
            </a:r>
            <a:r>
              <a:rPr lang="en-GB" sz="20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Further,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Nike</a:t>
            </a:r>
            <a:r>
              <a:rPr lang="en-GB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continues</a:t>
            </a:r>
            <a:r>
              <a:rPr lang="en-GB" sz="20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differentiate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its</a:t>
            </a:r>
            <a:r>
              <a:rPr lang="en-GB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products</a:t>
            </a:r>
            <a:r>
              <a:rPr lang="en-GB" sz="20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within</a:t>
            </a:r>
            <a:r>
              <a:rPr lang="en-GB" sz="20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innovative</a:t>
            </a:r>
            <a:r>
              <a:rPr lang="en-GB" sz="2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product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portfolio,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leveraging</a:t>
            </a:r>
            <a:r>
              <a:rPr lang="en-GB"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GB" sz="20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particularly</a:t>
            </a:r>
            <a:r>
              <a:rPr lang="en-GB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strong</a:t>
            </a:r>
            <a:r>
              <a:rPr lang="en-GB" sz="20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brand</a:t>
            </a:r>
            <a:r>
              <a:rPr lang="en-GB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lang="en-GB" sz="20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enhanced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marketing</a:t>
            </a:r>
            <a:r>
              <a:rPr lang="en-GB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2000" spc="-10" dirty="0">
                <a:solidFill>
                  <a:srgbClr val="333333"/>
                </a:solidFill>
                <a:latin typeface="Arial"/>
                <a:cs typeface="Arial"/>
              </a:rPr>
              <a:t>activities.</a:t>
            </a:r>
            <a:endParaRPr lang="en-GB" sz="20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96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7361" y="463092"/>
            <a:ext cx="12804367" cy="792697"/>
          </a:xfrm>
          <a:prstGeom prst="rect">
            <a:avLst/>
          </a:prstGeom>
        </p:spPr>
        <p:txBody>
          <a:bodyPr vert="horz" wrap="square" lIns="0" tIns="114471" rIns="0" bIns="0" rtlCol="0" anchor="t">
            <a:spAutoFit/>
          </a:bodyPr>
          <a:lstStyle/>
          <a:p>
            <a:pPr marL="138849">
              <a:lnSpc>
                <a:spcPct val="100000"/>
              </a:lnSpc>
              <a:spcBef>
                <a:spcPts val="127"/>
              </a:spcBef>
            </a:pPr>
            <a:r>
              <a:rPr sz="4400" b="1" dirty="0">
                <a:latin typeface="Arial"/>
                <a:cs typeface="Arial"/>
              </a:rPr>
              <a:t>Bargaining</a:t>
            </a:r>
            <a:r>
              <a:rPr sz="4400" b="1" spc="-173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Power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Of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spc="-13" dirty="0">
                <a:latin typeface="Arial"/>
                <a:cs typeface="Arial"/>
              </a:rPr>
              <a:t>Suppliers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6959" y="1935803"/>
            <a:ext cx="11811041" cy="4074618"/>
          </a:xfrm>
          <a:prstGeom prst="rect">
            <a:avLst/>
          </a:prstGeom>
        </p:spPr>
        <p:txBody>
          <a:bodyPr vert="horz" wrap="square" lIns="0" tIns="77892" rIns="0" bIns="0" rtlCol="0" anchor="t">
            <a:spAutoFit/>
          </a:bodyPr>
          <a:lstStyle/>
          <a:p>
            <a:pPr marL="474121" marR="9313" indent="-457189" algn="just">
              <a:lnSpc>
                <a:spcPct val="80000"/>
              </a:lnSpc>
              <a:spcBef>
                <a:spcPts val="612"/>
              </a:spcBef>
              <a:buClr>
                <a:schemeClr val="tx1"/>
              </a:buClr>
              <a:buFont typeface="Arial"/>
              <a:buChar char="•"/>
              <a:tabLst>
                <a:tab pos="474121" algn="l"/>
              </a:tabLst>
            </a:pPr>
            <a:r>
              <a:rPr i="1" dirty="0"/>
              <a:t>While</a:t>
            </a:r>
            <a:r>
              <a:rPr i="1" spc="127" dirty="0"/>
              <a:t>  </a:t>
            </a:r>
            <a:r>
              <a:rPr i="1" dirty="0"/>
              <a:t>no</a:t>
            </a:r>
            <a:r>
              <a:rPr i="1" spc="127" dirty="0"/>
              <a:t>  </a:t>
            </a:r>
            <a:r>
              <a:rPr i="1" dirty="0"/>
              <a:t>single</a:t>
            </a:r>
            <a:r>
              <a:rPr i="1" spc="127" dirty="0"/>
              <a:t>  </a:t>
            </a:r>
            <a:r>
              <a:rPr i="1" dirty="0"/>
              <a:t>supplier</a:t>
            </a:r>
            <a:r>
              <a:rPr i="1" spc="133" dirty="0"/>
              <a:t>  </a:t>
            </a:r>
            <a:r>
              <a:rPr i="1" dirty="0"/>
              <a:t>holds</a:t>
            </a:r>
            <a:r>
              <a:rPr i="1" spc="127" dirty="0"/>
              <a:t>  </a:t>
            </a:r>
            <a:r>
              <a:rPr i="1" dirty="0"/>
              <a:t>significant</a:t>
            </a:r>
            <a:r>
              <a:rPr i="1" spc="133" dirty="0"/>
              <a:t>  </a:t>
            </a:r>
            <a:r>
              <a:rPr i="1" dirty="0"/>
              <a:t>bargaining</a:t>
            </a:r>
            <a:r>
              <a:rPr i="1" spc="140" dirty="0"/>
              <a:t>  </a:t>
            </a:r>
            <a:r>
              <a:rPr i="1" dirty="0"/>
              <a:t>power,</a:t>
            </a:r>
            <a:r>
              <a:rPr i="1" spc="127" dirty="0"/>
              <a:t>  </a:t>
            </a:r>
            <a:r>
              <a:rPr i="1" dirty="0"/>
              <a:t>footwear</a:t>
            </a:r>
            <a:r>
              <a:rPr i="1" spc="140" dirty="0"/>
              <a:t>  </a:t>
            </a:r>
            <a:r>
              <a:rPr i="1" dirty="0"/>
              <a:t>production</a:t>
            </a:r>
            <a:r>
              <a:rPr i="1" spc="127" dirty="0"/>
              <a:t>  </a:t>
            </a:r>
            <a:r>
              <a:rPr i="1" spc="-33" dirty="0"/>
              <a:t>is</a:t>
            </a:r>
            <a:r>
              <a:rPr spc="-33" dirty="0"/>
              <a:t> </a:t>
            </a:r>
            <a:r>
              <a:rPr dirty="0"/>
              <a:t>concentrated</a:t>
            </a:r>
            <a:r>
              <a:rPr spc="-67" dirty="0"/>
              <a:t> </a:t>
            </a:r>
            <a:r>
              <a:rPr dirty="0"/>
              <a:t>in</a:t>
            </a:r>
            <a:r>
              <a:rPr spc="13" dirty="0"/>
              <a:t> </a:t>
            </a:r>
            <a:r>
              <a:rPr dirty="0"/>
              <a:t>Vietnam,</a:t>
            </a:r>
            <a:r>
              <a:rPr spc="-20" dirty="0"/>
              <a:t> </a:t>
            </a:r>
            <a:r>
              <a:rPr dirty="0"/>
              <a:t>China and</a:t>
            </a:r>
            <a:r>
              <a:rPr spc="7" dirty="0"/>
              <a:t> </a:t>
            </a:r>
            <a:r>
              <a:rPr spc="-13" dirty="0"/>
              <a:t>Indonesia</a:t>
            </a:r>
            <a:endParaRPr dirty="0"/>
          </a:p>
          <a:p>
            <a:pPr marL="473275" marR="8466" indent="-457189" algn="just">
              <a:lnSpc>
                <a:spcPts val="1920"/>
              </a:lnSpc>
              <a:spcBef>
                <a:spcPts val="46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Nike’s</a:t>
            </a:r>
            <a:r>
              <a:rPr spc="36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footwear</a:t>
            </a:r>
            <a:r>
              <a:rPr spc="36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and</a:t>
            </a:r>
            <a:r>
              <a:rPr spc="36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apparel</a:t>
            </a:r>
            <a:r>
              <a:rPr spc="353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products</a:t>
            </a:r>
            <a:r>
              <a:rPr spc="36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are</a:t>
            </a:r>
            <a:r>
              <a:rPr spc="36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manufactured</a:t>
            </a:r>
            <a:r>
              <a:rPr spc="36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by</a:t>
            </a:r>
            <a:r>
              <a:rPr spc="353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third-party</a:t>
            </a:r>
            <a:r>
              <a:rPr spc="353" dirty="0">
                <a:latin typeface="Arial"/>
                <a:cs typeface="Arial"/>
              </a:rPr>
              <a:t>  </a:t>
            </a:r>
            <a:r>
              <a:rPr spc="-13" dirty="0">
                <a:latin typeface="Arial"/>
                <a:cs typeface="Arial"/>
              </a:rPr>
              <a:t>contract </a:t>
            </a:r>
            <a:r>
              <a:rPr dirty="0">
                <a:latin typeface="Arial"/>
                <a:cs typeface="Arial"/>
              </a:rPr>
              <a:t>manufacturers</a:t>
            </a:r>
            <a:r>
              <a:rPr spc="1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outside</a:t>
            </a:r>
            <a:r>
              <a:rPr spc="1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1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U.S.</a:t>
            </a:r>
            <a:r>
              <a:rPr spc="17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17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various</a:t>
            </a:r>
            <a:r>
              <a:rPr spc="1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countries,</a:t>
            </a:r>
            <a:r>
              <a:rPr spc="17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including</a:t>
            </a:r>
            <a:r>
              <a:rPr spc="1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Vietnam,</a:t>
            </a:r>
            <a:r>
              <a:rPr spc="17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China,</a:t>
            </a:r>
            <a:r>
              <a:rPr spc="160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Indonesia, </a:t>
            </a:r>
            <a:r>
              <a:rPr dirty="0">
                <a:latin typeface="Arial"/>
                <a:cs typeface="Arial"/>
              </a:rPr>
              <a:t>Argentina,</a:t>
            </a:r>
            <a:r>
              <a:rPr spc="-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Brazil,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India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1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Mexico.</a:t>
            </a:r>
            <a:endParaRPr dirty="0">
              <a:latin typeface="Arial"/>
              <a:cs typeface="Arial"/>
            </a:endParaRPr>
          </a:p>
          <a:p>
            <a:pPr marL="474121" marR="6773" indent="-457189" algn="just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Nike’s</a:t>
            </a:r>
            <a:r>
              <a:rPr spc="6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footwear</a:t>
            </a:r>
            <a:r>
              <a:rPr spc="60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production</a:t>
            </a:r>
            <a:r>
              <a:rPr spc="6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6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largely</a:t>
            </a:r>
            <a:r>
              <a:rPr spc="5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conducted</a:t>
            </a:r>
            <a:r>
              <a:rPr spc="60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6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Vietnam,</a:t>
            </a:r>
            <a:r>
              <a:rPr spc="60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China</a:t>
            </a:r>
            <a:r>
              <a:rPr spc="6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5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Indonesia</a:t>
            </a:r>
            <a:r>
              <a:rPr spc="607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as </a:t>
            </a:r>
            <a:r>
              <a:rPr dirty="0">
                <a:latin typeface="Arial"/>
                <a:cs typeface="Arial"/>
              </a:rPr>
              <a:t>contract</a:t>
            </a:r>
            <a:r>
              <a:rPr spc="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factories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these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countries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fiscal</a:t>
            </a:r>
            <a:r>
              <a:rPr spc="1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2013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comprised</a:t>
            </a:r>
            <a:r>
              <a:rPr spc="1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around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42%,</a:t>
            </a:r>
            <a:r>
              <a:rPr spc="14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30%,</a:t>
            </a:r>
            <a:r>
              <a:rPr spc="1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140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26% </a:t>
            </a:r>
            <a:r>
              <a:rPr dirty="0">
                <a:latin typeface="Arial"/>
                <a:cs typeface="Arial"/>
              </a:rPr>
              <a:t>of</a:t>
            </a:r>
            <a:r>
              <a:rPr spc="37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total</a:t>
            </a:r>
            <a:r>
              <a:rPr spc="4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Nike</a:t>
            </a:r>
            <a:r>
              <a:rPr spc="38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brand</a:t>
            </a:r>
            <a:r>
              <a:rPr spc="3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footwear</a:t>
            </a:r>
            <a:r>
              <a:rPr spc="4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production,</a:t>
            </a:r>
            <a:r>
              <a:rPr spc="38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respectively.</a:t>
            </a:r>
            <a:r>
              <a:rPr spc="3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Hence,both</a:t>
            </a:r>
            <a:r>
              <a:rPr spc="38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sovereign</a:t>
            </a:r>
            <a:r>
              <a:rPr spc="4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issues</a:t>
            </a:r>
            <a:r>
              <a:rPr spc="400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and </a:t>
            </a:r>
            <a:r>
              <a:rPr dirty="0">
                <a:latin typeface="Arial"/>
                <a:cs typeface="Arial"/>
              </a:rPr>
              <a:t>currency</a:t>
            </a:r>
            <a:r>
              <a:rPr spc="-4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effects</a:t>
            </a:r>
            <a:r>
              <a:rPr spc="-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could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cause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concern</a:t>
            </a:r>
            <a:r>
              <a:rPr spc="-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13" dirty="0">
                <a:latin typeface="Arial"/>
                <a:cs typeface="Arial"/>
              </a:rPr>
              <a:t> Nike.</a:t>
            </a:r>
            <a:endParaRPr dirty="0">
              <a:latin typeface="Arial"/>
              <a:cs typeface="Arial"/>
            </a:endParaRPr>
          </a:p>
          <a:p>
            <a:pPr marL="473275" marR="8466" indent="-457189" algn="just">
              <a:lnSpc>
                <a:spcPts val="1920"/>
              </a:lnSpc>
              <a:spcBef>
                <a:spcPts val="46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No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single</a:t>
            </a:r>
            <a:r>
              <a:rPr spc="3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footwear</a:t>
            </a:r>
            <a:r>
              <a:rPr spc="3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factory</a:t>
            </a:r>
            <a:r>
              <a:rPr spc="3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3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apparel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factory</a:t>
            </a:r>
            <a:r>
              <a:rPr spc="3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accounted</a:t>
            </a:r>
            <a:r>
              <a:rPr spc="3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3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more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than</a:t>
            </a:r>
            <a:r>
              <a:rPr spc="3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6%</a:t>
            </a:r>
            <a:r>
              <a:rPr spc="3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total</a:t>
            </a:r>
            <a:r>
              <a:rPr spc="339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Nike </a:t>
            </a:r>
            <a:r>
              <a:rPr dirty="0">
                <a:latin typeface="Arial"/>
                <a:cs typeface="Arial"/>
              </a:rPr>
              <a:t>brand</a:t>
            </a:r>
            <a:r>
              <a:rPr spc="1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footwear</a:t>
            </a:r>
            <a:r>
              <a:rPr spc="2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production</a:t>
            </a:r>
            <a:r>
              <a:rPr spc="1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2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Nike</a:t>
            </a:r>
            <a:r>
              <a:rPr spc="2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brand</a:t>
            </a:r>
            <a:r>
              <a:rPr spc="2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apparel</a:t>
            </a:r>
            <a:r>
              <a:rPr spc="2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production</a:t>
            </a:r>
            <a:r>
              <a:rPr spc="2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respectively</a:t>
            </a:r>
            <a:r>
              <a:rPr spc="1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2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fiscal</a:t>
            </a:r>
            <a:r>
              <a:rPr spc="21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2013; </a:t>
            </a:r>
            <a:r>
              <a:rPr dirty="0">
                <a:latin typeface="Arial"/>
                <a:cs typeface="Arial"/>
              </a:rPr>
              <a:t>hence,</a:t>
            </a:r>
            <a:r>
              <a:rPr spc="-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due to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large</a:t>
            </a:r>
            <a:r>
              <a:rPr spc="-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base of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suppliers,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believe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their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bargaining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power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limited.</a:t>
            </a:r>
            <a:endParaRPr dirty="0">
              <a:latin typeface="Arial"/>
              <a:cs typeface="Arial"/>
            </a:endParaRPr>
          </a:p>
          <a:p>
            <a:pPr marL="474121" indent="-457189" algn="just">
              <a:lnSpc>
                <a:spcPct val="100000"/>
              </a:lnSpc>
              <a:spcBef>
                <a:spcPts val="2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The</a:t>
            </a:r>
            <a:r>
              <a:rPr spc="-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switching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costs</a:t>
            </a:r>
            <a:r>
              <a:rPr spc="-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changing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suppliers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1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significant.</a:t>
            </a:r>
            <a:endParaRPr dirty="0">
              <a:latin typeface="Arial"/>
              <a:cs typeface="Arial"/>
            </a:endParaRPr>
          </a:p>
          <a:p>
            <a:pPr marL="473275" marR="7620" indent="-457189" algn="just">
              <a:lnSpc>
                <a:spcPct val="80000"/>
              </a:lnSpc>
              <a:spcBef>
                <a:spcPts val="48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However,</a:t>
            </a:r>
            <a:r>
              <a:rPr spc="1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suppliers</a:t>
            </a:r>
            <a:r>
              <a:rPr spc="1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generally</a:t>
            </a:r>
            <a:r>
              <a:rPr spc="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share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1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inflationary</a:t>
            </a:r>
            <a:r>
              <a:rPr spc="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pressure</a:t>
            </a:r>
            <a:r>
              <a:rPr spc="1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(related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1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raw</a:t>
            </a:r>
            <a:r>
              <a:rPr spc="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material</a:t>
            </a:r>
            <a:r>
              <a:rPr spc="13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costs </a:t>
            </a:r>
            <a:r>
              <a:rPr dirty="0">
                <a:latin typeface="Arial"/>
                <a:cs typeface="Arial"/>
              </a:rPr>
              <a:t>and labor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expenses) with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Nike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through</a:t>
            </a:r>
            <a:r>
              <a:rPr spc="-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manufacturing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service</a:t>
            </a:r>
            <a:r>
              <a:rPr spc="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pricing.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788212"/>
            <a:ext cx="12059920" cy="792697"/>
          </a:xfrm>
          <a:prstGeom prst="rect">
            <a:avLst/>
          </a:prstGeom>
        </p:spPr>
        <p:txBody>
          <a:bodyPr vert="horz" wrap="square" lIns="0" tIns="114471" rIns="0" bIns="0" rtlCol="0" anchor="t">
            <a:spAutoFit/>
          </a:bodyPr>
          <a:lstStyle/>
          <a:p>
            <a:pPr marL="138849">
              <a:lnSpc>
                <a:spcPct val="100000"/>
              </a:lnSpc>
              <a:spcBef>
                <a:spcPts val="127"/>
              </a:spcBef>
            </a:pPr>
            <a:r>
              <a:rPr sz="4400" b="1" dirty="0">
                <a:latin typeface="Arial"/>
                <a:cs typeface="Arial"/>
              </a:rPr>
              <a:t>Bargaining</a:t>
            </a:r>
            <a:r>
              <a:rPr sz="4400" b="1" spc="-173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Power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Of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spc="-13" dirty="0">
                <a:latin typeface="Arial"/>
                <a:cs typeface="Arial"/>
              </a:rPr>
              <a:t>Customers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" y="2067883"/>
            <a:ext cx="11541760" cy="3951509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474121" indent="-457189" algn="just">
              <a:lnSpc>
                <a:spcPct val="100000"/>
              </a:lnSpc>
              <a:spcBef>
                <a:spcPts val="133"/>
              </a:spcBef>
              <a:buClr>
                <a:schemeClr val="tx1"/>
              </a:buClr>
              <a:buFont typeface="Arial"/>
              <a:buChar char="•"/>
              <a:tabLst>
                <a:tab pos="474121" algn="l"/>
              </a:tabLst>
            </a:pPr>
            <a:r>
              <a:rPr i="1" dirty="0"/>
              <a:t>Big</a:t>
            </a:r>
            <a:r>
              <a:rPr i="1" spc="27" dirty="0"/>
              <a:t> </a:t>
            </a:r>
            <a:r>
              <a:rPr i="1" dirty="0"/>
              <a:t>wholesale</a:t>
            </a:r>
            <a:r>
              <a:rPr i="1" spc="-7" dirty="0"/>
              <a:t> </a:t>
            </a:r>
            <a:r>
              <a:rPr i="1" dirty="0"/>
              <a:t>customers</a:t>
            </a:r>
            <a:r>
              <a:rPr i="1" spc="-20" dirty="0"/>
              <a:t> </a:t>
            </a:r>
            <a:r>
              <a:rPr i="1" dirty="0"/>
              <a:t>could</a:t>
            </a:r>
            <a:r>
              <a:rPr i="1" spc="-13" dirty="0"/>
              <a:t> </a:t>
            </a:r>
            <a:r>
              <a:rPr i="1" dirty="0"/>
              <a:t>exert</a:t>
            </a:r>
            <a:r>
              <a:rPr i="1" spc="-7" dirty="0"/>
              <a:t> </a:t>
            </a:r>
            <a:r>
              <a:rPr i="1" dirty="0"/>
              <a:t>some</a:t>
            </a:r>
            <a:r>
              <a:rPr i="1" spc="-13" dirty="0"/>
              <a:t> </a:t>
            </a:r>
            <a:r>
              <a:rPr i="1" dirty="0"/>
              <a:t>bargaining </a:t>
            </a:r>
            <a:r>
              <a:rPr i="1" spc="-13" dirty="0"/>
              <a:t>power</a:t>
            </a:r>
            <a:endParaRPr dirty="0">
              <a:latin typeface="Arial"/>
              <a:cs typeface="Arial"/>
            </a:endParaRPr>
          </a:p>
          <a:p>
            <a:pPr marL="473275" marR="6773" indent="-457189" algn="just">
              <a:lnSpc>
                <a:spcPct val="80000"/>
              </a:lnSpc>
              <a:spcBef>
                <a:spcPts val="48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Nike</a:t>
            </a:r>
            <a:r>
              <a:rPr spc="1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caters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its</a:t>
            </a:r>
            <a:r>
              <a:rPr spc="10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customers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through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both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wholesale</a:t>
            </a:r>
            <a:r>
              <a:rPr spc="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140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direct-to-</a:t>
            </a:r>
            <a:r>
              <a:rPr dirty="0">
                <a:latin typeface="Arial"/>
                <a:cs typeface="Arial"/>
              </a:rPr>
              <a:t>consumer</a:t>
            </a:r>
            <a:r>
              <a:rPr spc="12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channels, </a:t>
            </a:r>
            <a:r>
              <a:rPr dirty="0">
                <a:latin typeface="Arial"/>
                <a:cs typeface="Arial"/>
              </a:rPr>
              <a:t>which</a:t>
            </a:r>
            <a:r>
              <a:rPr spc="3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accounted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80.6%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18.9%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total</a:t>
            </a:r>
            <a:r>
              <a:rPr spc="3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Nike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brand’s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sales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respectively,</a:t>
            </a:r>
            <a:r>
              <a:rPr spc="3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32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fiscal 2013.</a:t>
            </a:r>
            <a:endParaRPr dirty="0">
              <a:latin typeface="Arial"/>
              <a:cs typeface="Arial"/>
            </a:endParaRPr>
          </a:p>
          <a:p>
            <a:pPr marL="474121" marR="11006" indent="-457189" algn="just">
              <a:lnSpc>
                <a:spcPts val="1920"/>
              </a:lnSpc>
              <a:spcBef>
                <a:spcPts val="460"/>
              </a:spcBef>
              <a:buClr>
                <a:schemeClr val="tx1"/>
              </a:buClr>
              <a:tabLst>
                <a:tab pos="474121" algn="l"/>
              </a:tabLst>
            </a:pPr>
            <a:r>
              <a:rPr spc="-13" dirty="0">
                <a:latin typeface="Arial"/>
                <a:cs typeface="Arial"/>
              </a:rPr>
              <a:t>Direct-to-</a:t>
            </a:r>
            <a:r>
              <a:rPr dirty="0">
                <a:latin typeface="Arial"/>
                <a:cs typeface="Arial"/>
              </a:rPr>
              <a:t>consumer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sales</a:t>
            </a:r>
            <a:r>
              <a:rPr spc="3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rose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by</a:t>
            </a:r>
            <a:r>
              <a:rPr spc="28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23%</a:t>
            </a:r>
            <a:r>
              <a:rPr spc="3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fiscal</a:t>
            </a:r>
            <a:r>
              <a:rPr spc="3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2013,</a:t>
            </a:r>
            <a:r>
              <a:rPr spc="3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as</a:t>
            </a:r>
            <a:r>
              <a:rPr spc="3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compared</a:t>
            </a:r>
            <a:r>
              <a:rPr spc="3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3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6%</a:t>
            </a:r>
            <a:r>
              <a:rPr spc="3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growth</a:t>
            </a:r>
            <a:r>
              <a:rPr spc="3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300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wholesale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channel;</a:t>
            </a:r>
            <a:r>
              <a:rPr spc="-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hence Nike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looking</a:t>
            </a:r>
            <a:r>
              <a:rPr spc="-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strengthen</a:t>
            </a:r>
            <a:r>
              <a:rPr spc="-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its</a:t>
            </a:r>
            <a:r>
              <a:rPr spc="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direct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channel.</a:t>
            </a:r>
            <a:endParaRPr dirty="0">
              <a:latin typeface="Arial"/>
              <a:cs typeface="Arial"/>
            </a:endParaRPr>
          </a:p>
          <a:p>
            <a:pPr marL="474121" marR="6773" indent="-457189" algn="just">
              <a:lnSpc>
                <a:spcPts val="1920"/>
              </a:lnSpc>
              <a:spcBef>
                <a:spcPts val="48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Certain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big</a:t>
            </a:r>
            <a:r>
              <a:rPr spc="133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wholesale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customers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hold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bargaining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power</a:t>
            </a:r>
            <a:r>
              <a:rPr spc="133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as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they</a:t>
            </a:r>
            <a:r>
              <a:rPr spc="127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could</a:t>
            </a:r>
            <a:r>
              <a:rPr spc="133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widen</a:t>
            </a:r>
            <a:r>
              <a:rPr spc="133" dirty="0">
                <a:latin typeface="Arial"/>
                <a:cs typeface="Arial"/>
              </a:rPr>
              <a:t>  </a:t>
            </a:r>
            <a:r>
              <a:rPr spc="-13" dirty="0">
                <a:latin typeface="Arial"/>
                <a:cs typeface="Arial"/>
              </a:rPr>
              <a:t>their </a:t>
            </a:r>
            <a:r>
              <a:rPr dirty="0">
                <a:latin typeface="Arial"/>
                <a:cs typeface="Arial"/>
              </a:rPr>
              <a:t>partnership</a:t>
            </a:r>
            <a:r>
              <a:rPr spc="40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with</a:t>
            </a:r>
            <a:r>
              <a:rPr spc="4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Nike’s</a:t>
            </a:r>
            <a:r>
              <a:rPr spc="4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competitors</a:t>
            </a:r>
            <a:r>
              <a:rPr spc="4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4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provide</a:t>
            </a:r>
            <a:r>
              <a:rPr spc="4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their</a:t>
            </a:r>
            <a:r>
              <a:rPr spc="4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own</a:t>
            </a:r>
            <a:r>
              <a:rPr spc="4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private</a:t>
            </a:r>
            <a:r>
              <a:rPr spc="4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label</a:t>
            </a:r>
            <a:r>
              <a:rPr spc="4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offerings</a:t>
            </a:r>
            <a:r>
              <a:rPr spc="4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427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earn </a:t>
            </a:r>
            <a:r>
              <a:rPr dirty="0">
                <a:latin typeface="Arial"/>
                <a:cs typeface="Arial"/>
              </a:rPr>
              <a:t>higher </a:t>
            </a:r>
            <a:r>
              <a:rPr spc="-13" dirty="0">
                <a:latin typeface="Arial"/>
                <a:cs typeface="Arial"/>
              </a:rPr>
              <a:t>profitability.</a:t>
            </a:r>
            <a:endParaRPr dirty="0">
              <a:latin typeface="Arial"/>
              <a:cs typeface="Arial"/>
            </a:endParaRPr>
          </a:p>
          <a:p>
            <a:pPr marL="474121" marR="7620" indent="-457189" algn="just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Bargaining</a:t>
            </a:r>
            <a:r>
              <a:rPr spc="3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power</a:t>
            </a:r>
            <a:r>
              <a:rPr spc="36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34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end-</a:t>
            </a:r>
            <a:r>
              <a:rPr dirty="0">
                <a:latin typeface="Arial"/>
                <a:cs typeface="Arial"/>
              </a:rPr>
              <a:t>customers</a:t>
            </a:r>
            <a:r>
              <a:rPr spc="3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36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low</a:t>
            </a:r>
            <a:r>
              <a:rPr spc="3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as</a:t>
            </a:r>
            <a:r>
              <a:rPr spc="34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Nike</a:t>
            </a:r>
            <a:r>
              <a:rPr spc="3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has</a:t>
            </a:r>
            <a:r>
              <a:rPr spc="34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36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very</a:t>
            </a:r>
            <a:r>
              <a:rPr spc="3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strong</a:t>
            </a:r>
            <a:r>
              <a:rPr spc="36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brand</a:t>
            </a:r>
            <a:r>
              <a:rPr spc="34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image</a:t>
            </a:r>
            <a:r>
              <a:rPr spc="347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and </a:t>
            </a:r>
            <a:r>
              <a:rPr dirty="0">
                <a:latin typeface="Arial"/>
                <a:cs typeface="Arial"/>
              </a:rPr>
              <a:t>holds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 innovative</a:t>
            </a:r>
            <a:r>
              <a:rPr spc="3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product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portfolio.</a:t>
            </a:r>
            <a:endParaRPr dirty="0">
              <a:latin typeface="Arial"/>
              <a:cs typeface="Arial"/>
            </a:endParaRPr>
          </a:p>
          <a:p>
            <a:pPr marL="474121" marR="8466" indent="-457189" algn="just">
              <a:lnSpc>
                <a:spcPts val="1920"/>
              </a:lnSpc>
              <a:spcBef>
                <a:spcPts val="460"/>
              </a:spcBef>
              <a:buClr>
                <a:schemeClr val="tx1"/>
              </a:buClr>
              <a:tabLst>
                <a:tab pos="474121" algn="l"/>
              </a:tabLst>
            </a:pPr>
            <a:r>
              <a:rPr dirty="0">
                <a:latin typeface="Arial"/>
                <a:cs typeface="Arial"/>
              </a:rPr>
              <a:t>However,</a:t>
            </a:r>
            <a:r>
              <a:rPr spc="5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customers</a:t>
            </a:r>
            <a:r>
              <a:rPr spc="5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could</a:t>
            </a:r>
            <a:r>
              <a:rPr spc="5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also</a:t>
            </a:r>
            <a:r>
              <a:rPr spc="5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choose</a:t>
            </a:r>
            <a:r>
              <a:rPr spc="5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other</a:t>
            </a:r>
            <a:r>
              <a:rPr spc="5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brands</a:t>
            </a:r>
            <a:r>
              <a:rPr spc="5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owing</a:t>
            </a:r>
            <a:r>
              <a:rPr spc="56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5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factors</a:t>
            </a:r>
            <a:r>
              <a:rPr spc="5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such</a:t>
            </a:r>
            <a:r>
              <a:rPr spc="5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as</a:t>
            </a:r>
            <a:r>
              <a:rPr spc="545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price, </a:t>
            </a:r>
            <a:r>
              <a:rPr dirty="0">
                <a:latin typeface="Arial"/>
                <a:cs typeface="Arial"/>
              </a:rPr>
              <a:t>advertising,</a:t>
            </a:r>
            <a:r>
              <a:rPr spc="-1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product</a:t>
            </a:r>
            <a:r>
              <a:rPr spc="-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sponsorship,</a:t>
            </a:r>
            <a:r>
              <a:rPr spc="-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changing</a:t>
            </a:r>
            <a:r>
              <a:rPr spc="-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styles.</a:t>
            </a:r>
            <a:endParaRPr lang="en-GB" spc="-13" dirty="0">
              <a:latin typeface="Arial"/>
              <a:cs typeface="Arial"/>
            </a:endParaRPr>
          </a:p>
          <a:p>
            <a:pPr marL="474121" marR="8466" indent="-457189" algn="just">
              <a:lnSpc>
                <a:spcPts val="1920"/>
              </a:lnSpc>
              <a:spcBef>
                <a:spcPts val="460"/>
              </a:spcBef>
              <a:tabLst>
                <a:tab pos="474121" algn="l"/>
              </a:tabLst>
            </a:pPr>
            <a:endParaRPr lang="en-GB" spc="-13" dirty="0">
              <a:latin typeface="Arial"/>
              <a:cs typeface="Arial"/>
            </a:endParaRPr>
          </a:p>
          <a:p>
            <a:pPr marL="474121" marR="8466" indent="-457189" algn="just">
              <a:lnSpc>
                <a:spcPts val="1920"/>
              </a:lnSpc>
              <a:spcBef>
                <a:spcPts val="460"/>
              </a:spcBef>
              <a:tabLst>
                <a:tab pos="474121" algn="l"/>
              </a:tabLst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1A2C8-892A-4832-555A-6DFAE00E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33385-F882-213B-64F6-08F4D6F8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265" indent="-457200">
              <a:lnSpc>
                <a:spcPct val="100000"/>
              </a:lnSpc>
              <a:spcBef>
                <a:spcPts val="1190"/>
              </a:spcBef>
              <a:buClr>
                <a:schemeClr val="tx1"/>
              </a:buClr>
              <a:buFont typeface="+mj-lt"/>
              <a:buAutoNum type="arabicPeriod"/>
              <a:tabLst>
                <a:tab pos="187960" algn="l"/>
              </a:tabLst>
            </a:pPr>
            <a:r>
              <a:rPr lang="en-GB" sz="3200" dirty="0">
                <a:latin typeface="Arial"/>
                <a:cs typeface="Arial"/>
              </a:rPr>
              <a:t>Perfect</a:t>
            </a:r>
            <a:r>
              <a:rPr lang="en-GB" sz="3200" spc="-30" dirty="0">
                <a:latin typeface="Arial"/>
                <a:cs typeface="Arial"/>
              </a:rPr>
              <a:t> </a:t>
            </a:r>
            <a:r>
              <a:rPr lang="en-GB" sz="3200" spc="-10" dirty="0">
                <a:latin typeface="Arial"/>
                <a:cs typeface="Arial"/>
              </a:rPr>
              <a:t>Competition.</a:t>
            </a:r>
            <a:endParaRPr lang="en-GB" sz="32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090"/>
              </a:spcBef>
              <a:buClr>
                <a:schemeClr val="tx1"/>
              </a:buClr>
              <a:buFont typeface="+mj-lt"/>
              <a:buAutoNum type="arabicPeriod"/>
              <a:tabLst>
                <a:tab pos="187960" algn="l"/>
              </a:tabLst>
            </a:pPr>
            <a:r>
              <a:rPr lang="en-GB" sz="3200" dirty="0">
                <a:latin typeface="Arial"/>
                <a:cs typeface="Arial"/>
              </a:rPr>
              <a:t>Profit</a:t>
            </a:r>
            <a:r>
              <a:rPr lang="en-GB" sz="3200" spc="-25" dirty="0">
                <a:latin typeface="Arial"/>
                <a:cs typeface="Arial"/>
              </a:rPr>
              <a:t> </a:t>
            </a:r>
            <a:r>
              <a:rPr lang="en-GB" sz="3200" spc="-10" dirty="0">
                <a:latin typeface="Arial"/>
                <a:cs typeface="Arial"/>
              </a:rPr>
              <a:t>Maximization.</a:t>
            </a:r>
            <a:endParaRPr lang="en-GB" sz="32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105"/>
              </a:spcBef>
              <a:buClr>
                <a:schemeClr val="tx1"/>
              </a:buClr>
              <a:buFont typeface="+mj-lt"/>
              <a:buAutoNum type="arabicPeriod"/>
              <a:tabLst>
                <a:tab pos="187960" algn="l"/>
              </a:tabLst>
            </a:pPr>
            <a:r>
              <a:rPr lang="en-GB" sz="3200" dirty="0">
                <a:latin typeface="Arial"/>
                <a:cs typeface="Arial"/>
              </a:rPr>
              <a:t>Competition</a:t>
            </a:r>
            <a:r>
              <a:rPr lang="en-GB" sz="3200" spc="-65" dirty="0">
                <a:latin typeface="Arial"/>
                <a:cs typeface="Arial"/>
              </a:rPr>
              <a:t> </a:t>
            </a:r>
            <a:r>
              <a:rPr lang="en-GB" sz="3200" dirty="0">
                <a:latin typeface="Arial"/>
                <a:cs typeface="Arial"/>
              </a:rPr>
              <a:t>in</a:t>
            </a:r>
            <a:r>
              <a:rPr lang="en-GB" sz="3200" spc="-25" dirty="0">
                <a:latin typeface="Arial"/>
                <a:cs typeface="Arial"/>
              </a:rPr>
              <a:t> </a:t>
            </a:r>
            <a:r>
              <a:rPr lang="en-GB" sz="3200" dirty="0">
                <a:latin typeface="Arial"/>
                <a:cs typeface="Arial"/>
              </a:rPr>
              <a:t>the</a:t>
            </a:r>
            <a:r>
              <a:rPr lang="en-GB" sz="3200" spc="-30" dirty="0">
                <a:latin typeface="Arial"/>
                <a:cs typeface="Arial"/>
              </a:rPr>
              <a:t> </a:t>
            </a:r>
            <a:r>
              <a:rPr lang="en-GB" sz="3200" dirty="0">
                <a:latin typeface="Arial"/>
                <a:cs typeface="Arial"/>
              </a:rPr>
              <a:t>Short</a:t>
            </a:r>
            <a:r>
              <a:rPr lang="en-GB" sz="3200" spc="-30" dirty="0">
                <a:latin typeface="Arial"/>
                <a:cs typeface="Arial"/>
              </a:rPr>
              <a:t> </a:t>
            </a:r>
            <a:r>
              <a:rPr lang="en-GB" sz="3200" spc="-20" dirty="0">
                <a:latin typeface="Arial"/>
                <a:cs typeface="Arial"/>
              </a:rPr>
              <a:t>Run.</a:t>
            </a:r>
            <a:endParaRPr lang="en-GB" sz="32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105"/>
              </a:spcBef>
              <a:buClr>
                <a:schemeClr val="tx1"/>
              </a:buClr>
              <a:buFont typeface="+mj-lt"/>
              <a:buAutoNum type="arabicPeriod"/>
              <a:tabLst>
                <a:tab pos="187960" algn="l"/>
              </a:tabLst>
            </a:pPr>
            <a:r>
              <a:rPr lang="en-GB" sz="3200" dirty="0">
                <a:latin typeface="Arial"/>
                <a:cs typeface="Arial"/>
              </a:rPr>
              <a:t>Competition</a:t>
            </a:r>
            <a:r>
              <a:rPr lang="en-GB" sz="3200" spc="-75" dirty="0">
                <a:latin typeface="Arial"/>
                <a:cs typeface="Arial"/>
              </a:rPr>
              <a:t> </a:t>
            </a:r>
            <a:r>
              <a:rPr lang="en-GB" sz="3200" dirty="0">
                <a:latin typeface="Arial"/>
                <a:cs typeface="Arial"/>
              </a:rPr>
              <a:t>in</a:t>
            </a:r>
            <a:r>
              <a:rPr lang="en-GB" sz="3200" spc="-25" dirty="0">
                <a:latin typeface="Arial"/>
                <a:cs typeface="Arial"/>
              </a:rPr>
              <a:t> </a:t>
            </a:r>
            <a:r>
              <a:rPr lang="en-GB" sz="3200" dirty="0">
                <a:latin typeface="Arial"/>
                <a:cs typeface="Arial"/>
              </a:rPr>
              <a:t>the</a:t>
            </a:r>
            <a:r>
              <a:rPr lang="en-GB" sz="3200" spc="-25" dirty="0">
                <a:latin typeface="Arial"/>
                <a:cs typeface="Arial"/>
              </a:rPr>
              <a:t> </a:t>
            </a:r>
            <a:r>
              <a:rPr lang="en-GB" sz="3200" dirty="0">
                <a:latin typeface="Arial"/>
                <a:cs typeface="Arial"/>
              </a:rPr>
              <a:t>Long</a:t>
            </a:r>
            <a:r>
              <a:rPr lang="en-GB" sz="3200" spc="-45" dirty="0">
                <a:latin typeface="Arial"/>
                <a:cs typeface="Arial"/>
              </a:rPr>
              <a:t> </a:t>
            </a:r>
            <a:r>
              <a:rPr lang="en-GB" sz="3200" spc="-20" dirty="0">
                <a:latin typeface="Arial"/>
                <a:cs typeface="Arial"/>
              </a:rPr>
              <a:t>Run.</a:t>
            </a:r>
            <a:endParaRPr lang="en-GB" sz="32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2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519" y="798373"/>
            <a:ext cx="12804367" cy="936263"/>
          </a:xfrm>
          <a:prstGeom prst="rect">
            <a:avLst/>
          </a:prstGeom>
        </p:spPr>
        <p:txBody>
          <a:bodyPr vert="horz" wrap="square" lIns="0" tIns="114471" rIns="0" bIns="0" rtlCol="0" anchor="t">
            <a:spAutoFit/>
          </a:bodyPr>
          <a:lstStyle/>
          <a:p>
            <a:pPr marL="138849">
              <a:lnSpc>
                <a:spcPct val="100000"/>
              </a:lnSpc>
              <a:spcBef>
                <a:spcPts val="127"/>
              </a:spcBef>
            </a:pPr>
            <a:r>
              <a:rPr sz="5333" b="1" dirty="0">
                <a:latin typeface="Arial"/>
                <a:cs typeface="Arial"/>
              </a:rPr>
              <a:t>Threat</a:t>
            </a:r>
            <a:r>
              <a:rPr sz="5333" b="1" spc="-107" dirty="0">
                <a:latin typeface="Arial"/>
                <a:cs typeface="Arial"/>
              </a:rPr>
              <a:t> </a:t>
            </a:r>
            <a:r>
              <a:rPr sz="5333" b="1" dirty="0">
                <a:latin typeface="Arial"/>
                <a:cs typeface="Arial"/>
              </a:rPr>
              <a:t>Of</a:t>
            </a:r>
            <a:r>
              <a:rPr sz="5333" b="1" spc="-107" dirty="0">
                <a:latin typeface="Arial"/>
                <a:cs typeface="Arial"/>
              </a:rPr>
              <a:t> </a:t>
            </a:r>
            <a:r>
              <a:rPr sz="5333" b="1" dirty="0">
                <a:latin typeface="Arial"/>
                <a:cs typeface="Arial"/>
              </a:rPr>
              <a:t>New</a:t>
            </a:r>
            <a:r>
              <a:rPr sz="5333" b="1" spc="-100" dirty="0">
                <a:latin typeface="Arial"/>
                <a:cs typeface="Arial"/>
              </a:rPr>
              <a:t> </a:t>
            </a:r>
            <a:r>
              <a:rPr sz="5333" b="1" spc="-13" dirty="0">
                <a:latin typeface="Arial"/>
                <a:cs typeface="Arial"/>
              </a:rPr>
              <a:t>Entrants</a:t>
            </a:r>
            <a:endParaRPr sz="5333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559" y="2017084"/>
            <a:ext cx="10490241" cy="3762568"/>
          </a:xfrm>
          <a:prstGeom prst="rect">
            <a:avLst/>
          </a:prstGeom>
        </p:spPr>
        <p:txBody>
          <a:bodyPr vert="horz" wrap="square" lIns="0" tIns="99060" rIns="0" bIns="0" rtlCol="0" anchor="t">
            <a:spAutoFit/>
          </a:bodyPr>
          <a:lstStyle/>
          <a:p>
            <a:pPr marL="474121" marR="6773" indent="-458035" algn="just">
              <a:lnSpc>
                <a:spcPct val="80000"/>
              </a:lnSpc>
              <a:spcBef>
                <a:spcPts val="780"/>
              </a:spcBef>
              <a:buClr>
                <a:schemeClr val="tx1"/>
              </a:buClr>
              <a:buFont typeface="Arial"/>
              <a:buChar char="•"/>
              <a:tabLst>
                <a:tab pos="474121" algn="l"/>
              </a:tabLst>
            </a:pPr>
            <a:r>
              <a:rPr b="1" i="0" dirty="0">
                <a:latin typeface="Arial"/>
                <a:cs typeface="Arial"/>
              </a:rPr>
              <a:t>–</a:t>
            </a:r>
            <a:r>
              <a:rPr b="1" spc="107" dirty="0">
                <a:latin typeface="Arial"/>
                <a:cs typeface="Arial"/>
              </a:rPr>
              <a:t> </a:t>
            </a:r>
            <a:r>
              <a:rPr i="1" dirty="0"/>
              <a:t>Requirement</a:t>
            </a:r>
            <a:r>
              <a:rPr i="1" spc="113" dirty="0"/>
              <a:t> </a:t>
            </a:r>
            <a:r>
              <a:rPr i="1" dirty="0"/>
              <a:t>for</a:t>
            </a:r>
            <a:r>
              <a:rPr i="1" spc="133" dirty="0"/>
              <a:t> </a:t>
            </a:r>
            <a:r>
              <a:rPr i="1" dirty="0"/>
              <a:t>high</a:t>
            </a:r>
            <a:r>
              <a:rPr i="1" spc="120" dirty="0"/>
              <a:t> </a:t>
            </a:r>
            <a:r>
              <a:rPr i="1" dirty="0"/>
              <a:t>capital</a:t>
            </a:r>
            <a:r>
              <a:rPr i="1" spc="127" dirty="0"/>
              <a:t> </a:t>
            </a:r>
            <a:r>
              <a:rPr i="1" dirty="0"/>
              <a:t>and</a:t>
            </a:r>
            <a:r>
              <a:rPr i="1" spc="120" dirty="0"/>
              <a:t> </a:t>
            </a:r>
            <a:r>
              <a:rPr i="1" dirty="0"/>
              <a:t>research</a:t>
            </a:r>
            <a:r>
              <a:rPr i="1" spc="127" dirty="0"/>
              <a:t> </a:t>
            </a:r>
            <a:r>
              <a:rPr i="1" dirty="0"/>
              <a:t>investments</a:t>
            </a:r>
            <a:r>
              <a:rPr i="1" spc="113" dirty="0"/>
              <a:t> </a:t>
            </a:r>
            <a:r>
              <a:rPr i="1" dirty="0"/>
              <a:t>could</a:t>
            </a:r>
            <a:r>
              <a:rPr i="1" spc="127" dirty="0"/>
              <a:t> </a:t>
            </a:r>
            <a:r>
              <a:rPr i="1" spc="-13" dirty="0"/>
              <a:t>limit</a:t>
            </a:r>
            <a:r>
              <a:rPr spc="-13" dirty="0"/>
              <a:t> </a:t>
            </a:r>
            <a:r>
              <a:rPr dirty="0"/>
              <a:t>the</a:t>
            </a:r>
            <a:r>
              <a:rPr spc="487" dirty="0"/>
              <a:t> </a:t>
            </a:r>
            <a:r>
              <a:rPr dirty="0"/>
              <a:t>entry</a:t>
            </a:r>
            <a:r>
              <a:rPr spc="493" dirty="0"/>
              <a:t> </a:t>
            </a:r>
            <a:r>
              <a:rPr dirty="0"/>
              <a:t>of</a:t>
            </a:r>
            <a:r>
              <a:rPr spc="460" dirty="0"/>
              <a:t> </a:t>
            </a:r>
            <a:r>
              <a:rPr dirty="0"/>
              <a:t>new</a:t>
            </a:r>
            <a:r>
              <a:rPr spc="493" dirty="0"/>
              <a:t> </a:t>
            </a:r>
            <a:r>
              <a:rPr dirty="0"/>
              <a:t>players;</a:t>
            </a:r>
            <a:r>
              <a:rPr spc="480" dirty="0"/>
              <a:t> </a:t>
            </a:r>
            <a:r>
              <a:rPr dirty="0"/>
              <a:t>however,</a:t>
            </a:r>
            <a:r>
              <a:rPr spc="493" dirty="0"/>
              <a:t> </a:t>
            </a:r>
            <a:r>
              <a:rPr dirty="0"/>
              <a:t>there</a:t>
            </a:r>
            <a:r>
              <a:rPr spc="487" dirty="0"/>
              <a:t> </a:t>
            </a:r>
            <a:r>
              <a:rPr dirty="0"/>
              <a:t>is</a:t>
            </a:r>
            <a:r>
              <a:rPr spc="493" dirty="0"/>
              <a:t> </a:t>
            </a:r>
            <a:r>
              <a:rPr dirty="0"/>
              <a:t>a</a:t>
            </a:r>
            <a:r>
              <a:rPr spc="487" dirty="0"/>
              <a:t> </a:t>
            </a:r>
            <a:r>
              <a:rPr dirty="0"/>
              <a:t>threat</a:t>
            </a:r>
            <a:r>
              <a:rPr spc="493" dirty="0"/>
              <a:t> </a:t>
            </a:r>
            <a:r>
              <a:rPr dirty="0"/>
              <a:t>from</a:t>
            </a:r>
            <a:r>
              <a:rPr spc="487" dirty="0"/>
              <a:t> </a:t>
            </a:r>
            <a:r>
              <a:rPr dirty="0"/>
              <a:t>new</a:t>
            </a:r>
            <a:r>
              <a:rPr spc="500" dirty="0"/>
              <a:t> </a:t>
            </a:r>
            <a:r>
              <a:rPr spc="-33" dirty="0"/>
              <a:t>e- </a:t>
            </a:r>
            <a:r>
              <a:rPr dirty="0"/>
              <a:t>commerce</a:t>
            </a:r>
            <a:r>
              <a:rPr spc="-67" dirty="0"/>
              <a:t> </a:t>
            </a:r>
            <a:r>
              <a:rPr spc="-13" dirty="0"/>
              <a:t>players</a:t>
            </a:r>
          </a:p>
          <a:p>
            <a:pPr marL="473275" marR="9313" indent="-457189" algn="just">
              <a:lnSpc>
                <a:spcPct val="80000"/>
              </a:lnSpc>
              <a:spcBef>
                <a:spcPts val="640"/>
              </a:spcBef>
              <a:buClr>
                <a:schemeClr val="tx1"/>
              </a:buClr>
              <a:tabLst>
                <a:tab pos="474121" algn="l"/>
              </a:tabLst>
            </a:pPr>
            <a:r>
              <a:rPr i="0" dirty="0">
                <a:latin typeface="Arial"/>
                <a:cs typeface="Arial"/>
              </a:rPr>
              <a:t>Significant</a:t>
            </a:r>
            <a:r>
              <a:rPr spc="30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capital</a:t>
            </a:r>
            <a:r>
              <a:rPr spc="30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resources</a:t>
            </a:r>
            <a:r>
              <a:rPr spc="30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are</a:t>
            </a:r>
            <a:r>
              <a:rPr spc="29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required</a:t>
            </a:r>
            <a:r>
              <a:rPr spc="32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for</a:t>
            </a:r>
            <a:r>
              <a:rPr spc="30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creating</a:t>
            </a:r>
            <a:r>
              <a:rPr spc="30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</a:t>
            </a:r>
            <a:r>
              <a:rPr spc="29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new</a:t>
            </a:r>
            <a:r>
              <a:rPr spc="305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brand </a:t>
            </a:r>
            <a:r>
              <a:rPr i="0" dirty="0">
                <a:latin typeface="Arial"/>
                <a:cs typeface="Arial"/>
              </a:rPr>
              <a:t>as</a:t>
            </a:r>
            <a:r>
              <a:rPr spc="30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large</a:t>
            </a:r>
            <a:r>
              <a:rPr spc="28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investments</a:t>
            </a:r>
            <a:r>
              <a:rPr spc="30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are</a:t>
            </a:r>
            <a:r>
              <a:rPr spc="26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needed</a:t>
            </a:r>
            <a:r>
              <a:rPr spc="30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for</a:t>
            </a:r>
            <a:r>
              <a:rPr spc="28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marketing</a:t>
            </a:r>
            <a:r>
              <a:rPr spc="28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and</a:t>
            </a:r>
            <a:r>
              <a:rPr spc="28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procuring</a:t>
            </a:r>
            <a:r>
              <a:rPr spc="28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floor </a:t>
            </a:r>
            <a:r>
              <a:rPr i="0" dirty="0">
                <a:latin typeface="Arial"/>
                <a:cs typeface="Arial"/>
              </a:rPr>
              <a:t>space;</a:t>
            </a:r>
            <a:r>
              <a:rPr spc="-8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hence,</a:t>
            </a:r>
            <a:r>
              <a:rPr spc="-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this</a:t>
            </a:r>
            <a:r>
              <a:rPr spc="-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restricts</a:t>
            </a:r>
            <a:r>
              <a:rPr spc="-4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the</a:t>
            </a:r>
            <a:r>
              <a:rPr spc="-2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entry</a:t>
            </a:r>
            <a:r>
              <a:rPr spc="-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of</a:t>
            </a:r>
            <a:r>
              <a:rPr spc="-2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newer</a:t>
            </a:r>
            <a:r>
              <a:rPr spc="-3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players.</a:t>
            </a:r>
          </a:p>
          <a:p>
            <a:pPr marL="473275" marR="8466" indent="-457189" algn="just">
              <a:lnSpc>
                <a:spcPct val="80000"/>
              </a:lnSpc>
              <a:spcBef>
                <a:spcPts val="640"/>
              </a:spcBef>
              <a:buClr>
                <a:schemeClr val="tx1"/>
              </a:buClr>
              <a:tabLst>
                <a:tab pos="474121" algn="l"/>
              </a:tabLst>
            </a:pPr>
            <a:r>
              <a:rPr i="0" dirty="0">
                <a:latin typeface="Arial"/>
                <a:cs typeface="Arial"/>
              </a:rPr>
              <a:t>Nike</a:t>
            </a:r>
            <a:r>
              <a:rPr spc="2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enjoys</a:t>
            </a:r>
            <a:r>
              <a:rPr spc="2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</a:t>
            </a:r>
            <a:r>
              <a:rPr spc="2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great</a:t>
            </a:r>
            <a:r>
              <a:rPr spc="2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degree</a:t>
            </a:r>
            <a:r>
              <a:rPr spc="26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of</a:t>
            </a:r>
            <a:r>
              <a:rPr spc="2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brand</a:t>
            </a:r>
            <a:r>
              <a:rPr spc="2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recognition</a:t>
            </a:r>
            <a:r>
              <a:rPr spc="26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and</a:t>
            </a:r>
            <a:r>
              <a:rPr spc="2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loyalty,</a:t>
            </a:r>
            <a:r>
              <a:rPr spc="2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and</a:t>
            </a:r>
            <a:r>
              <a:rPr spc="253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it </a:t>
            </a:r>
            <a:r>
              <a:rPr i="0" dirty="0">
                <a:latin typeface="Arial"/>
                <a:cs typeface="Arial"/>
              </a:rPr>
              <a:t>will</a:t>
            </a:r>
            <a:r>
              <a:rPr spc="-2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be</a:t>
            </a:r>
            <a:r>
              <a:rPr spc="-3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difficult</a:t>
            </a:r>
            <a:r>
              <a:rPr spc="-2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for</a:t>
            </a:r>
            <a:r>
              <a:rPr spc="-4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new</a:t>
            </a:r>
            <a:r>
              <a:rPr spc="-3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player</a:t>
            </a:r>
            <a:r>
              <a:rPr spc="-3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to</a:t>
            </a:r>
            <a:r>
              <a:rPr spc="-3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match</a:t>
            </a:r>
            <a:r>
              <a:rPr spc="-4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its</a:t>
            </a:r>
            <a:r>
              <a:rPr spc="-13" dirty="0">
                <a:latin typeface="Arial"/>
                <a:cs typeface="Arial"/>
              </a:rPr>
              <a:t> level.</a:t>
            </a:r>
          </a:p>
          <a:p>
            <a:pPr marL="474121" marR="6773" indent="-457189" algn="just">
              <a:lnSpc>
                <a:spcPct val="80000"/>
              </a:lnSpc>
              <a:spcBef>
                <a:spcPts val="640"/>
              </a:spcBef>
              <a:buClr>
                <a:schemeClr val="tx1"/>
              </a:buClr>
              <a:tabLst>
                <a:tab pos="474121" algn="l"/>
              </a:tabLst>
            </a:pPr>
            <a:r>
              <a:rPr i="0" dirty="0">
                <a:latin typeface="Arial"/>
                <a:cs typeface="Arial"/>
              </a:rPr>
              <a:t>Having</a:t>
            </a:r>
            <a:r>
              <a:rPr spc="44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said</a:t>
            </a:r>
            <a:r>
              <a:rPr spc="4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that,</a:t>
            </a:r>
            <a:r>
              <a:rPr spc="4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we</a:t>
            </a:r>
            <a:r>
              <a:rPr spc="47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believe</a:t>
            </a:r>
            <a:r>
              <a:rPr spc="4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more</a:t>
            </a:r>
            <a:r>
              <a:rPr spc="4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Internet</a:t>
            </a:r>
            <a:r>
              <a:rPr spc="44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companies</a:t>
            </a:r>
            <a:r>
              <a:rPr spc="4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could</a:t>
            </a:r>
            <a:r>
              <a:rPr spc="45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start </a:t>
            </a:r>
            <a:r>
              <a:rPr i="0" dirty="0">
                <a:latin typeface="Arial"/>
                <a:cs typeface="Arial"/>
              </a:rPr>
              <a:t>selling</a:t>
            </a:r>
            <a:r>
              <a:rPr spc="30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competitors’</a:t>
            </a:r>
            <a:r>
              <a:rPr spc="20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footwear,</a:t>
            </a:r>
            <a:r>
              <a:rPr spc="28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apparel</a:t>
            </a:r>
            <a:r>
              <a:rPr spc="28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and</a:t>
            </a:r>
            <a:r>
              <a:rPr spc="29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equipment</a:t>
            </a:r>
            <a:r>
              <a:rPr spc="29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online</a:t>
            </a:r>
            <a:r>
              <a:rPr spc="31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as</a:t>
            </a:r>
            <a:r>
              <a:rPr spc="313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the </a:t>
            </a:r>
            <a:r>
              <a:rPr i="0" dirty="0">
                <a:latin typeface="Arial"/>
                <a:cs typeface="Arial"/>
              </a:rPr>
              <a:t>barriers</a:t>
            </a:r>
            <a:r>
              <a:rPr spc="-9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to</a:t>
            </a:r>
            <a:r>
              <a:rPr spc="-1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entry</a:t>
            </a:r>
            <a:r>
              <a:rPr spc="-5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are</a:t>
            </a:r>
            <a:r>
              <a:rPr spc="-2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low</a:t>
            </a:r>
            <a:r>
              <a:rPr spc="-7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in</a:t>
            </a:r>
            <a:r>
              <a:rPr spc="-13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this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business.</a:t>
            </a:r>
            <a:endParaRPr lang="en-GB" spc="-13" dirty="0">
              <a:latin typeface="Arial"/>
              <a:cs typeface="Arial"/>
            </a:endParaRPr>
          </a:p>
          <a:p>
            <a:pPr marL="474121" marR="6773" indent="-457189" algn="just">
              <a:lnSpc>
                <a:spcPct val="80000"/>
              </a:lnSpc>
              <a:spcBef>
                <a:spcPts val="640"/>
              </a:spcBef>
              <a:tabLst>
                <a:tab pos="474121" algn="l"/>
              </a:tabLst>
            </a:pPr>
            <a:endParaRPr lang="en-GB" spc="-13" dirty="0">
              <a:latin typeface="Arial"/>
              <a:cs typeface="Arial"/>
            </a:endParaRPr>
          </a:p>
          <a:p>
            <a:pPr marL="474121" marR="6773" indent="-457189" algn="just">
              <a:lnSpc>
                <a:spcPct val="80000"/>
              </a:lnSpc>
              <a:spcBef>
                <a:spcPts val="640"/>
              </a:spcBef>
              <a:tabLst>
                <a:tab pos="474121" algn="l"/>
              </a:tabLst>
            </a:pPr>
            <a:endParaRPr lang="en-GB" spc="-13" dirty="0">
              <a:latin typeface="Arial"/>
              <a:cs typeface="Arial"/>
            </a:endParaRPr>
          </a:p>
          <a:p>
            <a:pPr marL="474121" marR="6773" indent="-457189" algn="just">
              <a:lnSpc>
                <a:spcPct val="80000"/>
              </a:lnSpc>
              <a:spcBef>
                <a:spcPts val="640"/>
              </a:spcBef>
              <a:tabLst>
                <a:tab pos="474121" algn="l"/>
              </a:tabLst>
            </a:pPr>
            <a:endParaRPr spc="-1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19" y="351332"/>
            <a:ext cx="12804367" cy="792697"/>
          </a:xfrm>
          <a:prstGeom prst="rect">
            <a:avLst/>
          </a:prstGeom>
        </p:spPr>
        <p:txBody>
          <a:bodyPr vert="horz" wrap="square" lIns="0" tIns="114471" rIns="0" bIns="0" rtlCol="0" anchor="t">
            <a:spAutoFit/>
          </a:bodyPr>
          <a:lstStyle/>
          <a:p>
            <a:pPr marL="138849">
              <a:lnSpc>
                <a:spcPct val="100000"/>
              </a:lnSpc>
              <a:spcBef>
                <a:spcPts val="127"/>
              </a:spcBef>
            </a:pPr>
            <a:r>
              <a:rPr sz="4400" b="1" dirty="0">
                <a:latin typeface="Arial"/>
                <a:cs typeface="Arial"/>
              </a:rPr>
              <a:t>Threat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Of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Substitute</a:t>
            </a:r>
            <a:r>
              <a:rPr sz="4400" b="1" spc="-147" dirty="0">
                <a:latin typeface="Arial"/>
                <a:cs typeface="Arial"/>
              </a:rPr>
              <a:t> </a:t>
            </a:r>
            <a:r>
              <a:rPr sz="4400" b="1" spc="-13" dirty="0">
                <a:latin typeface="Arial"/>
                <a:cs typeface="Arial"/>
              </a:rPr>
              <a:t>Products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919" y="2105492"/>
            <a:ext cx="11536721" cy="383284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74121" marR="6773" indent="-457189" algn="just">
              <a:lnSpc>
                <a:spcPct val="80000"/>
              </a:lnSpc>
              <a:spcBef>
                <a:spcPts val="900"/>
              </a:spcBef>
              <a:buFont typeface="Arial"/>
              <a:buChar char="•"/>
              <a:tabLst>
                <a:tab pos="474121" algn="l"/>
              </a:tabLst>
            </a:pPr>
            <a:r>
              <a:rPr sz="2800" i="1" dirty="0">
                <a:solidFill>
                  <a:srgbClr val="333333"/>
                </a:solidFill>
                <a:latin typeface="Arial"/>
                <a:cs typeface="Arial"/>
              </a:rPr>
              <a:t>Counterfeit</a:t>
            </a:r>
            <a:r>
              <a:rPr sz="2800" i="1" spc="60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333333"/>
                </a:solidFill>
                <a:latin typeface="Arial"/>
                <a:cs typeface="Arial"/>
              </a:rPr>
              <a:t>products</a:t>
            </a:r>
            <a:r>
              <a:rPr sz="2800" i="1" spc="60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333333"/>
                </a:solidFill>
                <a:latin typeface="Arial"/>
                <a:cs typeface="Arial"/>
              </a:rPr>
              <a:t>represents</a:t>
            </a:r>
            <a:r>
              <a:rPr sz="2800" i="1" spc="57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i="1" spc="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333333"/>
                </a:solidFill>
                <a:latin typeface="Arial"/>
                <a:cs typeface="Arial"/>
              </a:rPr>
              <a:t>biggest</a:t>
            </a:r>
            <a:r>
              <a:rPr sz="2800" i="1" spc="59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333333"/>
                </a:solidFill>
                <a:latin typeface="Arial"/>
                <a:cs typeface="Arial"/>
              </a:rPr>
              <a:t>threat</a:t>
            </a:r>
            <a:r>
              <a:rPr sz="2800" i="1" spc="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i="1" spc="-33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2800" i="1" dirty="0">
                <a:solidFill>
                  <a:srgbClr val="333333"/>
                </a:solidFill>
                <a:latin typeface="Arial"/>
                <a:cs typeface="Arial"/>
              </a:rPr>
              <a:t>this</a:t>
            </a:r>
            <a:r>
              <a:rPr sz="28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i="1" spc="-27" dirty="0">
                <a:solidFill>
                  <a:srgbClr val="333333"/>
                </a:solidFill>
                <a:latin typeface="Arial"/>
                <a:cs typeface="Arial"/>
              </a:rPr>
              <a:t>area</a:t>
            </a:r>
            <a:endParaRPr sz="2800" dirty="0">
              <a:latin typeface="Arial"/>
              <a:cs typeface="Arial"/>
            </a:endParaRPr>
          </a:p>
          <a:p>
            <a:pPr marL="473275" marR="6773" indent="-457189" algn="just">
              <a:lnSpc>
                <a:spcPts val="3067"/>
              </a:lnSpc>
              <a:spcBef>
                <a:spcPts val="747"/>
              </a:spcBef>
              <a:buChar char="•"/>
              <a:tabLst>
                <a:tab pos="474121" algn="l"/>
              </a:tabLst>
            </a:pP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worldwide</a:t>
            </a:r>
            <a:r>
              <a:rPr sz="2800" spc="-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demand</a:t>
            </a:r>
            <a:r>
              <a:rPr sz="2800" spc="-4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800" spc="-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athletic</a:t>
            </a:r>
            <a:r>
              <a:rPr sz="28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footwear,</a:t>
            </a:r>
            <a:r>
              <a:rPr sz="2800" spc="-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clothing</a:t>
            </a:r>
            <a:r>
              <a:rPr sz="28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equipment</a:t>
            </a:r>
            <a:r>
              <a:rPr sz="2800" spc="513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2800" spc="513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expected</a:t>
            </a:r>
            <a:r>
              <a:rPr sz="2800" spc="507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800" spc="507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grow</a:t>
            </a:r>
            <a:r>
              <a:rPr sz="2800" spc="507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800" spc="513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507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future</a:t>
            </a:r>
            <a:r>
              <a:rPr sz="2800" spc="500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spc="-33" dirty="0">
                <a:solidFill>
                  <a:srgbClr val="333333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customers</a:t>
            </a:r>
            <a:r>
              <a:rPr sz="2800" spc="-5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cannot</a:t>
            </a:r>
            <a:r>
              <a:rPr sz="2800" spc="-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substitute</a:t>
            </a:r>
            <a:r>
              <a:rPr sz="28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these</a:t>
            </a:r>
            <a:r>
              <a:rPr sz="28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333333"/>
                </a:solidFill>
                <a:latin typeface="Arial"/>
                <a:cs typeface="Arial"/>
              </a:rPr>
              <a:t>products.</a:t>
            </a:r>
            <a:endParaRPr sz="2800" dirty="0">
              <a:latin typeface="Arial"/>
              <a:cs typeface="Arial"/>
            </a:endParaRPr>
          </a:p>
          <a:p>
            <a:pPr marL="473275" marR="6773" indent="-457189" algn="just">
              <a:lnSpc>
                <a:spcPts val="3067"/>
              </a:lnSpc>
              <a:spcBef>
                <a:spcPts val="787"/>
              </a:spcBef>
              <a:buChar char="•"/>
              <a:tabLst>
                <a:tab pos="474121" algn="l"/>
              </a:tabLst>
            </a:pP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However,</a:t>
            </a:r>
            <a:r>
              <a:rPr sz="2800" spc="20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2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problem</a:t>
            </a:r>
            <a:r>
              <a:rPr sz="28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8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counterfeit</a:t>
            </a:r>
            <a:r>
              <a:rPr sz="2800" spc="24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products</a:t>
            </a:r>
            <a:r>
              <a:rPr sz="2800" spc="2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2800" spc="2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2800" spc="2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27" dirty="0">
                <a:solidFill>
                  <a:srgbClr val="333333"/>
                </a:solidFill>
                <a:latin typeface="Arial"/>
                <a:cs typeface="Arial"/>
              </a:rPr>
              <a:t>area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800" spc="11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watch.</a:t>
            </a:r>
            <a:r>
              <a:rPr sz="2800" spc="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sz="2800" spc="1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1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quality</a:t>
            </a:r>
            <a:r>
              <a:rPr sz="2800" spc="1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800" spc="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counterfeit</a:t>
            </a:r>
            <a:r>
              <a:rPr sz="2800" spc="1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products</a:t>
            </a:r>
            <a:r>
              <a:rPr sz="2800" spc="1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sz="2800" spc="1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27" dirty="0">
                <a:solidFill>
                  <a:srgbClr val="333333"/>
                </a:solidFill>
                <a:latin typeface="Arial"/>
                <a:cs typeface="Arial"/>
              </a:rPr>
              <a:t>been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improving</a:t>
            </a:r>
            <a:r>
              <a:rPr sz="2800" spc="7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over</a:t>
            </a:r>
            <a:r>
              <a:rPr sz="2800" spc="-40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7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recent</a:t>
            </a:r>
            <a:r>
              <a:rPr sz="2800" spc="-40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past,</a:t>
            </a:r>
            <a:r>
              <a:rPr sz="2800" spc="78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we</a:t>
            </a:r>
            <a:r>
              <a:rPr sz="2800" spc="7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believe</a:t>
            </a:r>
            <a:r>
              <a:rPr sz="2800" spc="78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this</a:t>
            </a:r>
            <a:r>
              <a:rPr sz="2800" spc="7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333333"/>
                </a:solidFill>
                <a:latin typeface="Arial"/>
                <a:cs typeface="Arial"/>
              </a:rPr>
              <a:t>could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threaten</a:t>
            </a:r>
            <a:r>
              <a:rPr sz="2800" spc="40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4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company’s</a:t>
            </a:r>
            <a:r>
              <a:rPr sz="2800" spc="4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sales</a:t>
            </a:r>
            <a:r>
              <a:rPr sz="2800" spc="4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800" spc="4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emerging</a:t>
            </a:r>
            <a:r>
              <a:rPr sz="2800" spc="4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markets</a:t>
            </a:r>
            <a:r>
              <a:rPr sz="2800" spc="42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could</a:t>
            </a:r>
            <a:r>
              <a:rPr sz="28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sz="2800" spc="-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potentially dilute</a:t>
            </a:r>
            <a:r>
              <a:rPr sz="2800" spc="-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Nike’s</a:t>
            </a:r>
            <a:r>
              <a:rPr sz="2800" spc="-1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brand</a:t>
            </a:r>
            <a:r>
              <a:rPr sz="2800" spc="-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333333"/>
                </a:solidFill>
                <a:latin typeface="Arial"/>
                <a:cs typeface="Arial"/>
              </a:rPr>
              <a:t>value.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046" y="884082"/>
            <a:ext cx="6543040" cy="755762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b="1" spc="-13" dirty="0"/>
              <a:t>Profit</a:t>
            </a:r>
            <a:endParaRPr sz="4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5679793" y="6445427"/>
            <a:ext cx="5831840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200" dirty="0">
                <a:latin typeface="Verdana"/>
                <a:cs typeface="Verdana"/>
              </a:rPr>
              <a:t>Copyright ©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2018,</a:t>
            </a:r>
            <a:r>
              <a:rPr sz="1200" spc="-27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2015,</a:t>
            </a:r>
            <a:r>
              <a:rPr sz="1200" spc="-3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2012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Pearson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Education,</a:t>
            </a:r>
            <a:r>
              <a:rPr sz="1200" spc="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Inc.</a:t>
            </a:r>
            <a:r>
              <a:rPr sz="1200" spc="7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All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Rights</a:t>
            </a:r>
            <a:r>
              <a:rPr sz="1200" spc="-13" dirty="0">
                <a:latin typeface="Verdana"/>
                <a:cs typeface="Verdana"/>
              </a:rPr>
              <a:t> Reserved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9013" y="2616811"/>
            <a:ext cx="6907107" cy="1624377"/>
          </a:xfrm>
          <a:prstGeom prst="rect">
            <a:avLst/>
          </a:prstGeom>
        </p:spPr>
        <p:txBody>
          <a:bodyPr vert="horz" wrap="square" lIns="0" tIns="206587" rIns="0" bIns="0" rtlCol="0">
            <a:spAutoFit/>
          </a:bodyPr>
          <a:lstStyle/>
          <a:p>
            <a:pPr marL="376757" indent="-343738">
              <a:spcBef>
                <a:spcPts val="1627"/>
              </a:spcBef>
              <a:buFont typeface="Arial"/>
              <a:buChar char="•"/>
              <a:tabLst>
                <a:tab pos="376757" algn="l"/>
                <a:tab pos="377604" algn="l"/>
              </a:tabLst>
            </a:pPr>
            <a:r>
              <a:rPr sz="2200" b="1" dirty="0">
                <a:latin typeface="Arial"/>
                <a:cs typeface="Arial"/>
              </a:rPr>
              <a:t>Economic</a:t>
            </a:r>
            <a:r>
              <a:rPr sz="2200" b="1" spc="-47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profit</a:t>
            </a:r>
            <a:r>
              <a:rPr sz="2200" b="1" spc="-33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=</a:t>
            </a:r>
            <a:r>
              <a:rPr sz="2200" b="1" spc="-27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revenue</a:t>
            </a:r>
            <a:r>
              <a:rPr sz="2200" b="1" spc="-3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minus</a:t>
            </a:r>
            <a:r>
              <a:rPr sz="2200" spc="-47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economic</a:t>
            </a:r>
            <a:r>
              <a:rPr sz="2200" b="1" spc="-67" dirty="0">
                <a:latin typeface="Arial"/>
                <a:cs typeface="Arial"/>
              </a:rPr>
              <a:t> </a:t>
            </a:r>
            <a:r>
              <a:rPr sz="2200" b="1" spc="-27" dirty="0">
                <a:latin typeface="Arial"/>
                <a:cs typeface="Arial"/>
              </a:rPr>
              <a:t>cost</a:t>
            </a:r>
            <a:endParaRPr sz="2200" dirty="0">
              <a:latin typeface="Arial"/>
              <a:cs typeface="Arial"/>
            </a:endParaRPr>
          </a:p>
          <a:p>
            <a:pPr marL="745895" algn="ctr">
              <a:spcBef>
                <a:spcPts val="1693"/>
              </a:spcBef>
            </a:pPr>
            <a:r>
              <a:rPr sz="2400" i="1" dirty="0">
                <a:latin typeface="Symbol"/>
                <a:cs typeface="Symbol"/>
              </a:rPr>
              <a:t></a:t>
            </a:r>
            <a:r>
              <a:rPr sz="2400" spc="32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Symbol"/>
                <a:cs typeface="Symbol"/>
              </a:rPr>
              <a:t></a:t>
            </a:r>
            <a:r>
              <a:rPr sz="2267" spc="-40" dirty="0">
                <a:latin typeface="Times New Roman"/>
                <a:cs typeface="Times New Roman"/>
              </a:rPr>
              <a:t> </a:t>
            </a:r>
            <a:r>
              <a:rPr sz="2267" i="1" dirty="0">
                <a:latin typeface="Arial"/>
                <a:cs typeface="Arial"/>
              </a:rPr>
              <a:t>R</a:t>
            </a:r>
            <a:r>
              <a:rPr sz="2267" i="1" spc="-60" dirty="0">
                <a:latin typeface="Arial"/>
                <a:cs typeface="Arial"/>
              </a:rPr>
              <a:t> </a:t>
            </a:r>
            <a:r>
              <a:rPr sz="2267" dirty="0">
                <a:latin typeface="Symbol"/>
                <a:cs typeface="Symbol"/>
              </a:rPr>
              <a:t></a:t>
            </a:r>
            <a:r>
              <a:rPr sz="2267" spc="-287" dirty="0">
                <a:latin typeface="Times New Roman"/>
                <a:cs typeface="Times New Roman"/>
              </a:rPr>
              <a:t> </a:t>
            </a:r>
            <a:r>
              <a:rPr sz="2267" i="1" spc="-33" dirty="0">
                <a:latin typeface="Arial"/>
                <a:cs typeface="Arial"/>
              </a:rPr>
              <a:t>C</a:t>
            </a:r>
            <a:r>
              <a:rPr sz="2267" spc="-33" dirty="0">
                <a:latin typeface="Arial"/>
                <a:cs typeface="Arial"/>
              </a:rPr>
              <a:t>.</a:t>
            </a:r>
            <a:endParaRPr sz="2267" dirty="0">
              <a:latin typeface="Arial"/>
              <a:cs typeface="Arial"/>
            </a:endParaRPr>
          </a:p>
          <a:p>
            <a:pPr marL="328497">
              <a:spcBef>
                <a:spcPts val="293"/>
              </a:spcBef>
              <a:tabLst>
                <a:tab pos="3064010" algn="l"/>
              </a:tabLst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1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profit</a:t>
            </a:r>
            <a:r>
              <a:rPr sz="2200" spc="-5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7" dirty="0">
                <a:latin typeface="Arial"/>
                <a:cs typeface="Arial"/>
              </a:rPr>
              <a:t> </a:t>
            </a:r>
            <a:r>
              <a:rPr sz="2200" spc="-13" dirty="0">
                <a:latin typeface="Arial"/>
                <a:cs typeface="Arial"/>
              </a:rPr>
              <a:t>negative,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4400" i="1" baseline="-7575" dirty="0">
                <a:latin typeface="Symbol"/>
                <a:cs typeface="Symbol"/>
              </a:rPr>
              <a:t></a:t>
            </a:r>
            <a:r>
              <a:rPr sz="4400" spc="500" baseline="-7575" dirty="0">
                <a:latin typeface="Times New Roman"/>
                <a:cs typeface="Times New Roman"/>
              </a:rPr>
              <a:t> </a:t>
            </a:r>
            <a:r>
              <a:rPr sz="4100" baseline="-8130" dirty="0">
                <a:latin typeface="Symbol"/>
                <a:cs typeface="Symbol"/>
              </a:rPr>
              <a:t></a:t>
            </a:r>
            <a:r>
              <a:rPr sz="4100" spc="-69" baseline="-8130" dirty="0">
                <a:latin typeface="Times New Roman"/>
                <a:cs typeface="Times New Roman"/>
              </a:rPr>
              <a:t> </a:t>
            </a:r>
            <a:r>
              <a:rPr sz="4100" baseline="-8130" dirty="0">
                <a:latin typeface="Arial"/>
                <a:cs typeface="Arial"/>
              </a:rPr>
              <a:t>0,</a:t>
            </a:r>
            <a:r>
              <a:rPr sz="4100" spc="379" baseline="-8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firm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makes</a:t>
            </a:r>
            <a:r>
              <a:rPr sz="2200" spc="-5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7" dirty="0">
                <a:latin typeface="Arial"/>
                <a:cs typeface="Arial"/>
              </a:rPr>
              <a:t> </a:t>
            </a:r>
            <a:r>
              <a:rPr sz="2200" b="1" spc="-13" dirty="0">
                <a:latin typeface="Arial"/>
                <a:cs typeface="Arial"/>
              </a:rPr>
              <a:t>loss.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777" y="602031"/>
            <a:ext cx="9605635" cy="938378"/>
          </a:xfrm>
          <a:prstGeom prst="rect">
            <a:avLst/>
          </a:prstGeom>
        </p:spPr>
        <p:txBody>
          <a:bodyPr vert="horz" wrap="square" lIns="0" tIns="44162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dirty="0"/>
              <a:t>Output</a:t>
            </a:r>
            <a:r>
              <a:rPr b="1" spc="-13" dirty="0"/>
              <a:t> </a:t>
            </a:r>
            <a:r>
              <a:rPr b="1" dirty="0"/>
              <a:t>Decision</a:t>
            </a:r>
            <a:r>
              <a:rPr b="1" spc="-33" dirty="0"/>
              <a:t> </a:t>
            </a:r>
            <a:r>
              <a:rPr b="1" dirty="0"/>
              <a:t>Rules</a:t>
            </a:r>
            <a:r>
              <a:rPr b="1" spc="-7" dirty="0"/>
              <a:t> 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BEEBEF-C007-DCA0-1AC7-FCC6928CC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" y="2010878"/>
            <a:ext cx="7030720" cy="3448595"/>
          </a:xfrm>
        </p:spPr>
        <p:txBody>
          <a:bodyPr>
            <a:normAutofit lnSpcReduction="10000"/>
          </a:bodyPr>
          <a:lstStyle/>
          <a:p>
            <a:pPr marL="304792" marR="942316" indent="-288706">
              <a:spcBef>
                <a:spcPts val="140"/>
              </a:spcBef>
              <a:buClr>
                <a:srgbClr val="007EA2"/>
              </a:buClr>
              <a:buChar char="•"/>
              <a:tabLst>
                <a:tab pos="304792" algn="l"/>
                <a:tab pos="305639" algn="l"/>
              </a:tabLst>
            </a:pP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4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Rule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1:</a:t>
            </a:r>
            <a:r>
              <a:rPr lang="en-GB" sz="2000" spc="-10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1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sets</a:t>
            </a:r>
            <a:r>
              <a:rPr lang="en-GB" sz="2000" spc="-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5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where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profit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spc="-33" dirty="0">
                <a:latin typeface="Arial"/>
                <a:cs typeface="Arial"/>
              </a:rPr>
              <a:t>is </a:t>
            </a:r>
            <a:r>
              <a:rPr lang="en-GB" sz="2000" spc="-13" dirty="0">
                <a:latin typeface="Arial"/>
                <a:cs typeface="Arial"/>
              </a:rPr>
              <a:t>maximized.</a:t>
            </a:r>
            <a:endParaRPr lang="en-GB" sz="2000" dirty="0">
              <a:latin typeface="Arial"/>
              <a:cs typeface="Arial"/>
            </a:endParaRPr>
          </a:p>
          <a:p>
            <a:pPr marL="304792" marR="116837" indent="-288706">
              <a:spcBef>
                <a:spcPts val="1453"/>
              </a:spcBef>
              <a:buClr>
                <a:srgbClr val="007EA2"/>
              </a:buClr>
              <a:buChar char="•"/>
              <a:tabLst>
                <a:tab pos="304792" algn="l"/>
                <a:tab pos="305639" algn="l"/>
              </a:tabLst>
            </a:pP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Rule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2:</a:t>
            </a:r>
            <a:r>
              <a:rPr lang="en-GB" sz="2000" spc="-17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</a:t>
            </a:r>
            <a:r>
              <a:rPr lang="en-GB" sz="2000" spc="-1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sets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5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where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3" dirty="0">
                <a:latin typeface="Arial"/>
                <a:cs typeface="Arial"/>
              </a:rPr>
              <a:t> </a:t>
            </a:r>
            <a:r>
              <a:rPr lang="en-GB"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marginal</a:t>
            </a:r>
            <a:r>
              <a:rPr lang="en-GB" sz="2000" spc="-4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profit</a:t>
            </a:r>
            <a:r>
              <a:rPr lang="en-GB" sz="2000" spc="-33" dirty="0">
                <a:latin typeface="Arial"/>
                <a:cs typeface="Arial"/>
              </a:rPr>
              <a:t> is </a:t>
            </a:r>
            <a:r>
              <a:rPr lang="en-GB" sz="2000" dirty="0">
                <a:latin typeface="Arial"/>
                <a:cs typeface="Arial"/>
              </a:rPr>
              <a:t>zero.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(max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spc="-13" dirty="0">
                <a:latin typeface="Arial"/>
                <a:cs typeface="Arial"/>
              </a:rPr>
              <a:t>function)</a:t>
            </a:r>
            <a:endParaRPr lang="en-GB" sz="2000" dirty="0">
              <a:latin typeface="Arial"/>
              <a:cs typeface="Arial"/>
            </a:endParaRPr>
          </a:p>
          <a:p>
            <a:pPr marL="304792" marR="6773" indent="-288706">
              <a:spcBef>
                <a:spcPts val="1473"/>
              </a:spcBef>
              <a:buClr>
                <a:srgbClr val="007EA2"/>
              </a:buClr>
              <a:buChar char="•"/>
              <a:tabLst>
                <a:tab pos="304792" algn="l"/>
                <a:tab pos="305639" algn="l"/>
              </a:tabLst>
            </a:pP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Rule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3:</a:t>
            </a:r>
            <a:r>
              <a:rPr lang="en-GB" sz="2000" spc="-17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</a:t>
            </a:r>
            <a:r>
              <a:rPr lang="en-GB" sz="2000" spc="-13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1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sets</a:t>
            </a:r>
            <a:r>
              <a:rPr lang="en-GB" sz="2000" spc="-2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5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where</a:t>
            </a:r>
            <a:r>
              <a:rPr lang="en-GB" sz="2000" spc="-47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marginal</a:t>
            </a:r>
            <a:r>
              <a:rPr lang="en-GB" sz="2000" spc="-53" dirty="0">
                <a:latin typeface="Arial"/>
                <a:cs typeface="Arial"/>
              </a:rPr>
              <a:t> </a:t>
            </a:r>
            <a:r>
              <a:rPr lang="en-GB" sz="2000" spc="-13" dirty="0">
                <a:latin typeface="Arial"/>
                <a:cs typeface="Arial"/>
              </a:rPr>
              <a:t>revenue </a:t>
            </a:r>
            <a:r>
              <a:rPr lang="en-GB" sz="2000" dirty="0">
                <a:latin typeface="Arial"/>
                <a:cs typeface="Arial"/>
              </a:rPr>
              <a:t>equals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33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marginal</a:t>
            </a:r>
            <a:r>
              <a:rPr lang="en-GB" sz="2000" spc="-80" dirty="0">
                <a:latin typeface="Arial"/>
                <a:cs typeface="Arial"/>
              </a:rPr>
              <a:t> </a:t>
            </a:r>
            <a:r>
              <a:rPr lang="en-GB" sz="2000" spc="-27" dirty="0">
                <a:latin typeface="Arial"/>
                <a:cs typeface="Arial"/>
              </a:rPr>
              <a:t>cost:</a:t>
            </a:r>
            <a:endParaRPr lang="en-GB" sz="2000" dirty="0">
              <a:latin typeface="Arial"/>
              <a:cs typeface="Arial"/>
            </a:endParaRPr>
          </a:p>
          <a:p>
            <a:pPr marR="353051" algn="ctr">
              <a:spcBef>
                <a:spcPts val="1873"/>
              </a:spcBef>
            </a:pPr>
            <a:r>
              <a:rPr lang="en-GB" sz="2400" i="1" dirty="0">
                <a:latin typeface="Arial"/>
                <a:cs typeface="Arial"/>
              </a:rPr>
              <a:t>MR</a:t>
            </a:r>
            <a:r>
              <a:rPr lang="en-GB" sz="2400" i="1" spc="-313" dirty="0">
                <a:latin typeface="Arial"/>
                <a:cs typeface="Arial"/>
              </a:rPr>
              <a:t> </a:t>
            </a:r>
            <a:r>
              <a:rPr lang="en-GB" sz="4800" spc="-129" baseline="-3086" dirty="0">
                <a:latin typeface="Symbol"/>
                <a:cs typeface="Symbol"/>
              </a:rPr>
              <a:t></a:t>
            </a:r>
            <a:r>
              <a:rPr lang="en-GB" sz="2400" i="1" spc="-87" dirty="0">
                <a:latin typeface="Arial"/>
                <a:cs typeface="Arial"/>
              </a:rPr>
              <a:t>q</a:t>
            </a:r>
            <a:r>
              <a:rPr lang="en-GB" sz="2400" i="1" spc="-453" dirty="0">
                <a:latin typeface="Arial"/>
                <a:cs typeface="Arial"/>
              </a:rPr>
              <a:t> </a:t>
            </a:r>
            <a:r>
              <a:rPr lang="en-GB" sz="4800" spc="-479" baseline="-3086" dirty="0">
                <a:latin typeface="Symbol"/>
                <a:cs typeface="Symbol"/>
              </a:rPr>
              <a:t></a:t>
            </a:r>
            <a:r>
              <a:rPr lang="en-GB" sz="4800" spc="-300" baseline="-3086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Symbol"/>
                <a:cs typeface="Symbol"/>
              </a:rPr>
              <a:t></a:t>
            </a:r>
            <a:r>
              <a:rPr lang="en-GB" sz="2400" spc="-13" dirty="0">
                <a:latin typeface="Times New Roman"/>
                <a:cs typeface="Times New Roman"/>
              </a:rPr>
              <a:t> </a:t>
            </a:r>
            <a:r>
              <a:rPr lang="en-GB" sz="2400" i="1" dirty="0">
                <a:latin typeface="Arial"/>
                <a:cs typeface="Arial"/>
              </a:rPr>
              <a:t>MC</a:t>
            </a:r>
            <a:r>
              <a:rPr lang="en-GB" sz="2400" i="1" spc="-313" dirty="0">
                <a:latin typeface="Arial"/>
                <a:cs typeface="Arial"/>
              </a:rPr>
              <a:t> </a:t>
            </a:r>
            <a:r>
              <a:rPr lang="en-GB" sz="4800" spc="-129" baseline="-3086" dirty="0">
                <a:latin typeface="Symbol"/>
                <a:cs typeface="Symbol"/>
              </a:rPr>
              <a:t></a:t>
            </a:r>
            <a:r>
              <a:rPr lang="en-GB" sz="2400" i="1" spc="-87" dirty="0">
                <a:latin typeface="Arial"/>
                <a:cs typeface="Arial"/>
              </a:rPr>
              <a:t>q</a:t>
            </a:r>
            <a:r>
              <a:rPr lang="en-GB" sz="2400" i="1" spc="-453" dirty="0">
                <a:latin typeface="Arial"/>
                <a:cs typeface="Arial"/>
              </a:rPr>
              <a:t> </a:t>
            </a:r>
            <a:r>
              <a:rPr lang="en-GB" sz="4800" spc="-49" baseline="-3086" dirty="0">
                <a:latin typeface="Symbol"/>
                <a:cs typeface="Symbol"/>
              </a:rPr>
              <a:t></a:t>
            </a:r>
            <a:r>
              <a:rPr lang="en-GB" sz="2400" spc="-33" dirty="0">
                <a:latin typeface="Arial"/>
                <a:cs typeface="Arial"/>
              </a:rPr>
              <a:t>.</a:t>
            </a:r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object 4"/>
          <p:cNvSpPr txBox="1"/>
          <p:nvPr/>
        </p:nvSpPr>
        <p:spPr>
          <a:xfrm>
            <a:off x="5775325" y="6399131"/>
            <a:ext cx="5831840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200" dirty="0">
                <a:latin typeface="Verdana"/>
                <a:cs typeface="Verdana"/>
              </a:rPr>
              <a:t>Copyright ©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2018,</a:t>
            </a:r>
            <a:r>
              <a:rPr sz="1200" spc="-27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2015,</a:t>
            </a:r>
            <a:r>
              <a:rPr sz="1200" spc="-3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2012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Pearson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Education,</a:t>
            </a:r>
            <a:r>
              <a:rPr sz="1200" spc="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Inc.</a:t>
            </a:r>
            <a:r>
              <a:rPr sz="1200" spc="7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All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Rights</a:t>
            </a:r>
            <a:r>
              <a:rPr sz="1200" spc="-13" dirty="0">
                <a:latin typeface="Verdana"/>
                <a:cs typeface="Verdana"/>
              </a:rPr>
              <a:t> Reserved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3C9E3E00-97FB-FB21-67AD-33ADAEC670B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62140" y="2010878"/>
            <a:ext cx="4645025" cy="3283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C5E97-D37F-5F47-0DC7-4980BA9ABDC0}"/>
              </a:ext>
            </a:extLst>
          </p:cNvPr>
          <p:cNvSpPr txBox="1"/>
          <p:nvPr/>
        </p:nvSpPr>
        <p:spPr>
          <a:xfrm>
            <a:off x="6962139" y="5357719"/>
            <a:ext cx="4645025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651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latin typeface="Arial"/>
                <a:cs typeface="Arial"/>
              </a:rPr>
              <a:t>The</a:t>
            </a:r>
            <a:r>
              <a:rPr lang="en-GB" sz="1800" spc="-10" dirty="0">
                <a:latin typeface="Arial"/>
                <a:cs typeface="Arial"/>
              </a:rPr>
              <a:t> Supply </a:t>
            </a:r>
            <a:r>
              <a:rPr lang="en-GB" sz="1800" dirty="0">
                <a:latin typeface="Arial"/>
                <a:cs typeface="Arial"/>
              </a:rPr>
              <a:t>curve</a:t>
            </a:r>
            <a:r>
              <a:rPr lang="en-GB" sz="1800" spc="-10" dirty="0">
                <a:latin typeface="Arial"/>
                <a:cs typeface="Arial"/>
              </a:rPr>
              <a:t> </a:t>
            </a:r>
            <a:r>
              <a:rPr lang="en-GB" sz="1800" spc="-25" dirty="0">
                <a:latin typeface="Arial"/>
                <a:cs typeface="Arial"/>
              </a:rPr>
              <a:t>is </a:t>
            </a:r>
            <a:r>
              <a:rPr lang="en-GB" sz="1800" dirty="0">
                <a:latin typeface="Arial"/>
                <a:cs typeface="Arial"/>
              </a:rPr>
              <a:t>above</a:t>
            </a:r>
            <a:r>
              <a:rPr lang="en-GB" sz="1800" spc="-25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the</a:t>
            </a:r>
            <a:r>
              <a:rPr lang="en-GB" sz="1800" spc="-114" dirty="0">
                <a:latin typeface="Arial"/>
                <a:cs typeface="Arial"/>
              </a:rPr>
              <a:t> </a:t>
            </a:r>
            <a:r>
              <a:rPr lang="en-GB" sz="1800" spc="-25" dirty="0">
                <a:latin typeface="Arial"/>
                <a:cs typeface="Arial"/>
              </a:rPr>
              <a:t>AC</a:t>
            </a: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GB" sz="1800" dirty="0">
                <a:latin typeface="Arial"/>
                <a:cs typeface="Arial"/>
              </a:rPr>
              <a:t>Optimal</a:t>
            </a:r>
            <a:r>
              <a:rPr lang="en-GB" sz="1800" spc="-25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point </a:t>
            </a:r>
            <a:r>
              <a:rPr lang="en-GB" sz="1800" dirty="0">
                <a:latin typeface="Arial"/>
                <a:cs typeface="Arial"/>
              </a:rPr>
              <a:t>(max</a:t>
            </a:r>
            <a:r>
              <a:rPr lang="en-GB" sz="1800" spc="-15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profit)</a:t>
            </a:r>
            <a:r>
              <a:rPr lang="en-GB" sz="1800" spc="-10" dirty="0">
                <a:latin typeface="Arial"/>
                <a:cs typeface="Arial"/>
              </a:rPr>
              <a:t> </a:t>
            </a:r>
            <a:r>
              <a:rPr lang="en-GB" sz="1800" spc="-25" dirty="0">
                <a:latin typeface="Arial"/>
                <a:cs typeface="Arial"/>
              </a:rPr>
              <a:t>is </a:t>
            </a:r>
            <a:r>
              <a:rPr lang="en-GB" sz="1800" spc="-20" dirty="0">
                <a:latin typeface="Arial"/>
                <a:cs typeface="Arial"/>
              </a:rPr>
              <a:t>when </a:t>
            </a:r>
            <a:r>
              <a:rPr lang="en-GB" sz="1800" spc="-10" dirty="0">
                <a:latin typeface="Arial"/>
                <a:cs typeface="Arial"/>
              </a:rPr>
              <a:t>MR=MC</a:t>
            </a:r>
            <a:endParaRPr lang="en-GB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DE8078-861D-715F-6CF3-E0A90365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804519"/>
            <a:ext cx="11836399" cy="1049235"/>
          </a:xfrm>
        </p:spPr>
        <p:txBody>
          <a:bodyPr/>
          <a:lstStyle/>
          <a:p>
            <a:r>
              <a:rPr lang="en-GB" b="1" spc="-10" dirty="0"/>
              <a:t>Short-</a:t>
            </a:r>
            <a:r>
              <a:rPr lang="en-GB" b="1" dirty="0"/>
              <a:t>Run</a:t>
            </a:r>
            <a:r>
              <a:rPr lang="en-GB" b="1" spc="-15" dirty="0"/>
              <a:t> </a:t>
            </a:r>
            <a:r>
              <a:rPr lang="en-GB" b="1" dirty="0"/>
              <a:t>Market</a:t>
            </a:r>
            <a:r>
              <a:rPr lang="en-GB" b="1" spc="20" dirty="0"/>
              <a:t> </a:t>
            </a:r>
            <a:r>
              <a:rPr lang="en-GB" b="1" dirty="0"/>
              <a:t>Supply</a:t>
            </a:r>
            <a:r>
              <a:rPr lang="en-GB" b="1" spc="-5" dirty="0"/>
              <a:t> </a:t>
            </a:r>
            <a:r>
              <a:rPr lang="en-GB" b="1" dirty="0"/>
              <a:t>with</a:t>
            </a:r>
            <a:r>
              <a:rPr lang="en-GB" b="1" spc="-10" dirty="0"/>
              <a:t> </a:t>
            </a:r>
            <a:r>
              <a:rPr lang="en-GB" b="1" dirty="0"/>
              <a:t>Identical</a:t>
            </a:r>
            <a:r>
              <a:rPr lang="en-GB" b="1" spc="-20" dirty="0"/>
              <a:t> </a:t>
            </a:r>
            <a:r>
              <a:rPr lang="en-GB" b="1" spc="-10" dirty="0"/>
              <a:t>Firms</a:t>
            </a: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0F0B8-F172-4EA3-9FE4-CBBAABB7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2015732"/>
            <a:ext cx="10617974" cy="3450613"/>
          </a:xfrm>
        </p:spPr>
        <p:txBody>
          <a:bodyPr/>
          <a:lstStyle/>
          <a:p>
            <a:pPr marL="228600" marR="499109" indent="-21653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Char char="•"/>
              <a:tabLst>
                <a:tab pos="228600" algn="l"/>
                <a:tab pos="229235" algn="l"/>
              </a:tabLst>
            </a:pPr>
            <a:r>
              <a:rPr lang="en-GB" sz="2800" dirty="0">
                <a:latin typeface="Arial"/>
                <a:cs typeface="Arial"/>
              </a:rPr>
              <a:t>As</a:t>
            </a:r>
            <a:r>
              <a:rPr lang="en-GB" sz="2800" spc="-2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2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number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of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firms</a:t>
            </a:r>
            <a:r>
              <a:rPr lang="en-GB" sz="2800" spc="-1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grows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very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large,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market</a:t>
            </a:r>
            <a:r>
              <a:rPr lang="en-GB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supply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curve</a:t>
            </a:r>
            <a:r>
              <a:rPr lang="en-GB" sz="2800" spc="-3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approaches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spc="-50" dirty="0">
                <a:latin typeface="Arial"/>
                <a:cs typeface="Arial"/>
              </a:rPr>
              <a:t>a </a:t>
            </a:r>
            <a:r>
              <a:rPr lang="en-GB" sz="2800" dirty="0">
                <a:latin typeface="Arial"/>
                <a:cs typeface="Arial"/>
              </a:rPr>
              <a:t>horizontal</a:t>
            </a:r>
            <a:r>
              <a:rPr lang="en-GB" sz="2800" spc="-6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line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at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1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minimum</a:t>
            </a:r>
            <a:r>
              <a:rPr lang="en-GB" sz="2800" spc="-5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point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of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110" dirty="0">
                <a:latin typeface="Arial"/>
                <a:cs typeface="Arial"/>
              </a:rPr>
              <a:t> </a:t>
            </a:r>
            <a:r>
              <a:rPr lang="en-GB" sz="2800" spc="-30" dirty="0">
                <a:latin typeface="Arial"/>
                <a:cs typeface="Arial"/>
              </a:rPr>
              <a:t>AVC</a:t>
            </a:r>
            <a:r>
              <a:rPr lang="en-GB" sz="2800" spc="-35" dirty="0">
                <a:latin typeface="Arial"/>
                <a:cs typeface="Arial"/>
              </a:rPr>
              <a:t> </a:t>
            </a:r>
            <a:r>
              <a:rPr lang="en-GB" sz="2800" spc="-10" dirty="0">
                <a:latin typeface="Arial"/>
                <a:cs typeface="Arial"/>
              </a:rPr>
              <a:t>curve.</a:t>
            </a:r>
            <a:endParaRPr lang="en-GB" sz="2800" dirty="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Char char="•"/>
              <a:tabLst>
                <a:tab pos="228600" algn="l"/>
                <a:tab pos="229235" algn="l"/>
              </a:tabLst>
            </a:pPr>
            <a:r>
              <a:rPr lang="en-GB" sz="2800" spc="-10" dirty="0">
                <a:latin typeface="Arial"/>
                <a:cs typeface="Arial"/>
              </a:rPr>
              <a:t>Thus, </a:t>
            </a:r>
            <a:r>
              <a:rPr lang="en-GB" sz="2800" b="1" dirty="0">
                <a:latin typeface="Arial"/>
                <a:cs typeface="Arial"/>
              </a:rPr>
              <a:t>the</a:t>
            </a:r>
            <a:r>
              <a:rPr lang="en-GB" sz="2800" b="1" spc="-1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more</a:t>
            </a:r>
            <a:r>
              <a:rPr lang="en-GB" sz="2800" b="1" spc="-3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identical</a:t>
            </a:r>
            <a:r>
              <a:rPr lang="en-GB" sz="2800" b="1" spc="-2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firms</a:t>
            </a:r>
            <a:r>
              <a:rPr lang="en-GB" sz="2800" b="1" spc="-3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producing</a:t>
            </a:r>
            <a:r>
              <a:rPr lang="en-GB" sz="2800" b="1" spc="-1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at</a:t>
            </a:r>
            <a:r>
              <a:rPr lang="en-GB" sz="2800" b="1" spc="-1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a</a:t>
            </a:r>
            <a:r>
              <a:rPr lang="en-GB" sz="2800" b="1" spc="-2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given</a:t>
            </a:r>
            <a:r>
              <a:rPr lang="en-GB" sz="2800" b="1" spc="1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price,</a:t>
            </a:r>
            <a:r>
              <a:rPr lang="en-GB" sz="2800" b="1" spc="-3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the</a:t>
            </a:r>
            <a:r>
              <a:rPr lang="en-GB" sz="2800" b="1" spc="-1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flatter</a:t>
            </a:r>
            <a:r>
              <a:rPr lang="en-GB" sz="2800" b="1" spc="-3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(more</a:t>
            </a:r>
            <a:r>
              <a:rPr lang="en-GB" sz="2800" b="1" spc="-3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elastic)</a:t>
            </a:r>
            <a:r>
              <a:rPr lang="en-GB" sz="2800" b="1" spc="-50" dirty="0">
                <a:latin typeface="Arial"/>
                <a:cs typeface="Arial"/>
              </a:rPr>
              <a:t> </a:t>
            </a:r>
            <a:r>
              <a:rPr lang="en-GB" sz="2800" b="1" spc="-25" dirty="0">
                <a:latin typeface="Arial"/>
                <a:cs typeface="Arial"/>
              </a:rPr>
              <a:t>the </a:t>
            </a:r>
            <a:r>
              <a:rPr lang="en-GB" sz="2800" b="1" spc="-10" dirty="0">
                <a:latin typeface="Arial"/>
                <a:cs typeface="Arial"/>
              </a:rPr>
              <a:t>short-</a:t>
            </a:r>
            <a:r>
              <a:rPr lang="en-GB" sz="2800" b="1" dirty="0">
                <a:latin typeface="Arial"/>
                <a:cs typeface="Arial"/>
              </a:rPr>
              <a:t>run</a:t>
            </a:r>
            <a:r>
              <a:rPr lang="en-GB" sz="2800" b="1" spc="-4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market</a:t>
            </a:r>
            <a:r>
              <a:rPr lang="en-GB" sz="2800" b="1" spc="-3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supply</a:t>
            </a:r>
            <a:r>
              <a:rPr lang="en-GB" sz="2800" b="1" spc="-1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curve</a:t>
            </a:r>
            <a:r>
              <a:rPr lang="en-GB" sz="2800" b="1" spc="-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at</a:t>
            </a:r>
            <a:r>
              <a:rPr lang="en-GB" sz="2800" b="1" spc="-2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that</a:t>
            </a:r>
            <a:r>
              <a:rPr lang="en-GB" sz="2800" b="1" spc="-10" dirty="0">
                <a:latin typeface="Arial"/>
                <a:cs typeface="Arial"/>
              </a:rPr>
              <a:t> price.</a:t>
            </a:r>
            <a:endParaRPr lang="en-GB" sz="28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25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5144-72C2-1AD7-FB6D-3687C009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3239"/>
            <a:ext cx="11978640" cy="1049235"/>
          </a:xfrm>
        </p:spPr>
        <p:txBody>
          <a:bodyPr>
            <a:normAutofit/>
          </a:bodyPr>
          <a:lstStyle/>
          <a:p>
            <a:r>
              <a:rPr lang="en-GB" sz="2800" b="1" spc="-10" dirty="0"/>
              <a:t>Short-</a:t>
            </a:r>
            <a:r>
              <a:rPr lang="en-GB" sz="2800" b="1" dirty="0"/>
              <a:t>Run</a:t>
            </a:r>
            <a:r>
              <a:rPr lang="en-GB" sz="2800" b="1" spc="-5" dirty="0"/>
              <a:t> </a:t>
            </a:r>
            <a:r>
              <a:rPr lang="en-GB" sz="2800" b="1" dirty="0"/>
              <a:t>Market</a:t>
            </a:r>
            <a:r>
              <a:rPr lang="en-GB" sz="2800" b="1" spc="-20" dirty="0"/>
              <a:t> </a:t>
            </a:r>
            <a:r>
              <a:rPr lang="en-GB" sz="2800" b="1" dirty="0"/>
              <a:t>Supply</a:t>
            </a:r>
            <a:r>
              <a:rPr lang="en-GB" sz="2800" b="1" spc="10" dirty="0"/>
              <a:t> </a:t>
            </a:r>
            <a:r>
              <a:rPr lang="en-GB" sz="2800" b="1" dirty="0"/>
              <a:t>with</a:t>
            </a:r>
            <a:r>
              <a:rPr lang="en-GB" sz="2800" b="1" spc="15" dirty="0"/>
              <a:t> </a:t>
            </a:r>
            <a:r>
              <a:rPr lang="en-GB" sz="2800" b="1" dirty="0"/>
              <a:t>Five</a:t>
            </a:r>
            <a:r>
              <a:rPr lang="en-GB" sz="2800" b="1" spc="-10" dirty="0"/>
              <a:t> </a:t>
            </a:r>
            <a:r>
              <a:rPr lang="en-GB" sz="2800" b="1" dirty="0"/>
              <a:t>Identical</a:t>
            </a:r>
            <a:r>
              <a:rPr lang="en-GB" sz="2800" b="1" spc="-20" dirty="0"/>
              <a:t> </a:t>
            </a:r>
            <a:r>
              <a:rPr lang="en-GB" sz="2800" b="1" dirty="0"/>
              <a:t>Lime</a:t>
            </a:r>
            <a:r>
              <a:rPr lang="en-GB" sz="2800" b="1" spc="-5" dirty="0"/>
              <a:t> </a:t>
            </a:r>
            <a:r>
              <a:rPr lang="en-GB" sz="2800" b="1" spc="-10" dirty="0"/>
              <a:t>Firms</a:t>
            </a:r>
            <a:endParaRPr lang="en-GB" sz="2800" b="1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95F08A7-9F1F-50BA-2987-168493B7E2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5506" y="2133600"/>
            <a:ext cx="7720014" cy="356615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A0C30E4E-21AC-7293-C141-43CBFEE061B9}"/>
              </a:ext>
            </a:extLst>
          </p:cNvPr>
          <p:cNvSpPr txBox="1"/>
          <p:nvPr/>
        </p:nvSpPr>
        <p:spPr>
          <a:xfrm>
            <a:off x="4005845" y="6388550"/>
            <a:ext cx="4373880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Verdana"/>
                <a:cs typeface="Verdana"/>
              </a:rPr>
              <a:t>Copyright ©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2018,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2015,</a:t>
            </a:r>
            <a:r>
              <a:rPr sz="900" spc="-2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2012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Pearson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Education,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Inc.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All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Rights</a:t>
            </a:r>
            <a:r>
              <a:rPr sz="900" spc="-10" dirty="0">
                <a:latin typeface="Verdana"/>
                <a:cs typeface="Verdana"/>
              </a:rPr>
              <a:t> Reserved</a:t>
            </a:r>
            <a:endParaRPr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1503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19" y="788213"/>
            <a:ext cx="12804367" cy="447986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800" b="1" spc="-13" dirty="0"/>
              <a:t>Short-</a:t>
            </a:r>
            <a:r>
              <a:rPr sz="2800" b="1" dirty="0"/>
              <a:t>Run</a:t>
            </a:r>
            <a:r>
              <a:rPr sz="2800" b="1" spc="-33" dirty="0"/>
              <a:t> </a:t>
            </a:r>
            <a:r>
              <a:rPr sz="2800" b="1" dirty="0"/>
              <a:t>Market</a:t>
            </a:r>
            <a:r>
              <a:rPr sz="2800" b="1" spc="-53" dirty="0"/>
              <a:t> </a:t>
            </a:r>
            <a:r>
              <a:rPr sz="2800" b="1" dirty="0"/>
              <a:t>Supply</a:t>
            </a:r>
            <a:r>
              <a:rPr sz="2800" b="1" spc="-27" dirty="0"/>
              <a:t> </a:t>
            </a:r>
            <a:r>
              <a:rPr sz="2800" b="1" dirty="0"/>
              <a:t>with</a:t>
            </a:r>
            <a:r>
              <a:rPr sz="2800" b="1" spc="-67" dirty="0"/>
              <a:t> </a:t>
            </a:r>
            <a:r>
              <a:rPr sz="2800" b="1" spc="-27" dirty="0"/>
              <a:t>Two</a:t>
            </a:r>
            <a:r>
              <a:rPr sz="2800" b="1" spc="-13" dirty="0"/>
              <a:t> </a:t>
            </a:r>
            <a:r>
              <a:rPr sz="2800" b="1" dirty="0"/>
              <a:t>Different</a:t>
            </a:r>
            <a:r>
              <a:rPr sz="2800" b="1" spc="-47" dirty="0"/>
              <a:t> </a:t>
            </a:r>
            <a:r>
              <a:rPr sz="2800" b="1" dirty="0"/>
              <a:t>Lime</a:t>
            </a:r>
            <a:r>
              <a:rPr sz="2800" b="1" spc="-60" dirty="0"/>
              <a:t> </a:t>
            </a:r>
            <a:r>
              <a:rPr sz="2800" b="1" spc="-13" dirty="0"/>
              <a:t>Firms</a:t>
            </a:r>
            <a:endParaRPr sz="2800" b="1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7" y="1981200"/>
            <a:ext cx="6221984" cy="39847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9793" y="6445427"/>
            <a:ext cx="5831840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200" dirty="0">
                <a:latin typeface="Verdana"/>
                <a:cs typeface="Verdana"/>
              </a:rPr>
              <a:t>Copyright ©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2018,</a:t>
            </a:r>
            <a:r>
              <a:rPr sz="1200" spc="-27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2015,</a:t>
            </a:r>
            <a:r>
              <a:rPr sz="1200" spc="-3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2012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Pearson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Education,</a:t>
            </a:r>
            <a:r>
              <a:rPr sz="1200" spc="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Inc.</a:t>
            </a:r>
            <a:r>
              <a:rPr sz="1200" spc="7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All</a:t>
            </a:r>
            <a:r>
              <a:rPr sz="1200" spc="-1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Rights</a:t>
            </a:r>
            <a:r>
              <a:rPr sz="1200" spc="-13" dirty="0">
                <a:latin typeface="Verdana"/>
                <a:cs typeface="Verdana"/>
              </a:rPr>
              <a:t> Reserved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6A93-A379-DEB6-6DD1-CB5FE5CC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670043"/>
            <a:ext cx="12059919" cy="1049235"/>
          </a:xfrm>
        </p:spPr>
        <p:txBody>
          <a:bodyPr>
            <a:normAutofit/>
          </a:bodyPr>
          <a:lstStyle/>
          <a:p>
            <a:r>
              <a:rPr lang="en-GB" sz="2800" b="1" spc="-10" dirty="0"/>
              <a:t>Short-</a:t>
            </a:r>
            <a:r>
              <a:rPr lang="en-GB" sz="2800" b="1" dirty="0"/>
              <a:t>Run</a:t>
            </a:r>
            <a:r>
              <a:rPr lang="en-GB" sz="2800" b="1" spc="-5" dirty="0"/>
              <a:t> </a:t>
            </a:r>
            <a:r>
              <a:rPr lang="en-GB" sz="2800" b="1" dirty="0"/>
              <a:t>Competitive</a:t>
            </a:r>
            <a:r>
              <a:rPr lang="en-GB" sz="2800" b="1" spc="-20" dirty="0"/>
              <a:t> </a:t>
            </a:r>
            <a:r>
              <a:rPr lang="en-GB" sz="2800" b="1" dirty="0"/>
              <a:t>Equilibrium</a:t>
            </a:r>
            <a:r>
              <a:rPr lang="en-GB" sz="2800" b="1" spc="-20" dirty="0"/>
              <a:t> </a:t>
            </a:r>
            <a:r>
              <a:rPr lang="en-GB" sz="2800" b="1" dirty="0"/>
              <a:t>in the</a:t>
            </a:r>
            <a:r>
              <a:rPr lang="en-GB" sz="2800" b="1" spc="5" dirty="0"/>
              <a:t> </a:t>
            </a:r>
            <a:r>
              <a:rPr lang="en-GB" sz="2800" b="1" dirty="0"/>
              <a:t>Lime</a:t>
            </a:r>
            <a:r>
              <a:rPr lang="en-GB" sz="2800" b="1" spc="-5" dirty="0"/>
              <a:t> </a:t>
            </a:r>
            <a:r>
              <a:rPr lang="en-GB" sz="2800" b="1" spc="-10" dirty="0"/>
              <a:t>Market</a:t>
            </a:r>
            <a:endParaRPr lang="en-GB" sz="2800" b="1" dirty="0"/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D196B2B7-3875-3184-CF80-AFBC4F33D4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8374" y="2607720"/>
            <a:ext cx="5730239" cy="3055619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F162CAFE-FD44-A7CB-9527-EC009380F976}"/>
              </a:ext>
            </a:extLst>
          </p:cNvPr>
          <p:cNvSpPr/>
          <p:nvPr/>
        </p:nvSpPr>
        <p:spPr>
          <a:xfrm>
            <a:off x="2451831" y="2048901"/>
            <a:ext cx="553085" cy="452755"/>
          </a:xfrm>
          <a:custGeom>
            <a:avLst/>
            <a:gdLst/>
            <a:ahLst/>
            <a:cxnLst/>
            <a:rect l="l" t="t" r="r" b="b"/>
            <a:pathLst>
              <a:path w="553085" h="452755">
                <a:moveTo>
                  <a:pt x="51841" y="0"/>
                </a:moveTo>
                <a:lnTo>
                  <a:pt x="511098" y="350659"/>
                </a:lnTo>
                <a:lnTo>
                  <a:pt x="537019" y="316712"/>
                </a:lnTo>
                <a:lnTo>
                  <a:pt x="553072" y="436460"/>
                </a:lnTo>
                <a:lnTo>
                  <a:pt x="433323" y="452513"/>
                </a:lnTo>
                <a:lnTo>
                  <a:pt x="459244" y="418566"/>
                </a:lnTo>
                <a:lnTo>
                  <a:pt x="0" y="67906"/>
                </a:lnTo>
                <a:lnTo>
                  <a:pt x="59867" y="59880"/>
                </a:lnTo>
                <a:lnTo>
                  <a:pt x="51841" y="0"/>
                </a:lnTo>
                <a:close/>
              </a:path>
            </a:pathLst>
          </a:custGeom>
          <a:solidFill>
            <a:srgbClr val="0070C0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00B445B-48B0-285A-024E-D6AFE48E81A1}"/>
              </a:ext>
            </a:extLst>
          </p:cNvPr>
          <p:cNvSpPr/>
          <p:nvPr/>
        </p:nvSpPr>
        <p:spPr>
          <a:xfrm>
            <a:off x="5593493" y="2101933"/>
            <a:ext cx="553085" cy="452755"/>
          </a:xfrm>
          <a:custGeom>
            <a:avLst/>
            <a:gdLst/>
            <a:ahLst/>
            <a:cxnLst/>
            <a:rect l="l" t="t" r="r" b="b"/>
            <a:pathLst>
              <a:path w="553085" h="452755">
                <a:moveTo>
                  <a:pt x="51841" y="0"/>
                </a:moveTo>
                <a:lnTo>
                  <a:pt x="511098" y="350659"/>
                </a:lnTo>
                <a:lnTo>
                  <a:pt x="537019" y="316712"/>
                </a:lnTo>
                <a:lnTo>
                  <a:pt x="553072" y="436460"/>
                </a:lnTo>
                <a:lnTo>
                  <a:pt x="433323" y="452513"/>
                </a:lnTo>
                <a:lnTo>
                  <a:pt x="459244" y="418566"/>
                </a:lnTo>
                <a:lnTo>
                  <a:pt x="0" y="67906"/>
                </a:lnTo>
                <a:lnTo>
                  <a:pt x="59867" y="59880"/>
                </a:lnTo>
                <a:lnTo>
                  <a:pt x="51841" y="0"/>
                </a:lnTo>
                <a:close/>
              </a:path>
            </a:pathLst>
          </a:custGeom>
          <a:solidFill>
            <a:srgbClr val="0070C0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C5BB0F4F-2CEF-C0C0-FEF0-1F131DCDB0E9}"/>
              </a:ext>
            </a:extLst>
          </p:cNvPr>
          <p:cNvSpPr/>
          <p:nvPr/>
        </p:nvSpPr>
        <p:spPr>
          <a:xfrm>
            <a:off x="8458613" y="3631021"/>
            <a:ext cx="1297305" cy="1009015"/>
          </a:xfrm>
          <a:custGeom>
            <a:avLst/>
            <a:gdLst/>
            <a:ahLst/>
            <a:cxnLst/>
            <a:rect l="l" t="t" r="r" b="b"/>
            <a:pathLst>
              <a:path w="1297304" h="1009014">
                <a:moveTo>
                  <a:pt x="1296924" y="0"/>
                </a:moveTo>
                <a:lnTo>
                  <a:pt x="454215" y="0"/>
                </a:lnTo>
                <a:lnTo>
                  <a:pt x="454215" y="378333"/>
                </a:lnTo>
                <a:lnTo>
                  <a:pt x="252222" y="378333"/>
                </a:lnTo>
                <a:lnTo>
                  <a:pt x="252222" y="252222"/>
                </a:lnTo>
                <a:lnTo>
                  <a:pt x="0" y="504444"/>
                </a:lnTo>
                <a:lnTo>
                  <a:pt x="252222" y="756666"/>
                </a:lnTo>
                <a:lnTo>
                  <a:pt x="252222" y="630555"/>
                </a:lnTo>
                <a:lnTo>
                  <a:pt x="454215" y="630555"/>
                </a:lnTo>
                <a:lnTo>
                  <a:pt x="454215" y="1008888"/>
                </a:lnTo>
                <a:lnTo>
                  <a:pt x="1296924" y="1008888"/>
                </a:lnTo>
                <a:lnTo>
                  <a:pt x="12969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26034" marR="5080" indent="-13970" algn="just">
              <a:lnSpc>
                <a:spcPct val="100000"/>
              </a:lnSpc>
              <a:spcBef>
                <a:spcPts val="100"/>
              </a:spcBef>
            </a:pPr>
            <a:endParaRPr lang="en-GB" sz="16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034" marR="5080" indent="-13970" algn="just">
              <a:lnSpc>
                <a:spcPct val="100000"/>
              </a:lnSpc>
              <a:spcBef>
                <a:spcPts val="100"/>
              </a:spcBef>
            </a:pPr>
            <a:r>
              <a:rPr lang="en-GB" sz="1600" spc="-10" dirty="0">
                <a:solidFill>
                  <a:srgbClr val="FFFFFF"/>
                </a:solidFill>
                <a:latin typeface="Arial"/>
                <a:cs typeface="Arial"/>
              </a:rPr>
              <a:t>         Different    </a:t>
            </a:r>
          </a:p>
          <a:p>
            <a:pPr marL="26034" marR="5080" indent="-13970" algn="just">
              <a:lnSpc>
                <a:spcPct val="100000"/>
              </a:lnSpc>
              <a:spcBef>
                <a:spcPts val="100"/>
              </a:spcBef>
            </a:pPr>
            <a:r>
              <a:rPr lang="en-GB" sz="1600" spc="-10" dirty="0">
                <a:solidFill>
                  <a:srgbClr val="FFFFFF"/>
                </a:solidFill>
                <a:latin typeface="Arial"/>
                <a:cs typeface="Arial"/>
              </a:rPr>
              <a:t>         demand    </a:t>
            </a:r>
          </a:p>
          <a:p>
            <a:pPr marL="26034" marR="5080" indent="-13970" algn="just">
              <a:lnSpc>
                <a:spcPct val="100000"/>
              </a:lnSpc>
              <a:spcBef>
                <a:spcPts val="100"/>
              </a:spcBef>
            </a:pPr>
            <a:r>
              <a:rPr lang="en-GB" sz="1600" spc="-10" dirty="0">
                <a:solidFill>
                  <a:srgbClr val="FFFFFF"/>
                </a:solidFill>
                <a:latin typeface="Arial"/>
                <a:cs typeface="Arial"/>
              </a:rPr>
              <a:t>          curves</a:t>
            </a:r>
            <a:endParaRPr lang="en-GB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41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50D02-B8A6-3EC1-8B52-531DC576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804519"/>
            <a:ext cx="11856719" cy="1049235"/>
          </a:xfrm>
        </p:spPr>
        <p:txBody>
          <a:bodyPr/>
          <a:lstStyle/>
          <a:p>
            <a:r>
              <a:rPr lang="en-GB" b="1" dirty="0"/>
              <a:t>Long-Run</a:t>
            </a:r>
            <a:r>
              <a:rPr lang="en-GB" b="1" spc="-20" dirty="0"/>
              <a:t> </a:t>
            </a:r>
            <a:r>
              <a:rPr lang="en-GB" b="1" dirty="0"/>
              <a:t>Competitive</a:t>
            </a:r>
            <a:r>
              <a:rPr lang="en-GB" b="1" spc="-25" dirty="0"/>
              <a:t> </a:t>
            </a:r>
            <a:r>
              <a:rPr lang="en-GB" b="1" dirty="0"/>
              <a:t>Profit</a:t>
            </a:r>
            <a:r>
              <a:rPr lang="en-GB" b="1" spc="-20" dirty="0"/>
              <a:t> </a:t>
            </a:r>
            <a:r>
              <a:rPr lang="en-GB" b="1" dirty="0"/>
              <a:t>Maximization</a:t>
            </a:r>
            <a:r>
              <a:rPr lang="en-GB" b="1" spc="-40" dirty="0"/>
              <a:t> </a:t>
            </a:r>
            <a:r>
              <a:rPr lang="en-GB" sz="1800" b="1" dirty="0">
                <a:latin typeface="Times New Roman"/>
                <a:cs typeface="Times New Roman"/>
              </a:rPr>
              <a:t>(1</a:t>
            </a:r>
            <a:r>
              <a:rPr lang="en-GB" sz="1800" b="1" spc="-5" dirty="0">
                <a:latin typeface="Times New Roman"/>
                <a:cs typeface="Times New Roman"/>
              </a:rPr>
              <a:t> </a:t>
            </a:r>
            <a:r>
              <a:rPr lang="en-GB" sz="1800" b="1" dirty="0">
                <a:latin typeface="Times New Roman"/>
                <a:cs typeface="Times New Roman"/>
              </a:rPr>
              <a:t>of</a:t>
            </a:r>
            <a:r>
              <a:rPr lang="en-GB" sz="1800" b="1" spc="-20" dirty="0">
                <a:latin typeface="Times New Roman"/>
                <a:cs typeface="Times New Roman"/>
              </a:rPr>
              <a:t> </a:t>
            </a:r>
            <a:r>
              <a:rPr lang="en-GB" sz="1800" b="1" spc="-25" dirty="0">
                <a:latin typeface="Times New Roman"/>
                <a:cs typeface="Times New Roman"/>
              </a:rPr>
              <a:t>2)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AF240-3107-8D45-6267-5F3589D4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5080" indent="-216535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Char char="•"/>
              <a:tabLst>
                <a:tab pos="228600" algn="l"/>
                <a:tab pos="229235" algn="l"/>
              </a:tabLst>
            </a:pP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chooses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quantity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that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maximizes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profit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using</a:t>
            </a:r>
            <a:r>
              <a:rPr lang="en-GB" sz="2000" spc="-5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same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rules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as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in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spc="-25" dirty="0">
                <a:latin typeface="Arial"/>
                <a:cs typeface="Arial"/>
              </a:rPr>
              <a:t>the </a:t>
            </a:r>
            <a:r>
              <a:rPr lang="en-GB" sz="2000" dirty="0">
                <a:latin typeface="Arial"/>
                <a:cs typeface="Arial"/>
              </a:rPr>
              <a:t>short</a:t>
            </a:r>
            <a:r>
              <a:rPr lang="en-GB" sz="2000" spc="-20" dirty="0">
                <a:latin typeface="Arial"/>
                <a:cs typeface="Arial"/>
              </a:rPr>
              <a:t> run.</a:t>
            </a:r>
            <a:endParaRPr lang="en-GB" sz="2000" dirty="0">
              <a:latin typeface="Arial"/>
              <a:cs typeface="Arial"/>
            </a:endParaRPr>
          </a:p>
          <a:p>
            <a:pPr marL="228600" marR="354965" indent="-216535">
              <a:lnSpc>
                <a:spcPct val="100000"/>
              </a:lnSpc>
              <a:spcBef>
                <a:spcPts val="1090"/>
              </a:spcBef>
              <a:buClr>
                <a:schemeClr val="tx1"/>
              </a:buClr>
              <a:buChar char="•"/>
              <a:tabLst>
                <a:tab pos="228600" algn="l"/>
                <a:tab pos="229235" algn="l"/>
              </a:tabLst>
            </a:pP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picks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quantity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that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maximizes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long-</a:t>
            </a:r>
            <a:r>
              <a:rPr lang="en-GB" sz="2000" dirty="0">
                <a:latin typeface="Arial"/>
                <a:cs typeface="Arial"/>
              </a:rPr>
              <a:t>run</a:t>
            </a:r>
            <a:r>
              <a:rPr lang="en-GB" sz="2000" spc="-5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profit,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difference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between </a:t>
            </a:r>
            <a:r>
              <a:rPr lang="en-GB" sz="2000" dirty="0">
                <a:latin typeface="Arial"/>
                <a:cs typeface="Arial"/>
              </a:rPr>
              <a:t>revenue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long-</a:t>
            </a:r>
            <a:r>
              <a:rPr lang="en-GB" sz="2000" dirty="0">
                <a:latin typeface="Arial"/>
                <a:cs typeface="Arial"/>
              </a:rPr>
              <a:t>run</a:t>
            </a:r>
            <a:r>
              <a:rPr lang="en-GB" sz="2000" spc="-5" dirty="0">
                <a:latin typeface="Arial"/>
                <a:cs typeface="Arial"/>
              </a:rPr>
              <a:t> </a:t>
            </a:r>
            <a:r>
              <a:rPr lang="en-GB" sz="2000" spc="-20" dirty="0">
                <a:latin typeface="Arial"/>
                <a:cs typeface="Arial"/>
              </a:rPr>
              <a:t>cost.</a:t>
            </a:r>
            <a:endParaRPr lang="en-GB" sz="2000" dirty="0">
              <a:latin typeface="Arial"/>
              <a:cs typeface="Arial"/>
            </a:endParaRPr>
          </a:p>
          <a:p>
            <a:pPr marL="228600" marR="224790" indent="-216535">
              <a:lnSpc>
                <a:spcPct val="100000"/>
              </a:lnSpc>
              <a:spcBef>
                <a:spcPts val="1105"/>
              </a:spcBef>
              <a:buClr>
                <a:schemeClr val="tx1"/>
              </a:buClr>
              <a:buChar char="•"/>
              <a:tabLst>
                <a:tab pos="228600" algn="l"/>
                <a:tab pos="229235" algn="l"/>
              </a:tabLst>
            </a:pPr>
            <a:r>
              <a:rPr lang="en-GB" sz="2000" spc="-10" dirty="0">
                <a:latin typeface="Arial"/>
                <a:cs typeface="Arial"/>
              </a:rPr>
              <a:t>Equivalently,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operates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where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long-</a:t>
            </a:r>
            <a:r>
              <a:rPr lang="en-GB" sz="2000" dirty="0">
                <a:latin typeface="Arial"/>
                <a:cs typeface="Arial"/>
              </a:rPr>
              <a:t>run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marginal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profit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is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zero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where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marginal </a:t>
            </a:r>
            <a:r>
              <a:rPr lang="en-GB" sz="2000" dirty="0">
                <a:latin typeface="Arial"/>
                <a:cs typeface="Arial"/>
              </a:rPr>
              <a:t>revenue</a:t>
            </a:r>
            <a:r>
              <a:rPr lang="en-GB" sz="2000" spc="-8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equals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long-</a:t>
            </a:r>
            <a:r>
              <a:rPr lang="en-GB" sz="2000" dirty="0">
                <a:latin typeface="Arial"/>
                <a:cs typeface="Arial"/>
              </a:rPr>
              <a:t>run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marginal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cost.</a:t>
            </a:r>
            <a:endParaRPr lang="en-GB" sz="20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476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90BC-CC49-6296-2A43-353F9A99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19"/>
            <a:ext cx="12191999" cy="1049235"/>
          </a:xfrm>
        </p:spPr>
        <p:txBody>
          <a:bodyPr/>
          <a:lstStyle/>
          <a:p>
            <a:r>
              <a:rPr lang="en-GB" b="1" dirty="0"/>
              <a:t>Long-Run</a:t>
            </a:r>
            <a:r>
              <a:rPr lang="en-GB" b="1" spc="-20" dirty="0"/>
              <a:t> </a:t>
            </a:r>
            <a:r>
              <a:rPr lang="en-GB" b="1" dirty="0"/>
              <a:t>Competitive</a:t>
            </a:r>
            <a:r>
              <a:rPr lang="en-GB" b="1" spc="-25" dirty="0"/>
              <a:t> </a:t>
            </a:r>
            <a:r>
              <a:rPr lang="en-GB" b="1" dirty="0"/>
              <a:t>Profit</a:t>
            </a:r>
            <a:r>
              <a:rPr lang="en-GB" b="1" spc="-20" dirty="0"/>
              <a:t> </a:t>
            </a:r>
            <a:r>
              <a:rPr lang="en-GB" b="1" dirty="0"/>
              <a:t>Maximization</a:t>
            </a:r>
            <a:r>
              <a:rPr lang="en-GB" b="1" spc="-40" dirty="0"/>
              <a:t> </a:t>
            </a:r>
            <a:r>
              <a:rPr lang="en-GB" sz="1800" b="1" dirty="0">
                <a:latin typeface="Times New Roman"/>
                <a:cs typeface="Times New Roman"/>
              </a:rPr>
              <a:t>(2</a:t>
            </a:r>
            <a:r>
              <a:rPr lang="en-GB" sz="1800" b="1" spc="-5" dirty="0">
                <a:latin typeface="Times New Roman"/>
                <a:cs typeface="Times New Roman"/>
              </a:rPr>
              <a:t> </a:t>
            </a:r>
            <a:r>
              <a:rPr lang="en-GB" sz="1800" b="1" dirty="0">
                <a:latin typeface="Times New Roman"/>
                <a:cs typeface="Times New Roman"/>
              </a:rPr>
              <a:t>of</a:t>
            </a:r>
            <a:r>
              <a:rPr lang="en-GB" sz="1800" b="1" spc="-20" dirty="0">
                <a:latin typeface="Times New Roman"/>
                <a:cs typeface="Times New Roman"/>
              </a:rPr>
              <a:t> </a:t>
            </a:r>
            <a:r>
              <a:rPr lang="en-GB" sz="1800" b="1" spc="-25" dirty="0">
                <a:latin typeface="Times New Roman"/>
                <a:cs typeface="Times New Roman"/>
              </a:rPr>
              <a:t>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B76D-0D6F-22D8-870D-B82B05BD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1" y="2290052"/>
            <a:ext cx="10790694" cy="3450613"/>
          </a:xfrm>
        </p:spPr>
        <p:txBody>
          <a:bodyPr/>
          <a:lstStyle/>
          <a:p>
            <a:pPr marL="278130" indent="-215265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Char char="•"/>
              <a:tabLst>
                <a:tab pos="278130" algn="l"/>
                <a:tab pos="278765" algn="l"/>
              </a:tabLst>
            </a:pPr>
            <a:r>
              <a:rPr lang="en-GB" sz="2000" dirty="0">
                <a:latin typeface="Arial"/>
                <a:cs typeface="Arial"/>
              </a:rPr>
              <a:t>After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determining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output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level,</a:t>
            </a:r>
            <a:r>
              <a:rPr lang="en-GB" sz="2000" spc="-55" dirty="0">
                <a:latin typeface="Arial"/>
                <a:cs typeface="Arial"/>
              </a:rPr>
              <a:t> </a:t>
            </a:r>
            <a:r>
              <a:rPr lang="en-GB" sz="2400" i="1" spc="-37" baseline="-8547" dirty="0">
                <a:latin typeface="Arial"/>
                <a:cs typeface="Arial"/>
              </a:rPr>
              <a:t>q</a:t>
            </a:r>
            <a:r>
              <a:rPr lang="en-GB" sz="2400" spc="-37" baseline="-8547" dirty="0">
                <a:latin typeface="Arial"/>
                <a:cs typeface="Arial"/>
              </a:rPr>
              <a:t>*,</a:t>
            </a:r>
            <a:endParaRPr lang="en-GB" sz="2400" baseline="-8547" dirty="0">
              <a:latin typeface="Arial"/>
              <a:cs typeface="Arial"/>
            </a:endParaRPr>
          </a:p>
          <a:p>
            <a:pPr marL="267970" marR="68580">
              <a:lnSpc>
                <a:spcPct val="100000"/>
              </a:lnSpc>
              <a:spcBef>
                <a:spcPts val="384"/>
              </a:spcBef>
              <a:buClr>
                <a:schemeClr val="tx1"/>
              </a:buClr>
            </a:pPr>
            <a:r>
              <a:rPr lang="en-GB" sz="2000" dirty="0">
                <a:latin typeface="Arial"/>
                <a:cs typeface="Arial"/>
              </a:rPr>
              <a:t>that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maximizes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profit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or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minimizes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loss,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10" dirty="0">
                <a:latin typeface="Arial"/>
                <a:cs typeface="Arial"/>
              </a:rPr>
              <a:t> decides </a:t>
            </a:r>
            <a:r>
              <a:rPr lang="en-GB" sz="2000" dirty="0">
                <a:latin typeface="Arial"/>
                <a:cs typeface="Arial"/>
              </a:rPr>
              <a:t>whether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to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produce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or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shut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spc="-20" dirty="0">
                <a:latin typeface="Arial"/>
                <a:cs typeface="Arial"/>
              </a:rPr>
              <a:t>down.</a:t>
            </a:r>
            <a:endParaRPr lang="en-GB" sz="2000" dirty="0">
              <a:latin typeface="Arial"/>
              <a:cs typeface="Arial"/>
            </a:endParaRPr>
          </a:p>
          <a:p>
            <a:pPr marL="278130" marR="1270635" indent="-213360">
              <a:lnSpc>
                <a:spcPct val="100000"/>
              </a:lnSpc>
              <a:spcBef>
                <a:spcPts val="680"/>
              </a:spcBef>
              <a:buClr>
                <a:schemeClr val="tx1"/>
              </a:buClr>
              <a:buChar char="•"/>
              <a:tabLst>
                <a:tab pos="278130" algn="l"/>
                <a:tab pos="278765" algn="l"/>
              </a:tabLst>
            </a:pP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shuts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down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if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its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revenue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is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less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than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spc="-25" dirty="0">
                <a:latin typeface="Arial"/>
                <a:cs typeface="Arial"/>
              </a:rPr>
              <a:t>its </a:t>
            </a:r>
            <a:r>
              <a:rPr lang="en-GB" sz="2000" dirty="0">
                <a:latin typeface="Arial"/>
                <a:cs typeface="Arial"/>
              </a:rPr>
              <a:t>avoidable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or</a:t>
            </a:r>
            <a:r>
              <a:rPr lang="en-GB" sz="2000" spc="-5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variable</a:t>
            </a:r>
            <a:r>
              <a:rPr lang="en-GB" sz="2000" spc="-65" dirty="0">
                <a:latin typeface="Arial"/>
                <a:cs typeface="Arial"/>
              </a:rPr>
              <a:t> </a:t>
            </a:r>
            <a:r>
              <a:rPr lang="en-GB" sz="2000" spc="-20" dirty="0">
                <a:latin typeface="Arial"/>
                <a:cs typeface="Arial"/>
              </a:rPr>
              <a:t>cost.</a:t>
            </a:r>
            <a:endParaRPr lang="en-GB" sz="2000" dirty="0">
              <a:latin typeface="Arial"/>
              <a:cs typeface="Arial"/>
            </a:endParaRPr>
          </a:p>
          <a:p>
            <a:pPr marL="278130" marR="669925" indent="-21336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Char char="•"/>
              <a:tabLst>
                <a:tab pos="278130" algn="l"/>
                <a:tab pos="278765" algn="l"/>
              </a:tabLst>
            </a:pPr>
            <a:r>
              <a:rPr lang="en-GB" sz="2000" dirty="0">
                <a:latin typeface="Arial"/>
                <a:cs typeface="Arial"/>
              </a:rPr>
              <a:t>In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long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run,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shuts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down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if it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would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make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spc="-25" dirty="0">
                <a:latin typeface="Arial"/>
                <a:cs typeface="Arial"/>
              </a:rPr>
              <a:t>an </a:t>
            </a:r>
            <a:r>
              <a:rPr lang="en-GB" sz="2000" dirty="0">
                <a:latin typeface="Arial"/>
                <a:cs typeface="Arial"/>
              </a:rPr>
              <a:t>economic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loss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by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operating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since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all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costs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are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variable.</a:t>
            </a:r>
            <a:endParaRPr lang="en-GB" sz="20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7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907E-7C6C-19B7-1096-CB6C1EA8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Market</a:t>
            </a:r>
            <a:r>
              <a:rPr lang="en-GB" b="1" spc="-20" dirty="0"/>
              <a:t> </a:t>
            </a:r>
            <a:r>
              <a:rPr lang="en-GB" b="1" spc="-10" dirty="0"/>
              <a:t>Structure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D516-3422-AB04-F333-03E639A6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1" y="2015732"/>
            <a:ext cx="10821174" cy="3450613"/>
          </a:xfrm>
        </p:spPr>
        <p:txBody>
          <a:bodyPr/>
          <a:lstStyle/>
          <a:p>
            <a:pPr marL="354965" marR="105410" indent="-34290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205104" algn="l"/>
              </a:tabLst>
            </a:pPr>
            <a:r>
              <a:rPr lang="en-GB" sz="2800" b="1" dirty="0">
                <a:latin typeface="Arial"/>
                <a:cs typeface="Arial"/>
              </a:rPr>
              <a:t>Market</a:t>
            </a:r>
            <a:r>
              <a:rPr lang="en-GB" sz="2800" b="1" spc="-5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Structure</a:t>
            </a:r>
            <a:r>
              <a:rPr lang="en-GB" sz="2800" b="1" spc="-40" dirty="0">
                <a:latin typeface="Arial"/>
                <a:cs typeface="Arial"/>
              </a:rPr>
              <a:t> </a:t>
            </a:r>
            <a:r>
              <a:rPr lang="en-GB" sz="2800" b="1" i="1" dirty="0">
                <a:latin typeface="Arial"/>
                <a:cs typeface="Arial"/>
              </a:rPr>
              <a:t>–</a:t>
            </a:r>
            <a:r>
              <a:rPr lang="en-GB" sz="2800" b="1" i="1" spc="4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number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of</a:t>
            </a:r>
            <a:r>
              <a:rPr lang="en-GB" sz="2800" spc="-1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firms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in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market,</a:t>
            </a:r>
            <a:r>
              <a:rPr lang="en-GB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ease</a:t>
            </a:r>
            <a:r>
              <a:rPr lang="en-GB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with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which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firms</a:t>
            </a:r>
            <a:r>
              <a:rPr lang="en-GB" sz="2800" spc="-10" dirty="0">
                <a:latin typeface="Arial"/>
                <a:cs typeface="Arial"/>
              </a:rPr>
              <a:t> </a:t>
            </a:r>
            <a:r>
              <a:rPr lang="en-GB" sz="2800" spc="-25" dirty="0">
                <a:latin typeface="Arial"/>
                <a:cs typeface="Arial"/>
              </a:rPr>
              <a:t>can </a:t>
            </a:r>
            <a:r>
              <a:rPr lang="en-GB" sz="2800" dirty="0">
                <a:latin typeface="Arial"/>
                <a:cs typeface="Arial"/>
              </a:rPr>
              <a:t>enter</a:t>
            </a:r>
            <a:r>
              <a:rPr lang="en-GB" sz="2800" spc="-5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and</a:t>
            </a:r>
            <a:r>
              <a:rPr lang="en-GB" sz="2800" spc="-3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leave</a:t>
            </a:r>
            <a:r>
              <a:rPr lang="en-GB" sz="2800" spc="-6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1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market,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and</a:t>
            </a:r>
            <a:r>
              <a:rPr lang="en-GB" sz="2800" spc="-3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2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ability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of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firms</a:t>
            </a:r>
            <a:r>
              <a:rPr lang="en-GB" sz="2800" spc="-2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to</a:t>
            </a:r>
            <a:r>
              <a:rPr lang="en-GB" sz="2800" spc="-1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differentiate</a:t>
            </a:r>
            <a:r>
              <a:rPr lang="en-GB" sz="2800" spc="-5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their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products</a:t>
            </a:r>
            <a:r>
              <a:rPr lang="en-GB" sz="2800" spc="-35" dirty="0">
                <a:latin typeface="Arial"/>
                <a:cs typeface="Arial"/>
              </a:rPr>
              <a:t> </a:t>
            </a:r>
            <a:r>
              <a:rPr lang="en-GB" sz="2800" spc="-20" dirty="0">
                <a:latin typeface="Arial"/>
                <a:cs typeface="Arial"/>
              </a:rPr>
              <a:t>from </a:t>
            </a:r>
            <a:r>
              <a:rPr lang="en-GB" sz="2800" dirty="0">
                <a:latin typeface="Arial"/>
                <a:cs typeface="Arial"/>
              </a:rPr>
              <a:t>those</a:t>
            </a:r>
            <a:r>
              <a:rPr lang="en-GB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of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their</a:t>
            </a:r>
            <a:r>
              <a:rPr lang="en-GB" sz="2800" spc="-30" dirty="0">
                <a:latin typeface="Arial"/>
                <a:cs typeface="Arial"/>
              </a:rPr>
              <a:t> </a:t>
            </a:r>
            <a:r>
              <a:rPr lang="en-GB" sz="2800" spc="-10" dirty="0">
                <a:latin typeface="Arial"/>
                <a:cs typeface="Arial"/>
              </a:rPr>
              <a:t>rivals.</a:t>
            </a:r>
            <a:endParaRPr lang="en-GB" sz="2800" dirty="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9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205104" algn="l"/>
              </a:tabLst>
            </a:pPr>
            <a:r>
              <a:rPr lang="en-GB" sz="2800" b="1" dirty="0">
                <a:latin typeface="Arial"/>
                <a:cs typeface="Arial"/>
              </a:rPr>
              <a:t>Competitive</a:t>
            </a:r>
            <a:r>
              <a:rPr lang="en-GB" sz="2800" b="1" spc="-30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market</a:t>
            </a:r>
            <a:r>
              <a:rPr lang="en-GB" sz="2800" b="1" spc="-4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structure</a:t>
            </a:r>
            <a:r>
              <a:rPr lang="en-GB" sz="2800" b="1" spc="-25" dirty="0">
                <a:latin typeface="Arial"/>
                <a:cs typeface="Arial"/>
              </a:rPr>
              <a:t> </a:t>
            </a:r>
            <a:r>
              <a:rPr lang="en-GB" sz="2800" b="1" dirty="0">
                <a:latin typeface="Arial"/>
                <a:cs typeface="Arial"/>
              </a:rPr>
              <a:t>–</a:t>
            </a:r>
            <a:r>
              <a:rPr lang="en-GB" sz="2800" b="1" spc="-5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many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firms</a:t>
            </a:r>
            <a:r>
              <a:rPr lang="en-GB" sz="2800" spc="-2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produce</a:t>
            </a:r>
            <a:r>
              <a:rPr lang="en-GB" sz="2800" spc="-6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identical</a:t>
            </a:r>
            <a:r>
              <a:rPr lang="en-GB" sz="2800" spc="-3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products</a:t>
            </a:r>
            <a:r>
              <a:rPr lang="en-GB" sz="2800" spc="-5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and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firms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spc="-25" dirty="0">
                <a:latin typeface="Arial"/>
                <a:cs typeface="Arial"/>
              </a:rPr>
              <a:t>can </a:t>
            </a:r>
            <a:r>
              <a:rPr lang="en-GB" sz="2800" dirty="0">
                <a:latin typeface="Arial"/>
                <a:cs typeface="Arial"/>
              </a:rPr>
              <a:t>easily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enter</a:t>
            </a:r>
            <a:r>
              <a:rPr lang="en-GB" sz="2800" spc="-4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and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exit</a:t>
            </a:r>
            <a:r>
              <a:rPr lang="en-GB" sz="2800" spc="-20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the</a:t>
            </a:r>
            <a:r>
              <a:rPr lang="en-GB" sz="2800" spc="-5" dirty="0">
                <a:latin typeface="Arial"/>
                <a:cs typeface="Arial"/>
              </a:rPr>
              <a:t> </a:t>
            </a:r>
            <a:r>
              <a:rPr lang="en-GB" sz="2800" spc="-10" dirty="0">
                <a:latin typeface="Arial"/>
                <a:cs typeface="Arial"/>
              </a:rPr>
              <a:t>market.</a:t>
            </a:r>
            <a:endParaRPr lang="en-GB" sz="28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1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FAD4-466B-3510-F5E5-48BBA040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650240"/>
            <a:ext cx="10638294" cy="1005575"/>
          </a:xfrm>
        </p:spPr>
        <p:txBody>
          <a:bodyPr/>
          <a:lstStyle/>
          <a:p>
            <a:r>
              <a:rPr lang="en-GB" b="1" dirty="0"/>
              <a:t>Firms ‘must do’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FC7E-821B-E71C-2477-A11F0915D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GB" dirty="0"/>
              <a:t>To achieve the objective of maximum economic profit, a firm must make five decision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/>
              <a:t>What to produce and what quantities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/>
              <a:t>How to produce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/>
              <a:t>How to organise and compensate its managers and workers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/>
              <a:t>How to market and price its products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/>
              <a:t>What to produce itself and buy from others</a:t>
            </a:r>
          </a:p>
          <a:p>
            <a:pPr marL="0" indent="0">
              <a:buNone/>
            </a:pPr>
            <a:r>
              <a:rPr lang="en-GB" b="1" i="1" dirty="0"/>
              <a:t>Is making such decisions easy?</a:t>
            </a:r>
          </a:p>
        </p:txBody>
      </p:sp>
    </p:spTree>
    <p:extLst>
      <p:ext uri="{BB962C8B-B14F-4D97-AF65-F5344CB8AC3E}">
        <p14:creationId xmlns:p14="http://schemas.microsoft.com/office/powerpoint/2010/main" val="48862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5A20-503A-A56A-D6FB-1D42EE9D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/>
                <a:cs typeface="Arial"/>
              </a:rPr>
              <a:t>WHAT IS AN OUTPUT IN A MARKET?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8E39A-0C25-050F-DEA4-4828D51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1" y="2015732"/>
            <a:ext cx="10668774" cy="3450613"/>
          </a:xfrm>
        </p:spPr>
        <p:txBody>
          <a:bodyPr>
            <a:normAutofit/>
          </a:bodyPr>
          <a:lstStyle/>
          <a:p>
            <a:pPr marL="469900">
              <a:lnSpc>
                <a:spcPct val="100000"/>
              </a:lnSpc>
              <a:spcBef>
                <a:spcPts val="1080"/>
              </a:spcBef>
              <a:buClr>
                <a:schemeClr val="tx1"/>
              </a:buClr>
            </a:pPr>
            <a:r>
              <a:rPr lang="en-GB" sz="1800" dirty="0">
                <a:latin typeface="Book Antiqua"/>
                <a:cs typeface="Book Antiqua"/>
              </a:rPr>
              <a:t>It</a:t>
            </a:r>
            <a:r>
              <a:rPr lang="en-GB" sz="1800" spc="-2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is</a:t>
            </a:r>
            <a:r>
              <a:rPr lang="en-GB" sz="1800" spc="-1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much</a:t>
            </a:r>
            <a:r>
              <a:rPr lang="en-GB" sz="1800" spc="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easier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in some</a:t>
            </a:r>
            <a:r>
              <a:rPr lang="en-GB" sz="1800" spc="-1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contexts,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but what is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b="1" spc="-10" dirty="0">
                <a:latin typeface="Book Antiqua"/>
                <a:cs typeface="Book Antiqua"/>
              </a:rPr>
              <a:t>output</a:t>
            </a:r>
            <a:r>
              <a:rPr lang="en-GB" sz="1800" spc="-10" dirty="0">
                <a:latin typeface="Book Antiqua"/>
                <a:cs typeface="Book Antiqua"/>
              </a:rPr>
              <a:t>?</a:t>
            </a:r>
            <a:endParaRPr lang="en-GB" sz="1800" dirty="0">
              <a:latin typeface="Book Antiqua"/>
              <a:cs typeface="Book Antiqua"/>
            </a:endParaRPr>
          </a:p>
          <a:p>
            <a:pPr marL="983615" indent="-285750">
              <a:lnSpc>
                <a:spcPct val="100000"/>
              </a:lnSpc>
              <a:spcBef>
                <a:spcPts val="969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3130" algn="l"/>
                <a:tab pos="913765" algn="l"/>
              </a:tabLst>
            </a:pPr>
            <a:r>
              <a:rPr lang="en-GB" sz="1800" dirty="0">
                <a:latin typeface="Book Antiqua"/>
                <a:cs typeface="Book Antiqua"/>
              </a:rPr>
              <a:t>What</a:t>
            </a:r>
            <a:r>
              <a:rPr lang="en-GB" sz="1800" spc="-2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the</a:t>
            </a:r>
            <a:r>
              <a:rPr lang="en-GB" sz="1800" spc="-2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firm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sells to obtain </a:t>
            </a:r>
            <a:r>
              <a:rPr lang="en-GB" sz="1800" spc="-10" dirty="0">
                <a:latin typeface="Book Antiqua"/>
                <a:cs typeface="Book Antiqua"/>
              </a:rPr>
              <a:t>revenue?  (i.e. </a:t>
            </a:r>
            <a:r>
              <a:rPr lang="en-GB" sz="1800" dirty="0">
                <a:latin typeface="Book Antiqua"/>
                <a:cs typeface="Book Antiqua"/>
              </a:rPr>
              <a:t>Attendance</a:t>
            </a:r>
            <a:r>
              <a:rPr lang="en-GB" sz="1800" spc="-4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tickets,</a:t>
            </a:r>
            <a:r>
              <a:rPr lang="en-GB" sz="1800" spc="-2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Clothing,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equipment…)</a:t>
            </a:r>
          </a:p>
          <a:p>
            <a:pPr marL="983615" indent="-285750">
              <a:lnSpc>
                <a:spcPct val="100000"/>
              </a:lnSpc>
              <a:spcBef>
                <a:spcPts val="969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3130" algn="l"/>
                <a:tab pos="913765" algn="l"/>
              </a:tabLst>
            </a:pPr>
            <a:r>
              <a:rPr lang="en-GB" sz="1800" dirty="0">
                <a:latin typeface="Book Antiqua"/>
                <a:cs typeface="Book Antiqua"/>
              </a:rPr>
              <a:t>Service (financial advice, insurance, banking, etc.)</a:t>
            </a:r>
          </a:p>
          <a:p>
            <a:pPr marL="527050" marR="5080" indent="-28575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Ø"/>
            </a:pPr>
            <a:endParaRPr lang="en-GB" sz="1800" dirty="0">
              <a:latin typeface="Book Antiqua"/>
              <a:cs typeface="Book Antiqua"/>
            </a:endParaRPr>
          </a:p>
          <a:p>
            <a:pPr marL="527050" marR="5080" indent="-285750">
              <a:lnSpc>
                <a:spcPct val="100000"/>
              </a:lnSpc>
              <a:spcBef>
                <a:spcPts val="240"/>
              </a:spcBef>
              <a:buClr>
                <a:schemeClr val="tx1"/>
              </a:buClr>
            </a:pPr>
            <a:r>
              <a:rPr lang="en-GB" sz="1800" dirty="0">
                <a:latin typeface="Book Antiqua"/>
                <a:cs typeface="Book Antiqua"/>
              </a:rPr>
              <a:t>Typically,</a:t>
            </a:r>
            <a:r>
              <a:rPr lang="en-GB" sz="1800" spc="-2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this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definition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will</a:t>
            </a:r>
            <a:r>
              <a:rPr lang="en-GB" sz="1800" spc="-2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depend on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the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type</a:t>
            </a:r>
            <a:r>
              <a:rPr lang="en-GB" sz="1800" spc="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of</a:t>
            </a:r>
            <a:r>
              <a:rPr lang="en-GB" sz="1800" spc="-1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market</a:t>
            </a:r>
            <a:r>
              <a:rPr lang="en-GB" sz="1800" spc="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we</a:t>
            </a:r>
            <a:r>
              <a:rPr lang="en-GB" sz="1800" spc="-10" dirty="0">
                <a:latin typeface="Book Antiqua"/>
                <a:cs typeface="Book Antiqua"/>
              </a:rPr>
              <a:t> </a:t>
            </a:r>
            <a:r>
              <a:rPr lang="en-GB" sz="1800" spc="-25" dirty="0">
                <a:latin typeface="Book Antiqua"/>
                <a:cs typeface="Book Antiqua"/>
              </a:rPr>
              <a:t>are </a:t>
            </a:r>
            <a:r>
              <a:rPr lang="en-GB" sz="1800" dirty="0">
                <a:latin typeface="Book Antiqua"/>
                <a:cs typeface="Book Antiqua"/>
              </a:rPr>
              <a:t>referring</a:t>
            </a:r>
            <a:r>
              <a:rPr lang="en-GB" sz="1800" spc="-20" dirty="0">
                <a:latin typeface="Book Antiqua"/>
                <a:cs typeface="Book Antiqua"/>
              </a:rPr>
              <a:t> </a:t>
            </a:r>
            <a:r>
              <a:rPr lang="en-GB" sz="1800" spc="-25" dirty="0">
                <a:latin typeface="Book Antiqua"/>
                <a:cs typeface="Book Antiqua"/>
              </a:rPr>
              <a:t>to.</a:t>
            </a:r>
            <a:endParaRPr lang="en-GB" sz="1800" dirty="0">
              <a:latin typeface="Book Antiqua"/>
              <a:cs typeface="Book Antiqua"/>
            </a:endParaRPr>
          </a:p>
          <a:p>
            <a:pPr marL="983615" indent="-285750">
              <a:lnSpc>
                <a:spcPct val="100000"/>
              </a:lnSpc>
              <a:spcBef>
                <a:spcPts val="25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3130" algn="l"/>
                <a:tab pos="913765" algn="l"/>
              </a:tabLst>
            </a:pPr>
            <a:r>
              <a:rPr lang="en-GB" sz="1800" dirty="0">
                <a:latin typeface="Book Antiqua"/>
                <a:cs typeface="Book Antiqua"/>
              </a:rPr>
              <a:t>Perfect</a:t>
            </a:r>
            <a:r>
              <a:rPr lang="en-GB" sz="1800" spc="-50" dirty="0">
                <a:latin typeface="Book Antiqua"/>
                <a:cs typeface="Book Antiqua"/>
              </a:rPr>
              <a:t> </a:t>
            </a:r>
            <a:r>
              <a:rPr lang="en-GB" sz="1800" spc="-10" dirty="0">
                <a:latin typeface="Book Antiqua"/>
                <a:cs typeface="Book Antiqua"/>
              </a:rPr>
              <a:t>competition</a:t>
            </a:r>
            <a:endParaRPr lang="en-GB" sz="1800" dirty="0">
              <a:latin typeface="Book Antiqua"/>
              <a:cs typeface="Book Antiqua"/>
            </a:endParaRPr>
          </a:p>
          <a:p>
            <a:pPr marL="983615" indent="-28575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3130" algn="l"/>
                <a:tab pos="913765" algn="l"/>
              </a:tabLst>
            </a:pPr>
            <a:r>
              <a:rPr lang="en-GB" sz="1800" spc="-10" dirty="0">
                <a:latin typeface="Book Antiqua"/>
                <a:cs typeface="Book Antiqua"/>
              </a:rPr>
              <a:t>Monopoly</a:t>
            </a:r>
            <a:endParaRPr lang="en-GB" sz="1800" dirty="0">
              <a:latin typeface="Book Antiqua"/>
              <a:cs typeface="Book Antiqua"/>
            </a:endParaRPr>
          </a:p>
          <a:p>
            <a:pPr marL="983615" indent="-28575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3130" algn="l"/>
                <a:tab pos="913765" algn="l"/>
              </a:tabLst>
            </a:pPr>
            <a:r>
              <a:rPr lang="en-GB" sz="1800" dirty="0">
                <a:latin typeface="Book Antiqua"/>
                <a:cs typeface="Book Antiqua"/>
              </a:rPr>
              <a:t>Monopolistic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spc="-10" dirty="0">
                <a:latin typeface="Book Antiqua"/>
                <a:cs typeface="Book Antiqua"/>
              </a:rPr>
              <a:t>competition.</a:t>
            </a:r>
            <a:endParaRPr lang="en-GB" sz="1800" dirty="0">
              <a:latin typeface="Book Antiqua"/>
              <a:cs typeface="Book Antiqua"/>
            </a:endParaRPr>
          </a:p>
          <a:p>
            <a:pPr marL="1326515" lvl="1" indent="-28575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1256665" algn="l"/>
              </a:tabLst>
            </a:pPr>
            <a:r>
              <a:rPr lang="en-GB" dirty="0">
                <a:latin typeface="Book Antiqua"/>
                <a:cs typeface="Book Antiqua"/>
              </a:rPr>
              <a:t>Inefficient</a:t>
            </a:r>
            <a:r>
              <a:rPr lang="en-GB" spc="-3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market</a:t>
            </a:r>
            <a:r>
              <a:rPr lang="en-GB" spc="-35" dirty="0">
                <a:latin typeface="Book Antiqua"/>
                <a:cs typeface="Book Antiqua"/>
              </a:rPr>
              <a:t> </a:t>
            </a:r>
            <a:r>
              <a:rPr lang="en-GB" spc="-10" dirty="0">
                <a:latin typeface="Book Antiqua"/>
                <a:cs typeface="Book Antiqua"/>
              </a:rPr>
              <a:t>allocations</a:t>
            </a:r>
            <a:endParaRPr lang="en-GB" dirty="0">
              <a:latin typeface="Book Antiqua"/>
              <a:cs typeface="Book Antiqu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5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BDAB-2AEF-F55A-1A63-5971D1CF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894080"/>
            <a:ext cx="10902454" cy="959674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Arial"/>
                <a:cs typeface="Arial"/>
              </a:rPr>
              <a:t>Market</a:t>
            </a:r>
            <a:r>
              <a:rPr lang="en-GB" sz="3200" b="1" spc="-2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Structures:</a:t>
            </a:r>
            <a:r>
              <a:rPr lang="en-GB" sz="3200" b="1" spc="-5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What</a:t>
            </a:r>
            <a:r>
              <a:rPr lang="en-GB" sz="3200" b="1" spc="-2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Is</a:t>
            </a:r>
            <a:r>
              <a:rPr lang="en-GB" sz="3200" b="1" spc="-2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Perfect</a:t>
            </a:r>
            <a:r>
              <a:rPr lang="en-GB" sz="3200" b="1" spc="-5" dirty="0">
                <a:latin typeface="Arial"/>
                <a:cs typeface="Arial"/>
              </a:rPr>
              <a:t> </a:t>
            </a:r>
            <a:r>
              <a:rPr lang="en-GB" sz="3200" b="1" spc="-10" dirty="0">
                <a:latin typeface="Arial"/>
                <a:cs typeface="Arial"/>
              </a:rPr>
              <a:t>Competition?</a:t>
            </a:r>
            <a:br>
              <a:rPr lang="en-GB" sz="3200" dirty="0">
                <a:latin typeface="Book Antiqua"/>
                <a:cs typeface="Book Antiqua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C8B3-B81D-6A82-44EF-122AEE1E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015732"/>
            <a:ext cx="10902454" cy="3948188"/>
          </a:xfrm>
        </p:spPr>
        <p:txBody>
          <a:bodyPr>
            <a:noAutofit/>
          </a:bodyPr>
          <a:lstStyle/>
          <a:p>
            <a:pPr marL="297815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20000"/>
              <a:tabLst>
                <a:tab pos="266700" algn="l"/>
                <a:tab pos="267335" algn="l"/>
              </a:tabLst>
            </a:pPr>
            <a:r>
              <a:rPr lang="en-GB" sz="1800" spc="-10" dirty="0">
                <a:latin typeface="Book Antiqua"/>
                <a:cs typeface="Book Antiqua"/>
              </a:rPr>
              <a:t>Assumptions:</a:t>
            </a:r>
            <a:endParaRPr lang="en-GB" sz="1800" dirty="0">
              <a:latin typeface="Book Antiqua"/>
              <a:cs typeface="Book Antiqua"/>
            </a:endParaRPr>
          </a:p>
          <a:p>
            <a:pPr marL="869315" marR="150495" lvl="1" indent="-285750">
              <a:lnSpc>
                <a:spcPct val="15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842010" algn="l"/>
              </a:tabLst>
            </a:pPr>
            <a:r>
              <a:rPr lang="en-GB" dirty="0">
                <a:latin typeface="Book Antiqua"/>
                <a:cs typeface="Book Antiqua"/>
              </a:rPr>
              <a:t>the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firm’s</a:t>
            </a:r>
            <a:r>
              <a:rPr lang="en-GB" spc="-1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production</a:t>
            </a:r>
            <a:r>
              <a:rPr lang="en-GB" spc="1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cost is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small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relative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to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market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demand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so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there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is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room</a:t>
            </a:r>
            <a:r>
              <a:rPr lang="en-GB" spc="10" dirty="0">
                <a:latin typeface="Book Antiqua"/>
                <a:cs typeface="Book Antiqua"/>
              </a:rPr>
              <a:t> </a:t>
            </a:r>
            <a:r>
              <a:rPr lang="en-GB" spc="-25" dirty="0">
                <a:latin typeface="Book Antiqua"/>
                <a:cs typeface="Book Antiqua"/>
              </a:rPr>
              <a:t>for </a:t>
            </a:r>
            <a:r>
              <a:rPr lang="en-GB" dirty="0">
                <a:latin typeface="Book Antiqua"/>
                <a:cs typeface="Book Antiqua"/>
              </a:rPr>
              <a:t>many</a:t>
            </a:r>
            <a:r>
              <a:rPr lang="en-GB" spc="-1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firms to</a:t>
            </a:r>
            <a:r>
              <a:rPr lang="en-GB" spc="-1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enter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into these</a:t>
            </a:r>
            <a:r>
              <a:rPr lang="en-GB" spc="-1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kind</a:t>
            </a:r>
            <a:r>
              <a:rPr lang="en-GB" spc="-1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of</a:t>
            </a:r>
            <a:r>
              <a:rPr lang="en-GB" spc="10" dirty="0">
                <a:latin typeface="Book Antiqua"/>
                <a:cs typeface="Book Antiqua"/>
              </a:rPr>
              <a:t> </a:t>
            </a:r>
            <a:r>
              <a:rPr lang="en-GB" spc="-10" dirty="0">
                <a:latin typeface="Book Antiqua"/>
                <a:cs typeface="Book Antiqua"/>
              </a:rPr>
              <a:t>markets.</a:t>
            </a:r>
            <a:endParaRPr lang="en-GB" dirty="0">
              <a:latin typeface="Book Antiqua"/>
              <a:cs typeface="Book Antiqua"/>
            </a:endParaRPr>
          </a:p>
          <a:p>
            <a:pPr marL="2727325" indent="-28575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800" dirty="0">
                <a:latin typeface="Wingdings"/>
                <a:cs typeface="Wingdings"/>
              </a:rPr>
              <a:t></a:t>
            </a:r>
            <a:r>
              <a:rPr lang="en-GB" sz="1800" spc="-5" dirty="0">
                <a:latin typeface="Times New Roman"/>
                <a:cs typeface="Times New Roman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Very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low barriers</a:t>
            </a:r>
            <a:r>
              <a:rPr lang="en-GB" sz="1800" spc="-10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to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entry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(if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any</a:t>
            </a:r>
            <a:r>
              <a:rPr lang="en-GB" sz="1800" spc="-5" dirty="0">
                <a:latin typeface="Book Antiqua"/>
                <a:cs typeface="Book Antiqua"/>
              </a:rPr>
              <a:t> </a:t>
            </a:r>
            <a:r>
              <a:rPr lang="en-GB" sz="1800" dirty="0">
                <a:latin typeface="Book Antiqua"/>
                <a:cs typeface="Book Antiqua"/>
              </a:rPr>
              <a:t>at</a:t>
            </a:r>
            <a:r>
              <a:rPr lang="en-GB" sz="1800" spc="-15" dirty="0">
                <a:latin typeface="Book Antiqua"/>
                <a:cs typeface="Book Antiqua"/>
              </a:rPr>
              <a:t> </a:t>
            </a:r>
            <a:r>
              <a:rPr lang="en-GB" sz="1800" spc="-20" dirty="0">
                <a:latin typeface="Book Antiqua"/>
                <a:cs typeface="Book Antiqua"/>
              </a:rPr>
              <a:t>all)</a:t>
            </a:r>
            <a:endParaRPr lang="en-GB" sz="18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chemeClr val="tx1"/>
              </a:buClr>
            </a:pPr>
            <a:endParaRPr lang="en-GB" sz="1800" dirty="0">
              <a:latin typeface="Book Antiqua"/>
              <a:cs typeface="Book Antiqua"/>
            </a:endParaRPr>
          </a:p>
          <a:p>
            <a:pPr marL="869315" marR="1031875" lvl="1" indent="-285750">
              <a:lnSpc>
                <a:spcPct val="15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842010" algn="l"/>
              </a:tabLst>
            </a:pPr>
            <a:r>
              <a:rPr lang="en-GB" dirty="0">
                <a:latin typeface="Book Antiqua"/>
                <a:cs typeface="Book Antiqua"/>
              </a:rPr>
              <a:t>each</a:t>
            </a:r>
            <a:r>
              <a:rPr lang="en-GB" spc="-3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firm</a:t>
            </a:r>
            <a:r>
              <a:rPr lang="en-GB" spc="-1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is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perceived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to</a:t>
            </a:r>
            <a:r>
              <a:rPr lang="en-GB" spc="-2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produce a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good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or</a:t>
            </a:r>
            <a:r>
              <a:rPr lang="en-GB" spc="-1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service</a:t>
            </a:r>
            <a:r>
              <a:rPr lang="en-GB" spc="-1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that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has</a:t>
            </a:r>
            <a:r>
              <a:rPr lang="en-GB" b="1" spc="-2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no</a:t>
            </a:r>
            <a:r>
              <a:rPr lang="en-GB" b="1" spc="-5" dirty="0">
                <a:latin typeface="Book Antiqua"/>
                <a:cs typeface="Book Antiqua"/>
              </a:rPr>
              <a:t> </a:t>
            </a:r>
            <a:r>
              <a:rPr lang="en-GB" b="1" spc="-10" dirty="0">
                <a:latin typeface="Book Antiqua"/>
                <a:cs typeface="Book Antiqua"/>
              </a:rPr>
              <a:t>unique </a:t>
            </a:r>
            <a:r>
              <a:rPr lang="en-GB" b="1" dirty="0">
                <a:latin typeface="Book Antiqua"/>
                <a:cs typeface="Book Antiqua"/>
              </a:rPr>
              <a:t>characteristics,</a:t>
            </a:r>
            <a:r>
              <a:rPr lang="en-GB" b="1" spc="-45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so</a:t>
            </a:r>
            <a:r>
              <a:rPr lang="en-GB" b="1" spc="-1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consumers</a:t>
            </a:r>
            <a:r>
              <a:rPr lang="en-GB" b="1" spc="-1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don’t</a:t>
            </a:r>
            <a:r>
              <a:rPr lang="en-GB" b="1" spc="-25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care</a:t>
            </a:r>
            <a:r>
              <a:rPr lang="en-GB" b="1" spc="-2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which</a:t>
            </a:r>
            <a:r>
              <a:rPr lang="en-GB" b="1" spc="-1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firm’s</a:t>
            </a:r>
            <a:r>
              <a:rPr lang="en-GB" b="1" spc="-35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good</a:t>
            </a:r>
            <a:r>
              <a:rPr lang="en-GB" b="1" spc="-2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they</a:t>
            </a:r>
            <a:r>
              <a:rPr lang="en-GB" b="1" spc="-20" dirty="0">
                <a:latin typeface="Book Antiqua"/>
                <a:cs typeface="Book Antiqua"/>
              </a:rPr>
              <a:t> </a:t>
            </a:r>
            <a:r>
              <a:rPr lang="en-GB" b="1" spc="-25" dirty="0">
                <a:latin typeface="Book Antiqua"/>
                <a:cs typeface="Book Antiqua"/>
              </a:rPr>
              <a:t>buy</a:t>
            </a:r>
            <a:endParaRPr lang="en-GB" dirty="0">
              <a:latin typeface="Book Antiqua"/>
              <a:cs typeface="Book Antiqua"/>
            </a:endParaRPr>
          </a:p>
          <a:p>
            <a:pPr marL="1326515" marR="5080" lvl="2" indent="-285750">
              <a:lnSpc>
                <a:spcPct val="15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  <a:tabLst>
                <a:tab pos="1298575" algn="l"/>
                <a:tab pos="1299210" algn="l"/>
              </a:tabLst>
            </a:pPr>
            <a:r>
              <a:rPr lang="en-GB" sz="1800" i="1" dirty="0">
                <a:latin typeface="Book Antiqua"/>
                <a:cs typeface="Book Antiqua"/>
              </a:rPr>
              <a:t>Many</a:t>
            </a:r>
            <a:r>
              <a:rPr lang="en-GB" sz="1800" i="1" spc="-2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consumers and</a:t>
            </a:r>
            <a:r>
              <a:rPr lang="en-GB" sz="1800" i="1" spc="-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many buyers,</a:t>
            </a:r>
            <a:r>
              <a:rPr lang="en-GB" sz="1800" i="1" spc="-10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all</a:t>
            </a:r>
            <a:r>
              <a:rPr lang="en-GB" sz="1800" i="1" spc="-20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buying</a:t>
            </a:r>
            <a:r>
              <a:rPr lang="en-GB" sz="1800" i="1" spc="-2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and selling</a:t>
            </a:r>
            <a:r>
              <a:rPr lang="en-GB" sz="1800" i="1" spc="-2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the</a:t>
            </a:r>
            <a:r>
              <a:rPr lang="en-GB" sz="1800" i="1" spc="-20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same (a</a:t>
            </a:r>
            <a:r>
              <a:rPr lang="en-GB" sz="1800" i="1" spc="-10" dirty="0">
                <a:latin typeface="Book Antiqua"/>
                <a:cs typeface="Book Antiqua"/>
              </a:rPr>
              <a:t> homogeneous) product.</a:t>
            </a:r>
            <a:endParaRPr lang="en-GB" sz="1800" dirty="0">
              <a:latin typeface="Book Antiqua"/>
              <a:cs typeface="Book Antiqua"/>
            </a:endParaRPr>
          </a:p>
          <a:p>
            <a:pPr marL="1326515" lvl="2" indent="-28575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  <a:tabLst>
                <a:tab pos="1298575" algn="l"/>
                <a:tab pos="1299210" algn="l"/>
              </a:tabLst>
            </a:pPr>
            <a:r>
              <a:rPr lang="en-GB" sz="1800" i="1" dirty="0">
                <a:latin typeface="Book Antiqua"/>
                <a:cs typeface="Book Antiqua"/>
              </a:rPr>
              <a:t>Doesn’t</a:t>
            </a:r>
            <a:r>
              <a:rPr lang="en-GB" sz="1800" i="1" spc="-20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matter</a:t>
            </a:r>
            <a:r>
              <a:rPr lang="en-GB" sz="1800" i="1" spc="-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where</a:t>
            </a:r>
            <a:r>
              <a:rPr lang="en-GB" sz="1800" i="1" spc="-10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it’s</a:t>
            </a:r>
            <a:r>
              <a:rPr lang="en-GB" sz="1800" i="1" spc="-1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bought</a:t>
            </a:r>
            <a:r>
              <a:rPr lang="en-GB" sz="1800" i="1" spc="-20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–</a:t>
            </a:r>
            <a:r>
              <a:rPr lang="en-GB" sz="1800" i="1" spc="-5" dirty="0">
                <a:latin typeface="Book Antiqua"/>
                <a:cs typeface="Book Antiqua"/>
              </a:rPr>
              <a:t> </a:t>
            </a:r>
            <a:r>
              <a:rPr lang="en-GB" sz="1800" i="1" dirty="0">
                <a:latin typeface="Book Antiqua"/>
                <a:cs typeface="Book Antiqua"/>
              </a:rPr>
              <a:t>same</a:t>
            </a:r>
            <a:r>
              <a:rPr lang="en-GB" sz="1800" i="1" spc="-5" dirty="0">
                <a:latin typeface="Book Antiqua"/>
                <a:cs typeface="Book Antiqua"/>
              </a:rPr>
              <a:t> </a:t>
            </a:r>
            <a:r>
              <a:rPr lang="en-GB" sz="1800" i="1" spc="-10" dirty="0">
                <a:latin typeface="Book Antiqua"/>
                <a:cs typeface="Book Antiqua"/>
              </a:rPr>
              <a:t>product.</a:t>
            </a:r>
            <a:endParaRPr lang="en-GB" sz="1800" dirty="0">
              <a:latin typeface="Book Antiqua"/>
              <a:cs typeface="Book Antiqua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2189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0DF2-E390-3B29-AD27-A6EC9673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804519"/>
            <a:ext cx="11653519" cy="1049235"/>
          </a:xfrm>
        </p:spPr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n-GB"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Structures:</a:t>
            </a:r>
            <a:r>
              <a:rPr lang="en-GB" sz="32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200" b="1" spc="-9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sz="32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n-GB"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en-GB" sz="3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Arises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A1C0-6171-15F6-DBCD-7DF6379E3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1" y="2015732"/>
            <a:ext cx="10760213" cy="3450613"/>
          </a:xfrm>
        </p:spPr>
        <p:txBody>
          <a:bodyPr/>
          <a:lstStyle/>
          <a:p>
            <a:pPr marL="297815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67335" algn="l"/>
              </a:tabLst>
            </a:pPr>
            <a:r>
              <a:rPr lang="en-GB" b="1" spc="-10" dirty="0">
                <a:latin typeface="Book Antiqua"/>
                <a:cs typeface="Book Antiqua"/>
              </a:rPr>
              <a:t>Assumptions:</a:t>
            </a:r>
            <a:endParaRPr lang="en-GB" dirty="0">
              <a:latin typeface="Book Antiqua"/>
              <a:cs typeface="Book Antiqua"/>
            </a:endParaRPr>
          </a:p>
          <a:p>
            <a:pPr marL="698500" marR="5080" lvl="1" indent="-342900">
              <a:lnSpc>
                <a:spcPct val="15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697865" algn="l"/>
                <a:tab pos="698500" algn="l"/>
              </a:tabLst>
            </a:pPr>
            <a:r>
              <a:rPr lang="en-GB" sz="2000" dirty="0">
                <a:latin typeface="Book Antiqua"/>
                <a:cs typeface="Book Antiqua"/>
              </a:rPr>
              <a:t>compared</a:t>
            </a:r>
            <a:r>
              <a:rPr lang="en-GB" sz="2000" spc="-3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to</a:t>
            </a:r>
            <a:r>
              <a:rPr lang="en-GB" sz="2000" spc="-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the</a:t>
            </a:r>
            <a:r>
              <a:rPr lang="en-GB" sz="2000" spc="-2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entire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market,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a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buyer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(or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seller)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is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virtually</a:t>
            </a:r>
            <a:r>
              <a:rPr lang="en-GB" sz="2000" spc="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insignificant</a:t>
            </a:r>
            <a:r>
              <a:rPr lang="en-GB" sz="2000" spc="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and</a:t>
            </a:r>
            <a:r>
              <a:rPr lang="en-GB" sz="2000" spc="-3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cannot</a:t>
            </a:r>
            <a:r>
              <a:rPr lang="en-GB" sz="2000" spc="-10" dirty="0">
                <a:latin typeface="Book Antiqua"/>
                <a:cs typeface="Book Antiqua"/>
              </a:rPr>
              <a:t> alter </a:t>
            </a:r>
            <a:r>
              <a:rPr lang="en-GB" sz="2000" dirty="0">
                <a:latin typeface="Book Antiqua"/>
                <a:cs typeface="Book Antiqua"/>
              </a:rPr>
              <a:t>the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market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price</a:t>
            </a:r>
            <a:r>
              <a:rPr lang="en-GB" sz="2000" spc="-10" dirty="0">
                <a:latin typeface="Book Antiqua"/>
                <a:cs typeface="Book Antiqua"/>
              </a:rPr>
              <a:t> unilaterally</a:t>
            </a:r>
            <a:endParaRPr lang="en-GB" sz="2000" dirty="0">
              <a:latin typeface="Book Antiqua"/>
              <a:cs typeface="Book Antiqua"/>
            </a:endParaRPr>
          </a:p>
          <a:p>
            <a:pPr marL="898525" indent="-28575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Wingdings"/>
                <a:cs typeface="Wingdings"/>
              </a:rPr>
              <a:t></a:t>
            </a:r>
            <a:r>
              <a:rPr lang="en-GB" spc="-15" dirty="0">
                <a:latin typeface="Times New Roman"/>
                <a:cs typeface="Times New Roman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A</a:t>
            </a:r>
            <a:r>
              <a:rPr lang="en-GB" i="1" spc="-10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single</a:t>
            </a:r>
            <a:r>
              <a:rPr lang="en-GB" i="1" spc="-20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user’s</a:t>
            </a:r>
            <a:r>
              <a:rPr lang="en-GB" i="1" spc="-15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action</a:t>
            </a:r>
            <a:r>
              <a:rPr lang="en-GB" i="1" spc="-10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cannot</a:t>
            </a:r>
            <a:r>
              <a:rPr lang="en-GB" i="1" spc="-5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change the</a:t>
            </a:r>
            <a:r>
              <a:rPr lang="en-GB" i="1" spc="-20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market price/quantity</a:t>
            </a:r>
            <a:r>
              <a:rPr lang="en-GB" i="1" spc="-25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in</a:t>
            </a:r>
            <a:r>
              <a:rPr lang="en-GB" i="1" spc="-5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any</a:t>
            </a:r>
            <a:r>
              <a:rPr lang="en-GB" i="1" spc="-10" dirty="0">
                <a:latin typeface="Book Antiqua"/>
                <a:cs typeface="Book Antiqua"/>
              </a:rPr>
              <a:t> </a:t>
            </a:r>
            <a:r>
              <a:rPr lang="en-GB" i="1" dirty="0">
                <a:latin typeface="Book Antiqua"/>
                <a:cs typeface="Book Antiqua"/>
              </a:rPr>
              <a:t>significant</a:t>
            </a:r>
            <a:r>
              <a:rPr lang="en-GB" i="1" spc="-35" dirty="0">
                <a:latin typeface="Book Antiqua"/>
                <a:cs typeface="Book Antiqua"/>
              </a:rPr>
              <a:t> </a:t>
            </a:r>
            <a:r>
              <a:rPr lang="en-GB" i="1" spc="-20" dirty="0">
                <a:latin typeface="Book Antiqua"/>
                <a:cs typeface="Book Antiqua"/>
              </a:rPr>
              <a:t>way.</a:t>
            </a:r>
            <a:endParaRPr lang="en-GB" dirty="0">
              <a:latin typeface="Book Antiqua"/>
              <a:cs typeface="Book Antiqua"/>
            </a:endParaRPr>
          </a:p>
          <a:p>
            <a:pPr marL="698500" marR="15240" lvl="1" indent="-342900">
              <a:lnSpc>
                <a:spcPct val="15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697865" algn="l"/>
                <a:tab pos="698500" algn="l"/>
              </a:tabLst>
            </a:pPr>
            <a:r>
              <a:rPr lang="en-GB" sz="2000" dirty="0">
                <a:latin typeface="Book Antiqua"/>
                <a:cs typeface="Book Antiqua"/>
              </a:rPr>
              <a:t>buyers</a:t>
            </a:r>
            <a:r>
              <a:rPr lang="en-GB" sz="2000" spc="-3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and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sellers</a:t>
            </a:r>
            <a:r>
              <a:rPr lang="en-GB" sz="2000" spc="-10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have</a:t>
            </a:r>
            <a:r>
              <a:rPr lang="en-GB" sz="2000" spc="-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perfect</a:t>
            </a:r>
            <a:r>
              <a:rPr lang="en-GB" sz="2000" spc="-2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Book Antiqua"/>
                <a:cs typeface="Book Antiqua"/>
              </a:rPr>
              <a:t>information</a:t>
            </a:r>
            <a:r>
              <a:rPr lang="en-GB" sz="2000" spc="15" dirty="0">
                <a:latin typeface="Book Antiqua"/>
                <a:cs typeface="Book Antiqua"/>
              </a:rPr>
              <a:t> </a:t>
            </a:r>
            <a:r>
              <a:rPr lang="en-GB" sz="2000" dirty="0">
                <a:latin typeface="Wingdings"/>
                <a:cs typeface="Wingdings"/>
              </a:rPr>
              <a:t></a:t>
            </a:r>
            <a:r>
              <a:rPr lang="en-GB" sz="2000" dirty="0">
                <a:latin typeface="Times New Roman"/>
                <a:cs typeface="Times New Roman"/>
              </a:rPr>
              <a:t> </a:t>
            </a:r>
            <a:r>
              <a:rPr lang="en-GB" sz="2000" dirty="0">
                <a:latin typeface="Wingdings"/>
                <a:cs typeface="Wingdings"/>
              </a:rPr>
              <a:t></a:t>
            </a:r>
            <a:r>
              <a:rPr lang="en-GB" sz="2000" spc="-15" dirty="0">
                <a:latin typeface="Times New Roman"/>
                <a:cs typeface="Times New Roman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If a</a:t>
            </a:r>
            <a:r>
              <a:rPr lang="en-GB" sz="2000" i="1" spc="-15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supplier</a:t>
            </a:r>
            <a:r>
              <a:rPr lang="en-GB" sz="2000" i="1" spc="-25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increases</a:t>
            </a:r>
            <a:r>
              <a:rPr lang="en-GB" sz="2000" i="1" spc="-15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their</a:t>
            </a:r>
            <a:r>
              <a:rPr lang="en-GB" sz="2000" i="1" spc="-20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price,</a:t>
            </a:r>
            <a:r>
              <a:rPr lang="en-GB" sz="2000" i="1" spc="-20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buyers </a:t>
            </a:r>
            <a:r>
              <a:rPr lang="en-GB" sz="2000" i="1" spc="-25" dirty="0">
                <a:latin typeface="Book Antiqua"/>
                <a:cs typeface="Book Antiqua"/>
              </a:rPr>
              <a:t>get </a:t>
            </a:r>
            <a:r>
              <a:rPr lang="en-GB" sz="2000" i="1" dirty="0">
                <a:latin typeface="Book Antiqua"/>
                <a:cs typeface="Book Antiqua"/>
              </a:rPr>
              <a:t>the</a:t>
            </a:r>
            <a:r>
              <a:rPr lang="en-GB" sz="2000" i="1" spc="-10" dirty="0">
                <a:latin typeface="Book Antiqua"/>
                <a:cs typeface="Book Antiqua"/>
              </a:rPr>
              <a:t> </a:t>
            </a:r>
            <a:r>
              <a:rPr lang="en-GB" sz="2000" i="1" dirty="0">
                <a:latin typeface="Book Antiqua"/>
                <a:cs typeface="Book Antiqua"/>
              </a:rPr>
              <a:t>product</a:t>
            </a:r>
            <a:r>
              <a:rPr lang="en-GB" sz="2000" i="1" spc="-10" dirty="0">
                <a:latin typeface="Book Antiqua"/>
                <a:cs typeface="Book Antiqua"/>
              </a:rPr>
              <a:t> elsewhere.</a:t>
            </a:r>
            <a:endParaRPr lang="en-GB" sz="2000" dirty="0">
              <a:latin typeface="Book Antiqua"/>
              <a:cs typeface="Book Antiqua"/>
            </a:endParaRPr>
          </a:p>
          <a:p>
            <a:pPr marL="898525" indent="-285750">
              <a:lnSpc>
                <a:spcPct val="100000"/>
              </a:lnSpc>
              <a:spcBef>
                <a:spcPts val="143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0000"/>
                </a:solidFill>
                <a:latin typeface="Book Antiqua"/>
                <a:cs typeface="Book Antiqua"/>
              </a:rPr>
              <a:t>IMPLICATION</a:t>
            </a:r>
            <a:r>
              <a:rPr lang="en-GB" dirty="0">
                <a:latin typeface="Book Antiqua"/>
                <a:cs typeface="Book Antiqua"/>
              </a:rPr>
              <a:t>: In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perfect</a:t>
            </a:r>
            <a:r>
              <a:rPr lang="en-GB" b="1" spc="-10" dirty="0">
                <a:latin typeface="Book Antiqua"/>
                <a:cs typeface="Book Antiqua"/>
              </a:rPr>
              <a:t> </a:t>
            </a:r>
            <a:r>
              <a:rPr lang="en-GB" b="1" dirty="0">
                <a:latin typeface="Book Antiqua"/>
                <a:cs typeface="Book Antiqua"/>
              </a:rPr>
              <a:t>competition</a:t>
            </a:r>
            <a:r>
              <a:rPr lang="en-GB" dirty="0">
                <a:latin typeface="Book Antiqua"/>
                <a:cs typeface="Book Antiqua"/>
              </a:rPr>
              <a:t>,</a:t>
            </a:r>
            <a:r>
              <a:rPr lang="en-GB" spc="-3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each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producer</a:t>
            </a:r>
            <a:r>
              <a:rPr lang="en-GB" spc="-2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is</a:t>
            </a:r>
            <a:r>
              <a:rPr lang="en-GB" spc="-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too</a:t>
            </a:r>
            <a:r>
              <a:rPr lang="en-GB" spc="5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small</a:t>
            </a:r>
            <a:r>
              <a:rPr lang="en-GB" spc="-1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to</a:t>
            </a:r>
            <a:r>
              <a:rPr lang="en-GB" spc="-20" dirty="0">
                <a:latin typeface="Book Antiqua"/>
                <a:cs typeface="Book Antiqua"/>
              </a:rPr>
              <a:t> </a:t>
            </a:r>
            <a:r>
              <a:rPr lang="en-GB" dirty="0">
                <a:latin typeface="Book Antiqua"/>
                <a:cs typeface="Book Antiqua"/>
              </a:rPr>
              <a:t>affect</a:t>
            </a:r>
            <a:r>
              <a:rPr lang="en-GB" spc="-25" dirty="0">
                <a:latin typeface="Book Antiqua"/>
                <a:cs typeface="Book Antiqua"/>
              </a:rPr>
              <a:t> </a:t>
            </a:r>
            <a:r>
              <a:rPr lang="en-GB" spc="-10" dirty="0">
                <a:latin typeface="Book Antiqua"/>
                <a:cs typeface="Book Antiqua"/>
              </a:rPr>
              <a:t>prices</a:t>
            </a:r>
            <a:endParaRPr lang="en-GB" dirty="0">
              <a:latin typeface="Book Antiqua"/>
              <a:cs typeface="Book Antiqu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08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3000-9529-902E-3EF6-1B905102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342420"/>
            <a:ext cx="10922774" cy="1049235"/>
          </a:xfrm>
        </p:spPr>
        <p:txBody>
          <a:bodyPr/>
          <a:lstStyle/>
          <a:p>
            <a:r>
              <a:rPr lang="en-GB" sz="3200" b="1" dirty="0">
                <a:latin typeface="Arial"/>
                <a:cs typeface="Arial"/>
              </a:rPr>
              <a:t>Market</a:t>
            </a:r>
            <a:r>
              <a:rPr lang="en-GB" sz="3200" b="1" spc="-30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Structures:</a:t>
            </a:r>
            <a:br>
              <a:rPr lang="en-GB" sz="3200" b="1" dirty="0">
                <a:latin typeface="Arial"/>
                <a:cs typeface="Arial"/>
              </a:rPr>
            </a:br>
            <a:r>
              <a:rPr lang="en-GB" sz="3200" b="1" dirty="0">
                <a:latin typeface="Arial"/>
                <a:cs typeface="Arial"/>
              </a:rPr>
              <a:t>What</a:t>
            </a:r>
            <a:r>
              <a:rPr lang="en-GB" sz="3200" b="1" spc="-5" dirty="0">
                <a:latin typeface="Arial"/>
                <a:cs typeface="Arial"/>
              </a:rPr>
              <a:t> </a:t>
            </a:r>
            <a:r>
              <a:rPr lang="en-GB" sz="3200" b="1" dirty="0">
                <a:latin typeface="Arial"/>
                <a:cs typeface="Arial"/>
              </a:rPr>
              <a:t>Is</a:t>
            </a:r>
            <a:r>
              <a:rPr lang="en-GB" sz="3200" b="1" spc="-10" dirty="0">
                <a:latin typeface="Arial"/>
                <a:cs typeface="Arial"/>
              </a:rPr>
              <a:t> Perfect Competition?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15CF-CB7F-6704-8BDF-411C2670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218932"/>
            <a:ext cx="10658614" cy="34506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400" dirty="0">
                <a:solidFill>
                  <a:srgbClr val="000000"/>
                </a:solidFill>
                <a:latin typeface="Book Antiqua"/>
                <a:cs typeface="Book Antiqua"/>
              </a:rPr>
              <a:t>Price</a:t>
            </a:r>
            <a:r>
              <a:rPr lang="en-GB" sz="2400" spc="-1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en-GB" sz="2400" spc="-10" dirty="0">
                <a:solidFill>
                  <a:srgbClr val="000000"/>
                </a:solidFill>
                <a:latin typeface="Book Antiqua"/>
                <a:cs typeface="Book Antiqua"/>
              </a:rPr>
              <a:t>Takers: </a:t>
            </a:r>
            <a:r>
              <a:rPr lang="en-GB" sz="2400" b="0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In</a:t>
            </a:r>
            <a:r>
              <a:rPr lang="en-GB" sz="2400" b="0" spc="-25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0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perfect</a:t>
            </a:r>
            <a:r>
              <a:rPr lang="en-GB" sz="2400" b="0" spc="-40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0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competition</a:t>
            </a:r>
            <a:r>
              <a:rPr lang="en-GB" sz="2400" b="0" dirty="0">
                <a:latin typeface="Book Antiqua"/>
                <a:cs typeface="Book Antiqua"/>
              </a:rPr>
              <a:t>, each</a:t>
            </a:r>
            <a:r>
              <a:rPr lang="en-GB" sz="2400" b="0" spc="-10" dirty="0">
                <a:latin typeface="Book Antiqua"/>
                <a:cs typeface="Book Antiqua"/>
              </a:rPr>
              <a:t> </a:t>
            </a:r>
            <a:r>
              <a:rPr lang="en-GB" sz="2400" b="0" dirty="0">
                <a:latin typeface="Book Antiqua"/>
                <a:cs typeface="Book Antiqua"/>
              </a:rPr>
              <a:t>firm</a:t>
            </a:r>
            <a:r>
              <a:rPr lang="en-GB" sz="2400" b="0" spc="-25" dirty="0">
                <a:latin typeface="Book Antiqua"/>
                <a:cs typeface="Book Antiqua"/>
              </a:rPr>
              <a:t> </a:t>
            </a:r>
            <a:r>
              <a:rPr lang="en-GB" sz="2400" b="0" dirty="0">
                <a:latin typeface="Book Antiqua"/>
                <a:cs typeface="Book Antiqua"/>
              </a:rPr>
              <a:t>is</a:t>
            </a:r>
            <a:r>
              <a:rPr lang="en-GB" sz="2400" b="0" spc="-10" dirty="0">
                <a:latin typeface="Book Antiqua"/>
                <a:cs typeface="Book Antiqua"/>
              </a:rPr>
              <a:t> </a:t>
            </a:r>
            <a:r>
              <a:rPr lang="en-GB" sz="2400" b="0" dirty="0">
                <a:latin typeface="Book Antiqua"/>
                <a:cs typeface="Book Antiqua"/>
              </a:rPr>
              <a:t>a</a:t>
            </a:r>
            <a:r>
              <a:rPr lang="en-GB" sz="2400" b="0" spc="-15" dirty="0">
                <a:latin typeface="Book Antiqua"/>
                <a:cs typeface="Book Antiqua"/>
              </a:rPr>
              <a:t> </a:t>
            </a:r>
            <a:r>
              <a:rPr lang="en-GB" sz="2400" b="0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price</a:t>
            </a:r>
            <a:r>
              <a:rPr lang="en-GB" sz="2400" b="0" spc="-15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spc="-10" dirty="0"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taker</a:t>
            </a:r>
            <a:r>
              <a:rPr lang="en-GB" sz="2400" spc="-10" dirty="0">
                <a:latin typeface="Book Antiqua"/>
                <a:cs typeface="Book Antiqua"/>
              </a:rPr>
              <a:t>.</a:t>
            </a:r>
          </a:p>
          <a:p>
            <a:pPr marL="6096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</a:pPr>
            <a:r>
              <a:rPr lang="en-GB" sz="2400" dirty="0">
                <a:latin typeface="Book Antiqua"/>
                <a:cs typeface="Book Antiqua"/>
              </a:rPr>
              <a:t>A</a:t>
            </a:r>
            <a:r>
              <a:rPr lang="en-GB" sz="2400" spc="-3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price</a:t>
            </a:r>
            <a:r>
              <a:rPr lang="en-GB" sz="2400" b="1" spc="-1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taker</a:t>
            </a:r>
            <a:r>
              <a:rPr lang="en-GB" sz="2400" b="1" spc="-2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is</a:t>
            </a:r>
            <a:r>
              <a:rPr lang="en-GB" sz="2400" spc="-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a</a:t>
            </a:r>
            <a:r>
              <a:rPr lang="en-GB" sz="2400" spc="-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firm</a:t>
            </a:r>
            <a:r>
              <a:rPr lang="en-GB" sz="2400" spc="-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that</a:t>
            </a:r>
            <a:r>
              <a:rPr lang="en-GB" sz="2400" spc="-2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cannot</a:t>
            </a:r>
            <a:r>
              <a:rPr lang="en-GB" sz="2400" spc="-1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influence</a:t>
            </a:r>
            <a:r>
              <a:rPr lang="en-GB" sz="2400" spc="-2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the</a:t>
            </a:r>
            <a:r>
              <a:rPr lang="en-GB" sz="2400" spc="-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price</a:t>
            </a:r>
            <a:r>
              <a:rPr lang="en-GB" sz="2400" spc="-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of a</a:t>
            </a:r>
            <a:r>
              <a:rPr lang="en-GB" sz="2400" spc="-1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good</a:t>
            </a:r>
            <a:r>
              <a:rPr lang="en-GB" sz="2400" spc="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or</a:t>
            </a:r>
            <a:r>
              <a:rPr lang="en-GB" sz="2400" spc="-5" dirty="0">
                <a:latin typeface="Book Antiqua"/>
                <a:cs typeface="Book Antiqua"/>
              </a:rPr>
              <a:t> </a:t>
            </a:r>
            <a:r>
              <a:rPr lang="en-GB" sz="2400" spc="-10" dirty="0">
                <a:latin typeface="Book Antiqua"/>
                <a:cs typeface="Book Antiqua"/>
              </a:rPr>
              <a:t>service.</a:t>
            </a:r>
            <a:endParaRPr lang="en-GB"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Book Antiqua"/>
                <a:cs typeface="Book Antiqua"/>
              </a:rPr>
              <a:t>No</a:t>
            </a:r>
            <a:r>
              <a:rPr lang="en-GB" sz="2400" spc="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single</a:t>
            </a:r>
            <a:r>
              <a:rPr lang="en-GB" sz="2400" spc="-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firm</a:t>
            </a:r>
            <a:r>
              <a:rPr lang="en-GB" sz="2400" spc="-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can</a:t>
            </a:r>
            <a:r>
              <a:rPr lang="en-GB" sz="2400" spc="-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influence</a:t>
            </a:r>
            <a:r>
              <a:rPr lang="en-GB" sz="2400" spc="-2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the</a:t>
            </a:r>
            <a:r>
              <a:rPr lang="en-GB" sz="2400" spc="-20" dirty="0">
                <a:latin typeface="Book Antiqua"/>
                <a:cs typeface="Book Antiqua"/>
              </a:rPr>
              <a:t> </a:t>
            </a:r>
            <a:r>
              <a:rPr lang="en-GB" sz="2400" spc="-10" dirty="0">
                <a:latin typeface="Book Antiqua"/>
                <a:cs typeface="Book Antiqua"/>
              </a:rPr>
              <a:t>price—</a:t>
            </a:r>
            <a:r>
              <a:rPr lang="en-GB" sz="2400" dirty="0">
                <a:latin typeface="Book Antiqua"/>
                <a:cs typeface="Book Antiqua"/>
              </a:rPr>
              <a:t>it</a:t>
            </a:r>
            <a:r>
              <a:rPr lang="en-GB" sz="2400" spc="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must</a:t>
            </a:r>
            <a:r>
              <a:rPr lang="en-GB" sz="2400" spc="-1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“take”</a:t>
            </a:r>
            <a:r>
              <a:rPr lang="en-GB" sz="2400" spc="-3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the</a:t>
            </a:r>
            <a:r>
              <a:rPr lang="en-GB" sz="2400" spc="-20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equilibrium</a:t>
            </a:r>
            <a:r>
              <a:rPr lang="en-GB" sz="2400" spc="-5" dirty="0">
                <a:latin typeface="Book Antiqua"/>
                <a:cs typeface="Book Antiqua"/>
              </a:rPr>
              <a:t> </a:t>
            </a:r>
            <a:r>
              <a:rPr lang="en-GB" sz="2400" dirty="0">
                <a:latin typeface="Book Antiqua"/>
                <a:cs typeface="Book Antiqua"/>
              </a:rPr>
              <a:t>market</a:t>
            </a:r>
            <a:r>
              <a:rPr lang="en-GB" sz="2400" spc="-15" dirty="0">
                <a:latin typeface="Book Antiqua"/>
                <a:cs typeface="Book Antiqua"/>
              </a:rPr>
              <a:t> </a:t>
            </a:r>
            <a:r>
              <a:rPr lang="en-GB" sz="2400" spc="-10" dirty="0">
                <a:latin typeface="Book Antiqua"/>
                <a:cs typeface="Book Antiqua"/>
              </a:rPr>
              <a:t>price.</a:t>
            </a:r>
          </a:p>
          <a:p>
            <a:pPr marL="12700">
              <a:lnSpc>
                <a:spcPct val="100000"/>
              </a:lnSpc>
              <a:buClr>
                <a:schemeClr val="tx1"/>
              </a:buClr>
            </a:pPr>
            <a:r>
              <a:rPr lang="en-GB" sz="2400" b="1" dirty="0">
                <a:latin typeface="Book Antiqua"/>
                <a:cs typeface="Book Antiqua"/>
              </a:rPr>
              <a:t>Each</a:t>
            </a:r>
            <a:r>
              <a:rPr lang="en-GB" sz="2400" b="1" spc="-3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firm’s</a:t>
            </a:r>
            <a:r>
              <a:rPr lang="en-GB" sz="2400" b="1" spc="-1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output</a:t>
            </a:r>
            <a:r>
              <a:rPr lang="en-GB" sz="2400" b="1" spc="-2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is</a:t>
            </a:r>
            <a:r>
              <a:rPr lang="en-GB" sz="2400" b="1" spc="-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a</a:t>
            </a:r>
            <a:r>
              <a:rPr lang="en-GB" sz="2400" b="1" spc="-2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perfect</a:t>
            </a:r>
            <a:r>
              <a:rPr lang="en-GB" sz="2400" b="1" spc="-2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substitute</a:t>
            </a:r>
            <a:r>
              <a:rPr lang="en-GB" sz="2400" b="1" spc="-1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for</a:t>
            </a:r>
            <a:r>
              <a:rPr lang="en-GB" sz="2400" b="1" spc="-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the</a:t>
            </a:r>
            <a:r>
              <a:rPr lang="en-GB" sz="2400" b="1" spc="-1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output</a:t>
            </a:r>
            <a:r>
              <a:rPr lang="en-GB" sz="2400" b="1" spc="-20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of</a:t>
            </a:r>
            <a:r>
              <a:rPr lang="en-GB" sz="2400" b="1" spc="-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the</a:t>
            </a:r>
            <a:r>
              <a:rPr lang="en-GB" sz="2400" b="1" spc="-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other</a:t>
            </a:r>
            <a:r>
              <a:rPr lang="en-GB" sz="2400" b="1" spc="-25" dirty="0">
                <a:latin typeface="Book Antiqua"/>
                <a:cs typeface="Book Antiqua"/>
              </a:rPr>
              <a:t> </a:t>
            </a:r>
            <a:r>
              <a:rPr lang="en-GB" sz="2400" b="1" dirty="0">
                <a:latin typeface="Book Antiqua"/>
                <a:cs typeface="Book Antiqua"/>
              </a:rPr>
              <a:t>firms,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so</a:t>
            </a:r>
            <a:r>
              <a:rPr lang="en-GB" sz="2400" b="1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the</a:t>
            </a:r>
            <a:r>
              <a:rPr lang="en-GB" sz="2400" b="1" u="sng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1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demand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for</a:t>
            </a:r>
            <a:r>
              <a:rPr lang="en-GB" sz="2400" b="1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each</a:t>
            </a:r>
            <a:r>
              <a:rPr lang="en-GB" sz="2400" b="1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firm’s</a:t>
            </a:r>
            <a:r>
              <a:rPr lang="en-GB" sz="2400" b="1" u="sng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output is</a:t>
            </a:r>
            <a:r>
              <a:rPr lang="en-GB" sz="2400" b="1" u="sng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perfectly</a:t>
            </a:r>
            <a:r>
              <a:rPr lang="en-GB" sz="2400" b="1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elastic</a:t>
            </a:r>
            <a:r>
              <a:rPr lang="en-GB" sz="2400" b="1" spc="-10" dirty="0">
                <a:latin typeface="Book Antiqua"/>
                <a:cs typeface="Book Antiqua"/>
              </a:rPr>
              <a:t>.</a:t>
            </a:r>
            <a:endParaRPr lang="en-GB" sz="2400" dirty="0">
              <a:latin typeface="Book Antiqua"/>
              <a:cs typeface="Book Antiqu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38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934-9248-B67D-EB63-4FBD27A6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79" y="763879"/>
            <a:ext cx="11176774" cy="1049235"/>
          </a:xfrm>
        </p:spPr>
        <p:txBody>
          <a:bodyPr/>
          <a:lstStyle/>
          <a:p>
            <a:r>
              <a:rPr lang="en-GB" b="1" dirty="0"/>
              <a:t>Why</a:t>
            </a:r>
            <a:r>
              <a:rPr lang="en-GB" b="1" spc="-40" dirty="0"/>
              <a:t> </a:t>
            </a:r>
            <a:r>
              <a:rPr lang="en-GB" b="1" dirty="0"/>
              <a:t>the</a:t>
            </a:r>
            <a:r>
              <a:rPr lang="en-GB" b="1" spc="-30" dirty="0"/>
              <a:t> </a:t>
            </a:r>
            <a:r>
              <a:rPr lang="en-GB" b="1" dirty="0"/>
              <a:t>Firm’s</a:t>
            </a:r>
            <a:r>
              <a:rPr lang="en-GB" b="1" spc="-25" dirty="0"/>
              <a:t> </a:t>
            </a:r>
            <a:r>
              <a:rPr lang="en-GB" b="1" dirty="0"/>
              <a:t>Demand</a:t>
            </a:r>
            <a:r>
              <a:rPr lang="en-GB" b="1" spc="-20" dirty="0"/>
              <a:t> </a:t>
            </a:r>
            <a:r>
              <a:rPr lang="en-GB" b="1" dirty="0"/>
              <a:t>Curve</a:t>
            </a:r>
            <a:r>
              <a:rPr lang="en-GB" b="1" spc="-30" dirty="0"/>
              <a:t> </a:t>
            </a:r>
            <a:r>
              <a:rPr lang="en-GB" b="1" dirty="0"/>
              <a:t>Is</a:t>
            </a:r>
            <a:r>
              <a:rPr lang="en-GB" b="1" spc="-35" dirty="0"/>
              <a:t> </a:t>
            </a:r>
            <a:r>
              <a:rPr lang="en-GB" b="1" spc="-10" dirty="0"/>
              <a:t>Horizontal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C282-CBEE-9469-3413-84BD6E04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1" y="2015732"/>
            <a:ext cx="10943094" cy="34506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190"/>
              </a:spcBef>
              <a:buClr>
                <a:schemeClr val="tx1"/>
              </a:buClr>
              <a:buNone/>
            </a:pPr>
            <a:r>
              <a:rPr lang="en-GB" sz="2000" dirty="0">
                <a:latin typeface="Arial"/>
                <a:cs typeface="Arial"/>
              </a:rPr>
              <a:t>Perfectly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competitive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markets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have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five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characteristics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that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force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firms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to</a:t>
            </a:r>
            <a:r>
              <a:rPr lang="en-GB" sz="2000" spc="-1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be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price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takers:</a:t>
            </a:r>
            <a:endParaRPr lang="en-GB" sz="2000" dirty="0">
              <a:latin typeface="Arial"/>
              <a:cs typeface="Arial"/>
            </a:endParaRPr>
          </a:p>
          <a:p>
            <a:pPr marL="767080" indent="-457200">
              <a:lnSpc>
                <a:spcPct val="100000"/>
              </a:lnSpc>
              <a:spcBef>
                <a:spcPts val="1090"/>
              </a:spcBef>
              <a:buClr>
                <a:schemeClr val="tx1"/>
              </a:buClr>
              <a:buFont typeface="+mj-lt"/>
              <a:buAutoNum type="arabicPeriod"/>
              <a:tabLst>
                <a:tab pos="553085" algn="l"/>
                <a:tab pos="553720" algn="l"/>
              </a:tabLst>
            </a:pPr>
            <a:r>
              <a:rPr lang="en-GB" sz="2000" dirty="0">
                <a:latin typeface="Arial"/>
                <a:cs typeface="Arial"/>
              </a:rPr>
              <a:t>Many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small</a:t>
            </a:r>
            <a:r>
              <a:rPr lang="en-GB" sz="2000" spc="-4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buyers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sellers</a:t>
            </a:r>
            <a:endParaRPr lang="en-GB" sz="2000" dirty="0">
              <a:latin typeface="Arial"/>
              <a:cs typeface="Arial"/>
            </a:endParaRPr>
          </a:p>
          <a:p>
            <a:pPr marL="767080" indent="-457200">
              <a:lnSpc>
                <a:spcPct val="100000"/>
              </a:lnSpc>
              <a:spcBef>
                <a:spcPts val="1105"/>
              </a:spcBef>
              <a:buClr>
                <a:schemeClr val="tx1"/>
              </a:buClr>
              <a:buFont typeface="+mj-lt"/>
              <a:buAutoNum type="arabicPeriod"/>
              <a:tabLst>
                <a:tab pos="553085" algn="l"/>
                <a:tab pos="553720" algn="l"/>
              </a:tabLst>
            </a:pPr>
            <a:r>
              <a:rPr lang="en-GB" sz="2000" dirty="0">
                <a:latin typeface="Arial"/>
                <a:cs typeface="Arial"/>
              </a:rPr>
              <a:t>All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firms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produce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identical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products</a:t>
            </a:r>
            <a:endParaRPr lang="en-GB" sz="2000" dirty="0">
              <a:latin typeface="Arial"/>
              <a:cs typeface="Arial"/>
            </a:endParaRPr>
          </a:p>
          <a:p>
            <a:pPr marL="767080" indent="-457200">
              <a:lnSpc>
                <a:spcPct val="100000"/>
              </a:lnSpc>
              <a:spcBef>
                <a:spcPts val="1105"/>
              </a:spcBef>
              <a:buClr>
                <a:schemeClr val="tx1"/>
              </a:buClr>
              <a:buFont typeface="+mj-lt"/>
              <a:buAutoNum type="arabicPeriod"/>
              <a:tabLst>
                <a:tab pos="553085" algn="l"/>
                <a:tab pos="553720" algn="l"/>
              </a:tabLst>
            </a:pPr>
            <a:r>
              <a:rPr lang="en-GB" sz="2000" dirty="0">
                <a:latin typeface="Arial"/>
                <a:cs typeface="Arial"/>
              </a:rPr>
              <a:t>Buyers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</a:t>
            </a:r>
            <a:r>
              <a:rPr lang="en-GB" sz="2000" spc="-5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sellers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have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full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information</a:t>
            </a:r>
            <a:r>
              <a:rPr lang="en-GB" sz="2000" spc="-6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about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price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product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characteristics</a:t>
            </a:r>
            <a:endParaRPr lang="en-GB" sz="2000" dirty="0">
              <a:latin typeface="Arial"/>
              <a:cs typeface="Arial"/>
            </a:endParaRPr>
          </a:p>
          <a:p>
            <a:pPr marL="767080" indent="-457200">
              <a:lnSpc>
                <a:spcPct val="100000"/>
              </a:lnSpc>
              <a:spcBef>
                <a:spcPts val="1090"/>
              </a:spcBef>
              <a:buClr>
                <a:schemeClr val="tx1"/>
              </a:buClr>
              <a:buFont typeface="+mj-lt"/>
              <a:buAutoNum type="arabicPeriod"/>
              <a:tabLst>
                <a:tab pos="553085" algn="l"/>
                <a:tab pos="553720" algn="l"/>
              </a:tabLst>
            </a:pPr>
            <a:r>
              <a:rPr lang="en-GB" sz="2000" dirty="0">
                <a:latin typeface="Arial"/>
                <a:cs typeface="Arial"/>
              </a:rPr>
              <a:t>Negligible</a:t>
            </a:r>
            <a:r>
              <a:rPr lang="en-GB" sz="2000" spc="-7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transaction</a:t>
            </a:r>
            <a:r>
              <a:rPr lang="en-GB" sz="2000" spc="-70" dirty="0">
                <a:latin typeface="Arial"/>
                <a:cs typeface="Arial"/>
              </a:rPr>
              <a:t> </a:t>
            </a:r>
            <a:r>
              <a:rPr lang="en-GB" sz="2000" spc="-20" dirty="0">
                <a:latin typeface="Arial"/>
                <a:cs typeface="Arial"/>
              </a:rPr>
              <a:t>costs</a:t>
            </a:r>
            <a:endParaRPr lang="en-GB" sz="2000" dirty="0">
              <a:latin typeface="Arial"/>
              <a:cs typeface="Arial"/>
            </a:endParaRPr>
          </a:p>
          <a:p>
            <a:pPr marL="767080" indent="-457200">
              <a:lnSpc>
                <a:spcPct val="100000"/>
              </a:lnSpc>
              <a:spcBef>
                <a:spcPts val="1105"/>
              </a:spcBef>
              <a:buClr>
                <a:schemeClr val="tx1"/>
              </a:buClr>
              <a:buFont typeface="+mj-lt"/>
              <a:buAutoNum type="arabicPeriod"/>
              <a:tabLst>
                <a:tab pos="553085" algn="l"/>
                <a:tab pos="553720" algn="l"/>
              </a:tabLst>
            </a:pPr>
            <a:r>
              <a:rPr lang="en-GB" sz="2000" dirty="0">
                <a:latin typeface="Arial"/>
                <a:cs typeface="Arial"/>
              </a:rPr>
              <a:t>Firms</a:t>
            </a:r>
            <a:r>
              <a:rPr lang="en-GB" sz="2000" spc="-2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can</a:t>
            </a:r>
            <a:r>
              <a:rPr lang="en-GB" sz="2000" spc="-2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freely</a:t>
            </a:r>
            <a:r>
              <a:rPr lang="en-GB" sz="2000" spc="-3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enter</a:t>
            </a:r>
            <a:r>
              <a:rPr lang="en-GB" sz="2000" spc="-3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</a:t>
            </a:r>
            <a:r>
              <a:rPr lang="en-GB" sz="2000" spc="-4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exit</a:t>
            </a:r>
            <a:r>
              <a:rPr lang="en-GB" sz="2000" spc="-15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the</a:t>
            </a:r>
            <a:r>
              <a:rPr lang="en-GB" sz="2000" spc="-5" dirty="0">
                <a:latin typeface="Arial"/>
                <a:cs typeface="Arial"/>
              </a:rPr>
              <a:t> </a:t>
            </a:r>
            <a:r>
              <a:rPr lang="en-GB" sz="2000" spc="-10" dirty="0">
                <a:latin typeface="Arial"/>
                <a:cs typeface="Arial"/>
              </a:rPr>
              <a:t>market</a:t>
            </a:r>
            <a:endParaRPr lang="en-GB" sz="20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70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2106</Words>
  <Application>Microsoft Office PowerPoint</Application>
  <PresentationFormat>Widescreen</PresentationFormat>
  <Paragraphs>152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Book Antiqua</vt:lpstr>
      <vt:lpstr>Calibri</vt:lpstr>
      <vt:lpstr>Gill Sans MT</vt:lpstr>
      <vt:lpstr>Symbol</vt:lpstr>
      <vt:lpstr>Times New Roman</vt:lpstr>
      <vt:lpstr>Verdana</vt:lpstr>
      <vt:lpstr>Wingdings</vt:lpstr>
      <vt:lpstr>Gallery</vt:lpstr>
      <vt:lpstr>ECONOMICS “Market Competition” </vt:lpstr>
      <vt:lpstr>LEARNING OBJECTIVES</vt:lpstr>
      <vt:lpstr>Market Structure</vt:lpstr>
      <vt:lpstr>Firms ‘must do’</vt:lpstr>
      <vt:lpstr>WHAT IS AN OUTPUT IN A MARKET?</vt:lpstr>
      <vt:lpstr>Market Structures: What Is Perfect Competition? </vt:lpstr>
      <vt:lpstr>Market Structures:  How Perfect Competition Arises</vt:lpstr>
      <vt:lpstr>Market Structures: What Is Perfect Competition?</vt:lpstr>
      <vt:lpstr>Why the Firm’s Demand Curve Is Horizontal</vt:lpstr>
      <vt:lpstr>Why Price takers?</vt:lpstr>
      <vt:lpstr>Market Structures:  What Is Perfect Competition?</vt:lpstr>
      <vt:lpstr>What is the market ‘price taking’ value?</vt:lpstr>
      <vt:lpstr>Market Equilibrium</vt:lpstr>
      <vt:lpstr>PowerPoint Presentation</vt:lpstr>
      <vt:lpstr>PowerPoint Presentation</vt:lpstr>
      <vt:lpstr>EXAMPLE</vt:lpstr>
      <vt:lpstr>Competitive Rivalry Within The Industry</vt:lpstr>
      <vt:lpstr>Bargaining Power Of Suppliers</vt:lpstr>
      <vt:lpstr>Bargaining Power Of Customers</vt:lpstr>
      <vt:lpstr>Threat Of New Entrants</vt:lpstr>
      <vt:lpstr>Threat Of Substitute Products</vt:lpstr>
      <vt:lpstr>Profit</vt:lpstr>
      <vt:lpstr>Output Decision Rules </vt:lpstr>
      <vt:lpstr>Short-Run Market Supply with Identical Firms</vt:lpstr>
      <vt:lpstr>Short-Run Market Supply with Five Identical Lime Firms</vt:lpstr>
      <vt:lpstr>Short-Run Market Supply with Two Different Lime Firms</vt:lpstr>
      <vt:lpstr>Short-Run Competitive Equilibrium in the Lime Market</vt:lpstr>
      <vt:lpstr>Long-Run Competitive Profit Maximization (1 of 2)</vt:lpstr>
      <vt:lpstr>Long-Run Competitive Profit Maximization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BSP304-Business Economics Topic-4 (Microeconomics) Market Competition, MR, AC</dc:title>
  <dc:creator>CANSU Unver-Erbas</dc:creator>
  <cp:lastModifiedBy>Cansu Unver-Erbas</cp:lastModifiedBy>
  <cp:revision>2</cp:revision>
  <dcterms:created xsi:type="dcterms:W3CDTF">2022-11-04T11:48:50Z</dcterms:created>
  <dcterms:modified xsi:type="dcterms:W3CDTF">2024-12-23T06:30:12Z</dcterms:modified>
</cp:coreProperties>
</file>