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18" r:id="rId3"/>
    <p:sldId id="319" r:id="rId4"/>
    <p:sldId id="320" r:id="rId5"/>
    <p:sldId id="321" r:id="rId6"/>
    <p:sldId id="322" r:id="rId7"/>
    <p:sldId id="323" r:id="rId8"/>
    <p:sldId id="324" r:id="rId9"/>
    <p:sldId id="325" r:id="rId10"/>
    <p:sldId id="330" r:id="rId11"/>
    <p:sldId id="326" r:id="rId12"/>
    <p:sldId id="327" r:id="rId13"/>
    <p:sldId id="329"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90" r:id="rId47"/>
    <p:sldId id="314" r:id="rId48"/>
    <p:sldId id="291" r:id="rId49"/>
    <p:sldId id="292" r:id="rId50"/>
    <p:sldId id="317" r:id="rId51"/>
    <p:sldId id="315" r:id="rId52"/>
    <p:sldId id="316" r:id="rId53"/>
    <p:sldId id="305" r:id="rId54"/>
    <p:sldId id="308" r:id="rId55"/>
    <p:sldId id="309" r:id="rId56"/>
    <p:sldId id="310" r:id="rId57"/>
    <p:sldId id="311" r:id="rId58"/>
    <p:sldId id="312" r:id="rId59"/>
    <p:sldId id="313" r:id="rId6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94032-7507-4CC1-B845-4B66D6785C8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tr-TR"/>
        </a:p>
      </dgm:t>
    </dgm:pt>
    <dgm:pt modelId="{1B16467D-0821-4211-BC37-9AE2E2C2EC60}">
      <dgm:prSet phldrT="[Metin]"/>
      <dgm:spPr/>
      <dgm:t>
        <a:bodyPr/>
        <a:lstStyle/>
        <a:p>
          <a:r>
            <a:rPr lang="tr-TR" dirty="0"/>
            <a:t>Hukukun Kaynakları</a:t>
          </a:r>
        </a:p>
      </dgm:t>
    </dgm:pt>
    <dgm:pt modelId="{6B475422-271B-4EB2-BCAF-7B51ADB49B7E}" type="parTrans" cxnId="{95D12E6F-C869-4842-98CF-BBBFEF4CC130}">
      <dgm:prSet/>
      <dgm:spPr/>
      <dgm:t>
        <a:bodyPr/>
        <a:lstStyle/>
        <a:p>
          <a:endParaRPr lang="tr-TR"/>
        </a:p>
      </dgm:t>
    </dgm:pt>
    <dgm:pt modelId="{EB660056-15BC-4209-9377-6849D010AB89}" type="sibTrans" cxnId="{95D12E6F-C869-4842-98CF-BBBFEF4CC130}">
      <dgm:prSet/>
      <dgm:spPr/>
      <dgm:t>
        <a:bodyPr/>
        <a:lstStyle/>
        <a:p>
          <a:endParaRPr lang="tr-TR"/>
        </a:p>
      </dgm:t>
    </dgm:pt>
    <dgm:pt modelId="{9CA6C5D6-C898-4F79-975F-9609E0B9FBA7}" type="asst">
      <dgm:prSet phldrT="[Metin]"/>
      <dgm:spPr/>
      <dgm:t>
        <a:bodyPr/>
        <a:lstStyle/>
        <a:p>
          <a:r>
            <a:rPr lang="tr-TR" dirty="0"/>
            <a:t>Asli Kaynaklar</a:t>
          </a:r>
        </a:p>
      </dgm:t>
    </dgm:pt>
    <dgm:pt modelId="{D43997BC-EC94-4ABA-BDC2-CB5AA7246E0C}" type="parTrans" cxnId="{22D7A396-597A-4B67-AE5A-46F0DB69A741}">
      <dgm:prSet/>
      <dgm:spPr/>
      <dgm:t>
        <a:bodyPr/>
        <a:lstStyle/>
        <a:p>
          <a:endParaRPr lang="tr-TR"/>
        </a:p>
      </dgm:t>
    </dgm:pt>
    <dgm:pt modelId="{E59D2A22-B6EF-4B27-9F6D-005E5007B545}" type="sibTrans" cxnId="{22D7A396-597A-4B67-AE5A-46F0DB69A741}">
      <dgm:prSet/>
      <dgm:spPr/>
      <dgm:t>
        <a:bodyPr/>
        <a:lstStyle/>
        <a:p>
          <a:endParaRPr lang="tr-TR"/>
        </a:p>
      </dgm:t>
    </dgm:pt>
    <dgm:pt modelId="{B8EA3E2A-8D1F-4898-A6C0-D9279A163ADF}">
      <dgm:prSet phldrT="[Metin]"/>
      <dgm:spPr/>
      <dgm:t>
        <a:bodyPr/>
        <a:lstStyle/>
        <a:p>
          <a:r>
            <a:rPr lang="tr-TR" dirty="0"/>
            <a:t>Yardımcı Kaynaklar</a:t>
          </a:r>
        </a:p>
      </dgm:t>
    </dgm:pt>
    <dgm:pt modelId="{F21B8223-DCCA-44C9-9B9A-44EF8373BD49}" type="parTrans" cxnId="{CECE6A22-AE4C-4E71-B2DD-ED69535093B6}">
      <dgm:prSet/>
      <dgm:spPr/>
      <dgm:t>
        <a:bodyPr/>
        <a:lstStyle/>
        <a:p>
          <a:endParaRPr lang="tr-TR"/>
        </a:p>
      </dgm:t>
    </dgm:pt>
    <dgm:pt modelId="{41516A82-7542-4BC5-BA03-BF0195995E2F}" type="sibTrans" cxnId="{CECE6A22-AE4C-4E71-B2DD-ED69535093B6}">
      <dgm:prSet/>
      <dgm:spPr/>
      <dgm:t>
        <a:bodyPr/>
        <a:lstStyle/>
        <a:p>
          <a:endParaRPr lang="tr-TR"/>
        </a:p>
      </dgm:t>
    </dgm:pt>
    <dgm:pt modelId="{3F449D78-58EC-4326-B86A-CC1F4672C53D}">
      <dgm:prSet/>
      <dgm:spPr/>
      <dgm:t>
        <a:bodyPr/>
        <a:lstStyle/>
        <a:p>
          <a:r>
            <a:rPr lang="tr-TR" dirty="0"/>
            <a:t>Yazılı Kaynaklar</a:t>
          </a:r>
        </a:p>
      </dgm:t>
    </dgm:pt>
    <dgm:pt modelId="{3321DF80-D8A1-45D1-9386-06414944749E}" type="parTrans" cxnId="{1FB5F93F-BB3E-407C-A435-CCCB25B25EB5}">
      <dgm:prSet/>
      <dgm:spPr/>
      <dgm:t>
        <a:bodyPr/>
        <a:lstStyle/>
        <a:p>
          <a:endParaRPr lang="tr-TR"/>
        </a:p>
      </dgm:t>
    </dgm:pt>
    <dgm:pt modelId="{BB0E7A01-B8AB-4344-BB63-47279D43C2D2}" type="sibTrans" cxnId="{1FB5F93F-BB3E-407C-A435-CCCB25B25EB5}">
      <dgm:prSet/>
      <dgm:spPr/>
      <dgm:t>
        <a:bodyPr/>
        <a:lstStyle/>
        <a:p>
          <a:endParaRPr lang="tr-TR"/>
        </a:p>
      </dgm:t>
    </dgm:pt>
    <dgm:pt modelId="{5EA738F2-F1EE-451B-A141-0E5D48B8E70F}">
      <dgm:prSet/>
      <dgm:spPr/>
      <dgm:t>
        <a:bodyPr/>
        <a:lstStyle/>
        <a:p>
          <a:r>
            <a:rPr lang="tr-TR" dirty="0"/>
            <a:t>Mahkeme Kararları (İçtihatlar)</a:t>
          </a:r>
        </a:p>
      </dgm:t>
    </dgm:pt>
    <dgm:pt modelId="{8EFA9413-27FF-4F01-9339-55758F650BE5}" type="parTrans" cxnId="{BE11AB46-0E8E-4937-B067-E9499F97335B}">
      <dgm:prSet/>
      <dgm:spPr/>
      <dgm:t>
        <a:bodyPr/>
        <a:lstStyle/>
        <a:p>
          <a:endParaRPr lang="tr-TR"/>
        </a:p>
      </dgm:t>
    </dgm:pt>
    <dgm:pt modelId="{C6C02FE0-3228-4BD5-A042-345BA12E9BCB}" type="sibTrans" cxnId="{BE11AB46-0E8E-4937-B067-E9499F97335B}">
      <dgm:prSet/>
      <dgm:spPr/>
      <dgm:t>
        <a:bodyPr/>
        <a:lstStyle/>
        <a:p>
          <a:endParaRPr lang="tr-TR"/>
        </a:p>
      </dgm:t>
    </dgm:pt>
    <dgm:pt modelId="{685598C2-DF5D-45CE-A859-7DF969DDB889}">
      <dgm:prSet/>
      <dgm:spPr/>
      <dgm:t>
        <a:bodyPr/>
        <a:lstStyle/>
        <a:p>
          <a:r>
            <a:rPr lang="tr-TR" dirty="0"/>
            <a:t>Yazısız Kaynaklar</a:t>
          </a:r>
        </a:p>
        <a:p>
          <a:r>
            <a:rPr lang="tr-TR" dirty="0"/>
            <a:t>(Örf-Adet Kuralları)</a:t>
          </a:r>
        </a:p>
      </dgm:t>
    </dgm:pt>
    <dgm:pt modelId="{729B78B7-CF9E-44D0-A8ED-0FEDD87C1C99}" type="parTrans" cxnId="{B30A0107-B4A5-43EE-88ED-72DFD82C545C}">
      <dgm:prSet/>
      <dgm:spPr/>
      <dgm:t>
        <a:bodyPr/>
        <a:lstStyle/>
        <a:p>
          <a:endParaRPr lang="tr-TR"/>
        </a:p>
      </dgm:t>
    </dgm:pt>
    <dgm:pt modelId="{211098D5-5014-42B7-A754-EBDD6E379636}" type="sibTrans" cxnId="{B30A0107-B4A5-43EE-88ED-72DFD82C545C}">
      <dgm:prSet/>
      <dgm:spPr/>
      <dgm:t>
        <a:bodyPr/>
        <a:lstStyle/>
        <a:p>
          <a:endParaRPr lang="tr-TR"/>
        </a:p>
      </dgm:t>
    </dgm:pt>
    <dgm:pt modelId="{DD1D3C70-1DB2-4A24-8E0A-D88F50D4FA27}">
      <dgm:prSet/>
      <dgm:spPr/>
      <dgm:t>
        <a:bodyPr/>
        <a:lstStyle/>
        <a:p>
          <a:r>
            <a:rPr lang="tr-TR" dirty="0"/>
            <a:t>Bilimsel Görüşler (Doktrin)</a:t>
          </a:r>
        </a:p>
      </dgm:t>
    </dgm:pt>
    <dgm:pt modelId="{4A0F7C91-B1B6-4050-8266-4C41394DE0EE}" type="parTrans" cxnId="{0D7D3E1C-0F0C-45C3-98B8-5471D58C09C7}">
      <dgm:prSet/>
      <dgm:spPr/>
      <dgm:t>
        <a:bodyPr/>
        <a:lstStyle/>
        <a:p>
          <a:endParaRPr lang="tr-TR"/>
        </a:p>
      </dgm:t>
    </dgm:pt>
    <dgm:pt modelId="{B6AC014D-D631-4C9C-A067-026FBFB7CE06}" type="sibTrans" cxnId="{0D7D3E1C-0F0C-45C3-98B8-5471D58C09C7}">
      <dgm:prSet/>
      <dgm:spPr/>
      <dgm:t>
        <a:bodyPr/>
        <a:lstStyle/>
        <a:p>
          <a:endParaRPr lang="tr-TR"/>
        </a:p>
      </dgm:t>
    </dgm:pt>
    <dgm:pt modelId="{5861B6D5-56CD-4B19-935C-423A7D2A9380}" type="pres">
      <dgm:prSet presAssocID="{FAE94032-7507-4CC1-B845-4B66D6785C8E}" presName="mainComposite" presStyleCnt="0">
        <dgm:presLayoutVars>
          <dgm:chPref val="1"/>
          <dgm:dir/>
          <dgm:animOne val="branch"/>
          <dgm:animLvl val="lvl"/>
          <dgm:resizeHandles val="exact"/>
        </dgm:presLayoutVars>
      </dgm:prSet>
      <dgm:spPr/>
    </dgm:pt>
    <dgm:pt modelId="{AD176D15-77FC-4C47-97B8-575AED070C61}" type="pres">
      <dgm:prSet presAssocID="{FAE94032-7507-4CC1-B845-4B66D6785C8E}" presName="hierFlow" presStyleCnt="0"/>
      <dgm:spPr/>
    </dgm:pt>
    <dgm:pt modelId="{03F280B8-9258-4818-B067-550692C127F5}" type="pres">
      <dgm:prSet presAssocID="{FAE94032-7507-4CC1-B845-4B66D6785C8E}" presName="hierChild1" presStyleCnt="0">
        <dgm:presLayoutVars>
          <dgm:chPref val="1"/>
          <dgm:animOne val="branch"/>
          <dgm:animLvl val="lvl"/>
        </dgm:presLayoutVars>
      </dgm:prSet>
      <dgm:spPr/>
    </dgm:pt>
    <dgm:pt modelId="{911341BC-A251-4A03-852B-4FB8D5F8050D}" type="pres">
      <dgm:prSet presAssocID="{1B16467D-0821-4211-BC37-9AE2E2C2EC60}" presName="Name14" presStyleCnt="0"/>
      <dgm:spPr/>
    </dgm:pt>
    <dgm:pt modelId="{2ECCFBEE-E464-480C-AFE3-90D0C10D6CD4}" type="pres">
      <dgm:prSet presAssocID="{1B16467D-0821-4211-BC37-9AE2E2C2EC60}" presName="level1Shape" presStyleLbl="node0" presStyleIdx="0" presStyleCnt="1">
        <dgm:presLayoutVars>
          <dgm:chPref val="3"/>
        </dgm:presLayoutVars>
      </dgm:prSet>
      <dgm:spPr/>
    </dgm:pt>
    <dgm:pt modelId="{12483D8E-6593-4994-A396-BCCC1F590BCB}" type="pres">
      <dgm:prSet presAssocID="{1B16467D-0821-4211-BC37-9AE2E2C2EC60}" presName="hierChild2" presStyleCnt="0"/>
      <dgm:spPr/>
    </dgm:pt>
    <dgm:pt modelId="{D2D5445F-765E-48F3-A525-D241604561CB}" type="pres">
      <dgm:prSet presAssocID="{D43997BC-EC94-4ABA-BDC2-CB5AA7246E0C}" presName="Name19" presStyleLbl="parChTrans1D2" presStyleIdx="0" presStyleCnt="2"/>
      <dgm:spPr/>
    </dgm:pt>
    <dgm:pt modelId="{47C16357-57A0-49B6-B60B-375E24626C69}" type="pres">
      <dgm:prSet presAssocID="{9CA6C5D6-C898-4F79-975F-9609E0B9FBA7}" presName="Name21" presStyleCnt="0"/>
      <dgm:spPr/>
    </dgm:pt>
    <dgm:pt modelId="{33613FCD-F14A-410B-BB47-4FC7A788A9EE}" type="pres">
      <dgm:prSet presAssocID="{9CA6C5D6-C898-4F79-975F-9609E0B9FBA7}" presName="level2Shape" presStyleLbl="asst1" presStyleIdx="0" presStyleCnt="1"/>
      <dgm:spPr/>
    </dgm:pt>
    <dgm:pt modelId="{337EB293-A587-4E66-8CD9-5B972CEBD7A0}" type="pres">
      <dgm:prSet presAssocID="{9CA6C5D6-C898-4F79-975F-9609E0B9FBA7}" presName="hierChild3" presStyleCnt="0"/>
      <dgm:spPr/>
    </dgm:pt>
    <dgm:pt modelId="{920C5B5D-0EB6-4C63-8287-947B78A648CD}" type="pres">
      <dgm:prSet presAssocID="{3321DF80-D8A1-45D1-9386-06414944749E}" presName="Name19" presStyleLbl="parChTrans1D3" presStyleIdx="0" presStyleCnt="4"/>
      <dgm:spPr/>
    </dgm:pt>
    <dgm:pt modelId="{4FC34CCD-F5ED-44F9-8652-4A0AC382BFD5}" type="pres">
      <dgm:prSet presAssocID="{3F449D78-58EC-4326-B86A-CC1F4672C53D}" presName="Name21" presStyleCnt="0"/>
      <dgm:spPr/>
    </dgm:pt>
    <dgm:pt modelId="{222EEE42-2E87-4B4C-9727-896252502D14}" type="pres">
      <dgm:prSet presAssocID="{3F449D78-58EC-4326-B86A-CC1F4672C53D}" presName="level2Shape" presStyleLbl="node3" presStyleIdx="0" presStyleCnt="4"/>
      <dgm:spPr/>
    </dgm:pt>
    <dgm:pt modelId="{D64CD4A8-67BE-4578-B70D-61CE98D69B39}" type="pres">
      <dgm:prSet presAssocID="{3F449D78-58EC-4326-B86A-CC1F4672C53D}" presName="hierChild3" presStyleCnt="0"/>
      <dgm:spPr/>
    </dgm:pt>
    <dgm:pt modelId="{227C0D48-5377-43A3-B741-12E6529E225B}" type="pres">
      <dgm:prSet presAssocID="{729B78B7-CF9E-44D0-A8ED-0FEDD87C1C99}" presName="Name19" presStyleLbl="parChTrans1D3" presStyleIdx="1" presStyleCnt="4"/>
      <dgm:spPr/>
    </dgm:pt>
    <dgm:pt modelId="{E393DB36-6A24-409F-B26A-E362500BE2A8}" type="pres">
      <dgm:prSet presAssocID="{685598C2-DF5D-45CE-A859-7DF969DDB889}" presName="Name21" presStyleCnt="0"/>
      <dgm:spPr/>
    </dgm:pt>
    <dgm:pt modelId="{3427E8A8-4299-4AFF-8EEF-93841638A4D7}" type="pres">
      <dgm:prSet presAssocID="{685598C2-DF5D-45CE-A859-7DF969DDB889}" presName="level2Shape" presStyleLbl="node3" presStyleIdx="1" presStyleCnt="4"/>
      <dgm:spPr/>
    </dgm:pt>
    <dgm:pt modelId="{FB7FE77F-D8F0-4CA2-80DF-E89A77028E16}" type="pres">
      <dgm:prSet presAssocID="{685598C2-DF5D-45CE-A859-7DF969DDB889}" presName="hierChild3" presStyleCnt="0"/>
      <dgm:spPr/>
    </dgm:pt>
    <dgm:pt modelId="{306A0C1F-0361-4D42-9E03-028E8C4AD5F8}" type="pres">
      <dgm:prSet presAssocID="{F21B8223-DCCA-44C9-9B9A-44EF8373BD49}" presName="Name19" presStyleLbl="parChTrans1D2" presStyleIdx="1" presStyleCnt="2"/>
      <dgm:spPr/>
    </dgm:pt>
    <dgm:pt modelId="{E86B3667-2143-4FDC-98BB-15E10B71039F}" type="pres">
      <dgm:prSet presAssocID="{B8EA3E2A-8D1F-4898-A6C0-D9279A163ADF}" presName="Name21" presStyleCnt="0"/>
      <dgm:spPr/>
    </dgm:pt>
    <dgm:pt modelId="{292A1B60-75E1-441F-BC75-B49DDFA2D870}" type="pres">
      <dgm:prSet presAssocID="{B8EA3E2A-8D1F-4898-A6C0-D9279A163ADF}" presName="level2Shape" presStyleLbl="node2" presStyleIdx="0" presStyleCnt="1"/>
      <dgm:spPr/>
    </dgm:pt>
    <dgm:pt modelId="{81E01AC9-FFC6-4DB3-8C2D-45914D750885}" type="pres">
      <dgm:prSet presAssocID="{B8EA3E2A-8D1F-4898-A6C0-D9279A163ADF}" presName="hierChild3" presStyleCnt="0"/>
      <dgm:spPr/>
    </dgm:pt>
    <dgm:pt modelId="{0D575147-D49E-45C2-9E27-BB40054E04B8}" type="pres">
      <dgm:prSet presAssocID="{8EFA9413-27FF-4F01-9339-55758F650BE5}" presName="Name19" presStyleLbl="parChTrans1D3" presStyleIdx="2" presStyleCnt="4"/>
      <dgm:spPr/>
    </dgm:pt>
    <dgm:pt modelId="{31057188-E935-4B36-8080-4438A33DB388}" type="pres">
      <dgm:prSet presAssocID="{5EA738F2-F1EE-451B-A141-0E5D48B8E70F}" presName="Name21" presStyleCnt="0"/>
      <dgm:spPr/>
    </dgm:pt>
    <dgm:pt modelId="{C8A96CB5-805D-4C8D-9A5E-97072AAD368C}" type="pres">
      <dgm:prSet presAssocID="{5EA738F2-F1EE-451B-A141-0E5D48B8E70F}" presName="level2Shape" presStyleLbl="node3" presStyleIdx="2" presStyleCnt="4"/>
      <dgm:spPr/>
    </dgm:pt>
    <dgm:pt modelId="{A51D596D-7F7F-4829-9A5E-2F6EC539F12E}" type="pres">
      <dgm:prSet presAssocID="{5EA738F2-F1EE-451B-A141-0E5D48B8E70F}" presName="hierChild3" presStyleCnt="0"/>
      <dgm:spPr/>
    </dgm:pt>
    <dgm:pt modelId="{609FA04B-6AD0-4688-BBC4-1E23674808B4}" type="pres">
      <dgm:prSet presAssocID="{4A0F7C91-B1B6-4050-8266-4C41394DE0EE}" presName="Name19" presStyleLbl="parChTrans1D3" presStyleIdx="3" presStyleCnt="4"/>
      <dgm:spPr/>
    </dgm:pt>
    <dgm:pt modelId="{A51E97FB-EBA2-4015-BBE2-AD65C1730752}" type="pres">
      <dgm:prSet presAssocID="{DD1D3C70-1DB2-4A24-8E0A-D88F50D4FA27}" presName="Name21" presStyleCnt="0"/>
      <dgm:spPr/>
    </dgm:pt>
    <dgm:pt modelId="{880121C0-6367-41C9-B301-5924D8836121}" type="pres">
      <dgm:prSet presAssocID="{DD1D3C70-1DB2-4A24-8E0A-D88F50D4FA27}" presName="level2Shape" presStyleLbl="node3" presStyleIdx="3" presStyleCnt="4"/>
      <dgm:spPr/>
    </dgm:pt>
    <dgm:pt modelId="{34B46C62-A505-461E-B506-830B5706CF35}" type="pres">
      <dgm:prSet presAssocID="{DD1D3C70-1DB2-4A24-8E0A-D88F50D4FA27}" presName="hierChild3" presStyleCnt="0"/>
      <dgm:spPr/>
    </dgm:pt>
    <dgm:pt modelId="{7CE507D0-11D8-479D-ABC4-8C7CFD9B5CCF}" type="pres">
      <dgm:prSet presAssocID="{FAE94032-7507-4CC1-B845-4B66D6785C8E}" presName="bgShapesFlow" presStyleCnt="0"/>
      <dgm:spPr/>
    </dgm:pt>
  </dgm:ptLst>
  <dgm:cxnLst>
    <dgm:cxn modelId="{B30A0107-B4A5-43EE-88ED-72DFD82C545C}" srcId="{9CA6C5D6-C898-4F79-975F-9609E0B9FBA7}" destId="{685598C2-DF5D-45CE-A859-7DF969DDB889}" srcOrd="1" destOrd="0" parTransId="{729B78B7-CF9E-44D0-A8ED-0FEDD87C1C99}" sibTransId="{211098D5-5014-42B7-A754-EBDD6E379636}"/>
    <dgm:cxn modelId="{B18BC808-8F5E-49C4-9F16-FD2C3989523B}" type="presOf" srcId="{FAE94032-7507-4CC1-B845-4B66D6785C8E}" destId="{5861B6D5-56CD-4B19-935C-423A7D2A9380}" srcOrd="0" destOrd="0" presId="urn:microsoft.com/office/officeart/2005/8/layout/hierarchy6"/>
    <dgm:cxn modelId="{0D7D3E1C-0F0C-45C3-98B8-5471D58C09C7}" srcId="{B8EA3E2A-8D1F-4898-A6C0-D9279A163ADF}" destId="{DD1D3C70-1DB2-4A24-8E0A-D88F50D4FA27}" srcOrd="1" destOrd="0" parTransId="{4A0F7C91-B1B6-4050-8266-4C41394DE0EE}" sibTransId="{B6AC014D-D631-4C9C-A067-026FBFB7CE06}"/>
    <dgm:cxn modelId="{CECE6A22-AE4C-4E71-B2DD-ED69535093B6}" srcId="{1B16467D-0821-4211-BC37-9AE2E2C2EC60}" destId="{B8EA3E2A-8D1F-4898-A6C0-D9279A163ADF}" srcOrd="1" destOrd="0" parTransId="{F21B8223-DCCA-44C9-9B9A-44EF8373BD49}" sibTransId="{41516A82-7542-4BC5-BA03-BF0195995E2F}"/>
    <dgm:cxn modelId="{CAEC792E-3A6E-42CD-A0B5-7DCE4552E1B5}" type="presOf" srcId="{F21B8223-DCCA-44C9-9B9A-44EF8373BD49}" destId="{306A0C1F-0361-4D42-9E03-028E8C4AD5F8}" srcOrd="0" destOrd="0" presId="urn:microsoft.com/office/officeart/2005/8/layout/hierarchy6"/>
    <dgm:cxn modelId="{2409A22F-317B-4A29-9B6B-90ED2A9FACFF}" type="presOf" srcId="{1B16467D-0821-4211-BC37-9AE2E2C2EC60}" destId="{2ECCFBEE-E464-480C-AFE3-90D0C10D6CD4}" srcOrd="0" destOrd="0" presId="urn:microsoft.com/office/officeart/2005/8/layout/hierarchy6"/>
    <dgm:cxn modelId="{E1B15D3A-23C9-422B-9395-0A2739C8134E}" type="presOf" srcId="{B8EA3E2A-8D1F-4898-A6C0-D9279A163ADF}" destId="{292A1B60-75E1-441F-BC75-B49DDFA2D870}" srcOrd="0" destOrd="0" presId="urn:microsoft.com/office/officeart/2005/8/layout/hierarchy6"/>
    <dgm:cxn modelId="{1FB5F93F-BB3E-407C-A435-CCCB25B25EB5}" srcId="{9CA6C5D6-C898-4F79-975F-9609E0B9FBA7}" destId="{3F449D78-58EC-4326-B86A-CC1F4672C53D}" srcOrd="0" destOrd="0" parTransId="{3321DF80-D8A1-45D1-9386-06414944749E}" sibTransId="{BB0E7A01-B8AB-4344-BB63-47279D43C2D2}"/>
    <dgm:cxn modelId="{BE11AB46-0E8E-4937-B067-E9499F97335B}" srcId="{B8EA3E2A-8D1F-4898-A6C0-D9279A163ADF}" destId="{5EA738F2-F1EE-451B-A141-0E5D48B8E70F}" srcOrd="0" destOrd="0" parTransId="{8EFA9413-27FF-4F01-9339-55758F650BE5}" sibTransId="{C6C02FE0-3228-4BD5-A042-345BA12E9BCB}"/>
    <dgm:cxn modelId="{28301F6D-1DDA-4916-B127-1248C2FD0D3A}" type="presOf" srcId="{5EA738F2-F1EE-451B-A141-0E5D48B8E70F}" destId="{C8A96CB5-805D-4C8D-9A5E-97072AAD368C}" srcOrd="0" destOrd="0" presId="urn:microsoft.com/office/officeart/2005/8/layout/hierarchy6"/>
    <dgm:cxn modelId="{95D12E6F-C869-4842-98CF-BBBFEF4CC130}" srcId="{FAE94032-7507-4CC1-B845-4B66D6785C8E}" destId="{1B16467D-0821-4211-BC37-9AE2E2C2EC60}" srcOrd="0" destOrd="0" parTransId="{6B475422-271B-4EB2-BCAF-7B51ADB49B7E}" sibTransId="{EB660056-15BC-4209-9377-6849D010AB89}"/>
    <dgm:cxn modelId="{E8EF3155-700F-47E3-813E-FB6933182C07}" type="presOf" srcId="{9CA6C5D6-C898-4F79-975F-9609E0B9FBA7}" destId="{33613FCD-F14A-410B-BB47-4FC7A788A9EE}" srcOrd="0" destOrd="0" presId="urn:microsoft.com/office/officeart/2005/8/layout/hierarchy6"/>
    <dgm:cxn modelId="{C7809A84-08F1-420B-9CBB-7403A5DC7EAF}" type="presOf" srcId="{3F449D78-58EC-4326-B86A-CC1F4672C53D}" destId="{222EEE42-2E87-4B4C-9727-896252502D14}" srcOrd="0" destOrd="0" presId="urn:microsoft.com/office/officeart/2005/8/layout/hierarchy6"/>
    <dgm:cxn modelId="{7383498A-27CB-4CB2-A982-327065F05644}" type="presOf" srcId="{8EFA9413-27FF-4F01-9339-55758F650BE5}" destId="{0D575147-D49E-45C2-9E27-BB40054E04B8}" srcOrd="0" destOrd="0" presId="urn:microsoft.com/office/officeart/2005/8/layout/hierarchy6"/>
    <dgm:cxn modelId="{04D0EA91-6E92-4762-8327-31158B699662}" type="presOf" srcId="{4A0F7C91-B1B6-4050-8266-4C41394DE0EE}" destId="{609FA04B-6AD0-4688-BBC4-1E23674808B4}" srcOrd="0" destOrd="0" presId="urn:microsoft.com/office/officeart/2005/8/layout/hierarchy6"/>
    <dgm:cxn modelId="{7D863793-6109-4BB8-B062-BBD9AB6C7AB3}" type="presOf" srcId="{D43997BC-EC94-4ABA-BDC2-CB5AA7246E0C}" destId="{D2D5445F-765E-48F3-A525-D241604561CB}" srcOrd="0" destOrd="0" presId="urn:microsoft.com/office/officeart/2005/8/layout/hierarchy6"/>
    <dgm:cxn modelId="{22D7A396-597A-4B67-AE5A-46F0DB69A741}" srcId="{1B16467D-0821-4211-BC37-9AE2E2C2EC60}" destId="{9CA6C5D6-C898-4F79-975F-9609E0B9FBA7}" srcOrd="0" destOrd="0" parTransId="{D43997BC-EC94-4ABA-BDC2-CB5AA7246E0C}" sibTransId="{E59D2A22-B6EF-4B27-9F6D-005E5007B545}"/>
    <dgm:cxn modelId="{CD141CA5-AC0B-44C0-B8CA-87038FF9B643}" type="presOf" srcId="{729B78B7-CF9E-44D0-A8ED-0FEDD87C1C99}" destId="{227C0D48-5377-43A3-B741-12E6529E225B}" srcOrd="0" destOrd="0" presId="urn:microsoft.com/office/officeart/2005/8/layout/hierarchy6"/>
    <dgm:cxn modelId="{9B3855B7-B5C7-4132-9281-8458CFB99314}" type="presOf" srcId="{3321DF80-D8A1-45D1-9386-06414944749E}" destId="{920C5B5D-0EB6-4C63-8287-947B78A648CD}" srcOrd="0" destOrd="0" presId="urn:microsoft.com/office/officeart/2005/8/layout/hierarchy6"/>
    <dgm:cxn modelId="{2CF370EE-5037-496E-97E5-FE15FA5AD0D3}" type="presOf" srcId="{DD1D3C70-1DB2-4A24-8E0A-D88F50D4FA27}" destId="{880121C0-6367-41C9-B301-5924D8836121}" srcOrd="0" destOrd="0" presId="urn:microsoft.com/office/officeart/2005/8/layout/hierarchy6"/>
    <dgm:cxn modelId="{C396FFFB-D238-4256-A120-71935E716289}" type="presOf" srcId="{685598C2-DF5D-45CE-A859-7DF969DDB889}" destId="{3427E8A8-4299-4AFF-8EEF-93841638A4D7}" srcOrd="0" destOrd="0" presId="urn:microsoft.com/office/officeart/2005/8/layout/hierarchy6"/>
    <dgm:cxn modelId="{1AC44261-2806-44B9-9165-450407CAD4C9}" type="presParOf" srcId="{5861B6D5-56CD-4B19-935C-423A7D2A9380}" destId="{AD176D15-77FC-4C47-97B8-575AED070C61}" srcOrd="0" destOrd="0" presId="urn:microsoft.com/office/officeart/2005/8/layout/hierarchy6"/>
    <dgm:cxn modelId="{E41737A3-64D5-46D7-9E87-C5897A7DDC8B}" type="presParOf" srcId="{AD176D15-77FC-4C47-97B8-575AED070C61}" destId="{03F280B8-9258-4818-B067-550692C127F5}" srcOrd="0" destOrd="0" presId="urn:microsoft.com/office/officeart/2005/8/layout/hierarchy6"/>
    <dgm:cxn modelId="{2CD9C5AE-E2B7-474B-BCC0-197AB19270B7}" type="presParOf" srcId="{03F280B8-9258-4818-B067-550692C127F5}" destId="{911341BC-A251-4A03-852B-4FB8D5F8050D}" srcOrd="0" destOrd="0" presId="urn:microsoft.com/office/officeart/2005/8/layout/hierarchy6"/>
    <dgm:cxn modelId="{0A373BEA-71DF-4FA4-BDF1-25FC572B24CF}" type="presParOf" srcId="{911341BC-A251-4A03-852B-4FB8D5F8050D}" destId="{2ECCFBEE-E464-480C-AFE3-90D0C10D6CD4}" srcOrd="0" destOrd="0" presId="urn:microsoft.com/office/officeart/2005/8/layout/hierarchy6"/>
    <dgm:cxn modelId="{3D83C8C5-9552-4AF4-8A69-9ADCF799B214}" type="presParOf" srcId="{911341BC-A251-4A03-852B-4FB8D5F8050D}" destId="{12483D8E-6593-4994-A396-BCCC1F590BCB}" srcOrd="1" destOrd="0" presId="urn:microsoft.com/office/officeart/2005/8/layout/hierarchy6"/>
    <dgm:cxn modelId="{FF00F2AC-A66E-4F57-A761-0C18FBDAF367}" type="presParOf" srcId="{12483D8E-6593-4994-A396-BCCC1F590BCB}" destId="{D2D5445F-765E-48F3-A525-D241604561CB}" srcOrd="0" destOrd="0" presId="urn:microsoft.com/office/officeart/2005/8/layout/hierarchy6"/>
    <dgm:cxn modelId="{8D29E178-FCF5-419D-B463-EA713012F8F2}" type="presParOf" srcId="{12483D8E-6593-4994-A396-BCCC1F590BCB}" destId="{47C16357-57A0-49B6-B60B-375E24626C69}" srcOrd="1" destOrd="0" presId="urn:microsoft.com/office/officeart/2005/8/layout/hierarchy6"/>
    <dgm:cxn modelId="{7EBFCDC5-E8A0-435B-8B88-45AECD1E160E}" type="presParOf" srcId="{47C16357-57A0-49B6-B60B-375E24626C69}" destId="{33613FCD-F14A-410B-BB47-4FC7A788A9EE}" srcOrd="0" destOrd="0" presId="urn:microsoft.com/office/officeart/2005/8/layout/hierarchy6"/>
    <dgm:cxn modelId="{BBBDE2B4-3ABE-4740-BB66-CAD2F63E0502}" type="presParOf" srcId="{47C16357-57A0-49B6-B60B-375E24626C69}" destId="{337EB293-A587-4E66-8CD9-5B972CEBD7A0}" srcOrd="1" destOrd="0" presId="urn:microsoft.com/office/officeart/2005/8/layout/hierarchy6"/>
    <dgm:cxn modelId="{77F654FB-38DF-4259-A5FF-7603677DB77C}" type="presParOf" srcId="{337EB293-A587-4E66-8CD9-5B972CEBD7A0}" destId="{920C5B5D-0EB6-4C63-8287-947B78A648CD}" srcOrd="0" destOrd="0" presId="urn:microsoft.com/office/officeart/2005/8/layout/hierarchy6"/>
    <dgm:cxn modelId="{27ED5FFF-92E0-4847-94F6-3B0672C353BB}" type="presParOf" srcId="{337EB293-A587-4E66-8CD9-5B972CEBD7A0}" destId="{4FC34CCD-F5ED-44F9-8652-4A0AC382BFD5}" srcOrd="1" destOrd="0" presId="urn:microsoft.com/office/officeart/2005/8/layout/hierarchy6"/>
    <dgm:cxn modelId="{041A5A98-8844-4ECC-84A5-953382C276AD}" type="presParOf" srcId="{4FC34CCD-F5ED-44F9-8652-4A0AC382BFD5}" destId="{222EEE42-2E87-4B4C-9727-896252502D14}" srcOrd="0" destOrd="0" presId="urn:microsoft.com/office/officeart/2005/8/layout/hierarchy6"/>
    <dgm:cxn modelId="{BD890E4A-141C-4CE3-AA83-C0B7A8150E5B}" type="presParOf" srcId="{4FC34CCD-F5ED-44F9-8652-4A0AC382BFD5}" destId="{D64CD4A8-67BE-4578-B70D-61CE98D69B39}" srcOrd="1" destOrd="0" presId="urn:microsoft.com/office/officeart/2005/8/layout/hierarchy6"/>
    <dgm:cxn modelId="{E4283C40-7DD6-4F68-9FFC-354575ADCA87}" type="presParOf" srcId="{337EB293-A587-4E66-8CD9-5B972CEBD7A0}" destId="{227C0D48-5377-43A3-B741-12E6529E225B}" srcOrd="2" destOrd="0" presId="urn:microsoft.com/office/officeart/2005/8/layout/hierarchy6"/>
    <dgm:cxn modelId="{476754EF-4922-4EE9-BCA8-52E7022E7821}" type="presParOf" srcId="{337EB293-A587-4E66-8CD9-5B972CEBD7A0}" destId="{E393DB36-6A24-409F-B26A-E362500BE2A8}" srcOrd="3" destOrd="0" presId="urn:microsoft.com/office/officeart/2005/8/layout/hierarchy6"/>
    <dgm:cxn modelId="{B3F0BA0F-6AF2-490B-82DE-EF213A38E0BE}" type="presParOf" srcId="{E393DB36-6A24-409F-B26A-E362500BE2A8}" destId="{3427E8A8-4299-4AFF-8EEF-93841638A4D7}" srcOrd="0" destOrd="0" presId="urn:microsoft.com/office/officeart/2005/8/layout/hierarchy6"/>
    <dgm:cxn modelId="{54FADD00-BB23-4531-B2C1-BE81E002940B}" type="presParOf" srcId="{E393DB36-6A24-409F-B26A-E362500BE2A8}" destId="{FB7FE77F-D8F0-4CA2-80DF-E89A77028E16}" srcOrd="1" destOrd="0" presId="urn:microsoft.com/office/officeart/2005/8/layout/hierarchy6"/>
    <dgm:cxn modelId="{4F5EFCB4-4711-4E2B-92AE-64BF7BA26614}" type="presParOf" srcId="{12483D8E-6593-4994-A396-BCCC1F590BCB}" destId="{306A0C1F-0361-4D42-9E03-028E8C4AD5F8}" srcOrd="2" destOrd="0" presId="urn:microsoft.com/office/officeart/2005/8/layout/hierarchy6"/>
    <dgm:cxn modelId="{13FB6856-80A5-45E8-AD63-5ECC02D1407A}" type="presParOf" srcId="{12483D8E-6593-4994-A396-BCCC1F590BCB}" destId="{E86B3667-2143-4FDC-98BB-15E10B71039F}" srcOrd="3" destOrd="0" presId="urn:microsoft.com/office/officeart/2005/8/layout/hierarchy6"/>
    <dgm:cxn modelId="{BD0B8298-E8D4-4E53-9461-32A068155A6B}" type="presParOf" srcId="{E86B3667-2143-4FDC-98BB-15E10B71039F}" destId="{292A1B60-75E1-441F-BC75-B49DDFA2D870}" srcOrd="0" destOrd="0" presId="urn:microsoft.com/office/officeart/2005/8/layout/hierarchy6"/>
    <dgm:cxn modelId="{6B2813D3-48AF-4C20-B347-40990B869D03}" type="presParOf" srcId="{E86B3667-2143-4FDC-98BB-15E10B71039F}" destId="{81E01AC9-FFC6-4DB3-8C2D-45914D750885}" srcOrd="1" destOrd="0" presId="urn:microsoft.com/office/officeart/2005/8/layout/hierarchy6"/>
    <dgm:cxn modelId="{0E51B077-4D1D-411B-B652-83FAAE878F50}" type="presParOf" srcId="{81E01AC9-FFC6-4DB3-8C2D-45914D750885}" destId="{0D575147-D49E-45C2-9E27-BB40054E04B8}" srcOrd="0" destOrd="0" presId="urn:microsoft.com/office/officeart/2005/8/layout/hierarchy6"/>
    <dgm:cxn modelId="{63FE448C-C232-43AF-956E-0E4067C3AD00}" type="presParOf" srcId="{81E01AC9-FFC6-4DB3-8C2D-45914D750885}" destId="{31057188-E935-4B36-8080-4438A33DB388}" srcOrd="1" destOrd="0" presId="urn:microsoft.com/office/officeart/2005/8/layout/hierarchy6"/>
    <dgm:cxn modelId="{99B2E994-421F-4E9E-9B8C-E6769C85CB43}" type="presParOf" srcId="{31057188-E935-4B36-8080-4438A33DB388}" destId="{C8A96CB5-805D-4C8D-9A5E-97072AAD368C}" srcOrd="0" destOrd="0" presId="urn:microsoft.com/office/officeart/2005/8/layout/hierarchy6"/>
    <dgm:cxn modelId="{895CAEB6-C5C9-49C4-85D4-3EFAF90A694C}" type="presParOf" srcId="{31057188-E935-4B36-8080-4438A33DB388}" destId="{A51D596D-7F7F-4829-9A5E-2F6EC539F12E}" srcOrd="1" destOrd="0" presId="urn:microsoft.com/office/officeart/2005/8/layout/hierarchy6"/>
    <dgm:cxn modelId="{8CB4E22E-E090-4791-98CA-F5394C0116E9}" type="presParOf" srcId="{81E01AC9-FFC6-4DB3-8C2D-45914D750885}" destId="{609FA04B-6AD0-4688-BBC4-1E23674808B4}" srcOrd="2" destOrd="0" presId="urn:microsoft.com/office/officeart/2005/8/layout/hierarchy6"/>
    <dgm:cxn modelId="{6977A1E0-2A86-43B6-B4A1-8EEAECD01D98}" type="presParOf" srcId="{81E01AC9-FFC6-4DB3-8C2D-45914D750885}" destId="{A51E97FB-EBA2-4015-BBE2-AD65C1730752}" srcOrd="3" destOrd="0" presId="urn:microsoft.com/office/officeart/2005/8/layout/hierarchy6"/>
    <dgm:cxn modelId="{90D1CE60-F2B2-4690-9CBB-9F29B660E2F9}" type="presParOf" srcId="{A51E97FB-EBA2-4015-BBE2-AD65C1730752}" destId="{880121C0-6367-41C9-B301-5924D8836121}" srcOrd="0" destOrd="0" presId="urn:microsoft.com/office/officeart/2005/8/layout/hierarchy6"/>
    <dgm:cxn modelId="{A98A8692-BDCF-49FC-B42B-D0A385FE6D63}" type="presParOf" srcId="{A51E97FB-EBA2-4015-BBE2-AD65C1730752}" destId="{34B46C62-A505-461E-B506-830B5706CF35}" srcOrd="1" destOrd="0" presId="urn:microsoft.com/office/officeart/2005/8/layout/hierarchy6"/>
    <dgm:cxn modelId="{11CD599F-DF03-4DDB-BF6C-20E9B3788AFA}" type="presParOf" srcId="{5861B6D5-56CD-4B19-935C-423A7D2A9380}" destId="{7CE507D0-11D8-479D-ABC4-8C7CFD9B5CC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EC5963-9FF6-439A-ACB7-BB71D6287FA7}" type="doc">
      <dgm:prSet loTypeId="urn:microsoft.com/office/officeart/2005/8/layout/pyramid2" loCatId="list" qsTypeId="urn:microsoft.com/office/officeart/2005/8/quickstyle/simple1" qsCatId="simple" csTypeId="urn:microsoft.com/office/officeart/2005/8/colors/accent1_2" csCatId="accent1" phldr="1"/>
      <dgm:spPr/>
    </dgm:pt>
    <dgm:pt modelId="{69D33408-2107-4E7C-B9AE-8FEC5A0360ED}">
      <dgm:prSet phldrT="[Metin]"/>
      <dgm:spPr/>
      <dgm:t>
        <a:bodyPr/>
        <a:lstStyle/>
        <a:p>
          <a:r>
            <a:rPr lang="tr-TR" dirty="0"/>
            <a:t>Anayasa</a:t>
          </a:r>
        </a:p>
      </dgm:t>
    </dgm:pt>
    <dgm:pt modelId="{F4D621AF-F8F9-4551-9329-844F0239DE19}" type="parTrans" cxnId="{5ABF21F5-37F2-4F85-9AD8-9B5E00A8C224}">
      <dgm:prSet/>
      <dgm:spPr/>
      <dgm:t>
        <a:bodyPr/>
        <a:lstStyle/>
        <a:p>
          <a:endParaRPr lang="tr-TR"/>
        </a:p>
      </dgm:t>
    </dgm:pt>
    <dgm:pt modelId="{0D8463F2-BF0A-46F0-BE0F-263B174B852B}" type="sibTrans" cxnId="{5ABF21F5-37F2-4F85-9AD8-9B5E00A8C224}">
      <dgm:prSet/>
      <dgm:spPr/>
      <dgm:t>
        <a:bodyPr/>
        <a:lstStyle/>
        <a:p>
          <a:endParaRPr lang="tr-TR"/>
        </a:p>
      </dgm:t>
    </dgm:pt>
    <dgm:pt modelId="{5B47D0F5-4711-46E7-B0F9-07C0BA9DDD31}">
      <dgm:prSet phldrT="[Metin]"/>
      <dgm:spPr/>
      <dgm:t>
        <a:bodyPr/>
        <a:lstStyle/>
        <a:p>
          <a:r>
            <a:rPr lang="tr-TR" dirty="0"/>
            <a:t>Temel Hak ve Hürriyetlere İlişkin Uluslararası Anlaşmalar</a:t>
          </a:r>
        </a:p>
      </dgm:t>
    </dgm:pt>
    <dgm:pt modelId="{0173D5B3-5434-4FD0-A4A9-EB4ACC17F55F}" type="parTrans" cxnId="{7745DE48-889B-436D-9DE0-E05FAB6A165E}">
      <dgm:prSet/>
      <dgm:spPr/>
      <dgm:t>
        <a:bodyPr/>
        <a:lstStyle/>
        <a:p>
          <a:endParaRPr lang="tr-TR"/>
        </a:p>
      </dgm:t>
    </dgm:pt>
    <dgm:pt modelId="{7090458C-9F3A-4DF2-B861-FB7E748212A7}" type="sibTrans" cxnId="{7745DE48-889B-436D-9DE0-E05FAB6A165E}">
      <dgm:prSet/>
      <dgm:spPr/>
      <dgm:t>
        <a:bodyPr/>
        <a:lstStyle/>
        <a:p>
          <a:endParaRPr lang="tr-TR"/>
        </a:p>
      </dgm:t>
    </dgm:pt>
    <dgm:pt modelId="{4584A2D8-07E7-498B-8539-45B6F59D8675}">
      <dgm:prSet phldrT="[Metin]"/>
      <dgm:spPr/>
      <dgm:t>
        <a:bodyPr/>
        <a:lstStyle/>
        <a:p>
          <a:r>
            <a:rPr lang="tr-TR" dirty="0"/>
            <a:t>Kanunlar---&gt; OHAL CBK</a:t>
          </a:r>
        </a:p>
      </dgm:t>
    </dgm:pt>
    <dgm:pt modelId="{6A71F50B-AE31-4A22-AF80-CB5752743575}" type="parTrans" cxnId="{A53BE352-C760-4EAA-BEAA-13780463C3E2}">
      <dgm:prSet/>
      <dgm:spPr/>
      <dgm:t>
        <a:bodyPr/>
        <a:lstStyle/>
        <a:p>
          <a:endParaRPr lang="tr-TR"/>
        </a:p>
      </dgm:t>
    </dgm:pt>
    <dgm:pt modelId="{D8E31098-92E0-4316-A3B7-243861EA81F3}" type="sibTrans" cxnId="{A53BE352-C760-4EAA-BEAA-13780463C3E2}">
      <dgm:prSet/>
      <dgm:spPr/>
      <dgm:t>
        <a:bodyPr/>
        <a:lstStyle/>
        <a:p>
          <a:endParaRPr lang="tr-TR"/>
        </a:p>
      </dgm:t>
    </dgm:pt>
    <dgm:pt modelId="{04887232-253E-4224-A111-898ADA511B03}">
      <dgm:prSet/>
      <dgm:spPr/>
      <dgm:t>
        <a:bodyPr/>
        <a:lstStyle/>
        <a:p>
          <a:r>
            <a:rPr lang="tr-TR" dirty="0"/>
            <a:t>Uluslararası Antlaşmalar </a:t>
          </a:r>
        </a:p>
      </dgm:t>
    </dgm:pt>
    <dgm:pt modelId="{8CC44FD8-9F45-4DDA-BEA4-96D725B5A75A}" type="parTrans" cxnId="{E08E196C-2A7C-4013-9739-883E3722C9FB}">
      <dgm:prSet/>
      <dgm:spPr/>
      <dgm:t>
        <a:bodyPr/>
        <a:lstStyle/>
        <a:p>
          <a:endParaRPr lang="tr-TR"/>
        </a:p>
      </dgm:t>
    </dgm:pt>
    <dgm:pt modelId="{52ED56F8-DB4F-481A-B980-65999076E5DC}" type="sibTrans" cxnId="{E08E196C-2A7C-4013-9739-883E3722C9FB}">
      <dgm:prSet/>
      <dgm:spPr/>
      <dgm:t>
        <a:bodyPr/>
        <a:lstStyle/>
        <a:p>
          <a:endParaRPr lang="tr-TR"/>
        </a:p>
      </dgm:t>
    </dgm:pt>
    <dgm:pt modelId="{B1821408-D0BA-4A5E-BD45-53EE1CFD0F78}">
      <dgm:prSet/>
      <dgm:spPr/>
      <dgm:t>
        <a:bodyPr/>
        <a:lstStyle/>
        <a:p>
          <a:r>
            <a:rPr lang="tr-TR" dirty="0"/>
            <a:t>Cumhurbaşkanlığı Kararnameleri </a:t>
          </a:r>
        </a:p>
      </dgm:t>
    </dgm:pt>
    <dgm:pt modelId="{CEBB1871-6EE0-4ACB-88EB-D29FAED889E7}" type="parTrans" cxnId="{2D2C21BF-DE98-4321-8338-EA4631DF1D20}">
      <dgm:prSet/>
      <dgm:spPr/>
      <dgm:t>
        <a:bodyPr/>
        <a:lstStyle/>
        <a:p>
          <a:endParaRPr lang="tr-TR"/>
        </a:p>
      </dgm:t>
    </dgm:pt>
    <dgm:pt modelId="{AE66B60B-5A69-407C-BD5D-F6DE220D7B87}" type="sibTrans" cxnId="{2D2C21BF-DE98-4321-8338-EA4631DF1D20}">
      <dgm:prSet/>
      <dgm:spPr/>
      <dgm:t>
        <a:bodyPr/>
        <a:lstStyle/>
        <a:p>
          <a:endParaRPr lang="tr-TR"/>
        </a:p>
      </dgm:t>
    </dgm:pt>
    <dgm:pt modelId="{9B03CA67-30C7-4925-B2E0-ED67D14DE8CC}">
      <dgm:prSet/>
      <dgm:spPr/>
      <dgm:t>
        <a:bodyPr/>
        <a:lstStyle/>
        <a:p>
          <a:r>
            <a:rPr lang="tr-TR" dirty="0"/>
            <a:t>Yönetmelikler</a:t>
          </a:r>
        </a:p>
      </dgm:t>
    </dgm:pt>
    <dgm:pt modelId="{5B829A7B-7652-4251-BE9D-F35EA9F0B601}" type="parTrans" cxnId="{B8EC644F-7920-4749-BA16-45E72C60F142}">
      <dgm:prSet/>
      <dgm:spPr/>
      <dgm:t>
        <a:bodyPr/>
        <a:lstStyle/>
        <a:p>
          <a:endParaRPr lang="tr-TR"/>
        </a:p>
      </dgm:t>
    </dgm:pt>
    <dgm:pt modelId="{15A29257-1889-4FDE-96C1-F9FAF6C7F6AB}" type="sibTrans" cxnId="{B8EC644F-7920-4749-BA16-45E72C60F142}">
      <dgm:prSet/>
      <dgm:spPr/>
      <dgm:t>
        <a:bodyPr/>
        <a:lstStyle/>
        <a:p>
          <a:endParaRPr lang="tr-TR"/>
        </a:p>
      </dgm:t>
    </dgm:pt>
    <dgm:pt modelId="{2B5BF184-C739-4DF1-9F24-5661288D314C}" type="pres">
      <dgm:prSet presAssocID="{8BEC5963-9FF6-439A-ACB7-BB71D6287FA7}" presName="compositeShape" presStyleCnt="0">
        <dgm:presLayoutVars>
          <dgm:dir/>
          <dgm:resizeHandles/>
        </dgm:presLayoutVars>
      </dgm:prSet>
      <dgm:spPr/>
    </dgm:pt>
    <dgm:pt modelId="{02936315-76B0-4A2D-93F8-C744724D1521}" type="pres">
      <dgm:prSet presAssocID="{8BEC5963-9FF6-439A-ACB7-BB71D6287FA7}" presName="pyramid" presStyleLbl="node1" presStyleIdx="0" presStyleCnt="1"/>
      <dgm:spPr/>
    </dgm:pt>
    <dgm:pt modelId="{5CD220BD-E821-496B-94ED-5A2644872206}" type="pres">
      <dgm:prSet presAssocID="{8BEC5963-9FF6-439A-ACB7-BB71D6287FA7}" presName="theList" presStyleCnt="0"/>
      <dgm:spPr/>
    </dgm:pt>
    <dgm:pt modelId="{36F6E16E-C771-43E1-87C0-1443BC006DF6}" type="pres">
      <dgm:prSet presAssocID="{69D33408-2107-4E7C-B9AE-8FEC5A0360ED}" presName="aNode" presStyleLbl="fgAcc1" presStyleIdx="0" presStyleCnt="6">
        <dgm:presLayoutVars>
          <dgm:bulletEnabled val="1"/>
        </dgm:presLayoutVars>
      </dgm:prSet>
      <dgm:spPr/>
    </dgm:pt>
    <dgm:pt modelId="{02EFFCD6-13EA-46B0-BDFA-2C6EDECA73D6}" type="pres">
      <dgm:prSet presAssocID="{69D33408-2107-4E7C-B9AE-8FEC5A0360ED}" presName="aSpace" presStyleCnt="0"/>
      <dgm:spPr/>
    </dgm:pt>
    <dgm:pt modelId="{B9F2BF35-7BF4-44CD-8404-A8C737412360}" type="pres">
      <dgm:prSet presAssocID="{5B47D0F5-4711-46E7-B0F9-07C0BA9DDD31}" presName="aNode" presStyleLbl="fgAcc1" presStyleIdx="1" presStyleCnt="6">
        <dgm:presLayoutVars>
          <dgm:bulletEnabled val="1"/>
        </dgm:presLayoutVars>
      </dgm:prSet>
      <dgm:spPr/>
    </dgm:pt>
    <dgm:pt modelId="{2C57F4C2-2ADB-497D-979B-9A29E34B6F9A}" type="pres">
      <dgm:prSet presAssocID="{5B47D0F5-4711-46E7-B0F9-07C0BA9DDD31}" presName="aSpace" presStyleCnt="0"/>
      <dgm:spPr/>
    </dgm:pt>
    <dgm:pt modelId="{A79B9A27-1DEA-4BC0-BDDC-E3D517D14ECC}" type="pres">
      <dgm:prSet presAssocID="{4584A2D8-07E7-498B-8539-45B6F59D8675}" presName="aNode" presStyleLbl="fgAcc1" presStyleIdx="2" presStyleCnt="6">
        <dgm:presLayoutVars>
          <dgm:bulletEnabled val="1"/>
        </dgm:presLayoutVars>
      </dgm:prSet>
      <dgm:spPr/>
    </dgm:pt>
    <dgm:pt modelId="{78BEF092-59F6-420B-820D-9EE2D0C0BD8B}" type="pres">
      <dgm:prSet presAssocID="{4584A2D8-07E7-498B-8539-45B6F59D8675}" presName="aSpace" presStyleCnt="0"/>
      <dgm:spPr/>
    </dgm:pt>
    <dgm:pt modelId="{997D11A6-0BB9-47E2-81CB-41AA265E3819}" type="pres">
      <dgm:prSet presAssocID="{04887232-253E-4224-A111-898ADA511B03}" presName="aNode" presStyleLbl="fgAcc1" presStyleIdx="3" presStyleCnt="6">
        <dgm:presLayoutVars>
          <dgm:bulletEnabled val="1"/>
        </dgm:presLayoutVars>
      </dgm:prSet>
      <dgm:spPr/>
    </dgm:pt>
    <dgm:pt modelId="{99F0B120-05A9-41CC-80AA-7386707B8B7F}" type="pres">
      <dgm:prSet presAssocID="{04887232-253E-4224-A111-898ADA511B03}" presName="aSpace" presStyleCnt="0"/>
      <dgm:spPr/>
    </dgm:pt>
    <dgm:pt modelId="{D41D3FF0-446C-4A2A-A132-807E9DF18753}" type="pres">
      <dgm:prSet presAssocID="{B1821408-D0BA-4A5E-BD45-53EE1CFD0F78}" presName="aNode" presStyleLbl="fgAcc1" presStyleIdx="4" presStyleCnt="6">
        <dgm:presLayoutVars>
          <dgm:bulletEnabled val="1"/>
        </dgm:presLayoutVars>
      </dgm:prSet>
      <dgm:spPr/>
    </dgm:pt>
    <dgm:pt modelId="{FC8BC884-6ED8-42AB-B9B7-CF679DED29FA}" type="pres">
      <dgm:prSet presAssocID="{B1821408-D0BA-4A5E-BD45-53EE1CFD0F78}" presName="aSpace" presStyleCnt="0"/>
      <dgm:spPr/>
    </dgm:pt>
    <dgm:pt modelId="{3C3FF8A7-4E5F-4A70-BEF3-5B69206F29E1}" type="pres">
      <dgm:prSet presAssocID="{9B03CA67-30C7-4925-B2E0-ED67D14DE8CC}" presName="aNode" presStyleLbl="fgAcc1" presStyleIdx="5" presStyleCnt="6">
        <dgm:presLayoutVars>
          <dgm:bulletEnabled val="1"/>
        </dgm:presLayoutVars>
      </dgm:prSet>
      <dgm:spPr/>
    </dgm:pt>
    <dgm:pt modelId="{03A7A35C-B012-43FF-ADDD-94F60D28282E}" type="pres">
      <dgm:prSet presAssocID="{9B03CA67-30C7-4925-B2E0-ED67D14DE8CC}" presName="aSpace" presStyleCnt="0"/>
      <dgm:spPr/>
    </dgm:pt>
  </dgm:ptLst>
  <dgm:cxnLst>
    <dgm:cxn modelId="{0B300B18-6BC8-4111-BA49-DBAFBF0730E0}" type="presOf" srcId="{5B47D0F5-4711-46E7-B0F9-07C0BA9DDD31}" destId="{B9F2BF35-7BF4-44CD-8404-A8C737412360}" srcOrd="0" destOrd="0" presId="urn:microsoft.com/office/officeart/2005/8/layout/pyramid2"/>
    <dgm:cxn modelId="{7745DE48-889B-436D-9DE0-E05FAB6A165E}" srcId="{8BEC5963-9FF6-439A-ACB7-BB71D6287FA7}" destId="{5B47D0F5-4711-46E7-B0F9-07C0BA9DDD31}" srcOrd="1" destOrd="0" parTransId="{0173D5B3-5434-4FD0-A4A9-EB4ACC17F55F}" sibTransId="{7090458C-9F3A-4DF2-B861-FB7E748212A7}"/>
    <dgm:cxn modelId="{EA70E74A-7CAA-4284-A993-A9B2290ABEE3}" type="presOf" srcId="{4584A2D8-07E7-498B-8539-45B6F59D8675}" destId="{A79B9A27-1DEA-4BC0-BDDC-E3D517D14ECC}" srcOrd="0" destOrd="0" presId="urn:microsoft.com/office/officeart/2005/8/layout/pyramid2"/>
    <dgm:cxn modelId="{80B4ED4B-CEEA-4AAC-8385-A2003DDD3C41}" type="presOf" srcId="{04887232-253E-4224-A111-898ADA511B03}" destId="{997D11A6-0BB9-47E2-81CB-41AA265E3819}" srcOrd="0" destOrd="0" presId="urn:microsoft.com/office/officeart/2005/8/layout/pyramid2"/>
    <dgm:cxn modelId="{E08E196C-2A7C-4013-9739-883E3722C9FB}" srcId="{8BEC5963-9FF6-439A-ACB7-BB71D6287FA7}" destId="{04887232-253E-4224-A111-898ADA511B03}" srcOrd="3" destOrd="0" parTransId="{8CC44FD8-9F45-4DDA-BEA4-96D725B5A75A}" sibTransId="{52ED56F8-DB4F-481A-B980-65999076E5DC}"/>
    <dgm:cxn modelId="{B8EC644F-7920-4749-BA16-45E72C60F142}" srcId="{8BEC5963-9FF6-439A-ACB7-BB71D6287FA7}" destId="{9B03CA67-30C7-4925-B2E0-ED67D14DE8CC}" srcOrd="5" destOrd="0" parTransId="{5B829A7B-7652-4251-BE9D-F35EA9F0B601}" sibTransId="{15A29257-1889-4FDE-96C1-F9FAF6C7F6AB}"/>
    <dgm:cxn modelId="{A53BE352-C760-4EAA-BEAA-13780463C3E2}" srcId="{8BEC5963-9FF6-439A-ACB7-BB71D6287FA7}" destId="{4584A2D8-07E7-498B-8539-45B6F59D8675}" srcOrd="2" destOrd="0" parTransId="{6A71F50B-AE31-4A22-AF80-CB5752743575}" sibTransId="{D8E31098-92E0-4316-A3B7-243861EA81F3}"/>
    <dgm:cxn modelId="{B0112E74-1D76-4CE7-83A3-1D07B8C51C3B}" type="presOf" srcId="{8BEC5963-9FF6-439A-ACB7-BB71D6287FA7}" destId="{2B5BF184-C739-4DF1-9F24-5661288D314C}" srcOrd="0" destOrd="0" presId="urn:microsoft.com/office/officeart/2005/8/layout/pyramid2"/>
    <dgm:cxn modelId="{B7745893-E1B8-4ABC-8A4A-B2ECA4050B03}" type="presOf" srcId="{B1821408-D0BA-4A5E-BD45-53EE1CFD0F78}" destId="{D41D3FF0-446C-4A2A-A132-807E9DF18753}" srcOrd="0" destOrd="0" presId="urn:microsoft.com/office/officeart/2005/8/layout/pyramid2"/>
    <dgm:cxn modelId="{CD419994-ACAE-4F9B-AC82-8A1145A94BEB}" type="presOf" srcId="{69D33408-2107-4E7C-B9AE-8FEC5A0360ED}" destId="{36F6E16E-C771-43E1-87C0-1443BC006DF6}" srcOrd="0" destOrd="0" presId="urn:microsoft.com/office/officeart/2005/8/layout/pyramid2"/>
    <dgm:cxn modelId="{2D2C21BF-DE98-4321-8338-EA4631DF1D20}" srcId="{8BEC5963-9FF6-439A-ACB7-BB71D6287FA7}" destId="{B1821408-D0BA-4A5E-BD45-53EE1CFD0F78}" srcOrd="4" destOrd="0" parTransId="{CEBB1871-6EE0-4ACB-88EB-D29FAED889E7}" sibTransId="{AE66B60B-5A69-407C-BD5D-F6DE220D7B87}"/>
    <dgm:cxn modelId="{A17C5BC2-DB56-4F2C-ADA2-1E665B1F9483}" type="presOf" srcId="{9B03CA67-30C7-4925-B2E0-ED67D14DE8CC}" destId="{3C3FF8A7-4E5F-4A70-BEF3-5B69206F29E1}" srcOrd="0" destOrd="0" presId="urn:microsoft.com/office/officeart/2005/8/layout/pyramid2"/>
    <dgm:cxn modelId="{5ABF21F5-37F2-4F85-9AD8-9B5E00A8C224}" srcId="{8BEC5963-9FF6-439A-ACB7-BB71D6287FA7}" destId="{69D33408-2107-4E7C-B9AE-8FEC5A0360ED}" srcOrd="0" destOrd="0" parTransId="{F4D621AF-F8F9-4551-9329-844F0239DE19}" sibTransId="{0D8463F2-BF0A-46F0-BE0F-263B174B852B}"/>
    <dgm:cxn modelId="{C27E46AA-1584-48C2-9082-B1CDE9529B6D}" type="presParOf" srcId="{2B5BF184-C739-4DF1-9F24-5661288D314C}" destId="{02936315-76B0-4A2D-93F8-C744724D1521}" srcOrd="0" destOrd="0" presId="urn:microsoft.com/office/officeart/2005/8/layout/pyramid2"/>
    <dgm:cxn modelId="{EA622173-DF3B-4174-B525-B92886CAC5F7}" type="presParOf" srcId="{2B5BF184-C739-4DF1-9F24-5661288D314C}" destId="{5CD220BD-E821-496B-94ED-5A2644872206}" srcOrd="1" destOrd="0" presId="urn:microsoft.com/office/officeart/2005/8/layout/pyramid2"/>
    <dgm:cxn modelId="{18CE334F-E5E8-4EB7-8D55-F91C3B8CFDFC}" type="presParOf" srcId="{5CD220BD-E821-496B-94ED-5A2644872206}" destId="{36F6E16E-C771-43E1-87C0-1443BC006DF6}" srcOrd="0" destOrd="0" presId="urn:microsoft.com/office/officeart/2005/8/layout/pyramid2"/>
    <dgm:cxn modelId="{FF4118ED-7F29-4B44-B532-4B49498F345C}" type="presParOf" srcId="{5CD220BD-E821-496B-94ED-5A2644872206}" destId="{02EFFCD6-13EA-46B0-BDFA-2C6EDECA73D6}" srcOrd="1" destOrd="0" presId="urn:microsoft.com/office/officeart/2005/8/layout/pyramid2"/>
    <dgm:cxn modelId="{27DA6A06-4B04-4BCC-90BE-D7E2BA00DEB2}" type="presParOf" srcId="{5CD220BD-E821-496B-94ED-5A2644872206}" destId="{B9F2BF35-7BF4-44CD-8404-A8C737412360}" srcOrd="2" destOrd="0" presId="urn:microsoft.com/office/officeart/2005/8/layout/pyramid2"/>
    <dgm:cxn modelId="{E916DC6D-A224-41B4-9FF1-5B3A8D921F81}" type="presParOf" srcId="{5CD220BD-E821-496B-94ED-5A2644872206}" destId="{2C57F4C2-2ADB-497D-979B-9A29E34B6F9A}" srcOrd="3" destOrd="0" presId="urn:microsoft.com/office/officeart/2005/8/layout/pyramid2"/>
    <dgm:cxn modelId="{CBEB7BDE-C9AA-4F5D-A150-C233D34EC8FB}" type="presParOf" srcId="{5CD220BD-E821-496B-94ED-5A2644872206}" destId="{A79B9A27-1DEA-4BC0-BDDC-E3D517D14ECC}" srcOrd="4" destOrd="0" presId="urn:microsoft.com/office/officeart/2005/8/layout/pyramid2"/>
    <dgm:cxn modelId="{AD7EB911-09AA-4893-A531-2CE479465232}" type="presParOf" srcId="{5CD220BD-E821-496B-94ED-5A2644872206}" destId="{78BEF092-59F6-420B-820D-9EE2D0C0BD8B}" srcOrd="5" destOrd="0" presId="urn:microsoft.com/office/officeart/2005/8/layout/pyramid2"/>
    <dgm:cxn modelId="{5DC3E7CE-80E0-47F7-BE2F-94DF816A154C}" type="presParOf" srcId="{5CD220BD-E821-496B-94ED-5A2644872206}" destId="{997D11A6-0BB9-47E2-81CB-41AA265E3819}" srcOrd="6" destOrd="0" presId="urn:microsoft.com/office/officeart/2005/8/layout/pyramid2"/>
    <dgm:cxn modelId="{70F05513-B625-4949-85EE-CA05724576ED}" type="presParOf" srcId="{5CD220BD-E821-496B-94ED-5A2644872206}" destId="{99F0B120-05A9-41CC-80AA-7386707B8B7F}" srcOrd="7" destOrd="0" presId="urn:microsoft.com/office/officeart/2005/8/layout/pyramid2"/>
    <dgm:cxn modelId="{A630AE51-CC2E-416C-BBEB-71A555C28ADB}" type="presParOf" srcId="{5CD220BD-E821-496B-94ED-5A2644872206}" destId="{D41D3FF0-446C-4A2A-A132-807E9DF18753}" srcOrd="8" destOrd="0" presId="urn:microsoft.com/office/officeart/2005/8/layout/pyramid2"/>
    <dgm:cxn modelId="{4A6D1608-1268-440A-893D-89D82EF82434}" type="presParOf" srcId="{5CD220BD-E821-496B-94ED-5A2644872206}" destId="{FC8BC884-6ED8-42AB-B9B7-CF679DED29FA}" srcOrd="9" destOrd="0" presId="urn:microsoft.com/office/officeart/2005/8/layout/pyramid2"/>
    <dgm:cxn modelId="{9664CB34-965E-456F-AB5D-6636910EDE9C}" type="presParOf" srcId="{5CD220BD-E821-496B-94ED-5A2644872206}" destId="{3C3FF8A7-4E5F-4A70-BEF3-5B69206F29E1}" srcOrd="10" destOrd="0" presId="urn:microsoft.com/office/officeart/2005/8/layout/pyramid2"/>
    <dgm:cxn modelId="{959C8409-74D2-46A2-908D-B3F7ECACEE4F}" type="presParOf" srcId="{5CD220BD-E821-496B-94ED-5A2644872206}" destId="{03A7A35C-B012-43FF-ADDD-94F60D28282E}"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CFBEE-E464-480C-AFE3-90D0C10D6CD4}">
      <dsp:nvSpPr>
        <dsp:cNvPr id="0" name=""/>
        <dsp:cNvSpPr/>
      </dsp:nvSpPr>
      <dsp:spPr>
        <a:xfrm>
          <a:off x="3357842" y="884928"/>
          <a:ext cx="1719594" cy="114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Hukukun Kaynakları</a:t>
          </a:r>
        </a:p>
      </dsp:txBody>
      <dsp:txXfrm>
        <a:off x="3391419" y="918505"/>
        <a:ext cx="1652440" cy="1079242"/>
      </dsp:txXfrm>
    </dsp:sp>
    <dsp:sp modelId="{D2D5445F-765E-48F3-A525-D241604561CB}">
      <dsp:nvSpPr>
        <dsp:cNvPr id="0" name=""/>
        <dsp:cNvSpPr/>
      </dsp:nvSpPr>
      <dsp:spPr>
        <a:xfrm>
          <a:off x="1982167" y="2031324"/>
          <a:ext cx="2235472" cy="458558"/>
        </a:xfrm>
        <a:custGeom>
          <a:avLst/>
          <a:gdLst/>
          <a:ahLst/>
          <a:cxnLst/>
          <a:rect l="0" t="0" r="0" b="0"/>
          <a:pathLst>
            <a:path>
              <a:moveTo>
                <a:pt x="2235472" y="0"/>
              </a:moveTo>
              <a:lnTo>
                <a:pt x="2235472" y="229279"/>
              </a:lnTo>
              <a:lnTo>
                <a:pt x="0" y="229279"/>
              </a:lnTo>
              <a:lnTo>
                <a:pt x="0" y="4585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13FCD-F14A-410B-BB47-4FC7A788A9EE}">
      <dsp:nvSpPr>
        <dsp:cNvPr id="0" name=""/>
        <dsp:cNvSpPr/>
      </dsp:nvSpPr>
      <dsp:spPr>
        <a:xfrm>
          <a:off x="1122370" y="2489883"/>
          <a:ext cx="1719594" cy="114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Asli Kaynaklar</a:t>
          </a:r>
        </a:p>
      </dsp:txBody>
      <dsp:txXfrm>
        <a:off x="1155947" y="2523460"/>
        <a:ext cx="1652440" cy="1079242"/>
      </dsp:txXfrm>
    </dsp:sp>
    <dsp:sp modelId="{920C5B5D-0EB6-4C63-8287-947B78A648CD}">
      <dsp:nvSpPr>
        <dsp:cNvPr id="0" name=""/>
        <dsp:cNvSpPr/>
      </dsp:nvSpPr>
      <dsp:spPr>
        <a:xfrm>
          <a:off x="864430" y="3636279"/>
          <a:ext cx="1117736" cy="458558"/>
        </a:xfrm>
        <a:custGeom>
          <a:avLst/>
          <a:gdLst/>
          <a:ahLst/>
          <a:cxnLst/>
          <a:rect l="0" t="0" r="0" b="0"/>
          <a:pathLst>
            <a:path>
              <a:moveTo>
                <a:pt x="1117736" y="0"/>
              </a:moveTo>
              <a:lnTo>
                <a:pt x="1117736" y="229279"/>
              </a:lnTo>
              <a:lnTo>
                <a:pt x="0" y="229279"/>
              </a:lnTo>
              <a:lnTo>
                <a:pt x="0" y="4585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EEE42-2E87-4B4C-9727-896252502D14}">
      <dsp:nvSpPr>
        <dsp:cNvPr id="0" name=""/>
        <dsp:cNvSpPr/>
      </dsp:nvSpPr>
      <dsp:spPr>
        <a:xfrm>
          <a:off x="4633" y="4094838"/>
          <a:ext cx="1719594" cy="114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Yazılı Kaynaklar</a:t>
          </a:r>
        </a:p>
      </dsp:txBody>
      <dsp:txXfrm>
        <a:off x="38210" y="4128415"/>
        <a:ext cx="1652440" cy="1079242"/>
      </dsp:txXfrm>
    </dsp:sp>
    <dsp:sp modelId="{227C0D48-5377-43A3-B741-12E6529E225B}">
      <dsp:nvSpPr>
        <dsp:cNvPr id="0" name=""/>
        <dsp:cNvSpPr/>
      </dsp:nvSpPr>
      <dsp:spPr>
        <a:xfrm>
          <a:off x="1982167" y="3636279"/>
          <a:ext cx="1117736" cy="458558"/>
        </a:xfrm>
        <a:custGeom>
          <a:avLst/>
          <a:gdLst/>
          <a:ahLst/>
          <a:cxnLst/>
          <a:rect l="0" t="0" r="0" b="0"/>
          <a:pathLst>
            <a:path>
              <a:moveTo>
                <a:pt x="0" y="0"/>
              </a:moveTo>
              <a:lnTo>
                <a:pt x="0" y="229279"/>
              </a:lnTo>
              <a:lnTo>
                <a:pt x="1117736" y="229279"/>
              </a:lnTo>
              <a:lnTo>
                <a:pt x="1117736" y="4585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7E8A8-4299-4AFF-8EEF-93841638A4D7}">
      <dsp:nvSpPr>
        <dsp:cNvPr id="0" name=""/>
        <dsp:cNvSpPr/>
      </dsp:nvSpPr>
      <dsp:spPr>
        <a:xfrm>
          <a:off x="2240106" y="4094838"/>
          <a:ext cx="1719594" cy="114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Yazısız Kaynaklar</a:t>
          </a:r>
        </a:p>
        <a:p>
          <a:pPr marL="0" lvl="0" indent="0" algn="ctr" defTabSz="755650">
            <a:lnSpc>
              <a:spcPct val="90000"/>
            </a:lnSpc>
            <a:spcBef>
              <a:spcPct val="0"/>
            </a:spcBef>
            <a:spcAft>
              <a:spcPct val="35000"/>
            </a:spcAft>
            <a:buNone/>
          </a:pPr>
          <a:r>
            <a:rPr lang="tr-TR" sz="1700" kern="1200" dirty="0"/>
            <a:t>(Örf-Adet Kuralları)</a:t>
          </a:r>
        </a:p>
      </dsp:txBody>
      <dsp:txXfrm>
        <a:off x="2273683" y="4128415"/>
        <a:ext cx="1652440" cy="1079242"/>
      </dsp:txXfrm>
    </dsp:sp>
    <dsp:sp modelId="{306A0C1F-0361-4D42-9E03-028E8C4AD5F8}">
      <dsp:nvSpPr>
        <dsp:cNvPr id="0" name=""/>
        <dsp:cNvSpPr/>
      </dsp:nvSpPr>
      <dsp:spPr>
        <a:xfrm>
          <a:off x="4217639" y="2031324"/>
          <a:ext cx="2235472" cy="458558"/>
        </a:xfrm>
        <a:custGeom>
          <a:avLst/>
          <a:gdLst/>
          <a:ahLst/>
          <a:cxnLst/>
          <a:rect l="0" t="0" r="0" b="0"/>
          <a:pathLst>
            <a:path>
              <a:moveTo>
                <a:pt x="0" y="0"/>
              </a:moveTo>
              <a:lnTo>
                <a:pt x="0" y="229279"/>
              </a:lnTo>
              <a:lnTo>
                <a:pt x="2235472" y="229279"/>
              </a:lnTo>
              <a:lnTo>
                <a:pt x="2235472" y="4585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A1B60-75E1-441F-BC75-B49DDFA2D870}">
      <dsp:nvSpPr>
        <dsp:cNvPr id="0" name=""/>
        <dsp:cNvSpPr/>
      </dsp:nvSpPr>
      <dsp:spPr>
        <a:xfrm>
          <a:off x="5593315" y="2489883"/>
          <a:ext cx="1719594" cy="114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Yardımcı Kaynaklar</a:t>
          </a:r>
        </a:p>
      </dsp:txBody>
      <dsp:txXfrm>
        <a:off x="5626892" y="2523460"/>
        <a:ext cx="1652440" cy="1079242"/>
      </dsp:txXfrm>
    </dsp:sp>
    <dsp:sp modelId="{0D575147-D49E-45C2-9E27-BB40054E04B8}">
      <dsp:nvSpPr>
        <dsp:cNvPr id="0" name=""/>
        <dsp:cNvSpPr/>
      </dsp:nvSpPr>
      <dsp:spPr>
        <a:xfrm>
          <a:off x="5335376" y="3636279"/>
          <a:ext cx="1117736" cy="458558"/>
        </a:xfrm>
        <a:custGeom>
          <a:avLst/>
          <a:gdLst/>
          <a:ahLst/>
          <a:cxnLst/>
          <a:rect l="0" t="0" r="0" b="0"/>
          <a:pathLst>
            <a:path>
              <a:moveTo>
                <a:pt x="1117736" y="0"/>
              </a:moveTo>
              <a:lnTo>
                <a:pt x="1117736" y="229279"/>
              </a:lnTo>
              <a:lnTo>
                <a:pt x="0" y="229279"/>
              </a:lnTo>
              <a:lnTo>
                <a:pt x="0" y="4585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96CB5-805D-4C8D-9A5E-97072AAD368C}">
      <dsp:nvSpPr>
        <dsp:cNvPr id="0" name=""/>
        <dsp:cNvSpPr/>
      </dsp:nvSpPr>
      <dsp:spPr>
        <a:xfrm>
          <a:off x="4475579" y="4094838"/>
          <a:ext cx="1719594" cy="114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Mahkeme Kararları (İçtihatlar)</a:t>
          </a:r>
        </a:p>
      </dsp:txBody>
      <dsp:txXfrm>
        <a:off x="4509156" y="4128415"/>
        <a:ext cx="1652440" cy="1079242"/>
      </dsp:txXfrm>
    </dsp:sp>
    <dsp:sp modelId="{609FA04B-6AD0-4688-BBC4-1E23674808B4}">
      <dsp:nvSpPr>
        <dsp:cNvPr id="0" name=""/>
        <dsp:cNvSpPr/>
      </dsp:nvSpPr>
      <dsp:spPr>
        <a:xfrm>
          <a:off x="6453112" y="3636279"/>
          <a:ext cx="1117736" cy="458558"/>
        </a:xfrm>
        <a:custGeom>
          <a:avLst/>
          <a:gdLst/>
          <a:ahLst/>
          <a:cxnLst/>
          <a:rect l="0" t="0" r="0" b="0"/>
          <a:pathLst>
            <a:path>
              <a:moveTo>
                <a:pt x="0" y="0"/>
              </a:moveTo>
              <a:lnTo>
                <a:pt x="0" y="229279"/>
              </a:lnTo>
              <a:lnTo>
                <a:pt x="1117736" y="229279"/>
              </a:lnTo>
              <a:lnTo>
                <a:pt x="1117736" y="4585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121C0-6367-41C9-B301-5924D8836121}">
      <dsp:nvSpPr>
        <dsp:cNvPr id="0" name=""/>
        <dsp:cNvSpPr/>
      </dsp:nvSpPr>
      <dsp:spPr>
        <a:xfrm>
          <a:off x="6711051" y="4094838"/>
          <a:ext cx="1719594" cy="114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Bilimsel Görüşler (Doktrin)</a:t>
          </a:r>
        </a:p>
      </dsp:txBody>
      <dsp:txXfrm>
        <a:off x="6744628" y="4128415"/>
        <a:ext cx="1652440" cy="1079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36315-76B0-4A2D-93F8-C744724D1521}">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F6E16E-C771-43E1-87C0-1443BC006DF6}">
      <dsp:nvSpPr>
        <dsp:cNvPr id="0" name=""/>
        <dsp:cNvSpPr/>
      </dsp:nvSpPr>
      <dsp:spPr>
        <a:xfrm>
          <a:off x="3775352" y="455027"/>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Anayasa</a:t>
          </a:r>
        </a:p>
      </dsp:txBody>
      <dsp:txXfrm>
        <a:off x="3801502" y="481177"/>
        <a:ext cx="2889575" cy="483390"/>
      </dsp:txXfrm>
    </dsp:sp>
    <dsp:sp modelId="{B9F2BF35-7BF4-44CD-8404-A8C737412360}">
      <dsp:nvSpPr>
        <dsp:cNvPr id="0" name=""/>
        <dsp:cNvSpPr/>
      </dsp:nvSpPr>
      <dsp:spPr>
        <a:xfrm>
          <a:off x="3775352" y="1057678"/>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Temel Hak ve Hürriyetlere İlişkin Uluslararası Anlaşmalar</a:t>
          </a:r>
        </a:p>
      </dsp:txBody>
      <dsp:txXfrm>
        <a:off x="3801502" y="1083828"/>
        <a:ext cx="2889575" cy="483390"/>
      </dsp:txXfrm>
    </dsp:sp>
    <dsp:sp modelId="{A79B9A27-1DEA-4BC0-BDDC-E3D517D14ECC}">
      <dsp:nvSpPr>
        <dsp:cNvPr id="0" name=""/>
        <dsp:cNvSpPr/>
      </dsp:nvSpPr>
      <dsp:spPr>
        <a:xfrm>
          <a:off x="3775352" y="1660330"/>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Kanunlar---&gt; OHAL CBK</a:t>
          </a:r>
        </a:p>
      </dsp:txBody>
      <dsp:txXfrm>
        <a:off x="3801502" y="1686480"/>
        <a:ext cx="2889575" cy="483390"/>
      </dsp:txXfrm>
    </dsp:sp>
    <dsp:sp modelId="{997D11A6-0BB9-47E2-81CB-41AA265E3819}">
      <dsp:nvSpPr>
        <dsp:cNvPr id="0" name=""/>
        <dsp:cNvSpPr/>
      </dsp:nvSpPr>
      <dsp:spPr>
        <a:xfrm>
          <a:off x="3775352" y="2262981"/>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Uluslararası Antlaşmalar </a:t>
          </a:r>
        </a:p>
      </dsp:txBody>
      <dsp:txXfrm>
        <a:off x="3801502" y="2289131"/>
        <a:ext cx="2889575" cy="483390"/>
      </dsp:txXfrm>
    </dsp:sp>
    <dsp:sp modelId="{D41D3FF0-446C-4A2A-A132-807E9DF18753}">
      <dsp:nvSpPr>
        <dsp:cNvPr id="0" name=""/>
        <dsp:cNvSpPr/>
      </dsp:nvSpPr>
      <dsp:spPr>
        <a:xfrm>
          <a:off x="3775352" y="2865632"/>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Cumhurbaşkanlığı Kararnameleri </a:t>
          </a:r>
        </a:p>
      </dsp:txBody>
      <dsp:txXfrm>
        <a:off x="3801502" y="2891782"/>
        <a:ext cx="2889575" cy="483390"/>
      </dsp:txXfrm>
    </dsp:sp>
    <dsp:sp modelId="{3C3FF8A7-4E5F-4A70-BEF3-5B69206F29E1}">
      <dsp:nvSpPr>
        <dsp:cNvPr id="0" name=""/>
        <dsp:cNvSpPr/>
      </dsp:nvSpPr>
      <dsp:spPr>
        <a:xfrm>
          <a:off x="3775352" y="3468284"/>
          <a:ext cx="2941875" cy="5356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Yönetmelikler</a:t>
          </a:r>
        </a:p>
      </dsp:txBody>
      <dsp:txXfrm>
        <a:off x="3801502" y="3494434"/>
        <a:ext cx="2889575" cy="4833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F4B63-7FC8-4026-9C84-1F92C2B8AEBD}" type="datetimeFigureOut">
              <a:rPr lang="tr-TR" smtClean="0"/>
              <a:pPr/>
              <a:t>22.9.2019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9C900-6426-4D41-ADBA-ECBC05DFA6C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C49C900-6426-4D41-ADBA-ECBC05DFA6C4}" type="slidenum">
              <a:rPr lang="tr-TR" smtClean="0"/>
              <a:pPr/>
              <a:t>28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548D556F-5A9F-4FB2-832B-47FAAE8D0A13}" type="datetimeFigureOut">
              <a:rPr lang="tr-TR" smtClean="0"/>
              <a:pPr/>
              <a:t>22.9.2019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E0E7B7-D8F8-4A72-8FDC-351C53CF6DB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48D556F-5A9F-4FB2-832B-47FAAE8D0A13}" type="datetimeFigureOut">
              <a:rPr lang="tr-TR" smtClean="0"/>
              <a:pPr/>
              <a:t>22.9.2019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E0E7B7-D8F8-4A72-8FDC-351C53CF6DB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48D556F-5A9F-4FB2-832B-47FAAE8D0A13}" type="datetimeFigureOut">
              <a:rPr lang="tr-TR" smtClean="0"/>
              <a:pPr/>
              <a:t>22.9.2019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E0E7B7-D8F8-4A72-8FDC-351C53CF6DB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48D556F-5A9F-4FB2-832B-47FAAE8D0A13}" type="datetimeFigureOut">
              <a:rPr lang="tr-TR" smtClean="0"/>
              <a:pPr/>
              <a:t>22.9.2019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E0E7B7-D8F8-4A72-8FDC-351C53CF6DB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548D556F-5A9F-4FB2-832B-47FAAE8D0A13}" type="datetimeFigureOut">
              <a:rPr lang="tr-TR" smtClean="0"/>
              <a:pPr/>
              <a:t>22.9.2019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E0E7B7-D8F8-4A72-8FDC-351C53CF6DB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548D556F-5A9F-4FB2-832B-47FAAE8D0A13}" type="datetimeFigureOut">
              <a:rPr lang="tr-TR" smtClean="0"/>
              <a:pPr/>
              <a:t>22.9.2019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2E0E7B7-D8F8-4A72-8FDC-351C53CF6DB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548D556F-5A9F-4FB2-832B-47FAAE8D0A13}" type="datetimeFigureOut">
              <a:rPr lang="tr-TR" smtClean="0"/>
              <a:pPr/>
              <a:t>22.9.2019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2E0E7B7-D8F8-4A72-8FDC-351C53CF6DB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548D556F-5A9F-4FB2-832B-47FAAE8D0A13}" type="datetimeFigureOut">
              <a:rPr lang="tr-TR" smtClean="0"/>
              <a:pPr/>
              <a:t>22.9.2019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2E0E7B7-D8F8-4A72-8FDC-351C53CF6DB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48D556F-5A9F-4FB2-832B-47FAAE8D0A13}" type="datetimeFigureOut">
              <a:rPr lang="tr-TR" smtClean="0"/>
              <a:pPr/>
              <a:t>22.9.2019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2E0E7B7-D8F8-4A72-8FDC-351C53CF6DB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48D556F-5A9F-4FB2-832B-47FAAE8D0A13}" type="datetimeFigureOut">
              <a:rPr lang="tr-TR" smtClean="0"/>
              <a:pPr/>
              <a:t>22.9.2019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2E0E7B7-D8F8-4A72-8FDC-351C53CF6DB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48D556F-5A9F-4FB2-832B-47FAAE8D0A13}" type="datetimeFigureOut">
              <a:rPr lang="tr-TR" smtClean="0"/>
              <a:pPr/>
              <a:t>22.9.2019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2E0E7B7-D8F8-4A72-8FDC-351C53CF6DB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D556F-5A9F-4FB2-832B-47FAAE8D0A13}" type="datetimeFigureOut">
              <a:rPr lang="tr-TR" smtClean="0"/>
              <a:pPr/>
              <a:t>22.9.2019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0E7B7-D8F8-4A72-8FDC-351C53CF6DB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C9yX6jRxTI#t=24"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dirty="0"/>
          </a:p>
        </p:txBody>
      </p:sp>
      <p:sp>
        <p:nvSpPr>
          <p:cNvPr id="3" name="2 Alt Başlık"/>
          <p:cNvSpPr>
            <a:spLocks noGrp="1"/>
          </p:cNvSpPr>
          <p:nvPr>
            <p:ph type="subTitle" idx="1"/>
          </p:nvPr>
        </p:nvSpPr>
        <p:spPr/>
        <p:txBody>
          <a:bodyPr/>
          <a:lstStyle/>
          <a:p>
            <a:endParaRPr lang="tr-TR" dirty="0">
              <a:solidFill>
                <a:schemeClr val="tx1"/>
              </a:solidFill>
            </a:endParaRPr>
          </a:p>
        </p:txBody>
      </p:sp>
      <p:pic>
        <p:nvPicPr>
          <p:cNvPr id="2050" name="Picture 2" descr="hukuk ile ilgili gÃ¶rsel sonucu">
            <a:extLst>
              <a:ext uri="{FF2B5EF4-FFF2-40B4-BE49-F238E27FC236}">
                <a16:creationId xmlns:a16="http://schemas.microsoft.com/office/drawing/2014/main" id="{9BAEC3F7-2B4E-4092-980D-035587D64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5" y="0"/>
            <a:ext cx="921501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7B3A38F3-825A-4D33-8C48-D3B7200C5BD0}"/>
              </a:ext>
            </a:extLst>
          </p:cNvPr>
          <p:cNvSpPr txBox="1"/>
          <p:nvPr/>
        </p:nvSpPr>
        <p:spPr>
          <a:xfrm>
            <a:off x="179512" y="260648"/>
            <a:ext cx="2808312" cy="2031325"/>
          </a:xfrm>
          <a:prstGeom prst="rect">
            <a:avLst/>
          </a:prstGeom>
          <a:noFill/>
        </p:spPr>
        <p:txBody>
          <a:bodyPr wrap="square" rtlCol="0">
            <a:spAutoFit/>
          </a:bodyPr>
          <a:lstStyle/>
          <a:p>
            <a:r>
              <a:rPr lang="tr-TR" sz="5400" dirty="0"/>
              <a:t>HUKUKA     GİRİŞ</a:t>
            </a:r>
          </a:p>
          <a:p>
            <a:endParaRPr lang="tr-TR" dirty="0"/>
          </a:p>
        </p:txBody>
      </p:sp>
      <p:sp>
        <p:nvSpPr>
          <p:cNvPr id="5" name="Metin kutusu 4">
            <a:extLst>
              <a:ext uri="{FF2B5EF4-FFF2-40B4-BE49-F238E27FC236}">
                <a16:creationId xmlns:a16="http://schemas.microsoft.com/office/drawing/2014/main" id="{FC163C00-7DCE-48DB-AE59-31EE8E7BF694}"/>
              </a:ext>
            </a:extLst>
          </p:cNvPr>
          <p:cNvSpPr txBox="1"/>
          <p:nvPr/>
        </p:nvSpPr>
        <p:spPr>
          <a:xfrm>
            <a:off x="5855568" y="3178314"/>
            <a:ext cx="2192288" cy="707886"/>
          </a:xfrm>
          <a:prstGeom prst="rect">
            <a:avLst/>
          </a:prstGeom>
          <a:noFill/>
        </p:spPr>
        <p:txBody>
          <a:bodyPr wrap="square" rtlCol="0">
            <a:spAutoFit/>
          </a:bodyPr>
          <a:lstStyle/>
          <a:p>
            <a:r>
              <a:rPr lang="tr-TR" sz="4000" dirty="0"/>
              <a:t>1. DERS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manya osmanlÄ± ittifakÄ± ile ilgili gÃ¶rsel sonucu">
            <a:extLst>
              <a:ext uri="{FF2B5EF4-FFF2-40B4-BE49-F238E27FC236}">
                <a16:creationId xmlns:a16="http://schemas.microsoft.com/office/drawing/2014/main" id="{683AC327-13A2-4B26-A9EF-ED56DFBC3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6944" cy="5909219"/>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418ACA24-DF19-47ED-B500-78C585A5D821}"/>
              </a:ext>
            </a:extLst>
          </p:cNvPr>
          <p:cNvSpPr txBox="1"/>
          <p:nvPr/>
        </p:nvSpPr>
        <p:spPr>
          <a:xfrm>
            <a:off x="683568" y="6093296"/>
            <a:ext cx="7920880" cy="369332"/>
          </a:xfrm>
          <a:prstGeom prst="rect">
            <a:avLst/>
          </a:prstGeom>
          <a:noFill/>
        </p:spPr>
        <p:txBody>
          <a:bodyPr wrap="square" rtlCol="0">
            <a:spAutoFit/>
          </a:bodyPr>
          <a:lstStyle/>
          <a:p>
            <a:r>
              <a:rPr lang="tr-TR" dirty="0"/>
              <a:t>                                Türk – Alman ittifakını gösteren bir kartpostal</a:t>
            </a:r>
          </a:p>
        </p:txBody>
      </p:sp>
    </p:spTree>
    <p:extLst>
      <p:ext uri="{BB962C8B-B14F-4D97-AF65-F5344CB8AC3E}">
        <p14:creationId xmlns:p14="http://schemas.microsoft.com/office/powerpoint/2010/main" val="52104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980728"/>
            <a:ext cx="8712968" cy="4893647"/>
          </a:xfrm>
          <a:prstGeom prst="rect">
            <a:avLst/>
          </a:prstGeom>
        </p:spPr>
        <p:txBody>
          <a:bodyPr wrap="square">
            <a:spAutoFit/>
          </a:bodyPr>
          <a:lstStyle/>
          <a:p>
            <a:pPr algn="just"/>
            <a:r>
              <a:rPr lang="tr-TR" dirty="0"/>
              <a:t>	</a:t>
            </a:r>
            <a:r>
              <a:rPr lang="tr-TR" sz="2400" dirty="0"/>
              <a:t>31 Aralık 1917. Berlin'de bir otelde yılbaşı kutlamaları yapılacak, Osmanlı İmparatorluk heyeti var orada. Aralarından genç bir subay bu öyküyü anlatıyor ve:</a:t>
            </a:r>
          </a:p>
          <a:p>
            <a:pPr algn="just"/>
            <a:endParaRPr lang="tr-TR" sz="2400" dirty="0"/>
          </a:p>
          <a:p>
            <a:pPr algn="just"/>
            <a:endParaRPr lang="tr-TR" sz="2400" dirty="0"/>
          </a:p>
          <a:p>
            <a:r>
              <a:rPr lang="tr-TR" sz="2400" i="1" dirty="0">
                <a:solidFill>
                  <a:schemeClr val="tx2"/>
                </a:solidFill>
              </a:rPr>
              <a:t>«Haydi, </a:t>
            </a:r>
            <a:r>
              <a:rPr lang="tr-TR" sz="2400" i="1" dirty="0" err="1">
                <a:solidFill>
                  <a:schemeClr val="tx2"/>
                </a:solidFill>
              </a:rPr>
              <a:t>Potsdam</a:t>
            </a:r>
            <a:r>
              <a:rPr lang="tr-TR" sz="2400" i="1" dirty="0">
                <a:solidFill>
                  <a:schemeClr val="tx2"/>
                </a:solidFill>
              </a:rPr>
              <a:t> çok yakın! Gidip adaletin simgesi olan o değirmen ve sarayı yan yana görelim.»</a:t>
            </a:r>
            <a:br>
              <a:rPr lang="tr-TR" sz="2400" dirty="0"/>
            </a:br>
            <a:r>
              <a:rPr lang="tr-TR" sz="2400" dirty="0"/>
              <a:t>	</a:t>
            </a:r>
          </a:p>
          <a:p>
            <a:pPr algn="just"/>
            <a:r>
              <a:rPr lang="tr-TR" sz="2400" dirty="0"/>
              <a:t>	</a:t>
            </a:r>
          </a:p>
          <a:p>
            <a:pPr algn="just"/>
            <a:endParaRPr lang="tr-TR" sz="2400" dirty="0"/>
          </a:p>
          <a:p>
            <a:pPr algn="just"/>
            <a:r>
              <a:rPr lang="tr-TR" sz="2400" dirty="0"/>
              <a:t>	…Kimse gelmiyor ve o öyküyü anlatan genç subay tek başına kalkıp gidiyor. Herkes yılbaşı kutlarken o gidip adaletin simgesini izliyor uzun uzun…</a:t>
            </a:r>
          </a:p>
        </p:txBody>
      </p:sp>
    </p:spTree>
    <p:extLst>
      <p:ext uri="{BB962C8B-B14F-4D97-AF65-F5344CB8AC3E}">
        <p14:creationId xmlns:p14="http://schemas.microsoft.com/office/powerpoint/2010/main" val="218635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9629"/>
            <a:ext cx="9144000" cy="5878742"/>
          </a:xfrm>
          <a:prstGeom prst="rect">
            <a:avLst/>
          </a:prstGeom>
        </p:spPr>
      </p:pic>
    </p:spTree>
    <p:extLst>
      <p:ext uri="{BB962C8B-B14F-4D97-AF65-F5344CB8AC3E}">
        <p14:creationId xmlns:p14="http://schemas.microsoft.com/office/powerpoint/2010/main" val="114396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kara hukuk girişindeki atatür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0378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0" y="5657671"/>
            <a:ext cx="9144000" cy="1200329"/>
          </a:xfrm>
          <a:prstGeom prst="rect">
            <a:avLst/>
          </a:prstGeom>
        </p:spPr>
        <p:txBody>
          <a:bodyPr wrap="square">
            <a:spAutoFit/>
          </a:bodyPr>
          <a:lstStyle/>
          <a:p>
            <a:pPr algn="just"/>
            <a:r>
              <a:rPr lang="tr-TR" i="1" dirty="0">
                <a:solidFill>
                  <a:schemeClr val="tx2"/>
                </a:solidFill>
              </a:rPr>
              <a:t>«Cumhuriyetin yaptırımı olacak bu büyük kurumun açılışında duyduğum mutluluğu hiçbir girişimde duymadım ve bunu açığa vurmakla ve belirtmekle hoşnudum.»</a:t>
            </a:r>
          </a:p>
          <a:p>
            <a:endParaRPr lang="tr-TR" dirty="0">
              <a:solidFill>
                <a:schemeClr val="tx2"/>
              </a:solidFill>
            </a:endParaRPr>
          </a:p>
          <a:p>
            <a:pPr algn="r"/>
            <a:r>
              <a:rPr lang="tr-TR" dirty="0">
                <a:solidFill>
                  <a:schemeClr val="tx2"/>
                </a:solidFill>
              </a:rPr>
              <a:t>Ankara Hukuk Mektebi Açılışı, 5 Kasım 1925</a:t>
            </a:r>
          </a:p>
        </p:txBody>
      </p:sp>
    </p:spTree>
    <p:extLst>
      <p:ext uri="{BB962C8B-B14F-4D97-AF65-F5344CB8AC3E}">
        <p14:creationId xmlns:p14="http://schemas.microsoft.com/office/powerpoint/2010/main" val="227256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HUKUKUN ANLAMI VE KONUSU</a:t>
            </a:r>
          </a:p>
        </p:txBody>
      </p:sp>
      <p:sp>
        <p:nvSpPr>
          <p:cNvPr id="3" name="2 İçerik Yer Tutucusu"/>
          <p:cNvSpPr>
            <a:spLocks noGrp="1"/>
          </p:cNvSpPr>
          <p:nvPr>
            <p:ph idx="1"/>
          </p:nvPr>
        </p:nvSpPr>
        <p:spPr>
          <a:xfrm>
            <a:off x="318356" y="1417638"/>
            <a:ext cx="8507288" cy="4781128"/>
          </a:xfrm>
        </p:spPr>
        <p:txBody>
          <a:bodyPr>
            <a:normAutofit/>
          </a:bodyPr>
          <a:lstStyle/>
          <a:p>
            <a:r>
              <a:rPr lang="tr-TR" dirty="0"/>
              <a:t>Aristo: “İnsan sosyal bir hayvandır.”</a:t>
            </a:r>
          </a:p>
          <a:p>
            <a:r>
              <a:rPr lang="tr-TR" dirty="0"/>
              <a:t>Hukuk kuralları, toplum içindeki insan davranışlarının nasıl olup olmayacağı konusunda “emir” ve “yasaklar” içerir.</a:t>
            </a:r>
          </a:p>
          <a:p>
            <a:r>
              <a:rPr lang="tr-TR" dirty="0"/>
              <a:t>Bu kurallara uygun düşmeyen davranış ve fiiller toplumun düzen ve güvenini bozduğu için –eylemin derecesine göre ve yine hukuk kurallarına uygun olarak- bir takım tepkilerle karşılanır: </a:t>
            </a:r>
            <a:r>
              <a:rPr lang="tr-TR" dirty="0">
                <a:solidFill>
                  <a:srgbClr val="FF0000"/>
                </a:solidFill>
              </a:rPr>
              <a:t>yaptırım veya müeyyide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u="sng" dirty="0"/>
              <a:t>Cezai/ Hukuki Yaptırım</a:t>
            </a:r>
          </a:p>
        </p:txBody>
      </p:sp>
      <p:sp>
        <p:nvSpPr>
          <p:cNvPr id="3" name="2 İçerik Yer Tutucusu"/>
          <p:cNvSpPr>
            <a:spLocks noGrp="1"/>
          </p:cNvSpPr>
          <p:nvPr>
            <p:ph idx="1"/>
          </p:nvPr>
        </p:nvSpPr>
        <p:spPr/>
        <p:txBody>
          <a:bodyPr>
            <a:normAutofit/>
          </a:bodyPr>
          <a:lstStyle/>
          <a:p>
            <a:r>
              <a:rPr lang="tr-TR" sz="4400" dirty="0"/>
              <a:t>Suç işlenmesi- </a:t>
            </a:r>
            <a:r>
              <a:rPr lang="tr-TR" sz="4400" dirty="0">
                <a:solidFill>
                  <a:srgbClr val="FF0000"/>
                </a:solidFill>
              </a:rPr>
              <a:t>Cezai</a:t>
            </a:r>
            <a:r>
              <a:rPr lang="tr-TR" sz="4400" dirty="0"/>
              <a:t> Yaptırım</a:t>
            </a:r>
          </a:p>
          <a:p>
            <a:r>
              <a:rPr lang="tr-TR" sz="4400" dirty="0"/>
              <a:t>Tazminat- </a:t>
            </a:r>
            <a:r>
              <a:rPr lang="tr-TR" sz="4400" dirty="0">
                <a:solidFill>
                  <a:srgbClr val="FF0000"/>
                </a:solidFill>
              </a:rPr>
              <a:t>Hukuki</a:t>
            </a:r>
            <a:r>
              <a:rPr lang="tr-TR" sz="4400" dirty="0"/>
              <a:t> Yaptırım</a:t>
            </a:r>
          </a:p>
          <a:p>
            <a:pPr>
              <a:buNone/>
            </a:pPr>
            <a:r>
              <a:rPr lang="tr-TR" sz="4400" dirty="0"/>
              <a:t>*Yaptırımların çeşidi ve uygulanışı kanun koyucu tarafından düzenlenir.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TOPLUMU DÜZENLEYEN KURALLAR</a:t>
            </a:r>
          </a:p>
        </p:txBody>
      </p:sp>
      <p:sp>
        <p:nvSpPr>
          <p:cNvPr id="3" name="2 İçerik Yer Tutucusu"/>
          <p:cNvSpPr>
            <a:spLocks noGrp="1"/>
          </p:cNvSpPr>
          <p:nvPr>
            <p:ph idx="1"/>
          </p:nvPr>
        </p:nvSpPr>
        <p:spPr/>
        <p:txBody>
          <a:bodyPr>
            <a:normAutofit fontScale="85000" lnSpcReduction="10000"/>
          </a:bodyPr>
          <a:lstStyle/>
          <a:p>
            <a:r>
              <a:rPr lang="tr-TR" dirty="0"/>
              <a:t>1- Hukuk kuralları</a:t>
            </a:r>
          </a:p>
          <a:p>
            <a:r>
              <a:rPr lang="tr-TR" dirty="0"/>
              <a:t>2- Ahlak kuralları</a:t>
            </a:r>
          </a:p>
          <a:p>
            <a:r>
              <a:rPr lang="tr-TR" dirty="0"/>
              <a:t>3- Görgü kuralları</a:t>
            </a:r>
          </a:p>
          <a:p>
            <a:r>
              <a:rPr lang="tr-TR" dirty="0"/>
              <a:t>4- Din kuralları</a:t>
            </a:r>
          </a:p>
          <a:p>
            <a:r>
              <a:rPr lang="tr-TR" dirty="0"/>
              <a:t>* Bunların ortak özellikleri hepsinin de insan davranışlarını düzenlemek ve yönlendirmek amacı.</a:t>
            </a:r>
          </a:p>
          <a:p>
            <a:r>
              <a:rPr lang="tr-TR" dirty="0"/>
              <a:t>* Din, ahlak ve görgü kurallarını hukuk kurallarından ayıran en önemli fark bunlara uyulmaması halinde maddi bir yaptırımının olmamasıdır.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1.HUKUK KURALLARI</a:t>
            </a:r>
          </a:p>
        </p:txBody>
      </p:sp>
      <p:sp>
        <p:nvSpPr>
          <p:cNvPr id="3" name="2 İçerik Yer Tutucusu"/>
          <p:cNvSpPr>
            <a:spLocks noGrp="1"/>
          </p:cNvSpPr>
          <p:nvPr>
            <p:ph idx="1"/>
          </p:nvPr>
        </p:nvSpPr>
        <p:spPr/>
        <p:txBody>
          <a:bodyPr/>
          <a:lstStyle/>
          <a:p>
            <a:r>
              <a:rPr lang="tr-TR" dirty="0"/>
              <a:t>“Hukuk Devleti İlkesi”</a:t>
            </a:r>
          </a:p>
          <a:p>
            <a:pPr>
              <a:buNone/>
            </a:pPr>
            <a:r>
              <a:rPr lang="tr-TR" dirty="0"/>
              <a:t>	Hukuk kurallarını koyan ve uygulayan devletin bizzat kendisi de koyduğu kurallara uymalı ve bunlara bağlı kalmalıdır.</a:t>
            </a:r>
          </a:p>
          <a:p>
            <a:pPr>
              <a:buNone/>
            </a:pPr>
            <a:r>
              <a:rPr lang="tr-TR" dirty="0"/>
              <a:t>	Sadece bireyler değil, devletin yetkili organları da kurallara uymalıdır.</a:t>
            </a:r>
          </a:p>
          <a:p>
            <a:pPr>
              <a:buNone/>
            </a:pPr>
            <a:endParaRPr lang="tr-TR" dirty="0"/>
          </a:p>
          <a:p>
            <a:pPr>
              <a:buNone/>
            </a:pPr>
            <a:endParaRPr lang="tr-TR" dirty="0"/>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Hukuk Kurallarının Amaçları</a:t>
            </a:r>
          </a:p>
        </p:txBody>
      </p:sp>
      <p:sp>
        <p:nvSpPr>
          <p:cNvPr id="3" name="2 İçerik Yer Tutucusu"/>
          <p:cNvSpPr>
            <a:spLocks noGrp="1"/>
          </p:cNvSpPr>
          <p:nvPr>
            <p:ph idx="1"/>
          </p:nvPr>
        </p:nvSpPr>
        <p:spPr>
          <a:xfrm>
            <a:off x="457200" y="1600200"/>
            <a:ext cx="8507288" cy="4525963"/>
          </a:xfrm>
        </p:spPr>
        <p:txBody>
          <a:bodyPr>
            <a:normAutofit/>
          </a:bodyPr>
          <a:lstStyle/>
          <a:p>
            <a:r>
              <a:rPr lang="tr-TR" sz="4400" dirty="0"/>
              <a:t>-Hukuk toplumda </a:t>
            </a:r>
            <a:r>
              <a:rPr lang="tr-TR" sz="4400" dirty="0">
                <a:solidFill>
                  <a:srgbClr val="FF0000"/>
                </a:solidFill>
              </a:rPr>
              <a:t>barışı </a:t>
            </a:r>
            <a:r>
              <a:rPr lang="tr-TR" sz="4400" dirty="0"/>
              <a:t>sağlar.</a:t>
            </a:r>
          </a:p>
          <a:p>
            <a:r>
              <a:rPr lang="tr-TR" sz="4400" dirty="0"/>
              <a:t>-Hukuk toplumda </a:t>
            </a:r>
            <a:r>
              <a:rPr lang="tr-TR" sz="4400" dirty="0">
                <a:solidFill>
                  <a:srgbClr val="FF0000"/>
                </a:solidFill>
              </a:rPr>
              <a:t>güveni</a:t>
            </a:r>
            <a:r>
              <a:rPr lang="tr-TR" sz="4400" dirty="0"/>
              <a:t> sağlar.</a:t>
            </a:r>
          </a:p>
          <a:p>
            <a:r>
              <a:rPr lang="tr-TR" sz="4400" dirty="0"/>
              <a:t>-Hukuk toplumda </a:t>
            </a:r>
            <a:r>
              <a:rPr lang="tr-TR" sz="4400" dirty="0">
                <a:solidFill>
                  <a:srgbClr val="FF0000"/>
                </a:solidFill>
              </a:rPr>
              <a:t>eşitliği </a:t>
            </a:r>
            <a:r>
              <a:rPr lang="tr-TR" sz="4400" dirty="0"/>
              <a:t>sağlar.</a:t>
            </a:r>
          </a:p>
          <a:p>
            <a:r>
              <a:rPr lang="tr-TR" sz="4400" dirty="0"/>
              <a:t>-Hukuk toplumda </a:t>
            </a:r>
            <a:r>
              <a:rPr lang="tr-TR" sz="4400" dirty="0">
                <a:solidFill>
                  <a:srgbClr val="FF0000"/>
                </a:solidFill>
              </a:rPr>
              <a:t>özgürlüğü </a:t>
            </a:r>
            <a:r>
              <a:rPr lang="tr-TR" sz="4400" dirty="0"/>
              <a:t>sağlar.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2. DİN KURALLARI</a:t>
            </a:r>
          </a:p>
        </p:txBody>
      </p:sp>
      <p:sp>
        <p:nvSpPr>
          <p:cNvPr id="3" name="2 İçerik Yer Tutucusu"/>
          <p:cNvSpPr>
            <a:spLocks noGrp="1"/>
          </p:cNvSpPr>
          <p:nvPr>
            <p:ph idx="1"/>
          </p:nvPr>
        </p:nvSpPr>
        <p:spPr>
          <a:xfrm>
            <a:off x="229929" y="1417638"/>
            <a:ext cx="3898776" cy="4983162"/>
          </a:xfrm>
        </p:spPr>
        <p:txBody>
          <a:bodyPr>
            <a:normAutofit/>
          </a:bodyPr>
          <a:lstStyle/>
          <a:p>
            <a:r>
              <a:rPr lang="tr-TR" dirty="0"/>
              <a:t>Din kurallarının dünyada herhangi bir müeyyidesi yoktur. Diğer bir ifade ile, insanları bunlara uygun hareket edilmesini devlet zoru ile mecbur tutmak olanaksızdır.</a:t>
            </a:r>
          </a:p>
        </p:txBody>
      </p:sp>
      <p:pic>
        <p:nvPicPr>
          <p:cNvPr id="1028" name="Picture 4" descr="Ä°lgili resim">
            <a:extLst>
              <a:ext uri="{FF2B5EF4-FFF2-40B4-BE49-F238E27FC236}">
                <a16:creationId xmlns:a16="http://schemas.microsoft.com/office/drawing/2014/main" id="{853CD540-E21D-4E66-B65D-EB016EF54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705" y="1350725"/>
            <a:ext cx="4619759" cy="5497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14400" y="7035877"/>
            <a:ext cx="8229600" cy="1143000"/>
          </a:xfrm>
        </p:spPr>
        <p:txBody>
          <a:bodyPr>
            <a:normAutofit fontScale="90000"/>
          </a:bodyPr>
          <a:lstStyle/>
          <a:p>
            <a:br>
              <a:rPr lang="tr-TR" b="1" dirty="0"/>
            </a:br>
            <a:endParaRPr lang="tr-TR" dirty="0"/>
          </a:p>
        </p:txBody>
      </p:sp>
      <p:pic>
        <p:nvPicPr>
          <p:cNvPr id="1026" name="Picture 2" descr="roma huku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582960" y="620688"/>
            <a:ext cx="8892480" cy="523220"/>
          </a:xfrm>
          <a:prstGeom prst="rect">
            <a:avLst/>
          </a:prstGeom>
          <a:noFill/>
        </p:spPr>
        <p:txBody>
          <a:bodyPr wrap="square" rtlCol="0">
            <a:spAutoFit/>
          </a:bodyPr>
          <a:lstStyle/>
          <a:p>
            <a:r>
              <a:rPr lang="tr-TR" sz="2800" b="1" i="1" dirty="0" err="1">
                <a:solidFill>
                  <a:schemeClr val="bg1"/>
                </a:solidFill>
                <a:latin typeface="Castellar" panose="020A0402060406010301" pitchFamily="18" charset="0"/>
              </a:rPr>
              <a:t>justitia</a:t>
            </a:r>
            <a:r>
              <a:rPr lang="tr-TR" sz="2800" b="1" i="1" dirty="0">
                <a:solidFill>
                  <a:schemeClr val="bg1"/>
                </a:solidFill>
                <a:latin typeface="Castellar" panose="020A0402060406010301" pitchFamily="18" charset="0"/>
              </a:rPr>
              <a:t> </a:t>
            </a:r>
            <a:r>
              <a:rPr lang="tr-TR" sz="2800" b="1" i="1" dirty="0" err="1">
                <a:solidFill>
                  <a:schemeClr val="bg1"/>
                </a:solidFill>
                <a:latin typeface="Castellar" panose="020A0402060406010301" pitchFamily="18" charset="0"/>
              </a:rPr>
              <a:t>est</a:t>
            </a:r>
            <a:r>
              <a:rPr lang="tr-TR" sz="2800" b="1" i="1" dirty="0">
                <a:solidFill>
                  <a:schemeClr val="bg1"/>
                </a:solidFill>
                <a:latin typeface="Castellar" panose="020A0402060406010301" pitchFamily="18" charset="0"/>
              </a:rPr>
              <a:t> </a:t>
            </a:r>
            <a:r>
              <a:rPr lang="tr-TR" sz="2800" b="1" i="1" dirty="0" err="1">
                <a:solidFill>
                  <a:schemeClr val="bg1"/>
                </a:solidFill>
                <a:latin typeface="Castellar" panose="020A0402060406010301" pitchFamily="18" charset="0"/>
              </a:rPr>
              <a:t>fundamentum</a:t>
            </a:r>
            <a:r>
              <a:rPr lang="tr-TR" sz="2800" b="1" i="1" dirty="0">
                <a:solidFill>
                  <a:schemeClr val="bg1"/>
                </a:solidFill>
                <a:latin typeface="Castellar" panose="020A0402060406010301" pitchFamily="18" charset="0"/>
              </a:rPr>
              <a:t> </a:t>
            </a:r>
            <a:r>
              <a:rPr lang="tr-TR" sz="2800" b="1" i="1" dirty="0" err="1">
                <a:solidFill>
                  <a:schemeClr val="bg1"/>
                </a:solidFill>
                <a:latin typeface="Castellar" panose="020A0402060406010301" pitchFamily="18" charset="0"/>
              </a:rPr>
              <a:t>regnorum</a:t>
            </a:r>
            <a:endParaRPr lang="tr-TR" sz="2800" dirty="0">
              <a:solidFill>
                <a:schemeClr val="bg1"/>
              </a:solidFill>
              <a:latin typeface="Castellar" panose="020A0402060406010301" pitchFamily="18" charset="0"/>
            </a:endParaRPr>
          </a:p>
        </p:txBody>
      </p:sp>
    </p:spTree>
    <p:extLst>
      <p:ext uri="{BB962C8B-B14F-4D97-AF65-F5344CB8AC3E}">
        <p14:creationId xmlns:p14="http://schemas.microsoft.com/office/powerpoint/2010/main" val="300116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3.AHLAK KURALLARI</a:t>
            </a:r>
          </a:p>
        </p:txBody>
      </p:sp>
      <p:sp>
        <p:nvSpPr>
          <p:cNvPr id="3" name="2 İçerik Yer Tutucusu"/>
          <p:cNvSpPr>
            <a:spLocks noGrp="1"/>
          </p:cNvSpPr>
          <p:nvPr>
            <p:ph idx="1"/>
          </p:nvPr>
        </p:nvSpPr>
        <p:spPr/>
        <p:txBody>
          <a:bodyPr>
            <a:normAutofit fontScale="92500" lnSpcReduction="20000"/>
          </a:bodyPr>
          <a:lstStyle/>
          <a:p>
            <a:r>
              <a:rPr lang="tr-TR" dirty="0"/>
              <a:t>Ahlak kuralları, insanların hem kendilerine hem de başkalarına karşı ödevlerini gösteren, insanın ve toplumun vicdanına dayanan hayır, yardım ve iyilik duygularından oluşur.</a:t>
            </a:r>
          </a:p>
          <a:p>
            <a:endParaRPr lang="tr-TR" dirty="0"/>
          </a:p>
          <a:p>
            <a:r>
              <a:rPr lang="tr-TR" dirty="0"/>
              <a:t>İkiye ayrılır.</a:t>
            </a:r>
          </a:p>
          <a:p>
            <a:pPr lvl="1"/>
            <a:r>
              <a:rPr lang="tr-TR" dirty="0"/>
              <a:t>İnsanların kendi vicdanında yer alan hayır ve iyilik duygularına göre davranması; yani insanın bizzat ve sadece kendisine karşı yapmakla yükümlü olduğu davranışlara “sübjektif veya kişisel ahlak” (yalan söylememe, dürüst olma)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AHLAK KURALLARI</a:t>
            </a:r>
          </a:p>
        </p:txBody>
      </p:sp>
      <p:sp>
        <p:nvSpPr>
          <p:cNvPr id="3" name="2 İçerik Yer Tutucusu"/>
          <p:cNvSpPr>
            <a:spLocks noGrp="1"/>
          </p:cNvSpPr>
          <p:nvPr>
            <p:ph idx="1"/>
          </p:nvPr>
        </p:nvSpPr>
        <p:spPr/>
        <p:txBody>
          <a:bodyPr/>
          <a:lstStyle/>
          <a:p>
            <a:pPr lvl="1"/>
            <a:r>
              <a:rPr lang="tr-TR" dirty="0"/>
              <a:t>İnsanın toplumun müşterek vicdanında oluşan hayır ve iyilik kurallarına göre davranması ise, </a:t>
            </a:r>
            <a:r>
              <a:rPr lang="tr-TR" dirty="0">
                <a:solidFill>
                  <a:srgbClr val="FF0000"/>
                </a:solidFill>
              </a:rPr>
              <a:t>“objektif veya toplumsal ahlak”</a:t>
            </a:r>
            <a:r>
              <a:rPr lang="tr-TR" dirty="0"/>
              <a:t> kuralları olarak nitelendirilir. </a:t>
            </a:r>
          </a:p>
          <a:p>
            <a:pPr lvl="1"/>
            <a:r>
              <a:rPr lang="tr-TR" dirty="0"/>
              <a:t>Başkalarına zarar vermeme, verdiği sözü yerine getirme, buna örnektir.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4.GÖRGÜ KURALLARI</a:t>
            </a:r>
          </a:p>
        </p:txBody>
      </p:sp>
      <p:sp>
        <p:nvSpPr>
          <p:cNvPr id="3" name="2 İçerik Yer Tutucusu"/>
          <p:cNvSpPr>
            <a:spLocks noGrp="1"/>
          </p:cNvSpPr>
          <p:nvPr>
            <p:ph idx="1"/>
          </p:nvPr>
        </p:nvSpPr>
        <p:spPr/>
        <p:txBody>
          <a:bodyPr/>
          <a:lstStyle/>
          <a:p>
            <a:r>
              <a:rPr lang="tr-TR" dirty="0"/>
              <a:t>Görgü kuralları, insanların uzun bir süre birlikte yaşamaları sonucu, hayatı daha kolay ve saygın bir şekilde sürdürmek amacıyla ortaya çıkmışlardır. </a:t>
            </a:r>
          </a:p>
          <a:p>
            <a:r>
              <a:rPr lang="tr-TR" dirty="0"/>
              <a:t>Bu kuralların kaynağı toplumdur ve belli bir davranış biçiminin sık sık ve sürekli tekrarlanmasıyla oluşurlar. ( bayramda ziyaret, toplu taşımada yaşlılara yer verme vs.)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dirty="0"/>
              <a:t>HUKUK KURALLARI İLE DİĞER TOPLUMSAL </a:t>
            </a:r>
            <a:r>
              <a:rPr lang="tr-TR" sz="3600" u="sng" dirty="0"/>
              <a:t>KURALLARIN KARŞILAŞTIRILMASI</a:t>
            </a:r>
          </a:p>
        </p:txBody>
      </p:sp>
      <p:sp>
        <p:nvSpPr>
          <p:cNvPr id="3" name="2 İçerik Yer Tutucusu"/>
          <p:cNvSpPr>
            <a:spLocks noGrp="1"/>
          </p:cNvSpPr>
          <p:nvPr>
            <p:ph idx="1"/>
          </p:nvPr>
        </p:nvSpPr>
        <p:spPr/>
        <p:txBody>
          <a:bodyPr>
            <a:normAutofit lnSpcReduction="10000"/>
          </a:bodyPr>
          <a:lstStyle/>
          <a:p>
            <a:pPr>
              <a:buNone/>
            </a:pPr>
            <a:r>
              <a:rPr lang="tr-TR" dirty="0"/>
              <a:t>1)Hukuk kuralları ile diğer kuralların kaynakları farklıdır. Hukuk kurallarının kaynağı insan iradesi, dini kuralların kaynağı Allah’ın iradesi, ahlak ve görgü kurallarının kaynağı toplumdur.</a:t>
            </a:r>
          </a:p>
          <a:p>
            <a:pPr>
              <a:buNone/>
            </a:pPr>
            <a:r>
              <a:rPr lang="tr-TR" dirty="0"/>
              <a:t>2)Hukuk kuralları dünyevi, din kurallarının bir kısmı dünyevi bir kısmı uhrevidir.</a:t>
            </a:r>
          </a:p>
          <a:p>
            <a:pPr>
              <a:buNone/>
            </a:pPr>
            <a:r>
              <a:rPr lang="tr-TR" dirty="0"/>
              <a:t>3)Hukuk kurallarının müeyyidesi daima maddidir. Diğer kuralların müeyyidesi ise manevidir.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buFont typeface="Arial" charset="0"/>
              <a:buChar char="•"/>
            </a:pPr>
            <a:r>
              <a:rPr lang="tr-TR" dirty="0"/>
              <a:t>Bu kuralların hepsi toplumda barışı, güveni, huzuru ve düzeni sağlayan ve toplumun daha sağlıklı gelişmesini amaç edinen, insanların daha mutlu yaşamalarını hedef edinen yüksek değerlere yöneliktir.</a:t>
            </a:r>
          </a:p>
          <a:p>
            <a:pPr>
              <a:buFont typeface="Arial" charset="0"/>
              <a:buChar char="•"/>
            </a:pPr>
            <a:r>
              <a:rPr lang="tr-TR" dirty="0"/>
              <a:t>Kanun koyucu bir hukuk kuralını koyarken, o toplumda geçerli olan ahlaki değer ve yargıları da dikkate alır. Nitekim </a:t>
            </a:r>
            <a:r>
              <a:rPr lang="tr-TR" dirty="0" err="1"/>
              <a:t>BK’da</a:t>
            </a:r>
            <a:r>
              <a:rPr lang="tr-TR" dirty="0"/>
              <a:t> konusu ahlaka aykırı olan sözleşmelerin geçersiz olduğu hükme bağlanmıştır.</a:t>
            </a:r>
          </a:p>
          <a:p>
            <a:pPr>
              <a:buNone/>
            </a:pP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HUKUK KAVRAMI VE UNSURLARI</a:t>
            </a:r>
          </a:p>
        </p:txBody>
      </p:sp>
      <p:sp>
        <p:nvSpPr>
          <p:cNvPr id="3" name="2 İçerik Yer Tutucusu"/>
          <p:cNvSpPr>
            <a:spLocks noGrp="1"/>
          </p:cNvSpPr>
          <p:nvPr>
            <p:ph idx="1"/>
          </p:nvPr>
        </p:nvSpPr>
        <p:spPr/>
        <p:txBody>
          <a:bodyPr/>
          <a:lstStyle/>
          <a:p>
            <a:r>
              <a:rPr lang="tr-TR" dirty="0"/>
              <a:t>HUKUKUN TANIMI</a:t>
            </a:r>
          </a:p>
          <a:p>
            <a:pPr>
              <a:buNone/>
            </a:pPr>
            <a:r>
              <a:rPr lang="tr-TR" dirty="0"/>
              <a:t>	Hukuk dinamik bir yapıya sahiptir. O toplumdaki ekonomik, sosyolojik, dini, ahlaki, biyolojik ve hatta teknik gelişmelere bağlı olarak ortaya çıkar.</a:t>
            </a:r>
          </a:p>
          <a:p>
            <a:pPr>
              <a:buNone/>
            </a:pPr>
            <a:r>
              <a:rPr lang="tr-TR" dirty="0"/>
              <a:t>	Hukuk, toplum hayatını düzenleyen ve devlet müeyyidesi ile güçlendirilmiş kuralların bütünüdür.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HUKUKUN UNSURLARI</a:t>
            </a:r>
          </a:p>
        </p:txBody>
      </p:sp>
      <p:sp>
        <p:nvSpPr>
          <p:cNvPr id="3" name="2 İçerik Yer Tutucusu"/>
          <p:cNvSpPr>
            <a:spLocks noGrp="1"/>
          </p:cNvSpPr>
          <p:nvPr>
            <p:ph idx="1"/>
          </p:nvPr>
        </p:nvSpPr>
        <p:spPr/>
        <p:txBody>
          <a:bodyPr/>
          <a:lstStyle/>
          <a:p>
            <a:pPr marL="514350" indent="-514350">
              <a:buAutoNum type="alphaUcPeriod"/>
            </a:pPr>
            <a:r>
              <a:rPr lang="tr-TR" dirty="0"/>
              <a:t>OLAY</a:t>
            </a:r>
          </a:p>
          <a:p>
            <a:pPr marL="514350" indent="-514350">
              <a:buNone/>
            </a:pPr>
            <a:r>
              <a:rPr lang="tr-TR" dirty="0"/>
              <a:t>	Hukuk kurallarının uygulama olanağı bulabilmesi için, insanların fiil ve davranışlarıyla veya tabiat gücünün etkisiyle meydana gelen bir olayın veya işlemin varlığı gerekir.</a:t>
            </a:r>
          </a:p>
          <a:p>
            <a:pPr marL="514350" indent="-514350">
              <a:buNone/>
            </a:pP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HUKUKUN UNSURLARI</a:t>
            </a:r>
          </a:p>
        </p:txBody>
      </p:sp>
      <p:sp>
        <p:nvSpPr>
          <p:cNvPr id="3" name="2 İçerik Yer Tutucusu"/>
          <p:cNvSpPr>
            <a:spLocks noGrp="1"/>
          </p:cNvSpPr>
          <p:nvPr>
            <p:ph idx="1"/>
          </p:nvPr>
        </p:nvSpPr>
        <p:spPr/>
        <p:txBody>
          <a:bodyPr/>
          <a:lstStyle/>
          <a:p>
            <a:pPr>
              <a:buNone/>
            </a:pPr>
            <a:r>
              <a:rPr lang="tr-TR" dirty="0"/>
              <a:t>B. DÜZENLEME</a:t>
            </a:r>
          </a:p>
          <a:p>
            <a:pPr>
              <a:buNone/>
            </a:pPr>
            <a:r>
              <a:rPr lang="tr-TR" dirty="0"/>
              <a:t>	-Toplum halinde yaşamakta olan kişiler arasındaki ilişkileri veya toplumla toplumlararası ilişkileri düzenlemek hukukun görevidir.</a:t>
            </a:r>
          </a:p>
          <a:p>
            <a:pPr>
              <a:buNone/>
            </a:pPr>
            <a:r>
              <a:rPr lang="tr-TR" dirty="0"/>
              <a:t>	-Burada hukuki bir olayı gerçekleştiren davranışa olumlu veya olumsuz bir emir verme söz konusudur.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HUKUKUN UNSURLARI</a:t>
            </a:r>
          </a:p>
        </p:txBody>
      </p:sp>
      <p:sp>
        <p:nvSpPr>
          <p:cNvPr id="3" name="2 İçerik Yer Tutucusu"/>
          <p:cNvSpPr>
            <a:spLocks noGrp="1"/>
          </p:cNvSpPr>
          <p:nvPr>
            <p:ph idx="1"/>
          </p:nvPr>
        </p:nvSpPr>
        <p:spPr/>
        <p:txBody>
          <a:bodyPr/>
          <a:lstStyle/>
          <a:p>
            <a:pPr>
              <a:buNone/>
            </a:pPr>
            <a:r>
              <a:rPr lang="tr-TR" dirty="0"/>
              <a:t>C. YÜKÜMLÜLÜK</a:t>
            </a:r>
          </a:p>
          <a:p>
            <a:pPr>
              <a:buNone/>
            </a:pPr>
            <a:r>
              <a:rPr lang="tr-TR" dirty="0"/>
              <a:t>	Hukuk kuralının bir diğer unsuru da, hukuki olayı meydana getiren ya da işlemi yapan kişiye bu nedenle ortaya çıkan yükümlülüğü yerine getirmesini gösterir. ( BK 49 zararı giderme yükümlülüğü)</a:t>
            </a:r>
          </a:p>
          <a:p>
            <a:pPr>
              <a:buNone/>
            </a:pP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HUKUKUN UNSURLARI</a:t>
            </a:r>
          </a:p>
        </p:txBody>
      </p:sp>
      <p:sp>
        <p:nvSpPr>
          <p:cNvPr id="3" name="2 İçerik Yer Tutucusu"/>
          <p:cNvSpPr>
            <a:spLocks noGrp="1"/>
          </p:cNvSpPr>
          <p:nvPr>
            <p:ph idx="1"/>
          </p:nvPr>
        </p:nvSpPr>
        <p:spPr/>
        <p:txBody>
          <a:bodyPr>
            <a:normAutofit fontScale="85000" lnSpcReduction="20000"/>
          </a:bodyPr>
          <a:lstStyle/>
          <a:p>
            <a:pPr>
              <a:buNone/>
            </a:pPr>
            <a:r>
              <a:rPr lang="tr-TR" dirty="0"/>
              <a:t>D. MÜEYYİDE (YAPTIRIM)</a:t>
            </a:r>
          </a:p>
          <a:p>
            <a:pPr>
              <a:buNone/>
            </a:pPr>
            <a:r>
              <a:rPr lang="tr-TR" dirty="0"/>
              <a:t>	-“devlet gücü ile desteklenmiş” kurallar.</a:t>
            </a:r>
          </a:p>
          <a:p>
            <a:pPr>
              <a:buNone/>
            </a:pPr>
            <a:r>
              <a:rPr lang="tr-TR" dirty="0"/>
              <a:t>	-Müeyyide, kuralın ihlaline tepki olarak gösterilen bir “ cebir işlemidir”.</a:t>
            </a:r>
          </a:p>
          <a:p>
            <a:pPr>
              <a:buNone/>
            </a:pPr>
            <a:r>
              <a:rPr lang="tr-TR" dirty="0"/>
              <a:t>	-Müeyyide, bir hukuk kuralının koyduğu emir ve yasakların ihlali halinde karşılaşılan tepki olarak tanımlanabilir.</a:t>
            </a:r>
          </a:p>
          <a:p>
            <a:pPr>
              <a:buNone/>
            </a:pPr>
            <a:r>
              <a:rPr lang="tr-TR" dirty="0"/>
              <a:t>	-Özel hukuk alanında müeyyide –hukuki müeyyide: tazminat, geçersizlik</a:t>
            </a:r>
          </a:p>
          <a:p>
            <a:pPr>
              <a:buNone/>
            </a:pPr>
            <a:r>
              <a:rPr lang="tr-TR" dirty="0"/>
              <a:t>	- Ceza Hukuku alanında müeyyide –cezai müeyyide: hapis ve para cezaları</a:t>
            </a:r>
          </a:p>
          <a:p>
            <a:pPr>
              <a:buNone/>
            </a:pP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iedr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86609"/>
            <a:ext cx="8676456" cy="483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24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Yaptırımın Türleri</a:t>
            </a:r>
          </a:p>
        </p:txBody>
      </p:sp>
      <p:sp>
        <p:nvSpPr>
          <p:cNvPr id="3" name="2 İçerik Yer Tutucusu"/>
          <p:cNvSpPr>
            <a:spLocks noGrp="1"/>
          </p:cNvSpPr>
          <p:nvPr>
            <p:ph idx="1"/>
          </p:nvPr>
        </p:nvSpPr>
        <p:spPr/>
        <p:txBody>
          <a:bodyPr/>
          <a:lstStyle/>
          <a:p>
            <a:pPr marL="514350" indent="-514350">
              <a:buAutoNum type="arabicPeriod"/>
            </a:pPr>
            <a:r>
              <a:rPr lang="tr-TR" dirty="0"/>
              <a:t>Ceza </a:t>
            </a:r>
          </a:p>
          <a:p>
            <a:pPr marL="514350" indent="-514350">
              <a:buNone/>
            </a:pPr>
            <a:r>
              <a:rPr lang="tr-TR" dirty="0"/>
              <a:t>	Ceza Hukukundaki bir düzenlemeyi ihlal eden ve suç işleyen kimselere cezai müeyyideler uygulanır.</a:t>
            </a:r>
          </a:p>
          <a:p>
            <a:pPr marL="514350" indent="-514350">
              <a:buNone/>
            </a:pPr>
            <a:r>
              <a:rPr lang="tr-TR" dirty="0"/>
              <a:t>	Çağdaş ceza anlayışı, suçluya zarar vererek ona acı ve ıstırap vermek değil, onun yeniden topluma kazandırılmasını amaç edinmektir.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a:t>Cezai yaptırım, suçun türüne ve ağırlığına göre değişmektedir.</a:t>
            </a:r>
          </a:p>
          <a:p>
            <a:pPr marL="514350" indent="-514350">
              <a:buAutoNum type="alphaLcPeriod"/>
            </a:pPr>
            <a:r>
              <a:rPr lang="tr-TR" dirty="0"/>
              <a:t>Hapis cezaları</a:t>
            </a:r>
          </a:p>
          <a:p>
            <a:pPr marL="514350" indent="-514350">
              <a:buAutoNum type="alphaLcPeriod"/>
            </a:pPr>
            <a:r>
              <a:rPr lang="tr-TR" dirty="0"/>
              <a:t>Adli para cezası</a:t>
            </a:r>
          </a:p>
          <a:p>
            <a:pPr marL="514350" indent="-514350">
              <a:buAutoNum type="alphaLcPeriod"/>
            </a:pPr>
            <a:r>
              <a:rPr lang="tr-TR" dirty="0"/>
              <a:t>Güvenlik tedbirleri</a:t>
            </a:r>
          </a:p>
          <a:p>
            <a:pPr marL="514350" indent="-514350">
              <a:buNone/>
            </a:pPr>
            <a:r>
              <a:rPr lang="tr-TR" dirty="0"/>
              <a:t>	Hapis cezaları, ağırlaştırılmış müebbet hapis, müebbet hapis, süreli hapis gibi türlere ayrılmaktadır.</a:t>
            </a:r>
          </a:p>
          <a:p>
            <a:pPr marL="514350" indent="-514350">
              <a:buNone/>
            </a:pPr>
            <a:r>
              <a:rPr lang="tr-TR" dirty="0"/>
              <a:t>	Güvenlik tedbirleri ise, belli bir haktan yoksun bırakılma, eşyanın müsaderesi, çocuklara özgü güvenlik tedbirleri, akıl hastalarına özgü güvelik tedbirleri, denetimli serbestlik ve tüzel kişiler hakkında güvenlik tedbirleri gibi türleri vardır. </a:t>
            </a:r>
          </a:p>
          <a:p>
            <a:pPr marL="514350" indent="-514350">
              <a:buNone/>
            </a:pP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Yaptırımın Türleri</a:t>
            </a:r>
          </a:p>
        </p:txBody>
      </p:sp>
      <p:sp>
        <p:nvSpPr>
          <p:cNvPr id="3" name="2 İçerik Yer Tutucusu"/>
          <p:cNvSpPr>
            <a:spLocks noGrp="1"/>
          </p:cNvSpPr>
          <p:nvPr>
            <p:ph idx="1"/>
          </p:nvPr>
        </p:nvSpPr>
        <p:spPr/>
        <p:txBody>
          <a:bodyPr/>
          <a:lstStyle/>
          <a:p>
            <a:pPr>
              <a:buNone/>
            </a:pPr>
            <a:r>
              <a:rPr lang="tr-TR" dirty="0"/>
              <a:t>2. Cebri İcra</a:t>
            </a:r>
          </a:p>
          <a:p>
            <a:pPr>
              <a:buNone/>
            </a:pPr>
            <a:r>
              <a:rPr lang="tr-TR" dirty="0"/>
              <a:t>	Özel hukuk alanındaki borç ilişkisinden doğan yükümlülüklerini yerine getirmeyen kişilere karşı devlet veya yetkili makamlar tarafından borcun zorla yerine getirilmesini sağlayan müeyyidedir.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Yaptırımın Türleri</a:t>
            </a:r>
          </a:p>
        </p:txBody>
      </p:sp>
      <p:sp>
        <p:nvSpPr>
          <p:cNvPr id="3" name="2 İçerik Yer Tutucusu"/>
          <p:cNvSpPr>
            <a:spLocks noGrp="1"/>
          </p:cNvSpPr>
          <p:nvPr>
            <p:ph idx="1"/>
          </p:nvPr>
        </p:nvSpPr>
        <p:spPr/>
        <p:txBody>
          <a:bodyPr>
            <a:normAutofit fontScale="92500" lnSpcReduction="10000"/>
          </a:bodyPr>
          <a:lstStyle/>
          <a:p>
            <a:pPr>
              <a:buNone/>
            </a:pPr>
            <a:r>
              <a:rPr lang="tr-TR" dirty="0"/>
              <a:t>3. Tazminat</a:t>
            </a:r>
          </a:p>
          <a:p>
            <a:pPr>
              <a:buNone/>
            </a:pPr>
            <a:r>
              <a:rPr lang="tr-TR" dirty="0"/>
              <a:t>	Hukuka aykırı bir davranış sonucunda bir başkasına zarar veren kişi tazmin ile yükümlüdür.</a:t>
            </a:r>
          </a:p>
          <a:p>
            <a:pPr>
              <a:buNone/>
            </a:pPr>
            <a:r>
              <a:rPr lang="tr-TR" dirty="0"/>
              <a:t>	Tazminat müeyyidesinin amacı, hukuk kuralına aykırı davranış sonucunda meydana gelen zararın ortadan kaldırılmasıdır. </a:t>
            </a:r>
          </a:p>
          <a:p>
            <a:pPr>
              <a:buNone/>
            </a:pPr>
            <a:r>
              <a:rPr lang="tr-TR" dirty="0"/>
              <a:t>	Tazminat zarar görenin zenginleşmesini sağlayan bir hukuki araç değil, aksine sadece onun uğradığı zararın karşılanmasını amaç edinen bir müeyyidedir.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a:t>Zarar maddi ve manevi nitelikte olabilir. </a:t>
            </a:r>
          </a:p>
          <a:p>
            <a:pPr>
              <a:buNone/>
            </a:pPr>
            <a:r>
              <a:rPr lang="tr-TR" dirty="0"/>
              <a:t>	</a:t>
            </a:r>
            <a:r>
              <a:rPr lang="tr-TR" dirty="0">
                <a:solidFill>
                  <a:srgbClr val="FF0000"/>
                </a:solidFill>
              </a:rPr>
              <a:t>Maddi zarar, </a:t>
            </a:r>
            <a:r>
              <a:rPr lang="tr-TR" dirty="0"/>
              <a:t>kişilerin malvarlıklarındaki bir eksilmeyi ifade eder.</a:t>
            </a:r>
          </a:p>
          <a:p>
            <a:pPr>
              <a:buNone/>
            </a:pPr>
            <a:r>
              <a:rPr lang="tr-TR" dirty="0"/>
              <a:t>	</a:t>
            </a:r>
            <a:r>
              <a:rPr lang="tr-TR" dirty="0">
                <a:solidFill>
                  <a:srgbClr val="FF0000"/>
                </a:solidFill>
              </a:rPr>
              <a:t>Manevi zarar, </a:t>
            </a:r>
            <a:r>
              <a:rPr lang="tr-TR" dirty="0"/>
              <a:t>kişinin kişiliğine bağlı haklarının (adı, şeref ve haysiyeti, özel hayatı, aile hayatı vb.) ihlali halinde söz konusu olur.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Yaptırımın Türleri</a:t>
            </a:r>
          </a:p>
        </p:txBody>
      </p:sp>
      <p:sp>
        <p:nvSpPr>
          <p:cNvPr id="3" name="2 İçerik Yer Tutucusu"/>
          <p:cNvSpPr>
            <a:spLocks noGrp="1"/>
          </p:cNvSpPr>
          <p:nvPr>
            <p:ph idx="1"/>
          </p:nvPr>
        </p:nvSpPr>
        <p:spPr/>
        <p:txBody>
          <a:bodyPr/>
          <a:lstStyle/>
          <a:p>
            <a:pPr>
              <a:buNone/>
            </a:pPr>
            <a:r>
              <a:rPr lang="tr-TR" dirty="0"/>
              <a:t>4. İşlemin Geçersiz Olması </a:t>
            </a:r>
          </a:p>
          <a:p>
            <a:pPr>
              <a:buNone/>
            </a:pPr>
            <a:r>
              <a:rPr lang="tr-TR" dirty="0"/>
              <a:t>	Hukuki işlemlerin geçerli olabilmesi için, hukukun öngördüğü şekilde yapılmış olması gerekir.</a:t>
            </a:r>
          </a:p>
          <a:p>
            <a:pPr>
              <a:buNone/>
            </a:pPr>
            <a:r>
              <a:rPr lang="tr-TR" dirty="0"/>
              <a:t>	Geçersizlik yaptırımının, yokluk, butlan ve iptal edilebilirlik şeklinde türleri vardır.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marL="571500" indent="-571500">
              <a:buAutoNum type="romanLcPeriod"/>
            </a:pPr>
            <a:r>
              <a:rPr lang="tr-TR" dirty="0"/>
              <a:t>Yokluk</a:t>
            </a:r>
          </a:p>
          <a:p>
            <a:pPr marL="571500" indent="-571500">
              <a:buNone/>
            </a:pPr>
            <a:r>
              <a:rPr lang="tr-TR" dirty="0"/>
              <a:t>	Yokluk bir hukuki işlemin öngördüğü kurucu unsurlardan en az birine uyulmaması durumunda, o işlemin meydana gelmemiş sayılmasıdır. </a:t>
            </a:r>
          </a:p>
          <a:p>
            <a:pPr marL="571500" indent="-571500">
              <a:buAutoNum type="romanLcPeriod"/>
            </a:pP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pPr>
              <a:buNone/>
            </a:pPr>
            <a:r>
              <a:rPr lang="tr-TR" dirty="0" err="1"/>
              <a:t>ii</a:t>
            </a:r>
            <a:r>
              <a:rPr lang="tr-TR" dirty="0"/>
              <a:t>. Butlan</a:t>
            </a:r>
          </a:p>
          <a:p>
            <a:pPr>
              <a:buNone/>
            </a:pPr>
            <a:r>
              <a:rPr lang="tr-TR" dirty="0"/>
              <a:t>	Butlan, bir hukuki işlemin baştan hukuki sonuç doğurmaması veya sonradan da geçerli kılınamamasıdır. Butlanda bir hukuki işlemde yasanın öngördüğü kurucu unsurlar bulunmakla beraber, yasanın emredici hükümlerine aykırı olması söz konusudur.</a:t>
            </a:r>
          </a:p>
          <a:p>
            <a:pPr>
              <a:buNone/>
            </a:pPr>
            <a:r>
              <a:rPr lang="tr-TR" dirty="0"/>
              <a:t>	Yoklukla butlan arasındaki fark, yoklukta hukuki işlem hiç doğmamış, meydana gelmemiş sayılır. Butlanda ise, işlem doğmuş olmakla birlikte geçersizdir.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err="1"/>
              <a:t>iii</a:t>
            </a:r>
            <a:r>
              <a:rPr lang="tr-TR" dirty="0"/>
              <a:t>. İşlemin İptali</a:t>
            </a:r>
          </a:p>
          <a:p>
            <a:pPr>
              <a:buNone/>
            </a:pPr>
            <a:r>
              <a:rPr lang="tr-TR" dirty="0"/>
              <a:t>	Yapılan işlemin iptal edilmesi, hem özel hukuk hem de idare hukukunda öngörülen bir müeyyidedir.</a:t>
            </a:r>
          </a:p>
          <a:p>
            <a:pPr>
              <a:buNone/>
            </a:pPr>
            <a:r>
              <a:rPr lang="tr-TR" dirty="0"/>
              <a:t>	İdare hukukunda, hukuk kurallarına aykırı olarak yapılan idari işlemler veya idari kararlar, idare mahkemesi tarafından iptal edilir.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pPr>
              <a:buNone/>
            </a:pPr>
            <a:r>
              <a:rPr lang="tr-TR" dirty="0"/>
              <a:t>	Genel olarak özel hukuk alanındaki bir işlemin iptali halleri:</a:t>
            </a:r>
          </a:p>
          <a:p>
            <a:pPr>
              <a:buNone/>
            </a:pPr>
            <a:r>
              <a:rPr lang="tr-TR" dirty="0"/>
              <a:t>	1. Medeni hukukta, fiil ehliyetinden yoksun bir baba veya anne tüm malvarlığını bir çocuğa veya üçüncü bir kişiye bağışlasa, diğer mirasçılar yapılan bu tasarrufun ehliyetsizlik nedeniyle, mahkemeden iptalini dava edebilirler.</a:t>
            </a:r>
          </a:p>
          <a:p>
            <a:pPr>
              <a:buNone/>
            </a:pPr>
            <a:r>
              <a:rPr lang="tr-TR" dirty="0"/>
              <a:t>	2. Borçlar hukukunda, hata, hile veya tehditle yapılan işlemlerin iptalinin dava edilebileceği öngörülmüştür.</a:t>
            </a:r>
          </a:p>
          <a:p>
            <a:pPr>
              <a:buNone/>
            </a:pPr>
            <a:r>
              <a:rPr lang="tr-TR" dirty="0"/>
              <a:t>	3. TTK M. 381 hükmü uyarınca da, kanuna, esas sözleşmeye veya doğruluk ve sadakat kurallarına aykırı Anonim Şirket genel kurul kararlarının iptali dava edilebilir. İptal müeyyidesi, özel hukukun diğer dallarında da yer almaktadır.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1520" y="260648"/>
            <a:ext cx="8424936" cy="6281848"/>
          </a:xfrm>
          <a:prstGeom prst="rect">
            <a:avLst/>
          </a:prstGeom>
          <a:noFill/>
        </p:spPr>
        <p:txBody>
          <a:bodyPr wrap="square" rtlCol="0">
            <a:spAutoFit/>
          </a:bodyPr>
          <a:lstStyle/>
          <a:p>
            <a:pPr algn="just">
              <a:lnSpc>
                <a:spcPct val="150000"/>
              </a:lnSpc>
            </a:pPr>
            <a:r>
              <a:rPr lang="tr-TR" dirty="0"/>
              <a:t>	II. </a:t>
            </a:r>
            <a:r>
              <a:rPr lang="tr-TR" dirty="0" err="1"/>
              <a:t>Frederick</a:t>
            </a:r>
            <a:r>
              <a:rPr lang="tr-TR" dirty="0"/>
              <a:t> oldukça ilginç bir insanmış. Hatta öyle ilginçmiş ki daha tahta gelmeden önce babası I. </a:t>
            </a:r>
            <a:r>
              <a:rPr lang="tr-TR" dirty="0" err="1"/>
              <a:t>Frederick’in</a:t>
            </a:r>
            <a:r>
              <a:rPr lang="tr-TR" dirty="0"/>
              <a:t> tepkisini fazlasıyla çekmeyi başarmış. Çünkü II. </a:t>
            </a:r>
            <a:r>
              <a:rPr lang="tr-TR" dirty="0" err="1"/>
              <a:t>Frederick</a:t>
            </a:r>
            <a:r>
              <a:rPr lang="tr-TR" dirty="0"/>
              <a:t>, şimdiye kadarki kralların aksine sporla ilgilenmeyen, avdan ve askerlikten hoşlanmayan bir insanmış. Üstüne bir de yakın arkadaşı olan Bach’tan flüt dersleri alması sarayda alay konusu olmasına ve babasının bir gün sinirlenip II. </a:t>
            </a:r>
            <a:r>
              <a:rPr lang="tr-TR" dirty="0" err="1"/>
              <a:t>Frederick’in</a:t>
            </a:r>
            <a:r>
              <a:rPr lang="tr-TR" dirty="0"/>
              <a:t> üzerine yürüyüp öfkeyle kılıcını çekmesine sebep olmuş.</a:t>
            </a:r>
          </a:p>
          <a:p>
            <a:pPr algn="just">
              <a:lnSpc>
                <a:spcPct val="150000"/>
              </a:lnSpc>
            </a:pPr>
            <a:endParaRPr lang="tr-TR" dirty="0"/>
          </a:p>
          <a:p>
            <a:pPr algn="just">
              <a:lnSpc>
                <a:spcPct val="150000"/>
              </a:lnSpc>
            </a:pPr>
            <a:r>
              <a:rPr lang="tr-TR" dirty="0"/>
              <a:t>	1740 yılında babasının ölümü üzerine Alman tahtına oturan II. </a:t>
            </a:r>
            <a:r>
              <a:rPr lang="tr-TR" dirty="0" err="1"/>
              <a:t>Friedrich</a:t>
            </a:r>
            <a:r>
              <a:rPr lang="tr-TR" dirty="0"/>
              <a:t>' in ilk icraatlarından biri ülkede işkenceyi yasaklamak olmuş. Düşünce özgürlüğünün önemini dile getiren 28 yaşındaki kral, basın üzerindeki sansürü de kaldırmış. Almanya'yı Almanya yapan "Büyük </a:t>
            </a:r>
            <a:r>
              <a:rPr lang="tr-TR" dirty="0" err="1"/>
              <a:t>Friedrich</a:t>
            </a:r>
            <a:r>
              <a:rPr lang="tr-TR" dirty="0"/>
              <a:t>" olarak tarihe geçecek olan Avrupa'nın bu en aydın kralı, hastalığa yol açtığına inanılan patatesi yemeyen halkının bu inancını kırarak, onlara patates yemeyi öğretmiş. Bu nedenle, günümüzde de II. </a:t>
            </a:r>
            <a:r>
              <a:rPr lang="tr-TR" dirty="0" err="1"/>
              <a:t>Friedrich</a:t>
            </a:r>
            <a:r>
              <a:rPr lang="tr-TR" dirty="0"/>
              <a:t>' in mezarını ziyaret eden Almanlar, çiçek demeti yerine, yanlarında getirdikleri patatesleri kralın mezarına bırakırlar.</a:t>
            </a:r>
          </a:p>
        </p:txBody>
      </p:sp>
    </p:spTree>
    <p:extLst>
      <p:ext uri="{BB962C8B-B14F-4D97-AF65-F5344CB8AC3E}">
        <p14:creationId xmlns:p14="http://schemas.microsoft.com/office/powerpoint/2010/main" val="3762511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HUKUKUN KAYNAKLARI</a:t>
            </a:r>
          </a:p>
        </p:txBody>
      </p:sp>
      <p:sp>
        <p:nvSpPr>
          <p:cNvPr id="3" name="2 İçerik Yer Tutucusu"/>
          <p:cNvSpPr>
            <a:spLocks noGrp="1"/>
          </p:cNvSpPr>
          <p:nvPr>
            <p:ph idx="1"/>
          </p:nvPr>
        </p:nvSpPr>
        <p:spPr/>
        <p:txBody>
          <a:bodyPr>
            <a:normAutofit/>
          </a:bodyPr>
          <a:lstStyle/>
          <a:p>
            <a:r>
              <a:rPr lang="tr-TR" dirty="0"/>
              <a:t>MEDENİ Kanun Md.1 :</a:t>
            </a:r>
          </a:p>
          <a:p>
            <a:pPr>
              <a:buNone/>
            </a:pPr>
            <a:r>
              <a:rPr lang="tr-TR" dirty="0"/>
              <a:t> “</a:t>
            </a:r>
            <a:r>
              <a:rPr lang="tr-TR" sz="2000" i="1" dirty="0"/>
              <a:t>Kanun, sözüyle ve özüyle değindiği bütün konularda uygulanır.</a:t>
            </a:r>
          </a:p>
          <a:p>
            <a:pPr>
              <a:buNone/>
            </a:pPr>
            <a:r>
              <a:rPr lang="tr-TR" sz="2000" i="1" dirty="0"/>
              <a:t> 		Kanunda uygulanabilir bir hüküm yoksa, hakim örf ve adet hukukuna göre, bu da yoksa kendisi kanun koyucu olsaydı nasıl bir hüküm koyacak idiyse ona göre karar verir.</a:t>
            </a:r>
          </a:p>
          <a:p>
            <a:pPr>
              <a:buNone/>
            </a:pPr>
            <a:r>
              <a:rPr lang="tr-TR" sz="2000" i="1" dirty="0"/>
              <a:t>Hakim kararını verirken Bilimsel ve yargısal görüşlerden yararlanır</a:t>
            </a:r>
            <a:r>
              <a:rPr lang="tr-TR" dirty="0"/>
              <a:t>.</a:t>
            </a:r>
            <a:r>
              <a:rPr lang="tr-TR" sz="2400" dirty="0"/>
              <a:t>”</a:t>
            </a:r>
          </a:p>
          <a:p>
            <a:pPr>
              <a:buNone/>
            </a:pPr>
            <a:r>
              <a:rPr lang="tr-TR" sz="2400" dirty="0"/>
              <a:t>Medeni kanunun ilk maddesi dikkate alındığında , hukukun kaynaklarını  </a:t>
            </a:r>
            <a:r>
              <a:rPr lang="tr-TR" sz="2400" i="1" dirty="0"/>
              <a:t>“asli” </a:t>
            </a:r>
            <a:r>
              <a:rPr lang="tr-TR" sz="2400" dirty="0"/>
              <a:t>ve </a:t>
            </a:r>
            <a:r>
              <a:rPr lang="tr-TR" sz="2400" i="1" dirty="0"/>
              <a:t>“yardımcı “</a:t>
            </a:r>
            <a:r>
              <a:rPr lang="tr-TR" sz="2400" dirty="0"/>
              <a:t>kaynaklar olmak üzere ayırabiliriz.</a:t>
            </a:r>
            <a:r>
              <a:rPr lang="tr-TR"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graphicFrame>
        <p:nvGraphicFramePr>
          <p:cNvPr id="5" name="4 İçerik Yer Tutucusu"/>
          <p:cNvGraphicFramePr>
            <a:graphicFrameLocks noGrp="1"/>
          </p:cNvGraphicFramePr>
          <p:nvPr>
            <p:ph idx="1"/>
          </p:nvPr>
        </p:nvGraphicFramePr>
        <p:xfrm>
          <a:off x="251520" y="260648"/>
          <a:ext cx="8435280" cy="612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Yazılı Kaynaklar</a:t>
            </a:r>
          </a:p>
        </p:txBody>
      </p:sp>
      <p:graphicFrame>
        <p:nvGraphicFramePr>
          <p:cNvPr id="7" name="6 İçerik Yer Tutucusu"/>
          <p:cNvGraphicFramePr>
            <a:graphicFrameLocks noGrp="1"/>
          </p:cNvGraphicFramePr>
          <p:nvPr>
            <p:ph idx="1"/>
            <p:extLst>
              <p:ext uri="{D42A27DB-BD31-4B8C-83A1-F6EECF244321}">
                <p14:modId xmlns:p14="http://schemas.microsoft.com/office/powerpoint/2010/main" val="20925019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Anayasa</a:t>
            </a:r>
          </a:p>
        </p:txBody>
      </p:sp>
      <p:sp>
        <p:nvSpPr>
          <p:cNvPr id="3" name="2 İçerik Yer Tutucusu"/>
          <p:cNvSpPr>
            <a:spLocks noGrp="1"/>
          </p:cNvSpPr>
          <p:nvPr>
            <p:ph idx="1"/>
          </p:nvPr>
        </p:nvSpPr>
        <p:spPr/>
        <p:txBody>
          <a:bodyPr/>
          <a:lstStyle/>
          <a:p>
            <a:r>
              <a:rPr lang="tr-TR" dirty="0"/>
              <a:t>Devletin temel siyasi yapısını, şeklini, dayandığı temel ilkeleri, vatandaşların temel hak ve özgürlüklerini, devlet organlarını; organların görevlerini, yetkilerini ve birbirleriyle olan ilişkilerini düzenleyen, en soyut ve en genel kuralları içeren yazılı kanuna </a:t>
            </a:r>
          </a:p>
          <a:p>
            <a:pPr>
              <a:buNone/>
            </a:pPr>
            <a:r>
              <a:rPr lang="tr-TR" dirty="0"/>
              <a:t>“</a:t>
            </a:r>
            <a:r>
              <a:rPr lang="tr-TR" i="1" dirty="0">
                <a:solidFill>
                  <a:srgbClr val="FF0000"/>
                </a:solidFill>
              </a:rPr>
              <a:t>ANAYASA</a:t>
            </a:r>
            <a:r>
              <a:rPr lang="tr-TR" dirty="0"/>
              <a:t>” denir.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82894BA-4B7A-4AFF-974A-17AF865A5488}"/>
              </a:ext>
            </a:extLst>
          </p:cNvPr>
          <p:cNvSpPr/>
          <p:nvPr/>
        </p:nvSpPr>
        <p:spPr>
          <a:xfrm>
            <a:off x="143508" y="243512"/>
            <a:ext cx="8856984" cy="6370975"/>
          </a:xfrm>
          <a:prstGeom prst="rect">
            <a:avLst/>
          </a:prstGeom>
        </p:spPr>
        <p:txBody>
          <a:bodyPr wrap="square">
            <a:spAutoFit/>
          </a:bodyPr>
          <a:lstStyle/>
          <a:p>
            <a:r>
              <a:rPr lang="tr-TR" sz="2400" u="sng" dirty="0"/>
              <a:t>1982 tarihli Anayasa’mız</a:t>
            </a:r>
          </a:p>
          <a:p>
            <a:pPr marL="457200" indent="-457200">
              <a:buAutoNum type="arabicPeriod"/>
            </a:pPr>
            <a:r>
              <a:rPr lang="tr-TR" sz="2400" b="1" dirty="0"/>
              <a:t>Madde:  </a:t>
            </a:r>
            <a:r>
              <a:rPr lang="tr-TR" sz="2400" dirty="0"/>
              <a:t>Türkiye Devleti’ </a:t>
            </a:r>
            <a:r>
              <a:rPr lang="tr-TR" sz="2400" dirty="0" err="1"/>
              <a:t>nin</a:t>
            </a:r>
            <a:r>
              <a:rPr lang="tr-TR" sz="2400" dirty="0"/>
              <a:t> yönetim şekli Cumhuriyettir.</a:t>
            </a:r>
          </a:p>
          <a:p>
            <a:pPr marL="457200" indent="-457200">
              <a:buAutoNum type="arabicPeriod"/>
            </a:pPr>
            <a:endParaRPr lang="tr-TR" sz="2400" dirty="0"/>
          </a:p>
          <a:p>
            <a:r>
              <a:rPr lang="tr-TR" sz="2400" b="1" dirty="0"/>
              <a:t>2. Madde: </a:t>
            </a:r>
            <a:r>
              <a:rPr lang="tr-TR" sz="2400" dirty="0"/>
              <a:t>Türkiye Cumhuriyeti, toplumun huzuru, milli dayanışma ve adalet anlayışı içinde, insan haklarına saygılı, Atatürk milliyetçiliğine bağlı… demokratik, laik ve sosyal bir hukuk devletidir.</a:t>
            </a:r>
          </a:p>
          <a:p>
            <a:endParaRPr lang="tr-TR" sz="2400" dirty="0"/>
          </a:p>
          <a:p>
            <a:pPr fontAlgn="base"/>
            <a:r>
              <a:rPr lang="tr-TR" sz="2400" b="1" dirty="0"/>
              <a:t>3. Madde: </a:t>
            </a:r>
            <a:r>
              <a:rPr lang="tr-TR" sz="2400" dirty="0"/>
              <a:t>Türkiye Devleti, ülkesi ve milletiyle bölünmez bir bütündür. Dili Türkçedir.</a:t>
            </a:r>
          </a:p>
          <a:p>
            <a:pPr fontAlgn="base"/>
            <a:r>
              <a:rPr lang="tr-TR" sz="2400" dirty="0"/>
              <a:t>Bayrağı, şekli kanununda belirtilen, beyaz ay yıldızlı al bayraktır.</a:t>
            </a:r>
          </a:p>
          <a:p>
            <a:pPr fontAlgn="base"/>
            <a:r>
              <a:rPr lang="tr-TR" sz="2400" dirty="0"/>
              <a:t>Millî marşı "İstiklal </a:t>
            </a:r>
            <a:r>
              <a:rPr lang="tr-TR" sz="2400" dirty="0" err="1"/>
              <a:t>Marşı"dır</a:t>
            </a:r>
            <a:r>
              <a:rPr lang="tr-TR" sz="2400" dirty="0"/>
              <a:t>.</a:t>
            </a:r>
          </a:p>
          <a:p>
            <a:pPr fontAlgn="base"/>
            <a:r>
              <a:rPr lang="tr-TR" sz="2400" dirty="0"/>
              <a:t>Başkenti Ankara'dır.</a:t>
            </a:r>
          </a:p>
          <a:p>
            <a:pPr fontAlgn="base"/>
            <a:endParaRPr lang="tr-TR" sz="2400" dirty="0"/>
          </a:p>
          <a:p>
            <a:r>
              <a:rPr lang="tr-TR" sz="2400" b="1" dirty="0"/>
              <a:t>4. Madde: </a:t>
            </a:r>
            <a:r>
              <a:rPr lang="tr-TR" sz="2400" dirty="0"/>
              <a:t>Anayasanın 1 inci maddesindeki Devletin şeklinin Cumhuriyet olduğu hakkındaki hüküm ile, 2 </a:t>
            </a:r>
            <a:r>
              <a:rPr lang="tr-TR" sz="2400" dirty="0" err="1"/>
              <a:t>nci</a:t>
            </a:r>
            <a:r>
              <a:rPr lang="tr-TR" sz="2400" dirty="0"/>
              <a:t> maddesindeki Cumhuriyetin nitelikleri ve 3 üncü maddesi hükümleri değiştirilemez ve değiştirilmesi teklif edilemez.</a:t>
            </a:r>
            <a:endParaRPr lang="tr-TR" sz="2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600200"/>
            <a:ext cx="8784976" cy="4525963"/>
          </a:xfrm>
        </p:spPr>
        <p:txBody>
          <a:bodyPr>
            <a:normAutofit fontScale="92500"/>
          </a:bodyPr>
          <a:lstStyle/>
          <a:p>
            <a:pPr algn="just">
              <a:buNone/>
            </a:pPr>
            <a:r>
              <a:rPr lang="tr-TR" dirty="0"/>
              <a:t>	1982 tarihli Anayasamızda, zamanın ihtiyaçlarına göre farklı yıllarda birçok kez değişiklik yapılmıştır.</a:t>
            </a:r>
          </a:p>
          <a:p>
            <a:pPr algn="just">
              <a:buNone/>
            </a:pPr>
            <a:r>
              <a:rPr lang="tr-TR" dirty="0"/>
              <a:t>En son değişiklik 16 Nisan 2017 tarihinde gerçekleşmiştir.</a:t>
            </a:r>
          </a:p>
          <a:p>
            <a:pPr algn="just">
              <a:buNone/>
            </a:pPr>
            <a:r>
              <a:rPr lang="tr-TR" dirty="0"/>
              <a:t>11.02.2017 tarihli Resmi Gazete (R.G)’ de yayımlanan 6771 sayılı Türkiye Cumhuriyeti Anayasasında Değişiklik Yapılmasına Dair Kanun, 16 Nisan 2017 tarihinde gerçekleştirilen referandumda halkoyuna sunularak kabul edilmiştir. </a:t>
            </a:r>
          </a:p>
        </p:txBody>
      </p:sp>
      <p:sp>
        <p:nvSpPr>
          <p:cNvPr id="5" name="Başlık 4">
            <a:extLst>
              <a:ext uri="{FF2B5EF4-FFF2-40B4-BE49-F238E27FC236}">
                <a16:creationId xmlns:a16="http://schemas.microsoft.com/office/drawing/2014/main" id="{F601B463-4380-4AF1-8D99-3B9DDC868EDD}"/>
              </a:ext>
            </a:extLst>
          </p:cNvPr>
          <p:cNvSpPr>
            <a:spLocks noGrp="1"/>
          </p:cNvSpPr>
          <p:nvPr>
            <p:ph type="title"/>
          </p:nvPr>
        </p:nvSpPr>
        <p:spPr/>
        <p:txBody>
          <a:bodyPr/>
          <a:lstStyle/>
          <a:p>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800" u="sng" dirty="0"/>
              <a:t>Kanunlar</a:t>
            </a:r>
          </a:p>
        </p:txBody>
      </p:sp>
      <p:sp>
        <p:nvSpPr>
          <p:cNvPr id="3" name="2 İçerik Yer Tutucusu"/>
          <p:cNvSpPr>
            <a:spLocks noGrp="1"/>
          </p:cNvSpPr>
          <p:nvPr>
            <p:ph idx="1"/>
          </p:nvPr>
        </p:nvSpPr>
        <p:spPr/>
        <p:txBody>
          <a:bodyPr/>
          <a:lstStyle/>
          <a:p>
            <a:r>
              <a:rPr lang="tr-TR" dirty="0"/>
              <a:t>Kanun, Anayasanın öngördüğü yetkili organlar tarafından belirtilen usul ve biçimde kabul edilerek yürürlüğe konulan yazılı, genel ve sürekli nitelikteki hukuk kurallarıdır.</a:t>
            </a:r>
          </a:p>
          <a:p>
            <a:r>
              <a:rPr lang="tr-TR" dirty="0"/>
              <a:t>Ülkemizde kanun koymaya, değiştirmeye ve kaldırmaya yetkili organ Türkiye Büyük Millet Meclisi’dir ve bu yetki başka bir makama devredilemez.</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3FB2C56-A57F-43DE-8C2C-BFF832DC0046}"/>
              </a:ext>
            </a:extLst>
          </p:cNvPr>
          <p:cNvSpPr txBox="1"/>
          <p:nvPr/>
        </p:nvSpPr>
        <p:spPr>
          <a:xfrm>
            <a:off x="395536" y="260648"/>
            <a:ext cx="8748464" cy="1200329"/>
          </a:xfrm>
          <a:prstGeom prst="rect">
            <a:avLst/>
          </a:prstGeom>
          <a:noFill/>
        </p:spPr>
        <p:txBody>
          <a:bodyPr wrap="square" rtlCol="0">
            <a:spAutoFit/>
          </a:bodyPr>
          <a:lstStyle/>
          <a:p>
            <a:r>
              <a:rPr lang="tr-TR" sz="3600" b="1" u="sng" dirty="0"/>
              <a:t>OLAĞANÜSTÜ HAL CUMHURBAŞKANLIĞI KARARNAMESİ ( OHAL-CBK)</a:t>
            </a:r>
          </a:p>
        </p:txBody>
      </p:sp>
      <p:sp>
        <p:nvSpPr>
          <p:cNvPr id="3" name="Metin kutusu 2">
            <a:extLst>
              <a:ext uri="{FF2B5EF4-FFF2-40B4-BE49-F238E27FC236}">
                <a16:creationId xmlns:a16="http://schemas.microsoft.com/office/drawing/2014/main" id="{9B1E368E-2791-4A59-BD95-5D60C22DFA43}"/>
              </a:ext>
            </a:extLst>
          </p:cNvPr>
          <p:cNvSpPr txBox="1"/>
          <p:nvPr/>
        </p:nvSpPr>
        <p:spPr>
          <a:xfrm>
            <a:off x="0" y="1460977"/>
            <a:ext cx="9144000" cy="4678204"/>
          </a:xfrm>
          <a:prstGeom prst="rect">
            <a:avLst/>
          </a:prstGeom>
          <a:noFill/>
        </p:spPr>
        <p:txBody>
          <a:bodyPr wrap="square" rtlCol="0">
            <a:spAutoFit/>
          </a:bodyPr>
          <a:lstStyle/>
          <a:p>
            <a:pPr marL="285750" indent="-285750">
              <a:buFont typeface="Arial" panose="020B0604020202020204" pitchFamily="34" charset="0"/>
              <a:buChar char="•"/>
            </a:pPr>
            <a:r>
              <a:rPr lang="tr-TR" sz="2800" dirty="0"/>
              <a:t>Anayasanın 119/6–7 maddesinde gerçekleştirilen değişikliğe göre; “Olağanüstü hallerde Cumhurbaşkanı, olağanüstü halin gerekli kıldığı konularda, 104 uncu maddenin on yedinci fıkrasının ikinci cümlesinde belirtilen sınırlamalara tabi olmaksızın Cumhurbaşkanlığı kararnamesi çıkarabilir”. </a:t>
            </a:r>
          </a:p>
          <a:p>
            <a:pPr marL="285750" indent="-285750">
              <a:buFont typeface="Arial" panose="020B0604020202020204" pitchFamily="34" charset="0"/>
              <a:buChar char="•"/>
            </a:pPr>
            <a:r>
              <a:rPr lang="tr-TR" sz="2800" dirty="0"/>
              <a:t>Kaldırılan </a:t>
            </a:r>
            <a:r>
              <a:rPr lang="tr-TR" sz="2800" dirty="0" err="1"/>
              <a:t>khkların</a:t>
            </a:r>
            <a:r>
              <a:rPr lang="tr-TR" sz="2800" dirty="0"/>
              <a:t> yerine getirilmiştir.</a:t>
            </a:r>
          </a:p>
          <a:p>
            <a:pPr marL="285750" indent="-285750">
              <a:buFont typeface="Arial" panose="020B0604020202020204" pitchFamily="34" charset="0"/>
              <a:buChar char="•"/>
            </a:pPr>
            <a:r>
              <a:rPr lang="tr-TR" sz="2800" dirty="0" err="1"/>
              <a:t>Ohal</a:t>
            </a:r>
            <a:r>
              <a:rPr lang="tr-TR" sz="2800" dirty="0"/>
              <a:t> döneminde </a:t>
            </a:r>
            <a:r>
              <a:rPr lang="tr-TR" sz="2800" dirty="0" err="1"/>
              <a:t>çıkarrtılan</a:t>
            </a:r>
            <a:r>
              <a:rPr lang="tr-TR" sz="2800" dirty="0"/>
              <a:t> </a:t>
            </a:r>
            <a:r>
              <a:rPr lang="tr-TR" sz="2800" dirty="0" err="1"/>
              <a:t>khk</a:t>
            </a:r>
            <a:r>
              <a:rPr lang="tr-TR" sz="2800" dirty="0"/>
              <a:t> yerine </a:t>
            </a:r>
            <a:r>
              <a:rPr lang="tr-TR" sz="2800" dirty="0" err="1"/>
              <a:t>cbk</a:t>
            </a:r>
            <a:r>
              <a:rPr lang="tr-TR" sz="2800" dirty="0"/>
              <a:t> getirilmiştir.</a:t>
            </a:r>
          </a:p>
          <a:p>
            <a:pPr marL="285750" indent="-285750">
              <a:buFont typeface="Arial" panose="020B0604020202020204" pitchFamily="34" charset="0"/>
              <a:buChar char="•"/>
            </a:pPr>
            <a:r>
              <a:rPr lang="tr-TR" sz="2800" dirty="0"/>
              <a:t>Olağan dönemde kanun gücüde olmayan </a:t>
            </a:r>
            <a:r>
              <a:rPr lang="tr-TR" sz="2800" dirty="0" err="1"/>
              <a:t>cbk</a:t>
            </a:r>
            <a:r>
              <a:rPr lang="tr-TR" sz="2800" dirty="0"/>
              <a:t>, </a:t>
            </a:r>
            <a:r>
              <a:rPr lang="tr-TR" sz="2800" dirty="0" err="1"/>
              <a:t>ohal</a:t>
            </a:r>
            <a:r>
              <a:rPr lang="tr-TR" sz="2800" dirty="0"/>
              <a:t> dönemlerinde kanun gücünde norm olarak belirlenmiş ,</a:t>
            </a:r>
          </a:p>
          <a:p>
            <a:pPr marL="285750" indent="-285750">
              <a:buFont typeface="Arial" panose="020B0604020202020204" pitchFamily="34" charset="0"/>
              <a:buChar char="•"/>
            </a:pPr>
            <a:r>
              <a:rPr lang="tr-TR" sz="2800" dirty="0"/>
              <a:t>Anayasa mahkemesi denetimi dışında bırakılmış</a:t>
            </a:r>
          </a:p>
          <a:p>
            <a:endParaRPr lang="tr-TR" dirty="0"/>
          </a:p>
        </p:txBody>
      </p:sp>
    </p:spTree>
    <p:extLst>
      <p:ext uri="{BB962C8B-B14F-4D97-AF65-F5344CB8AC3E}">
        <p14:creationId xmlns:p14="http://schemas.microsoft.com/office/powerpoint/2010/main" val="4293618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143000"/>
          </a:xfrm>
        </p:spPr>
        <p:txBody>
          <a:bodyPr>
            <a:normAutofit fontScale="90000"/>
          </a:bodyPr>
          <a:lstStyle/>
          <a:p>
            <a:r>
              <a:rPr lang="tr-TR" u="sng" dirty="0"/>
              <a:t>Temel Hak ve Hürriyetlere İlişkin Uluslararası Antlaşmalar</a:t>
            </a:r>
          </a:p>
        </p:txBody>
      </p:sp>
      <p:sp>
        <p:nvSpPr>
          <p:cNvPr id="3" name="2 İçerik Yer Tutucusu"/>
          <p:cNvSpPr>
            <a:spLocks noGrp="1"/>
          </p:cNvSpPr>
          <p:nvPr>
            <p:ph idx="1"/>
          </p:nvPr>
        </p:nvSpPr>
        <p:spPr>
          <a:xfrm>
            <a:off x="457200" y="1412776"/>
            <a:ext cx="8229600" cy="4525963"/>
          </a:xfrm>
        </p:spPr>
        <p:txBody>
          <a:bodyPr/>
          <a:lstStyle/>
          <a:p>
            <a:pPr marL="0" indent="0">
              <a:buNone/>
            </a:pPr>
            <a:endParaRPr lang="tr-TR" dirty="0"/>
          </a:p>
          <a:p>
            <a:pPr marL="0" indent="0" algn="just">
              <a:buNone/>
            </a:pPr>
            <a:r>
              <a:rPr lang="tr-TR" u="sng" dirty="0">
                <a:solidFill>
                  <a:srgbClr val="FF0000"/>
                </a:solidFill>
              </a:rPr>
              <a:t>Uluslararası Antlaşma: </a:t>
            </a:r>
            <a:r>
              <a:rPr lang="tr-TR" dirty="0"/>
              <a:t>Devletlerarasında bir hukuki ilişki doğurmak, mevcut bir ilişkiyi değiştirmek veya ortadan kaldırmak üzere, karşılıklı irade beyanlarının uyuşmasıyla yapılan bir hukuki işlemdir.</a:t>
            </a:r>
          </a:p>
          <a:p>
            <a:pPr marL="0" indent="0">
              <a:buNone/>
            </a:pP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Niteliği</a:t>
            </a:r>
          </a:p>
        </p:txBody>
      </p:sp>
      <p:sp>
        <p:nvSpPr>
          <p:cNvPr id="3" name="2 İçerik Yer Tutucusu"/>
          <p:cNvSpPr>
            <a:spLocks noGrp="1"/>
          </p:cNvSpPr>
          <p:nvPr>
            <p:ph idx="1"/>
          </p:nvPr>
        </p:nvSpPr>
        <p:spPr/>
        <p:txBody>
          <a:bodyPr>
            <a:normAutofit fontScale="92500" lnSpcReduction="10000"/>
          </a:bodyPr>
          <a:lstStyle/>
          <a:p>
            <a:r>
              <a:rPr lang="tr-TR" dirty="0"/>
              <a:t>Usulüne göre yürürlüğe konulmuş u.arası analaşmalar kanun hükmündedir. Uluslararası anlaşmaları kanunlardan ayıran temel farklılıklar şunlardır:</a:t>
            </a:r>
          </a:p>
          <a:p>
            <a:pPr lvl="1"/>
            <a:r>
              <a:rPr lang="tr-TR" dirty="0"/>
              <a:t>Uluslararası anlaşmalar hakkında anayasaya aykırılık iddiası ile Anayasa Mahkemesine başvurulmaz.</a:t>
            </a:r>
          </a:p>
          <a:p>
            <a:pPr lvl="1"/>
            <a:r>
              <a:rPr lang="tr-TR" dirty="0"/>
              <a:t>Usulüne göre yürürlüğe konulmuş temel hak ve özgürlüklere ilişkin uluslararası anlaşmalarla kanunların aynı konuda farklı hükümler içermesi nedeniyle ortaya çıkabilecek uyuşmazlıklarda uluslararası anlaşma hükümleri esas alınır.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02" y="620688"/>
            <a:ext cx="829044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98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EC99DE-1A99-4199-8E36-9C326521ADC6}"/>
              </a:ext>
            </a:extLst>
          </p:cNvPr>
          <p:cNvSpPr>
            <a:spLocks noGrp="1"/>
          </p:cNvSpPr>
          <p:nvPr>
            <p:ph type="title"/>
          </p:nvPr>
        </p:nvSpPr>
        <p:spPr/>
        <p:txBody>
          <a:bodyPr/>
          <a:lstStyle/>
          <a:p>
            <a:r>
              <a:rPr lang="tr-TR" u="sng" dirty="0"/>
              <a:t>Cumhurbaşkanlığı Kararnamesi</a:t>
            </a:r>
          </a:p>
        </p:txBody>
      </p:sp>
      <p:sp>
        <p:nvSpPr>
          <p:cNvPr id="3" name="İçerik Yer Tutucusu 2">
            <a:extLst>
              <a:ext uri="{FF2B5EF4-FFF2-40B4-BE49-F238E27FC236}">
                <a16:creationId xmlns:a16="http://schemas.microsoft.com/office/drawing/2014/main" id="{2FEBD122-C39E-41A9-B6A9-FF104C36E757}"/>
              </a:ext>
            </a:extLst>
          </p:cNvPr>
          <p:cNvSpPr>
            <a:spLocks noGrp="1"/>
          </p:cNvSpPr>
          <p:nvPr>
            <p:ph idx="1"/>
          </p:nvPr>
        </p:nvSpPr>
        <p:spPr/>
        <p:txBody>
          <a:bodyPr/>
          <a:lstStyle/>
          <a:p>
            <a:r>
              <a:rPr lang="tr-TR" dirty="0"/>
              <a:t>“Cumhurbaşkanı, yürütme yetkisine ilişkin konularda Cumhurbaşkanlığı kararnamesi çıkarabilir (md.104/17-1)”. Böylece idarenin tek yanlı iradesi ile oluşan ve </a:t>
            </a:r>
            <a:r>
              <a:rPr lang="tr-TR" dirty="0" err="1"/>
              <a:t>icrai</a:t>
            </a:r>
            <a:r>
              <a:rPr lang="tr-TR" dirty="0"/>
              <a:t> işlem niteliğinde olan Cumhurbaşkanlığı Kararnameleri düzenleyici bir işlem olarak hukuk sistemimizde yerini almıştır.</a:t>
            </a:r>
          </a:p>
        </p:txBody>
      </p:sp>
    </p:spTree>
    <p:extLst>
      <p:ext uri="{BB962C8B-B14F-4D97-AF65-F5344CB8AC3E}">
        <p14:creationId xmlns:p14="http://schemas.microsoft.com/office/powerpoint/2010/main" val="10937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ABE317-FDF6-4C15-ADB1-F4CBB9811AA2}"/>
              </a:ext>
            </a:extLst>
          </p:cNvPr>
          <p:cNvSpPr>
            <a:spLocks noGrp="1"/>
          </p:cNvSpPr>
          <p:nvPr>
            <p:ph type="title"/>
          </p:nvPr>
        </p:nvSpPr>
        <p:spPr/>
        <p:txBody>
          <a:bodyPr/>
          <a:lstStyle/>
          <a:p>
            <a:r>
              <a:rPr lang="tr-TR" u="sng" dirty="0"/>
              <a:t>Cumhurbaşkanlığı kararnamesi </a:t>
            </a:r>
          </a:p>
        </p:txBody>
      </p:sp>
      <p:sp>
        <p:nvSpPr>
          <p:cNvPr id="3" name="İçerik Yer Tutucusu 2">
            <a:extLst>
              <a:ext uri="{FF2B5EF4-FFF2-40B4-BE49-F238E27FC236}">
                <a16:creationId xmlns:a16="http://schemas.microsoft.com/office/drawing/2014/main" id="{40F2AB78-D8AF-4E7C-941B-CB0DCB80EB3A}"/>
              </a:ext>
            </a:extLst>
          </p:cNvPr>
          <p:cNvSpPr>
            <a:spLocks noGrp="1"/>
          </p:cNvSpPr>
          <p:nvPr>
            <p:ph idx="1"/>
          </p:nvPr>
        </p:nvSpPr>
        <p:spPr>
          <a:xfrm>
            <a:off x="457200" y="1600200"/>
            <a:ext cx="8229600" cy="4983162"/>
          </a:xfrm>
        </p:spPr>
        <p:txBody>
          <a:bodyPr>
            <a:normAutofit/>
          </a:bodyPr>
          <a:lstStyle/>
          <a:p>
            <a:r>
              <a:rPr lang="tr-TR" dirty="0"/>
              <a:t>Kanun ve diğer düzenleyici işlemler gibi, genel, soyut, objektif, bir kez uygulanmakla tükenmeyen nitelikte düzenleme türleridir.</a:t>
            </a:r>
          </a:p>
          <a:p>
            <a:r>
              <a:rPr lang="tr-TR" dirty="0"/>
              <a:t>Asli niteliklidir. Yani doğrudan Anayasa esas alınarak yürürlüğe konulabilir.</a:t>
            </a:r>
          </a:p>
          <a:p>
            <a:r>
              <a:rPr lang="tr-TR" dirty="0"/>
              <a:t>Kanun gücünde ya da kanunla eşdeğer nitelikte, ancak Kanunlar ile </a:t>
            </a:r>
            <a:r>
              <a:rPr lang="tr-TR" dirty="0" err="1"/>
              <a:t>cbk</a:t>
            </a:r>
            <a:r>
              <a:rPr lang="tr-TR" dirty="0"/>
              <a:t> çelişirse, kanun uygulanmak zorunda.</a:t>
            </a:r>
          </a:p>
          <a:p>
            <a:endParaRPr lang="tr-TR" dirty="0"/>
          </a:p>
        </p:txBody>
      </p:sp>
    </p:spTree>
    <p:extLst>
      <p:ext uri="{BB962C8B-B14F-4D97-AF65-F5344CB8AC3E}">
        <p14:creationId xmlns:p14="http://schemas.microsoft.com/office/powerpoint/2010/main" val="2420806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7AE50E-2C62-4CA8-BC62-2A86ED6F05A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BC0ADB9-A14C-41EC-9B1A-29D9944A1F51}"/>
              </a:ext>
            </a:extLst>
          </p:cNvPr>
          <p:cNvSpPr>
            <a:spLocks noGrp="1"/>
          </p:cNvSpPr>
          <p:nvPr>
            <p:ph idx="1"/>
          </p:nvPr>
        </p:nvSpPr>
        <p:spPr/>
        <p:txBody>
          <a:bodyPr/>
          <a:lstStyle/>
          <a:p>
            <a:r>
              <a:rPr lang="tr-TR" dirty="0"/>
              <a:t>TBMM , </a:t>
            </a:r>
            <a:r>
              <a:rPr lang="tr-TR" dirty="0" err="1"/>
              <a:t>cbk</a:t>
            </a:r>
            <a:r>
              <a:rPr lang="tr-TR" dirty="0"/>
              <a:t> ile aynı konuda kanun çıkartırsa, </a:t>
            </a:r>
            <a:r>
              <a:rPr lang="tr-TR" dirty="0" err="1"/>
              <a:t>cbk</a:t>
            </a:r>
            <a:r>
              <a:rPr lang="tr-TR" dirty="0"/>
              <a:t> hükümsüz hale gelir.</a:t>
            </a:r>
          </a:p>
          <a:p>
            <a:endParaRPr lang="tr-TR" dirty="0"/>
          </a:p>
          <a:p>
            <a:r>
              <a:rPr lang="tr-TR" dirty="0"/>
              <a:t>Yargısal denetimini anayasa mahkemesi yapar</a:t>
            </a:r>
          </a:p>
          <a:p>
            <a:endParaRPr lang="tr-TR" dirty="0"/>
          </a:p>
          <a:p>
            <a:r>
              <a:rPr lang="tr-TR" dirty="0" err="1"/>
              <a:t>Cbk</a:t>
            </a:r>
            <a:r>
              <a:rPr lang="tr-TR" dirty="0"/>
              <a:t> resmi gazetede yayımlanmak zorunda.</a:t>
            </a:r>
          </a:p>
        </p:txBody>
      </p:sp>
    </p:spTree>
    <p:extLst>
      <p:ext uri="{BB962C8B-B14F-4D97-AF65-F5344CB8AC3E}">
        <p14:creationId xmlns:p14="http://schemas.microsoft.com/office/powerpoint/2010/main" val="3501183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YÖNETMELİK</a:t>
            </a:r>
          </a:p>
        </p:txBody>
      </p:sp>
      <p:graphicFrame>
        <p:nvGraphicFramePr>
          <p:cNvPr id="4" name="İçerik Yer Tutucusu 3">
            <a:extLst>
              <a:ext uri="{FF2B5EF4-FFF2-40B4-BE49-F238E27FC236}">
                <a16:creationId xmlns:a16="http://schemas.microsoft.com/office/drawing/2014/main" id="{F78378D6-DD48-48DA-8520-69B27E3BBEB8}"/>
              </a:ext>
            </a:extLst>
          </p:cNvPr>
          <p:cNvGraphicFramePr>
            <a:graphicFrameLocks noGrp="1"/>
          </p:cNvGraphicFramePr>
          <p:nvPr>
            <p:ph idx="1"/>
            <p:extLst>
              <p:ext uri="{D42A27DB-BD31-4B8C-83A1-F6EECF244321}">
                <p14:modId xmlns:p14="http://schemas.microsoft.com/office/powerpoint/2010/main" val="1296283859"/>
              </p:ext>
            </p:extLst>
          </p:nvPr>
        </p:nvGraphicFramePr>
        <p:xfrm>
          <a:off x="179512" y="1692276"/>
          <a:ext cx="8589640" cy="2528812"/>
        </p:xfrm>
        <a:graphic>
          <a:graphicData uri="http://schemas.openxmlformats.org/drawingml/2006/table">
            <a:tbl>
              <a:tblPr/>
              <a:tblGrid>
                <a:gridCol w="8589640">
                  <a:extLst>
                    <a:ext uri="{9D8B030D-6E8A-4147-A177-3AD203B41FA5}">
                      <a16:colId xmlns:a16="http://schemas.microsoft.com/office/drawing/2014/main" val="2695776975"/>
                    </a:ext>
                  </a:extLst>
                </a:gridCol>
              </a:tblGrid>
              <a:tr h="451713">
                <a:tc>
                  <a:txBody>
                    <a:bodyPr/>
                    <a:lstStyle/>
                    <a:p>
                      <a:endParaRPr lang="tr-TR" dirty="0">
                        <a:solidFill>
                          <a:schemeClr val="tx1"/>
                        </a:solidFill>
                        <a:effectLst/>
                        <a:latin typeface="Verdana" panose="020B0604030504040204" pitchFamily="34" charset="0"/>
                      </a:endParaRPr>
                    </a:p>
                  </a:txBody>
                  <a:tcPr anchor="ctr">
                    <a:lnL>
                      <a:noFill/>
                    </a:lnL>
                    <a:lnR>
                      <a:noFill/>
                    </a:lnR>
                    <a:lnT>
                      <a:noFill/>
                    </a:lnT>
                    <a:lnB>
                      <a:noFill/>
                    </a:lnB>
                    <a:solidFill>
                      <a:srgbClr val="FFFFFF"/>
                    </a:solidFill>
                  </a:tcPr>
                </a:tc>
                <a:extLst>
                  <a:ext uri="{0D108BD9-81ED-4DB2-BD59-A6C34878D82A}">
                    <a16:rowId xmlns:a16="http://schemas.microsoft.com/office/drawing/2014/main" val="584323701"/>
                  </a:ext>
                </a:extLst>
              </a:tr>
              <a:tr h="2077099">
                <a:tc>
                  <a:txBody>
                    <a:bodyPr/>
                    <a:lstStyle/>
                    <a:p>
                      <a:pPr algn="just">
                        <a:lnSpc>
                          <a:spcPct val="150000"/>
                        </a:lnSpc>
                      </a:pPr>
                      <a:r>
                        <a:rPr lang="tr-TR" dirty="0">
                          <a:solidFill>
                            <a:schemeClr val="tx1"/>
                          </a:solidFill>
                          <a:effectLst/>
                          <a:latin typeface="Verdana" panose="020B0604030504040204" pitchFamily="34" charset="0"/>
                        </a:rPr>
                        <a:t>Başbakanlık, Bakanlıklar ve kamu tüzelkişileri, kendi görev alanlarını ilgilendiren kanunların ve tüzüklerin uygulanmasını sağlamak üzere ve bunlara aykırı olmamak şartıyla, yönetmelikler çıkarabilirler.</a:t>
                      </a:r>
                    </a:p>
                    <a:p>
                      <a:pPr algn="just">
                        <a:lnSpc>
                          <a:spcPct val="150000"/>
                        </a:lnSpc>
                      </a:pPr>
                      <a:r>
                        <a:rPr lang="tr-TR" dirty="0">
                          <a:solidFill>
                            <a:schemeClr val="tx1"/>
                          </a:solidFill>
                          <a:effectLst/>
                          <a:latin typeface="Verdana" panose="020B0604030504040204" pitchFamily="34" charset="0"/>
                        </a:rPr>
                        <a:t>Hangi yönetmeliklerin Resmi Gazetede yayımlanacağı kanunda belirtilir.</a:t>
                      </a:r>
                    </a:p>
                  </a:txBody>
                  <a:tcPr anchor="ctr">
                    <a:lnL>
                      <a:noFill/>
                    </a:lnL>
                    <a:lnR>
                      <a:noFill/>
                    </a:lnR>
                    <a:lnT>
                      <a:noFill/>
                    </a:lnT>
                    <a:lnB>
                      <a:noFill/>
                    </a:lnB>
                    <a:solidFill>
                      <a:srgbClr val="FFFFFF"/>
                    </a:solidFill>
                  </a:tcPr>
                </a:tc>
                <a:extLst>
                  <a:ext uri="{0D108BD9-81ED-4DB2-BD59-A6C34878D82A}">
                    <a16:rowId xmlns:a16="http://schemas.microsoft.com/office/drawing/2014/main" val="722009944"/>
                  </a:ext>
                </a:extLst>
              </a:tr>
            </a:tbl>
          </a:graphicData>
        </a:graphic>
      </p:graphicFrame>
      <p:sp>
        <p:nvSpPr>
          <p:cNvPr id="5" name="Rectangle 1">
            <a:extLst>
              <a:ext uri="{FF2B5EF4-FFF2-40B4-BE49-F238E27FC236}">
                <a16:creationId xmlns:a16="http://schemas.microsoft.com/office/drawing/2014/main" id="{C3381D90-CB74-49CC-BD89-4F235F2CE21D}"/>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a:ln>
                  <a:noFill/>
                </a:ln>
                <a:solidFill>
                  <a:srgbClr val="4B555E"/>
                </a:solidFill>
                <a:effectLst/>
                <a:latin typeface="Verdana" panose="020B0604030504040204" pitchFamily="34" charset="0"/>
              </a:rPr>
              <a:t>124. Madde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YAZILI OLMAYAN KAYNAKLAR</a:t>
            </a:r>
            <a:br>
              <a:rPr lang="tr-TR" dirty="0"/>
            </a:br>
            <a:r>
              <a:rPr lang="tr-TR" u="sng" dirty="0"/>
              <a:t>(ÖRF VE ADET HUKUKU)</a:t>
            </a:r>
          </a:p>
        </p:txBody>
      </p:sp>
      <p:sp>
        <p:nvSpPr>
          <p:cNvPr id="3" name="2 İçerik Yer Tutucusu"/>
          <p:cNvSpPr>
            <a:spLocks noGrp="1"/>
          </p:cNvSpPr>
          <p:nvPr>
            <p:ph idx="1"/>
          </p:nvPr>
        </p:nvSpPr>
        <p:spPr/>
        <p:txBody>
          <a:bodyPr>
            <a:normAutofit fontScale="92500" lnSpcReduction="10000"/>
          </a:bodyPr>
          <a:lstStyle/>
          <a:p>
            <a:r>
              <a:rPr lang="tr-TR" dirty="0"/>
              <a:t>Yazılı hukuk kuralları bir otoritenin iradesinden çıkar ve ona tabiidir. Örf ve adet hukuku ise, halkın genel vicdanında doğmuş, gelişmiş olan genel bir inanışın ürünüdür.</a:t>
            </a:r>
          </a:p>
          <a:p>
            <a:r>
              <a:rPr lang="tr-TR" dirty="0"/>
              <a:t>Örf ve adet hukukunun kaynak olma özelliği, bütün bölümleri için söz konusu değildir. MK, TTK, Devletler Umumi Hukukunda “ tali kaynak” olarak önemli rol oynar.</a:t>
            </a:r>
          </a:p>
          <a:p>
            <a:r>
              <a:rPr lang="tr-TR" dirty="0"/>
              <a:t>“kanunsuz suç ve ceza olmaz” ilkesi. Örf ve adet hukuku Ceza Hukukunda uygulama alanı bulmaz</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UNSURLARI</a:t>
            </a:r>
          </a:p>
        </p:txBody>
      </p:sp>
      <p:sp>
        <p:nvSpPr>
          <p:cNvPr id="3" name="2 İçerik Yer Tutucusu"/>
          <p:cNvSpPr>
            <a:spLocks noGrp="1"/>
          </p:cNvSpPr>
          <p:nvPr>
            <p:ph idx="1"/>
          </p:nvPr>
        </p:nvSpPr>
        <p:spPr/>
        <p:txBody>
          <a:bodyPr/>
          <a:lstStyle/>
          <a:p>
            <a:r>
              <a:rPr lang="tr-TR" u="sng" dirty="0"/>
              <a:t>SÜREKLİLİK:</a:t>
            </a:r>
          </a:p>
          <a:p>
            <a:r>
              <a:rPr lang="tr-TR" dirty="0"/>
              <a:t>Örf ve adet hukuku haline gelecek bir davranışın aynı olaylar karşısında uzun süreden beri tekrarlanıyor olması gerekir.</a:t>
            </a:r>
          </a:p>
          <a:p>
            <a:r>
              <a:rPr lang="tr-TR" dirty="0"/>
              <a:t>Bir davranış biçimine sürekli diyebilmek için, o davranış biçiminin be zaman başladığının bilinmeyecek kadar eski olması gerekir.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UNSURLARI</a:t>
            </a:r>
          </a:p>
        </p:txBody>
      </p:sp>
      <p:sp>
        <p:nvSpPr>
          <p:cNvPr id="3" name="2 İçerik Yer Tutucusu"/>
          <p:cNvSpPr>
            <a:spLocks noGrp="1"/>
          </p:cNvSpPr>
          <p:nvPr>
            <p:ph idx="1"/>
          </p:nvPr>
        </p:nvSpPr>
        <p:spPr/>
        <p:txBody>
          <a:bodyPr/>
          <a:lstStyle/>
          <a:p>
            <a:r>
              <a:rPr lang="tr-TR" u="sng" dirty="0"/>
              <a:t>GENEL İNANÇ:</a:t>
            </a:r>
          </a:p>
          <a:p>
            <a:r>
              <a:rPr lang="tr-TR" dirty="0"/>
              <a:t>Sadece süreklilik olması yetmez aynı zamanda söz konusu davranış biçimine uyulmasının zorunlu olduğu hususunda genel bir inancın ve kanaatin oluşması gerekir.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UNSURLARI</a:t>
            </a:r>
          </a:p>
        </p:txBody>
      </p:sp>
      <p:sp>
        <p:nvSpPr>
          <p:cNvPr id="3" name="2 İçerik Yer Tutucusu"/>
          <p:cNvSpPr>
            <a:spLocks noGrp="1"/>
          </p:cNvSpPr>
          <p:nvPr>
            <p:ph idx="1"/>
          </p:nvPr>
        </p:nvSpPr>
        <p:spPr/>
        <p:txBody>
          <a:bodyPr>
            <a:normAutofit fontScale="85000" lnSpcReduction="20000"/>
          </a:bodyPr>
          <a:lstStyle/>
          <a:p>
            <a:r>
              <a:rPr lang="tr-TR" u="sng" dirty="0"/>
              <a:t>DEVLET DESTEĞİ:</a:t>
            </a:r>
          </a:p>
          <a:p>
            <a:r>
              <a:rPr lang="tr-TR" dirty="0"/>
              <a:t>Bir geleneğin veya örf ve adetin hukuk kuralı olma niteliğini kazanabilmesinin en önemli şartı, onun devlet desteği yani, yasal bir yaptırımla desteklenmesidir. MK, TTK</a:t>
            </a:r>
          </a:p>
          <a:p>
            <a:r>
              <a:rPr lang="tr-TR" dirty="0"/>
              <a:t>Örf ve adet kuralının uygulama bulması, yasada veya taraflar arasındaki anlaşmada açık bir hüküm olmaması halinde söz konusu olur.</a:t>
            </a:r>
          </a:p>
          <a:p>
            <a:r>
              <a:rPr lang="tr-TR" dirty="0"/>
              <a:t>Genel örf adetler, bölgesel örf adetler, ticari örf adetler olarak üçe ayrılır.</a:t>
            </a:r>
          </a:p>
          <a:p>
            <a:r>
              <a:rPr lang="tr-TR" dirty="0"/>
              <a:t>Teamüller, örf ve adet kuralları gibi bağlayıcı değildir. Ayın ilk günü kira ödemek.</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YARDIMCI KAYNAKLAR</a:t>
            </a:r>
          </a:p>
        </p:txBody>
      </p:sp>
      <p:sp>
        <p:nvSpPr>
          <p:cNvPr id="3" name="2 İçerik Yer Tutucusu"/>
          <p:cNvSpPr>
            <a:spLocks noGrp="1"/>
          </p:cNvSpPr>
          <p:nvPr>
            <p:ph idx="1"/>
          </p:nvPr>
        </p:nvSpPr>
        <p:spPr/>
        <p:txBody>
          <a:bodyPr>
            <a:normAutofit fontScale="92500"/>
          </a:bodyPr>
          <a:lstStyle/>
          <a:p>
            <a:r>
              <a:rPr lang="tr-TR" dirty="0"/>
              <a:t>MK m.1/2 hükmüne göre, “hakim, karar verirken bilimsel görüşlerden ve yargı kararlarından yararlanır.” Dolayısıyla bunlara uymak zorunda değildir, “yardımcı kaynak” niteliğindedir.</a:t>
            </a:r>
          </a:p>
          <a:p>
            <a:pPr lvl="1"/>
            <a:r>
              <a:rPr lang="tr-TR" dirty="0"/>
              <a:t>DOKTRİN (Bilimsel İçtihatlar): hukukçuların, hukuki konular hakkında ileri sürdükleri görüş ve düşüncelerdir. </a:t>
            </a:r>
          </a:p>
          <a:p>
            <a:pPr lvl="1"/>
            <a:r>
              <a:rPr lang="tr-TR" dirty="0"/>
              <a:t>MAHKEME KARARLARI (Yargısal İçtihatlar): Özellikle yüksek mahkemeler tarafından hukukun uygulanması sırasında verilen ve bunlarda varılan ilkeleri ifade eder.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u="sng" dirty="0"/>
              <a:t>İÇTİHADI BİRLEŞTİRME KARARLARI</a:t>
            </a:r>
          </a:p>
        </p:txBody>
      </p:sp>
      <p:sp>
        <p:nvSpPr>
          <p:cNvPr id="3" name="2 İçerik Yer Tutucusu"/>
          <p:cNvSpPr>
            <a:spLocks noGrp="1"/>
          </p:cNvSpPr>
          <p:nvPr>
            <p:ph idx="1"/>
          </p:nvPr>
        </p:nvSpPr>
        <p:spPr/>
        <p:txBody>
          <a:bodyPr/>
          <a:lstStyle/>
          <a:p>
            <a:r>
              <a:rPr lang="tr-TR" dirty="0"/>
              <a:t>Bir üst mahkeme olan Yargıtay’ın iki dairesi veya bir dairenin iki kararı arasında aynı konuda aykırılık bulunması halinde ve yerleşmiş bir içtihadın değiştirilmesine gereksinim duyulması halinde, benzer olaylarda uygulanmak ve yasaların yorumlanmasını göstermek üzere İ.B. Kurulunca verilen kararlardır.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908720"/>
            <a:ext cx="8892480" cy="4247317"/>
          </a:xfrm>
          <a:prstGeom prst="rect">
            <a:avLst/>
          </a:prstGeom>
        </p:spPr>
        <p:txBody>
          <a:bodyPr wrap="square">
            <a:spAutoFit/>
          </a:bodyPr>
          <a:lstStyle/>
          <a:p>
            <a:pPr algn="just" fontAlgn="base"/>
            <a:r>
              <a:rPr lang="tr-TR" dirty="0"/>
              <a:t>	Kral </a:t>
            </a:r>
            <a:r>
              <a:rPr lang="tr-TR" dirty="0" err="1"/>
              <a:t>Frederic</a:t>
            </a:r>
            <a:r>
              <a:rPr lang="tr-TR" dirty="0"/>
              <a:t>  bir tepede gördüğü muhteşem manzaralı bir alanı saray yapmak için kendisine ister. Fakat orada bir değirmen vardır. Eski bir değirmen. Kralın askerleri hemen değirmenciye bu durumu bildirirler. Değirmenci :</a:t>
            </a:r>
          </a:p>
          <a:p>
            <a:pPr algn="just" fontAlgn="base"/>
            <a:r>
              <a:rPr lang="tr-TR" dirty="0"/>
              <a:t>– Satılık değildir. der</a:t>
            </a:r>
          </a:p>
          <a:p>
            <a:pPr algn="just" fontAlgn="base"/>
            <a:r>
              <a:rPr lang="tr-TR" dirty="0"/>
              <a:t>Satmamakta ısrarlıdır. Değirmenci benim satılık malım yok der inatçı ve aksidir. Askerleri kovalar. Kral yanına çağırtır.</a:t>
            </a:r>
          </a:p>
          <a:p>
            <a:pPr algn="just" fontAlgn="base"/>
            <a:r>
              <a:rPr lang="tr-TR" dirty="0"/>
              <a:t>Kral </a:t>
            </a:r>
            <a:r>
              <a:rPr lang="tr-TR" dirty="0" err="1"/>
              <a:t>Frederic</a:t>
            </a:r>
            <a:r>
              <a:rPr lang="tr-TR" dirty="0"/>
              <a:t> :</a:t>
            </a:r>
          </a:p>
          <a:p>
            <a:pPr algn="just" fontAlgn="base"/>
            <a:r>
              <a:rPr lang="tr-TR" dirty="0"/>
              <a:t>– Galiba askerlerim doğru aktaramamışlar. Ben bulunduğunuz alana saray yaptırmak istiyorum. Kaç paradır değeri?</a:t>
            </a:r>
          </a:p>
          <a:p>
            <a:pPr algn="just" fontAlgn="base"/>
            <a:r>
              <a:rPr lang="tr-TR" dirty="0"/>
              <a:t>Değirmenci:</a:t>
            </a:r>
          </a:p>
          <a:p>
            <a:pPr algn="just" fontAlgn="base"/>
            <a:r>
              <a:rPr lang="tr-TR" dirty="0"/>
              <a:t>– Ben değirmenimi satmıyorum. Burası bana babamdan hatıra. babama da dedemden hatıra. Bahçesinde ikisinin de mezarı var. ben de öldüğümde oğluma bırakacağım.</a:t>
            </a:r>
          </a:p>
          <a:p>
            <a:pPr algn="just" fontAlgn="base"/>
            <a:r>
              <a:rPr lang="tr-TR" dirty="0"/>
              <a:t>	Etraftaki askerler tedirgin bir şekilde değirmencinin kafayı yediğini düşünür. Korku dolu salonun içinde korkusuz tek kişi değirmenci olsa gerek. Kralı bu tavrıyla daha da sinirlendirmiştir.</a:t>
            </a:r>
          </a:p>
        </p:txBody>
      </p:sp>
    </p:spTree>
    <p:extLst>
      <p:ext uri="{BB962C8B-B14F-4D97-AF65-F5344CB8AC3E}">
        <p14:creationId xmlns:p14="http://schemas.microsoft.com/office/powerpoint/2010/main" val="239788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88640"/>
            <a:ext cx="8496944" cy="5909310"/>
          </a:xfrm>
          <a:prstGeom prst="rect">
            <a:avLst/>
          </a:prstGeom>
        </p:spPr>
        <p:txBody>
          <a:bodyPr wrap="square">
            <a:spAutoFit/>
          </a:bodyPr>
          <a:lstStyle/>
          <a:p>
            <a:pPr fontAlgn="base"/>
            <a:r>
              <a:rPr lang="tr-TR" sz="2400" dirty="0"/>
              <a:t>Kral </a:t>
            </a:r>
            <a:r>
              <a:rPr lang="tr-TR" sz="2400" dirty="0" err="1"/>
              <a:t>Frederic</a:t>
            </a:r>
            <a:r>
              <a:rPr lang="tr-TR" sz="2400" dirty="0"/>
              <a:t>:</a:t>
            </a:r>
          </a:p>
          <a:p>
            <a:pPr fontAlgn="base"/>
            <a:r>
              <a:rPr lang="tr-TR" sz="2400" dirty="0"/>
              <a:t>– Delirdin mi sen. sana vereceğim parayla onun gibi yüzlerce değirmen yaptırırsın!</a:t>
            </a:r>
          </a:p>
          <a:p>
            <a:pPr fontAlgn="base"/>
            <a:r>
              <a:rPr lang="tr-TR" sz="2400" dirty="0"/>
              <a:t>Değirmenci:</a:t>
            </a:r>
          </a:p>
          <a:p>
            <a:pPr fontAlgn="base"/>
            <a:r>
              <a:rPr lang="tr-TR" sz="2400" dirty="0"/>
              <a:t>– Siz de ülkenin her yerine yüzlerce saray yaptırabilirsiniz.</a:t>
            </a:r>
          </a:p>
          <a:p>
            <a:pPr fontAlgn="base"/>
            <a:r>
              <a:rPr lang="tr-TR" sz="2400" dirty="0"/>
              <a:t>Kral </a:t>
            </a:r>
            <a:r>
              <a:rPr lang="tr-TR" sz="2400" dirty="0" err="1"/>
              <a:t>Frederic</a:t>
            </a:r>
            <a:r>
              <a:rPr lang="tr-TR" sz="2400" dirty="0"/>
              <a:t> :</a:t>
            </a:r>
          </a:p>
          <a:p>
            <a:pPr fontAlgn="base"/>
            <a:r>
              <a:rPr lang="tr-TR" sz="2400" dirty="0"/>
              <a:t>– Be adam senin karşında koskoca kral var.! Bana karşı mı geliyorsun. Öyleyse zorla alırım!</a:t>
            </a:r>
          </a:p>
          <a:p>
            <a:pPr fontAlgn="base"/>
            <a:r>
              <a:rPr lang="tr-TR" sz="2400" dirty="0"/>
              <a:t>Değirmenci:</a:t>
            </a:r>
          </a:p>
          <a:p>
            <a:pPr fontAlgn="base"/>
            <a:r>
              <a:rPr lang="tr-TR" sz="2400" dirty="0"/>
              <a:t>-Hayır Alamazsınız!</a:t>
            </a:r>
          </a:p>
          <a:p>
            <a:pPr fontAlgn="base"/>
            <a:r>
              <a:rPr lang="tr-TR" sz="2400" dirty="0"/>
              <a:t>Kral aldığı cevapla şaşkınlığını koruyamaz. Ne olduğunu anlamaya çalışırken Değirmenci devam eder:</a:t>
            </a:r>
          </a:p>
          <a:p>
            <a:pPr fontAlgn="base"/>
            <a:endParaRPr lang="tr-TR" dirty="0"/>
          </a:p>
          <a:p>
            <a:pPr fontAlgn="base"/>
            <a:endParaRPr lang="tr-TR" dirty="0"/>
          </a:p>
          <a:p>
            <a:pPr fontAlgn="base"/>
            <a:endParaRPr lang="tr-TR" dirty="0"/>
          </a:p>
          <a:p>
            <a:pPr fontAlgn="base"/>
            <a:r>
              <a:rPr lang="tr-TR" sz="3600" dirty="0">
                <a:solidFill>
                  <a:schemeClr val="tx2"/>
                </a:solidFill>
              </a:rPr>
              <a:t>“Alamazsınız Çünkü Berlin’de Hakimler Var!”</a:t>
            </a:r>
          </a:p>
        </p:txBody>
      </p:sp>
    </p:spTree>
    <p:extLst>
      <p:ext uri="{BB962C8B-B14F-4D97-AF65-F5344CB8AC3E}">
        <p14:creationId xmlns:p14="http://schemas.microsoft.com/office/powerpoint/2010/main" val="367287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ral frederic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35" y="417984"/>
            <a:ext cx="8379110"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73654" y="5229200"/>
            <a:ext cx="8379110" cy="1754326"/>
          </a:xfrm>
          <a:prstGeom prst="rect">
            <a:avLst/>
          </a:prstGeom>
          <a:noFill/>
        </p:spPr>
        <p:txBody>
          <a:bodyPr wrap="square" rtlCol="0">
            <a:spAutoFit/>
          </a:bodyPr>
          <a:lstStyle/>
          <a:p>
            <a:pPr fontAlgn="base"/>
            <a:r>
              <a:rPr lang="tr-TR" dirty="0"/>
              <a:t>Değirmencinin bu sözü Kralın çok hoşuna gider. Adalete hakimlere olan güveni anlar bu sözde. öyle ki Kral da olsa adalet var bu ülkede diye düşünüldüğünü görmek onu mutlu eder.</a:t>
            </a:r>
          </a:p>
          <a:p>
            <a:pPr fontAlgn="base"/>
            <a:endParaRPr lang="tr-TR" dirty="0"/>
          </a:p>
          <a:p>
            <a:pPr fontAlgn="base"/>
            <a:r>
              <a:rPr lang="tr-TR" dirty="0"/>
              <a:t>Sonuç olarak Değirmen yerinde kalmış hemen yanına </a:t>
            </a:r>
            <a:r>
              <a:rPr lang="tr-TR" dirty="0">
                <a:hlinkClick r:id="rId3"/>
              </a:rPr>
              <a:t>sarayı </a:t>
            </a:r>
            <a:r>
              <a:rPr lang="tr-TR" dirty="0"/>
              <a:t>yaptırmıştır.</a:t>
            </a:r>
          </a:p>
          <a:p>
            <a:endParaRPr lang="tr-TR" dirty="0"/>
          </a:p>
        </p:txBody>
      </p:sp>
    </p:spTree>
    <p:extLst>
      <p:ext uri="{BB962C8B-B14F-4D97-AF65-F5344CB8AC3E}">
        <p14:creationId xmlns:p14="http://schemas.microsoft.com/office/powerpoint/2010/main" val="44820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6024" y="4869160"/>
            <a:ext cx="8676456" cy="1754326"/>
          </a:xfrm>
          <a:prstGeom prst="rect">
            <a:avLst/>
          </a:prstGeom>
        </p:spPr>
        <p:txBody>
          <a:bodyPr wrap="square">
            <a:spAutoFit/>
          </a:bodyPr>
          <a:lstStyle/>
          <a:p>
            <a:r>
              <a:rPr lang="tr-TR" dirty="0"/>
              <a:t>	</a:t>
            </a:r>
            <a:r>
              <a:rPr lang="tr-TR" dirty="0" err="1"/>
              <a:t>Potsdam'da</a:t>
            </a:r>
            <a:r>
              <a:rPr lang="tr-TR" dirty="0"/>
              <a:t> </a:t>
            </a:r>
            <a:r>
              <a:rPr lang="tr-TR" dirty="0" err="1"/>
              <a:t>Sansosi</a:t>
            </a:r>
            <a:r>
              <a:rPr lang="tr-TR" dirty="0"/>
              <a:t> Sarayı. Saray ve değirmen yan yana. Adalet, bir kral ile bir değirmenciyi komşu yapmayı başarmıştır Almanya’da…</a:t>
            </a:r>
            <a:br>
              <a:rPr lang="tr-TR" dirty="0"/>
            </a:br>
            <a:r>
              <a:rPr lang="tr-TR" dirty="0"/>
              <a:t>Sabahları II. </a:t>
            </a:r>
            <a:r>
              <a:rPr lang="tr-TR" dirty="0" err="1"/>
              <a:t>Frederick</a:t>
            </a:r>
            <a:r>
              <a:rPr lang="tr-TR" dirty="0"/>
              <a:t> arka bahçeye çıktığında değirmenci sesleniyor;</a:t>
            </a:r>
            <a:br>
              <a:rPr lang="tr-TR" dirty="0"/>
            </a:br>
            <a:r>
              <a:rPr lang="tr-TR" dirty="0"/>
              <a:t>- Kralım , ekmek yaptım göndereyim mi?</a:t>
            </a:r>
            <a:br>
              <a:rPr lang="tr-TR" dirty="0"/>
            </a:br>
            <a:r>
              <a:rPr lang="tr-TR" dirty="0"/>
              <a:t>II. </a:t>
            </a:r>
            <a:r>
              <a:rPr lang="tr-TR" dirty="0" err="1"/>
              <a:t>Frederick</a:t>
            </a:r>
            <a:r>
              <a:rPr lang="tr-TR" dirty="0"/>
              <a:t> diyor ki;</a:t>
            </a:r>
            <a:br>
              <a:rPr lang="tr-TR" dirty="0"/>
            </a:br>
            <a:r>
              <a:rPr lang="tr-TR" dirty="0"/>
              <a:t>- Adalet her sabah bana, sıcak bir ekmek kokusuyla gelirdi.</a:t>
            </a:r>
          </a:p>
        </p:txBody>
      </p:sp>
      <p:pic>
        <p:nvPicPr>
          <p:cNvPr id="6" name="Picture 4" desc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116632"/>
            <a:ext cx="867645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24312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5183</TotalTime>
  <Words>1669</Words>
  <Application>Microsoft Office PowerPoint</Application>
  <PresentationFormat>Ekran Gösterisi (4:3)</PresentationFormat>
  <Paragraphs>238</Paragraphs>
  <Slides>59</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59</vt:i4>
      </vt:variant>
    </vt:vector>
  </HeadingPairs>
  <TitlesOfParts>
    <vt:vector size="64" baseType="lpstr">
      <vt:lpstr>Arial</vt:lpstr>
      <vt:lpstr>Calibri</vt:lpstr>
      <vt:lpstr>Castellar</vt:lpstr>
      <vt:lpstr>Verdana</vt:lpstr>
      <vt:lpstr>Ofis Teması</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HUKUKUN ANLAMI VE KONUSU</vt:lpstr>
      <vt:lpstr>Cezai/ Hukuki Yaptırım</vt:lpstr>
      <vt:lpstr>TOPLUMU DÜZENLEYEN KURALLAR</vt:lpstr>
      <vt:lpstr>1.HUKUK KURALLARI</vt:lpstr>
      <vt:lpstr>Hukuk Kurallarının Amaçları</vt:lpstr>
      <vt:lpstr>2. DİN KURALLARI</vt:lpstr>
      <vt:lpstr>3.AHLAK KURALLARI</vt:lpstr>
      <vt:lpstr>AHLAK KURALLARI</vt:lpstr>
      <vt:lpstr>4.GÖRGÜ KURALLARI</vt:lpstr>
      <vt:lpstr>HUKUK KURALLARI İLE DİĞER TOPLUMSAL KURALLARIN KARŞILAŞTIRILMASI</vt:lpstr>
      <vt:lpstr>PowerPoint Sunusu</vt:lpstr>
      <vt:lpstr>HUKUK KAVRAMI VE UNSURLARI</vt:lpstr>
      <vt:lpstr>HUKUKUN UNSURLARI</vt:lpstr>
      <vt:lpstr>HUKUKUN UNSURLARI</vt:lpstr>
      <vt:lpstr>HUKUKUN UNSURLARI</vt:lpstr>
      <vt:lpstr>HUKUKUN UNSURLARI</vt:lpstr>
      <vt:lpstr>Yaptırımın Türleri</vt:lpstr>
      <vt:lpstr>PowerPoint Sunusu</vt:lpstr>
      <vt:lpstr>Yaptırımın Türleri</vt:lpstr>
      <vt:lpstr>Yaptırımın Türleri</vt:lpstr>
      <vt:lpstr>PowerPoint Sunusu</vt:lpstr>
      <vt:lpstr>Yaptırımın Türleri</vt:lpstr>
      <vt:lpstr>PowerPoint Sunusu</vt:lpstr>
      <vt:lpstr>PowerPoint Sunusu</vt:lpstr>
      <vt:lpstr>PowerPoint Sunusu</vt:lpstr>
      <vt:lpstr>PowerPoint Sunusu</vt:lpstr>
      <vt:lpstr>HUKUKUN KAYNAKLARI</vt:lpstr>
      <vt:lpstr>PowerPoint Sunusu</vt:lpstr>
      <vt:lpstr>Yazılı Kaynaklar</vt:lpstr>
      <vt:lpstr>Anayasa</vt:lpstr>
      <vt:lpstr>PowerPoint Sunusu</vt:lpstr>
      <vt:lpstr>PowerPoint Sunusu</vt:lpstr>
      <vt:lpstr>Kanunlar</vt:lpstr>
      <vt:lpstr>PowerPoint Sunusu</vt:lpstr>
      <vt:lpstr>Temel Hak ve Hürriyetlere İlişkin Uluslararası Antlaşmalar</vt:lpstr>
      <vt:lpstr>Niteliği</vt:lpstr>
      <vt:lpstr>Cumhurbaşkanlığı Kararnamesi</vt:lpstr>
      <vt:lpstr>Cumhurbaşkanlığı kararnamesi </vt:lpstr>
      <vt:lpstr>PowerPoint Sunusu</vt:lpstr>
      <vt:lpstr>YÖNETMELİK</vt:lpstr>
      <vt:lpstr>YAZILI OLMAYAN KAYNAKLAR (ÖRF VE ADET HUKUKU)</vt:lpstr>
      <vt:lpstr>UNSURLARI</vt:lpstr>
      <vt:lpstr>UNSURLARI</vt:lpstr>
      <vt:lpstr>UNSURLARI</vt:lpstr>
      <vt:lpstr>YARDIMCI KAYNAKLAR</vt:lpstr>
      <vt:lpstr>İÇTİHADI BİRLEŞTİRME KARARLARI</vt:lpstr>
    </vt:vector>
  </TitlesOfParts>
  <Company>Silentall.Com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HUKUKA GİRİŞ</dc:title>
  <dc:creator>Tuğçe</dc:creator>
  <cp:lastModifiedBy>Hasan Basri Özkan</cp:lastModifiedBy>
  <cp:revision>102</cp:revision>
  <dcterms:created xsi:type="dcterms:W3CDTF">2014-09-19T07:05:02Z</dcterms:created>
  <dcterms:modified xsi:type="dcterms:W3CDTF">2019-09-22T15:39:02Z</dcterms:modified>
</cp:coreProperties>
</file>