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70"/>
  </p:notesMasterIdLst>
  <p:sldIdLst>
    <p:sldId id="256" r:id="rId5"/>
    <p:sldId id="326" r:id="rId6"/>
    <p:sldId id="327" r:id="rId7"/>
    <p:sldId id="321" r:id="rId8"/>
    <p:sldId id="323" r:id="rId9"/>
    <p:sldId id="325" r:id="rId10"/>
    <p:sldId id="258" r:id="rId11"/>
    <p:sldId id="259" r:id="rId12"/>
    <p:sldId id="260" r:id="rId13"/>
    <p:sldId id="261" r:id="rId14"/>
    <p:sldId id="262" r:id="rId15"/>
    <p:sldId id="263" r:id="rId16"/>
    <p:sldId id="264"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86" r:id="rId30"/>
    <p:sldId id="278" r:id="rId31"/>
    <p:sldId id="279" r:id="rId32"/>
    <p:sldId id="280" r:id="rId33"/>
    <p:sldId id="281" r:id="rId34"/>
    <p:sldId id="282" r:id="rId35"/>
    <p:sldId id="283" r:id="rId36"/>
    <p:sldId id="288" r:id="rId37"/>
    <p:sldId id="284" r:id="rId38"/>
    <p:sldId id="285" r:id="rId39"/>
    <p:sldId id="291" r:id="rId40"/>
    <p:sldId id="287" r:id="rId41"/>
    <p:sldId id="292" r:id="rId42"/>
    <p:sldId id="329" r:id="rId43"/>
    <p:sldId id="318" r:id="rId44"/>
    <p:sldId id="293" r:id="rId45"/>
    <p:sldId id="290" r:id="rId46"/>
    <p:sldId id="294" r:id="rId47"/>
    <p:sldId id="295" r:id="rId48"/>
    <p:sldId id="297" r:id="rId49"/>
    <p:sldId id="298" r:id="rId50"/>
    <p:sldId id="299" r:id="rId51"/>
    <p:sldId id="301" r:id="rId52"/>
    <p:sldId id="319" r:id="rId53"/>
    <p:sldId id="302" r:id="rId54"/>
    <p:sldId id="328" r:id="rId55"/>
    <p:sldId id="304" r:id="rId56"/>
    <p:sldId id="305" r:id="rId57"/>
    <p:sldId id="306" r:id="rId58"/>
    <p:sldId id="307" r:id="rId59"/>
    <p:sldId id="308" r:id="rId60"/>
    <p:sldId id="309" r:id="rId61"/>
    <p:sldId id="310" r:id="rId62"/>
    <p:sldId id="311" r:id="rId63"/>
    <p:sldId id="312" r:id="rId64"/>
    <p:sldId id="330" r:id="rId65"/>
    <p:sldId id="313" r:id="rId66"/>
    <p:sldId id="314" r:id="rId67"/>
    <p:sldId id="315" r:id="rId68"/>
    <p:sldId id="316" r:id="rId6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4" d="100"/>
          <a:sy n="64" d="100"/>
        </p:scale>
        <p:origin x="-1566" y="-15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ECC5F6-9DFB-46E4-A607-C9701090CB4A}" type="datetimeFigureOut">
              <a:rPr lang="tr-TR" smtClean="0"/>
              <a:t>16.10.2023</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713222-F6B1-4075-BBE8-9D1D2AD3EC57}" type="slidenum">
              <a:rPr lang="tr-TR" smtClean="0"/>
              <a:t>‹#›</a:t>
            </a:fld>
            <a:endParaRPr lang="tr-TR"/>
          </a:p>
        </p:txBody>
      </p:sp>
    </p:spTree>
    <p:extLst>
      <p:ext uri="{BB962C8B-B14F-4D97-AF65-F5344CB8AC3E}">
        <p14:creationId xmlns:p14="http://schemas.microsoft.com/office/powerpoint/2010/main" val="3861180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8713222-F6B1-4075-BBE8-9D1D2AD3EC57}" type="slidenum">
              <a:rPr lang="tr-TR" smtClean="0"/>
              <a:t>9</a:t>
            </a:fld>
            <a:endParaRPr lang="tr-TR"/>
          </a:p>
        </p:txBody>
      </p:sp>
    </p:spTree>
    <p:extLst>
      <p:ext uri="{BB962C8B-B14F-4D97-AF65-F5344CB8AC3E}">
        <p14:creationId xmlns:p14="http://schemas.microsoft.com/office/powerpoint/2010/main" val="2894897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A08B7D6-135A-41A0-816C-89B4F47D2AAA}"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482158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08B7D6-135A-41A0-816C-89B4F47D2AAA}"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195409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08B7D6-135A-41A0-816C-89B4F47D2AAA}"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2870348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F3552ABC-4148-4037-96C6-D96A80AA8777}"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C0ADFB5C-F4C9-4B6A-A02E-66D184CCC476}"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313092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F1741037-0B80-48FC-A06F-8D5874CF9575}"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BC5F7A38-F62D-43CC-A978-3A0A5E9CCCB6}"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942226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0FB16B62-829F-4FF1-B6FE-DBB58BDE8949}"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D92F6C6E-E5C3-49B5-B48D-CD96DEBA9348}"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302909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0D917308-AEF2-46F8-AD78-9C41C1465C06}" type="datetimeFigureOut">
              <a:rPr lang="tr-TR">
                <a:solidFill>
                  <a:prstClr val="black">
                    <a:tint val="75000"/>
                  </a:prstClr>
                </a:solidFill>
              </a:rPr>
              <a:pPr>
                <a:defRPr/>
              </a:pPr>
              <a:t>16.10.2023</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8AB23988-BB05-4E2E-8B7A-64563641BA2A}"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7562501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65EE9940-B8FF-49E4-BEF7-296A6B8BB112}" type="datetimeFigureOut">
              <a:rPr lang="tr-TR">
                <a:solidFill>
                  <a:prstClr val="black">
                    <a:tint val="75000"/>
                  </a:prstClr>
                </a:solidFill>
              </a:rPr>
              <a:pPr>
                <a:defRPr/>
              </a:pPr>
              <a:t>16.10.2023</a:t>
            </a:fld>
            <a:endParaRPr lang="tr-TR">
              <a:solidFill>
                <a:prstClr val="black">
                  <a:tint val="75000"/>
                </a:prstClr>
              </a:solidFill>
            </a:endParaRPr>
          </a:p>
        </p:txBody>
      </p:sp>
      <p:sp>
        <p:nvSpPr>
          <p:cNvPr id="8"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9" name="Slayt Numarası Yer Tutucusu 5"/>
          <p:cNvSpPr>
            <a:spLocks noGrp="1"/>
          </p:cNvSpPr>
          <p:nvPr>
            <p:ph type="sldNum" sz="quarter" idx="12"/>
          </p:nvPr>
        </p:nvSpPr>
        <p:spPr/>
        <p:txBody>
          <a:bodyPr/>
          <a:lstStyle>
            <a:lvl1pPr>
              <a:defRPr/>
            </a:lvl1pPr>
          </a:lstStyle>
          <a:p>
            <a:pPr>
              <a:defRPr/>
            </a:pPr>
            <a:fld id="{07AEF3D9-4956-4711-BB9E-F041F98A8504}"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657888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1A189CE1-76A9-4CA6-86E7-82F7145B9BBB}" type="datetimeFigureOut">
              <a:rPr lang="tr-TR">
                <a:solidFill>
                  <a:prstClr val="black">
                    <a:tint val="75000"/>
                  </a:prstClr>
                </a:solidFill>
              </a:rPr>
              <a:pPr>
                <a:defRPr/>
              </a:pPr>
              <a:t>16.10.2023</a:t>
            </a:fld>
            <a:endParaRPr lang="tr-TR">
              <a:solidFill>
                <a:prstClr val="black">
                  <a:tint val="75000"/>
                </a:prstClr>
              </a:solidFill>
            </a:endParaRPr>
          </a:p>
        </p:txBody>
      </p:sp>
      <p:sp>
        <p:nvSpPr>
          <p:cNvPr id="4"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5" name="Slayt Numarası Yer Tutucusu 5"/>
          <p:cNvSpPr>
            <a:spLocks noGrp="1"/>
          </p:cNvSpPr>
          <p:nvPr>
            <p:ph type="sldNum" sz="quarter" idx="12"/>
          </p:nvPr>
        </p:nvSpPr>
        <p:spPr/>
        <p:txBody>
          <a:bodyPr/>
          <a:lstStyle>
            <a:lvl1pPr>
              <a:defRPr/>
            </a:lvl1pPr>
          </a:lstStyle>
          <a:p>
            <a:pPr>
              <a:defRPr/>
            </a:pPr>
            <a:fld id="{AA1BBB73-34F8-404D-B889-30EDF6977E70}"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1777943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A0B7006D-A5E9-4A24-9939-01ECA818BB70}" type="datetimeFigureOut">
              <a:rPr lang="tr-TR">
                <a:solidFill>
                  <a:prstClr val="black">
                    <a:tint val="75000"/>
                  </a:prstClr>
                </a:solidFill>
              </a:rPr>
              <a:pPr>
                <a:defRPr/>
              </a:pPr>
              <a:t>16.10.2023</a:t>
            </a:fld>
            <a:endParaRPr lang="tr-TR">
              <a:solidFill>
                <a:prstClr val="black">
                  <a:tint val="75000"/>
                </a:prstClr>
              </a:solidFill>
            </a:endParaRPr>
          </a:p>
        </p:txBody>
      </p:sp>
      <p:sp>
        <p:nvSpPr>
          <p:cNvPr id="3"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4" name="Slayt Numarası Yer Tutucusu 5"/>
          <p:cNvSpPr>
            <a:spLocks noGrp="1"/>
          </p:cNvSpPr>
          <p:nvPr>
            <p:ph type="sldNum" sz="quarter" idx="12"/>
          </p:nvPr>
        </p:nvSpPr>
        <p:spPr/>
        <p:txBody>
          <a:bodyPr/>
          <a:lstStyle>
            <a:lvl1pPr>
              <a:defRPr/>
            </a:lvl1pPr>
          </a:lstStyle>
          <a:p>
            <a:pPr>
              <a:defRPr/>
            </a:pPr>
            <a:fld id="{12902B23-3FC8-468B-9593-82FD9F489E6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4383744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1A32892D-5CBE-4DA8-B8A9-E5D9B5A41EEB}" type="datetimeFigureOut">
              <a:rPr lang="tr-TR">
                <a:solidFill>
                  <a:prstClr val="black">
                    <a:tint val="75000"/>
                  </a:prstClr>
                </a:solidFill>
              </a:rPr>
              <a:pPr>
                <a:defRPr/>
              </a:pPr>
              <a:t>16.10.2023</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45202907-6B2B-4726-ADAD-66893501172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361267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08B7D6-135A-41A0-816C-89B4F47D2AAA}"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36035978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314A4D43-0257-4FA9-9A86-58D7188E9277}" type="datetimeFigureOut">
              <a:rPr lang="tr-TR">
                <a:solidFill>
                  <a:prstClr val="black">
                    <a:tint val="75000"/>
                  </a:prstClr>
                </a:solidFill>
              </a:rPr>
              <a:pPr>
                <a:defRPr/>
              </a:pPr>
              <a:t>16.10.2023</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4D5482A0-8749-4C7F-9A73-736281EA862D}"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9494485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7517BAE9-0636-4BC5-A4C3-2DB6D17D4283}"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64AB55B5-B33B-4EC7-BA22-7E0DD54695B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4800461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48B6F31A-3A33-4058-87FB-955E992F7461}"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86666B5F-18C7-461F-B62F-33A330069231}"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0797157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F3552ABC-4148-4037-96C6-D96A80AA8777}"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C0ADFB5C-F4C9-4B6A-A02E-66D184CCC476}"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4959151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F1741037-0B80-48FC-A06F-8D5874CF9575}"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BC5F7A38-F62D-43CC-A978-3A0A5E9CCCB6}"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4295810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0FB16B62-829F-4FF1-B6FE-DBB58BDE8949}"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D92F6C6E-E5C3-49B5-B48D-CD96DEBA9348}"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9034714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0D917308-AEF2-46F8-AD78-9C41C1465C06}" type="datetimeFigureOut">
              <a:rPr lang="tr-TR">
                <a:solidFill>
                  <a:prstClr val="black">
                    <a:tint val="75000"/>
                  </a:prstClr>
                </a:solidFill>
              </a:rPr>
              <a:pPr>
                <a:defRPr/>
              </a:pPr>
              <a:t>16.10.2023</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8AB23988-BB05-4E2E-8B7A-64563641BA2A}"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7792044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65EE9940-B8FF-49E4-BEF7-296A6B8BB112}" type="datetimeFigureOut">
              <a:rPr lang="tr-TR">
                <a:solidFill>
                  <a:prstClr val="black">
                    <a:tint val="75000"/>
                  </a:prstClr>
                </a:solidFill>
              </a:rPr>
              <a:pPr>
                <a:defRPr/>
              </a:pPr>
              <a:t>16.10.2023</a:t>
            </a:fld>
            <a:endParaRPr lang="tr-TR">
              <a:solidFill>
                <a:prstClr val="black">
                  <a:tint val="75000"/>
                </a:prstClr>
              </a:solidFill>
            </a:endParaRPr>
          </a:p>
        </p:txBody>
      </p:sp>
      <p:sp>
        <p:nvSpPr>
          <p:cNvPr id="8"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9" name="Slayt Numarası Yer Tutucusu 5"/>
          <p:cNvSpPr>
            <a:spLocks noGrp="1"/>
          </p:cNvSpPr>
          <p:nvPr>
            <p:ph type="sldNum" sz="quarter" idx="12"/>
          </p:nvPr>
        </p:nvSpPr>
        <p:spPr/>
        <p:txBody>
          <a:bodyPr/>
          <a:lstStyle>
            <a:lvl1pPr>
              <a:defRPr/>
            </a:lvl1pPr>
          </a:lstStyle>
          <a:p>
            <a:pPr>
              <a:defRPr/>
            </a:pPr>
            <a:fld id="{07AEF3D9-4956-4711-BB9E-F041F98A8504}"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2849207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1A189CE1-76A9-4CA6-86E7-82F7145B9BBB}" type="datetimeFigureOut">
              <a:rPr lang="tr-TR">
                <a:solidFill>
                  <a:prstClr val="black">
                    <a:tint val="75000"/>
                  </a:prstClr>
                </a:solidFill>
              </a:rPr>
              <a:pPr>
                <a:defRPr/>
              </a:pPr>
              <a:t>16.10.2023</a:t>
            </a:fld>
            <a:endParaRPr lang="tr-TR">
              <a:solidFill>
                <a:prstClr val="black">
                  <a:tint val="75000"/>
                </a:prstClr>
              </a:solidFill>
            </a:endParaRPr>
          </a:p>
        </p:txBody>
      </p:sp>
      <p:sp>
        <p:nvSpPr>
          <p:cNvPr id="4"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5" name="Slayt Numarası Yer Tutucusu 5"/>
          <p:cNvSpPr>
            <a:spLocks noGrp="1"/>
          </p:cNvSpPr>
          <p:nvPr>
            <p:ph type="sldNum" sz="quarter" idx="12"/>
          </p:nvPr>
        </p:nvSpPr>
        <p:spPr/>
        <p:txBody>
          <a:bodyPr/>
          <a:lstStyle>
            <a:lvl1pPr>
              <a:defRPr/>
            </a:lvl1pPr>
          </a:lstStyle>
          <a:p>
            <a:pPr>
              <a:defRPr/>
            </a:pPr>
            <a:fld id="{AA1BBB73-34F8-404D-B889-30EDF6977E70}"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6401701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A0B7006D-A5E9-4A24-9939-01ECA818BB70}" type="datetimeFigureOut">
              <a:rPr lang="tr-TR">
                <a:solidFill>
                  <a:prstClr val="black">
                    <a:tint val="75000"/>
                  </a:prstClr>
                </a:solidFill>
              </a:rPr>
              <a:pPr>
                <a:defRPr/>
              </a:pPr>
              <a:t>16.10.2023</a:t>
            </a:fld>
            <a:endParaRPr lang="tr-TR">
              <a:solidFill>
                <a:prstClr val="black">
                  <a:tint val="75000"/>
                </a:prstClr>
              </a:solidFill>
            </a:endParaRPr>
          </a:p>
        </p:txBody>
      </p:sp>
      <p:sp>
        <p:nvSpPr>
          <p:cNvPr id="3"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4" name="Slayt Numarası Yer Tutucusu 5"/>
          <p:cNvSpPr>
            <a:spLocks noGrp="1"/>
          </p:cNvSpPr>
          <p:nvPr>
            <p:ph type="sldNum" sz="quarter" idx="12"/>
          </p:nvPr>
        </p:nvSpPr>
        <p:spPr/>
        <p:txBody>
          <a:bodyPr/>
          <a:lstStyle>
            <a:lvl1pPr>
              <a:defRPr/>
            </a:lvl1pPr>
          </a:lstStyle>
          <a:p>
            <a:pPr>
              <a:defRPr/>
            </a:pPr>
            <a:fld id="{12902B23-3FC8-468B-9593-82FD9F489E6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634135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A08B7D6-135A-41A0-816C-89B4F47D2AAA}"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7426074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1A32892D-5CBE-4DA8-B8A9-E5D9B5A41EEB}" type="datetimeFigureOut">
              <a:rPr lang="tr-TR">
                <a:solidFill>
                  <a:prstClr val="black">
                    <a:tint val="75000"/>
                  </a:prstClr>
                </a:solidFill>
              </a:rPr>
              <a:pPr>
                <a:defRPr/>
              </a:pPr>
              <a:t>16.10.2023</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45202907-6B2B-4726-ADAD-66893501172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3742760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314A4D43-0257-4FA9-9A86-58D7188E9277}" type="datetimeFigureOut">
              <a:rPr lang="tr-TR">
                <a:solidFill>
                  <a:prstClr val="black">
                    <a:tint val="75000"/>
                  </a:prstClr>
                </a:solidFill>
              </a:rPr>
              <a:pPr>
                <a:defRPr/>
              </a:pPr>
              <a:t>16.10.2023</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4D5482A0-8749-4C7F-9A73-736281EA862D}"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9452224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7517BAE9-0636-4BC5-A4C3-2DB6D17D4283}"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64AB55B5-B33B-4EC7-BA22-7E0DD54695B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3899101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48B6F31A-3A33-4058-87FB-955E992F7461}"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86666B5F-18C7-461F-B62F-33A330069231}"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7792670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F3552ABC-4148-4037-96C6-D96A80AA8777}"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C0ADFB5C-F4C9-4B6A-A02E-66D184CCC476}"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1609071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F1741037-0B80-48FC-A06F-8D5874CF9575}"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BC5F7A38-F62D-43CC-A978-3A0A5E9CCCB6}"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1419409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0FB16B62-829F-4FF1-B6FE-DBB58BDE8949}"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D92F6C6E-E5C3-49B5-B48D-CD96DEBA9348}"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785270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0D917308-AEF2-46F8-AD78-9C41C1465C06}" type="datetimeFigureOut">
              <a:rPr lang="tr-TR">
                <a:solidFill>
                  <a:prstClr val="black">
                    <a:tint val="75000"/>
                  </a:prstClr>
                </a:solidFill>
              </a:rPr>
              <a:pPr>
                <a:defRPr/>
              </a:pPr>
              <a:t>16.10.2023</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8AB23988-BB05-4E2E-8B7A-64563641BA2A}"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223684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65EE9940-B8FF-49E4-BEF7-296A6B8BB112}" type="datetimeFigureOut">
              <a:rPr lang="tr-TR">
                <a:solidFill>
                  <a:prstClr val="black">
                    <a:tint val="75000"/>
                  </a:prstClr>
                </a:solidFill>
              </a:rPr>
              <a:pPr>
                <a:defRPr/>
              </a:pPr>
              <a:t>16.10.2023</a:t>
            </a:fld>
            <a:endParaRPr lang="tr-TR">
              <a:solidFill>
                <a:prstClr val="black">
                  <a:tint val="75000"/>
                </a:prstClr>
              </a:solidFill>
            </a:endParaRPr>
          </a:p>
        </p:txBody>
      </p:sp>
      <p:sp>
        <p:nvSpPr>
          <p:cNvPr id="8"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9" name="Slayt Numarası Yer Tutucusu 5"/>
          <p:cNvSpPr>
            <a:spLocks noGrp="1"/>
          </p:cNvSpPr>
          <p:nvPr>
            <p:ph type="sldNum" sz="quarter" idx="12"/>
          </p:nvPr>
        </p:nvSpPr>
        <p:spPr/>
        <p:txBody>
          <a:bodyPr/>
          <a:lstStyle>
            <a:lvl1pPr>
              <a:defRPr/>
            </a:lvl1pPr>
          </a:lstStyle>
          <a:p>
            <a:pPr>
              <a:defRPr/>
            </a:pPr>
            <a:fld id="{07AEF3D9-4956-4711-BB9E-F041F98A8504}"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12837221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1A189CE1-76A9-4CA6-86E7-82F7145B9BBB}" type="datetimeFigureOut">
              <a:rPr lang="tr-TR">
                <a:solidFill>
                  <a:prstClr val="black">
                    <a:tint val="75000"/>
                  </a:prstClr>
                </a:solidFill>
              </a:rPr>
              <a:pPr>
                <a:defRPr/>
              </a:pPr>
              <a:t>16.10.2023</a:t>
            </a:fld>
            <a:endParaRPr lang="tr-TR">
              <a:solidFill>
                <a:prstClr val="black">
                  <a:tint val="75000"/>
                </a:prstClr>
              </a:solidFill>
            </a:endParaRPr>
          </a:p>
        </p:txBody>
      </p:sp>
      <p:sp>
        <p:nvSpPr>
          <p:cNvPr id="4"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5" name="Slayt Numarası Yer Tutucusu 5"/>
          <p:cNvSpPr>
            <a:spLocks noGrp="1"/>
          </p:cNvSpPr>
          <p:nvPr>
            <p:ph type="sldNum" sz="quarter" idx="12"/>
          </p:nvPr>
        </p:nvSpPr>
        <p:spPr/>
        <p:txBody>
          <a:bodyPr/>
          <a:lstStyle>
            <a:lvl1pPr>
              <a:defRPr/>
            </a:lvl1pPr>
          </a:lstStyle>
          <a:p>
            <a:pPr>
              <a:defRPr/>
            </a:pPr>
            <a:fld id="{AA1BBB73-34F8-404D-B889-30EDF6977E70}"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3223585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A08B7D6-135A-41A0-816C-89B4F47D2AAA}"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79868208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A0B7006D-A5E9-4A24-9939-01ECA818BB70}" type="datetimeFigureOut">
              <a:rPr lang="tr-TR">
                <a:solidFill>
                  <a:prstClr val="black">
                    <a:tint val="75000"/>
                  </a:prstClr>
                </a:solidFill>
              </a:rPr>
              <a:pPr>
                <a:defRPr/>
              </a:pPr>
              <a:t>16.10.2023</a:t>
            </a:fld>
            <a:endParaRPr lang="tr-TR">
              <a:solidFill>
                <a:prstClr val="black">
                  <a:tint val="75000"/>
                </a:prstClr>
              </a:solidFill>
            </a:endParaRPr>
          </a:p>
        </p:txBody>
      </p:sp>
      <p:sp>
        <p:nvSpPr>
          <p:cNvPr id="3"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4" name="Slayt Numarası Yer Tutucusu 5"/>
          <p:cNvSpPr>
            <a:spLocks noGrp="1"/>
          </p:cNvSpPr>
          <p:nvPr>
            <p:ph type="sldNum" sz="quarter" idx="12"/>
          </p:nvPr>
        </p:nvSpPr>
        <p:spPr/>
        <p:txBody>
          <a:bodyPr/>
          <a:lstStyle>
            <a:lvl1pPr>
              <a:defRPr/>
            </a:lvl1pPr>
          </a:lstStyle>
          <a:p>
            <a:pPr>
              <a:defRPr/>
            </a:pPr>
            <a:fld id="{12902B23-3FC8-468B-9593-82FD9F489E6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3138923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1A32892D-5CBE-4DA8-B8A9-E5D9B5A41EEB}" type="datetimeFigureOut">
              <a:rPr lang="tr-TR">
                <a:solidFill>
                  <a:prstClr val="black">
                    <a:tint val="75000"/>
                  </a:prstClr>
                </a:solidFill>
              </a:rPr>
              <a:pPr>
                <a:defRPr/>
              </a:pPr>
              <a:t>16.10.2023</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45202907-6B2B-4726-ADAD-66893501172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6041676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314A4D43-0257-4FA9-9A86-58D7188E9277}" type="datetimeFigureOut">
              <a:rPr lang="tr-TR">
                <a:solidFill>
                  <a:prstClr val="black">
                    <a:tint val="75000"/>
                  </a:prstClr>
                </a:solidFill>
              </a:rPr>
              <a:pPr>
                <a:defRPr/>
              </a:pPr>
              <a:t>16.10.2023</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4D5482A0-8749-4C7F-9A73-736281EA862D}"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18966357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7517BAE9-0636-4BC5-A4C3-2DB6D17D4283}"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64AB55B5-B33B-4EC7-BA22-7E0DD54695BC}"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2187506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48B6F31A-3A33-4058-87FB-955E992F7461}"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86666B5F-18C7-461F-B62F-33A330069231}"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52058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A08B7D6-135A-41A0-816C-89B4F47D2AAA}" type="datetimeFigureOut">
              <a:rPr lang="tr-TR" smtClean="0"/>
              <a:t>16.10.2023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3586040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A08B7D6-135A-41A0-816C-89B4F47D2AAA}" type="datetimeFigureOut">
              <a:rPr lang="tr-TR" smtClean="0"/>
              <a:t>16.10.2023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58969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08B7D6-135A-41A0-816C-89B4F47D2AAA}" type="datetimeFigureOut">
              <a:rPr lang="tr-TR" smtClean="0"/>
              <a:t>16.10.2023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1441601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08B7D6-135A-41A0-816C-89B4F47D2AAA}"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2683792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A08B7D6-135A-41A0-816C-89B4F47D2AAA}"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E25D90F-82BD-44DD-8E33-C10A44A8CCE9}" type="slidenum">
              <a:rPr lang="tr-TR" smtClean="0"/>
              <a:t>‹#›</a:t>
            </a:fld>
            <a:endParaRPr lang="tr-TR"/>
          </a:p>
        </p:txBody>
      </p:sp>
    </p:spTree>
    <p:extLst>
      <p:ext uri="{BB962C8B-B14F-4D97-AF65-F5344CB8AC3E}">
        <p14:creationId xmlns:p14="http://schemas.microsoft.com/office/powerpoint/2010/main" val="185358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08B7D6-135A-41A0-816C-89B4F47D2AAA}" type="datetimeFigureOut">
              <a:rPr lang="tr-TR" smtClean="0"/>
              <a:t>16.10.2023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25D90F-82BD-44DD-8E33-C10A44A8CCE9}" type="slidenum">
              <a:rPr lang="tr-TR" smtClean="0"/>
              <a:t>‹#›</a:t>
            </a:fld>
            <a:endParaRPr lang="tr-TR"/>
          </a:p>
        </p:txBody>
      </p:sp>
    </p:spTree>
    <p:extLst>
      <p:ext uri="{BB962C8B-B14F-4D97-AF65-F5344CB8AC3E}">
        <p14:creationId xmlns:p14="http://schemas.microsoft.com/office/powerpoint/2010/main" val="410908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8A03F93-D7D3-4DCC-90D5-2BD1D12D1E8A}"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03F8F82-442F-436B-BFBA-32863AE4590F}"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28171147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8A03F93-D7D3-4DCC-90D5-2BD1D12D1E8A}"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03F8F82-442F-436B-BFBA-32863AE4590F}"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5332124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8A03F93-D7D3-4DCC-90D5-2BD1D12D1E8A}" type="datetimeFigureOut">
              <a:rPr lang="tr-TR">
                <a:solidFill>
                  <a:prstClr val="black">
                    <a:tint val="75000"/>
                  </a:prstClr>
                </a:solidFill>
              </a:rPr>
              <a:pPr>
                <a:defRPr/>
              </a:pPr>
              <a:t>16.10.2023</a:t>
            </a:fld>
            <a:endParaRPr lang="tr-TR">
              <a:solidFill>
                <a:prstClr val="black">
                  <a:tint val="75000"/>
                </a:prstClr>
              </a:solidFill>
            </a:endParaRP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03F8F82-442F-436B-BFBA-32863AE4590F}" type="slidenum">
              <a:rPr lang="tr-TR">
                <a:solidFill>
                  <a:prstClr val="black">
                    <a:tint val="75000"/>
                  </a:prstClr>
                </a:solidFill>
              </a:rPr>
              <a:pPr>
                <a:defRPr/>
              </a:pPr>
              <a:t>‹#›</a:t>
            </a:fld>
            <a:endParaRPr lang="tr-TR">
              <a:solidFill>
                <a:prstClr val="black">
                  <a:tint val="75000"/>
                </a:prstClr>
              </a:solidFill>
            </a:endParaRPr>
          </a:p>
        </p:txBody>
      </p:sp>
    </p:spTree>
    <p:extLst>
      <p:ext uri="{BB962C8B-B14F-4D97-AF65-F5344CB8AC3E}">
        <p14:creationId xmlns:p14="http://schemas.microsoft.com/office/powerpoint/2010/main" val="41231503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www.academia.edu/31662807/Halk_Bilimi_Kuram_ve_Y%C3%B6ntemleri_Folklore_Theory_and_Methods_"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HALKBİLİMİ KURAM VE YÖNTEMLERİ</a:t>
            </a:r>
            <a:endParaRPr lang="tr-TR" dirty="0"/>
          </a:p>
        </p:txBody>
      </p:sp>
      <p:sp>
        <p:nvSpPr>
          <p:cNvPr id="3" name="Alt Başlık 2"/>
          <p:cNvSpPr>
            <a:spLocks noGrp="1"/>
          </p:cNvSpPr>
          <p:nvPr>
            <p:ph type="subTitle" idx="1"/>
          </p:nvPr>
        </p:nvSpPr>
        <p:spPr/>
        <p:txBody>
          <a:bodyPr/>
          <a:lstStyle/>
          <a:p>
            <a:r>
              <a:rPr lang="tr-TR" dirty="0" smtClean="0"/>
              <a:t>Prof. Dr. Sevin ARSLAN</a:t>
            </a:r>
          </a:p>
          <a:p>
            <a:endParaRPr lang="tr-TR" dirty="0"/>
          </a:p>
        </p:txBody>
      </p:sp>
    </p:spTree>
    <p:extLst>
      <p:ext uri="{BB962C8B-B14F-4D97-AF65-F5344CB8AC3E}">
        <p14:creationId xmlns:p14="http://schemas.microsoft.com/office/powerpoint/2010/main" val="35994574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99392"/>
            <a:ext cx="8229600" cy="864096"/>
          </a:xfrm>
        </p:spPr>
        <p:txBody>
          <a:bodyPr>
            <a:normAutofit fontScale="90000"/>
          </a:bodyPr>
          <a:lstStyle/>
          <a:p>
            <a:r>
              <a:rPr lang="tr-TR" dirty="0" smtClean="0"/>
              <a:t>TARİH CORAFİ FİN KURAM VEYÖNTEMİ</a:t>
            </a:r>
            <a:endParaRPr lang="tr-TR" dirty="0"/>
          </a:p>
        </p:txBody>
      </p:sp>
      <p:sp>
        <p:nvSpPr>
          <p:cNvPr id="3" name="İçerik Yer Tutucusu 2"/>
          <p:cNvSpPr>
            <a:spLocks noGrp="1"/>
          </p:cNvSpPr>
          <p:nvPr>
            <p:ph idx="1"/>
          </p:nvPr>
        </p:nvSpPr>
        <p:spPr>
          <a:xfrm>
            <a:off x="0" y="692696"/>
            <a:ext cx="9144000" cy="6165304"/>
          </a:xfrm>
        </p:spPr>
        <p:txBody>
          <a:bodyPr>
            <a:normAutofit fontScale="47500" lnSpcReduction="20000"/>
          </a:bodyPr>
          <a:lstStyle/>
          <a:p>
            <a:pPr algn="just">
              <a:lnSpc>
                <a:spcPct val="170000"/>
              </a:lnSpc>
              <a:spcBef>
                <a:spcPts val="0"/>
              </a:spcBef>
            </a:pPr>
            <a:r>
              <a:rPr lang="tr-TR" sz="4500" dirty="0" smtClean="0"/>
              <a:t>İskandinav ülkelerin bulunduğu bölgedeki halkbilimi ve siyasal hareketlerin bir sonucu olarak ortaya çıkan bu kuram Karşılaştırılmalı Folklor Kuramı olarak da adlandırılmaktadır.</a:t>
            </a:r>
          </a:p>
          <a:p>
            <a:pPr algn="just">
              <a:lnSpc>
                <a:spcPct val="170000"/>
              </a:lnSpc>
              <a:spcBef>
                <a:spcPts val="0"/>
              </a:spcBef>
            </a:pPr>
            <a:endParaRPr lang="tr-TR" sz="4500" dirty="0" smtClean="0"/>
          </a:p>
          <a:p>
            <a:pPr algn="just">
              <a:lnSpc>
                <a:spcPct val="170000"/>
              </a:lnSpc>
              <a:spcBef>
                <a:spcPts val="0"/>
              </a:spcBef>
            </a:pPr>
            <a:r>
              <a:rPr lang="tr-TR" sz="4500" dirty="0" smtClean="0"/>
              <a:t>19. </a:t>
            </a:r>
            <a:r>
              <a:rPr lang="tr-TR" sz="4500" dirty="0" err="1" smtClean="0"/>
              <a:t>yy’da</a:t>
            </a:r>
            <a:r>
              <a:rPr lang="tr-TR" sz="4500" dirty="0" smtClean="0"/>
              <a:t> Almanya’da </a:t>
            </a:r>
            <a:r>
              <a:rPr lang="tr-TR" sz="4500" dirty="0" err="1" smtClean="0"/>
              <a:t>Herder’in</a:t>
            </a:r>
            <a:r>
              <a:rPr lang="tr-TR" sz="4500" dirty="0" smtClean="0"/>
              <a:t> çalışmaları özellikle Fin halkı üzerinde büyük bir tesir yaratmış ve iki üniversite öğrencisi ilk defa Fin halk ürünlerini derlemiştir. Daha sonra </a:t>
            </a:r>
            <a:r>
              <a:rPr lang="tr-TR" sz="4500" dirty="0" err="1" smtClean="0"/>
              <a:t>Elias</a:t>
            </a:r>
            <a:r>
              <a:rPr lang="tr-TR" sz="4500" dirty="0" smtClean="0"/>
              <a:t> </a:t>
            </a:r>
            <a:r>
              <a:rPr lang="tr-TR" sz="4500" dirty="0" err="1" smtClean="0"/>
              <a:t>Lönnrot</a:t>
            </a:r>
            <a:r>
              <a:rPr lang="tr-TR" sz="4500" dirty="0" smtClean="0"/>
              <a:t> ünlü Fin destanı “</a:t>
            </a:r>
            <a:r>
              <a:rPr lang="tr-TR" sz="4500" dirty="0" err="1" smtClean="0"/>
              <a:t>Kavela”yı</a:t>
            </a:r>
            <a:r>
              <a:rPr lang="tr-TR" sz="4500" dirty="0" smtClean="0"/>
              <a:t> bir araya getirmiş ve yayınlamıştır.</a:t>
            </a:r>
          </a:p>
          <a:p>
            <a:pPr algn="just">
              <a:lnSpc>
                <a:spcPct val="170000"/>
              </a:lnSpc>
              <a:spcBef>
                <a:spcPts val="0"/>
              </a:spcBef>
            </a:pPr>
            <a:endParaRPr lang="tr-TR" sz="4500" dirty="0" smtClean="0"/>
          </a:p>
          <a:p>
            <a:pPr algn="just">
              <a:lnSpc>
                <a:spcPct val="170000"/>
              </a:lnSpc>
              <a:spcBef>
                <a:spcPts val="0"/>
              </a:spcBef>
            </a:pPr>
            <a:r>
              <a:rPr lang="tr-TR" sz="4500" dirty="0" smtClean="0"/>
              <a:t>Tarihî-Coğrafî yöntemin kurucusu Julius </a:t>
            </a:r>
            <a:r>
              <a:rPr lang="tr-TR" sz="4500" dirty="0" err="1" smtClean="0"/>
              <a:t>Krohn’dur</a:t>
            </a:r>
            <a:r>
              <a:rPr lang="tr-TR" sz="4500" dirty="0" smtClean="0"/>
              <a:t>. </a:t>
            </a:r>
            <a:r>
              <a:rPr lang="tr-TR" sz="4500" dirty="0" err="1" smtClean="0"/>
              <a:t>Krohn</a:t>
            </a:r>
            <a:r>
              <a:rPr lang="tr-TR" sz="4500" dirty="0" smtClean="0"/>
              <a:t> Kavela destanının kaynaklarını tespit etmiş ve varyantların yayılma yollarını ve bunların nasıl birleştiğini açıklamıştır.</a:t>
            </a:r>
          </a:p>
          <a:p>
            <a:pPr algn="just">
              <a:lnSpc>
                <a:spcPct val="170000"/>
              </a:lnSpc>
              <a:spcBef>
                <a:spcPts val="0"/>
              </a:spcBef>
            </a:pPr>
            <a:endParaRPr lang="tr-TR" sz="4500" dirty="0" smtClean="0"/>
          </a:p>
          <a:p>
            <a:pPr algn="just"/>
            <a:endParaRPr lang="tr-TR" dirty="0"/>
          </a:p>
        </p:txBody>
      </p:sp>
    </p:spTree>
    <p:extLst>
      <p:ext uri="{BB962C8B-B14F-4D97-AF65-F5344CB8AC3E}">
        <p14:creationId xmlns:p14="http://schemas.microsoft.com/office/powerpoint/2010/main" val="1931131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520" y="116632"/>
            <a:ext cx="9145016" cy="6624736"/>
          </a:xfrm>
        </p:spPr>
        <p:txBody>
          <a:bodyPr>
            <a:normAutofit fontScale="77500" lnSpcReduction="20000"/>
          </a:bodyPr>
          <a:lstStyle/>
          <a:p>
            <a:pPr algn="just">
              <a:lnSpc>
                <a:spcPct val="160000"/>
              </a:lnSpc>
              <a:spcBef>
                <a:spcPts val="0"/>
              </a:spcBef>
            </a:pPr>
            <a:r>
              <a:rPr lang="tr-TR" dirty="0"/>
              <a:t>Bu yöntem sözlü halk anlatılarının nerede ve ne zaman yaratıldığını ve onun muhtemel ilk şeklinin ne olduğunu belirlemeyi amaçlar. Halkbilimi araştırmacısının yapacağı iş, bulabildiği bütün eş metinleri toplamak ve bunlardan birini asıl metin olarak kabul edip daha bütün metinler arasında yapacağı karşılaştırma sonucunda bu anlatmanın ilk şeklini kurmak olacaktır. Bütün bu çalışma anlatının yayılma yollarını ve ilk defa nerede yaratıldığını belirleyecektir.</a:t>
            </a:r>
          </a:p>
          <a:p>
            <a:pPr algn="just">
              <a:lnSpc>
                <a:spcPct val="160000"/>
              </a:lnSpc>
              <a:spcBef>
                <a:spcPts val="0"/>
              </a:spcBef>
            </a:pPr>
            <a:r>
              <a:rPr lang="tr-TR" dirty="0" smtClean="0"/>
              <a:t>Bu </a:t>
            </a:r>
            <a:r>
              <a:rPr lang="tr-TR" dirty="0"/>
              <a:t>kuram çerçevesinde </a:t>
            </a:r>
            <a:r>
              <a:rPr lang="tr-TR" dirty="0" err="1"/>
              <a:t>Axel</a:t>
            </a:r>
            <a:r>
              <a:rPr lang="tr-TR" dirty="0"/>
              <a:t> </a:t>
            </a:r>
            <a:r>
              <a:rPr lang="tr-TR" dirty="0" err="1"/>
              <a:t>Olrik'in</a:t>
            </a:r>
            <a:r>
              <a:rPr lang="tr-TR" dirty="0"/>
              <a:t> halk anlatıları için ortaya koyduğu epik yasalar, Anti </a:t>
            </a:r>
            <a:r>
              <a:rPr lang="tr-TR" dirty="0" err="1"/>
              <a:t>Aarne'nin</a:t>
            </a:r>
            <a:r>
              <a:rPr lang="tr-TR" dirty="0"/>
              <a:t> yapmış olduğu masalların tip kataloğu ve de </a:t>
            </a:r>
            <a:r>
              <a:rPr lang="tr-TR" dirty="0" err="1"/>
              <a:t>Stith</a:t>
            </a:r>
            <a:r>
              <a:rPr lang="tr-TR" dirty="0"/>
              <a:t> </a:t>
            </a:r>
            <a:r>
              <a:rPr lang="tr-TR" dirty="0" err="1"/>
              <a:t>Thompson'un</a:t>
            </a:r>
            <a:r>
              <a:rPr lang="tr-TR" dirty="0"/>
              <a:t> yapmış olduğu masal tipleri indeksi ve halk edebiyatı motif indeksi (</a:t>
            </a:r>
            <a:r>
              <a:rPr lang="tr-TR" dirty="0" err="1"/>
              <a:t>The</a:t>
            </a:r>
            <a:r>
              <a:rPr lang="tr-TR" dirty="0"/>
              <a:t> Motif-Index of Folk </a:t>
            </a:r>
            <a:r>
              <a:rPr lang="tr-TR" dirty="0" err="1"/>
              <a:t>Literature</a:t>
            </a:r>
            <a:r>
              <a:rPr lang="tr-TR" dirty="0"/>
              <a:t>) önemlidir. </a:t>
            </a:r>
          </a:p>
        </p:txBody>
      </p:sp>
    </p:spTree>
    <p:extLst>
      <p:ext uri="{BB962C8B-B14F-4D97-AF65-F5344CB8AC3E}">
        <p14:creationId xmlns:p14="http://schemas.microsoft.com/office/powerpoint/2010/main" val="2414677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rmAutofit fontScale="62500" lnSpcReduction="20000"/>
          </a:bodyPr>
          <a:lstStyle/>
          <a:p>
            <a:pPr algn="just">
              <a:lnSpc>
                <a:spcPct val="160000"/>
              </a:lnSpc>
              <a:spcBef>
                <a:spcPts val="600"/>
              </a:spcBef>
            </a:pPr>
            <a:r>
              <a:rPr lang="tr-TR" dirty="0" smtClean="0"/>
              <a:t>Finlandiya </a:t>
            </a:r>
            <a:r>
              <a:rPr lang="tr-TR" dirty="0"/>
              <a:t>on ikinci yüzyılda İsveç tarafından işgal edilerek bağımsızlığını kaybeder ve 1908 yılından sonra da İsveçlilerin yerini Ruslar alır. Finlandiya bağımsızlığını ancak 1918 da kazanır. İsveç, işgali süresince, Fin kültürünün bağımsızlığını ortadan kaldırmak için devamlı </a:t>
            </a:r>
            <a:r>
              <a:rPr lang="tr-TR" dirty="0" smtClean="0"/>
              <a:t>çaba </a:t>
            </a:r>
            <a:r>
              <a:rPr lang="tr-TR" dirty="0"/>
              <a:t>harcamıştır. </a:t>
            </a:r>
            <a:endParaRPr lang="tr-TR" dirty="0" smtClean="0"/>
          </a:p>
          <a:p>
            <a:pPr algn="just">
              <a:lnSpc>
                <a:spcPct val="160000"/>
              </a:lnSpc>
              <a:spcBef>
                <a:spcPts val="600"/>
              </a:spcBef>
            </a:pPr>
            <a:r>
              <a:rPr lang="tr-TR" dirty="0"/>
              <a:t>Tarihi-Coğrafi Fin Okulu Ancak, Finliler arasında asıl milliyetçilik ve ona bağlı bağımsızlık hareketlerinin gelişmesi Fin aydınlarının, Fin halk kültürünü derlemek suretiyle yaptıkları çalışmaların sonucudur. Bu doğrultuda </a:t>
            </a:r>
            <a:r>
              <a:rPr lang="tr-TR" dirty="0" err="1"/>
              <a:t>Herder</a:t>
            </a:r>
            <a:r>
              <a:rPr lang="tr-TR" dirty="0"/>
              <a:t> in fikirlerinden etkilenen Abraham </a:t>
            </a:r>
            <a:r>
              <a:rPr lang="tr-TR" dirty="0" err="1"/>
              <a:t>Poppius</a:t>
            </a:r>
            <a:r>
              <a:rPr lang="tr-TR" dirty="0"/>
              <a:t> ve </a:t>
            </a:r>
            <a:r>
              <a:rPr lang="tr-TR" dirty="0" err="1" smtClean="0"/>
              <a:t>Anders</a:t>
            </a:r>
            <a:r>
              <a:rPr lang="tr-TR" dirty="0" smtClean="0"/>
              <a:t> </a:t>
            </a:r>
            <a:r>
              <a:rPr lang="tr-TR" dirty="0" err="1" smtClean="0"/>
              <a:t>Sjorgen</a:t>
            </a:r>
            <a:r>
              <a:rPr lang="tr-TR" dirty="0" smtClean="0"/>
              <a:t> </a:t>
            </a:r>
            <a:r>
              <a:rPr lang="tr-TR" dirty="0"/>
              <a:t>adlı iki üniversite öğrencisi imkansızlıklar içinde derleme faaliyetlerine girişirler. </a:t>
            </a:r>
            <a:endParaRPr lang="tr-TR" dirty="0" smtClean="0"/>
          </a:p>
          <a:p>
            <a:pPr algn="just">
              <a:lnSpc>
                <a:spcPct val="160000"/>
              </a:lnSpc>
              <a:spcBef>
                <a:spcPts val="600"/>
              </a:spcBef>
            </a:pPr>
            <a:r>
              <a:rPr lang="tr-TR" dirty="0"/>
              <a:t>Tarihi-Coğrafi Fin Okulu Fin halkbilimi çalışmalarının efsanevi temsilcisi </a:t>
            </a:r>
            <a:r>
              <a:rPr lang="tr-TR" dirty="0" err="1"/>
              <a:t>Elias</a:t>
            </a:r>
            <a:r>
              <a:rPr lang="tr-TR" dirty="0"/>
              <a:t> </a:t>
            </a:r>
            <a:r>
              <a:rPr lang="tr-TR" dirty="0" err="1"/>
              <a:t>Lönnrot</a:t>
            </a:r>
            <a:r>
              <a:rPr lang="tr-TR" dirty="0"/>
              <a:t> yıllarca süren çalışmaları sonunda </a:t>
            </a:r>
            <a:r>
              <a:rPr lang="tr-TR" dirty="0" err="1"/>
              <a:t>Kalevala</a:t>
            </a:r>
            <a:r>
              <a:rPr lang="tr-TR" dirty="0"/>
              <a:t> adlı epik destan parçalarını derler ve 1853 yılında yayınlar. Fin milliyetçilerinin bağımsızlık bayrağı haline dönüşen bu destan âdeta Finliler için kutsal bir metin özelliğine sahiptir</a:t>
            </a:r>
            <a:r>
              <a:rPr lang="tr-TR" dirty="0" smtClean="0"/>
              <a:t>.</a:t>
            </a:r>
          </a:p>
          <a:p>
            <a:pPr algn="just">
              <a:lnSpc>
                <a:spcPct val="160000"/>
              </a:lnSpc>
              <a:spcBef>
                <a:spcPts val="600"/>
              </a:spcBef>
            </a:pPr>
            <a:r>
              <a:rPr lang="tr-TR" dirty="0"/>
              <a:t> Tarihi-Coğrafi Fin Okulu Finler bağımsız bir kültürleri ve tarihleri olduğuna </a:t>
            </a:r>
            <a:r>
              <a:rPr lang="tr-TR" dirty="0" err="1"/>
              <a:t>Kalevala</a:t>
            </a:r>
            <a:r>
              <a:rPr lang="tr-TR" dirty="0"/>
              <a:t> ile inanmışlar ve </a:t>
            </a:r>
            <a:r>
              <a:rPr lang="tr-TR" dirty="0" err="1"/>
              <a:t>Kalevala</a:t>
            </a:r>
            <a:r>
              <a:rPr lang="tr-TR" dirty="0"/>
              <a:t> Finlandiya </a:t>
            </a:r>
            <a:r>
              <a:rPr lang="tr-TR" dirty="0" err="1"/>
              <a:t>nın</a:t>
            </a:r>
            <a:r>
              <a:rPr lang="tr-TR" dirty="0"/>
              <a:t> bağımsızlık sembolü olmuştur.</a:t>
            </a:r>
          </a:p>
        </p:txBody>
      </p:sp>
    </p:spTree>
    <p:extLst>
      <p:ext uri="{BB962C8B-B14F-4D97-AF65-F5344CB8AC3E}">
        <p14:creationId xmlns:p14="http://schemas.microsoft.com/office/powerpoint/2010/main" val="6767204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rmAutofit/>
          </a:bodyPr>
          <a:lstStyle/>
          <a:p>
            <a:r>
              <a:rPr lang="tr-TR" dirty="0"/>
              <a:t>Tarihi-Coğrafi Fin Okulu Kısacası, Finli halkbilimciler tarafından </a:t>
            </a:r>
            <a:r>
              <a:rPr lang="tr-TR" dirty="0" err="1"/>
              <a:t>sistematize</a:t>
            </a:r>
            <a:r>
              <a:rPr lang="tr-TR" dirty="0"/>
              <a:t> edilip yaygın olarak kullanılması nedeniyle Tarihi- Coğrafi Fin Yöntemi bu sürecin ürünüdür. Bir başka ifadeyle, halkbiliminde masalların varyant ve versiyonları derleyip sistematik bir biçimde sıralayarak çalışılması Norveç, İsveç, Danimarka ve Finlandiya gibi İskandinav ülkelerinde kökleri </a:t>
            </a:r>
            <a:r>
              <a:rPr lang="tr-TR" dirty="0" err="1"/>
              <a:t>Grunvting</a:t>
            </a:r>
            <a:r>
              <a:rPr lang="tr-TR" dirty="0"/>
              <a:t> in çalışmalarına kadar giden bir araştırma çizgisidir.</a:t>
            </a:r>
          </a:p>
        </p:txBody>
      </p:sp>
    </p:spTree>
    <p:extLst>
      <p:ext uri="{BB962C8B-B14F-4D97-AF65-F5344CB8AC3E}">
        <p14:creationId xmlns:p14="http://schemas.microsoft.com/office/powerpoint/2010/main" val="21875221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548680"/>
          </a:xfrm>
        </p:spPr>
        <p:txBody>
          <a:bodyPr>
            <a:normAutofit fontScale="90000"/>
          </a:bodyPr>
          <a:lstStyle/>
          <a:p>
            <a:r>
              <a:rPr lang="tr-TR" dirty="0" err="1"/>
              <a:t>Axel</a:t>
            </a:r>
            <a:r>
              <a:rPr lang="tr-TR" dirty="0"/>
              <a:t> </a:t>
            </a:r>
            <a:r>
              <a:rPr lang="tr-TR" dirty="0" err="1" smtClean="0"/>
              <a:t>Olrik’in</a:t>
            </a:r>
            <a:r>
              <a:rPr lang="tr-TR" dirty="0" smtClean="0"/>
              <a:t> Epik Yasaları</a:t>
            </a:r>
            <a:endParaRPr lang="tr-TR" dirty="0"/>
          </a:p>
        </p:txBody>
      </p:sp>
      <p:sp>
        <p:nvSpPr>
          <p:cNvPr id="3" name="İçerik Yer Tutucusu 2"/>
          <p:cNvSpPr>
            <a:spLocks noGrp="1"/>
          </p:cNvSpPr>
          <p:nvPr>
            <p:ph idx="1"/>
          </p:nvPr>
        </p:nvSpPr>
        <p:spPr>
          <a:xfrm>
            <a:off x="0" y="764704"/>
            <a:ext cx="9144000" cy="6093296"/>
          </a:xfrm>
        </p:spPr>
        <p:txBody>
          <a:bodyPr>
            <a:normAutofit fontScale="47500" lnSpcReduction="20000"/>
          </a:bodyPr>
          <a:lstStyle/>
          <a:p>
            <a:pPr algn="just">
              <a:lnSpc>
                <a:spcPct val="170000"/>
              </a:lnSpc>
              <a:spcBef>
                <a:spcPts val="0"/>
              </a:spcBef>
            </a:pPr>
            <a:r>
              <a:rPr lang="tr-TR" dirty="0" err="1"/>
              <a:t>Axel</a:t>
            </a:r>
            <a:r>
              <a:rPr lang="tr-TR" dirty="0"/>
              <a:t> </a:t>
            </a:r>
            <a:r>
              <a:rPr lang="tr-TR" dirty="0" err="1"/>
              <a:t>Olrik</a:t>
            </a:r>
            <a:r>
              <a:rPr lang="tr-TR" dirty="0"/>
              <a:t>, anlatılar arasında anlatım bakımından birtakım ortak noktaların olduğunu tespit eden ve bunları bir kalıp şekline dönüştüren araştırmacılardan biri. </a:t>
            </a:r>
            <a:r>
              <a:rPr lang="tr-TR" dirty="0" err="1"/>
              <a:t>Olrik’in</a:t>
            </a:r>
            <a:r>
              <a:rPr lang="tr-TR" dirty="0"/>
              <a:t> bağlı olduğu bilimsel ekolün çıkarımlarına göre, dünyadaki bütün kültürel unsurlar, ilk olarak belirli bir yerde ortaya çıkıyor. Sonrasında ise savaşlar, ticaret anlaşmaları, göçler gibi çeşitli yollarla dünyanın her yerine yayılıyorlar. Bu yüzden de birbiriyle hiçbir şekilde bağlantılı olmayan toplumlarda bile aynı inançlar, aynı değerler ve aynı kültürel unsurlar bulunabiliyor. Bu unsurların arasında epik ve fantastik karakterli anlatılar da yer alıyor.</a:t>
            </a:r>
          </a:p>
          <a:p>
            <a:pPr algn="just">
              <a:lnSpc>
                <a:spcPct val="170000"/>
              </a:lnSpc>
              <a:spcBef>
                <a:spcPts val="0"/>
              </a:spcBef>
            </a:pPr>
            <a:endParaRPr lang="tr-TR" dirty="0"/>
          </a:p>
          <a:p>
            <a:pPr algn="just">
              <a:lnSpc>
                <a:spcPct val="170000"/>
              </a:lnSpc>
              <a:spcBef>
                <a:spcPts val="0"/>
              </a:spcBef>
            </a:pPr>
            <a:r>
              <a:rPr lang="tr-TR" dirty="0"/>
              <a:t>Pek çok anlatıyı inceleyen Danimarkalı araştırmacı diyor ki, herhangi bir kimse uzaktaki bir halkın edebiyatını okuyunca, bu halk hakkında hiçbir şey bilmese bile, hikâyeleri tanıdık bulacaktır. Suya atılan bir taş gibi dalga </a:t>
            </a:r>
            <a:r>
              <a:rPr lang="tr-TR" dirty="0" err="1"/>
              <a:t>dalga</a:t>
            </a:r>
            <a:r>
              <a:rPr lang="tr-TR" dirty="0"/>
              <a:t> yayılmışlardır çünkü.</a:t>
            </a:r>
          </a:p>
          <a:p>
            <a:pPr marL="0" indent="0" algn="just">
              <a:lnSpc>
                <a:spcPct val="170000"/>
              </a:lnSpc>
              <a:spcBef>
                <a:spcPts val="0"/>
              </a:spcBef>
              <a:buNone/>
            </a:pPr>
            <a:endParaRPr lang="tr-TR" dirty="0"/>
          </a:p>
          <a:p>
            <a:pPr algn="just">
              <a:lnSpc>
                <a:spcPct val="170000"/>
              </a:lnSpc>
              <a:spcBef>
                <a:spcPts val="0"/>
              </a:spcBef>
            </a:pPr>
            <a:r>
              <a:rPr lang="tr-TR" dirty="0" err="1"/>
              <a:t>Olrik’in</a:t>
            </a:r>
            <a:r>
              <a:rPr lang="tr-TR" dirty="0"/>
              <a:t> konuyla alakalı bir başka görüşü de insanların arasında süper organik bir bağlantı oluşu. Gözle görülmeyen ama varlığını tecrübe edebileceğimiz bir ortak bilince bağlanıyoruz. Bu ortak bilincin de belirli bir işleyişi var, yüzyıllar boyunca oluşturulmuş belirli kurallar, belirli yaklaşımlar ve algılayış biçimleri var. Bir yerden sonra, zincirleme reaksiyon ile ortak bilincin hikâyeleri, kendi kurallarını kendileri oluşturmaya başlıyorlar. Kısaca ne yaparsak yapalım, bir hikâye anlatmaya başladığımız zaman ister istemez bu ortak bilince bağlanıp, belirli yasaları takip ediyoruz.</a:t>
            </a:r>
          </a:p>
          <a:p>
            <a:pPr algn="just">
              <a:lnSpc>
                <a:spcPct val="170000"/>
              </a:lnSpc>
              <a:spcBef>
                <a:spcPts val="0"/>
              </a:spcBef>
            </a:pPr>
            <a:endParaRPr lang="tr-TR" dirty="0"/>
          </a:p>
        </p:txBody>
      </p:sp>
    </p:spTree>
    <p:extLst>
      <p:ext uri="{BB962C8B-B14F-4D97-AF65-F5344CB8AC3E}">
        <p14:creationId xmlns:p14="http://schemas.microsoft.com/office/powerpoint/2010/main" val="281033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648072"/>
          </a:xfrm>
        </p:spPr>
        <p:txBody>
          <a:bodyPr>
            <a:normAutofit fontScale="90000"/>
          </a:bodyPr>
          <a:lstStyle/>
          <a:p>
            <a:r>
              <a:rPr lang="tr-TR" dirty="0" smtClean="0"/>
              <a:t>EPİK YASALARI</a:t>
            </a:r>
            <a:endParaRPr lang="tr-TR" dirty="0"/>
          </a:p>
        </p:txBody>
      </p:sp>
      <p:sp>
        <p:nvSpPr>
          <p:cNvPr id="3" name="İçerik Yer Tutucusu 2"/>
          <p:cNvSpPr>
            <a:spLocks noGrp="1"/>
          </p:cNvSpPr>
          <p:nvPr>
            <p:ph idx="1"/>
          </p:nvPr>
        </p:nvSpPr>
        <p:spPr>
          <a:xfrm>
            <a:off x="0" y="692696"/>
            <a:ext cx="8820472" cy="5976664"/>
          </a:xfrm>
        </p:spPr>
        <p:txBody>
          <a:bodyPr>
            <a:normAutofit lnSpcReduction="10000"/>
          </a:bodyPr>
          <a:lstStyle/>
          <a:p>
            <a:pPr algn="just"/>
            <a:r>
              <a:rPr lang="tr-TR" dirty="0"/>
              <a:t>Halk Anlatılarının Epik Yasaları veya Epik Kanunlar Teorisi isimleriyle de bilinen bu kalıp, 1909 yılında </a:t>
            </a:r>
            <a:r>
              <a:rPr lang="tr-TR" dirty="0" err="1"/>
              <a:t>Axel</a:t>
            </a:r>
            <a:r>
              <a:rPr lang="tr-TR" dirty="0"/>
              <a:t> </a:t>
            </a:r>
            <a:r>
              <a:rPr lang="tr-TR" dirty="0" err="1"/>
              <a:t>Olrik</a:t>
            </a:r>
            <a:r>
              <a:rPr lang="tr-TR" dirty="0"/>
              <a:t> tarafından geliştirilmiş. Daha doğrusu, Danimarkalı araştırmacı, anlatılar arasındaki ortak noktaları değerlendirip, ilgililere açıklamış.</a:t>
            </a:r>
          </a:p>
          <a:p>
            <a:pPr algn="just"/>
            <a:endParaRPr lang="tr-TR" dirty="0"/>
          </a:p>
          <a:p>
            <a:pPr algn="just"/>
            <a:r>
              <a:rPr lang="tr-TR" dirty="0"/>
              <a:t>Her ne kadar </a:t>
            </a:r>
            <a:r>
              <a:rPr lang="tr-TR" dirty="0" err="1"/>
              <a:t>Olrik</a:t>
            </a:r>
            <a:r>
              <a:rPr lang="tr-TR" dirty="0"/>
              <a:t>, anlatıları halk edebiyatından seçmiş ve kuramını da bu anlatılar üzerine şekillendirmiş olsa da özellikle popülerde yazılan-çizilen neredeyse her şeyin mitlere, destanlara veya masallara yönelmesi sebebiyle günceldeki ürünler de bu kanunları takip ediyor. </a:t>
            </a:r>
          </a:p>
        </p:txBody>
      </p:sp>
    </p:spTree>
    <p:extLst>
      <p:ext uri="{BB962C8B-B14F-4D97-AF65-F5344CB8AC3E}">
        <p14:creationId xmlns:p14="http://schemas.microsoft.com/office/powerpoint/2010/main" val="2839283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964488" cy="6741368"/>
          </a:xfrm>
        </p:spPr>
        <p:txBody>
          <a:bodyPr>
            <a:normAutofit/>
          </a:bodyPr>
          <a:lstStyle/>
          <a:p>
            <a:r>
              <a:rPr lang="tr-TR" dirty="0"/>
              <a:t>1. Giriş ve Bitiriş Kuralı</a:t>
            </a:r>
          </a:p>
          <a:p>
            <a:pPr algn="just"/>
            <a:endParaRPr lang="tr-TR" dirty="0"/>
          </a:p>
          <a:p>
            <a:pPr algn="just"/>
            <a:r>
              <a:rPr lang="tr-TR" dirty="0"/>
              <a:t>Anlatıların belirli bir başlangıç ve bitiş şekli vardır. Birdenbire başlayıp, aniden sona ermezler. Hikâye durağandan coşkunluğa doğru gider, sonra coşkunluktan tekrar durağana doğru seyrederek biter.</a:t>
            </a:r>
          </a:p>
          <a:p>
            <a:pPr marL="0" indent="0" algn="just">
              <a:buNone/>
            </a:pPr>
            <a:r>
              <a:rPr lang="tr-TR" dirty="0" smtClean="0"/>
              <a:t>	DURGUNLAŞMA–ÇOŞKUNLUK-DURGUNLAŞMA</a:t>
            </a:r>
          </a:p>
          <a:p>
            <a:pPr marL="0" indent="0" algn="just">
              <a:buNone/>
            </a:pPr>
            <a:r>
              <a:rPr lang="tr-TR" dirty="0" smtClean="0"/>
              <a:t>Her anlatıcı bu kurala uyar.</a:t>
            </a:r>
            <a:endParaRPr lang="tr-TR" dirty="0"/>
          </a:p>
        </p:txBody>
      </p:sp>
    </p:spTree>
    <p:extLst>
      <p:ext uri="{BB962C8B-B14F-4D97-AF65-F5344CB8AC3E}">
        <p14:creationId xmlns:p14="http://schemas.microsoft.com/office/powerpoint/2010/main" val="23286146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9356"/>
            <a:ext cx="8964488" cy="6838644"/>
          </a:xfrm>
        </p:spPr>
        <p:txBody>
          <a:bodyPr>
            <a:normAutofit/>
          </a:bodyPr>
          <a:lstStyle/>
          <a:p>
            <a:pPr marL="0" indent="0">
              <a:lnSpc>
                <a:spcPct val="170000"/>
              </a:lnSpc>
              <a:spcBef>
                <a:spcPts val="0"/>
              </a:spcBef>
              <a:buNone/>
            </a:pPr>
            <a:r>
              <a:rPr lang="tr-TR" dirty="0"/>
              <a:t>2</a:t>
            </a:r>
            <a:r>
              <a:rPr lang="tr-TR" dirty="0" smtClean="0"/>
              <a:t>. Yineleme Kuralı</a:t>
            </a:r>
          </a:p>
          <a:p>
            <a:pPr>
              <a:lnSpc>
                <a:spcPct val="170000"/>
              </a:lnSpc>
              <a:spcBef>
                <a:spcPts val="0"/>
              </a:spcBef>
            </a:pPr>
            <a:r>
              <a:rPr lang="tr-TR" dirty="0">
                <a:solidFill>
                  <a:srgbClr val="FF0000"/>
                </a:solidFill>
              </a:rPr>
              <a:t>Benzer durumları anlatmak için her seferinde aynı detayların uzun uzun anlatılması veya filmlere uyarlarsak aynı sahnelerin tekrar tekrar çekilmesi işi zorlaştırır. Dolayısıyla anlatılarda benzer durum ve olaylarda aynı tanımlamalar, sözler ve tasvirler kullanılır.</a:t>
            </a:r>
          </a:p>
          <a:p>
            <a:pPr>
              <a:lnSpc>
                <a:spcPct val="170000"/>
              </a:lnSpc>
              <a:spcBef>
                <a:spcPts val="0"/>
              </a:spcBef>
            </a:pPr>
            <a:r>
              <a:rPr lang="tr-TR" dirty="0" smtClean="0"/>
              <a:t>Ayrıntıya yer verilmez. Tekrar vardır.</a:t>
            </a:r>
            <a:endParaRPr lang="tr-TR" dirty="0"/>
          </a:p>
          <a:p>
            <a:pPr>
              <a:lnSpc>
                <a:spcPct val="170000"/>
              </a:lnSpc>
              <a:spcBef>
                <a:spcPts val="0"/>
              </a:spcBef>
            </a:pPr>
            <a:endParaRPr lang="tr-TR" dirty="0"/>
          </a:p>
        </p:txBody>
      </p:sp>
    </p:spTree>
    <p:extLst>
      <p:ext uri="{BB962C8B-B14F-4D97-AF65-F5344CB8AC3E}">
        <p14:creationId xmlns:p14="http://schemas.microsoft.com/office/powerpoint/2010/main" val="5996851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r>
              <a:rPr lang="tr-TR" dirty="0"/>
              <a:t>3. Üçleme Kuralı</a:t>
            </a:r>
          </a:p>
          <a:p>
            <a:endParaRPr lang="tr-TR" dirty="0"/>
          </a:p>
          <a:p>
            <a:pPr algn="just">
              <a:lnSpc>
                <a:spcPct val="170000"/>
              </a:lnSpc>
              <a:spcBef>
                <a:spcPts val="0"/>
              </a:spcBef>
            </a:pPr>
            <a:r>
              <a:rPr lang="tr-TR" dirty="0"/>
              <a:t>Yineleme kuralıyla bağlantılıdır ama burada yinelen şeyin üç kere olması önemli. Üç kardeş vardır, üç engel vardır, üç aşamalı bir plan gerçekleştirilir vb. gibi. Bu kuralın önemli bir noktası da, çoğunlukla üç kardeşin üçüncü ve en küçüğünün başarıya ulaşması.</a:t>
            </a:r>
          </a:p>
          <a:p>
            <a:pPr algn="just"/>
            <a:endParaRPr lang="tr-TR" dirty="0"/>
          </a:p>
          <a:p>
            <a:endParaRPr lang="tr-TR" dirty="0"/>
          </a:p>
        </p:txBody>
      </p:sp>
    </p:spTree>
    <p:extLst>
      <p:ext uri="{BB962C8B-B14F-4D97-AF65-F5344CB8AC3E}">
        <p14:creationId xmlns:p14="http://schemas.microsoft.com/office/powerpoint/2010/main" val="6141124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lnSpcReduction="10000"/>
          </a:bodyPr>
          <a:lstStyle/>
          <a:p>
            <a:r>
              <a:rPr lang="tr-TR" dirty="0"/>
              <a:t>4. Sahnede İkilik </a:t>
            </a:r>
            <a:r>
              <a:rPr lang="tr-TR" dirty="0" smtClean="0"/>
              <a:t>(İkiz) Kuralı</a:t>
            </a:r>
            <a:endParaRPr lang="tr-TR" dirty="0"/>
          </a:p>
          <a:p>
            <a:endParaRPr lang="tr-TR" dirty="0"/>
          </a:p>
          <a:p>
            <a:pPr algn="just"/>
            <a:r>
              <a:rPr lang="tr-TR" dirty="0"/>
              <a:t>Anlatılarda olayların yaşandığı sahnelerde, olayların odak noktasında sadece iki kişi yer alabilir veya sadece bunlar konuşturulur. Geri planda daha fazla kişi varsa bile, silik kalırlar, çok konuşturulmazlar.</a:t>
            </a:r>
          </a:p>
          <a:p>
            <a:pPr marL="0" indent="0" algn="just">
              <a:buNone/>
            </a:pPr>
            <a:endParaRPr lang="tr-TR" dirty="0"/>
          </a:p>
          <a:p>
            <a:pPr algn="just"/>
            <a:r>
              <a:rPr lang="tr-TR" dirty="0"/>
              <a:t>Sit-</a:t>
            </a:r>
            <a:r>
              <a:rPr lang="tr-TR" dirty="0" err="1"/>
              <a:t>comlarda</a:t>
            </a:r>
            <a:r>
              <a:rPr lang="tr-TR" dirty="0"/>
              <a:t> çok ciddiye alınmamaları vesilesiyle güldürü unsuru olarak kullanılan karakterleri bu kural ışığında değerlendirebiliriz. Çok daha geniş bir karakter kadrosu bulunan eserler örneğinde ise sahnede pek çok kişiyi görürüz ama olaylar genellikle aralarından ikisinin konuşmaları veya karşıtlıkları üzerine şekillenir.</a:t>
            </a:r>
          </a:p>
        </p:txBody>
      </p:sp>
    </p:spTree>
    <p:extLst>
      <p:ext uri="{BB962C8B-B14F-4D97-AF65-F5344CB8AC3E}">
        <p14:creationId xmlns:p14="http://schemas.microsoft.com/office/powerpoint/2010/main" val="1042162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16632"/>
            <a:ext cx="8892480" cy="6741368"/>
          </a:xfrm>
        </p:spPr>
        <p:txBody>
          <a:bodyPr>
            <a:normAutofit/>
          </a:bodyPr>
          <a:lstStyle/>
          <a:p>
            <a:pPr marL="0" lvl="0" indent="0" algn="just">
              <a:lnSpc>
                <a:spcPct val="170000"/>
              </a:lnSpc>
              <a:spcBef>
                <a:spcPts val="0"/>
              </a:spcBef>
              <a:buNone/>
            </a:pPr>
            <a:r>
              <a:rPr lang="tr-TR" sz="2200" dirty="0">
                <a:solidFill>
                  <a:prstClr val="black"/>
                </a:solidFill>
              </a:rPr>
              <a:t>Halk bilgisi ürünleri, türü ne olursa olsun, belli özelliklere sahiptir. Bu özelliklerin sınıflandırılmasını yaptıktan sonra, bu özelliklerden biri veya birkaçını göz önüne alarak ortaya atılan kuram ve yöntemlerden söz etmek gerekli.</a:t>
            </a:r>
          </a:p>
          <a:p>
            <a:pPr marL="0" lvl="0" indent="0" algn="just">
              <a:lnSpc>
                <a:spcPct val="170000"/>
              </a:lnSpc>
              <a:spcBef>
                <a:spcPts val="0"/>
              </a:spcBef>
              <a:buNone/>
            </a:pPr>
            <a:r>
              <a:rPr lang="tr-TR" sz="2200" dirty="0">
                <a:solidFill>
                  <a:prstClr val="black"/>
                </a:solidFill>
              </a:rPr>
              <a:t>	Bir halk bilgisi ürünü esas itibariyle; «</a:t>
            </a:r>
            <a:r>
              <a:rPr lang="tr-TR" sz="2200" b="1" dirty="0">
                <a:solidFill>
                  <a:prstClr val="black"/>
                </a:solidFill>
              </a:rPr>
              <a:t>yaratım</a:t>
            </a:r>
            <a:r>
              <a:rPr lang="tr-TR" sz="2200" dirty="0">
                <a:solidFill>
                  <a:prstClr val="black"/>
                </a:solidFill>
              </a:rPr>
              <a:t>, </a:t>
            </a:r>
            <a:r>
              <a:rPr lang="tr-TR" sz="2200" b="1" dirty="0">
                <a:solidFill>
                  <a:prstClr val="black"/>
                </a:solidFill>
              </a:rPr>
              <a:t>icra ve aktarım</a:t>
            </a:r>
            <a:r>
              <a:rPr lang="tr-TR" sz="2200" dirty="0">
                <a:solidFill>
                  <a:prstClr val="black"/>
                </a:solidFill>
              </a:rPr>
              <a:t>», «</a:t>
            </a:r>
            <a:r>
              <a:rPr lang="tr-TR" sz="2200" b="1" dirty="0">
                <a:solidFill>
                  <a:prstClr val="black"/>
                </a:solidFill>
              </a:rPr>
              <a:t>şekil ve yapı</a:t>
            </a:r>
            <a:r>
              <a:rPr lang="tr-TR" sz="2200" dirty="0">
                <a:solidFill>
                  <a:prstClr val="black"/>
                </a:solidFill>
              </a:rPr>
              <a:t>», «</a:t>
            </a:r>
            <a:r>
              <a:rPr lang="tr-TR" sz="2200" b="1" dirty="0">
                <a:solidFill>
                  <a:prstClr val="black"/>
                </a:solidFill>
              </a:rPr>
              <a:t>içerik</a:t>
            </a:r>
            <a:r>
              <a:rPr lang="tr-TR" sz="2200" dirty="0">
                <a:solidFill>
                  <a:prstClr val="black"/>
                </a:solidFill>
              </a:rPr>
              <a:t>» ve «</a:t>
            </a:r>
            <a:r>
              <a:rPr lang="tr-TR" sz="2200" b="1" dirty="0">
                <a:solidFill>
                  <a:prstClr val="black"/>
                </a:solidFill>
              </a:rPr>
              <a:t>işlev</a:t>
            </a:r>
            <a:r>
              <a:rPr lang="tr-TR" sz="2200" dirty="0">
                <a:solidFill>
                  <a:prstClr val="black"/>
                </a:solidFill>
              </a:rPr>
              <a:t>» özelliklerine sahiptir. </a:t>
            </a:r>
          </a:p>
          <a:p>
            <a:pPr marL="0" lvl="0" indent="0" algn="just">
              <a:lnSpc>
                <a:spcPct val="170000"/>
              </a:lnSpc>
              <a:spcBef>
                <a:spcPts val="0"/>
              </a:spcBef>
              <a:buNone/>
            </a:pPr>
            <a:r>
              <a:rPr lang="tr-TR" sz="2200" dirty="0">
                <a:solidFill>
                  <a:prstClr val="black"/>
                </a:solidFill>
              </a:rPr>
              <a:t>	Çeşitli kuramsal yaklaşımlar ve ilgili yöntemler bu özelliklerden biri veya birkaçını daha önemli kabul edilmesine bağlı olarak ortaya atılmıştır. Bu kuram ve yöntemler «</a:t>
            </a:r>
            <a:r>
              <a:rPr lang="tr-TR" sz="2200" b="1" dirty="0">
                <a:solidFill>
                  <a:prstClr val="black"/>
                </a:solidFill>
              </a:rPr>
              <a:t>Metin Merkezli</a:t>
            </a:r>
            <a:r>
              <a:rPr lang="tr-TR" sz="2200" dirty="0">
                <a:solidFill>
                  <a:prstClr val="black"/>
                </a:solidFill>
              </a:rPr>
              <a:t>» ve «</a:t>
            </a:r>
            <a:r>
              <a:rPr lang="tr-TR" sz="2200" b="1" dirty="0">
                <a:solidFill>
                  <a:prstClr val="black"/>
                </a:solidFill>
              </a:rPr>
              <a:t>Bağlam Merkezli</a:t>
            </a:r>
            <a:r>
              <a:rPr lang="tr-TR" sz="2200" dirty="0">
                <a:solidFill>
                  <a:prstClr val="black"/>
                </a:solidFill>
              </a:rPr>
              <a:t>» olarak iki ana guruba ayrılmıştır. </a:t>
            </a:r>
          </a:p>
          <a:p>
            <a:endParaRPr lang="tr-TR" dirty="0"/>
          </a:p>
        </p:txBody>
      </p:sp>
    </p:spTree>
    <p:extLst>
      <p:ext uri="{BB962C8B-B14F-4D97-AF65-F5344CB8AC3E}">
        <p14:creationId xmlns:p14="http://schemas.microsoft.com/office/powerpoint/2010/main" val="1670548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buNone/>
            </a:pPr>
            <a:r>
              <a:rPr lang="tr-TR" sz="3400" dirty="0"/>
              <a:t>5. Zıtlık </a:t>
            </a:r>
            <a:r>
              <a:rPr lang="tr-TR" sz="3400" dirty="0" smtClean="0"/>
              <a:t>Kuralı</a:t>
            </a:r>
          </a:p>
          <a:p>
            <a:pPr algn="just">
              <a:lnSpc>
                <a:spcPct val="170000"/>
              </a:lnSpc>
              <a:spcBef>
                <a:spcPts val="0"/>
              </a:spcBef>
            </a:pPr>
            <a:r>
              <a:rPr lang="tr-TR" dirty="0" smtClean="0"/>
              <a:t>Anlatılarda </a:t>
            </a:r>
            <a:r>
              <a:rPr lang="tr-TR" dirty="0"/>
              <a:t>kahramanın karşısında kuvveti ona yakın veya denk bir düşman bulunur veya anlatılarda bulunan iki tip, birbirine zıt tiplerdir.</a:t>
            </a:r>
          </a:p>
          <a:p>
            <a:pPr marL="914400" lvl="2" indent="0" algn="just">
              <a:lnSpc>
                <a:spcPct val="170000"/>
              </a:lnSpc>
              <a:spcBef>
                <a:spcPts val="0"/>
              </a:spcBef>
              <a:buNone/>
            </a:pPr>
            <a:r>
              <a:rPr lang="tr-TR" sz="2600" dirty="0" smtClean="0"/>
              <a:t>A  kişisi ile B kişisi tezattır.</a:t>
            </a:r>
            <a:endParaRPr lang="tr-TR" sz="2600" dirty="0"/>
          </a:p>
          <a:p>
            <a:pPr marL="0" indent="0" algn="just">
              <a:lnSpc>
                <a:spcPct val="170000"/>
              </a:lnSpc>
              <a:spcBef>
                <a:spcPts val="0"/>
              </a:spcBef>
              <a:buNone/>
            </a:pPr>
            <a:r>
              <a:rPr lang="tr-TR" sz="3400" dirty="0"/>
              <a:t>6. İkizler </a:t>
            </a:r>
            <a:r>
              <a:rPr lang="tr-TR" sz="3400" dirty="0" smtClean="0"/>
              <a:t>Kuralı</a:t>
            </a:r>
            <a:endParaRPr lang="tr-TR" dirty="0"/>
          </a:p>
          <a:p>
            <a:pPr algn="just">
              <a:lnSpc>
                <a:spcPct val="170000"/>
              </a:lnSpc>
              <a:spcBef>
                <a:spcPts val="0"/>
              </a:spcBef>
            </a:pPr>
            <a:r>
              <a:rPr lang="tr-TR" dirty="0"/>
              <a:t>Hem gerçek ikizlerden, hem de geniş bir bakış açısıyla aynı rolde iki kişiden bahseden bir kural bu. İçinde ikiz karakterlerin bulunduğu her örneği buraya dâhil edebiliyoruz. Aynı rolde iki kişi deyince, kapsamımız daha da genişliyor tabii</a:t>
            </a:r>
            <a:r>
              <a:rPr lang="tr-TR" dirty="0" smtClean="0"/>
              <a:t>.</a:t>
            </a:r>
          </a:p>
          <a:p>
            <a:pPr algn="just">
              <a:lnSpc>
                <a:spcPct val="170000"/>
              </a:lnSpc>
              <a:spcBef>
                <a:spcPts val="0"/>
              </a:spcBef>
            </a:pPr>
            <a:r>
              <a:rPr lang="tr-TR" dirty="0" smtClean="0"/>
              <a:t>A1 kişisi ile A2 kişisi (aynı karakterde ve aynı </a:t>
            </a:r>
            <a:r>
              <a:rPr lang="tr-TR" dirty="0" err="1" smtClean="0"/>
              <a:t>rölde</a:t>
            </a:r>
            <a:r>
              <a:rPr lang="tr-TR" dirty="0"/>
              <a:t> </a:t>
            </a:r>
            <a:r>
              <a:rPr lang="tr-TR" dirty="0" smtClean="0"/>
              <a:t>– Aynı </a:t>
            </a:r>
            <a:r>
              <a:rPr lang="tr-TR" dirty="0" err="1" smtClean="0"/>
              <a:t>rölde</a:t>
            </a:r>
            <a:r>
              <a:rPr lang="tr-TR" dirty="0" smtClean="0"/>
              <a:t> olunca bunlardan biri baskın olamaz ve zayıf olurlar</a:t>
            </a:r>
          </a:p>
          <a:p>
            <a:pPr algn="just">
              <a:lnSpc>
                <a:spcPct val="170000"/>
              </a:lnSpc>
              <a:spcBef>
                <a:spcPts val="0"/>
              </a:spcBef>
            </a:pPr>
            <a:endParaRPr lang="tr-TR" dirty="0"/>
          </a:p>
        </p:txBody>
      </p:sp>
    </p:spTree>
    <p:extLst>
      <p:ext uri="{BB962C8B-B14F-4D97-AF65-F5344CB8AC3E}">
        <p14:creationId xmlns:p14="http://schemas.microsoft.com/office/powerpoint/2010/main" val="9341610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55000" lnSpcReduction="20000"/>
          </a:bodyPr>
          <a:lstStyle/>
          <a:p>
            <a:pPr marL="0" indent="0" algn="just">
              <a:lnSpc>
                <a:spcPct val="170000"/>
              </a:lnSpc>
              <a:spcBef>
                <a:spcPts val="0"/>
              </a:spcBef>
              <a:buNone/>
            </a:pPr>
            <a:r>
              <a:rPr lang="tr-TR" dirty="0"/>
              <a:t>7. İlk ve Son Durumun Önemi </a:t>
            </a:r>
            <a:r>
              <a:rPr lang="tr-TR" dirty="0" smtClean="0"/>
              <a:t>Kuralı</a:t>
            </a:r>
            <a:endParaRPr lang="tr-TR" dirty="0"/>
          </a:p>
          <a:p>
            <a:pPr algn="just">
              <a:lnSpc>
                <a:spcPct val="170000"/>
              </a:lnSpc>
              <a:spcBef>
                <a:spcPts val="0"/>
              </a:spcBef>
            </a:pPr>
            <a:r>
              <a:rPr lang="tr-TR" dirty="0"/>
              <a:t>Anlatılarda bir sahnede bir sürü karakter ve nesne varsa, bunların arasından sadece en önemlisi öne çıkarılır. Asıl vurgulama da genellikle en son gelen kişi üzerinedir</a:t>
            </a:r>
            <a:r>
              <a:rPr lang="tr-TR" dirty="0" smtClean="0"/>
              <a:t>.</a:t>
            </a:r>
            <a:endParaRPr lang="tr-TR" dirty="0"/>
          </a:p>
          <a:p>
            <a:pPr algn="just">
              <a:lnSpc>
                <a:spcPct val="170000"/>
              </a:lnSpc>
              <a:spcBef>
                <a:spcPts val="0"/>
              </a:spcBef>
            </a:pPr>
            <a:r>
              <a:rPr lang="tr-TR" dirty="0"/>
              <a:t>Örnek olarak bir düğüne son anda gelen davetlileri veya savaşın gidişatını değiştirmek için birdenbire ortaya çıkan destek kuvvetlerini verebiliriz</a:t>
            </a:r>
            <a:r>
              <a:rPr lang="tr-TR" dirty="0" smtClean="0"/>
              <a:t>.</a:t>
            </a:r>
          </a:p>
          <a:p>
            <a:pPr algn="just">
              <a:lnSpc>
                <a:spcPct val="170000"/>
              </a:lnSpc>
              <a:spcBef>
                <a:spcPts val="0"/>
              </a:spcBef>
            </a:pPr>
            <a:r>
              <a:rPr lang="tr-TR" dirty="0" smtClean="0"/>
              <a:t>İlk, önden gelen kişi önemlidir ve sondaki kişi önemlidir.</a:t>
            </a:r>
          </a:p>
          <a:p>
            <a:pPr marL="0" indent="0" algn="just">
              <a:lnSpc>
                <a:spcPct val="170000"/>
              </a:lnSpc>
              <a:spcBef>
                <a:spcPts val="0"/>
              </a:spcBef>
              <a:buNone/>
            </a:pPr>
            <a:endParaRPr lang="tr-TR" dirty="0" smtClean="0"/>
          </a:p>
          <a:p>
            <a:pPr marL="0" indent="0" algn="just">
              <a:lnSpc>
                <a:spcPct val="170000"/>
              </a:lnSpc>
              <a:spcBef>
                <a:spcPts val="0"/>
              </a:spcBef>
              <a:buNone/>
            </a:pPr>
            <a:r>
              <a:rPr lang="tr-TR" dirty="0" smtClean="0"/>
              <a:t>8</a:t>
            </a:r>
            <a:r>
              <a:rPr lang="tr-TR" dirty="0"/>
              <a:t>. Anlatımda Tek ve Düz </a:t>
            </a:r>
            <a:r>
              <a:rPr lang="tr-TR" dirty="0" err="1"/>
              <a:t>Çizgililik</a:t>
            </a:r>
            <a:r>
              <a:rPr lang="tr-TR" dirty="0"/>
              <a:t> </a:t>
            </a:r>
            <a:r>
              <a:rPr lang="tr-TR" dirty="0" smtClean="0"/>
              <a:t>Kuralı</a:t>
            </a:r>
            <a:endParaRPr lang="tr-TR" dirty="0"/>
          </a:p>
          <a:p>
            <a:pPr algn="just">
              <a:lnSpc>
                <a:spcPct val="170000"/>
              </a:lnSpc>
              <a:spcBef>
                <a:spcPts val="0"/>
              </a:spcBef>
            </a:pPr>
            <a:r>
              <a:rPr lang="tr-TR" dirty="0"/>
              <a:t>Anlatılarda iki olay karşılaşmaz. Eksik kalan bir olay varsa, geri dönüş yapılmaz. Geçmişte olan bir olayın kesinlikle belirtilmesi gerekiyorsa, kısaca geçirilir. Pek çok yapımda kullanılan </a:t>
            </a:r>
            <a:r>
              <a:rPr lang="tr-TR" dirty="0" err="1"/>
              <a:t>flashback</a:t>
            </a:r>
            <a:r>
              <a:rPr lang="tr-TR" dirty="0"/>
              <a:t> sahneleri, tam olarak bu kuralı karşılıyor. Ön planda anlatılan büyük olay dışında bir de yan hikâye anlatılıyorsa eğer bu iki hikâye birbirini destekleyecek yahut tamamlayacak şekilde kurgulanır</a:t>
            </a:r>
            <a:r>
              <a:rPr lang="tr-TR" dirty="0" smtClean="0"/>
              <a:t>.</a:t>
            </a:r>
          </a:p>
          <a:p>
            <a:pPr algn="just">
              <a:lnSpc>
                <a:spcPct val="170000"/>
              </a:lnSpc>
              <a:spcBef>
                <a:spcPts val="0"/>
              </a:spcBef>
            </a:pPr>
            <a:r>
              <a:rPr lang="tr-TR" b="1" dirty="0" smtClean="0"/>
              <a:t>Geriye dönüşler olmaz sadece ileriye doğru ok gibi öne doğru gider.</a:t>
            </a:r>
          </a:p>
          <a:p>
            <a:pPr marL="0" indent="0" algn="just">
              <a:lnSpc>
                <a:spcPct val="170000"/>
              </a:lnSpc>
              <a:spcBef>
                <a:spcPts val="0"/>
              </a:spcBef>
              <a:buNone/>
            </a:pPr>
            <a:r>
              <a:rPr lang="tr-TR" b="1" dirty="0" smtClean="0"/>
              <a:t>			Doğar – büyür – ölür. </a:t>
            </a:r>
            <a:endParaRPr lang="tr-TR" b="1" dirty="0"/>
          </a:p>
        </p:txBody>
      </p:sp>
    </p:spTree>
    <p:extLst>
      <p:ext uri="{BB962C8B-B14F-4D97-AF65-F5344CB8AC3E}">
        <p14:creationId xmlns:p14="http://schemas.microsoft.com/office/powerpoint/2010/main" val="16021449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nSpc>
                <a:spcPct val="170000"/>
              </a:lnSpc>
              <a:spcBef>
                <a:spcPts val="0"/>
              </a:spcBef>
              <a:buNone/>
            </a:pPr>
            <a:r>
              <a:rPr lang="tr-TR" sz="4400" dirty="0"/>
              <a:t>9. </a:t>
            </a:r>
            <a:r>
              <a:rPr lang="tr-TR" sz="4400" dirty="0" smtClean="0"/>
              <a:t>Kalıplaştırma Kuralı</a:t>
            </a:r>
          </a:p>
          <a:p>
            <a:pPr algn="just">
              <a:lnSpc>
                <a:spcPct val="170000"/>
              </a:lnSpc>
              <a:spcBef>
                <a:spcPts val="0"/>
              </a:spcBef>
            </a:pPr>
            <a:r>
              <a:rPr lang="tr-TR" sz="3100" dirty="0"/>
              <a:t>Anlatılarda zaman, mekân, olay ve karakterler açısından kalıplaşmış özellikler ve ifadeler bulunur</a:t>
            </a:r>
            <a:r>
              <a:rPr lang="tr-TR" sz="3100" dirty="0" smtClean="0"/>
              <a:t>.</a:t>
            </a:r>
          </a:p>
          <a:p>
            <a:pPr marL="0" indent="0" algn="just">
              <a:lnSpc>
                <a:spcPct val="170000"/>
              </a:lnSpc>
              <a:spcBef>
                <a:spcPts val="0"/>
              </a:spcBef>
              <a:buNone/>
            </a:pPr>
            <a:r>
              <a:rPr lang="tr-TR" sz="3100" dirty="0" smtClean="0"/>
              <a:t>Gereksiz olaylar yoktur, gerekli olaylar vardır. Ana kalıplar vardır.</a:t>
            </a:r>
            <a:endParaRPr lang="tr-TR" sz="3100" dirty="0"/>
          </a:p>
          <a:p>
            <a:pPr marL="0" indent="0" algn="just">
              <a:lnSpc>
                <a:spcPct val="170000"/>
              </a:lnSpc>
              <a:spcBef>
                <a:spcPts val="0"/>
              </a:spcBef>
              <a:buNone/>
            </a:pPr>
            <a:r>
              <a:rPr lang="tr-TR" sz="4400" dirty="0"/>
              <a:t>10. Büyük Tablo Sahnesi </a:t>
            </a:r>
            <a:r>
              <a:rPr lang="tr-TR" sz="4400" dirty="0" smtClean="0"/>
              <a:t>Kuralı</a:t>
            </a:r>
            <a:endParaRPr lang="tr-TR" dirty="0"/>
          </a:p>
          <a:p>
            <a:pPr algn="just">
              <a:lnSpc>
                <a:spcPct val="170000"/>
              </a:lnSpc>
              <a:spcBef>
                <a:spcPts val="0"/>
              </a:spcBef>
            </a:pPr>
            <a:r>
              <a:rPr lang="tr-TR" dirty="0"/>
              <a:t>Anlatılarda bazı sahnelerde bütün kahramanlar bir araya getirilir ve anlatı doruğa ulaştırılır. Buradaki olaylar hayali, görkemli ve/veya şaşırtıcı olmalıdır. Bu sahne aynı zamanda </a:t>
            </a:r>
            <a:r>
              <a:rPr lang="tr-TR" b="1" dirty="0"/>
              <a:t>insanların zihninde kalan en önemli bölümdür</a:t>
            </a:r>
            <a:r>
              <a:rPr lang="tr-TR" b="1" dirty="0" smtClean="0"/>
              <a:t>.</a:t>
            </a:r>
          </a:p>
          <a:p>
            <a:pPr marL="0" indent="0" algn="just">
              <a:lnSpc>
                <a:spcPct val="170000"/>
              </a:lnSpc>
              <a:spcBef>
                <a:spcPts val="0"/>
              </a:spcBef>
              <a:buNone/>
            </a:pPr>
            <a:r>
              <a:rPr lang="tr-TR" b="1" dirty="0" smtClean="0"/>
              <a:t>	Bütün kahramanların beraber olduğu sahne –büyük bir tablo </a:t>
            </a:r>
            <a:endParaRPr lang="tr-TR" b="1" dirty="0"/>
          </a:p>
        </p:txBody>
      </p:sp>
    </p:spTree>
    <p:extLst>
      <p:ext uri="{BB962C8B-B14F-4D97-AF65-F5344CB8AC3E}">
        <p14:creationId xmlns:p14="http://schemas.microsoft.com/office/powerpoint/2010/main" val="14513128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nSpc>
                <a:spcPct val="170000"/>
              </a:lnSpc>
              <a:spcBef>
                <a:spcPts val="0"/>
              </a:spcBef>
              <a:buNone/>
            </a:pPr>
            <a:r>
              <a:rPr lang="tr-TR" sz="4400" dirty="0"/>
              <a:t>11. Anlatı Mantığı </a:t>
            </a:r>
            <a:r>
              <a:rPr lang="tr-TR" sz="4400" dirty="0" smtClean="0"/>
              <a:t>Kuralı</a:t>
            </a:r>
          </a:p>
          <a:p>
            <a:pPr>
              <a:lnSpc>
                <a:spcPct val="170000"/>
              </a:lnSpc>
              <a:spcBef>
                <a:spcPts val="0"/>
              </a:spcBef>
            </a:pPr>
            <a:r>
              <a:rPr lang="tr-TR" dirty="0"/>
              <a:t>Anlatının kendine özgü bir mantığı vardır. Ortaya konulan temaların, konunun ana hatlarını etkilemesi gerekir. Bu mantık doğal dünyanın mantığı ile ölçülemez, anlatının kendi içinde değerlendirilir</a:t>
            </a:r>
            <a:r>
              <a:rPr lang="tr-TR" dirty="0" smtClean="0"/>
              <a:t>.</a:t>
            </a:r>
          </a:p>
          <a:p>
            <a:pPr>
              <a:lnSpc>
                <a:spcPct val="170000"/>
              </a:lnSpc>
              <a:spcBef>
                <a:spcPts val="0"/>
              </a:spcBef>
            </a:pPr>
            <a:r>
              <a:rPr lang="tr-TR" dirty="0" smtClean="0"/>
              <a:t>Günümüzün mantığı yoktur, anlatımın kendi mantığı vardır. Bu yüzden büyü vardır, mucize vardır, olağan üstü olaylar vardır.</a:t>
            </a:r>
            <a:endParaRPr lang="tr-TR" dirty="0"/>
          </a:p>
          <a:p>
            <a:pPr marL="0" indent="0">
              <a:lnSpc>
                <a:spcPct val="170000"/>
              </a:lnSpc>
              <a:spcBef>
                <a:spcPts val="0"/>
              </a:spcBef>
              <a:buNone/>
            </a:pPr>
            <a:r>
              <a:rPr lang="tr-TR" sz="4400" dirty="0"/>
              <a:t>12. Entrika Birliği </a:t>
            </a:r>
            <a:r>
              <a:rPr lang="tr-TR" sz="4400" dirty="0" smtClean="0"/>
              <a:t>Kuralı</a:t>
            </a:r>
            <a:endParaRPr lang="tr-TR" sz="4400" dirty="0"/>
          </a:p>
          <a:p>
            <a:pPr>
              <a:lnSpc>
                <a:spcPct val="170000"/>
              </a:lnSpc>
              <a:spcBef>
                <a:spcPts val="0"/>
              </a:spcBef>
            </a:pPr>
            <a:r>
              <a:rPr lang="tr-TR" dirty="0"/>
              <a:t>Bu kuralı iyi bir şekilde uygulayabilen yapım diğerlerine göre daha az. Çünkü kural, anlatının içindeki entrikaların, sağlam bir şekilde kurgulanmış olmasını ifade ediyor. Böylelikle olaylar, beklenen </a:t>
            </a:r>
            <a:r>
              <a:rPr lang="tr-TR" dirty="0" smtClean="0"/>
              <a:t>sonucu veriyorlar.</a:t>
            </a:r>
          </a:p>
          <a:p>
            <a:pPr>
              <a:lnSpc>
                <a:spcPct val="170000"/>
              </a:lnSpc>
              <a:spcBef>
                <a:spcPts val="0"/>
              </a:spcBef>
            </a:pPr>
            <a:r>
              <a:rPr lang="tr-TR" dirty="0" smtClean="0"/>
              <a:t>Entrikalar - olaylar birbiriyle bağlantılıdır.</a:t>
            </a:r>
            <a:endParaRPr lang="tr-TR" dirty="0"/>
          </a:p>
        </p:txBody>
      </p:sp>
    </p:spTree>
    <p:extLst>
      <p:ext uri="{BB962C8B-B14F-4D97-AF65-F5344CB8AC3E}">
        <p14:creationId xmlns:p14="http://schemas.microsoft.com/office/powerpoint/2010/main" val="20543919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rmAutofit fontScale="62500" lnSpcReduction="20000"/>
          </a:bodyPr>
          <a:lstStyle/>
          <a:p>
            <a:pPr marL="0" indent="0" algn="just">
              <a:lnSpc>
                <a:spcPct val="170000"/>
              </a:lnSpc>
              <a:spcBef>
                <a:spcPts val="0"/>
              </a:spcBef>
              <a:buNone/>
            </a:pPr>
            <a:r>
              <a:rPr lang="tr-TR" sz="3600" dirty="0"/>
              <a:t>13. Epik Birlik </a:t>
            </a:r>
            <a:r>
              <a:rPr lang="tr-TR" sz="3600" dirty="0" smtClean="0"/>
              <a:t>Kuralı</a:t>
            </a:r>
            <a:endParaRPr lang="tr-TR" sz="3600" dirty="0"/>
          </a:p>
          <a:p>
            <a:pPr algn="just">
              <a:lnSpc>
                <a:spcPct val="170000"/>
              </a:lnSpc>
              <a:spcBef>
                <a:spcPts val="0"/>
              </a:spcBef>
            </a:pPr>
            <a:r>
              <a:rPr lang="tr-TR" dirty="0"/>
              <a:t>Entrika Birliği Kuralı ile bağlantılı olarak, anlatılardaki bütün anlatı unsurlarının olaylar yaratmasıdır</a:t>
            </a:r>
            <a:r>
              <a:rPr lang="tr-TR" dirty="0" smtClean="0"/>
              <a:t>.</a:t>
            </a:r>
            <a:endParaRPr lang="tr-TR" dirty="0"/>
          </a:p>
          <a:p>
            <a:pPr algn="just">
              <a:lnSpc>
                <a:spcPct val="170000"/>
              </a:lnSpc>
              <a:spcBef>
                <a:spcPts val="0"/>
              </a:spcBef>
            </a:pPr>
            <a:r>
              <a:rPr lang="tr-TR" dirty="0"/>
              <a:t>Bir yerden bir kayıp kardeş çıkıp geliyorsa, olaylar bu kardeş üzerine şekillenir. Çehov’un dediği gibi, bir sahnede silah görünüyorsa, o silah patlar</a:t>
            </a:r>
            <a:r>
              <a:rPr lang="tr-TR" dirty="0" smtClean="0"/>
              <a:t>.</a:t>
            </a:r>
          </a:p>
          <a:p>
            <a:pPr algn="just">
              <a:lnSpc>
                <a:spcPct val="170000"/>
              </a:lnSpc>
              <a:spcBef>
                <a:spcPts val="0"/>
              </a:spcBef>
            </a:pPr>
            <a:r>
              <a:rPr lang="tr-TR" dirty="0" smtClean="0"/>
              <a:t>Tüm anlatı unsurları bir olay yaratır. Bir olaya sebebiyet verir. Kahraman ile olay bağlıdır. Bütünleşir. </a:t>
            </a:r>
            <a:endParaRPr lang="tr-TR" dirty="0"/>
          </a:p>
          <a:p>
            <a:pPr marL="0" indent="0" algn="just">
              <a:lnSpc>
                <a:spcPct val="170000"/>
              </a:lnSpc>
              <a:spcBef>
                <a:spcPts val="0"/>
              </a:spcBef>
              <a:buNone/>
            </a:pPr>
            <a:r>
              <a:rPr lang="tr-TR" sz="3600" dirty="0"/>
              <a:t>14. İdeal Epik Birlik </a:t>
            </a:r>
            <a:r>
              <a:rPr lang="tr-TR" sz="3600" dirty="0" smtClean="0"/>
              <a:t>Kuralı</a:t>
            </a:r>
          </a:p>
          <a:p>
            <a:pPr algn="just">
              <a:lnSpc>
                <a:spcPct val="170000"/>
              </a:lnSpc>
              <a:spcBef>
                <a:spcPts val="0"/>
              </a:spcBef>
            </a:pPr>
            <a:r>
              <a:rPr lang="tr-TR" dirty="0"/>
              <a:t>Anlatı içindeki kahramanlar, aralarındaki ilişkileri aydınlatmak için bir araya toplanırlar</a:t>
            </a:r>
            <a:r>
              <a:rPr lang="tr-TR" dirty="0" smtClean="0"/>
              <a:t>.</a:t>
            </a:r>
            <a:endParaRPr lang="tr-TR" dirty="0"/>
          </a:p>
          <a:p>
            <a:pPr algn="just">
              <a:lnSpc>
                <a:spcPct val="170000"/>
              </a:lnSpc>
              <a:spcBef>
                <a:spcPts val="0"/>
              </a:spcBef>
            </a:pPr>
            <a:r>
              <a:rPr lang="tr-TR" dirty="0"/>
              <a:t>Küsler barışır, sırlar meydana dökülür, insanların hala-yeğen olduğu ortaya çıkar, kurbanın yakını katille </a:t>
            </a:r>
            <a:r>
              <a:rPr lang="tr-TR" dirty="0" smtClean="0"/>
              <a:t>yüzleşir vb.</a:t>
            </a:r>
            <a:endParaRPr lang="tr-TR" dirty="0"/>
          </a:p>
        </p:txBody>
      </p:sp>
    </p:spTree>
    <p:extLst>
      <p:ext uri="{BB962C8B-B14F-4D97-AF65-F5344CB8AC3E}">
        <p14:creationId xmlns:p14="http://schemas.microsoft.com/office/powerpoint/2010/main" val="41998070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sz="4400" dirty="0"/>
              <a:t>15. Dikkati Baş Kahraman Üzerine Toplama </a:t>
            </a:r>
            <a:r>
              <a:rPr lang="tr-TR" sz="4400" dirty="0" smtClean="0"/>
              <a:t>Kuralı</a:t>
            </a:r>
            <a:endParaRPr lang="tr-TR" dirty="0"/>
          </a:p>
          <a:p>
            <a:pPr algn="just">
              <a:lnSpc>
                <a:spcPct val="170000"/>
              </a:lnSpc>
              <a:spcBef>
                <a:spcPts val="0"/>
              </a:spcBef>
            </a:pPr>
            <a:r>
              <a:rPr lang="tr-TR" dirty="0"/>
              <a:t>Olaylar baş kahramanın veya başrol oyuncularının çevresinde geçmelidir</a:t>
            </a:r>
            <a:r>
              <a:rPr lang="tr-TR" dirty="0" smtClean="0"/>
              <a:t>.</a:t>
            </a:r>
            <a:endParaRPr lang="tr-TR" dirty="0"/>
          </a:p>
          <a:p>
            <a:pPr algn="just">
              <a:lnSpc>
                <a:spcPct val="170000"/>
              </a:lnSpc>
              <a:spcBef>
                <a:spcPts val="0"/>
              </a:spcBef>
            </a:pPr>
            <a:r>
              <a:rPr lang="tr-TR" dirty="0"/>
              <a:t>Zannetmiyorum ki bu kuralla çelişen herhangi bir yapım olsun. Belki arada bir iki sahne veya 20 bölümde 1 bölüm olabilir ancak bütüne baktığımızda hikâyeler baş kahramanlarla ilgilidir</a:t>
            </a:r>
            <a:r>
              <a:rPr lang="tr-TR" dirty="0" smtClean="0"/>
              <a:t>.</a:t>
            </a:r>
            <a:endParaRPr lang="tr-TR" dirty="0"/>
          </a:p>
          <a:p>
            <a:pPr algn="just">
              <a:lnSpc>
                <a:spcPct val="170000"/>
              </a:lnSpc>
              <a:spcBef>
                <a:spcPts val="0"/>
              </a:spcBef>
            </a:pPr>
            <a:r>
              <a:rPr lang="tr-TR" dirty="0"/>
              <a:t>Anlatılar, evrensel düzeyde toplumları anlamak, insanın zihnini ve ürettiklerini anlamlandırmak açısından büyük önem arz ederler. Bu anlatıları doğru şekilde anlayıp gözlemleyebilmek için de tabii pek çok yöntem ortaya atılıyor. Bizim örneğimizde </a:t>
            </a:r>
            <a:r>
              <a:rPr lang="tr-TR" dirty="0" err="1"/>
              <a:t>Axel</a:t>
            </a:r>
            <a:r>
              <a:rPr lang="tr-TR" dirty="0"/>
              <a:t> </a:t>
            </a:r>
            <a:r>
              <a:rPr lang="tr-TR" dirty="0" err="1"/>
              <a:t>Olrik</a:t>
            </a:r>
            <a:r>
              <a:rPr lang="tr-TR" dirty="0"/>
              <a:t>, </a:t>
            </a:r>
            <a:r>
              <a:rPr lang="tr-TR" dirty="0" err="1"/>
              <a:t>Sage</a:t>
            </a:r>
            <a:r>
              <a:rPr lang="tr-TR" dirty="0"/>
              <a:t> ismiyle nitelendirdiği epik karakterli anlatılara yönelik incelemelerde bulunuyor ve toplumların yarattığı anlatılarının birbirlerine olan benzerliğini Epik Yasalar ile açıklamış oluyor</a:t>
            </a:r>
            <a:r>
              <a:rPr lang="tr-TR" dirty="0" smtClean="0"/>
              <a:t>.</a:t>
            </a:r>
            <a:endParaRPr lang="tr-TR" dirty="0"/>
          </a:p>
        </p:txBody>
      </p:sp>
    </p:spTree>
    <p:extLst>
      <p:ext uri="{BB962C8B-B14F-4D97-AF65-F5344CB8AC3E}">
        <p14:creationId xmlns:p14="http://schemas.microsoft.com/office/powerpoint/2010/main" val="31454417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ANTİ AARNE ve MASAL TİPLERİ KATALOĞU</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a:solidFill>
                  <a:srgbClr val="FF0000"/>
                </a:solidFill>
              </a:rPr>
              <a:t>Anti </a:t>
            </a:r>
            <a:r>
              <a:rPr lang="tr-TR" dirty="0" err="1">
                <a:solidFill>
                  <a:srgbClr val="FF0000"/>
                </a:solidFill>
              </a:rPr>
              <a:t>Aarne</a:t>
            </a:r>
            <a:r>
              <a:rPr lang="tr-TR" dirty="0">
                <a:solidFill>
                  <a:srgbClr val="FF0000"/>
                </a:solidFill>
              </a:rPr>
              <a:t>, </a:t>
            </a:r>
            <a:r>
              <a:rPr lang="tr-TR" dirty="0" err="1">
                <a:solidFill>
                  <a:srgbClr val="FF0000"/>
                </a:solidFill>
              </a:rPr>
              <a:t>Krohnların</a:t>
            </a:r>
            <a:r>
              <a:rPr lang="tr-TR" dirty="0">
                <a:solidFill>
                  <a:srgbClr val="FF0000"/>
                </a:solidFill>
              </a:rPr>
              <a:t> derlediği masalları sınıflandırır. </a:t>
            </a:r>
            <a:r>
              <a:rPr lang="tr-TR" dirty="0" err="1">
                <a:solidFill>
                  <a:srgbClr val="FF0000"/>
                </a:solidFill>
              </a:rPr>
              <a:t>Aarne</a:t>
            </a:r>
            <a:r>
              <a:rPr lang="tr-TR" dirty="0">
                <a:solidFill>
                  <a:srgbClr val="FF0000"/>
                </a:solidFill>
              </a:rPr>
              <a:t> her masal tipine bir numara verir ve içeriğe dair kısa bir özet verir. Halkbilimi araştırmalarında kılavuz olması amacıyla yapılan bu tasnif </a:t>
            </a:r>
            <a:r>
              <a:rPr lang="tr-TR" dirty="0" err="1">
                <a:solidFill>
                  <a:srgbClr val="FF0000"/>
                </a:solidFill>
              </a:rPr>
              <a:t>Thompson</a:t>
            </a:r>
            <a:r>
              <a:rPr lang="tr-TR" dirty="0">
                <a:solidFill>
                  <a:srgbClr val="FF0000"/>
                </a:solidFill>
              </a:rPr>
              <a:t> tarafından geliştirilir. </a:t>
            </a:r>
            <a:r>
              <a:rPr lang="tr-TR" dirty="0" err="1">
                <a:solidFill>
                  <a:srgbClr val="FF0000"/>
                </a:solidFill>
              </a:rPr>
              <a:t>Aarne’nın</a:t>
            </a:r>
            <a:r>
              <a:rPr lang="tr-TR" dirty="0">
                <a:solidFill>
                  <a:srgbClr val="FF0000"/>
                </a:solidFill>
              </a:rPr>
              <a:t> tasnifi şu şekildedir</a:t>
            </a:r>
            <a:r>
              <a:rPr lang="tr-TR" dirty="0" smtClean="0">
                <a:solidFill>
                  <a:srgbClr val="FF0000"/>
                </a:solidFill>
              </a:rPr>
              <a:t>:</a:t>
            </a:r>
          </a:p>
          <a:p>
            <a:pPr marL="0" indent="0" algn="just">
              <a:buNone/>
            </a:pPr>
            <a:endParaRPr lang="tr-TR" dirty="0" smtClean="0">
              <a:solidFill>
                <a:srgbClr val="FF0000"/>
              </a:solidFill>
            </a:endParaRPr>
          </a:p>
          <a:p>
            <a:pPr marL="0" indent="0" algn="just">
              <a:buNone/>
            </a:pPr>
            <a:r>
              <a:rPr lang="tr-TR" dirty="0">
                <a:solidFill>
                  <a:srgbClr val="FF0000"/>
                </a:solidFill>
              </a:rPr>
              <a:t>1.   Hayvan Masalları</a:t>
            </a:r>
          </a:p>
          <a:p>
            <a:pPr marL="0" indent="0" algn="just">
              <a:buNone/>
            </a:pPr>
            <a:r>
              <a:rPr lang="tr-TR" dirty="0">
                <a:solidFill>
                  <a:srgbClr val="FF0000"/>
                </a:solidFill>
              </a:rPr>
              <a:t>2.   Asıl Halk Masalları</a:t>
            </a:r>
          </a:p>
          <a:p>
            <a:pPr marL="514350" indent="-514350" algn="just">
              <a:buAutoNum type="arabicPeriod" startAt="3"/>
            </a:pPr>
            <a:r>
              <a:rPr lang="tr-TR" dirty="0" smtClean="0">
                <a:solidFill>
                  <a:srgbClr val="FF0000"/>
                </a:solidFill>
              </a:rPr>
              <a:t>Fıkralar				</a:t>
            </a:r>
          </a:p>
          <a:p>
            <a:pPr marL="0" indent="0" algn="just">
              <a:buNone/>
            </a:pPr>
            <a:endParaRPr lang="tr-TR" dirty="0">
              <a:solidFill>
                <a:srgbClr val="FF0000"/>
              </a:solidFill>
            </a:endParaRPr>
          </a:p>
          <a:p>
            <a:pPr marL="0" indent="0" algn="just">
              <a:buNone/>
            </a:pPr>
            <a:r>
              <a:rPr lang="tr-TR" dirty="0" smtClean="0">
                <a:solidFill>
                  <a:srgbClr val="FF0000"/>
                </a:solidFill>
              </a:rPr>
              <a:t>(Eleştirildi fıkralar masal mıdır?</a:t>
            </a:r>
            <a:endParaRPr lang="tr-TR" dirty="0">
              <a:solidFill>
                <a:srgbClr val="FF0000"/>
              </a:solidFill>
            </a:endParaRPr>
          </a:p>
          <a:p>
            <a:endParaRPr lang="tr-TR" dirty="0"/>
          </a:p>
        </p:txBody>
      </p:sp>
    </p:spTree>
    <p:extLst>
      <p:ext uri="{BB962C8B-B14F-4D97-AF65-F5344CB8AC3E}">
        <p14:creationId xmlns:p14="http://schemas.microsoft.com/office/powerpoint/2010/main" val="41688121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47500" lnSpcReduction="20000"/>
          </a:bodyPr>
          <a:lstStyle/>
          <a:p>
            <a:endParaRPr lang="tr-TR" dirty="0"/>
          </a:p>
          <a:p>
            <a:r>
              <a:rPr lang="tr-TR" dirty="0">
                <a:solidFill>
                  <a:srgbClr val="FF0000"/>
                </a:solidFill>
              </a:rPr>
              <a:t>Dünyada masal tiplerini konu alan ilk sınıflama </a:t>
            </a:r>
            <a:r>
              <a:rPr lang="tr-TR" dirty="0" err="1" smtClean="0">
                <a:solidFill>
                  <a:srgbClr val="FF0000"/>
                </a:solidFill>
              </a:rPr>
              <a:t>Kaarle</a:t>
            </a:r>
            <a:r>
              <a:rPr lang="tr-TR" dirty="0" smtClean="0">
                <a:solidFill>
                  <a:srgbClr val="FF0000"/>
                </a:solidFill>
              </a:rPr>
              <a:t> </a:t>
            </a:r>
            <a:r>
              <a:rPr lang="tr-TR" dirty="0" err="1" smtClean="0">
                <a:solidFill>
                  <a:srgbClr val="FF0000"/>
                </a:solidFill>
              </a:rPr>
              <a:t>Krohn’un</a:t>
            </a:r>
            <a:r>
              <a:rPr lang="tr-TR" dirty="0" smtClean="0">
                <a:solidFill>
                  <a:srgbClr val="FF0000"/>
                </a:solidFill>
              </a:rPr>
              <a:t> öğrencisi olan Anti </a:t>
            </a:r>
            <a:r>
              <a:rPr lang="tr-TR" dirty="0" err="1">
                <a:solidFill>
                  <a:srgbClr val="FF0000"/>
                </a:solidFill>
              </a:rPr>
              <a:t>Aarne'a</a:t>
            </a:r>
            <a:r>
              <a:rPr lang="tr-TR" dirty="0">
                <a:solidFill>
                  <a:srgbClr val="FF0000"/>
                </a:solidFill>
              </a:rPr>
              <a:t> aittir: 1910. </a:t>
            </a:r>
            <a:r>
              <a:rPr lang="tr-TR" dirty="0" err="1">
                <a:solidFill>
                  <a:srgbClr val="FF0000"/>
                </a:solidFill>
              </a:rPr>
              <a:t>Aarne</a:t>
            </a:r>
            <a:r>
              <a:rPr lang="tr-TR" dirty="0">
                <a:solidFill>
                  <a:srgbClr val="FF0000"/>
                </a:solidFill>
              </a:rPr>
              <a:t> masalları üç ana başlık altında sınıflamış daha sonra da bunları alt bölümlere ayırmıştır:</a:t>
            </a:r>
          </a:p>
          <a:p>
            <a:endParaRPr lang="tr-TR" dirty="0"/>
          </a:p>
          <a:p>
            <a:r>
              <a:rPr lang="tr-TR" dirty="0" err="1"/>
              <a:t>I.Hayvan</a:t>
            </a:r>
            <a:r>
              <a:rPr lang="tr-TR" dirty="0"/>
              <a:t> Masalları......................................(1-299)</a:t>
            </a:r>
          </a:p>
          <a:p>
            <a:endParaRPr lang="tr-TR" dirty="0"/>
          </a:p>
          <a:p>
            <a:r>
              <a:rPr lang="tr-TR" dirty="0"/>
              <a:t>-1 - 99 : Vahşi Hayvanlar</a:t>
            </a:r>
          </a:p>
          <a:p>
            <a:r>
              <a:rPr lang="tr-TR" dirty="0"/>
              <a:t>-100 - 149:Vahşi ve Evcil Hayvanlar</a:t>
            </a:r>
          </a:p>
          <a:p>
            <a:r>
              <a:rPr lang="tr-TR" dirty="0"/>
              <a:t>-150 - 199:İnsan ve Vahşi Hayvanlar</a:t>
            </a:r>
          </a:p>
          <a:p>
            <a:r>
              <a:rPr lang="tr-TR" dirty="0"/>
              <a:t>-200 - 219:Evcil Hayvanlar</a:t>
            </a:r>
          </a:p>
          <a:p>
            <a:r>
              <a:rPr lang="tr-TR" dirty="0"/>
              <a:t>-220 - 249: Kuşlar</a:t>
            </a:r>
          </a:p>
          <a:p>
            <a:r>
              <a:rPr lang="tr-TR" dirty="0"/>
              <a:t>-250 - 274:Balıklar</a:t>
            </a:r>
          </a:p>
          <a:p>
            <a:r>
              <a:rPr lang="tr-TR" dirty="0"/>
              <a:t>-275 - 299:Öteki Hayvanlar ve Nesneler</a:t>
            </a:r>
          </a:p>
          <a:p>
            <a:endParaRPr lang="tr-TR" dirty="0"/>
          </a:p>
          <a:p>
            <a:r>
              <a:rPr lang="tr-TR" dirty="0"/>
              <a:t>II</a:t>
            </a:r>
            <a:r>
              <a:rPr lang="tr-TR" dirty="0" smtClean="0"/>
              <a:t>. Günlük Asıl </a:t>
            </a:r>
            <a:r>
              <a:rPr lang="tr-TR" dirty="0"/>
              <a:t>Halk Masalları...........................(300 - 1199)</a:t>
            </a:r>
          </a:p>
          <a:p>
            <a:endParaRPr lang="tr-TR" dirty="0"/>
          </a:p>
          <a:p>
            <a:r>
              <a:rPr lang="tr-TR" dirty="0"/>
              <a:t>A. Sihir Masalları.....................................(300 - 749)</a:t>
            </a:r>
          </a:p>
          <a:p>
            <a:endParaRPr lang="tr-TR" dirty="0"/>
          </a:p>
          <a:p>
            <a:r>
              <a:rPr lang="tr-TR" dirty="0"/>
              <a:t>-300 - 399: Tabiatüstü Rakip</a:t>
            </a:r>
          </a:p>
          <a:p>
            <a:r>
              <a:rPr lang="tr-TR" dirty="0"/>
              <a:t>-400 - 459: Tabiatüstü veya Sihirli Koca- Karı veya Diğer İlgili Kimseler</a:t>
            </a:r>
          </a:p>
          <a:p>
            <a:r>
              <a:rPr lang="tr-TR" dirty="0"/>
              <a:t>-460 - 499: Tabiatüstü Görev</a:t>
            </a:r>
          </a:p>
          <a:p>
            <a:r>
              <a:rPr lang="tr-TR" dirty="0"/>
              <a:t>-500 - 599: Tabiatüstü Yardımcılar</a:t>
            </a:r>
          </a:p>
          <a:p>
            <a:r>
              <a:rPr lang="tr-TR" dirty="0"/>
              <a:t>-600 - 649: Tabiatüstü Eşyalar</a:t>
            </a:r>
          </a:p>
          <a:p>
            <a:r>
              <a:rPr lang="tr-TR" dirty="0"/>
              <a:t>-650 - 699: Tabiatüstü Muktedir Olma veya Bilme Hâli</a:t>
            </a:r>
          </a:p>
          <a:p>
            <a:r>
              <a:rPr lang="tr-TR" dirty="0"/>
              <a:t>-700 - 749: Diğer Tabiatüstü Masallar</a:t>
            </a:r>
          </a:p>
          <a:p>
            <a:endParaRPr lang="tr-TR" dirty="0"/>
          </a:p>
        </p:txBody>
      </p:sp>
    </p:spTree>
    <p:extLst>
      <p:ext uri="{BB962C8B-B14F-4D97-AF65-F5344CB8AC3E}">
        <p14:creationId xmlns:p14="http://schemas.microsoft.com/office/powerpoint/2010/main" val="624729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22537" cy="6858000"/>
          </a:xfrm>
        </p:spPr>
        <p:txBody>
          <a:bodyPr>
            <a:normAutofit fontScale="47500" lnSpcReduction="20000"/>
          </a:bodyPr>
          <a:lstStyle/>
          <a:p>
            <a:r>
              <a:rPr lang="tr-TR" dirty="0" err="1"/>
              <a:t>B.Efsane</a:t>
            </a:r>
            <a:r>
              <a:rPr lang="tr-TR" dirty="0"/>
              <a:t> Tarzındaki Masallar................(750 - 849)</a:t>
            </a:r>
          </a:p>
          <a:p>
            <a:r>
              <a:rPr lang="tr-TR" dirty="0" err="1"/>
              <a:t>C.Kısa</a:t>
            </a:r>
            <a:r>
              <a:rPr lang="tr-TR" dirty="0"/>
              <a:t> Hikâye Tarzındaki Masallar.......(850 - 999)</a:t>
            </a:r>
          </a:p>
          <a:p>
            <a:r>
              <a:rPr lang="tr-TR" dirty="0" err="1"/>
              <a:t>D.Aptal</a:t>
            </a:r>
            <a:r>
              <a:rPr lang="tr-TR" dirty="0"/>
              <a:t> Dev Masalları..........................(1000 - 1199)</a:t>
            </a:r>
          </a:p>
          <a:p>
            <a:endParaRPr lang="tr-TR" dirty="0"/>
          </a:p>
          <a:p>
            <a:r>
              <a:rPr lang="tr-TR" dirty="0"/>
              <a:t>III. </a:t>
            </a:r>
            <a:r>
              <a:rPr lang="tr-TR" dirty="0" smtClean="0"/>
              <a:t>Fıkralar ve Anekdotlar.............................................(</a:t>
            </a:r>
            <a:r>
              <a:rPr lang="tr-TR" dirty="0"/>
              <a:t>1200 - 1999)</a:t>
            </a:r>
          </a:p>
          <a:p>
            <a:endParaRPr lang="tr-TR" dirty="0"/>
          </a:p>
          <a:p>
            <a:r>
              <a:rPr lang="tr-TR" dirty="0"/>
              <a:t>- 200 - 1349: Edepsizlik</a:t>
            </a:r>
          </a:p>
          <a:p>
            <a:r>
              <a:rPr lang="tr-TR" dirty="0"/>
              <a:t>-1350 - 1439: Evli Kimselerin Latifeleri</a:t>
            </a:r>
          </a:p>
          <a:p>
            <a:r>
              <a:rPr lang="tr-TR" dirty="0"/>
              <a:t>-1440 - 1524: Kahraman Olan Bir Kadın (Kız) Üzerine Latifeleri</a:t>
            </a:r>
          </a:p>
          <a:p>
            <a:r>
              <a:rPr lang="tr-TR" dirty="0"/>
              <a:t>-1525 - 1874: Kahraman Olan Bir Erk Üzerine Latifeler</a:t>
            </a:r>
          </a:p>
          <a:p>
            <a:r>
              <a:rPr lang="tr-TR" dirty="0"/>
              <a:t>-1525 - 1639: Akıllı Adam</a:t>
            </a:r>
          </a:p>
          <a:p>
            <a:r>
              <a:rPr lang="tr-TR" dirty="0"/>
              <a:t>-1640 - 1675: Tesadüf Yoluyla Mutluluk</a:t>
            </a:r>
          </a:p>
          <a:p>
            <a:r>
              <a:rPr lang="tr-TR" dirty="0"/>
              <a:t>-1675 - 1724: Aptal</a:t>
            </a:r>
          </a:p>
          <a:p>
            <a:r>
              <a:rPr lang="tr-TR" dirty="0"/>
              <a:t>-1725 - 1874: Papazların Latifeleri</a:t>
            </a:r>
          </a:p>
          <a:p>
            <a:r>
              <a:rPr lang="tr-TR" dirty="0"/>
              <a:t>-1875 - 1999: Yalan Masalları (</a:t>
            </a:r>
            <a:r>
              <a:rPr lang="tr-TR" dirty="0" err="1"/>
              <a:t>Aarne</a:t>
            </a:r>
            <a:r>
              <a:rPr lang="tr-TR" dirty="0"/>
              <a:t> 1910: 65-66)</a:t>
            </a:r>
          </a:p>
          <a:p>
            <a:endParaRPr lang="tr-TR" dirty="0"/>
          </a:p>
          <a:p>
            <a:pPr>
              <a:lnSpc>
                <a:spcPct val="170000"/>
              </a:lnSpc>
              <a:spcBef>
                <a:spcPts val="0"/>
              </a:spcBef>
            </a:pPr>
            <a:r>
              <a:rPr lang="tr-TR" sz="3800" dirty="0" err="1">
                <a:solidFill>
                  <a:srgbClr val="FF0000"/>
                </a:solidFill>
              </a:rPr>
              <a:t>Aarne'nın</a:t>
            </a:r>
            <a:r>
              <a:rPr lang="tr-TR" sz="3800" dirty="0">
                <a:solidFill>
                  <a:srgbClr val="FF0000"/>
                </a:solidFill>
              </a:rPr>
              <a:t> hazırladığı tip </a:t>
            </a:r>
            <a:r>
              <a:rPr lang="tr-TR" sz="3800" dirty="0" err="1">
                <a:solidFill>
                  <a:srgbClr val="FF0000"/>
                </a:solidFill>
              </a:rPr>
              <a:t>katalogunda</a:t>
            </a:r>
            <a:r>
              <a:rPr lang="tr-TR" sz="3800" dirty="0">
                <a:solidFill>
                  <a:srgbClr val="FF0000"/>
                </a:solidFill>
              </a:rPr>
              <a:t> son numara 1999 olarak görülse de toplam tip sayısı 500 civarındadır</a:t>
            </a:r>
            <a:r>
              <a:rPr lang="tr-TR" sz="3800" dirty="0" smtClean="0">
                <a:solidFill>
                  <a:srgbClr val="FF0000"/>
                </a:solidFill>
              </a:rPr>
              <a:t>.</a:t>
            </a:r>
            <a:endParaRPr lang="tr-TR" sz="3800" dirty="0">
              <a:solidFill>
                <a:srgbClr val="FF0000"/>
              </a:solidFill>
            </a:endParaRPr>
          </a:p>
          <a:p>
            <a:pPr>
              <a:lnSpc>
                <a:spcPct val="170000"/>
              </a:lnSpc>
              <a:spcBef>
                <a:spcPts val="0"/>
              </a:spcBef>
            </a:pPr>
            <a:r>
              <a:rPr lang="tr-TR" sz="3800" dirty="0">
                <a:solidFill>
                  <a:srgbClr val="FF0000"/>
                </a:solidFill>
              </a:rPr>
              <a:t>Anti </a:t>
            </a:r>
            <a:r>
              <a:rPr lang="tr-TR" sz="3800" dirty="0" err="1">
                <a:solidFill>
                  <a:srgbClr val="FF0000"/>
                </a:solidFill>
              </a:rPr>
              <a:t>Aarne</a:t>
            </a:r>
            <a:r>
              <a:rPr lang="tr-TR" sz="3800" dirty="0">
                <a:solidFill>
                  <a:srgbClr val="FF0000"/>
                </a:solidFill>
              </a:rPr>
              <a:t>, çalışmasında hayvan masalları ve fıkralara daha çok yer vermesinden dolayı buradaki metinlerin daha çok tek motiflidirler</a:t>
            </a:r>
            <a:r>
              <a:rPr lang="tr-TR" sz="3800" dirty="0" smtClean="0">
                <a:solidFill>
                  <a:srgbClr val="FF0000"/>
                </a:solidFill>
              </a:rPr>
              <a:t>.</a:t>
            </a:r>
          </a:p>
          <a:p>
            <a:pPr>
              <a:lnSpc>
                <a:spcPct val="170000"/>
              </a:lnSpc>
              <a:spcBef>
                <a:spcPts val="0"/>
              </a:spcBef>
            </a:pPr>
            <a:r>
              <a:rPr lang="tr-TR" sz="3800" dirty="0" smtClean="0">
                <a:solidFill>
                  <a:srgbClr val="FF0000"/>
                </a:solidFill>
              </a:rPr>
              <a:t>Daha sonra </a:t>
            </a:r>
            <a:r>
              <a:rPr lang="tr-TR" sz="3800" dirty="0" err="1" smtClean="0">
                <a:solidFill>
                  <a:srgbClr val="FF0000"/>
                </a:solidFill>
              </a:rPr>
              <a:t>Aarn’in</a:t>
            </a:r>
            <a:r>
              <a:rPr lang="tr-TR" sz="3800" dirty="0" smtClean="0">
                <a:solidFill>
                  <a:srgbClr val="FF0000"/>
                </a:solidFill>
              </a:rPr>
              <a:t> öğrencisi </a:t>
            </a:r>
            <a:r>
              <a:rPr lang="tr-TR" sz="3800" dirty="0" err="1" smtClean="0">
                <a:solidFill>
                  <a:srgbClr val="FF0000"/>
                </a:solidFill>
              </a:rPr>
              <a:t>Stith</a:t>
            </a:r>
            <a:r>
              <a:rPr lang="tr-TR" sz="3800" dirty="0" smtClean="0">
                <a:solidFill>
                  <a:srgbClr val="FF0000"/>
                </a:solidFill>
              </a:rPr>
              <a:t> </a:t>
            </a:r>
            <a:r>
              <a:rPr lang="tr-TR" sz="3800" dirty="0" err="1" smtClean="0">
                <a:solidFill>
                  <a:srgbClr val="FF0000"/>
                </a:solidFill>
              </a:rPr>
              <a:t>Thompson</a:t>
            </a:r>
            <a:r>
              <a:rPr lang="tr-TR" sz="3800" dirty="0" smtClean="0">
                <a:solidFill>
                  <a:srgbClr val="FF0000"/>
                </a:solidFill>
              </a:rPr>
              <a:t> tarafından yeniden düzenlenen bu sistem günümüz masal çalışmalarında  </a:t>
            </a:r>
            <a:r>
              <a:rPr lang="tr-TR" sz="3800" dirty="0" err="1" smtClean="0">
                <a:solidFill>
                  <a:srgbClr val="FF0000"/>
                </a:solidFill>
              </a:rPr>
              <a:t>kullanımakta</a:t>
            </a:r>
            <a:r>
              <a:rPr lang="tr-TR" sz="3800" dirty="0" smtClean="0">
                <a:solidFill>
                  <a:srgbClr val="FF0000"/>
                </a:solidFill>
              </a:rPr>
              <a:t> olup </a:t>
            </a:r>
            <a:r>
              <a:rPr lang="tr-TR" sz="3800" dirty="0" err="1" smtClean="0">
                <a:solidFill>
                  <a:srgbClr val="FF0000"/>
                </a:solidFill>
              </a:rPr>
              <a:t>Stith</a:t>
            </a:r>
            <a:r>
              <a:rPr lang="tr-TR" sz="3800" dirty="0" smtClean="0">
                <a:solidFill>
                  <a:srgbClr val="FF0000"/>
                </a:solidFill>
              </a:rPr>
              <a:t> </a:t>
            </a:r>
            <a:r>
              <a:rPr lang="tr-TR" sz="3800" dirty="0" err="1" smtClean="0">
                <a:solidFill>
                  <a:srgbClr val="FF0000"/>
                </a:solidFill>
              </a:rPr>
              <a:t>Thompson’un</a:t>
            </a:r>
            <a:r>
              <a:rPr lang="tr-TR" sz="3800" dirty="0" smtClean="0">
                <a:solidFill>
                  <a:srgbClr val="FF0000"/>
                </a:solidFill>
              </a:rPr>
              <a:t> «Halk Masalı» (</a:t>
            </a:r>
            <a:r>
              <a:rPr lang="tr-TR" sz="3800" dirty="0" err="1" smtClean="0">
                <a:solidFill>
                  <a:srgbClr val="FF0000"/>
                </a:solidFill>
              </a:rPr>
              <a:t>The</a:t>
            </a:r>
            <a:r>
              <a:rPr lang="tr-TR" sz="3800" dirty="0" smtClean="0">
                <a:solidFill>
                  <a:srgbClr val="FF0000"/>
                </a:solidFill>
              </a:rPr>
              <a:t> </a:t>
            </a:r>
            <a:r>
              <a:rPr lang="tr-TR" sz="3800" dirty="0" err="1" smtClean="0">
                <a:solidFill>
                  <a:srgbClr val="FF0000"/>
                </a:solidFill>
              </a:rPr>
              <a:t>Folktale</a:t>
            </a:r>
            <a:r>
              <a:rPr lang="tr-TR" sz="3800" dirty="0" smtClean="0">
                <a:solidFill>
                  <a:srgbClr val="FF0000"/>
                </a:solidFill>
              </a:rPr>
              <a:t>) adlı eseri yer almaktadır.</a:t>
            </a:r>
            <a:endParaRPr lang="tr-TR" sz="3800" dirty="0">
              <a:solidFill>
                <a:srgbClr val="FF0000"/>
              </a:solidFill>
            </a:endParaRPr>
          </a:p>
          <a:p>
            <a:endParaRPr lang="tr-TR" dirty="0"/>
          </a:p>
        </p:txBody>
      </p:sp>
    </p:spTree>
    <p:extLst>
      <p:ext uri="{BB962C8B-B14F-4D97-AF65-F5344CB8AC3E}">
        <p14:creationId xmlns:p14="http://schemas.microsoft.com/office/powerpoint/2010/main" val="22167390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99392"/>
            <a:ext cx="8229600" cy="720080"/>
          </a:xfrm>
        </p:spPr>
        <p:txBody>
          <a:bodyPr>
            <a:normAutofit/>
          </a:bodyPr>
          <a:lstStyle/>
          <a:p>
            <a:r>
              <a:rPr lang="tr-TR" sz="2800" dirty="0" smtClean="0"/>
              <a:t>STİTH THOMPSON VE HALK EDEBİYATI MOTİF İNDEKSİ</a:t>
            </a:r>
            <a:endParaRPr lang="tr-TR" sz="2800" dirty="0"/>
          </a:p>
        </p:txBody>
      </p:sp>
      <p:sp>
        <p:nvSpPr>
          <p:cNvPr id="3" name="İçerik Yer Tutucusu 2"/>
          <p:cNvSpPr>
            <a:spLocks noGrp="1"/>
          </p:cNvSpPr>
          <p:nvPr>
            <p:ph idx="1"/>
          </p:nvPr>
        </p:nvSpPr>
        <p:spPr>
          <a:xfrm>
            <a:off x="-180528" y="476672"/>
            <a:ext cx="9324528" cy="6381328"/>
          </a:xfrm>
        </p:spPr>
        <p:txBody>
          <a:bodyPr>
            <a:normAutofit fontScale="62500" lnSpcReduction="20000"/>
          </a:bodyPr>
          <a:lstStyle/>
          <a:p>
            <a:pPr algn="just">
              <a:lnSpc>
                <a:spcPct val="170000"/>
              </a:lnSpc>
              <a:spcBef>
                <a:spcPts val="0"/>
              </a:spcBef>
            </a:pPr>
            <a:r>
              <a:rPr lang="tr-TR" dirty="0" err="1">
                <a:solidFill>
                  <a:srgbClr val="FF0000"/>
                </a:solidFill>
              </a:rPr>
              <a:t>Aarne'nin</a:t>
            </a:r>
            <a:r>
              <a:rPr lang="tr-TR" dirty="0">
                <a:solidFill>
                  <a:srgbClr val="FF0000"/>
                </a:solidFill>
              </a:rPr>
              <a:t> vefatından sonra bu sınıflama 10'a yakın ülkenin masallarına uygulanmıştır. Sınıflamanın geniş kitlelere ulaşmasında Oscar </a:t>
            </a:r>
            <a:r>
              <a:rPr lang="tr-TR" dirty="0" err="1">
                <a:solidFill>
                  <a:srgbClr val="FF0000"/>
                </a:solidFill>
              </a:rPr>
              <a:t>Hackman'ın</a:t>
            </a:r>
            <a:r>
              <a:rPr lang="tr-TR" dirty="0">
                <a:solidFill>
                  <a:srgbClr val="FF0000"/>
                </a:solidFill>
              </a:rPr>
              <a:t> rolü büyük olmuştur.</a:t>
            </a:r>
          </a:p>
          <a:p>
            <a:pPr algn="just"/>
            <a:endParaRPr lang="tr-TR" dirty="0">
              <a:solidFill>
                <a:srgbClr val="FF0000"/>
              </a:solidFill>
            </a:endParaRPr>
          </a:p>
          <a:p>
            <a:pPr algn="just">
              <a:lnSpc>
                <a:spcPct val="170000"/>
              </a:lnSpc>
              <a:spcBef>
                <a:spcPts val="0"/>
              </a:spcBef>
            </a:pPr>
            <a:r>
              <a:rPr lang="tr-TR" dirty="0" err="1">
                <a:solidFill>
                  <a:srgbClr val="FF0000"/>
                </a:solidFill>
              </a:rPr>
              <a:t>Thompson</a:t>
            </a:r>
            <a:r>
              <a:rPr lang="tr-TR" dirty="0">
                <a:solidFill>
                  <a:srgbClr val="FF0000"/>
                </a:solidFill>
              </a:rPr>
              <a:t> tip </a:t>
            </a:r>
            <a:r>
              <a:rPr lang="tr-TR" dirty="0" err="1">
                <a:solidFill>
                  <a:srgbClr val="FF0000"/>
                </a:solidFill>
              </a:rPr>
              <a:t>katalogunu</a:t>
            </a:r>
            <a:r>
              <a:rPr lang="tr-TR" dirty="0">
                <a:solidFill>
                  <a:srgbClr val="FF0000"/>
                </a:solidFill>
              </a:rPr>
              <a:t> hazırlarken </a:t>
            </a:r>
            <a:r>
              <a:rPr lang="tr-TR" dirty="0" err="1">
                <a:solidFill>
                  <a:srgbClr val="FF0000"/>
                </a:solidFill>
              </a:rPr>
              <a:t>Wolfram</a:t>
            </a:r>
            <a:r>
              <a:rPr lang="tr-TR" dirty="0">
                <a:solidFill>
                  <a:srgbClr val="FF0000"/>
                </a:solidFill>
              </a:rPr>
              <a:t> </a:t>
            </a:r>
            <a:r>
              <a:rPr lang="tr-TR" dirty="0" err="1">
                <a:solidFill>
                  <a:srgbClr val="FF0000"/>
                </a:solidFill>
              </a:rPr>
              <a:t>Eberhard</a:t>
            </a:r>
            <a:r>
              <a:rPr lang="tr-TR" dirty="0">
                <a:solidFill>
                  <a:srgbClr val="FF0000"/>
                </a:solidFill>
              </a:rPr>
              <a:t> ve Pertev Naili </a:t>
            </a:r>
            <a:r>
              <a:rPr lang="tr-TR" dirty="0" err="1">
                <a:solidFill>
                  <a:srgbClr val="FF0000"/>
                </a:solidFill>
              </a:rPr>
              <a:t>Boratav'ın</a:t>
            </a:r>
            <a:r>
              <a:rPr lang="tr-TR" dirty="0">
                <a:solidFill>
                  <a:srgbClr val="FF0000"/>
                </a:solidFill>
              </a:rPr>
              <a:t> birlikte hazırladıkları </a:t>
            </a:r>
            <a:r>
              <a:rPr lang="tr-TR" dirty="0" err="1">
                <a:solidFill>
                  <a:srgbClr val="FF0000"/>
                </a:solidFill>
              </a:rPr>
              <a:t>Typen</a:t>
            </a:r>
            <a:r>
              <a:rPr lang="tr-TR" dirty="0">
                <a:solidFill>
                  <a:srgbClr val="FF0000"/>
                </a:solidFill>
              </a:rPr>
              <a:t> </a:t>
            </a:r>
            <a:r>
              <a:rPr lang="tr-TR" dirty="0" err="1">
                <a:solidFill>
                  <a:srgbClr val="FF0000"/>
                </a:solidFill>
              </a:rPr>
              <a:t>türkischer</a:t>
            </a:r>
            <a:r>
              <a:rPr lang="tr-TR" dirty="0">
                <a:solidFill>
                  <a:srgbClr val="FF0000"/>
                </a:solidFill>
              </a:rPr>
              <a:t> </a:t>
            </a:r>
            <a:r>
              <a:rPr lang="tr-TR" dirty="0" err="1">
                <a:solidFill>
                  <a:srgbClr val="FF0000"/>
                </a:solidFill>
              </a:rPr>
              <a:t>Volksmärchen</a:t>
            </a:r>
            <a:r>
              <a:rPr lang="tr-TR" dirty="0">
                <a:solidFill>
                  <a:srgbClr val="FF0000"/>
                </a:solidFill>
              </a:rPr>
              <a:t> (TTV) tip </a:t>
            </a:r>
            <a:r>
              <a:rPr lang="tr-TR" dirty="0" err="1">
                <a:solidFill>
                  <a:srgbClr val="FF0000"/>
                </a:solidFill>
              </a:rPr>
              <a:t>katalogundan</a:t>
            </a:r>
            <a:r>
              <a:rPr lang="tr-TR" dirty="0">
                <a:solidFill>
                  <a:srgbClr val="FF0000"/>
                </a:solidFill>
              </a:rPr>
              <a:t> da yararlanmıştır.</a:t>
            </a:r>
          </a:p>
          <a:p>
            <a:endParaRPr lang="tr-TR" dirty="0"/>
          </a:p>
          <a:p>
            <a:r>
              <a:rPr lang="tr-TR" dirty="0"/>
              <a:t>Bu eserin yayımlandığı günden bu yana Türkiye'de </a:t>
            </a:r>
            <a:r>
              <a:rPr lang="tr-TR" dirty="0" err="1" smtClean="0"/>
              <a:t>masaallar</a:t>
            </a:r>
            <a:r>
              <a:rPr lang="tr-TR" dirty="0" smtClean="0"/>
              <a:t>:</a:t>
            </a:r>
          </a:p>
          <a:p>
            <a:endParaRPr lang="tr-TR" dirty="0"/>
          </a:p>
          <a:p>
            <a:r>
              <a:rPr lang="tr-TR" dirty="0"/>
              <a:t>I. HAYVAN MASALLARI...............(1 - 299)</a:t>
            </a:r>
          </a:p>
          <a:p>
            <a:r>
              <a:rPr lang="tr-TR" dirty="0"/>
              <a:t>1 - 99: Vahşi Hayvanlar</a:t>
            </a:r>
          </a:p>
          <a:p>
            <a:r>
              <a:rPr lang="tr-TR" dirty="0"/>
              <a:t>100 - 149: Vahşi Hayvanlar ve Evcil Hayvanlar</a:t>
            </a:r>
          </a:p>
          <a:p>
            <a:r>
              <a:rPr lang="tr-TR" dirty="0"/>
              <a:t>150 - 199: İnsan ve Vahşi Hayvanlar</a:t>
            </a:r>
          </a:p>
          <a:p>
            <a:r>
              <a:rPr lang="tr-TR" dirty="0"/>
              <a:t>200 - 219: Evcil Hayvanlar</a:t>
            </a:r>
          </a:p>
          <a:p>
            <a:r>
              <a:rPr lang="tr-TR" dirty="0"/>
              <a:t>220 - 249: Kuşlar </a:t>
            </a:r>
          </a:p>
          <a:p>
            <a:r>
              <a:rPr lang="tr-TR" dirty="0"/>
              <a:t>250 - 274: Balıklar</a:t>
            </a:r>
          </a:p>
          <a:p>
            <a:r>
              <a:rPr lang="tr-TR" dirty="0"/>
              <a:t>275 - 299: Öbür Hayvanlar ve Nesneler.</a:t>
            </a:r>
          </a:p>
          <a:p>
            <a:endParaRPr lang="tr-TR" dirty="0"/>
          </a:p>
        </p:txBody>
      </p:sp>
    </p:spTree>
    <p:extLst>
      <p:ext uri="{BB962C8B-B14F-4D97-AF65-F5344CB8AC3E}">
        <p14:creationId xmlns:p14="http://schemas.microsoft.com/office/powerpoint/2010/main" val="3235753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lvl="0" indent="0" algn="just">
              <a:lnSpc>
                <a:spcPct val="170000"/>
              </a:lnSpc>
              <a:spcBef>
                <a:spcPts val="0"/>
              </a:spcBef>
              <a:buNone/>
            </a:pPr>
            <a:r>
              <a:rPr lang="tr-TR" sz="1500" dirty="0">
                <a:solidFill>
                  <a:prstClr val="black"/>
                </a:solidFill>
                <a:latin typeface="Times New Roman" panose="02020603050405020304" pitchFamily="18" charset="0"/>
                <a:cs typeface="Times New Roman" panose="02020603050405020304" pitchFamily="18" charset="0"/>
              </a:rPr>
              <a:t>Bazı kuram ve yöntemlerin incelemede metin sadece metni temel almaları, halk bilgisi metinlerinin şekil, yapı ve de içerik özelliklerini düşünmeleri ve bu özelliklere bağlı bir kuramsal çerçeve geliştirmelerinden kaynaklanmıştır. </a:t>
            </a:r>
          </a:p>
          <a:p>
            <a:pPr marL="0" lvl="0" indent="0" algn="just">
              <a:lnSpc>
                <a:spcPct val="170000"/>
              </a:lnSpc>
              <a:spcBef>
                <a:spcPts val="0"/>
              </a:spcBef>
              <a:buNone/>
            </a:pPr>
            <a:r>
              <a:rPr lang="tr-TR" sz="1500" dirty="0">
                <a:solidFill>
                  <a:prstClr val="black"/>
                </a:solidFill>
                <a:latin typeface="Times New Roman" panose="02020603050405020304" pitchFamily="18" charset="0"/>
                <a:cs typeface="Times New Roman" panose="02020603050405020304" pitchFamily="18" charset="0"/>
              </a:rPr>
              <a:t>	İkinci gurupta ise «Bağlam Merkezli» kuram ve yöntemler yer almakta olup, bu kuramlar öncellikli olarak yaratım ve aktarım işini bir sorun olarak ele almış ve metni bu yaratım sorunuyla birlikte düşünmüşlerdir.</a:t>
            </a:r>
          </a:p>
          <a:p>
            <a:pPr marL="0" lvl="0" indent="0" algn="just">
              <a:lnSpc>
                <a:spcPct val="170000"/>
              </a:lnSpc>
              <a:spcBef>
                <a:spcPts val="0"/>
              </a:spcBef>
              <a:buNone/>
            </a:pPr>
            <a:r>
              <a:rPr lang="tr-TR" sz="1500" dirty="0">
                <a:solidFill>
                  <a:prstClr val="black"/>
                </a:solidFill>
                <a:latin typeface="Times New Roman" panose="02020603050405020304" pitchFamily="18" charset="0"/>
                <a:cs typeface="Times New Roman" panose="02020603050405020304" pitchFamily="18" charset="0"/>
              </a:rPr>
              <a:t>	Bağlam merkezli kuramlardan bazıları metinle birlikte, metnin yaratımı, icrası, aktarımı ve işlevi üzerinde de durmuşlardır.</a:t>
            </a:r>
          </a:p>
          <a:p>
            <a:pPr marL="0" lvl="0" indent="0" algn="just">
              <a:lnSpc>
                <a:spcPct val="170000"/>
              </a:lnSpc>
              <a:spcBef>
                <a:spcPts val="0"/>
              </a:spcBef>
              <a:buNone/>
            </a:pPr>
            <a:r>
              <a:rPr lang="tr-TR" sz="1500" dirty="0">
                <a:solidFill>
                  <a:prstClr val="black"/>
                </a:solidFill>
                <a:latin typeface="Times New Roman" panose="02020603050405020304" pitchFamily="18" charset="0"/>
                <a:cs typeface="Times New Roman" panose="02020603050405020304" pitchFamily="18" charset="0"/>
              </a:rPr>
              <a:t>	Bağlam merkezli kuramların, metin merkezli kuramlardan farklı, metin merkezli kuramlar her sorunu sadece metnin şekil, yapı ve içerik özellikleri çerçevesinde çözmeye çalışırlarken, bağlam merkezli kuramlar hem metnin şekil, yapı ve içerik özelliklerini hem de yaratım, icra ve işlev özelliklerini bir arada değerlendirerek halk bilgisi ürünleri ve bunların sosyal bilimlerin çeşitli alanlardaki kullanım sorunlarını tartışmaya girmişlerdir. </a:t>
            </a:r>
          </a:p>
          <a:p>
            <a:pPr marL="0" lvl="0" indent="0" algn="just">
              <a:lnSpc>
                <a:spcPct val="170000"/>
              </a:lnSpc>
              <a:spcBef>
                <a:spcPts val="0"/>
              </a:spcBef>
              <a:buNone/>
            </a:pPr>
            <a:r>
              <a:rPr lang="tr-TR" sz="1500" dirty="0">
                <a:solidFill>
                  <a:prstClr val="black"/>
                </a:solidFill>
                <a:latin typeface="Times New Roman" panose="02020603050405020304" pitchFamily="18" charset="0"/>
                <a:cs typeface="Times New Roman" panose="02020603050405020304" pitchFamily="18" charset="0"/>
              </a:rPr>
              <a:t>	Bununla ilgili belirtilmesi gereken önemli iki nokta daha bulunmaktadır. Bunlardan birincisi, aşağıda tanıtılan kuram ve yöntemlerin ortaya çıkış nedenleri hakkındadır. Bu kuramların bir kısmı özel olarak halk bilgisi ürünlerini sorun ederek değil, çeşitli ülkelerdeki çeşitli sorunların çözümünde halk bilgisi ürünlerinin kullanımına bağlı  olarak ortaya çıkmıştır. İkinci noktada ise, burada tanıtılan kuram ve yöntemlerin ağırlıklı olarak sözlü halk bilgisi ürünleri hakkında olmasıdır. Bu durum da gerek bizim sözlü halk bilgisi ürünleri üzerinde yoğunlaşmış olmamızdan ve gerekse dünya halk bilimi araştırmalarında kuramsal yaklaşımların daha çok sözlü ürünler üzerinde yoğunlaşmasından kaynaklanmıştır.</a:t>
            </a:r>
          </a:p>
          <a:p>
            <a:endParaRPr lang="tr-TR" dirty="0"/>
          </a:p>
        </p:txBody>
      </p:sp>
    </p:spTree>
    <p:extLst>
      <p:ext uri="{BB962C8B-B14F-4D97-AF65-F5344CB8AC3E}">
        <p14:creationId xmlns:p14="http://schemas.microsoft.com/office/powerpoint/2010/main" val="26617116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0"/>
            <a:ext cx="9036496" cy="6858000"/>
          </a:xfrm>
        </p:spPr>
        <p:txBody>
          <a:bodyPr>
            <a:normAutofit fontScale="85000" lnSpcReduction="20000"/>
          </a:bodyPr>
          <a:lstStyle/>
          <a:p>
            <a:r>
              <a:rPr lang="tr-TR" dirty="0"/>
              <a:t>II. ASİL HALK. MASALLARI............(300-1199)</a:t>
            </a:r>
          </a:p>
          <a:p>
            <a:r>
              <a:rPr lang="tr-TR" dirty="0"/>
              <a:t>A. Sihir Masalları...................................(300-749)</a:t>
            </a:r>
          </a:p>
          <a:p>
            <a:endParaRPr lang="tr-TR" dirty="0"/>
          </a:p>
          <a:p>
            <a:r>
              <a:rPr lang="tr-TR" dirty="0"/>
              <a:t>Tabiatüstü Rakip</a:t>
            </a:r>
          </a:p>
          <a:p>
            <a:r>
              <a:rPr lang="tr-TR" dirty="0"/>
              <a:t>300 - 399: Devin Yenilişi</a:t>
            </a:r>
          </a:p>
          <a:p>
            <a:r>
              <a:rPr lang="tr-TR" dirty="0"/>
              <a:t>400 - 459: Tabiatüstü veya Sihirli </a:t>
            </a:r>
            <a:r>
              <a:rPr lang="tr-TR" dirty="0" err="1"/>
              <a:t>KocaKarı</a:t>
            </a:r>
            <a:r>
              <a:rPr lang="tr-TR" dirty="0"/>
              <a:t> veya Öbür Akrabalar</a:t>
            </a:r>
          </a:p>
          <a:p>
            <a:r>
              <a:rPr lang="tr-TR" dirty="0"/>
              <a:t>460 - 499: Tabiatüstü Görevler</a:t>
            </a:r>
          </a:p>
          <a:p>
            <a:r>
              <a:rPr lang="tr-TR" dirty="0"/>
              <a:t>500 - 599: Tabiatüstü Yardımcılar</a:t>
            </a:r>
          </a:p>
          <a:p>
            <a:r>
              <a:rPr lang="tr-TR" dirty="0"/>
              <a:t>560 - 699: Sihirli .Nesneler</a:t>
            </a:r>
          </a:p>
          <a:p>
            <a:r>
              <a:rPr lang="tr-TR" dirty="0"/>
              <a:t>700 - 749: Öbür Tabiatüstü Masallar</a:t>
            </a:r>
          </a:p>
          <a:p>
            <a:r>
              <a:rPr lang="tr-TR" dirty="0"/>
              <a:t>.(300- îi99&gt; ..(300 - 749)</a:t>
            </a:r>
          </a:p>
          <a:p>
            <a:endParaRPr lang="tr-TR" dirty="0"/>
          </a:p>
          <a:p>
            <a:r>
              <a:rPr lang="tr-TR" dirty="0"/>
              <a:t>B. Dinî Masallar...........................(750-849)</a:t>
            </a:r>
          </a:p>
          <a:p>
            <a:r>
              <a:rPr lang="tr-TR" dirty="0" err="1"/>
              <a:t>C.Romantik</a:t>
            </a:r>
            <a:r>
              <a:rPr lang="tr-TR" dirty="0"/>
              <a:t> Masallar....................(850-999)</a:t>
            </a:r>
          </a:p>
          <a:p>
            <a:r>
              <a:rPr lang="tr-TR" dirty="0" err="1"/>
              <a:t>D.Aptal</a:t>
            </a:r>
            <a:r>
              <a:rPr lang="tr-TR" dirty="0"/>
              <a:t> Dev Masalları...................(1000-1199)</a:t>
            </a:r>
          </a:p>
        </p:txBody>
      </p:sp>
    </p:spTree>
    <p:extLst>
      <p:ext uri="{BB962C8B-B14F-4D97-AF65-F5344CB8AC3E}">
        <p14:creationId xmlns:p14="http://schemas.microsoft.com/office/powerpoint/2010/main" val="33025532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136391" cy="6669360"/>
          </a:xfrm>
        </p:spPr>
        <p:txBody>
          <a:bodyPr>
            <a:normAutofit fontScale="92500" lnSpcReduction="10000"/>
          </a:bodyPr>
          <a:lstStyle/>
          <a:p>
            <a:r>
              <a:rPr lang="tr-TR" dirty="0"/>
              <a:t>III.ŞAKALAR VE ANEKDOTLAR........(1200 - 1999)</a:t>
            </a:r>
          </a:p>
          <a:p>
            <a:endParaRPr lang="tr-TR" dirty="0"/>
          </a:p>
          <a:p>
            <a:r>
              <a:rPr lang="tr-TR" dirty="0"/>
              <a:t>1200- 1349: Mankafa Hikâyeleri</a:t>
            </a:r>
          </a:p>
          <a:p>
            <a:r>
              <a:rPr lang="tr-TR" dirty="0"/>
              <a:t>1350 - 1439: Evli Çiftler Hakkında Hikâyeler</a:t>
            </a:r>
          </a:p>
          <a:p>
            <a:r>
              <a:rPr lang="tr-TR" dirty="0"/>
              <a:t>1440 - 1524: Bir Katim (Kız) Hakkında. Hikâyeler</a:t>
            </a:r>
          </a:p>
          <a:p>
            <a:r>
              <a:rPr lang="tr-TR" dirty="0"/>
              <a:t>1525 - 1874: </a:t>
            </a:r>
            <a:r>
              <a:rPr lang="tr-TR" dirty="0" err="1"/>
              <a:t>Bîr</a:t>
            </a:r>
            <a:r>
              <a:rPr lang="tr-TR" dirty="0"/>
              <a:t> Erkek (Oğlan) Hakkında Hikâyeler</a:t>
            </a:r>
          </a:p>
          <a:p>
            <a:r>
              <a:rPr lang="tr-TR" dirty="0"/>
              <a:t>1525 - 1639: Akıllı Adam</a:t>
            </a:r>
          </a:p>
          <a:p>
            <a:r>
              <a:rPr lang="tr-TR" dirty="0"/>
              <a:t>1640 - 1674: Şanslı Kazalar</a:t>
            </a:r>
          </a:p>
          <a:p>
            <a:r>
              <a:rPr lang="tr-TR" dirty="0"/>
              <a:t>1675 - 1724: Aptal Adam</a:t>
            </a:r>
          </a:p>
          <a:p>
            <a:r>
              <a:rPr lang="tr-TR" dirty="0"/>
              <a:t>1725 - 1849: Papazlar ve Dini </a:t>
            </a:r>
            <a:r>
              <a:rPr lang="tr-TR" dirty="0" err="1"/>
              <a:t>Tarikatler</a:t>
            </a:r>
            <a:r>
              <a:rPr lang="tr-TR" dirty="0"/>
              <a:t> Hakkında şakalar</a:t>
            </a:r>
          </a:p>
          <a:p>
            <a:r>
              <a:rPr lang="tr-TR" dirty="0"/>
              <a:t>1850 - 1874: Diğer Halk Grupları Hakkında Şakalar</a:t>
            </a:r>
          </a:p>
          <a:p>
            <a:r>
              <a:rPr lang="tr-TR" dirty="0"/>
              <a:t>1875 - 1889: Yalan Masalları.</a:t>
            </a:r>
          </a:p>
        </p:txBody>
      </p:sp>
    </p:spTree>
    <p:extLst>
      <p:ext uri="{BB962C8B-B14F-4D97-AF65-F5344CB8AC3E}">
        <p14:creationId xmlns:p14="http://schemas.microsoft.com/office/powerpoint/2010/main" val="195041347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endParaRPr lang="tr-TR" dirty="0"/>
          </a:p>
          <a:p>
            <a:r>
              <a:rPr lang="tr-TR" dirty="0"/>
              <a:t>IV. FORMÜLLE BAŞLAYAN MASALLAR.......(2000 - 2399)</a:t>
            </a:r>
          </a:p>
          <a:p>
            <a:endParaRPr lang="tr-TR" dirty="0"/>
          </a:p>
          <a:p>
            <a:r>
              <a:rPr lang="tr-TR" dirty="0"/>
              <a:t>2000 - 2199: </a:t>
            </a:r>
            <a:r>
              <a:rPr lang="tr-TR" dirty="0" err="1"/>
              <a:t>Zincirleemeli</a:t>
            </a:r>
            <a:r>
              <a:rPr lang="tr-TR" dirty="0"/>
              <a:t> .Masallar</a:t>
            </a:r>
          </a:p>
          <a:p>
            <a:r>
              <a:rPr lang="tr-TR" dirty="0"/>
              <a:t>2200 - 2249: Hileli Masallar</a:t>
            </a:r>
          </a:p>
          <a:p>
            <a:r>
              <a:rPr lang="tr-TR" dirty="0"/>
              <a:t>2250 - 2299; Bitmemiş Masallar</a:t>
            </a:r>
          </a:p>
          <a:p>
            <a:r>
              <a:rPr lang="tr-TR" dirty="0"/>
              <a:t>2300 - 2399: Diğer Zincirlemeli Masallar</a:t>
            </a:r>
          </a:p>
          <a:p>
            <a:endParaRPr lang="tr-TR" dirty="0"/>
          </a:p>
          <a:p>
            <a:r>
              <a:rPr lang="tr-TR" dirty="0"/>
              <a:t>V. SINIFLAMAYA GİRMEYEN MASALLAR (</a:t>
            </a:r>
            <a:r>
              <a:rPr lang="tr-TR" dirty="0" err="1"/>
              <a:t>Thompson</a:t>
            </a:r>
            <a:r>
              <a:rPr lang="tr-TR" dirty="0"/>
              <a:t> 1928)</a:t>
            </a:r>
          </a:p>
        </p:txBody>
      </p:sp>
    </p:spTree>
    <p:extLst>
      <p:ext uri="{BB962C8B-B14F-4D97-AF65-F5344CB8AC3E}">
        <p14:creationId xmlns:p14="http://schemas.microsoft.com/office/powerpoint/2010/main" val="11310572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a:bodyPr>
          <a:lstStyle/>
          <a:p>
            <a:pPr marL="0" indent="0">
              <a:buNone/>
            </a:pPr>
            <a:r>
              <a:rPr lang="tr-TR" dirty="0" smtClean="0"/>
              <a:t>Kısacası </a:t>
            </a:r>
            <a:r>
              <a:rPr lang="tr-TR" dirty="0" err="1" smtClean="0"/>
              <a:t>Thompson</a:t>
            </a:r>
            <a:r>
              <a:rPr lang="tr-TR" dirty="0" smtClean="0"/>
              <a:t> masalları </a:t>
            </a:r>
            <a:r>
              <a:rPr lang="tr-TR" dirty="0"/>
              <a:t>aşağıdaki gibi sınıflandırır:</a:t>
            </a:r>
          </a:p>
          <a:p>
            <a:pPr marL="0" indent="0">
              <a:buNone/>
            </a:pPr>
            <a:r>
              <a:rPr lang="tr-TR" dirty="0" smtClean="0">
                <a:solidFill>
                  <a:srgbClr val="FF0000"/>
                </a:solidFill>
              </a:rPr>
              <a:t>(</a:t>
            </a:r>
            <a:r>
              <a:rPr lang="tr-TR" dirty="0" err="1" smtClean="0">
                <a:solidFill>
                  <a:srgbClr val="FF0000"/>
                </a:solidFill>
              </a:rPr>
              <a:t>The</a:t>
            </a:r>
            <a:r>
              <a:rPr lang="tr-TR" dirty="0" smtClean="0">
                <a:solidFill>
                  <a:srgbClr val="FF0000"/>
                </a:solidFill>
              </a:rPr>
              <a:t> </a:t>
            </a:r>
            <a:r>
              <a:rPr lang="tr-TR" dirty="0" err="1" smtClean="0">
                <a:solidFill>
                  <a:srgbClr val="FF0000"/>
                </a:solidFill>
              </a:rPr>
              <a:t>Types</a:t>
            </a:r>
            <a:r>
              <a:rPr lang="tr-TR" dirty="0" smtClean="0">
                <a:solidFill>
                  <a:srgbClr val="FF0000"/>
                </a:solidFill>
              </a:rPr>
              <a:t> of </a:t>
            </a:r>
            <a:r>
              <a:rPr lang="tr-TR" dirty="0" err="1" smtClean="0">
                <a:solidFill>
                  <a:srgbClr val="FF0000"/>
                </a:solidFill>
              </a:rPr>
              <a:t>The</a:t>
            </a:r>
            <a:r>
              <a:rPr lang="tr-TR" dirty="0" smtClean="0">
                <a:solidFill>
                  <a:srgbClr val="FF0000"/>
                </a:solidFill>
              </a:rPr>
              <a:t> </a:t>
            </a:r>
            <a:r>
              <a:rPr lang="tr-TR" dirty="0" err="1" smtClean="0">
                <a:solidFill>
                  <a:srgbClr val="FF0000"/>
                </a:solidFill>
              </a:rPr>
              <a:t>Folktale</a:t>
            </a:r>
            <a:r>
              <a:rPr lang="tr-TR" dirty="0" smtClean="0">
                <a:solidFill>
                  <a:srgbClr val="FF0000"/>
                </a:solidFill>
              </a:rPr>
              <a:t>) TİP KATALOĞU</a:t>
            </a:r>
          </a:p>
          <a:p>
            <a:pPr marL="0" indent="0">
              <a:buNone/>
            </a:pPr>
            <a:r>
              <a:rPr lang="tr-TR" dirty="0" smtClean="0">
                <a:solidFill>
                  <a:srgbClr val="FF0000"/>
                </a:solidFill>
              </a:rPr>
              <a:t>1</a:t>
            </a:r>
            <a:r>
              <a:rPr lang="tr-TR" dirty="0">
                <a:solidFill>
                  <a:srgbClr val="FF0000"/>
                </a:solidFill>
              </a:rPr>
              <a:t>. HAYVAN MASALLARI 1-299</a:t>
            </a:r>
          </a:p>
          <a:p>
            <a:pPr marL="0" indent="0">
              <a:buNone/>
            </a:pPr>
            <a:r>
              <a:rPr lang="tr-TR" dirty="0">
                <a:solidFill>
                  <a:srgbClr val="FF0000"/>
                </a:solidFill>
              </a:rPr>
              <a:t>2. ASIL MASALLAR 300-1199</a:t>
            </a:r>
          </a:p>
          <a:p>
            <a:pPr marL="0" indent="0">
              <a:buNone/>
            </a:pPr>
            <a:r>
              <a:rPr lang="tr-TR" dirty="0">
                <a:solidFill>
                  <a:srgbClr val="FF0000"/>
                </a:solidFill>
              </a:rPr>
              <a:t>3. FIKRALAR </a:t>
            </a:r>
            <a:r>
              <a:rPr lang="tr-TR" dirty="0" smtClean="0">
                <a:solidFill>
                  <a:srgbClr val="FF0000"/>
                </a:solidFill>
              </a:rPr>
              <a:t>1200-1999 (Şakalar ve </a:t>
            </a:r>
            <a:r>
              <a:rPr lang="tr-TR" dirty="0" err="1" smtClean="0">
                <a:solidFill>
                  <a:srgbClr val="FF0000"/>
                </a:solidFill>
              </a:rPr>
              <a:t>Anegdotlar</a:t>
            </a:r>
            <a:r>
              <a:rPr lang="tr-TR" dirty="0" smtClean="0">
                <a:solidFill>
                  <a:srgbClr val="FF0000"/>
                </a:solidFill>
              </a:rPr>
              <a:t>)</a:t>
            </a:r>
            <a:endParaRPr lang="tr-TR" dirty="0">
              <a:solidFill>
                <a:srgbClr val="FF0000"/>
              </a:solidFill>
            </a:endParaRPr>
          </a:p>
          <a:p>
            <a:pPr marL="0" indent="0">
              <a:buNone/>
            </a:pPr>
            <a:r>
              <a:rPr lang="tr-TR" dirty="0">
                <a:solidFill>
                  <a:srgbClr val="FF0000"/>
                </a:solidFill>
              </a:rPr>
              <a:t>4. </a:t>
            </a:r>
            <a:r>
              <a:rPr lang="tr-TR" dirty="0" smtClean="0">
                <a:solidFill>
                  <a:srgbClr val="FF0000"/>
                </a:solidFill>
              </a:rPr>
              <a:t>FORMULLE BAŞLAYAN MASALLAR – (ZİNCİRLEMELİ MASALLAR) </a:t>
            </a:r>
            <a:r>
              <a:rPr lang="tr-TR" dirty="0">
                <a:solidFill>
                  <a:srgbClr val="FF0000"/>
                </a:solidFill>
              </a:rPr>
              <a:t>2000-2399</a:t>
            </a:r>
          </a:p>
          <a:p>
            <a:pPr marL="0" indent="0">
              <a:buNone/>
            </a:pPr>
            <a:r>
              <a:rPr lang="tr-TR" dirty="0">
                <a:solidFill>
                  <a:srgbClr val="FF0000"/>
                </a:solidFill>
              </a:rPr>
              <a:t>5. SINIFLAMAYA GİRMEYEN MASALLAR 2400-2499</a:t>
            </a:r>
          </a:p>
        </p:txBody>
      </p:sp>
    </p:spTree>
    <p:extLst>
      <p:ext uri="{BB962C8B-B14F-4D97-AF65-F5344CB8AC3E}">
        <p14:creationId xmlns:p14="http://schemas.microsoft.com/office/powerpoint/2010/main" val="12822860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0000" lnSpcReduction="20000"/>
          </a:bodyPr>
          <a:lstStyle/>
          <a:p>
            <a:pPr marL="0" indent="0">
              <a:buNone/>
            </a:pPr>
            <a:r>
              <a:rPr lang="tr-TR" sz="4100" dirty="0" smtClean="0"/>
              <a:t>Türkiye'de </a:t>
            </a:r>
            <a:r>
              <a:rPr lang="tr-TR" sz="4100" dirty="0"/>
              <a:t>Yapılan Tip </a:t>
            </a:r>
            <a:r>
              <a:rPr lang="tr-TR" sz="4100" dirty="0" smtClean="0"/>
              <a:t>Sınıflamaları – </a:t>
            </a:r>
          </a:p>
          <a:p>
            <a:pPr marL="0" indent="0">
              <a:buNone/>
            </a:pPr>
            <a:r>
              <a:rPr lang="tr-TR" sz="4100" dirty="0" err="1" smtClean="0"/>
              <a:t>Eberhard-Boratav'ın</a:t>
            </a:r>
            <a:r>
              <a:rPr lang="tr-TR" sz="4100" dirty="0" smtClean="0"/>
              <a:t> </a:t>
            </a:r>
            <a:r>
              <a:rPr lang="tr-TR" sz="4100" dirty="0"/>
              <a:t>Sınıflaması</a:t>
            </a:r>
          </a:p>
          <a:p>
            <a:pPr algn="just">
              <a:lnSpc>
                <a:spcPct val="170000"/>
              </a:lnSpc>
              <a:spcBef>
                <a:spcPts val="0"/>
              </a:spcBef>
            </a:pPr>
            <a:r>
              <a:rPr lang="tr-TR" dirty="0"/>
              <a:t>Türk masallarıyla ilgili tip çalışmaları 1940lı yılların ortalarında başlar. </a:t>
            </a:r>
            <a:r>
              <a:rPr lang="tr-TR" dirty="0" err="1"/>
              <a:t>Wolfram</a:t>
            </a:r>
            <a:r>
              <a:rPr lang="tr-TR" dirty="0"/>
              <a:t> </a:t>
            </a:r>
            <a:r>
              <a:rPr lang="tr-TR" dirty="0" err="1"/>
              <a:t>Eberhard</a:t>
            </a:r>
            <a:r>
              <a:rPr lang="tr-TR" dirty="0"/>
              <a:t> ve Pertev Naili </a:t>
            </a:r>
            <a:r>
              <a:rPr lang="tr-TR" dirty="0" err="1"/>
              <a:t>Boratav'ın</a:t>
            </a:r>
            <a:r>
              <a:rPr lang="tr-TR" dirty="0"/>
              <a:t> asıl kataloglarının habercisi diyebileceğimiz bir çalışmayı 1947 yılında tamamlayarak Almanca bir makale olarak yayımlarlar. Makalede sadece hayvan masalları ele alınmış olup tip sayısı 60'tır</a:t>
            </a:r>
            <a:r>
              <a:rPr lang="tr-TR" dirty="0" smtClean="0"/>
              <a:t>.</a:t>
            </a:r>
            <a:endParaRPr lang="tr-TR" dirty="0"/>
          </a:p>
          <a:p>
            <a:pPr algn="just">
              <a:lnSpc>
                <a:spcPct val="170000"/>
              </a:lnSpc>
              <a:spcBef>
                <a:spcPts val="0"/>
              </a:spcBef>
            </a:pPr>
            <a:r>
              <a:rPr lang="tr-TR" dirty="0"/>
              <a:t>Aynı araştırıcılar daha sonraki yıllarda 2500 masalın incelenmesi sonucunda 378 masal tipi ortaya çıkarırlar ve 1953 yılında </a:t>
            </a:r>
            <a:r>
              <a:rPr lang="tr-TR" b="1" dirty="0" err="1"/>
              <a:t>Typen</a:t>
            </a:r>
            <a:r>
              <a:rPr lang="tr-TR" b="1" dirty="0"/>
              <a:t> </a:t>
            </a:r>
            <a:r>
              <a:rPr lang="tr-TR" b="1" dirty="0" err="1"/>
              <a:t>türkischer</a:t>
            </a:r>
            <a:r>
              <a:rPr lang="tr-TR" b="1" dirty="0"/>
              <a:t> </a:t>
            </a:r>
            <a:r>
              <a:rPr lang="tr-TR" b="1" dirty="0" err="1"/>
              <a:t>Volksmärchen</a:t>
            </a:r>
            <a:r>
              <a:rPr lang="tr-TR" dirty="0"/>
              <a:t> adıyla </a:t>
            </a:r>
            <a:r>
              <a:rPr lang="tr-TR" dirty="0" err="1"/>
              <a:t>Wiesbaden'de</a:t>
            </a:r>
            <a:r>
              <a:rPr lang="tr-TR" dirty="0"/>
              <a:t> Almanca olarak yayımlarlar</a:t>
            </a:r>
            <a:r>
              <a:rPr lang="tr-TR" dirty="0" smtClean="0"/>
              <a:t>.</a:t>
            </a:r>
            <a:endParaRPr lang="tr-TR" dirty="0"/>
          </a:p>
          <a:p>
            <a:pPr algn="just">
              <a:lnSpc>
                <a:spcPct val="170000"/>
              </a:lnSpc>
              <a:spcBef>
                <a:spcPts val="0"/>
              </a:spcBef>
            </a:pPr>
            <a:r>
              <a:rPr lang="tr-TR" dirty="0"/>
              <a:t>Konunun daha iyi anlaşılabilmesi için </a:t>
            </a:r>
            <a:r>
              <a:rPr lang="tr-TR" dirty="0" err="1"/>
              <a:t>Antti</a:t>
            </a:r>
            <a:r>
              <a:rPr lang="tr-TR" dirty="0"/>
              <a:t> </a:t>
            </a:r>
            <a:r>
              <a:rPr lang="tr-TR" dirty="0" err="1"/>
              <a:t>Aarne</a:t>
            </a:r>
            <a:r>
              <a:rPr lang="tr-TR" dirty="0"/>
              <a:t> ve </a:t>
            </a:r>
            <a:r>
              <a:rPr lang="tr-TR" dirty="0" err="1"/>
              <a:t>Stith</a:t>
            </a:r>
            <a:r>
              <a:rPr lang="tr-TR" dirty="0"/>
              <a:t> </a:t>
            </a:r>
            <a:r>
              <a:rPr lang="tr-TR" dirty="0" err="1"/>
              <a:t>Thompson'da</a:t>
            </a:r>
            <a:r>
              <a:rPr lang="tr-TR" dirty="0"/>
              <a:t> olduğu gibi </a:t>
            </a:r>
            <a:r>
              <a:rPr lang="tr-TR" dirty="0" err="1"/>
              <a:t>Wolfram</a:t>
            </a:r>
            <a:r>
              <a:rPr lang="tr-TR" dirty="0"/>
              <a:t> </a:t>
            </a:r>
            <a:r>
              <a:rPr lang="tr-TR" dirty="0" err="1"/>
              <a:t>Eberhard</a:t>
            </a:r>
            <a:r>
              <a:rPr lang="tr-TR" dirty="0"/>
              <a:t> ve Pertev Naili </a:t>
            </a:r>
            <a:r>
              <a:rPr lang="tr-TR" dirty="0" err="1"/>
              <a:t>Boratav'ın</a:t>
            </a:r>
            <a:r>
              <a:rPr lang="tr-TR" dirty="0"/>
              <a:t> tip </a:t>
            </a:r>
            <a:r>
              <a:rPr lang="tr-TR" dirty="0" err="1"/>
              <a:t>kataloğlarının</a:t>
            </a:r>
            <a:r>
              <a:rPr lang="tr-TR" dirty="0"/>
              <a:t> da ana başlıklarını bir tablo hâlinde vermek istiyoruz.</a:t>
            </a:r>
          </a:p>
        </p:txBody>
      </p:sp>
    </p:spTree>
    <p:extLst>
      <p:ext uri="{BB962C8B-B14F-4D97-AF65-F5344CB8AC3E}">
        <p14:creationId xmlns:p14="http://schemas.microsoft.com/office/powerpoint/2010/main" val="16907463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buNone/>
            </a:pPr>
            <a:r>
              <a:rPr lang="tr-TR" dirty="0"/>
              <a:t>Masal Tipinin İsmi: Tipin hangi numaralar arasında olduğu</a:t>
            </a:r>
          </a:p>
          <a:p>
            <a:r>
              <a:rPr lang="tr-TR" dirty="0"/>
              <a:t>Hayvan Masalları 1 -22</a:t>
            </a:r>
          </a:p>
          <a:p>
            <a:r>
              <a:rPr lang="tr-TR" dirty="0"/>
              <a:t>Hayvan ve İnsan 22-33</a:t>
            </a:r>
          </a:p>
          <a:p>
            <a:r>
              <a:rPr lang="tr-TR" dirty="0"/>
              <a:t>Hayvan veya Bir Ruh İnsana Yardım Eder 34-82</a:t>
            </a:r>
          </a:p>
          <a:p>
            <a:r>
              <a:rPr lang="tr-TR" dirty="0"/>
              <a:t>Tabiatüstü Bir Ruh veya Hayvanla Evlenme 83 - 109</a:t>
            </a:r>
          </a:p>
          <a:p>
            <a:r>
              <a:rPr lang="tr-TR" dirty="0"/>
              <a:t>İyi Ruh veya Evliyalarla Yaşama 110- 122</a:t>
            </a:r>
          </a:p>
          <a:p>
            <a:r>
              <a:rPr lang="tr-TR" dirty="0"/>
              <a:t>Kaderin Hakimiyeti 123 - 142</a:t>
            </a:r>
          </a:p>
          <a:p>
            <a:r>
              <a:rPr lang="tr-TR" dirty="0"/>
              <a:t>Rüya 143 - 145</a:t>
            </a:r>
          </a:p>
          <a:p>
            <a:r>
              <a:rPr lang="tr-TR" dirty="0"/>
              <a:t>Kötü Ruhlarla Yaşama 146- 168</a:t>
            </a:r>
          </a:p>
          <a:p>
            <a:r>
              <a:rPr lang="tr-TR" dirty="0"/>
              <a:t>Sihirbazlar 169- 184</a:t>
            </a:r>
          </a:p>
          <a:p>
            <a:r>
              <a:rPr lang="tr-TR" dirty="0"/>
              <a:t>Bir Kız Sevgili Bulur 185 - 196</a:t>
            </a:r>
          </a:p>
          <a:p>
            <a:r>
              <a:rPr lang="tr-TR" dirty="0"/>
              <a:t>Bir Erkek Sevgili Bulur 197- 222</a:t>
            </a:r>
          </a:p>
          <a:p>
            <a:r>
              <a:rPr lang="tr-TR" dirty="0"/>
              <a:t>Fakir Kız Zenginle Evlenir 223 - 238</a:t>
            </a:r>
          </a:p>
          <a:p>
            <a:r>
              <a:rPr lang="tr-TR" dirty="0"/>
              <a:t>Kıskançlık ve İftira 239 - 255</a:t>
            </a:r>
          </a:p>
          <a:p>
            <a:r>
              <a:rPr lang="tr-TR" dirty="0"/>
              <a:t>Hor Görülen Koca Kahraman 256 - 258</a:t>
            </a:r>
          </a:p>
          <a:p>
            <a:r>
              <a:rPr lang="tr-TR" dirty="0"/>
              <a:t>Zina ve Baştan Çıkarma 259 - 280</a:t>
            </a:r>
          </a:p>
          <a:p>
            <a:r>
              <a:rPr lang="tr-TR" dirty="0"/>
              <a:t>Acayip İcraat ve Olaylar 281 -289</a:t>
            </a:r>
          </a:p>
          <a:p>
            <a:r>
              <a:rPr lang="tr-TR" dirty="0"/>
              <a:t>Acayip Davalar 290 - 301</a:t>
            </a:r>
          </a:p>
          <a:p>
            <a:r>
              <a:rPr lang="tr-TR" dirty="0"/>
              <a:t>Realist Masallar 302 - 310</a:t>
            </a:r>
          </a:p>
          <a:p>
            <a:r>
              <a:rPr lang="tr-TR" dirty="0"/>
              <a:t>Acayip Tesadüfler 311 - 316</a:t>
            </a:r>
          </a:p>
          <a:p>
            <a:r>
              <a:rPr lang="tr-TR" dirty="0"/>
              <a:t>Komik Hikâyeler 317 - 322</a:t>
            </a:r>
          </a:p>
          <a:p>
            <a:r>
              <a:rPr lang="tr-TR" dirty="0"/>
              <a:t>Aptal ve Tembel Erkekler ve Kadınlar 323 - 338</a:t>
            </a:r>
          </a:p>
          <a:p>
            <a:r>
              <a:rPr lang="tr-TR" dirty="0"/>
              <a:t>Hırsız ve Dedektif 339 - 349</a:t>
            </a:r>
          </a:p>
          <a:p>
            <a:r>
              <a:rPr lang="tr-TR" dirty="0"/>
              <a:t>Akıllı Hilekâr veya Cimri Erkek veya Kadınlar 350 - 378</a:t>
            </a:r>
          </a:p>
        </p:txBody>
      </p:sp>
    </p:spTree>
    <p:extLst>
      <p:ext uri="{BB962C8B-B14F-4D97-AF65-F5344CB8AC3E}">
        <p14:creationId xmlns:p14="http://schemas.microsoft.com/office/powerpoint/2010/main" val="545670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548680"/>
          </a:xfrm>
        </p:spPr>
        <p:txBody>
          <a:bodyPr>
            <a:noAutofit/>
          </a:bodyPr>
          <a:lstStyle/>
          <a:p>
            <a:r>
              <a:rPr lang="tr-TR" sz="2800" dirty="0"/>
              <a:t>STİTH THOMPSON'UN HALK EDEBİYATI MOTİF İNDEKSİ</a:t>
            </a:r>
          </a:p>
        </p:txBody>
      </p:sp>
      <p:sp>
        <p:nvSpPr>
          <p:cNvPr id="3" name="İçerik Yer Tutucusu 2"/>
          <p:cNvSpPr>
            <a:spLocks noGrp="1"/>
          </p:cNvSpPr>
          <p:nvPr>
            <p:ph idx="1"/>
          </p:nvPr>
        </p:nvSpPr>
        <p:spPr>
          <a:xfrm>
            <a:off x="0" y="332656"/>
            <a:ext cx="9144000" cy="6696744"/>
          </a:xfrm>
        </p:spPr>
        <p:txBody>
          <a:bodyPr>
            <a:noAutofit/>
          </a:bodyPr>
          <a:lstStyle/>
          <a:p>
            <a:pPr algn="just">
              <a:lnSpc>
                <a:spcPct val="170000"/>
              </a:lnSpc>
              <a:spcBef>
                <a:spcPts val="0"/>
              </a:spcBef>
            </a:pPr>
            <a:r>
              <a:rPr lang="tr-TR" sz="1800" dirty="0"/>
              <a:t> </a:t>
            </a:r>
            <a:r>
              <a:rPr lang="tr-TR" sz="1800" dirty="0" err="1"/>
              <a:t>Stith</a:t>
            </a:r>
            <a:r>
              <a:rPr lang="tr-TR" sz="1800" dirty="0"/>
              <a:t> </a:t>
            </a:r>
            <a:r>
              <a:rPr lang="tr-TR" sz="1800" dirty="0" err="1"/>
              <a:t>Thompson</a:t>
            </a:r>
            <a:r>
              <a:rPr lang="tr-TR" sz="1800" dirty="0"/>
              <a:t>,  birçok yazar tarafından ‘Folklorun Babası’ olarak anılır. </a:t>
            </a:r>
            <a:r>
              <a:rPr lang="tr-TR" sz="1800" dirty="0" err="1"/>
              <a:t>Thompson’un</a:t>
            </a:r>
            <a:r>
              <a:rPr lang="tr-TR" sz="1800" dirty="0"/>
              <a:t> asıl rolü folklorun meşruluk kazanmasına, Indiana Üniversitesi’nde bir yer verilmesine ve böylece kendi çalışması ile genç meslektaş ve öğrencilerinin milli sınırlar içinde ve uluslar arası alanda tanınmalarına zemin </a:t>
            </a:r>
            <a:r>
              <a:rPr lang="tr-TR" sz="1800" dirty="0" smtClean="0"/>
              <a:t>hazırlamasıdır. O</a:t>
            </a:r>
            <a:r>
              <a:rPr lang="tr-TR" sz="1800" dirty="0"/>
              <a:t>, </a:t>
            </a:r>
            <a:r>
              <a:rPr lang="tr-TR" sz="1800" dirty="0" smtClean="0"/>
              <a:t>gerçekten de </a:t>
            </a:r>
            <a:r>
              <a:rPr lang="tr-TR" sz="1800" dirty="0"/>
              <a:t>büyük emek isteyen </a:t>
            </a:r>
            <a:r>
              <a:rPr lang="tr-TR" sz="1800" b="1" dirty="0"/>
              <a:t>Motif-İndeks çalışmasına 1923 yılında başlamış, </a:t>
            </a:r>
            <a:r>
              <a:rPr lang="tr-TR" sz="1800" dirty="0"/>
              <a:t>1932-1937 yıllarında ise “</a:t>
            </a:r>
            <a:r>
              <a:rPr lang="tr-TR" sz="2000" b="1" dirty="0"/>
              <a:t>Motif-Index of Folk </a:t>
            </a:r>
            <a:r>
              <a:rPr lang="tr-TR" sz="2000" b="1" dirty="0" err="1"/>
              <a:t>Literature</a:t>
            </a:r>
            <a:r>
              <a:rPr lang="tr-TR" sz="2000" b="1" dirty="0"/>
              <a:t>”</a:t>
            </a:r>
            <a:r>
              <a:rPr lang="tr-TR" sz="1800" dirty="0"/>
              <a:t> adlı altı ciltlik çalışmasını yayınlamıştır. </a:t>
            </a:r>
            <a:r>
              <a:rPr lang="tr-TR" sz="1800" dirty="0" err="1"/>
              <a:t>Thompson</a:t>
            </a:r>
            <a:r>
              <a:rPr lang="tr-TR" sz="1800" dirty="0"/>
              <a:t> bu çalışmaya kaynaklık eden motif tanımını ise 1946 da yayınladığı </a:t>
            </a:r>
            <a:r>
              <a:rPr lang="tr-TR" sz="1800" dirty="0" err="1"/>
              <a:t>The</a:t>
            </a:r>
            <a:r>
              <a:rPr lang="tr-TR" sz="1800" dirty="0"/>
              <a:t> </a:t>
            </a:r>
            <a:r>
              <a:rPr lang="tr-TR" sz="1800" dirty="0" err="1"/>
              <a:t>Folktale</a:t>
            </a:r>
            <a:r>
              <a:rPr lang="tr-TR" sz="1800" dirty="0"/>
              <a:t> eserinde </a:t>
            </a:r>
            <a:r>
              <a:rPr lang="tr-TR" sz="1800" dirty="0" smtClean="0"/>
              <a:t>açıklamıştır:  </a:t>
            </a:r>
            <a:r>
              <a:rPr lang="tr-TR" sz="1800" dirty="0"/>
              <a:t>“</a:t>
            </a:r>
            <a:r>
              <a:rPr lang="tr-TR" sz="1800" i="1" dirty="0"/>
              <a:t>Motif bir masaldaki en küçük unsur olup, bu unsur gelenekte sürekli bir varoluş gücüne sahiptir. Bu güce sahip olabilmek için bu unsur görülmemiş ve çarpıcı bir özelliğe sahip olmak zorundadır</a:t>
            </a:r>
            <a:r>
              <a:rPr lang="tr-TR" sz="1800" i="1" dirty="0" smtClean="0"/>
              <a:t>.”  </a:t>
            </a:r>
            <a:r>
              <a:rPr lang="tr-TR" sz="1800" i="1" dirty="0" err="1"/>
              <a:t>Thompson</a:t>
            </a:r>
            <a:r>
              <a:rPr lang="tr-TR" sz="1800" i="1" dirty="0"/>
              <a:t> özellikle motif ile tip kavramlarını birbirinden ayırmaya çalışır: </a:t>
            </a:r>
            <a:r>
              <a:rPr lang="tr-TR" sz="1800" i="1" dirty="0" err="1"/>
              <a:t>Thompson’a</a:t>
            </a:r>
            <a:r>
              <a:rPr lang="tr-TR" sz="1800" i="1" dirty="0"/>
              <a:t> göre tip: “halk edebiyatı öğrencileri tarafından gelenekte bağımsız bir </a:t>
            </a:r>
            <a:r>
              <a:rPr lang="tr-TR" sz="1800" i="1" dirty="0" err="1"/>
              <a:t>varolma</a:t>
            </a:r>
            <a:r>
              <a:rPr lang="tr-TR" sz="1800" i="1" dirty="0"/>
              <a:t> kabiliyeti gösteren anlatmaları ifade etmek için kullanılan bir terimdir. Ne kadar karmaşık olursa olsun herhangi bir masal, bağımsız bir anlatma olarak anlatıldığında bir tip olarak değerlendirilir</a:t>
            </a:r>
            <a:r>
              <a:rPr lang="tr-TR" sz="1800" i="1" dirty="0" smtClean="0"/>
              <a:t>.”</a:t>
            </a:r>
            <a:endParaRPr lang="tr-TR" sz="1800" dirty="0"/>
          </a:p>
        </p:txBody>
      </p:sp>
    </p:spTree>
    <p:extLst>
      <p:ext uri="{BB962C8B-B14F-4D97-AF65-F5344CB8AC3E}">
        <p14:creationId xmlns:p14="http://schemas.microsoft.com/office/powerpoint/2010/main" val="13009048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47500" lnSpcReduction="20000"/>
          </a:bodyPr>
          <a:lstStyle/>
          <a:p>
            <a:pPr marL="0" indent="0" algn="just">
              <a:lnSpc>
                <a:spcPct val="170000"/>
              </a:lnSpc>
              <a:spcBef>
                <a:spcPts val="0"/>
              </a:spcBef>
              <a:buNone/>
            </a:pPr>
            <a:r>
              <a:rPr lang="tr-TR" sz="3400" dirty="0"/>
              <a:t> </a:t>
            </a:r>
            <a:r>
              <a:rPr lang="tr-TR" sz="3400" dirty="0" smtClean="0"/>
              <a:t>Bu tanımlamalara </a:t>
            </a:r>
            <a:r>
              <a:rPr lang="tr-TR" sz="3400" dirty="0"/>
              <a:t>göre </a:t>
            </a:r>
            <a:r>
              <a:rPr lang="tr-TR" sz="3400" dirty="0" err="1"/>
              <a:t>Thompson</a:t>
            </a:r>
            <a:r>
              <a:rPr lang="tr-TR" sz="3400" dirty="0"/>
              <a:t> motifleri öncelikle A’dan Z harfine kadar temel gruplara ayırmış, bu gruplarda kendi aralarında daha alt gruplara ayrılmıştır</a:t>
            </a:r>
            <a:r>
              <a:rPr lang="tr-TR" sz="3400" dirty="0" smtClean="0"/>
              <a:t>. </a:t>
            </a:r>
            <a:r>
              <a:rPr lang="tr-TR" sz="3400" dirty="0"/>
              <a:t>Metin Ekici, Türk Halk Edebiyatı El Kitabı’nın Kuramlar ve Yöntemler bölümünde, </a:t>
            </a:r>
            <a:r>
              <a:rPr lang="tr-TR" sz="3400" dirty="0" err="1"/>
              <a:t>Thompson’ın</a:t>
            </a:r>
            <a:r>
              <a:rPr lang="tr-TR" sz="3400" dirty="0"/>
              <a:t> bu sınıflandırmasındaki ana başlıkları aşağıdaki gibi </a:t>
            </a:r>
            <a:r>
              <a:rPr lang="tr-TR" sz="3400" dirty="0" smtClean="0"/>
              <a:t>23 ana başlık altında toplayıp aktarılmıştır:</a:t>
            </a:r>
            <a:endParaRPr lang="tr-TR" sz="3400" dirty="0"/>
          </a:p>
          <a:p>
            <a:pPr marL="0" indent="0">
              <a:buNone/>
            </a:pPr>
            <a:r>
              <a:rPr lang="tr-TR" dirty="0" smtClean="0"/>
              <a:t>a</a:t>
            </a:r>
            <a:r>
              <a:rPr lang="tr-TR" dirty="0"/>
              <a:t>)   Mitolojik motifler</a:t>
            </a:r>
          </a:p>
          <a:p>
            <a:pPr marL="0" indent="0">
              <a:buNone/>
            </a:pPr>
            <a:r>
              <a:rPr lang="tr-TR" dirty="0"/>
              <a:t>b)   Hayvanlar</a:t>
            </a:r>
          </a:p>
          <a:p>
            <a:pPr marL="0" indent="0">
              <a:buNone/>
            </a:pPr>
            <a:r>
              <a:rPr lang="tr-TR" dirty="0"/>
              <a:t>c)   Tabular</a:t>
            </a:r>
          </a:p>
          <a:p>
            <a:pPr marL="0" indent="0">
              <a:buNone/>
            </a:pPr>
            <a:r>
              <a:rPr lang="tr-TR" dirty="0"/>
              <a:t>d)   Sihir</a:t>
            </a:r>
          </a:p>
          <a:p>
            <a:pPr marL="0" indent="0">
              <a:buNone/>
            </a:pPr>
            <a:r>
              <a:rPr lang="tr-TR" dirty="0"/>
              <a:t>e)   Ölüm</a:t>
            </a:r>
          </a:p>
          <a:p>
            <a:pPr marL="0" indent="0">
              <a:buNone/>
            </a:pPr>
            <a:r>
              <a:rPr lang="tr-TR" dirty="0"/>
              <a:t>f)    Olağanüstülükler</a:t>
            </a:r>
          </a:p>
          <a:p>
            <a:pPr marL="0" indent="0">
              <a:buNone/>
            </a:pPr>
            <a:r>
              <a:rPr lang="tr-TR" dirty="0"/>
              <a:t>g)   Devler</a:t>
            </a:r>
          </a:p>
          <a:p>
            <a:pPr marL="0" indent="0">
              <a:buNone/>
            </a:pPr>
            <a:r>
              <a:rPr lang="tr-TR" dirty="0"/>
              <a:t>h)   Sınavlar, denemeler</a:t>
            </a:r>
          </a:p>
          <a:p>
            <a:pPr marL="0" indent="0">
              <a:buNone/>
            </a:pPr>
            <a:r>
              <a:rPr lang="tr-TR" dirty="0"/>
              <a:t>i)    Akıllı ve aptal</a:t>
            </a:r>
          </a:p>
          <a:p>
            <a:pPr marL="0" indent="0">
              <a:buNone/>
            </a:pPr>
            <a:r>
              <a:rPr lang="tr-TR" dirty="0"/>
              <a:t>j)    Aldatmalar</a:t>
            </a:r>
          </a:p>
          <a:p>
            <a:pPr marL="0" indent="0">
              <a:buNone/>
            </a:pPr>
            <a:r>
              <a:rPr lang="tr-TR" dirty="0"/>
              <a:t>k)   Kaderin ters dönmesi</a:t>
            </a:r>
          </a:p>
          <a:p>
            <a:pPr marL="0" indent="0">
              <a:buNone/>
            </a:pPr>
            <a:r>
              <a:rPr lang="tr-TR" dirty="0"/>
              <a:t>l)    Geleceğin tayini</a:t>
            </a:r>
          </a:p>
          <a:p>
            <a:pPr marL="0" indent="0">
              <a:buNone/>
            </a:pPr>
            <a:r>
              <a:rPr lang="tr-TR" dirty="0"/>
              <a:t>m)  Şans ve Talih</a:t>
            </a:r>
          </a:p>
          <a:p>
            <a:pPr marL="0" indent="0">
              <a:buNone/>
            </a:pPr>
            <a:r>
              <a:rPr lang="tr-TR" dirty="0"/>
              <a:t>n)   Toplum</a:t>
            </a:r>
          </a:p>
          <a:p>
            <a:pPr marL="0" indent="0">
              <a:buNone/>
            </a:pPr>
            <a:r>
              <a:rPr lang="tr-TR" dirty="0"/>
              <a:t>o)   Ödül ve cezalar</a:t>
            </a:r>
          </a:p>
          <a:p>
            <a:pPr marL="0" indent="0">
              <a:buNone/>
            </a:pPr>
            <a:r>
              <a:rPr lang="tr-TR" dirty="0"/>
              <a:t>p)   Esirler ve kaçaklar</a:t>
            </a:r>
          </a:p>
          <a:p>
            <a:pPr marL="0" indent="0">
              <a:buNone/>
            </a:pPr>
            <a:r>
              <a:rPr lang="tr-TR" dirty="0"/>
              <a:t>q)   Anormal zulümler</a:t>
            </a:r>
          </a:p>
          <a:p>
            <a:pPr marL="0" indent="0">
              <a:buNone/>
            </a:pPr>
            <a:r>
              <a:rPr lang="tr-TR" dirty="0"/>
              <a:t>r)    Cinsiyetler</a:t>
            </a:r>
          </a:p>
          <a:p>
            <a:pPr marL="0" indent="0">
              <a:buNone/>
            </a:pPr>
            <a:r>
              <a:rPr lang="tr-TR" dirty="0"/>
              <a:t>s)   Hayatın tabiatı</a:t>
            </a:r>
          </a:p>
          <a:p>
            <a:pPr marL="0" indent="0">
              <a:buNone/>
            </a:pPr>
            <a:r>
              <a:rPr lang="tr-TR" dirty="0"/>
              <a:t>t)    Din</a:t>
            </a:r>
          </a:p>
          <a:p>
            <a:pPr marL="0" indent="0">
              <a:buNone/>
            </a:pPr>
            <a:r>
              <a:rPr lang="tr-TR" dirty="0"/>
              <a:t>u)   Karakter özellikleri</a:t>
            </a:r>
          </a:p>
          <a:p>
            <a:pPr marL="0" indent="0">
              <a:buNone/>
            </a:pPr>
            <a:r>
              <a:rPr lang="tr-TR" dirty="0"/>
              <a:t>v)   Mizah</a:t>
            </a:r>
          </a:p>
          <a:p>
            <a:pPr marL="0" indent="0">
              <a:buNone/>
            </a:pPr>
            <a:r>
              <a:rPr lang="tr-TR" dirty="0"/>
              <a:t>w)  Diğer çeşitli mizah grupları</a:t>
            </a:r>
          </a:p>
          <a:p>
            <a:endParaRPr lang="tr-TR" dirty="0"/>
          </a:p>
        </p:txBody>
      </p:sp>
    </p:spTree>
    <p:extLst>
      <p:ext uri="{BB962C8B-B14F-4D97-AF65-F5344CB8AC3E}">
        <p14:creationId xmlns:p14="http://schemas.microsoft.com/office/powerpoint/2010/main" val="33894770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algn="just">
              <a:lnSpc>
                <a:spcPct val="160000"/>
              </a:lnSpc>
              <a:spcBef>
                <a:spcPts val="0"/>
              </a:spcBef>
            </a:pPr>
            <a:r>
              <a:rPr lang="tr-TR" dirty="0"/>
              <a:t> Örneğin[6] Adem elması ile ilgili motiflerin bulunduğu anlatıları bulmak için ilk durumda, “A. </a:t>
            </a:r>
            <a:r>
              <a:rPr lang="tr-TR" dirty="0" err="1"/>
              <a:t>Mythological</a:t>
            </a:r>
            <a:r>
              <a:rPr lang="tr-TR" dirty="0"/>
              <a:t> </a:t>
            </a:r>
            <a:r>
              <a:rPr lang="tr-TR" dirty="0" err="1"/>
              <a:t>Motifs</a:t>
            </a:r>
            <a:r>
              <a:rPr lang="tr-TR" dirty="0"/>
              <a:t> (Mitolojik Motifler)” kısmına bakıyoruz. Ardından bu ana başlığın altında bulunan A1300 -A1399 </a:t>
            </a:r>
            <a:r>
              <a:rPr lang="tr-TR" dirty="0" err="1"/>
              <a:t>Ordering</a:t>
            </a:r>
            <a:r>
              <a:rPr lang="tr-TR" dirty="0"/>
              <a:t> of Human Life (İnsan Yaşamının Düzenlenişi) alt grubundan “A1319.1 </a:t>
            </a:r>
            <a:r>
              <a:rPr lang="tr-TR" dirty="0" err="1"/>
              <a:t>Origin</a:t>
            </a:r>
            <a:r>
              <a:rPr lang="tr-TR" dirty="0"/>
              <a:t> of </a:t>
            </a:r>
            <a:r>
              <a:rPr lang="tr-TR" dirty="0" err="1"/>
              <a:t>Adam's</a:t>
            </a:r>
            <a:r>
              <a:rPr lang="tr-TR" dirty="0"/>
              <a:t> </a:t>
            </a:r>
            <a:r>
              <a:rPr lang="tr-TR" dirty="0" err="1"/>
              <a:t>apple</a:t>
            </a:r>
            <a:r>
              <a:rPr lang="tr-TR" dirty="0"/>
              <a:t>. </a:t>
            </a:r>
            <a:r>
              <a:rPr lang="tr-TR" dirty="0" err="1"/>
              <a:t>Forbidden</a:t>
            </a:r>
            <a:r>
              <a:rPr lang="tr-TR" dirty="0"/>
              <a:t> </a:t>
            </a:r>
            <a:r>
              <a:rPr lang="tr-TR" dirty="0" err="1"/>
              <a:t>fruit</a:t>
            </a:r>
            <a:r>
              <a:rPr lang="tr-TR" dirty="0"/>
              <a:t> </a:t>
            </a:r>
            <a:r>
              <a:rPr lang="tr-TR" dirty="0" err="1"/>
              <a:t>sticks</a:t>
            </a:r>
            <a:r>
              <a:rPr lang="tr-TR" dirty="0"/>
              <a:t> in </a:t>
            </a:r>
            <a:r>
              <a:rPr lang="tr-TR" dirty="0" err="1"/>
              <a:t>Adam's</a:t>
            </a:r>
            <a:r>
              <a:rPr lang="tr-TR" dirty="0"/>
              <a:t> </a:t>
            </a:r>
            <a:r>
              <a:rPr lang="tr-TR" dirty="0" err="1"/>
              <a:t>throat</a:t>
            </a:r>
            <a:r>
              <a:rPr lang="tr-TR" dirty="0"/>
              <a:t>” (Adem elmasının kökeni, Adem elmasındaki yasaklanan meyve atıkları) başlığının altında bu konudaki anlatıları görebiliyoruz. </a:t>
            </a:r>
          </a:p>
          <a:p>
            <a:pPr algn="just">
              <a:lnSpc>
                <a:spcPct val="160000"/>
              </a:lnSpc>
              <a:spcBef>
                <a:spcPts val="0"/>
              </a:spcBef>
            </a:pPr>
            <a:r>
              <a:rPr lang="tr-TR" dirty="0"/>
              <a:t>Özkul Çobanoğlu’nun da ifade ettiği gibi </a:t>
            </a:r>
            <a:r>
              <a:rPr lang="tr-TR" dirty="0" err="1"/>
              <a:t>Thompson’un</a:t>
            </a:r>
            <a:r>
              <a:rPr lang="tr-TR" dirty="0"/>
              <a:t> bazen Motif- </a:t>
            </a:r>
            <a:r>
              <a:rPr lang="tr-TR" dirty="0" err="1"/>
              <a:t>İndeks’e</a:t>
            </a:r>
            <a:r>
              <a:rPr lang="tr-TR" dirty="0"/>
              <a:t> bazı numaraları atladığı görülür. Bunun nedeni gelecekte ortaya çıkacak olan yeni motiflerin </a:t>
            </a:r>
            <a:r>
              <a:rPr lang="tr-TR" dirty="0" err="1"/>
              <a:t>Indeks’e</a:t>
            </a:r>
            <a:r>
              <a:rPr lang="tr-TR" dirty="0"/>
              <a:t> yerleştirilmesine imkan sağlamaktır. </a:t>
            </a:r>
          </a:p>
          <a:p>
            <a:endParaRPr lang="tr-TR" dirty="0"/>
          </a:p>
        </p:txBody>
      </p:sp>
    </p:spTree>
    <p:extLst>
      <p:ext uri="{BB962C8B-B14F-4D97-AF65-F5344CB8AC3E}">
        <p14:creationId xmlns:p14="http://schemas.microsoft.com/office/powerpoint/2010/main" val="23222602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lstStyle/>
          <a:p>
            <a:r>
              <a:rPr lang="tr-TR" dirty="0" smtClean="0"/>
              <a:t>AXEL ORLİK’İN </a:t>
            </a:r>
            <a:r>
              <a:rPr lang="tr-TR" dirty="0" smtClean="0">
                <a:solidFill>
                  <a:srgbClr val="FF0000"/>
                </a:solidFill>
              </a:rPr>
              <a:t>EPİK</a:t>
            </a:r>
            <a:r>
              <a:rPr lang="tr-TR" dirty="0" smtClean="0"/>
              <a:t> YASALARI </a:t>
            </a:r>
          </a:p>
          <a:p>
            <a:r>
              <a:rPr lang="tr-TR" dirty="0"/>
              <a:t>ANTİ AARNE ve MASAL </a:t>
            </a:r>
            <a:r>
              <a:rPr lang="tr-TR" dirty="0">
                <a:solidFill>
                  <a:srgbClr val="FF0000"/>
                </a:solidFill>
              </a:rPr>
              <a:t>TİP</a:t>
            </a:r>
            <a:r>
              <a:rPr lang="tr-TR" dirty="0"/>
              <a:t>LERİ </a:t>
            </a:r>
            <a:r>
              <a:rPr lang="tr-TR" dirty="0" smtClean="0"/>
              <a:t>KATALOĞU</a:t>
            </a:r>
          </a:p>
          <a:p>
            <a:r>
              <a:rPr lang="tr-TR" dirty="0"/>
              <a:t>STİTH THOMPSON VE HALK EDEBİYATI </a:t>
            </a:r>
            <a:r>
              <a:rPr lang="tr-TR" dirty="0">
                <a:solidFill>
                  <a:srgbClr val="FF0000"/>
                </a:solidFill>
              </a:rPr>
              <a:t>MOTİF</a:t>
            </a:r>
            <a:r>
              <a:rPr lang="tr-TR" dirty="0"/>
              <a:t> </a:t>
            </a:r>
            <a:r>
              <a:rPr lang="tr-TR" dirty="0" smtClean="0"/>
              <a:t>İNDEKSİ</a:t>
            </a:r>
          </a:p>
          <a:p>
            <a:pPr marL="0" indent="0">
              <a:buNone/>
            </a:pPr>
            <a:endParaRPr lang="tr-TR" dirty="0"/>
          </a:p>
          <a:p>
            <a:pPr marL="0" indent="0">
              <a:buNone/>
            </a:pPr>
            <a:r>
              <a:rPr lang="tr-TR" dirty="0" smtClean="0"/>
              <a:t>ELEŞTİRİLER</a:t>
            </a:r>
            <a:br>
              <a:rPr lang="tr-TR" dirty="0" smtClean="0"/>
            </a:br>
            <a:r>
              <a:rPr lang="tr-TR" dirty="0" err="1" smtClean="0"/>
              <a:t>Sydow</a:t>
            </a:r>
            <a:r>
              <a:rPr lang="tr-TR" dirty="0" smtClean="0"/>
              <a:t> ile </a:t>
            </a:r>
            <a:r>
              <a:rPr lang="tr-TR" dirty="0" err="1" smtClean="0"/>
              <a:t>Wasselky</a:t>
            </a:r>
            <a:r>
              <a:rPr lang="tr-TR" dirty="0" smtClean="0"/>
              <a:t> – «Ur forma» ulaşılmaz.</a:t>
            </a:r>
          </a:p>
          <a:p>
            <a:pPr marL="0" indent="0">
              <a:buNone/>
            </a:pPr>
            <a:r>
              <a:rPr lang="tr-TR" dirty="0" smtClean="0"/>
              <a:t>Petro ve </a:t>
            </a:r>
            <a:r>
              <a:rPr lang="tr-TR" dirty="0" err="1" smtClean="0"/>
              <a:t>Propp</a:t>
            </a:r>
            <a:r>
              <a:rPr lang="tr-TR" dirty="0" smtClean="0"/>
              <a:t> – Peri masaları ile ilgilendiler.</a:t>
            </a:r>
          </a:p>
          <a:p>
            <a:pPr marL="0" indent="0">
              <a:buNone/>
            </a:pPr>
            <a:r>
              <a:rPr lang="tr-TR" dirty="0" err="1" smtClean="0"/>
              <a:t>Propp</a:t>
            </a:r>
            <a:r>
              <a:rPr lang="tr-TR" dirty="0" smtClean="0"/>
              <a:t> – Yapısalcı yöntemi geliştirerek bu görüşten ayrılıyor.</a:t>
            </a:r>
          </a:p>
          <a:p>
            <a:pPr marL="0" indent="0">
              <a:buNone/>
            </a:pPr>
            <a:endParaRPr lang="tr-TR" dirty="0"/>
          </a:p>
        </p:txBody>
      </p:sp>
    </p:spTree>
    <p:extLst>
      <p:ext uri="{BB962C8B-B14F-4D97-AF65-F5344CB8AC3E}">
        <p14:creationId xmlns:p14="http://schemas.microsoft.com/office/powerpoint/2010/main" val="3167092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normAutofit fontScale="90000"/>
          </a:bodyPr>
          <a:lstStyle/>
          <a:p>
            <a:pPr eaLnBrk="1" fontAlgn="auto" hangingPunct="1">
              <a:spcAft>
                <a:spcPts val="0"/>
              </a:spcAft>
              <a:defRPr/>
            </a:pPr>
            <a:r>
              <a:rPr lang="tr-TR" dirty="0" smtClean="0"/>
              <a:t>Halk Bilimi Kuram ve Yöntemleri</a:t>
            </a:r>
            <a:br>
              <a:rPr lang="tr-TR" dirty="0" smtClean="0"/>
            </a:br>
            <a:endParaRPr lang="tr-TR" dirty="0" smtClean="0"/>
          </a:p>
        </p:txBody>
      </p:sp>
      <p:sp>
        <p:nvSpPr>
          <p:cNvPr id="3" name="İçerik Yer Tutucusu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tr-TR" dirty="0" smtClean="0"/>
              <a:t>A) Metin Merkezli Halkbilimi Kuram ve Yöntemleri</a:t>
            </a:r>
          </a:p>
          <a:p>
            <a:pPr marL="0" indent="0" eaLnBrk="1" fontAlgn="auto" hangingPunct="1">
              <a:spcAft>
                <a:spcPts val="0"/>
              </a:spcAft>
              <a:buFont typeface="Arial" panose="020B0604020202020204" pitchFamily="34" charset="0"/>
              <a:buNone/>
              <a:defRPr/>
            </a:pPr>
            <a:r>
              <a:rPr lang="tr-TR" dirty="0" smtClean="0"/>
              <a:t>B) Bağlam Merkezli Halkbilimi Yöntemleri</a:t>
            </a:r>
          </a:p>
          <a:p>
            <a:pPr eaLnBrk="1" fontAlgn="auto" hangingPunct="1">
              <a:spcAft>
                <a:spcPts val="0"/>
              </a:spcAft>
              <a:buFont typeface="Arial" panose="020B0604020202020204" pitchFamily="34" charset="0"/>
              <a:buChar char="•"/>
              <a:defRPr/>
            </a:pPr>
            <a:endParaRPr lang="tr-TR" dirty="0" smtClean="0"/>
          </a:p>
        </p:txBody>
      </p:sp>
    </p:spTree>
    <p:extLst>
      <p:ext uri="{BB962C8B-B14F-4D97-AF65-F5344CB8AC3E}">
        <p14:creationId xmlns:p14="http://schemas.microsoft.com/office/powerpoint/2010/main" val="25657258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4. </a:t>
            </a:r>
            <a:r>
              <a:rPr lang="tr-TR" dirty="0" smtClean="0"/>
              <a:t>PSİKOANALİTİK KURAM VE </a:t>
            </a:r>
            <a:r>
              <a:rPr lang="tr-TR" dirty="0"/>
              <a:t>YÖNTEM</a:t>
            </a:r>
            <a:br>
              <a:rPr lang="tr-TR" dirty="0"/>
            </a:br>
            <a:endParaRPr lang="tr-TR" dirty="0"/>
          </a:p>
        </p:txBody>
      </p:sp>
      <p:sp>
        <p:nvSpPr>
          <p:cNvPr id="3" name="İçerik Yer Tutucusu 2"/>
          <p:cNvSpPr>
            <a:spLocks noGrp="1"/>
          </p:cNvSpPr>
          <p:nvPr>
            <p:ph idx="1"/>
          </p:nvPr>
        </p:nvSpPr>
        <p:spPr/>
        <p:txBody>
          <a:bodyPr>
            <a:normAutofit/>
          </a:bodyPr>
          <a:lstStyle/>
          <a:p>
            <a:pPr algn="just"/>
            <a:r>
              <a:rPr lang="tr-TR" dirty="0" smtClean="0"/>
              <a:t>Wilhelm </a:t>
            </a:r>
            <a:r>
              <a:rPr lang="tr-TR" dirty="0" err="1"/>
              <a:t>Wundt</a:t>
            </a:r>
            <a:r>
              <a:rPr lang="tr-TR" dirty="0"/>
              <a:t> tarafından ortaya atılan, Freud tarafından uygulanan bilinçaltı tekniğinin halk edebiyatı ürünlerine uyarlanmasıdır. Mitlere bu şekilde yaklaşılmış ve rüyalarla mitler arasında ilgi kurulmaya çalışılmıştır. Freud Yunan miti </a:t>
            </a:r>
            <a:r>
              <a:rPr lang="tr-TR" dirty="0" err="1"/>
              <a:t>Oedipus</a:t>
            </a:r>
            <a:r>
              <a:rPr lang="tr-TR" dirty="0"/>
              <a:t> üzerinde bu yöntemle çalışmıştır. Kırmızı Başlıklı Kız masalı bu kuram çerçevesinde değerlendirilen bir masal örneğidir.</a:t>
            </a:r>
          </a:p>
          <a:p>
            <a:endParaRPr lang="tr-TR" dirty="0"/>
          </a:p>
        </p:txBody>
      </p:sp>
    </p:spTree>
    <p:extLst>
      <p:ext uri="{BB962C8B-B14F-4D97-AF65-F5344CB8AC3E}">
        <p14:creationId xmlns:p14="http://schemas.microsoft.com/office/powerpoint/2010/main" val="18658902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normAutofit fontScale="90000"/>
          </a:bodyPr>
          <a:lstStyle/>
          <a:p>
            <a:r>
              <a:rPr lang="tr-TR" dirty="0" smtClean="0"/>
              <a:t>PSİKOANALİTİK KURAM VE YÖNTEMİ</a:t>
            </a:r>
            <a:endParaRPr lang="tr-TR" dirty="0"/>
          </a:p>
        </p:txBody>
      </p:sp>
      <p:sp>
        <p:nvSpPr>
          <p:cNvPr id="3" name="İçerik Yer Tutucusu 2"/>
          <p:cNvSpPr>
            <a:spLocks noGrp="1"/>
          </p:cNvSpPr>
          <p:nvPr>
            <p:ph idx="1"/>
          </p:nvPr>
        </p:nvSpPr>
        <p:spPr>
          <a:xfrm>
            <a:off x="104743" y="1052736"/>
            <a:ext cx="9036496" cy="5733256"/>
          </a:xfrm>
        </p:spPr>
        <p:txBody>
          <a:bodyPr>
            <a:normAutofit/>
          </a:bodyPr>
          <a:lstStyle/>
          <a:p>
            <a:endParaRPr lang="tr-TR" dirty="0" smtClean="0"/>
          </a:p>
          <a:p>
            <a:pPr marL="0" indent="0">
              <a:buNone/>
            </a:pPr>
            <a:r>
              <a:rPr lang="tr-TR" dirty="0" smtClean="0"/>
              <a:t>Çok eleştirilen ve çok kullanılan kuram.</a:t>
            </a:r>
          </a:p>
          <a:p>
            <a:r>
              <a:rPr lang="tr-TR" dirty="0" err="1" smtClean="0"/>
              <a:t>Psikoanalitik</a:t>
            </a:r>
            <a:r>
              <a:rPr lang="tr-TR" dirty="0" smtClean="0"/>
              <a:t> </a:t>
            </a:r>
            <a:r>
              <a:rPr lang="tr-TR" dirty="0"/>
              <a:t>Halkbilimi Kuram ve </a:t>
            </a:r>
            <a:r>
              <a:rPr lang="tr-TR" dirty="0" smtClean="0"/>
              <a:t>Yöntemleri</a:t>
            </a:r>
            <a:endParaRPr lang="tr-TR" dirty="0"/>
          </a:p>
          <a:p>
            <a:r>
              <a:rPr lang="tr-TR" dirty="0" smtClean="0"/>
              <a:t>Kurucuları ve </a:t>
            </a:r>
            <a:r>
              <a:rPr lang="tr-TR" dirty="0"/>
              <a:t>Okullar ( </a:t>
            </a:r>
            <a:r>
              <a:rPr lang="tr-TR" dirty="0">
                <a:solidFill>
                  <a:srgbClr val="FF0000"/>
                </a:solidFill>
              </a:rPr>
              <a:t>W. </a:t>
            </a:r>
            <a:r>
              <a:rPr lang="tr-TR" dirty="0" err="1">
                <a:solidFill>
                  <a:srgbClr val="FF0000"/>
                </a:solidFill>
              </a:rPr>
              <a:t>Wundt</a:t>
            </a:r>
            <a:r>
              <a:rPr lang="tr-TR" dirty="0">
                <a:solidFill>
                  <a:srgbClr val="FF0000"/>
                </a:solidFill>
              </a:rPr>
              <a:t> Okulu, </a:t>
            </a:r>
            <a:r>
              <a:rPr lang="tr-TR" dirty="0" smtClean="0">
                <a:solidFill>
                  <a:srgbClr val="FF0000"/>
                </a:solidFill>
              </a:rPr>
              <a:t>Sigmund </a:t>
            </a:r>
            <a:r>
              <a:rPr lang="tr-TR" dirty="0">
                <a:solidFill>
                  <a:srgbClr val="FF0000"/>
                </a:solidFill>
              </a:rPr>
              <a:t>Freud Okulu, </a:t>
            </a:r>
            <a:r>
              <a:rPr lang="tr-TR" dirty="0" err="1">
                <a:solidFill>
                  <a:srgbClr val="FF0000"/>
                </a:solidFill>
              </a:rPr>
              <a:t>Jung</a:t>
            </a:r>
            <a:r>
              <a:rPr lang="tr-TR" dirty="0">
                <a:solidFill>
                  <a:srgbClr val="FF0000"/>
                </a:solidFill>
              </a:rPr>
              <a:t>  Okulu) </a:t>
            </a:r>
          </a:p>
          <a:p>
            <a:r>
              <a:rPr lang="tr-TR" dirty="0" smtClean="0"/>
              <a:t>Kuramın </a:t>
            </a:r>
            <a:r>
              <a:rPr lang="tr-TR" dirty="0"/>
              <a:t>Temel </a:t>
            </a:r>
            <a:r>
              <a:rPr lang="tr-TR" dirty="0" smtClean="0"/>
              <a:t>Paradigmaları ve Eleştiriler</a:t>
            </a:r>
            <a:endParaRPr lang="tr-TR" dirty="0"/>
          </a:p>
        </p:txBody>
      </p:sp>
    </p:spTree>
    <p:extLst>
      <p:ext uri="{BB962C8B-B14F-4D97-AF65-F5344CB8AC3E}">
        <p14:creationId xmlns:p14="http://schemas.microsoft.com/office/powerpoint/2010/main" val="21030594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a:bodyPr>
          <a:lstStyle/>
          <a:p>
            <a:r>
              <a:rPr lang="tr-TR" dirty="0" err="1"/>
              <a:t>Psikoanalitik</a:t>
            </a:r>
            <a:r>
              <a:rPr lang="tr-TR" dirty="0"/>
              <a:t> Halkbilimi </a:t>
            </a:r>
            <a:r>
              <a:rPr lang="tr-TR" dirty="0" smtClean="0"/>
              <a:t>Okulları halkbiliminin erken </a:t>
            </a:r>
            <a:r>
              <a:rPr lang="tr-TR" dirty="0"/>
              <a:t>döneminde var olan “Mitolojik </a:t>
            </a:r>
            <a:r>
              <a:rPr lang="tr-TR" dirty="0" err="1"/>
              <a:t>Teori”nin</a:t>
            </a:r>
            <a:r>
              <a:rPr lang="tr-TR" dirty="0"/>
              <a:t> </a:t>
            </a:r>
            <a:r>
              <a:rPr lang="tr-TR" dirty="0" smtClean="0"/>
              <a:t>çeşitli okullarından </a:t>
            </a:r>
            <a:r>
              <a:rPr lang="tr-TR" dirty="0"/>
              <a:t>biri olarak kabul edilir. Bu teori de </a:t>
            </a:r>
            <a:r>
              <a:rPr lang="tr-TR" dirty="0" smtClean="0"/>
              <a:t>tıpkı diğer </a:t>
            </a:r>
            <a:r>
              <a:rPr lang="tr-TR" dirty="0"/>
              <a:t>teoriler gibi tek </a:t>
            </a:r>
            <a:r>
              <a:rPr lang="tr-TR" dirty="0" err="1" smtClean="0"/>
              <a:t>kavramlı</a:t>
            </a:r>
            <a:r>
              <a:rPr lang="tr-TR" dirty="0" smtClean="0"/>
              <a:t> ve </a:t>
            </a:r>
            <a:r>
              <a:rPr lang="tr-TR" dirty="0"/>
              <a:t>sosyal </a:t>
            </a:r>
            <a:r>
              <a:rPr lang="tr-TR" dirty="0" smtClean="0"/>
              <a:t>olayları çoğu zaman </a:t>
            </a:r>
            <a:r>
              <a:rPr lang="tr-TR" dirty="0"/>
              <a:t>tek nedene </a:t>
            </a:r>
            <a:r>
              <a:rPr lang="tr-TR" dirty="0" smtClean="0"/>
              <a:t>bağlayarak açıklayan </a:t>
            </a:r>
            <a:r>
              <a:rPr lang="tr-TR" dirty="0"/>
              <a:t>kuramlardan </a:t>
            </a:r>
            <a:r>
              <a:rPr lang="tr-TR" dirty="0" smtClean="0"/>
              <a:t>biridir</a:t>
            </a:r>
            <a:r>
              <a:rPr lang="tr-TR" dirty="0"/>
              <a:t>. Bu </a:t>
            </a:r>
            <a:r>
              <a:rPr lang="tr-TR" dirty="0" smtClean="0"/>
              <a:t>kuramın okulları şunlardır</a:t>
            </a:r>
            <a:r>
              <a:rPr lang="tr-TR" dirty="0"/>
              <a:t>:</a:t>
            </a:r>
          </a:p>
          <a:p>
            <a:r>
              <a:rPr lang="tr-TR" dirty="0" err="1"/>
              <a:t>Wundt</a:t>
            </a:r>
            <a:r>
              <a:rPr lang="tr-TR" dirty="0"/>
              <a:t> Okulu</a:t>
            </a:r>
          </a:p>
          <a:p>
            <a:r>
              <a:rPr lang="tr-TR" dirty="0"/>
              <a:t>Sigmund Freud Okulu</a:t>
            </a:r>
          </a:p>
          <a:p>
            <a:r>
              <a:rPr lang="tr-TR" dirty="0"/>
              <a:t>C.G. </a:t>
            </a:r>
            <a:r>
              <a:rPr lang="tr-TR" dirty="0" err="1"/>
              <a:t>Jung</a:t>
            </a:r>
            <a:r>
              <a:rPr lang="tr-TR" dirty="0"/>
              <a:t> </a:t>
            </a:r>
            <a:r>
              <a:rPr lang="tr-TR" dirty="0" smtClean="0"/>
              <a:t>Okulu</a:t>
            </a:r>
            <a:endParaRPr lang="tr-TR" dirty="0"/>
          </a:p>
          <a:p>
            <a:r>
              <a:rPr lang="tr-TR" dirty="0" smtClean="0"/>
              <a:t>İnsanların bastırılmış duygularını bilinç altındadır.</a:t>
            </a:r>
            <a:endParaRPr lang="tr-TR" dirty="0"/>
          </a:p>
        </p:txBody>
      </p:sp>
      <p:sp>
        <p:nvSpPr>
          <p:cNvPr id="2" name="İkizkenar Üçgen 1"/>
          <p:cNvSpPr/>
          <p:nvPr/>
        </p:nvSpPr>
        <p:spPr>
          <a:xfrm>
            <a:off x="3941119" y="5588459"/>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9" name="Düz Bağlayıcı 8"/>
          <p:cNvCxnSpPr/>
          <p:nvPr/>
        </p:nvCxnSpPr>
        <p:spPr>
          <a:xfrm>
            <a:off x="3563888" y="6045659"/>
            <a:ext cx="259228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Dikdörtgen 9"/>
          <p:cNvSpPr/>
          <p:nvPr/>
        </p:nvSpPr>
        <p:spPr>
          <a:xfrm>
            <a:off x="5940152" y="5588459"/>
            <a:ext cx="2376264"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Görünen yüzü - bilinç</a:t>
            </a:r>
            <a:endParaRPr lang="tr-TR" dirty="0"/>
          </a:p>
        </p:txBody>
      </p:sp>
      <p:sp>
        <p:nvSpPr>
          <p:cNvPr id="11" name="Dikdörtgen 10"/>
          <p:cNvSpPr/>
          <p:nvPr/>
        </p:nvSpPr>
        <p:spPr>
          <a:xfrm>
            <a:off x="5580112" y="6309320"/>
            <a:ext cx="2880320" cy="5486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Bilinçaltı  - bastırılmış duygular</a:t>
            </a:r>
            <a:endParaRPr lang="tr-TR" dirty="0"/>
          </a:p>
        </p:txBody>
      </p:sp>
      <p:sp>
        <p:nvSpPr>
          <p:cNvPr id="12" name="Dikdörtgen 11"/>
          <p:cNvSpPr/>
          <p:nvPr/>
        </p:nvSpPr>
        <p:spPr>
          <a:xfrm>
            <a:off x="0" y="5301208"/>
            <a:ext cx="3203848" cy="1556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Rüya, esrar, eroin, sarhoşluk, delilik esnasında bilinçaltı  yüzeye çıkar.</a:t>
            </a:r>
          </a:p>
          <a:p>
            <a:pPr algn="ctr"/>
            <a:r>
              <a:rPr lang="tr-TR" dirty="0" smtClean="0"/>
              <a:t>Halk bilimi ürünleri bu bastırılmış duyguların ürünüdür</a:t>
            </a:r>
            <a:endParaRPr lang="tr-TR" dirty="0"/>
          </a:p>
        </p:txBody>
      </p:sp>
    </p:spTree>
    <p:extLst>
      <p:ext uri="{BB962C8B-B14F-4D97-AF65-F5344CB8AC3E}">
        <p14:creationId xmlns:p14="http://schemas.microsoft.com/office/powerpoint/2010/main" val="17432843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476672"/>
          </a:xfrm>
        </p:spPr>
        <p:txBody>
          <a:bodyPr>
            <a:normAutofit fontScale="90000"/>
          </a:bodyPr>
          <a:lstStyle/>
          <a:p>
            <a:r>
              <a:rPr lang="tr-TR" dirty="0"/>
              <a:t>1) </a:t>
            </a:r>
            <a:r>
              <a:rPr lang="tr-TR" dirty="0" err="1"/>
              <a:t>Wundt</a:t>
            </a:r>
            <a:r>
              <a:rPr lang="tr-TR" dirty="0"/>
              <a:t> Okulu</a:t>
            </a:r>
          </a:p>
        </p:txBody>
      </p:sp>
      <p:sp>
        <p:nvSpPr>
          <p:cNvPr id="3" name="İçerik Yer Tutucusu 2"/>
          <p:cNvSpPr>
            <a:spLocks noGrp="1"/>
          </p:cNvSpPr>
          <p:nvPr>
            <p:ph idx="1"/>
          </p:nvPr>
        </p:nvSpPr>
        <p:spPr>
          <a:xfrm>
            <a:off x="251520" y="620688"/>
            <a:ext cx="8892480" cy="5505475"/>
          </a:xfrm>
        </p:spPr>
        <p:txBody>
          <a:bodyPr>
            <a:normAutofit fontScale="70000" lnSpcReduction="20000"/>
          </a:bodyPr>
          <a:lstStyle/>
          <a:p>
            <a:pPr>
              <a:lnSpc>
                <a:spcPct val="150000"/>
              </a:lnSpc>
              <a:spcBef>
                <a:spcPts val="0"/>
              </a:spcBef>
            </a:pPr>
            <a:r>
              <a:rPr lang="tr-TR" dirty="0" smtClean="0"/>
              <a:t>Algı, </a:t>
            </a:r>
            <a:r>
              <a:rPr lang="tr-TR" dirty="0"/>
              <a:t>duyum, dikkat, tepki</a:t>
            </a:r>
            <a:r>
              <a:rPr lang="tr-TR" dirty="0" smtClean="0"/>
              <a:t>, heyecan </a:t>
            </a:r>
            <a:r>
              <a:rPr lang="tr-TR" dirty="0"/>
              <a:t>ve </a:t>
            </a:r>
            <a:r>
              <a:rPr lang="tr-TR" dirty="0" smtClean="0"/>
              <a:t>çağrışım </a:t>
            </a:r>
            <a:r>
              <a:rPr lang="tr-TR" dirty="0"/>
              <a:t>gibi </a:t>
            </a:r>
            <a:r>
              <a:rPr lang="tr-TR" dirty="0" smtClean="0"/>
              <a:t>konulara değinmişlerdir. </a:t>
            </a:r>
          </a:p>
          <a:p>
            <a:pPr algn="just">
              <a:lnSpc>
                <a:spcPct val="150000"/>
              </a:lnSpc>
              <a:spcBef>
                <a:spcPts val="0"/>
              </a:spcBef>
            </a:pPr>
            <a:r>
              <a:rPr lang="tr-TR" dirty="0" smtClean="0"/>
              <a:t>“bilinç</a:t>
            </a:r>
            <a:r>
              <a:rPr lang="tr-TR" dirty="0"/>
              <a:t>” son derece </a:t>
            </a:r>
            <a:r>
              <a:rPr lang="tr-TR" dirty="0" smtClean="0"/>
              <a:t>önemlidir.</a:t>
            </a:r>
          </a:p>
          <a:p>
            <a:pPr algn="just">
              <a:lnSpc>
                <a:spcPct val="150000"/>
              </a:lnSpc>
              <a:spcBef>
                <a:spcPts val="0"/>
              </a:spcBef>
            </a:pPr>
            <a:r>
              <a:rPr lang="tr-TR" dirty="0" err="1" smtClean="0"/>
              <a:t>Wundt</a:t>
            </a:r>
            <a:r>
              <a:rPr lang="tr-TR" dirty="0" smtClean="0"/>
              <a:t> «Milletlerin Psikolojisi” </a:t>
            </a:r>
            <a:r>
              <a:rPr lang="tr-TR" dirty="0"/>
              <a:t>(1912) </a:t>
            </a:r>
            <a:r>
              <a:rPr lang="tr-TR" dirty="0" smtClean="0"/>
              <a:t>adlı eserinde değişik toplumların </a:t>
            </a:r>
            <a:r>
              <a:rPr lang="tr-TR" dirty="0"/>
              <a:t>mit ve </a:t>
            </a:r>
            <a:r>
              <a:rPr lang="tr-TR" dirty="0" smtClean="0"/>
              <a:t>masallarını tahlil </a:t>
            </a:r>
            <a:r>
              <a:rPr lang="tr-TR" dirty="0"/>
              <a:t>ederek pek </a:t>
            </a:r>
            <a:r>
              <a:rPr lang="tr-TR" dirty="0" smtClean="0"/>
              <a:t>çok </a:t>
            </a:r>
            <a:r>
              <a:rPr lang="tr-TR" dirty="0"/>
              <a:t>dini ve edebi </a:t>
            </a:r>
            <a:r>
              <a:rPr lang="tr-TR" dirty="0" smtClean="0"/>
              <a:t>olguların </a:t>
            </a:r>
            <a:r>
              <a:rPr lang="tr-TR" dirty="0"/>
              <a:t>insan zihninin spesifik </a:t>
            </a:r>
            <a:r>
              <a:rPr lang="tr-TR" dirty="0" smtClean="0"/>
              <a:t>psikolojik şartlarında  </a:t>
            </a:r>
            <a:r>
              <a:rPr lang="tr-TR" dirty="0"/>
              <a:t>ve âdeta </a:t>
            </a:r>
            <a:r>
              <a:rPr lang="tr-TR" dirty="0" smtClean="0"/>
              <a:t>rüyanın yaratılışına benzer </a:t>
            </a:r>
            <a:r>
              <a:rPr lang="tr-TR" dirty="0"/>
              <a:t>bir </a:t>
            </a:r>
            <a:r>
              <a:rPr lang="tr-TR" dirty="0" smtClean="0"/>
              <a:t>şekilde yaratıldığı sonucuna varır. </a:t>
            </a:r>
            <a:r>
              <a:rPr lang="tr-TR" dirty="0" err="1" smtClean="0"/>
              <a:t>Wundt</a:t>
            </a:r>
            <a:r>
              <a:rPr lang="tr-TR" dirty="0" smtClean="0"/>
              <a:t> </a:t>
            </a:r>
            <a:r>
              <a:rPr lang="tr-TR" dirty="0"/>
              <a:t>ve takipçileri halkbilimi ürünlerinin </a:t>
            </a:r>
            <a:r>
              <a:rPr lang="tr-TR" dirty="0" smtClean="0"/>
              <a:t>kaynağını insanın düş, imge ve hülya gibi </a:t>
            </a:r>
            <a:r>
              <a:rPr lang="tr-TR" dirty="0" err="1" smtClean="0"/>
              <a:t>psikojik</a:t>
            </a:r>
            <a:r>
              <a:rPr lang="tr-TR" dirty="0" smtClean="0"/>
              <a:t> oluşumlarla açıklamaktadırlar.</a:t>
            </a:r>
          </a:p>
          <a:p>
            <a:pPr algn="just">
              <a:lnSpc>
                <a:spcPct val="150000"/>
              </a:lnSpc>
              <a:spcBef>
                <a:spcPts val="0"/>
              </a:spcBef>
            </a:pPr>
            <a:r>
              <a:rPr lang="tr-TR" dirty="0" smtClean="0"/>
              <a:t>Halkbilimi ürünleri bilinçaltı </a:t>
            </a:r>
            <a:r>
              <a:rPr lang="tr-TR" dirty="0" err="1" smtClean="0"/>
              <a:t>bastırlmış</a:t>
            </a:r>
            <a:r>
              <a:rPr lang="tr-TR" dirty="0" smtClean="0"/>
              <a:t> duyguların açığa çıkmasıyla oluşur.</a:t>
            </a:r>
            <a:endParaRPr lang="tr-TR" dirty="0"/>
          </a:p>
        </p:txBody>
      </p:sp>
    </p:spTree>
    <p:extLst>
      <p:ext uri="{BB962C8B-B14F-4D97-AF65-F5344CB8AC3E}">
        <p14:creationId xmlns:p14="http://schemas.microsoft.com/office/powerpoint/2010/main" val="355492393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476672"/>
          </a:xfrm>
        </p:spPr>
        <p:txBody>
          <a:bodyPr>
            <a:normAutofit fontScale="90000"/>
          </a:bodyPr>
          <a:lstStyle/>
          <a:p>
            <a:r>
              <a:rPr lang="tr-TR" dirty="0" smtClean="0"/>
              <a:t>2</a:t>
            </a:r>
            <a:r>
              <a:rPr lang="tr-TR" dirty="0"/>
              <a:t>) Sigmund Freud Okul</a:t>
            </a:r>
          </a:p>
        </p:txBody>
      </p:sp>
      <p:sp>
        <p:nvSpPr>
          <p:cNvPr id="3" name="İçerik Yer Tutucusu 2"/>
          <p:cNvSpPr>
            <a:spLocks noGrp="1"/>
          </p:cNvSpPr>
          <p:nvPr>
            <p:ph idx="1"/>
          </p:nvPr>
        </p:nvSpPr>
        <p:spPr>
          <a:xfrm>
            <a:off x="0" y="548680"/>
            <a:ext cx="9144000" cy="6309320"/>
          </a:xfrm>
        </p:spPr>
        <p:txBody>
          <a:bodyPr>
            <a:normAutofit fontScale="85000" lnSpcReduction="20000"/>
          </a:bodyPr>
          <a:lstStyle/>
          <a:p>
            <a:pPr algn="just">
              <a:lnSpc>
                <a:spcPct val="150000"/>
              </a:lnSpc>
              <a:spcBef>
                <a:spcPts val="0"/>
              </a:spcBef>
            </a:pPr>
            <a:r>
              <a:rPr lang="tr-TR" dirty="0"/>
              <a:t>Halkbilimi </a:t>
            </a:r>
            <a:r>
              <a:rPr lang="tr-TR" dirty="0" smtClean="0"/>
              <a:t>çalışmalarında </a:t>
            </a:r>
            <a:r>
              <a:rPr lang="tr-TR" dirty="0"/>
              <a:t>Psikolojik </a:t>
            </a:r>
            <a:r>
              <a:rPr lang="tr-TR" dirty="0" err="1" smtClean="0"/>
              <a:t>Kuram’ın</a:t>
            </a:r>
            <a:r>
              <a:rPr lang="tr-TR" dirty="0" smtClean="0"/>
              <a:t> </a:t>
            </a:r>
            <a:r>
              <a:rPr lang="tr-TR" dirty="0"/>
              <a:t>en </a:t>
            </a:r>
            <a:r>
              <a:rPr lang="tr-TR" dirty="0" smtClean="0"/>
              <a:t>yaygın uygulayıcıları Freud </a:t>
            </a:r>
            <a:r>
              <a:rPr lang="tr-TR" dirty="0"/>
              <a:t>ve takipçileridir. Freud’un </a:t>
            </a:r>
            <a:r>
              <a:rPr lang="tr-TR" dirty="0" smtClean="0"/>
              <a:t>bilinçaltı düşünceyi araştırırken </a:t>
            </a:r>
            <a:r>
              <a:rPr lang="tr-TR" dirty="0"/>
              <a:t>mitlere ve peri </a:t>
            </a:r>
            <a:r>
              <a:rPr lang="tr-TR" dirty="0" smtClean="0"/>
              <a:t>masallarına</a:t>
            </a:r>
            <a:r>
              <a:rPr lang="tr-TR" dirty="0"/>
              <a:t>, tabulara, </a:t>
            </a:r>
            <a:r>
              <a:rPr lang="tr-TR" dirty="0" smtClean="0"/>
              <a:t>şakalara </a:t>
            </a:r>
            <a:r>
              <a:rPr lang="tr-TR" dirty="0"/>
              <a:t>ve </a:t>
            </a:r>
            <a:r>
              <a:rPr lang="tr-TR" dirty="0" smtClean="0"/>
              <a:t>batıl </a:t>
            </a:r>
            <a:r>
              <a:rPr lang="tr-TR" dirty="0"/>
              <a:t>inançlara büyük </a:t>
            </a:r>
            <a:r>
              <a:rPr lang="tr-TR" dirty="0" smtClean="0"/>
              <a:t>ağırlık vermiştir.</a:t>
            </a:r>
          </a:p>
          <a:p>
            <a:pPr algn="just">
              <a:lnSpc>
                <a:spcPct val="150000"/>
              </a:lnSpc>
              <a:spcBef>
                <a:spcPts val="0"/>
              </a:spcBef>
            </a:pPr>
            <a:r>
              <a:rPr lang="tr-TR" dirty="0" smtClean="0"/>
              <a:t>Sigmund </a:t>
            </a:r>
            <a:r>
              <a:rPr lang="tr-TR" dirty="0"/>
              <a:t>Freud Okulu Freud “Rüyaların </a:t>
            </a:r>
            <a:r>
              <a:rPr lang="tr-TR" dirty="0" err="1"/>
              <a:t>Yorumları”adlı</a:t>
            </a:r>
            <a:r>
              <a:rPr lang="tr-TR" dirty="0"/>
              <a:t> serinde bilinç altını ve işleyiş yöntemini açıklamıştı. Freud rüyalarda ortaya çıkan çeşitli sembol ve olgular, olaylar ve yaşanılması olanaksız pek çok şeyin, aslında çocukluk döneminde arzu edilip gerçekleştirilemeyen bastırılmış ve bilinçaltına itilmiş cinsel arzu ve korkuların rüyalarda bazı semboller ve imgeler halinde ortaya çıkması olduğunu savunur.</a:t>
            </a:r>
          </a:p>
          <a:p>
            <a:pPr marL="0" indent="0">
              <a:buNone/>
            </a:pPr>
            <a:endParaRPr lang="tr-TR" dirty="0"/>
          </a:p>
        </p:txBody>
      </p:sp>
    </p:spTree>
    <p:extLst>
      <p:ext uri="{BB962C8B-B14F-4D97-AF65-F5344CB8AC3E}">
        <p14:creationId xmlns:p14="http://schemas.microsoft.com/office/powerpoint/2010/main" val="39363280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fontScale="92500"/>
          </a:bodyPr>
          <a:lstStyle/>
          <a:p>
            <a:pPr algn="just">
              <a:lnSpc>
                <a:spcPct val="150000"/>
              </a:lnSpc>
              <a:spcBef>
                <a:spcPts val="0"/>
              </a:spcBef>
            </a:pPr>
            <a:r>
              <a:rPr lang="tr-TR" dirty="0" smtClean="0"/>
              <a:t>Freud’un </a:t>
            </a:r>
            <a:r>
              <a:rPr lang="tr-TR" dirty="0"/>
              <a:t>takipçileri halk geleneklerinin ve </a:t>
            </a:r>
            <a:r>
              <a:rPr lang="tr-TR" dirty="0" smtClean="0"/>
              <a:t>inançlarının</a:t>
            </a:r>
            <a:r>
              <a:rPr lang="tr-TR" dirty="0"/>
              <a:t>, ayinlerinin, halk </a:t>
            </a:r>
            <a:r>
              <a:rPr lang="tr-TR" dirty="0" smtClean="0"/>
              <a:t>oyunlarının </a:t>
            </a:r>
            <a:r>
              <a:rPr lang="tr-TR" dirty="0"/>
              <a:t>ve </a:t>
            </a:r>
            <a:r>
              <a:rPr lang="tr-TR" dirty="0" smtClean="0"/>
              <a:t>hikayelerinin </a:t>
            </a:r>
            <a:r>
              <a:rPr lang="tr-TR" dirty="0"/>
              <a:t>gizli </a:t>
            </a:r>
            <a:r>
              <a:rPr lang="tr-TR" dirty="0" smtClean="0"/>
              <a:t>anlamlarını ortaya çıkarmak </a:t>
            </a:r>
            <a:r>
              <a:rPr lang="tr-TR" dirty="0"/>
              <a:t>için </a:t>
            </a:r>
            <a:r>
              <a:rPr lang="tr-TR" dirty="0" smtClean="0"/>
              <a:t>çalışmalar yapmışlardır.</a:t>
            </a:r>
          </a:p>
          <a:p>
            <a:pPr marL="0" indent="0" algn="just">
              <a:lnSpc>
                <a:spcPct val="150000"/>
              </a:lnSpc>
              <a:spcBef>
                <a:spcPts val="0"/>
              </a:spcBef>
              <a:buNone/>
            </a:pPr>
            <a:endParaRPr lang="tr-TR" dirty="0" smtClean="0"/>
          </a:p>
          <a:p>
            <a:pPr algn="just">
              <a:lnSpc>
                <a:spcPct val="150000"/>
              </a:lnSpc>
              <a:spcBef>
                <a:spcPts val="0"/>
              </a:spcBef>
            </a:pPr>
            <a:r>
              <a:rPr lang="tr-TR" dirty="0"/>
              <a:t>Psikanalist halkbilimciler, çalışmalarında sadece mitleri ve masalları değil, neredeyse folklorun bütün türlerine ait malzemeyi ele alıp incelemeye çalışmışlardır. Freud ve takipçileri halkbilimi ürün ve olaylarını cinsellik ve cinsel simgelerle açıklayıp çözümlemeye </a:t>
            </a:r>
            <a:r>
              <a:rPr lang="tr-TR" dirty="0" smtClean="0"/>
              <a:t>çalışmışlardır</a:t>
            </a:r>
            <a:r>
              <a:rPr lang="tr-TR" dirty="0"/>
              <a:t>.</a:t>
            </a:r>
          </a:p>
          <a:p>
            <a:endParaRPr lang="tr-TR" dirty="0"/>
          </a:p>
        </p:txBody>
      </p:sp>
    </p:spTree>
    <p:extLst>
      <p:ext uri="{BB962C8B-B14F-4D97-AF65-F5344CB8AC3E}">
        <p14:creationId xmlns:p14="http://schemas.microsoft.com/office/powerpoint/2010/main" val="381276669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009531"/>
          </a:xfrm>
        </p:spPr>
        <p:txBody>
          <a:bodyPr>
            <a:normAutofit/>
          </a:bodyPr>
          <a:lstStyle/>
          <a:p>
            <a:pPr marL="0" indent="0" algn="just">
              <a:lnSpc>
                <a:spcPct val="150000"/>
              </a:lnSpc>
              <a:spcBef>
                <a:spcPts val="0"/>
              </a:spcBef>
              <a:buNone/>
            </a:pPr>
            <a:r>
              <a:rPr lang="tr-TR" dirty="0" err="1"/>
              <a:t>Psikanalitik</a:t>
            </a:r>
            <a:r>
              <a:rPr lang="tr-TR" dirty="0"/>
              <a:t> halkbilimciler </a:t>
            </a:r>
            <a:r>
              <a:rPr lang="tr-TR" dirty="0" smtClean="0"/>
              <a:t>şunlardır</a:t>
            </a:r>
            <a:r>
              <a:rPr lang="tr-TR" dirty="0"/>
              <a:t>: Ernest </a:t>
            </a:r>
            <a:r>
              <a:rPr lang="tr-TR" dirty="0" err="1"/>
              <a:t>Jones</a:t>
            </a:r>
            <a:r>
              <a:rPr lang="tr-TR" dirty="0"/>
              <a:t>, </a:t>
            </a:r>
            <a:r>
              <a:rPr lang="tr-TR" dirty="0" err="1" smtClean="0"/>
              <a:t>Erich</a:t>
            </a:r>
            <a:r>
              <a:rPr lang="tr-TR" dirty="0" smtClean="0"/>
              <a:t> </a:t>
            </a:r>
            <a:r>
              <a:rPr lang="tr-TR" dirty="0" err="1"/>
              <a:t>Fromm</a:t>
            </a:r>
            <a:r>
              <a:rPr lang="tr-TR" dirty="0"/>
              <a:t>, </a:t>
            </a:r>
            <a:r>
              <a:rPr lang="tr-TR" dirty="0" err="1"/>
              <a:t>Geza</a:t>
            </a:r>
            <a:r>
              <a:rPr lang="tr-TR" dirty="0"/>
              <a:t> </a:t>
            </a:r>
            <a:r>
              <a:rPr lang="tr-TR" dirty="0" err="1"/>
              <a:t>Roheim</a:t>
            </a:r>
            <a:r>
              <a:rPr lang="tr-TR" dirty="0"/>
              <a:t>, </a:t>
            </a:r>
            <a:r>
              <a:rPr lang="tr-TR" dirty="0" err="1"/>
              <a:t>Hedwing</a:t>
            </a:r>
            <a:r>
              <a:rPr lang="tr-TR" dirty="0"/>
              <a:t> </a:t>
            </a:r>
            <a:r>
              <a:rPr lang="tr-TR" dirty="0" err="1"/>
              <a:t>Heri</a:t>
            </a:r>
            <a:r>
              <a:rPr lang="tr-TR" dirty="0"/>
              <a:t>, John </a:t>
            </a:r>
            <a:r>
              <a:rPr lang="tr-TR" dirty="0" err="1" smtClean="0"/>
              <a:t>Dollard</a:t>
            </a:r>
            <a:r>
              <a:rPr lang="tr-TR" dirty="0"/>
              <a:t>, Richard </a:t>
            </a:r>
            <a:r>
              <a:rPr lang="tr-TR" dirty="0" err="1"/>
              <a:t>Sterta</a:t>
            </a:r>
            <a:r>
              <a:rPr lang="tr-TR" dirty="0"/>
              <a:t>, K. </a:t>
            </a:r>
            <a:r>
              <a:rPr lang="tr-TR" dirty="0" err="1"/>
              <a:t>Munden</a:t>
            </a:r>
            <a:r>
              <a:rPr lang="tr-TR" dirty="0" smtClean="0"/>
              <a:t>, </a:t>
            </a:r>
            <a:r>
              <a:rPr lang="tr-TR" dirty="0" err="1" smtClean="0"/>
              <a:t>Gershon</a:t>
            </a:r>
            <a:r>
              <a:rPr lang="tr-TR" dirty="0" smtClean="0"/>
              <a:t> </a:t>
            </a:r>
            <a:r>
              <a:rPr lang="tr-TR" dirty="0" err="1"/>
              <a:t>Legman</a:t>
            </a:r>
            <a:r>
              <a:rPr lang="tr-TR" dirty="0"/>
              <a:t>.</a:t>
            </a:r>
          </a:p>
        </p:txBody>
      </p:sp>
    </p:spTree>
    <p:extLst>
      <p:ext uri="{BB962C8B-B14F-4D97-AF65-F5344CB8AC3E}">
        <p14:creationId xmlns:p14="http://schemas.microsoft.com/office/powerpoint/2010/main" val="6972408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r>
              <a:rPr lang="tr-TR" dirty="0" smtClean="0"/>
              <a:t>3</a:t>
            </a:r>
            <a:r>
              <a:rPr lang="tr-TR" dirty="0"/>
              <a:t>) C.G. </a:t>
            </a:r>
            <a:r>
              <a:rPr lang="tr-TR" dirty="0" err="1"/>
              <a:t>Jung</a:t>
            </a:r>
            <a:r>
              <a:rPr lang="tr-TR" dirty="0"/>
              <a:t> Okulu</a:t>
            </a:r>
          </a:p>
        </p:txBody>
      </p:sp>
      <p:sp>
        <p:nvSpPr>
          <p:cNvPr id="3" name="İçerik Yer Tutucusu 2"/>
          <p:cNvSpPr>
            <a:spLocks noGrp="1"/>
          </p:cNvSpPr>
          <p:nvPr>
            <p:ph idx="1"/>
          </p:nvPr>
        </p:nvSpPr>
        <p:spPr>
          <a:xfrm>
            <a:off x="0" y="692696"/>
            <a:ext cx="9144000" cy="6165304"/>
          </a:xfrm>
        </p:spPr>
        <p:txBody>
          <a:bodyPr>
            <a:normAutofit lnSpcReduction="10000"/>
          </a:bodyPr>
          <a:lstStyle/>
          <a:p>
            <a:pPr algn="just"/>
            <a:r>
              <a:rPr lang="tr-TR" dirty="0"/>
              <a:t>S. Freud’un </a:t>
            </a:r>
            <a:r>
              <a:rPr lang="tr-TR" dirty="0" smtClean="0"/>
              <a:t>öğrencisi </a:t>
            </a:r>
            <a:r>
              <a:rPr lang="tr-TR" dirty="0"/>
              <a:t>olan </a:t>
            </a:r>
            <a:r>
              <a:rPr lang="tr-TR" dirty="0" err="1"/>
              <a:t>Jung</a:t>
            </a:r>
            <a:r>
              <a:rPr lang="tr-TR" dirty="0"/>
              <a:t> daha </a:t>
            </a:r>
            <a:r>
              <a:rPr lang="tr-TR" dirty="0" smtClean="0"/>
              <a:t>sonraları, </a:t>
            </a:r>
            <a:r>
              <a:rPr lang="tr-TR" dirty="0"/>
              <a:t>Freud </a:t>
            </a:r>
            <a:r>
              <a:rPr lang="tr-TR" dirty="0" smtClean="0"/>
              <a:t>ve </a:t>
            </a:r>
            <a:r>
              <a:rPr lang="tr-TR" dirty="0"/>
              <a:t>takipçilerinin </a:t>
            </a:r>
            <a:r>
              <a:rPr lang="tr-TR" dirty="0" smtClean="0"/>
              <a:t>kurmuş oldukları “psikanaliz </a:t>
            </a:r>
            <a:r>
              <a:rPr lang="tr-TR" dirty="0" err="1" smtClean="0"/>
              <a:t>okulu”nun</a:t>
            </a:r>
            <a:r>
              <a:rPr lang="tr-TR" dirty="0" smtClean="0"/>
              <a:t> kuramlarını reddederek</a:t>
            </a:r>
            <a:r>
              <a:rPr lang="tr-TR" dirty="0"/>
              <a:t>, yeni bir okul kurar.  </a:t>
            </a:r>
            <a:r>
              <a:rPr lang="tr-TR" dirty="0" smtClean="0"/>
              <a:t>Bu </a:t>
            </a:r>
            <a:r>
              <a:rPr lang="tr-TR" dirty="0"/>
              <a:t>okul </a:t>
            </a:r>
            <a:r>
              <a:rPr lang="tr-TR" dirty="0" smtClean="0"/>
              <a:t>“</a:t>
            </a:r>
            <a:r>
              <a:rPr lang="tr-TR" dirty="0" err="1" smtClean="0"/>
              <a:t>Analitikal</a:t>
            </a:r>
            <a:r>
              <a:rPr lang="tr-TR" dirty="0" smtClean="0"/>
              <a:t> Psikoloji ”adıyla </a:t>
            </a:r>
            <a:r>
              <a:rPr lang="tr-TR" dirty="0"/>
              <a:t>da bilinir. </a:t>
            </a:r>
            <a:endParaRPr lang="tr-TR" dirty="0" smtClean="0"/>
          </a:p>
          <a:p>
            <a:pPr algn="just"/>
            <a:r>
              <a:rPr lang="tr-TR" dirty="0"/>
              <a:t>Düşlerde ve hayallerde olduğu gibi, mitlerde ve halk masallarında da </a:t>
            </a:r>
            <a:r>
              <a:rPr lang="tr-TR" dirty="0" err="1"/>
              <a:t>Jung</a:t>
            </a:r>
            <a:r>
              <a:rPr lang="tr-TR" dirty="0"/>
              <a:t>, </a:t>
            </a:r>
            <a:r>
              <a:rPr lang="tr-TR" dirty="0" smtClean="0"/>
              <a:t>kişiliğin </a:t>
            </a:r>
            <a:r>
              <a:rPr lang="tr-TR" dirty="0"/>
              <a:t>karanlık yönlerini temsil eden gölge figürler ve olaylar görmüştür.</a:t>
            </a:r>
          </a:p>
          <a:p>
            <a:pPr algn="just"/>
            <a:r>
              <a:rPr lang="tr-TR" dirty="0"/>
              <a:t> En etkili uygulayıcısı olarak Joseph </a:t>
            </a:r>
            <a:r>
              <a:rPr lang="tr-TR" dirty="0" err="1"/>
              <a:t>Campbell</a:t>
            </a:r>
            <a:r>
              <a:rPr lang="tr-TR" dirty="0"/>
              <a:t> “Bin Yüzlü Kahraman</a:t>
            </a:r>
            <a:r>
              <a:rPr lang="tr-TR" dirty="0" smtClean="0"/>
              <a:t>” adlı </a:t>
            </a:r>
            <a:r>
              <a:rPr lang="tr-TR" dirty="0"/>
              <a:t>çalışmasında farklı toplumlardaki </a:t>
            </a:r>
            <a:r>
              <a:rPr lang="tr-TR" dirty="0" err="1"/>
              <a:t>mitik</a:t>
            </a:r>
            <a:r>
              <a:rPr lang="tr-TR" dirty="0"/>
              <a:t> anlatıları ele alarak, evrensel yapılara ve psikolojik etkilere ulaşmaya çalışmıştır.</a:t>
            </a:r>
          </a:p>
          <a:p>
            <a:pPr algn="just"/>
            <a:r>
              <a:rPr lang="tr-TR" dirty="0"/>
              <a:t>Halkbilimi çalışmaları açısından Freud Okulu ile </a:t>
            </a:r>
            <a:r>
              <a:rPr lang="tr-TR" dirty="0" err="1"/>
              <a:t>Jung</a:t>
            </a:r>
            <a:r>
              <a:rPr lang="tr-TR" dirty="0"/>
              <a:t> Okulu arasında pek çok ortak yön bulunmaktadır. </a:t>
            </a:r>
          </a:p>
        </p:txBody>
      </p:sp>
    </p:spTree>
    <p:extLst>
      <p:ext uri="{BB962C8B-B14F-4D97-AF65-F5344CB8AC3E}">
        <p14:creationId xmlns:p14="http://schemas.microsoft.com/office/powerpoint/2010/main" val="71385963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396536" cy="836712"/>
          </a:xfrm>
        </p:spPr>
        <p:txBody>
          <a:bodyPr>
            <a:normAutofit fontScale="90000"/>
          </a:bodyPr>
          <a:lstStyle/>
          <a:p>
            <a:r>
              <a:rPr lang="tr-TR" dirty="0"/>
              <a:t/>
            </a:r>
            <a:br>
              <a:rPr lang="tr-TR" dirty="0"/>
            </a:br>
            <a:r>
              <a:rPr lang="tr-TR" sz="4000" dirty="0" err="1"/>
              <a:t>Psikoanalitik</a:t>
            </a:r>
            <a:r>
              <a:rPr lang="tr-TR" sz="4000" dirty="0"/>
              <a:t> Halkbilimi </a:t>
            </a:r>
            <a:r>
              <a:rPr lang="tr-TR" sz="4000" dirty="0" smtClean="0"/>
              <a:t>Kuramlarına Yöneltilen Eleştiriler</a:t>
            </a:r>
            <a:endParaRPr lang="tr-TR" sz="4000" dirty="0"/>
          </a:p>
        </p:txBody>
      </p:sp>
      <p:sp>
        <p:nvSpPr>
          <p:cNvPr id="3" name="İçerik Yer Tutucusu 2"/>
          <p:cNvSpPr>
            <a:spLocks noGrp="1"/>
          </p:cNvSpPr>
          <p:nvPr>
            <p:ph idx="1"/>
          </p:nvPr>
        </p:nvSpPr>
        <p:spPr>
          <a:xfrm>
            <a:off x="0" y="1340768"/>
            <a:ext cx="9144000" cy="5400600"/>
          </a:xfrm>
        </p:spPr>
        <p:txBody>
          <a:bodyPr>
            <a:normAutofit/>
          </a:bodyPr>
          <a:lstStyle/>
          <a:p>
            <a:pPr algn="just"/>
            <a:r>
              <a:rPr lang="tr-TR" dirty="0" smtClean="0"/>
              <a:t>Geçmişte </a:t>
            </a:r>
            <a:r>
              <a:rPr lang="tr-TR" dirty="0"/>
              <a:t>bu </a:t>
            </a:r>
            <a:r>
              <a:rPr lang="tr-TR" dirty="0" smtClean="0"/>
              <a:t>okulların geliştirmiş oldukları kuramların çoğu </a:t>
            </a:r>
            <a:r>
              <a:rPr lang="tr-TR" dirty="0"/>
              <a:t>genel olarak “ahlâka </a:t>
            </a:r>
            <a:r>
              <a:rPr lang="tr-TR" dirty="0" smtClean="0"/>
              <a:t>aykırı” olarak eleştirilse </a:t>
            </a:r>
            <a:r>
              <a:rPr lang="tr-TR" dirty="0"/>
              <a:t>de, </a:t>
            </a:r>
            <a:r>
              <a:rPr lang="tr-TR" dirty="0" smtClean="0"/>
              <a:t>günümüzde </a:t>
            </a:r>
            <a:r>
              <a:rPr lang="tr-TR" dirty="0"/>
              <a:t>bu kuramlar halkbilimciler </a:t>
            </a:r>
            <a:r>
              <a:rPr lang="tr-TR" dirty="0" smtClean="0"/>
              <a:t>tarafında yaygın </a:t>
            </a:r>
            <a:r>
              <a:rPr lang="tr-TR" dirty="0"/>
              <a:t>olarak kabul görmektedir. </a:t>
            </a:r>
            <a:endParaRPr lang="tr-TR" dirty="0" smtClean="0"/>
          </a:p>
          <a:p>
            <a:pPr algn="just"/>
            <a:r>
              <a:rPr lang="tr-TR" dirty="0" smtClean="0"/>
              <a:t>Ancak vardıkları sonuçların </a:t>
            </a:r>
            <a:r>
              <a:rPr lang="tr-TR" dirty="0" err="1"/>
              <a:t>denetlenebilirlikleri</a:t>
            </a:r>
            <a:r>
              <a:rPr lang="tr-TR" dirty="0"/>
              <a:t> ve </a:t>
            </a:r>
            <a:r>
              <a:rPr lang="tr-TR" dirty="0" smtClean="0"/>
              <a:t>çözümleme </a:t>
            </a:r>
            <a:r>
              <a:rPr lang="tr-TR" dirty="0"/>
              <a:t>yöntemleri </a:t>
            </a:r>
            <a:r>
              <a:rPr lang="tr-TR" dirty="0" smtClean="0"/>
              <a:t>açılarından </a:t>
            </a:r>
            <a:r>
              <a:rPr lang="tr-TR" dirty="0"/>
              <a:t>bu okullar </a:t>
            </a:r>
            <a:r>
              <a:rPr lang="tr-TR" dirty="0" smtClean="0"/>
              <a:t>eleştirilmektedir.</a:t>
            </a:r>
            <a:endParaRPr lang="tr-TR" dirty="0"/>
          </a:p>
        </p:txBody>
      </p:sp>
    </p:spTree>
    <p:extLst>
      <p:ext uri="{BB962C8B-B14F-4D97-AF65-F5344CB8AC3E}">
        <p14:creationId xmlns:p14="http://schemas.microsoft.com/office/powerpoint/2010/main" val="32675667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fontScale="90000"/>
          </a:bodyPr>
          <a:lstStyle/>
          <a:p>
            <a:r>
              <a:rPr lang="tr-TR" dirty="0" smtClean="0"/>
              <a:t>5. YAPISALCI KURAM VE YÖNTEMLERİ</a:t>
            </a:r>
            <a:endParaRPr lang="tr-TR" dirty="0"/>
          </a:p>
        </p:txBody>
      </p:sp>
      <p:sp>
        <p:nvSpPr>
          <p:cNvPr id="3" name="İçerik Yer Tutucusu 2"/>
          <p:cNvSpPr>
            <a:spLocks noGrp="1"/>
          </p:cNvSpPr>
          <p:nvPr>
            <p:ph idx="1"/>
          </p:nvPr>
        </p:nvSpPr>
        <p:spPr>
          <a:xfrm>
            <a:off x="0" y="548680"/>
            <a:ext cx="9144000" cy="6309320"/>
          </a:xfrm>
        </p:spPr>
        <p:txBody>
          <a:bodyPr>
            <a:normAutofit lnSpcReduction="10000"/>
          </a:bodyPr>
          <a:lstStyle/>
          <a:p>
            <a:pPr algn="just">
              <a:lnSpc>
                <a:spcPct val="115000"/>
              </a:lnSpc>
              <a:spcAft>
                <a:spcPts val="1000"/>
              </a:spcAft>
            </a:pPr>
            <a:r>
              <a:rPr lang="tr-TR" dirty="0">
                <a:ea typeface="Calibri"/>
                <a:cs typeface="Times New Roman"/>
              </a:rPr>
              <a:t>Kurama göre bir anlatı grubu üzerinde inceleme yapıp ortaya çıkan yapıyı </a:t>
            </a:r>
            <a:r>
              <a:rPr lang="tr-TR" dirty="0" err="1">
                <a:ea typeface="Calibri"/>
                <a:cs typeface="Times New Roman"/>
              </a:rPr>
              <a:t>formülize</a:t>
            </a:r>
            <a:r>
              <a:rPr lang="tr-TR" dirty="0">
                <a:ea typeface="Calibri"/>
                <a:cs typeface="Times New Roman"/>
              </a:rPr>
              <a:t> ederek bu formülün evrensel düzeyde uygulanabilir olmasını beklemek gerekir. Böylece bir halk edebiyatı anlatma grameri oluşması hedeflenmiş ve anlatıların iskeletleri saptanmaya çalışılmıştır. J. </a:t>
            </a:r>
            <a:r>
              <a:rPr lang="tr-TR" dirty="0" err="1">
                <a:ea typeface="Calibri"/>
                <a:cs typeface="Times New Roman"/>
              </a:rPr>
              <a:t>Hahn</a:t>
            </a:r>
            <a:r>
              <a:rPr lang="tr-TR" dirty="0">
                <a:ea typeface="Calibri"/>
                <a:cs typeface="Times New Roman"/>
              </a:rPr>
              <a:t> ve </a:t>
            </a:r>
            <a:r>
              <a:rPr lang="tr-TR" dirty="0" err="1">
                <a:ea typeface="Calibri"/>
                <a:cs typeface="Times New Roman"/>
              </a:rPr>
              <a:t>Otto</a:t>
            </a:r>
            <a:r>
              <a:rPr lang="tr-TR" dirty="0">
                <a:ea typeface="Calibri"/>
                <a:cs typeface="Times New Roman"/>
              </a:rPr>
              <a:t> </a:t>
            </a:r>
            <a:r>
              <a:rPr lang="tr-TR" dirty="0" err="1">
                <a:ea typeface="Calibri"/>
                <a:cs typeface="Times New Roman"/>
              </a:rPr>
              <a:t>Rank'in</a:t>
            </a:r>
            <a:r>
              <a:rPr lang="tr-TR" dirty="0">
                <a:ea typeface="Calibri"/>
                <a:cs typeface="Times New Roman"/>
              </a:rPr>
              <a:t> uyguladığı kahramanların biyografisini çözümleyen yöntem ve </a:t>
            </a:r>
            <a:r>
              <a:rPr lang="tr-TR" dirty="0" err="1">
                <a:ea typeface="Calibri"/>
                <a:cs typeface="Times New Roman"/>
              </a:rPr>
              <a:t>Propp'un</a:t>
            </a:r>
            <a:r>
              <a:rPr lang="tr-TR" dirty="0">
                <a:ea typeface="Calibri"/>
                <a:cs typeface="Times New Roman"/>
              </a:rPr>
              <a:t> masalların yapısını çözümlediği yöntemden söz edilebilir. Bu yöntem tarihî-coğrafî kurama da tepki olarak ortaya çıkmıştır.</a:t>
            </a:r>
          </a:p>
          <a:p>
            <a:endParaRPr lang="tr-TR" dirty="0"/>
          </a:p>
        </p:txBody>
      </p:sp>
    </p:spTree>
    <p:extLst>
      <p:ext uri="{BB962C8B-B14F-4D97-AF65-F5344CB8AC3E}">
        <p14:creationId xmlns:p14="http://schemas.microsoft.com/office/powerpoint/2010/main" val="2392815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1"/>
            <a:ext cx="9144000" cy="476672"/>
          </a:xfrm>
        </p:spPr>
        <p:txBody>
          <a:bodyPr rtlCol="0">
            <a:noAutofit/>
          </a:bodyPr>
          <a:lstStyle/>
          <a:p>
            <a:pPr eaLnBrk="1" fontAlgn="auto" hangingPunct="1">
              <a:spcAft>
                <a:spcPts val="0"/>
              </a:spcAft>
              <a:defRPr/>
            </a:pPr>
            <a:r>
              <a:rPr lang="tr-TR" sz="3200" b="1" dirty="0" smtClean="0"/>
              <a:t>A) Metin Merkezli Halkbilimi Kuram ve Yöntemleri</a:t>
            </a:r>
          </a:p>
        </p:txBody>
      </p:sp>
      <p:sp>
        <p:nvSpPr>
          <p:cNvPr id="4099" name="İçerik Yer Tutucusu 2"/>
          <p:cNvSpPr>
            <a:spLocks noGrp="1"/>
          </p:cNvSpPr>
          <p:nvPr>
            <p:ph idx="1"/>
          </p:nvPr>
        </p:nvSpPr>
        <p:spPr>
          <a:xfrm>
            <a:off x="0" y="1124744"/>
            <a:ext cx="9144000" cy="5617369"/>
          </a:xfrm>
        </p:spPr>
        <p:txBody>
          <a:bodyPr/>
          <a:lstStyle/>
          <a:p>
            <a:pPr marL="0" indent="0" algn="just" eaLnBrk="1" hangingPunct="1">
              <a:buNone/>
            </a:pPr>
            <a:r>
              <a:rPr lang="tr-TR" altLang="tr-TR" sz="2400" b="1" dirty="0" smtClean="0"/>
              <a:t>(Metni temel alan kuram- metne bakarak kuram geliştirmedir)</a:t>
            </a:r>
          </a:p>
          <a:p>
            <a:pPr marL="0" indent="0" algn="just" eaLnBrk="1" hangingPunct="1">
              <a:buFont typeface="Arial" charset="0"/>
              <a:buNone/>
            </a:pPr>
            <a:r>
              <a:rPr lang="tr-TR" altLang="tr-TR" sz="2400" b="1" dirty="0" smtClean="0"/>
              <a:t>1. Gelişme Kuramı</a:t>
            </a:r>
          </a:p>
          <a:p>
            <a:pPr marL="0" indent="0" algn="just" eaLnBrk="1" hangingPunct="1">
              <a:buFont typeface="Arial" charset="0"/>
              <a:buNone/>
            </a:pPr>
            <a:r>
              <a:rPr lang="tr-TR" altLang="tr-TR" sz="2400" b="1" dirty="0" smtClean="0"/>
              <a:t>2. Yayılma Kuramı</a:t>
            </a:r>
          </a:p>
          <a:p>
            <a:pPr marL="0" indent="0" algn="just" eaLnBrk="1" hangingPunct="1">
              <a:buFont typeface="Arial" charset="0"/>
              <a:buNone/>
            </a:pPr>
            <a:r>
              <a:rPr lang="tr-TR" altLang="tr-TR" sz="2400" b="1" dirty="0" smtClean="0"/>
              <a:t>3. Tarih - Coğrafi Fin Kuramı ve Yöntemleri</a:t>
            </a:r>
          </a:p>
          <a:p>
            <a:pPr marL="0" indent="0" algn="just" eaLnBrk="1" hangingPunct="1">
              <a:buFont typeface="Arial" charset="0"/>
              <a:buNone/>
            </a:pPr>
            <a:r>
              <a:rPr lang="tr-TR" altLang="tr-TR" sz="2400" b="1" dirty="0" smtClean="0"/>
              <a:t>	a) Tarihi-Coğrafi Yöntem ve </a:t>
            </a:r>
            <a:r>
              <a:rPr lang="tr-TR" altLang="tr-TR" sz="2400" b="1" dirty="0" err="1" smtClean="0"/>
              <a:t>Axel</a:t>
            </a:r>
            <a:r>
              <a:rPr lang="tr-TR" altLang="tr-TR" sz="2400" b="1" dirty="0" smtClean="0"/>
              <a:t> </a:t>
            </a:r>
            <a:r>
              <a:rPr lang="tr-TR" altLang="tr-TR" sz="2400" b="1" dirty="0" err="1" smtClean="0"/>
              <a:t>Orlik’in</a:t>
            </a:r>
            <a:r>
              <a:rPr lang="tr-TR" altLang="tr-TR" sz="2400" b="1" dirty="0" smtClean="0"/>
              <a:t> Epik Yasaları</a:t>
            </a:r>
          </a:p>
          <a:p>
            <a:pPr marL="0" indent="0" algn="just" eaLnBrk="1" hangingPunct="1">
              <a:buFont typeface="Arial" charset="0"/>
              <a:buNone/>
            </a:pPr>
            <a:r>
              <a:rPr lang="tr-TR" altLang="tr-TR" sz="2400" b="1" dirty="0" smtClean="0"/>
              <a:t>	b) Anti </a:t>
            </a:r>
            <a:r>
              <a:rPr lang="tr-TR" altLang="tr-TR" sz="2400" b="1" dirty="0" err="1" smtClean="0"/>
              <a:t>Aarne</a:t>
            </a:r>
            <a:r>
              <a:rPr lang="tr-TR" altLang="tr-TR" sz="2400" b="1" dirty="0" smtClean="0"/>
              <a:t> ve Masal Tipleri Kataloğu</a:t>
            </a:r>
          </a:p>
          <a:p>
            <a:pPr marL="0" indent="0" algn="just" eaLnBrk="1" hangingPunct="1">
              <a:buFont typeface="Arial" charset="0"/>
              <a:buNone/>
            </a:pPr>
            <a:r>
              <a:rPr lang="tr-TR" altLang="tr-TR" sz="2400" b="1" dirty="0" smtClean="0"/>
              <a:t>	c) </a:t>
            </a:r>
            <a:r>
              <a:rPr lang="tr-TR" altLang="tr-TR" sz="2400" b="1" dirty="0" err="1" smtClean="0"/>
              <a:t>Stith</a:t>
            </a:r>
            <a:r>
              <a:rPr lang="tr-TR" altLang="tr-TR" sz="2400" b="1" dirty="0" smtClean="0"/>
              <a:t> </a:t>
            </a:r>
            <a:r>
              <a:rPr lang="tr-TR" altLang="tr-TR" sz="2400" b="1" dirty="0" err="1" smtClean="0"/>
              <a:t>Thompson</a:t>
            </a:r>
            <a:r>
              <a:rPr lang="tr-TR" altLang="tr-TR" sz="2400" b="1" dirty="0" smtClean="0"/>
              <a:t> ve Halk Edebiyatı Motif İndeksi</a:t>
            </a:r>
          </a:p>
          <a:p>
            <a:pPr marL="0" indent="0" algn="just" eaLnBrk="1" hangingPunct="1">
              <a:buFont typeface="Arial" charset="0"/>
              <a:buNone/>
            </a:pPr>
            <a:r>
              <a:rPr lang="tr-TR" altLang="tr-TR" sz="2400" b="1" dirty="0" smtClean="0"/>
              <a:t>4. </a:t>
            </a:r>
            <a:r>
              <a:rPr lang="tr-TR" altLang="tr-TR" sz="2400" b="1" dirty="0" err="1" smtClean="0"/>
              <a:t>Psikoanalitik</a:t>
            </a:r>
            <a:r>
              <a:rPr lang="tr-TR" altLang="tr-TR" sz="2400" b="1" dirty="0" smtClean="0"/>
              <a:t> Kuram ve Yöntemi</a:t>
            </a:r>
          </a:p>
          <a:p>
            <a:pPr marL="0" indent="0" algn="just" eaLnBrk="1" hangingPunct="1">
              <a:buFont typeface="Arial" charset="0"/>
              <a:buNone/>
            </a:pPr>
            <a:r>
              <a:rPr lang="tr-TR" altLang="tr-TR" sz="2400" b="1" dirty="0" smtClean="0"/>
              <a:t>5. Yapısalcı Kuram ve Yöntemi</a:t>
            </a:r>
          </a:p>
          <a:p>
            <a:pPr marL="914400" lvl="1" indent="-514350" algn="just" eaLnBrk="1" hangingPunct="1">
              <a:buFont typeface="Arial" charset="0"/>
              <a:buAutoNum type="alphaLcParenR"/>
            </a:pPr>
            <a:r>
              <a:rPr lang="tr-TR" altLang="tr-TR" sz="2400" b="1" dirty="0" smtClean="0"/>
              <a:t>Kahramanın Biyografisini Çözümleyen Yapısal Yöntemler</a:t>
            </a:r>
          </a:p>
          <a:p>
            <a:pPr marL="914400" lvl="1" indent="-514350" algn="just" eaLnBrk="1" hangingPunct="1">
              <a:buFont typeface="Arial" charset="0"/>
              <a:buAutoNum type="alphaLcParenR"/>
            </a:pPr>
            <a:r>
              <a:rPr lang="tr-TR" altLang="tr-TR" sz="2400" b="1" dirty="0" smtClean="0"/>
              <a:t>Vladimir </a:t>
            </a:r>
            <a:r>
              <a:rPr lang="tr-TR" altLang="tr-TR" sz="2400" b="1" dirty="0" err="1" smtClean="0"/>
              <a:t>Propp</a:t>
            </a:r>
            <a:r>
              <a:rPr lang="tr-TR" altLang="tr-TR" sz="2400" b="1" dirty="0" smtClean="0"/>
              <a:t> ve Masalların Yapısal Çözümlemesi</a:t>
            </a:r>
          </a:p>
          <a:p>
            <a:pPr marL="914400" lvl="1" indent="-514350" algn="just" eaLnBrk="1" hangingPunct="1">
              <a:buFont typeface="Arial" charset="0"/>
              <a:buAutoNum type="alphaLcParenR"/>
            </a:pPr>
            <a:r>
              <a:rPr lang="tr-TR" altLang="tr-TR" sz="2400" b="1" dirty="0" err="1" smtClean="0"/>
              <a:t>Claude</a:t>
            </a:r>
            <a:r>
              <a:rPr lang="tr-TR" altLang="tr-TR" sz="2400" b="1" dirty="0" smtClean="0"/>
              <a:t> </a:t>
            </a:r>
            <a:r>
              <a:rPr lang="tr-TR" altLang="tr-TR" sz="2400" b="1" dirty="0" err="1" smtClean="0"/>
              <a:t>Levi-strauss</a:t>
            </a:r>
            <a:r>
              <a:rPr lang="tr-TR" altLang="tr-TR" sz="2400" b="1" dirty="0" smtClean="0"/>
              <a:t> Ekolü Yapısal Çözümleme Yöntemi</a:t>
            </a:r>
          </a:p>
        </p:txBody>
      </p:sp>
    </p:spTree>
    <p:extLst>
      <p:ext uri="{BB962C8B-B14F-4D97-AF65-F5344CB8AC3E}">
        <p14:creationId xmlns:p14="http://schemas.microsoft.com/office/powerpoint/2010/main" val="258633989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algn="just">
              <a:lnSpc>
                <a:spcPct val="170000"/>
              </a:lnSpc>
              <a:spcBef>
                <a:spcPts val="0"/>
              </a:spcBef>
            </a:pPr>
            <a:r>
              <a:rPr lang="tr-TR" b="1" dirty="0">
                <a:ea typeface="Calibri"/>
                <a:cs typeface="Times New Roman"/>
              </a:rPr>
              <a:t>5.1. Kahramanın Biyografisini Çözümleyen Yöntemler</a:t>
            </a:r>
          </a:p>
          <a:p>
            <a:pPr marL="0" indent="0">
              <a:lnSpc>
                <a:spcPct val="170000"/>
              </a:lnSpc>
              <a:spcBef>
                <a:spcPts val="0"/>
              </a:spcBef>
              <a:buNone/>
            </a:pPr>
            <a:r>
              <a:rPr lang="tr-TR" dirty="0" smtClean="0">
                <a:ea typeface="Calibri"/>
                <a:cs typeface="Times New Roman"/>
              </a:rPr>
              <a:t>	J</a:t>
            </a:r>
            <a:r>
              <a:rPr lang="tr-TR" dirty="0">
                <a:ea typeface="Calibri"/>
                <a:cs typeface="Times New Roman"/>
              </a:rPr>
              <a:t>. G. </a:t>
            </a:r>
            <a:r>
              <a:rPr lang="tr-TR" dirty="0" err="1">
                <a:ea typeface="Calibri"/>
                <a:cs typeface="Times New Roman"/>
              </a:rPr>
              <a:t>Von</a:t>
            </a:r>
            <a:r>
              <a:rPr lang="tr-TR" dirty="0">
                <a:ea typeface="Calibri"/>
                <a:cs typeface="Times New Roman"/>
              </a:rPr>
              <a:t> </a:t>
            </a:r>
            <a:r>
              <a:rPr lang="tr-TR" dirty="0" err="1">
                <a:ea typeface="Calibri"/>
                <a:cs typeface="Times New Roman"/>
              </a:rPr>
              <a:t>Hahn</a:t>
            </a:r>
            <a:r>
              <a:rPr lang="tr-TR" dirty="0">
                <a:ea typeface="Calibri"/>
                <a:cs typeface="Times New Roman"/>
              </a:rPr>
              <a:t> kahramanların biyografilerini </a:t>
            </a:r>
            <a:r>
              <a:rPr lang="tr-TR" dirty="0" err="1">
                <a:ea typeface="Calibri"/>
                <a:cs typeface="Times New Roman"/>
              </a:rPr>
              <a:t>formülize</a:t>
            </a:r>
            <a:r>
              <a:rPr lang="tr-TR" dirty="0">
                <a:ea typeface="Calibri"/>
                <a:cs typeface="Times New Roman"/>
              </a:rPr>
              <a:t> etmiştir. </a:t>
            </a:r>
            <a:r>
              <a:rPr lang="tr-TR" dirty="0" err="1">
                <a:ea typeface="Calibri"/>
                <a:cs typeface="Times New Roman"/>
              </a:rPr>
              <a:t>Otto</a:t>
            </a:r>
            <a:r>
              <a:rPr lang="tr-TR" dirty="0">
                <a:ea typeface="Calibri"/>
                <a:cs typeface="Times New Roman"/>
              </a:rPr>
              <a:t> </a:t>
            </a:r>
            <a:r>
              <a:rPr lang="tr-TR" dirty="0" err="1">
                <a:ea typeface="Calibri"/>
                <a:cs typeface="Times New Roman"/>
              </a:rPr>
              <a:t>Rank</a:t>
            </a:r>
            <a:r>
              <a:rPr lang="tr-TR" dirty="0">
                <a:ea typeface="Calibri"/>
                <a:cs typeface="Times New Roman"/>
              </a:rPr>
              <a:t> de aşağıdaki sınıflandırmayı çıkarmıştır.</a:t>
            </a:r>
          </a:p>
          <a:p>
            <a:pPr marL="0" indent="0">
              <a:lnSpc>
                <a:spcPct val="170000"/>
              </a:lnSpc>
              <a:spcBef>
                <a:spcPts val="0"/>
              </a:spcBef>
              <a:buNone/>
            </a:pPr>
            <a:r>
              <a:rPr lang="tr-TR" dirty="0" smtClean="0">
                <a:ea typeface="Calibri"/>
                <a:cs typeface="Times New Roman"/>
              </a:rPr>
              <a:t>	a</a:t>
            </a:r>
            <a:r>
              <a:rPr lang="tr-TR" dirty="0">
                <a:ea typeface="Calibri"/>
                <a:cs typeface="Times New Roman"/>
              </a:rPr>
              <a:t>)     Kahraman sıra dışı bir ailenin çocuğudur.</a:t>
            </a:r>
          </a:p>
          <a:p>
            <a:pPr marL="0" indent="0">
              <a:lnSpc>
                <a:spcPct val="170000"/>
              </a:lnSpc>
              <a:spcBef>
                <a:spcPts val="0"/>
              </a:spcBef>
              <a:buNone/>
            </a:pPr>
            <a:r>
              <a:rPr lang="tr-TR" dirty="0" smtClean="0">
                <a:ea typeface="Calibri"/>
                <a:cs typeface="Times New Roman"/>
              </a:rPr>
              <a:t>	b</a:t>
            </a:r>
            <a:r>
              <a:rPr lang="tr-TR" dirty="0">
                <a:ea typeface="Calibri"/>
                <a:cs typeface="Times New Roman"/>
              </a:rPr>
              <a:t>)     Kahramanın babası bir kraldır.</a:t>
            </a:r>
          </a:p>
          <a:p>
            <a:pPr marL="0" indent="0">
              <a:lnSpc>
                <a:spcPct val="170000"/>
              </a:lnSpc>
              <a:spcBef>
                <a:spcPts val="0"/>
              </a:spcBef>
              <a:buNone/>
            </a:pPr>
            <a:r>
              <a:rPr lang="tr-TR" dirty="0" smtClean="0">
                <a:ea typeface="Calibri"/>
                <a:cs typeface="Times New Roman"/>
              </a:rPr>
              <a:t>	c</a:t>
            </a:r>
            <a:r>
              <a:rPr lang="tr-TR" dirty="0">
                <a:ea typeface="Calibri"/>
                <a:cs typeface="Times New Roman"/>
              </a:rPr>
              <a:t>)     Kahraman dünyaya gelmesi zor şartlarda olmuştur.</a:t>
            </a:r>
          </a:p>
          <a:p>
            <a:pPr marL="0" indent="0">
              <a:lnSpc>
                <a:spcPct val="170000"/>
              </a:lnSpc>
              <a:spcBef>
                <a:spcPts val="0"/>
              </a:spcBef>
              <a:buNone/>
            </a:pPr>
            <a:r>
              <a:rPr lang="tr-TR" dirty="0" smtClean="0">
                <a:ea typeface="Calibri"/>
                <a:cs typeface="Times New Roman"/>
              </a:rPr>
              <a:t>	d</a:t>
            </a:r>
            <a:r>
              <a:rPr lang="tr-TR" dirty="0">
                <a:ea typeface="Calibri"/>
                <a:cs typeface="Times New Roman"/>
              </a:rPr>
              <a:t>)     Kahramanın doğumuyla ilgili kehanetler vardır.</a:t>
            </a:r>
          </a:p>
          <a:p>
            <a:pPr marL="0" indent="0">
              <a:lnSpc>
                <a:spcPct val="170000"/>
              </a:lnSpc>
              <a:spcBef>
                <a:spcPts val="0"/>
              </a:spcBef>
              <a:buNone/>
            </a:pPr>
            <a:r>
              <a:rPr lang="tr-TR" dirty="0" smtClean="0">
                <a:ea typeface="Calibri"/>
                <a:cs typeface="Times New Roman"/>
              </a:rPr>
              <a:t>	e</a:t>
            </a:r>
            <a:r>
              <a:rPr lang="tr-TR" dirty="0">
                <a:ea typeface="Calibri"/>
                <a:cs typeface="Times New Roman"/>
              </a:rPr>
              <a:t>)     Kahraman suya bırakılır.</a:t>
            </a:r>
          </a:p>
          <a:p>
            <a:pPr marL="0" indent="0">
              <a:lnSpc>
                <a:spcPct val="170000"/>
              </a:lnSpc>
              <a:spcBef>
                <a:spcPts val="0"/>
              </a:spcBef>
              <a:buNone/>
            </a:pPr>
            <a:r>
              <a:rPr lang="tr-TR" dirty="0" smtClean="0">
                <a:ea typeface="Calibri"/>
                <a:cs typeface="Times New Roman"/>
              </a:rPr>
              <a:t>	f</a:t>
            </a:r>
            <a:r>
              <a:rPr lang="tr-TR" dirty="0">
                <a:ea typeface="Calibri"/>
                <a:cs typeface="Times New Roman"/>
              </a:rPr>
              <a:t>)      Kahraman hayvanlar ya da iyi insanlar tarafından korunur.</a:t>
            </a:r>
          </a:p>
          <a:p>
            <a:pPr marL="0" indent="0">
              <a:lnSpc>
                <a:spcPct val="170000"/>
              </a:lnSpc>
              <a:spcBef>
                <a:spcPts val="0"/>
              </a:spcBef>
              <a:buNone/>
            </a:pPr>
            <a:r>
              <a:rPr lang="tr-TR" dirty="0" smtClean="0">
                <a:ea typeface="Calibri"/>
                <a:cs typeface="Times New Roman"/>
              </a:rPr>
              <a:t>	g</a:t>
            </a:r>
            <a:r>
              <a:rPr lang="tr-TR" dirty="0">
                <a:ea typeface="Calibri"/>
                <a:cs typeface="Times New Roman"/>
              </a:rPr>
              <a:t>)     Kahraman büyür, gerçek ailesini bulur.</a:t>
            </a:r>
          </a:p>
          <a:p>
            <a:pPr marL="0" indent="0">
              <a:lnSpc>
                <a:spcPct val="170000"/>
              </a:lnSpc>
              <a:spcBef>
                <a:spcPts val="0"/>
              </a:spcBef>
              <a:buNone/>
            </a:pPr>
            <a:r>
              <a:rPr lang="tr-TR" dirty="0" smtClean="0">
                <a:ea typeface="Calibri"/>
                <a:cs typeface="Times New Roman"/>
              </a:rPr>
              <a:t>	h</a:t>
            </a:r>
            <a:r>
              <a:rPr lang="tr-TR" dirty="0">
                <a:ea typeface="Calibri"/>
                <a:cs typeface="Times New Roman"/>
              </a:rPr>
              <a:t>)     Kahraman babadan intikam alır.</a:t>
            </a:r>
          </a:p>
          <a:p>
            <a:pPr marL="0" indent="0">
              <a:lnSpc>
                <a:spcPct val="170000"/>
              </a:lnSpc>
              <a:spcBef>
                <a:spcPts val="0"/>
              </a:spcBef>
              <a:buNone/>
            </a:pPr>
            <a:r>
              <a:rPr lang="tr-TR" dirty="0" smtClean="0">
                <a:ea typeface="Calibri"/>
                <a:cs typeface="Times New Roman"/>
              </a:rPr>
              <a:t>	i</a:t>
            </a:r>
            <a:r>
              <a:rPr lang="tr-TR" dirty="0">
                <a:ea typeface="Calibri"/>
                <a:cs typeface="Times New Roman"/>
              </a:rPr>
              <a:t>)      Kahraman tanınır, yükselir, onurlanır.</a:t>
            </a:r>
          </a:p>
          <a:p>
            <a:pPr marL="0" indent="0">
              <a:lnSpc>
                <a:spcPct val="170000"/>
              </a:lnSpc>
              <a:spcBef>
                <a:spcPts val="0"/>
              </a:spcBef>
              <a:buNone/>
            </a:pPr>
            <a:r>
              <a:rPr lang="tr-TR" dirty="0" smtClean="0">
                <a:ea typeface="Calibri"/>
                <a:cs typeface="Times New Roman"/>
              </a:rPr>
              <a:t>	</a:t>
            </a:r>
            <a:r>
              <a:rPr lang="tr-TR" dirty="0" err="1" smtClean="0">
                <a:ea typeface="Calibri"/>
                <a:cs typeface="Times New Roman"/>
              </a:rPr>
              <a:t>Raglan</a:t>
            </a:r>
            <a:r>
              <a:rPr lang="tr-TR" dirty="0" smtClean="0">
                <a:ea typeface="Calibri"/>
                <a:cs typeface="Times New Roman"/>
              </a:rPr>
              <a:t> </a:t>
            </a:r>
            <a:r>
              <a:rPr lang="tr-TR" dirty="0">
                <a:ea typeface="Calibri"/>
                <a:cs typeface="Times New Roman"/>
              </a:rPr>
              <a:t>bu çözümleme ilkelerini çoğaltmış ve de genişletmiştir.</a:t>
            </a:r>
          </a:p>
          <a:p>
            <a:pPr marL="0" indent="0">
              <a:lnSpc>
                <a:spcPct val="170000"/>
              </a:lnSpc>
              <a:spcBef>
                <a:spcPts val="0"/>
              </a:spcBef>
              <a:buNone/>
            </a:pPr>
            <a:r>
              <a:rPr lang="tr-TR" dirty="0" smtClean="0">
                <a:ea typeface="Calibri"/>
                <a:cs typeface="Times New Roman"/>
              </a:rPr>
              <a:t>	Türkiye’de </a:t>
            </a:r>
            <a:r>
              <a:rPr lang="tr-TR" dirty="0">
                <a:ea typeface="Calibri"/>
                <a:cs typeface="Times New Roman"/>
              </a:rPr>
              <a:t>bu yöntem ilk defa Özkul Çobanoğlu tarafından Oğuz Kağan ve Er </a:t>
            </a:r>
            <a:r>
              <a:rPr lang="tr-TR" dirty="0" err="1">
                <a:ea typeface="Calibri"/>
                <a:cs typeface="Times New Roman"/>
              </a:rPr>
              <a:t>Töştük</a:t>
            </a:r>
            <a:r>
              <a:rPr lang="tr-TR" dirty="0">
                <a:ea typeface="Calibri"/>
                <a:cs typeface="Times New Roman"/>
              </a:rPr>
              <a:t> destanlarına uygulanmıştır. M. Öcal Oğuz da, Dede Korkut hikâyelerinden </a:t>
            </a:r>
            <a:r>
              <a:rPr lang="tr-TR" dirty="0" err="1">
                <a:ea typeface="Calibri"/>
                <a:cs typeface="Times New Roman"/>
              </a:rPr>
              <a:t>Dirse</a:t>
            </a:r>
            <a:r>
              <a:rPr lang="tr-TR" dirty="0">
                <a:ea typeface="Calibri"/>
                <a:cs typeface="Times New Roman"/>
              </a:rPr>
              <a:t> Han Oğlu </a:t>
            </a:r>
            <a:r>
              <a:rPr lang="tr-TR" dirty="0" err="1">
                <a:ea typeface="Calibri"/>
                <a:cs typeface="Times New Roman"/>
              </a:rPr>
              <a:t>Boğaç</a:t>
            </a:r>
            <a:r>
              <a:rPr lang="tr-TR" dirty="0">
                <a:ea typeface="Calibri"/>
                <a:cs typeface="Times New Roman"/>
              </a:rPr>
              <a:t> Han ve </a:t>
            </a:r>
            <a:r>
              <a:rPr lang="tr-TR" dirty="0" err="1">
                <a:ea typeface="Calibri"/>
                <a:cs typeface="Times New Roman"/>
              </a:rPr>
              <a:t>Basat'ın</a:t>
            </a:r>
            <a:r>
              <a:rPr lang="tr-TR" dirty="0">
                <a:ea typeface="Calibri"/>
                <a:cs typeface="Times New Roman"/>
              </a:rPr>
              <a:t> </a:t>
            </a:r>
            <a:r>
              <a:rPr lang="tr-TR" dirty="0" err="1">
                <a:ea typeface="Calibri"/>
                <a:cs typeface="Times New Roman"/>
              </a:rPr>
              <a:t>Tepegöz’ü</a:t>
            </a:r>
            <a:r>
              <a:rPr lang="tr-TR" dirty="0">
                <a:ea typeface="Calibri"/>
                <a:cs typeface="Times New Roman"/>
              </a:rPr>
              <a:t> Öldürdüğü boya bu yöntemi uygulamıştır.</a:t>
            </a:r>
          </a:p>
          <a:p>
            <a:endParaRPr lang="tr-TR" dirty="0"/>
          </a:p>
        </p:txBody>
      </p:sp>
    </p:spTree>
    <p:extLst>
      <p:ext uri="{BB962C8B-B14F-4D97-AF65-F5344CB8AC3E}">
        <p14:creationId xmlns:p14="http://schemas.microsoft.com/office/powerpoint/2010/main" val="320926715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lstStyle/>
          <a:p>
            <a:pPr marL="342900" lvl="0" indent="-342900">
              <a:lnSpc>
                <a:spcPct val="115000"/>
              </a:lnSpc>
              <a:spcBef>
                <a:spcPct val="20000"/>
              </a:spcBef>
              <a:spcAft>
                <a:spcPts val="1000"/>
              </a:spcAft>
            </a:pPr>
            <a:r>
              <a:rPr lang="tr-TR" sz="2200" b="1" dirty="0">
                <a:solidFill>
                  <a:prstClr val="black"/>
                </a:solidFill>
                <a:ea typeface="Calibri"/>
                <a:cs typeface="Times New Roman"/>
              </a:rPr>
              <a:t>5.2. </a:t>
            </a:r>
            <a:r>
              <a:rPr lang="tr-TR" sz="2200" b="1" dirty="0" err="1">
                <a:solidFill>
                  <a:prstClr val="black"/>
                </a:solidFill>
                <a:ea typeface="Calibri"/>
                <a:cs typeface="Times New Roman"/>
              </a:rPr>
              <a:t>Propp'un</a:t>
            </a:r>
            <a:r>
              <a:rPr lang="tr-TR" sz="2200" b="1" dirty="0">
                <a:solidFill>
                  <a:prstClr val="black"/>
                </a:solidFill>
                <a:ea typeface="Calibri"/>
                <a:cs typeface="Times New Roman"/>
              </a:rPr>
              <a:t> Masal Çözümleme Yöntemi</a:t>
            </a:r>
          </a:p>
        </p:txBody>
      </p:sp>
      <p:sp>
        <p:nvSpPr>
          <p:cNvPr id="3" name="İçerik Yer Tutucusu 2"/>
          <p:cNvSpPr>
            <a:spLocks noGrp="1"/>
          </p:cNvSpPr>
          <p:nvPr>
            <p:ph idx="1"/>
          </p:nvPr>
        </p:nvSpPr>
        <p:spPr>
          <a:xfrm>
            <a:off x="0" y="692696"/>
            <a:ext cx="8964488" cy="6165304"/>
          </a:xfrm>
        </p:spPr>
        <p:txBody>
          <a:bodyPr>
            <a:normAutofit fontScale="85000" lnSpcReduction="10000"/>
          </a:bodyPr>
          <a:lstStyle/>
          <a:p>
            <a:pPr lvl="0" algn="just">
              <a:lnSpc>
                <a:spcPct val="170000"/>
              </a:lnSpc>
              <a:spcBef>
                <a:spcPts val="0"/>
              </a:spcBef>
            </a:pPr>
            <a:r>
              <a:rPr lang="tr-TR" sz="2600" dirty="0" err="1">
                <a:solidFill>
                  <a:prstClr val="black"/>
                </a:solidFill>
                <a:ea typeface="Calibri"/>
                <a:cs typeface="Times New Roman"/>
              </a:rPr>
              <a:t>Propp</a:t>
            </a:r>
            <a:r>
              <a:rPr lang="tr-TR" sz="2600" dirty="0">
                <a:solidFill>
                  <a:prstClr val="black"/>
                </a:solidFill>
                <a:ea typeface="Calibri"/>
                <a:cs typeface="Times New Roman"/>
              </a:rPr>
              <a:t> anlatılardaki parçaların bütünü nasıl oluşturduklarını incelemiş ve masalların yapısal tanımını yapmıştır. </a:t>
            </a:r>
            <a:r>
              <a:rPr lang="tr-TR" sz="2600" dirty="0" err="1" smtClean="0">
                <a:solidFill>
                  <a:prstClr val="black"/>
                </a:solidFill>
              </a:rPr>
              <a:t>Propp’un</a:t>
            </a:r>
            <a:r>
              <a:rPr lang="tr-TR" sz="2600" dirty="0" smtClean="0">
                <a:solidFill>
                  <a:prstClr val="black"/>
                </a:solidFill>
              </a:rPr>
              <a:t> </a:t>
            </a:r>
            <a:r>
              <a:rPr lang="tr-TR" sz="2600" dirty="0">
                <a:solidFill>
                  <a:prstClr val="black"/>
                </a:solidFill>
              </a:rPr>
              <a:t>üzerinde çalıştığı masallar “peri masalları” veya “olağanüstü masallar” olarak </a:t>
            </a:r>
            <a:r>
              <a:rPr lang="tr-TR" sz="2600" dirty="0" smtClean="0">
                <a:solidFill>
                  <a:prstClr val="black"/>
                </a:solidFill>
              </a:rPr>
              <a:t>adlandırılır. </a:t>
            </a:r>
            <a:r>
              <a:rPr lang="tr-TR" sz="2600" dirty="0">
                <a:solidFill>
                  <a:prstClr val="black"/>
                </a:solidFill>
              </a:rPr>
              <a:t></a:t>
            </a:r>
            <a:r>
              <a:rPr lang="tr-TR" sz="2600" dirty="0" err="1">
                <a:solidFill>
                  <a:prstClr val="black"/>
                </a:solidFill>
              </a:rPr>
              <a:t>Propp’un</a:t>
            </a:r>
            <a:r>
              <a:rPr lang="tr-TR" sz="2600" dirty="0">
                <a:solidFill>
                  <a:prstClr val="black"/>
                </a:solidFill>
              </a:rPr>
              <a:t> yöntemi iki ana kavram üzerine kurulmuştur: </a:t>
            </a:r>
          </a:p>
          <a:p>
            <a:pPr marL="0" lvl="0" indent="0" algn="just">
              <a:lnSpc>
                <a:spcPct val="150000"/>
              </a:lnSpc>
              <a:spcBef>
                <a:spcPts val="0"/>
              </a:spcBef>
              <a:buNone/>
            </a:pPr>
            <a:r>
              <a:rPr lang="tr-TR" sz="2600" dirty="0">
                <a:solidFill>
                  <a:prstClr val="black"/>
                </a:solidFill>
              </a:rPr>
              <a:t>	</a:t>
            </a:r>
            <a:r>
              <a:rPr lang="tr-TR" sz="2600" b="1" dirty="0">
                <a:solidFill>
                  <a:prstClr val="black"/>
                </a:solidFill>
              </a:rPr>
              <a:t>Fonksiyon: </a:t>
            </a:r>
            <a:r>
              <a:rPr lang="tr-TR" sz="2600" dirty="0">
                <a:solidFill>
                  <a:prstClr val="black"/>
                </a:solidFill>
              </a:rPr>
              <a:t>Bir masalın temel parçalarıdır. Her fonksiyon, masaldaki bir karakterin aksiyonu, yani belli bir nedene bağlı olarak ortaya çıkan ve belli sonuçları olan bir harekettir. Bu fonksiyonların sayısı otuz bir tanedir ve bu sayıyı aşmaz</a:t>
            </a:r>
            <a:r>
              <a:rPr lang="tr-TR" sz="2600" dirty="0" smtClean="0">
                <a:solidFill>
                  <a:prstClr val="black"/>
                </a:solidFill>
              </a:rPr>
              <a:t>. </a:t>
            </a:r>
            <a:r>
              <a:rPr lang="tr-TR" sz="2600" dirty="0" smtClean="0">
                <a:solidFill>
                  <a:prstClr val="black"/>
                </a:solidFill>
                <a:ea typeface="Calibri"/>
                <a:cs typeface="Times New Roman"/>
              </a:rPr>
              <a:t>Buna </a:t>
            </a:r>
            <a:r>
              <a:rPr lang="tr-TR" sz="2600" dirty="0">
                <a:solidFill>
                  <a:prstClr val="black"/>
                </a:solidFill>
                <a:ea typeface="Calibri"/>
                <a:cs typeface="Times New Roman"/>
              </a:rPr>
              <a:t>göre masalda 31 adet fonksiyon vardır. Bu fonksiyonlar masalda zıtlarıyla birlikte çift olarak yer alır.</a:t>
            </a:r>
          </a:p>
          <a:p>
            <a:pPr marL="0" lvl="0" indent="0" algn="just">
              <a:buNone/>
            </a:pPr>
            <a:endParaRPr lang="tr-TR" sz="2600" dirty="0">
              <a:solidFill>
                <a:prstClr val="black"/>
              </a:solidFill>
            </a:endParaRPr>
          </a:p>
          <a:p>
            <a:pPr marL="0" lvl="0" indent="0" algn="just">
              <a:buNone/>
            </a:pPr>
            <a:r>
              <a:rPr lang="tr-TR" sz="2600" dirty="0">
                <a:solidFill>
                  <a:prstClr val="black"/>
                </a:solidFill>
              </a:rPr>
              <a:t>	</a:t>
            </a:r>
            <a:r>
              <a:rPr lang="tr-TR" sz="2600" b="1" dirty="0">
                <a:solidFill>
                  <a:prstClr val="black"/>
                </a:solidFill>
              </a:rPr>
              <a:t>Rol: </a:t>
            </a:r>
            <a:r>
              <a:rPr lang="tr-TR" sz="2600" dirty="0">
                <a:solidFill>
                  <a:prstClr val="black"/>
                </a:solidFill>
              </a:rPr>
              <a:t>Masal karakterleri </a:t>
            </a:r>
            <a:r>
              <a:rPr lang="tr-TR" sz="2600" b="1" dirty="0">
                <a:solidFill>
                  <a:prstClr val="black"/>
                </a:solidFill>
              </a:rPr>
              <a:t>yedi rolü</a:t>
            </a:r>
            <a:r>
              <a:rPr lang="tr-TR" sz="2600" dirty="0">
                <a:solidFill>
                  <a:prstClr val="black"/>
                </a:solidFill>
              </a:rPr>
              <a:t> oynarlar</a:t>
            </a:r>
            <a:r>
              <a:rPr lang="tr-TR" sz="2600" dirty="0" smtClean="0">
                <a:solidFill>
                  <a:prstClr val="black"/>
                </a:solidFill>
              </a:rPr>
              <a:t>:</a:t>
            </a:r>
            <a:endParaRPr lang="tr-TR" sz="2600" dirty="0">
              <a:solidFill>
                <a:prstClr val="black"/>
              </a:solidFill>
            </a:endParaRPr>
          </a:p>
          <a:p>
            <a:endParaRPr lang="tr-TR" dirty="0"/>
          </a:p>
        </p:txBody>
      </p:sp>
    </p:spTree>
    <p:extLst>
      <p:ext uri="{BB962C8B-B14F-4D97-AF65-F5344CB8AC3E}">
        <p14:creationId xmlns:p14="http://schemas.microsoft.com/office/powerpoint/2010/main" val="243031492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indent="0">
              <a:lnSpc>
                <a:spcPct val="115000"/>
              </a:lnSpc>
              <a:spcAft>
                <a:spcPts val="1000"/>
              </a:spcAft>
              <a:buNone/>
            </a:pPr>
            <a:r>
              <a:rPr lang="tr-TR" dirty="0" smtClean="0">
                <a:ea typeface="Calibri"/>
                <a:cs typeface="Times New Roman"/>
              </a:rPr>
              <a:t>		</a:t>
            </a:r>
            <a:r>
              <a:rPr lang="tr-TR" dirty="0" err="1" smtClean="0">
                <a:ea typeface="Calibri"/>
                <a:cs typeface="Times New Roman"/>
              </a:rPr>
              <a:t>Propp’a</a:t>
            </a:r>
            <a:r>
              <a:rPr lang="tr-TR" dirty="0" smtClean="0">
                <a:ea typeface="Calibri"/>
                <a:cs typeface="Times New Roman"/>
              </a:rPr>
              <a:t> </a:t>
            </a:r>
            <a:r>
              <a:rPr lang="tr-TR" dirty="0">
                <a:ea typeface="Calibri"/>
                <a:cs typeface="Times New Roman"/>
              </a:rPr>
              <a:t>göre masalda kahramanların </a:t>
            </a:r>
            <a:r>
              <a:rPr lang="tr-TR" b="1" dirty="0">
                <a:ea typeface="Calibri"/>
                <a:cs typeface="Times New Roman"/>
              </a:rPr>
              <a:t>yedi rolü </a:t>
            </a:r>
            <a:r>
              <a:rPr lang="tr-TR" dirty="0">
                <a:ea typeface="Calibri"/>
                <a:cs typeface="Times New Roman"/>
              </a:rPr>
              <a:t>vardır:</a:t>
            </a:r>
          </a:p>
          <a:p>
            <a:pPr marL="0" indent="0">
              <a:lnSpc>
                <a:spcPct val="115000"/>
              </a:lnSpc>
              <a:spcAft>
                <a:spcPts val="1000"/>
              </a:spcAft>
              <a:buNone/>
            </a:pPr>
            <a:r>
              <a:rPr lang="tr-TR" dirty="0" smtClean="0">
                <a:ea typeface="Calibri"/>
                <a:cs typeface="Times New Roman"/>
              </a:rPr>
              <a:t>	1</a:t>
            </a:r>
            <a:r>
              <a:rPr lang="tr-TR" dirty="0">
                <a:ea typeface="Calibri"/>
                <a:cs typeface="Times New Roman"/>
              </a:rPr>
              <a:t>.      Hain</a:t>
            </a:r>
          </a:p>
          <a:p>
            <a:pPr marL="0" indent="0">
              <a:lnSpc>
                <a:spcPct val="115000"/>
              </a:lnSpc>
              <a:spcAft>
                <a:spcPts val="1000"/>
              </a:spcAft>
              <a:buNone/>
            </a:pPr>
            <a:r>
              <a:rPr lang="tr-TR" dirty="0" smtClean="0">
                <a:ea typeface="Calibri"/>
                <a:cs typeface="Times New Roman"/>
              </a:rPr>
              <a:t>	2</a:t>
            </a:r>
            <a:r>
              <a:rPr lang="tr-TR" dirty="0">
                <a:ea typeface="Calibri"/>
                <a:cs typeface="Times New Roman"/>
              </a:rPr>
              <a:t>.     Bağışlayıcı</a:t>
            </a:r>
          </a:p>
          <a:p>
            <a:pPr marL="0" indent="0">
              <a:lnSpc>
                <a:spcPct val="115000"/>
              </a:lnSpc>
              <a:spcAft>
                <a:spcPts val="1000"/>
              </a:spcAft>
              <a:buNone/>
            </a:pPr>
            <a:r>
              <a:rPr lang="tr-TR" dirty="0" smtClean="0">
                <a:ea typeface="Calibri"/>
                <a:cs typeface="Times New Roman"/>
              </a:rPr>
              <a:t>	3</a:t>
            </a:r>
            <a:r>
              <a:rPr lang="tr-TR" dirty="0">
                <a:ea typeface="Calibri"/>
                <a:cs typeface="Times New Roman"/>
              </a:rPr>
              <a:t>.     Yardımcı kahraman</a:t>
            </a:r>
          </a:p>
          <a:p>
            <a:pPr marL="0" indent="0">
              <a:lnSpc>
                <a:spcPct val="115000"/>
              </a:lnSpc>
              <a:spcAft>
                <a:spcPts val="1000"/>
              </a:spcAft>
              <a:buNone/>
            </a:pPr>
            <a:r>
              <a:rPr lang="tr-TR" dirty="0" smtClean="0">
                <a:ea typeface="Calibri"/>
                <a:cs typeface="Times New Roman"/>
              </a:rPr>
              <a:t>	4</a:t>
            </a:r>
            <a:r>
              <a:rPr lang="tr-TR" dirty="0">
                <a:ea typeface="Calibri"/>
                <a:cs typeface="Times New Roman"/>
              </a:rPr>
              <a:t>.     Prenses</a:t>
            </a:r>
          </a:p>
          <a:p>
            <a:pPr marL="0" indent="0">
              <a:lnSpc>
                <a:spcPct val="115000"/>
              </a:lnSpc>
              <a:spcAft>
                <a:spcPts val="1000"/>
              </a:spcAft>
              <a:buNone/>
            </a:pPr>
            <a:r>
              <a:rPr lang="tr-TR" dirty="0" smtClean="0">
                <a:ea typeface="Calibri"/>
                <a:cs typeface="Times New Roman"/>
              </a:rPr>
              <a:t>	5</a:t>
            </a:r>
            <a:r>
              <a:rPr lang="tr-TR" dirty="0">
                <a:ea typeface="Calibri"/>
                <a:cs typeface="Times New Roman"/>
              </a:rPr>
              <a:t>.     Kahraman</a:t>
            </a:r>
          </a:p>
          <a:p>
            <a:pPr marL="0" indent="0">
              <a:lnSpc>
                <a:spcPct val="115000"/>
              </a:lnSpc>
              <a:spcAft>
                <a:spcPts val="1000"/>
              </a:spcAft>
              <a:buNone/>
            </a:pPr>
            <a:r>
              <a:rPr lang="tr-TR" dirty="0" smtClean="0">
                <a:ea typeface="Calibri"/>
                <a:cs typeface="Times New Roman"/>
              </a:rPr>
              <a:t>	6</a:t>
            </a:r>
            <a:r>
              <a:rPr lang="tr-TR" dirty="0">
                <a:ea typeface="Calibri"/>
                <a:cs typeface="Times New Roman"/>
              </a:rPr>
              <a:t>.     Sahte kahraman</a:t>
            </a:r>
          </a:p>
          <a:p>
            <a:pPr marL="0" indent="0">
              <a:lnSpc>
                <a:spcPct val="115000"/>
              </a:lnSpc>
              <a:spcAft>
                <a:spcPts val="1000"/>
              </a:spcAft>
              <a:buNone/>
            </a:pPr>
            <a:r>
              <a:rPr lang="tr-TR" dirty="0" smtClean="0">
                <a:ea typeface="Calibri"/>
                <a:cs typeface="Times New Roman"/>
              </a:rPr>
              <a:t>	7</a:t>
            </a:r>
            <a:r>
              <a:rPr lang="tr-TR" dirty="0">
                <a:ea typeface="Calibri"/>
                <a:cs typeface="Times New Roman"/>
              </a:rPr>
              <a:t>.     Ayırıcı</a:t>
            </a:r>
          </a:p>
          <a:p>
            <a:pPr marL="0" indent="0">
              <a:lnSpc>
                <a:spcPct val="115000"/>
              </a:lnSpc>
              <a:spcAft>
                <a:spcPts val="1000"/>
              </a:spcAft>
              <a:buNone/>
            </a:pPr>
            <a:r>
              <a:rPr lang="tr-TR" dirty="0" smtClean="0">
                <a:ea typeface="Calibri"/>
                <a:cs typeface="Times New Roman"/>
              </a:rPr>
              <a:t>	</a:t>
            </a:r>
            <a:endParaRPr lang="tr-TR" dirty="0"/>
          </a:p>
        </p:txBody>
      </p:sp>
    </p:spTree>
    <p:extLst>
      <p:ext uri="{BB962C8B-B14F-4D97-AF65-F5344CB8AC3E}">
        <p14:creationId xmlns:p14="http://schemas.microsoft.com/office/powerpoint/2010/main" val="82731939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lvl="0" indent="0" algn="just">
              <a:lnSpc>
                <a:spcPct val="115000"/>
              </a:lnSpc>
              <a:spcAft>
                <a:spcPts val="1000"/>
              </a:spcAft>
              <a:buNone/>
            </a:pPr>
            <a:r>
              <a:rPr lang="tr-TR" sz="2400" dirty="0" err="1">
                <a:solidFill>
                  <a:prstClr val="black"/>
                </a:solidFill>
                <a:ea typeface="Calibri"/>
                <a:cs typeface="Times New Roman"/>
              </a:rPr>
              <a:t>Propp</a:t>
            </a:r>
            <a:r>
              <a:rPr lang="tr-TR" sz="2400" dirty="0">
                <a:solidFill>
                  <a:prstClr val="black"/>
                </a:solidFill>
                <a:ea typeface="Calibri"/>
                <a:cs typeface="Times New Roman"/>
              </a:rPr>
              <a:t>, masalların sabit ve değişen değerlerini saptamak için aşağıdaki durumları birbiriyle karşılaştırmıştır:</a:t>
            </a:r>
          </a:p>
          <a:p>
            <a:r>
              <a:rPr lang="tr-TR" sz="2400" dirty="0"/>
              <a:t> Kral maiyetindeki yiğitlerden birine bir kartal verir ve kartal onu başka bir krallığa götürür.</a:t>
            </a:r>
          </a:p>
          <a:p>
            <a:r>
              <a:rPr lang="tr-TR" sz="2400" dirty="0"/>
              <a:t>         Büyük baba, </a:t>
            </a:r>
            <a:r>
              <a:rPr lang="tr-TR" sz="2400" dirty="0" err="1"/>
              <a:t>Suçenko’ya</a:t>
            </a:r>
            <a:r>
              <a:rPr lang="tr-TR" sz="2400" dirty="0"/>
              <a:t> bir at verir ve at onu başka bir krallığa götürür.</a:t>
            </a:r>
          </a:p>
          <a:p>
            <a:r>
              <a:rPr lang="tr-TR" sz="2400" dirty="0"/>
              <a:t>         Büyücü, </a:t>
            </a:r>
            <a:r>
              <a:rPr lang="tr-TR" sz="2400" dirty="0" err="1"/>
              <a:t>Ivan’a</a:t>
            </a:r>
            <a:r>
              <a:rPr lang="tr-TR" sz="2400" dirty="0"/>
              <a:t> bir kayık verir ve kayık onu başka bir krallığa götürür.</a:t>
            </a:r>
          </a:p>
          <a:p>
            <a:r>
              <a:rPr lang="tr-TR" sz="2400" dirty="0"/>
              <a:t>        Kralın kızı </a:t>
            </a:r>
            <a:r>
              <a:rPr lang="tr-TR" sz="2400" dirty="0" err="1"/>
              <a:t>Ivan’a</a:t>
            </a:r>
            <a:r>
              <a:rPr lang="tr-TR" sz="2400" dirty="0"/>
              <a:t> bir yüzük verir ve yüzük yardımı </a:t>
            </a:r>
            <a:r>
              <a:rPr lang="tr-TR" sz="2400" dirty="0" smtClean="0"/>
              <a:t>ile </a:t>
            </a:r>
            <a:r>
              <a:rPr lang="tr-TR" sz="2400" dirty="0"/>
              <a:t>çağrılan kahramanlar </a:t>
            </a:r>
            <a:r>
              <a:rPr lang="tr-TR" sz="2400" dirty="0" err="1"/>
              <a:t>Ivan’ı</a:t>
            </a:r>
            <a:r>
              <a:rPr lang="tr-TR" sz="2400" dirty="0"/>
              <a:t> başka bir krallığa götürür.</a:t>
            </a:r>
          </a:p>
        </p:txBody>
      </p:sp>
    </p:spTree>
    <p:extLst>
      <p:ext uri="{BB962C8B-B14F-4D97-AF65-F5344CB8AC3E}">
        <p14:creationId xmlns:p14="http://schemas.microsoft.com/office/powerpoint/2010/main" val="353588392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a:lnSpc>
                <a:spcPct val="115000"/>
              </a:lnSpc>
              <a:spcAft>
                <a:spcPts val="1000"/>
              </a:spcAft>
            </a:pPr>
            <a:r>
              <a:rPr lang="tr-TR" dirty="0" err="1">
                <a:ea typeface="Calibri"/>
                <a:cs typeface="Times New Roman"/>
              </a:rPr>
              <a:t>Propp</a:t>
            </a:r>
            <a:r>
              <a:rPr lang="tr-TR" dirty="0">
                <a:ea typeface="Calibri"/>
                <a:cs typeface="Times New Roman"/>
              </a:rPr>
              <a:t>, masallarda tespit ettiği 31 işlevi sırasına göre. verirken her işlevin içeriğinin kısa bir özetini yapar, ardından işlevi kısaca tanımlar ve şematik karşılaştırmalar yapmayı sağlaması için işleve uygun bir simge verir. Bu işlevler aşağıdaki gibidir:</a:t>
            </a:r>
          </a:p>
          <a:p>
            <a:pPr marL="0" indent="0">
              <a:lnSpc>
                <a:spcPct val="115000"/>
              </a:lnSpc>
              <a:spcAft>
                <a:spcPts val="1000"/>
              </a:spcAft>
              <a:buNone/>
            </a:pPr>
            <a:r>
              <a:rPr lang="tr-TR" dirty="0" smtClean="0">
                <a:ea typeface="Calibri"/>
                <a:cs typeface="Times New Roman"/>
              </a:rPr>
              <a:t>	1</a:t>
            </a:r>
            <a:r>
              <a:rPr lang="tr-TR" dirty="0">
                <a:ea typeface="Calibri"/>
                <a:cs typeface="Times New Roman"/>
              </a:rPr>
              <a:t>.     Aileden biri evden uzaklaşır.</a:t>
            </a:r>
          </a:p>
          <a:p>
            <a:pPr marL="0" indent="0">
              <a:lnSpc>
                <a:spcPct val="115000"/>
              </a:lnSpc>
              <a:spcAft>
                <a:spcPts val="1000"/>
              </a:spcAft>
              <a:buNone/>
            </a:pPr>
            <a:r>
              <a:rPr lang="tr-TR" dirty="0" smtClean="0">
                <a:ea typeface="Calibri"/>
                <a:cs typeface="Times New Roman"/>
              </a:rPr>
              <a:t>	2</a:t>
            </a:r>
            <a:r>
              <a:rPr lang="tr-TR" dirty="0">
                <a:ea typeface="Calibri"/>
                <a:cs typeface="Times New Roman"/>
              </a:rPr>
              <a:t>.     Kahraman bir yasakla karşılaşır.</a:t>
            </a:r>
          </a:p>
          <a:p>
            <a:pPr marL="0" indent="0">
              <a:lnSpc>
                <a:spcPct val="115000"/>
              </a:lnSpc>
              <a:spcAft>
                <a:spcPts val="1000"/>
              </a:spcAft>
              <a:buNone/>
            </a:pPr>
            <a:r>
              <a:rPr lang="tr-TR" dirty="0" smtClean="0">
                <a:ea typeface="Calibri"/>
                <a:cs typeface="Times New Roman"/>
              </a:rPr>
              <a:t>	3</a:t>
            </a:r>
            <a:r>
              <a:rPr lang="tr-TR" dirty="0">
                <a:ea typeface="Calibri"/>
                <a:cs typeface="Times New Roman"/>
              </a:rPr>
              <a:t>.     Yasak çiğnenir.</a:t>
            </a:r>
          </a:p>
          <a:p>
            <a:pPr marL="0" indent="0">
              <a:lnSpc>
                <a:spcPct val="115000"/>
              </a:lnSpc>
              <a:spcAft>
                <a:spcPts val="1000"/>
              </a:spcAft>
              <a:buNone/>
            </a:pPr>
            <a:r>
              <a:rPr lang="tr-TR" dirty="0" smtClean="0">
                <a:ea typeface="Calibri"/>
                <a:cs typeface="Times New Roman"/>
              </a:rPr>
              <a:t>	4</a:t>
            </a:r>
            <a:r>
              <a:rPr lang="tr-TR" dirty="0">
                <a:ea typeface="Calibri"/>
                <a:cs typeface="Times New Roman"/>
              </a:rPr>
              <a:t>.     Saldırgan bilgi edinmeye çalışır.</a:t>
            </a:r>
          </a:p>
          <a:p>
            <a:pPr marL="0" indent="0">
              <a:lnSpc>
                <a:spcPct val="115000"/>
              </a:lnSpc>
              <a:spcAft>
                <a:spcPts val="1000"/>
              </a:spcAft>
              <a:buNone/>
            </a:pPr>
            <a:r>
              <a:rPr lang="tr-TR" dirty="0" smtClean="0">
                <a:ea typeface="Calibri"/>
                <a:cs typeface="Times New Roman"/>
              </a:rPr>
              <a:t>	5</a:t>
            </a:r>
            <a:r>
              <a:rPr lang="tr-TR" dirty="0">
                <a:ea typeface="Calibri"/>
                <a:cs typeface="Times New Roman"/>
              </a:rPr>
              <a:t>.     Saldırgan kurbanıyla ilgili bilgi toplar.</a:t>
            </a:r>
          </a:p>
          <a:p>
            <a:pPr marL="0" indent="0">
              <a:lnSpc>
                <a:spcPct val="115000"/>
              </a:lnSpc>
              <a:spcAft>
                <a:spcPts val="1000"/>
              </a:spcAft>
              <a:buNone/>
            </a:pPr>
            <a:r>
              <a:rPr lang="tr-TR" dirty="0" smtClean="0">
                <a:ea typeface="Calibri"/>
                <a:cs typeface="Times New Roman"/>
              </a:rPr>
              <a:t>	6</a:t>
            </a:r>
            <a:r>
              <a:rPr lang="tr-TR" dirty="0">
                <a:ea typeface="Calibri"/>
                <a:cs typeface="Times New Roman"/>
              </a:rPr>
              <a:t>.     Saldırgan, kurbanını ya da servetini ele geçirmek için, onu aldatmayı </a:t>
            </a:r>
            <a:r>
              <a:rPr lang="tr-TR" dirty="0" smtClean="0">
                <a:ea typeface="Calibri"/>
                <a:cs typeface="Times New Roman"/>
              </a:rPr>
              <a:t>	         dener</a:t>
            </a:r>
            <a:r>
              <a:rPr lang="tr-TR" dirty="0">
                <a:ea typeface="Calibri"/>
                <a:cs typeface="Times New Roman"/>
              </a:rPr>
              <a:t>.</a:t>
            </a:r>
          </a:p>
          <a:p>
            <a:pPr marL="0" indent="0">
              <a:lnSpc>
                <a:spcPct val="115000"/>
              </a:lnSpc>
              <a:spcAft>
                <a:spcPts val="1000"/>
              </a:spcAft>
              <a:buNone/>
            </a:pPr>
            <a:r>
              <a:rPr lang="tr-TR" dirty="0" smtClean="0">
                <a:ea typeface="Calibri"/>
                <a:cs typeface="Times New Roman"/>
              </a:rPr>
              <a:t>	7</a:t>
            </a:r>
            <a:r>
              <a:rPr lang="tr-TR" dirty="0">
                <a:ea typeface="Calibri"/>
                <a:cs typeface="Times New Roman"/>
              </a:rPr>
              <a:t>.     Kurban aldanır ve böylece istemeyerek düşmanına yardım etmiş olur.</a:t>
            </a:r>
          </a:p>
          <a:p>
            <a:pPr marL="0" indent="0">
              <a:lnSpc>
                <a:spcPct val="115000"/>
              </a:lnSpc>
              <a:spcAft>
                <a:spcPts val="1000"/>
              </a:spcAft>
              <a:buNone/>
            </a:pPr>
            <a:r>
              <a:rPr lang="tr-TR" dirty="0" smtClean="0">
                <a:ea typeface="Calibri"/>
                <a:cs typeface="Times New Roman"/>
              </a:rPr>
              <a:t>	8</a:t>
            </a:r>
            <a:r>
              <a:rPr lang="tr-TR" dirty="0">
                <a:ea typeface="Calibri"/>
                <a:cs typeface="Times New Roman"/>
              </a:rPr>
              <a:t>.     Saldırgan, aileden birine zarar verir.</a:t>
            </a:r>
          </a:p>
          <a:p>
            <a:pPr marL="0" indent="0">
              <a:lnSpc>
                <a:spcPct val="115000"/>
              </a:lnSpc>
              <a:spcAft>
                <a:spcPts val="1000"/>
              </a:spcAft>
              <a:buNone/>
            </a:pPr>
            <a:r>
              <a:rPr lang="tr-TR" dirty="0" smtClean="0">
                <a:ea typeface="Calibri"/>
                <a:cs typeface="Times New Roman"/>
              </a:rPr>
              <a:t>	9</a:t>
            </a:r>
            <a:r>
              <a:rPr lang="tr-TR" dirty="0">
                <a:ea typeface="Calibri"/>
                <a:cs typeface="Times New Roman"/>
              </a:rPr>
              <a:t>.     Aileden birinin bir eksiği vardır; aileden biri bir şeyi elde etmek ister.</a:t>
            </a:r>
          </a:p>
          <a:p>
            <a:pPr marL="0" indent="0">
              <a:lnSpc>
                <a:spcPct val="115000"/>
              </a:lnSpc>
              <a:spcAft>
                <a:spcPts val="1000"/>
              </a:spcAft>
              <a:buNone/>
            </a:pPr>
            <a:r>
              <a:rPr lang="tr-TR" dirty="0" smtClean="0">
                <a:ea typeface="Calibri"/>
                <a:cs typeface="Times New Roman"/>
              </a:rPr>
              <a:t>	10</a:t>
            </a:r>
            <a:r>
              <a:rPr lang="tr-TR" dirty="0">
                <a:ea typeface="Calibri"/>
                <a:cs typeface="Times New Roman"/>
              </a:rPr>
              <a:t>.   Arayıcı kahraman eyleme geçmeyi kabul eder ya da eyleme geçmeye </a:t>
            </a:r>
            <a:r>
              <a:rPr lang="tr-TR" dirty="0" smtClean="0">
                <a:ea typeface="Calibri"/>
                <a:cs typeface="Times New Roman"/>
              </a:rPr>
              <a:t>	        karar </a:t>
            </a:r>
            <a:r>
              <a:rPr lang="tr-TR" dirty="0">
                <a:ea typeface="Calibri"/>
                <a:cs typeface="Times New Roman"/>
              </a:rPr>
              <a:t>verir.</a:t>
            </a:r>
          </a:p>
          <a:p>
            <a:endParaRPr lang="tr-TR" dirty="0"/>
          </a:p>
        </p:txBody>
      </p:sp>
    </p:spTree>
    <p:extLst>
      <p:ext uri="{BB962C8B-B14F-4D97-AF65-F5344CB8AC3E}">
        <p14:creationId xmlns:p14="http://schemas.microsoft.com/office/powerpoint/2010/main" val="402173334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20000"/>
          </a:bodyPr>
          <a:lstStyle/>
          <a:p>
            <a:pPr marL="0" indent="0" algn="just">
              <a:lnSpc>
                <a:spcPct val="115000"/>
              </a:lnSpc>
              <a:spcAft>
                <a:spcPts val="1000"/>
              </a:spcAft>
              <a:buNone/>
            </a:pPr>
            <a:r>
              <a:rPr lang="tr-TR" sz="2800" dirty="0">
                <a:ea typeface="Calibri"/>
                <a:cs typeface="Times New Roman"/>
              </a:rPr>
              <a:t>11.   Kahraman evinden ayrılır.</a:t>
            </a:r>
          </a:p>
          <a:p>
            <a:pPr marL="0" indent="0" algn="just">
              <a:lnSpc>
                <a:spcPct val="115000"/>
              </a:lnSpc>
              <a:spcAft>
                <a:spcPts val="1000"/>
              </a:spcAft>
              <a:buNone/>
            </a:pPr>
            <a:r>
              <a:rPr lang="tr-TR" sz="2800" dirty="0">
                <a:ea typeface="Calibri"/>
                <a:cs typeface="Times New Roman"/>
              </a:rPr>
              <a:t>12.   Kahraman büyülü bir nesneyi ya da yardımcıyı edinmesini sağlayan bir sınama, sorgulama, saldırı vb. ile karşılaşır.</a:t>
            </a:r>
          </a:p>
          <a:p>
            <a:pPr marL="0" indent="0" algn="just">
              <a:lnSpc>
                <a:spcPct val="115000"/>
              </a:lnSpc>
              <a:spcAft>
                <a:spcPts val="1000"/>
              </a:spcAft>
              <a:buNone/>
            </a:pPr>
            <a:r>
              <a:rPr lang="tr-TR" sz="2800" dirty="0">
                <a:ea typeface="Calibri"/>
                <a:cs typeface="Times New Roman"/>
              </a:rPr>
              <a:t>13.   Kahraman ileride kendisine yardımda bulunacak kişinin eylemlerine tepki gösterir.</a:t>
            </a:r>
          </a:p>
          <a:p>
            <a:pPr marL="0" indent="0" algn="just">
              <a:lnSpc>
                <a:spcPct val="115000"/>
              </a:lnSpc>
              <a:spcAft>
                <a:spcPts val="1000"/>
              </a:spcAft>
              <a:buNone/>
            </a:pPr>
            <a:r>
              <a:rPr lang="tr-TR" sz="2800" dirty="0">
                <a:ea typeface="Calibri"/>
                <a:cs typeface="Times New Roman"/>
              </a:rPr>
              <a:t>14.   Büyülü nesne kahramana verilir.</a:t>
            </a:r>
          </a:p>
          <a:p>
            <a:pPr marL="0" indent="0" algn="just">
              <a:lnSpc>
                <a:spcPct val="115000"/>
              </a:lnSpc>
              <a:spcAft>
                <a:spcPts val="1000"/>
              </a:spcAft>
              <a:buNone/>
            </a:pPr>
            <a:r>
              <a:rPr lang="tr-TR" sz="2800" dirty="0">
                <a:ea typeface="Calibri"/>
                <a:cs typeface="Times New Roman"/>
              </a:rPr>
              <a:t>15.   Kahraman, aradığı nesnenin bulunduğu yere ulaştırılır, kendisine kılavuzluk edilir ya da yol gösterilir.</a:t>
            </a:r>
          </a:p>
          <a:p>
            <a:pPr marL="0" indent="0" algn="just">
              <a:lnSpc>
                <a:spcPct val="115000"/>
              </a:lnSpc>
              <a:spcAft>
                <a:spcPts val="1000"/>
              </a:spcAft>
              <a:buNone/>
            </a:pPr>
            <a:r>
              <a:rPr lang="tr-TR" sz="2800" dirty="0">
                <a:ea typeface="Calibri"/>
                <a:cs typeface="Times New Roman"/>
              </a:rPr>
              <a:t>16.   Kahraman ve saldırgan, bir çatışmada karşı karşıya gelir.</a:t>
            </a:r>
          </a:p>
          <a:p>
            <a:pPr marL="514350" indent="-514350" algn="just">
              <a:lnSpc>
                <a:spcPct val="115000"/>
              </a:lnSpc>
              <a:spcAft>
                <a:spcPts val="1000"/>
              </a:spcAft>
              <a:buAutoNum type="arabicPeriod" startAt="17"/>
            </a:pPr>
            <a:r>
              <a:rPr lang="tr-TR" sz="2800" dirty="0" smtClean="0">
                <a:ea typeface="Calibri"/>
                <a:cs typeface="Times New Roman"/>
              </a:rPr>
              <a:t>Kahraman </a:t>
            </a:r>
            <a:r>
              <a:rPr lang="tr-TR" sz="2800" dirty="0">
                <a:ea typeface="Calibri"/>
                <a:cs typeface="Times New Roman"/>
              </a:rPr>
              <a:t>özel bir işaret edinir</a:t>
            </a:r>
            <a:r>
              <a:rPr lang="tr-TR" sz="2800" dirty="0" smtClean="0">
                <a:ea typeface="Calibri"/>
                <a:cs typeface="Times New Roman"/>
              </a:rPr>
              <a:t>.</a:t>
            </a:r>
          </a:p>
          <a:p>
            <a:pPr marL="0" lvl="0" indent="0">
              <a:lnSpc>
                <a:spcPct val="115000"/>
              </a:lnSpc>
              <a:spcAft>
                <a:spcPts val="1000"/>
              </a:spcAft>
              <a:buNone/>
            </a:pPr>
            <a:r>
              <a:rPr lang="tr-TR" sz="2800" dirty="0">
                <a:solidFill>
                  <a:prstClr val="black"/>
                </a:solidFill>
                <a:ea typeface="Calibri"/>
                <a:cs typeface="Times New Roman"/>
              </a:rPr>
              <a:t>18.   Saldırgan yenik düşer.</a:t>
            </a:r>
          </a:p>
          <a:p>
            <a:pPr marL="0" lvl="0" indent="0">
              <a:lnSpc>
                <a:spcPct val="115000"/>
              </a:lnSpc>
              <a:spcAft>
                <a:spcPts val="1000"/>
              </a:spcAft>
              <a:buNone/>
            </a:pPr>
            <a:r>
              <a:rPr lang="tr-TR" sz="2800" dirty="0">
                <a:solidFill>
                  <a:prstClr val="black"/>
                </a:solidFill>
                <a:ea typeface="Calibri"/>
                <a:cs typeface="Times New Roman"/>
              </a:rPr>
              <a:t>19.   Başlangıçtaki kötülük giderilir ya da eksiklik karşılanır.</a:t>
            </a:r>
          </a:p>
          <a:p>
            <a:pPr marL="0" lvl="0" indent="0">
              <a:lnSpc>
                <a:spcPct val="115000"/>
              </a:lnSpc>
              <a:spcAft>
                <a:spcPts val="1000"/>
              </a:spcAft>
              <a:buNone/>
            </a:pPr>
            <a:r>
              <a:rPr lang="tr-TR" sz="2800" dirty="0">
                <a:solidFill>
                  <a:prstClr val="black"/>
                </a:solidFill>
                <a:ea typeface="Calibri"/>
                <a:cs typeface="Times New Roman"/>
              </a:rPr>
              <a:t>20.   Kahraman geri döner.</a:t>
            </a:r>
          </a:p>
          <a:p>
            <a:pPr marL="514350" indent="-514350" algn="just">
              <a:lnSpc>
                <a:spcPct val="115000"/>
              </a:lnSpc>
              <a:spcAft>
                <a:spcPts val="1000"/>
              </a:spcAft>
              <a:buAutoNum type="arabicPeriod" startAt="17"/>
            </a:pPr>
            <a:endParaRPr lang="tr-TR" dirty="0">
              <a:ea typeface="Calibri"/>
              <a:cs typeface="Times New Roman"/>
            </a:endParaRPr>
          </a:p>
          <a:p>
            <a:endParaRPr lang="tr-TR" dirty="0"/>
          </a:p>
        </p:txBody>
      </p:sp>
    </p:spTree>
    <p:extLst>
      <p:ext uri="{BB962C8B-B14F-4D97-AF65-F5344CB8AC3E}">
        <p14:creationId xmlns:p14="http://schemas.microsoft.com/office/powerpoint/2010/main" val="413684711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nSpc>
                <a:spcPct val="115000"/>
              </a:lnSpc>
              <a:spcAft>
                <a:spcPts val="1000"/>
              </a:spcAft>
              <a:buNone/>
            </a:pPr>
            <a:r>
              <a:rPr lang="tr-TR" dirty="0" smtClean="0">
                <a:ea typeface="Calibri"/>
                <a:cs typeface="Times New Roman"/>
              </a:rPr>
              <a:t>21</a:t>
            </a:r>
            <a:r>
              <a:rPr lang="tr-TR" dirty="0">
                <a:ea typeface="Calibri"/>
                <a:cs typeface="Times New Roman"/>
              </a:rPr>
              <a:t>.   Kahraman izlenir.</a:t>
            </a:r>
          </a:p>
          <a:p>
            <a:pPr marL="0" indent="0">
              <a:lnSpc>
                <a:spcPct val="115000"/>
              </a:lnSpc>
              <a:spcAft>
                <a:spcPts val="1000"/>
              </a:spcAft>
              <a:buNone/>
            </a:pPr>
            <a:r>
              <a:rPr lang="tr-TR" dirty="0">
                <a:ea typeface="Calibri"/>
                <a:cs typeface="Times New Roman"/>
              </a:rPr>
              <a:t>22.   Kahramanın yardımına koşulur.</a:t>
            </a:r>
          </a:p>
          <a:p>
            <a:pPr marL="514350" indent="-514350">
              <a:lnSpc>
                <a:spcPct val="115000"/>
              </a:lnSpc>
              <a:spcAft>
                <a:spcPts val="1000"/>
              </a:spcAft>
              <a:buAutoNum type="arabicPeriod" startAt="23"/>
            </a:pPr>
            <a:r>
              <a:rPr lang="tr-TR" dirty="0" smtClean="0">
                <a:ea typeface="Calibri"/>
                <a:cs typeface="Times New Roman"/>
              </a:rPr>
              <a:t>Kahraman </a:t>
            </a:r>
            <a:r>
              <a:rPr lang="tr-TR" dirty="0">
                <a:ea typeface="Calibri"/>
                <a:cs typeface="Times New Roman"/>
              </a:rPr>
              <a:t>kimliğini gizleyerek kendi evine döner ya da bir başka ülkeye </a:t>
            </a:r>
            <a:r>
              <a:rPr lang="tr-TR" dirty="0" smtClean="0">
                <a:ea typeface="Calibri"/>
                <a:cs typeface="Times New Roman"/>
              </a:rPr>
              <a:t>  </a:t>
            </a:r>
          </a:p>
          <a:p>
            <a:pPr marL="0" indent="0">
              <a:lnSpc>
                <a:spcPct val="115000"/>
              </a:lnSpc>
              <a:spcAft>
                <a:spcPts val="1000"/>
              </a:spcAft>
              <a:buNone/>
            </a:pPr>
            <a:r>
              <a:rPr lang="tr-TR" dirty="0">
                <a:ea typeface="Calibri"/>
                <a:cs typeface="Times New Roman"/>
              </a:rPr>
              <a:t> </a:t>
            </a:r>
            <a:r>
              <a:rPr lang="tr-TR" dirty="0" smtClean="0">
                <a:ea typeface="Calibri"/>
                <a:cs typeface="Times New Roman"/>
              </a:rPr>
              <a:t>       gider</a:t>
            </a:r>
            <a:r>
              <a:rPr lang="tr-TR" dirty="0">
                <a:ea typeface="Calibri"/>
                <a:cs typeface="Times New Roman"/>
              </a:rPr>
              <a:t>.</a:t>
            </a:r>
          </a:p>
          <a:p>
            <a:pPr marL="0" indent="0">
              <a:lnSpc>
                <a:spcPct val="115000"/>
              </a:lnSpc>
              <a:spcAft>
                <a:spcPts val="1000"/>
              </a:spcAft>
              <a:buNone/>
            </a:pPr>
            <a:r>
              <a:rPr lang="tr-TR" dirty="0">
                <a:ea typeface="Calibri"/>
                <a:cs typeface="Times New Roman"/>
              </a:rPr>
              <a:t>24.   Düzmece bir kahraman asılsız savlar ileri sürer.</a:t>
            </a:r>
          </a:p>
          <a:p>
            <a:pPr marL="0" indent="0">
              <a:lnSpc>
                <a:spcPct val="115000"/>
              </a:lnSpc>
              <a:spcAft>
                <a:spcPts val="1000"/>
              </a:spcAft>
              <a:buNone/>
            </a:pPr>
            <a:r>
              <a:rPr lang="tr-TR" dirty="0">
                <a:ea typeface="Calibri"/>
                <a:cs typeface="Times New Roman"/>
              </a:rPr>
              <a:t>25.   Kahramana güç bir iş önerilir.</a:t>
            </a:r>
          </a:p>
          <a:p>
            <a:pPr marL="0" indent="0">
              <a:lnSpc>
                <a:spcPct val="115000"/>
              </a:lnSpc>
              <a:spcAft>
                <a:spcPts val="1000"/>
              </a:spcAft>
              <a:buNone/>
            </a:pPr>
            <a:r>
              <a:rPr lang="tr-TR" dirty="0">
                <a:ea typeface="Calibri"/>
                <a:cs typeface="Times New Roman"/>
              </a:rPr>
              <a:t>26.   Güç iş yerine getirilir.</a:t>
            </a:r>
          </a:p>
          <a:p>
            <a:pPr marL="0" indent="0">
              <a:lnSpc>
                <a:spcPct val="115000"/>
              </a:lnSpc>
              <a:spcAft>
                <a:spcPts val="1000"/>
              </a:spcAft>
              <a:buNone/>
            </a:pPr>
            <a:r>
              <a:rPr lang="tr-TR" dirty="0">
                <a:ea typeface="Calibri"/>
                <a:cs typeface="Times New Roman"/>
              </a:rPr>
              <a:t>27.   Kahraman tanınır.</a:t>
            </a:r>
          </a:p>
          <a:p>
            <a:pPr marL="0" indent="0">
              <a:lnSpc>
                <a:spcPct val="115000"/>
              </a:lnSpc>
              <a:spcAft>
                <a:spcPts val="1000"/>
              </a:spcAft>
              <a:buNone/>
            </a:pPr>
            <a:r>
              <a:rPr lang="tr-TR" dirty="0">
                <a:ea typeface="Calibri"/>
                <a:cs typeface="Times New Roman"/>
              </a:rPr>
              <a:t>28.   Düzmece kahramanın gerçek kimliği ortaya çıkar.</a:t>
            </a:r>
          </a:p>
          <a:p>
            <a:pPr marL="0" indent="0">
              <a:lnSpc>
                <a:spcPct val="115000"/>
              </a:lnSpc>
              <a:spcAft>
                <a:spcPts val="1000"/>
              </a:spcAft>
              <a:buNone/>
            </a:pPr>
            <a:r>
              <a:rPr lang="tr-TR" dirty="0">
                <a:ea typeface="Calibri"/>
                <a:cs typeface="Times New Roman"/>
              </a:rPr>
              <a:t>29.   Kahraman yeni bir görünüm kazanır.</a:t>
            </a:r>
          </a:p>
          <a:p>
            <a:pPr marL="0" indent="0">
              <a:lnSpc>
                <a:spcPct val="115000"/>
              </a:lnSpc>
              <a:spcAft>
                <a:spcPts val="1000"/>
              </a:spcAft>
              <a:buNone/>
            </a:pPr>
            <a:r>
              <a:rPr lang="tr-TR" dirty="0">
                <a:ea typeface="Calibri"/>
                <a:cs typeface="Times New Roman"/>
              </a:rPr>
              <a:t>30.   Düzmece kahraman ya da saldırgan cezalandırılır.</a:t>
            </a:r>
          </a:p>
          <a:p>
            <a:pPr marL="0" indent="0">
              <a:lnSpc>
                <a:spcPct val="115000"/>
              </a:lnSpc>
              <a:spcAft>
                <a:spcPts val="1000"/>
              </a:spcAft>
              <a:buNone/>
            </a:pPr>
            <a:r>
              <a:rPr lang="tr-TR" dirty="0">
                <a:ea typeface="Calibri"/>
                <a:cs typeface="Times New Roman"/>
              </a:rPr>
              <a:t>31.   Kahraman evlenir ve tahta çıkar.</a:t>
            </a:r>
          </a:p>
          <a:p>
            <a:pPr marL="0" indent="0">
              <a:lnSpc>
                <a:spcPct val="115000"/>
              </a:lnSpc>
              <a:spcAft>
                <a:spcPts val="1000"/>
              </a:spcAft>
              <a:buNone/>
            </a:pPr>
            <a:r>
              <a:rPr lang="tr-TR" dirty="0">
                <a:ea typeface="Calibri"/>
                <a:cs typeface="Times New Roman"/>
              </a:rPr>
              <a:t>Umay Günay Elazığ Masallarında bu çözümleme yöntemini kullanmıştır.</a:t>
            </a:r>
          </a:p>
          <a:p>
            <a:endParaRPr lang="tr-TR" dirty="0"/>
          </a:p>
        </p:txBody>
      </p:sp>
    </p:spTree>
    <p:extLst>
      <p:ext uri="{BB962C8B-B14F-4D97-AF65-F5344CB8AC3E}">
        <p14:creationId xmlns:p14="http://schemas.microsoft.com/office/powerpoint/2010/main" val="31074263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algn="just">
              <a:lnSpc>
                <a:spcPct val="170000"/>
              </a:lnSpc>
              <a:spcBef>
                <a:spcPts val="0"/>
              </a:spcBef>
              <a:spcAft>
                <a:spcPts val="1000"/>
              </a:spcAft>
            </a:pPr>
            <a:r>
              <a:rPr lang="tr-TR" b="1" dirty="0">
                <a:ea typeface="Calibri"/>
                <a:cs typeface="Times New Roman"/>
              </a:rPr>
              <a:t>5.3.Levi </a:t>
            </a:r>
            <a:r>
              <a:rPr lang="tr-TR" b="1" dirty="0" err="1">
                <a:ea typeface="Calibri"/>
                <a:cs typeface="Times New Roman"/>
              </a:rPr>
              <a:t>Strauss'un</a:t>
            </a:r>
            <a:r>
              <a:rPr lang="tr-TR" b="1" dirty="0">
                <a:ea typeface="Calibri"/>
                <a:cs typeface="Times New Roman"/>
              </a:rPr>
              <a:t> Yapısal Çözümleme </a:t>
            </a:r>
            <a:r>
              <a:rPr lang="tr-TR" b="1" dirty="0" smtClean="0">
                <a:ea typeface="Calibri"/>
                <a:cs typeface="Times New Roman"/>
              </a:rPr>
              <a:t>Yöntemi</a:t>
            </a:r>
          </a:p>
          <a:p>
            <a:pPr marL="0" indent="0" algn="just">
              <a:lnSpc>
                <a:spcPct val="170000"/>
              </a:lnSpc>
              <a:spcBef>
                <a:spcPts val="0"/>
              </a:spcBef>
              <a:spcAft>
                <a:spcPts val="1000"/>
              </a:spcAft>
              <a:buNone/>
            </a:pPr>
            <a:r>
              <a:rPr lang="tr-TR" dirty="0" smtClean="0">
                <a:ea typeface="Calibri"/>
                <a:cs typeface="Times New Roman"/>
              </a:rPr>
              <a:t>	Yapısalcılık </a:t>
            </a:r>
            <a:r>
              <a:rPr lang="tr-TR" dirty="0">
                <a:ea typeface="Calibri"/>
                <a:cs typeface="Times New Roman"/>
              </a:rPr>
              <a:t>içinde ayrı bir çözümleme yöntemi oluşturan </a:t>
            </a:r>
            <a:r>
              <a:rPr lang="tr-TR" dirty="0" err="1">
                <a:ea typeface="Calibri"/>
                <a:cs typeface="Times New Roman"/>
              </a:rPr>
              <a:t>Calude</a:t>
            </a:r>
            <a:r>
              <a:rPr lang="tr-TR" dirty="0">
                <a:ea typeface="Calibri"/>
                <a:cs typeface="Times New Roman"/>
              </a:rPr>
              <a:t> </a:t>
            </a:r>
            <a:r>
              <a:rPr lang="tr-TR" dirty="0" err="1">
                <a:ea typeface="Calibri"/>
                <a:cs typeface="Times New Roman"/>
              </a:rPr>
              <a:t>Levi</a:t>
            </a:r>
            <a:r>
              <a:rPr lang="tr-TR" dirty="0">
                <a:ea typeface="Calibri"/>
                <a:cs typeface="Times New Roman"/>
              </a:rPr>
              <a:t> Strauss dilbilimde olduğu gibi toplumdaki bağıntılardan, totem sistemlerinden, evlenme ve aile biçimleri gibi görünümlerden hareketle derin yapıya ulaşmayı amaçlamıştır. Strauss bu yapıya ulaşabilmek için şu kuralları ileri sürer.</a:t>
            </a:r>
          </a:p>
          <a:p>
            <a:pPr marL="0" indent="0" algn="just">
              <a:lnSpc>
                <a:spcPct val="170000"/>
              </a:lnSpc>
              <a:spcBef>
                <a:spcPts val="0"/>
              </a:spcBef>
              <a:spcAft>
                <a:spcPts val="1000"/>
              </a:spcAft>
              <a:buNone/>
            </a:pPr>
            <a:r>
              <a:rPr lang="tr-TR" dirty="0" smtClean="0">
                <a:ea typeface="Calibri"/>
                <a:cs typeface="Times New Roman"/>
              </a:rPr>
              <a:t>	a</a:t>
            </a:r>
            <a:r>
              <a:rPr lang="tr-TR" dirty="0">
                <a:ea typeface="Calibri"/>
                <a:cs typeface="Times New Roman"/>
              </a:rPr>
              <a:t>) Bir mit hiçbir zaman tek düzeyde yorumlanmamalıdır. Ayrı ayrı açıklama söz konusu değildir çünkü her mit birkaç açıklama düzeyinin bir bağıntıda toplanmasıdır.</a:t>
            </a:r>
          </a:p>
          <a:p>
            <a:pPr marL="0" indent="0" algn="just">
              <a:lnSpc>
                <a:spcPct val="170000"/>
              </a:lnSpc>
              <a:spcBef>
                <a:spcPts val="0"/>
              </a:spcBef>
              <a:spcAft>
                <a:spcPts val="1000"/>
              </a:spcAft>
              <a:buNone/>
            </a:pPr>
            <a:r>
              <a:rPr lang="tr-TR" dirty="0" smtClean="0">
                <a:ea typeface="Calibri"/>
                <a:cs typeface="Times New Roman"/>
              </a:rPr>
              <a:t>	b</a:t>
            </a:r>
            <a:r>
              <a:rPr lang="tr-TR" dirty="0">
                <a:ea typeface="Calibri"/>
                <a:cs typeface="Times New Roman"/>
              </a:rPr>
              <a:t>) Bir mit, bütün olarak ele alındıklarında bir dönüşüm kümesi olan başka mitlerle kurduğu bağıntı içinde yorumlanmalıdır.</a:t>
            </a:r>
          </a:p>
          <a:p>
            <a:pPr marL="0" indent="0" algn="just">
              <a:lnSpc>
                <a:spcPct val="170000"/>
              </a:lnSpc>
              <a:spcBef>
                <a:spcPts val="0"/>
              </a:spcBef>
              <a:spcAft>
                <a:spcPts val="1000"/>
              </a:spcAft>
              <a:buNone/>
            </a:pPr>
            <a:r>
              <a:rPr lang="tr-TR" dirty="0" smtClean="0">
                <a:ea typeface="Calibri"/>
                <a:cs typeface="Times New Roman"/>
              </a:rPr>
              <a:t>	c</a:t>
            </a:r>
            <a:r>
              <a:rPr lang="tr-TR" dirty="0">
                <a:ea typeface="Calibri"/>
                <a:cs typeface="Times New Roman"/>
              </a:rPr>
              <a:t>) Bir mit, başka mit kümeleri ve oluştuğu toplumun kültürü göz önüne alınarak yorumlanmalıdır.</a:t>
            </a:r>
          </a:p>
          <a:p>
            <a:pPr marL="0" indent="0" algn="just">
              <a:lnSpc>
                <a:spcPct val="170000"/>
              </a:lnSpc>
              <a:spcBef>
                <a:spcPts val="0"/>
              </a:spcBef>
              <a:spcAft>
                <a:spcPts val="1000"/>
              </a:spcAft>
              <a:buNone/>
            </a:pPr>
            <a:r>
              <a:rPr lang="tr-TR" dirty="0" smtClean="0">
                <a:ea typeface="Calibri"/>
                <a:cs typeface="Times New Roman"/>
              </a:rPr>
              <a:t>	Türkiye’de </a:t>
            </a:r>
            <a:r>
              <a:rPr lang="tr-TR" dirty="0">
                <a:ea typeface="Calibri"/>
                <a:cs typeface="Times New Roman"/>
              </a:rPr>
              <a:t>bu yöntem </a:t>
            </a:r>
            <a:r>
              <a:rPr lang="tr-TR" dirty="0" err="1">
                <a:ea typeface="Calibri"/>
                <a:cs typeface="Times New Roman"/>
              </a:rPr>
              <a:t>Ümral</a:t>
            </a:r>
            <a:r>
              <a:rPr lang="tr-TR" dirty="0">
                <a:ea typeface="Calibri"/>
                <a:cs typeface="Times New Roman"/>
              </a:rPr>
              <a:t> Kırman (Deveci) tarafından Dede Korkut hikâyelerine uygulanmıştır.</a:t>
            </a:r>
          </a:p>
          <a:p>
            <a:pPr>
              <a:lnSpc>
                <a:spcPct val="115000"/>
              </a:lnSpc>
              <a:spcAft>
                <a:spcPts val="1000"/>
              </a:spcAft>
            </a:pPr>
            <a:endParaRPr lang="tr-TR" dirty="0">
              <a:ea typeface="Calibri"/>
              <a:cs typeface="Times New Roman"/>
            </a:endParaRPr>
          </a:p>
          <a:p>
            <a:endParaRPr lang="tr-TR" dirty="0"/>
          </a:p>
        </p:txBody>
      </p:sp>
    </p:spTree>
    <p:extLst>
      <p:ext uri="{BB962C8B-B14F-4D97-AF65-F5344CB8AC3E}">
        <p14:creationId xmlns:p14="http://schemas.microsoft.com/office/powerpoint/2010/main" val="330170726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ea typeface="Calibri"/>
                <a:cs typeface="Times New Roman"/>
              </a:rPr>
              <a:t>6. MİT-RİTÜEL KURAMI</a:t>
            </a:r>
            <a:br>
              <a:rPr lang="tr-TR" dirty="0">
                <a:ea typeface="Calibri"/>
                <a:cs typeface="Times New Roman"/>
              </a:rPr>
            </a:br>
            <a:endParaRPr lang="tr-TR" dirty="0"/>
          </a:p>
        </p:txBody>
      </p:sp>
      <p:sp>
        <p:nvSpPr>
          <p:cNvPr id="3" name="İçerik Yer Tutucusu 2"/>
          <p:cNvSpPr>
            <a:spLocks noGrp="1"/>
          </p:cNvSpPr>
          <p:nvPr>
            <p:ph idx="1"/>
          </p:nvPr>
        </p:nvSpPr>
        <p:spPr>
          <a:xfrm>
            <a:off x="457200" y="836712"/>
            <a:ext cx="8229600" cy="6021288"/>
          </a:xfrm>
        </p:spPr>
        <p:txBody>
          <a:bodyPr>
            <a:normAutofit fontScale="92500" lnSpcReduction="10000"/>
          </a:bodyPr>
          <a:lstStyle/>
          <a:p>
            <a:pPr algn="just">
              <a:lnSpc>
                <a:spcPct val="115000"/>
              </a:lnSpc>
              <a:spcAft>
                <a:spcPts val="1000"/>
              </a:spcAft>
            </a:pPr>
            <a:r>
              <a:rPr lang="tr-TR" dirty="0">
                <a:ea typeface="Calibri"/>
                <a:cs typeface="Times New Roman"/>
              </a:rPr>
              <a:t>Bu kurama göre kültür ve sanat ilkel insanın dini ayinlerinden, ritüel törenlerinde yer alan davranışlarından kaynaklanır. Kültür geliştikçe ritüeller de </a:t>
            </a:r>
            <a:r>
              <a:rPr lang="tr-TR" dirty="0" err="1">
                <a:ea typeface="Calibri"/>
                <a:cs typeface="Times New Roman"/>
              </a:rPr>
              <a:t>sözelleşmekte</a:t>
            </a:r>
            <a:r>
              <a:rPr lang="tr-TR" dirty="0">
                <a:ea typeface="Calibri"/>
                <a:cs typeface="Times New Roman"/>
              </a:rPr>
              <a:t> ve mitlerin doğup gelişmesini sağlamaktadır.</a:t>
            </a:r>
          </a:p>
          <a:p>
            <a:pPr algn="just">
              <a:lnSpc>
                <a:spcPct val="115000"/>
              </a:lnSpc>
              <a:spcAft>
                <a:spcPts val="1000"/>
              </a:spcAft>
            </a:pPr>
            <a:r>
              <a:rPr lang="tr-TR" dirty="0">
                <a:ea typeface="Calibri"/>
                <a:cs typeface="Times New Roman"/>
              </a:rPr>
              <a:t>Kurucusu </a:t>
            </a:r>
            <a:r>
              <a:rPr lang="tr-TR" dirty="0" err="1">
                <a:ea typeface="Calibri"/>
                <a:cs typeface="Times New Roman"/>
              </a:rPr>
              <a:t>Lord</a:t>
            </a:r>
            <a:r>
              <a:rPr lang="tr-TR" dirty="0">
                <a:ea typeface="Calibri"/>
                <a:cs typeface="Times New Roman"/>
              </a:rPr>
              <a:t> </a:t>
            </a:r>
            <a:r>
              <a:rPr lang="tr-TR" dirty="0" err="1">
                <a:ea typeface="Calibri"/>
                <a:cs typeface="Times New Roman"/>
              </a:rPr>
              <a:t>Raglan</a:t>
            </a:r>
            <a:r>
              <a:rPr lang="tr-TR" dirty="0">
                <a:ea typeface="Calibri"/>
                <a:cs typeface="Times New Roman"/>
              </a:rPr>
              <a:t> olan bu kurama göre ritüel törenleri anlatılara yani mitolojiye dönüşür. İkinci aşamada ise mitoloji tarihe dönüşür. Üçüncü aşamada ise mitolojik tarih folklora dönüşür ve bu folklor dördüncü aşamada edebî masalların oluşumunda etkili olur.</a:t>
            </a:r>
          </a:p>
          <a:p>
            <a:endParaRPr lang="tr-TR" dirty="0"/>
          </a:p>
        </p:txBody>
      </p:sp>
    </p:spTree>
    <p:extLst>
      <p:ext uri="{BB962C8B-B14F-4D97-AF65-F5344CB8AC3E}">
        <p14:creationId xmlns:p14="http://schemas.microsoft.com/office/powerpoint/2010/main" val="232479892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pPr>
              <a:lnSpc>
                <a:spcPct val="115000"/>
              </a:lnSpc>
              <a:spcAft>
                <a:spcPts val="1000"/>
              </a:spcAft>
            </a:pPr>
            <a:r>
              <a:rPr lang="tr-TR" dirty="0">
                <a:ea typeface="Calibri"/>
                <a:cs typeface="Times New Roman"/>
              </a:rPr>
              <a:t>7. İDEOLOJİK KURAM</a:t>
            </a:r>
            <a:br>
              <a:rPr lang="tr-TR" dirty="0">
                <a:ea typeface="Calibri"/>
                <a:cs typeface="Times New Roman"/>
              </a:rPr>
            </a:br>
            <a:endParaRPr lang="tr-TR" dirty="0"/>
          </a:p>
        </p:txBody>
      </p:sp>
      <p:sp>
        <p:nvSpPr>
          <p:cNvPr id="3" name="İçerik Yer Tutucusu 2"/>
          <p:cNvSpPr>
            <a:spLocks noGrp="1"/>
          </p:cNvSpPr>
          <p:nvPr>
            <p:ph idx="1"/>
          </p:nvPr>
        </p:nvSpPr>
        <p:spPr>
          <a:xfrm>
            <a:off x="0" y="1124744"/>
            <a:ext cx="9144000" cy="5733256"/>
          </a:xfrm>
        </p:spPr>
        <p:txBody>
          <a:bodyPr/>
          <a:lstStyle/>
          <a:p>
            <a:pPr>
              <a:lnSpc>
                <a:spcPct val="115000"/>
              </a:lnSpc>
              <a:spcAft>
                <a:spcPts val="1000"/>
              </a:spcAft>
            </a:pPr>
            <a:r>
              <a:rPr lang="tr-TR" dirty="0">
                <a:ea typeface="Calibri"/>
                <a:cs typeface="Times New Roman"/>
              </a:rPr>
              <a:t>Hitler dönemi Almanya’da ve Stalin </a:t>
            </a:r>
            <a:r>
              <a:rPr lang="tr-TR" dirty="0" err="1">
                <a:ea typeface="Calibri"/>
                <a:cs typeface="Times New Roman"/>
              </a:rPr>
              <a:t>Rusyası’nda</a:t>
            </a:r>
            <a:r>
              <a:rPr lang="tr-TR" dirty="0">
                <a:ea typeface="Calibri"/>
                <a:cs typeface="Times New Roman"/>
              </a:rPr>
              <a:t> ortaya çıkan bir kuramdır. Wilhelm </a:t>
            </a:r>
            <a:r>
              <a:rPr lang="tr-TR" dirty="0" err="1">
                <a:ea typeface="Calibri"/>
                <a:cs typeface="Times New Roman"/>
              </a:rPr>
              <a:t>Riehl’in</a:t>
            </a:r>
            <a:r>
              <a:rPr lang="tr-TR" dirty="0">
                <a:ea typeface="Calibri"/>
                <a:cs typeface="Times New Roman"/>
              </a:rPr>
              <a:t> alt yapısını oluşturduğu kana dayalı ırkçılığı ön planda tutan bu yaklaşımda halkbiliminin verileri politik yaklaşımların aracı olarak kullanılmak istenmiştir.</a:t>
            </a:r>
          </a:p>
          <a:p>
            <a:endParaRPr lang="tr-TR" dirty="0"/>
          </a:p>
        </p:txBody>
      </p:sp>
    </p:spTree>
    <p:extLst>
      <p:ext uri="{BB962C8B-B14F-4D97-AF65-F5344CB8AC3E}">
        <p14:creationId xmlns:p14="http://schemas.microsoft.com/office/powerpoint/2010/main" val="3921334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792087"/>
          </a:xfrm>
        </p:spPr>
        <p:txBody>
          <a:bodyPr rtlCol="0">
            <a:normAutofit fontScale="90000"/>
          </a:bodyPr>
          <a:lstStyle/>
          <a:p>
            <a:pPr eaLnBrk="1" fontAlgn="auto" hangingPunct="1">
              <a:spcAft>
                <a:spcPts val="0"/>
              </a:spcAft>
              <a:defRPr/>
            </a:pPr>
            <a:r>
              <a:rPr lang="tr-TR" sz="3100" b="1" dirty="0" smtClean="0"/>
              <a:t>B) Bağlam Merkezli Halkbilimi Yöntemleri</a:t>
            </a:r>
            <a:r>
              <a:rPr lang="tr-TR" dirty="0" smtClean="0"/>
              <a:t/>
            </a:r>
            <a:br>
              <a:rPr lang="tr-TR" dirty="0" smtClean="0"/>
            </a:br>
            <a:endParaRPr lang="tr-TR" dirty="0" smtClean="0"/>
          </a:p>
        </p:txBody>
      </p:sp>
      <p:sp>
        <p:nvSpPr>
          <p:cNvPr id="3" name="İçerik Yer Tutucusu 2"/>
          <p:cNvSpPr>
            <a:spLocks noGrp="1"/>
          </p:cNvSpPr>
          <p:nvPr>
            <p:ph idx="1"/>
          </p:nvPr>
        </p:nvSpPr>
        <p:spPr>
          <a:xfrm>
            <a:off x="0" y="764704"/>
            <a:ext cx="9144000" cy="6093296"/>
          </a:xfrm>
        </p:spPr>
        <p:txBody>
          <a:bodyPr rtlCol="0">
            <a:normAutofit/>
          </a:bodyPr>
          <a:lstStyle/>
          <a:p>
            <a:pPr marL="0" indent="0" algn="just" eaLnBrk="1" fontAlgn="auto" hangingPunct="1">
              <a:lnSpc>
                <a:spcPct val="160000"/>
              </a:lnSpc>
              <a:spcBef>
                <a:spcPts val="0"/>
              </a:spcBef>
              <a:spcAft>
                <a:spcPts val="0"/>
              </a:spcAft>
              <a:buFont typeface="Arial" panose="020B0604020202020204" pitchFamily="34" charset="0"/>
              <a:buNone/>
              <a:defRPr/>
            </a:pPr>
            <a:r>
              <a:rPr lang="tr-TR" dirty="0"/>
              <a:t>BAĞLAM MERKEZLİ – metne bağlı kalmazlar, olayı yaşamak isterler, her şeyi göz önünde bulundurur. Söylenenin hangi ortamda nasıl söylendiğine – jestine, mimiklerine – dinleyicilerde nasıl bir etki yaratığına dikkat çeker. </a:t>
            </a:r>
            <a:endParaRPr lang="tr-TR" dirty="0" smtClean="0"/>
          </a:p>
          <a:p>
            <a:pPr marL="0" indent="0" eaLnBrk="1" fontAlgn="auto" hangingPunct="1">
              <a:spcAft>
                <a:spcPts val="0"/>
              </a:spcAft>
              <a:buFont typeface="Arial" panose="020B0604020202020204" pitchFamily="34" charset="0"/>
              <a:buNone/>
              <a:defRPr/>
            </a:pPr>
            <a:r>
              <a:rPr lang="tr-TR" dirty="0" smtClean="0"/>
              <a:t>1. İşlevsel Halk Bilimi Yöntemi</a:t>
            </a:r>
          </a:p>
          <a:p>
            <a:pPr marL="0" indent="0" eaLnBrk="1" fontAlgn="auto" hangingPunct="1">
              <a:spcAft>
                <a:spcPts val="0"/>
              </a:spcAft>
              <a:buFont typeface="Arial" panose="020B0604020202020204" pitchFamily="34" charset="0"/>
              <a:buNone/>
              <a:defRPr/>
            </a:pPr>
            <a:r>
              <a:rPr lang="tr-TR" dirty="0" smtClean="0"/>
              <a:t>2. Sözlü Kompozisyon Kuram ve Yöntemi</a:t>
            </a:r>
          </a:p>
          <a:p>
            <a:pPr marL="0" indent="0" eaLnBrk="1" fontAlgn="auto" hangingPunct="1">
              <a:spcAft>
                <a:spcPts val="0"/>
              </a:spcAft>
              <a:buFont typeface="Arial" panose="020B0604020202020204" pitchFamily="34" charset="0"/>
              <a:buNone/>
              <a:defRPr/>
            </a:pPr>
            <a:r>
              <a:rPr lang="tr-TR" dirty="0" smtClean="0"/>
              <a:t>3. Performans (İcra) Yöntemi</a:t>
            </a:r>
          </a:p>
          <a:p>
            <a:pPr eaLnBrk="1" fontAlgn="auto" hangingPunct="1">
              <a:spcAft>
                <a:spcPts val="0"/>
              </a:spcAft>
              <a:buFont typeface="Arial" panose="020B0604020202020204" pitchFamily="34" charset="0"/>
              <a:buChar char="•"/>
              <a:defRPr/>
            </a:pPr>
            <a:endParaRPr lang="tr-TR" dirty="0" smtClean="0"/>
          </a:p>
        </p:txBody>
      </p:sp>
    </p:spTree>
    <p:extLst>
      <p:ext uri="{BB962C8B-B14F-4D97-AF65-F5344CB8AC3E}">
        <p14:creationId xmlns:p14="http://schemas.microsoft.com/office/powerpoint/2010/main" val="240428565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1008112"/>
          </a:xfrm>
        </p:spPr>
        <p:txBody>
          <a:bodyPr>
            <a:normAutofit fontScale="90000"/>
          </a:bodyPr>
          <a:lstStyle/>
          <a:p>
            <a:pPr>
              <a:lnSpc>
                <a:spcPct val="115000"/>
              </a:lnSpc>
              <a:spcAft>
                <a:spcPts val="1000"/>
              </a:spcAft>
            </a:pPr>
            <a:r>
              <a:rPr lang="tr-TR" sz="3100" dirty="0">
                <a:ea typeface="Calibri"/>
                <a:cs typeface="Times New Roman"/>
              </a:rPr>
              <a:t>8. SEÇKİN KÜLTÜRÜN DİBE ÇÖKMESİ KURAMI</a:t>
            </a:r>
            <a:r>
              <a:rPr lang="tr-TR" dirty="0">
                <a:ea typeface="Calibri"/>
                <a:cs typeface="Times New Roman"/>
              </a:rPr>
              <a:t/>
            </a:r>
            <a:br>
              <a:rPr lang="tr-TR" dirty="0">
                <a:ea typeface="Calibri"/>
                <a:cs typeface="Times New Roman"/>
              </a:rPr>
            </a:br>
            <a:endParaRPr lang="tr-TR" dirty="0"/>
          </a:p>
        </p:txBody>
      </p:sp>
      <p:sp>
        <p:nvSpPr>
          <p:cNvPr id="3" name="İçerik Yer Tutucusu 2"/>
          <p:cNvSpPr>
            <a:spLocks noGrp="1"/>
          </p:cNvSpPr>
          <p:nvPr>
            <p:ph idx="1"/>
          </p:nvPr>
        </p:nvSpPr>
        <p:spPr>
          <a:xfrm>
            <a:off x="0" y="764704"/>
            <a:ext cx="9144000" cy="6093296"/>
          </a:xfrm>
        </p:spPr>
        <p:txBody>
          <a:bodyPr>
            <a:normAutofit/>
          </a:bodyPr>
          <a:lstStyle/>
          <a:p>
            <a:pPr marL="0" indent="0">
              <a:lnSpc>
                <a:spcPct val="115000"/>
              </a:lnSpc>
              <a:spcAft>
                <a:spcPts val="1000"/>
              </a:spcAft>
              <a:buNone/>
            </a:pPr>
            <a:r>
              <a:rPr lang="tr-TR" dirty="0" smtClean="0">
                <a:ea typeface="Calibri"/>
                <a:cs typeface="Times New Roman"/>
              </a:rPr>
              <a:t>	Alman </a:t>
            </a:r>
            <a:r>
              <a:rPr lang="tr-TR" dirty="0">
                <a:ea typeface="Calibri"/>
                <a:cs typeface="Times New Roman"/>
              </a:rPr>
              <a:t>halk bilimcisi </a:t>
            </a:r>
            <a:r>
              <a:rPr lang="tr-TR" dirty="0" err="1">
                <a:ea typeface="Calibri"/>
                <a:cs typeface="Times New Roman"/>
              </a:rPr>
              <a:t>Naumann</a:t>
            </a:r>
            <a:r>
              <a:rPr lang="tr-TR" dirty="0">
                <a:ea typeface="Calibri"/>
                <a:cs typeface="Times New Roman"/>
              </a:rPr>
              <a:t> tarafından ortaya atılan bu görüşe göre kültür varlıklarının oluşturucuları üst tabakadır. Teori ürünleri buradan kültürü kabul edici aşağı tabakaya sürekli ve aralıksız çöküşü teorisine dayanır. Bu yaklaşımda amaç folklor unsurlarının özellikle de halk türkülerinin kaynağını seçkin yaratıcı bireyleri ve elit kültüre bağlamaktır.</a:t>
            </a:r>
          </a:p>
          <a:p>
            <a:pPr marL="0" indent="0">
              <a:lnSpc>
                <a:spcPct val="115000"/>
              </a:lnSpc>
              <a:spcAft>
                <a:spcPts val="1000"/>
              </a:spcAft>
              <a:buNone/>
            </a:pPr>
            <a:r>
              <a:rPr lang="tr-TR" dirty="0" smtClean="0">
                <a:ea typeface="Calibri"/>
                <a:cs typeface="Times New Roman"/>
              </a:rPr>
              <a:t>	</a:t>
            </a:r>
            <a:endParaRPr lang="tr-TR" dirty="0"/>
          </a:p>
        </p:txBody>
      </p:sp>
    </p:spTree>
    <p:extLst>
      <p:ext uri="{BB962C8B-B14F-4D97-AF65-F5344CB8AC3E}">
        <p14:creationId xmlns:p14="http://schemas.microsoft.com/office/powerpoint/2010/main" val="913063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r>
              <a:rPr lang="tr-TR" b="1" dirty="0">
                <a:solidFill>
                  <a:prstClr val="black"/>
                </a:solidFill>
                <a:ea typeface="Calibri"/>
                <a:cs typeface="Times New Roman"/>
              </a:rPr>
              <a:t>B) İCRA-PERFORMANSA, BAĞLAMA DAYALI YÖNTEM VE KURAMLAR</a:t>
            </a:r>
            <a:br>
              <a:rPr lang="tr-TR" b="1" dirty="0">
                <a:solidFill>
                  <a:prstClr val="black"/>
                </a:solidFill>
                <a:ea typeface="Calibri"/>
                <a:cs typeface="Times New Roman"/>
              </a:rPr>
            </a:br>
            <a:endParaRPr lang="tr-TR" dirty="0"/>
          </a:p>
        </p:txBody>
      </p:sp>
      <p:sp>
        <p:nvSpPr>
          <p:cNvPr id="3" name="İçerik Yer Tutucusu 2"/>
          <p:cNvSpPr>
            <a:spLocks noGrp="1"/>
          </p:cNvSpPr>
          <p:nvPr>
            <p:ph idx="1"/>
          </p:nvPr>
        </p:nvSpPr>
        <p:spPr/>
        <p:txBody>
          <a:bodyPr>
            <a:normAutofit/>
          </a:bodyPr>
          <a:lstStyle/>
          <a:p>
            <a:pPr marL="0" lvl="0" indent="0">
              <a:lnSpc>
                <a:spcPct val="115000"/>
              </a:lnSpc>
              <a:spcAft>
                <a:spcPts val="1000"/>
              </a:spcAft>
              <a:buNone/>
            </a:pPr>
            <a:r>
              <a:rPr lang="tr-TR" sz="2000" dirty="0">
                <a:solidFill>
                  <a:prstClr val="black"/>
                </a:solidFill>
                <a:ea typeface="Calibri"/>
                <a:cs typeface="Times New Roman"/>
              </a:rPr>
              <a:t>	</a:t>
            </a:r>
            <a:r>
              <a:rPr lang="tr-TR" sz="2000" b="1" dirty="0">
                <a:solidFill>
                  <a:prstClr val="black"/>
                </a:solidFill>
                <a:ea typeface="Calibri"/>
                <a:cs typeface="Times New Roman"/>
              </a:rPr>
              <a:t>1.   İŞLEVSEL KURAM</a:t>
            </a:r>
          </a:p>
          <a:p>
            <a:pPr marL="0" lvl="0" indent="0">
              <a:lnSpc>
                <a:spcPct val="115000"/>
              </a:lnSpc>
              <a:spcAft>
                <a:spcPts val="1000"/>
              </a:spcAft>
              <a:buNone/>
            </a:pPr>
            <a:r>
              <a:rPr lang="tr-TR" sz="2000" dirty="0">
                <a:solidFill>
                  <a:prstClr val="black"/>
                </a:solidFill>
                <a:ea typeface="Calibri"/>
                <a:cs typeface="Times New Roman"/>
              </a:rPr>
              <a:t>	Bu yöntem ürünün oluştuğu bağlamdaki işlevlerini ele alır. Oluşma nedenleri, dinleme nedenleri üzerinde durur. Buna göre işlevler belirlenir. İşlevler şu şekilde özetlenebilir:</a:t>
            </a:r>
          </a:p>
          <a:p>
            <a:pPr marL="0" lvl="0" indent="0">
              <a:lnSpc>
                <a:spcPct val="115000"/>
              </a:lnSpc>
              <a:spcAft>
                <a:spcPts val="1000"/>
              </a:spcAft>
              <a:buNone/>
            </a:pPr>
            <a:r>
              <a:rPr lang="tr-TR" sz="2000" dirty="0">
                <a:solidFill>
                  <a:prstClr val="black"/>
                </a:solidFill>
                <a:ea typeface="Calibri"/>
                <a:cs typeface="Times New Roman"/>
              </a:rPr>
              <a:t>	 Eğlenme, eğlendirme</a:t>
            </a:r>
          </a:p>
          <a:p>
            <a:pPr marL="0" lvl="0" indent="0">
              <a:lnSpc>
                <a:spcPct val="115000"/>
              </a:lnSpc>
              <a:spcAft>
                <a:spcPts val="1000"/>
              </a:spcAft>
              <a:buNone/>
            </a:pPr>
            <a:r>
              <a:rPr lang="tr-TR" sz="2000" dirty="0">
                <a:solidFill>
                  <a:prstClr val="black"/>
                </a:solidFill>
                <a:ea typeface="Calibri"/>
                <a:cs typeface="Times New Roman"/>
              </a:rPr>
              <a:t>	Toplumsal kurumlara, kurallara destek verme</a:t>
            </a:r>
          </a:p>
          <a:p>
            <a:pPr marL="0" lvl="0" indent="0">
              <a:lnSpc>
                <a:spcPct val="115000"/>
              </a:lnSpc>
              <a:spcAft>
                <a:spcPts val="1000"/>
              </a:spcAft>
              <a:buNone/>
            </a:pPr>
            <a:r>
              <a:rPr lang="tr-TR" sz="2000" dirty="0">
                <a:solidFill>
                  <a:prstClr val="black"/>
                </a:solidFill>
                <a:ea typeface="Calibri"/>
                <a:cs typeface="Times New Roman"/>
              </a:rPr>
              <a:t>	Toplumsal ve kişisel baskılardan kaçış</a:t>
            </a:r>
          </a:p>
          <a:p>
            <a:pPr marL="0" lvl="0" indent="0">
              <a:lnSpc>
                <a:spcPct val="115000"/>
              </a:lnSpc>
              <a:spcAft>
                <a:spcPts val="1000"/>
              </a:spcAft>
              <a:buNone/>
            </a:pPr>
            <a:r>
              <a:rPr lang="tr-TR" sz="2000" dirty="0">
                <a:solidFill>
                  <a:prstClr val="black"/>
                </a:solidFill>
                <a:ea typeface="Calibri"/>
                <a:cs typeface="Times New Roman"/>
              </a:rPr>
              <a:t>	Eğitimin yeni kuşaklara aktarılması işlevi</a:t>
            </a:r>
          </a:p>
          <a:p>
            <a:pPr marL="0" lvl="0" indent="0">
              <a:lnSpc>
                <a:spcPct val="115000"/>
              </a:lnSpc>
              <a:spcAft>
                <a:spcPts val="1000"/>
              </a:spcAft>
              <a:buNone/>
            </a:pPr>
            <a:r>
              <a:rPr lang="tr-TR" sz="2000" dirty="0">
                <a:solidFill>
                  <a:prstClr val="black"/>
                </a:solidFill>
                <a:ea typeface="Calibri"/>
                <a:cs typeface="Times New Roman"/>
              </a:rPr>
              <a:t>	Protesto işlevi (William </a:t>
            </a:r>
            <a:r>
              <a:rPr lang="tr-TR" sz="2000" dirty="0" err="1">
                <a:solidFill>
                  <a:prstClr val="black"/>
                </a:solidFill>
                <a:ea typeface="Calibri"/>
                <a:cs typeface="Times New Roman"/>
              </a:rPr>
              <a:t>Bascom</a:t>
            </a:r>
            <a:r>
              <a:rPr lang="tr-TR" sz="2000" dirty="0">
                <a:solidFill>
                  <a:prstClr val="black"/>
                </a:solidFill>
                <a:ea typeface="Calibri"/>
                <a:cs typeface="Times New Roman"/>
              </a:rPr>
              <a:t>)</a:t>
            </a:r>
          </a:p>
          <a:p>
            <a:endParaRPr lang="tr-TR" dirty="0"/>
          </a:p>
        </p:txBody>
      </p:sp>
    </p:spTree>
    <p:extLst>
      <p:ext uri="{BB962C8B-B14F-4D97-AF65-F5344CB8AC3E}">
        <p14:creationId xmlns:p14="http://schemas.microsoft.com/office/powerpoint/2010/main" val="42273964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a:lnSpc>
                <a:spcPct val="115000"/>
              </a:lnSpc>
              <a:spcAft>
                <a:spcPts val="1000"/>
              </a:spcAft>
            </a:pPr>
            <a:r>
              <a:rPr lang="tr-TR" sz="4500" b="1" dirty="0">
                <a:ea typeface="Calibri"/>
                <a:cs typeface="Times New Roman"/>
              </a:rPr>
              <a:t>2.   SÖZLÜ FORMÜL KURAMI</a:t>
            </a:r>
          </a:p>
          <a:p>
            <a:pPr marL="0" indent="0" algn="just">
              <a:lnSpc>
                <a:spcPct val="170000"/>
              </a:lnSpc>
              <a:spcBef>
                <a:spcPts val="0"/>
              </a:spcBef>
              <a:spcAft>
                <a:spcPts val="1000"/>
              </a:spcAft>
              <a:buNone/>
            </a:pPr>
            <a:r>
              <a:rPr lang="tr-TR" dirty="0" smtClean="0">
                <a:ea typeface="Calibri"/>
                <a:cs typeface="Times New Roman"/>
              </a:rPr>
              <a:t>	</a:t>
            </a:r>
            <a:r>
              <a:rPr lang="tr-TR" dirty="0" err="1" smtClean="0">
                <a:ea typeface="Calibri"/>
                <a:cs typeface="Times New Roman"/>
              </a:rPr>
              <a:t>Milman</a:t>
            </a:r>
            <a:r>
              <a:rPr lang="tr-TR" dirty="0" smtClean="0">
                <a:ea typeface="Calibri"/>
                <a:cs typeface="Times New Roman"/>
              </a:rPr>
              <a:t> </a:t>
            </a:r>
            <a:r>
              <a:rPr lang="tr-TR" dirty="0" err="1">
                <a:ea typeface="Calibri"/>
                <a:cs typeface="Times New Roman"/>
              </a:rPr>
              <a:t>Parry</a:t>
            </a:r>
            <a:r>
              <a:rPr lang="tr-TR" dirty="0">
                <a:ea typeface="Calibri"/>
                <a:cs typeface="Times New Roman"/>
              </a:rPr>
              <a:t> ve Albert </a:t>
            </a:r>
            <a:r>
              <a:rPr lang="tr-TR" dirty="0" err="1">
                <a:ea typeface="Calibri"/>
                <a:cs typeface="Times New Roman"/>
              </a:rPr>
              <a:t>Lord</a:t>
            </a:r>
            <a:r>
              <a:rPr lang="tr-TR" dirty="0">
                <a:ea typeface="Calibri"/>
                <a:cs typeface="Times New Roman"/>
              </a:rPr>
              <a:t> tarafından geliştirilmiştir.</a:t>
            </a:r>
          </a:p>
          <a:p>
            <a:pPr marL="0" indent="0" algn="just">
              <a:lnSpc>
                <a:spcPct val="170000"/>
              </a:lnSpc>
              <a:spcBef>
                <a:spcPts val="0"/>
              </a:spcBef>
              <a:spcAft>
                <a:spcPts val="1000"/>
              </a:spcAft>
              <a:buNone/>
            </a:pPr>
            <a:r>
              <a:rPr lang="tr-TR" dirty="0" smtClean="0">
                <a:ea typeface="Calibri"/>
                <a:cs typeface="Times New Roman"/>
              </a:rPr>
              <a:t>	</a:t>
            </a:r>
            <a:r>
              <a:rPr lang="tr-TR" dirty="0" err="1" smtClean="0">
                <a:ea typeface="Calibri"/>
                <a:cs typeface="Times New Roman"/>
              </a:rPr>
              <a:t>İlyada</a:t>
            </a:r>
            <a:r>
              <a:rPr lang="tr-TR" dirty="0" smtClean="0">
                <a:ea typeface="Calibri"/>
                <a:cs typeface="Times New Roman"/>
              </a:rPr>
              <a:t> </a:t>
            </a:r>
            <a:r>
              <a:rPr lang="tr-TR" dirty="0">
                <a:ea typeface="Calibri"/>
                <a:cs typeface="Times New Roman"/>
              </a:rPr>
              <a:t>ve </a:t>
            </a:r>
            <a:r>
              <a:rPr lang="tr-TR" dirty="0" err="1">
                <a:ea typeface="Calibri"/>
                <a:cs typeface="Times New Roman"/>
              </a:rPr>
              <a:t>Odysee’nin</a:t>
            </a:r>
            <a:r>
              <a:rPr lang="tr-TR" dirty="0">
                <a:ea typeface="Calibri"/>
                <a:cs typeface="Times New Roman"/>
              </a:rPr>
              <a:t> oluşumu üzerinde durularak ortaya çıkmıştır. Metnin nasıl oluşturulduğu üzerinde durur. Bu kurama göre anlatıdaki ana fikri anlatan ve aynı vezin şartları altında sürekli tekrarlanan bir grup sözcük formülü ifade eder. En çok yaygın olan formüller kahramanların adları, ana hareketler yer ve zamanla ilgili olan ve kolay değişmeyen formüllerdir. Anlatıda yeni formüller eski formül kalıplarına yeni sözcükler ekleyerek oluşur.</a:t>
            </a:r>
          </a:p>
          <a:p>
            <a:pPr marL="0" indent="0" algn="just">
              <a:lnSpc>
                <a:spcPct val="170000"/>
              </a:lnSpc>
              <a:spcBef>
                <a:spcPts val="0"/>
              </a:spcBef>
              <a:spcAft>
                <a:spcPts val="1000"/>
              </a:spcAft>
              <a:buNone/>
            </a:pPr>
            <a:r>
              <a:rPr lang="tr-TR" dirty="0" smtClean="0">
                <a:ea typeface="Calibri"/>
                <a:cs typeface="Times New Roman"/>
              </a:rPr>
              <a:t>	Usta-çırak </a:t>
            </a:r>
            <a:r>
              <a:rPr lang="tr-TR" dirty="0">
                <a:ea typeface="Calibri"/>
                <a:cs typeface="Times New Roman"/>
              </a:rPr>
              <a:t>ilişkisi, anlatıcı-dinleyen ilişkisi içinde anlatının değişimini ele alır. Buna göre halk edebiyatı ürünü </a:t>
            </a:r>
            <a:r>
              <a:rPr lang="tr-TR" dirty="0" err="1">
                <a:ea typeface="Calibri"/>
                <a:cs typeface="Times New Roman"/>
              </a:rPr>
              <a:t>formülize</a:t>
            </a:r>
            <a:r>
              <a:rPr lang="tr-TR" dirty="0">
                <a:ea typeface="Calibri"/>
                <a:cs typeface="Times New Roman"/>
              </a:rPr>
              <a:t> edilir. Homer sorunu olarak bilinen bu teoride </a:t>
            </a:r>
            <a:r>
              <a:rPr lang="tr-TR" dirty="0" err="1">
                <a:ea typeface="Calibri"/>
                <a:cs typeface="Times New Roman"/>
              </a:rPr>
              <a:t>İlyada</a:t>
            </a:r>
            <a:r>
              <a:rPr lang="tr-TR" dirty="0">
                <a:ea typeface="Calibri"/>
                <a:cs typeface="Times New Roman"/>
              </a:rPr>
              <a:t> ve </a:t>
            </a:r>
            <a:r>
              <a:rPr lang="tr-TR" dirty="0" err="1">
                <a:ea typeface="Calibri"/>
                <a:cs typeface="Times New Roman"/>
              </a:rPr>
              <a:t>Odysee'nin</a:t>
            </a:r>
            <a:r>
              <a:rPr lang="tr-TR" dirty="0">
                <a:ea typeface="Calibri"/>
                <a:cs typeface="Times New Roman"/>
              </a:rPr>
              <a:t> bir şair tarafından oluşturulup oluşturulmadığı ya da bir anlatıdan yazıya geçirilip geçirilmediği incelenir. Kurama göre kulaktan kulağa oyununda olduğu gibi anlatının </a:t>
            </a:r>
            <a:r>
              <a:rPr lang="tr-TR" dirty="0" err="1">
                <a:ea typeface="Calibri"/>
                <a:cs typeface="Times New Roman"/>
              </a:rPr>
              <a:t>orjinali</a:t>
            </a:r>
            <a:r>
              <a:rPr lang="tr-TR" dirty="0">
                <a:ea typeface="Calibri"/>
                <a:cs typeface="Times New Roman"/>
              </a:rPr>
              <a:t> yani </a:t>
            </a:r>
            <a:r>
              <a:rPr lang="tr-TR" dirty="0" err="1">
                <a:ea typeface="Calibri"/>
                <a:cs typeface="Times New Roman"/>
              </a:rPr>
              <a:t>urformu</a:t>
            </a:r>
            <a:r>
              <a:rPr lang="tr-TR" dirty="0">
                <a:ea typeface="Calibri"/>
                <a:cs typeface="Times New Roman"/>
              </a:rPr>
              <a:t> olmadığı gibi varyantları da söz konusu değildir. Çünkü anlatı her icrada başka </a:t>
            </a:r>
            <a:r>
              <a:rPr lang="tr-TR" dirty="0" err="1">
                <a:ea typeface="Calibri"/>
                <a:cs typeface="Times New Roman"/>
              </a:rPr>
              <a:t>başka</a:t>
            </a:r>
            <a:r>
              <a:rPr lang="tr-TR" dirty="0">
                <a:ea typeface="Calibri"/>
                <a:cs typeface="Times New Roman"/>
              </a:rPr>
              <a:t> şekiller almaktadır.</a:t>
            </a:r>
          </a:p>
          <a:p>
            <a:endParaRPr lang="tr-TR" dirty="0"/>
          </a:p>
        </p:txBody>
      </p:sp>
    </p:spTree>
    <p:extLst>
      <p:ext uri="{BB962C8B-B14F-4D97-AF65-F5344CB8AC3E}">
        <p14:creationId xmlns:p14="http://schemas.microsoft.com/office/powerpoint/2010/main" val="23932412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0000" lnSpcReduction="20000"/>
          </a:bodyPr>
          <a:lstStyle/>
          <a:p>
            <a:pPr marL="514350" indent="-514350">
              <a:lnSpc>
                <a:spcPct val="115000"/>
              </a:lnSpc>
              <a:spcAft>
                <a:spcPts val="1000"/>
              </a:spcAft>
              <a:buAutoNum type="arabicPeriod" startAt="3"/>
            </a:pPr>
            <a:r>
              <a:rPr lang="tr-TR" b="1" dirty="0" smtClean="0">
                <a:ea typeface="Calibri"/>
                <a:cs typeface="Times New Roman"/>
              </a:rPr>
              <a:t>BAĞLAMSAL </a:t>
            </a:r>
            <a:r>
              <a:rPr lang="tr-TR" b="1" dirty="0">
                <a:ea typeface="Calibri"/>
                <a:cs typeface="Times New Roman"/>
              </a:rPr>
              <a:t>KURAM (Performans Teori</a:t>
            </a:r>
            <a:r>
              <a:rPr lang="tr-TR" dirty="0" smtClean="0">
                <a:ea typeface="Calibri"/>
                <a:cs typeface="Times New Roman"/>
              </a:rPr>
              <a:t>)</a:t>
            </a:r>
          </a:p>
          <a:p>
            <a:pPr marL="0" indent="0" algn="just">
              <a:lnSpc>
                <a:spcPct val="170000"/>
              </a:lnSpc>
              <a:spcBef>
                <a:spcPts val="0"/>
              </a:spcBef>
              <a:buNone/>
            </a:pPr>
            <a:r>
              <a:rPr lang="tr-TR" dirty="0" smtClean="0">
                <a:ea typeface="Calibri"/>
                <a:cs typeface="Times New Roman"/>
              </a:rPr>
              <a:t>	Dilbilim </a:t>
            </a:r>
            <a:r>
              <a:rPr lang="tr-TR" dirty="0">
                <a:ea typeface="Calibri"/>
                <a:cs typeface="Times New Roman"/>
              </a:rPr>
              <a:t>etkisinde gelişir. (Chomsky) Metnin bağlamını ele alır. Dile ait özellikler, sosyal doku, bireysel ve sosyal farklılıklar dikkate alınır. Metnin oluştuğu doku, ifade biçimleri ve birimleri üzerinde durulur. Metnin sözel boyutu yani anlatıcı boyutu önem kazanır.</a:t>
            </a:r>
          </a:p>
          <a:p>
            <a:pPr marL="0" indent="0" algn="just">
              <a:lnSpc>
                <a:spcPct val="170000"/>
              </a:lnSpc>
              <a:spcBef>
                <a:spcPts val="0"/>
              </a:spcBef>
              <a:buNone/>
            </a:pPr>
            <a:r>
              <a:rPr lang="tr-TR" dirty="0" smtClean="0">
                <a:ea typeface="Calibri"/>
                <a:cs typeface="Times New Roman"/>
              </a:rPr>
              <a:t>	Kuramın </a:t>
            </a:r>
            <a:r>
              <a:rPr lang="tr-TR" dirty="0">
                <a:ea typeface="Calibri"/>
                <a:cs typeface="Times New Roman"/>
              </a:rPr>
              <a:t>temsilcisi Amerikan halk bilimcisi Dan ben-</a:t>
            </a:r>
            <a:r>
              <a:rPr lang="tr-TR" dirty="0" err="1">
                <a:ea typeface="Calibri"/>
                <a:cs typeface="Times New Roman"/>
              </a:rPr>
              <a:t>Amos</a:t>
            </a:r>
            <a:r>
              <a:rPr lang="tr-TR" dirty="0">
                <a:ea typeface="Calibri"/>
                <a:cs typeface="Times New Roman"/>
              </a:rPr>
              <a:t> tarafından, folklorun kendi kültürel bağlamından hareketle bir şey, derlenip toplanacak bir nesne olmayıp "iletişimsel bir süreç" olduğu tespiti yapılmıştır. Buna göre anlatıcı, kişisel boyutta, dinleyici sosyal boyutta metin ise söz boyutunda yer alır. Alan </a:t>
            </a:r>
            <a:r>
              <a:rPr lang="tr-TR" dirty="0" err="1">
                <a:ea typeface="Calibri"/>
                <a:cs typeface="Times New Roman"/>
              </a:rPr>
              <a:t>Dundes</a:t>
            </a:r>
            <a:r>
              <a:rPr lang="tr-TR" dirty="0">
                <a:ea typeface="Calibri"/>
                <a:cs typeface="Times New Roman"/>
              </a:rPr>
              <a:t> de metin, </a:t>
            </a:r>
            <a:r>
              <a:rPr lang="tr-TR" dirty="0" smtClean="0">
                <a:ea typeface="Calibri"/>
                <a:cs typeface="Times New Roman"/>
              </a:rPr>
              <a:t>sözel doku </a:t>
            </a:r>
            <a:r>
              <a:rPr lang="tr-TR" dirty="0">
                <a:ea typeface="Calibri"/>
                <a:cs typeface="Times New Roman"/>
              </a:rPr>
              <a:t>ve bağlam olmak üzere üçlü araştırma modeli öngörmüştür.</a:t>
            </a:r>
          </a:p>
          <a:p>
            <a:pPr marL="514350" indent="-514350">
              <a:lnSpc>
                <a:spcPct val="115000"/>
              </a:lnSpc>
              <a:spcAft>
                <a:spcPts val="1000"/>
              </a:spcAft>
              <a:buAutoNum type="arabicPeriod" startAt="3"/>
            </a:pPr>
            <a:endParaRPr lang="tr-TR" dirty="0">
              <a:ea typeface="Calibri"/>
              <a:cs typeface="Times New Roman"/>
            </a:endParaRPr>
          </a:p>
          <a:p>
            <a:endParaRPr lang="tr-TR" dirty="0"/>
          </a:p>
        </p:txBody>
      </p:sp>
    </p:spTree>
    <p:extLst>
      <p:ext uri="{BB962C8B-B14F-4D97-AF65-F5344CB8AC3E}">
        <p14:creationId xmlns:p14="http://schemas.microsoft.com/office/powerpoint/2010/main" val="25860198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ea typeface="Calibri"/>
                <a:cs typeface="Times New Roman"/>
              </a:rPr>
              <a:t>	Dan </a:t>
            </a:r>
            <a:r>
              <a:rPr lang="tr-TR" dirty="0">
                <a:ea typeface="Calibri"/>
                <a:cs typeface="Times New Roman"/>
              </a:rPr>
              <a:t>Ben-</a:t>
            </a:r>
            <a:r>
              <a:rPr lang="tr-TR" dirty="0" err="1">
                <a:ea typeface="Calibri"/>
                <a:cs typeface="Times New Roman"/>
              </a:rPr>
              <a:t>Amos</a:t>
            </a:r>
            <a:r>
              <a:rPr lang="tr-TR" dirty="0">
                <a:ea typeface="Calibri"/>
                <a:cs typeface="Times New Roman"/>
              </a:rPr>
              <a:t>, kendi folklor kavramını "Folklor belli zamanda meydana gelen aksiyondur. O artistik (sanatsal) bir aksiyondur. O yaratıcılık ve estetik kaygıyı içine alır ve bunların her ikisi de kendiliklerinden sanat formlarında birleşmeye yüz tutarlar. Bu anlayışa göre folklor; sanatsal anlatım yoluyla oluşan karşılıklı bir sosyal etkilenmedir. Bu iletişim, konuşma ve mimikle ilgili hareketlerin diğer tarzlarından farklıdır. Bu farklılık kültüre ait gelenekler seti üzerine kuruludur, o toplumun bütün üyeleri tarafından tanınır ve ona bütün toplum bağlanır ki, bu durum folkloru iletişimin sanatsal olmayan formlarından ayırır." "şeklinde açıklayarak daha da belirgin bir hale getirir.</a:t>
            </a:r>
          </a:p>
          <a:p>
            <a:pPr marL="0" indent="0" algn="just">
              <a:lnSpc>
                <a:spcPct val="170000"/>
              </a:lnSpc>
              <a:spcBef>
                <a:spcPts val="0"/>
              </a:spcBef>
              <a:buNone/>
            </a:pPr>
            <a:r>
              <a:rPr lang="tr-TR" dirty="0" smtClean="0">
                <a:ea typeface="Calibri"/>
                <a:cs typeface="Times New Roman"/>
              </a:rPr>
              <a:t>	Bu </a:t>
            </a:r>
            <a:r>
              <a:rPr lang="tr-TR" dirty="0">
                <a:ea typeface="Calibri"/>
                <a:cs typeface="Times New Roman"/>
              </a:rPr>
              <a:t>kuram Performans ve İcra kuramı olarak da bilinir.</a:t>
            </a:r>
          </a:p>
          <a:p>
            <a:pPr marL="0" indent="0" algn="just">
              <a:lnSpc>
                <a:spcPct val="170000"/>
              </a:lnSpc>
              <a:spcBef>
                <a:spcPts val="0"/>
              </a:spcBef>
              <a:buNone/>
            </a:pPr>
            <a:r>
              <a:rPr lang="tr-TR" dirty="0" smtClean="0">
                <a:ea typeface="Calibri"/>
                <a:cs typeface="Times New Roman"/>
              </a:rPr>
              <a:t>	Bağlam </a:t>
            </a:r>
            <a:r>
              <a:rPr lang="tr-TR" dirty="0">
                <a:ea typeface="Calibri"/>
                <a:cs typeface="Times New Roman"/>
              </a:rPr>
              <a:t>merkezli halkbilimi paradigması, folkloru bitmiş tamamlanmış bir ürün değil, anlatan ve dinleyen arasında geleneksel anlatı yoluyla kurulan sanatsal bir iletişim biçiminin içinde gerçekleştirildiği yaratıcı bir süreç olarak kabul etmektedir.</a:t>
            </a:r>
          </a:p>
          <a:p>
            <a:endParaRPr lang="tr-TR" dirty="0"/>
          </a:p>
        </p:txBody>
      </p:sp>
    </p:spTree>
    <p:extLst>
      <p:ext uri="{BB962C8B-B14F-4D97-AF65-F5344CB8AC3E}">
        <p14:creationId xmlns:p14="http://schemas.microsoft.com/office/powerpoint/2010/main" val="7959458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hlinkClick r:id="rId2"/>
              </a:rPr>
              <a:t>https://www.academia.edu/31662807/Halk_Bilimi_Kuram_ve_Y%C3%B6ntemleri_Folklore_Theory_and_Methods</a:t>
            </a:r>
            <a:r>
              <a:rPr lang="tr-TR" dirty="0" smtClean="0">
                <a:hlinkClick r:id="rId2"/>
              </a:rPr>
              <a:t>_</a:t>
            </a:r>
            <a:endParaRPr lang="tr-TR" dirty="0" smtClean="0"/>
          </a:p>
          <a:p>
            <a:endParaRPr lang="tr-TR" dirty="0"/>
          </a:p>
          <a:p>
            <a:r>
              <a:rPr lang="tr-TR" dirty="0"/>
              <a:t>HALK BİLİMİ - El Kitabı</a:t>
            </a:r>
          </a:p>
          <a:p>
            <a:r>
              <a:rPr lang="tr-TR" dirty="0"/>
              <a:t>Editör(</a:t>
            </a:r>
            <a:r>
              <a:rPr lang="tr-TR" dirty="0" err="1"/>
              <a:t>ler</a:t>
            </a:r>
            <a:r>
              <a:rPr lang="tr-TR" dirty="0"/>
              <a:t>)		Mustafa Aça</a:t>
            </a:r>
          </a:p>
          <a:p>
            <a:r>
              <a:rPr lang="tr-TR" dirty="0"/>
              <a:t>Yazar(</a:t>
            </a:r>
            <a:r>
              <a:rPr lang="tr-TR" dirty="0" err="1"/>
              <a:t>lar</a:t>
            </a:r>
            <a:r>
              <a:rPr lang="tr-TR" dirty="0"/>
              <a:t>)		Abdullah Akat, </a:t>
            </a:r>
            <a:r>
              <a:rPr lang="tr-TR" dirty="0" err="1"/>
              <a:t>Abonoz</a:t>
            </a:r>
            <a:r>
              <a:rPr lang="tr-TR" dirty="0"/>
              <a:t> Küçük, Ahmet Keskin, Berna Ayaz, Hamiyet Özen, Mehmet Aça, Mehmet Ali Yolcu, Mehmet </a:t>
            </a:r>
            <a:r>
              <a:rPr lang="tr-TR" dirty="0" err="1"/>
              <a:t>Çeribaş</a:t>
            </a:r>
            <a:r>
              <a:rPr lang="tr-TR" dirty="0"/>
              <a:t>, Mustafa Aça, Mustafa Dinç, Ülkü Kara</a:t>
            </a:r>
          </a:p>
          <a:p>
            <a:r>
              <a:rPr lang="tr-TR" dirty="0"/>
              <a:t>Barkod		9786050330564</a:t>
            </a:r>
          </a:p>
          <a:p>
            <a:r>
              <a:rPr lang="tr-TR" dirty="0"/>
              <a:t>ISBN		978-605-033-056-4</a:t>
            </a:r>
          </a:p>
          <a:p>
            <a:r>
              <a:rPr lang="tr-TR" dirty="0"/>
              <a:t>Fiyatı		40,00 TL</a:t>
            </a:r>
          </a:p>
          <a:p>
            <a:r>
              <a:rPr lang="tr-TR" dirty="0" err="1"/>
              <a:t>Ebatı</a:t>
            </a:r>
            <a:r>
              <a:rPr lang="tr-TR" dirty="0"/>
              <a:t>		17x24</a:t>
            </a:r>
          </a:p>
          <a:p>
            <a:r>
              <a:rPr lang="tr-TR" dirty="0"/>
              <a:t>Sayfa Sayısı		560</a:t>
            </a:r>
          </a:p>
          <a:p>
            <a:r>
              <a:rPr lang="tr-TR" dirty="0"/>
              <a:t>Kağıt/Renk		1. Hamur / Tek Renk</a:t>
            </a:r>
          </a:p>
          <a:p>
            <a:r>
              <a:rPr lang="tr-TR" dirty="0"/>
              <a:t>Baskı Sayısı		3. Baskı</a:t>
            </a:r>
          </a:p>
          <a:p>
            <a:r>
              <a:rPr lang="tr-TR" dirty="0"/>
              <a:t>Baskı Yılı		Kasım, 2019</a:t>
            </a:r>
          </a:p>
          <a:p>
            <a:r>
              <a:rPr lang="tr-TR" dirty="0"/>
              <a:t>Yayınevi		NOBEL Akademik Yayıncılık</a:t>
            </a:r>
          </a:p>
          <a:p>
            <a:endParaRPr lang="tr-TR" dirty="0"/>
          </a:p>
        </p:txBody>
      </p:sp>
    </p:spTree>
    <p:extLst>
      <p:ext uri="{BB962C8B-B14F-4D97-AF65-F5344CB8AC3E}">
        <p14:creationId xmlns:p14="http://schemas.microsoft.com/office/powerpoint/2010/main" val="1254216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METİN MERKEZLİ KURAMLAR</a:t>
            </a:r>
            <a:br>
              <a:rPr lang="tr-TR" dirty="0" smtClean="0"/>
            </a:br>
            <a:r>
              <a:rPr lang="tr-TR" dirty="0" smtClean="0"/>
              <a:t>1. GELİŞTİRME KURAMI</a:t>
            </a:r>
            <a:endParaRPr lang="tr-TR" dirty="0"/>
          </a:p>
        </p:txBody>
      </p:sp>
      <p:sp>
        <p:nvSpPr>
          <p:cNvPr id="3" name="İçerik Yer Tutucusu 2"/>
          <p:cNvSpPr>
            <a:spLocks noGrp="1"/>
          </p:cNvSpPr>
          <p:nvPr>
            <p:ph idx="1"/>
          </p:nvPr>
        </p:nvSpPr>
        <p:spPr>
          <a:xfrm>
            <a:off x="457200" y="1340768"/>
            <a:ext cx="8229600" cy="4785395"/>
          </a:xfrm>
        </p:spPr>
        <p:txBody>
          <a:bodyPr>
            <a:noAutofit/>
          </a:bodyPr>
          <a:lstStyle/>
          <a:p>
            <a:pPr algn="just">
              <a:lnSpc>
                <a:spcPct val="170000"/>
              </a:lnSpc>
              <a:spcBef>
                <a:spcPts val="0"/>
              </a:spcBef>
            </a:pPr>
            <a:r>
              <a:rPr lang="tr-TR" sz="1800" dirty="0" smtClean="0"/>
              <a:t>Bu kuramın ana temsilcisi Edward </a:t>
            </a:r>
            <a:r>
              <a:rPr lang="tr-TR" sz="1800" dirty="0" err="1" smtClean="0"/>
              <a:t>Tylor’dur</a:t>
            </a:r>
            <a:r>
              <a:rPr lang="tr-TR" sz="1800" dirty="0" smtClean="0"/>
              <a:t>.</a:t>
            </a:r>
          </a:p>
          <a:p>
            <a:pPr algn="just">
              <a:lnSpc>
                <a:spcPct val="170000"/>
              </a:lnSpc>
              <a:spcBef>
                <a:spcPts val="0"/>
              </a:spcBef>
            </a:pPr>
            <a:r>
              <a:rPr lang="tr-TR" sz="1800" dirty="0" smtClean="0"/>
              <a:t>İnsanların yaratıkları kültür ve uygarlıkların basitten karmaşığa doğru ilerlediği belirlenerek geri kalmış toplumların da ileri sayılan toplumların sahip oldukları yaratmaları zaman içinde birbirinden habersiz olarak yaratabileceklerini savunur.</a:t>
            </a:r>
          </a:p>
          <a:p>
            <a:pPr algn="just">
              <a:lnSpc>
                <a:spcPct val="170000"/>
              </a:lnSpc>
              <a:spcBef>
                <a:spcPts val="0"/>
              </a:spcBef>
            </a:pPr>
            <a:r>
              <a:rPr lang="tr-TR" sz="1800" dirty="0" smtClean="0"/>
              <a:t>Gelişme kuramı, birbirinden çok uzakta ve tarihin hiçbir döneminde birbiriyle ilişkisi olduğu bilinmeyen farklı toplumlarda benzer kültürel yaratmalar bulunduğunu savunur. Bu kuram halk edebiyatı yaratmalarının aynı anda farklı iki veya daha fazla toplumda var olması ve bu var oluşun, bir toplumdan diğerine geçmesi veya ödünç alma ile açıklanamadığı durumlarda kullanılabilir. Bu toplumlar arasında tarihsel söz konusu bir ilişki bulunmamasına rağmen, aynı anlatı yapısının bulunması gelişme kuramının yukarıdaki iddiasıyla açıklanabilir.</a:t>
            </a:r>
            <a:endParaRPr lang="tr-TR" sz="1800" dirty="0"/>
          </a:p>
        </p:txBody>
      </p:sp>
    </p:spTree>
    <p:extLst>
      <p:ext uri="{BB962C8B-B14F-4D97-AF65-F5344CB8AC3E}">
        <p14:creationId xmlns:p14="http://schemas.microsoft.com/office/powerpoint/2010/main" val="28028813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793507"/>
          </a:xfrm>
        </p:spPr>
        <p:txBody>
          <a:bodyPr>
            <a:normAutofit fontScale="70000" lnSpcReduction="20000"/>
          </a:bodyPr>
          <a:lstStyle/>
          <a:p>
            <a:pPr algn="just">
              <a:lnSpc>
                <a:spcPct val="170000"/>
              </a:lnSpc>
              <a:spcBef>
                <a:spcPts val="0"/>
              </a:spcBef>
            </a:pPr>
            <a:r>
              <a:rPr lang="tr-TR" dirty="0" smtClean="0"/>
              <a:t>«Konuyla ilgili en önemli örnek Türk ve Yunan destanlarıyla ilgilidir. Dede Korkut kitabı içinde bulunan bazı anlatmalar, örneğin: «Kam Püre Oğlu </a:t>
            </a:r>
            <a:r>
              <a:rPr lang="tr-TR" dirty="0" err="1" smtClean="0"/>
              <a:t>Bamsı</a:t>
            </a:r>
            <a:r>
              <a:rPr lang="tr-TR" dirty="0" smtClean="0"/>
              <a:t> </a:t>
            </a:r>
            <a:r>
              <a:rPr lang="tr-TR" dirty="0" err="1" smtClean="0"/>
              <a:t>Beyrek</a:t>
            </a:r>
            <a:r>
              <a:rPr lang="tr-TR" dirty="0" smtClean="0"/>
              <a:t>»  ve «</a:t>
            </a:r>
            <a:r>
              <a:rPr lang="tr-TR" dirty="0" err="1" smtClean="0"/>
              <a:t>Basat’ın</a:t>
            </a:r>
            <a:r>
              <a:rPr lang="tr-TR" dirty="0" smtClean="0"/>
              <a:t> Tepegözü öldürmesi» anlatmaları ile ünlü Yunan destanı </a:t>
            </a:r>
            <a:r>
              <a:rPr lang="tr-TR" dirty="0" err="1" smtClean="0"/>
              <a:t>İlyada’nın</a:t>
            </a:r>
            <a:r>
              <a:rPr lang="tr-TR" dirty="0" smtClean="0"/>
              <a:t> bazı bölümleri arasında benzerlikler ve hatta birbiriyle tamamen örtüşen kısımlar vardır. Bu tür benzerlik sorunlarını gelişme kuramcılarınca belli bir ilişki sonucu ortaya çıkmıştır teziyle açıklanamayan bu durum karşısında , «insan ruhunun her yerde bir ve aynı olması ve gereksinim duyulması sonucu benzer şeyler yaratabileceği» tezini savunurlar.</a:t>
            </a:r>
            <a:endParaRPr lang="tr-TR" dirty="0"/>
          </a:p>
        </p:txBody>
      </p:sp>
    </p:spTree>
    <p:extLst>
      <p:ext uri="{BB962C8B-B14F-4D97-AF65-F5344CB8AC3E}">
        <p14:creationId xmlns:p14="http://schemas.microsoft.com/office/powerpoint/2010/main" val="15697884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normAutofit/>
          </a:bodyPr>
          <a:lstStyle/>
          <a:p>
            <a:r>
              <a:rPr lang="tr-TR" dirty="0" smtClean="0"/>
              <a:t>2.YAYILMA KURAMI</a:t>
            </a:r>
            <a:endParaRPr lang="tr-TR" dirty="0"/>
          </a:p>
        </p:txBody>
      </p:sp>
      <p:sp>
        <p:nvSpPr>
          <p:cNvPr id="3" name="İçerik Yer Tutucusu 2"/>
          <p:cNvSpPr>
            <a:spLocks noGrp="1"/>
          </p:cNvSpPr>
          <p:nvPr>
            <p:ph idx="1"/>
          </p:nvPr>
        </p:nvSpPr>
        <p:spPr>
          <a:xfrm>
            <a:off x="0" y="764704"/>
            <a:ext cx="9144000" cy="6093296"/>
          </a:xfrm>
        </p:spPr>
        <p:txBody>
          <a:bodyPr>
            <a:normAutofit fontScale="55000" lnSpcReduction="20000"/>
          </a:bodyPr>
          <a:lstStyle/>
          <a:p>
            <a:pPr marL="0" indent="0" algn="just">
              <a:lnSpc>
                <a:spcPct val="170000"/>
              </a:lnSpc>
              <a:spcBef>
                <a:spcPts val="0"/>
              </a:spcBef>
              <a:buNone/>
            </a:pPr>
            <a:r>
              <a:rPr lang="tr-TR" dirty="0"/>
              <a:t>	</a:t>
            </a:r>
            <a:r>
              <a:rPr lang="tr-TR" dirty="0" smtClean="0"/>
              <a:t>Gelişme kuramına benzer bir şekilde çıkan ve özellikle 19. yüzyıl arkeoloji ve antropoloji araştırmalarının etkisi ile farklı toplumlarda ortak kültür unsurlarının nedenleri sorgulanmış ve dünyada bir “ilk medeniyet” olup olmadığının araştırılması için ortaya çıkmıştır.</a:t>
            </a:r>
          </a:p>
          <a:p>
            <a:pPr marL="0" indent="0" algn="just">
              <a:lnSpc>
                <a:spcPct val="170000"/>
              </a:lnSpc>
              <a:spcBef>
                <a:spcPts val="0"/>
              </a:spcBef>
              <a:buNone/>
            </a:pPr>
            <a:r>
              <a:rPr lang="tr-TR" b="1" dirty="0" smtClean="0"/>
              <a:t>	YAYILMA KURAMI İKİ GURUBA AYRILIR</a:t>
            </a:r>
            <a:r>
              <a:rPr lang="tr-TR" dirty="0" smtClean="0"/>
              <a:t>.</a:t>
            </a:r>
          </a:p>
          <a:p>
            <a:pPr marL="0" indent="0" algn="just">
              <a:lnSpc>
                <a:spcPct val="170000"/>
              </a:lnSpc>
              <a:spcBef>
                <a:spcPts val="0"/>
              </a:spcBef>
              <a:buNone/>
            </a:pPr>
            <a:r>
              <a:rPr lang="tr-TR" dirty="0" smtClean="0"/>
              <a:t>	</a:t>
            </a:r>
            <a:r>
              <a:rPr lang="tr-TR" b="1" dirty="0" smtClean="0"/>
              <a:t>1.İlk grubu </a:t>
            </a:r>
            <a:r>
              <a:rPr lang="tr-TR" b="1" dirty="0" err="1" smtClean="0"/>
              <a:t>Elliot</a:t>
            </a:r>
            <a:r>
              <a:rPr lang="tr-TR" b="1" dirty="0" smtClean="0"/>
              <a:t> Smith </a:t>
            </a:r>
            <a:r>
              <a:rPr lang="tr-TR" dirty="0" smtClean="0"/>
              <a:t>ve arkadaşları oluşturur</a:t>
            </a:r>
            <a:r>
              <a:rPr lang="tr-TR" b="1" dirty="0" smtClean="0"/>
              <a:t>. İngiliz yayımcıları </a:t>
            </a:r>
            <a:r>
              <a:rPr lang="tr-TR" dirty="0" smtClean="0"/>
              <a:t>olarak bilinen gurubun görüşüdür. Smith ilk dünya medeniyetinin Mısır olduğunu iddia etmiştir. İlk gruba göre, Mısır’dan göçler ve savaşlarla diğer kültürler oluşmuştur. </a:t>
            </a:r>
          </a:p>
          <a:p>
            <a:pPr marL="0" indent="0" algn="just">
              <a:lnSpc>
                <a:spcPct val="170000"/>
              </a:lnSpc>
              <a:spcBef>
                <a:spcPts val="0"/>
              </a:spcBef>
              <a:buNone/>
            </a:pPr>
            <a:r>
              <a:rPr lang="tr-TR" dirty="0" smtClean="0"/>
              <a:t>	</a:t>
            </a:r>
            <a:r>
              <a:rPr lang="tr-TR" b="1" dirty="0" smtClean="0"/>
              <a:t>2</a:t>
            </a:r>
            <a:r>
              <a:rPr lang="tr-TR" dirty="0" smtClean="0"/>
              <a:t>.Diğer grup olan </a:t>
            </a:r>
            <a:r>
              <a:rPr lang="tr-TR" b="1" dirty="0" smtClean="0"/>
              <a:t>Viyana Yayılmacıları ise Smith </a:t>
            </a:r>
            <a:r>
              <a:rPr lang="tr-TR" dirty="0" smtClean="0"/>
              <a:t>ve grubunu kültür ve medeniyetleri Mısırlılaştırmakla suçlamışlardır. Viyana Yayılmacılarına göre dünyada tek medeniyet değil </a:t>
            </a:r>
            <a:r>
              <a:rPr lang="tr-TR" b="1" dirty="0" smtClean="0">
                <a:solidFill>
                  <a:srgbClr val="FF0000"/>
                </a:solidFill>
              </a:rPr>
              <a:t>on iki </a:t>
            </a:r>
            <a:r>
              <a:rPr lang="tr-TR" dirty="0" smtClean="0"/>
              <a:t>medeniyet bulunmaktadır. Kültürel yayılma göç ve savaşlarla ortaya çıkmış ve farklı medeniyetlerdeki benzerlikler buradan kaynaklanmıştır. Bunun temsilcisi </a:t>
            </a:r>
            <a:r>
              <a:rPr lang="tr-TR" b="1" dirty="0" err="1" smtClean="0"/>
              <a:t>Frobenius</a:t>
            </a:r>
            <a:r>
              <a:rPr lang="tr-TR" b="1" dirty="0" smtClean="0"/>
              <a:t> </a:t>
            </a:r>
            <a:r>
              <a:rPr lang="tr-TR" b="1" dirty="0" err="1" smtClean="0"/>
              <a:t>Ratze</a:t>
            </a:r>
            <a:r>
              <a:rPr lang="tr-TR" dirty="0" err="1" smtClean="0"/>
              <a:t>l’dir</a:t>
            </a:r>
            <a:r>
              <a:rPr lang="tr-TR" dirty="0" smtClean="0"/>
              <a:t>. Yeryüzünde belli medeniyetler daireleri vardır ve ürünler bu dairelerden yayılır. Köroğlu anlatmaları gibi. </a:t>
            </a:r>
          </a:p>
          <a:p>
            <a:pPr marL="0" indent="0" algn="just">
              <a:lnSpc>
                <a:spcPct val="170000"/>
              </a:lnSpc>
              <a:spcBef>
                <a:spcPts val="0"/>
              </a:spcBef>
              <a:buNone/>
            </a:pPr>
            <a:r>
              <a:rPr lang="tr-TR" dirty="0" smtClean="0"/>
              <a:t>Çocuksuz çiftlerin elma yiyerek çocuk sahibi oldukları motifi  birçok ilgisiz coğrafyada aynıdır. </a:t>
            </a:r>
          </a:p>
          <a:p>
            <a:pPr marL="0" indent="0" algn="just">
              <a:lnSpc>
                <a:spcPct val="170000"/>
              </a:lnSpc>
              <a:spcBef>
                <a:spcPts val="0"/>
              </a:spcBef>
              <a:buNone/>
            </a:pPr>
            <a:endParaRPr lang="tr-TR" dirty="0"/>
          </a:p>
        </p:txBody>
      </p:sp>
    </p:spTree>
    <p:extLst>
      <p:ext uri="{BB962C8B-B14F-4D97-AF65-F5344CB8AC3E}">
        <p14:creationId xmlns:p14="http://schemas.microsoft.com/office/powerpoint/2010/main" val="3107360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805</TotalTime>
  <Words>4634</Words>
  <Application>Microsoft Office PowerPoint</Application>
  <PresentationFormat>Ekran Gösterisi (4:3)</PresentationFormat>
  <Paragraphs>444</Paragraphs>
  <Slides>65</Slides>
  <Notes>1</Notes>
  <HiddenSlides>0</HiddenSlides>
  <MMClips>0</MMClips>
  <ScaleCrop>false</ScaleCrop>
  <HeadingPairs>
    <vt:vector size="4" baseType="variant">
      <vt:variant>
        <vt:lpstr>Tema</vt:lpstr>
      </vt:variant>
      <vt:variant>
        <vt:i4>4</vt:i4>
      </vt:variant>
      <vt:variant>
        <vt:lpstr>Slayt Başlıkları</vt:lpstr>
      </vt:variant>
      <vt:variant>
        <vt:i4>65</vt:i4>
      </vt:variant>
    </vt:vector>
  </HeadingPairs>
  <TitlesOfParts>
    <vt:vector size="69" baseType="lpstr">
      <vt:lpstr>Ofis Teması</vt:lpstr>
      <vt:lpstr>1_Ofis Teması</vt:lpstr>
      <vt:lpstr>2_Ofis Teması</vt:lpstr>
      <vt:lpstr>3_Ofis Teması</vt:lpstr>
      <vt:lpstr>HALKBİLİMİ KURAM VE YÖNTEMLERİ</vt:lpstr>
      <vt:lpstr>PowerPoint Sunusu</vt:lpstr>
      <vt:lpstr>PowerPoint Sunusu</vt:lpstr>
      <vt:lpstr>Halk Bilimi Kuram ve Yöntemleri </vt:lpstr>
      <vt:lpstr>A) Metin Merkezli Halkbilimi Kuram ve Yöntemleri</vt:lpstr>
      <vt:lpstr>B) Bağlam Merkezli Halkbilimi Yöntemleri </vt:lpstr>
      <vt:lpstr>METİN MERKEZLİ KURAMLAR 1. GELİŞTİRME KURAMI</vt:lpstr>
      <vt:lpstr>PowerPoint Sunusu</vt:lpstr>
      <vt:lpstr>2.YAYILMA KURAMI</vt:lpstr>
      <vt:lpstr>TARİH CORAFİ FİN KURAM VEYÖNTEMİ</vt:lpstr>
      <vt:lpstr>PowerPoint Sunusu</vt:lpstr>
      <vt:lpstr>PowerPoint Sunusu</vt:lpstr>
      <vt:lpstr>PowerPoint Sunusu</vt:lpstr>
      <vt:lpstr>Axel Olrik’in Epik Yasaları</vt:lpstr>
      <vt:lpstr>EPİK YASALARI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ANTİ AARNE ve MASAL TİPLERİ KATALOĞU</vt:lpstr>
      <vt:lpstr>PowerPoint Sunusu</vt:lpstr>
      <vt:lpstr>PowerPoint Sunusu</vt:lpstr>
      <vt:lpstr>STİTH THOMPSON VE HALK EDEBİYATI MOTİF İNDEKSİ</vt:lpstr>
      <vt:lpstr>PowerPoint Sunusu</vt:lpstr>
      <vt:lpstr>PowerPoint Sunusu</vt:lpstr>
      <vt:lpstr>PowerPoint Sunusu</vt:lpstr>
      <vt:lpstr>PowerPoint Sunusu</vt:lpstr>
      <vt:lpstr>PowerPoint Sunusu</vt:lpstr>
      <vt:lpstr>PowerPoint Sunusu</vt:lpstr>
      <vt:lpstr>STİTH THOMPSON'UN HALK EDEBİYATI MOTİF İNDEKSİ</vt:lpstr>
      <vt:lpstr>PowerPoint Sunusu</vt:lpstr>
      <vt:lpstr>PowerPoint Sunusu</vt:lpstr>
      <vt:lpstr>PowerPoint Sunusu</vt:lpstr>
      <vt:lpstr>4. PSİKOANALİTİK KURAM VE YÖNTEM </vt:lpstr>
      <vt:lpstr>PSİKOANALİTİK KURAM VE YÖNTEMİ</vt:lpstr>
      <vt:lpstr>PowerPoint Sunusu</vt:lpstr>
      <vt:lpstr>1) Wundt Okulu</vt:lpstr>
      <vt:lpstr>2) Sigmund Freud Okul</vt:lpstr>
      <vt:lpstr>PowerPoint Sunusu</vt:lpstr>
      <vt:lpstr>PowerPoint Sunusu</vt:lpstr>
      <vt:lpstr>3) C.G. Jung Okulu</vt:lpstr>
      <vt:lpstr> Psikoanalitik Halkbilimi Kuramlarına Yöneltilen Eleştiriler</vt:lpstr>
      <vt:lpstr>5. YAPISALCI KURAM VE YÖNTEMLERİ</vt:lpstr>
      <vt:lpstr>PowerPoint Sunusu</vt:lpstr>
      <vt:lpstr>5.2. Propp'un Masal Çözümleme Yöntemi</vt:lpstr>
      <vt:lpstr>PowerPoint Sunusu</vt:lpstr>
      <vt:lpstr>PowerPoint Sunusu</vt:lpstr>
      <vt:lpstr>PowerPoint Sunusu</vt:lpstr>
      <vt:lpstr>PowerPoint Sunusu</vt:lpstr>
      <vt:lpstr>PowerPoint Sunusu</vt:lpstr>
      <vt:lpstr>PowerPoint Sunusu</vt:lpstr>
      <vt:lpstr>6. MİT-RİTÜEL KURAMI </vt:lpstr>
      <vt:lpstr>7. İDEOLOJİK KURAM </vt:lpstr>
      <vt:lpstr>8. SEÇKİN KÜLTÜRÜN DİBE ÇÖKMESİ KURAMI </vt:lpstr>
      <vt:lpstr>B) İCRA-PERFORMANSA, BAĞLAMA DAYALI YÖNTEM VE KURAMLAR </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HALKBİLİMİ KURAM VE YÖNTEMLERİ</dc:title>
  <dc:creator>HP</dc:creator>
  <cp:lastModifiedBy>Sevin ARSLAN</cp:lastModifiedBy>
  <cp:revision>53</cp:revision>
  <dcterms:created xsi:type="dcterms:W3CDTF">2019-11-20T22:54:03Z</dcterms:created>
  <dcterms:modified xsi:type="dcterms:W3CDTF">2023-10-16T06:31:10Z</dcterms:modified>
</cp:coreProperties>
</file>