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99" r:id="rId1"/>
  </p:sldMasterIdLst>
  <p:notesMasterIdLst>
    <p:notesMasterId r:id="rId21"/>
  </p:notesMasterIdLst>
  <p:sldIdLst>
    <p:sldId id="329" r:id="rId2"/>
    <p:sldId id="372" r:id="rId3"/>
    <p:sldId id="368" r:id="rId4"/>
    <p:sldId id="387" r:id="rId5"/>
    <p:sldId id="369" r:id="rId6"/>
    <p:sldId id="370" r:id="rId7"/>
    <p:sldId id="371" r:id="rId8"/>
    <p:sldId id="373" r:id="rId9"/>
    <p:sldId id="374" r:id="rId10"/>
    <p:sldId id="375" r:id="rId11"/>
    <p:sldId id="376" r:id="rId12"/>
    <p:sldId id="377" r:id="rId13"/>
    <p:sldId id="379" r:id="rId14"/>
    <p:sldId id="380" r:id="rId15"/>
    <p:sldId id="381" r:id="rId16"/>
    <p:sldId id="384" r:id="rId17"/>
    <p:sldId id="385" r:id="rId18"/>
    <p:sldId id="386" r:id="rId19"/>
    <p:sldId id="38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D0AF596-46CC-4B8D-A3E2-A6344D1D5B19}">
          <p14:sldIdLst>
            <p14:sldId id="329"/>
          </p14:sldIdLst>
        </p14:section>
        <p14:section name="Başlıksız Bölüm" id="{8BEF7142-0326-4D31-B19F-B1A2D5A103CF}">
          <p14:sldIdLst>
            <p14:sldId id="372"/>
            <p14:sldId id="368"/>
            <p14:sldId id="387"/>
            <p14:sldId id="369"/>
            <p14:sldId id="370"/>
            <p14:sldId id="371"/>
            <p14:sldId id="373"/>
            <p14:sldId id="374"/>
            <p14:sldId id="375"/>
            <p14:sldId id="376"/>
            <p14:sldId id="377"/>
            <p14:sldId id="379"/>
            <p14:sldId id="380"/>
            <p14:sldId id="381"/>
            <p14:sldId id="384"/>
            <p14:sldId id="385"/>
            <p14:sldId id="386"/>
            <p14:sldId id="38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73A4A5-43E8-5410-EDB8-3EB48C0EDF86}" name="ilke Ulutaş" initials="iU" userId="5a151acd52cbcbe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A2000C"/>
    <a:srgbClr val="419A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94" autoAdjust="0"/>
    <p:restoredTop sz="94902" autoAdjust="0"/>
  </p:normalViewPr>
  <p:slideViewPr>
    <p:cSldViewPr snapToGrid="0">
      <p:cViewPr varScale="1">
        <p:scale>
          <a:sx n="84" d="100"/>
          <a:sy n="84" d="100"/>
        </p:scale>
        <p:origin x="294" y="36"/>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690ED4-D72B-4B7A-9A71-70D27488D4CE}"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tr-TR"/>
        </a:p>
      </dgm:t>
    </dgm:pt>
    <dgm:pt modelId="{0A5174A8-0916-4F68-A0D2-E785DACDEF2E}">
      <dgm:prSet custT="1"/>
      <dgm:spPr/>
      <dgm:t>
        <a:bodyPr/>
        <a:lstStyle/>
        <a:p>
          <a:r>
            <a:rPr lang="en-GB" sz="1500" b="1" dirty="0"/>
            <a:t>1973</a:t>
          </a:r>
          <a:r>
            <a:rPr lang="tr-TR" sz="1500" b="1" dirty="0"/>
            <a:t>-</a:t>
          </a:r>
          <a:r>
            <a:rPr lang="en-GB" sz="1500" b="1" dirty="0"/>
            <a:t> </a:t>
          </a:r>
          <a:r>
            <a:rPr lang="en-GB" sz="1500" b="1" dirty="0" err="1"/>
            <a:t>Çevre</a:t>
          </a:r>
          <a:r>
            <a:rPr lang="en-GB" sz="1500" b="1" dirty="0"/>
            <a:t> </a:t>
          </a:r>
          <a:r>
            <a:rPr lang="en-GB" sz="1500" b="1" dirty="0" err="1"/>
            <a:t>Sorunları</a:t>
          </a:r>
          <a:r>
            <a:rPr lang="en-GB" sz="1500" b="1" dirty="0"/>
            <a:t> </a:t>
          </a:r>
          <a:r>
            <a:rPr lang="en-GB" sz="1500" b="1" dirty="0" err="1"/>
            <a:t>Koordinasyon</a:t>
          </a:r>
          <a:r>
            <a:rPr lang="en-GB" sz="1500" b="1" dirty="0"/>
            <a:t> </a:t>
          </a:r>
          <a:r>
            <a:rPr lang="en-GB" sz="1500" b="1" dirty="0" err="1"/>
            <a:t>Kurulu</a:t>
          </a:r>
          <a:endParaRPr lang="tr-TR" sz="1500" b="1" dirty="0"/>
        </a:p>
      </dgm:t>
    </dgm:pt>
    <dgm:pt modelId="{20CCFC68-2246-4579-8F87-10E979CCB50C}" type="parTrans" cxnId="{1FA2BA8A-DD56-4C77-976D-AF20F1DF1B71}">
      <dgm:prSet/>
      <dgm:spPr/>
      <dgm:t>
        <a:bodyPr/>
        <a:lstStyle/>
        <a:p>
          <a:endParaRPr lang="tr-TR"/>
        </a:p>
      </dgm:t>
    </dgm:pt>
    <dgm:pt modelId="{1EE3247E-D264-4D38-BF15-EA1611ED4184}" type="sibTrans" cxnId="{1FA2BA8A-DD56-4C77-976D-AF20F1DF1B71}">
      <dgm:prSet/>
      <dgm:spPr/>
      <dgm:t>
        <a:bodyPr/>
        <a:lstStyle/>
        <a:p>
          <a:endParaRPr lang="tr-TR"/>
        </a:p>
      </dgm:t>
    </dgm:pt>
    <dgm:pt modelId="{D42CC885-6187-4C4A-A4B5-E36E3ADEE155}">
      <dgm:prSet custT="1"/>
      <dgm:spPr/>
      <dgm:t>
        <a:bodyPr/>
        <a:lstStyle/>
        <a:p>
          <a:r>
            <a:rPr lang="en-GB" sz="1500" b="1" dirty="0"/>
            <a:t>1991</a:t>
          </a:r>
          <a:r>
            <a:rPr lang="tr-TR" sz="1500" b="1" dirty="0"/>
            <a:t>-</a:t>
          </a:r>
          <a:r>
            <a:rPr lang="en-GB" sz="1500" b="1" dirty="0"/>
            <a:t> </a:t>
          </a:r>
          <a:r>
            <a:rPr lang="en-GB" sz="1500" b="1" dirty="0" err="1"/>
            <a:t>Çevre</a:t>
          </a:r>
          <a:r>
            <a:rPr lang="en-GB" sz="1500" b="1" dirty="0"/>
            <a:t> </a:t>
          </a:r>
          <a:r>
            <a:rPr lang="en-GB" sz="1500" b="1" dirty="0" err="1"/>
            <a:t>Bakanlığı</a:t>
          </a:r>
          <a:r>
            <a:rPr lang="en-GB" sz="1500" b="1" dirty="0"/>
            <a:t> </a:t>
          </a:r>
          <a:endParaRPr lang="tr-TR" sz="1500" b="1" dirty="0"/>
        </a:p>
      </dgm:t>
    </dgm:pt>
    <dgm:pt modelId="{8A3B86AF-B1C1-41B2-A830-B0E75231BD2C}" type="parTrans" cxnId="{0FC92F7E-E56B-4ADB-8686-BFF98A99D635}">
      <dgm:prSet/>
      <dgm:spPr/>
      <dgm:t>
        <a:bodyPr/>
        <a:lstStyle/>
        <a:p>
          <a:endParaRPr lang="tr-TR"/>
        </a:p>
      </dgm:t>
    </dgm:pt>
    <dgm:pt modelId="{C6D5A2D9-8BF6-4295-92EB-6615AB358644}" type="sibTrans" cxnId="{0FC92F7E-E56B-4ADB-8686-BFF98A99D635}">
      <dgm:prSet/>
      <dgm:spPr/>
      <dgm:t>
        <a:bodyPr/>
        <a:lstStyle/>
        <a:p>
          <a:endParaRPr lang="tr-TR"/>
        </a:p>
      </dgm:t>
    </dgm:pt>
    <dgm:pt modelId="{D5DB7328-0C89-4DFF-A4BC-9FA801D3B355}">
      <dgm:prSet custT="1"/>
      <dgm:spPr/>
      <dgm:t>
        <a:bodyPr/>
        <a:lstStyle/>
        <a:p>
          <a:r>
            <a:rPr lang="en-GB" sz="1500" b="1" dirty="0"/>
            <a:t>2003</a:t>
          </a:r>
          <a:r>
            <a:rPr lang="tr-TR" sz="1500" b="1" dirty="0"/>
            <a:t>-</a:t>
          </a:r>
          <a:r>
            <a:rPr lang="en-GB" sz="1500" b="1" dirty="0"/>
            <a:t> </a:t>
          </a:r>
          <a:r>
            <a:rPr lang="en-GB" sz="1500" b="1" dirty="0" err="1"/>
            <a:t>Çevre</a:t>
          </a:r>
          <a:r>
            <a:rPr lang="en-GB" sz="1500" b="1" dirty="0"/>
            <a:t> </a:t>
          </a:r>
          <a:r>
            <a:rPr lang="en-GB" sz="1500" b="1" dirty="0" err="1"/>
            <a:t>ve</a:t>
          </a:r>
          <a:r>
            <a:rPr lang="en-GB" sz="1500" b="1" dirty="0"/>
            <a:t> Orman </a:t>
          </a:r>
          <a:r>
            <a:rPr lang="en-GB" sz="1500" b="1" dirty="0" err="1"/>
            <a:t>Bakanlığı</a:t>
          </a:r>
          <a:endParaRPr lang="tr-TR" sz="1500" b="1" dirty="0"/>
        </a:p>
      </dgm:t>
    </dgm:pt>
    <dgm:pt modelId="{85B0ACBA-D25B-47E7-AC28-AE76406F57E5}" type="parTrans" cxnId="{BE45C56D-22BF-47FC-A21F-0F035A0D9662}">
      <dgm:prSet/>
      <dgm:spPr/>
      <dgm:t>
        <a:bodyPr/>
        <a:lstStyle/>
        <a:p>
          <a:endParaRPr lang="tr-TR"/>
        </a:p>
      </dgm:t>
    </dgm:pt>
    <dgm:pt modelId="{A9C92524-90C3-4C49-B095-E8D1A5636643}" type="sibTrans" cxnId="{BE45C56D-22BF-47FC-A21F-0F035A0D9662}">
      <dgm:prSet/>
      <dgm:spPr/>
      <dgm:t>
        <a:bodyPr/>
        <a:lstStyle/>
        <a:p>
          <a:endParaRPr lang="tr-TR"/>
        </a:p>
      </dgm:t>
    </dgm:pt>
    <dgm:pt modelId="{9E6CDDF5-D8BB-4FC8-BC53-CAFBEF7BB97B}">
      <dgm:prSet custT="1"/>
      <dgm:spPr/>
      <dgm:t>
        <a:bodyPr/>
        <a:lstStyle/>
        <a:p>
          <a:r>
            <a:rPr lang="en-GB" sz="1500" b="1" i="0" dirty="0"/>
            <a:t>201</a:t>
          </a:r>
          <a:r>
            <a:rPr lang="tr-TR" sz="1500" b="1" i="0" dirty="0"/>
            <a:t>1-</a:t>
          </a:r>
          <a:r>
            <a:rPr lang="en-GB" sz="1500" b="1" i="0" dirty="0"/>
            <a:t> </a:t>
          </a:r>
          <a:r>
            <a:rPr lang="en-GB" sz="1500" b="1" i="0" dirty="0" err="1"/>
            <a:t>Çevre</a:t>
          </a:r>
          <a:r>
            <a:rPr lang="en-GB" sz="1500" b="1" i="0" dirty="0"/>
            <a:t> </a:t>
          </a:r>
          <a:r>
            <a:rPr lang="en-GB" sz="1500" b="1" i="0" dirty="0" err="1"/>
            <a:t>ve</a:t>
          </a:r>
          <a:r>
            <a:rPr lang="en-GB" sz="1500" b="1" i="0" dirty="0"/>
            <a:t> </a:t>
          </a:r>
          <a:r>
            <a:rPr lang="en-GB" sz="1500" b="1" i="0" dirty="0" err="1"/>
            <a:t>Şehircilik</a:t>
          </a:r>
          <a:r>
            <a:rPr lang="en-GB" sz="1500" b="1" i="0" dirty="0"/>
            <a:t> Bakanlığı</a:t>
          </a:r>
          <a:endParaRPr lang="tr-TR" sz="1500" b="1" i="0" dirty="0"/>
        </a:p>
      </dgm:t>
    </dgm:pt>
    <dgm:pt modelId="{41D2C4D6-962A-4C3A-AB7F-BDD9C0F3D5FA}" type="parTrans" cxnId="{2A1D9144-276D-4BA7-8847-EEB276604762}">
      <dgm:prSet/>
      <dgm:spPr/>
      <dgm:t>
        <a:bodyPr/>
        <a:lstStyle/>
        <a:p>
          <a:endParaRPr lang="tr-TR"/>
        </a:p>
      </dgm:t>
    </dgm:pt>
    <dgm:pt modelId="{3F8791C1-2B30-4B87-814D-B83072F48071}" type="sibTrans" cxnId="{2A1D9144-276D-4BA7-8847-EEB276604762}">
      <dgm:prSet/>
      <dgm:spPr/>
      <dgm:t>
        <a:bodyPr/>
        <a:lstStyle/>
        <a:p>
          <a:endParaRPr lang="tr-TR"/>
        </a:p>
      </dgm:t>
    </dgm:pt>
    <dgm:pt modelId="{71D99F6B-7B27-4292-9BFE-CF8AC0617F1B}">
      <dgm:prSet custT="1"/>
      <dgm:spPr/>
      <dgm:t>
        <a:bodyPr/>
        <a:lstStyle/>
        <a:p>
          <a:r>
            <a:rPr lang="en-GB" sz="1500" b="1" dirty="0"/>
            <a:t>2021</a:t>
          </a:r>
          <a:r>
            <a:rPr lang="tr-TR" sz="1500" b="1" dirty="0"/>
            <a:t>-</a:t>
          </a:r>
          <a:r>
            <a:rPr lang="en-GB" sz="1500" b="1" dirty="0"/>
            <a:t>Çevre Şehircilik </a:t>
          </a:r>
          <a:r>
            <a:rPr lang="en-GB" sz="1500" b="1" dirty="0" err="1"/>
            <a:t>ve</a:t>
          </a:r>
          <a:r>
            <a:rPr lang="en-GB" sz="1500" b="1" dirty="0"/>
            <a:t> İklim Değişikliği Bakanlığı </a:t>
          </a:r>
          <a:endParaRPr lang="tr-TR" sz="1500" b="1" dirty="0"/>
        </a:p>
      </dgm:t>
    </dgm:pt>
    <dgm:pt modelId="{17FC9179-168C-44BB-8F8A-F4304144E743}" type="parTrans" cxnId="{72D9F53A-CBA9-4378-AEE5-3A86DDA7EFAA}">
      <dgm:prSet/>
      <dgm:spPr/>
      <dgm:t>
        <a:bodyPr/>
        <a:lstStyle/>
        <a:p>
          <a:endParaRPr lang="tr-TR"/>
        </a:p>
      </dgm:t>
    </dgm:pt>
    <dgm:pt modelId="{B4DDCDBC-A83D-4B99-8033-4AECDBDC92CA}" type="sibTrans" cxnId="{72D9F53A-CBA9-4378-AEE5-3A86DDA7EFAA}">
      <dgm:prSet/>
      <dgm:spPr/>
      <dgm:t>
        <a:bodyPr/>
        <a:lstStyle/>
        <a:p>
          <a:endParaRPr lang="tr-TR"/>
        </a:p>
      </dgm:t>
    </dgm:pt>
    <dgm:pt modelId="{584431CC-176A-4A88-92A5-2E6BD4790258}" type="pres">
      <dgm:prSet presAssocID="{D9690ED4-D72B-4B7A-9A71-70D27488D4CE}" presName="Name0" presStyleCnt="0">
        <dgm:presLayoutVars>
          <dgm:dir/>
          <dgm:resizeHandles val="exact"/>
        </dgm:presLayoutVars>
      </dgm:prSet>
      <dgm:spPr/>
    </dgm:pt>
    <dgm:pt modelId="{D950F383-5117-4ABB-A7ED-61892E97A4DA}" type="pres">
      <dgm:prSet presAssocID="{D9690ED4-D72B-4B7A-9A71-70D27488D4CE}" presName="arrow" presStyleLbl="bgShp" presStyleIdx="0" presStyleCnt="1"/>
      <dgm:spPr/>
    </dgm:pt>
    <dgm:pt modelId="{70B0C11C-FA17-480E-BF97-34E78511B9A9}" type="pres">
      <dgm:prSet presAssocID="{D9690ED4-D72B-4B7A-9A71-70D27488D4CE}" presName="points" presStyleCnt="0"/>
      <dgm:spPr/>
    </dgm:pt>
    <dgm:pt modelId="{8F0C1159-EDD7-4ABB-8048-566CEAA6251D}" type="pres">
      <dgm:prSet presAssocID="{0A5174A8-0916-4F68-A0D2-E785DACDEF2E}" presName="compositeA" presStyleCnt="0"/>
      <dgm:spPr/>
    </dgm:pt>
    <dgm:pt modelId="{7937B57E-4DB9-4277-AA72-FF7348651DE0}" type="pres">
      <dgm:prSet presAssocID="{0A5174A8-0916-4F68-A0D2-E785DACDEF2E}" presName="textA" presStyleLbl="revTx" presStyleIdx="0" presStyleCnt="5">
        <dgm:presLayoutVars>
          <dgm:bulletEnabled val="1"/>
        </dgm:presLayoutVars>
      </dgm:prSet>
      <dgm:spPr/>
    </dgm:pt>
    <dgm:pt modelId="{64E06719-6540-4653-9179-47C2A6006D8A}" type="pres">
      <dgm:prSet presAssocID="{0A5174A8-0916-4F68-A0D2-E785DACDEF2E}" presName="circleA" presStyleLbl="node1" presStyleIdx="0" presStyleCnt="5"/>
      <dgm:spPr/>
    </dgm:pt>
    <dgm:pt modelId="{BDECE6CB-B6FB-4614-B4C9-4A118E063FAC}" type="pres">
      <dgm:prSet presAssocID="{0A5174A8-0916-4F68-A0D2-E785DACDEF2E}" presName="spaceA" presStyleCnt="0"/>
      <dgm:spPr/>
    </dgm:pt>
    <dgm:pt modelId="{9E0958D4-0795-4AE0-B079-9F9E7D84AE6D}" type="pres">
      <dgm:prSet presAssocID="{1EE3247E-D264-4D38-BF15-EA1611ED4184}" presName="space" presStyleCnt="0"/>
      <dgm:spPr/>
    </dgm:pt>
    <dgm:pt modelId="{21FE48C7-569E-498E-943F-41393314E669}" type="pres">
      <dgm:prSet presAssocID="{D42CC885-6187-4C4A-A4B5-E36E3ADEE155}" presName="compositeB" presStyleCnt="0"/>
      <dgm:spPr/>
    </dgm:pt>
    <dgm:pt modelId="{B4FF9B60-8F72-4C0C-9EC9-38865F96E929}" type="pres">
      <dgm:prSet presAssocID="{D42CC885-6187-4C4A-A4B5-E36E3ADEE155}" presName="textB" presStyleLbl="revTx" presStyleIdx="1" presStyleCnt="5">
        <dgm:presLayoutVars>
          <dgm:bulletEnabled val="1"/>
        </dgm:presLayoutVars>
      </dgm:prSet>
      <dgm:spPr/>
    </dgm:pt>
    <dgm:pt modelId="{2AAD2492-4C48-4C33-B359-6150ADF9B563}" type="pres">
      <dgm:prSet presAssocID="{D42CC885-6187-4C4A-A4B5-E36E3ADEE155}" presName="circleB" presStyleLbl="node1" presStyleIdx="1" presStyleCnt="5"/>
      <dgm:spPr/>
    </dgm:pt>
    <dgm:pt modelId="{58849D39-6934-483C-9761-54E1DD5560C1}" type="pres">
      <dgm:prSet presAssocID="{D42CC885-6187-4C4A-A4B5-E36E3ADEE155}" presName="spaceB" presStyleCnt="0"/>
      <dgm:spPr/>
    </dgm:pt>
    <dgm:pt modelId="{21FCD4A6-F53D-4D3D-8DF6-435C5E84EA41}" type="pres">
      <dgm:prSet presAssocID="{C6D5A2D9-8BF6-4295-92EB-6615AB358644}" presName="space" presStyleCnt="0"/>
      <dgm:spPr/>
    </dgm:pt>
    <dgm:pt modelId="{11DAF68D-2BE5-4AB8-810A-2947CC37F44F}" type="pres">
      <dgm:prSet presAssocID="{D5DB7328-0C89-4DFF-A4BC-9FA801D3B355}" presName="compositeA" presStyleCnt="0"/>
      <dgm:spPr/>
    </dgm:pt>
    <dgm:pt modelId="{9C8D4732-3261-4C68-99D7-86AB7BAC284E}" type="pres">
      <dgm:prSet presAssocID="{D5DB7328-0C89-4DFF-A4BC-9FA801D3B355}" presName="textA" presStyleLbl="revTx" presStyleIdx="2" presStyleCnt="5">
        <dgm:presLayoutVars>
          <dgm:bulletEnabled val="1"/>
        </dgm:presLayoutVars>
      </dgm:prSet>
      <dgm:spPr/>
    </dgm:pt>
    <dgm:pt modelId="{726B381C-CD16-490C-B060-BA977AA751EC}" type="pres">
      <dgm:prSet presAssocID="{D5DB7328-0C89-4DFF-A4BC-9FA801D3B355}" presName="circleA" presStyleLbl="node1" presStyleIdx="2" presStyleCnt="5"/>
      <dgm:spPr/>
    </dgm:pt>
    <dgm:pt modelId="{DB510885-90ED-46F1-B3D2-A802C36B95D9}" type="pres">
      <dgm:prSet presAssocID="{D5DB7328-0C89-4DFF-A4BC-9FA801D3B355}" presName="spaceA" presStyleCnt="0"/>
      <dgm:spPr/>
    </dgm:pt>
    <dgm:pt modelId="{11592B1A-37B0-47F0-B07F-16F9CFAC207F}" type="pres">
      <dgm:prSet presAssocID="{A9C92524-90C3-4C49-B095-E8D1A5636643}" presName="space" presStyleCnt="0"/>
      <dgm:spPr/>
    </dgm:pt>
    <dgm:pt modelId="{DBEC40CC-C14F-4FFB-B7EF-F12BCA55D948}" type="pres">
      <dgm:prSet presAssocID="{9E6CDDF5-D8BB-4FC8-BC53-CAFBEF7BB97B}" presName="compositeB" presStyleCnt="0"/>
      <dgm:spPr/>
    </dgm:pt>
    <dgm:pt modelId="{A0527217-0766-4352-815A-CB53A4A5E371}" type="pres">
      <dgm:prSet presAssocID="{9E6CDDF5-D8BB-4FC8-BC53-CAFBEF7BB97B}" presName="textB" presStyleLbl="revTx" presStyleIdx="3" presStyleCnt="5">
        <dgm:presLayoutVars>
          <dgm:bulletEnabled val="1"/>
        </dgm:presLayoutVars>
      </dgm:prSet>
      <dgm:spPr/>
    </dgm:pt>
    <dgm:pt modelId="{A4FC8B2F-E4B7-4D4C-994B-D1FA3920017F}" type="pres">
      <dgm:prSet presAssocID="{9E6CDDF5-D8BB-4FC8-BC53-CAFBEF7BB97B}" presName="circleB" presStyleLbl="node1" presStyleIdx="3" presStyleCnt="5"/>
      <dgm:spPr/>
    </dgm:pt>
    <dgm:pt modelId="{33076BE9-57BA-4FED-A465-952B01EC4A6B}" type="pres">
      <dgm:prSet presAssocID="{9E6CDDF5-D8BB-4FC8-BC53-CAFBEF7BB97B}" presName="spaceB" presStyleCnt="0"/>
      <dgm:spPr/>
    </dgm:pt>
    <dgm:pt modelId="{3E79F072-3948-4698-9AA2-C6247EABE9D0}" type="pres">
      <dgm:prSet presAssocID="{3F8791C1-2B30-4B87-814D-B83072F48071}" presName="space" presStyleCnt="0"/>
      <dgm:spPr/>
    </dgm:pt>
    <dgm:pt modelId="{44E26299-ABD5-4EBB-9E23-37791F11D0E4}" type="pres">
      <dgm:prSet presAssocID="{71D99F6B-7B27-4292-9BFE-CF8AC0617F1B}" presName="compositeA" presStyleCnt="0"/>
      <dgm:spPr/>
    </dgm:pt>
    <dgm:pt modelId="{721C21CC-7230-48A2-848C-EA5FB0D030EE}" type="pres">
      <dgm:prSet presAssocID="{71D99F6B-7B27-4292-9BFE-CF8AC0617F1B}" presName="textA" presStyleLbl="revTx" presStyleIdx="4" presStyleCnt="5">
        <dgm:presLayoutVars>
          <dgm:bulletEnabled val="1"/>
        </dgm:presLayoutVars>
      </dgm:prSet>
      <dgm:spPr/>
    </dgm:pt>
    <dgm:pt modelId="{95D298A9-0F03-4F0F-8CE7-E0C6942DD399}" type="pres">
      <dgm:prSet presAssocID="{71D99F6B-7B27-4292-9BFE-CF8AC0617F1B}" presName="circleA" presStyleLbl="node1" presStyleIdx="4" presStyleCnt="5"/>
      <dgm:spPr/>
    </dgm:pt>
    <dgm:pt modelId="{A09DB138-48AF-43F4-8F55-6F32559D2598}" type="pres">
      <dgm:prSet presAssocID="{71D99F6B-7B27-4292-9BFE-CF8AC0617F1B}" presName="spaceA" presStyleCnt="0"/>
      <dgm:spPr/>
    </dgm:pt>
  </dgm:ptLst>
  <dgm:cxnLst>
    <dgm:cxn modelId="{72D9F53A-CBA9-4378-AEE5-3A86DDA7EFAA}" srcId="{D9690ED4-D72B-4B7A-9A71-70D27488D4CE}" destId="{71D99F6B-7B27-4292-9BFE-CF8AC0617F1B}" srcOrd="4" destOrd="0" parTransId="{17FC9179-168C-44BB-8F8A-F4304144E743}" sibTransId="{B4DDCDBC-A83D-4B99-8033-4AECDBDC92CA}"/>
    <dgm:cxn modelId="{2A1D9144-276D-4BA7-8847-EEB276604762}" srcId="{D9690ED4-D72B-4B7A-9A71-70D27488D4CE}" destId="{9E6CDDF5-D8BB-4FC8-BC53-CAFBEF7BB97B}" srcOrd="3" destOrd="0" parTransId="{41D2C4D6-962A-4C3A-AB7F-BDD9C0F3D5FA}" sibTransId="{3F8791C1-2B30-4B87-814D-B83072F48071}"/>
    <dgm:cxn modelId="{8ACFA56A-F5EA-444C-8D93-4472ED93A0C9}" type="presOf" srcId="{D9690ED4-D72B-4B7A-9A71-70D27488D4CE}" destId="{584431CC-176A-4A88-92A5-2E6BD4790258}" srcOrd="0" destOrd="0" presId="urn:microsoft.com/office/officeart/2005/8/layout/hProcess11"/>
    <dgm:cxn modelId="{BE45C56D-22BF-47FC-A21F-0F035A0D9662}" srcId="{D9690ED4-D72B-4B7A-9A71-70D27488D4CE}" destId="{D5DB7328-0C89-4DFF-A4BC-9FA801D3B355}" srcOrd="2" destOrd="0" parTransId="{85B0ACBA-D25B-47E7-AC28-AE76406F57E5}" sibTransId="{A9C92524-90C3-4C49-B095-E8D1A5636643}"/>
    <dgm:cxn modelId="{0FC92F7E-E56B-4ADB-8686-BFF98A99D635}" srcId="{D9690ED4-D72B-4B7A-9A71-70D27488D4CE}" destId="{D42CC885-6187-4C4A-A4B5-E36E3ADEE155}" srcOrd="1" destOrd="0" parTransId="{8A3B86AF-B1C1-41B2-A830-B0E75231BD2C}" sibTransId="{C6D5A2D9-8BF6-4295-92EB-6615AB358644}"/>
    <dgm:cxn modelId="{1FA2BA8A-DD56-4C77-976D-AF20F1DF1B71}" srcId="{D9690ED4-D72B-4B7A-9A71-70D27488D4CE}" destId="{0A5174A8-0916-4F68-A0D2-E785DACDEF2E}" srcOrd="0" destOrd="0" parTransId="{20CCFC68-2246-4579-8F87-10E979CCB50C}" sibTransId="{1EE3247E-D264-4D38-BF15-EA1611ED4184}"/>
    <dgm:cxn modelId="{C8322492-D381-45BB-914E-8DBB9D0D946F}" type="presOf" srcId="{D5DB7328-0C89-4DFF-A4BC-9FA801D3B355}" destId="{9C8D4732-3261-4C68-99D7-86AB7BAC284E}" srcOrd="0" destOrd="0" presId="urn:microsoft.com/office/officeart/2005/8/layout/hProcess11"/>
    <dgm:cxn modelId="{11FE3CCC-5933-470B-A169-1C7A7B2D61C3}" type="presOf" srcId="{D42CC885-6187-4C4A-A4B5-E36E3ADEE155}" destId="{B4FF9B60-8F72-4C0C-9EC9-38865F96E929}" srcOrd="0" destOrd="0" presId="urn:microsoft.com/office/officeart/2005/8/layout/hProcess11"/>
    <dgm:cxn modelId="{F55468CE-59EE-44E8-A838-21847BBF5494}" type="presOf" srcId="{71D99F6B-7B27-4292-9BFE-CF8AC0617F1B}" destId="{721C21CC-7230-48A2-848C-EA5FB0D030EE}" srcOrd="0" destOrd="0" presId="urn:microsoft.com/office/officeart/2005/8/layout/hProcess11"/>
    <dgm:cxn modelId="{7467A5E5-BB5C-47E0-92F6-C2396B201A29}" type="presOf" srcId="{9E6CDDF5-D8BB-4FC8-BC53-CAFBEF7BB97B}" destId="{A0527217-0766-4352-815A-CB53A4A5E371}" srcOrd="0" destOrd="0" presId="urn:microsoft.com/office/officeart/2005/8/layout/hProcess11"/>
    <dgm:cxn modelId="{66ACE5F2-C865-4AC6-8D36-67F6C428C5FA}" type="presOf" srcId="{0A5174A8-0916-4F68-A0D2-E785DACDEF2E}" destId="{7937B57E-4DB9-4277-AA72-FF7348651DE0}" srcOrd="0" destOrd="0" presId="urn:microsoft.com/office/officeart/2005/8/layout/hProcess11"/>
    <dgm:cxn modelId="{DE3EB134-885D-4F73-B693-08469D3A79C7}" type="presParOf" srcId="{584431CC-176A-4A88-92A5-2E6BD4790258}" destId="{D950F383-5117-4ABB-A7ED-61892E97A4DA}" srcOrd="0" destOrd="0" presId="urn:microsoft.com/office/officeart/2005/8/layout/hProcess11"/>
    <dgm:cxn modelId="{7A2877D6-4F8E-45CA-8736-C0A71AF019F1}" type="presParOf" srcId="{584431CC-176A-4A88-92A5-2E6BD4790258}" destId="{70B0C11C-FA17-480E-BF97-34E78511B9A9}" srcOrd="1" destOrd="0" presId="urn:microsoft.com/office/officeart/2005/8/layout/hProcess11"/>
    <dgm:cxn modelId="{9ADB5B5A-E320-4B04-B0DB-62C12AF7A396}" type="presParOf" srcId="{70B0C11C-FA17-480E-BF97-34E78511B9A9}" destId="{8F0C1159-EDD7-4ABB-8048-566CEAA6251D}" srcOrd="0" destOrd="0" presId="urn:microsoft.com/office/officeart/2005/8/layout/hProcess11"/>
    <dgm:cxn modelId="{203AD62A-38D5-48FC-8F3A-B4B18F5BABE3}" type="presParOf" srcId="{8F0C1159-EDD7-4ABB-8048-566CEAA6251D}" destId="{7937B57E-4DB9-4277-AA72-FF7348651DE0}" srcOrd="0" destOrd="0" presId="urn:microsoft.com/office/officeart/2005/8/layout/hProcess11"/>
    <dgm:cxn modelId="{B196E256-A671-4CE4-B536-9311ECB54EC7}" type="presParOf" srcId="{8F0C1159-EDD7-4ABB-8048-566CEAA6251D}" destId="{64E06719-6540-4653-9179-47C2A6006D8A}" srcOrd="1" destOrd="0" presId="urn:microsoft.com/office/officeart/2005/8/layout/hProcess11"/>
    <dgm:cxn modelId="{8200BC24-FA77-45AC-9C7F-C2ECB52F8E81}" type="presParOf" srcId="{8F0C1159-EDD7-4ABB-8048-566CEAA6251D}" destId="{BDECE6CB-B6FB-4614-B4C9-4A118E063FAC}" srcOrd="2" destOrd="0" presId="urn:microsoft.com/office/officeart/2005/8/layout/hProcess11"/>
    <dgm:cxn modelId="{367E460F-9E59-499B-BE51-841C29B87047}" type="presParOf" srcId="{70B0C11C-FA17-480E-BF97-34E78511B9A9}" destId="{9E0958D4-0795-4AE0-B079-9F9E7D84AE6D}" srcOrd="1" destOrd="0" presId="urn:microsoft.com/office/officeart/2005/8/layout/hProcess11"/>
    <dgm:cxn modelId="{7821834A-4B6C-48C2-9B47-3E1824C9DB10}" type="presParOf" srcId="{70B0C11C-FA17-480E-BF97-34E78511B9A9}" destId="{21FE48C7-569E-498E-943F-41393314E669}" srcOrd="2" destOrd="0" presId="urn:microsoft.com/office/officeart/2005/8/layout/hProcess11"/>
    <dgm:cxn modelId="{DEBE605B-5F0F-4EEA-96BE-9D79F00F4A87}" type="presParOf" srcId="{21FE48C7-569E-498E-943F-41393314E669}" destId="{B4FF9B60-8F72-4C0C-9EC9-38865F96E929}" srcOrd="0" destOrd="0" presId="urn:microsoft.com/office/officeart/2005/8/layout/hProcess11"/>
    <dgm:cxn modelId="{CE88F7CF-0AE9-466C-85D5-C95021DBD7E4}" type="presParOf" srcId="{21FE48C7-569E-498E-943F-41393314E669}" destId="{2AAD2492-4C48-4C33-B359-6150ADF9B563}" srcOrd="1" destOrd="0" presId="urn:microsoft.com/office/officeart/2005/8/layout/hProcess11"/>
    <dgm:cxn modelId="{F65985EA-C5C2-4561-A479-7C350CFFD35A}" type="presParOf" srcId="{21FE48C7-569E-498E-943F-41393314E669}" destId="{58849D39-6934-483C-9761-54E1DD5560C1}" srcOrd="2" destOrd="0" presId="urn:microsoft.com/office/officeart/2005/8/layout/hProcess11"/>
    <dgm:cxn modelId="{17198E5A-C84B-4C62-AD2C-6F102D074E8A}" type="presParOf" srcId="{70B0C11C-FA17-480E-BF97-34E78511B9A9}" destId="{21FCD4A6-F53D-4D3D-8DF6-435C5E84EA41}" srcOrd="3" destOrd="0" presId="urn:microsoft.com/office/officeart/2005/8/layout/hProcess11"/>
    <dgm:cxn modelId="{DB61FA07-6E4B-4CB6-BFE0-1E2DFFB86F45}" type="presParOf" srcId="{70B0C11C-FA17-480E-BF97-34E78511B9A9}" destId="{11DAF68D-2BE5-4AB8-810A-2947CC37F44F}" srcOrd="4" destOrd="0" presId="urn:microsoft.com/office/officeart/2005/8/layout/hProcess11"/>
    <dgm:cxn modelId="{AD32020A-0154-4CD4-839E-3936C44B447A}" type="presParOf" srcId="{11DAF68D-2BE5-4AB8-810A-2947CC37F44F}" destId="{9C8D4732-3261-4C68-99D7-86AB7BAC284E}" srcOrd="0" destOrd="0" presId="urn:microsoft.com/office/officeart/2005/8/layout/hProcess11"/>
    <dgm:cxn modelId="{2CB93FB5-01B4-4AE8-951C-F245FBDDAB45}" type="presParOf" srcId="{11DAF68D-2BE5-4AB8-810A-2947CC37F44F}" destId="{726B381C-CD16-490C-B060-BA977AA751EC}" srcOrd="1" destOrd="0" presId="urn:microsoft.com/office/officeart/2005/8/layout/hProcess11"/>
    <dgm:cxn modelId="{CF9B9159-21AA-4552-BB7A-F56ECB0D1A29}" type="presParOf" srcId="{11DAF68D-2BE5-4AB8-810A-2947CC37F44F}" destId="{DB510885-90ED-46F1-B3D2-A802C36B95D9}" srcOrd="2" destOrd="0" presId="urn:microsoft.com/office/officeart/2005/8/layout/hProcess11"/>
    <dgm:cxn modelId="{CC0B696D-3A60-4CA9-8B56-986E4F3740E8}" type="presParOf" srcId="{70B0C11C-FA17-480E-BF97-34E78511B9A9}" destId="{11592B1A-37B0-47F0-B07F-16F9CFAC207F}" srcOrd="5" destOrd="0" presId="urn:microsoft.com/office/officeart/2005/8/layout/hProcess11"/>
    <dgm:cxn modelId="{4A9628F5-EED4-4C00-AE4C-337D880FCC24}" type="presParOf" srcId="{70B0C11C-FA17-480E-BF97-34E78511B9A9}" destId="{DBEC40CC-C14F-4FFB-B7EF-F12BCA55D948}" srcOrd="6" destOrd="0" presId="urn:microsoft.com/office/officeart/2005/8/layout/hProcess11"/>
    <dgm:cxn modelId="{A3875C4F-B06D-4BF3-89F1-8DF101DC9E1F}" type="presParOf" srcId="{DBEC40CC-C14F-4FFB-B7EF-F12BCA55D948}" destId="{A0527217-0766-4352-815A-CB53A4A5E371}" srcOrd="0" destOrd="0" presId="urn:microsoft.com/office/officeart/2005/8/layout/hProcess11"/>
    <dgm:cxn modelId="{AB8B00AB-CBC2-4BFF-81CE-568A948706D5}" type="presParOf" srcId="{DBEC40CC-C14F-4FFB-B7EF-F12BCA55D948}" destId="{A4FC8B2F-E4B7-4D4C-994B-D1FA3920017F}" srcOrd="1" destOrd="0" presId="urn:microsoft.com/office/officeart/2005/8/layout/hProcess11"/>
    <dgm:cxn modelId="{19AEFC05-19E9-46C9-9FD1-2F3ED09CD6A8}" type="presParOf" srcId="{DBEC40CC-C14F-4FFB-B7EF-F12BCA55D948}" destId="{33076BE9-57BA-4FED-A465-952B01EC4A6B}" srcOrd="2" destOrd="0" presId="urn:microsoft.com/office/officeart/2005/8/layout/hProcess11"/>
    <dgm:cxn modelId="{70988237-AA81-454B-BC64-F9F767848798}" type="presParOf" srcId="{70B0C11C-FA17-480E-BF97-34E78511B9A9}" destId="{3E79F072-3948-4698-9AA2-C6247EABE9D0}" srcOrd="7" destOrd="0" presId="urn:microsoft.com/office/officeart/2005/8/layout/hProcess11"/>
    <dgm:cxn modelId="{53B25849-FA84-43A0-92FD-8B6E9F2FF0FB}" type="presParOf" srcId="{70B0C11C-FA17-480E-BF97-34E78511B9A9}" destId="{44E26299-ABD5-4EBB-9E23-37791F11D0E4}" srcOrd="8" destOrd="0" presId="urn:microsoft.com/office/officeart/2005/8/layout/hProcess11"/>
    <dgm:cxn modelId="{F21113A5-8A33-44F3-A8CF-0EDD97A4F88F}" type="presParOf" srcId="{44E26299-ABD5-4EBB-9E23-37791F11D0E4}" destId="{721C21CC-7230-48A2-848C-EA5FB0D030EE}" srcOrd="0" destOrd="0" presId="urn:microsoft.com/office/officeart/2005/8/layout/hProcess11"/>
    <dgm:cxn modelId="{FE16B3D6-DF02-4DEB-9B1C-EFF725605C04}" type="presParOf" srcId="{44E26299-ABD5-4EBB-9E23-37791F11D0E4}" destId="{95D298A9-0F03-4F0F-8CE7-E0C6942DD399}" srcOrd="1" destOrd="0" presId="urn:microsoft.com/office/officeart/2005/8/layout/hProcess11"/>
    <dgm:cxn modelId="{2D081E47-2CE0-422C-B314-D1DCFA468930}" type="presParOf" srcId="{44E26299-ABD5-4EBB-9E23-37791F11D0E4}" destId="{A09DB138-48AF-43F4-8F55-6F32559D2598}"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50F383-5117-4ABB-A7ED-61892E97A4DA}">
      <dsp:nvSpPr>
        <dsp:cNvPr id="0" name=""/>
        <dsp:cNvSpPr/>
      </dsp:nvSpPr>
      <dsp:spPr>
        <a:xfrm>
          <a:off x="0" y="1103490"/>
          <a:ext cx="11029615" cy="1471321"/>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37B57E-4DB9-4277-AA72-FF7348651DE0}">
      <dsp:nvSpPr>
        <dsp:cNvPr id="0" name=""/>
        <dsp:cNvSpPr/>
      </dsp:nvSpPr>
      <dsp:spPr>
        <a:xfrm>
          <a:off x="4362" y="0"/>
          <a:ext cx="1907294" cy="14713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marL="0" lvl="0" indent="0" algn="ctr" defTabSz="666750">
            <a:lnSpc>
              <a:spcPct val="90000"/>
            </a:lnSpc>
            <a:spcBef>
              <a:spcPct val="0"/>
            </a:spcBef>
            <a:spcAft>
              <a:spcPct val="35000"/>
            </a:spcAft>
            <a:buNone/>
          </a:pPr>
          <a:r>
            <a:rPr lang="en-GB" sz="1500" b="1" kern="1200" dirty="0"/>
            <a:t>1973</a:t>
          </a:r>
          <a:r>
            <a:rPr lang="tr-TR" sz="1500" b="1" kern="1200" dirty="0"/>
            <a:t>-</a:t>
          </a:r>
          <a:r>
            <a:rPr lang="en-GB" sz="1500" b="1" kern="1200" dirty="0"/>
            <a:t> </a:t>
          </a:r>
          <a:r>
            <a:rPr lang="en-GB" sz="1500" b="1" kern="1200" dirty="0" err="1"/>
            <a:t>Çevre</a:t>
          </a:r>
          <a:r>
            <a:rPr lang="en-GB" sz="1500" b="1" kern="1200" dirty="0"/>
            <a:t> </a:t>
          </a:r>
          <a:r>
            <a:rPr lang="en-GB" sz="1500" b="1" kern="1200" dirty="0" err="1"/>
            <a:t>Sorunları</a:t>
          </a:r>
          <a:r>
            <a:rPr lang="en-GB" sz="1500" b="1" kern="1200" dirty="0"/>
            <a:t> </a:t>
          </a:r>
          <a:r>
            <a:rPr lang="en-GB" sz="1500" b="1" kern="1200" dirty="0" err="1"/>
            <a:t>Koordinasyon</a:t>
          </a:r>
          <a:r>
            <a:rPr lang="en-GB" sz="1500" b="1" kern="1200" dirty="0"/>
            <a:t> </a:t>
          </a:r>
          <a:r>
            <a:rPr lang="en-GB" sz="1500" b="1" kern="1200" dirty="0" err="1"/>
            <a:t>Kurulu</a:t>
          </a:r>
          <a:endParaRPr lang="tr-TR" sz="1500" b="1" kern="1200" dirty="0"/>
        </a:p>
      </dsp:txBody>
      <dsp:txXfrm>
        <a:off x="4362" y="0"/>
        <a:ext cx="1907294" cy="1471321"/>
      </dsp:txXfrm>
    </dsp:sp>
    <dsp:sp modelId="{64E06719-6540-4653-9179-47C2A6006D8A}">
      <dsp:nvSpPr>
        <dsp:cNvPr id="0" name=""/>
        <dsp:cNvSpPr/>
      </dsp:nvSpPr>
      <dsp:spPr>
        <a:xfrm>
          <a:off x="774094" y="1655236"/>
          <a:ext cx="367830" cy="367830"/>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FF9B60-8F72-4C0C-9EC9-38865F96E929}">
      <dsp:nvSpPr>
        <dsp:cNvPr id="0" name=""/>
        <dsp:cNvSpPr/>
      </dsp:nvSpPr>
      <dsp:spPr>
        <a:xfrm>
          <a:off x="2007021" y="2206981"/>
          <a:ext cx="1907294" cy="14713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GB" sz="1500" b="1" kern="1200" dirty="0"/>
            <a:t>1991</a:t>
          </a:r>
          <a:r>
            <a:rPr lang="tr-TR" sz="1500" b="1" kern="1200" dirty="0"/>
            <a:t>-</a:t>
          </a:r>
          <a:r>
            <a:rPr lang="en-GB" sz="1500" b="1" kern="1200" dirty="0"/>
            <a:t> </a:t>
          </a:r>
          <a:r>
            <a:rPr lang="en-GB" sz="1500" b="1" kern="1200" dirty="0" err="1"/>
            <a:t>Çevre</a:t>
          </a:r>
          <a:r>
            <a:rPr lang="en-GB" sz="1500" b="1" kern="1200" dirty="0"/>
            <a:t> </a:t>
          </a:r>
          <a:r>
            <a:rPr lang="en-GB" sz="1500" b="1" kern="1200" dirty="0" err="1"/>
            <a:t>Bakanlığı</a:t>
          </a:r>
          <a:r>
            <a:rPr lang="en-GB" sz="1500" b="1" kern="1200" dirty="0"/>
            <a:t> </a:t>
          </a:r>
          <a:endParaRPr lang="tr-TR" sz="1500" b="1" kern="1200" dirty="0"/>
        </a:p>
      </dsp:txBody>
      <dsp:txXfrm>
        <a:off x="2007021" y="2206981"/>
        <a:ext cx="1907294" cy="1471321"/>
      </dsp:txXfrm>
    </dsp:sp>
    <dsp:sp modelId="{2AAD2492-4C48-4C33-B359-6150ADF9B563}">
      <dsp:nvSpPr>
        <dsp:cNvPr id="0" name=""/>
        <dsp:cNvSpPr/>
      </dsp:nvSpPr>
      <dsp:spPr>
        <a:xfrm>
          <a:off x="2776752" y="1655236"/>
          <a:ext cx="367830" cy="367830"/>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8D4732-3261-4C68-99D7-86AB7BAC284E}">
      <dsp:nvSpPr>
        <dsp:cNvPr id="0" name=""/>
        <dsp:cNvSpPr/>
      </dsp:nvSpPr>
      <dsp:spPr>
        <a:xfrm>
          <a:off x="4009679" y="0"/>
          <a:ext cx="1907294" cy="14713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marL="0" lvl="0" indent="0" algn="ctr" defTabSz="666750">
            <a:lnSpc>
              <a:spcPct val="90000"/>
            </a:lnSpc>
            <a:spcBef>
              <a:spcPct val="0"/>
            </a:spcBef>
            <a:spcAft>
              <a:spcPct val="35000"/>
            </a:spcAft>
            <a:buNone/>
          </a:pPr>
          <a:r>
            <a:rPr lang="en-GB" sz="1500" b="1" kern="1200" dirty="0"/>
            <a:t>2003</a:t>
          </a:r>
          <a:r>
            <a:rPr lang="tr-TR" sz="1500" b="1" kern="1200" dirty="0"/>
            <a:t>-</a:t>
          </a:r>
          <a:r>
            <a:rPr lang="en-GB" sz="1500" b="1" kern="1200" dirty="0"/>
            <a:t> </a:t>
          </a:r>
          <a:r>
            <a:rPr lang="en-GB" sz="1500" b="1" kern="1200" dirty="0" err="1"/>
            <a:t>Çevre</a:t>
          </a:r>
          <a:r>
            <a:rPr lang="en-GB" sz="1500" b="1" kern="1200" dirty="0"/>
            <a:t> </a:t>
          </a:r>
          <a:r>
            <a:rPr lang="en-GB" sz="1500" b="1" kern="1200" dirty="0" err="1"/>
            <a:t>ve</a:t>
          </a:r>
          <a:r>
            <a:rPr lang="en-GB" sz="1500" b="1" kern="1200" dirty="0"/>
            <a:t> Orman </a:t>
          </a:r>
          <a:r>
            <a:rPr lang="en-GB" sz="1500" b="1" kern="1200" dirty="0" err="1"/>
            <a:t>Bakanlığı</a:t>
          </a:r>
          <a:endParaRPr lang="tr-TR" sz="1500" b="1" kern="1200" dirty="0"/>
        </a:p>
      </dsp:txBody>
      <dsp:txXfrm>
        <a:off x="4009679" y="0"/>
        <a:ext cx="1907294" cy="1471321"/>
      </dsp:txXfrm>
    </dsp:sp>
    <dsp:sp modelId="{726B381C-CD16-490C-B060-BA977AA751EC}">
      <dsp:nvSpPr>
        <dsp:cNvPr id="0" name=""/>
        <dsp:cNvSpPr/>
      </dsp:nvSpPr>
      <dsp:spPr>
        <a:xfrm>
          <a:off x="4779411" y="1655236"/>
          <a:ext cx="367830" cy="367830"/>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527217-0766-4352-815A-CB53A4A5E371}">
      <dsp:nvSpPr>
        <dsp:cNvPr id="0" name=""/>
        <dsp:cNvSpPr/>
      </dsp:nvSpPr>
      <dsp:spPr>
        <a:xfrm>
          <a:off x="6012338" y="2206981"/>
          <a:ext cx="1907294" cy="14713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en-GB" sz="1500" b="1" i="0" kern="1200" dirty="0"/>
            <a:t>201</a:t>
          </a:r>
          <a:r>
            <a:rPr lang="tr-TR" sz="1500" b="1" i="0" kern="1200" dirty="0"/>
            <a:t>1-</a:t>
          </a:r>
          <a:r>
            <a:rPr lang="en-GB" sz="1500" b="1" i="0" kern="1200" dirty="0"/>
            <a:t> </a:t>
          </a:r>
          <a:r>
            <a:rPr lang="en-GB" sz="1500" b="1" i="0" kern="1200" dirty="0" err="1"/>
            <a:t>Çevre</a:t>
          </a:r>
          <a:r>
            <a:rPr lang="en-GB" sz="1500" b="1" i="0" kern="1200" dirty="0"/>
            <a:t> </a:t>
          </a:r>
          <a:r>
            <a:rPr lang="en-GB" sz="1500" b="1" i="0" kern="1200" dirty="0" err="1"/>
            <a:t>ve</a:t>
          </a:r>
          <a:r>
            <a:rPr lang="en-GB" sz="1500" b="1" i="0" kern="1200" dirty="0"/>
            <a:t> </a:t>
          </a:r>
          <a:r>
            <a:rPr lang="en-GB" sz="1500" b="1" i="0" kern="1200" dirty="0" err="1"/>
            <a:t>Şehircilik</a:t>
          </a:r>
          <a:r>
            <a:rPr lang="en-GB" sz="1500" b="1" i="0" kern="1200" dirty="0"/>
            <a:t> Bakanlığı</a:t>
          </a:r>
          <a:endParaRPr lang="tr-TR" sz="1500" b="1" i="0" kern="1200" dirty="0"/>
        </a:p>
      </dsp:txBody>
      <dsp:txXfrm>
        <a:off x="6012338" y="2206981"/>
        <a:ext cx="1907294" cy="1471321"/>
      </dsp:txXfrm>
    </dsp:sp>
    <dsp:sp modelId="{A4FC8B2F-E4B7-4D4C-994B-D1FA3920017F}">
      <dsp:nvSpPr>
        <dsp:cNvPr id="0" name=""/>
        <dsp:cNvSpPr/>
      </dsp:nvSpPr>
      <dsp:spPr>
        <a:xfrm>
          <a:off x="6782070" y="1655236"/>
          <a:ext cx="367830" cy="367830"/>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1C21CC-7230-48A2-848C-EA5FB0D030EE}">
      <dsp:nvSpPr>
        <dsp:cNvPr id="0" name=""/>
        <dsp:cNvSpPr/>
      </dsp:nvSpPr>
      <dsp:spPr>
        <a:xfrm>
          <a:off x="8014997" y="0"/>
          <a:ext cx="1907294" cy="14713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b" anchorCtr="0">
          <a:noAutofit/>
        </a:bodyPr>
        <a:lstStyle/>
        <a:p>
          <a:pPr marL="0" lvl="0" indent="0" algn="ctr" defTabSz="666750">
            <a:lnSpc>
              <a:spcPct val="90000"/>
            </a:lnSpc>
            <a:spcBef>
              <a:spcPct val="0"/>
            </a:spcBef>
            <a:spcAft>
              <a:spcPct val="35000"/>
            </a:spcAft>
            <a:buNone/>
          </a:pPr>
          <a:r>
            <a:rPr lang="en-GB" sz="1500" b="1" kern="1200" dirty="0"/>
            <a:t>2021</a:t>
          </a:r>
          <a:r>
            <a:rPr lang="tr-TR" sz="1500" b="1" kern="1200" dirty="0"/>
            <a:t>-</a:t>
          </a:r>
          <a:r>
            <a:rPr lang="en-GB" sz="1500" b="1" kern="1200" dirty="0"/>
            <a:t>Çevre Şehircilik </a:t>
          </a:r>
          <a:r>
            <a:rPr lang="en-GB" sz="1500" b="1" kern="1200" dirty="0" err="1"/>
            <a:t>ve</a:t>
          </a:r>
          <a:r>
            <a:rPr lang="en-GB" sz="1500" b="1" kern="1200" dirty="0"/>
            <a:t> İklim Değişikliği Bakanlığı </a:t>
          </a:r>
          <a:endParaRPr lang="tr-TR" sz="1500" b="1" kern="1200" dirty="0"/>
        </a:p>
      </dsp:txBody>
      <dsp:txXfrm>
        <a:off x="8014997" y="0"/>
        <a:ext cx="1907294" cy="1471321"/>
      </dsp:txXfrm>
    </dsp:sp>
    <dsp:sp modelId="{95D298A9-0F03-4F0F-8CE7-E0C6942DD399}">
      <dsp:nvSpPr>
        <dsp:cNvPr id="0" name=""/>
        <dsp:cNvSpPr/>
      </dsp:nvSpPr>
      <dsp:spPr>
        <a:xfrm>
          <a:off x="8784729" y="1655236"/>
          <a:ext cx="367830" cy="367830"/>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timeline" pri="103"/>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E9CC27-778C-4258-B649-F2BDEF68C217}" type="datetimeFigureOut">
              <a:rPr lang="tr-TR" smtClean="0"/>
              <a:t>12.07.2026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D8773A-B661-41F5-9124-370397F5ACD7}" type="slidenum">
              <a:rPr lang="tr-TR" smtClean="0"/>
              <a:t>‹#›</a:t>
            </a:fld>
            <a:endParaRPr lang="tr-TR"/>
          </a:p>
        </p:txBody>
      </p:sp>
    </p:spTree>
    <p:extLst>
      <p:ext uri="{BB962C8B-B14F-4D97-AF65-F5344CB8AC3E}">
        <p14:creationId xmlns:p14="http://schemas.microsoft.com/office/powerpoint/2010/main" val="889898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2D8773A-B661-41F5-9124-370397F5ACD7}" type="slidenum">
              <a:rPr lang="tr-TR" smtClean="0"/>
              <a:t>4</a:t>
            </a:fld>
            <a:endParaRPr lang="tr-TR"/>
          </a:p>
        </p:txBody>
      </p:sp>
    </p:spTree>
    <p:extLst>
      <p:ext uri="{BB962C8B-B14F-4D97-AF65-F5344CB8AC3E}">
        <p14:creationId xmlns:p14="http://schemas.microsoft.com/office/powerpoint/2010/main" val="930599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862042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641985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a:xfrm>
            <a:off x="774923" y="5951811"/>
            <a:ext cx="7896279" cy="365125"/>
          </a:xfrm>
        </p:spPr>
        <p:txBody>
          <a:bodyPr/>
          <a:lstStyle/>
          <a:p>
            <a:endParaRPr lang="tr-TR"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1431393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a:xfrm>
            <a:off x="10558300" y="5956137"/>
            <a:ext cx="1052508" cy="365125"/>
          </a:xfrm>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43430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955609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4134984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11809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A2E638CC-46FB-4550-8444-7B3E6EDC8878}" type="slidenum">
              <a:rPr lang="tr-TR" smtClean="0"/>
              <a:t>‹#›</a:t>
            </a:fld>
            <a:endParaRPr lang="tr-TR"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2978498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35482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18620636-3117-4546-A5A3-F7EAD65D0238}" type="datetimeFigureOut">
              <a:rPr lang="tr-TR" smtClean="0"/>
              <a:t>12.07.2026</a:t>
            </a:fld>
            <a:endParaRPr lang="tr-TR"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505866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0088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18620636-3117-4546-A5A3-F7EAD65D0238}" type="datetimeFigureOut">
              <a:rPr lang="tr-TR" smtClean="0"/>
              <a:t>12.07.2026</a:t>
            </a:fld>
            <a:endParaRPr lang="tr-TR"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A2E638CC-46FB-4550-8444-7B3E6EDC8878}" type="slidenum">
              <a:rPr lang="tr-TR" smtClean="0"/>
              <a:t>‹#›</a:t>
            </a:fld>
            <a:endParaRPr lang="tr-TR"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72279531"/>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1A1523-045A-0BBB-B53D-C07E370D787E}"/>
              </a:ext>
            </a:extLst>
          </p:cNvPr>
          <p:cNvSpPr>
            <a:spLocks noGrp="1"/>
          </p:cNvSpPr>
          <p:nvPr>
            <p:ph type="ctrTitle"/>
          </p:nvPr>
        </p:nvSpPr>
        <p:spPr>
          <a:xfrm>
            <a:off x="581191" y="265471"/>
            <a:ext cx="10993549" cy="2025445"/>
          </a:xfrm>
        </p:spPr>
        <p:txBody>
          <a:bodyPr>
            <a:normAutofit fontScale="90000"/>
          </a:bodyPr>
          <a:lstStyle/>
          <a:p>
            <a:pPr algn="ct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2000" dirty="0">
                <a:solidFill>
                  <a:srgbClr val="FF0000"/>
                </a:solidFill>
                <a:latin typeface="Times New Roman" panose="02020603050405020304" pitchFamily="18" charset="0"/>
                <a:cs typeface="Times New Roman" panose="02020603050405020304" pitchFamily="18" charset="0"/>
              </a:rPr>
            </a:br>
            <a:br>
              <a:rPr lang="tr-TR" sz="1400" b="1" dirty="0"/>
            </a:br>
            <a:r>
              <a:rPr lang="tr-TR" sz="2200" b="1" noProof="1">
                <a:solidFill>
                  <a:srgbClr val="FF0000"/>
                </a:solidFill>
                <a:latin typeface="Times New Roman" panose="02020603050405020304" pitchFamily="18" charset="0"/>
                <a:cs typeface="Times New Roman" panose="02020603050405020304" pitchFamily="18" charset="0"/>
              </a:rPr>
              <a:t>ÇAĞ ÜNİVERİSTESİ </a:t>
            </a:r>
            <a:br>
              <a:rPr lang="tr-TR" sz="2200" b="1" noProof="1">
                <a:solidFill>
                  <a:srgbClr val="FF0000"/>
                </a:solidFill>
                <a:latin typeface="Times New Roman" panose="02020603050405020304" pitchFamily="18" charset="0"/>
                <a:cs typeface="Times New Roman" panose="02020603050405020304" pitchFamily="18" charset="0"/>
              </a:rPr>
            </a:br>
            <a:r>
              <a:rPr lang="tr-TR" sz="2200" b="1" noProof="1">
                <a:solidFill>
                  <a:srgbClr val="FF0000"/>
                </a:solidFill>
                <a:latin typeface="Times New Roman" panose="02020603050405020304" pitchFamily="18" charset="0"/>
                <a:cs typeface="Times New Roman" panose="02020603050405020304" pitchFamily="18" charset="0"/>
              </a:rPr>
              <a:t>ULUSLARARASI İLİŞKİLER</a:t>
            </a:r>
            <a:br>
              <a:rPr lang="tr-TR" sz="2200" b="1" noProof="1">
                <a:solidFill>
                  <a:srgbClr val="FF0000"/>
                </a:solidFill>
                <a:latin typeface="Times New Roman" panose="02020603050405020304" pitchFamily="18" charset="0"/>
                <a:cs typeface="Times New Roman" panose="02020603050405020304" pitchFamily="18" charset="0"/>
              </a:rPr>
            </a:br>
            <a:r>
              <a:rPr lang="tr-TR" sz="2200" b="1" noProof="1">
                <a:solidFill>
                  <a:srgbClr val="FF0000"/>
                </a:solidFill>
                <a:latin typeface="Times New Roman" panose="02020603050405020304" pitchFamily="18" charset="0"/>
                <a:cs typeface="Times New Roman" panose="02020603050405020304" pitchFamily="18" charset="0"/>
              </a:rPr>
              <a:t>UZAKTAN TEZSİZ YÜKSEK LİSANS PROGRAMI </a:t>
            </a:r>
            <a:br>
              <a:rPr lang="tr-TR" sz="1400" b="1" noProof="1">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endParaRPr lang="tr-TR" sz="3100" b="1" dirty="0"/>
          </a:p>
        </p:txBody>
      </p:sp>
      <p:sp>
        <p:nvSpPr>
          <p:cNvPr id="3" name="Alt Başlık 2">
            <a:extLst>
              <a:ext uri="{FF2B5EF4-FFF2-40B4-BE49-F238E27FC236}">
                <a16:creationId xmlns:a16="http://schemas.microsoft.com/office/drawing/2014/main" id="{DF3834C2-6B16-4912-5A3E-FC8382193C66}"/>
              </a:ext>
            </a:extLst>
          </p:cNvPr>
          <p:cNvSpPr>
            <a:spLocks noGrp="1"/>
          </p:cNvSpPr>
          <p:nvPr>
            <p:ph type="subTitle" idx="1"/>
          </p:nvPr>
        </p:nvSpPr>
        <p:spPr>
          <a:xfrm>
            <a:off x="864059" y="1782950"/>
            <a:ext cx="10166554" cy="3972105"/>
          </a:xfrm>
          <a:solidFill>
            <a:schemeClr val="bg1"/>
          </a:solidFill>
          <a:ln w="57150">
            <a:solidFill>
              <a:schemeClr val="accent2">
                <a:lumMod val="60000"/>
                <a:lumOff val="40000"/>
              </a:schemeClr>
            </a:solidFill>
          </a:ln>
        </p:spPr>
        <p:txBody>
          <a:bodyPr>
            <a:normAutofit/>
          </a:bodyPr>
          <a:lstStyle/>
          <a:p>
            <a:pPr algn="ctr"/>
            <a:endParaRPr lang="tr-TR" sz="2700" b="1" dirty="0">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r>
              <a:rPr lang="tr-TR" sz="1800" b="1" noProof="1">
                <a:solidFill>
                  <a:schemeClr val="tx1"/>
                </a:solidFill>
                <a:latin typeface="Times New Roman" panose="02020603050405020304" pitchFamily="18" charset="0"/>
                <a:cs typeface="Times New Roman" panose="02020603050405020304" pitchFamily="18" charset="0"/>
              </a:rPr>
              <a:t>EKOLOJİK KRİZLER VE KÜRESEL ÇEVRE YÖNETİŞİMİ</a:t>
            </a:r>
          </a:p>
          <a:p>
            <a:pPr algn="ctr"/>
            <a:r>
              <a:rPr lang="tr-TR" sz="1800" b="1" noProof="1">
                <a:solidFill>
                  <a:schemeClr val="tx1"/>
                </a:solidFill>
                <a:latin typeface="Times New Roman" panose="02020603050405020304" pitchFamily="18" charset="0"/>
                <a:cs typeface="Times New Roman" panose="02020603050405020304" pitchFamily="18" charset="0"/>
              </a:rPr>
              <a:t>3.HAFTA:</a:t>
            </a:r>
          </a:p>
          <a:p>
            <a:pPr algn="ctr"/>
            <a:r>
              <a:rPr lang="tr-TR" sz="1800" b="1" noProof="1">
                <a:solidFill>
                  <a:schemeClr val="tx1"/>
                </a:solidFill>
                <a:latin typeface="Times New Roman" panose="02020603050405020304" pitchFamily="18" charset="0"/>
                <a:cs typeface="Times New Roman" panose="02020603050405020304" pitchFamily="18" charset="0"/>
              </a:rPr>
              <a:t>Küresel çevre yönetişiminde türkiye</a:t>
            </a: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p:txBody>
      </p:sp>
      <p:pic>
        <p:nvPicPr>
          <p:cNvPr id="8" name="Resim 7">
            <a:extLst>
              <a:ext uri="{FF2B5EF4-FFF2-40B4-BE49-F238E27FC236}">
                <a16:creationId xmlns:a16="http://schemas.microsoft.com/office/drawing/2014/main" id="{67E935BA-623E-4DB0-1AC2-9888F6F323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7934" y="6039030"/>
            <a:ext cx="870155" cy="818969"/>
          </a:xfrm>
          <a:prstGeom prst="rect">
            <a:avLst/>
          </a:prstGeom>
        </p:spPr>
      </p:pic>
      <p:pic>
        <p:nvPicPr>
          <p:cNvPr id="9" name="Resim 8">
            <a:extLst>
              <a:ext uri="{FF2B5EF4-FFF2-40B4-BE49-F238E27FC236}">
                <a16:creationId xmlns:a16="http://schemas.microsoft.com/office/drawing/2014/main" id="{56C23504-AA39-21ED-9531-4D54F6E9B0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71" y="6039031"/>
            <a:ext cx="870155" cy="818969"/>
          </a:xfrm>
          <a:prstGeom prst="rect">
            <a:avLst/>
          </a:prstGeom>
        </p:spPr>
      </p:pic>
    </p:spTree>
    <p:extLst>
      <p:ext uri="{BB962C8B-B14F-4D97-AF65-F5344CB8AC3E}">
        <p14:creationId xmlns:p14="http://schemas.microsoft.com/office/powerpoint/2010/main" val="2599223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409E97-31E5-3C8D-C501-0F4407D1329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9A06A56-7A41-A0B7-F669-F1038F0FA11D}"/>
              </a:ext>
            </a:extLst>
          </p:cNvPr>
          <p:cNvSpPr>
            <a:spLocks noGrp="1"/>
          </p:cNvSpPr>
          <p:nvPr>
            <p:ph idx="1"/>
          </p:nvPr>
        </p:nvSpPr>
        <p:spPr/>
        <p:txBody>
          <a:bodyPr>
            <a:normAutofit/>
          </a:bodyPr>
          <a:lstStyle/>
          <a:p>
            <a:pPr marL="0" indent="0">
              <a:buNone/>
            </a:pPr>
            <a:r>
              <a:rPr lang="tr-TR" dirty="0"/>
              <a:t>Türkiye Yeşil Taksonomisi (Taksonomi): Belirlenen çevresel hedefler doğrultusunda iklim değişikliği ile mücadeleye katkı sağlayan ekonomik faaliyetlere ilişkin ilkeler ve kriterler belirleyerek iklim finansmanının harekete geçirilmesine katkıda bulunan sınıflandırma sistemlerini. </a:t>
            </a:r>
            <a:endParaRPr lang="tr-TR" dirty="0">
              <a:solidFill>
                <a:srgbClr val="FF0000"/>
              </a:solidFill>
            </a:endParaRPr>
          </a:p>
        </p:txBody>
      </p:sp>
    </p:spTree>
    <p:extLst>
      <p:ext uri="{BB962C8B-B14F-4D97-AF65-F5344CB8AC3E}">
        <p14:creationId xmlns:p14="http://schemas.microsoft.com/office/powerpoint/2010/main" val="4104278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83595D-CBC6-B52D-A424-E01A5F75B19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70E61D2-9EA2-DEC7-4DF6-445AB01EC42D}"/>
              </a:ext>
            </a:extLst>
          </p:cNvPr>
          <p:cNvSpPr>
            <a:spLocks noGrp="1"/>
          </p:cNvSpPr>
          <p:nvPr>
            <p:ph idx="1"/>
          </p:nvPr>
        </p:nvSpPr>
        <p:spPr/>
        <p:txBody>
          <a:bodyPr>
            <a:normAutofit/>
          </a:bodyPr>
          <a:lstStyle/>
          <a:p>
            <a:pPr marL="0" indent="0">
              <a:buNone/>
            </a:pPr>
            <a:r>
              <a:rPr lang="tr-TR" dirty="0">
                <a:solidFill>
                  <a:srgbClr val="FF0000"/>
                </a:solidFill>
              </a:rPr>
              <a:t>Ulusal Katkı Beyanı: </a:t>
            </a:r>
            <a:r>
              <a:rPr lang="tr-TR" dirty="0"/>
              <a:t>Başkanlık koordinasyonunda ilgili kurum ve kuruluşların iş birliğiyle uluslararası anlaşmalar ve standartlar gözetilerek sera gazı emisyonlarının azaltımı ve iklim değişikliğine uyum hedefleri ile taahhütlerini içerecek şekilde dönemsel olarak hazırlanan ve Birleşmiş Milletler İklim Değişikliği Çerçeve Sözleşmesi Sekretaryasına sunulan belgeyi. </a:t>
            </a:r>
          </a:p>
        </p:txBody>
      </p:sp>
    </p:spTree>
    <p:extLst>
      <p:ext uri="{BB962C8B-B14F-4D97-AF65-F5344CB8AC3E}">
        <p14:creationId xmlns:p14="http://schemas.microsoft.com/office/powerpoint/2010/main" val="1483440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338806-BB8F-1811-BC84-BCBE317DA56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82D6F4F-2783-33F9-2323-97AF8E093D15}"/>
              </a:ext>
            </a:extLst>
          </p:cNvPr>
          <p:cNvSpPr>
            <a:spLocks noGrp="1"/>
          </p:cNvSpPr>
          <p:nvPr>
            <p:ph idx="1"/>
          </p:nvPr>
        </p:nvSpPr>
        <p:spPr/>
        <p:txBody>
          <a:bodyPr/>
          <a:lstStyle/>
          <a:p>
            <a:pPr marL="0" indent="0">
              <a:buNone/>
            </a:pPr>
            <a:r>
              <a:rPr lang="tr-TR" dirty="0">
                <a:solidFill>
                  <a:srgbClr val="FF0000"/>
                </a:solidFill>
              </a:rPr>
              <a:t>Türkiye’nin İklim değişikliği ile mücadelede genel ilkeleri: </a:t>
            </a:r>
          </a:p>
          <a:p>
            <a:r>
              <a:rPr lang="tr-TR" dirty="0"/>
              <a:t>a) İklim değişikliği ile mücadelede, ülkemizin ortak fakat farklılaştırılmış sorumluluklar ve göreceli kabiliyetler ilkesi dikkate alınarak, eşitlik, iklim adaleti, ihtiyatlılık, katılım, entegrasyon, sürdürülebilirlik, şeffaflık, adil geçiş ve ilerleme yaklaşımları esas alınır. </a:t>
            </a:r>
          </a:p>
          <a:p>
            <a:r>
              <a:rPr lang="tr-TR" dirty="0"/>
              <a:t>b) Kamu kurum ve kuruluşları ile gerçek ve tüzel kişiler, bu Kanun doğrultusunda kamu yararı gözetilerek alınacak tedbirlere ve düzenlemelere süresinde uymakla ve bunları uygulamakla yükümlüdür. </a:t>
            </a:r>
          </a:p>
          <a:p>
            <a:r>
              <a:rPr lang="tr-TR" dirty="0"/>
              <a:t>c) Ulusal Katkı Beyanında, net sıfır emisyon hedefi doğrultusunda ülkenin kalkınma öncelikleri ve özel koşulları göz önünde bulundurulur ve bu çerçevede önlemler alınır. </a:t>
            </a:r>
          </a:p>
        </p:txBody>
      </p:sp>
    </p:spTree>
    <p:extLst>
      <p:ext uri="{BB962C8B-B14F-4D97-AF65-F5344CB8AC3E}">
        <p14:creationId xmlns:p14="http://schemas.microsoft.com/office/powerpoint/2010/main" val="806717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4B70E4-E811-DB8F-B04E-0A08B5DFE9A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C729F51-7CF9-01C1-44D9-2F1469F51073}"/>
              </a:ext>
            </a:extLst>
          </p:cNvPr>
          <p:cNvSpPr>
            <a:spLocks noGrp="1"/>
          </p:cNvSpPr>
          <p:nvPr>
            <p:ph idx="1"/>
          </p:nvPr>
        </p:nvSpPr>
        <p:spPr/>
        <p:txBody>
          <a:bodyPr>
            <a:normAutofit/>
          </a:bodyPr>
          <a:lstStyle/>
          <a:p>
            <a:pPr marL="0" indent="0">
              <a:buNone/>
            </a:pPr>
            <a:r>
              <a:rPr lang="tr-TR" sz="2500" b="1" dirty="0"/>
              <a:t>Türkiye’nin İklim değişikliğine </a:t>
            </a:r>
            <a:r>
              <a:rPr lang="tr-TR" sz="2500" b="1" dirty="0">
                <a:solidFill>
                  <a:srgbClr val="FF0000"/>
                </a:solidFill>
              </a:rPr>
              <a:t>uyum faaliyetleri </a:t>
            </a:r>
            <a:endParaRPr lang="tr-TR" sz="2500" dirty="0">
              <a:solidFill>
                <a:srgbClr val="FF0000"/>
              </a:solidFill>
            </a:endParaRPr>
          </a:p>
          <a:p>
            <a:r>
              <a:rPr lang="tr-TR" sz="2500" b="1" dirty="0"/>
              <a:t>MADDE 6- </a:t>
            </a:r>
            <a:r>
              <a:rPr lang="tr-TR" sz="2500" dirty="0"/>
              <a:t>(1) Ulusal Katkı Beyanı, net sıfır emisyon hedefi ve Başkanlık tarafından yayımlanan veya güncellenen </a:t>
            </a:r>
            <a:r>
              <a:rPr lang="tr-TR" sz="2500" dirty="0">
                <a:solidFill>
                  <a:srgbClr val="FF0000"/>
                </a:solidFill>
              </a:rPr>
              <a:t>strateji ve eylem planları doğrultusunda</a:t>
            </a:r>
            <a:r>
              <a:rPr lang="tr-TR" sz="2500" dirty="0"/>
              <a:t>; ilgili kurum ve kuruluşlarca iklim değişikliği ile ilişkili mevcut veya olası kayıp ve zararları önlemeye, riskleri en aza indirmeye veya fırsatlardan yararlanmaya yönelik uyum faaliyetleri gerçekleştirilir. </a:t>
            </a:r>
          </a:p>
        </p:txBody>
      </p:sp>
    </p:spTree>
    <p:extLst>
      <p:ext uri="{BB962C8B-B14F-4D97-AF65-F5344CB8AC3E}">
        <p14:creationId xmlns:p14="http://schemas.microsoft.com/office/powerpoint/2010/main" val="776984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D39162-D7A4-657B-840E-62918503BEE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293049C-D456-4D8C-5F33-54FA57585445}"/>
              </a:ext>
            </a:extLst>
          </p:cNvPr>
          <p:cNvSpPr>
            <a:spLocks noGrp="1"/>
          </p:cNvSpPr>
          <p:nvPr>
            <p:ph idx="1"/>
          </p:nvPr>
        </p:nvSpPr>
        <p:spPr/>
        <p:txBody>
          <a:bodyPr>
            <a:normAutofit lnSpcReduction="10000"/>
          </a:bodyPr>
          <a:lstStyle/>
          <a:p>
            <a:endParaRPr lang="tr-TR" dirty="0"/>
          </a:p>
          <a:p>
            <a:pPr marL="0" indent="0">
              <a:buNone/>
            </a:pPr>
            <a:r>
              <a:rPr lang="tr-TR" dirty="0">
                <a:solidFill>
                  <a:srgbClr val="FF0000"/>
                </a:solidFill>
              </a:rPr>
              <a:t> Türkiye </a:t>
            </a:r>
            <a:r>
              <a:rPr lang="tr-TR" b="1" dirty="0">
                <a:solidFill>
                  <a:srgbClr val="FF0000"/>
                </a:solidFill>
              </a:rPr>
              <a:t>İklim Değişikliği Strateji Belgesi </a:t>
            </a:r>
            <a:r>
              <a:rPr lang="tr-TR" dirty="0">
                <a:solidFill>
                  <a:srgbClr val="FF0000"/>
                </a:solidFill>
              </a:rPr>
              <a:t>2010-2023</a:t>
            </a:r>
          </a:p>
          <a:p>
            <a:endParaRPr lang="tr-TR" dirty="0"/>
          </a:p>
          <a:p>
            <a:r>
              <a:rPr lang="tr-TR" dirty="0"/>
              <a:t>Küresel iklim değişikliği ile mücadele ve uyum çabalarında, kapsamlı ve işlevsel bir uluslararası işbirliği mekanizmasının oluşturulmasına yönelik yürütülen müzakerelere aktif katılım sağlamak, </a:t>
            </a:r>
          </a:p>
          <a:p>
            <a:r>
              <a:rPr lang="tr-TR" dirty="0"/>
              <a:t>» Dinamik bir anlayış içinde Ulusal İklim Değişikliği Stratejisi ile Dokuzuncu Kalkınma Planı ve ilgili diğer ulusal politika ve strateji belgeleri doğrultusunda Ulusal İklim Değişikliği Eylem Planı’nı hazırlamak, </a:t>
            </a:r>
          </a:p>
          <a:p>
            <a:r>
              <a:rPr lang="tr-TR" dirty="0"/>
              <a:t>» İlgili kurumlarda iklim değişikliğine ilişkin yapılanmaları başlatmak, </a:t>
            </a:r>
          </a:p>
          <a:p>
            <a:r>
              <a:rPr lang="tr-TR" dirty="0"/>
              <a:t>» Emisyon envanterinin daha sağlıklı olarak hazırlanması için gerekli altyapıyı kurmak, </a:t>
            </a:r>
          </a:p>
          <a:p>
            <a:r>
              <a:rPr lang="tr-TR" dirty="0"/>
              <a:t>» İklim değişikliği politikalarını tüm paydaşların işbirliğiyle geliştirmektir.</a:t>
            </a:r>
          </a:p>
        </p:txBody>
      </p:sp>
    </p:spTree>
    <p:extLst>
      <p:ext uri="{BB962C8B-B14F-4D97-AF65-F5344CB8AC3E}">
        <p14:creationId xmlns:p14="http://schemas.microsoft.com/office/powerpoint/2010/main" val="2379012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E8E1E2-6B99-176B-6B14-0B99D539B7B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C8F594F-E03B-6D66-ABF3-A0F934F31657}"/>
              </a:ext>
            </a:extLst>
          </p:cNvPr>
          <p:cNvSpPr>
            <a:spLocks noGrp="1"/>
          </p:cNvSpPr>
          <p:nvPr>
            <p:ph idx="1"/>
          </p:nvPr>
        </p:nvSpPr>
        <p:spPr/>
        <p:txBody>
          <a:bodyPr/>
          <a:lstStyle/>
          <a:p>
            <a:r>
              <a:rPr lang="tr-TR" dirty="0"/>
              <a:t>Tarım, sanayi, enerji, ulaştırma ve hizmetler başta olmak üzere tüm sektörlerde net sıfır emisyon hedefini gerçekleştirmek</a:t>
            </a:r>
          </a:p>
          <a:p>
            <a:r>
              <a:rPr lang="tr-TR" dirty="0"/>
              <a:t>Doğal kaynakların sürdürülebilir yönetimi, enerji dönüşümü, yeşil altyapı ve döngüsel ekonomi yatırımları, çevre koruma ve yeşil teknolojilerin yerli üretim imkânlarıyla yaygınlaştırılması </a:t>
            </a:r>
          </a:p>
          <a:p>
            <a:r>
              <a:rPr lang="tr-TR" dirty="0"/>
              <a:t>Enerjinin sürdürülebilir, kaliteli, güvenli, kesintisiz ve karşılanabilir maliyetlerle arzının sağlanması </a:t>
            </a:r>
          </a:p>
        </p:txBody>
      </p:sp>
    </p:spTree>
    <p:extLst>
      <p:ext uri="{BB962C8B-B14F-4D97-AF65-F5344CB8AC3E}">
        <p14:creationId xmlns:p14="http://schemas.microsoft.com/office/powerpoint/2010/main" val="3996998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7F9877-41B0-90C7-B2BA-9FA3A7A524B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5652445-C49C-CEC7-DC39-5569CE4F5F41}"/>
              </a:ext>
            </a:extLst>
          </p:cNvPr>
          <p:cNvSpPr>
            <a:spLocks noGrp="1"/>
          </p:cNvSpPr>
          <p:nvPr>
            <p:ph idx="1"/>
          </p:nvPr>
        </p:nvSpPr>
        <p:spPr/>
        <p:txBody>
          <a:bodyPr/>
          <a:lstStyle/>
          <a:p>
            <a:pPr marL="0" indent="0">
              <a:buNone/>
            </a:pPr>
            <a:r>
              <a:rPr lang="tr-TR" dirty="0">
                <a:solidFill>
                  <a:srgbClr val="FF0000"/>
                </a:solidFill>
              </a:rPr>
              <a:t>Türkiye’nin 2053 Uzun Dönem Strateji Belgesi:</a:t>
            </a:r>
          </a:p>
          <a:p>
            <a:pPr marL="0" indent="0">
              <a:buNone/>
            </a:pPr>
            <a:endParaRPr lang="tr-TR" dirty="0"/>
          </a:p>
          <a:p>
            <a:pPr marL="0" indent="0">
              <a:buNone/>
            </a:pPr>
            <a:r>
              <a:rPr lang="tr-TR" dirty="0"/>
              <a:t>Türkiye'nin 2021 yılında Paris Anlaşması'na taraf olması ve ardından 2053 net sıfır emisyon hedefinin açıklanmasıyla birlikte iklim değişikliği ile mücadele kapsamında yapılan ulusal çalışmalar hız kazanmıştır. Bu süreçte ilk olarak 21-25 Şubat 2022 tarihlerinde gerçekleştirilen Türkiye'nin ilk İklim Şurasında, ülkemizin 2053 net sıfır emisyon hedefine yönelik bir vizyon oluşturmak amacıyla 217 tavsiye kararı kabul edilmiştir. </a:t>
            </a:r>
          </a:p>
          <a:p>
            <a:pPr marL="0" indent="0">
              <a:buNone/>
            </a:pPr>
            <a:endParaRPr lang="tr-TR" dirty="0"/>
          </a:p>
        </p:txBody>
      </p:sp>
    </p:spTree>
    <p:extLst>
      <p:ext uri="{BB962C8B-B14F-4D97-AF65-F5344CB8AC3E}">
        <p14:creationId xmlns:p14="http://schemas.microsoft.com/office/powerpoint/2010/main" val="3426479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34EFA8-A94C-5A9C-ACCA-4CF53AA2AC6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BCA7868-DFD6-D2B9-651D-D183579222F0}"/>
              </a:ext>
            </a:extLst>
          </p:cNvPr>
          <p:cNvSpPr>
            <a:spLocks noGrp="1"/>
          </p:cNvSpPr>
          <p:nvPr>
            <p:ph idx="1"/>
          </p:nvPr>
        </p:nvSpPr>
        <p:spPr/>
        <p:txBody>
          <a:bodyPr/>
          <a:lstStyle/>
          <a:p>
            <a:pPr algn="ctr"/>
            <a:r>
              <a:rPr lang="tr-TR" dirty="0"/>
              <a:t>Türkiye’nin Uzun Dönemli İklim Stratejisinin hazırlık süreci, NDC ve eylem planları başta olmak üzere diğer ulusal iklim girişimleriyle paralel bir şekilde yürütülmüştür. Bu kapsamda, yaklaşık iki yıllık bir süreçte, kamu ve özel sektör ile sivil toplumdan birçok paydaşı temsilen binlerce katılımcıyla farklı ölçeklerde toplantılar gerçekleştirilmiştir.</a:t>
            </a:r>
          </a:p>
        </p:txBody>
      </p:sp>
    </p:spTree>
    <p:extLst>
      <p:ext uri="{BB962C8B-B14F-4D97-AF65-F5344CB8AC3E}">
        <p14:creationId xmlns:p14="http://schemas.microsoft.com/office/powerpoint/2010/main" val="2463192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BEED61-2942-916D-DBBD-DB0BE5F5D27E}"/>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ACF25AE0-FC66-0B20-8B45-B733E581800A}"/>
              </a:ext>
            </a:extLst>
          </p:cNvPr>
          <p:cNvPicPr>
            <a:picLocks noGrp="1" noChangeAspect="1"/>
          </p:cNvPicPr>
          <p:nvPr>
            <p:ph idx="1"/>
          </p:nvPr>
        </p:nvPicPr>
        <p:blipFill>
          <a:blip r:embed="rId2"/>
          <a:stretch>
            <a:fillRect/>
          </a:stretch>
        </p:blipFill>
        <p:spPr>
          <a:xfrm>
            <a:off x="1152939" y="2282019"/>
            <a:ext cx="10132234" cy="4363000"/>
          </a:xfrm>
          <a:prstGeom prst="rect">
            <a:avLst/>
          </a:prstGeom>
        </p:spPr>
      </p:pic>
    </p:spTree>
    <p:extLst>
      <p:ext uri="{BB962C8B-B14F-4D97-AF65-F5344CB8AC3E}">
        <p14:creationId xmlns:p14="http://schemas.microsoft.com/office/powerpoint/2010/main" val="2182134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CB803C-DD20-CBB6-BEAC-E777E2717F67}"/>
              </a:ext>
            </a:extLst>
          </p:cNvPr>
          <p:cNvSpPr>
            <a:spLocks noGrp="1"/>
          </p:cNvSpPr>
          <p:nvPr>
            <p:ph type="title"/>
          </p:nvPr>
        </p:nvSpPr>
        <p:spPr/>
        <p:txBody>
          <a:bodyPr>
            <a:noAutofit/>
          </a:bodyPr>
          <a:lstStyle/>
          <a:p>
            <a:pPr algn="just"/>
            <a:r>
              <a:rPr lang="tr-TR" sz="2300" b="1" dirty="0">
                <a:latin typeface="Times New Roman" panose="02020603050405020304" pitchFamily="18" charset="0"/>
                <a:cs typeface="Times New Roman" panose="02020603050405020304" pitchFamily="18" charset="0"/>
              </a:rPr>
              <a:t>III.</a:t>
            </a:r>
            <a:r>
              <a:rPr lang="en-GB" sz="2300" b="1" dirty="0">
                <a:latin typeface="Times New Roman" panose="02020603050405020304" pitchFamily="18" charset="0"/>
                <a:cs typeface="Times New Roman" panose="02020603050405020304" pitchFamily="18" charset="0"/>
              </a:rPr>
              <a:t>Türk</a:t>
            </a:r>
            <a:r>
              <a:rPr lang="tr-TR" sz="2300" b="1" dirty="0">
                <a:latin typeface="Times New Roman" panose="02020603050405020304" pitchFamily="18" charset="0"/>
                <a:cs typeface="Times New Roman" panose="02020603050405020304" pitchFamily="18" charset="0"/>
              </a:rPr>
              <a:t>i</a:t>
            </a:r>
            <a:r>
              <a:rPr lang="en-GB" sz="2300" b="1" dirty="0" err="1">
                <a:latin typeface="Times New Roman" panose="02020603050405020304" pitchFamily="18" charset="0"/>
                <a:cs typeface="Times New Roman" panose="02020603050405020304" pitchFamily="18" charset="0"/>
              </a:rPr>
              <a:t>ye’n</a:t>
            </a:r>
            <a:r>
              <a:rPr lang="tr-TR" sz="2300" b="1" dirty="0">
                <a:latin typeface="Times New Roman" panose="02020603050405020304" pitchFamily="18" charset="0"/>
                <a:cs typeface="Times New Roman" panose="02020603050405020304" pitchFamily="18" charset="0"/>
              </a:rPr>
              <a:t>i</a:t>
            </a:r>
            <a:r>
              <a:rPr lang="en-GB" sz="2300" b="1" dirty="0">
                <a:latin typeface="Times New Roman" panose="02020603050405020304" pitchFamily="18" charset="0"/>
                <a:cs typeface="Times New Roman" panose="02020603050405020304" pitchFamily="18" charset="0"/>
              </a:rPr>
              <a:t>n </a:t>
            </a:r>
            <a:r>
              <a:rPr lang="en-GB" sz="2300" b="1" dirty="0" err="1">
                <a:latin typeface="Times New Roman" panose="02020603050405020304" pitchFamily="18" charset="0"/>
                <a:cs typeface="Times New Roman" panose="02020603050405020304" pitchFamily="18" charset="0"/>
              </a:rPr>
              <a:t>İkl</a:t>
            </a:r>
            <a:r>
              <a:rPr lang="tr-TR" sz="2300" b="1" dirty="0">
                <a:latin typeface="Times New Roman" panose="02020603050405020304" pitchFamily="18" charset="0"/>
                <a:cs typeface="Times New Roman" panose="02020603050405020304" pitchFamily="18" charset="0"/>
              </a:rPr>
              <a:t>i</a:t>
            </a:r>
            <a:r>
              <a:rPr lang="en-GB" sz="2300" b="1" dirty="0">
                <a:latin typeface="Times New Roman" panose="02020603050405020304" pitchFamily="18" charset="0"/>
                <a:cs typeface="Times New Roman" panose="02020603050405020304" pitchFamily="18" charset="0"/>
              </a:rPr>
              <a:t>m </a:t>
            </a:r>
            <a:r>
              <a:rPr lang="en-GB" sz="2300" b="1" dirty="0" err="1">
                <a:latin typeface="Times New Roman" panose="02020603050405020304" pitchFamily="18" charset="0"/>
                <a:cs typeface="Times New Roman" panose="02020603050405020304" pitchFamily="18" charset="0"/>
              </a:rPr>
              <a:t>Değ</a:t>
            </a:r>
            <a:r>
              <a:rPr lang="tr-TR" sz="2300" b="1" dirty="0">
                <a:latin typeface="Times New Roman" panose="02020603050405020304" pitchFamily="18" charset="0"/>
                <a:cs typeface="Times New Roman" panose="02020603050405020304" pitchFamily="18" charset="0"/>
              </a:rPr>
              <a:t>i</a:t>
            </a:r>
            <a:r>
              <a:rPr lang="en-GB" sz="2300" b="1" dirty="0">
                <a:latin typeface="Times New Roman" panose="02020603050405020304" pitchFamily="18" charset="0"/>
                <a:cs typeface="Times New Roman" panose="02020603050405020304" pitchFamily="18" charset="0"/>
              </a:rPr>
              <a:t>ş</a:t>
            </a:r>
            <a:r>
              <a:rPr lang="tr-TR" sz="2300" b="1" dirty="0">
                <a:latin typeface="Times New Roman" panose="02020603050405020304" pitchFamily="18" charset="0"/>
                <a:cs typeface="Times New Roman" panose="02020603050405020304" pitchFamily="18" charset="0"/>
              </a:rPr>
              <a:t>i</a:t>
            </a:r>
            <a:r>
              <a:rPr lang="en-GB" sz="2300" b="1" dirty="0">
                <a:latin typeface="Times New Roman" panose="02020603050405020304" pitchFamily="18" charset="0"/>
                <a:cs typeface="Times New Roman" panose="02020603050405020304" pitchFamily="18" charset="0"/>
              </a:rPr>
              <a:t>kl</a:t>
            </a:r>
            <a:r>
              <a:rPr lang="tr-TR" sz="2300" b="1" dirty="0">
                <a:latin typeface="Times New Roman" panose="02020603050405020304" pitchFamily="18" charset="0"/>
                <a:cs typeface="Times New Roman" panose="02020603050405020304" pitchFamily="18" charset="0"/>
              </a:rPr>
              <a:t>i</a:t>
            </a:r>
            <a:r>
              <a:rPr lang="en-GB" sz="2300" b="1" dirty="0">
                <a:latin typeface="Times New Roman" panose="02020603050405020304" pitchFamily="18" charset="0"/>
                <a:cs typeface="Times New Roman" panose="02020603050405020304" pitchFamily="18" charset="0"/>
              </a:rPr>
              <a:t>ğ</a:t>
            </a:r>
            <a:r>
              <a:rPr lang="tr-TR" sz="2300" b="1" dirty="0">
                <a:latin typeface="Times New Roman" panose="02020603050405020304" pitchFamily="18" charset="0"/>
                <a:cs typeface="Times New Roman" panose="02020603050405020304" pitchFamily="18" charset="0"/>
              </a:rPr>
              <a:t>i</a:t>
            </a:r>
            <a:r>
              <a:rPr lang="en-GB" sz="2300" b="1" dirty="0">
                <a:latin typeface="Times New Roman" panose="02020603050405020304" pitchFamily="18" charset="0"/>
                <a:cs typeface="Times New Roman" panose="02020603050405020304" pitchFamily="18" charset="0"/>
              </a:rPr>
              <a:t>ne </a:t>
            </a:r>
            <a:r>
              <a:rPr lang="en-GB" sz="2300" b="1" dirty="0" err="1">
                <a:latin typeface="Times New Roman" panose="02020603050405020304" pitchFamily="18" charset="0"/>
                <a:cs typeface="Times New Roman" panose="02020603050405020304" pitchFamily="18" charset="0"/>
              </a:rPr>
              <a:t>Yönel</a:t>
            </a:r>
            <a:r>
              <a:rPr lang="tr-TR" sz="2300" b="1" dirty="0">
                <a:latin typeface="Times New Roman" panose="02020603050405020304" pitchFamily="18" charset="0"/>
                <a:cs typeface="Times New Roman" panose="02020603050405020304" pitchFamily="18" charset="0"/>
              </a:rPr>
              <a:t>i</a:t>
            </a:r>
            <a:r>
              <a:rPr lang="en-GB" sz="2300" b="1" dirty="0">
                <a:latin typeface="Times New Roman" panose="02020603050405020304" pitchFamily="18" charset="0"/>
                <a:cs typeface="Times New Roman" panose="02020603050405020304" pitchFamily="18" charset="0"/>
              </a:rPr>
              <a:t>k Pol</a:t>
            </a:r>
            <a:r>
              <a:rPr lang="tr-TR" sz="2300" b="1" dirty="0">
                <a:latin typeface="Times New Roman" panose="02020603050405020304" pitchFamily="18" charset="0"/>
                <a:cs typeface="Times New Roman" panose="02020603050405020304" pitchFamily="18" charset="0"/>
              </a:rPr>
              <a:t>i</a:t>
            </a:r>
            <a:r>
              <a:rPr lang="en-GB" sz="2300" b="1" dirty="0">
                <a:latin typeface="Times New Roman" panose="02020603050405020304" pitchFamily="18" charset="0"/>
                <a:cs typeface="Times New Roman" panose="02020603050405020304" pitchFamily="18" charset="0"/>
              </a:rPr>
              <a:t>t</a:t>
            </a:r>
            <a:r>
              <a:rPr lang="tr-TR" sz="2300" b="1" dirty="0">
                <a:latin typeface="Times New Roman" panose="02020603050405020304" pitchFamily="18" charset="0"/>
                <a:cs typeface="Times New Roman" panose="02020603050405020304" pitchFamily="18" charset="0"/>
              </a:rPr>
              <a:t>i</a:t>
            </a:r>
            <a:r>
              <a:rPr lang="en-GB" sz="2300" b="1" dirty="0">
                <a:latin typeface="Times New Roman" panose="02020603050405020304" pitchFamily="18" charset="0"/>
                <a:cs typeface="Times New Roman" panose="02020603050405020304" pitchFamily="18" charset="0"/>
              </a:rPr>
              <a:t>ka </a:t>
            </a:r>
            <a:r>
              <a:rPr lang="en-GB" sz="2300" b="1" dirty="0" err="1">
                <a:latin typeface="Times New Roman" panose="02020603050405020304" pitchFamily="18" charset="0"/>
                <a:cs typeface="Times New Roman" panose="02020603050405020304" pitchFamily="18" charset="0"/>
              </a:rPr>
              <a:t>Belgeler</a:t>
            </a:r>
            <a:r>
              <a:rPr lang="tr-TR" sz="2300" b="1" dirty="0">
                <a:latin typeface="Times New Roman" panose="02020603050405020304" pitchFamily="18" charset="0"/>
                <a:cs typeface="Times New Roman" panose="02020603050405020304" pitchFamily="18" charset="0"/>
              </a:rPr>
              <a:t>i</a:t>
            </a:r>
            <a:br>
              <a:rPr lang="tr-TR" sz="2300" dirty="0"/>
            </a:br>
            <a:endParaRPr lang="tr-TR" sz="2300" dirty="0"/>
          </a:p>
        </p:txBody>
      </p:sp>
      <p:sp>
        <p:nvSpPr>
          <p:cNvPr id="3" name="İçerik Yer Tutucusu 2">
            <a:extLst>
              <a:ext uri="{FF2B5EF4-FFF2-40B4-BE49-F238E27FC236}">
                <a16:creationId xmlns:a16="http://schemas.microsoft.com/office/drawing/2014/main" id="{BB04B2C7-6F10-695F-960A-04AE6747AF3C}"/>
              </a:ext>
            </a:extLst>
          </p:cNvPr>
          <p:cNvSpPr>
            <a:spLocks noGrp="1"/>
          </p:cNvSpPr>
          <p:nvPr>
            <p:ph sz="half" idx="1"/>
          </p:nvPr>
        </p:nvSpPr>
        <p:spPr>
          <a:xfrm>
            <a:off x="615583" y="2404067"/>
            <a:ext cx="5717376" cy="4076245"/>
          </a:xfrm>
        </p:spPr>
        <p:txBody>
          <a:bodyPr>
            <a:normAutofit fontScale="85000" lnSpcReduction="20000"/>
          </a:bodyPr>
          <a:lstStyle/>
          <a:p>
            <a:pPr marL="0" indent="0">
              <a:buNone/>
            </a:pPr>
            <a:endParaRPr lang="tr-TR" sz="2200" b="1" dirty="0">
              <a:latin typeface="Times New Roman" panose="02020603050405020304" pitchFamily="18" charset="0"/>
              <a:cs typeface="Times New Roman" panose="02020603050405020304" pitchFamily="18" charset="0"/>
            </a:endParaRPr>
          </a:p>
          <a:p>
            <a:pPr marL="0" indent="0">
              <a:buNone/>
            </a:pPr>
            <a:r>
              <a:rPr lang="tr-TR" sz="2200" b="1" dirty="0">
                <a:latin typeface="Times New Roman" panose="02020603050405020304" pitchFamily="18" charset="0"/>
                <a:cs typeface="Times New Roman" panose="02020603050405020304" pitchFamily="18" charset="0"/>
              </a:rPr>
              <a:t>Eylem Planları </a:t>
            </a:r>
          </a:p>
          <a:p>
            <a:pPr marL="0" indent="0">
              <a:buNone/>
            </a:pPr>
            <a:r>
              <a:rPr lang="tr-TR" dirty="0">
                <a:latin typeface="Times New Roman" panose="02020603050405020304" pitchFamily="18" charset="0"/>
                <a:cs typeface="Times New Roman" panose="02020603050405020304" pitchFamily="18" charset="0"/>
              </a:rPr>
              <a:t>1- Türkiye’nin İklim Değişikliği Eylem Planı 2011-2023</a:t>
            </a:r>
          </a:p>
          <a:p>
            <a:pPr marL="0" indent="0">
              <a:buNone/>
            </a:pPr>
            <a:r>
              <a:rPr lang="tr-TR" dirty="0">
                <a:latin typeface="Times New Roman" panose="02020603050405020304" pitchFamily="18" charset="0"/>
                <a:cs typeface="Times New Roman" panose="02020603050405020304" pitchFamily="18" charset="0"/>
              </a:rPr>
              <a:t>2- Türkiye’nin Uyum Stratejisi ve Eylem Planı 2011-2023</a:t>
            </a:r>
          </a:p>
          <a:p>
            <a:pPr marL="0" indent="0">
              <a:buNone/>
            </a:pPr>
            <a:r>
              <a:rPr lang="tr-TR" dirty="0">
                <a:latin typeface="Times New Roman" panose="02020603050405020304" pitchFamily="18" charset="0"/>
                <a:cs typeface="Times New Roman" panose="02020603050405020304" pitchFamily="18" charset="0"/>
              </a:rPr>
              <a:t>3- Uyum Stratejisi ve Eylem Planı 2024-2030</a:t>
            </a:r>
          </a:p>
          <a:p>
            <a:pPr marL="0" indent="0">
              <a:buNone/>
            </a:pPr>
            <a:r>
              <a:rPr lang="tr-TR" dirty="0">
                <a:latin typeface="Times New Roman" panose="02020603050405020304" pitchFamily="18" charset="0"/>
                <a:cs typeface="Times New Roman" panose="02020603050405020304" pitchFamily="18" charset="0"/>
              </a:rPr>
              <a:t>4- Azaltım Stratejisi ve Eylem Planı 2024-2030</a:t>
            </a:r>
          </a:p>
          <a:p>
            <a:pPr marL="0" indent="0">
              <a:buNone/>
            </a:pPr>
            <a:endParaRPr lang="tr-TR" dirty="0">
              <a:latin typeface="Times New Roman" panose="02020603050405020304" pitchFamily="18" charset="0"/>
              <a:cs typeface="Times New Roman" panose="02020603050405020304" pitchFamily="18" charset="0"/>
            </a:endParaRPr>
          </a:p>
        </p:txBody>
      </p:sp>
      <p:sp>
        <p:nvSpPr>
          <p:cNvPr id="4" name="İçerik Yer Tutucusu 3">
            <a:extLst>
              <a:ext uri="{FF2B5EF4-FFF2-40B4-BE49-F238E27FC236}">
                <a16:creationId xmlns:a16="http://schemas.microsoft.com/office/drawing/2014/main" id="{9108B08B-9A46-AF32-B361-5F2FFB76CA53}"/>
              </a:ext>
            </a:extLst>
          </p:cNvPr>
          <p:cNvSpPr>
            <a:spLocks noGrp="1"/>
          </p:cNvSpPr>
          <p:nvPr>
            <p:ph sz="half" idx="2"/>
          </p:nvPr>
        </p:nvSpPr>
        <p:spPr>
          <a:xfrm>
            <a:off x="6188417" y="3316830"/>
            <a:ext cx="5422392" cy="2919264"/>
          </a:xfrm>
        </p:spPr>
        <p:txBody>
          <a:bodyPr>
            <a:normAutofit fontScale="85000" lnSpcReduction="20000"/>
          </a:bodyPr>
          <a:lstStyle/>
          <a:p>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r>
              <a:rPr lang="tr-TR" b="1" dirty="0">
                <a:latin typeface="Times New Roman" panose="02020603050405020304" pitchFamily="18" charset="0"/>
                <a:cs typeface="Times New Roman" panose="02020603050405020304" pitchFamily="18" charset="0"/>
              </a:rPr>
              <a:t>Azaltım ve uyum için sektörler: </a:t>
            </a:r>
          </a:p>
          <a:p>
            <a:pPr marL="0" indent="0">
              <a:buNone/>
            </a:pPr>
            <a:r>
              <a:rPr lang="tr-TR" b="1" dirty="0">
                <a:latin typeface="Times New Roman" panose="02020603050405020304" pitchFamily="18" charset="0"/>
                <a:cs typeface="Times New Roman" panose="02020603050405020304" pitchFamily="18" charset="0"/>
              </a:rPr>
              <a:t>Azaltım: 7 temel sektör: </a:t>
            </a:r>
            <a:r>
              <a:rPr lang="tr-TR" dirty="0">
                <a:latin typeface="Times New Roman" panose="02020603050405020304" pitchFamily="18" charset="0"/>
                <a:cs typeface="Times New Roman" panose="02020603050405020304" pitchFamily="18" charset="0"/>
              </a:rPr>
              <a:t>Enerji, tarım, imalat, bina, ulaştırma, atık, Arazi kullanımı, kullanım değişikliği ve Ormanlar</a:t>
            </a:r>
          </a:p>
          <a:p>
            <a:pPr marL="0" indent="0">
              <a:buNone/>
            </a:pPr>
            <a:r>
              <a:rPr lang="tr-TR" b="1" dirty="0">
                <a:latin typeface="Times New Roman" panose="02020603050405020304" pitchFamily="18" charset="0"/>
                <a:cs typeface="Times New Roman" panose="02020603050405020304" pitchFamily="18" charset="0"/>
              </a:rPr>
              <a:t>Uyum</a:t>
            </a:r>
            <a:r>
              <a:rPr lang="tr-TR" dirty="0">
                <a:latin typeface="Times New Roman" panose="02020603050405020304" pitchFamily="18" charset="0"/>
                <a:cs typeface="Times New Roman" panose="02020603050405020304" pitchFamily="18" charset="0"/>
              </a:rPr>
              <a:t>: Tarım, su kaynakları, insan sağlığı, risk yönetimi, biyoçeşitlilik.  </a:t>
            </a:r>
          </a:p>
          <a:p>
            <a:r>
              <a:rPr lang="tr-TR" b="1" dirty="0">
                <a:latin typeface="Times New Roman" panose="02020603050405020304" pitchFamily="18" charset="0"/>
                <a:cs typeface="Times New Roman" panose="02020603050405020304" pitchFamily="18" charset="0"/>
              </a:rPr>
              <a:t>Yatay kesen konular: </a:t>
            </a:r>
            <a:r>
              <a:rPr lang="tr-TR" dirty="0">
                <a:latin typeface="Times New Roman" panose="02020603050405020304" pitchFamily="18" charset="0"/>
                <a:cs typeface="Times New Roman" panose="02020603050405020304" pitchFamily="18" charset="0"/>
              </a:rPr>
              <a:t>Eğitim, bilinçlendirme, araştırma, finansman</a:t>
            </a:r>
          </a:p>
          <a:p>
            <a:r>
              <a:rPr lang="tr-TR" b="1" dirty="0">
                <a:latin typeface="Times New Roman" panose="02020603050405020304" pitchFamily="18" charset="0"/>
                <a:cs typeface="Times New Roman" panose="02020603050405020304" pitchFamily="18" charset="0"/>
              </a:rPr>
              <a:t>Güncellenmiş I. Ulusal Katkı Beyanı</a:t>
            </a:r>
            <a:r>
              <a:rPr lang="tr-TR" dirty="0">
                <a:latin typeface="Times New Roman" panose="02020603050405020304" pitchFamily="18" charset="0"/>
                <a:cs typeface="Times New Roman" panose="02020603050405020304" pitchFamily="18" charset="0"/>
              </a:rPr>
              <a:t>: 2030 yılına kadar %41 azaltım (%21 idi 2030 yılına kadar)</a:t>
            </a:r>
          </a:p>
          <a:p>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endParaRPr lang="tr-TR" b="1" dirty="0"/>
          </a:p>
        </p:txBody>
      </p:sp>
      <p:sp>
        <p:nvSpPr>
          <p:cNvPr id="5" name="Metin kutusu 4">
            <a:extLst>
              <a:ext uri="{FF2B5EF4-FFF2-40B4-BE49-F238E27FC236}">
                <a16:creationId xmlns:a16="http://schemas.microsoft.com/office/drawing/2014/main" id="{B132D433-71CF-5E70-7468-99E4DEB5E17F}"/>
              </a:ext>
            </a:extLst>
          </p:cNvPr>
          <p:cNvSpPr txBox="1"/>
          <p:nvPr/>
        </p:nvSpPr>
        <p:spPr>
          <a:xfrm>
            <a:off x="3758366" y="1817441"/>
            <a:ext cx="3918957" cy="861774"/>
          </a:xfrm>
          <a:prstGeom prst="rect">
            <a:avLst/>
          </a:prstGeom>
          <a:noFill/>
        </p:spPr>
        <p:txBody>
          <a:bodyPr wrap="none" rtlCol="0">
            <a:spAutoFit/>
          </a:bodyPr>
          <a:lstStyle/>
          <a:p>
            <a:pPr algn="ctr"/>
            <a:r>
              <a:rPr lang="tr-TR" sz="2500" b="1" dirty="0">
                <a:latin typeface="Times New Roman" panose="02020603050405020304" pitchFamily="18" charset="0"/>
                <a:cs typeface="Times New Roman" panose="02020603050405020304" pitchFamily="18" charset="0"/>
              </a:rPr>
              <a:t>İklim Değişikliğine Yönelik</a:t>
            </a:r>
          </a:p>
          <a:p>
            <a:pPr algn="ctr"/>
            <a:r>
              <a:rPr lang="tr-TR" sz="2500" b="1" dirty="0">
                <a:latin typeface="Times New Roman" panose="02020603050405020304" pitchFamily="18" charset="0"/>
                <a:cs typeface="Times New Roman" panose="02020603050405020304" pitchFamily="18" charset="0"/>
              </a:rPr>
              <a:t> Politika Belgeleri</a:t>
            </a:r>
          </a:p>
        </p:txBody>
      </p:sp>
      <p:pic>
        <p:nvPicPr>
          <p:cNvPr id="10" name="Resim 9">
            <a:extLst>
              <a:ext uri="{FF2B5EF4-FFF2-40B4-BE49-F238E27FC236}">
                <a16:creationId xmlns:a16="http://schemas.microsoft.com/office/drawing/2014/main" id="{BFCA32D0-29ED-CFED-5F3D-381943B5CA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3251" y="2358606"/>
            <a:ext cx="2392016" cy="809606"/>
          </a:xfrm>
          <a:prstGeom prst="rect">
            <a:avLst/>
          </a:prstGeom>
        </p:spPr>
      </p:pic>
      <p:pic>
        <p:nvPicPr>
          <p:cNvPr id="13" name="Resim 12">
            <a:extLst>
              <a:ext uri="{FF2B5EF4-FFF2-40B4-BE49-F238E27FC236}">
                <a16:creationId xmlns:a16="http://schemas.microsoft.com/office/drawing/2014/main" id="{F3DAD212-FBB8-9B72-DAE6-1E12C96E31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103" y="1921545"/>
            <a:ext cx="761053" cy="757670"/>
          </a:xfrm>
          <a:prstGeom prst="rect">
            <a:avLst/>
          </a:prstGeom>
        </p:spPr>
      </p:pic>
    </p:spTree>
    <p:extLst>
      <p:ext uri="{BB962C8B-B14F-4D97-AF65-F5344CB8AC3E}">
        <p14:creationId xmlns:p14="http://schemas.microsoft.com/office/powerpoint/2010/main" val="4180296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CB949F-18A2-860F-4386-52218F6FA77F}"/>
              </a:ext>
            </a:extLst>
          </p:cNvPr>
          <p:cNvSpPr>
            <a:spLocks noGrp="1"/>
          </p:cNvSpPr>
          <p:nvPr>
            <p:ph type="title"/>
          </p:nvPr>
        </p:nvSpPr>
        <p:spPr/>
        <p:txBody>
          <a:bodyPr/>
          <a:lstStyle/>
          <a:p>
            <a:pPr algn="ctr"/>
            <a:r>
              <a:rPr lang="tr-TR" b="1" noProof="1">
                <a:solidFill>
                  <a:srgbClr val="FF0000"/>
                </a:solidFill>
                <a:latin typeface="Times New Roman" panose="02020603050405020304" pitchFamily="18" charset="0"/>
                <a:cs typeface="Times New Roman" panose="02020603050405020304" pitchFamily="18" charset="0"/>
              </a:rPr>
              <a:t>Küresel çevre yönetişiminde türkiye</a:t>
            </a:r>
            <a:br>
              <a:rPr lang="tr-TR" b="1" noProof="1">
                <a:solidFill>
                  <a:schemeClr val="tx1"/>
                </a:solidFill>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74C4BE69-1337-E732-EC10-2C1F899D09AF}"/>
              </a:ext>
            </a:extLst>
          </p:cNvPr>
          <p:cNvSpPr>
            <a:spLocks noGrp="1"/>
          </p:cNvSpPr>
          <p:nvPr>
            <p:ph idx="1"/>
          </p:nvPr>
        </p:nvSpPr>
        <p:spPr/>
        <p:txBody>
          <a:bodyPr>
            <a:normAutofit/>
          </a:bodyPr>
          <a:lstStyle/>
          <a:p>
            <a:pPr marL="0" indent="0">
              <a:buNone/>
            </a:pPr>
            <a:r>
              <a:rPr lang="tr-TR" dirty="0"/>
              <a:t>Çevrenin korunmasına ilişkin çeşitli kanunlarda yer alan hükümler, 1970’li yıllara kadar farklı bakanlık ve kuruluşlar tarafından kendi ilgi alanları ile alakalı olarak uygulanmıştır. </a:t>
            </a:r>
          </a:p>
          <a:p>
            <a:pPr marL="0" indent="0">
              <a:buNone/>
            </a:pPr>
            <a:r>
              <a:rPr lang="tr-TR" dirty="0"/>
              <a:t>Çevre alanında ilk bağımsız yapılanma; 12.02.1973 tarihli ve 7/5836 sayılı Bakanlar Kurulu Kararı ile “Çevre Sorunları Koordinasyon </a:t>
            </a:r>
            <a:r>
              <a:rPr lang="tr-TR" dirty="0" err="1"/>
              <a:t>Kurulu”nun</a:t>
            </a:r>
            <a:r>
              <a:rPr lang="tr-TR" dirty="0"/>
              <a:t> oluşturulmasıyla gerçekleştirilmiştir. </a:t>
            </a:r>
          </a:p>
          <a:p>
            <a:pPr marL="0" indent="0">
              <a:buNone/>
            </a:pPr>
            <a:r>
              <a:rPr lang="tr-TR" dirty="0"/>
              <a:t>Bu kurul daha sonra 16.04.1974 tarihli ve 7/8329 sayılı Kararname ile “Çevre Koordinasyon </a:t>
            </a:r>
            <a:r>
              <a:rPr lang="tr-TR" dirty="0" err="1"/>
              <a:t>Kurulu”na</a:t>
            </a:r>
            <a:r>
              <a:rPr lang="tr-TR" dirty="0"/>
              <a:t> dönüştürülmüştür.</a:t>
            </a:r>
          </a:p>
        </p:txBody>
      </p:sp>
    </p:spTree>
    <p:extLst>
      <p:ext uri="{BB962C8B-B14F-4D97-AF65-F5344CB8AC3E}">
        <p14:creationId xmlns:p14="http://schemas.microsoft.com/office/powerpoint/2010/main" val="606233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3C46B3-6E48-A7AC-BAF8-7E4DACF98AD0}"/>
              </a:ext>
            </a:extLst>
          </p:cNvPr>
          <p:cNvSpPr>
            <a:spLocks noGrp="1"/>
          </p:cNvSpPr>
          <p:nvPr>
            <p:ph type="title"/>
          </p:nvPr>
        </p:nvSpPr>
        <p:spPr/>
        <p:txBody>
          <a:bodyPr/>
          <a:lstStyle/>
          <a:p>
            <a:pPr algn="ctr"/>
            <a:r>
              <a:rPr lang="tr-TR" b="1" noProof="1">
                <a:solidFill>
                  <a:srgbClr val="FF0000"/>
                </a:solidFill>
                <a:latin typeface="Times New Roman" panose="02020603050405020304" pitchFamily="18" charset="0"/>
                <a:cs typeface="Times New Roman" panose="02020603050405020304" pitchFamily="18" charset="0"/>
              </a:rPr>
              <a:t>Küresel çevre yönetişiminde türkiye</a:t>
            </a:r>
            <a:br>
              <a:rPr lang="tr-TR" b="1" noProof="1">
                <a:solidFill>
                  <a:schemeClr val="tx1"/>
                </a:solidFill>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A5CD63B7-39A1-EFD7-6506-64634145F3F0}"/>
              </a:ext>
            </a:extLst>
          </p:cNvPr>
          <p:cNvSpPr>
            <a:spLocks noGrp="1"/>
          </p:cNvSpPr>
          <p:nvPr>
            <p:ph idx="1"/>
          </p:nvPr>
        </p:nvSpPr>
        <p:spPr/>
        <p:txBody>
          <a:bodyPr/>
          <a:lstStyle/>
          <a:p>
            <a:pPr marL="0" indent="0">
              <a:buNone/>
            </a:pPr>
            <a:r>
              <a:rPr lang="en-GB" dirty="0" err="1">
                <a:solidFill>
                  <a:srgbClr val="FF0000"/>
                </a:solidFill>
              </a:rPr>
              <a:t>Türkiye’de</a:t>
            </a:r>
            <a:r>
              <a:rPr lang="en-GB" dirty="0">
                <a:solidFill>
                  <a:srgbClr val="FF0000"/>
                </a:solidFill>
              </a:rPr>
              <a:t> </a:t>
            </a:r>
            <a:r>
              <a:rPr lang="tr-TR" dirty="0">
                <a:solidFill>
                  <a:srgbClr val="FF0000"/>
                </a:solidFill>
              </a:rPr>
              <a:t>K</a:t>
            </a:r>
            <a:r>
              <a:rPr lang="en-GB" dirty="0" err="1">
                <a:solidFill>
                  <a:srgbClr val="FF0000"/>
                </a:solidFill>
              </a:rPr>
              <a:t>urumsallaşma</a:t>
            </a:r>
            <a:r>
              <a:rPr lang="en-GB" dirty="0">
                <a:solidFill>
                  <a:srgbClr val="FF0000"/>
                </a:solidFill>
              </a:rPr>
              <a:t> </a:t>
            </a:r>
            <a:r>
              <a:rPr lang="tr-TR" dirty="0">
                <a:solidFill>
                  <a:srgbClr val="FF0000"/>
                </a:solidFill>
              </a:rPr>
              <a:t>Ç</a:t>
            </a:r>
            <a:r>
              <a:rPr lang="en-GB" dirty="0" err="1">
                <a:solidFill>
                  <a:srgbClr val="FF0000"/>
                </a:solidFill>
              </a:rPr>
              <a:t>abaları</a:t>
            </a:r>
            <a:endParaRPr lang="tr-TR" dirty="0">
              <a:solidFill>
                <a:srgbClr val="FF0000"/>
              </a:solidFill>
            </a:endParaRPr>
          </a:p>
          <a:p>
            <a:r>
              <a:rPr lang="en-GB" dirty="0"/>
              <a:t>1973 </a:t>
            </a:r>
            <a:r>
              <a:rPr lang="en-GB" dirty="0" err="1"/>
              <a:t>yılında</a:t>
            </a:r>
            <a:r>
              <a:rPr lang="en-GB" dirty="0"/>
              <a:t> </a:t>
            </a:r>
            <a:r>
              <a:rPr lang="en-GB" dirty="0" err="1"/>
              <a:t>Çevre</a:t>
            </a:r>
            <a:r>
              <a:rPr lang="en-GB" dirty="0"/>
              <a:t> </a:t>
            </a:r>
            <a:r>
              <a:rPr lang="en-GB" dirty="0" err="1"/>
              <a:t>Sorunları</a:t>
            </a:r>
            <a:r>
              <a:rPr lang="en-GB" dirty="0"/>
              <a:t> </a:t>
            </a:r>
            <a:r>
              <a:rPr lang="en-GB" dirty="0" err="1"/>
              <a:t>Koordinasyon</a:t>
            </a:r>
            <a:r>
              <a:rPr lang="en-GB" dirty="0"/>
              <a:t> </a:t>
            </a:r>
            <a:r>
              <a:rPr lang="en-GB" dirty="0" err="1"/>
              <a:t>Kurulu</a:t>
            </a:r>
            <a:r>
              <a:rPr lang="en-GB" dirty="0"/>
              <a:t>, </a:t>
            </a:r>
            <a:endParaRPr lang="tr-TR" dirty="0"/>
          </a:p>
          <a:p>
            <a:r>
              <a:rPr lang="en-GB" dirty="0"/>
              <a:t>1978 </a:t>
            </a:r>
            <a:r>
              <a:rPr lang="en-GB" dirty="0" err="1"/>
              <a:t>yılında</a:t>
            </a:r>
            <a:r>
              <a:rPr lang="en-GB" dirty="0"/>
              <a:t> </a:t>
            </a:r>
            <a:r>
              <a:rPr lang="en-GB" dirty="0" err="1"/>
              <a:t>ise</a:t>
            </a:r>
            <a:r>
              <a:rPr lang="en-GB" dirty="0"/>
              <a:t> </a:t>
            </a:r>
            <a:r>
              <a:rPr lang="en-GB" dirty="0" err="1"/>
              <a:t>Başbakanlık</a:t>
            </a:r>
            <a:r>
              <a:rPr lang="en-GB" dirty="0"/>
              <a:t> </a:t>
            </a:r>
            <a:r>
              <a:rPr lang="en-GB" dirty="0" err="1"/>
              <a:t>Çevre</a:t>
            </a:r>
            <a:r>
              <a:rPr lang="en-GB" dirty="0"/>
              <a:t> </a:t>
            </a:r>
            <a:r>
              <a:rPr lang="en-GB" dirty="0" err="1"/>
              <a:t>Örgütü</a:t>
            </a:r>
            <a:r>
              <a:rPr lang="en-GB" dirty="0"/>
              <a:t> </a:t>
            </a:r>
            <a:r>
              <a:rPr lang="en-GB" dirty="0" err="1"/>
              <a:t>kurulmuştur</a:t>
            </a:r>
            <a:r>
              <a:rPr lang="en-GB" dirty="0"/>
              <a:t> </a:t>
            </a:r>
            <a:endParaRPr lang="tr-TR" dirty="0"/>
          </a:p>
          <a:p>
            <a:r>
              <a:rPr lang="en-GB" dirty="0"/>
              <a:t>İlk </a:t>
            </a:r>
            <a:r>
              <a:rPr lang="en-GB" dirty="0" err="1"/>
              <a:t>defa</a:t>
            </a:r>
            <a:r>
              <a:rPr lang="en-GB" dirty="0"/>
              <a:t> 1983 </a:t>
            </a:r>
            <a:r>
              <a:rPr lang="en-GB" dirty="0" err="1"/>
              <a:t>yılında</a:t>
            </a:r>
            <a:r>
              <a:rPr lang="en-GB" dirty="0"/>
              <a:t> </a:t>
            </a:r>
            <a:r>
              <a:rPr lang="en-GB" dirty="0" err="1"/>
              <a:t>Çevre</a:t>
            </a:r>
            <a:r>
              <a:rPr lang="en-GB" dirty="0"/>
              <a:t> Kanunu </a:t>
            </a:r>
            <a:r>
              <a:rPr lang="en-GB" dirty="0" err="1"/>
              <a:t>çıkartılmış</a:t>
            </a:r>
            <a:r>
              <a:rPr lang="en-GB" dirty="0"/>
              <a:t> </a:t>
            </a:r>
            <a:endParaRPr lang="tr-TR" dirty="0"/>
          </a:p>
          <a:p>
            <a:r>
              <a:rPr lang="en-GB" dirty="0"/>
              <a:t> 2006 </a:t>
            </a:r>
            <a:r>
              <a:rPr lang="en-GB" dirty="0" err="1"/>
              <a:t>yılında</a:t>
            </a:r>
            <a:r>
              <a:rPr lang="en-GB" dirty="0"/>
              <a:t> </a:t>
            </a:r>
            <a:r>
              <a:rPr lang="en-GB" dirty="0" err="1"/>
              <a:t>güncelleştirilerek</a:t>
            </a:r>
            <a:r>
              <a:rPr lang="en-GB" dirty="0"/>
              <a:t> </a:t>
            </a:r>
            <a:r>
              <a:rPr lang="en-GB" dirty="0" err="1"/>
              <a:t>kurumlar</a:t>
            </a:r>
            <a:r>
              <a:rPr lang="en-GB" dirty="0"/>
              <a:t> </a:t>
            </a:r>
            <a:r>
              <a:rPr lang="en-GB" dirty="0" err="1"/>
              <a:t>için</a:t>
            </a:r>
            <a:r>
              <a:rPr lang="en-GB" dirty="0"/>
              <a:t> </a:t>
            </a:r>
            <a:r>
              <a:rPr lang="en-GB" dirty="0" err="1"/>
              <a:t>belirli</a:t>
            </a:r>
            <a:r>
              <a:rPr lang="en-GB" dirty="0"/>
              <a:t> </a:t>
            </a:r>
            <a:r>
              <a:rPr lang="en-GB" dirty="0" err="1"/>
              <a:t>yaptırım</a:t>
            </a:r>
            <a:r>
              <a:rPr lang="en-GB" dirty="0"/>
              <a:t> </a:t>
            </a:r>
            <a:r>
              <a:rPr lang="en-GB" dirty="0" err="1"/>
              <a:t>konusu</a:t>
            </a:r>
            <a:r>
              <a:rPr lang="en-GB" dirty="0"/>
              <a:t> </a:t>
            </a:r>
            <a:r>
              <a:rPr lang="en-GB" dirty="0" err="1"/>
              <a:t>kanuna</a:t>
            </a:r>
            <a:r>
              <a:rPr lang="en-GB" dirty="0"/>
              <a:t> </a:t>
            </a:r>
            <a:r>
              <a:rPr lang="en-GB" dirty="0" err="1"/>
              <a:t>dâhil</a:t>
            </a:r>
            <a:r>
              <a:rPr lang="en-GB" dirty="0"/>
              <a:t> </a:t>
            </a:r>
            <a:r>
              <a:rPr lang="en-GB" dirty="0" err="1"/>
              <a:t>edilmiş</a:t>
            </a:r>
            <a:r>
              <a:rPr lang="en-GB" dirty="0"/>
              <a:t> </a:t>
            </a:r>
            <a:endParaRPr lang="tr-TR" dirty="0"/>
          </a:p>
          <a:p>
            <a:r>
              <a:rPr lang="en-GB" dirty="0"/>
              <a:t>1984 </a:t>
            </a:r>
            <a:r>
              <a:rPr lang="en-GB" dirty="0" err="1"/>
              <a:t>yılında</a:t>
            </a:r>
            <a:r>
              <a:rPr lang="en-GB" dirty="0"/>
              <a:t> </a:t>
            </a:r>
            <a:r>
              <a:rPr lang="en-GB" dirty="0" err="1"/>
              <a:t>Çevre</a:t>
            </a:r>
            <a:r>
              <a:rPr lang="en-GB" dirty="0"/>
              <a:t> Genel </a:t>
            </a:r>
            <a:r>
              <a:rPr lang="en-GB" dirty="0" err="1"/>
              <a:t>Müdürlüğü</a:t>
            </a:r>
            <a:r>
              <a:rPr lang="en-GB" dirty="0"/>
              <a:t>, 1991 </a:t>
            </a:r>
            <a:r>
              <a:rPr lang="en-GB" dirty="0" err="1"/>
              <a:t>yılında</a:t>
            </a:r>
            <a:r>
              <a:rPr lang="en-GB" dirty="0"/>
              <a:t> </a:t>
            </a:r>
            <a:r>
              <a:rPr lang="en-GB" dirty="0" err="1"/>
              <a:t>ise</a:t>
            </a:r>
            <a:r>
              <a:rPr lang="en-GB" dirty="0"/>
              <a:t> </a:t>
            </a:r>
            <a:r>
              <a:rPr lang="en-GB" dirty="0" err="1"/>
              <a:t>Çevre</a:t>
            </a:r>
            <a:r>
              <a:rPr lang="en-GB" dirty="0"/>
              <a:t> </a:t>
            </a:r>
            <a:r>
              <a:rPr lang="en-GB" dirty="0" err="1"/>
              <a:t>Bakanlığı</a:t>
            </a:r>
            <a:r>
              <a:rPr lang="en-GB" dirty="0"/>
              <a:t> </a:t>
            </a:r>
            <a:r>
              <a:rPr lang="en-GB" dirty="0" err="1"/>
              <a:t>kurulmuştur</a:t>
            </a:r>
            <a:r>
              <a:rPr lang="en-GB" dirty="0"/>
              <a:t>. </a:t>
            </a:r>
            <a:endParaRPr lang="tr-TR" dirty="0"/>
          </a:p>
          <a:p>
            <a:r>
              <a:rPr lang="en-GB" dirty="0"/>
              <a:t>Nitekim </a:t>
            </a:r>
            <a:r>
              <a:rPr lang="en-GB" dirty="0" err="1"/>
              <a:t>uluslararası</a:t>
            </a:r>
            <a:r>
              <a:rPr lang="en-GB" dirty="0"/>
              <a:t> </a:t>
            </a:r>
            <a:r>
              <a:rPr lang="en-GB" dirty="0" err="1"/>
              <a:t>ilişkilerin</a:t>
            </a:r>
            <a:r>
              <a:rPr lang="en-GB" dirty="0"/>
              <a:t> </a:t>
            </a:r>
            <a:r>
              <a:rPr lang="en-GB" dirty="0" err="1"/>
              <a:t>değişen</a:t>
            </a:r>
            <a:r>
              <a:rPr lang="en-GB" dirty="0"/>
              <a:t> </a:t>
            </a:r>
            <a:r>
              <a:rPr lang="en-GB" dirty="0" err="1"/>
              <a:t>doğası</a:t>
            </a:r>
            <a:r>
              <a:rPr lang="en-GB" dirty="0"/>
              <a:t> </a:t>
            </a:r>
            <a:r>
              <a:rPr lang="en-GB" dirty="0" err="1"/>
              <a:t>ve</a:t>
            </a:r>
            <a:r>
              <a:rPr lang="en-GB" dirty="0"/>
              <a:t> </a:t>
            </a:r>
            <a:r>
              <a:rPr lang="en-GB" dirty="0" err="1"/>
              <a:t>güncel</a:t>
            </a:r>
            <a:r>
              <a:rPr lang="en-GB" dirty="0"/>
              <a:t> </a:t>
            </a:r>
            <a:r>
              <a:rPr lang="en-GB" dirty="0" err="1"/>
              <a:t>gelişmeler</a:t>
            </a:r>
            <a:r>
              <a:rPr lang="en-GB" dirty="0"/>
              <a:t> </a:t>
            </a:r>
            <a:r>
              <a:rPr lang="en-GB" dirty="0" err="1"/>
              <a:t>Türkiye’deki</a:t>
            </a:r>
            <a:r>
              <a:rPr lang="en-GB" dirty="0"/>
              <a:t> </a:t>
            </a:r>
            <a:r>
              <a:rPr lang="en-GB" dirty="0" err="1"/>
              <a:t>kurumsallaşma</a:t>
            </a:r>
            <a:r>
              <a:rPr lang="en-GB" dirty="0"/>
              <a:t> </a:t>
            </a:r>
            <a:r>
              <a:rPr lang="en-GB" dirty="0" err="1"/>
              <a:t>çabalarını</a:t>
            </a:r>
            <a:r>
              <a:rPr lang="en-GB" dirty="0"/>
              <a:t> da </a:t>
            </a:r>
            <a:r>
              <a:rPr lang="en-GB" dirty="0" err="1"/>
              <a:t>etkilemiş</a:t>
            </a:r>
            <a:r>
              <a:rPr lang="en-GB" dirty="0"/>
              <a:t>,</a:t>
            </a:r>
            <a:r>
              <a:rPr lang="tr-TR" dirty="0"/>
              <a:t> </a:t>
            </a:r>
            <a:r>
              <a:rPr lang="en-GB" dirty="0" err="1"/>
              <a:t>Bakanlığın</a:t>
            </a:r>
            <a:r>
              <a:rPr lang="en-GB" dirty="0"/>
              <a:t> </a:t>
            </a:r>
            <a:r>
              <a:rPr lang="en-GB" dirty="0" err="1"/>
              <a:t>adı</a:t>
            </a:r>
            <a:r>
              <a:rPr lang="en-GB" dirty="0"/>
              <a:t> 2003 </a:t>
            </a:r>
            <a:r>
              <a:rPr lang="en-GB" dirty="0" err="1"/>
              <a:t>yılında</a:t>
            </a:r>
            <a:r>
              <a:rPr lang="en-GB" dirty="0"/>
              <a:t> </a:t>
            </a:r>
            <a:r>
              <a:rPr lang="en-GB" dirty="0" err="1"/>
              <a:t>Çevre</a:t>
            </a:r>
            <a:r>
              <a:rPr lang="en-GB" dirty="0"/>
              <a:t> </a:t>
            </a:r>
            <a:r>
              <a:rPr lang="en-GB" dirty="0" err="1"/>
              <a:t>ve</a:t>
            </a:r>
            <a:r>
              <a:rPr lang="en-GB" dirty="0"/>
              <a:t> Orman </a:t>
            </a:r>
            <a:r>
              <a:rPr lang="en-GB" dirty="0" err="1"/>
              <a:t>Bakanlığı</a:t>
            </a:r>
            <a:r>
              <a:rPr lang="en-GB" dirty="0"/>
              <a:t>, 2011 </a:t>
            </a:r>
            <a:r>
              <a:rPr lang="en-GB" dirty="0" err="1"/>
              <a:t>yılında</a:t>
            </a:r>
            <a:r>
              <a:rPr lang="en-GB" dirty="0"/>
              <a:t> </a:t>
            </a:r>
            <a:r>
              <a:rPr lang="en-GB" dirty="0" err="1"/>
              <a:t>Çevre</a:t>
            </a:r>
            <a:r>
              <a:rPr lang="en-GB" dirty="0"/>
              <a:t> </a:t>
            </a:r>
            <a:r>
              <a:rPr lang="en-GB" dirty="0" err="1"/>
              <a:t>ve</a:t>
            </a:r>
            <a:r>
              <a:rPr lang="en-GB" dirty="0"/>
              <a:t> </a:t>
            </a:r>
            <a:r>
              <a:rPr lang="en-GB" dirty="0" err="1"/>
              <a:t>Şehircilik</a:t>
            </a:r>
            <a:r>
              <a:rPr lang="en-GB" dirty="0"/>
              <a:t> </a:t>
            </a:r>
            <a:r>
              <a:rPr lang="en-GB" dirty="0" err="1"/>
              <a:t>Bakanlığı</a:t>
            </a:r>
            <a:r>
              <a:rPr lang="tr-TR" dirty="0"/>
              <a:t> kurulmuştur.</a:t>
            </a:r>
          </a:p>
        </p:txBody>
      </p:sp>
    </p:spTree>
    <p:extLst>
      <p:ext uri="{BB962C8B-B14F-4D97-AF65-F5344CB8AC3E}">
        <p14:creationId xmlns:p14="http://schemas.microsoft.com/office/powerpoint/2010/main" val="3261831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12F5D3-97E2-C497-79D2-A116B4E6BDAD}"/>
              </a:ext>
            </a:extLst>
          </p:cNvPr>
          <p:cNvSpPr>
            <a:spLocks noGrp="1"/>
          </p:cNvSpPr>
          <p:nvPr>
            <p:ph type="title"/>
          </p:nvPr>
        </p:nvSpPr>
        <p:spPr/>
        <p:txBody>
          <a:bodyPr>
            <a:normAutofit fontScale="90000"/>
          </a:bodyPr>
          <a:lstStyle/>
          <a:p>
            <a:pPr algn="just"/>
            <a:r>
              <a:rPr lang="tr-TR" sz="2600" b="1" dirty="0">
                <a:latin typeface="Times New Roman" panose="02020603050405020304" pitchFamily="18" charset="0"/>
                <a:cs typeface="Times New Roman" panose="02020603050405020304" pitchFamily="18" charset="0"/>
              </a:rPr>
              <a:t>III.</a:t>
            </a:r>
            <a:r>
              <a:rPr lang="en-GB" sz="2600" b="1" dirty="0">
                <a:latin typeface="Times New Roman" panose="02020603050405020304" pitchFamily="18" charset="0"/>
                <a:cs typeface="Times New Roman" panose="02020603050405020304" pitchFamily="18" charset="0"/>
              </a:rPr>
              <a:t>Türk</a:t>
            </a:r>
            <a:r>
              <a:rPr lang="tr-TR" sz="2600" b="1" dirty="0">
                <a:latin typeface="Times New Roman" panose="02020603050405020304" pitchFamily="18" charset="0"/>
                <a:cs typeface="Times New Roman" panose="02020603050405020304" pitchFamily="18" charset="0"/>
              </a:rPr>
              <a:t>i</a:t>
            </a:r>
            <a:r>
              <a:rPr lang="en-GB" sz="2600" b="1" dirty="0" err="1">
                <a:latin typeface="Times New Roman" panose="02020603050405020304" pitchFamily="18" charset="0"/>
                <a:cs typeface="Times New Roman" panose="02020603050405020304" pitchFamily="18" charset="0"/>
              </a:rPr>
              <a:t>ye’n</a:t>
            </a:r>
            <a:r>
              <a:rPr lang="tr-TR" sz="2600" b="1" dirty="0">
                <a:latin typeface="Times New Roman" panose="02020603050405020304" pitchFamily="18" charset="0"/>
                <a:cs typeface="Times New Roman" panose="02020603050405020304" pitchFamily="18" charset="0"/>
              </a:rPr>
              <a:t>i</a:t>
            </a:r>
            <a:r>
              <a:rPr lang="en-GB" sz="2600" b="1" dirty="0">
                <a:latin typeface="Times New Roman" panose="02020603050405020304" pitchFamily="18" charset="0"/>
                <a:cs typeface="Times New Roman" panose="02020603050405020304" pitchFamily="18" charset="0"/>
              </a:rPr>
              <a:t>n </a:t>
            </a:r>
            <a:r>
              <a:rPr lang="en-GB" sz="2600" b="1" dirty="0" err="1">
                <a:latin typeface="Times New Roman" panose="02020603050405020304" pitchFamily="18" charset="0"/>
                <a:cs typeface="Times New Roman" panose="02020603050405020304" pitchFamily="18" charset="0"/>
              </a:rPr>
              <a:t>İkl</a:t>
            </a:r>
            <a:r>
              <a:rPr lang="tr-TR" sz="2600" b="1" dirty="0">
                <a:latin typeface="Times New Roman" panose="02020603050405020304" pitchFamily="18" charset="0"/>
                <a:cs typeface="Times New Roman" panose="02020603050405020304" pitchFamily="18" charset="0"/>
              </a:rPr>
              <a:t>i</a:t>
            </a:r>
            <a:r>
              <a:rPr lang="en-GB" sz="2600" b="1" dirty="0">
                <a:latin typeface="Times New Roman" panose="02020603050405020304" pitchFamily="18" charset="0"/>
                <a:cs typeface="Times New Roman" panose="02020603050405020304" pitchFamily="18" charset="0"/>
              </a:rPr>
              <a:t>m </a:t>
            </a:r>
            <a:r>
              <a:rPr lang="en-GB" sz="2600" b="1" dirty="0" err="1">
                <a:latin typeface="Times New Roman" panose="02020603050405020304" pitchFamily="18" charset="0"/>
                <a:cs typeface="Times New Roman" panose="02020603050405020304" pitchFamily="18" charset="0"/>
              </a:rPr>
              <a:t>Değ</a:t>
            </a:r>
            <a:r>
              <a:rPr lang="tr-TR" sz="2600" b="1" dirty="0">
                <a:latin typeface="Times New Roman" panose="02020603050405020304" pitchFamily="18" charset="0"/>
                <a:cs typeface="Times New Roman" panose="02020603050405020304" pitchFamily="18" charset="0"/>
              </a:rPr>
              <a:t>i</a:t>
            </a:r>
            <a:r>
              <a:rPr lang="en-GB" sz="2600" b="1" dirty="0">
                <a:latin typeface="Times New Roman" panose="02020603050405020304" pitchFamily="18" charset="0"/>
                <a:cs typeface="Times New Roman" panose="02020603050405020304" pitchFamily="18" charset="0"/>
              </a:rPr>
              <a:t>ş</a:t>
            </a:r>
            <a:r>
              <a:rPr lang="tr-TR" sz="2600" b="1" dirty="0">
                <a:latin typeface="Times New Roman" panose="02020603050405020304" pitchFamily="18" charset="0"/>
                <a:cs typeface="Times New Roman" panose="02020603050405020304" pitchFamily="18" charset="0"/>
              </a:rPr>
              <a:t>i</a:t>
            </a:r>
            <a:r>
              <a:rPr lang="en-GB" sz="2600" b="1" dirty="0">
                <a:latin typeface="Times New Roman" panose="02020603050405020304" pitchFamily="18" charset="0"/>
                <a:cs typeface="Times New Roman" panose="02020603050405020304" pitchFamily="18" charset="0"/>
              </a:rPr>
              <a:t>kl</a:t>
            </a:r>
            <a:r>
              <a:rPr lang="tr-TR" sz="2600" b="1" dirty="0">
                <a:latin typeface="Times New Roman" panose="02020603050405020304" pitchFamily="18" charset="0"/>
                <a:cs typeface="Times New Roman" panose="02020603050405020304" pitchFamily="18" charset="0"/>
              </a:rPr>
              <a:t>i</a:t>
            </a:r>
            <a:r>
              <a:rPr lang="en-GB" sz="2600" b="1" dirty="0">
                <a:latin typeface="Times New Roman" panose="02020603050405020304" pitchFamily="18" charset="0"/>
                <a:cs typeface="Times New Roman" panose="02020603050405020304" pitchFamily="18" charset="0"/>
              </a:rPr>
              <a:t>ğ</a:t>
            </a:r>
            <a:r>
              <a:rPr lang="tr-TR" sz="2600" b="1" dirty="0">
                <a:latin typeface="Times New Roman" panose="02020603050405020304" pitchFamily="18" charset="0"/>
                <a:cs typeface="Times New Roman" panose="02020603050405020304" pitchFamily="18" charset="0"/>
              </a:rPr>
              <a:t>i</a:t>
            </a:r>
            <a:r>
              <a:rPr lang="en-GB" sz="2600" b="1" dirty="0">
                <a:latin typeface="Times New Roman" panose="02020603050405020304" pitchFamily="18" charset="0"/>
                <a:cs typeface="Times New Roman" panose="02020603050405020304" pitchFamily="18" charset="0"/>
              </a:rPr>
              <a:t>ne </a:t>
            </a:r>
            <a:r>
              <a:rPr lang="en-GB" sz="2600" b="1" dirty="0" err="1">
                <a:latin typeface="Times New Roman" panose="02020603050405020304" pitchFamily="18" charset="0"/>
                <a:cs typeface="Times New Roman" panose="02020603050405020304" pitchFamily="18" charset="0"/>
              </a:rPr>
              <a:t>Yönel</a:t>
            </a:r>
            <a:r>
              <a:rPr lang="tr-TR" sz="2600" b="1" dirty="0">
                <a:latin typeface="Times New Roman" panose="02020603050405020304" pitchFamily="18" charset="0"/>
                <a:cs typeface="Times New Roman" panose="02020603050405020304" pitchFamily="18" charset="0"/>
              </a:rPr>
              <a:t>i</a:t>
            </a:r>
            <a:r>
              <a:rPr lang="en-GB" sz="2600" b="1" dirty="0">
                <a:latin typeface="Times New Roman" panose="02020603050405020304" pitchFamily="18" charset="0"/>
                <a:cs typeface="Times New Roman" panose="02020603050405020304" pitchFamily="18" charset="0"/>
              </a:rPr>
              <a:t>k Pol</a:t>
            </a:r>
            <a:r>
              <a:rPr lang="tr-TR" sz="2600" b="1" dirty="0">
                <a:latin typeface="Times New Roman" panose="02020603050405020304" pitchFamily="18" charset="0"/>
                <a:cs typeface="Times New Roman" panose="02020603050405020304" pitchFamily="18" charset="0"/>
              </a:rPr>
              <a:t>i</a:t>
            </a:r>
            <a:r>
              <a:rPr lang="en-GB" sz="2600" b="1" dirty="0">
                <a:latin typeface="Times New Roman" panose="02020603050405020304" pitchFamily="18" charset="0"/>
                <a:cs typeface="Times New Roman" panose="02020603050405020304" pitchFamily="18" charset="0"/>
              </a:rPr>
              <a:t>t</a:t>
            </a:r>
            <a:r>
              <a:rPr lang="tr-TR" sz="2600" b="1" dirty="0">
                <a:latin typeface="Times New Roman" panose="02020603050405020304" pitchFamily="18" charset="0"/>
                <a:cs typeface="Times New Roman" panose="02020603050405020304" pitchFamily="18" charset="0"/>
              </a:rPr>
              <a:t>i</a:t>
            </a:r>
            <a:r>
              <a:rPr lang="en-GB" sz="2600" b="1" dirty="0">
                <a:latin typeface="Times New Roman" panose="02020603050405020304" pitchFamily="18" charset="0"/>
                <a:cs typeface="Times New Roman" panose="02020603050405020304" pitchFamily="18" charset="0"/>
              </a:rPr>
              <a:t>ka </a:t>
            </a:r>
            <a:r>
              <a:rPr lang="en-GB" sz="2600" b="1" dirty="0" err="1">
                <a:latin typeface="Times New Roman" panose="02020603050405020304" pitchFamily="18" charset="0"/>
                <a:cs typeface="Times New Roman" panose="02020603050405020304" pitchFamily="18" charset="0"/>
              </a:rPr>
              <a:t>Belgeler</a:t>
            </a:r>
            <a:r>
              <a:rPr lang="tr-TR" sz="2600" b="1" dirty="0">
                <a:latin typeface="Times New Roman" panose="02020603050405020304" pitchFamily="18" charset="0"/>
                <a:cs typeface="Times New Roman" panose="02020603050405020304" pitchFamily="18" charset="0"/>
              </a:rPr>
              <a:t>i</a:t>
            </a:r>
            <a:br>
              <a:rPr lang="tr-TR" dirty="0"/>
            </a:br>
            <a:endParaRPr lang="tr-TR" dirty="0"/>
          </a:p>
        </p:txBody>
      </p:sp>
      <p:graphicFrame>
        <p:nvGraphicFramePr>
          <p:cNvPr id="4" name="İçerik Yer Tutucusu 3">
            <a:extLst>
              <a:ext uri="{FF2B5EF4-FFF2-40B4-BE49-F238E27FC236}">
                <a16:creationId xmlns:a16="http://schemas.microsoft.com/office/drawing/2014/main" id="{ADE64BEE-A32E-FDBE-0EBE-942B0A560C8A}"/>
              </a:ext>
            </a:extLst>
          </p:cNvPr>
          <p:cNvGraphicFramePr>
            <a:graphicFrameLocks noGrp="1"/>
          </p:cNvGraphicFramePr>
          <p:nvPr>
            <p:ph idx="1"/>
          </p:nvPr>
        </p:nvGraphicFramePr>
        <p:xfrm>
          <a:off x="660705" y="3094896"/>
          <a:ext cx="11029615" cy="3678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Metin kutusu 8">
            <a:extLst>
              <a:ext uri="{FF2B5EF4-FFF2-40B4-BE49-F238E27FC236}">
                <a16:creationId xmlns:a16="http://schemas.microsoft.com/office/drawing/2014/main" id="{BE31A7C7-4F94-B93C-1B6A-BE3B50BF4C32}"/>
              </a:ext>
            </a:extLst>
          </p:cNvPr>
          <p:cNvSpPr txBox="1"/>
          <p:nvPr/>
        </p:nvSpPr>
        <p:spPr>
          <a:xfrm>
            <a:off x="914400" y="2220686"/>
            <a:ext cx="10274221" cy="477054"/>
          </a:xfrm>
          <a:prstGeom prst="rect">
            <a:avLst/>
          </a:prstGeom>
          <a:noFill/>
        </p:spPr>
        <p:txBody>
          <a:bodyPr wrap="square" rtlCol="0">
            <a:spAutoFit/>
          </a:bodyPr>
          <a:lstStyle/>
          <a:p>
            <a:pPr algn="ctr"/>
            <a:r>
              <a:rPr lang="tr-TR" sz="2500" b="1" dirty="0"/>
              <a:t>Türkiye’de İklim Politikalarının Temellendirilmesi </a:t>
            </a:r>
          </a:p>
        </p:txBody>
      </p:sp>
    </p:spTree>
    <p:extLst>
      <p:ext uri="{BB962C8B-B14F-4D97-AF65-F5344CB8AC3E}">
        <p14:creationId xmlns:p14="http://schemas.microsoft.com/office/powerpoint/2010/main" val="441295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65CFAC-7794-EA46-4084-FF6A18D595D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7710E80-1A1C-78A5-831B-F33D135DF625}"/>
              </a:ext>
            </a:extLst>
          </p:cNvPr>
          <p:cNvSpPr>
            <a:spLocks noGrp="1"/>
          </p:cNvSpPr>
          <p:nvPr>
            <p:ph idx="1"/>
          </p:nvPr>
        </p:nvSpPr>
        <p:spPr/>
        <p:txBody>
          <a:bodyPr/>
          <a:lstStyle/>
          <a:p>
            <a:pPr marL="0" indent="0">
              <a:buNone/>
            </a:pPr>
            <a:r>
              <a:rPr lang="tr-TR" sz="2500" b="1" dirty="0"/>
              <a:t>Çevre, Şehircilik ve İklim Değişikliği Bakanlığı</a:t>
            </a:r>
          </a:p>
          <a:p>
            <a:r>
              <a:rPr lang="tr-TR" sz="2500" dirty="0"/>
              <a:t>29 Ekim 2021 tarihli ve 31643 sayılı Resmî </a:t>
            </a:r>
            <a:r>
              <a:rPr lang="tr-TR" sz="2500" dirty="0" err="1"/>
              <a:t>Gazete’de</a:t>
            </a:r>
            <a:r>
              <a:rPr lang="tr-TR" sz="2500" dirty="0"/>
              <a:t> yayımlanan 85 sayılı Cumhurbaşkanlığı Kararnamesi ile Bakanlığımızın ismi Çevre, Şehircilik ve İklim Değişikliği Bakanlığı olarak değiştirilmiştir. </a:t>
            </a:r>
          </a:p>
          <a:p>
            <a:endParaRPr lang="tr-TR" dirty="0"/>
          </a:p>
        </p:txBody>
      </p:sp>
    </p:spTree>
    <p:extLst>
      <p:ext uri="{BB962C8B-B14F-4D97-AF65-F5344CB8AC3E}">
        <p14:creationId xmlns:p14="http://schemas.microsoft.com/office/powerpoint/2010/main" val="775335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95A7AF-9EBB-9525-79BA-75FEB2196EB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EAC999B-C4BD-89AA-ADEA-949928E414DE}"/>
              </a:ext>
            </a:extLst>
          </p:cNvPr>
          <p:cNvSpPr>
            <a:spLocks noGrp="1"/>
          </p:cNvSpPr>
          <p:nvPr>
            <p:ph idx="1"/>
          </p:nvPr>
        </p:nvSpPr>
        <p:spPr/>
        <p:txBody>
          <a:bodyPr>
            <a:normAutofit/>
          </a:bodyPr>
          <a:lstStyle/>
          <a:p>
            <a:r>
              <a:rPr lang="en-GB" sz="2400" dirty="0"/>
              <a:t>2004 </a:t>
            </a:r>
            <a:r>
              <a:rPr lang="en-GB" sz="2400" dirty="0" err="1"/>
              <a:t>yılında</a:t>
            </a:r>
            <a:r>
              <a:rPr lang="en-GB" sz="2400" dirty="0"/>
              <a:t> </a:t>
            </a:r>
            <a:r>
              <a:rPr lang="en-GB" sz="2400" dirty="0" err="1"/>
              <a:t>BMİDÇS’ye</a:t>
            </a:r>
            <a:r>
              <a:rPr lang="en-GB" sz="2400" dirty="0"/>
              <a:t> </a:t>
            </a:r>
            <a:r>
              <a:rPr lang="en-GB" sz="2400" dirty="0" err="1"/>
              <a:t>taraf</a:t>
            </a:r>
            <a:r>
              <a:rPr lang="en-GB" sz="2400" dirty="0"/>
              <a:t> </a:t>
            </a:r>
            <a:r>
              <a:rPr lang="en-GB" sz="2400" dirty="0" err="1"/>
              <a:t>olmuştur</a:t>
            </a:r>
            <a:endParaRPr lang="tr-TR" sz="2400" dirty="0"/>
          </a:p>
          <a:p>
            <a:r>
              <a:rPr lang="en-GB" sz="2400" dirty="0"/>
              <a:t>Kyoto </a:t>
            </a:r>
            <a:r>
              <a:rPr lang="en-GB" sz="2400" dirty="0" err="1"/>
              <a:t>Protokolü’ne</a:t>
            </a:r>
            <a:r>
              <a:rPr lang="en-GB" sz="2400" dirty="0"/>
              <a:t> </a:t>
            </a:r>
            <a:r>
              <a:rPr lang="en-GB" sz="2400" dirty="0" err="1"/>
              <a:t>ise</a:t>
            </a:r>
            <a:r>
              <a:rPr lang="en-GB" sz="2400" dirty="0"/>
              <a:t> 2009 </a:t>
            </a:r>
            <a:r>
              <a:rPr lang="en-GB" sz="2400" dirty="0" err="1"/>
              <a:t>yılın</a:t>
            </a:r>
            <a:r>
              <a:rPr lang="tr-TR" sz="2400" dirty="0"/>
              <a:t>d</a:t>
            </a:r>
            <a:r>
              <a:rPr lang="en-GB" sz="2400" dirty="0"/>
              <a:t>a </a:t>
            </a:r>
            <a:r>
              <a:rPr lang="tr-TR" sz="2400" dirty="0"/>
              <a:t>katılmıştır.</a:t>
            </a:r>
          </a:p>
          <a:p>
            <a:r>
              <a:rPr lang="en-GB" sz="2400" dirty="0"/>
              <a:t>Paris </a:t>
            </a:r>
            <a:r>
              <a:rPr lang="en-GB" sz="2400" dirty="0" err="1"/>
              <a:t>Antlaşması’na</a:t>
            </a:r>
            <a:r>
              <a:rPr lang="en-GB" sz="2400" dirty="0"/>
              <a:t> </a:t>
            </a:r>
            <a:r>
              <a:rPr lang="en-GB" sz="2400" dirty="0" err="1"/>
              <a:t>ise</a:t>
            </a:r>
            <a:r>
              <a:rPr lang="en-GB" sz="2400" dirty="0"/>
              <a:t> 2021 </a:t>
            </a:r>
            <a:r>
              <a:rPr lang="en-GB" sz="2400" dirty="0" err="1"/>
              <a:t>yılında</a:t>
            </a:r>
            <a:r>
              <a:rPr lang="en-GB" sz="2400" dirty="0"/>
              <a:t> </a:t>
            </a:r>
            <a:r>
              <a:rPr lang="en-GB" sz="2400" dirty="0" err="1"/>
              <a:t>taraf</a:t>
            </a:r>
            <a:r>
              <a:rPr lang="en-GB" sz="2400" dirty="0"/>
              <a:t> </a:t>
            </a:r>
            <a:r>
              <a:rPr lang="en-GB" sz="2400" dirty="0" err="1"/>
              <a:t>olan</a:t>
            </a:r>
            <a:r>
              <a:rPr lang="en-GB" sz="2400" dirty="0"/>
              <a:t> </a:t>
            </a:r>
            <a:r>
              <a:rPr lang="tr-TR" sz="2400" dirty="0"/>
              <a:t>Türkiye, </a:t>
            </a:r>
            <a:r>
              <a:rPr lang="en-GB" sz="2400" dirty="0"/>
              <a:t>2025 </a:t>
            </a:r>
            <a:r>
              <a:rPr lang="en-GB" sz="2400" dirty="0" err="1"/>
              <a:t>yılında</a:t>
            </a:r>
            <a:r>
              <a:rPr lang="en-GB" sz="2400" dirty="0"/>
              <a:t> ilk </a:t>
            </a:r>
            <a:r>
              <a:rPr lang="en-GB" sz="2400" dirty="0" err="1"/>
              <a:t>İklim</a:t>
            </a:r>
            <a:r>
              <a:rPr lang="en-GB" sz="2400" dirty="0"/>
              <a:t> Kanunu </a:t>
            </a:r>
            <a:r>
              <a:rPr lang="en-GB" sz="2400" dirty="0" err="1"/>
              <a:t>çıkart</a:t>
            </a:r>
            <a:r>
              <a:rPr lang="tr-TR" sz="2400" dirty="0" err="1"/>
              <a:t>mıştır</a:t>
            </a:r>
            <a:r>
              <a:rPr lang="tr-TR" dirty="0"/>
              <a:t>.</a:t>
            </a:r>
          </a:p>
        </p:txBody>
      </p:sp>
    </p:spTree>
    <p:extLst>
      <p:ext uri="{BB962C8B-B14F-4D97-AF65-F5344CB8AC3E}">
        <p14:creationId xmlns:p14="http://schemas.microsoft.com/office/powerpoint/2010/main" val="3664964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5F03C6-E659-439D-6EC2-091EDCEC01D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0E66C24-8B62-9D32-00B2-4C4845AD4310}"/>
              </a:ext>
            </a:extLst>
          </p:cNvPr>
          <p:cNvSpPr>
            <a:spLocks noGrp="1"/>
          </p:cNvSpPr>
          <p:nvPr>
            <p:ph idx="1"/>
          </p:nvPr>
        </p:nvSpPr>
        <p:spPr/>
        <p:txBody>
          <a:bodyPr>
            <a:normAutofit/>
          </a:bodyPr>
          <a:lstStyle/>
          <a:p>
            <a:pPr marL="0" indent="0" algn="ctr">
              <a:buNone/>
            </a:pPr>
            <a:r>
              <a:rPr lang="tr-TR" sz="2500" b="1" dirty="0"/>
              <a:t>T.C. </a:t>
            </a:r>
          </a:p>
          <a:p>
            <a:pPr marL="0" indent="0" algn="ctr">
              <a:buNone/>
            </a:pPr>
            <a:r>
              <a:rPr lang="tr-TR" sz="2500" b="1" dirty="0"/>
              <a:t>İklim Kanunu</a:t>
            </a:r>
          </a:p>
          <a:p>
            <a:endParaRPr lang="tr-TR" dirty="0"/>
          </a:p>
          <a:p>
            <a:pPr marL="0" indent="0">
              <a:buNone/>
            </a:pPr>
            <a:r>
              <a:rPr lang="tr-TR" dirty="0"/>
              <a:t> </a:t>
            </a:r>
            <a:r>
              <a:rPr lang="tr-TR" b="1" dirty="0"/>
              <a:t>Amaç ve kapsam </a:t>
            </a:r>
            <a:endParaRPr lang="tr-TR" dirty="0"/>
          </a:p>
          <a:p>
            <a:r>
              <a:rPr lang="tr-TR" b="1" dirty="0"/>
              <a:t>MADDE 1- </a:t>
            </a:r>
            <a:r>
              <a:rPr lang="tr-TR" dirty="0"/>
              <a:t>(1) Bu Kanunun amacı; yeşil büyüme vizyonu ve net sıfır emisyon hedefi doğrultusunda iklim değişikliğiyle mücadele etmektir. </a:t>
            </a:r>
          </a:p>
          <a:p>
            <a:r>
              <a:rPr lang="tr-TR" dirty="0"/>
              <a:t>(2) Bu Kanun; iklim değişikliği ile mücadelede esas olan sera gazı emisyonlarının azaltılması ve iklim değişikliğine uyum faaliyetleri ile planlama ve uygulama araçlarını, gelirleri, izin ve denetimi ve bunlara ilişkin yasal ve kurumsal çerçevenin usul ve esaslarını kapsar. </a:t>
            </a:r>
          </a:p>
        </p:txBody>
      </p:sp>
    </p:spTree>
    <p:extLst>
      <p:ext uri="{BB962C8B-B14F-4D97-AF65-F5344CB8AC3E}">
        <p14:creationId xmlns:p14="http://schemas.microsoft.com/office/powerpoint/2010/main" val="1490914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FBC652-6BA7-B0AD-D984-60CE84A5816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00DA7F4-44A2-3DDE-7334-D95E5F533C31}"/>
              </a:ext>
            </a:extLst>
          </p:cNvPr>
          <p:cNvSpPr>
            <a:spLocks noGrp="1"/>
          </p:cNvSpPr>
          <p:nvPr>
            <p:ph idx="1"/>
          </p:nvPr>
        </p:nvSpPr>
        <p:spPr/>
        <p:txBody>
          <a:bodyPr>
            <a:normAutofit/>
          </a:bodyPr>
          <a:lstStyle/>
          <a:p>
            <a:endParaRPr lang="tr-TR" dirty="0"/>
          </a:p>
          <a:p>
            <a:r>
              <a:rPr lang="tr-TR" dirty="0">
                <a:solidFill>
                  <a:srgbClr val="FF0000"/>
                </a:solidFill>
              </a:rPr>
              <a:t> Adil geçiş</a:t>
            </a:r>
            <a:r>
              <a:rPr lang="tr-TR" dirty="0"/>
              <a:t>: İklim değişikliğiyle mücadelede ve yeşil büyüme sürecinde; çocuklar, kadınlar, yaşlılar, engelliler gibi süreçten en fazla etkilenebilecek kişiler öncelikli olmak üzere herkesi kapsayacak, istihdam sürecinin uygun tedbirler alınarak yönetildiği ve yeni istihdam alanlarının oluşturulduğu, ekonomik, çevresel ve sosyal kazanımların en üst düzeyde tutulduğu politika ve uygulamaları. </a:t>
            </a:r>
          </a:p>
        </p:txBody>
      </p:sp>
    </p:spTree>
    <p:extLst>
      <p:ext uri="{BB962C8B-B14F-4D97-AF65-F5344CB8AC3E}">
        <p14:creationId xmlns:p14="http://schemas.microsoft.com/office/powerpoint/2010/main" val="2021750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50BDB2-614C-B400-0982-D194B24E283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EE94D04-E6FA-3A25-8400-AFCA96AEC709}"/>
              </a:ext>
            </a:extLst>
          </p:cNvPr>
          <p:cNvSpPr>
            <a:spLocks noGrp="1"/>
          </p:cNvSpPr>
          <p:nvPr>
            <p:ph idx="1"/>
          </p:nvPr>
        </p:nvSpPr>
        <p:spPr/>
        <p:txBody>
          <a:bodyPr/>
          <a:lstStyle/>
          <a:p>
            <a:r>
              <a:rPr lang="tr-TR" dirty="0"/>
              <a:t>İklim adaleti: İklim değişikliğinin ve iklim değişikliğini önleme ile uyuma yönelik çabaların neden olduğu eşitsizliği ortadan kaldırmayı amaçlayan politika ve uygulamaları, </a:t>
            </a:r>
          </a:p>
          <a:p>
            <a:r>
              <a:rPr lang="tr-TR" dirty="0"/>
              <a:t>İklim değişikliğine uyum: İklim değişikliğinin mevcut veya olası olumsuz etkilerini önlemeye, muhtemel zararları en aza indirmeye ya da ortaya çıkabilecek fırsatlardan yararlanmaya yönelik süreci, </a:t>
            </a:r>
          </a:p>
        </p:txBody>
      </p:sp>
    </p:spTree>
    <p:extLst>
      <p:ext uri="{BB962C8B-B14F-4D97-AF65-F5344CB8AC3E}">
        <p14:creationId xmlns:p14="http://schemas.microsoft.com/office/powerpoint/2010/main" val="1136676084"/>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Kar Payı">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825703E-1181-4ADA-9259-C06997C964A8}">
  <we:reference id="wa104178141" version="4.3.3.0" store="tr-TR" storeType="OMEX"/>
  <we:alternateReferences>
    <we:reference id="WA104178141" version="4.3.3.0" store="WA10417814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Paket</Template>
  <TotalTime>5355</TotalTime>
  <Words>1153</Words>
  <Application>Microsoft Office PowerPoint</Application>
  <PresentationFormat>Geniş ekran</PresentationFormat>
  <Paragraphs>84</Paragraphs>
  <Slides>19</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19</vt:i4>
      </vt:variant>
    </vt:vector>
  </HeadingPairs>
  <TitlesOfParts>
    <vt:vector size="24" baseType="lpstr">
      <vt:lpstr>Calibri</vt:lpstr>
      <vt:lpstr>Gill Sans MT</vt:lpstr>
      <vt:lpstr>Times New Roman</vt:lpstr>
      <vt:lpstr>Wingdings 2</vt:lpstr>
      <vt:lpstr>Kar Payı</vt:lpstr>
      <vt:lpstr>      ÇAĞ ÜNİVERİSTESİ  ULUSLARARASI İLİŞKİLER UZAKTAN TEZSİZ YÜKSEK LİSANS PROGRAMI    </vt:lpstr>
      <vt:lpstr>Küresel çevre yönetişiminde türkiye </vt:lpstr>
      <vt:lpstr>Küresel çevre yönetişiminde türkiye </vt:lpstr>
      <vt:lpstr>III.Türkiye’nin İklim Değişikliğine Yönelik Politika Belgeleri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III.Türkiye’nin İklim Değişikliğine Yönelik Politika Belgeleri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ANALYSIS OF THE EFFECT OF THE EUROPEAN UNION’S CLIMATE POLICIES ON UNION’S NORMATIVE POWER</dc:title>
  <dc:creator>ilke Ulutaş</dc:creator>
  <cp:lastModifiedBy>ilke Ulutaş</cp:lastModifiedBy>
  <cp:revision>137</cp:revision>
  <dcterms:created xsi:type="dcterms:W3CDTF">2023-05-08T10:53:41Z</dcterms:created>
  <dcterms:modified xsi:type="dcterms:W3CDTF">2026-07-12T16:50:17Z</dcterms:modified>
</cp:coreProperties>
</file>