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72" autoAdjust="0"/>
    <p:restoredTop sz="94660"/>
  </p:normalViewPr>
  <p:slideViewPr>
    <p:cSldViewPr snapToGrid="0">
      <p:cViewPr varScale="1">
        <p:scale>
          <a:sx n="68" d="100"/>
          <a:sy n="68" d="100"/>
        </p:scale>
        <p:origin x="6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0448327-1002-4FD6-93C4-B8B384A61F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0B38DAA-BBCA-41FE-B055-959045B66A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EA6F4ED-2429-4006-95DC-26CC050E3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DA3-A323-47E5-B58F-F17F250D2CA4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9326FB4-9811-482A-B36F-E8AC7212A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800E247-B173-4D0F-B260-0B17BB883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9A5E-CB93-4F71-8AAE-3B117B55E7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07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61C03D9-8200-41D7-AD9A-A040B8B85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A50B61A-E39D-4F6A-A4F0-96470F6031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A9038D6-32BF-4299-9915-EF2817203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DA3-A323-47E5-B58F-F17F250D2CA4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AA01BD1-B919-4861-9731-040B52EE6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31F224-D695-4BC5-9C1A-7E8ED6DFD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9A5E-CB93-4F71-8AAE-3B117B55E7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514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6EFFE07-DE97-4A51-880B-95DE5C79C6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4F5921C-DAE6-4BFB-8709-456A6F9F8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8FFD81E-1193-451B-8DD3-64EC43050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DA3-A323-47E5-B58F-F17F250D2CA4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9DBF6E-C0D0-4233-87A4-01550CF7D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6A2BE9F-77EE-4374-AE6A-0236BA231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9A5E-CB93-4F71-8AAE-3B117B55E7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7443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02892A8-A0E3-455D-B36E-B22A0E60A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C6BE68-15B8-4AE0-9E3D-EAA750262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95D49AC-509E-4D7B-932E-0E7A14C77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DA3-A323-47E5-B58F-F17F250D2CA4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246DE7C-F921-4551-9AE7-1745C339B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A0DC168-07B9-46DE-9DCC-E1C574124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9A5E-CB93-4F71-8AAE-3B117B55E7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557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DE815BC-2B07-4B59-8194-38620F52D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00E69F9-3A4D-4B53-B9F9-A8B44D53C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57FE4AD-4946-4E57-9357-D1B0939FE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DA3-A323-47E5-B58F-F17F250D2CA4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17E77AF-8BD0-417E-93C0-F6109AC6F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D56DD61-AE56-4A4C-B72D-6EC0BA386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9A5E-CB93-4F71-8AAE-3B117B55E7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519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B085B24-58CC-4972-AA48-46E27C26D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F8D50A-464A-477F-BD43-C61FC7383F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8FBB582-3C9A-4A3C-8AEC-2661B02CE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51991AB-E44E-47C2-A6DC-1D5E20530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DA3-A323-47E5-B58F-F17F250D2CA4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5443892-653D-437F-99DB-8CFC8AF62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85983C6-EC21-4350-8C30-0033BA619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9A5E-CB93-4F71-8AAE-3B117B55E7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27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B3DEE41-67F5-43AA-80FD-10577458F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3757950-46F9-45A6-AFC6-B1B520087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FAE3514-4FEF-4962-96C0-3802F45E4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119486C-24F4-49FE-88C2-ABDBDBF709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A8CC455-EC0F-404C-8BF7-CE948E8AE1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BDAB2D7-4D9D-48CB-8773-6D6944C87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DA3-A323-47E5-B58F-F17F250D2CA4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5FDF9B3-6712-4661-BC84-E4FF1C5C8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41850C5-B7CF-4A20-BE34-8D7F5A4EC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9A5E-CB93-4F71-8AAE-3B117B55E7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301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1A5EDC8-D3FB-42AD-815D-114CF464A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AA92716-121A-4B0F-8428-940187374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DA3-A323-47E5-B58F-F17F250D2CA4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911BB19-FA6D-4E23-B800-62543E423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E96E6CE-576B-49EF-A3C6-064B87909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9A5E-CB93-4F71-8AAE-3B117B55E7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994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BACB8F2-320F-47D2-9A3C-722E53885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DA3-A323-47E5-B58F-F17F250D2CA4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0D29546-C6CB-4BD0-A303-8C49FA945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C783EF2-8CE1-4C61-B581-A8472462B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9A5E-CB93-4F71-8AAE-3B117B55E7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1493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C3B950D-3F93-420B-9CE9-98B297AF5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AABACD-2A4D-4A1C-9071-53FBD86C6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2FBADE2-8FD9-432B-A482-3D8EB23DE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B5D0035-2C0A-4E20-BCE6-2D317E33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DA3-A323-47E5-B58F-F17F250D2CA4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8A9573D-71AA-423C-99B4-EE61681CC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3C82BCF-7982-4AE5-9A4E-AAA9A57C8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9A5E-CB93-4F71-8AAE-3B117B55E7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3765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D76085-DF90-47AA-AD54-4A9729E19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8C7ED63-435C-4ED0-B554-4704DC90EB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EDECB0B-CB01-4296-A882-904C5722ED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860DEF1-6752-419D-847E-5ADD27C30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4DA3-A323-47E5-B58F-F17F250D2CA4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8F7BAFB-5C6F-4273-AFC3-06D8887C9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A3B1C11-E795-40A1-9632-2854E4F61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79A5E-CB93-4F71-8AAE-3B117B55E7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4659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D47E13E-609E-497F-B561-4C0E0EC76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90C109F-1787-4E29-913E-49A1AE560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F4AC388-6A51-4572-BF46-FB12679F27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44DA3-A323-47E5-B58F-F17F250D2CA4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1589327-238B-439E-9158-DD583B4D84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A6DA7C5-CB3A-4166-BF7F-FFE9FED4EE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79A5E-CB93-4F71-8AAE-3B117B55E7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586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C27F80D-C1AE-4003-83D4-8F54295353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/>
              <a:t> 14</a:t>
            </a:r>
            <a:endParaRPr lang="tr-TR" sz="36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B1013A9-814B-4DE3-9ED6-A9D7A6D7BB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Economics</a:t>
            </a:r>
            <a:r>
              <a:rPr lang="tr-TR" dirty="0"/>
              <a:t> 105</a:t>
            </a:r>
          </a:p>
        </p:txBody>
      </p:sp>
    </p:spTree>
    <p:extLst>
      <p:ext uri="{BB962C8B-B14F-4D97-AF65-F5344CB8AC3E}">
        <p14:creationId xmlns:p14="http://schemas.microsoft.com/office/powerpoint/2010/main" val="3940501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BC4519D-5EF8-4E48-A764-C2CFB8675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14, 1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134394-D09C-4B38-A56E-EBCE76FE9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+mj-lt"/>
              </a:rPr>
              <a:t>Monetary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Along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fiscal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monetary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assist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achieving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full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noninflationary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level</a:t>
            </a:r>
            <a:r>
              <a:rPr lang="tr-TR" dirty="0">
                <a:latin typeface="+mj-lt"/>
              </a:rPr>
              <a:t> of total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Central </a:t>
            </a:r>
            <a:r>
              <a:rPr lang="tr-TR" dirty="0" err="1">
                <a:latin typeface="+mj-lt"/>
              </a:rPr>
              <a:t>bank’s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balance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sheet</a:t>
            </a:r>
            <a:r>
              <a:rPr lang="tr-TR" dirty="0">
                <a:latin typeface="+mj-lt"/>
              </a:rPr>
              <a:t>:</a:t>
            </a:r>
          </a:p>
          <a:p>
            <a:r>
              <a:rPr lang="tr-TR" dirty="0" err="1">
                <a:latin typeface="+mj-lt"/>
              </a:rPr>
              <a:t>Assets</a:t>
            </a:r>
            <a:r>
              <a:rPr lang="tr-TR" dirty="0">
                <a:latin typeface="+mj-lt"/>
              </a:rPr>
              <a:t>                                                         </a:t>
            </a:r>
            <a:r>
              <a:rPr lang="tr-TR" dirty="0" err="1">
                <a:latin typeface="+mj-lt"/>
              </a:rPr>
              <a:t>Liabilities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Securities</a:t>
            </a:r>
            <a:r>
              <a:rPr lang="tr-TR" dirty="0">
                <a:latin typeface="+mj-lt"/>
              </a:rPr>
              <a:t>                                            </a:t>
            </a:r>
            <a:r>
              <a:rPr lang="tr-TR" dirty="0" err="1">
                <a:latin typeface="+mj-lt"/>
              </a:rPr>
              <a:t>Reserves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commercial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banks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Loans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commercial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banks</a:t>
            </a:r>
            <a:r>
              <a:rPr lang="tr-TR" dirty="0">
                <a:latin typeface="+mj-lt"/>
              </a:rPr>
              <a:t>              </a:t>
            </a:r>
            <a:r>
              <a:rPr lang="tr-TR" dirty="0" err="1">
                <a:latin typeface="+mj-lt"/>
              </a:rPr>
              <a:t>Treasury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deposits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assets</a:t>
            </a:r>
            <a:r>
              <a:rPr lang="tr-TR" dirty="0">
                <a:latin typeface="+mj-lt"/>
              </a:rPr>
              <a:t>                                   Central Bank </a:t>
            </a:r>
            <a:r>
              <a:rPr lang="tr-TR" dirty="0" err="1">
                <a:latin typeface="+mj-lt"/>
              </a:rPr>
              <a:t>notes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outstanding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>
                <a:latin typeface="+mj-lt"/>
              </a:rPr>
              <a:t>                                                              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liabilities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net </a:t>
            </a:r>
            <a:r>
              <a:rPr lang="tr-TR" dirty="0" err="1">
                <a:latin typeface="+mj-lt"/>
              </a:rPr>
              <a:t>worth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TOTAL                                                    </a:t>
            </a:r>
            <a:r>
              <a:rPr lang="tr-TR" dirty="0" err="1">
                <a:latin typeface="+mj-lt"/>
              </a:rPr>
              <a:t>TOTAL</a:t>
            </a: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58371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FD3F90D-4962-44E6-9F83-4127F797E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14,  2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6ABDDF-30C3-4911-9F0E-33E04D33B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shortly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them</a:t>
            </a:r>
            <a:r>
              <a:rPr lang="tr-TR" dirty="0">
                <a:latin typeface="+mj-lt"/>
              </a:rPr>
              <a:t>:</a:t>
            </a:r>
          </a:p>
          <a:p>
            <a:r>
              <a:rPr lang="tr-TR" dirty="0" err="1">
                <a:latin typeface="+mj-lt"/>
              </a:rPr>
              <a:t>Assets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Securities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bonds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which</a:t>
            </a:r>
            <a:r>
              <a:rPr lang="tr-TR" dirty="0">
                <a:latin typeface="+mj-lt"/>
              </a:rPr>
              <a:t> Central Bank </a:t>
            </a:r>
            <a:r>
              <a:rPr lang="tr-TR" dirty="0" err="1">
                <a:latin typeface="+mj-lt"/>
              </a:rPr>
              <a:t>purchased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Assets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Loans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commercial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banks</a:t>
            </a:r>
            <a:r>
              <a:rPr lang="tr-TR" dirty="0">
                <a:latin typeface="+mj-lt"/>
              </a:rPr>
              <a:t>. Commercial </a:t>
            </a:r>
            <a:r>
              <a:rPr lang="tr-TR" dirty="0" err="1">
                <a:latin typeface="+mj-lt"/>
              </a:rPr>
              <a:t>banks</a:t>
            </a:r>
            <a:r>
              <a:rPr lang="tr-TR" dirty="0">
                <a:latin typeface="+mj-lt"/>
              </a:rPr>
              <a:t>’ </a:t>
            </a:r>
            <a:r>
              <a:rPr lang="tr-TR" dirty="0" err="1">
                <a:latin typeface="+mj-lt"/>
              </a:rPr>
              <a:t>loan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central</a:t>
            </a:r>
            <a:r>
              <a:rPr lang="tr-TR" dirty="0">
                <a:latin typeface="+mj-lt"/>
              </a:rPr>
              <a:t> bank in </a:t>
            </a:r>
            <a:r>
              <a:rPr lang="tr-TR" dirty="0" err="1">
                <a:latin typeface="+mj-lt"/>
              </a:rPr>
              <a:t>retun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account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receivable</a:t>
            </a:r>
            <a:r>
              <a:rPr lang="tr-TR" dirty="0">
                <a:latin typeface="+mj-lt"/>
              </a:rPr>
              <a:t>. </a:t>
            </a:r>
          </a:p>
          <a:p>
            <a:r>
              <a:rPr lang="tr-TR" dirty="0" err="1">
                <a:latin typeface="+mj-lt"/>
              </a:rPr>
              <a:t>Liabilities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Reserves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commercial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banks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Easy</a:t>
            </a:r>
            <a:r>
              <a:rPr lang="tr-TR" dirty="0">
                <a:latin typeface="+mj-lt"/>
              </a:rPr>
              <a:t>!</a:t>
            </a:r>
          </a:p>
          <a:p>
            <a:r>
              <a:rPr lang="tr-TR" dirty="0" err="1">
                <a:latin typeface="+mj-lt"/>
              </a:rPr>
              <a:t>Liabilities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Treasury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deposits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Treasury’s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deposit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Liabilities</a:t>
            </a:r>
            <a:r>
              <a:rPr lang="tr-TR" dirty="0">
                <a:latin typeface="+mj-lt"/>
              </a:rPr>
              <a:t>: Central bank </a:t>
            </a:r>
            <a:r>
              <a:rPr lang="tr-TR" dirty="0" err="1">
                <a:latin typeface="+mj-lt"/>
              </a:rPr>
              <a:t>notes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outstanding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Paper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circulation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Liabilities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Other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liabilities</a:t>
            </a:r>
            <a:r>
              <a:rPr lang="tr-TR" dirty="0">
                <a:latin typeface="+mj-lt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211970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CDD378-A4F3-439C-9441-5B0F02DEB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14, 3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6671DE-8BD5-48EF-9D21-8A1B062FB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+mj-lt"/>
              </a:rPr>
              <a:t>Tools of </a:t>
            </a:r>
            <a:r>
              <a:rPr lang="tr-TR" dirty="0" err="1">
                <a:latin typeface="+mj-lt"/>
              </a:rPr>
              <a:t>monetary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1. Open-market </a:t>
            </a:r>
            <a:r>
              <a:rPr lang="tr-TR" dirty="0" err="1">
                <a:latin typeface="+mj-lt"/>
              </a:rPr>
              <a:t>operations</a:t>
            </a:r>
            <a:r>
              <a:rPr lang="tr-TR" dirty="0">
                <a:latin typeface="+mj-lt"/>
              </a:rPr>
              <a:t>. (</a:t>
            </a:r>
            <a:r>
              <a:rPr lang="tr-TR" dirty="0" err="1">
                <a:latin typeface="+mj-lt"/>
              </a:rPr>
              <a:t>Buying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securities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commercial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banks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public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selling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securities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commercial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banks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public</a:t>
            </a:r>
            <a:r>
              <a:rPr lang="tr-TR" dirty="0">
                <a:latin typeface="+mj-lt"/>
              </a:rPr>
              <a:t>).</a:t>
            </a:r>
          </a:p>
          <a:p>
            <a:r>
              <a:rPr lang="tr-TR" dirty="0">
                <a:latin typeface="+mj-lt"/>
              </a:rPr>
              <a:t>2.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reserve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ratio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Raising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reserve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ratio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lowering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reserve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ratio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>
                <a:latin typeface="+mj-lt"/>
              </a:rPr>
              <a:t>3.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discount</a:t>
            </a:r>
            <a:r>
              <a:rPr lang="tr-TR" dirty="0">
                <a:latin typeface="+mj-lt"/>
              </a:rPr>
              <a:t> rate</a:t>
            </a:r>
          </a:p>
          <a:p>
            <a:r>
              <a:rPr lang="tr-TR" dirty="0" err="1">
                <a:latin typeface="+mj-lt"/>
              </a:rPr>
              <a:t>Suppose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faced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recession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easy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(buy </a:t>
            </a:r>
            <a:r>
              <a:rPr lang="tr-TR" dirty="0" err="1">
                <a:latin typeface="+mj-lt"/>
              </a:rPr>
              <a:t>securities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/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reduce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reserve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ratio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/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lower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discount</a:t>
            </a:r>
            <a:r>
              <a:rPr lang="tr-TR" dirty="0">
                <a:latin typeface="+mj-lt"/>
              </a:rPr>
              <a:t> rate).</a:t>
            </a:r>
          </a:p>
          <a:p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04806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2A4DCFA-F9A5-4F41-85D3-5583A732B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</a:t>
            </a:r>
            <a:r>
              <a:rPr lang="tr-TR" sz="3600" dirty="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14,  4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6C4DF0-0A23-4E4B-842C-BBD701033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Suppose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 is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inflationary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process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Tight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sell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securities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/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reserve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ratio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/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raise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discount</a:t>
            </a:r>
            <a:r>
              <a:rPr lang="tr-TR" dirty="0">
                <a:latin typeface="+mj-lt"/>
              </a:rPr>
              <a:t> rate).</a:t>
            </a:r>
          </a:p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work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easy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problem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recession</a:t>
            </a:r>
            <a:r>
              <a:rPr lang="tr-TR" dirty="0">
                <a:latin typeface="+mj-lt"/>
              </a:rPr>
              <a:t>. Central bank </a:t>
            </a:r>
            <a:r>
              <a:rPr lang="tr-TR" dirty="0" err="1">
                <a:latin typeface="+mj-lt"/>
              </a:rPr>
              <a:t>buys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bonds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lowers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reserve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ratio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lowers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discount</a:t>
            </a:r>
            <a:r>
              <a:rPr lang="tr-TR" dirty="0">
                <a:latin typeface="+mj-lt"/>
              </a:rPr>
              <a:t> rate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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Excess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reserves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increase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 Money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supply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rises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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Interest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rate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falls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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Investment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spending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increases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(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Multiplier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effect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!) 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Aggregate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demand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increases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 Real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gdp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increases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by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a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multiple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of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the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increase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in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investment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.</a:t>
            </a:r>
            <a:endParaRPr lang="tr-TR" dirty="0">
              <a:latin typeface="+mj-lt"/>
            </a:endParaRPr>
          </a:p>
          <a:p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37578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C2589D5-B5F5-4641-AAA3-3D239193A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</a:t>
            </a:r>
            <a:r>
              <a:rPr lang="tr-TR" sz="3600"/>
              <a:t> 105, </a:t>
            </a:r>
            <a:r>
              <a:rPr lang="tr-TR" sz="3600" dirty="0" err="1"/>
              <a:t>Week</a:t>
            </a:r>
            <a:r>
              <a:rPr lang="tr-TR" sz="3600" dirty="0"/>
              <a:t> 14,  5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8764FE-5948-45BE-9F85-97FA59AF2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work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tight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problem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Central bank </a:t>
            </a:r>
            <a:r>
              <a:rPr lang="tr-TR" dirty="0" err="1">
                <a:latin typeface="+mj-lt"/>
              </a:rPr>
              <a:t>sells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bonds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increases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reserve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ratio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discount</a:t>
            </a:r>
            <a:r>
              <a:rPr lang="tr-TR" dirty="0">
                <a:latin typeface="+mj-lt"/>
              </a:rPr>
              <a:t> rate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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Excess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reserves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decrease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 Money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supply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falls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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Interest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rate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increasescentral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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decreases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Multiplier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effect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reverse</a:t>
            </a:r>
            <a:r>
              <a:rPr lang="tr-TR" dirty="0">
                <a:latin typeface="+mj-lt"/>
              </a:rPr>
              <a:t>!)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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Aggregate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demand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decreases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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Inflation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declines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.</a:t>
            </a:r>
          </a:p>
          <a:p>
            <a:r>
              <a:rPr lang="tr-TR" dirty="0" err="1">
                <a:latin typeface="+mj-lt"/>
                <a:sym typeface="Wingdings" panose="05000000000000000000" pitchFamily="2" charset="2"/>
              </a:rPr>
              <a:t>Effectiveness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of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monetary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policy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.</a:t>
            </a:r>
          </a:p>
          <a:p>
            <a:r>
              <a:rPr lang="tr-TR" dirty="0">
                <a:latin typeface="+mj-lt"/>
                <a:sym typeface="Wingdings" panose="05000000000000000000" pitchFamily="2" charset="2"/>
              </a:rPr>
              <a:t>a)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Speed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and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flexibility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as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compared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to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fiscal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policy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.</a:t>
            </a:r>
          </a:p>
          <a:p>
            <a:r>
              <a:rPr lang="tr-TR" dirty="0">
                <a:latin typeface="+mj-lt"/>
                <a:sym typeface="Wingdings" panose="05000000000000000000" pitchFamily="2" charset="2"/>
              </a:rPr>
              <a:t>b)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Isolation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from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political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pressure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.</a:t>
            </a:r>
          </a:p>
          <a:p>
            <a:pPr marL="0" indent="0">
              <a:buNone/>
            </a:pP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28385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434</Words>
  <Application>Microsoft Office PowerPoint</Application>
  <PresentationFormat>Geniş ekran</PresentationFormat>
  <Paragraphs>35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Teması</vt:lpstr>
      <vt:lpstr>Eco 105, Week 14</vt:lpstr>
      <vt:lpstr>Eco 105, Week 14, 1</vt:lpstr>
      <vt:lpstr>Eco 105, Week 14,  2</vt:lpstr>
      <vt:lpstr>Eco 105, Week 14, 3</vt:lpstr>
      <vt:lpstr>Eco 105, Week 14,  4</vt:lpstr>
      <vt:lpstr>Eco 105, Week 14, 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105, Week 14, January 04- 07</dc:title>
  <dc:creator>Mahir Fisunoğlu</dc:creator>
  <cp:lastModifiedBy>Mahir Fisunoğlu</cp:lastModifiedBy>
  <cp:revision>19</cp:revision>
  <dcterms:created xsi:type="dcterms:W3CDTF">2021-01-02T17:36:09Z</dcterms:created>
  <dcterms:modified xsi:type="dcterms:W3CDTF">2023-12-06T17:37:58Z</dcterms:modified>
</cp:coreProperties>
</file>