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7" r:id="rId14"/>
    <p:sldId id="269" r:id="rId15"/>
    <p:sldId id="278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31422-2931-433A-B2B3-81772DB6A6B1}" type="datetimeFigureOut">
              <a:rPr lang="tr-TR" smtClean="0"/>
              <a:t>17.10.2023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5BDF-D90A-4E08-A68A-B589077CB3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0007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31422-2931-433A-B2B3-81772DB6A6B1}" type="datetimeFigureOut">
              <a:rPr lang="tr-TR" smtClean="0"/>
              <a:t>17.10.2023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5BDF-D90A-4E08-A68A-B589077CB3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8483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31422-2931-433A-B2B3-81772DB6A6B1}" type="datetimeFigureOut">
              <a:rPr lang="tr-TR" smtClean="0"/>
              <a:t>17.10.2023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5BDF-D90A-4E08-A68A-B589077CB3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3476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31422-2931-433A-B2B3-81772DB6A6B1}" type="datetimeFigureOut">
              <a:rPr lang="tr-TR" smtClean="0"/>
              <a:t>17.10.2023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5BDF-D90A-4E08-A68A-B589077CB3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2039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31422-2931-433A-B2B3-81772DB6A6B1}" type="datetimeFigureOut">
              <a:rPr lang="tr-TR" smtClean="0"/>
              <a:t>17.10.2023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5BDF-D90A-4E08-A68A-B589077CB3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6694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31422-2931-433A-B2B3-81772DB6A6B1}" type="datetimeFigureOut">
              <a:rPr lang="tr-TR" smtClean="0"/>
              <a:t>17.10.2023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5BDF-D90A-4E08-A68A-B589077CB3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11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31422-2931-433A-B2B3-81772DB6A6B1}" type="datetimeFigureOut">
              <a:rPr lang="tr-TR" smtClean="0"/>
              <a:t>17.10.2023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5BDF-D90A-4E08-A68A-B589077CB3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937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31422-2931-433A-B2B3-81772DB6A6B1}" type="datetimeFigureOut">
              <a:rPr lang="tr-TR" smtClean="0"/>
              <a:t>17.10.2023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5BDF-D90A-4E08-A68A-B589077CB3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2704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31422-2931-433A-B2B3-81772DB6A6B1}" type="datetimeFigureOut">
              <a:rPr lang="tr-TR" smtClean="0"/>
              <a:t>17.10.2023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5BDF-D90A-4E08-A68A-B589077CB3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3250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31422-2931-433A-B2B3-81772DB6A6B1}" type="datetimeFigureOut">
              <a:rPr lang="tr-TR" smtClean="0"/>
              <a:t>17.10.2023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5BDF-D90A-4E08-A68A-B589077CB3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087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31422-2931-433A-B2B3-81772DB6A6B1}" type="datetimeFigureOut">
              <a:rPr lang="tr-TR" smtClean="0"/>
              <a:t>17.10.2023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5BDF-D90A-4E08-A68A-B589077CB3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5951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31422-2931-433A-B2B3-81772DB6A6B1}" type="datetimeFigureOut">
              <a:rPr lang="tr-TR" smtClean="0"/>
              <a:t>17.10.2023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F5BDF-D90A-4E08-A68A-B589077CB3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9437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Discourse </a:t>
            </a:r>
            <a:r>
              <a:rPr lang="en-US" dirty="0" smtClean="0"/>
              <a:t>Analysis and Linguistics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TRN 201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2819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third approach might be called </a:t>
            </a:r>
            <a:r>
              <a:rPr lang="en-US" dirty="0" smtClean="0"/>
              <a:t>the intonation-as-contextualization</a:t>
            </a:r>
            <a:r>
              <a:rPr lang="tr-TR" dirty="0" smtClean="0"/>
              <a:t> </a:t>
            </a:r>
            <a:r>
              <a:rPr lang="en-US" dirty="0" smtClean="0"/>
              <a:t>approach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2408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idea of contextualization goes back to seminal work by the anthropologist Bateson (1956, 1972).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en-US" dirty="0" smtClean="0"/>
              <a:t>Contextualization </a:t>
            </a:r>
            <a:r>
              <a:rPr lang="en-US" dirty="0"/>
              <a:t>refers to the fact that linguistic signs need </a:t>
            </a:r>
            <a:r>
              <a:rPr lang="en-US" u="sng" dirty="0"/>
              <a:t>embedding in a context </a:t>
            </a:r>
            <a:r>
              <a:rPr lang="en-US" dirty="0"/>
              <a:t>in order to be fully </a:t>
            </a:r>
            <a:r>
              <a:rPr lang="en-US" u="sng" dirty="0"/>
              <a:t>interpretable. </a:t>
            </a:r>
            <a:endParaRPr lang="tr-TR" u="sng" dirty="0"/>
          </a:p>
        </p:txBody>
      </p:sp>
    </p:spTree>
    <p:extLst>
      <p:ext uri="{BB962C8B-B14F-4D97-AF65-F5344CB8AC3E}">
        <p14:creationId xmlns:p14="http://schemas.microsoft.com/office/powerpoint/2010/main" val="3413081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Significance</a:t>
            </a:r>
            <a:r>
              <a:rPr lang="tr-TR" dirty="0" smtClean="0"/>
              <a:t> of </a:t>
            </a:r>
            <a:r>
              <a:rPr lang="tr-TR" dirty="0" err="1" smtClean="0"/>
              <a:t>Context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dirty="0" smtClean="0"/>
              <a:t>this</a:t>
            </a:r>
            <a:r>
              <a:rPr lang="tr-TR" dirty="0" smtClean="0"/>
              <a:t> </a:t>
            </a:r>
            <a:r>
              <a:rPr lang="en-US" dirty="0" smtClean="0"/>
              <a:t>sense </a:t>
            </a:r>
            <a:r>
              <a:rPr lang="en-US" dirty="0"/>
              <a:t>all linguistic signs are </a:t>
            </a:r>
            <a:r>
              <a:rPr lang="en-US" dirty="0" smtClean="0"/>
              <a:t>indexical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en-US" dirty="0" smtClean="0"/>
              <a:t>Contexts are</a:t>
            </a:r>
            <a:r>
              <a:rPr lang="tr-TR" dirty="0" smtClean="0"/>
              <a:t> </a:t>
            </a:r>
            <a:r>
              <a:rPr lang="en-US" dirty="0" smtClean="0"/>
              <a:t>not </a:t>
            </a:r>
            <a:r>
              <a:rPr lang="en-US" dirty="0"/>
              <a:t>given </a:t>
            </a:r>
            <a:r>
              <a:rPr lang="tr-TR" dirty="0" smtClean="0"/>
              <a:t>but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en-US" u="sng" dirty="0" smtClean="0"/>
              <a:t>made relevant </a:t>
            </a:r>
            <a:r>
              <a:rPr lang="en-US" u="sng" dirty="0"/>
              <a:t>by </a:t>
            </a:r>
            <a:r>
              <a:rPr lang="en-US" u="sng" dirty="0" smtClean="0"/>
              <a:t>participants</a:t>
            </a:r>
            <a:r>
              <a:rPr lang="tr-TR" u="sng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9720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Contextualization cues function by indexing or </a:t>
            </a:r>
            <a:r>
              <a:rPr lang="en-US" dirty="0" smtClean="0"/>
              <a:t>evoking</a:t>
            </a:r>
            <a:r>
              <a:rPr lang="tr-TR" dirty="0" smtClean="0"/>
              <a:t> </a:t>
            </a:r>
            <a:r>
              <a:rPr lang="en-US" dirty="0" smtClean="0"/>
              <a:t>interpretive frames </a:t>
            </a:r>
            <a:r>
              <a:rPr lang="en-US" dirty="0"/>
              <a:t>within which inferential understanding can be </a:t>
            </a:r>
            <a:r>
              <a:rPr lang="en-US" dirty="0" smtClean="0"/>
              <a:t>achieved</a:t>
            </a:r>
            <a:r>
              <a:rPr lang="tr-TR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Gumperz</a:t>
            </a:r>
            <a:r>
              <a:rPr lang="en-US" dirty="0" smtClean="0"/>
              <a:t> </a:t>
            </a:r>
            <a:r>
              <a:rPr lang="en-US" dirty="0"/>
              <a:t>1982; </a:t>
            </a:r>
            <a:r>
              <a:rPr lang="en-US" dirty="0" err="1"/>
              <a:t>Tannen</a:t>
            </a:r>
            <a:r>
              <a:rPr lang="en-US" dirty="0"/>
              <a:t> 1993). </a:t>
            </a:r>
            <a:endParaRPr lang="tr-TR" dirty="0" smtClean="0"/>
          </a:p>
          <a:p>
            <a:endParaRPr lang="tr-TR" dirty="0" smtClean="0"/>
          </a:p>
          <a:p>
            <a:r>
              <a:rPr lang="en-US" b="1" dirty="0" smtClean="0"/>
              <a:t>Intonation</a:t>
            </a:r>
            <a:r>
              <a:rPr lang="en-US" dirty="0" smtClean="0"/>
              <a:t> is </a:t>
            </a:r>
            <a:r>
              <a:rPr lang="en-US" dirty="0"/>
              <a:t>seen as a </a:t>
            </a:r>
            <a:r>
              <a:rPr lang="en-US" i="1" dirty="0"/>
              <a:t>prime contextualization cue</a:t>
            </a:r>
            <a:r>
              <a:rPr lang="en-US" dirty="0"/>
              <a:t> in this approach.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51273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third school of thought thus actually deserves to be called “</a:t>
            </a:r>
            <a:r>
              <a:rPr lang="en-US" i="1" dirty="0"/>
              <a:t>prosody-as-contextualization cue</a:t>
            </a:r>
            <a:r>
              <a:rPr lang="en-US" dirty="0"/>
              <a:t>.”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28338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Pitch, </a:t>
            </a:r>
            <a:r>
              <a:rPr lang="tr-TR" dirty="0" err="1"/>
              <a:t>volume</a:t>
            </a:r>
            <a:r>
              <a:rPr lang="tr-TR" dirty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timing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prosodic</a:t>
            </a:r>
            <a:r>
              <a:rPr lang="tr-TR" dirty="0" smtClean="0"/>
              <a:t> </a:t>
            </a:r>
            <a:r>
              <a:rPr lang="tr-TR" dirty="0" err="1" smtClean="0"/>
              <a:t>elements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67750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</a:t>
            </a:r>
            <a:r>
              <a:rPr lang="en-US" dirty="0" err="1" smtClean="0"/>
              <a:t>rosodic</a:t>
            </a:r>
            <a:r>
              <a:rPr lang="en-US" dirty="0" smtClean="0"/>
              <a:t> </a:t>
            </a:r>
            <a:r>
              <a:rPr lang="en-US" dirty="0"/>
              <a:t>contextualization cues help </a:t>
            </a:r>
            <a:r>
              <a:rPr lang="en-US" dirty="0" err="1"/>
              <a:t>interactants</a:t>
            </a:r>
            <a:r>
              <a:rPr lang="en-US" dirty="0"/>
              <a:t> make inferences about </a:t>
            </a:r>
            <a:r>
              <a:rPr lang="en-US" u="sng" dirty="0" err="1"/>
              <a:t>turntaking</a:t>
            </a:r>
            <a:r>
              <a:rPr lang="en-US" dirty="0"/>
              <a:t> </a:t>
            </a:r>
            <a:r>
              <a:rPr lang="en-US" dirty="0" smtClean="0"/>
              <a:t>on </a:t>
            </a:r>
            <a:r>
              <a:rPr lang="en-US" dirty="0"/>
              <a:t>the one hand, and about </a:t>
            </a:r>
            <a:r>
              <a:rPr lang="en-US" u="sng" dirty="0"/>
              <a:t>what actions </a:t>
            </a:r>
            <a:r>
              <a:rPr lang="en-US" dirty="0"/>
              <a:t>or activities are </a:t>
            </a:r>
            <a:r>
              <a:rPr lang="en-US" dirty="0" smtClean="0"/>
              <a:t>carried </a:t>
            </a:r>
            <a:r>
              <a:rPr lang="en-US" dirty="0"/>
              <a:t>out, </a:t>
            </a:r>
            <a:r>
              <a:rPr lang="en-US" u="sng" dirty="0"/>
              <a:t>how they are </a:t>
            </a:r>
            <a:r>
              <a:rPr lang="en-US" u="sng" dirty="0" smtClean="0"/>
              <a:t>carried out</a:t>
            </a:r>
            <a:r>
              <a:rPr lang="tr-TR" dirty="0"/>
              <a:t>.</a:t>
            </a:r>
            <a:r>
              <a:rPr lang="en-US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50757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Onset</a:t>
            </a:r>
            <a:r>
              <a:rPr lang="tr-TR" dirty="0" smtClean="0"/>
              <a:t> Level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</a:t>
            </a:r>
            <a:r>
              <a:rPr lang="en-US" dirty="0" smtClean="0"/>
              <a:t>onset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an intonation phrase in </a:t>
            </a:r>
            <a:r>
              <a:rPr lang="en-US" i="1" dirty="0"/>
              <a:t>English</a:t>
            </a:r>
            <a:r>
              <a:rPr lang="en-US" dirty="0"/>
              <a:t> is defined as the </a:t>
            </a:r>
            <a:r>
              <a:rPr lang="en-US" u="sng" dirty="0"/>
              <a:t>first pitch accent </a:t>
            </a:r>
            <a:r>
              <a:rPr lang="en-US" dirty="0"/>
              <a:t>in </a:t>
            </a:r>
            <a:r>
              <a:rPr lang="en-US" dirty="0" smtClean="0"/>
              <a:t>the </a:t>
            </a:r>
            <a:r>
              <a:rPr lang="en-US" dirty="0"/>
              <a:t>phrase. </a:t>
            </a:r>
            <a:endParaRPr lang="tr-TR" dirty="0" smtClean="0"/>
          </a:p>
          <a:p>
            <a:endParaRPr lang="tr-TR" dirty="0"/>
          </a:p>
          <a:p>
            <a:r>
              <a:rPr lang="en-US" dirty="0"/>
              <a:t>Brazil et al. (1980) suggest that at </a:t>
            </a:r>
            <a:r>
              <a:rPr lang="en-US" dirty="0" smtClean="0"/>
              <a:t>least</a:t>
            </a:r>
            <a:r>
              <a:rPr lang="tr-TR" dirty="0" smtClean="0"/>
              <a:t> </a:t>
            </a:r>
            <a:r>
              <a:rPr lang="en-US" dirty="0" smtClean="0"/>
              <a:t>three </a:t>
            </a:r>
            <a:r>
              <a:rPr lang="en-US" dirty="0"/>
              <a:t>different onset levels can be identified in speech: </a:t>
            </a:r>
            <a:r>
              <a:rPr lang="en-US" i="1" dirty="0"/>
              <a:t>High</a:t>
            </a:r>
            <a:r>
              <a:rPr lang="en-US" dirty="0"/>
              <a:t>, </a:t>
            </a:r>
            <a:r>
              <a:rPr lang="en-US" i="1" dirty="0"/>
              <a:t>Mid</a:t>
            </a:r>
            <a:r>
              <a:rPr lang="en-US" dirty="0"/>
              <a:t>, and </a:t>
            </a:r>
            <a:r>
              <a:rPr lang="en-US" i="1" dirty="0" smtClean="0"/>
              <a:t>Low</a:t>
            </a:r>
            <a:r>
              <a:rPr lang="tr-TR" i="1" dirty="0" smtClean="0"/>
              <a:t>.</a:t>
            </a:r>
            <a:endParaRPr lang="tr-TR" dirty="0"/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 </a:t>
            </a:r>
            <a:r>
              <a:rPr lang="tr-TR" i="1" dirty="0" smtClean="0"/>
              <a:t>Pitch: </a:t>
            </a:r>
            <a:r>
              <a:rPr lang="en-US" dirty="0" smtClean="0"/>
              <a:t>the </a:t>
            </a:r>
            <a:r>
              <a:rPr lang="en-US" dirty="0"/>
              <a:t>quality of a sound governed by the rate of vibrations producing it; the degree of highness or lowness of a tone.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36606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Register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i</a:t>
            </a:r>
            <a:r>
              <a:rPr lang="tr-TR" dirty="0" smtClean="0"/>
              <a:t>s </a:t>
            </a:r>
            <a:r>
              <a:rPr lang="en-US" dirty="0" smtClean="0"/>
              <a:t>defined</a:t>
            </a:r>
            <a:r>
              <a:rPr lang="tr-TR" dirty="0" smtClean="0"/>
              <a:t> </a:t>
            </a:r>
            <a:r>
              <a:rPr lang="en-US" dirty="0" smtClean="0"/>
              <a:t>as </a:t>
            </a:r>
            <a:r>
              <a:rPr lang="en-US" dirty="0"/>
              <a:t>the relative position of an intonation phrase within a speaker’s overall voice </a:t>
            </a:r>
            <a:r>
              <a:rPr lang="en-US" dirty="0" smtClean="0"/>
              <a:t>range</a:t>
            </a:r>
            <a:r>
              <a:rPr lang="tr-TR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Cruttenden</a:t>
            </a:r>
            <a:r>
              <a:rPr lang="en-US" dirty="0" smtClean="0"/>
              <a:t> </a:t>
            </a:r>
            <a:r>
              <a:rPr lang="en-US" dirty="0"/>
              <a:t>1986: 129). </a:t>
            </a:r>
            <a:endParaRPr lang="tr-TR" dirty="0" smtClean="0"/>
          </a:p>
          <a:p>
            <a:r>
              <a:rPr lang="en-US" dirty="0" smtClean="0"/>
              <a:t>is </a:t>
            </a:r>
            <a:r>
              <a:rPr lang="en-US" dirty="0"/>
              <a:t>distinct from onset level because it affects </a:t>
            </a:r>
            <a:r>
              <a:rPr lang="en-US" dirty="0" smtClean="0"/>
              <a:t>all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pitches in a given intonation phrase rather than only that of the first </a:t>
            </a:r>
            <a:r>
              <a:rPr lang="en-US" dirty="0" smtClean="0"/>
              <a:t>accented</a:t>
            </a:r>
            <a:r>
              <a:rPr lang="tr-TR" dirty="0" smtClean="0"/>
              <a:t> </a:t>
            </a:r>
            <a:r>
              <a:rPr lang="en-US" dirty="0" smtClean="0"/>
              <a:t>syllable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0764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Intonation and Discourse:</a:t>
            </a:r>
            <a:br>
              <a:rPr lang="en-US" dirty="0"/>
            </a:br>
            <a:r>
              <a:rPr lang="en-US" dirty="0"/>
              <a:t>Current Views </a:t>
            </a:r>
            <a:r>
              <a:rPr lang="en-US" dirty="0" smtClean="0"/>
              <a:t>from Within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By the </a:t>
            </a:r>
            <a:r>
              <a:rPr lang="en-US" dirty="0" smtClean="0"/>
              <a:t>1980s</a:t>
            </a:r>
            <a:r>
              <a:rPr lang="tr-TR" dirty="0" smtClean="0"/>
              <a:t>, </a:t>
            </a:r>
            <a:r>
              <a:rPr lang="en-US" dirty="0" smtClean="0"/>
              <a:t>discourse </a:t>
            </a:r>
            <a:r>
              <a:rPr lang="en-US" dirty="0"/>
              <a:t>function of intonation </a:t>
            </a:r>
            <a:r>
              <a:rPr lang="tr-TR" dirty="0"/>
              <a:t>c</a:t>
            </a:r>
            <a:r>
              <a:rPr lang="en-US" dirty="0" err="1" smtClean="0"/>
              <a:t>ould</a:t>
            </a:r>
            <a:r>
              <a:rPr lang="en-US" dirty="0" smtClean="0"/>
              <a:t> </a:t>
            </a:r>
            <a:r>
              <a:rPr lang="en-US" dirty="0"/>
              <a:t>merit investigation </a:t>
            </a:r>
            <a:r>
              <a:rPr lang="en-US" dirty="0" smtClean="0"/>
              <a:t>(</a:t>
            </a:r>
            <a:r>
              <a:rPr lang="en-US" dirty="0" err="1" smtClean="0"/>
              <a:t>Couper-Kuhlen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r>
              <a:rPr lang="tr-TR" dirty="0" smtClean="0"/>
              <a:t>2001</a:t>
            </a:r>
            <a:r>
              <a:rPr lang="en-US" dirty="0" smtClean="0"/>
              <a:t>).</a:t>
            </a:r>
            <a:endParaRPr lang="tr-TR" dirty="0" smtClean="0"/>
          </a:p>
          <a:p>
            <a:endParaRPr lang="en-US" dirty="0"/>
          </a:p>
          <a:p>
            <a:r>
              <a:rPr lang="en-US" dirty="0"/>
              <a:t> Brazil, </a:t>
            </a:r>
            <a:r>
              <a:rPr lang="en-US" dirty="0" err="1" smtClean="0"/>
              <a:t>Coulthard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 err="1"/>
              <a:t>Johns’s</a:t>
            </a:r>
            <a:r>
              <a:rPr lang="en-US" dirty="0"/>
              <a:t> Discourse Intonation and Language Teaching (1980) was instrumental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bringing </a:t>
            </a:r>
            <a:r>
              <a:rPr lang="en-US" dirty="0"/>
              <a:t>about this realization.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8549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Significantly the impulse to look at intonation in discourse came from language </a:t>
            </a:r>
            <a:r>
              <a:rPr lang="en-US" dirty="0" smtClean="0"/>
              <a:t>teachers</a:t>
            </a:r>
            <a:r>
              <a:rPr lang="tr-TR" dirty="0" smtClean="0"/>
              <a:t>.</a:t>
            </a: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6461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r>
              <a:rPr lang="en-US" dirty="0" err="1" smtClean="0"/>
              <a:t>Th</a:t>
            </a:r>
            <a:r>
              <a:rPr lang="tr-TR" dirty="0" smtClean="0"/>
              <a:t>ere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</a:t>
            </a:r>
            <a:r>
              <a:rPr lang="en-US" dirty="0" err="1" smtClean="0"/>
              <a:t>ree</a:t>
            </a:r>
            <a:r>
              <a:rPr lang="en-US" dirty="0" smtClean="0"/>
              <a:t> strands of research in the field of intonation in discourse, growing out of</a:t>
            </a:r>
            <a:r>
              <a:rPr lang="tr-TR" dirty="0" smtClean="0"/>
              <a:t> </a:t>
            </a:r>
            <a:r>
              <a:rPr lang="en-US" dirty="0" smtClean="0"/>
              <a:t>three different methodological approaches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      1. </a:t>
            </a:r>
            <a:r>
              <a:rPr lang="en-US" dirty="0" smtClean="0"/>
              <a:t>First </a:t>
            </a:r>
            <a:r>
              <a:rPr lang="en-US" dirty="0"/>
              <a:t>there is the school of thought which sees </a:t>
            </a:r>
            <a:r>
              <a:rPr lang="en-US" dirty="0" smtClean="0"/>
              <a:t>intonation</a:t>
            </a:r>
            <a:r>
              <a:rPr lang="tr-TR" dirty="0" smtClean="0"/>
              <a:t> </a:t>
            </a:r>
            <a:r>
              <a:rPr lang="en-US" dirty="0" smtClean="0"/>
              <a:t>as </a:t>
            </a:r>
            <a:r>
              <a:rPr lang="en-US" dirty="0"/>
              <a:t>a part of </a:t>
            </a:r>
            <a:r>
              <a:rPr lang="en-US" u="sng" dirty="0"/>
              <a:t>grammar</a:t>
            </a:r>
            <a:r>
              <a:rPr lang="en-US" dirty="0"/>
              <a:t> broadly speaking</a:t>
            </a:r>
            <a:r>
              <a:rPr lang="en-US" dirty="0" smtClean="0"/>
              <a:t>.</a:t>
            </a: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33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school actually has </a:t>
            </a:r>
            <a:r>
              <a:rPr lang="en-US" dirty="0" smtClean="0"/>
              <a:t>a tradition.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Historically </a:t>
            </a:r>
            <a:r>
              <a:rPr lang="en-US" dirty="0"/>
              <a:t>some of the earliest work on intonation tried to establish a correspondence between </a:t>
            </a:r>
            <a:r>
              <a:rPr lang="en-US" u="sng" dirty="0"/>
              <a:t>declarative</a:t>
            </a:r>
            <a:r>
              <a:rPr lang="en-US" dirty="0"/>
              <a:t>, </a:t>
            </a:r>
            <a:r>
              <a:rPr lang="en-US" u="sng" dirty="0"/>
              <a:t>interrogative</a:t>
            </a:r>
            <a:r>
              <a:rPr lang="en-US" dirty="0"/>
              <a:t>, and </a:t>
            </a:r>
            <a:r>
              <a:rPr lang="en-US" u="sng" dirty="0"/>
              <a:t>exclamatory sentence </a:t>
            </a:r>
            <a:r>
              <a:rPr lang="en-US" dirty="0"/>
              <a:t>types and final falling or rising intonation (</a:t>
            </a:r>
            <a:r>
              <a:rPr lang="en-US" dirty="0" err="1"/>
              <a:t>Couper-Kuhlen</a:t>
            </a:r>
            <a:r>
              <a:rPr lang="en-US" dirty="0"/>
              <a:t> and </a:t>
            </a:r>
            <a:r>
              <a:rPr lang="en-US" dirty="0" err="1"/>
              <a:t>Selting</a:t>
            </a:r>
            <a:r>
              <a:rPr lang="en-US" dirty="0"/>
              <a:t> 1996).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5602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</a:t>
            </a:r>
            <a:r>
              <a:rPr lang="en-US" dirty="0" err="1" smtClean="0"/>
              <a:t>ntonation</a:t>
            </a:r>
            <a:r>
              <a:rPr lang="en-US" dirty="0" smtClean="0"/>
              <a:t> </a:t>
            </a:r>
            <a:r>
              <a:rPr lang="en-US" dirty="0"/>
              <a:t>is thought of as related </a:t>
            </a:r>
            <a:r>
              <a:rPr lang="en-US" dirty="0" smtClean="0"/>
              <a:t>not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grammar but </a:t>
            </a:r>
            <a:r>
              <a:rPr lang="en-US" u="sng" dirty="0"/>
              <a:t>to information </a:t>
            </a:r>
            <a:r>
              <a:rPr lang="en-US" u="sng" dirty="0" smtClean="0"/>
              <a:t>flow</a:t>
            </a:r>
            <a:r>
              <a:rPr lang="tr-TR" dirty="0" smtClean="0"/>
              <a:t>. </a:t>
            </a:r>
            <a:r>
              <a:rPr lang="en-US" dirty="0" smtClean="0"/>
              <a:t>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273025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Chafe’s work (1979, 1980, 1993), for instance, intonation is said to provide a window on consciousness via the establishment of two different types of unit: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1. </a:t>
            </a:r>
            <a:r>
              <a:rPr lang="en-US" dirty="0" smtClean="0"/>
              <a:t>the </a:t>
            </a:r>
            <a:r>
              <a:rPr lang="en-US" dirty="0"/>
              <a:t>intonation unit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2.</a:t>
            </a:r>
            <a:r>
              <a:rPr lang="en-US" dirty="0" smtClean="0"/>
              <a:t> </a:t>
            </a:r>
            <a:r>
              <a:rPr lang="en-US" dirty="0"/>
              <a:t>the accent unit.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711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tr-TR" dirty="0"/>
              <a:t>I</a:t>
            </a:r>
            <a:r>
              <a:rPr lang="en-US" dirty="0" err="1" smtClean="0"/>
              <a:t>ntonation</a:t>
            </a:r>
            <a:r>
              <a:rPr lang="en-US" dirty="0" smtClean="0"/>
              <a:t> </a:t>
            </a:r>
            <a:r>
              <a:rPr lang="en-US" dirty="0"/>
              <a:t>unit </a:t>
            </a:r>
            <a:r>
              <a:rPr lang="tr-TR" dirty="0" err="1" smtClean="0"/>
              <a:t>covers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information that is in the speaker’s focus of consciousness at a given moment (1993: 39</a:t>
            </a:r>
            <a:r>
              <a:rPr lang="en-US" dirty="0" smtClean="0"/>
              <a:t>)</a:t>
            </a:r>
            <a:r>
              <a:rPr lang="tr-TR" dirty="0" smtClean="0"/>
              <a:t>.</a:t>
            </a:r>
          </a:p>
          <a:p>
            <a:pPr>
              <a:buFont typeface="Wingdings" pitchFamily="2" charset="2"/>
              <a:buChar char="ü"/>
            </a:pPr>
            <a:endParaRPr lang="tr-TR" dirty="0" smtClean="0"/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accent units are the domains of activation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new</a:t>
            </a:r>
            <a:r>
              <a:rPr lang="en-US" dirty="0"/>
              <a:t>, accessible and/or given information.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7605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W</a:t>
            </a:r>
            <a:r>
              <a:rPr lang="en-US" dirty="0" err="1" smtClean="0"/>
              <a:t>ithin</a:t>
            </a:r>
            <a:r>
              <a:rPr lang="en-US" dirty="0" smtClean="0"/>
              <a:t> </a:t>
            </a:r>
            <a:r>
              <a:rPr lang="en-US" dirty="0"/>
              <a:t>this tradition, Du Bois et al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en-US" dirty="0" smtClean="0"/>
              <a:t>(</a:t>
            </a:r>
            <a:r>
              <a:rPr lang="en-US" dirty="0"/>
              <a:t>1992, 1993) have </a:t>
            </a:r>
            <a:r>
              <a:rPr lang="tr-TR" dirty="0" err="1" smtClean="0"/>
              <a:t>offered</a:t>
            </a:r>
            <a:r>
              <a:rPr lang="tr-TR" dirty="0" smtClean="0"/>
              <a:t> </a:t>
            </a:r>
            <a:r>
              <a:rPr lang="tr-TR" dirty="0" err="1" smtClean="0"/>
              <a:t>insights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notion of transitional continuity between one intonation unit and the </a:t>
            </a:r>
            <a:r>
              <a:rPr lang="en-US" dirty="0" smtClean="0"/>
              <a:t>next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907276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569</Words>
  <Application>Microsoft Office PowerPoint</Application>
  <PresentationFormat>Ekran Gösterisi (4:3)</PresentationFormat>
  <Paragraphs>44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Ofis Teması</vt:lpstr>
      <vt:lpstr>Discourse Analysis and Linguistics</vt:lpstr>
      <vt:lpstr>Intonation and Discourse: Current Views from Within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Significance of Context</vt:lpstr>
      <vt:lpstr>PowerPoint Sunusu</vt:lpstr>
      <vt:lpstr>PowerPoint Sunusu</vt:lpstr>
      <vt:lpstr>PowerPoint Sunusu</vt:lpstr>
      <vt:lpstr>PowerPoint Sunusu</vt:lpstr>
      <vt:lpstr>Onset Level</vt:lpstr>
      <vt:lpstr>Register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Discourse and Grammar : Discourse Analysis and Linguistics</dc:title>
  <dc:creator>DELL</dc:creator>
  <cp:lastModifiedBy>Betul ALTAS</cp:lastModifiedBy>
  <cp:revision>95</cp:revision>
  <dcterms:created xsi:type="dcterms:W3CDTF">2020-10-11T12:15:03Z</dcterms:created>
  <dcterms:modified xsi:type="dcterms:W3CDTF">2023-10-17T06:03:06Z</dcterms:modified>
</cp:coreProperties>
</file>