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83" r:id="rId3"/>
    <p:sldId id="284" r:id="rId4"/>
    <p:sldId id="285" r:id="rId5"/>
    <p:sldId id="286" r:id="rId6"/>
    <p:sldId id="287" r:id="rId7"/>
    <p:sldId id="288" r:id="rId8"/>
    <p:sldId id="289" r:id="rId9"/>
    <p:sldId id="290" r:id="rId10"/>
    <p:sldId id="291" r:id="rId11"/>
    <p:sldId id="298" r:id="rId12"/>
    <p:sldId id="292" r:id="rId13"/>
    <p:sldId id="293" r:id="rId14"/>
    <p:sldId id="294" r:id="rId15"/>
    <p:sldId id="295" r:id="rId16"/>
    <p:sldId id="296" r:id="rId17"/>
    <p:sldId id="297" r:id="rId1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9653" autoAdjust="0"/>
    <p:restoredTop sz="94690"/>
  </p:normalViewPr>
  <p:slideViewPr>
    <p:cSldViewPr snapToGrid="0">
      <p:cViewPr varScale="1">
        <p:scale>
          <a:sx n="54" d="100"/>
          <a:sy n="54" d="100"/>
        </p:scale>
        <p:origin x="240" y="143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tr-TR"/>
              <a:t>Asıl başlık stilini düzenlemek için tıklayın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AE196D77-73A5-486F-BBB9-33F5C27DA304}" type="datetimeFigureOut">
              <a:rPr lang="tr-TR" smtClean="0"/>
              <a:t>24.02.2026</a:t>
            </a:fld>
            <a:endParaRPr lang="tr-TR"/>
          </a:p>
        </p:txBody>
      </p:sp>
      <p:sp>
        <p:nvSpPr>
          <p:cNvPr id="5" name="Footer Placeholder 4"/>
          <p:cNvSpPr>
            <a:spLocks noGrp="1"/>
          </p:cNvSpPr>
          <p:nvPr>
            <p:ph type="ftr" sz="quarter" idx="11"/>
          </p:nvPr>
        </p:nvSpPr>
        <p:spPr/>
        <p:txBody>
          <a:bodyPr/>
          <a:lstStyle/>
          <a:p>
            <a:endParaRPr lang="tr-TR"/>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txBody>
          <a:bodyPr/>
          <a:lstStyle/>
          <a:p>
            <a:endParaRPr lang="tr-TR"/>
          </a:p>
        </p:txBody>
      </p:sp>
      <p:sp>
        <p:nvSpPr>
          <p:cNvPr id="6" name="Slide Number Placeholder 5"/>
          <p:cNvSpPr>
            <a:spLocks noGrp="1"/>
          </p:cNvSpPr>
          <p:nvPr>
            <p:ph type="sldNum" sz="quarter" idx="12"/>
          </p:nvPr>
        </p:nvSpPr>
        <p:spPr>
          <a:xfrm>
            <a:off x="531812" y="4529540"/>
            <a:ext cx="779767" cy="365125"/>
          </a:xfrm>
        </p:spPr>
        <p:txBody>
          <a:bodyPr/>
          <a:lstStyle/>
          <a:p>
            <a:fld id="{DD064366-0D7E-4705-9A36-5507555527E4}" type="slidenum">
              <a:rPr lang="tr-TR" smtClean="0"/>
              <a:t>‹#›</a:t>
            </a:fld>
            <a:endParaRPr lang="tr-TR"/>
          </a:p>
        </p:txBody>
      </p:sp>
    </p:spTree>
    <p:extLst>
      <p:ext uri="{BB962C8B-B14F-4D97-AF65-F5344CB8AC3E}">
        <p14:creationId xmlns:p14="http://schemas.microsoft.com/office/powerpoint/2010/main" val="38382359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tr-TR"/>
              <a:t>Asıl başlık stilini düzenlemek için tıklayın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AE196D77-73A5-486F-BBB9-33F5C27DA304}" type="datetimeFigureOut">
              <a:rPr lang="tr-TR" smtClean="0"/>
              <a:t>24.02.2026</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D064366-0D7E-4705-9A36-5507555527E4}" type="slidenum">
              <a:rPr lang="tr-TR" smtClean="0"/>
              <a:t>‹#›</a:t>
            </a:fld>
            <a:endParaRPr lang="tr-TR"/>
          </a:p>
        </p:txBody>
      </p:sp>
    </p:spTree>
    <p:extLst>
      <p:ext uri="{BB962C8B-B14F-4D97-AF65-F5344CB8AC3E}">
        <p14:creationId xmlns:p14="http://schemas.microsoft.com/office/powerpoint/2010/main" val="89337370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a:t>Asıl başlık stilini düzenlemek için tıklayın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düzenlemek için tıklayın</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AE196D77-73A5-486F-BBB9-33F5C27DA304}" type="datetimeFigureOut">
              <a:rPr lang="tr-TR" smtClean="0"/>
              <a:t>24.02.2026</a:t>
            </a:fld>
            <a:endParaRPr lang="tr-TR"/>
          </a:p>
        </p:txBody>
      </p:sp>
      <p:sp>
        <p:nvSpPr>
          <p:cNvPr id="5" name="Footer Placeholder 4"/>
          <p:cNvSpPr>
            <a:spLocks noGrp="1"/>
          </p:cNvSpPr>
          <p:nvPr>
            <p:ph type="ftr" sz="quarter" idx="11"/>
          </p:nvPr>
        </p:nvSpPr>
        <p:spPr/>
        <p:txBody>
          <a:bodyPr/>
          <a:lstStyle/>
          <a:p>
            <a:endParaRPr lang="tr-TR"/>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D064366-0D7E-4705-9A36-5507555527E4}" type="slidenum">
              <a:rPr lang="tr-TR" smtClean="0"/>
              <a:t>‹#›</a:t>
            </a:fld>
            <a:endParaRPr lang="tr-TR"/>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03325482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tr-TR"/>
              <a:t>Asıl başlık stilini düzenlemek için tıklayın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düzenlemek için tıklayın</a:t>
            </a:r>
          </a:p>
        </p:txBody>
      </p:sp>
      <p:sp>
        <p:nvSpPr>
          <p:cNvPr id="5" name="Date Placeholder 4"/>
          <p:cNvSpPr>
            <a:spLocks noGrp="1"/>
          </p:cNvSpPr>
          <p:nvPr>
            <p:ph type="dt" sz="half" idx="10"/>
          </p:nvPr>
        </p:nvSpPr>
        <p:spPr/>
        <p:txBody>
          <a:bodyPr/>
          <a:lstStyle/>
          <a:p>
            <a:fld id="{AE196D77-73A5-486F-BBB9-33F5C27DA304}" type="datetimeFigureOut">
              <a:rPr lang="tr-TR" smtClean="0"/>
              <a:t>24.02.2026</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D064366-0D7E-4705-9A36-5507555527E4}" type="slidenum">
              <a:rPr lang="tr-TR" smtClean="0"/>
              <a:t>‹#›</a:t>
            </a:fld>
            <a:endParaRPr lang="tr-TR"/>
          </a:p>
        </p:txBody>
      </p:sp>
    </p:spTree>
    <p:extLst>
      <p:ext uri="{BB962C8B-B14F-4D97-AF65-F5344CB8AC3E}">
        <p14:creationId xmlns:p14="http://schemas.microsoft.com/office/powerpoint/2010/main" val="268626169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a:t>Asıl başlık stilini düzenlemek için tıklayın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düzenlemek için tıklayın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düzenlemek için tıklayın</a:t>
            </a:r>
          </a:p>
        </p:txBody>
      </p:sp>
      <p:sp>
        <p:nvSpPr>
          <p:cNvPr id="5" name="Date Placeholder 4"/>
          <p:cNvSpPr>
            <a:spLocks noGrp="1"/>
          </p:cNvSpPr>
          <p:nvPr>
            <p:ph type="dt" sz="half" idx="10"/>
          </p:nvPr>
        </p:nvSpPr>
        <p:spPr/>
        <p:txBody>
          <a:bodyPr/>
          <a:lstStyle/>
          <a:p>
            <a:fld id="{AE196D77-73A5-486F-BBB9-33F5C27DA304}" type="datetimeFigureOut">
              <a:rPr lang="tr-TR" smtClean="0"/>
              <a:t>24.02.2026</a:t>
            </a:fld>
            <a:endParaRPr lang="tr-TR"/>
          </a:p>
        </p:txBody>
      </p:sp>
      <p:sp>
        <p:nvSpPr>
          <p:cNvPr id="6" name="Footer Placeholder 5"/>
          <p:cNvSpPr>
            <a:spLocks noGrp="1"/>
          </p:cNvSpPr>
          <p:nvPr>
            <p:ph type="ftr" sz="quarter" idx="11"/>
          </p:nvPr>
        </p:nvSpPr>
        <p:spPr/>
        <p:txBody>
          <a:bodyPr/>
          <a:lstStyle/>
          <a:p>
            <a:endParaRPr lang="tr-TR"/>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D064366-0D7E-4705-9A36-5507555527E4}" type="slidenum">
              <a:rPr lang="tr-TR" smtClean="0"/>
              <a:t>‹#›</a:t>
            </a:fld>
            <a:endParaRPr lang="tr-TR"/>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91484928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tr-TR"/>
              <a:t>Asıl başlık stilini düzenlemek için tıklayın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düzenlemek için tıklayın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düzenlemek için tıklayın</a:t>
            </a:r>
          </a:p>
        </p:txBody>
      </p:sp>
      <p:sp>
        <p:nvSpPr>
          <p:cNvPr id="5" name="Date Placeholder 4"/>
          <p:cNvSpPr>
            <a:spLocks noGrp="1"/>
          </p:cNvSpPr>
          <p:nvPr>
            <p:ph type="dt" sz="half" idx="10"/>
          </p:nvPr>
        </p:nvSpPr>
        <p:spPr/>
        <p:txBody>
          <a:bodyPr/>
          <a:lstStyle/>
          <a:p>
            <a:fld id="{AE196D77-73A5-486F-BBB9-33F5C27DA304}" type="datetimeFigureOut">
              <a:rPr lang="tr-TR" smtClean="0"/>
              <a:t>24.02.2026</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D064366-0D7E-4705-9A36-5507555527E4}" type="slidenum">
              <a:rPr lang="tr-TR" smtClean="0"/>
              <a:t>‹#›</a:t>
            </a:fld>
            <a:endParaRPr lang="tr-TR"/>
          </a:p>
        </p:txBody>
      </p:sp>
    </p:spTree>
    <p:extLst>
      <p:ext uri="{BB962C8B-B14F-4D97-AF65-F5344CB8AC3E}">
        <p14:creationId xmlns:p14="http://schemas.microsoft.com/office/powerpoint/2010/main" val="272034755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Vertical Text Placeholder 2"/>
          <p:cNvSpPr>
            <a:spLocks noGrp="1"/>
          </p:cNvSpPr>
          <p:nvPr>
            <p:ph type="body" orient="vert" idx="1"/>
          </p:nvPr>
        </p:nvSpPr>
        <p:spPr/>
        <p:txBody>
          <a:bodyPr vert="eaVert" ancho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AE196D77-73A5-486F-BBB9-33F5C27DA304}" type="datetimeFigureOut">
              <a:rPr lang="tr-TR" smtClean="0"/>
              <a:t>24.02.2026</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D064366-0D7E-4705-9A36-5507555527E4}" type="slidenum">
              <a:rPr lang="tr-TR" smtClean="0"/>
              <a:t>‹#›</a:t>
            </a:fld>
            <a:endParaRPr lang="tr-TR"/>
          </a:p>
        </p:txBody>
      </p:sp>
    </p:spTree>
    <p:extLst>
      <p:ext uri="{BB962C8B-B14F-4D97-AF65-F5344CB8AC3E}">
        <p14:creationId xmlns:p14="http://schemas.microsoft.com/office/powerpoint/2010/main" val="399841912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AE196D77-73A5-486F-BBB9-33F5C27DA304}" type="datetimeFigureOut">
              <a:rPr lang="tr-TR" smtClean="0"/>
              <a:t>24.02.2026</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D064366-0D7E-4705-9A36-5507555527E4}" type="slidenum">
              <a:rPr lang="tr-TR" smtClean="0"/>
              <a:t>‹#›</a:t>
            </a:fld>
            <a:endParaRPr lang="tr-TR"/>
          </a:p>
        </p:txBody>
      </p:sp>
    </p:spTree>
    <p:extLst>
      <p:ext uri="{BB962C8B-B14F-4D97-AF65-F5344CB8AC3E}">
        <p14:creationId xmlns:p14="http://schemas.microsoft.com/office/powerpoint/2010/main" val="28525521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tr-TR"/>
              <a:t>Asıl başlık stilini düzenlemek için tıklayın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AE196D77-73A5-486F-BBB9-33F5C27DA304}" type="datetimeFigureOut">
              <a:rPr lang="tr-TR" smtClean="0"/>
              <a:t>24.02.2026</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txBody>
          <a:bodyPr/>
          <a:lstStyle/>
          <a:p>
            <a:endParaRPr lang="tr-TR"/>
          </a:p>
        </p:txBody>
      </p:sp>
      <p:sp>
        <p:nvSpPr>
          <p:cNvPr id="6" name="Slide Number Placeholder 5"/>
          <p:cNvSpPr>
            <a:spLocks noGrp="1"/>
          </p:cNvSpPr>
          <p:nvPr>
            <p:ph type="sldNum" sz="quarter" idx="12"/>
          </p:nvPr>
        </p:nvSpPr>
        <p:spPr/>
        <p:txBody>
          <a:bodyPr/>
          <a:lstStyle/>
          <a:p>
            <a:fld id="{DD064366-0D7E-4705-9A36-5507555527E4}" type="slidenum">
              <a:rPr lang="tr-TR" smtClean="0"/>
              <a:t>‹#›</a:t>
            </a:fld>
            <a:endParaRPr lang="tr-TR"/>
          </a:p>
        </p:txBody>
      </p:sp>
    </p:spTree>
    <p:extLst>
      <p:ext uri="{BB962C8B-B14F-4D97-AF65-F5344CB8AC3E}">
        <p14:creationId xmlns:p14="http://schemas.microsoft.com/office/powerpoint/2010/main" val="19690559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tr-TR"/>
              <a:t>Asıl başlık stilini düzenlemek için tıklayın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AE196D77-73A5-486F-BBB9-33F5C27DA304}" type="datetimeFigureOut">
              <a:rPr lang="tr-TR" smtClean="0"/>
              <a:t>24.02.2026</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D064366-0D7E-4705-9A36-5507555527E4}" type="slidenum">
              <a:rPr lang="tr-TR" smtClean="0"/>
              <a:t>‹#›</a:t>
            </a:fld>
            <a:endParaRPr lang="tr-TR"/>
          </a:p>
        </p:txBody>
      </p:sp>
    </p:spTree>
    <p:extLst>
      <p:ext uri="{BB962C8B-B14F-4D97-AF65-F5344CB8AC3E}">
        <p14:creationId xmlns:p14="http://schemas.microsoft.com/office/powerpoint/2010/main" val="27071235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AE196D77-73A5-486F-BBB9-33F5C27DA304}" type="datetimeFigureOut">
              <a:rPr lang="tr-TR" smtClean="0"/>
              <a:t>24.02.2026</a:t>
            </a:fld>
            <a:endParaRPr lang="tr-TR"/>
          </a:p>
        </p:txBody>
      </p:sp>
      <p:sp>
        <p:nvSpPr>
          <p:cNvPr id="6" name="Footer Placeholder 5"/>
          <p:cNvSpPr>
            <a:spLocks noGrp="1"/>
          </p:cNvSpPr>
          <p:nvPr>
            <p:ph type="ftr" sz="quarter" idx="11"/>
          </p:nvPr>
        </p:nvSpPr>
        <p:spPr/>
        <p:txBody>
          <a:bodyPr/>
          <a:lstStyle/>
          <a:p>
            <a:endParaRPr lang="tr-TR"/>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D064366-0D7E-4705-9A36-5507555527E4}" type="slidenum">
              <a:rPr lang="tr-TR" smtClean="0"/>
              <a:t>‹#›</a:t>
            </a:fld>
            <a:endParaRPr lang="tr-TR"/>
          </a:p>
        </p:txBody>
      </p:sp>
    </p:spTree>
    <p:extLst>
      <p:ext uri="{BB962C8B-B14F-4D97-AF65-F5344CB8AC3E}">
        <p14:creationId xmlns:p14="http://schemas.microsoft.com/office/powerpoint/2010/main" val="379092575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a:t>Asıl başlık stilini düzenlemek için tıklayın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AE196D77-73A5-486F-BBB9-33F5C27DA304}" type="datetimeFigureOut">
              <a:rPr lang="tr-TR" smtClean="0"/>
              <a:t>24.02.2026</a:t>
            </a:fld>
            <a:endParaRPr lang="tr-TR"/>
          </a:p>
        </p:txBody>
      </p:sp>
      <p:sp>
        <p:nvSpPr>
          <p:cNvPr id="8" name="Footer Placeholder 7"/>
          <p:cNvSpPr>
            <a:spLocks noGrp="1"/>
          </p:cNvSpPr>
          <p:nvPr>
            <p:ph type="ftr" sz="quarter" idx="11"/>
          </p:nvPr>
        </p:nvSpPr>
        <p:spPr/>
        <p:txBody>
          <a:bodyPr/>
          <a:lstStyle/>
          <a:p>
            <a:endParaRPr lang="tr-T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D064366-0D7E-4705-9A36-5507555527E4}" type="slidenum">
              <a:rPr lang="tr-TR" smtClean="0"/>
              <a:t>‹#›</a:t>
            </a:fld>
            <a:endParaRPr lang="tr-TR"/>
          </a:p>
        </p:txBody>
      </p:sp>
    </p:spTree>
    <p:extLst>
      <p:ext uri="{BB962C8B-B14F-4D97-AF65-F5344CB8AC3E}">
        <p14:creationId xmlns:p14="http://schemas.microsoft.com/office/powerpoint/2010/main" val="5939640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AE196D77-73A5-486F-BBB9-33F5C27DA304}" type="datetimeFigureOut">
              <a:rPr lang="tr-TR" smtClean="0"/>
              <a:t>24.02.2026</a:t>
            </a:fld>
            <a:endParaRPr lang="tr-TR"/>
          </a:p>
        </p:txBody>
      </p:sp>
      <p:sp>
        <p:nvSpPr>
          <p:cNvPr id="4" name="Footer Placeholder 3"/>
          <p:cNvSpPr>
            <a:spLocks noGrp="1"/>
          </p:cNvSpPr>
          <p:nvPr>
            <p:ph type="ftr" sz="quarter" idx="11"/>
          </p:nvPr>
        </p:nvSpPr>
        <p:spPr/>
        <p:txBody>
          <a:bodyPr/>
          <a:lstStyle/>
          <a:p>
            <a:endParaRPr lang="tr-TR"/>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D064366-0D7E-4705-9A36-5507555527E4}" type="slidenum">
              <a:rPr lang="tr-TR" smtClean="0"/>
              <a:t>‹#›</a:t>
            </a:fld>
            <a:endParaRPr lang="tr-TR"/>
          </a:p>
        </p:txBody>
      </p:sp>
    </p:spTree>
    <p:extLst>
      <p:ext uri="{BB962C8B-B14F-4D97-AF65-F5344CB8AC3E}">
        <p14:creationId xmlns:p14="http://schemas.microsoft.com/office/powerpoint/2010/main" val="38416661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E196D77-73A5-486F-BBB9-33F5C27DA304}" type="datetimeFigureOut">
              <a:rPr lang="tr-TR" smtClean="0"/>
              <a:t>24.02.2026</a:t>
            </a:fld>
            <a:endParaRPr lang="tr-TR"/>
          </a:p>
        </p:txBody>
      </p:sp>
      <p:sp>
        <p:nvSpPr>
          <p:cNvPr id="3" name="Footer Placeholder 2"/>
          <p:cNvSpPr>
            <a:spLocks noGrp="1"/>
          </p:cNvSpPr>
          <p:nvPr>
            <p:ph type="ftr" sz="quarter" idx="11"/>
          </p:nvPr>
        </p:nvSpPr>
        <p:spPr/>
        <p:txBody>
          <a:bodyPr/>
          <a:lstStyle/>
          <a:p>
            <a:endParaRPr lang="tr-TR"/>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D064366-0D7E-4705-9A36-5507555527E4}" type="slidenum">
              <a:rPr lang="tr-TR" smtClean="0"/>
              <a:t>‹#›</a:t>
            </a:fld>
            <a:endParaRPr lang="tr-TR"/>
          </a:p>
        </p:txBody>
      </p:sp>
    </p:spTree>
    <p:extLst>
      <p:ext uri="{BB962C8B-B14F-4D97-AF65-F5344CB8AC3E}">
        <p14:creationId xmlns:p14="http://schemas.microsoft.com/office/powerpoint/2010/main" val="360358059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tr-TR"/>
              <a:t>Asıl başlık stilini düzenlemek için tıklayın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AE196D77-73A5-486F-BBB9-33F5C27DA304}" type="datetimeFigureOut">
              <a:rPr lang="tr-TR" smtClean="0"/>
              <a:t>24.02.2026</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D064366-0D7E-4705-9A36-5507555527E4}" type="slidenum">
              <a:rPr lang="tr-TR" smtClean="0"/>
              <a:t>‹#›</a:t>
            </a:fld>
            <a:endParaRPr lang="tr-TR"/>
          </a:p>
        </p:txBody>
      </p:sp>
    </p:spTree>
    <p:extLst>
      <p:ext uri="{BB962C8B-B14F-4D97-AF65-F5344CB8AC3E}">
        <p14:creationId xmlns:p14="http://schemas.microsoft.com/office/powerpoint/2010/main" val="138370457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simgeye tıklayın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AE196D77-73A5-486F-BBB9-33F5C27DA304}" type="datetimeFigureOut">
              <a:rPr lang="tr-TR" smtClean="0"/>
              <a:t>24.02.2026</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D064366-0D7E-4705-9A36-5507555527E4}" type="slidenum">
              <a:rPr lang="tr-TR" smtClean="0"/>
              <a:t>‹#›</a:t>
            </a:fld>
            <a:endParaRPr lang="tr-TR"/>
          </a:p>
        </p:txBody>
      </p:sp>
    </p:spTree>
    <p:extLst>
      <p:ext uri="{BB962C8B-B14F-4D97-AF65-F5344CB8AC3E}">
        <p14:creationId xmlns:p14="http://schemas.microsoft.com/office/powerpoint/2010/main" val="4729855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txBody>
            <a:bodyPr/>
            <a:lstStyle/>
            <a:p>
              <a:endParaRPr lang="tr-TR"/>
            </a:p>
          </p:txBody>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txBody>
            <a:bodyPr/>
            <a:lstStyle/>
            <a:p>
              <a:endParaRPr lang="tr-TR"/>
            </a:p>
          </p:txBody>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txBody>
            <a:bodyPr/>
            <a:lstStyle/>
            <a:p>
              <a:endParaRPr lang="tr-TR"/>
            </a:p>
          </p:txBody>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txBody>
            <a:bodyPr/>
            <a:lstStyle/>
            <a:p>
              <a:endParaRPr lang="tr-TR"/>
            </a:p>
          </p:txBody>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txBody>
            <a:bodyPr/>
            <a:lstStyle/>
            <a:p>
              <a:endParaRPr lang="tr-TR"/>
            </a:p>
          </p:txBody>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txBody>
            <a:bodyPr/>
            <a:lstStyle/>
            <a:p>
              <a:endParaRPr lang="tr-TR"/>
            </a:p>
          </p:txBody>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txBody>
            <a:bodyPr/>
            <a:lstStyle/>
            <a:p>
              <a:endParaRPr lang="tr-TR"/>
            </a:p>
          </p:txBody>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txBody>
            <a:bodyPr/>
            <a:lstStyle/>
            <a:p>
              <a:endParaRPr lang="tr-TR"/>
            </a:p>
          </p:txBody>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txBody>
            <a:bodyPr/>
            <a:lstStyle/>
            <a:p>
              <a:endParaRPr lang="tr-TR"/>
            </a:p>
          </p:txBody>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txBody>
            <a:bodyPr/>
            <a:lstStyle/>
            <a:p>
              <a:endParaRPr lang="tr-TR"/>
            </a:p>
          </p:txBody>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txBody>
            <a:bodyPr/>
            <a:lstStyle/>
            <a:p>
              <a:endParaRPr lang="tr-TR"/>
            </a:p>
          </p:txBody>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txBody>
            <a:bodyPr/>
            <a:lstStyle/>
            <a:p>
              <a:endParaRPr lang="tr-TR"/>
            </a:p>
          </p:txBody>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txBody>
            <a:bodyPr/>
            <a:lstStyle/>
            <a:p>
              <a:endParaRPr lang="tr-TR"/>
            </a:p>
          </p:txBody>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txBody>
            <a:bodyPr/>
            <a:lstStyle/>
            <a:p>
              <a:endParaRPr lang="tr-TR"/>
            </a:p>
          </p:txBody>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txBody>
            <a:bodyPr/>
            <a:lstStyle/>
            <a:p>
              <a:endParaRPr lang="tr-TR"/>
            </a:p>
          </p:txBody>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txBody>
            <a:bodyPr/>
            <a:lstStyle/>
            <a:p>
              <a:endParaRPr lang="tr-TR"/>
            </a:p>
          </p:txBody>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txBody>
            <a:bodyPr/>
            <a:lstStyle/>
            <a:p>
              <a:endParaRPr lang="tr-TR"/>
            </a:p>
          </p:txBody>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txBody>
            <a:bodyPr/>
            <a:lstStyle/>
            <a:p>
              <a:endParaRPr lang="tr-TR"/>
            </a:p>
          </p:txBody>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txBody>
            <a:bodyPr/>
            <a:lstStyle/>
            <a:p>
              <a:endParaRPr lang="tr-TR"/>
            </a:p>
          </p:txBody>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txBody>
            <a:bodyPr/>
            <a:lstStyle/>
            <a:p>
              <a:endParaRPr lang="tr-TR"/>
            </a:p>
          </p:txBody>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txBody>
            <a:bodyPr/>
            <a:lstStyle/>
            <a:p>
              <a:endParaRPr lang="tr-TR"/>
            </a:p>
          </p:txBody>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txBody>
            <a:bodyPr/>
            <a:lstStyle/>
            <a:p>
              <a:endParaRPr lang="tr-TR"/>
            </a:p>
          </p:txBody>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txBody>
            <a:bodyPr/>
            <a:lstStyle/>
            <a:p>
              <a:endParaRPr lang="tr-TR"/>
            </a:p>
          </p:txBody>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txBody>
            <a:bodyPr/>
            <a:lstStyle/>
            <a:p>
              <a:endParaRPr lang="tr-TR"/>
            </a:p>
          </p:txBody>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tr-TR"/>
          </a:p>
        </p:txBody>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AE196D77-73A5-486F-BBB9-33F5C27DA304}" type="datetimeFigureOut">
              <a:rPr lang="tr-TR" smtClean="0"/>
              <a:t>24.02.2026</a:t>
            </a:fld>
            <a:endParaRPr lang="tr-TR"/>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tr-TR"/>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D064366-0D7E-4705-9A36-5507555527E4}" type="slidenum">
              <a:rPr lang="tr-TR" smtClean="0"/>
              <a:t>‹#›</a:t>
            </a:fld>
            <a:endParaRPr lang="tr-TR"/>
          </a:p>
        </p:txBody>
      </p:sp>
    </p:spTree>
    <p:extLst>
      <p:ext uri="{BB962C8B-B14F-4D97-AF65-F5344CB8AC3E}">
        <p14:creationId xmlns:p14="http://schemas.microsoft.com/office/powerpoint/2010/main" val="348100218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2398732-9F36-8209-78AD-C1A0B0518CE5}"/>
              </a:ext>
            </a:extLst>
          </p:cNvPr>
          <p:cNvSpPr>
            <a:spLocks noGrp="1"/>
          </p:cNvSpPr>
          <p:nvPr>
            <p:ph type="ctrTitle"/>
          </p:nvPr>
        </p:nvSpPr>
        <p:spPr/>
        <p:txBody>
          <a:bodyPr/>
          <a:lstStyle/>
          <a:p>
            <a:r>
              <a:rPr lang="tr-TR" dirty="0"/>
              <a:t>Haciz (devam)</a:t>
            </a:r>
          </a:p>
        </p:txBody>
      </p:sp>
      <p:sp>
        <p:nvSpPr>
          <p:cNvPr id="3" name="Alt Başlık 2">
            <a:extLst>
              <a:ext uri="{FF2B5EF4-FFF2-40B4-BE49-F238E27FC236}">
                <a16:creationId xmlns:a16="http://schemas.microsoft.com/office/drawing/2014/main" id="{D62777AB-2CEB-1D99-6243-617092A42614}"/>
              </a:ext>
            </a:extLst>
          </p:cNvPr>
          <p:cNvSpPr>
            <a:spLocks noGrp="1"/>
          </p:cNvSpPr>
          <p:nvPr>
            <p:ph type="subTitle" idx="1"/>
          </p:nvPr>
        </p:nvSpPr>
        <p:spPr/>
        <p:txBody>
          <a:bodyPr/>
          <a:lstStyle/>
          <a:p>
            <a:pPr algn="r"/>
            <a:r>
              <a:rPr lang="tr-TR" dirty="0"/>
              <a:t>Dr. </a:t>
            </a:r>
            <a:r>
              <a:rPr lang="tr-TR" dirty="0" err="1"/>
              <a:t>Öğ</a:t>
            </a:r>
            <a:r>
              <a:rPr lang="tr-TR" dirty="0"/>
              <a:t>. </a:t>
            </a:r>
            <a:r>
              <a:rPr lang="tr-TR" dirty="0" err="1"/>
              <a:t>Üy</a:t>
            </a:r>
            <a:r>
              <a:rPr lang="tr-TR" dirty="0"/>
              <a:t>. A. Püren Doğanay</a:t>
            </a:r>
          </a:p>
        </p:txBody>
      </p:sp>
    </p:spTree>
    <p:extLst>
      <p:ext uri="{BB962C8B-B14F-4D97-AF65-F5344CB8AC3E}">
        <p14:creationId xmlns:p14="http://schemas.microsoft.com/office/powerpoint/2010/main" val="366018547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CDE4F4BE-4F98-5B91-2A23-A06697EDD9DD}"/>
              </a:ext>
            </a:extLst>
          </p:cNvPr>
          <p:cNvSpPr>
            <a:spLocks noGrp="1"/>
          </p:cNvSpPr>
          <p:nvPr>
            <p:ph idx="1"/>
          </p:nvPr>
        </p:nvSpPr>
        <p:spPr>
          <a:xfrm>
            <a:off x="2589212" y="226141"/>
            <a:ext cx="8915400" cy="6292645"/>
          </a:xfrm>
        </p:spPr>
        <p:txBody>
          <a:bodyPr>
            <a:normAutofit lnSpcReduction="10000"/>
          </a:bodyPr>
          <a:lstStyle/>
          <a:p>
            <a:pPr marL="0" indent="0">
              <a:buNone/>
            </a:pPr>
            <a:r>
              <a:rPr lang="tr-TR" sz="3200" b="1" dirty="0"/>
              <a:t>Adi iştirak: </a:t>
            </a:r>
            <a:r>
              <a:rPr lang="tr-TR" sz="2400" dirty="0"/>
              <a:t>Hacze iştirak etmek isteyen alacaklı, ancak ilk haciz üzerine satılan malın icra bedeli icra veznesine girinceye kadar hacze iştirak edebilir.</a:t>
            </a:r>
          </a:p>
          <a:p>
            <a:pPr marL="0" indent="0">
              <a:buNone/>
            </a:pPr>
            <a:r>
              <a:rPr lang="tr-TR" sz="2400" u="sng" dirty="0"/>
              <a:t>Şartları</a:t>
            </a:r>
          </a:p>
          <a:p>
            <a:pPr marL="0" indent="0">
              <a:buNone/>
            </a:pPr>
            <a:r>
              <a:rPr lang="tr-TR" sz="2400" dirty="0"/>
              <a:t>	</a:t>
            </a:r>
            <a:r>
              <a:rPr lang="tr-TR" sz="2400" b="1" dirty="0"/>
              <a:t>1</a:t>
            </a:r>
            <a:r>
              <a:rPr lang="tr-TR" sz="2400" dirty="0"/>
              <a:t>. ilk hacze iştirak etmek isteyen alacaklının borçluya karşı icra takibi yapmış olması ve bu takibin kesinleşerek kendisine haciz yapma yetkisinin gelmiş olması.</a:t>
            </a:r>
          </a:p>
          <a:p>
            <a:pPr marL="0" indent="0">
              <a:buNone/>
            </a:pPr>
            <a:r>
              <a:rPr lang="tr-TR" sz="2400" dirty="0"/>
              <a:t>	</a:t>
            </a:r>
            <a:r>
              <a:rPr lang="tr-TR" sz="2400" b="1" dirty="0"/>
              <a:t>2. </a:t>
            </a:r>
            <a:r>
              <a:rPr lang="tr-TR" sz="2400" dirty="0"/>
              <a:t>iştirak etmek isteyen alacaklının haciz isteme tarihi daha sonra gerçekleşmiş olsa da alacağının ilk haciz koyduran alacaklının alacağına göre önceliğinin olması </a:t>
            </a:r>
          </a:p>
          <a:p>
            <a:pPr marL="0" indent="0">
              <a:buNone/>
            </a:pPr>
            <a:r>
              <a:rPr lang="tr-TR" sz="2400" dirty="0"/>
              <a:t>	-ilk haciz sahibinin takibi </a:t>
            </a:r>
            <a:r>
              <a:rPr lang="tr-TR" sz="2400" u="sng" dirty="0"/>
              <a:t>ilamsız takipse </a:t>
            </a:r>
            <a:r>
              <a:rPr lang="tr-TR" sz="2400" dirty="0"/>
              <a:t>iştirak eden alacaklının alacağı, ilk haciz sahibinin takip talebinden önce doğmuş olmalı</a:t>
            </a:r>
          </a:p>
          <a:p>
            <a:pPr marL="0" indent="0">
              <a:buNone/>
            </a:pPr>
            <a:r>
              <a:rPr lang="tr-TR" sz="2400" dirty="0"/>
              <a:t>	- ilk haciz sahibinin takibi </a:t>
            </a:r>
            <a:r>
              <a:rPr lang="tr-TR" sz="2400" u="sng" dirty="0"/>
              <a:t>ilamlı takipse </a:t>
            </a:r>
            <a:r>
              <a:rPr lang="tr-TR" sz="2400" dirty="0"/>
              <a:t>iştirak eden alacaklının alacağı, ilamın verildiği davanın açıldığı tarihten önce doğmalı</a:t>
            </a:r>
            <a:endParaRPr lang="tr-TR" sz="2400" u="sng" dirty="0"/>
          </a:p>
        </p:txBody>
      </p:sp>
    </p:spTree>
    <p:extLst>
      <p:ext uri="{BB962C8B-B14F-4D97-AF65-F5344CB8AC3E}">
        <p14:creationId xmlns:p14="http://schemas.microsoft.com/office/powerpoint/2010/main" val="190088465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584FDE83-7EF9-8EFC-41E6-541EBFDB3477}"/>
              </a:ext>
            </a:extLst>
          </p:cNvPr>
          <p:cNvSpPr>
            <a:spLocks noGrp="1"/>
          </p:cNvSpPr>
          <p:nvPr>
            <p:ph idx="1"/>
          </p:nvPr>
        </p:nvSpPr>
        <p:spPr>
          <a:xfrm>
            <a:off x="2589212" y="147484"/>
            <a:ext cx="8915400" cy="6322142"/>
          </a:xfrm>
        </p:spPr>
        <p:txBody>
          <a:bodyPr>
            <a:normAutofit/>
          </a:bodyPr>
          <a:lstStyle/>
          <a:p>
            <a:pPr marL="0" indent="0">
              <a:buNone/>
            </a:pPr>
            <a:r>
              <a:rPr lang="tr-TR" sz="2400" b="1" dirty="0"/>
              <a:t>3.Belge ile ispat</a:t>
            </a:r>
          </a:p>
          <a:p>
            <a:pPr marL="0" indent="0">
              <a:buNone/>
            </a:pPr>
            <a:r>
              <a:rPr lang="tr-TR" sz="2400" dirty="0"/>
              <a:t>Öncelik şartı şu belgelerden biriyle ispat edilmiş olmalı. </a:t>
            </a:r>
          </a:p>
          <a:p>
            <a:pPr marL="0" indent="0">
              <a:buNone/>
            </a:pPr>
            <a:r>
              <a:rPr lang="tr-TR" sz="2400" dirty="0"/>
              <a:t>	-takip veya davadan önce yapılmış icra takibi üzerine alınmış aciz belgesinin olması</a:t>
            </a:r>
          </a:p>
          <a:p>
            <a:pPr marL="0" indent="0">
              <a:buNone/>
            </a:pPr>
            <a:endParaRPr lang="tr-TR" sz="2400" dirty="0"/>
          </a:p>
          <a:p>
            <a:pPr marL="0" indent="0">
              <a:buNone/>
            </a:pPr>
            <a:r>
              <a:rPr lang="tr-TR" sz="2400" dirty="0"/>
              <a:t>	 - takip veya dava tarihinden önce açılmış bir dava sonucunda alınmış ilam</a:t>
            </a:r>
          </a:p>
          <a:p>
            <a:pPr marL="0" indent="0">
              <a:buNone/>
            </a:pPr>
            <a:endParaRPr lang="tr-TR" sz="2400" dirty="0"/>
          </a:p>
          <a:p>
            <a:pPr marL="0" indent="0">
              <a:buNone/>
            </a:pPr>
            <a:r>
              <a:rPr lang="tr-TR" sz="2400" dirty="0"/>
              <a:t>	 - takip veya dava tarihinden önceki tarihli resmi veya tarih ve imzası tasdikli senet</a:t>
            </a:r>
          </a:p>
          <a:p>
            <a:pPr marL="0" indent="0">
              <a:buNone/>
            </a:pPr>
            <a:endParaRPr lang="tr-TR" sz="2400" dirty="0"/>
          </a:p>
          <a:p>
            <a:pPr marL="0" indent="0">
              <a:buNone/>
            </a:pPr>
            <a:r>
              <a:rPr lang="tr-TR" sz="2400" dirty="0"/>
              <a:t>	  - takip veya dava tarihinden önceki tarihte resmi dairelerin/yetkili makamların yetkileri dahilinde ve usulüne göre verdikleri makbuz veya belgeler</a:t>
            </a:r>
          </a:p>
          <a:p>
            <a:pPr marL="0" indent="0">
              <a:buNone/>
            </a:pPr>
            <a:endParaRPr lang="tr-TR" sz="2400" dirty="0"/>
          </a:p>
          <a:p>
            <a:pPr marL="0" indent="0">
              <a:buNone/>
            </a:pPr>
            <a:endParaRPr lang="tr-TR" sz="2400" dirty="0"/>
          </a:p>
        </p:txBody>
      </p:sp>
    </p:spTree>
    <p:extLst>
      <p:ext uri="{BB962C8B-B14F-4D97-AF65-F5344CB8AC3E}">
        <p14:creationId xmlns:p14="http://schemas.microsoft.com/office/powerpoint/2010/main" val="276384382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310207D0-89BC-3166-390E-38A4D7056E98}"/>
              </a:ext>
            </a:extLst>
          </p:cNvPr>
          <p:cNvSpPr>
            <a:spLocks noGrp="1"/>
          </p:cNvSpPr>
          <p:nvPr>
            <p:ph idx="1"/>
          </p:nvPr>
        </p:nvSpPr>
        <p:spPr>
          <a:xfrm>
            <a:off x="2589212" y="501445"/>
            <a:ext cx="8915400" cy="5978013"/>
          </a:xfrm>
        </p:spPr>
        <p:txBody>
          <a:bodyPr>
            <a:normAutofit/>
          </a:bodyPr>
          <a:lstStyle/>
          <a:p>
            <a:pPr marL="0" indent="0">
              <a:buNone/>
            </a:pPr>
            <a:r>
              <a:rPr lang="tr-TR" sz="3200" b="1" dirty="0"/>
              <a:t>İmtiyazlı iştirak: </a:t>
            </a:r>
            <a:r>
              <a:rPr lang="tr-TR" sz="2400" dirty="0"/>
              <a:t>bazı alacaklıların borçluya yapılan takipte korunmalarını sağlamak için kendileri takip yapamasa da başka bir alacaklının koyduğu hacze takip yapmadan da iştirak edebilirler.</a:t>
            </a:r>
          </a:p>
          <a:p>
            <a:pPr marL="0" indent="0">
              <a:buNone/>
            </a:pPr>
            <a:r>
              <a:rPr lang="tr-TR" sz="2400" dirty="0"/>
              <a:t>	borçlunun eşi, çocukları, borçlunun veli/vasi/kayyımı olduğu kişiler; ölünceye kadar bakma alacaklısı, alacağın temini için ölünceye kadar bakma borçlusu aleyhine konulan hacze iştirak edebilir; nafaka verilmesine ilişkin ilama dayanan nafaka alacaklısı da konulan hacze iştirak edebilir.</a:t>
            </a:r>
          </a:p>
          <a:p>
            <a:pPr marL="0" indent="0">
              <a:buNone/>
            </a:pPr>
            <a:r>
              <a:rPr lang="tr-TR" sz="2400" dirty="0"/>
              <a:t>	ilk 3 durumda alacaklılar evlilik, velayet, vesayet ilişkisinden doğmuş olmalı. Ayrıca alacaklılar bu haklarını ilişkinin devamı sırasında veya bitmesinden bir sene içinde kullanabilirler.</a:t>
            </a:r>
          </a:p>
          <a:p>
            <a:pPr marL="0" indent="0">
              <a:buNone/>
            </a:pPr>
            <a:endParaRPr lang="tr-TR" sz="2400" dirty="0"/>
          </a:p>
        </p:txBody>
      </p:sp>
    </p:spTree>
    <p:extLst>
      <p:ext uri="{BB962C8B-B14F-4D97-AF65-F5344CB8AC3E}">
        <p14:creationId xmlns:p14="http://schemas.microsoft.com/office/powerpoint/2010/main" val="197188134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5BB035F5-1265-A575-7FC7-70F6FFDEF9C2}"/>
              </a:ext>
            </a:extLst>
          </p:cNvPr>
          <p:cNvSpPr>
            <a:spLocks noGrp="1"/>
          </p:cNvSpPr>
          <p:nvPr>
            <p:ph type="title"/>
          </p:nvPr>
        </p:nvSpPr>
        <p:spPr>
          <a:xfrm>
            <a:off x="2474938" y="312359"/>
            <a:ext cx="8911687" cy="634419"/>
          </a:xfrm>
        </p:spPr>
        <p:txBody>
          <a:bodyPr>
            <a:normAutofit fontScale="90000"/>
          </a:bodyPr>
          <a:lstStyle/>
          <a:p>
            <a:r>
              <a:rPr lang="tr-TR" b="1" dirty="0"/>
              <a:t>Borcun taksitle ödenmesi</a:t>
            </a:r>
          </a:p>
        </p:txBody>
      </p:sp>
      <p:sp>
        <p:nvSpPr>
          <p:cNvPr id="3" name="İçerik Yer Tutucusu 2">
            <a:extLst>
              <a:ext uri="{FF2B5EF4-FFF2-40B4-BE49-F238E27FC236}">
                <a16:creationId xmlns:a16="http://schemas.microsoft.com/office/drawing/2014/main" id="{ED371FAE-734B-DE20-8582-7F2E9927B4E2}"/>
              </a:ext>
            </a:extLst>
          </p:cNvPr>
          <p:cNvSpPr>
            <a:spLocks noGrp="1"/>
          </p:cNvSpPr>
          <p:nvPr>
            <p:ph idx="1"/>
          </p:nvPr>
        </p:nvSpPr>
        <p:spPr>
          <a:xfrm>
            <a:off x="2589212" y="1288026"/>
            <a:ext cx="8915400" cy="5417574"/>
          </a:xfrm>
        </p:spPr>
        <p:txBody>
          <a:bodyPr>
            <a:normAutofit/>
          </a:bodyPr>
          <a:lstStyle/>
          <a:p>
            <a:endParaRPr lang="tr-TR" sz="2800" dirty="0"/>
          </a:p>
          <a:p>
            <a:r>
              <a:rPr lang="tr-TR" sz="2800" dirty="0"/>
              <a:t>İcra takibi kesinleşince borçlu borcunu tamamen öderse takip son bulur, takibin diğer aşamalarına geçilmez.</a:t>
            </a:r>
          </a:p>
          <a:p>
            <a:r>
              <a:rPr lang="tr-TR" sz="2800" dirty="0"/>
              <a:t>Borçlu tamamını ödeyemezse taksitle ödeme de mümkün.</a:t>
            </a:r>
          </a:p>
          <a:p>
            <a:r>
              <a:rPr lang="tr-TR" sz="2800" dirty="0"/>
              <a:t>Borçlu hacizden önce ya da sonra borcunu taksitle ödeyebilir. İki durumda da taksitlendirme satışa engel.</a:t>
            </a:r>
          </a:p>
          <a:p>
            <a:pPr marL="0" indent="0">
              <a:buNone/>
            </a:pPr>
            <a:r>
              <a:rPr lang="tr-TR" sz="2800" dirty="0"/>
              <a:t>(konkordato farklı onun farkını ileride işleyeceğiz)</a:t>
            </a:r>
          </a:p>
        </p:txBody>
      </p:sp>
    </p:spTree>
    <p:extLst>
      <p:ext uri="{BB962C8B-B14F-4D97-AF65-F5344CB8AC3E}">
        <p14:creationId xmlns:p14="http://schemas.microsoft.com/office/powerpoint/2010/main" val="234472721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3B8485C5-1F06-9466-2A43-0998141A4E80}"/>
              </a:ext>
            </a:extLst>
          </p:cNvPr>
          <p:cNvSpPr>
            <a:spLocks noGrp="1"/>
          </p:cNvSpPr>
          <p:nvPr>
            <p:ph idx="1"/>
          </p:nvPr>
        </p:nvSpPr>
        <p:spPr>
          <a:xfrm>
            <a:off x="2589212" y="117987"/>
            <a:ext cx="9376646" cy="6740013"/>
          </a:xfrm>
        </p:spPr>
        <p:txBody>
          <a:bodyPr>
            <a:normAutofit/>
          </a:bodyPr>
          <a:lstStyle/>
          <a:p>
            <a:pPr marL="0" indent="0">
              <a:buNone/>
            </a:pPr>
            <a:r>
              <a:rPr lang="tr-TR" sz="2800" b="1" dirty="0"/>
              <a:t>Hacizden önce taksitlendirme: </a:t>
            </a:r>
            <a:r>
              <a:rPr lang="tr-TR" sz="2000" dirty="0"/>
              <a:t>alacaklı ile borçlu hacizden önce taksitlendirme konusunda anlaşma yapabilirler. </a:t>
            </a:r>
          </a:p>
          <a:p>
            <a:pPr marL="0" indent="0">
              <a:buNone/>
            </a:pPr>
            <a:r>
              <a:rPr lang="tr-TR" sz="2000" dirty="0"/>
              <a:t>-alacaklı ve borçlu icra dairesinde bir araya gelir/haciz sırasında bu konuda anlaşırlarsa bu durum tutanağa geçirilir, tutanağın altı alacaklı borçlu icra müdürlüğünce imzalanır ve bu şekilde taksitlendirme anlaşması yapılmış olur.</a:t>
            </a:r>
          </a:p>
          <a:p>
            <a:pPr marL="0" indent="0">
              <a:buNone/>
            </a:pPr>
            <a:r>
              <a:rPr lang="tr-TR" sz="2000" dirty="0"/>
              <a:t>					/</a:t>
            </a:r>
          </a:p>
          <a:p>
            <a:pPr marL="0" indent="0">
              <a:buNone/>
            </a:pPr>
            <a:r>
              <a:rPr lang="tr-TR" sz="2000" dirty="0"/>
              <a:t>-borçlunun taksitlendirme teklifini icra müdürü bir muhtıra ile alacaklıya bildirir, alacaklı anlaşmayı kabul ederse de taksitlendirme anlaşması yapılmış olur.</a:t>
            </a:r>
          </a:p>
          <a:p>
            <a:pPr marL="0" indent="0">
              <a:buNone/>
            </a:pPr>
            <a:r>
              <a:rPr lang="tr-TR" sz="2000" dirty="0"/>
              <a:t>(taraflar borcun tamamının ilerideki bir tarihte ödenmesi konusunda da anlaşabilir)</a:t>
            </a:r>
          </a:p>
          <a:p>
            <a:pPr marL="0" indent="0">
              <a:buNone/>
            </a:pPr>
            <a:endParaRPr lang="tr-TR" sz="2000" dirty="0"/>
          </a:p>
          <a:p>
            <a:pPr marL="0" indent="0">
              <a:buNone/>
            </a:pPr>
            <a:r>
              <a:rPr lang="tr-TR" sz="2000" dirty="0"/>
              <a:t>HACİZDEN ÖNCEKİ TAKSİTLENDİRME ANLAŞMASININ YAPILABİLMESİ İÇİN ALACAKLININ RIZASI GEREKİR.</a:t>
            </a:r>
          </a:p>
          <a:p>
            <a:pPr marL="0" indent="0">
              <a:buNone/>
            </a:pPr>
            <a:r>
              <a:rPr lang="tr-TR" sz="2000" dirty="0"/>
              <a:t>	taraflar taksit miktarlarını ve tarihleri istedikleri gibi kararlaştırabilirler.</a:t>
            </a:r>
          </a:p>
          <a:p>
            <a:pPr marL="0" indent="0">
              <a:buNone/>
            </a:pPr>
            <a:r>
              <a:rPr lang="tr-TR" sz="2000" dirty="0"/>
              <a:t>	ihlalde cezai sorumluluk doğabilmesi için anlaşmada taksit miktarları ve tarihlerin açıkça belli olması lazım</a:t>
            </a:r>
          </a:p>
        </p:txBody>
      </p:sp>
    </p:spTree>
    <p:extLst>
      <p:ext uri="{BB962C8B-B14F-4D97-AF65-F5344CB8AC3E}">
        <p14:creationId xmlns:p14="http://schemas.microsoft.com/office/powerpoint/2010/main" val="42745905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D97A65F1-D974-EE25-FD37-7537BFB6AF30}"/>
              </a:ext>
            </a:extLst>
          </p:cNvPr>
          <p:cNvSpPr>
            <a:spLocks noGrp="1"/>
          </p:cNvSpPr>
          <p:nvPr>
            <p:ph idx="1"/>
          </p:nvPr>
        </p:nvSpPr>
        <p:spPr>
          <a:xfrm>
            <a:off x="2589212" y="619432"/>
            <a:ext cx="8915400" cy="5291790"/>
          </a:xfrm>
        </p:spPr>
        <p:txBody>
          <a:bodyPr>
            <a:normAutofit/>
          </a:bodyPr>
          <a:lstStyle/>
          <a:p>
            <a:r>
              <a:rPr lang="tr-TR" sz="2400" dirty="0"/>
              <a:t>Borçlu anlaşmaya uygun şekilde taksitleri ödediği sürece icra takibine devam edilemez ve haciz istenemez. Haciz isteme süresi de işlemez.</a:t>
            </a:r>
          </a:p>
          <a:p>
            <a:r>
              <a:rPr lang="tr-TR" sz="2400" dirty="0"/>
              <a:t>Borçlu kararlaştırılan şekilde taksit sözleşmesine uygun olarak ödeme yapmazsa alacaklı borcun kalan kısmı için takibe devam edilmesini ve borçlunun mallarının haczini isteyebilir.</a:t>
            </a:r>
          </a:p>
          <a:p>
            <a:pPr marL="0" indent="0">
              <a:buNone/>
            </a:pPr>
            <a:r>
              <a:rPr lang="tr-TR" sz="2400" dirty="0"/>
              <a:t>		taksitlerin ödenmemesinde geçerli bir özür bulunmuyorsa alacaklı borçlunun cezalandırılmasını isteyebilir.</a:t>
            </a:r>
          </a:p>
        </p:txBody>
      </p:sp>
    </p:spTree>
    <p:extLst>
      <p:ext uri="{BB962C8B-B14F-4D97-AF65-F5344CB8AC3E}">
        <p14:creationId xmlns:p14="http://schemas.microsoft.com/office/powerpoint/2010/main" val="97122649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840F5980-A729-B3BE-157B-A9B82C14AC36}"/>
              </a:ext>
            </a:extLst>
          </p:cNvPr>
          <p:cNvSpPr>
            <a:spLocks noGrp="1"/>
          </p:cNvSpPr>
          <p:nvPr>
            <p:ph idx="1"/>
          </p:nvPr>
        </p:nvSpPr>
        <p:spPr>
          <a:xfrm>
            <a:off x="2589212" y="68827"/>
            <a:ext cx="8915400" cy="6607276"/>
          </a:xfrm>
        </p:spPr>
        <p:txBody>
          <a:bodyPr>
            <a:normAutofit/>
          </a:bodyPr>
          <a:lstStyle/>
          <a:p>
            <a:pPr marL="0" indent="0">
              <a:buNone/>
            </a:pPr>
            <a:r>
              <a:rPr lang="tr-TR" sz="3200" b="1" dirty="0"/>
              <a:t>Hacizden sonra taksitlendirme: </a:t>
            </a:r>
            <a:r>
              <a:rPr lang="tr-TR" sz="2400" dirty="0"/>
              <a:t>hacizden sonraki taksitlendirme anlaşması 2’ye ayrılır.</a:t>
            </a:r>
          </a:p>
          <a:p>
            <a:pPr marL="0" indent="0">
              <a:buNone/>
            </a:pPr>
            <a:r>
              <a:rPr lang="tr-TR" sz="2400" dirty="0"/>
              <a:t>Borçlunun taksitlendirme teklifi aşağıdaki şartları taşıyorsa alacaklının rızası aranmaz.</a:t>
            </a:r>
          </a:p>
          <a:p>
            <a:pPr marL="0" indent="0">
              <a:buNone/>
            </a:pPr>
            <a:r>
              <a:rPr lang="tr-TR" sz="2400" dirty="0"/>
              <a:t>	şartları taşımıyorsa hacizden önceki anlaşmaya ilişkin şartlar geçerli, alacaklı kabul ederse taksit anlaşması yapılır.</a:t>
            </a:r>
          </a:p>
          <a:p>
            <a:pPr marL="0" indent="0">
              <a:buNone/>
            </a:pPr>
            <a:r>
              <a:rPr lang="tr-TR" sz="2400" b="1" dirty="0"/>
              <a:t>Şartlar:</a:t>
            </a:r>
          </a:p>
          <a:p>
            <a:pPr marL="0" indent="0">
              <a:buNone/>
            </a:pPr>
            <a:r>
              <a:rPr lang="tr-TR" sz="2400" dirty="0"/>
              <a:t>-borçlunun malları haczedilmiş ama satış talep edilmemiş olmalı.</a:t>
            </a:r>
          </a:p>
          <a:p>
            <a:pPr marL="0" indent="0">
              <a:buNone/>
            </a:pPr>
            <a:r>
              <a:rPr lang="tr-TR" sz="2400" dirty="0"/>
              <a:t>-borçlunun teklif ettiği taksitlendirmede her taksit borcun ¼’ünden az olmamalı ve ilk taksitin derhal ödenmesi. Kalan taksitlerin süresi en geç aydan aya verilmek üzere 3 ayı geçmemeli</a:t>
            </a:r>
          </a:p>
        </p:txBody>
      </p:sp>
    </p:spTree>
    <p:extLst>
      <p:ext uri="{BB962C8B-B14F-4D97-AF65-F5344CB8AC3E}">
        <p14:creationId xmlns:p14="http://schemas.microsoft.com/office/powerpoint/2010/main" val="73155967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4820642C-5699-7AC6-2F00-075C04FA19B7}"/>
              </a:ext>
            </a:extLst>
          </p:cNvPr>
          <p:cNvSpPr>
            <a:spLocks noGrp="1"/>
          </p:cNvSpPr>
          <p:nvPr>
            <p:ph idx="1"/>
          </p:nvPr>
        </p:nvSpPr>
        <p:spPr>
          <a:xfrm>
            <a:off x="2589212" y="186813"/>
            <a:ext cx="9376646" cy="6499121"/>
          </a:xfrm>
        </p:spPr>
        <p:txBody>
          <a:bodyPr>
            <a:normAutofit/>
          </a:bodyPr>
          <a:lstStyle/>
          <a:p>
            <a:pPr marL="0" indent="0">
              <a:buNone/>
            </a:pPr>
            <a:r>
              <a:rPr lang="tr-TR" sz="2400" dirty="0"/>
              <a:t>Bu şartları taşıyan taksitlendirme talebi alacaklının kabulüne gerek olmaksızın hüküm ve sonuç doğurur. Bu durumda mal haczedilmiştir ama satılamaz.</a:t>
            </a:r>
          </a:p>
          <a:p>
            <a:pPr marL="0" indent="0">
              <a:buNone/>
            </a:pPr>
            <a:r>
              <a:rPr lang="tr-TR" sz="2400" dirty="0"/>
              <a:t>	alacaklının talebi ile malların muhafaza altına alınmasına engel yoktur.</a:t>
            </a:r>
          </a:p>
          <a:p>
            <a:pPr marL="0" indent="0">
              <a:buNone/>
            </a:pPr>
            <a:r>
              <a:rPr lang="tr-TR" sz="2400" dirty="0"/>
              <a:t>Taksitlendirme devam ettiği sürece satış isteme süreleri işlemez.</a:t>
            </a:r>
          </a:p>
          <a:p>
            <a:pPr marL="0" indent="0">
              <a:buNone/>
            </a:pPr>
            <a:r>
              <a:rPr lang="tr-TR" sz="2400" dirty="0"/>
              <a:t>Bu sözleşme/sözleşmelerin toplam süresi 10 yılı aşarsa, aştığı tarihten itibaren süreler kaldığı yerden işler.(alacaklı ve borçlunun anlaşması ile olan taksitlendirme durumunda)</a:t>
            </a:r>
          </a:p>
          <a:p>
            <a:pPr marL="0" indent="0">
              <a:buNone/>
            </a:pPr>
            <a:endParaRPr lang="tr-TR" sz="2400" dirty="0"/>
          </a:p>
          <a:p>
            <a:pPr marL="0" indent="0">
              <a:buNone/>
            </a:pPr>
            <a:r>
              <a:rPr lang="tr-TR" sz="2400" dirty="0"/>
              <a:t>Borçlu taahhüt ettiği taksitlerden birini zamanında ödemezse icra takibine kalınan yerden devam edilir. Borçlu alacaklının şikayeti üzerine geçerli özrü olmadan ödeme şartını ihlal ettiği için icra mahkemesince cezalandırılır.</a:t>
            </a:r>
          </a:p>
        </p:txBody>
      </p:sp>
    </p:spTree>
    <p:extLst>
      <p:ext uri="{BB962C8B-B14F-4D97-AF65-F5344CB8AC3E}">
        <p14:creationId xmlns:p14="http://schemas.microsoft.com/office/powerpoint/2010/main" val="232004101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5B94E4E-C8F8-0BA5-E343-79C95BF86422}"/>
              </a:ext>
            </a:extLst>
          </p:cNvPr>
          <p:cNvSpPr>
            <a:spLocks noGrp="1"/>
          </p:cNvSpPr>
          <p:nvPr>
            <p:ph type="title"/>
          </p:nvPr>
        </p:nvSpPr>
        <p:spPr>
          <a:xfrm>
            <a:off x="2589212" y="171826"/>
            <a:ext cx="8911687" cy="899890"/>
          </a:xfrm>
        </p:spPr>
        <p:txBody>
          <a:bodyPr>
            <a:normAutofit fontScale="90000"/>
          </a:bodyPr>
          <a:lstStyle/>
          <a:p>
            <a:r>
              <a:rPr lang="tr-TR" dirty="0"/>
              <a:t>Borçlunun 3.kişilerdeki mal ve alacaklarının haczi</a:t>
            </a:r>
          </a:p>
        </p:txBody>
      </p:sp>
      <p:sp>
        <p:nvSpPr>
          <p:cNvPr id="3" name="İçerik Yer Tutucusu 2">
            <a:extLst>
              <a:ext uri="{FF2B5EF4-FFF2-40B4-BE49-F238E27FC236}">
                <a16:creationId xmlns:a16="http://schemas.microsoft.com/office/drawing/2014/main" id="{8D56E598-A750-A236-559D-EDC8F21E0A1D}"/>
              </a:ext>
            </a:extLst>
          </p:cNvPr>
          <p:cNvSpPr>
            <a:spLocks noGrp="1"/>
          </p:cNvSpPr>
          <p:nvPr>
            <p:ph idx="1"/>
          </p:nvPr>
        </p:nvSpPr>
        <p:spPr>
          <a:xfrm>
            <a:off x="2589212" y="1818968"/>
            <a:ext cx="8915400" cy="4092254"/>
          </a:xfrm>
        </p:spPr>
        <p:txBody>
          <a:bodyPr>
            <a:normAutofit fontScale="92500"/>
          </a:bodyPr>
          <a:lstStyle/>
          <a:p>
            <a:r>
              <a:rPr lang="tr-TR" sz="2400" dirty="0"/>
              <a:t>İcra müdürü alacaklının talebiyle borçlunun 3.kişilerdeki alacağını haczedip bunu haciz tutanağına geçirir ve borçluya bildirir. Böylece 3.kişideki alacak haczedilmiş olur.</a:t>
            </a:r>
          </a:p>
          <a:p>
            <a:endParaRPr lang="tr-TR" sz="2400" dirty="0"/>
          </a:p>
          <a:p>
            <a:r>
              <a:rPr lang="tr-TR" sz="2400" dirty="0"/>
              <a:t>Borçlunun 3.kişideki alacağının haczine karar verilmesi üzerine 3.kişiye haciz ihbarnamesi gönderilir (1. haciz ihbarnamesi).</a:t>
            </a:r>
          </a:p>
          <a:p>
            <a:pPr marL="0" indent="0">
              <a:buNone/>
            </a:pPr>
            <a:r>
              <a:rPr lang="tr-TR" sz="2400" dirty="0"/>
              <a:t>		bu ihbarnamede takip borçlusunun kendisinden olan alacağının haczedildiği bundan böyle borcunu icra dairesine ödeyebileceği, borcu yoksa 7gün içinde icra dairesine bildirmesi gerektiği aksi halde borcun zimmetinde sayılacağı bildirilir.</a:t>
            </a:r>
          </a:p>
        </p:txBody>
      </p:sp>
    </p:spTree>
    <p:extLst>
      <p:ext uri="{BB962C8B-B14F-4D97-AF65-F5344CB8AC3E}">
        <p14:creationId xmlns:p14="http://schemas.microsoft.com/office/powerpoint/2010/main" val="372691098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1F718D8D-75C7-051A-D568-2DE4EA90C430}"/>
              </a:ext>
            </a:extLst>
          </p:cNvPr>
          <p:cNvSpPr>
            <a:spLocks noGrp="1"/>
          </p:cNvSpPr>
          <p:nvPr>
            <p:ph idx="1"/>
          </p:nvPr>
        </p:nvSpPr>
        <p:spPr>
          <a:xfrm>
            <a:off x="2589212" y="383458"/>
            <a:ext cx="8915400" cy="5938684"/>
          </a:xfrm>
        </p:spPr>
        <p:txBody>
          <a:bodyPr>
            <a:normAutofit fontScale="92500"/>
          </a:bodyPr>
          <a:lstStyle/>
          <a:p>
            <a:pPr marL="0" indent="0">
              <a:buNone/>
            </a:pPr>
            <a:r>
              <a:rPr lang="tr-TR" sz="2400" dirty="0"/>
              <a:t>1. haciz ihbarnamesini alan 3.kişi,</a:t>
            </a:r>
          </a:p>
          <a:p>
            <a:pPr marL="0" indent="0">
              <a:buNone/>
            </a:pPr>
            <a:r>
              <a:rPr lang="tr-TR" sz="2400" dirty="0"/>
              <a:t>	</a:t>
            </a:r>
            <a:r>
              <a:rPr lang="tr-TR" sz="2800" b="1" dirty="0"/>
              <a:t>1.- </a:t>
            </a:r>
            <a:r>
              <a:rPr lang="tr-TR" sz="2400" dirty="0"/>
              <a:t>haciz ihbarnamesine karşı süresi içinde </a:t>
            </a:r>
            <a:r>
              <a:rPr lang="tr-TR" sz="3000" b="1" dirty="0"/>
              <a:t>itiraz </a:t>
            </a:r>
            <a:r>
              <a:rPr lang="tr-TR" sz="2400" dirty="0"/>
              <a:t>edebilir. Takip borçlusuna borcu bulunmadığı/daha önce ödediğini belirtir.</a:t>
            </a:r>
          </a:p>
          <a:p>
            <a:pPr marL="0" indent="0">
              <a:buNone/>
            </a:pPr>
            <a:r>
              <a:rPr lang="tr-TR" sz="2400" dirty="0"/>
              <a:t>		3.kişi borçluyla arasındaki mevcut hukuki ilişkiyi, kendi </a:t>
            </a:r>
            <a:r>
              <a:rPr lang="tr-TR" sz="2400" dirty="0" err="1"/>
              <a:t>nezninde</a:t>
            </a:r>
            <a:r>
              <a:rPr lang="tr-TR" sz="2400" dirty="0"/>
              <a:t> bulunan alacak veya hesaplarını tam olarak bildirmeli. </a:t>
            </a:r>
          </a:p>
          <a:p>
            <a:pPr marL="0" indent="0">
              <a:buNone/>
            </a:pPr>
            <a:r>
              <a:rPr lang="tr-TR" sz="2400" dirty="0"/>
              <a:t>		mevcut bir ilişkiye dayanan müstakbel alacaklar da bu yolla haczedilebilir. Böyle durumda, ihbarnameye cevabında borçlunun henüz alacağı bulunmadığı ancak müstakbel alacağının bulunduğunu ve bunun gerçekleşmesi halinde icra dairesine ait banka hesabına yatıracağı bildirilmeli.</a:t>
            </a:r>
          </a:p>
          <a:p>
            <a:pPr marL="0" indent="0">
              <a:buNone/>
            </a:pPr>
            <a:endParaRPr lang="tr-TR" sz="2400" dirty="0"/>
          </a:p>
          <a:p>
            <a:pPr marL="0" indent="0">
              <a:buNone/>
            </a:pPr>
            <a:r>
              <a:rPr lang="tr-TR" sz="2400" dirty="0"/>
              <a:t>	3.kişinin beyanı gerçeğe aykırı ise, alacaklı 3.kişinin cezalandırılması ve tazminata hükmedilmesi için icra mahkemesine başvurabilir.</a:t>
            </a:r>
          </a:p>
        </p:txBody>
      </p:sp>
    </p:spTree>
    <p:extLst>
      <p:ext uri="{BB962C8B-B14F-4D97-AF65-F5344CB8AC3E}">
        <p14:creationId xmlns:p14="http://schemas.microsoft.com/office/powerpoint/2010/main" val="190022462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7F4D06FC-54F7-FFD1-9D97-605A8B01C28C}"/>
              </a:ext>
            </a:extLst>
          </p:cNvPr>
          <p:cNvSpPr>
            <a:spLocks noGrp="1"/>
          </p:cNvSpPr>
          <p:nvPr>
            <p:ph idx="1"/>
          </p:nvPr>
        </p:nvSpPr>
        <p:spPr>
          <a:xfrm>
            <a:off x="2559715" y="521110"/>
            <a:ext cx="8915400" cy="6037006"/>
          </a:xfrm>
        </p:spPr>
        <p:txBody>
          <a:bodyPr>
            <a:normAutofit/>
          </a:bodyPr>
          <a:lstStyle/>
          <a:p>
            <a:pPr marL="0" indent="0">
              <a:buNone/>
            </a:pPr>
            <a:r>
              <a:rPr lang="tr-TR" sz="2800" b="1" dirty="0"/>
              <a:t>2. </a:t>
            </a:r>
            <a:r>
              <a:rPr lang="tr-TR" sz="2000" dirty="0"/>
              <a:t>3.kişi takip borçlusuna </a:t>
            </a:r>
            <a:r>
              <a:rPr lang="tr-TR" sz="2800" b="1" dirty="0"/>
              <a:t>borcu olduğunu icra dairesine bildirebilir</a:t>
            </a:r>
            <a:r>
              <a:rPr lang="tr-TR" sz="2000" dirty="0"/>
              <a:t>. Bu durumda 3.kişiye 2.haciz ihbarnamesi gönderilmez. </a:t>
            </a:r>
          </a:p>
          <a:p>
            <a:pPr marL="0" indent="0">
              <a:buNone/>
            </a:pPr>
            <a:r>
              <a:rPr lang="tr-TR" sz="2000" dirty="0"/>
              <a:t>	3.kişi borcunu icra dairesinin banka hesabına yatırmak zorunda, aksi halde icra dairesi 3.kişinin mallarını haczeder, satar ve bedelinden alacağı tahsil eder.</a:t>
            </a:r>
          </a:p>
          <a:p>
            <a:pPr marL="0" indent="0">
              <a:buNone/>
            </a:pPr>
            <a:endParaRPr lang="tr-TR" sz="2000" dirty="0"/>
          </a:p>
          <a:p>
            <a:pPr marL="0" indent="0">
              <a:buNone/>
            </a:pPr>
            <a:r>
              <a:rPr lang="tr-TR" sz="2800" b="1" dirty="0"/>
              <a:t>3. </a:t>
            </a:r>
            <a:r>
              <a:rPr lang="tr-TR" sz="2000" dirty="0"/>
              <a:t>3.kişi haciz ihbarnamesine </a:t>
            </a:r>
            <a:r>
              <a:rPr lang="tr-TR" sz="2800" b="1" dirty="0"/>
              <a:t>itiraz etmezse, </a:t>
            </a:r>
            <a:r>
              <a:rPr lang="tr-TR" sz="2000" dirty="0"/>
              <a:t>kendisinden istenen alacağı kabul etmiş sayılır. 3.kişi itiraz etmediği için takip borçlusuna borçlu olduğu kabul edilir ve bu durum kendisine </a:t>
            </a:r>
            <a:r>
              <a:rPr lang="tr-TR" sz="2800" b="1" dirty="0"/>
              <a:t>yeni bir haciz ihbarnamesi </a:t>
            </a:r>
            <a:r>
              <a:rPr lang="tr-TR" sz="2000" dirty="0"/>
              <a:t>ile bildirilir. (2. haciz ihbarnamesi)</a:t>
            </a:r>
          </a:p>
          <a:p>
            <a:pPr marL="0" indent="0">
              <a:buNone/>
            </a:pPr>
            <a:r>
              <a:rPr lang="tr-TR" sz="2000" dirty="0"/>
              <a:t>	bu ihbarnamenin kendisine tebliğinden itibaren 7 gün içinde 1.haciz ihbarnamesinde belirtilen sebeplere dayanak itiraz edebileceği belirtilir ve itiraz etmediği takdirde zimmetinde sayılan borcu icra dairesine yatırması istenir.</a:t>
            </a:r>
          </a:p>
        </p:txBody>
      </p:sp>
    </p:spTree>
    <p:extLst>
      <p:ext uri="{BB962C8B-B14F-4D97-AF65-F5344CB8AC3E}">
        <p14:creationId xmlns:p14="http://schemas.microsoft.com/office/powerpoint/2010/main" val="107327949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7A6D330B-5EFB-DF30-0673-BC4854A1D7A9}"/>
              </a:ext>
            </a:extLst>
          </p:cNvPr>
          <p:cNvSpPr>
            <a:spLocks noGrp="1"/>
          </p:cNvSpPr>
          <p:nvPr>
            <p:ph idx="1"/>
          </p:nvPr>
        </p:nvSpPr>
        <p:spPr>
          <a:xfrm>
            <a:off x="2589212" y="609600"/>
            <a:ext cx="9376646" cy="6037006"/>
          </a:xfrm>
        </p:spPr>
        <p:txBody>
          <a:bodyPr>
            <a:normAutofit/>
          </a:bodyPr>
          <a:lstStyle/>
          <a:p>
            <a:pPr marL="0" indent="0">
              <a:buNone/>
            </a:pPr>
            <a:r>
              <a:rPr lang="tr-TR" sz="2000" dirty="0"/>
              <a:t>3.Kişi 7 gün içinde 2. haciz ihbarnamesine itiraz etmezse  zimmetinde sayılan borcu icra dairesinin hesabına yatırmalı.</a:t>
            </a:r>
          </a:p>
          <a:p>
            <a:pPr marL="0" indent="0">
              <a:buNone/>
            </a:pPr>
            <a:r>
              <a:rPr lang="tr-TR" sz="2000" dirty="0"/>
              <a:t>	bu süre içinde itiraz etmez/borcu ödemezse kendisine bildirim yapılır. (</a:t>
            </a:r>
            <a:r>
              <a:rPr lang="tr-TR" sz="2800" b="1" dirty="0"/>
              <a:t>3. haciz ihbarnamesi)</a:t>
            </a:r>
          </a:p>
          <a:p>
            <a:pPr marL="0" indent="0">
              <a:buNone/>
            </a:pPr>
            <a:r>
              <a:rPr lang="tr-TR" sz="2800" b="1" dirty="0"/>
              <a:t>	</a:t>
            </a:r>
            <a:r>
              <a:rPr lang="tr-TR" sz="2000" b="1" dirty="0"/>
              <a:t>bu bildirimde 15 gün içinde icra dairesinin hesabına parayı yatırması/menfi tespit davasını açması aksi halde borcu ödemeye zorlanacağı bildirilir.</a:t>
            </a:r>
          </a:p>
          <a:p>
            <a:pPr marL="0" indent="0">
              <a:buNone/>
            </a:pPr>
            <a:endParaRPr lang="tr-TR" sz="2000" b="1" dirty="0"/>
          </a:p>
          <a:p>
            <a:pPr marL="0" indent="0">
              <a:buNone/>
            </a:pPr>
            <a:r>
              <a:rPr lang="tr-TR" sz="2000" b="1" dirty="0"/>
              <a:t>	</a:t>
            </a:r>
            <a:r>
              <a:rPr lang="tr-TR" sz="2000" dirty="0"/>
              <a:t>3.kişi süresi içinde menfi tespit davası açmaz ve zimmetinde sayılan borcu da ödemezse borca yetecek malı haczedilir satılır ve alacaklının alacağı ödenir.</a:t>
            </a:r>
          </a:p>
          <a:p>
            <a:pPr marL="0" indent="0">
              <a:buNone/>
            </a:pPr>
            <a:r>
              <a:rPr lang="tr-TR" sz="2000" dirty="0"/>
              <a:t>	3. kişi süresi içinde alacaklıya borcu olmadığına dair menfi tespit davası açar ve dava açtığına dair belgeyi bildirimin yapıldığı tarihten itibaren 20 gün içinde icra dairesine verirse dava sonlanana kadar ödemeye zorlanamaz. Hakkında verilen cebri icra işlemleri dava sonlanana kadar durur, satış isteme süreleri de işlemez.</a:t>
            </a:r>
          </a:p>
        </p:txBody>
      </p:sp>
    </p:spTree>
    <p:extLst>
      <p:ext uri="{BB962C8B-B14F-4D97-AF65-F5344CB8AC3E}">
        <p14:creationId xmlns:p14="http://schemas.microsoft.com/office/powerpoint/2010/main" val="193043780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2318239B-7C34-732E-94EA-64B93060905A}"/>
              </a:ext>
            </a:extLst>
          </p:cNvPr>
          <p:cNvSpPr>
            <a:spLocks noGrp="1"/>
          </p:cNvSpPr>
          <p:nvPr>
            <p:ph idx="1"/>
          </p:nvPr>
        </p:nvSpPr>
        <p:spPr>
          <a:xfrm>
            <a:off x="2589212" y="442452"/>
            <a:ext cx="8915400" cy="5468770"/>
          </a:xfrm>
        </p:spPr>
        <p:txBody>
          <a:bodyPr>
            <a:normAutofit/>
          </a:bodyPr>
          <a:lstStyle/>
          <a:p>
            <a:pPr marL="0" indent="0">
              <a:buNone/>
            </a:pPr>
            <a:r>
              <a:rPr lang="tr-TR" sz="2400" dirty="0"/>
              <a:t>3. Kişinin alacaklıya karşı açtığı menfi tespit davası sonucunda </a:t>
            </a:r>
          </a:p>
          <a:p>
            <a:pPr marL="0" indent="0">
              <a:buNone/>
            </a:pPr>
            <a:r>
              <a:rPr lang="tr-TR" sz="2400" dirty="0"/>
              <a:t>			</a:t>
            </a:r>
          </a:p>
          <a:p>
            <a:pPr marL="0" indent="0">
              <a:buNone/>
            </a:pPr>
            <a:r>
              <a:rPr lang="tr-TR" sz="2400" dirty="0"/>
              <a:t>			</a:t>
            </a:r>
            <a:r>
              <a:rPr lang="tr-TR" sz="2400" u="sng" dirty="0"/>
              <a:t>3.kişi lehine karar verilirse</a:t>
            </a:r>
            <a:r>
              <a:rPr lang="tr-TR" sz="2400" dirty="0"/>
              <a:t>, zimmetinde sayılan borcu ödemekten kurtulur, AMA lehine tazminata hükmedilmez.</a:t>
            </a:r>
          </a:p>
          <a:p>
            <a:pPr marL="0" indent="0">
              <a:buNone/>
            </a:pPr>
            <a:endParaRPr lang="tr-TR" sz="2400" dirty="0"/>
          </a:p>
          <a:p>
            <a:pPr marL="0" indent="0">
              <a:buNone/>
            </a:pPr>
            <a:r>
              <a:rPr lang="tr-TR" sz="2400" dirty="0"/>
              <a:t>			3</a:t>
            </a:r>
            <a:r>
              <a:rPr lang="tr-TR" sz="2400" u="sng" dirty="0"/>
              <a:t>.kişi aleyhine karar verilirse</a:t>
            </a:r>
            <a:r>
              <a:rPr lang="tr-TR" sz="2400" dirty="0"/>
              <a:t>, mahkeme </a:t>
            </a:r>
            <a:r>
              <a:rPr lang="tr-TR" sz="2400" u="sng" dirty="0"/>
              <a:t>talep olmaksızın </a:t>
            </a:r>
            <a:r>
              <a:rPr lang="tr-TR" sz="2400" dirty="0"/>
              <a:t>3. kişiyi aynı zamanda alacağın %20’sinden az olmayan tazminata mahkum eder.</a:t>
            </a:r>
          </a:p>
          <a:p>
            <a:pPr marL="0" indent="0">
              <a:buNone/>
            </a:pPr>
            <a:r>
              <a:rPr lang="tr-TR" sz="2400" dirty="0"/>
              <a:t>			borcu yine de ödemezse borcu nispetinde malları haczedilir satılır ve alacaklının alacağı karşılanır.</a:t>
            </a:r>
          </a:p>
        </p:txBody>
      </p:sp>
    </p:spTree>
    <p:extLst>
      <p:ext uri="{BB962C8B-B14F-4D97-AF65-F5344CB8AC3E}">
        <p14:creationId xmlns:p14="http://schemas.microsoft.com/office/powerpoint/2010/main" val="77232957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EFC72CA-74E8-69BB-05F2-7E793D9BC17C}"/>
              </a:ext>
            </a:extLst>
          </p:cNvPr>
          <p:cNvSpPr>
            <a:spLocks noGrp="1"/>
          </p:cNvSpPr>
          <p:nvPr>
            <p:ph type="title"/>
          </p:nvPr>
        </p:nvSpPr>
        <p:spPr>
          <a:xfrm>
            <a:off x="2494602" y="292694"/>
            <a:ext cx="8911687" cy="654084"/>
          </a:xfrm>
        </p:spPr>
        <p:txBody>
          <a:bodyPr/>
          <a:lstStyle/>
          <a:p>
            <a:r>
              <a:rPr lang="tr-TR" dirty="0"/>
              <a:t>Haczin etkisi</a:t>
            </a:r>
          </a:p>
        </p:txBody>
      </p:sp>
      <p:sp>
        <p:nvSpPr>
          <p:cNvPr id="3" name="İçerik Yer Tutucusu 2">
            <a:extLst>
              <a:ext uri="{FF2B5EF4-FFF2-40B4-BE49-F238E27FC236}">
                <a16:creationId xmlns:a16="http://schemas.microsoft.com/office/drawing/2014/main" id="{7F0A0294-2FF3-4DAD-1068-6761C882663E}"/>
              </a:ext>
            </a:extLst>
          </p:cNvPr>
          <p:cNvSpPr>
            <a:spLocks noGrp="1"/>
          </p:cNvSpPr>
          <p:nvPr>
            <p:ph idx="1"/>
          </p:nvPr>
        </p:nvSpPr>
        <p:spPr>
          <a:xfrm>
            <a:off x="2589212" y="1248697"/>
            <a:ext cx="8915400" cy="5316609"/>
          </a:xfrm>
        </p:spPr>
        <p:txBody>
          <a:bodyPr/>
          <a:lstStyle/>
          <a:p>
            <a:r>
              <a:rPr lang="tr-TR" dirty="0"/>
              <a:t>Alacaklı hacizden sonra haczedilen malların satılmasını isteyebilir. Ve bu satış sonucunda elde edilen paradan alacağını alır.</a:t>
            </a:r>
          </a:p>
          <a:p>
            <a:endParaRPr lang="tr-TR" dirty="0"/>
          </a:p>
          <a:p>
            <a:pPr marL="0" indent="0">
              <a:buNone/>
            </a:pPr>
            <a:r>
              <a:rPr lang="tr-TR" sz="2400" b="1" dirty="0"/>
              <a:t>Taşınmaz haczinde </a:t>
            </a:r>
            <a:r>
              <a:rPr lang="tr-TR" dirty="0"/>
              <a:t>tapuya şerh verilmesinden sonra, taşınmaz üzerinde </a:t>
            </a:r>
            <a:r>
              <a:rPr lang="tr-TR" dirty="0" err="1"/>
              <a:t>iyiniyetle</a:t>
            </a:r>
            <a:r>
              <a:rPr lang="tr-TR" dirty="0"/>
              <a:t> hak kazanılması mümkün değildir, borçlunun tasarrufları alacaklıya karşı geçerli değil.</a:t>
            </a:r>
          </a:p>
          <a:p>
            <a:r>
              <a:rPr lang="tr-TR" dirty="0"/>
              <a:t>Yeni hak sahiplerinin alacakları alacaklının taşınmazın bedeli üzerindeki alacağından sonra gelir.</a:t>
            </a:r>
          </a:p>
          <a:p>
            <a:endParaRPr lang="tr-TR" dirty="0"/>
          </a:p>
          <a:p>
            <a:pPr marL="0" indent="0">
              <a:buNone/>
            </a:pPr>
            <a:r>
              <a:rPr lang="tr-TR" sz="2400" b="1" dirty="0"/>
              <a:t>Taşınır haczinde </a:t>
            </a:r>
            <a:r>
              <a:rPr lang="tr-TR" dirty="0"/>
              <a:t>borçlu alacaklının muvafakati ve icra dairesinin izni olmadan hacizli mal üzerinde tasarrufta bulunamaz. Borçlunun izinsiz olarak tasarruf etmesi halinde bu tasarruf alacaklının haciz sebebiyle kazandığı haklarını ihlal ettiği ölçüde alacaklıya karşı geçersiz.</a:t>
            </a:r>
          </a:p>
          <a:p>
            <a:pPr marL="0" indent="0">
              <a:buNone/>
            </a:pPr>
            <a:r>
              <a:rPr lang="tr-TR" dirty="0"/>
              <a:t>	hacizli mal üzerinde 3.kişilerin zilyetlik hükümlerine göre </a:t>
            </a:r>
            <a:r>
              <a:rPr lang="tr-TR" dirty="0" err="1"/>
              <a:t>iyiniyetle</a:t>
            </a:r>
            <a:r>
              <a:rPr lang="tr-TR" dirty="0"/>
              <a:t> iktisap ettiği hakları saklıdır.</a:t>
            </a:r>
          </a:p>
        </p:txBody>
      </p:sp>
    </p:spTree>
    <p:extLst>
      <p:ext uri="{BB962C8B-B14F-4D97-AF65-F5344CB8AC3E}">
        <p14:creationId xmlns:p14="http://schemas.microsoft.com/office/powerpoint/2010/main" val="108366316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63A70CD-B5A6-00A0-9A28-561ABE112305}"/>
              </a:ext>
            </a:extLst>
          </p:cNvPr>
          <p:cNvSpPr>
            <a:spLocks noGrp="1"/>
          </p:cNvSpPr>
          <p:nvPr>
            <p:ph type="title"/>
          </p:nvPr>
        </p:nvSpPr>
        <p:spPr>
          <a:xfrm>
            <a:off x="2589212" y="351688"/>
            <a:ext cx="8911687" cy="595090"/>
          </a:xfrm>
        </p:spPr>
        <p:txBody>
          <a:bodyPr>
            <a:normAutofit fontScale="90000"/>
          </a:bodyPr>
          <a:lstStyle/>
          <a:p>
            <a:r>
              <a:rPr lang="tr-TR" b="1" dirty="0"/>
              <a:t>Haczin kalkması</a:t>
            </a:r>
          </a:p>
        </p:txBody>
      </p:sp>
      <p:sp>
        <p:nvSpPr>
          <p:cNvPr id="3" name="İçerik Yer Tutucusu 2">
            <a:extLst>
              <a:ext uri="{FF2B5EF4-FFF2-40B4-BE49-F238E27FC236}">
                <a16:creationId xmlns:a16="http://schemas.microsoft.com/office/drawing/2014/main" id="{4FBB3D80-E327-1B97-5F57-BBF453F97160}"/>
              </a:ext>
            </a:extLst>
          </p:cNvPr>
          <p:cNvSpPr>
            <a:spLocks noGrp="1"/>
          </p:cNvSpPr>
          <p:nvPr>
            <p:ph idx="1"/>
          </p:nvPr>
        </p:nvSpPr>
        <p:spPr>
          <a:xfrm>
            <a:off x="2589212" y="1307690"/>
            <a:ext cx="8915400" cy="4603532"/>
          </a:xfrm>
        </p:spPr>
        <p:txBody>
          <a:bodyPr>
            <a:normAutofit/>
          </a:bodyPr>
          <a:lstStyle/>
          <a:p>
            <a:pPr marL="0" indent="0">
              <a:buNone/>
            </a:pPr>
            <a:r>
              <a:rPr lang="tr-TR" sz="2800" dirty="0"/>
              <a:t>Malın satılması kanuni süre içinde istenmez (hacizden itibaren 1 yıl içinde) veya haciz talebini geri aldıktan sonra 1 yıllık süre içinde yenilemezse o mal üzerinde haciz kalkar.</a:t>
            </a:r>
          </a:p>
        </p:txBody>
      </p:sp>
    </p:spTree>
    <p:extLst>
      <p:ext uri="{BB962C8B-B14F-4D97-AF65-F5344CB8AC3E}">
        <p14:creationId xmlns:p14="http://schemas.microsoft.com/office/powerpoint/2010/main" val="291035562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01D2B8CF-8B2F-B313-DE4D-DB6801B901AF}"/>
              </a:ext>
            </a:extLst>
          </p:cNvPr>
          <p:cNvSpPr>
            <a:spLocks noGrp="1"/>
          </p:cNvSpPr>
          <p:nvPr>
            <p:ph type="title"/>
          </p:nvPr>
        </p:nvSpPr>
        <p:spPr>
          <a:xfrm>
            <a:off x="2589212" y="282862"/>
            <a:ext cx="8911687" cy="663916"/>
          </a:xfrm>
        </p:spPr>
        <p:txBody>
          <a:bodyPr/>
          <a:lstStyle/>
          <a:p>
            <a:r>
              <a:rPr lang="tr-TR" dirty="0"/>
              <a:t>Hacze iştirak</a:t>
            </a:r>
          </a:p>
        </p:txBody>
      </p:sp>
      <p:sp>
        <p:nvSpPr>
          <p:cNvPr id="3" name="İçerik Yer Tutucusu 2">
            <a:extLst>
              <a:ext uri="{FF2B5EF4-FFF2-40B4-BE49-F238E27FC236}">
                <a16:creationId xmlns:a16="http://schemas.microsoft.com/office/drawing/2014/main" id="{786447BF-2CD4-D236-29DA-5858AE92DA5A}"/>
              </a:ext>
            </a:extLst>
          </p:cNvPr>
          <p:cNvSpPr>
            <a:spLocks noGrp="1"/>
          </p:cNvSpPr>
          <p:nvPr>
            <p:ph idx="1"/>
          </p:nvPr>
        </p:nvSpPr>
        <p:spPr>
          <a:xfrm>
            <a:off x="2589212" y="1170039"/>
            <a:ext cx="8915400" cy="5405099"/>
          </a:xfrm>
        </p:spPr>
        <p:txBody>
          <a:bodyPr>
            <a:normAutofit/>
          </a:bodyPr>
          <a:lstStyle/>
          <a:p>
            <a:r>
              <a:rPr lang="tr-TR" sz="2000" dirty="0"/>
              <a:t>Borçluya karşı takip yapılmış ve borçlunun haczedilen malları alacağı karşılıyorsa bu durumda hacze iştirak sorunu çıkmaz.</a:t>
            </a:r>
          </a:p>
          <a:p>
            <a:r>
              <a:rPr lang="tr-TR" sz="2000" dirty="0"/>
              <a:t>Ancak birden fazla alacaklının talebi varsa ve bu alacaklılar borçluya karşı takibe başlamışlar ve borçlunun haczedilen malları bütün alacaklıların alacağını </a:t>
            </a:r>
            <a:r>
              <a:rPr lang="tr-TR" sz="2000" dirty="0" err="1"/>
              <a:t>karşılamıyosa</a:t>
            </a:r>
            <a:r>
              <a:rPr lang="tr-TR" sz="2000" dirty="0"/>
              <a:t> ve hacze </a:t>
            </a:r>
            <a:r>
              <a:rPr lang="tr-TR" sz="2000" dirty="0" err="1"/>
              <a:t>iştirakın</a:t>
            </a:r>
            <a:r>
              <a:rPr lang="tr-TR" sz="2000" dirty="0"/>
              <a:t> şartları oluşmuşsa bu prosedür işletilir.</a:t>
            </a:r>
          </a:p>
          <a:p>
            <a:endParaRPr lang="tr-TR" sz="2000" dirty="0"/>
          </a:p>
          <a:p>
            <a:r>
              <a:rPr lang="tr-TR" sz="2000" dirty="0"/>
              <a:t>Hacze iştirak etmek isteyen alacaklı, ancak ilk haciz üzerine satılan malın icra bedeli icra veznesine girinceye kadar bu talepte bulunabilir.</a:t>
            </a:r>
          </a:p>
          <a:p>
            <a:endParaRPr lang="tr-TR" sz="2000" dirty="0"/>
          </a:p>
          <a:p>
            <a:r>
              <a:rPr lang="tr-TR" sz="2000" dirty="0"/>
              <a:t>Kanunda belirlenmiş olan şartların gerçekleşmemesi durumunda daha sonra haciz koyduranın ilk hacze iştiraki mümkün olmaz ancak ilk hacizden artan paradan alacağının alabilir.</a:t>
            </a:r>
          </a:p>
        </p:txBody>
      </p:sp>
    </p:spTree>
    <p:extLst>
      <p:ext uri="{BB962C8B-B14F-4D97-AF65-F5344CB8AC3E}">
        <p14:creationId xmlns:p14="http://schemas.microsoft.com/office/powerpoint/2010/main" val="400880503"/>
      </p:ext>
    </p:extLst>
  </p:cSld>
  <p:clrMapOvr>
    <a:masterClrMapping/>
  </p:clrMapOvr>
</p:sld>
</file>

<file path=ppt/theme/theme1.xml><?xml version="1.0" encoding="utf-8"?>
<a:theme xmlns:a="http://schemas.openxmlformats.org/drawingml/2006/main" name="Duman">
  <a:themeElements>
    <a:clrScheme name="Duman">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Duman">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uma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1240</TotalTime>
  <Words>1500</Words>
  <Application>Microsoft Macintosh PowerPoint</Application>
  <PresentationFormat>Geniş ekran</PresentationFormat>
  <Paragraphs>95</Paragraphs>
  <Slides>17</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17</vt:i4>
      </vt:variant>
    </vt:vector>
  </HeadingPairs>
  <TitlesOfParts>
    <vt:vector size="21" baseType="lpstr">
      <vt:lpstr>Arial</vt:lpstr>
      <vt:lpstr>Century Gothic</vt:lpstr>
      <vt:lpstr>Wingdings 3</vt:lpstr>
      <vt:lpstr>Duman</vt:lpstr>
      <vt:lpstr>Haciz (devam)</vt:lpstr>
      <vt:lpstr>Borçlunun 3.kişilerdeki mal ve alacaklarının haczi</vt:lpstr>
      <vt:lpstr>PowerPoint Sunusu</vt:lpstr>
      <vt:lpstr>PowerPoint Sunusu</vt:lpstr>
      <vt:lpstr>PowerPoint Sunusu</vt:lpstr>
      <vt:lpstr>PowerPoint Sunusu</vt:lpstr>
      <vt:lpstr>Haczin etkisi</vt:lpstr>
      <vt:lpstr>Haczin kalkması</vt:lpstr>
      <vt:lpstr>Hacze iştirak</vt:lpstr>
      <vt:lpstr>PowerPoint Sunusu</vt:lpstr>
      <vt:lpstr>PowerPoint Sunusu</vt:lpstr>
      <vt:lpstr>PowerPoint Sunusu</vt:lpstr>
      <vt:lpstr>Borcun taksitle ödenmesi</vt:lpstr>
      <vt:lpstr>PowerPoint Sunusu</vt:lpstr>
      <vt:lpstr>PowerPoint Sunusu</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Püren Doganay</dc:creator>
  <cp:lastModifiedBy>Püren Doganay</cp:lastModifiedBy>
  <cp:revision>21</cp:revision>
  <dcterms:created xsi:type="dcterms:W3CDTF">2025-03-07T17:16:55Z</dcterms:created>
  <dcterms:modified xsi:type="dcterms:W3CDTF">2026-02-24T11:39:43Z</dcterms:modified>
</cp:coreProperties>
</file>