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5" r:id="rId1"/>
  </p:sldMasterIdLst>
  <p:notesMasterIdLst>
    <p:notesMasterId r:id="rId4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69"/>
    <p:restoredTop sz="94605"/>
  </p:normalViewPr>
  <p:slideViewPr>
    <p:cSldViewPr snapToGrid="0">
      <p:cViewPr>
        <p:scale>
          <a:sx n="148" d="100"/>
          <a:sy n="148" d="100"/>
        </p:scale>
        <p:origin x="456" y="22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A3737-A77D-429D-B756-DE2AE1A10A65}" type="datetimeFigureOut">
              <a:rPr lang="tr-TR" smtClean="0"/>
              <a:t>28.03.2024</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B02F0-34B9-448E-9BD4-C4BC9769B06B}" type="slidenum">
              <a:rPr lang="tr-TR" smtClean="0"/>
              <a:t>‹#›</a:t>
            </a:fld>
            <a:endParaRPr lang="tr-TR"/>
          </a:p>
        </p:txBody>
      </p:sp>
    </p:spTree>
    <p:extLst>
      <p:ext uri="{BB962C8B-B14F-4D97-AF65-F5344CB8AC3E}">
        <p14:creationId xmlns:p14="http://schemas.microsoft.com/office/powerpoint/2010/main" val="998786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28.03.2024</a:t>
            </a:fld>
            <a:endParaRPr lang="tr-TR"/>
          </a:p>
        </p:txBody>
      </p:sp>
      <p:sp>
        <p:nvSpPr>
          <p:cNvPr id="5" name="Footer Placeholder 4"/>
          <p:cNvSpPr>
            <a:spLocks noGrp="1"/>
          </p:cNvSpPr>
          <p:nvPr>
            <p:ph type="ftr" sz="quarter" idx="11"/>
          </p:nvPr>
        </p:nvSpPr>
        <p:spPr/>
        <p:txBody>
          <a:bodyPr/>
          <a:lstStyle>
            <a:lvl1pPr>
              <a:defRPr sz="1200" b="1"/>
            </a:lvl1pPr>
          </a:lstStyle>
          <a:p>
            <a:r>
              <a:rPr lang="tr-TR" dirty="0" err="1"/>
              <a:t>Öğr</a:t>
            </a:r>
            <a:r>
              <a:rPr lang="tr-TR" dirty="0"/>
              <a:t>. Gör. Emine SARAÇ</a:t>
            </a: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3778018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3FAC90A-F252-4F74-A3B7-78A25122B142}" type="datetimeFigureOut">
              <a:rPr lang="tr-TR" smtClean="0"/>
              <a:t>28.03.2024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10180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28.03.2024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298277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AC90A-F252-4F74-A3B7-78A25122B142}" type="datetimeFigureOut">
              <a:rPr lang="tr-TR" smtClean="0"/>
              <a:t>28.03.2024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3724949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B3FAC90A-F252-4F74-A3B7-78A25122B142}" type="datetimeFigureOut">
              <a:rPr lang="tr-TR" smtClean="0"/>
              <a:t>28.03.2024</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B8111112-7B20-47C8-9174-E082416283E6}" type="slidenum">
              <a:rPr lang="tr-TR" smtClean="0"/>
              <a:t>‹#›</a:t>
            </a:fld>
            <a:endParaRPr lang="tr-TR"/>
          </a:p>
        </p:txBody>
      </p:sp>
    </p:spTree>
    <p:extLst>
      <p:ext uri="{BB962C8B-B14F-4D97-AF65-F5344CB8AC3E}">
        <p14:creationId xmlns:p14="http://schemas.microsoft.com/office/powerpoint/2010/main" val="435614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AC90A-F252-4F74-A3B7-78A25122B142}" type="datetimeFigureOut">
              <a:rPr lang="tr-TR" smtClean="0"/>
              <a:t>28.03.2024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91891154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AC90A-F252-4F74-A3B7-78A25122B142}" type="datetimeFigureOut">
              <a:rPr lang="tr-TR" smtClean="0"/>
              <a:t>28.03.2024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8111112-7B20-47C8-9174-E082416283E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63650152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3FAC90A-F252-4F74-A3B7-78A25122B142}" type="datetimeFigureOut">
              <a:rPr lang="tr-TR" smtClean="0"/>
              <a:t>28.03.2024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8111112-7B20-47C8-9174-E082416283E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706916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AC90A-F252-4F74-A3B7-78A25122B142}" type="datetimeFigureOut">
              <a:rPr lang="tr-TR" smtClean="0"/>
              <a:t>28.03.2024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1368516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28.03.2024</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425653285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AC90A-F252-4F74-A3B7-78A25122B142}" type="datetimeFigureOut">
              <a:rPr lang="tr-TR" smtClean="0"/>
              <a:t>28.03.2024</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B8111112-7B20-47C8-9174-E082416283E6}" type="slidenum">
              <a:rPr lang="tr-TR" smtClean="0"/>
              <a:t>‹#›</a:t>
            </a:fld>
            <a:endParaRPr lang="tr-TR"/>
          </a:p>
        </p:txBody>
      </p:sp>
    </p:spTree>
    <p:extLst>
      <p:ext uri="{BB962C8B-B14F-4D97-AF65-F5344CB8AC3E}">
        <p14:creationId xmlns:p14="http://schemas.microsoft.com/office/powerpoint/2010/main" val="2372559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B3FAC90A-F252-4F74-A3B7-78A25122B142}" type="datetimeFigureOut">
              <a:rPr lang="tr-TR" smtClean="0"/>
              <a:t>28.03.2024</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B8111112-7B20-47C8-9174-E082416283E6}" type="slidenum">
              <a:rPr lang="tr-TR" smtClean="0"/>
              <a:t>‹#›</a:t>
            </a:fld>
            <a:endParaRPr lang="tr-TR"/>
          </a:p>
        </p:txBody>
      </p:sp>
    </p:spTree>
    <p:extLst>
      <p:ext uri="{BB962C8B-B14F-4D97-AF65-F5344CB8AC3E}">
        <p14:creationId xmlns:p14="http://schemas.microsoft.com/office/powerpoint/2010/main" val="3050382742"/>
      </p:ext>
    </p:extLst>
  </p:cSld>
  <p:clrMap bg1="lt1" tx1="dk1" bg2="lt2" tx2="dk2" accent1="accent1" accent2="accent2" accent3="accent3" accent4="accent4" accent5="accent5" accent6="accent6" hlink="hlink" folHlink="folHlink"/>
  <p:sldLayoutIdLst>
    <p:sldLayoutId id="2147484236" r:id="rId1"/>
    <p:sldLayoutId id="2147484237" r:id="rId2"/>
    <p:sldLayoutId id="2147484238" r:id="rId3"/>
    <p:sldLayoutId id="2147484239" r:id="rId4"/>
    <p:sldLayoutId id="2147484240" r:id="rId5"/>
    <p:sldLayoutId id="2147484241" r:id="rId6"/>
    <p:sldLayoutId id="2147484242" r:id="rId7"/>
    <p:sldLayoutId id="2147484243" r:id="rId8"/>
    <p:sldLayoutId id="2147484244" r:id="rId9"/>
    <p:sldLayoutId id="2147484245" r:id="rId10"/>
    <p:sldLayoutId id="2147484246"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3C85FC6-7892-4188-8FE9-C359560DF18E}"/>
              </a:ext>
            </a:extLst>
          </p:cNvPr>
          <p:cNvSpPr>
            <a:spLocks noGrp="1"/>
          </p:cNvSpPr>
          <p:nvPr>
            <p:ph type="ctrTitle"/>
          </p:nvPr>
        </p:nvSpPr>
        <p:spPr>
          <a:xfrm>
            <a:off x="1083517" y="0"/>
            <a:ext cx="8825658" cy="3681663"/>
          </a:xfrm>
        </p:spPr>
        <p:txBody>
          <a:bodyPr>
            <a:normAutofit/>
          </a:bodyPr>
          <a:lstStyle/>
          <a:p>
            <a:r>
              <a:rPr lang="tr-TR" b="1" dirty="0"/>
              <a:t>Sosyal Psikoloji</a:t>
            </a:r>
          </a:p>
        </p:txBody>
      </p:sp>
      <p:sp>
        <p:nvSpPr>
          <p:cNvPr id="3" name="Alt Başlık 2">
            <a:extLst>
              <a:ext uri="{FF2B5EF4-FFF2-40B4-BE49-F238E27FC236}">
                <a16:creationId xmlns:a16="http://schemas.microsoft.com/office/drawing/2014/main" id="{F6884E2B-9509-4CD4-9BDD-601CB3B07A2E}"/>
              </a:ext>
            </a:extLst>
          </p:cNvPr>
          <p:cNvSpPr>
            <a:spLocks noGrp="1"/>
          </p:cNvSpPr>
          <p:nvPr>
            <p:ph type="subTitle" idx="1"/>
          </p:nvPr>
        </p:nvSpPr>
        <p:spPr>
          <a:xfrm>
            <a:off x="7472363" y="5015505"/>
            <a:ext cx="5994400" cy="1166220"/>
          </a:xfrm>
        </p:spPr>
        <p:txBody>
          <a:bodyPr>
            <a:normAutofit/>
          </a:bodyPr>
          <a:lstStyle/>
          <a:p>
            <a:r>
              <a:rPr lang="tr-TR" b="1" dirty="0"/>
              <a:t> </a:t>
            </a:r>
          </a:p>
        </p:txBody>
      </p:sp>
      <p:sp>
        <p:nvSpPr>
          <p:cNvPr id="4" name="Metin kutusu 3">
            <a:extLst>
              <a:ext uri="{FF2B5EF4-FFF2-40B4-BE49-F238E27FC236}">
                <a16:creationId xmlns:a16="http://schemas.microsoft.com/office/drawing/2014/main" id="{B12EFD82-9026-42D7-B80A-D2D6D2DD6998}"/>
              </a:ext>
            </a:extLst>
          </p:cNvPr>
          <p:cNvSpPr txBox="1"/>
          <p:nvPr/>
        </p:nvSpPr>
        <p:spPr>
          <a:xfrm>
            <a:off x="1083517" y="3059667"/>
            <a:ext cx="6060233" cy="584775"/>
          </a:xfrm>
          <a:prstGeom prst="rect">
            <a:avLst/>
          </a:prstGeom>
          <a:noFill/>
        </p:spPr>
        <p:txBody>
          <a:bodyPr wrap="square" rtlCol="0">
            <a:spAutoFit/>
          </a:bodyPr>
          <a:lstStyle/>
          <a:p>
            <a:r>
              <a:rPr lang="tr-TR" sz="3200" b="1" dirty="0"/>
              <a:t>Konu</a:t>
            </a:r>
            <a:r>
              <a:rPr lang="tr-TR" sz="3200" dirty="0"/>
              <a:t>: BENLİK ve KİMLİK</a:t>
            </a:r>
          </a:p>
        </p:txBody>
      </p:sp>
    </p:spTree>
    <p:extLst>
      <p:ext uri="{BB962C8B-B14F-4D97-AF65-F5344CB8AC3E}">
        <p14:creationId xmlns:p14="http://schemas.microsoft.com/office/powerpoint/2010/main" val="753840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3049" y="319112"/>
            <a:ext cx="10501947" cy="6081688"/>
          </a:xfrm>
        </p:spPr>
        <p:txBody>
          <a:bodyPr>
            <a:normAutofit/>
          </a:bodyPr>
          <a:lstStyle/>
          <a:p>
            <a:r>
              <a:rPr lang="tr-TR" b="1" dirty="0"/>
              <a:t>Ben Neyim? </a:t>
            </a:r>
            <a:r>
              <a:rPr lang="tr-TR" dirty="0"/>
              <a:t>İnsanın kendisini tanıması için öncelikle bu soruya cevap araması gerekir.</a:t>
            </a:r>
          </a:p>
          <a:p>
            <a:r>
              <a:rPr lang="tr-TR" b="1" dirty="0"/>
              <a:t>Amaç ve Hedefim Nedir? </a:t>
            </a:r>
            <a:r>
              <a:rPr lang="tr-TR" dirty="0"/>
              <a:t>Bu soru ile kişi toplumsal yaşamdaki statüsü rolü ve saygınlığını ispat etmektedir.</a:t>
            </a:r>
          </a:p>
          <a:p>
            <a:r>
              <a:rPr lang="tr-TR" b="1" dirty="0"/>
              <a:t>Ne yapabilirim? </a:t>
            </a:r>
            <a:r>
              <a:rPr lang="tr-TR" dirty="0"/>
              <a:t>Bu soruyla kişi kendi kapasitesini belirlemeye çalışır.</a:t>
            </a:r>
          </a:p>
          <a:p>
            <a:r>
              <a:rPr lang="tr-TR" b="1" dirty="0"/>
              <a:t>Doğru ve Yanlış Olanlar Nelerdir? Değer Yargılarım Nedir?  Nelere inanmam ve inanmamam Gerekir?</a:t>
            </a:r>
            <a:r>
              <a:rPr lang="tr-TR" dirty="0"/>
              <a:t> gibi sorulara verilen cevaplarla kişi içinde yaşadığı sosyal çevreden kendisine göre edindiği değerler sistemini tanımaya çalışır.</a:t>
            </a:r>
          </a:p>
          <a:p>
            <a:r>
              <a:rPr lang="tr-TR" b="1" dirty="0"/>
              <a:t>Başkalarına yardım etmeli, iyilik yapmalı, önce kendi çıkarını düşünmeli, gelenek ve göreneklere uymalı, kendi bildiğini </a:t>
            </a:r>
            <a:r>
              <a:rPr lang="tr-TR" dirty="0"/>
              <a:t>yapmalı</a:t>
            </a:r>
            <a:r>
              <a:rPr lang="tr-TR" b="1" dirty="0"/>
              <a:t>. </a:t>
            </a:r>
            <a:r>
              <a:rPr lang="tr-TR" dirty="0"/>
              <a:t>Gibi cevaplarla insanlar olumlu veya olumsuz</a:t>
            </a:r>
            <a:r>
              <a:rPr lang="tr-TR" b="1" dirty="0"/>
              <a:t> </a:t>
            </a:r>
            <a:r>
              <a:rPr lang="tr-TR" dirty="0"/>
              <a:t>seçimler yapar.</a:t>
            </a:r>
          </a:p>
          <a:p>
            <a:r>
              <a:rPr lang="tr-TR" dirty="0"/>
              <a:t>Bu seçimleri yapmada toplumun sosyoekonomik ve kültürel yapısının etkisi oldukça büyüktür.</a:t>
            </a:r>
          </a:p>
        </p:txBody>
      </p:sp>
    </p:spTree>
    <p:extLst>
      <p:ext uri="{BB962C8B-B14F-4D97-AF65-F5344CB8AC3E}">
        <p14:creationId xmlns:p14="http://schemas.microsoft.com/office/powerpoint/2010/main" val="3687679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6835" y="0"/>
            <a:ext cx="10614681" cy="6186791"/>
          </a:xfrm>
        </p:spPr>
        <p:txBody>
          <a:bodyPr>
            <a:normAutofit/>
          </a:bodyPr>
          <a:lstStyle/>
          <a:p>
            <a:endParaRPr lang="tr-TR" dirty="0"/>
          </a:p>
          <a:p>
            <a:endParaRPr lang="tr-TR" dirty="0"/>
          </a:p>
          <a:p>
            <a:endParaRPr lang="tr-TR" dirty="0"/>
          </a:p>
          <a:p>
            <a:r>
              <a:rPr lang="tr-TR" dirty="0"/>
              <a:t>İnsanın benliğini tanıması , duygularının etkisinde kalmadan bu sorulara cevap</a:t>
            </a:r>
          </a:p>
          <a:p>
            <a:pPr marL="0" indent="0">
              <a:buNone/>
            </a:pPr>
            <a:r>
              <a:rPr lang="tr-TR" dirty="0"/>
              <a:t>vermesi ile mümkündür. Gerçekten de insanın benliğinin gelişmesi ve oluşması </a:t>
            </a:r>
          </a:p>
          <a:p>
            <a:pPr marL="0" indent="0">
              <a:buNone/>
            </a:pPr>
            <a:r>
              <a:rPr lang="tr-TR" dirty="0"/>
              <a:t>bu sorulara bilerek veya bilmeyerek cevaplar vermekle gerçekleşir. </a:t>
            </a:r>
          </a:p>
          <a:p>
            <a:r>
              <a:rPr lang="tr-TR" dirty="0"/>
              <a:t>Toplumsal standartlara, bireysel özellik ve kapasiteye uygun olarak objektif cevaplar verildiği zaman kişi istenilen düzeyde bir benlik yapısına ulaşabilir.</a:t>
            </a:r>
          </a:p>
          <a:p>
            <a:r>
              <a:rPr lang="tr-TR" dirty="0"/>
              <a:t>Benliğin günlük davranışlarımızın, yaptığımız işlerin ve bu işlerdeki başarılarımızın üzerinde önemli etkileri vardır. Çünkü benlik; içimize bizi denetleyen , gözetleyen, yargılayan, değerlendiren ve bunların sonucunda nasıl davranmamız gerektiğini belirleyen içsel bir güçtür.</a:t>
            </a:r>
          </a:p>
        </p:txBody>
      </p:sp>
    </p:spTree>
    <p:extLst>
      <p:ext uri="{BB962C8B-B14F-4D97-AF65-F5344CB8AC3E}">
        <p14:creationId xmlns:p14="http://schemas.microsoft.com/office/powerpoint/2010/main" val="2903419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6093" y="484632"/>
            <a:ext cx="10602155" cy="1609344"/>
          </a:xfrm>
        </p:spPr>
        <p:txBody>
          <a:bodyPr/>
          <a:lstStyle/>
          <a:p>
            <a:r>
              <a:rPr lang="tr-TR" dirty="0"/>
              <a:t>1.BENLİĞİN GELİŞMESİ</a:t>
            </a:r>
          </a:p>
        </p:txBody>
      </p:sp>
      <p:sp>
        <p:nvSpPr>
          <p:cNvPr id="3" name="İçerik Yer Tutucusu 2"/>
          <p:cNvSpPr>
            <a:spLocks noGrp="1"/>
          </p:cNvSpPr>
          <p:nvPr>
            <p:ph idx="1"/>
          </p:nvPr>
        </p:nvSpPr>
        <p:spPr>
          <a:xfrm>
            <a:off x="363255" y="2121408"/>
            <a:ext cx="10764993" cy="4404652"/>
          </a:xfrm>
        </p:spPr>
        <p:txBody>
          <a:bodyPr>
            <a:normAutofit/>
          </a:bodyPr>
          <a:lstStyle/>
          <a:p>
            <a:r>
              <a:rPr lang="tr-TR" dirty="0"/>
              <a:t>Toplumsal yaşantılar aracılığıyla elde edilen kazanımlar benliğin oluşumunda çok etkilidir. Çocukluk yıllarında insanlar kendi varlıklarının  tam olarak farkında değildir. Ancak sosyalleşme süreci sonucunda kendilerini tanımaya başlarlar. </a:t>
            </a:r>
          </a:p>
          <a:p>
            <a:r>
              <a:rPr lang="tr-TR" dirty="0"/>
              <a:t>Çocukluk döneminde önemli olan, bedensel ihtiyaçlardır. Başka bir deyişle, çocukluk döneminde insan açlık, susuzluk, üşüme ve terleme gibi beden üzerinde doğrudan etkili olan ihtiyaçların farkındadır. Çocukluktan itibaren insanın yaşadığı sayısız olaylarla beraber benlik de oluşmaya başlar. </a:t>
            </a:r>
          </a:p>
          <a:p>
            <a:r>
              <a:rPr lang="tr-TR" dirty="0"/>
              <a:t>Çocuk, çevresiyle olan etkileşimi sonucunda yavaş yavaş kendi kendini tanımaya başlar. Çocuk, öncelikle çevresindekileri ayırt etmeye başlar, zamanla akranları ve onların dünyalarını keşfeder, daha sonra sırayla mahallesini, okulunu ve diğer çevresini tanır ve ona göre davranışlar sergiler. </a:t>
            </a:r>
          </a:p>
          <a:p>
            <a:r>
              <a:rPr lang="tr-TR" dirty="0"/>
              <a:t>İnsanın benliği şu yollarla gelişir:</a:t>
            </a:r>
          </a:p>
        </p:txBody>
      </p:sp>
    </p:spTree>
    <p:extLst>
      <p:ext uri="{BB962C8B-B14F-4D97-AF65-F5344CB8AC3E}">
        <p14:creationId xmlns:p14="http://schemas.microsoft.com/office/powerpoint/2010/main" val="2176022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 y="106017"/>
            <a:ext cx="12549808" cy="1577009"/>
          </a:xfrm>
        </p:spPr>
        <p:txBody>
          <a:bodyPr/>
          <a:lstStyle/>
          <a:p>
            <a:r>
              <a:rPr lang="tr-TR" i="1" dirty="0"/>
              <a:t>A. </a:t>
            </a:r>
            <a:r>
              <a:rPr lang="tr-TR" dirty="0"/>
              <a:t>Çevremizdekilerin bizi değerlendirmesi</a:t>
            </a:r>
            <a:endParaRPr lang="tr-TR" i="1" dirty="0"/>
          </a:p>
        </p:txBody>
      </p:sp>
      <p:sp>
        <p:nvSpPr>
          <p:cNvPr id="3" name="İçerik Yer Tutucusu 2"/>
          <p:cNvSpPr>
            <a:spLocks noGrp="1"/>
          </p:cNvSpPr>
          <p:nvPr>
            <p:ph idx="1"/>
          </p:nvPr>
        </p:nvSpPr>
        <p:spPr>
          <a:xfrm>
            <a:off x="250522" y="1683026"/>
            <a:ext cx="10790045" cy="4418556"/>
          </a:xfrm>
        </p:spPr>
        <p:txBody>
          <a:bodyPr>
            <a:normAutofit/>
          </a:bodyPr>
          <a:lstStyle/>
          <a:p>
            <a:r>
              <a:rPr lang="tr-TR" dirty="0"/>
              <a:t>Çevremizdeki insanların duygu, düşünce, tutum ve davranışlarımızı değerlendirmesi ayna benlik olarak adlandırılır. </a:t>
            </a:r>
          </a:p>
          <a:p>
            <a:r>
              <a:rPr lang="tr-TR" dirty="0"/>
              <a:t>Ayna benlik; bireyin, başkalarının kendisine karşı dışa vurulmuş tutumlarına dayalı olarak oluşturduğu, kendi kendisine ilişkin yargılarının toplamıdır. </a:t>
            </a:r>
          </a:p>
          <a:p>
            <a:r>
              <a:rPr lang="tr-TR" dirty="0"/>
              <a:t>Çevremizdekilerin bizi değerlendirmesi konusunda </a:t>
            </a:r>
            <a:r>
              <a:rPr lang="tr-TR" dirty="0" err="1"/>
              <a:t>Kinch’in</a:t>
            </a:r>
            <a:r>
              <a:rPr lang="tr-TR" dirty="0"/>
              <a:t> yaptığı araştırma çok önemlidir. Bu araştırma başkalarının benliğimizin gelişmesindeki etkisini açıkça ortaya çıkartmıştır. </a:t>
            </a:r>
          </a:p>
          <a:p>
            <a:r>
              <a:rPr lang="tr-TR" dirty="0"/>
              <a:t>Benliğimizin oluşmasında diğer insanlar bizim için bir nevi ayni rolü oynarlar. Çünkü davranışlarımızı diğer insanların gösterecekleri tepkilere göre ya tekrarlarız ya da tekrarlamayız. Ayna olma sürecinde ailemiz, en önemli rolü oynar.</a:t>
            </a:r>
          </a:p>
        </p:txBody>
      </p:sp>
    </p:spTree>
    <p:extLst>
      <p:ext uri="{BB962C8B-B14F-4D97-AF65-F5344CB8AC3E}">
        <p14:creationId xmlns:p14="http://schemas.microsoft.com/office/powerpoint/2010/main" val="1651438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3775" y="484632"/>
            <a:ext cx="10514473" cy="1609344"/>
          </a:xfrm>
        </p:spPr>
        <p:txBody>
          <a:bodyPr/>
          <a:lstStyle/>
          <a:p>
            <a:r>
              <a:rPr lang="tr-TR" i="1" dirty="0"/>
              <a:t>B. </a:t>
            </a:r>
            <a:r>
              <a:rPr lang="tr-TR" dirty="0"/>
              <a:t>TOPLUMSAL YAŞAMDA ROLLER ÜSTLENME</a:t>
            </a:r>
            <a:endParaRPr lang="tr-TR" i="1" dirty="0"/>
          </a:p>
        </p:txBody>
      </p:sp>
      <p:sp>
        <p:nvSpPr>
          <p:cNvPr id="3" name="İçerik Yer Tutucusu 2"/>
          <p:cNvSpPr>
            <a:spLocks noGrp="1"/>
          </p:cNvSpPr>
          <p:nvPr>
            <p:ph idx="1"/>
          </p:nvPr>
        </p:nvSpPr>
        <p:spPr>
          <a:xfrm>
            <a:off x="538619" y="2121408"/>
            <a:ext cx="10589629" cy="4050792"/>
          </a:xfrm>
        </p:spPr>
        <p:txBody>
          <a:bodyPr/>
          <a:lstStyle/>
          <a:p>
            <a:r>
              <a:rPr lang="tr-TR" dirty="0"/>
              <a:t>İş ve sosyal yaşamda insanların birden fazla statüsü vardır. Örneğin, evde, baba-koca, anne, evlat, iş ortamında müdür, daire başkanı, genel müdür, işveren, işçi dernek veya spor kulübü başkanı, okulda öğrenci vs. Bu statülerin gereği olan davranışları sergilediğimiz de rollerimizi gerçekleştirmiş oluruz. </a:t>
            </a:r>
          </a:p>
          <a:p>
            <a:r>
              <a:rPr lang="tr-TR" dirty="0"/>
              <a:t>Bu açıklamalara göre, insanlar sosyal yaşamlarında birden fazla role sahiptirler. Bu rollerimizi oynarken birçok insanla sosyal ilişkiye gireriz ve burada en iyi özelliklerimizi göstermeye çalışırız. Böyle hareket ederken bile gerçek benliğimize ters davranmış olmayız. Çünkü iyi yönlerimizi gösterirken zamanla bu iyi yönler benliğimizin birer parçası şekline dönüşür.</a:t>
            </a:r>
          </a:p>
          <a:p>
            <a:r>
              <a:rPr lang="tr-TR" dirty="0"/>
              <a:t>İnsanlar, toplumda sahip oldukları statü ve onların gerektirdiği davranışlar sergilediklerinde sosyal bir saygınlık kazanırlar . Bu saygınlık onları mutlu eder ve benliklerinin gelişmesini sağlar.</a:t>
            </a:r>
          </a:p>
        </p:txBody>
      </p:sp>
    </p:spTree>
    <p:extLst>
      <p:ext uri="{BB962C8B-B14F-4D97-AF65-F5344CB8AC3E}">
        <p14:creationId xmlns:p14="http://schemas.microsoft.com/office/powerpoint/2010/main" val="473295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0" y="272598"/>
            <a:ext cx="11847443" cy="1609344"/>
          </a:xfrm>
        </p:spPr>
        <p:txBody>
          <a:bodyPr/>
          <a:lstStyle/>
          <a:p>
            <a:r>
              <a:rPr lang="tr-TR" i="1" dirty="0"/>
              <a:t>C. </a:t>
            </a:r>
            <a:r>
              <a:rPr lang="tr-TR" dirty="0"/>
              <a:t>KENDİ DURMUNU BAŞKALARI İLE KIYASLAMA</a:t>
            </a:r>
            <a:endParaRPr lang="tr-TR" i="1" dirty="0"/>
          </a:p>
        </p:txBody>
      </p:sp>
      <p:sp>
        <p:nvSpPr>
          <p:cNvPr id="3" name="İçerik Yer Tutucusu 2"/>
          <p:cNvSpPr>
            <a:spLocks noGrp="1"/>
          </p:cNvSpPr>
          <p:nvPr>
            <p:ph idx="1"/>
          </p:nvPr>
        </p:nvSpPr>
        <p:spPr>
          <a:xfrm>
            <a:off x="613775" y="2121408"/>
            <a:ext cx="10514473" cy="4050792"/>
          </a:xfrm>
        </p:spPr>
        <p:txBody>
          <a:bodyPr/>
          <a:lstStyle/>
          <a:p>
            <a:r>
              <a:rPr lang="tr-TR" dirty="0"/>
              <a:t>Benliğimizin oluşması ve gelişmesinde, başka insanlarla kendi durumumuzu ki-kıyaslamamızın da etkisi vardır.</a:t>
            </a:r>
          </a:p>
          <a:p>
            <a:r>
              <a:rPr lang="tr-TR" dirty="0"/>
              <a:t> Bu mukayeseyi, genellikle yetenek ve inançları bizimle denk olan insanlarla yaparız. </a:t>
            </a:r>
          </a:p>
          <a:p>
            <a:r>
              <a:rPr lang="tr-TR" dirty="0"/>
              <a:t>Kıyaslama yapma, kendimizi değerlendirmede bize önemli kolaylıklar sağlar. Kıyaslama sonuçlarına göre, belirlediğimiz amaç ve hedeflerimizi değiştirebiliriz.</a:t>
            </a:r>
          </a:p>
          <a:p>
            <a:r>
              <a:rPr lang="tr-TR" dirty="0"/>
              <a:t> Hatta başarı seviyemizi bile mukayese sonuçlarına göre belirleriz.</a:t>
            </a:r>
          </a:p>
          <a:p>
            <a:r>
              <a:rPr lang="tr-TR" dirty="0"/>
              <a:t> Kıyaslama; hem amaç- hedef ve başarılarımız hakkında bize bilgi verir hem de bunlarda değişmeler yapmamızı sağlayarak benlik bilincimizin oluşması ve gelişmesine katkıda bulunur.</a:t>
            </a:r>
          </a:p>
        </p:txBody>
      </p:sp>
    </p:spTree>
    <p:extLst>
      <p:ext uri="{BB962C8B-B14F-4D97-AF65-F5344CB8AC3E}">
        <p14:creationId xmlns:p14="http://schemas.microsoft.com/office/powerpoint/2010/main" val="3449757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0931" y="0"/>
            <a:ext cx="11728174" cy="1630017"/>
          </a:xfrm>
        </p:spPr>
        <p:txBody>
          <a:bodyPr/>
          <a:lstStyle/>
          <a:p>
            <a:r>
              <a:rPr lang="tr-TR" dirty="0"/>
              <a:t>2. BENLİĞİN OLUŞUMUNDA ETKİLİ OLAN TEMEL GÜDÜLER</a:t>
            </a:r>
          </a:p>
        </p:txBody>
      </p:sp>
      <p:sp>
        <p:nvSpPr>
          <p:cNvPr id="3" name="İçerik Yer Tutucusu 2"/>
          <p:cNvSpPr>
            <a:spLocks noGrp="1"/>
          </p:cNvSpPr>
          <p:nvPr>
            <p:ph idx="1"/>
          </p:nvPr>
        </p:nvSpPr>
        <p:spPr>
          <a:xfrm>
            <a:off x="388306" y="1916482"/>
            <a:ext cx="11273425" cy="4243192"/>
          </a:xfrm>
        </p:spPr>
        <p:txBody>
          <a:bodyPr>
            <a:normAutofit/>
          </a:bodyPr>
          <a:lstStyle/>
          <a:p>
            <a:r>
              <a:rPr lang="tr-TR" dirty="0"/>
              <a:t>Benlik ve kimlik, sosyal ve toplumsal yasamda insanları tanıtıcı birer referans niteliği taşırlar. Bu nedenle insanlar benlik ve kimliklerini geliştirme yönünde içsel bir güç ve enerjiye sahiptirler.</a:t>
            </a:r>
          </a:p>
          <a:p>
            <a:r>
              <a:rPr lang="tr-TR" dirty="0"/>
              <a:t> insanlar hangi alanda kendilerini geliştirmek isterlerse istesinler bunun temelinde benlik ve kimlik arayışları yatmaktadır. insanlar tüm yaşamları boyunca benlik ve kimliklerini geliştirme için gerekli olan bilgileri toplama faaliyetleri içinde olurlar. </a:t>
            </a:r>
          </a:p>
          <a:p>
            <a:r>
              <a:rPr lang="tr-TR" dirty="0"/>
              <a:t>Sosyal psikologlar, benlik gelişimini  ve bilgisini arama faaliyetlerinde etkili olan güdüler için geçerlilik, tutarlılık ve elverişlilik olmak üzere üç temel kriter belirlemişlerdir. </a:t>
            </a:r>
          </a:p>
          <a:p>
            <a:r>
              <a:rPr lang="tr-TR" dirty="0"/>
              <a:t>Bu kriterleri taşıyan güdüler bireysel benlik ve kimlik gelişimini etkiledikleri gibi benliğin ve kimliğin güçlü olmasında  da nemli rol oynarlar. </a:t>
            </a:r>
          </a:p>
          <a:p>
            <a:r>
              <a:rPr lang="tr-TR" dirty="0"/>
              <a:t>Benlik ve kimlik gelişiminde etkili olan iki temel güdüden söz edeceğiz.</a:t>
            </a:r>
          </a:p>
        </p:txBody>
      </p:sp>
    </p:spTree>
    <p:extLst>
      <p:ext uri="{BB962C8B-B14F-4D97-AF65-F5344CB8AC3E}">
        <p14:creationId xmlns:p14="http://schemas.microsoft.com/office/powerpoint/2010/main" val="3034964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1365" y="305338"/>
            <a:ext cx="11707906" cy="1609344"/>
          </a:xfrm>
        </p:spPr>
        <p:txBody>
          <a:bodyPr>
            <a:normAutofit/>
          </a:bodyPr>
          <a:lstStyle/>
          <a:p>
            <a:r>
              <a:rPr lang="tr-TR" i="1" dirty="0"/>
              <a:t>A. </a:t>
            </a:r>
            <a:r>
              <a:rPr lang="tr-TR" dirty="0"/>
              <a:t>KİŞİSEL OLARAK KENDİNİ DEĞERLENDİRME VE DOĞRULAMAYI SAĞLAYAN GÜDÜ</a:t>
            </a:r>
            <a:endParaRPr lang="tr-TR" i="1" dirty="0"/>
          </a:p>
        </p:txBody>
      </p:sp>
      <p:sp>
        <p:nvSpPr>
          <p:cNvPr id="3" name="İçerik Yer Tutucusu 2"/>
          <p:cNvSpPr>
            <a:spLocks noGrp="1"/>
          </p:cNvSpPr>
          <p:nvPr>
            <p:ph idx="1"/>
          </p:nvPr>
        </p:nvSpPr>
        <p:spPr>
          <a:xfrm>
            <a:off x="588723" y="2121408"/>
            <a:ext cx="10539525" cy="4050792"/>
          </a:xfrm>
        </p:spPr>
        <p:txBody>
          <a:bodyPr/>
          <a:lstStyle/>
          <a:p>
            <a:r>
              <a:rPr lang="tr-TR" dirty="0"/>
              <a:t>Kişinin kendisini değerlendirmesi ve doğrulaması, kendisi hakkında doğru ve geçerli bilgiyi elde etme isteğini ifade etmektedir. </a:t>
            </a:r>
          </a:p>
          <a:p>
            <a:r>
              <a:rPr lang="tr-TR" dirty="0"/>
              <a:t>Kısaca kendini değerlendirme ve doğrulama konusunda şunları söyleyebiliriz.</a:t>
            </a:r>
          </a:p>
        </p:txBody>
      </p:sp>
    </p:spTree>
    <p:extLst>
      <p:ext uri="{BB962C8B-B14F-4D97-AF65-F5344CB8AC3E}">
        <p14:creationId xmlns:p14="http://schemas.microsoft.com/office/powerpoint/2010/main" val="11852226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01874" y="484632"/>
            <a:ext cx="10226374" cy="1609344"/>
          </a:xfrm>
        </p:spPr>
        <p:txBody>
          <a:bodyPr/>
          <a:lstStyle/>
          <a:p>
            <a:r>
              <a:rPr lang="tr-TR" dirty="0"/>
              <a:t>Kendini değerlendirme</a:t>
            </a:r>
          </a:p>
        </p:txBody>
      </p:sp>
      <p:sp>
        <p:nvSpPr>
          <p:cNvPr id="3" name="İçerik Yer Tutucusu 2"/>
          <p:cNvSpPr>
            <a:spLocks noGrp="1"/>
          </p:cNvSpPr>
          <p:nvPr>
            <p:ph idx="1"/>
          </p:nvPr>
        </p:nvSpPr>
        <p:spPr>
          <a:xfrm>
            <a:off x="864296" y="2121408"/>
            <a:ext cx="10263952" cy="4050792"/>
          </a:xfrm>
        </p:spPr>
        <p:txBody>
          <a:bodyPr/>
          <a:lstStyle/>
          <a:p>
            <a:r>
              <a:rPr lang="tr-TR" dirty="0"/>
              <a:t>Kendini değerlendirme, benliğin merkezi (içsel yapısı) özelliklerinden ziyade çevresel yönü üzerinde düşünmektir.</a:t>
            </a:r>
          </a:p>
          <a:p>
            <a:r>
              <a:rPr lang="tr-TR" dirty="0"/>
              <a:t> Başka bir deyişle kendini değerlendirme, (bu yönün istenilen düzeyde olup olmamasından ayrı olarak) benlik hakkında daha fazla bilgi elde etme dürtüsünü ifade etmektedir. </a:t>
            </a:r>
          </a:p>
          <a:p>
            <a:r>
              <a:rPr lang="tr-TR" dirty="0"/>
              <a:t>Çünkü benliğin içsel (merkezi) yönü hakkında zaten gerekli olan bilgiye kişi sahiptir.</a:t>
            </a:r>
          </a:p>
          <a:p>
            <a:endParaRPr lang="tr-TR" dirty="0"/>
          </a:p>
        </p:txBody>
      </p:sp>
    </p:spTree>
    <p:extLst>
      <p:ext uri="{BB962C8B-B14F-4D97-AF65-F5344CB8AC3E}">
        <p14:creationId xmlns:p14="http://schemas.microsoft.com/office/powerpoint/2010/main" val="3905908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484632"/>
            <a:ext cx="10213848" cy="1609344"/>
          </a:xfrm>
        </p:spPr>
        <p:txBody>
          <a:bodyPr/>
          <a:lstStyle/>
          <a:p>
            <a:r>
              <a:rPr lang="tr-TR" dirty="0"/>
              <a:t>KENDİNİ DOĞRULAMA</a:t>
            </a:r>
          </a:p>
        </p:txBody>
      </p:sp>
      <p:sp>
        <p:nvSpPr>
          <p:cNvPr id="3" name="İçerik Yer Tutucusu 2"/>
          <p:cNvSpPr>
            <a:spLocks noGrp="1"/>
          </p:cNvSpPr>
          <p:nvPr>
            <p:ph idx="1"/>
          </p:nvPr>
        </p:nvSpPr>
        <p:spPr>
          <a:xfrm>
            <a:off x="939452" y="2121408"/>
            <a:ext cx="10188796" cy="4050792"/>
          </a:xfrm>
        </p:spPr>
        <p:txBody>
          <a:bodyPr/>
          <a:lstStyle/>
          <a:p>
            <a:r>
              <a:rPr lang="tr-TR" dirty="0"/>
              <a:t>Kendini doğrulama ise evrensel özelliklerden ziyade merkezi özellikler üzerinde yoğunlaşmaktır. </a:t>
            </a:r>
          </a:p>
          <a:p>
            <a:r>
              <a:rPr lang="tr-TR" dirty="0"/>
              <a:t>Yani insanın kendisi hakkında bildiği şeyleri doğrulama dürtüsünü ifade etmektedir.</a:t>
            </a:r>
          </a:p>
        </p:txBody>
      </p:sp>
    </p:spTree>
    <p:extLst>
      <p:ext uri="{BB962C8B-B14F-4D97-AF65-F5344CB8AC3E}">
        <p14:creationId xmlns:p14="http://schemas.microsoft.com/office/powerpoint/2010/main" val="1863128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Benlik ve kimlik</a:t>
            </a:r>
          </a:p>
        </p:txBody>
      </p:sp>
      <p:sp>
        <p:nvSpPr>
          <p:cNvPr id="3" name="İçerik Yer Tutucusu 2"/>
          <p:cNvSpPr>
            <a:spLocks noGrp="1"/>
          </p:cNvSpPr>
          <p:nvPr>
            <p:ph idx="1"/>
          </p:nvPr>
        </p:nvSpPr>
        <p:spPr/>
        <p:txBody>
          <a:bodyPr/>
          <a:lstStyle/>
          <a:p>
            <a:r>
              <a:rPr lang="tr-TR" dirty="0"/>
              <a:t>Sosyal psikologlar, son zamanlarda benlik kavramı üzerinde daha fazla durmaya başladılar. Çünkü bir insanın kendisini ve çevresini; algılayış biçimini, genel tutu-munu ve davranışlarını önemli derecede etkilediği sosyal psikologlar tarafından fark edilmiştir. </a:t>
            </a:r>
          </a:p>
          <a:p>
            <a:r>
              <a:rPr lang="tr-TR" dirty="0"/>
              <a:t>Sosyal yasamda yerimizi belirleyen en önemli faktörlerden biri benliğimiz ve kim-ligimizdir. Benliğimiz ve kimliğimiz, başka insanlarla ilişkilerimizi kolaylaştıran bir özellik içermektedir. </a:t>
            </a:r>
          </a:p>
          <a:p>
            <a:r>
              <a:rPr lang="tr-TR" dirty="0"/>
              <a:t>Kimlik ve benlik algılaması, sosyal ilişki ve etkileşimi düzenleyerek grupsal (ya da toplumsal) yapıyı güçlendirir. Ama ayni zamanda toplumsal ilişki ve etkileşimler içinde olmak da benlik ve kimliğimize katkılar sağlar.</a:t>
            </a:r>
          </a:p>
        </p:txBody>
      </p:sp>
    </p:spTree>
    <p:extLst>
      <p:ext uri="{BB962C8B-B14F-4D97-AF65-F5344CB8AC3E}">
        <p14:creationId xmlns:p14="http://schemas.microsoft.com/office/powerpoint/2010/main" val="14111531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20861" y="484632"/>
            <a:ext cx="10995949" cy="1609344"/>
          </a:xfrm>
        </p:spPr>
        <p:txBody>
          <a:bodyPr>
            <a:normAutofit/>
          </a:bodyPr>
          <a:lstStyle/>
          <a:p>
            <a:r>
              <a:rPr lang="tr-TR" i="1" dirty="0"/>
              <a:t>b. </a:t>
            </a:r>
            <a:r>
              <a:rPr lang="tr-TR" dirty="0"/>
              <a:t>İNSANLARIN KENDİLERİ HAKKINDA OLUMLU İZLENİM OLUŞTURMA (KENDİNİ KAYIRMA)</a:t>
            </a:r>
          </a:p>
        </p:txBody>
      </p:sp>
      <p:sp>
        <p:nvSpPr>
          <p:cNvPr id="3" name="İçerik Yer Tutucusu 2"/>
          <p:cNvSpPr>
            <a:spLocks noGrp="1"/>
          </p:cNvSpPr>
          <p:nvPr>
            <p:ph idx="1"/>
          </p:nvPr>
        </p:nvSpPr>
        <p:spPr/>
        <p:txBody>
          <a:bodyPr/>
          <a:lstStyle/>
          <a:p>
            <a:r>
              <a:rPr lang="tr-TR" dirty="0"/>
              <a:t>Toplumsal ve sosyal yasamda bütün insanlar kendi benlikleri ile ilgili olumlu bir izlenim yaratacak bilgileri elde etmek isterler. Bu onları olumlu yönde güdüler.</a:t>
            </a:r>
          </a:p>
          <a:p>
            <a:r>
              <a:rPr lang="tr-TR" dirty="0"/>
              <a:t>Her insan kendisi hakkındaki olumsuz bilgileri ya da görüşleri değerlendirmenin yanında olumlu bilgi ve görüşleri de öğrenmeyi ister. </a:t>
            </a:r>
          </a:p>
          <a:p>
            <a:r>
              <a:rPr lang="tr-TR" dirty="0"/>
              <a:t>Ancak bütün insanlar kendilerini olumlu değerlendirmeyi düşünür. Bu durum onların hoşuna gider. Duygusal banka hesaplarını doldurur. Şu noktayı belirtmekte yarar var. </a:t>
            </a:r>
          </a:p>
          <a:p>
            <a:r>
              <a:rPr lang="tr-TR" dirty="0"/>
              <a:t>Bazı insanlar olumlu değerlendirmeleri yaşarken bazıları daha ileri giderek başkalarını rahatsız edecek derecede kendilerini olumlu değerlendirmeye çalışırlar.</a:t>
            </a:r>
          </a:p>
          <a:p>
            <a:r>
              <a:rPr lang="tr-TR" dirty="0"/>
              <a:t>Kısaca kendini kayırma benliğin olumsuz yönleri yerine olumlu yönleri üzerine düşünmektir.</a:t>
            </a:r>
          </a:p>
        </p:txBody>
      </p:sp>
    </p:spTree>
    <p:extLst>
      <p:ext uri="{BB962C8B-B14F-4D97-AF65-F5344CB8AC3E}">
        <p14:creationId xmlns:p14="http://schemas.microsoft.com/office/powerpoint/2010/main" val="3208790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C. BENLİĞİN FONKSİYONLARI</a:t>
            </a:r>
          </a:p>
        </p:txBody>
      </p:sp>
      <p:sp>
        <p:nvSpPr>
          <p:cNvPr id="3" name="İçerik Yer Tutucusu 2"/>
          <p:cNvSpPr>
            <a:spLocks noGrp="1"/>
          </p:cNvSpPr>
          <p:nvPr>
            <p:ph idx="1"/>
          </p:nvPr>
        </p:nvSpPr>
        <p:spPr/>
        <p:txBody>
          <a:bodyPr/>
          <a:lstStyle/>
          <a:p>
            <a:r>
              <a:rPr lang="tr-TR" dirty="0"/>
              <a:t>Benliğin, ruh sağlığımızı koruyucu, toplumsal yaşamımızı </a:t>
            </a:r>
            <a:r>
              <a:rPr lang="tr-TR" dirty="0" err="1"/>
              <a:t>anlamlandırıcı</a:t>
            </a:r>
            <a:r>
              <a:rPr lang="tr-TR" dirty="0"/>
              <a:t> ve sosyal ilişkileri kolaylaştırıcı gibi bazı temel fonksiyonlar vardır. Benliğin temel fonksiyonlarını şu şekilde sıralayabiliriz.</a:t>
            </a:r>
          </a:p>
          <a:p>
            <a:r>
              <a:rPr lang="tr-TR" dirty="0"/>
              <a:t>Çevredeki nesne ve insanlarla bağlantılar kurmak</a:t>
            </a:r>
          </a:p>
          <a:p>
            <a:r>
              <a:rPr lang="tr-TR" dirty="0"/>
              <a:t>Gerçeğe uyum sağlamak</a:t>
            </a:r>
          </a:p>
          <a:p>
            <a:r>
              <a:rPr lang="tr-TR" dirty="0"/>
              <a:t>Kavramları birleştirmek ve bütünleştirmek</a:t>
            </a:r>
          </a:p>
          <a:p>
            <a:r>
              <a:rPr lang="tr-TR" dirty="0"/>
              <a:t>Gerçeği tanımak, denemek, anlamak</a:t>
            </a:r>
          </a:p>
          <a:p>
            <a:r>
              <a:rPr lang="tr-TR" dirty="0"/>
              <a:t>Geleceğe yönelik beklenti ve amaçları belirlemek</a:t>
            </a:r>
          </a:p>
          <a:p>
            <a:r>
              <a:rPr lang="tr-TR" dirty="0"/>
              <a:t>Kişiliği kaygıdan kurtaran savunma mekanizmaları kullanmak</a:t>
            </a:r>
          </a:p>
        </p:txBody>
      </p:sp>
    </p:spTree>
    <p:extLst>
      <p:ext uri="{BB962C8B-B14F-4D97-AF65-F5344CB8AC3E}">
        <p14:creationId xmlns:p14="http://schemas.microsoft.com/office/powerpoint/2010/main" val="9424805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D69B51-FC17-B592-DF10-68D997218C39}"/>
              </a:ext>
            </a:extLst>
          </p:cNvPr>
          <p:cNvSpPr>
            <a:spLocks noGrp="1"/>
          </p:cNvSpPr>
          <p:nvPr>
            <p:ph type="title"/>
          </p:nvPr>
        </p:nvSpPr>
        <p:spPr>
          <a:xfrm>
            <a:off x="439838" y="1819656"/>
            <a:ext cx="11007524" cy="1609344"/>
          </a:xfrm>
        </p:spPr>
        <p:txBody>
          <a:bodyPr/>
          <a:lstStyle/>
          <a:p>
            <a:r>
              <a:rPr lang="tr-TR" dirty="0"/>
              <a:t>BENLİĞİN ÜÇ TEMEL YÖNÜ, BENLİK SAYGISI VE DİĞER BENLİK BİÇİMLERİ</a:t>
            </a:r>
          </a:p>
        </p:txBody>
      </p:sp>
    </p:spTree>
    <p:extLst>
      <p:ext uri="{BB962C8B-B14F-4D97-AF65-F5344CB8AC3E}">
        <p14:creationId xmlns:p14="http://schemas.microsoft.com/office/powerpoint/2010/main" val="14820014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5106C0-5A9B-5E72-4607-EED6D40DE868}"/>
              </a:ext>
            </a:extLst>
          </p:cNvPr>
          <p:cNvSpPr>
            <a:spLocks noGrp="1"/>
          </p:cNvSpPr>
          <p:nvPr>
            <p:ph type="title"/>
          </p:nvPr>
        </p:nvSpPr>
        <p:spPr/>
        <p:txBody>
          <a:bodyPr/>
          <a:lstStyle/>
          <a:p>
            <a:r>
              <a:rPr lang="tr-TR" dirty="0"/>
              <a:t>1. BENLİĞİN ÜÇ TEMEL YÖNÜ</a:t>
            </a:r>
          </a:p>
        </p:txBody>
      </p:sp>
      <p:sp>
        <p:nvSpPr>
          <p:cNvPr id="3" name="İçerik Yer Tutucusu 2">
            <a:extLst>
              <a:ext uri="{FF2B5EF4-FFF2-40B4-BE49-F238E27FC236}">
                <a16:creationId xmlns:a16="http://schemas.microsoft.com/office/drawing/2014/main" id="{20B8F4D3-50AC-3D7C-E8EB-E454F8F2BA7A}"/>
              </a:ext>
            </a:extLst>
          </p:cNvPr>
          <p:cNvSpPr>
            <a:spLocks noGrp="1"/>
          </p:cNvSpPr>
          <p:nvPr>
            <p:ph idx="1"/>
          </p:nvPr>
        </p:nvSpPr>
        <p:spPr/>
        <p:txBody>
          <a:bodyPr/>
          <a:lstStyle/>
          <a:p>
            <a:r>
              <a:rPr lang="tr-TR" dirty="0"/>
              <a:t>İnsanın malı, mülkü, arabası, fabrikası, statüleri, vücudu, ailesi, geçmiş yaşantıları, başka insanlarla ilişkileri, davranışları, inançları, değerleri vb. şeyler benliğin oluşmasında etkili olan faktörlerdir. </a:t>
            </a:r>
          </a:p>
          <a:p>
            <a:r>
              <a:rPr lang="tr-TR" dirty="0"/>
              <a:t>Fonksiyonalist görüşün öncülerinden olan </a:t>
            </a:r>
            <a:r>
              <a:rPr lang="tr-TR" b="1" dirty="0"/>
              <a:t>William James </a:t>
            </a:r>
            <a:r>
              <a:rPr lang="tr-TR" dirty="0"/>
              <a:t>benliğin üç temel yönünün olduğunu açıklamıştır. Bunlar şunlardır:</a:t>
            </a:r>
          </a:p>
        </p:txBody>
      </p:sp>
    </p:spTree>
    <p:extLst>
      <p:ext uri="{BB962C8B-B14F-4D97-AF65-F5344CB8AC3E}">
        <p14:creationId xmlns:p14="http://schemas.microsoft.com/office/powerpoint/2010/main" val="971987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9C4E18-247E-588F-CD57-7BDDD3017AA5}"/>
              </a:ext>
            </a:extLst>
          </p:cNvPr>
          <p:cNvSpPr>
            <a:spLocks noGrp="1"/>
          </p:cNvSpPr>
          <p:nvPr>
            <p:ph type="title"/>
          </p:nvPr>
        </p:nvSpPr>
        <p:spPr/>
        <p:txBody>
          <a:bodyPr/>
          <a:lstStyle/>
          <a:p>
            <a:r>
              <a:rPr lang="tr-TR" i="1" dirty="0"/>
              <a:t>A. </a:t>
            </a:r>
            <a:r>
              <a:rPr lang="tr-TR" dirty="0"/>
              <a:t>Maddi benlik</a:t>
            </a:r>
            <a:endParaRPr lang="tr-TR" i="1" dirty="0"/>
          </a:p>
        </p:txBody>
      </p:sp>
      <p:sp>
        <p:nvSpPr>
          <p:cNvPr id="3" name="İçerik Yer Tutucusu 2">
            <a:extLst>
              <a:ext uri="{FF2B5EF4-FFF2-40B4-BE49-F238E27FC236}">
                <a16:creationId xmlns:a16="http://schemas.microsoft.com/office/drawing/2014/main" id="{2B3EFDE9-424A-3752-B3E7-9F9461F14A6D}"/>
              </a:ext>
            </a:extLst>
          </p:cNvPr>
          <p:cNvSpPr>
            <a:spLocks noGrp="1"/>
          </p:cNvSpPr>
          <p:nvPr>
            <p:ph idx="1"/>
          </p:nvPr>
        </p:nvSpPr>
        <p:spPr/>
        <p:txBody>
          <a:bodyPr/>
          <a:lstStyle/>
          <a:p>
            <a:r>
              <a:rPr lang="tr-TR" dirty="0"/>
              <a:t>İnsanın kendi bedeni, elbiseleri, ailesi, evi, malı-mülkü onun maddi benliğini oluşturur.</a:t>
            </a:r>
          </a:p>
          <a:p>
            <a:r>
              <a:rPr lang="tr-TR" dirty="0"/>
              <a:t>Başka bir deyişle, insanın kendisine ait olan her şeyi onun maddi benliğidir. </a:t>
            </a:r>
          </a:p>
          <a:p>
            <a:r>
              <a:rPr lang="tr-TR" dirty="0"/>
              <a:t>Ancak kişinin bu maddesel nesnelerle özdeşleşmiş olması gerekir.</a:t>
            </a:r>
          </a:p>
        </p:txBody>
      </p:sp>
    </p:spTree>
    <p:extLst>
      <p:ext uri="{BB962C8B-B14F-4D97-AF65-F5344CB8AC3E}">
        <p14:creationId xmlns:p14="http://schemas.microsoft.com/office/powerpoint/2010/main" val="2517904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6A299B-7132-3E28-0C36-F461296E1C94}"/>
              </a:ext>
            </a:extLst>
          </p:cNvPr>
          <p:cNvSpPr>
            <a:spLocks noGrp="1"/>
          </p:cNvSpPr>
          <p:nvPr>
            <p:ph type="title"/>
          </p:nvPr>
        </p:nvSpPr>
        <p:spPr/>
        <p:txBody>
          <a:bodyPr/>
          <a:lstStyle/>
          <a:p>
            <a:r>
              <a:rPr lang="tr-TR" i="1" dirty="0"/>
              <a:t>B. </a:t>
            </a:r>
            <a:r>
              <a:rPr lang="tr-TR" dirty="0"/>
              <a:t>Sosyal benlik</a:t>
            </a:r>
          </a:p>
        </p:txBody>
      </p:sp>
      <p:sp>
        <p:nvSpPr>
          <p:cNvPr id="3" name="İçerik Yer Tutucusu 2">
            <a:extLst>
              <a:ext uri="{FF2B5EF4-FFF2-40B4-BE49-F238E27FC236}">
                <a16:creationId xmlns:a16="http://schemas.microsoft.com/office/drawing/2014/main" id="{8CCB0EC2-3271-D3C0-F85F-22A627068E9B}"/>
              </a:ext>
            </a:extLst>
          </p:cNvPr>
          <p:cNvSpPr>
            <a:spLocks noGrp="1"/>
          </p:cNvSpPr>
          <p:nvPr>
            <p:ph idx="1"/>
          </p:nvPr>
        </p:nvSpPr>
        <p:spPr/>
        <p:txBody>
          <a:bodyPr/>
          <a:lstStyle/>
          <a:p>
            <a:r>
              <a:rPr lang="tr-TR" dirty="0"/>
              <a:t>Başkalarının bizim hakkımızdaki düşünceleri , sosyal benliğin </a:t>
            </a:r>
            <a:r>
              <a:rPr lang="tr-TR" dirty="0" err="1"/>
              <a:t>oluşmasındaönemli</a:t>
            </a:r>
            <a:r>
              <a:rPr lang="tr-TR" dirty="0"/>
              <a:t> rol oynar. Sosyal benlik, insanların birbirleriyle etkileşimi sonucu oluşur.</a:t>
            </a:r>
          </a:p>
          <a:p>
            <a:r>
              <a:rPr lang="tr-TR" dirty="0"/>
              <a:t> İnsanlar toplumsal yasamda birçok pozisyonu (statüyü) işgal etmektedir. Bu Pozisyonların gereği olan davranışlar yani rollerini gerçekleştirirler.</a:t>
            </a:r>
          </a:p>
          <a:p>
            <a:r>
              <a:rPr lang="tr-TR" dirty="0"/>
              <a:t>İşte diğer insanlar bu davranışları değerlendirir ve bu değerlendirme sayesinde sosyal benlik ortaya çıkar.</a:t>
            </a:r>
          </a:p>
        </p:txBody>
      </p:sp>
    </p:spTree>
    <p:extLst>
      <p:ext uri="{BB962C8B-B14F-4D97-AF65-F5344CB8AC3E}">
        <p14:creationId xmlns:p14="http://schemas.microsoft.com/office/powerpoint/2010/main" val="2720864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3DD5B7-EA54-EFBC-0B77-F1E7F73ECA7B}"/>
              </a:ext>
            </a:extLst>
          </p:cNvPr>
          <p:cNvSpPr>
            <a:spLocks noGrp="1"/>
          </p:cNvSpPr>
          <p:nvPr>
            <p:ph type="title"/>
          </p:nvPr>
        </p:nvSpPr>
        <p:spPr/>
        <p:txBody>
          <a:bodyPr/>
          <a:lstStyle/>
          <a:p>
            <a:r>
              <a:rPr lang="tr-TR" i="1" dirty="0"/>
              <a:t>C. </a:t>
            </a:r>
            <a:r>
              <a:rPr lang="tr-TR" dirty="0"/>
              <a:t>ruhsal benlik</a:t>
            </a:r>
          </a:p>
        </p:txBody>
      </p:sp>
      <p:sp>
        <p:nvSpPr>
          <p:cNvPr id="3" name="İçerik Yer Tutucusu 2">
            <a:extLst>
              <a:ext uri="{FF2B5EF4-FFF2-40B4-BE49-F238E27FC236}">
                <a16:creationId xmlns:a16="http://schemas.microsoft.com/office/drawing/2014/main" id="{36A35041-39E2-E700-1FA8-7904C16FACE4}"/>
              </a:ext>
            </a:extLst>
          </p:cNvPr>
          <p:cNvSpPr>
            <a:spLocks noGrp="1"/>
          </p:cNvSpPr>
          <p:nvPr>
            <p:ph idx="1"/>
          </p:nvPr>
        </p:nvSpPr>
        <p:spPr/>
        <p:txBody>
          <a:bodyPr/>
          <a:lstStyle/>
          <a:p>
            <a:r>
              <a:rPr lang="tr-TR" dirty="0"/>
              <a:t>İnsanın, düşünme, hissetme, algılama gibi ruhi faaliyetleri; ruhsal benliği oluşturur.</a:t>
            </a:r>
          </a:p>
          <a:p>
            <a:r>
              <a:rPr lang="tr-TR" dirty="0"/>
              <a:t>Yani ruhsal benliği, insanın kendisini nasıl değerlendirdiği ve algıladığı belirlemektedir.</a:t>
            </a:r>
          </a:p>
          <a:p>
            <a:r>
              <a:rPr lang="tr-TR" dirty="0"/>
              <a:t>Bu nedenle ruhsal benlik, sübjektif bir özellik taşımaktadır.</a:t>
            </a:r>
          </a:p>
          <a:p>
            <a:r>
              <a:rPr lang="tr-TR" dirty="0"/>
              <a:t>İnsanın kendini ve iç dünyasında olup bitenleri objektif olarak değerlendirmesi tam olarak mümkün değildir.</a:t>
            </a:r>
          </a:p>
          <a:p>
            <a:pPr marL="0" indent="0">
              <a:buNone/>
            </a:pPr>
            <a:endParaRPr lang="tr-TR" dirty="0"/>
          </a:p>
        </p:txBody>
      </p:sp>
    </p:spTree>
    <p:extLst>
      <p:ext uri="{BB962C8B-B14F-4D97-AF65-F5344CB8AC3E}">
        <p14:creationId xmlns:p14="http://schemas.microsoft.com/office/powerpoint/2010/main" val="5390940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48041D-7585-E0DF-28C3-F1AE4526FA9B}"/>
              </a:ext>
            </a:extLst>
          </p:cNvPr>
          <p:cNvSpPr>
            <a:spLocks noGrp="1"/>
          </p:cNvSpPr>
          <p:nvPr>
            <p:ph type="title"/>
          </p:nvPr>
        </p:nvSpPr>
        <p:spPr/>
        <p:txBody>
          <a:bodyPr/>
          <a:lstStyle/>
          <a:p>
            <a:r>
              <a:rPr lang="tr-TR" dirty="0"/>
              <a:t>2. BENLİK SAYGISI</a:t>
            </a:r>
          </a:p>
        </p:txBody>
      </p:sp>
      <p:sp>
        <p:nvSpPr>
          <p:cNvPr id="3" name="İçerik Yer Tutucusu 2">
            <a:extLst>
              <a:ext uri="{FF2B5EF4-FFF2-40B4-BE49-F238E27FC236}">
                <a16:creationId xmlns:a16="http://schemas.microsoft.com/office/drawing/2014/main" id="{BF0BDBA9-3975-255E-71DE-6709833D4755}"/>
              </a:ext>
            </a:extLst>
          </p:cNvPr>
          <p:cNvSpPr>
            <a:spLocks noGrp="1"/>
          </p:cNvSpPr>
          <p:nvPr>
            <p:ph idx="1"/>
          </p:nvPr>
        </p:nvSpPr>
        <p:spPr>
          <a:ln w="31750">
            <a:solidFill>
              <a:schemeClr val="bg1"/>
            </a:solidFill>
          </a:ln>
        </p:spPr>
        <p:txBody>
          <a:bodyPr/>
          <a:lstStyle/>
          <a:p>
            <a:r>
              <a:rPr lang="tr-TR" dirty="0"/>
              <a:t>Maddi, sosyal ve ruhsal benlik toplumsal yaşamda diğer insanlarla gerçekleşen yaşantılarla beraber oluşur ve gelişir. </a:t>
            </a:r>
          </a:p>
          <a:p>
            <a:r>
              <a:rPr lang="tr-TR" dirty="0"/>
              <a:t>İnsanın benlik bilinci de bu üç benliğin birleşmesi sonucu bir bütünlük hâline gelir. Bu üç benlikten hangisinin önemli olduğu insandan insan değişir.</a:t>
            </a:r>
          </a:p>
          <a:p>
            <a:r>
              <a:rPr lang="tr-TR" dirty="0"/>
              <a:t>Benlik, başka insanlarla kurulan ilişkiler neticesinde bütünleşen, akıcı ama kavramsal ve tutarlı bir algılama biçimidir.</a:t>
            </a:r>
          </a:p>
          <a:p>
            <a:r>
              <a:rPr lang="tr-TR" dirty="0"/>
              <a:t>William James açıkladığı benliğin bu üç yönüne dayanarak </a:t>
            </a:r>
            <a:r>
              <a:rPr lang="tr-TR" b="1" dirty="0"/>
              <a:t>BENLİK SAYGISI </a:t>
            </a:r>
            <a:r>
              <a:rPr lang="tr-TR" dirty="0"/>
              <a:t>kavramının gündeme getirmiştir. Ona göre benlik saygısı şu şekilde formüle edilir:</a:t>
            </a:r>
          </a:p>
          <a:p>
            <a:pPr marL="1671400" lvl="6" indent="0">
              <a:buNone/>
            </a:pPr>
            <a:endParaRPr lang="tr-TR" dirty="0"/>
          </a:p>
          <a:p>
            <a:pPr marL="1671400" lvl="6" indent="0">
              <a:buNone/>
            </a:pPr>
            <a:r>
              <a:rPr lang="tr-TR" dirty="0"/>
              <a:t>BAŞARI</a:t>
            </a:r>
          </a:p>
          <a:p>
            <a:pPr marL="1671400" lvl="6" indent="0">
              <a:buNone/>
            </a:pPr>
            <a:r>
              <a:rPr lang="tr-TR" dirty="0"/>
              <a:t>İSTEKLER		</a:t>
            </a:r>
          </a:p>
        </p:txBody>
      </p:sp>
      <p:cxnSp>
        <p:nvCxnSpPr>
          <p:cNvPr id="5" name="Düz Bağlayıcı 4">
            <a:extLst>
              <a:ext uri="{FF2B5EF4-FFF2-40B4-BE49-F238E27FC236}">
                <a16:creationId xmlns:a16="http://schemas.microsoft.com/office/drawing/2014/main" id="{9E9CF5FA-1D4C-3BF0-BE47-F4ED54FFE9F8}"/>
              </a:ext>
            </a:extLst>
          </p:cNvPr>
          <p:cNvCxnSpPr/>
          <p:nvPr/>
        </p:nvCxnSpPr>
        <p:spPr>
          <a:xfrm>
            <a:off x="2784764" y="5403272"/>
            <a:ext cx="936000" cy="0"/>
          </a:xfrm>
          <a:prstGeom prst="line">
            <a:avLst/>
          </a:prstGeom>
          <a:ln w="53975">
            <a:solidFill>
              <a:schemeClr val="tx1"/>
            </a:solidFill>
          </a:ln>
        </p:spPr>
        <p:style>
          <a:lnRef idx="1">
            <a:schemeClr val="dk1"/>
          </a:lnRef>
          <a:fillRef idx="0">
            <a:schemeClr val="dk1"/>
          </a:fillRef>
          <a:effectRef idx="0">
            <a:schemeClr val="dk1"/>
          </a:effectRef>
          <a:fontRef idx="minor">
            <a:schemeClr val="tx1"/>
          </a:fontRef>
        </p:style>
      </p:cxnSp>
      <p:cxnSp>
        <p:nvCxnSpPr>
          <p:cNvPr id="8" name="Düz Bağlayıcı 7">
            <a:extLst>
              <a:ext uri="{FF2B5EF4-FFF2-40B4-BE49-F238E27FC236}">
                <a16:creationId xmlns:a16="http://schemas.microsoft.com/office/drawing/2014/main" id="{B37E6087-B1A7-6BE1-DE37-D0BB58ACD39E}"/>
              </a:ext>
            </a:extLst>
          </p:cNvPr>
          <p:cNvCxnSpPr>
            <a:cxnSpLocks/>
          </p:cNvCxnSpPr>
          <p:nvPr/>
        </p:nvCxnSpPr>
        <p:spPr>
          <a:xfrm>
            <a:off x="3865418" y="5403272"/>
            <a:ext cx="173182"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Düz Bağlayıcı 8">
            <a:extLst>
              <a:ext uri="{FF2B5EF4-FFF2-40B4-BE49-F238E27FC236}">
                <a16:creationId xmlns:a16="http://schemas.microsoft.com/office/drawing/2014/main" id="{7985D326-EDF1-6A27-5A26-2B4EDCCC6B22}"/>
              </a:ext>
            </a:extLst>
          </p:cNvPr>
          <p:cNvCxnSpPr>
            <a:cxnSpLocks/>
          </p:cNvCxnSpPr>
          <p:nvPr/>
        </p:nvCxnSpPr>
        <p:spPr>
          <a:xfrm>
            <a:off x="3865418" y="5514109"/>
            <a:ext cx="173182"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Metin kutusu 9">
            <a:extLst>
              <a:ext uri="{FF2B5EF4-FFF2-40B4-BE49-F238E27FC236}">
                <a16:creationId xmlns:a16="http://schemas.microsoft.com/office/drawing/2014/main" id="{8788FBDA-9E73-1EF4-0228-3EABA798A948}"/>
              </a:ext>
            </a:extLst>
          </p:cNvPr>
          <p:cNvSpPr txBox="1"/>
          <p:nvPr/>
        </p:nvSpPr>
        <p:spPr>
          <a:xfrm>
            <a:off x="4183254" y="5218606"/>
            <a:ext cx="1657848" cy="369332"/>
          </a:xfrm>
          <a:prstGeom prst="rect">
            <a:avLst/>
          </a:prstGeom>
          <a:noFill/>
        </p:spPr>
        <p:txBody>
          <a:bodyPr wrap="square" rtlCol="0">
            <a:spAutoFit/>
          </a:bodyPr>
          <a:lstStyle/>
          <a:p>
            <a:r>
              <a:rPr lang="tr-TR" dirty="0"/>
              <a:t>Benlik saygısı</a:t>
            </a:r>
          </a:p>
        </p:txBody>
      </p:sp>
    </p:spTree>
    <p:extLst>
      <p:ext uri="{BB962C8B-B14F-4D97-AF65-F5344CB8AC3E}">
        <p14:creationId xmlns:p14="http://schemas.microsoft.com/office/powerpoint/2010/main" val="28287521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049DB-D57D-0D50-7D64-CC25734CF690}"/>
              </a:ext>
            </a:extLst>
          </p:cNvPr>
          <p:cNvSpPr>
            <a:spLocks noGrp="1"/>
          </p:cNvSpPr>
          <p:nvPr>
            <p:ph type="title"/>
          </p:nvPr>
        </p:nvSpPr>
        <p:spPr/>
        <p:txBody>
          <a:bodyPr/>
          <a:lstStyle/>
          <a:p>
            <a:r>
              <a:rPr lang="tr-TR" dirty="0"/>
              <a:t>3. Diğer benlik biçimleri</a:t>
            </a:r>
          </a:p>
        </p:txBody>
      </p:sp>
      <p:sp>
        <p:nvSpPr>
          <p:cNvPr id="3" name="İçerik Yer Tutucusu 2">
            <a:extLst>
              <a:ext uri="{FF2B5EF4-FFF2-40B4-BE49-F238E27FC236}">
                <a16:creationId xmlns:a16="http://schemas.microsoft.com/office/drawing/2014/main" id="{42B4C57D-05A3-E251-3D46-7A0A39D4DB60}"/>
              </a:ext>
            </a:extLst>
          </p:cNvPr>
          <p:cNvSpPr>
            <a:spLocks noGrp="1"/>
          </p:cNvSpPr>
          <p:nvPr>
            <p:ph idx="1"/>
          </p:nvPr>
        </p:nvSpPr>
        <p:spPr/>
        <p:txBody>
          <a:bodyPr/>
          <a:lstStyle/>
          <a:p>
            <a:r>
              <a:rPr lang="tr-TR" dirty="0"/>
              <a:t>Bazı psikologlar benlik konusunda yaptıkları çalışmalardan elde ettikleri verilere dayanarak şu benlik biçimlerini gündeme getirmişlerdir:</a:t>
            </a:r>
          </a:p>
        </p:txBody>
      </p:sp>
    </p:spTree>
    <p:extLst>
      <p:ext uri="{BB962C8B-B14F-4D97-AF65-F5344CB8AC3E}">
        <p14:creationId xmlns:p14="http://schemas.microsoft.com/office/powerpoint/2010/main" val="1687633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3A0F9F-8DE3-0A2B-9EBB-39330A1EF8D3}"/>
              </a:ext>
            </a:extLst>
          </p:cNvPr>
          <p:cNvSpPr>
            <a:spLocks noGrp="1"/>
          </p:cNvSpPr>
          <p:nvPr>
            <p:ph type="title"/>
          </p:nvPr>
        </p:nvSpPr>
        <p:spPr/>
        <p:txBody>
          <a:bodyPr/>
          <a:lstStyle/>
          <a:p>
            <a:r>
              <a:rPr lang="tr-TR" i="1" dirty="0"/>
              <a:t>a. </a:t>
            </a:r>
            <a:r>
              <a:rPr lang="tr-TR" dirty="0"/>
              <a:t>Psikodinamik benlik</a:t>
            </a:r>
            <a:endParaRPr lang="tr-TR" i="1" dirty="0"/>
          </a:p>
        </p:txBody>
      </p:sp>
      <p:sp>
        <p:nvSpPr>
          <p:cNvPr id="3" name="İçerik Yer Tutucusu 2">
            <a:extLst>
              <a:ext uri="{FF2B5EF4-FFF2-40B4-BE49-F238E27FC236}">
                <a16:creationId xmlns:a16="http://schemas.microsoft.com/office/drawing/2014/main" id="{06A82378-C6DD-61FB-26A4-D84D6A6F0A17}"/>
              </a:ext>
            </a:extLst>
          </p:cNvPr>
          <p:cNvSpPr>
            <a:spLocks noGrp="1"/>
          </p:cNvSpPr>
          <p:nvPr>
            <p:ph idx="1"/>
          </p:nvPr>
        </p:nvSpPr>
        <p:spPr/>
        <p:txBody>
          <a:bodyPr/>
          <a:lstStyle/>
          <a:p>
            <a:r>
              <a:rPr lang="tr-TR" dirty="0"/>
              <a:t>Freud’a göre sosyalleşmemiş ya da toplumsal kurallar tarafından bastırılmış hayvani dürtüler fırsat bulduklarında bilinç yüzeyine çıkarlar.</a:t>
            </a:r>
          </a:p>
          <a:p>
            <a:r>
              <a:rPr lang="tr-TR" dirty="0"/>
              <a:t>Özel yöntemler (hipnoz ya da psikoterapik teknikler) sayesinde bilinçaltında bastırılmış düşünceler açığa çıkarıldığında kendimizi ya da başkalarını tanıyabiliriz.</a:t>
            </a:r>
          </a:p>
          <a:p>
            <a:endParaRPr lang="tr-TR" dirty="0"/>
          </a:p>
        </p:txBody>
      </p:sp>
    </p:spTree>
    <p:extLst>
      <p:ext uri="{BB962C8B-B14F-4D97-AF65-F5344CB8AC3E}">
        <p14:creationId xmlns:p14="http://schemas.microsoft.com/office/powerpoint/2010/main" val="2193638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93531" y="1756541"/>
            <a:ext cx="10604938" cy="3344917"/>
          </a:xfrm>
        </p:spPr>
        <p:txBody>
          <a:bodyPr>
            <a:normAutofit fontScale="90000"/>
          </a:bodyPr>
          <a:lstStyle/>
          <a:p>
            <a:r>
              <a:rPr lang="tr-TR" sz="4400" dirty="0"/>
              <a:t>Benlik KAVRAMININ Tarihsel Geçmişi, </a:t>
            </a:r>
            <a:br>
              <a:rPr lang="tr-TR" sz="4400" dirty="0"/>
            </a:br>
            <a:r>
              <a:rPr lang="tr-TR" sz="4400" dirty="0"/>
              <a:t>TANIMI, Gelişmesi, Fonksiyonları VE Benlik Biçimleri</a:t>
            </a:r>
            <a:br>
              <a:rPr lang="tr-TR" dirty="0"/>
            </a:br>
            <a:br>
              <a:rPr lang="tr-TR" dirty="0"/>
            </a:br>
            <a:endParaRPr lang="tr-TR" dirty="0"/>
          </a:p>
        </p:txBody>
      </p:sp>
    </p:spTree>
    <p:extLst>
      <p:ext uri="{BB962C8B-B14F-4D97-AF65-F5344CB8AC3E}">
        <p14:creationId xmlns:p14="http://schemas.microsoft.com/office/powerpoint/2010/main" val="27442314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9BDA53-2AA3-9B6D-ECE7-44B61D7517C4}"/>
              </a:ext>
            </a:extLst>
          </p:cNvPr>
          <p:cNvSpPr>
            <a:spLocks noGrp="1"/>
          </p:cNvSpPr>
          <p:nvPr>
            <p:ph type="title"/>
          </p:nvPr>
        </p:nvSpPr>
        <p:spPr/>
        <p:txBody>
          <a:bodyPr/>
          <a:lstStyle/>
          <a:p>
            <a:r>
              <a:rPr lang="tr-TR" i="1" dirty="0"/>
              <a:t>b. </a:t>
            </a:r>
            <a:r>
              <a:rPr lang="tr-TR" dirty="0"/>
              <a:t>Bireysel benlik</a:t>
            </a:r>
            <a:endParaRPr lang="tr-TR" i="1" dirty="0"/>
          </a:p>
        </p:txBody>
      </p:sp>
      <p:sp>
        <p:nvSpPr>
          <p:cNvPr id="3" name="İçerik Yer Tutucusu 2">
            <a:extLst>
              <a:ext uri="{FF2B5EF4-FFF2-40B4-BE49-F238E27FC236}">
                <a16:creationId xmlns:a16="http://schemas.microsoft.com/office/drawing/2014/main" id="{E1319537-5051-1430-EC35-AEBF6A0D4590}"/>
              </a:ext>
            </a:extLst>
          </p:cNvPr>
          <p:cNvSpPr>
            <a:spLocks noGrp="1"/>
          </p:cNvSpPr>
          <p:nvPr>
            <p:ph idx="1"/>
          </p:nvPr>
        </p:nvSpPr>
        <p:spPr/>
        <p:txBody>
          <a:bodyPr/>
          <a:lstStyle/>
          <a:p>
            <a:r>
              <a:rPr lang="tr-TR" dirty="0"/>
              <a:t>Freud'a göre benlik, insana ilişkin kişisel ve özel bir yöndür. Bu şekilde benlik bireyseldir. "Ben" kelimesi geçtiğinde gündeme gelenler bireysel benliği oluşturmaktadır.</a:t>
            </a:r>
          </a:p>
          <a:p>
            <a:r>
              <a:rPr lang="tr-TR" dirty="0"/>
              <a:t>Bu düşünceyi savunanlara göre toplum ya da gruplar kolektif bir benlik duygusuna sahip bireylerden çok, birbirleri ile etkileşimde bulunan bireylerden oluşmaktadır.</a:t>
            </a:r>
          </a:p>
        </p:txBody>
      </p:sp>
    </p:spTree>
    <p:extLst>
      <p:ext uri="{BB962C8B-B14F-4D97-AF65-F5344CB8AC3E}">
        <p14:creationId xmlns:p14="http://schemas.microsoft.com/office/powerpoint/2010/main" val="20438172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7119D3D-2FED-43D4-141B-204F326656F7}"/>
              </a:ext>
            </a:extLst>
          </p:cNvPr>
          <p:cNvSpPr>
            <a:spLocks noGrp="1"/>
          </p:cNvSpPr>
          <p:nvPr>
            <p:ph type="title"/>
          </p:nvPr>
        </p:nvSpPr>
        <p:spPr/>
        <p:txBody>
          <a:bodyPr/>
          <a:lstStyle/>
          <a:p>
            <a:r>
              <a:rPr lang="tr-TR" i="1" dirty="0"/>
              <a:t>c. </a:t>
            </a:r>
            <a:r>
              <a:rPr lang="tr-TR" dirty="0"/>
              <a:t>Kolektif benlik</a:t>
            </a:r>
          </a:p>
        </p:txBody>
      </p:sp>
      <p:sp>
        <p:nvSpPr>
          <p:cNvPr id="3" name="İçerik Yer Tutucusu 2">
            <a:extLst>
              <a:ext uri="{FF2B5EF4-FFF2-40B4-BE49-F238E27FC236}">
                <a16:creationId xmlns:a16="http://schemas.microsoft.com/office/drawing/2014/main" id="{9F6A76CC-E619-3294-A359-1D1000407C3E}"/>
              </a:ext>
            </a:extLst>
          </p:cNvPr>
          <p:cNvSpPr>
            <a:spLocks noGrp="1"/>
          </p:cNvSpPr>
          <p:nvPr>
            <p:ph idx="1"/>
          </p:nvPr>
        </p:nvSpPr>
        <p:spPr/>
        <p:txBody>
          <a:bodyPr/>
          <a:lstStyle/>
          <a:p>
            <a:r>
              <a:rPr lang="tr-TR" dirty="0"/>
              <a:t>Wunt'a göre dil, din, gelenek, örf, âdetler gibi konular bireysel psikoloji ile anlaşılmaz. Bunlar ancak kolektif yaşamın incelenmesi ile anlaşılabilir.</a:t>
            </a:r>
          </a:p>
          <a:p>
            <a:r>
              <a:rPr lang="tr-TR" dirty="0"/>
              <a:t>Bireysel benliğin oluşumu kolektif benliğin oluşumunu sağlar. Grup ya da toplum, tek tek bireylerden oluşmaktadır. </a:t>
            </a:r>
          </a:p>
          <a:p>
            <a:r>
              <a:rPr lang="tr-TR" dirty="0"/>
              <a:t>Ancak oluşan kolektif ruh ya da bilinç tek tek bireylerin bilinçlerinden tamamen farklı ve daha güçlüdür. </a:t>
            </a:r>
          </a:p>
        </p:txBody>
      </p:sp>
    </p:spTree>
    <p:extLst>
      <p:ext uri="{BB962C8B-B14F-4D97-AF65-F5344CB8AC3E}">
        <p14:creationId xmlns:p14="http://schemas.microsoft.com/office/powerpoint/2010/main" val="3969527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582420-CB2E-813A-9A6C-01A500C4064A}"/>
              </a:ext>
            </a:extLst>
          </p:cNvPr>
          <p:cNvSpPr>
            <a:spLocks noGrp="1"/>
          </p:cNvSpPr>
          <p:nvPr>
            <p:ph type="title"/>
          </p:nvPr>
        </p:nvSpPr>
        <p:spPr/>
        <p:txBody>
          <a:bodyPr/>
          <a:lstStyle/>
          <a:p>
            <a:r>
              <a:rPr lang="tr-TR" i="1" dirty="0"/>
              <a:t>d. </a:t>
            </a:r>
            <a:r>
              <a:rPr lang="tr-TR" dirty="0"/>
              <a:t>Sembolik etkileşimci benlik</a:t>
            </a:r>
            <a:endParaRPr lang="tr-TR" i="1" dirty="0"/>
          </a:p>
        </p:txBody>
      </p:sp>
      <p:sp>
        <p:nvSpPr>
          <p:cNvPr id="3" name="İçerik Yer Tutucusu 2">
            <a:extLst>
              <a:ext uri="{FF2B5EF4-FFF2-40B4-BE49-F238E27FC236}">
                <a16:creationId xmlns:a16="http://schemas.microsoft.com/office/drawing/2014/main" id="{D47915CF-BE6E-F10E-B19A-4DDF775A7E79}"/>
              </a:ext>
            </a:extLst>
          </p:cNvPr>
          <p:cNvSpPr>
            <a:spLocks noGrp="1"/>
          </p:cNvSpPr>
          <p:nvPr>
            <p:ph idx="1"/>
          </p:nvPr>
        </p:nvSpPr>
        <p:spPr/>
        <p:txBody>
          <a:bodyPr/>
          <a:lstStyle/>
          <a:p>
            <a:r>
              <a:rPr lang="tr-TR" dirty="0"/>
              <a:t>Benlik konusunda ileri sürülen bir görüş de etkileşimin benliğin oluşumunda etkili olduğudur.</a:t>
            </a:r>
          </a:p>
          <a:p>
            <a:r>
              <a:rPr lang="tr-TR" dirty="0"/>
              <a:t>İnsanlar genelde tutum davranışlarına bakarak kim olduklarını anlayabilirler ama buna nasıl ulaştıkları konusunda yeterli bir bilince sahip değildirler.</a:t>
            </a:r>
          </a:p>
          <a:p>
            <a:r>
              <a:rPr lang="tr-TR" dirty="0"/>
              <a:t>Benlik, insanlar arasındaki etkileşim neticesinde oluşur. başka insanlarla etkileşimimiz sözel ya da sözel olmayan araçlar vasıtasıyla gerçekleşir. </a:t>
            </a:r>
          </a:p>
        </p:txBody>
      </p:sp>
    </p:spTree>
    <p:extLst>
      <p:ext uri="{BB962C8B-B14F-4D97-AF65-F5344CB8AC3E}">
        <p14:creationId xmlns:p14="http://schemas.microsoft.com/office/powerpoint/2010/main" val="132736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B0C6C2D-F898-396B-6D9D-A0BFA6EB4033}"/>
              </a:ext>
            </a:extLst>
          </p:cNvPr>
          <p:cNvSpPr>
            <a:spLocks noGrp="1"/>
          </p:cNvSpPr>
          <p:nvPr>
            <p:ph type="title"/>
          </p:nvPr>
        </p:nvSpPr>
        <p:spPr/>
        <p:txBody>
          <a:bodyPr/>
          <a:lstStyle/>
          <a:p>
            <a:r>
              <a:rPr lang="tr-TR" dirty="0"/>
              <a:t>E. Benlik aşamaları</a:t>
            </a:r>
          </a:p>
        </p:txBody>
      </p:sp>
      <p:sp>
        <p:nvSpPr>
          <p:cNvPr id="3" name="İçerik Yer Tutucusu 2">
            <a:extLst>
              <a:ext uri="{FF2B5EF4-FFF2-40B4-BE49-F238E27FC236}">
                <a16:creationId xmlns:a16="http://schemas.microsoft.com/office/drawing/2014/main" id="{A9ACC993-0D96-6D15-CC92-F068C8BA9991}"/>
              </a:ext>
            </a:extLst>
          </p:cNvPr>
          <p:cNvSpPr>
            <a:spLocks noGrp="1"/>
          </p:cNvSpPr>
          <p:nvPr>
            <p:ph idx="1"/>
          </p:nvPr>
        </p:nvSpPr>
        <p:spPr/>
        <p:txBody>
          <a:bodyPr>
            <a:normAutofit lnSpcReduction="10000"/>
          </a:bodyPr>
          <a:lstStyle/>
          <a:p>
            <a:r>
              <a:rPr lang="tr-TR" dirty="0"/>
              <a:t>İnsanlar benliklerine ilişkin bilgileri çeşitli yollardan şema biçiminde saklarlar.</a:t>
            </a:r>
          </a:p>
          <a:p>
            <a:r>
              <a:rPr lang="tr-TR" dirty="0"/>
              <a:t>Benliğe ilişkin bilgiler ortamsal koşullara bağlı olarak ayrı ayrı saklanır.</a:t>
            </a:r>
          </a:p>
          <a:p>
            <a:r>
              <a:rPr lang="tr-TR" dirty="0"/>
              <a:t> farklı ortamlar benliğin değişik yönlerini etkin bir biçimde ön plana çıkarır. İnsanlar bazı durumlarda çok net bir şekilde benlik şemasına yani bir kavrayışa sahip olmak isterler. </a:t>
            </a:r>
          </a:p>
          <a:p>
            <a:r>
              <a:rPr lang="tr-TR" dirty="0"/>
              <a:t>Bu kavrayış biçimi bazı durumlarda şematik bazı durumlarda ise şematik değildir.</a:t>
            </a:r>
          </a:p>
          <a:p>
            <a:r>
              <a:rPr lang="tr-TR" dirty="0"/>
              <a:t> İnsanlar genellikle kendileri için çok önemli ve uygun olan ortamlarda benlik şemalarına uygun davranırlar. </a:t>
            </a:r>
          </a:p>
          <a:p>
            <a:r>
              <a:rPr lang="tr-TR" dirty="0"/>
              <a:t>Başka bir deyişle, içlerinde mevcut olan yapıya göre hareket ederler</a:t>
            </a:r>
          </a:p>
          <a:p>
            <a:r>
              <a:rPr lang="tr-TR" dirty="0"/>
              <a:t>Benlik şemalar konusunda </a:t>
            </a:r>
            <a:r>
              <a:rPr lang="tr-TR" b="1" dirty="0"/>
              <a:t>Higgins</a:t>
            </a:r>
            <a:r>
              <a:rPr lang="tr-TR" dirty="0"/>
              <a:t>, </a:t>
            </a:r>
            <a:r>
              <a:rPr lang="tr-TR" b="1" dirty="0"/>
              <a:t>ayrışık benlik </a:t>
            </a:r>
            <a:r>
              <a:rPr lang="tr-TR" dirty="0"/>
              <a:t>adlı bir kuram ileri sürmüştür.</a:t>
            </a:r>
          </a:p>
          <a:p>
            <a:r>
              <a:rPr lang="tr-TR" dirty="0"/>
              <a:t>Higgines'e göre üç çeşit benlik şeması vardır. Bunlar şunlardır:</a:t>
            </a:r>
          </a:p>
        </p:txBody>
      </p:sp>
    </p:spTree>
    <p:extLst>
      <p:ext uri="{BB962C8B-B14F-4D97-AF65-F5344CB8AC3E}">
        <p14:creationId xmlns:p14="http://schemas.microsoft.com/office/powerpoint/2010/main" val="9430746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3D23E6-CD5C-D2F8-14FD-16E4DF8618B3}"/>
              </a:ext>
            </a:extLst>
          </p:cNvPr>
          <p:cNvSpPr>
            <a:spLocks noGrp="1"/>
          </p:cNvSpPr>
          <p:nvPr>
            <p:ph type="title"/>
          </p:nvPr>
        </p:nvSpPr>
        <p:spPr/>
        <p:txBody>
          <a:bodyPr/>
          <a:lstStyle/>
          <a:p>
            <a:r>
              <a:rPr lang="tr-TR" dirty="0"/>
              <a:t>1. Gerçek benlik</a:t>
            </a:r>
          </a:p>
        </p:txBody>
      </p:sp>
      <p:sp>
        <p:nvSpPr>
          <p:cNvPr id="3" name="İçerik Yer Tutucusu 2">
            <a:extLst>
              <a:ext uri="{FF2B5EF4-FFF2-40B4-BE49-F238E27FC236}">
                <a16:creationId xmlns:a16="http://schemas.microsoft.com/office/drawing/2014/main" id="{16956583-2F7B-AEEC-9623-C2D5388AE3CE}"/>
              </a:ext>
            </a:extLst>
          </p:cNvPr>
          <p:cNvSpPr>
            <a:spLocks noGrp="1"/>
          </p:cNvSpPr>
          <p:nvPr>
            <p:ph idx="1"/>
          </p:nvPr>
        </p:nvSpPr>
        <p:spPr/>
        <p:txBody>
          <a:bodyPr/>
          <a:lstStyle/>
          <a:p>
            <a:endParaRPr lang="tr-TR" dirty="0"/>
          </a:p>
          <a:p>
            <a:r>
              <a:rPr lang="tr-TR" dirty="0"/>
              <a:t>Şimdiki durumumuzu yansıtan benlik. Kısaca gerçek benlik, gelişim sonucunda sahip olduğumuz benliği ifade etmektedir.</a:t>
            </a:r>
          </a:p>
          <a:p>
            <a:r>
              <a:rPr lang="tr-TR" dirty="0"/>
              <a:t>. Eğer gerçek benlik ile ideal benlik arasında büyük farklar varsa insanlarda doyumsuzluk, hayal kırıklığı ve üzüntü meydana gelir.</a:t>
            </a:r>
          </a:p>
          <a:p>
            <a:pPr marL="0" indent="0">
              <a:buNone/>
            </a:pPr>
            <a:endParaRPr lang="tr-TR" dirty="0"/>
          </a:p>
        </p:txBody>
      </p:sp>
    </p:spTree>
    <p:extLst>
      <p:ext uri="{BB962C8B-B14F-4D97-AF65-F5344CB8AC3E}">
        <p14:creationId xmlns:p14="http://schemas.microsoft.com/office/powerpoint/2010/main" val="1818796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BBEFAF-B162-BDBA-8B1F-72D29EB2B9DD}"/>
              </a:ext>
            </a:extLst>
          </p:cNvPr>
          <p:cNvSpPr>
            <a:spLocks noGrp="1"/>
          </p:cNvSpPr>
          <p:nvPr>
            <p:ph type="title"/>
          </p:nvPr>
        </p:nvSpPr>
        <p:spPr/>
        <p:txBody>
          <a:bodyPr/>
          <a:lstStyle/>
          <a:p>
            <a:r>
              <a:rPr lang="tr-TR" dirty="0"/>
              <a:t>2. İdeal benlik</a:t>
            </a:r>
          </a:p>
        </p:txBody>
      </p:sp>
      <p:sp>
        <p:nvSpPr>
          <p:cNvPr id="3" name="İçerik Yer Tutucusu 2">
            <a:extLst>
              <a:ext uri="{FF2B5EF4-FFF2-40B4-BE49-F238E27FC236}">
                <a16:creationId xmlns:a16="http://schemas.microsoft.com/office/drawing/2014/main" id="{7F91BCA5-1C5D-DBA1-2735-C641CC3A6B62}"/>
              </a:ext>
            </a:extLst>
          </p:cNvPr>
          <p:cNvSpPr>
            <a:spLocks noGrp="1"/>
          </p:cNvSpPr>
          <p:nvPr>
            <p:ph idx="1"/>
          </p:nvPr>
        </p:nvSpPr>
        <p:spPr/>
        <p:txBody>
          <a:bodyPr/>
          <a:lstStyle/>
          <a:p>
            <a:endParaRPr lang="tr-TR" dirty="0"/>
          </a:p>
          <a:p>
            <a:r>
              <a:rPr lang="tr-TR" dirty="0"/>
              <a:t>Gerçekte olmak istediğimiz durumumuzu ifade eden benlik şemasıdır. İdeal benlik, insanın benlik gelişimine yön verir. insanlar, ideal benlik kriterlerine göre bir benlik sahibi olmak isterler. </a:t>
            </a:r>
          </a:p>
          <a:p>
            <a:r>
              <a:rPr lang="tr-TR" dirty="0"/>
              <a:t>İdeal benlik, gerçekte ulaşmak istediğimiz hedefleri içermektedir.</a:t>
            </a:r>
          </a:p>
        </p:txBody>
      </p:sp>
    </p:spTree>
    <p:extLst>
      <p:ext uri="{BB962C8B-B14F-4D97-AF65-F5344CB8AC3E}">
        <p14:creationId xmlns:p14="http://schemas.microsoft.com/office/powerpoint/2010/main" val="16775338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675C44-9DC1-36A8-4722-8A1D65F1B56F}"/>
              </a:ext>
            </a:extLst>
          </p:cNvPr>
          <p:cNvSpPr>
            <a:spLocks noGrp="1"/>
          </p:cNvSpPr>
          <p:nvPr>
            <p:ph type="title"/>
          </p:nvPr>
        </p:nvSpPr>
        <p:spPr/>
        <p:txBody>
          <a:bodyPr/>
          <a:lstStyle/>
          <a:p>
            <a:r>
              <a:rPr lang="tr-TR" dirty="0"/>
              <a:t>3. Olması gereken benlik</a:t>
            </a:r>
          </a:p>
        </p:txBody>
      </p:sp>
      <p:sp>
        <p:nvSpPr>
          <p:cNvPr id="3" name="İçerik Yer Tutucusu 2">
            <a:extLst>
              <a:ext uri="{FF2B5EF4-FFF2-40B4-BE49-F238E27FC236}">
                <a16:creationId xmlns:a16="http://schemas.microsoft.com/office/drawing/2014/main" id="{19EFA33A-CD2B-53E8-C53D-4AC6EDCFA4BB}"/>
              </a:ext>
            </a:extLst>
          </p:cNvPr>
          <p:cNvSpPr>
            <a:spLocks noGrp="1"/>
          </p:cNvSpPr>
          <p:nvPr>
            <p:ph idx="1"/>
          </p:nvPr>
        </p:nvSpPr>
        <p:spPr/>
        <p:txBody>
          <a:bodyPr>
            <a:normAutofit/>
          </a:bodyPr>
          <a:lstStyle/>
          <a:p>
            <a:endParaRPr lang="tr-TR" dirty="0"/>
          </a:p>
          <a:p>
            <a:r>
              <a:rPr lang="tr-TR" dirty="0"/>
              <a:t>İçinde yaşadığımız toplumsal yapıya göre ne olmamız gerektiğini ifade eden benlik şemasıdır.</a:t>
            </a:r>
          </a:p>
          <a:p>
            <a:r>
              <a:rPr lang="tr-TR" dirty="0"/>
              <a:t> Bu benlik biçimi, belirlediğimiz yüksek hedeflerin önündeki engelleri aşmayı içermektedir.</a:t>
            </a:r>
          </a:p>
          <a:p>
            <a:r>
              <a:rPr lang="tr-TR" dirty="0"/>
              <a:t> Başka bir deyişle olması gereken benlik, toplumsal yaşamda geçerli olan kurallar doğrultusunda benlik oluşumunu olumsuz yönde etkileyen şartlardan korunmayı içermektedir.</a:t>
            </a:r>
          </a:p>
          <a:p>
            <a:endParaRPr lang="tr-TR" dirty="0"/>
          </a:p>
        </p:txBody>
      </p:sp>
    </p:spTree>
    <p:extLst>
      <p:ext uri="{BB962C8B-B14F-4D97-AF65-F5344CB8AC3E}">
        <p14:creationId xmlns:p14="http://schemas.microsoft.com/office/powerpoint/2010/main" val="4083404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5576A7-678C-62E7-1278-313CC47F9CD4}"/>
              </a:ext>
            </a:extLst>
          </p:cNvPr>
          <p:cNvSpPr>
            <a:spLocks noGrp="1"/>
          </p:cNvSpPr>
          <p:nvPr>
            <p:ph type="title"/>
          </p:nvPr>
        </p:nvSpPr>
        <p:spPr>
          <a:xfrm>
            <a:off x="512619" y="484632"/>
            <a:ext cx="11222182" cy="1609344"/>
          </a:xfrm>
        </p:spPr>
        <p:txBody>
          <a:bodyPr/>
          <a:lstStyle/>
          <a:p>
            <a:r>
              <a:rPr lang="tr-TR" dirty="0"/>
              <a:t>F. BENLİK KONUSUNDA İLERİ SÜRÜLEN KURAMLAR</a:t>
            </a:r>
          </a:p>
        </p:txBody>
      </p:sp>
      <p:sp>
        <p:nvSpPr>
          <p:cNvPr id="3" name="İçerik Yer Tutucusu 2">
            <a:extLst>
              <a:ext uri="{FF2B5EF4-FFF2-40B4-BE49-F238E27FC236}">
                <a16:creationId xmlns:a16="http://schemas.microsoft.com/office/drawing/2014/main" id="{DD3BF200-7A13-6D54-5C95-CFBBB60B5F4E}"/>
              </a:ext>
            </a:extLst>
          </p:cNvPr>
          <p:cNvSpPr>
            <a:spLocks noGrp="1"/>
          </p:cNvSpPr>
          <p:nvPr>
            <p:ph idx="1"/>
          </p:nvPr>
        </p:nvSpPr>
        <p:spPr/>
        <p:txBody>
          <a:bodyPr/>
          <a:lstStyle/>
          <a:p>
            <a:r>
              <a:rPr lang="tr-TR" dirty="0"/>
              <a:t>Bazı psikologlar benlik bilincini insan davranışlarının temeline koymaktadır. Bu düşünceden  hareket ederek kendi benlik kuramlarını geliştirmişlerdir.</a:t>
            </a:r>
          </a:p>
          <a:p>
            <a:r>
              <a:rPr lang="tr-TR" dirty="0"/>
              <a:t> Kullandıkları farklı kavramlar ve vardıkları değişik sonuçlara rağmen temelde birçok benzer noktalar vardır.</a:t>
            </a:r>
          </a:p>
          <a:p>
            <a:r>
              <a:rPr lang="tr-TR" dirty="0"/>
              <a:t>Benlik konusunda geliştirilen kuramlardan bazıları şunlardır:</a:t>
            </a:r>
          </a:p>
        </p:txBody>
      </p:sp>
    </p:spTree>
    <p:extLst>
      <p:ext uri="{BB962C8B-B14F-4D97-AF65-F5344CB8AC3E}">
        <p14:creationId xmlns:p14="http://schemas.microsoft.com/office/powerpoint/2010/main" val="3870468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FACCC9-255B-6820-526E-1B3F1F983E44}"/>
              </a:ext>
            </a:extLst>
          </p:cNvPr>
          <p:cNvSpPr>
            <a:spLocks noGrp="1"/>
          </p:cNvSpPr>
          <p:nvPr>
            <p:ph type="title"/>
          </p:nvPr>
        </p:nvSpPr>
        <p:spPr/>
        <p:txBody>
          <a:bodyPr/>
          <a:lstStyle/>
          <a:p>
            <a:r>
              <a:rPr lang="tr-TR" dirty="0"/>
              <a:t>1. Benlik yaklaşımı kuramları </a:t>
            </a:r>
          </a:p>
        </p:txBody>
      </p:sp>
      <p:sp>
        <p:nvSpPr>
          <p:cNvPr id="3" name="İçerik Yer Tutucusu 2">
            <a:extLst>
              <a:ext uri="{FF2B5EF4-FFF2-40B4-BE49-F238E27FC236}">
                <a16:creationId xmlns:a16="http://schemas.microsoft.com/office/drawing/2014/main" id="{EAC2684F-590E-A774-61A0-EA56484BC7EC}"/>
              </a:ext>
            </a:extLst>
          </p:cNvPr>
          <p:cNvSpPr>
            <a:spLocks noGrp="1"/>
          </p:cNvSpPr>
          <p:nvPr>
            <p:ph idx="1"/>
          </p:nvPr>
        </p:nvSpPr>
        <p:spPr>
          <a:xfrm>
            <a:off x="1069848" y="2121408"/>
            <a:ext cx="10058399" cy="4050792"/>
          </a:xfrm>
        </p:spPr>
        <p:txBody>
          <a:bodyPr>
            <a:normAutofit/>
          </a:bodyPr>
          <a:lstStyle/>
          <a:p>
            <a:r>
              <a:rPr lang="tr-TR" dirty="0"/>
              <a:t>Bu kuramlarda kullanılan kavramların hepsi açık, seçik ve kesin değildir. Bu kav-ramların deneysel olarak incelenmeleri de çok zordur. </a:t>
            </a:r>
          </a:p>
          <a:p>
            <a:r>
              <a:rPr lang="tr-TR" dirty="0"/>
              <a:t>Ancak kişiliği anlama bakımından, bunların açıklanması önemli yararlar sağlamaktadır</a:t>
            </a:r>
          </a:p>
          <a:p>
            <a:r>
              <a:rPr lang="tr-TR" dirty="0"/>
              <a:t>Benlik yaklaşım kuramının en dikkat çeken özelliği insanın doğasına iyimser bir düşünce ile yaklaşmasıdır. </a:t>
            </a:r>
          </a:p>
          <a:p>
            <a:r>
              <a:rPr lang="tr-TR" dirty="0"/>
              <a:t>Freud, insani, iç dürtülerinin elinde devamlı  itilen bir varlık; öğrenme psikologlar ise, çevresel şartların bir esiri olarak görürken benlik yaklaşımı kuramcılar ise, insan doğasının sürekli mutluluk aradığını, insanın kendisi ve doğasıyla uyum içinde yaşamak için bilinçli olarak seçimler yaptığını savunmaktadır.</a:t>
            </a:r>
          </a:p>
          <a:p>
            <a:r>
              <a:rPr lang="tr-TR" dirty="0"/>
              <a:t>Benlik yaklaşımı kuramcılarına göre yaşamdan doyum sağlama kalıtımsal olarak bütün insanlarda mevcuttur.</a:t>
            </a:r>
          </a:p>
        </p:txBody>
      </p:sp>
    </p:spTree>
    <p:extLst>
      <p:ext uri="{BB962C8B-B14F-4D97-AF65-F5344CB8AC3E}">
        <p14:creationId xmlns:p14="http://schemas.microsoft.com/office/powerpoint/2010/main" val="32394267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307D89-BB9B-8859-F52F-2178049A1144}"/>
              </a:ext>
            </a:extLst>
          </p:cNvPr>
          <p:cNvSpPr>
            <a:spLocks noGrp="1"/>
          </p:cNvSpPr>
          <p:nvPr>
            <p:ph type="title"/>
          </p:nvPr>
        </p:nvSpPr>
        <p:spPr/>
        <p:txBody>
          <a:bodyPr/>
          <a:lstStyle/>
          <a:p>
            <a:r>
              <a:rPr lang="tr-TR" dirty="0"/>
              <a:t>2. Carl rogers’ın benlik kuramı</a:t>
            </a:r>
          </a:p>
        </p:txBody>
      </p:sp>
      <p:sp>
        <p:nvSpPr>
          <p:cNvPr id="3" name="İçerik Yer Tutucusu 2">
            <a:extLst>
              <a:ext uri="{FF2B5EF4-FFF2-40B4-BE49-F238E27FC236}">
                <a16:creationId xmlns:a16="http://schemas.microsoft.com/office/drawing/2014/main" id="{8A492619-D45A-77B4-FAD9-D1B4DD63C4F7}"/>
              </a:ext>
            </a:extLst>
          </p:cNvPr>
          <p:cNvSpPr>
            <a:spLocks noGrp="1"/>
          </p:cNvSpPr>
          <p:nvPr>
            <p:ph idx="1"/>
          </p:nvPr>
        </p:nvSpPr>
        <p:spPr/>
        <p:txBody>
          <a:bodyPr/>
          <a:lstStyle/>
          <a:p>
            <a:r>
              <a:rPr lang="tr-TR" dirty="0"/>
              <a:t>İnsan doğasına iyimser bir düşünce ile yaklaşan bu kuramın en önemli temsilcisi Carl Rogers'dir.</a:t>
            </a:r>
          </a:p>
          <a:p>
            <a:r>
              <a:rPr lang="tr-TR" dirty="0"/>
              <a:t> Ona göre insanların mutluluğu araması doğuştandır. İnsan mevcut kapasitesini kullanmak için gayret sarf eder. </a:t>
            </a:r>
          </a:p>
          <a:p>
            <a:r>
              <a:rPr lang="tr-TR" dirty="0"/>
              <a:t>Rogers, benlik bilinci kavramı üzerinde önemle durmaktadır. Rogers'e göre, insanın kendisiyle ilgili düşünceleri, algılamaları ve kanaatleri onun benlik bilincini oluşturur. </a:t>
            </a:r>
          </a:p>
          <a:p>
            <a:r>
              <a:rPr lang="tr-TR" dirty="0"/>
              <a:t>Benlik bilinci, insanın kendisini nasıl gördüğünü ifade eder. </a:t>
            </a:r>
          </a:p>
          <a:p>
            <a:r>
              <a:rPr lang="tr-TR" dirty="0"/>
              <a:t>Benlik bilinci iyi, kötü veya her ikisinin ortası bir özellik taşıyabilir. Ancak benlik bilinci her zaman gerçeği yansıtmayabilir. </a:t>
            </a:r>
          </a:p>
        </p:txBody>
      </p:sp>
    </p:spTree>
    <p:extLst>
      <p:ext uri="{BB962C8B-B14F-4D97-AF65-F5344CB8AC3E}">
        <p14:creationId xmlns:p14="http://schemas.microsoft.com/office/powerpoint/2010/main" val="3063194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67558" y="495142"/>
            <a:ext cx="10571200" cy="1428251"/>
          </a:xfrm>
        </p:spPr>
        <p:txBody>
          <a:bodyPr/>
          <a:lstStyle/>
          <a:p>
            <a:r>
              <a:rPr lang="tr-TR" dirty="0"/>
              <a:t>A. BENLİK KAVRAMININ TARİHSEL GELİŞİMİ</a:t>
            </a:r>
          </a:p>
        </p:txBody>
      </p:sp>
      <p:sp>
        <p:nvSpPr>
          <p:cNvPr id="3" name="İçerik Yer Tutucusu 2"/>
          <p:cNvSpPr>
            <a:spLocks noGrp="1"/>
          </p:cNvSpPr>
          <p:nvPr>
            <p:ph idx="1"/>
          </p:nvPr>
        </p:nvSpPr>
        <p:spPr/>
        <p:txBody>
          <a:bodyPr>
            <a:normAutofit/>
          </a:bodyPr>
          <a:lstStyle/>
          <a:p>
            <a:endParaRPr lang="tr-TR" b="1" dirty="0"/>
          </a:p>
          <a:p>
            <a:r>
              <a:rPr lang="tr-TR" b="1" dirty="0"/>
              <a:t>Benlik kavramının farkına varılması ve sosyal ilişkilerde öneminin anlaşılmasının geçmişi pek eski değildir. </a:t>
            </a:r>
          </a:p>
          <a:p>
            <a:r>
              <a:rPr lang="tr-TR" b="1" dirty="0"/>
              <a:t>Orta Çağ'da insanlar arasındaki ilişkiler sabit, düzenli ve din tarafından belirlenen bir özellik taşımaktaydı. kişisel kimlikler toplumsal sistemlerdeki pozisyonlarına göre önem kazanıyordu.</a:t>
            </a:r>
          </a:p>
          <a:p>
            <a:r>
              <a:rPr lang="tr-TR" b="1" dirty="0"/>
              <a:t>Bu kimlikler, aile, sosyal, sınıf, mevki, doğum yeri ve ailedeki doğum sırasına bağlı olarak bir değer aftdelirek açıklanırdı.</a:t>
            </a:r>
          </a:p>
          <a:p>
            <a:r>
              <a:rPr lang="tr-TR" b="1" dirty="0"/>
              <a:t>Fakat bu düşünce 16 yy. ’da değişmeye başladı. Değişimde etkili olan faktörleri söyle sıralayabiliriz:</a:t>
            </a:r>
          </a:p>
        </p:txBody>
      </p:sp>
    </p:spTree>
    <p:extLst>
      <p:ext uri="{BB962C8B-B14F-4D97-AF65-F5344CB8AC3E}">
        <p14:creationId xmlns:p14="http://schemas.microsoft.com/office/powerpoint/2010/main" val="39427954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8820947-CC12-5B55-A56A-450938D113F4}"/>
              </a:ext>
            </a:extLst>
          </p:cNvPr>
          <p:cNvSpPr>
            <a:spLocks noGrp="1"/>
          </p:cNvSpPr>
          <p:nvPr>
            <p:ph type="title"/>
          </p:nvPr>
        </p:nvSpPr>
        <p:spPr/>
        <p:txBody>
          <a:bodyPr/>
          <a:lstStyle/>
          <a:p>
            <a:r>
              <a:rPr lang="tr-TR" dirty="0"/>
              <a:t>3. maslow’un benlik kuramı</a:t>
            </a:r>
          </a:p>
        </p:txBody>
      </p:sp>
      <p:sp>
        <p:nvSpPr>
          <p:cNvPr id="3" name="İçerik Yer Tutucusu 2">
            <a:extLst>
              <a:ext uri="{FF2B5EF4-FFF2-40B4-BE49-F238E27FC236}">
                <a16:creationId xmlns:a16="http://schemas.microsoft.com/office/drawing/2014/main" id="{AC37CAFF-6FC7-ECC9-332F-0F3E4FE19EF5}"/>
              </a:ext>
            </a:extLst>
          </p:cNvPr>
          <p:cNvSpPr>
            <a:spLocks noGrp="1"/>
          </p:cNvSpPr>
          <p:nvPr>
            <p:ph idx="1"/>
          </p:nvPr>
        </p:nvSpPr>
        <p:spPr/>
        <p:txBody>
          <a:bodyPr/>
          <a:lstStyle/>
          <a:p>
            <a:r>
              <a:rPr lang="tr-TR" dirty="0"/>
              <a:t>Maslow'un ihtiyaçlar hiyerarşisi kuramında benlik bilinci de yer almaktadır.</a:t>
            </a:r>
          </a:p>
          <a:p>
            <a:r>
              <a:rPr lang="tr-TR" dirty="0"/>
              <a:t>Maslow'un bu kuramında insanların ihtiyaçları basamaklar hâlindedir ve alt basamaktaki ihtiyaçlarını giderdikten sona ancak bir üst basamaktaki ihtiyaçlarını gidermeye yönelir. </a:t>
            </a:r>
          </a:p>
          <a:p>
            <a:r>
              <a:rPr lang="tr-TR" dirty="0"/>
              <a:t>Bu basamaklar hiyerarşisinde insanların ulaşabileceği en yüksek basamak kendini gerçekleştirmedir.</a:t>
            </a:r>
          </a:p>
          <a:p>
            <a:r>
              <a:rPr lang="tr-TR" dirty="0"/>
              <a:t> Kendini gerçekleştirme çoğu için ancak bir anlık yaşantıdır. Ancak bazı insanlar bu anı daha uzun süre yaşayabilirler.</a:t>
            </a:r>
          </a:p>
          <a:p>
            <a:r>
              <a:rPr lang="tr-TR" dirty="0"/>
              <a:t>Kendini gerçekleştirme aşamasına ulaşan insanların  temel özellikleri şunlardır:</a:t>
            </a:r>
          </a:p>
        </p:txBody>
      </p:sp>
    </p:spTree>
    <p:extLst>
      <p:ext uri="{BB962C8B-B14F-4D97-AF65-F5344CB8AC3E}">
        <p14:creationId xmlns:p14="http://schemas.microsoft.com/office/powerpoint/2010/main" val="301155238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61ECF0-B4A8-2D4E-A187-923BBB993C03}"/>
              </a:ext>
            </a:extLst>
          </p:cNvPr>
          <p:cNvSpPr>
            <a:spLocks noGrp="1"/>
          </p:cNvSpPr>
          <p:nvPr>
            <p:ph idx="1"/>
          </p:nvPr>
        </p:nvSpPr>
        <p:spPr>
          <a:xfrm>
            <a:off x="1066800" y="1581081"/>
            <a:ext cx="10058400" cy="4050792"/>
          </a:xfrm>
        </p:spPr>
        <p:txBody>
          <a:bodyPr/>
          <a:lstStyle/>
          <a:p>
            <a:r>
              <a:rPr lang="tr-TR" dirty="0"/>
              <a:t>Gerçeğin bilinebilecek yönlerini doğru olarak algılarlar</a:t>
            </a:r>
          </a:p>
          <a:p>
            <a:r>
              <a:rPr lang="tr-TR" dirty="0"/>
              <a:t>Gerçeği olduğu gibi kabul ederler</a:t>
            </a:r>
          </a:p>
          <a:p>
            <a:r>
              <a:rPr lang="tr-TR" dirty="0"/>
              <a:t>Kendini olduğu gibi kabul ederler</a:t>
            </a:r>
          </a:p>
          <a:p>
            <a:r>
              <a:rPr lang="tr-TR" dirty="0"/>
              <a:t>Yaratıcı bir şekilde davranırlar</a:t>
            </a:r>
          </a:p>
          <a:p>
            <a:r>
              <a:rPr lang="tr-TR" dirty="0"/>
              <a:t>Kendilerine ve hayata gülebilirler</a:t>
            </a:r>
          </a:p>
          <a:p>
            <a:r>
              <a:rPr lang="tr-TR" dirty="0"/>
              <a:t>Çok yakın ve samimi olan birkaç dostu vardır</a:t>
            </a:r>
          </a:p>
          <a:p>
            <a:r>
              <a:rPr lang="tr-TR" dirty="0"/>
              <a:t>Bilinmeyecek olanların bilinmeyeceğini doğru algılarlar</a:t>
            </a:r>
          </a:p>
          <a:p>
            <a:r>
              <a:rPr lang="tr-TR" dirty="0"/>
              <a:t>Gerektiğinde çok çalışır ve sorumluklarının farkındadır</a:t>
            </a:r>
          </a:p>
          <a:p>
            <a:r>
              <a:rPr lang="tr-TR" dirty="0"/>
              <a:t>Savunucu bir iletişim metodu kullanmazlar</a:t>
            </a:r>
          </a:p>
          <a:p>
            <a:endParaRPr lang="tr-TR" dirty="0"/>
          </a:p>
        </p:txBody>
      </p:sp>
    </p:spTree>
    <p:extLst>
      <p:ext uri="{BB962C8B-B14F-4D97-AF65-F5344CB8AC3E}">
        <p14:creationId xmlns:p14="http://schemas.microsoft.com/office/powerpoint/2010/main" val="5824993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199CBE-41C8-9CB2-10EC-70BC1A31E45A}"/>
              </a:ext>
            </a:extLst>
          </p:cNvPr>
          <p:cNvSpPr>
            <a:spLocks noGrp="1"/>
          </p:cNvSpPr>
          <p:nvPr>
            <p:ph type="title"/>
          </p:nvPr>
        </p:nvSpPr>
        <p:spPr>
          <a:xfrm>
            <a:off x="290945" y="484632"/>
            <a:ext cx="10837303" cy="2064604"/>
          </a:xfrm>
        </p:spPr>
        <p:txBody>
          <a:bodyPr/>
          <a:lstStyle/>
          <a:p>
            <a:r>
              <a:rPr lang="tr-TR" dirty="0"/>
              <a:t>kimlik</a:t>
            </a:r>
          </a:p>
        </p:txBody>
      </p:sp>
    </p:spTree>
    <p:extLst>
      <p:ext uri="{BB962C8B-B14F-4D97-AF65-F5344CB8AC3E}">
        <p14:creationId xmlns:p14="http://schemas.microsoft.com/office/powerpoint/2010/main" val="36565077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7F7125-BBB2-E002-627F-1F259B8F4155}"/>
              </a:ext>
            </a:extLst>
          </p:cNvPr>
          <p:cNvSpPr>
            <a:spLocks noGrp="1"/>
          </p:cNvSpPr>
          <p:nvPr>
            <p:ph type="title"/>
          </p:nvPr>
        </p:nvSpPr>
        <p:spPr/>
        <p:txBody>
          <a:bodyPr/>
          <a:lstStyle/>
          <a:p>
            <a:r>
              <a:rPr lang="tr-TR" dirty="0"/>
              <a:t>a. Kimlik kavramı ve tanımı</a:t>
            </a:r>
          </a:p>
        </p:txBody>
      </p:sp>
      <p:sp>
        <p:nvSpPr>
          <p:cNvPr id="3" name="İçerik Yer Tutucusu 2">
            <a:extLst>
              <a:ext uri="{FF2B5EF4-FFF2-40B4-BE49-F238E27FC236}">
                <a16:creationId xmlns:a16="http://schemas.microsoft.com/office/drawing/2014/main" id="{DED67398-42E6-6A2A-2B82-1C0E6913BBDD}"/>
              </a:ext>
            </a:extLst>
          </p:cNvPr>
          <p:cNvSpPr>
            <a:spLocks noGrp="1"/>
          </p:cNvSpPr>
          <p:nvPr>
            <p:ph idx="1"/>
          </p:nvPr>
        </p:nvSpPr>
        <p:spPr/>
        <p:txBody>
          <a:bodyPr>
            <a:normAutofit fontScale="92500" lnSpcReduction="10000"/>
          </a:bodyPr>
          <a:lstStyle/>
          <a:p>
            <a:r>
              <a:rPr lang="tr-TR" dirty="0"/>
              <a:t>Kimlik kavramı, toplumsal yaşamın ve sosyal sistemin temel konularından biridir. Kimlik, insanların yaşamlarını sürdürdükleri toplumdaki sosyal statüleri gereği olarak sahip oldukları özellikler toplamıdır.</a:t>
            </a:r>
          </a:p>
          <a:p>
            <a:r>
              <a:rPr lang="tr-TR" dirty="0"/>
              <a:t>Kimlik, bireylerin ve sosyal grupların kimsiniz ya da kimlerdensiniz sorusuna ver-dikleri cevaplardır. Kimlik, insanların bir şeye ya da bir yerlere ait olma ihtiyacından doğmaktadır. Kısaca, insanın kendisini bazı kriterlere dayanarak tanımlaması kimlik olarak ifade edilir.</a:t>
            </a:r>
          </a:p>
          <a:p>
            <a:r>
              <a:rPr lang="tr-TR" dirty="0"/>
              <a:t>Kimlik kavramının iki temel boyutu vardır: Birincisi, kişinin kendisini tanımlama ve tanıma (toplumsal yaşamda konuşulan dil ve yazı dili tanımlamanın temel kriterlerdir), ikincisi ise bir yerlere (bir topluma ve herhangi bir gruba) ait olmadır.</a:t>
            </a:r>
          </a:p>
          <a:p>
            <a:r>
              <a:rPr lang="tr-TR" dirty="0"/>
              <a:t>Kimlik, kişinin kendi iç dünyası, ilişkileri, davranışları, ihtiyaçları, motivasyonları ve  ilgilerinin belirli bir ölçüde tutarlılık göstermesini, kendi kişilik özelliklerine bağlı olmasını, diğer insanlardan farklı biri gibi algılamasını içeren, bilişsel ve duyuşsal nitelikte bileşik bir zihinsel yapıdır. </a:t>
            </a:r>
          </a:p>
        </p:txBody>
      </p:sp>
    </p:spTree>
    <p:extLst>
      <p:ext uri="{BB962C8B-B14F-4D97-AF65-F5344CB8AC3E}">
        <p14:creationId xmlns:p14="http://schemas.microsoft.com/office/powerpoint/2010/main" val="42662447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4855E8-32A2-B679-84A9-0066AE53838B}"/>
              </a:ext>
            </a:extLst>
          </p:cNvPr>
          <p:cNvSpPr>
            <a:spLocks noGrp="1"/>
          </p:cNvSpPr>
          <p:nvPr>
            <p:ph type="title"/>
          </p:nvPr>
        </p:nvSpPr>
        <p:spPr/>
        <p:txBody>
          <a:bodyPr/>
          <a:lstStyle/>
          <a:p>
            <a:r>
              <a:rPr lang="tr-TR" dirty="0"/>
              <a:t>B. Kimlik türleri</a:t>
            </a:r>
          </a:p>
        </p:txBody>
      </p:sp>
      <p:sp>
        <p:nvSpPr>
          <p:cNvPr id="3" name="İçerik Yer Tutucusu 2">
            <a:extLst>
              <a:ext uri="{FF2B5EF4-FFF2-40B4-BE49-F238E27FC236}">
                <a16:creationId xmlns:a16="http://schemas.microsoft.com/office/drawing/2014/main" id="{8B1CCDA4-7015-35A1-559D-9B00AC988A36}"/>
              </a:ext>
            </a:extLst>
          </p:cNvPr>
          <p:cNvSpPr>
            <a:spLocks noGrp="1"/>
          </p:cNvSpPr>
          <p:nvPr>
            <p:ph idx="1"/>
          </p:nvPr>
        </p:nvSpPr>
        <p:spPr/>
        <p:txBody>
          <a:bodyPr/>
          <a:lstStyle/>
          <a:p>
            <a:r>
              <a:rPr lang="tr-TR" dirty="0"/>
              <a:t>Sosyal kimlik konusunda çalışma yapanlar, genelde insanların iki sınıfa ayırmışlardır. </a:t>
            </a:r>
          </a:p>
          <a:p>
            <a:r>
              <a:rPr lang="tr-TR" dirty="0"/>
              <a:t>Bu kimlikler şunlardır:</a:t>
            </a:r>
          </a:p>
        </p:txBody>
      </p:sp>
    </p:spTree>
    <p:extLst>
      <p:ext uri="{BB962C8B-B14F-4D97-AF65-F5344CB8AC3E}">
        <p14:creationId xmlns:p14="http://schemas.microsoft.com/office/powerpoint/2010/main" val="228423693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D0A346-0CE1-3787-29A4-9BF70E2B9710}"/>
              </a:ext>
            </a:extLst>
          </p:cNvPr>
          <p:cNvSpPr>
            <a:spLocks noGrp="1"/>
          </p:cNvSpPr>
          <p:nvPr>
            <p:ph type="title"/>
          </p:nvPr>
        </p:nvSpPr>
        <p:spPr/>
        <p:txBody>
          <a:bodyPr/>
          <a:lstStyle/>
          <a:p>
            <a:r>
              <a:rPr lang="tr-TR" dirty="0"/>
              <a:t>1. Sosyal kimlik</a:t>
            </a:r>
          </a:p>
        </p:txBody>
      </p:sp>
      <p:sp>
        <p:nvSpPr>
          <p:cNvPr id="3" name="İçerik Yer Tutucusu 2">
            <a:extLst>
              <a:ext uri="{FF2B5EF4-FFF2-40B4-BE49-F238E27FC236}">
                <a16:creationId xmlns:a16="http://schemas.microsoft.com/office/drawing/2014/main" id="{737CD4E6-C0AB-71E6-5CC7-12C8BE527544}"/>
              </a:ext>
            </a:extLst>
          </p:cNvPr>
          <p:cNvSpPr>
            <a:spLocks noGrp="1"/>
          </p:cNvSpPr>
          <p:nvPr>
            <p:ph idx="1"/>
          </p:nvPr>
        </p:nvSpPr>
        <p:spPr/>
        <p:txBody>
          <a:bodyPr/>
          <a:lstStyle/>
          <a:p>
            <a:r>
              <a:rPr lang="tr-TR" dirty="0"/>
              <a:t>Toplumsal ya da sosyal yaşamda üyesi olduğumuz gruplar açısından benliğin anlamlandırılmasını ifade eden kimliktir. </a:t>
            </a:r>
          </a:p>
          <a:p>
            <a:r>
              <a:rPr lang="tr-TR" dirty="0"/>
              <a:t>Kısaca grup üyeliği açısından kazanılan kimliktir. Sosyal kimlik, </a:t>
            </a:r>
            <a:r>
              <a:rPr lang="tr-TR" b="1" dirty="0"/>
              <a:t>etnosentrizm </a:t>
            </a:r>
            <a:r>
              <a:rPr lang="tr-TR" dirty="0"/>
              <a:t>(kişinin kendi kültürünü temel olarak alması ve diğer kültürleri kendi kültürü açsından değerlendirme ya da aidiyet grubunu yüceltme), iç grup yanlılığı, grup dayanışması gruplar arası ayrımcılık , uyma, normatif davranış, </a:t>
            </a:r>
            <a:r>
              <a:rPr lang="tr-TR" b="1" dirty="0"/>
              <a:t>stereotipleşme</a:t>
            </a:r>
            <a:r>
              <a:rPr lang="tr-TR" dirty="0"/>
              <a:t> ve ön yargı gibi grup davranışı ve gruplar arası davranışlarla ilişkilidir.</a:t>
            </a:r>
          </a:p>
          <a:p>
            <a:r>
              <a:rPr lang="tr-TR" dirty="0"/>
              <a:t>Sosyal kimlik, toplum ya da grup kurallarına uyum gösterildiğinde değerler ve ideallerle bir benzerlik gösterir.</a:t>
            </a:r>
          </a:p>
        </p:txBody>
      </p:sp>
    </p:spTree>
    <p:extLst>
      <p:ext uri="{BB962C8B-B14F-4D97-AF65-F5344CB8AC3E}">
        <p14:creationId xmlns:p14="http://schemas.microsoft.com/office/powerpoint/2010/main" val="34180553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0B3051-BB9B-E082-8870-CAFF3D922B12}"/>
              </a:ext>
            </a:extLst>
          </p:cNvPr>
          <p:cNvSpPr>
            <a:spLocks noGrp="1"/>
          </p:cNvSpPr>
          <p:nvPr>
            <p:ph type="title"/>
          </p:nvPr>
        </p:nvSpPr>
        <p:spPr/>
        <p:txBody>
          <a:bodyPr/>
          <a:lstStyle/>
          <a:p>
            <a:r>
              <a:rPr lang="tr-TR" dirty="0"/>
              <a:t>2.Kişisel kimlik</a:t>
            </a:r>
          </a:p>
        </p:txBody>
      </p:sp>
      <p:sp>
        <p:nvSpPr>
          <p:cNvPr id="3" name="İçerik Yer Tutucusu 2">
            <a:extLst>
              <a:ext uri="{FF2B5EF4-FFF2-40B4-BE49-F238E27FC236}">
                <a16:creationId xmlns:a16="http://schemas.microsoft.com/office/drawing/2014/main" id="{6AB56A36-CEAF-1E77-5982-5AE86A125022}"/>
              </a:ext>
            </a:extLst>
          </p:cNvPr>
          <p:cNvSpPr>
            <a:spLocks noGrp="1"/>
          </p:cNvSpPr>
          <p:nvPr>
            <p:ph idx="1"/>
          </p:nvPr>
        </p:nvSpPr>
        <p:spPr/>
        <p:txBody>
          <a:bodyPr/>
          <a:lstStyle/>
          <a:p>
            <a:r>
              <a:rPr lang="tr-TR" dirty="0"/>
              <a:t>Kişisel kimlik, herhangi bir bireyin hangi şartlar ve durumlar dâhilinde bir kişi sayılabileceğini ya da kişi kimliğine sahip olabileceğini içeren bir konudur.</a:t>
            </a:r>
          </a:p>
          <a:p>
            <a:r>
              <a:rPr lang="tr-TR" dirty="0"/>
              <a:t> İnsanların kişisel ilişki kuruş biçimi ve kişisel özellikleri nedeniyle kazandıkları kimlikleri ifade eder.</a:t>
            </a:r>
          </a:p>
          <a:p>
            <a:r>
              <a:rPr lang="tr-TR" dirty="0"/>
              <a:t>Kısaca bireysel kimlik olarak adlandırılabilir.</a:t>
            </a:r>
          </a:p>
          <a:p>
            <a:r>
              <a:rPr lang="tr-TR" dirty="0"/>
              <a:t> Kişisel kimlik, kişiler arası olumlu ya da olumsuz ilişkiler ve kişinin kendine ait davranışlar ile yakından ilişkilidir.</a:t>
            </a:r>
          </a:p>
          <a:p>
            <a:r>
              <a:rPr lang="tr-TR" dirty="0"/>
              <a:t>İnsanların ne kadar fazla sosyal ilişki kurma biçimi varsa o kadar da kişisel kimliği vardır diyebiliriz.</a:t>
            </a:r>
          </a:p>
        </p:txBody>
      </p:sp>
    </p:spTree>
    <p:extLst>
      <p:ext uri="{BB962C8B-B14F-4D97-AF65-F5344CB8AC3E}">
        <p14:creationId xmlns:p14="http://schemas.microsoft.com/office/powerpoint/2010/main" val="2376321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1.Laikleşme (sekürleşme)</a:t>
            </a:r>
          </a:p>
        </p:txBody>
      </p:sp>
      <p:sp>
        <p:nvSpPr>
          <p:cNvPr id="3" name="İçerik Yer Tutucusu 2"/>
          <p:cNvSpPr>
            <a:spLocks noGrp="1"/>
          </p:cNvSpPr>
          <p:nvPr>
            <p:ph idx="1"/>
          </p:nvPr>
        </p:nvSpPr>
        <p:spPr/>
        <p:txBody>
          <a:bodyPr>
            <a:normAutofit/>
          </a:bodyPr>
          <a:lstStyle/>
          <a:p>
            <a:r>
              <a:rPr lang="tr-TR" dirty="0"/>
              <a:t>insanların bütün istek, arzu ve beklentilerini ölüm sonrası hayata bağlama düşüncesinin yerini bu dünyada da gerçekleştirilebileceğinin olması bireysel benlik ve kimlik gelişiminde önemli rol oynamıştır</a:t>
            </a:r>
            <a:r>
              <a:rPr lang="tr-TR" sz="2400" dirty="0"/>
              <a:t>.</a:t>
            </a:r>
          </a:p>
        </p:txBody>
      </p:sp>
    </p:spTree>
    <p:extLst>
      <p:ext uri="{BB962C8B-B14F-4D97-AF65-F5344CB8AC3E}">
        <p14:creationId xmlns:p14="http://schemas.microsoft.com/office/powerpoint/2010/main" val="2714716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2. sanayileşme</a:t>
            </a:r>
          </a:p>
        </p:txBody>
      </p:sp>
      <p:sp>
        <p:nvSpPr>
          <p:cNvPr id="3" name="İçerik Yer Tutucusu 2"/>
          <p:cNvSpPr>
            <a:spLocks noGrp="1"/>
          </p:cNvSpPr>
          <p:nvPr>
            <p:ph idx="1"/>
          </p:nvPr>
        </p:nvSpPr>
        <p:spPr>
          <a:xfrm>
            <a:off x="588723" y="1803748"/>
            <a:ext cx="10539525" cy="4797468"/>
          </a:xfrm>
        </p:spPr>
        <p:txBody>
          <a:bodyPr/>
          <a:lstStyle/>
          <a:p>
            <a:r>
              <a:rPr lang="tr-TR" dirty="0"/>
              <a:t>Orta Çağ'da geniş aile yaşamı daha çok ön plandaydı ve üretim de bu aile yapısına göreydi. </a:t>
            </a:r>
          </a:p>
          <a:p>
            <a:r>
              <a:rPr lang="tr-TR" dirty="0"/>
              <a:t>Ama daha sona fabrikalar açılıp seri üretime başlayınca aile yapısında da değişmeler oldu.</a:t>
            </a:r>
          </a:p>
          <a:p>
            <a:r>
              <a:rPr lang="tr-TR" dirty="0"/>
              <a:t> Çekirdek aileler oluşmaya başladı ve bir bölgeden başka bir bölgeye göçler kolaylaştı.</a:t>
            </a:r>
          </a:p>
          <a:p>
            <a:r>
              <a:rPr lang="tr-TR" dirty="0"/>
              <a:t> Bu değişmelere bağlı olarak sosyal kimliklerde de farklılaşmalar gündeme geldi. Başka bir deyişle sosyal kimlikler önem kazanmaya başladı.</a:t>
            </a:r>
          </a:p>
        </p:txBody>
      </p:sp>
    </p:spTree>
    <p:extLst>
      <p:ext uri="{BB962C8B-B14F-4D97-AF65-F5344CB8AC3E}">
        <p14:creationId xmlns:p14="http://schemas.microsoft.com/office/powerpoint/2010/main" val="3734541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3. Aydınlanma ve bilinçlenme</a:t>
            </a:r>
          </a:p>
        </p:txBody>
      </p:sp>
      <p:sp>
        <p:nvSpPr>
          <p:cNvPr id="3" name="İçerik Yer Tutucusu 2"/>
          <p:cNvSpPr>
            <a:spLocks noGrp="1"/>
          </p:cNvSpPr>
          <p:nvPr>
            <p:ph idx="1"/>
          </p:nvPr>
        </p:nvSpPr>
        <p:spPr>
          <a:xfrm>
            <a:off x="638827" y="2091846"/>
            <a:ext cx="10489421" cy="4431082"/>
          </a:xfrm>
        </p:spPr>
        <p:txBody>
          <a:bodyPr/>
          <a:lstStyle/>
          <a:p>
            <a:r>
              <a:rPr lang="tr-TR" dirty="0"/>
              <a:t>Sanayileşmeye bağlı olarak insanların maddi durumlarında olumlu değişmeler oldu.</a:t>
            </a:r>
          </a:p>
          <a:p>
            <a:r>
              <a:rPr lang="tr-TR" dirty="0"/>
              <a:t> Bu değişmeler onların farklı yaşam ve kimlik biçimleri seçmelerine neden oldu. </a:t>
            </a:r>
          </a:p>
          <a:p>
            <a:r>
              <a:rPr lang="tr-TR" dirty="0"/>
              <a:t>Sosyal sınıf , kişilik hakları , bireysel ve toplumsal yaşam konusunda bilgilenme düzeyi yükseldi.</a:t>
            </a:r>
          </a:p>
        </p:txBody>
      </p:sp>
    </p:spTree>
    <p:extLst>
      <p:ext uri="{BB962C8B-B14F-4D97-AF65-F5344CB8AC3E}">
        <p14:creationId xmlns:p14="http://schemas.microsoft.com/office/powerpoint/2010/main" val="334611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75781" y="484632"/>
            <a:ext cx="11548997" cy="1609344"/>
          </a:xfrm>
        </p:spPr>
        <p:txBody>
          <a:bodyPr/>
          <a:lstStyle/>
          <a:p>
            <a:r>
              <a:rPr lang="tr-TR" dirty="0"/>
              <a:t>4. Psikoanalitik düşünce</a:t>
            </a:r>
          </a:p>
        </p:txBody>
      </p:sp>
      <p:sp>
        <p:nvSpPr>
          <p:cNvPr id="3" name="İçerik Yer Tutucusu 2"/>
          <p:cNvSpPr>
            <a:spLocks noGrp="1"/>
          </p:cNvSpPr>
          <p:nvPr>
            <p:ph idx="1"/>
          </p:nvPr>
        </p:nvSpPr>
        <p:spPr>
          <a:xfrm>
            <a:off x="438411" y="2121408"/>
            <a:ext cx="10689837" cy="4050792"/>
          </a:xfrm>
        </p:spPr>
        <p:txBody>
          <a:bodyPr/>
          <a:lstStyle/>
          <a:p>
            <a:r>
              <a:rPr lang="tr-TR" dirty="0"/>
              <a:t>Freud'un insan zihninin işleyişi konusunda geliştirdiği  kurama göre, benlik gerçek anlamda anlaşılmaz. Çünkü benlik, insanın bilinç dışının bilinmeyen derinliklerinde yer almaktadır. </a:t>
            </a:r>
          </a:p>
          <a:p>
            <a:r>
              <a:rPr lang="tr-TR" dirty="0"/>
              <a:t>Bu durum benlik konusundaki düşünceyi netleştirmiştir. Kısaca psikoanalitik düşünceye göre bireyin davranışı onun kim olduğunun derinliklerinde saklı olan karmaşık dinamiklere bağlıdır.</a:t>
            </a:r>
          </a:p>
        </p:txBody>
      </p:sp>
    </p:spTree>
    <p:extLst>
      <p:ext uri="{BB962C8B-B14F-4D97-AF65-F5344CB8AC3E}">
        <p14:creationId xmlns:p14="http://schemas.microsoft.com/office/powerpoint/2010/main" val="632188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88515" y="484632"/>
            <a:ext cx="10639733" cy="1609344"/>
          </a:xfrm>
        </p:spPr>
        <p:txBody>
          <a:bodyPr/>
          <a:lstStyle/>
          <a:p>
            <a:r>
              <a:rPr lang="tr-TR" dirty="0"/>
              <a:t>B. BENLİK KAVRAMI VE TANIMI</a:t>
            </a:r>
          </a:p>
        </p:txBody>
      </p:sp>
      <p:sp>
        <p:nvSpPr>
          <p:cNvPr id="3" name="İçerik Yer Tutucusu 2"/>
          <p:cNvSpPr>
            <a:spLocks noGrp="1"/>
          </p:cNvSpPr>
          <p:nvPr>
            <p:ph idx="1"/>
          </p:nvPr>
        </p:nvSpPr>
        <p:spPr>
          <a:xfrm>
            <a:off x="450937" y="2121408"/>
            <a:ext cx="10677311" cy="4050792"/>
          </a:xfrm>
        </p:spPr>
        <p:txBody>
          <a:bodyPr/>
          <a:lstStyle/>
          <a:p>
            <a:r>
              <a:rPr lang="tr-TR" dirty="0"/>
              <a:t>Benlik, insanın kendi kişiliğine ilişkin kanıların bütünüdür. Kişinin kendisini tanıma ve değerlendirme biçimidir. Başka bir deyişle benlik, kişiliğin öznel yanıdır.</a:t>
            </a:r>
          </a:p>
          <a:p>
            <a:r>
              <a:rPr lang="tr-TR" dirty="0"/>
              <a:t>Benlik, insanın iç varlığını oluşturduğundan kişilik gibi anlaşılması güç ve karmaşık bir kavramdır. </a:t>
            </a:r>
          </a:p>
          <a:p>
            <a:r>
              <a:rPr lang="tr-TR" dirty="0"/>
              <a:t>Bu kavramı daha iyi anlamak için, insanın kendisine sorduğu sorulara yine kendisinin içtenlikle cevap vermesi gerekir. </a:t>
            </a:r>
          </a:p>
          <a:p>
            <a:r>
              <a:rPr lang="tr-TR" dirty="0"/>
              <a:t>Bu sorulardan bazılarını şöyle sıralayabiliriz:</a:t>
            </a:r>
          </a:p>
        </p:txBody>
      </p:sp>
    </p:spTree>
    <p:extLst>
      <p:ext uri="{BB962C8B-B14F-4D97-AF65-F5344CB8AC3E}">
        <p14:creationId xmlns:p14="http://schemas.microsoft.com/office/powerpoint/2010/main" val="340738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Tahta Yazı">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ahta Yazı">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{2983EBD1-F0F6-C24B-84AA-92A381C4F9A0}tf10001070</Template>
  <TotalTime>1896</TotalTime>
  <Words>3110</Words>
  <Application>Microsoft Macintosh PowerPoint</Application>
  <PresentationFormat>Geniş ekran</PresentationFormat>
  <Paragraphs>211</Paragraphs>
  <Slides>46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46</vt:i4>
      </vt:variant>
    </vt:vector>
  </HeadingPairs>
  <TitlesOfParts>
    <vt:vector size="52" baseType="lpstr">
      <vt:lpstr>Calibri</vt:lpstr>
      <vt:lpstr>Rockwell</vt:lpstr>
      <vt:lpstr>Rockwell Condensed</vt:lpstr>
      <vt:lpstr>Rockwell Extra Bold</vt:lpstr>
      <vt:lpstr>Wingdings</vt:lpstr>
      <vt:lpstr>Tahta Yazı</vt:lpstr>
      <vt:lpstr>Sosyal Psikoloji</vt:lpstr>
      <vt:lpstr>Benlik ve kimlik</vt:lpstr>
      <vt:lpstr>Benlik KAVRAMININ Tarihsel Geçmişi,  TANIMI, Gelişmesi, Fonksiyonları VE Benlik Biçimleri  </vt:lpstr>
      <vt:lpstr>A. BENLİK KAVRAMININ TARİHSEL GELİŞİMİ</vt:lpstr>
      <vt:lpstr>1.Laikleşme (sekürleşme)</vt:lpstr>
      <vt:lpstr>2. sanayileşme</vt:lpstr>
      <vt:lpstr>3. Aydınlanma ve bilinçlenme</vt:lpstr>
      <vt:lpstr>4. Psikoanalitik düşünce</vt:lpstr>
      <vt:lpstr>B. BENLİK KAVRAMI VE TANIMI</vt:lpstr>
      <vt:lpstr>PowerPoint Sunusu</vt:lpstr>
      <vt:lpstr>PowerPoint Sunusu</vt:lpstr>
      <vt:lpstr>1.BENLİĞİN GELİŞMESİ</vt:lpstr>
      <vt:lpstr>A. Çevremizdekilerin bizi değerlendirmesi</vt:lpstr>
      <vt:lpstr>B. TOPLUMSAL YAŞAMDA ROLLER ÜSTLENME</vt:lpstr>
      <vt:lpstr>C. KENDİ DURMUNU BAŞKALARI İLE KIYASLAMA</vt:lpstr>
      <vt:lpstr>2. BENLİĞİN OLUŞUMUNDA ETKİLİ OLAN TEMEL GÜDÜLER</vt:lpstr>
      <vt:lpstr>A. KİŞİSEL OLARAK KENDİNİ DEĞERLENDİRME VE DOĞRULAMAYI SAĞLAYAN GÜDÜ</vt:lpstr>
      <vt:lpstr>Kendini değerlendirme</vt:lpstr>
      <vt:lpstr>KENDİNİ DOĞRULAMA</vt:lpstr>
      <vt:lpstr>b. İNSANLARIN KENDİLERİ HAKKINDA OLUMLU İZLENİM OLUŞTURMA (KENDİNİ KAYIRMA)</vt:lpstr>
      <vt:lpstr>C. BENLİĞİN FONKSİYONLARI</vt:lpstr>
      <vt:lpstr>BENLİĞİN ÜÇ TEMEL YÖNÜ, BENLİK SAYGISI VE DİĞER BENLİK BİÇİMLERİ</vt:lpstr>
      <vt:lpstr>1. BENLİĞİN ÜÇ TEMEL YÖNÜ</vt:lpstr>
      <vt:lpstr>A. Maddi benlik</vt:lpstr>
      <vt:lpstr>B. Sosyal benlik</vt:lpstr>
      <vt:lpstr>C. ruhsal benlik</vt:lpstr>
      <vt:lpstr>2. BENLİK SAYGISI</vt:lpstr>
      <vt:lpstr>3. Diğer benlik biçimleri</vt:lpstr>
      <vt:lpstr>a. Psikodinamik benlik</vt:lpstr>
      <vt:lpstr>b. Bireysel benlik</vt:lpstr>
      <vt:lpstr>c. Kolektif benlik</vt:lpstr>
      <vt:lpstr>d. Sembolik etkileşimci benlik</vt:lpstr>
      <vt:lpstr>E. Benlik aşamaları</vt:lpstr>
      <vt:lpstr>1. Gerçek benlik</vt:lpstr>
      <vt:lpstr>2. İdeal benlik</vt:lpstr>
      <vt:lpstr>3. Olması gereken benlik</vt:lpstr>
      <vt:lpstr>F. BENLİK KONUSUNDA İLERİ SÜRÜLEN KURAMLAR</vt:lpstr>
      <vt:lpstr>1. Benlik yaklaşımı kuramları </vt:lpstr>
      <vt:lpstr>2. Carl rogers’ın benlik kuramı</vt:lpstr>
      <vt:lpstr>3. maslow’un benlik kuramı</vt:lpstr>
      <vt:lpstr>PowerPoint Sunusu</vt:lpstr>
      <vt:lpstr>kimlik</vt:lpstr>
      <vt:lpstr>a. Kimlik kavramı ve tanımı</vt:lpstr>
      <vt:lpstr>B. Kimlik türleri</vt:lpstr>
      <vt:lpstr>1. Sosyal kimlik</vt:lpstr>
      <vt:lpstr>2.Kişisel kimlik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 Üniversitesi Sosyal Psikoloji Dersi</dc:title>
  <dc:creator>Mine Tümen</dc:creator>
  <cp:lastModifiedBy>mehmet haberoğlu</cp:lastModifiedBy>
  <cp:revision>36</cp:revision>
  <dcterms:created xsi:type="dcterms:W3CDTF">2022-03-12T12:14:11Z</dcterms:created>
  <dcterms:modified xsi:type="dcterms:W3CDTF">2024-03-28T15:45:19Z</dcterms:modified>
</cp:coreProperties>
</file>