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3DEC6A-37BE-4E88-8EA9-142072E6903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5B03A4D7-302B-41AD-B3B0-7944923F54B7}">
      <dgm:prSet phldrT="[Metin]"/>
      <dgm:spPr/>
      <dgm:t>
        <a:bodyPr/>
        <a:lstStyle/>
        <a:p>
          <a:r>
            <a:rPr lang="tr-TR" dirty="0" err="1" smtClean="0"/>
            <a:t>They</a:t>
          </a:r>
          <a:r>
            <a:rPr lang="tr-TR" dirty="0" smtClean="0"/>
            <a:t> </a:t>
          </a:r>
          <a:r>
            <a:rPr lang="tr-TR" dirty="0" err="1" smtClean="0"/>
            <a:t>could</a:t>
          </a:r>
          <a:r>
            <a:rPr lang="tr-TR" dirty="0" smtClean="0"/>
            <a:t> </a:t>
          </a:r>
          <a:r>
            <a:rPr lang="tr-TR" dirty="0" err="1" smtClean="0"/>
            <a:t>come</a:t>
          </a:r>
          <a:r>
            <a:rPr lang="tr-TR" dirty="0" smtClean="0"/>
            <a:t> </a:t>
          </a:r>
          <a:r>
            <a:rPr lang="tr-TR" dirty="0" err="1" smtClean="0"/>
            <a:t>to</a:t>
          </a:r>
          <a:r>
            <a:rPr lang="tr-TR" dirty="0" smtClean="0"/>
            <a:t> </a:t>
          </a:r>
          <a:r>
            <a:rPr lang="tr-TR" dirty="0" err="1" smtClean="0"/>
            <a:t>the</a:t>
          </a:r>
          <a:r>
            <a:rPr lang="tr-TR" dirty="0" smtClean="0"/>
            <a:t> </a:t>
          </a:r>
          <a:r>
            <a:rPr lang="tr-TR" dirty="0" err="1" smtClean="0"/>
            <a:t>end</a:t>
          </a:r>
          <a:r>
            <a:rPr lang="tr-TR" dirty="0" smtClean="0"/>
            <a:t> of </a:t>
          </a:r>
          <a:r>
            <a:rPr lang="tr-TR" dirty="0" err="1" smtClean="0"/>
            <a:t>their</a:t>
          </a:r>
          <a:r>
            <a:rPr lang="tr-TR" dirty="0" smtClean="0"/>
            <a:t> </a:t>
          </a:r>
          <a:r>
            <a:rPr lang="tr-TR" dirty="0" err="1" smtClean="0"/>
            <a:t>contract</a:t>
          </a:r>
          <a:endParaRPr lang="en-US" dirty="0"/>
        </a:p>
      </dgm:t>
    </dgm:pt>
    <dgm:pt modelId="{8C20FE08-FF93-40F8-90E8-40777ED12EF5}" type="parTrans" cxnId="{3FB8355F-601F-4E24-82A0-85A4927BF977}">
      <dgm:prSet/>
      <dgm:spPr/>
      <dgm:t>
        <a:bodyPr/>
        <a:lstStyle/>
        <a:p>
          <a:endParaRPr lang="en-US"/>
        </a:p>
      </dgm:t>
    </dgm:pt>
    <dgm:pt modelId="{F2693D16-58F2-4576-A0DB-86280C7F8ADC}" type="sibTrans" cxnId="{3FB8355F-601F-4E24-82A0-85A4927BF977}">
      <dgm:prSet/>
      <dgm:spPr/>
      <dgm:t>
        <a:bodyPr/>
        <a:lstStyle/>
        <a:p>
          <a:endParaRPr lang="en-US"/>
        </a:p>
      </dgm:t>
    </dgm:pt>
    <dgm:pt modelId="{67547D5F-B885-41DF-8179-7E5D033AEE8A}">
      <dgm:prSet phldrT="[Metin]"/>
      <dgm:spPr/>
      <dgm:t>
        <a:bodyPr/>
        <a:lstStyle/>
        <a:p>
          <a:r>
            <a:rPr lang="tr-TR" dirty="0" err="1" smtClean="0"/>
            <a:t>They</a:t>
          </a:r>
          <a:r>
            <a:rPr lang="tr-TR" dirty="0" smtClean="0"/>
            <a:t> </a:t>
          </a:r>
          <a:r>
            <a:rPr lang="tr-TR" dirty="0" err="1" smtClean="0"/>
            <a:t>could</a:t>
          </a:r>
          <a:r>
            <a:rPr lang="tr-TR" dirty="0" smtClean="0"/>
            <a:t> </a:t>
          </a:r>
          <a:r>
            <a:rPr lang="tr-TR" dirty="0" err="1" smtClean="0"/>
            <a:t>hand</a:t>
          </a:r>
          <a:r>
            <a:rPr lang="tr-TR" dirty="0" smtClean="0"/>
            <a:t> in </a:t>
          </a:r>
          <a:r>
            <a:rPr lang="tr-TR" dirty="0" err="1" smtClean="0"/>
            <a:t>their</a:t>
          </a:r>
          <a:r>
            <a:rPr lang="tr-TR" dirty="0" smtClean="0"/>
            <a:t> </a:t>
          </a:r>
          <a:r>
            <a:rPr lang="tr-TR" dirty="0" err="1" smtClean="0"/>
            <a:t>notice</a:t>
          </a:r>
          <a:r>
            <a:rPr lang="tr-TR" dirty="0" smtClean="0"/>
            <a:t> </a:t>
          </a:r>
          <a:endParaRPr lang="en-US" dirty="0"/>
        </a:p>
      </dgm:t>
    </dgm:pt>
    <dgm:pt modelId="{0A5FB094-CA13-46E2-9DD5-C81BF765F2A7}" type="parTrans" cxnId="{3DFE73E8-D93B-4F3E-A647-C7C037D220FA}">
      <dgm:prSet/>
      <dgm:spPr/>
      <dgm:t>
        <a:bodyPr/>
        <a:lstStyle/>
        <a:p>
          <a:endParaRPr lang="en-US"/>
        </a:p>
      </dgm:t>
    </dgm:pt>
    <dgm:pt modelId="{E89D7F41-D2EE-492D-95F5-F00417B6BAFB}" type="sibTrans" cxnId="{3DFE73E8-D93B-4F3E-A647-C7C037D220FA}">
      <dgm:prSet/>
      <dgm:spPr/>
      <dgm:t>
        <a:bodyPr/>
        <a:lstStyle/>
        <a:p>
          <a:endParaRPr lang="en-US"/>
        </a:p>
      </dgm:t>
    </dgm:pt>
    <dgm:pt modelId="{767DEAAB-8EA7-4E0C-B190-50A8764F67B8}">
      <dgm:prSet phldrT="[Metin]"/>
      <dgm:spPr/>
      <dgm:t>
        <a:bodyPr/>
        <a:lstStyle/>
        <a:p>
          <a:r>
            <a:rPr lang="tr-TR" dirty="0" err="1" smtClean="0"/>
            <a:t>They</a:t>
          </a:r>
          <a:r>
            <a:rPr lang="tr-TR" dirty="0" smtClean="0"/>
            <a:t> </a:t>
          </a:r>
          <a:r>
            <a:rPr lang="tr-TR" dirty="0" err="1" smtClean="0"/>
            <a:t>could</a:t>
          </a:r>
          <a:r>
            <a:rPr lang="tr-TR" dirty="0" smtClean="0"/>
            <a:t> be </a:t>
          </a:r>
          <a:r>
            <a:rPr lang="tr-TR" dirty="0" err="1" smtClean="0"/>
            <a:t>dismissed</a:t>
          </a:r>
          <a:endParaRPr lang="en-US" dirty="0"/>
        </a:p>
      </dgm:t>
    </dgm:pt>
    <dgm:pt modelId="{91407A69-DAC5-4EE6-BE45-55C145739B25}" type="parTrans" cxnId="{4C3911DD-8D83-4695-A8A7-85CC2A8259C3}">
      <dgm:prSet/>
      <dgm:spPr/>
      <dgm:t>
        <a:bodyPr/>
        <a:lstStyle/>
        <a:p>
          <a:endParaRPr lang="en-US"/>
        </a:p>
      </dgm:t>
    </dgm:pt>
    <dgm:pt modelId="{AEDFF0EE-537B-4B30-9F91-9A0D0C6F8C40}" type="sibTrans" cxnId="{4C3911DD-8D83-4695-A8A7-85CC2A8259C3}">
      <dgm:prSet/>
      <dgm:spPr/>
      <dgm:t>
        <a:bodyPr/>
        <a:lstStyle/>
        <a:p>
          <a:endParaRPr lang="en-US"/>
        </a:p>
      </dgm:t>
    </dgm:pt>
    <dgm:pt modelId="{79EC3BE7-49B5-41D0-9EC8-43C5EAC0867C}">
      <dgm:prSet phldrT="[Metin]"/>
      <dgm:spPr/>
      <dgm:t>
        <a:bodyPr/>
        <a:lstStyle/>
        <a:p>
          <a:r>
            <a:rPr lang="tr-TR" dirty="0" err="1" smtClean="0"/>
            <a:t>They</a:t>
          </a:r>
          <a:r>
            <a:rPr lang="tr-TR" dirty="0" smtClean="0"/>
            <a:t> </a:t>
          </a:r>
          <a:r>
            <a:rPr lang="tr-TR" dirty="0" err="1" smtClean="0"/>
            <a:t>could</a:t>
          </a:r>
          <a:r>
            <a:rPr lang="tr-TR" dirty="0" smtClean="0"/>
            <a:t> </a:t>
          </a:r>
          <a:r>
            <a:rPr lang="tr-TR" dirty="0" err="1" smtClean="0"/>
            <a:t>leave</a:t>
          </a:r>
          <a:r>
            <a:rPr lang="tr-TR" dirty="0" smtClean="0"/>
            <a:t> as a </a:t>
          </a:r>
          <a:r>
            <a:rPr lang="tr-TR" dirty="0" err="1" smtClean="0"/>
            <a:t>result</a:t>
          </a:r>
          <a:r>
            <a:rPr lang="tr-TR" dirty="0" smtClean="0"/>
            <a:t> of </a:t>
          </a:r>
          <a:r>
            <a:rPr lang="tr-TR" dirty="0" err="1" smtClean="0"/>
            <a:t>the</a:t>
          </a:r>
          <a:r>
            <a:rPr lang="tr-TR" dirty="0" smtClean="0"/>
            <a:t> </a:t>
          </a:r>
          <a:r>
            <a:rPr lang="tr-TR" dirty="0" err="1" smtClean="0"/>
            <a:t>employer’s</a:t>
          </a:r>
          <a:r>
            <a:rPr lang="tr-TR" dirty="0" smtClean="0"/>
            <a:t> </a:t>
          </a:r>
          <a:r>
            <a:rPr lang="tr-TR" dirty="0" err="1" smtClean="0"/>
            <a:t>breach</a:t>
          </a:r>
          <a:r>
            <a:rPr lang="tr-TR" dirty="0" smtClean="0"/>
            <a:t> of </a:t>
          </a:r>
          <a:r>
            <a:rPr lang="tr-TR" dirty="0" err="1" smtClean="0"/>
            <a:t>contract</a:t>
          </a:r>
          <a:endParaRPr lang="en-US" dirty="0"/>
        </a:p>
      </dgm:t>
    </dgm:pt>
    <dgm:pt modelId="{2E6BD9AB-2707-48ED-8AAD-002F2B23FAF9}" type="parTrans" cxnId="{04ECD775-D2A1-4236-9674-834F839F2B30}">
      <dgm:prSet/>
      <dgm:spPr/>
      <dgm:t>
        <a:bodyPr/>
        <a:lstStyle/>
        <a:p>
          <a:endParaRPr lang="en-US"/>
        </a:p>
      </dgm:t>
    </dgm:pt>
    <dgm:pt modelId="{D76258E0-1E20-4C85-A4E8-EE39220D0D67}" type="sibTrans" cxnId="{04ECD775-D2A1-4236-9674-834F839F2B30}">
      <dgm:prSet/>
      <dgm:spPr/>
      <dgm:t>
        <a:bodyPr/>
        <a:lstStyle/>
        <a:p>
          <a:endParaRPr lang="en-US"/>
        </a:p>
      </dgm:t>
    </dgm:pt>
    <dgm:pt modelId="{96F1DEC5-39C7-421F-AA60-6169DAD9BD2F}" type="pres">
      <dgm:prSet presAssocID="{313DEC6A-37BE-4E88-8EA9-142072E69039}" presName="diagram" presStyleCnt="0">
        <dgm:presLayoutVars>
          <dgm:dir/>
          <dgm:resizeHandles val="exact"/>
        </dgm:presLayoutVars>
      </dgm:prSet>
      <dgm:spPr/>
      <dgm:t>
        <a:bodyPr/>
        <a:lstStyle/>
        <a:p>
          <a:endParaRPr lang="tr-TR"/>
        </a:p>
      </dgm:t>
    </dgm:pt>
    <dgm:pt modelId="{DD177CAA-FD37-4DE2-AC44-8E5BBA5D273C}" type="pres">
      <dgm:prSet presAssocID="{5B03A4D7-302B-41AD-B3B0-7944923F54B7}" presName="node" presStyleLbl="node1" presStyleIdx="0" presStyleCnt="4">
        <dgm:presLayoutVars>
          <dgm:bulletEnabled val="1"/>
        </dgm:presLayoutVars>
      </dgm:prSet>
      <dgm:spPr/>
      <dgm:t>
        <a:bodyPr/>
        <a:lstStyle/>
        <a:p>
          <a:endParaRPr lang="en-US"/>
        </a:p>
      </dgm:t>
    </dgm:pt>
    <dgm:pt modelId="{93826B3D-C058-47A4-9B93-184796B8E02D}" type="pres">
      <dgm:prSet presAssocID="{F2693D16-58F2-4576-A0DB-86280C7F8ADC}" presName="sibTrans" presStyleCnt="0"/>
      <dgm:spPr/>
    </dgm:pt>
    <dgm:pt modelId="{789A4D65-EF91-405F-8AB6-D086DDCB8DC4}" type="pres">
      <dgm:prSet presAssocID="{67547D5F-B885-41DF-8179-7E5D033AEE8A}" presName="node" presStyleLbl="node1" presStyleIdx="1" presStyleCnt="4">
        <dgm:presLayoutVars>
          <dgm:bulletEnabled val="1"/>
        </dgm:presLayoutVars>
      </dgm:prSet>
      <dgm:spPr/>
      <dgm:t>
        <a:bodyPr/>
        <a:lstStyle/>
        <a:p>
          <a:endParaRPr lang="en-US"/>
        </a:p>
      </dgm:t>
    </dgm:pt>
    <dgm:pt modelId="{2E15046C-CD0B-4444-B449-55054EC751F7}" type="pres">
      <dgm:prSet presAssocID="{E89D7F41-D2EE-492D-95F5-F00417B6BAFB}" presName="sibTrans" presStyleCnt="0"/>
      <dgm:spPr/>
    </dgm:pt>
    <dgm:pt modelId="{8E57BD51-C33E-4C65-8742-D5959F2870AE}" type="pres">
      <dgm:prSet presAssocID="{767DEAAB-8EA7-4E0C-B190-50A8764F67B8}" presName="node" presStyleLbl="node1" presStyleIdx="2" presStyleCnt="4">
        <dgm:presLayoutVars>
          <dgm:bulletEnabled val="1"/>
        </dgm:presLayoutVars>
      </dgm:prSet>
      <dgm:spPr/>
      <dgm:t>
        <a:bodyPr/>
        <a:lstStyle/>
        <a:p>
          <a:endParaRPr lang="en-US"/>
        </a:p>
      </dgm:t>
    </dgm:pt>
    <dgm:pt modelId="{74049290-4CDE-4D7D-942E-5F6DFDC41F0D}" type="pres">
      <dgm:prSet presAssocID="{AEDFF0EE-537B-4B30-9F91-9A0D0C6F8C40}" presName="sibTrans" presStyleCnt="0"/>
      <dgm:spPr/>
    </dgm:pt>
    <dgm:pt modelId="{1EC8C77B-3EE9-4850-B261-EE717BD395B0}" type="pres">
      <dgm:prSet presAssocID="{79EC3BE7-49B5-41D0-9EC8-43C5EAC0867C}" presName="node" presStyleLbl="node1" presStyleIdx="3" presStyleCnt="4">
        <dgm:presLayoutVars>
          <dgm:bulletEnabled val="1"/>
        </dgm:presLayoutVars>
      </dgm:prSet>
      <dgm:spPr/>
      <dgm:t>
        <a:bodyPr/>
        <a:lstStyle/>
        <a:p>
          <a:endParaRPr lang="en-US"/>
        </a:p>
      </dgm:t>
    </dgm:pt>
  </dgm:ptLst>
  <dgm:cxnLst>
    <dgm:cxn modelId="{9D9FE402-23CA-4AA3-B684-3B8B622CFE9E}" type="presOf" srcId="{79EC3BE7-49B5-41D0-9EC8-43C5EAC0867C}" destId="{1EC8C77B-3EE9-4850-B261-EE717BD395B0}" srcOrd="0" destOrd="0" presId="urn:microsoft.com/office/officeart/2005/8/layout/default"/>
    <dgm:cxn modelId="{04ECD775-D2A1-4236-9674-834F839F2B30}" srcId="{313DEC6A-37BE-4E88-8EA9-142072E69039}" destId="{79EC3BE7-49B5-41D0-9EC8-43C5EAC0867C}" srcOrd="3" destOrd="0" parTransId="{2E6BD9AB-2707-48ED-8AAD-002F2B23FAF9}" sibTransId="{D76258E0-1E20-4C85-A4E8-EE39220D0D67}"/>
    <dgm:cxn modelId="{3DFE73E8-D93B-4F3E-A647-C7C037D220FA}" srcId="{313DEC6A-37BE-4E88-8EA9-142072E69039}" destId="{67547D5F-B885-41DF-8179-7E5D033AEE8A}" srcOrd="1" destOrd="0" parTransId="{0A5FB094-CA13-46E2-9DD5-C81BF765F2A7}" sibTransId="{E89D7F41-D2EE-492D-95F5-F00417B6BAFB}"/>
    <dgm:cxn modelId="{3FB8355F-601F-4E24-82A0-85A4927BF977}" srcId="{313DEC6A-37BE-4E88-8EA9-142072E69039}" destId="{5B03A4D7-302B-41AD-B3B0-7944923F54B7}" srcOrd="0" destOrd="0" parTransId="{8C20FE08-FF93-40F8-90E8-40777ED12EF5}" sibTransId="{F2693D16-58F2-4576-A0DB-86280C7F8ADC}"/>
    <dgm:cxn modelId="{4C3911DD-8D83-4695-A8A7-85CC2A8259C3}" srcId="{313DEC6A-37BE-4E88-8EA9-142072E69039}" destId="{767DEAAB-8EA7-4E0C-B190-50A8764F67B8}" srcOrd="2" destOrd="0" parTransId="{91407A69-DAC5-4EE6-BE45-55C145739B25}" sibTransId="{AEDFF0EE-537B-4B30-9F91-9A0D0C6F8C40}"/>
    <dgm:cxn modelId="{83A13769-2910-4A04-B916-D0FB0956EA8F}" type="presOf" srcId="{5B03A4D7-302B-41AD-B3B0-7944923F54B7}" destId="{DD177CAA-FD37-4DE2-AC44-8E5BBA5D273C}" srcOrd="0" destOrd="0" presId="urn:microsoft.com/office/officeart/2005/8/layout/default"/>
    <dgm:cxn modelId="{F87CFF10-377A-45BB-8E27-E96E37B980C1}" type="presOf" srcId="{67547D5F-B885-41DF-8179-7E5D033AEE8A}" destId="{789A4D65-EF91-405F-8AB6-D086DDCB8DC4}" srcOrd="0" destOrd="0" presId="urn:microsoft.com/office/officeart/2005/8/layout/default"/>
    <dgm:cxn modelId="{5128F9CF-D3F6-45B2-8790-87D01729C8F5}" type="presOf" srcId="{313DEC6A-37BE-4E88-8EA9-142072E69039}" destId="{96F1DEC5-39C7-421F-AA60-6169DAD9BD2F}" srcOrd="0" destOrd="0" presId="urn:microsoft.com/office/officeart/2005/8/layout/default"/>
    <dgm:cxn modelId="{E90C78BC-6913-4064-BBB1-143633D6F43C}" type="presOf" srcId="{767DEAAB-8EA7-4E0C-B190-50A8764F67B8}" destId="{8E57BD51-C33E-4C65-8742-D5959F2870AE}" srcOrd="0" destOrd="0" presId="urn:microsoft.com/office/officeart/2005/8/layout/default"/>
    <dgm:cxn modelId="{23757291-02E0-405D-A260-A8F01DE6A6E8}" type="presParOf" srcId="{96F1DEC5-39C7-421F-AA60-6169DAD9BD2F}" destId="{DD177CAA-FD37-4DE2-AC44-8E5BBA5D273C}" srcOrd="0" destOrd="0" presId="urn:microsoft.com/office/officeart/2005/8/layout/default"/>
    <dgm:cxn modelId="{2A35728C-AFF9-4C44-98A6-18E852507AC5}" type="presParOf" srcId="{96F1DEC5-39C7-421F-AA60-6169DAD9BD2F}" destId="{93826B3D-C058-47A4-9B93-184796B8E02D}" srcOrd="1" destOrd="0" presId="urn:microsoft.com/office/officeart/2005/8/layout/default"/>
    <dgm:cxn modelId="{A5F6DE35-163B-4642-9BCC-2B6FA1D5550E}" type="presParOf" srcId="{96F1DEC5-39C7-421F-AA60-6169DAD9BD2F}" destId="{789A4D65-EF91-405F-8AB6-D086DDCB8DC4}" srcOrd="2" destOrd="0" presId="urn:microsoft.com/office/officeart/2005/8/layout/default"/>
    <dgm:cxn modelId="{F4EB1445-D02F-4D44-BAF0-DCBF24440D9E}" type="presParOf" srcId="{96F1DEC5-39C7-421F-AA60-6169DAD9BD2F}" destId="{2E15046C-CD0B-4444-B449-55054EC751F7}" srcOrd="3" destOrd="0" presId="urn:microsoft.com/office/officeart/2005/8/layout/default"/>
    <dgm:cxn modelId="{22F684D1-9F1A-4D2B-A1AA-B6C91D021121}" type="presParOf" srcId="{96F1DEC5-39C7-421F-AA60-6169DAD9BD2F}" destId="{8E57BD51-C33E-4C65-8742-D5959F2870AE}" srcOrd="4" destOrd="0" presId="urn:microsoft.com/office/officeart/2005/8/layout/default"/>
    <dgm:cxn modelId="{294DA87A-5378-421A-B711-6688A4528717}" type="presParOf" srcId="{96F1DEC5-39C7-421F-AA60-6169DAD9BD2F}" destId="{74049290-4CDE-4D7D-942E-5F6DFDC41F0D}" srcOrd="5" destOrd="0" presId="urn:microsoft.com/office/officeart/2005/8/layout/default"/>
    <dgm:cxn modelId="{C50229FF-8B66-4CB5-A312-9BEFEC349DF2}" type="presParOf" srcId="{96F1DEC5-39C7-421F-AA60-6169DAD9BD2F}" destId="{1EC8C77B-3EE9-4850-B261-EE717BD395B0}"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177CAA-FD37-4DE2-AC44-8E5BBA5D273C}">
      <dsp:nvSpPr>
        <dsp:cNvPr id="0" name=""/>
        <dsp:cNvSpPr/>
      </dsp:nvSpPr>
      <dsp:spPr>
        <a:xfrm>
          <a:off x="744" y="145603"/>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2700" kern="1200" dirty="0" err="1" smtClean="0"/>
            <a:t>They</a:t>
          </a:r>
          <a:r>
            <a:rPr lang="tr-TR" sz="2700" kern="1200" dirty="0" smtClean="0"/>
            <a:t> </a:t>
          </a:r>
          <a:r>
            <a:rPr lang="tr-TR" sz="2700" kern="1200" dirty="0" err="1" smtClean="0"/>
            <a:t>could</a:t>
          </a:r>
          <a:r>
            <a:rPr lang="tr-TR" sz="2700" kern="1200" dirty="0" smtClean="0"/>
            <a:t> </a:t>
          </a:r>
          <a:r>
            <a:rPr lang="tr-TR" sz="2700" kern="1200" dirty="0" err="1" smtClean="0"/>
            <a:t>come</a:t>
          </a:r>
          <a:r>
            <a:rPr lang="tr-TR" sz="2700" kern="1200" dirty="0" smtClean="0"/>
            <a:t> </a:t>
          </a:r>
          <a:r>
            <a:rPr lang="tr-TR" sz="2700" kern="1200" dirty="0" err="1" smtClean="0"/>
            <a:t>to</a:t>
          </a:r>
          <a:r>
            <a:rPr lang="tr-TR" sz="2700" kern="1200" dirty="0" smtClean="0"/>
            <a:t> </a:t>
          </a:r>
          <a:r>
            <a:rPr lang="tr-TR" sz="2700" kern="1200" dirty="0" err="1" smtClean="0"/>
            <a:t>the</a:t>
          </a:r>
          <a:r>
            <a:rPr lang="tr-TR" sz="2700" kern="1200" dirty="0" smtClean="0"/>
            <a:t> </a:t>
          </a:r>
          <a:r>
            <a:rPr lang="tr-TR" sz="2700" kern="1200" dirty="0" err="1" smtClean="0"/>
            <a:t>end</a:t>
          </a:r>
          <a:r>
            <a:rPr lang="tr-TR" sz="2700" kern="1200" dirty="0" smtClean="0"/>
            <a:t> of </a:t>
          </a:r>
          <a:r>
            <a:rPr lang="tr-TR" sz="2700" kern="1200" dirty="0" err="1" smtClean="0"/>
            <a:t>their</a:t>
          </a:r>
          <a:r>
            <a:rPr lang="tr-TR" sz="2700" kern="1200" dirty="0" smtClean="0"/>
            <a:t> </a:t>
          </a:r>
          <a:r>
            <a:rPr lang="tr-TR" sz="2700" kern="1200" dirty="0" err="1" smtClean="0"/>
            <a:t>contract</a:t>
          </a:r>
          <a:endParaRPr lang="en-US" sz="2700" kern="1200" dirty="0"/>
        </a:p>
      </dsp:txBody>
      <dsp:txXfrm>
        <a:off x="744" y="145603"/>
        <a:ext cx="2902148" cy="1741289"/>
      </dsp:txXfrm>
    </dsp:sp>
    <dsp:sp modelId="{789A4D65-EF91-405F-8AB6-D086DDCB8DC4}">
      <dsp:nvSpPr>
        <dsp:cNvPr id="0" name=""/>
        <dsp:cNvSpPr/>
      </dsp:nvSpPr>
      <dsp:spPr>
        <a:xfrm>
          <a:off x="3193107" y="145603"/>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2700" kern="1200" dirty="0" err="1" smtClean="0"/>
            <a:t>They</a:t>
          </a:r>
          <a:r>
            <a:rPr lang="tr-TR" sz="2700" kern="1200" dirty="0" smtClean="0"/>
            <a:t> </a:t>
          </a:r>
          <a:r>
            <a:rPr lang="tr-TR" sz="2700" kern="1200" dirty="0" err="1" smtClean="0"/>
            <a:t>could</a:t>
          </a:r>
          <a:r>
            <a:rPr lang="tr-TR" sz="2700" kern="1200" dirty="0" smtClean="0"/>
            <a:t> </a:t>
          </a:r>
          <a:r>
            <a:rPr lang="tr-TR" sz="2700" kern="1200" dirty="0" err="1" smtClean="0"/>
            <a:t>hand</a:t>
          </a:r>
          <a:r>
            <a:rPr lang="tr-TR" sz="2700" kern="1200" dirty="0" smtClean="0"/>
            <a:t> in </a:t>
          </a:r>
          <a:r>
            <a:rPr lang="tr-TR" sz="2700" kern="1200" dirty="0" err="1" smtClean="0"/>
            <a:t>their</a:t>
          </a:r>
          <a:r>
            <a:rPr lang="tr-TR" sz="2700" kern="1200" dirty="0" smtClean="0"/>
            <a:t> </a:t>
          </a:r>
          <a:r>
            <a:rPr lang="tr-TR" sz="2700" kern="1200" dirty="0" err="1" smtClean="0"/>
            <a:t>notice</a:t>
          </a:r>
          <a:r>
            <a:rPr lang="tr-TR" sz="2700" kern="1200" dirty="0" smtClean="0"/>
            <a:t> </a:t>
          </a:r>
          <a:endParaRPr lang="en-US" sz="2700" kern="1200" dirty="0"/>
        </a:p>
      </dsp:txBody>
      <dsp:txXfrm>
        <a:off x="3193107" y="145603"/>
        <a:ext cx="2902148" cy="1741289"/>
      </dsp:txXfrm>
    </dsp:sp>
    <dsp:sp modelId="{8E57BD51-C33E-4C65-8742-D5959F2870AE}">
      <dsp:nvSpPr>
        <dsp:cNvPr id="0" name=""/>
        <dsp:cNvSpPr/>
      </dsp:nvSpPr>
      <dsp:spPr>
        <a:xfrm>
          <a:off x="744" y="2177107"/>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2700" kern="1200" dirty="0" err="1" smtClean="0"/>
            <a:t>They</a:t>
          </a:r>
          <a:r>
            <a:rPr lang="tr-TR" sz="2700" kern="1200" dirty="0" smtClean="0"/>
            <a:t> </a:t>
          </a:r>
          <a:r>
            <a:rPr lang="tr-TR" sz="2700" kern="1200" dirty="0" err="1" smtClean="0"/>
            <a:t>could</a:t>
          </a:r>
          <a:r>
            <a:rPr lang="tr-TR" sz="2700" kern="1200" dirty="0" smtClean="0"/>
            <a:t> be </a:t>
          </a:r>
          <a:r>
            <a:rPr lang="tr-TR" sz="2700" kern="1200" dirty="0" err="1" smtClean="0"/>
            <a:t>dismissed</a:t>
          </a:r>
          <a:endParaRPr lang="en-US" sz="2700" kern="1200" dirty="0"/>
        </a:p>
      </dsp:txBody>
      <dsp:txXfrm>
        <a:off x="744" y="2177107"/>
        <a:ext cx="2902148" cy="1741289"/>
      </dsp:txXfrm>
    </dsp:sp>
    <dsp:sp modelId="{1EC8C77B-3EE9-4850-B261-EE717BD395B0}">
      <dsp:nvSpPr>
        <dsp:cNvPr id="0" name=""/>
        <dsp:cNvSpPr/>
      </dsp:nvSpPr>
      <dsp:spPr>
        <a:xfrm>
          <a:off x="3193107" y="2177107"/>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2700" kern="1200" dirty="0" err="1" smtClean="0"/>
            <a:t>They</a:t>
          </a:r>
          <a:r>
            <a:rPr lang="tr-TR" sz="2700" kern="1200" dirty="0" smtClean="0"/>
            <a:t> </a:t>
          </a:r>
          <a:r>
            <a:rPr lang="tr-TR" sz="2700" kern="1200" dirty="0" err="1" smtClean="0"/>
            <a:t>could</a:t>
          </a:r>
          <a:r>
            <a:rPr lang="tr-TR" sz="2700" kern="1200" dirty="0" smtClean="0"/>
            <a:t> </a:t>
          </a:r>
          <a:r>
            <a:rPr lang="tr-TR" sz="2700" kern="1200" dirty="0" err="1" smtClean="0"/>
            <a:t>leave</a:t>
          </a:r>
          <a:r>
            <a:rPr lang="tr-TR" sz="2700" kern="1200" dirty="0" smtClean="0"/>
            <a:t> as a </a:t>
          </a:r>
          <a:r>
            <a:rPr lang="tr-TR" sz="2700" kern="1200" dirty="0" err="1" smtClean="0"/>
            <a:t>result</a:t>
          </a:r>
          <a:r>
            <a:rPr lang="tr-TR" sz="2700" kern="1200" dirty="0" smtClean="0"/>
            <a:t> of </a:t>
          </a:r>
          <a:r>
            <a:rPr lang="tr-TR" sz="2700" kern="1200" dirty="0" err="1" smtClean="0"/>
            <a:t>the</a:t>
          </a:r>
          <a:r>
            <a:rPr lang="tr-TR" sz="2700" kern="1200" dirty="0" smtClean="0"/>
            <a:t> </a:t>
          </a:r>
          <a:r>
            <a:rPr lang="tr-TR" sz="2700" kern="1200" dirty="0" err="1" smtClean="0"/>
            <a:t>employer’s</a:t>
          </a:r>
          <a:r>
            <a:rPr lang="tr-TR" sz="2700" kern="1200" dirty="0" smtClean="0"/>
            <a:t> </a:t>
          </a:r>
          <a:r>
            <a:rPr lang="tr-TR" sz="2700" kern="1200" dirty="0" err="1" smtClean="0"/>
            <a:t>breach</a:t>
          </a:r>
          <a:r>
            <a:rPr lang="tr-TR" sz="2700" kern="1200" dirty="0" smtClean="0"/>
            <a:t> of </a:t>
          </a:r>
          <a:r>
            <a:rPr lang="tr-TR" sz="2700" kern="1200" dirty="0" err="1" smtClean="0"/>
            <a:t>contract</a:t>
          </a:r>
          <a:endParaRPr lang="en-US" sz="2700" kern="1200" dirty="0"/>
        </a:p>
      </dsp:txBody>
      <dsp:txXfrm>
        <a:off x="3193107" y="2177107"/>
        <a:ext cx="2902148" cy="174128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1A52807-47AD-4F12-A752-9871CADCD545}" type="datetimeFigureOut">
              <a:rPr lang="en-US" smtClean="0"/>
              <a:t>4/13/2026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7C69151-B18F-418D-8F57-B2FE0F61D6C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1A52807-47AD-4F12-A752-9871CADCD545}"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69151-B18F-418D-8F57-B2FE0F61D6C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1A52807-47AD-4F12-A752-9871CADCD545}"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69151-B18F-418D-8F57-B2FE0F61D6C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1A52807-47AD-4F12-A752-9871CADCD545}"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69151-B18F-418D-8F57-B2FE0F61D6C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1A52807-47AD-4F12-A752-9871CADCD545}"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69151-B18F-418D-8F57-B2FE0F61D6C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1A52807-47AD-4F12-A752-9871CADCD545}"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69151-B18F-418D-8F57-B2FE0F61D6C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1A52807-47AD-4F12-A752-9871CADCD545}" type="datetimeFigureOut">
              <a:rPr lang="en-US" smtClean="0"/>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C69151-B18F-418D-8F57-B2FE0F61D6C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1A52807-47AD-4F12-A752-9871CADCD545}" type="datetimeFigureOut">
              <a:rPr lang="en-US" smtClean="0"/>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C69151-B18F-418D-8F57-B2FE0F61D6C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A52807-47AD-4F12-A752-9871CADCD545}" type="datetimeFigureOut">
              <a:rPr lang="en-US" smtClean="0"/>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C69151-B18F-418D-8F57-B2FE0F61D6C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1A52807-47AD-4F12-A752-9871CADCD545}"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69151-B18F-418D-8F57-B2FE0F61D6C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1A52807-47AD-4F12-A752-9871CADCD545}"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7C69151-B18F-418D-8F57-B2FE0F61D6C3}"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1A52807-47AD-4F12-A752-9871CADCD545}" type="datetimeFigureOut">
              <a:rPr lang="en-US" smtClean="0"/>
              <a:t>4/13/2026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7C69151-B18F-418D-8F57-B2FE0F61D6C3}"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3400" y="1371600"/>
            <a:ext cx="8071048" cy="1828800"/>
          </a:xfrm>
        </p:spPr>
        <p:txBody>
          <a:bodyPr/>
          <a:lstStyle/>
          <a:p>
            <a:r>
              <a:rPr lang="tr-TR" dirty="0" smtClean="0">
                <a:solidFill>
                  <a:schemeClr val="tx1"/>
                </a:solidFill>
              </a:rPr>
              <a:t>PROFESSIONAL ENGLISH </a:t>
            </a:r>
            <a:r>
              <a:rPr lang="tr-TR" dirty="0" smtClean="0">
                <a:solidFill>
                  <a:schemeClr val="tx1"/>
                </a:solidFill>
              </a:rPr>
              <a:t>IV</a:t>
            </a:r>
            <a:endParaRPr lang="en-US" dirty="0">
              <a:solidFill>
                <a:schemeClr val="tx1"/>
              </a:solidFill>
            </a:endParaRPr>
          </a:p>
        </p:txBody>
      </p:sp>
      <p:sp>
        <p:nvSpPr>
          <p:cNvPr id="3" name="Alt Başlık 2"/>
          <p:cNvSpPr>
            <a:spLocks noGrp="1"/>
          </p:cNvSpPr>
          <p:nvPr>
            <p:ph type="subTitle" idx="1"/>
          </p:nvPr>
        </p:nvSpPr>
        <p:spPr>
          <a:xfrm>
            <a:off x="611560" y="4293096"/>
            <a:ext cx="7854696" cy="1752600"/>
          </a:xfrm>
        </p:spPr>
        <p:txBody>
          <a:bodyPr/>
          <a:lstStyle/>
          <a:p>
            <a:r>
              <a:rPr lang="tr-TR" dirty="0" smtClean="0"/>
              <a:t>Öğretim Görevlisi: Özen TEKİN</a:t>
            </a:r>
            <a:endParaRPr lang="en-US" dirty="0"/>
          </a:p>
        </p:txBody>
      </p:sp>
    </p:spTree>
    <p:extLst>
      <p:ext uri="{BB962C8B-B14F-4D97-AF65-F5344CB8AC3E}">
        <p14:creationId xmlns:p14="http://schemas.microsoft.com/office/powerpoint/2010/main" val="7834744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188640"/>
            <a:ext cx="8229600" cy="722344"/>
          </a:xfrm>
        </p:spPr>
        <p:txBody>
          <a:bodyPr>
            <a:normAutofit fontScale="90000"/>
          </a:bodyPr>
          <a:lstStyle/>
          <a:p>
            <a:r>
              <a:rPr lang="tr-TR" dirty="0" smtClean="0"/>
              <a:t>Reading 5</a:t>
            </a:r>
            <a:endParaRPr lang="en-US" dirty="0"/>
          </a:p>
        </p:txBody>
      </p:sp>
      <p:sp>
        <p:nvSpPr>
          <p:cNvPr id="3" name="İçerik Yer Tutucusu 2"/>
          <p:cNvSpPr>
            <a:spLocks noGrp="1"/>
          </p:cNvSpPr>
          <p:nvPr>
            <p:ph idx="1"/>
          </p:nvPr>
        </p:nvSpPr>
        <p:spPr>
          <a:xfrm>
            <a:off x="251520" y="1196752"/>
            <a:ext cx="8435280" cy="5127848"/>
          </a:xfrm>
        </p:spPr>
        <p:txBody>
          <a:bodyPr/>
          <a:lstStyle/>
          <a:p>
            <a:pPr marL="514350" indent="-514350">
              <a:buFont typeface="+mj-lt"/>
              <a:buAutoNum type="arabicPeriod"/>
            </a:pPr>
            <a:r>
              <a:rPr lang="tr-TR" dirty="0" err="1"/>
              <a:t>What</a:t>
            </a:r>
            <a:r>
              <a:rPr lang="tr-TR" dirty="0"/>
              <a:t> is </a:t>
            </a:r>
            <a:r>
              <a:rPr lang="tr-TR" dirty="0" err="1"/>
              <a:t>the</a:t>
            </a:r>
            <a:r>
              <a:rPr lang="tr-TR" dirty="0"/>
              <a:t> </a:t>
            </a:r>
            <a:r>
              <a:rPr lang="tr-TR" dirty="0" err="1"/>
              <a:t>purpose</a:t>
            </a:r>
            <a:r>
              <a:rPr lang="tr-TR" dirty="0"/>
              <a:t> of </a:t>
            </a:r>
            <a:r>
              <a:rPr lang="tr-TR" dirty="0" err="1"/>
              <a:t>the</a:t>
            </a:r>
            <a:r>
              <a:rPr lang="tr-TR" dirty="0"/>
              <a:t> </a:t>
            </a:r>
            <a:r>
              <a:rPr lang="tr-TR" dirty="0" err="1"/>
              <a:t>letter</a:t>
            </a:r>
            <a:r>
              <a:rPr lang="tr-TR" dirty="0" smtClean="0"/>
              <a:t>?</a:t>
            </a:r>
          </a:p>
          <a:p>
            <a:pPr marL="514350" indent="-514350">
              <a:buFont typeface="+mj-lt"/>
              <a:buAutoNum type="arabicPeriod"/>
            </a:pPr>
            <a:endParaRPr lang="tr-TR" dirty="0"/>
          </a:p>
          <a:p>
            <a:pPr marL="514350" indent="-514350">
              <a:buFont typeface="+mj-lt"/>
              <a:buAutoNum type="arabicPeriod"/>
            </a:pPr>
            <a:endParaRPr lang="tr-TR" dirty="0" smtClean="0"/>
          </a:p>
          <a:p>
            <a:pPr marL="514350" indent="-514350">
              <a:buFont typeface="+mj-lt"/>
              <a:buAutoNum type="arabicPeriod"/>
            </a:pPr>
            <a:r>
              <a:rPr lang="tr-TR" dirty="0" err="1" smtClean="0"/>
              <a:t>What</a:t>
            </a:r>
            <a:r>
              <a:rPr lang="tr-TR" dirty="0" smtClean="0"/>
              <a:t> </a:t>
            </a:r>
            <a:r>
              <a:rPr lang="tr-TR" dirty="0" err="1" smtClean="0"/>
              <a:t>are</a:t>
            </a:r>
            <a:r>
              <a:rPr lang="tr-TR" dirty="0" smtClean="0"/>
              <a:t> </a:t>
            </a:r>
            <a:r>
              <a:rPr lang="tr-TR" dirty="0" err="1" smtClean="0"/>
              <a:t>the</a:t>
            </a:r>
            <a:r>
              <a:rPr lang="tr-TR" dirty="0" smtClean="0"/>
              <a:t> </a:t>
            </a:r>
            <a:r>
              <a:rPr lang="tr-TR" dirty="0" err="1" smtClean="0"/>
              <a:t>facts</a:t>
            </a:r>
            <a:r>
              <a:rPr lang="tr-TR" dirty="0" smtClean="0"/>
              <a:t> of </a:t>
            </a:r>
            <a:r>
              <a:rPr lang="tr-TR" dirty="0" err="1" smtClean="0"/>
              <a:t>the</a:t>
            </a:r>
            <a:r>
              <a:rPr lang="tr-TR" dirty="0" smtClean="0"/>
              <a:t> </a:t>
            </a:r>
            <a:r>
              <a:rPr lang="tr-TR" dirty="0" err="1" smtClean="0"/>
              <a:t>case</a:t>
            </a:r>
            <a:r>
              <a:rPr lang="tr-TR" dirty="0" smtClean="0"/>
              <a:t>?</a:t>
            </a:r>
          </a:p>
          <a:p>
            <a:pPr marL="514350" indent="-514350">
              <a:buFont typeface="+mj-lt"/>
              <a:buAutoNum type="arabicPeriod"/>
            </a:pPr>
            <a:endParaRPr lang="tr-TR" dirty="0"/>
          </a:p>
          <a:p>
            <a:pPr marL="514350" indent="-514350">
              <a:buFont typeface="+mj-lt"/>
              <a:buAutoNum type="arabicPeriod"/>
            </a:pPr>
            <a:r>
              <a:rPr lang="tr-TR" dirty="0" err="1" smtClean="0"/>
              <a:t>What</a:t>
            </a:r>
            <a:r>
              <a:rPr lang="tr-TR" dirty="0" smtClean="0"/>
              <a:t> legal </a:t>
            </a:r>
            <a:r>
              <a:rPr lang="tr-TR" dirty="0" err="1" smtClean="0"/>
              <a:t>actions</a:t>
            </a:r>
            <a:r>
              <a:rPr lang="tr-TR" dirty="0" smtClean="0"/>
              <a:t> </a:t>
            </a:r>
            <a:r>
              <a:rPr lang="tr-TR" dirty="0" err="1" smtClean="0"/>
              <a:t>might</a:t>
            </a:r>
            <a:r>
              <a:rPr lang="tr-TR" dirty="0" smtClean="0"/>
              <a:t> </a:t>
            </a:r>
            <a:r>
              <a:rPr lang="tr-TR" dirty="0" err="1" smtClean="0"/>
              <a:t>the</a:t>
            </a:r>
            <a:r>
              <a:rPr lang="tr-TR" dirty="0" smtClean="0"/>
              <a:t> </a:t>
            </a:r>
            <a:r>
              <a:rPr lang="tr-TR" dirty="0" err="1" smtClean="0"/>
              <a:t>reciepent</a:t>
            </a:r>
            <a:r>
              <a:rPr lang="tr-TR" dirty="0" smtClean="0"/>
              <a:t> </a:t>
            </a:r>
            <a:r>
              <a:rPr lang="tr-TR" dirty="0" err="1" smtClean="0"/>
              <a:t>face</a:t>
            </a:r>
            <a:r>
              <a:rPr lang="tr-TR" dirty="0" smtClean="0"/>
              <a:t>?</a:t>
            </a:r>
          </a:p>
          <a:p>
            <a:pPr marL="514350" indent="-514350">
              <a:buFont typeface="+mj-lt"/>
              <a:buAutoNum type="arabicPeriod"/>
            </a:pPr>
            <a:endParaRPr lang="tr-TR" dirty="0" smtClean="0"/>
          </a:p>
          <a:p>
            <a:pPr marL="514350" indent="-514350">
              <a:buFont typeface="+mj-lt"/>
              <a:buAutoNum type="arabicPeriod"/>
            </a:pPr>
            <a:endParaRPr lang="tr-TR" dirty="0"/>
          </a:p>
          <a:p>
            <a:pPr marL="514350" indent="-514350">
              <a:buFont typeface="+mj-lt"/>
              <a:buAutoNum type="arabicPeriod"/>
            </a:pPr>
            <a:r>
              <a:rPr lang="tr-TR" dirty="0" err="1" smtClean="0"/>
              <a:t>What</a:t>
            </a:r>
            <a:r>
              <a:rPr lang="tr-TR" dirty="0" smtClean="0"/>
              <a:t> </a:t>
            </a:r>
            <a:r>
              <a:rPr lang="tr-TR" dirty="0" err="1" smtClean="0"/>
              <a:t>must</a:t>
            </a:r>
            <a:r>
              <a:rPr lang="tr-TR" dirty="0" smtClean="0"/>
              <a:t> </a:t>
            </a:r>
            <a:r>
              <a:rPr lang="tr-TR" dirty="0" err="1" smtClean="0"/>
              <a:t>the</a:t>
            </a:r>
            <a:r>
              <a:rPr lang="tr-TR" dirty="0" smtClean="0"/>
              <a:t> </a:t>
            </a:r>
            <a:r>
              <a:rPr lang="tr-TR" dirty="0" err="1" smtClean="0"/>
              <a:t>recipient</a:t>
            </a:r>
            <a:r>
              <a:rPr lang="tr-TR" dirty="0" smtClean="0"/>
              <a:t> do </a:t>
            </a:r>
            <a:r>
              <a:rPr lang="tr-TR" dirty="0" err="1" smtClean="0"/>
              <a:t>to</a:t>
            </a:r>
            <a:r>
              <a:rPr lang="tr-TR" dirty="0" smtClean="0"/>
              <a:t> </a:t>
            </a:r>
            <a:r>
              <a:rPr lang="tr-TR" dirty="0" err="1" smtClean="0"/>
              <a:t>avoid</a:t>
            </a:r>
            <a:r>
              <a:rPr lang="tr-TR" dirty="0" smtClean="0"/>
              <a:t> </a:t>
            </a:r>
            <a:r>
              <a:rPr lang="tr-TR" dirty="0" err="1" smtClean="0"/>
              <a:t>litigation</a:t>
            </a:r>
            <a:r>
              <a:rPr lang="tr-TR" dirty="0" smtClean="0"/>
              <a:t>?</a:t>
            </a:r>
            <a:endParaRPr lang="en-US" dirty="0" smtClean="0"/>
          </a:p>
          <a:p>
            <a:endParaRPr lang="tr-TR" dirty="0" smtClean="0"/>
          </a:p>
          <a:p>
            <a:endParaRPr lang="en-US" dirty="0"/>
          </a:p>
        </p:txBody>
      </p:sp>
      <p:sp>
        <p:nvSpPr>
          <p:cNvPr id="4" name="Metin kutusu 3"/>
          <p:cNvSpPr txBox="1"/>
          <p:nvPr/>
        </p:nvSpPr>
        <p:spPr>
          <a:xfrm>
            <a:off x="716213" y="1679710"/>
            <a:ext cx="6912768" cy="646331"/>
          </a:xfrm>
          <a:prstGeom prst="rect">
            <a:avLst/>
          </a:prstGeom>
          <a:noFill/>
        </p:spPr>
        <p:txBody>
          <a:bodyPr wrap="square" rtlCol="0">
            <a:spAutoFit/>
          </a:bodyPr>
          <a:lstStyle/>
          <a:p>
            <a:r>
              <a:rPr lang="tr-TR" dirty="0" err="1" smtClean="0"/>
              <a:t>To</a:t>
            </a:r>
            <a:r>
              <a:rPr lang="tr-TR" dirty="0" smtClean="0"/>
              <a:t> </a:t>
            </a:r>
            <a:r>
              <a:rPr lang="tr-TR" dirty="0" err="1" smtClean="0"/>
              <a:t>inform</a:t>
            </a:r>
            <a:r>
              <a:rPr lang="tr-TR" dirty="0" smtClean="0"/>
              <a:t> </a:t>
            </a:r>
            <a:r>
              <a:rPr lang="tr-TR" dirty="0" err="1" smtClean="0"/>
              <a:t>the</a:t>
            </a:r>
            <a:r>
              <a:rPr lang="tr-TR" dirty="0" smtClean="0"/>
              <a:t> </a:t>
            </a:r>
            <a:r>
              <a:rPr lang="tr-TR" dirty="0" err="1" smtClean="0"/>
              <a:t>recipient</a:t>
            </a:r>
            <a:r>
              <a:rPr lang="tr-TR" dirty="0" smtClean="0"/>
              <a:t> </a:t>
            </a:r>
            <a:r>
              <a:rPr lang="tr-TR" dirty="0" err="1" smtClean="0"/>
              <a:t>that</a:t>
            </a:r>
            <a:r>
              <a:rPr lang="tr-TR" dirty="0" smtClean="0"/>
              <a:t> </a:t>
            </a:r>
            <a:r>
              <a:rPr lang="tr-TR" dirty="0" err="1" smtClean="0"/>
              <a:t>one</a:t>
            </a:r>
            <a:r>
              <a:rPr lang="tr-TR" dirty="0" smtClean="0"/>
              <a:t> of his </a:t>
            </a:r>
            <a:r>
              <a:rPr lang="tr-TR" dirty="0" err="1" smtClean="0"/>
              <a:t>employees</a:t>
            </a:r>
            <a:r>
              <a:rPr lang="tr-TR" dirty="0" smtClean="0"/>
              <a:t> has </a:t>
            </a:r>
            <a:r>
              <a:rPr lang="tr-TR" dirty="0" err="1" smtClean="0"/>
              <a:t>left</a:t>
            </a:r>
            <a:r>
              <a:rPr lang="tr-TR" dirty="0" smtClean="0"/>
              <a:t> his </a:t>
            </a:r>
            <a:r>
              <a:rPr lang="tr-TR" dirty="0" err="1" smtClean="0"/>
              <a:t>firm</a:t>
            </a:r>
            <a:r>
              <a:rPr lang="tr-TR" dirty="0" smtClean="0"/>
              <a:t> </a:t>
            </a:r>
            <a:r>
              <a:rPr lang="tr-TR" dirty="0" err="1" smtClean="0"/>
              <a:t>and</a:t>
            </a:r>
            <a:r>
              <a:rPr lang="tr-TR" dirty="0" smtClean="0"/>
              <a:t> </a:t>
            </a:r>
            <a:r>
              <a:rPr lang="tr-TR" dirty="0" err="1" smtClean="0"/>
              <a:t>intends</a:t>
            </a:r>
            <a:r>
              <a:rPr lang="tr-TR" dirty="0" smtClean="0"/>
              <a:t> </a:t>
            </a:r>
            <a:r>
              <a:rPr lang="tr-TR" dirty="0" err="1" smtClean="0"/>
              <a:t>to</a:t>
            </a:r>
            <a:r>
              <a:rPr lang="tr-TR" dirty="0" smtClean="0"/>
              <a:t> </a:t>
            </a:r>
            <a:r>
              <a:rPr lang="tr-TR" dirty="0" err="1" smtClean="0"/>
              <a:t>sue</a:t>
            </a:r>
            <a:r>
              <a:rPr lang="tr-TR" dirty="0" smtClean="0"/>
              <a:t> </a:t>
            </a:r>
            <a:r>
              <a:rPr lang="tr-TR" dirty="0" err="1" smtClean="0"/>
              <a:t>for</a:t>
            </a:r>
            <a:r>
              <a:rPr lang="tr-TR" dirty="0" smtClean="0"/>
              <a:t> </a:t>
            </a:r>
            <a:r>
              <a:rPr lang="tr-TR" dirty="0" err="1" smtClean="0"/>
              <a:t>damages</a:t>
            </a:r>
            <a:r>
              <a:rPr lang="tr-TR" dirty="0" smtClean="0"/>
              <a:t>.</a:t>
            </a:r>
            <a:endParaRPr lang="en-US" dirty="0"/>
          </a:p>
        </p:txBody>
      </p:sp>
      <p:sp>
        <p:nvSpPr>
          <p:cNvPr id="5" name="Metin kutusu 4"/>
          <p:cNvSpPr txBox="1"/>
          <p:nvPr/>
        </p:nvSpPr>
        <p:spPr>
          <a:xfrm>
            <a:off x="711633" y="3162663"/>
            <a:ext cx="6912768" cy="369332"/>
          </a:xfrm>
          <a:prstGeom prst="rect">
            <a:avLst/>
          </a:prstGeom>
          <a:noFill/>
        </p:spPr>
        <p:txBody>
          <a:bodyPr wrap="square" rtlCol="0">
            <a:spAutoFit/>
          </a:bodyPr>
          <a:lstStyle/>
          <a:p>
            <a:r>
              <a:rPr lang="tr-TR" dirty="0" err="1" smtClean="0"/>
              <a:t>Mr</a:t>
            </a:r>
            <a:r>
              <a:rPr lang="tr-TR" dirty="0" smtClean="0"/>
              <a:t> Tyler </a:t>
            </a:r>
            <a:r>
              <a:rPr lang="tr-TR" dirty="0" err="1" smtClean="0"/>
              <a:t>accused</a:t>
            </a:r>
            <a:r>
              <a:rPr lang="tr-TR" dirty="0" smtClean="0"/>
              <a:t> </a:t>
            </a:r>
            <a:r>
              <a:rPr lang="tr-TR" dirty="0" err="1" smtClean="0"/>
              <a:t>Ms</a:t>
            </a:r>
            <a:r>
              <a:rPr lang="tr-TR" dirty="0" smtClean="0"/>
              <a:t> </a:t>
            </a:r>
            <a:r>
              <a:rPr lang="tr-TR" dirty="0" err="1" smtClean="0"/>
              <a:t>Loushe</a:t>
            </a:r>
            <a:r>
              <a:rPr lang="tr-TR" dirty="0" smtClean="0"/>
              <a:t> of </a:t>
            </a:r>
            <a:r>
              <a:rPr lang="tr-TR" dirty="0" err="1" smtClean="0"/>
              <a:t>stealing</a:t>
            </a:r>
            <a:r>
              <a:rPr lang="tr-TR" dirty="0" smtClean="0"/>
              <a:t> </a:t>
            </a:r>
            <a:r>
              <a:rPr lang="tr-TR" dirty="0" err="1" smtClean="0"/>
              <a:t>confidential</a:t>
            </a:r>
            <a:r>
              <a:rPr lang="tr-TR" dirty="0" smtClean="0"/>
              <a:t> </a:t>
            </a:r>
            <a:r>
              <a:rPr lang="tr-TR" dirty="0" err="1" smtClean="0"/>
              <a:t>information</a:t>
            </a:r>
            <a:r>
              <a:rPr lang="tr-TR" dirty="0" smtClean="0"/>
              <a:t>.</a:t>
            </a:r>
            <a:endParaRPr lang="en-US" dirty="0"/>
          </a:p>
        </p:txBody>
      </p:sp>
      <p:sp>
        <p:nvSpPr>
          <p:cNvPr id="6" name="Metin kutusu 5"/>
          <p:cNvSpPr txBox="1"/>
          <p:nvPr/>
        </p:nvSpPr>
        <p:spPr>
          <a:xfrm>
            <a:off x="788221" y="4228394"/>
            <a:ext cx="6912768" cy="369332"/>
          </a:xfrm>
          <a:prstGeom prst="rect">
            <a:avLst/>
          </a:prstGeom>
          <a:noFill/>
        </p:spPr>
        <p:txBody>
          <a:bodyPr wrap="square" rtlCol="0">
            <a:spAutoFit/>
          </a:bodyPr>
          <a:lstStyle/>
          <a:p>
            <a:r>
              <a:rPr lang="tr-TR" dirty="0" smtClean="0"/>
              <a:t>A </a:t>
            </a:r>
            <a:r>
              <a:rPr lang="tr-TR" dirty="0" err="1" smtClean="0"/>
              <a:t>tribunal</a:t>
            </a:r>
            <a:r>
              <a:rPr lang="tr-TR" dirty="0" smtClean="0"/>
              <a:t> </a:t>
            </a:r>
            <a:r>
              <a:rPr lang="tr-TR" dirty="0" err="1" smtClean="0"/>
              <a:t>claim</a:t>
            </a:r>
            <a:r>
              <a:rPr lang="tr-TR" dirty="0" smtClean="0"/>
              <a:t> </a:t>
            </a:r>
            <a:r>
              <a:rPr lang="tr-TR" dirty="0" err="1" smtClean="0"/>
              <a:t>for</a:t>
            </a:r>
            <a:r>
              <a:rPr lang="tr-TR" dirty="0" smtClean="0"/>
              <a:t> </a:t>
            </a:r>
            <a:r>
              <a:rPr lang="tr-TR" dirty="0" err="1" smtClean="0"/>
              <a:t>constructive</a:t>
            </a:r>
            <a:r>
              <a:rPr lang="tr-TR" dirty="0" smtClean="0"/>
              <a:t> </a:t>
            </a:r>
            <a:r>
              <a:rPr lang="tr-TR" dirty="0" err="1" smtClean="0"/>
              <a:t>dismissal</a:t>
            </a:r>
            <a:r>
              <a:rPr lang="tr-TR" dirty="0" smtClean="0"/>
              <a:t> </a:t>
            </a:r>
            <a:r>
              <a:rPr lang="tr-TR" dirty="0" err="1" smtClean="0"/>
              <a:t>and</a:t>
            </a:r>
            <a:r>
              <a:rPr lang="tr-TR" dirty="0" smtClean="0"/>
              <a:t> </a:t>
            </a:r>
            <a:r>
              <a:rPr lang="tr-TR" dirty="0" err="1" smtClean="0"/>
              <a:t>defamation</a:t>
            </a:r>
            <a:r>
              <a:rPr lang="tr-TR" dirty="0" smtClean="0"/>
              <a:t> </a:t>
            </a:r>
            <a:r>
              <a:rPr lang="tr-TR" dirty="0" err="1" smtClean="0"/>
              <a:t>suit</a:t>
            </a:r>
            <a:r>
              <a:rPr lang="tr-TR" dirty="0" smtClean="0"/>
              <a:t>.</a:t>
            </a:r>
            <a:endParaRPr lang="en-US" dirty="0"/>
          </a:p>
        </p:txBody>
      </p:sp>
      <p:sp>
        <p:nvSpPr>
          <p:cNvPr id="7" name="Metin kutusu 6"/>
          <p:cNvSpPr txBox="1"/>
          <p:nvPr/>
        </p:nvSpPr>
        <p:spPr>
          <a:xfrm>
            <a:off x="682142" y="5589240"/>
            <a:ext cx="6912768" cy="369332"/>
          </a:xfrm>
          <a:prstGeom prst="rect">
            <a:avLst/>
          </a:prstGeom>
          <a:noFill/>
        </p:spPr>
        <p:txBody>
          <a:bodyPr wrap="square" rtlCol="0">
            <a:spAutoFit/>
          </a:bodyPr>
          <a:lstStyle/>
          <a:p>
            <a:r>
              <a:rPr lang="tr-TR" dirty="0" err="1" smtClean="0"/>
              <a:t>Suggest</a:t>
            </a:r>
            <a:r>
              <a:rPr lang="tr-TR" dirty="0" smtClean="0"/>
              <a:t> an </a:t>
            </a:r>
            <a:r>
              <a:rPr lang="tr-TR" dirty="0" err="1" smtClean="0"/>
              <a:t>acceptable</a:t>
            </a:r>
            <a:r>
              <a:rPr lang="tr-TR" dirty="0" smtClean="0"/>
              <a:t> </a:t>
            </a:r>
            <a:r>
              <a:rPr lang="tr-TR" dirty="0" err="1" smtClean="0"/>
              <a:t>settlement</a:t>
            </a:r>
            <a:endParaRPr lang="en-US" dirty="0"/>
          </a:p>
        </p:txBody>
      </p:sp>
    </p:spTree>
    <p:extLst>
      <p:ext uri="{BB962C8B-B14F-4D97-AF65-F5344CB8AC3E}">
        <p14:creationId xmlns:p14="http://schemas.microsoft.com/office/powerpoint/2010/main" val="3973327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76672"/>
            <a:ext cx="8229600" cy="866360"/>
          </a:xfrm>
        </p:spPr>
        <p:txBody>
          <a:bodyPr>
            <a:noAutofit/>
          </a:bodyPr>
          <a:lstStyle/>
          <a:p>
            <a:r>
              <a:rPr lang="tr-TR" sz="4000" dirty="0" smtClean="0"/>
              <a:t>UNIT 8: LITIGATION </a:t>
            </a:r>
            <a:r>
              <a:rPr lang="tr-TR" sz="4000" dirty="0" err="1" smtClean="0"/>
              <a:t>and</a:t>
            </a:r>
            <a:r>
              <a:rPr lang="tr-TR" sz="4000" dirty="0" smtClean="0"/>
              <a:t> ARBITRATION</a:t>
            </a:r>
            <a:endParaRPr lang="en-US" sz="4000" dirty="0"/>
          </a:p>
        </p:txBody>
      </p:sp>
      <p:sp>
        <p:nvSpPr>
          <p:cNvPr id="3" name="İçerik Yer Tutucusu 2"/>
          <p:cNvSpPr>
            <a:spLocks noGrp="1"/>
          </p:cNvSpPr>
          <p:nvPr>
            <p:ph idx="1"/>
          </p:nvPr>
        </p:nvSpPr>
        <p:spPr>
          <a:xfrm>
            <a:off x="457200" y="1412776"/>
            <a:ext cx="8229600" cy="4911824"/>
          </a:xfrm>
        </p:spPr>
        <p:txBody>
          <a:bodyPr>
            <a:normAutofit fontScale="92500" lnSpcReduction="10000"/>
          </a:bodyPr>
          <a:lstStyle/>
          <a:p>
            <a:pPr marL="0" indent="0">
              <a:buNone/>
            </a:pPr>
            <a:r>
              <a:rPr lang="tr-TR" dirty="0" smtClean="0"/>
              <a:t>	</a:t>
            </a:r>
            <a:r>
              <a:rPr lang="en-US" dirty="0" smtClean="0"/>
              <a:t>Litigation </a:t>
            </a:r>
            <a:r>
              <a:rPr lang="en-US" dirty="0"/>
              <a:t>and arbitration are two key processes used to resolve disputes, each with distinct characteristics and applications. </a:t>
            </a:r>
            <a:endParaRPr lang="tr-TR" dirty="0" smtClean="0"/>
          </a:p>
          <a:p>
            <a:pPr marL="0" indent="0">
              <a:buNone/>
            </a:pPr>
            <a:r>
              <a:rPr lang="tr-TR" dirty="0" smtClean="0"/>
              <a:t/>
            </a:r>
            <a:br>
              <a:rPr lang="tr-TR" dirty="0" smtClean="0"/>
            </a:br>
            <a:r>
              <a:rPr lang="tr-TR" dirty="0" smtClean="0"/>
              <a:t>	</a:t>
            </a:r>
            <a:r>
              <a:rPr lang="en-US" b="1" dirty="0" smtClean="0"/>
              <a:t>Litigation</a:t>
            </a:r>
            <a:r>
              <a:rPr lang="en-US" dirty="0" smtClean="0"/>
              <a:t> </a:t>
            </a:r>
            <a:r>
              <a:rPr lang="en-US" dirty="0"/>
              <a:t>involves resolving conflicts through formal lawsuits in court, where a judge or jury examines evidence, hears arguments from the disputing parties, and delivers a binding decision. </a:t>
            </a:r>
            <a:r>
              <a:rPr lang="tr-TR" dirty="0" smtClean="0"/>
              <a:t/>
            </a:r>
            <a:br>
              <a:rPr lang="tr-TR" dirty="0" smtClean="0"/>
            </a:br>
            <a:r>
              <a:rPr lang="tr-TR" dirty="0" smtClean="0"/>
              <a:t>	</a:t>
            </a:r>
            <a:r>
              <a:rPr lang="en-US" dirty="0" smtClean="0"/>
              <a:t>This </a:t>
            </a:r>
            <a:r>
              <a:rPr lang="en-US" dirty="0"/>
              <a:t>process is highly structured, adhering to strict legal procedures and rules of evidence. However, litigation is often criticized for </a:t>
            </a:r>
            <a:r>
              <a:rPr lang="en-US" u="sng" dirty="0"/>
              <a:t>being time-consuming, expensive, and </a:t>
            </a:r>
            <a:r>
              <a:rPr lang="en-US" u="sng" dirty="0" smtClean="0"/>
              <a:t>potentially </a:t>
            </a:r>
            <a:r>
              <a:rPr lang="en-US" u="sng" dirty="0"/>
              <a:t>damaging relationships between the parties </a:t>
            </a:r>
            <a:r>
              <a:rPr lang="en-US" dirty="0"/>
              <a:t>involved. To address these challenges, many parties seek alternatives to litigation.</a:t>
            </a:r>
          </a:p>
        </p:txBody>
      </p:sp>
    </p:spTree>
    <p:extLst>
      <p:ext uri="{BB962C8B-B14F-4D97-AF65-F5344CB8AC3E}">
        <p14:creationId xmlns:p14="http://schemas.microsoft.com/office/powerpoint/2010/main" val="3106028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836712"/>
            <a:ext cx="8892480" cy="5760640"/>
          </a:xfrm>
        </p:spPr>
        <p:txBody>
          <a:bodyPr>
            <a:normAutofit fontScale="92500" lnSpcReduction="10000"/>
          </a:bodyPr>
          <a:lstStyle/>
          <a:p>
            <a:pPr marL="0" indent="0">
              <a:buNone/>
            </a:pPr>
            <a:r>
              <a:rPr lang="tr-TR" dirty="0" smtClean="0"/>
              <a:t>	</a:t>
            </a:r>
            <a:r>
              <a:rPr lang="en-US" dirty="0" smtClean="0"/>
              <a:t>One </a:t>
            </a:r>
            <a:r>
              <a:rPr lang="en-US" dirty="0"/>
              <a:t>such alternative is </a:t>
            </a:r>
            <a:r>
              <a:rPr lang="en-US" b="1" dirty="0"/>
              <a:t>arbitration</a:t>
            </a:r>
            <a:r>
              <a:rPr lang="en-US" dirty="0"/>
              <a:t>, a private dispute resolution method where an impartial third party, called an </a:t>
            </a:r>
            <a:r>
              <a:rPr lang="en-US" b="1" dirty="0"/>
              <a:t>arbitrator</a:t>
            </a:r>
            <a:r>
              <a:rPr lang="en-US" dirty="0"/>
              <a:t>, is appointed to hear the case and make a </a:t>
            </a:r>
            <a:r>
              <a:rPr lang="en-US" dirty="0">
                <a:solidFill>
                  <a:srgbClr val="FF0000"/>
                </a:solidFill>
              </a:rPr>
              <a:t>binding decision. </a:t>
            </a:r>
            <a:endParaRPr lang="tr-TR" dirty="0" smtClean="0">
              <a:solidFill>
                <a:srgbClr val="FF0000"/>
              </a:solidFill>
            </a:endParaRPr>
          </a:p>
          <a:p>
            <a:pPr marL="0" indent="0">
              <a:buNone/>
            </a:pPr>
            <a:r>
              <a:rPr lang="tr-TR" dirty="0"/>
              <a:t>	</a:t>
            </a:r>
            <a:r>
              <a:rPr lang="en-US" dirty="0" smtClean="0"/>
              <a:t>Arbitration </a:t>
            </a:r>
            <a:r>
              <a:rPr lang="en-US" dirty="0"/>
              <a:t>is typically </a:t>
            </a:r>
            <a:r>
              <a:rPr lang="en-US" u="sng" dirty="0"/>
              <a:t>faster and more cost-effective than litigation</a:t>
            </a:r>
            <a:r>
              <a:rPr lang="en-US" dirty="0"/>
              <a:t>, offering </a:t>
            </a:r>
            <a:r>
              <a:rPr lang="en-US" b="1" i="1" dirty="0"/>
              <a:t>confidentiality</a:t>
            </a:r>
            <a:r>
              <a:rPr lang="en-US" dirty="0"/>
              <a:t> and </a:t>
            </a:r>
            <a:r>
              <a:rPr lang="en-US" b="1" i="1" dirty="0"/>
              <a:t>flexibility</a:t>
            </a:r>
            <a:r>
              <a:rPr lang="en-US" dirty="0"/>
              <a:t> in procedures. It is commonly used in commercial disputes and international contracts, where parties prefer a neutral setting outside the traditional court system</a:t>
            </a:r>
            <a:r>
              <a:rPr lang="en-US" dirty="0" smtClean="0"/>
              <a:t>.</a:t>
            </a:r>
            <a:r>
              <a:rPr lang="tr-TR" dirty="0" smtClean="0"/>
              <a:t/>
            </a:r>
            <a:br>
              <a:rPr lang="tr-TR" dirty="0" smtClean="0"/>
            </a:br>
            <a:r>
              <a:rPr lang="tr-TR" dirty="0" smtClean="0"/>
              <a:t/>
            </a:r>
            <a:br>
              <a:rPr lang="tr-TR" dirty="0" smtClean="0"/>
            </a:br>
            <a:r>
              <a:rPr lang="tr-TR" dirty="0" smtClean="0"/>
              <a:t>	</a:t>
            </a:r>
            <a:r>
              <a:rPr lang="en-US" dirty="0" smtClean="0"/>
              <a:t>Another </a:t>
            </a:r>
            <a:r>
              <a:rPr lang="en-US" dirty="0"/>
              <a:t>option is </a:t>
            </a:r>
            <a:r>
              <a:rPr lang="en-US" b="1" dirty="0"/>
              <a:t>mediation</a:t>
            </a:r>
            <a:r>
              <a:rPr lang="en-US" dirty="0"/>
              <a:t>, </a:t>
            </a:r>
            <a:r>
              <a:rPr lang="en-US" dirty="0" smtClean="0"/>
              <a:t>where </a:t>
            </a:r>
            <a:r>
              <a:rPr lang="en-US" dirty="0"/>
              <a:t>a neutral </a:t>
            </a:r>
            <a:r>
              <a:rPr lang="en-US" b="1" dirty="0"/>
              <a:t>mediator</a:t>
            </a:r>
            <a:r>
              <a:rPr lang="en-US" dirty="0"/>
              <a:t> facilitates discussions between the disputing parties to help them reach a mutually agreeable </a:t>
            </a:r>
            <a:r>
              <a:rPr lang="en-US" b="1" dirty="0"/>
              <a:t>out-of-court settlement</a:t>
            </a:r>
            <a:r>
              <a:rPr lang="en-US" dirty="0"/>
              <a:t>. Mediation emphasizes collaboration and often preserves relationships, making it particularly useful in family, employment, and community disputes.</a:t>
            </a:r>
          </a:p>
        </p:txBody>
      </p:sp>
    </p:spTree>
    <p:extLst>
      <p:ext uri="{BB962C8B-B14F-4D97-AF65-F5344CB8AC3E}">
        <p14:creationId xmlns:p14="http://schemas.microsoft.com/office/powerpoint/2010/main" val="896421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628800"/>
            <a:ext cx="8712968" cy="4608512"/>
          </a:xfrm>
        </p:spPr>
        <p:txBody>
          <a:bodyPr>
            <a:normAutofit/>
          </a:bodyPr>
          <a:lstStyle/>
          <a:p>
            <a:pPr marL="0" indent="0">
              <a:buNone/>
            </a:pPr>
            <a:r>
              <a:rPr lang="tr-TR" dirty="0" smtClean="0"/>
              <a:t>	</a:t>
            </a:r>
            <a:r>
              <a:rPr lang="en-US" dirty="0" smtClean="0"/>
              <a:t>These </a:t>
            </a:r>
            <a:r>
              <a:rPr lang="en-US" dirty="0"/>
              <a:t>alternatives to litigation are gaining popularity because they help parties avoid the high </a:t>
            </a:r>
            <a:r>
              <a:rPr lang="en-US" b="1" dirty="0"/>
              <a:t>costs of litigation</a:t>
            </a:r>
            <a:r>
              <a:rPr lang="en-US" dirty="0"/>
              <a:t>, the lengthy timelines associated with court cases, and the potential reputational harm of public trials. </a:t>
            </a:r>
            <a:r>
              <a:rPr lang="tr-TR" dirty="0" smtClean="0"/>
              <a:t/>
            </a:r>
            <a:br>
              <a:rPr lang="tr-TR" dirty="0" smtClean="0"/>
            </a:br>
            <a:r>
              <a:rPr lang="tr-TR" dirty="0"/>
              <a:t/>
            </a:r>
            <a:br>
              <a:rPr lang="tr-TR" dirty="0"/>
            </a:br>
            <a:r>
              <a:rPr lang="tr-TR" dirty="0" smtClean="0"/>
              <a:t>	</a:t>
            </a:r>
            <a:r>
              <a:rPr lang="en-US" dirty="0" smtClean="0"/>
              <a:t>By </a:t>
            </a:r>
            <a:r>
              <a:rPr lang="en-US" dirty="0"/>
              <a:t>engaging in arbitration or mediation, parties can resolve disputes efficiently while maintaining greater control over the process and outcomes, often leading to more satisfactory and sustainable solutions. </a:t>
            </a:r>
            <a:endParaRPr lang="tr-TR" dirty="0" smtClean="0"/>
          </a:p>
          <a:p>
            <a:pPr marL="0" indent="0">
              <a:buNone/>
            </a:pPr>
            <a:r>
              <a:rPr lang="tr-TR" dirty="0"/>
              <a:t>	</a:t>
            </a:r>
            <a:endParaRPr lang="en-US" u="sng" dirty="0"/>
          </a:p>
        </p:txBody>
      </p:sp>
    </p:spTree>
    <p:extLst>
      <p:ext uri="{BB962C8B-B14F-4D97-AF65-F5344CB8AC3E}">
        <p14:creationId xmlns:p14="http://schemas.microsoft.com/office/powerpoint/2010/main" val="1385926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60648"/>
            <a:ext cx="8229600" cy="506320"/>
          </a:xfrm>
        </p:spPr>
        <p:txBody>
          <a:bodyPr>
            <a:normAutofit fontScale="90000"/>
          </a:bodyPr>
          <a:lstStyle/>
          <a:p>
            <a:r>
              <a:rPr lang="tr-TR" dirty="0" smtClean="0"/>
              <a:t>Reading 2: ADR</a:t>
            </a:r>
            <a:endParaRPr lang="en-US" dirty="0"/>
          </a:p>
        </p:txBody>
      </p:sp>
      <p:sp>
        <p:nvSpPr>
          <p:cNvPr id="3" name="İçerik Yer Tutucusu 2"/>
          <p:cNvSpPr>
            <a:spLocks noGrp="1"/>
          </p:cNvSpPr>
          <p:nvPr>
            <p:ph idx="1"/>
          </p:nvPr>
        </p:nvSpPr>
        <p:spPr>
          <a:xfrm>
            <a:off x="107504" y="908720"/>
            <a:ext cx="8928992" cy="5832648"/>
          </a:xfrm>
        </p:spPr>
        <p:txBody>
          <a:bodyPr>
            <a:normAutofit fontScale="70000" lnSpcReduction="20000"/>
          </a:bodyPr>
          <a:lstStyle/>
          <a:p>
            <a:pPr marL="0" indent="0">
              <a:buNone/>
            </a:pPr>
            <a:r>
              <a:rPr lang="tr-TR" b="1" dirty="0" smtClean="0"/>
              <a:t>	</a:t>
            </a:r>
            <a:r>
              <a:rPr lang="en-US" b="1" dirty="0" smtClean="0"/>
              <a:t>Alternative </a:t>
            </a:r>
            <a:r>
              <a:rPr lang="en-US" b="1" dirty="0"/>
              <a:t>Dispute Resolution (ADR)</a:t>
            </a:r>
            <a:r>
              <a:rPr lang="en-US" dirty="0"/>
              <a:t> encompasses various methods of resolving disputes outside the traditional court system. It is designed to provide more efficient, cost-effective, and flexible alternatives to litigation, often reducing the adversarial nature of legal conflicts. ADR methods are commonly used in civil, commercial, family, and workplace disputes, offering parties the opportunity to resolve their issues in a less formal setting</a:t>
            </a:r>
            <a:r>
              <a:rPr lang="en-US" dirty="0" smtClean="0"/>
              <a:t>.</a:t>
            </a:r>
            <a:r>
              <a:rPr lang="tr-TR" dirty="0" smtClean="0"/>
              <a:t/>
            </a:r>
            <a:br>
              <a:rPr lang="tr-TR" dirty="0" smtClean="0"/>
            </a:br>
            <a:endParaRPr lang="en-US" dirty="0"/>
          </a:p>
          <a:p>
            <a:pPr marL="0" indent="0">
              <a:buNone/>
            </a:pPr>
            <a:r>
              <a:rPr lang="en-US" b="1" dirty="0"/>
              <a:t>Key Features of ADR</a:t>
            </a:r>
          </a:p>
          <a:p>
            <a:pPr marL="0" indent="0">
              <a:buNone/>
            </a:pPr>
            <a:r>
              <a:rPr lang="en-US" b="1" dirty="0"/>
              <a:t>Voluntary Participation:</a:t>
            </a:r>
            <a:endParaRPr lang="en-US" dirty="0"/>
          </a:p>
          <a:p>
            <a:pPr marL="393192" lvl="1" indent="0">
              <a:buNone/>
            </a:pPr>
            <a:r>
              <a:rPr lang="en-US" dirty="0"/>
              <a:t>Most ADR processes are voluntary, requiring mutual agreement between the disputing parties to engage in the process.</a:t>
            </a:r>
          </a:p>
          <a:p>
            <a:pPr marL="0" indent="0">
              <a:buNone/>
            </a:pPr>
            <a:r>
              <a:rPr lang="en-US" b="1" dirty="0"/>
              <a:t>Neutral Third Party:</a:t>
            </a:r>
            <a:endParaRPr lang="en-US" dirty="0"/>
          </a:p>
          <a:p>
            <a:pPr marL="393192" lvl="1" indent="0">
              <a:buNone/>
            </a:pPr>
            <a:r>
              <a:rPr lang="en-US" dirty="0"/>
              <a:t>ADR involves a neutral facilitator, such as a mediator, arbitrator, or conciliator, who helps guide the resolution process impartially.</a:t>
            </a:r>
          </a:p>
          <a:p>
            <a:pPr marL="0" indent="0">
              <a:buNone/>
            </a:pPr>
            <a:r>
              <a:rPr lang="en-US" b="1" dirty="0"/>
              <a:t>Confidentiality:</a:t>
            </a:r>
            <a:endParaRPr lang="en-US" dirty="0"/>
          </a:p>
          <a:p>
            <a:pPr marL="393192" lvl="1" indent="0">
              <a:buNone/>
            </a:pPr>
            <a:r>
              <a:rPr lang="en-US" dirty="0"/>
              <a:t>Unlike court proceedings, ADR processes are private, ensuring that sensitive information and disputes remain confidential.</a:t>
            </a:r>
          </a:p>
          <a:p>
            <a:pPr marL="0" indent="0">
              <a:buNone/>
            </a:pPr>
            <a:r>
              <a:rPr lang="en-US" b="1" dirty="0"/>
              <a:t>Flexibility:</a:t>
            </a:r>
            <a:endParaRPr lang="en-US" dirty="0"/>
          </a:p>
          <a:p>
            <a:pPr marL="393192" lvl="1" indent="0">
              <a:buNone/>
            </a:pPr>
            <a:r>
              <a:rPr lang="en-US" dirty="0"/>
              <a:t>The procedures and outcomes can be tailored to the needs of the parties, providing more creative and practical solutions.</a:t>
            </a:r>
          </a:p>
          <a:p>
            <a:pPr marL="0" indent="0">
              <a:buNone/>
            </a:pPr>
            <a:r>
              <a:rPr lang="en-US" b="1" dirty="0"/>
              <a:t>Cost and Time Efficiency:</a:t>
            </a:r>
            <a:endParaRPr lang="en-US" dirty="0"/>
          </a:p>
          <a:p>
            <a:pPr marL="393192" lvl="1" indent="0">
              <a:buNone/>
            </a:pPr>
            <a:r>
              <a:rPr lang="en-US" dirty="0"/>
              <a:t>ADR is often faster and less expensive than litigation, as it avoids lengthy court procedures and legal fees.</a:t>
            </a:r>
          </a:p>
          <a:p>
            <a:pPr marL="0" indent="0">
              <a:buNone/>
            </a:pPr>
            <a:endParaRPr lang="en-US" dirty="0"/>
          </a:p>
        </p:txBody>
      </p:sp>
    </p:spTree>
    <p:extLst>
      <p:ext uri="{BB962C8B-B14F-4D97-AF65-F5344CB8AC3E}">
        <p14:creationId xmlns:p14="http://schemas.microsoft.com/office/powerpoint/2010/main" val="36811808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188640"/>
            <a:ext cx="8784976" cy="722344"/>
          </a:xfrm>
        </p:spPr>
        <p:txBody>
          <a:bodyPr>
            <a:normAutofit fontScale="90000"/>
          </a:bodyPr>
          <a:lstStyle/>
          <a:p>
            <a:r>
              <a:rPr lang="tr-TR" dirty="0" smtClean="0"/>
              <a:t>Language </a:t>
            </a:r>
            <a:r>
              <a:rPr lang="tr-TR" dirty="0" err="1" smtClean="0"/>
              <a:t>Use</a:t>
            </a:r>
            <a:r>
              <a:rPr lang="tr-TR" dirty="0" smtClean="0"/>
              <a:t>: </a:t>
            </a:r>
            <a:r>
              <a:rPr lang="tr-TR" dirty="0" err="1" smtClean="0"/>
              <a:t>Future</a:t>
            </a:r>
            <a:r>
              <a:rPr lang="tr-TR" dirty="0" smtClean="0"/>
              <a:t> Forms</a:t>
            </a:r>
            <a:endParaRPr lang="en-US" dirty="0"/>
          </a:p>
        </p:txBody>
      </p:sp>
      <p:sp>
        <p:nvSpPr>
          <p:cNvPr id="3" name="İçerik Yer Tutucusu 2"/>
          <p:cNvSpPr>
            <a:spLocks noGrp="1"/>
          </p:cNvSpPr>
          <p:nvPr>
            <p:ph idx="1"/>
          </p:nvPr>
        </p:nvSpPr>
        <p:spPr>
          <a:xfrm>
            <a:off x="179512" y="980728"/>
            <a:ext cx="8712968" cy="5616624"/>
          </a:xfrm>
        </p:spPr>
        <p:txBody>
          <a:bodyPr>
            <a:normAutofit fontScale="92500" lnSpcReduction="20000"/>
          </a:bodyPr>
          <a:lstStyle/>
          <a:p>
            <a:pPr marL="0" indent="0">
              <a:buNone/>
            </a:pPr>
            <a:r>
              <a:rPr lang="tr-TR" dirty="0" smtClean="0"/>
              <a:t>	</a:t>
            </a:r>
            <a:r>
              <a:rPr lang="en-US" dirty="0" smtClean="0"/>
              <a:t>The </a:t>
            </a:r>
            <a:r>
              <a:rPr lang="en-US" dirty="0"/>
              <a:t>present continuous can refer to the future. It shows that </a:t>
            </a:r>
            <a:r>
              <a:rPr lang="en-US" dirty="0">
                <a:solidFill>
                  <a:srgbClr val="FF0000"/>
                </a:solidFill>
              </a:rPr>
              <a:t>we have already decided something </a:t>
            </a:r>
            <a:r>
              <a:rPr lang="en-US" dirty="0"/>
              <a:t>and usually that we have already made a plan or </a:t>
            </a:r>
            <a:r>
              <a:rPr lang="en-US" dirty="0">
                <a:solidFill>
                  <a:srgbClr val="FF0000"/>
                </a:solidFill>
              </a:rPr>
              <a:t>arrangements</a:t>
            </a:r>
            <a:r>
              <a:rPr lang="en-US" dirty="0" smtClean="0"/>
              <a:t>:</a:t>
            </a:r>
            <a:r>
              <a:rPr lang="tr-TR" dirty="0" smtClean="0"/>
              <a:t/>
            </a:r>
            <a:br>
              <a:rPr lang="tr-TR" dirty="0" smtClean="0"/>
            </a:br>
            <a:endParaRPr lang="en-US" dirty="0"/>
          </a:p>
          <a:p>
            <a:pPr marL="0" indent="0">
              <a:buNone/>
            </a:pPr>
            <a:r>
              <a:rPr lang="en-US" dirty="0"/>
              <a:t>[talking about plans for a tour by a rock music group]</a:t>
            </a:r>
          </a:p>
          <a:p>
            <a:pPr marL="0" indent="0">
              <a:buNone/>
            </a:pPr>
            <a:r>
              <a:rPr lang="en-US" i="1" dirty="0"/>
              <a:t>The band </a:t>
            </a:r>
            <a:r>
              <a:rPr lang="en-US" b="1" i="1" dirty="0"/>
              <a:t>is visiting</a:t>
            </a:r>
            <a:r>
              <a:rPr lang="en-US" i="1" dirty="0"/>
              <a:t> Denmark next May.</a:t>
            </a:r>
            <a:endParaRPr lang="en-US" dirty="0"/>
          </a:p>
          <a:p>
            <a:pPr marL="0" indent="0">
              <a:buNone/>
            </a:pPr>
            <a:r>
              <a:rPr lang="en-US" i="1" dirty="0"/>
              <a:t>I </a:t>
            </a:r>
            <a:r>
              <a:rPr lang="en-US" b="1" i="1" dirty="0"/>
              <a:t>am taking</a:t>
            </a:r>
            <a:r>
              <a:rPr lang="en-US" i="1" dirty="0"/>
              <a:t> the train to Paris tomorrow</a:t>
            </a:r>
            <a:r>
              <a:rPr lang="en-US" i="1" dirty="0" smtClean="0"/>
              <a:t>.</a:t>
            </a:r>
            <a:r>
              <a:rPr lang="tr-TR" i="1" dirty="0" smtClean="0"/>
              <a:t/>
            </a:r>
            <a:br>
              <a:rPr lang="tr-TR" i="1" dirty="0" smtClean="0"/>
            </a:br>
            <a:endParaRPr lang="tr-TR" i="1" dirty="0" smtClean="0"/>
          </a:p>
          <a:p>
            <a:pPr marL="0" indent="0">
              <a:buNone/>
            </a:pPr>
            <a:r>
              <a:rPr lang="tr-TR" dirty="0" smtClean="0"/>
              <a:t>  </a:t>
            </a:r>
            <a:r>
              <a:rPr lang="en-US" dirty="0" smtClean="0"/>
              <a:t>The </a:t>
            </a:r>
            <a:r>
              <a:rPr lang="en-US" dirty="0"/>
              <a:t>present continuous is used to </a:t>
            </a:r>
            <a:r>
              <a:rPr lang="en-US" dirty="0" smtClean="0"/>
              <a:t>talk</a:t>
            </a:r>
            <a:r>
              <a:rPr lang="tr-TR" dirty="0"/>
              <a:t> </a:t>
            </a:r>
            <a:r>
              <a:rPr lang="en-US" dirty="0" smtClean="0"/>
              <a:t>about</a:t>
            </a:r>
            <a:r>
              <a:rPr lang="en-US" dirty="0"/>
              <a:t> </a:t>
            </a:r>
            <a:r>
              <a:rPr lang="en-US" b="1" dirty="0"/>
              <a:t>arrangements</a:t>
            </a:r>
            <a:r>
              <a:rPr lang="en-US" dirty="0"/>
              <a:t> for events at a time later than now. </a:t>
            </a:r>
            <a:r>
              <a:rPr lang="tr-TR" dirty="0"/>
              <a:t> </a:t>
            </a:r>
            <a:r>
              <a:rPr lang="en-US" dirty="0" smtClean="0"/>
              <a:t>There </a:t>
            </a:r>
            <a:r>
              <a:rPr lang="en-US" dirty="0"/>
              <a:t>is a suggestion that more than one person is aware of the event, and that some preparation has already happened. e.g</a:t>
            </a:r>
            <a:r>
              <a:rPr lang="en-US" dirty="0" smtClean="0"/>
              <a:t>.</a:t>
            </a:r>
            <a:r>
              <a:rPr lang="tr-TR" dirty="0" smtClean="0"/>
              <a:t/>
            </a:r>
            <a:br>
              <a:rPr lang="tr-TR" dirty="0" smtClean="0"/>
            </a:br>
            <a:endParaRPr lang="en-US" dirty="0"/>
          </a:p>
          <a:p>
            <a:pPr marL="0" indent="0">
              <a:buNone/>
            </a:pPr>
            <a:r>
              <a:rPr lang="en-US" b="1" i="1" dirty="0"/>
              <a:t>I'm meeting</a:t>
            </a:r>
            <a:r>
              <a:rPr lang="en-US" i="1" dirty="0"/>
              <a:t> Jim at the airport </a:t>
            </a:r>
            <a:r>
              <a:rPr lang="en-US" dirty="0">
                <a:solidFill>
                  <a:srgbClr val="FF0000"/>
                </a:solidFill>
              </a:rPr>
              <a:t>=</a:t>
            </a:r>
            <a:r>
              <a:rPr lang="en-US" dirty="0"/>
              <a:t> Jim and I have discussed this.</a:t>
            </a:r>
          </a:p>
          <a:p>
            <a:pPr marL="0" indent="0">
              <a:buNone/>
            </a:pPr>
            <a:r>
              <a:rPr lang="en-US" b="1" i="1" dirty="0"/>
              <a:t>I am leaving</a:t>
            </a:r>
            <a:r>
              <a:rPr lang="en-US" i="1" dirty="0"/>
              <a:t> tomorrow. </a:t>
            </a:r>
            <a:r>
              <a:rPr lang="en-US" dirty="0">
                <a:solidFill>
                  <a:srgbClr val="FF0000"/>
                </a:solidFill>
              </a:rPr>
              <a:t>=</a:t>
            </a:r>
            <a:r>
              <a:rPr lang="en-US" dirty="0"/>
              <a:t> I've already bought my train ticket.</a:t>
            </a:r>
          </a:p>
          <a:p>
            <a:pPr marL="0" indent="0">
              <a:buNone/>
            </a:pPr>
            <a:r>
              <a:rPr lang="en-US" b="1" i="1" dirty="0"/>
              <a:t>We're having</a:t>
            </a:r>
            <a:r>
              <a:rPr lang="en-US" i="1" dirty="0"/>
              <a:t> a staff meeting next Monday</a:t>
            </a:r>
            <a:r>
              <a:rPr lang="en-US" dirty="0"/>
              <a:t> </a:t>
            </a:r>
            <a:r>
              <a:rPr lang="en-US" dirty="0">
                <a:solidFill>
                  <a:srgbClr val="FF0000"/>
                </a:solidFill>
              </a:rPr>
              <a:t>= </a:t>
            </a:r>
            <a:r>
              <a:rPr lang="en-US" dirty="0"/>
              <a:t>all members of staff have been told about it.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5354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620688"/>
            <a:ext cx="8867328" cy="5703912"/>
          </a:xfrm>
        </p:spPr>
        <p:txBody>
          <a:bodyPr>
            <a:normAutofit/>
          </a:bodyPr>
          <a:lstStyle/>
          <a:p>
            <a:pPr marL="0" indent="0">
              <a:buNone/>
            </a:pPr>
            <a:r>
              <a:rPr lang="en-US" sz="3600" b="1" dirty="0">
                <a:solidFill>
                  <a:schemeClr val="accent1"/>
                </a:solidFill>
              </a:rPr>
              <a:t>Future Simple: Will + Base Form of the Verb</a:t>
            </a:r>
          </a:p>
          <a:p>
            <a:r>
              <a:rPr lang="en-US" dirty="0"/>
              <a:t>This form is used to: </a:t>
            </a:r>
            <a:r>
              <a:rPr lang="en-US" i="1" dirty="0"/>
              <a:t>Describe a simple action in the future</a:t>
            </a:r>
            <a:r>
              <a:rPr lang="en-US" dirty="0" smtClean="0"/>
              <a:t>:</a:t>
            </a:r>
            <a:endParaRPr lang="tr-TR" dirty="0" smtClean="0"/>
          </a:p>
          <a:p>
            <a:pPr marL="0" indent="0">
              <a:buNone/>
            </a:pPr>
            <a:r>
              <a:rPr lang="en-US" dirty="0" smtClean="0"/>
              <a:t>She</a:t>
            </a:r>
            <a:r>
              <a:rPr lang="en-US" b="1" dirty="0" smtClean="0"/>
              <a:t>'ll </a:t>
            </a:r>
            <a:r>
              <a:rPr lang="en-US" b="1" dirty="0"/>
              <a:t>write</a:t>
            </a:r>
            <a:r>
              <a:rPr lang="en-US" dirty="0"/>
              <a:t> the e-mail after lunch.</a:t>
            </a:r>
          </a:p>
          <a:p>
            <a:pPr marL="0" indent="0">
              <a:buNone/>
            </a:pPr>
            <a:r>
              <a:rPr lang="en-US" dirty="0"/>
              <a:t>Alice </a:t>
            </a:r>
            <a:r>
              <a:rPr lang="en-US" b="1" dirty="0"/>
              <a:t>won't help</a:t>
            </a:r>
            <a:r>
              <a:rPr lang="en-US" dirty="0"/>
              <a:t> us decorate for the party</a:t>
            </a:r>
            <a:r>
              <a:rPr lang="en-US" dirty="0" smtClean="0"/>
              <a:t>.</a:t>
            </a:r>
            <a:r>
              <a:rPr lang="tr-TR" dirty="0" smtClean="0"/>
              <a:t/>
            </a:r>
            <a:br>
              <a:rPr lang="tr-TR" dirty="0" smtClean="0"/>
            </a:br>
            <a:endParaRPr lang="en-US" dirty="0"/>
          </a:p>
          <a:p>
            <a:r>
              <a:rPr lang="en-US" i="1" dirty="0"/>
              <a:t>Make a prediction or give a warning</a:t>
            </a:r>
            <a:r>
              <a:rPr lang="en-US" dirty="0" smtClean="0"/>
              <a:t>:</a:t>
            </a:r>
            <a:r>
              <a:rPr lang="tr-TR" dirty="0" smtClean="0"/>
              <a:t> </a:t>
            </a:r>
            <a:br>
              <a:rPr lang="tr-TR" dirty="0" smtClean="0"/>
            </a:br>
            <a:r>
              <a:rPr lang="en-US" dirty="0" smtClean="0"/>
              <a:t>Don't </a:t>
            </a:r>
            <a:r>
              <a:rPr lang="en-US" dirty="0"/>
              <a:t>lift that. You</a:t>
            </a:r>
            <a:r>
              <a:rPr lang="en-US" b="1" dirty="0"/>
              <a:t>'ll hurt</a:t>
            </a:r>
            <a:r>
              <a:rPr lang="en-US" dirty="0"/>
              <a:t> </a:t>
            </a:r>
            <a:r>
              <a:rPr lang="en-US" dirty="0" smtClean="0"/>
              <a:t>yourself</a:t>
            </a:r>
            <a:r>
              <a:rPr lang="tr-TR" dirty="0" smtClean="0"/>
              <a:t/>
            </a:r>
            <a:br>
              <a:rPr lang="tr-TR" dirty="0" smtClean="0"/>
            </a:br>
            <a:r>
              <a:rPr lang="en-US" dirty="0" smtClean="0"/>
              <a:t>If </a:t>
            </a:r>
            <a:r>
              <a:rPr lang="en-US" dirty="0"/>
              <a:t>you don't finish the bid, the boss </a:t>
            </a:r>
            <a:r>
              <a:rPr lang="en-US" b="1" dirty="0"/>
              <a:t>won't give</a:t>
            </a:r>
            <a:r>
              <a:rPr lang="en-US" dirty="0"/>
              <a:t> you a raise</a:t>
            </a:r>
            <a:r>
              <a:rPr lang="en-US" dirty="0" smtClean="0"/>
              <a:t>.</a:t>
            </a:r>
            <a:r>
              <a:rPr lang="tr-TR" dirty="0" smtClean="0"/>
              <a:t/>
            </a:r>
            <a:br>
              <a:rPr lang="tr-TR" dirty="0" smtClean="0"/>
            </a:br>
            <a:endParaRPr lang="en-US" dirty="0"/>
          </a:p>
          <a:p>
            <a:r>
              <a:rPr lang="en-US" i="1" dirty="0"/>
              <a:t>Make a spontaneous decision</a:t>
            </a:r>
            <a:r>
              <a:rPr lang="en-US" dirty="0" smtClean="0"/>
              <a:t>:</a:t>
            </a:r>
            <a:r>
              <a:rPr lang="tr-TR" dirty="0" smtClean="0"/>
              <a:t/>
            </a:r>
            <a:br>
              <a:rPr lang="tr-TR" dirty="0" smtClean="0"/>
            </a:br>
            <a:r>
              <a:rPr lang="en-US" dirty="0" smtClean="0"/>
              <a:t>You </a:t>
            </a:r>
            <a:r>
              <a:rPr lang="en-US" dirty="0"/>
              <a:t>dropped your purse. I</a:t>
            </a:r>
            <a:r>
              <a:rPr lang="en-US" b="1" dirty="0"/>
              <a:t>'ll get</a:t>
            </a:r>
            <a:r>
              <a:rPr lang="en-US" dirty="0"/>
              <a:t> it.</a:t>
            </a:r>
          </a:p>
          <a:p>
            <a:endParaRPr lang="en-US" dirty="0"/>
          </a:p>
        </p:txBody>
      </p:sp>
    </p:spTree>
    <p:extLst>
      <p:ext uri="{BB962C8B-B14F-4D97-AF65-F5344CB8AC3E}">
        <p14:creationId xmlns:p14="http://schemas.microsoft.com/office/powerpoint/2010/main" val="3276611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692696"/>
            <a:ext cx="8686800" cy="5631904"/>
          </a:xfrm>
        </p:spPr>
        <p:txBody>
          <a:bodyPr>
            <a:normAutofit lnSpcReduction="10000"/>
          </a:bodyPr>
          <a:lstStyle/>
          <a:p>
            <a:pPr marL="0" indent="0">
              <a:buNone/>
            </a:pPr>
            <a:r>
              <a:rPr lang="en-US" b="1" u="sng" dirty="0"/>
              <a:t>Making an Offer </a:t>
            </a:r>
            <a:r>
              <a:rPr lang="en-US" b="1" u="sng" dirty="0" smtClean="0"/>
              <a:t>:</a:t>
            </a:r>
            <a:endParaRPr lang="tr-TR" u="sng" dirty="0" smtClean="0"/>
          </a:p>
          <a:p>
            <a:pPr marL="0" indent="0">
              <a:buNone/>
            </a:pPr>
            <a:r>
              <a:rPr lang="en-US" dirty="0" smtClean="0"/>
              <a:t>I </a:t>
            </a:r>
            <a:r>
              <a:rPr lang="en-US" dirty="0"/>
              <a:t>will help you draft the contract if you need assistance</a:t>
            </a:r>
            <a:r>
              <a:rPr lang="en-US" dirty="0" smtClean="0"/>
              <a:t>.</a:t>
            </a:r>
            <a:r>
              <a:rPr lang="tr-TR" dirty="0" smtClean="0"/>
              <a:t/>
            </a:r>
            <a:br>
              <a:rPr lang="tr-TR" dirty="0" smtClean="0"/>
            </a:br>
            <a:endParaRPr lang="en-US" dirty="0"/>
          </a:p>
          <a:p>
            <a:pPr marL="0" indent="0">
              <a:buNone/>
            </a:pPr>
            <a:r>
              <a:rPr lang="en-US" b="1" u="sng" dirty="0"/>
              <a:t>Making a </a:t>
            </a:r>
            <a:r>
              <a:rPr lang="en-US" b="1" u="sng" dirty="0" smtClean="0"/>
              <a:t>Prediction</a:t>
            </a:r>
            <a:r>
              <a:rPr lang="tr-TR" b="1" u="sng" dirty="0" smtClean="0"/>
              <a:t>:</a:t>
            </a:r>
            <a:endParaRPr lang="tr-TR" u="sng" dirty="0" smtClean="0"/>
          </a:p>
          <a:p>
            <a:pPr marL="0" indent="0">
              <a:buNone/>
            </a:pPr>
            <a:r>
              <a:rPr lang="en-US" dirty="0" smtClean="0"/>
              <a:t>The </a:t>
            </a:r>
            <a:r>
              <a:rPr lang="en-US" dirty="0"/>
              <a:t>company will likely expand its operations to new markets next </a:t>
            </a:r>
            <a:r>
              <a:rPr lang="en-US" dirty="0" smtClean="0"/>
              <a:t>year.</a:t>
            </a:r>
            <a:endParaRPr lang="tr-TR" dirty="0" smtClean="0"/>
          </a:p>
          <a:p>
            <a:pPr marL="0" indent="0">
              <a:buNone/>
            </a:pPr>
            <a:r>
              <a:rPr lang="tr-TR" dirty="0" smtClean="0"/>
              <a:t/>
            </a:r>
            <a:br>
              <a:rPr lang="tr-TR" dirty="0" smtClean="0"/>
            </a:br>
            <a:r>
              <a:rPr lang="tr-TR" b="1" u="sng" dirty="0" err="1" smtClean="0"/>
              <a:t>Referring</a:t>
            </a:r>
            <a:r>
              <a:rPr lang="tr-TR" b="1" u="sng" dirty="0" smtClean="0"/>
              <a:t> </a:t>
            </a:r>
            <a:r>
              <a:rPr lang="tr-TR" b="1" u="sng" dirty="0" err="1" smtClean="0"/>
              <a:t>to</a:t>
            </a:r>
            <a:r>
              <a:rPr lang="tr-TR" b="1" u="sng" dirty="0" smtClean="0"/>
              <a:t> </a:t>
            </a:r>
            <a:r>
              <a:rPr lang="tr-TR" b="1" u="sng" dirty="0" err="1" smtClean="0"/>
              <a:t>future</a:t>
            </a:r>
            <a:r>
              <a:rPr lang="tr-TR" b="1" u="sng" dirty="0" smtClean="0"/>
              <a:t> time:</a:t>
            </a:r>
          </a:p>
          <a:p>
            <a:pPr marL="0" indent="0">
              <a:buNone/>
            </a:pPr>
            <a:r>
              <a:rPr lang="tr-TR" dirty="0" smtClean="0"/>
              <a:t>I </a:t>
            </a:r>
            <a:r>
              <a:rPr lang="tr-TR" dirty="0" err="1" smtClean="0"/>
              <a:t>will</a:t>
            </a:r>
            <a:r>
              <a:rPr lang="tr-TR" dirty="0" smtClean="0"/>
              <a:t> </a:t>
            </a:r>
            <a:r>
              <a:rPr lang="tr-TR" dirty="0" err="1" smtClean="0"/>
              <a:t>try</a:t>
            </a:r>
            <a:r>
              <a:rPr lang="tr-TR" dirty="0" smtClean="0"/>
              <a:t> </a:t>
            </a:r>
            <a:r>
              <a:rPr lang="tr-TR" dirty="0" err="1" smtClean="0"/>
              <a:t>to</a:t>
            </a:r>
            <a:r>
              <a:rPr lang="tr-TR" dirty="0" smtClean="0"/>
              <a:t> </a:t>
            </a:r>
            <a:r>
              <a:rPr lang="tr-TR" dirty="0" err="1" smtClean="0"/>
              <a:t>rearrange</a:t>
            </a:r>
            <a:r>
              <a:rPr lang="tr-TR" dirty="0" smtClean="0"/>
              <a:t> </a:t>
            </a:r>
            <a:r>
              <a:rPr lang="tr-TR" dirty="0" err="1" smtClean="0"/>
              <a:t>my</a:t>
            </a:r>
            <a:r>
              <a:rPr lang="tr-TR" dirty="0" smtClean="0"/>
              <a:t> </a:t>
            </a:r>
            <a:r>
              <a:rPr lang="tr-TR" dirty="0" err="1" smtClean="0"/>
              <a:t>schedule</a:t>
            </a:r>
            <a:r>
              <a:rPr lang="tr-TR" dirty="0" smtClean="0"/>
              <a:t> </a:t>
            </a:r>
            <a:r>
              <a:rPr lang="tr-TR" dirty="0" err="1" smtClean="0"/>
              <a:t>tomorrow</a:t>
            </a:r>
            <a:r>
              <a:rPr lang="tr-TR" dirty="0" smtClean="0"/>
              <a:t>.</a:t>
            </a:r>
            <a:br>
              <a:rPr lang="tr-TR" dirty="0" smtClean="0"/>
            </a:br>
            <a:endParaRPr lang="en-US" dirty="0"/>
          </a:p>
          <a:p>
            <a:pPr marL="0" indent="0">
              <a:buNone/>
            </a:pPr>
            <a:r>
              <a:rPr lang="tr-TR" b="1" u="sng" dirty="0"/>
              <a:t>P</a:t>
            </a:r>
            <a:r>
              <a:rPr lang="en-US" b="1" u="sng" dirty="0" smtClean="0"/>
              <a:t>resent continuous</a:t>
            </a:r>
            <a:r>
              <a:rPr lang="en-US" u="sng" dirty="0" smtClean="0"/>
              <a:t> </a:t>
            </a:r>
            <a:r>
              <a:rPr lang="en-US" b="1" u="sng" dirty="0" smtClean="0"/>
              <a:t>to refer to the future:</a:t>
            </a:r>
          </a:p>
          <a:p>
            <a:pPr marL="0" indent="0">
              <a:buNone/>
            </a:pPr>
            <a:r>
              <a:rPr lang="en-US" dirty="0" smtClean="0"/>
              <a:t>We </a:t>
            </a:r>
            <a:r>
              <a:rPr lang="en-US" dirty="0"/>
              <a:t>are meeting the client next Friday to discuss the contract terms.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79801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76672"/>
            <a:ext cx="8229600" cy="650336"/>
          </a:xfrm>
        </p:spPr>
        <p:txBody>
          <a:bodyPr>
            <a:normAutofit fontScale="90000"/>
          </a:bodyPr>
          <a:lstStyle/>
          <a:p>
            <a:r>
              <a:rPr lang="tr-TR" dirty="0" smtClean="0"/>
              <a:t>Reading 5</a:t>
            </a:r>
            <a:endParaRPr lang="en-US" dirty="0"/>
          </a:p>
        </p:txBody>
      </p:sp>
      <p:sp>
        <p:nvSpPr>
          <p:cNvPr id="3" name="İçerik Yer Tutucusu 2"/>
          <p:cNvSpPr>
            <a:spLocks noGrp="1"/>
          </p:cNvSpPr>
          <p:nvPr>
            <p:ph idx="1"/>
          </p:nvPr>
        </p:nvSpPr>
        <p:spPr>
          <a:xfrm>
            <a:off x="323528" y="1196752"/>
            <a:ext cx="8229600" cy="4389120"/>
          </a:xfrm>
        </p:spPr>
        <p:txBody>
          <a:bodyPr/>
          <a:lstStyle/>
          <a:p>
            <a:r>
              <a:rPr lang="tr-TR" dirty="0" err="1" smtClean="0"/>
              <a:t>In</a:t>
            </a:r>
            <a:r>
              <a:rPr lang="tr-TR" dirty="0" smtClean="0"/>
              <a:t> </a:t>
            </a:r>
            <a:r>
              <a:rPr lang="tr-TR" dirty="0" err="1" smtClean="0"/>
              <a:t>what</a:t>
            </a:r>
            <a:r>
              <a:rPr lang="tr-TR" dirty="0" smtClean="0"/>
              <a:t> </a:t>
            </a:r>
            <a:r>
              <a:rPr lang="tr-TR" dirty="0" err="1" smtClean="0"/>
              <a:t>different</a:t>
            </a:r>
            <a:r>
              <a:rPr lang="tr-TR" dirty="0" smtClean="0"/>
              <a:t> </a:t>
            </a:r>
            <a:r>
              <a:rPr lang="tr-TR" dirty="0" err="1" smtClean="0"/>
              <a:t>ways</a:t>
            </a:r>
            <a:r>
              <a:rPr lang="tr-TR" dirty="0" smtClean="0"/>
              <a:t> can a </a:t>
            </a:r>
            <a:r>
              <a:rPr lang="tr-TR" dirty="0" err="1" smtClean="0"/>
              <a:t>person’s</a:t>
            </a:r>
            <a:r>
              <a:rPr lang="tr-TR" dirty="0" smtClean="0"/>
              <a:t> </a:t>
            </a:r>
            <a:r>
              <a:rPr lang="tr-TR" dirty="0" err="1" smtClean="0"/>
              <a:t>employment</a:t>
            </a:r>
            <a:r>
              <a:rPr lang="tr-TR" dirty="0" smtClean="0"/>
              <a:t> </a:t>
            </a:r>
            <a:r>
              <a:rPr lang="tr-TR" dirty="0" err="1" smtClean="0"/>
              <a:t>end</a:t>
            </a:r>
            <a:r>
              <a:rPr lang="tr-TR" dirty="0"/>
              <a:t>?</a:t>
            </a:r>
            <a:endParaRPr lang="en-US" dirty="0"/>
          </a:p>
        </p:txBody>
      </p:sp>
      <p:graphicFrame>
        <p:nvGraphicFramePr>
          <p:cNvPr id="4" name="Diyagram 3"/>
          <p:cNvGraphicFramePr/>
          <p:nvPr>
            <p:extLst>
              <p:ext uri="{D42A27DB-BD31-4B8C-83A1-F6EECF244321}">
                <p14:modId xmlns:p14="http://schemas.microsoft.com/office/powerpoint/2010/main" val="122943505"/>
              </p:ext>
            </p:extLst>
          </p:nvPr>
        </p:nvGraphicFramePr>
        <p:xfrm>
          <a:off x="1763688" y="206084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8705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179</TotalTime>
  <Words>187</Words>
  <Application>Microsoft Office PowerPoint</Application>
  <PresentationFormat>Ekran Gösterisi (4:3)</PresentationFormat>
  <Paragraphs>65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Akış</vt:lpstr>
      <vt:lpstr>PROFESSIONAL ENGLISH IV</vt:lpstr>
      <vt:lpstr>UNIT 8: LITIGATION and ARBITRATION</vt:lpstr>
      <vt:lpstr>PowerPoint Sunusu</vt:lpstr>
      <vt:lpstr>PowerPoint Sunusu</vt:lpstr>
      <vt:lpstr>Reading 2: ADR</vt:lpstr>
      <vt:lpstr>Language Use: Future Forms</vt:lpstr>
      <vt:lpstr>PowerPoint Sunusu</vt:lpstr>
      <vt:lpstr>PowerPoint Sunusu</vt:lpstr>
      <vt:lpstr>Reading 5</vt:lpstr>
      <vt:lpstr>Reading 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ENGLISH III</dc:title>
  <dc:creator>Ozen TEKIN</dc:creator>
  <cp:lastModifiedBy>Ozen TEKIN</cp:lastModifiedBy>
  <cp:revision>13</cp:revision>
  <dcterms:created xsi:type="dcterms:W3CDTF">2025-01-20T09:51:27Z</dcterms:created>
  <dcterms:modified xsi:type="dcterms:W3CDTF">2026-04-13T06:43:41Z</dcterms:modified>
</cp:coreProperties>
</file>