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3" r:id="rId8"/>
    <p:sldId id="276" r:id="rId9"/>
    <p:sldId id="277" r:id="rId10"/>
    <p:sldId id="27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ADC004-B5DE-42DA-AA82-1A84296B1F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61914FF-7712-40BD-8EDD-B50C1BFC7E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C737E86-6D72-4A17-A4C7-BD39A6B4419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388365BA-78CA-43F1-A46B-4261BD5E3A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75EF4F-6A90-4671-82AD-660E3156725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99950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5851F9-1022-4F7E-BAF5-C393CC3672E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8D415D7-E89D-4AEE-9D6E-25E53E06B1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B272E38-E940-4032-A02E-7D9BAA71150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BAD81DC6-E6A1-475D-990B-7CB4BA87FF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F3DBA4-E843-4729-860E-A959F727F22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88161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5BF800E-CB5C-4D6D-9D22-7BBD9D2864E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E5F88E-7AEA-48CF-BB42-1E33ECCC44B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36B5DF-37E1-4D9E-B584-B00550F4744D}"/>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3E9220C5-964E-4A14-ACF0-470DEC07CB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6473C2E-909C-4EDF-88ED-8C091A349B8E}"/>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142874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F04C14-8538-43AC-A3E6-0F81ABFE6F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0A0242C-4224-4294-87FB-A57FF527900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ABF156-EF8B-4E7A-A291-3DE475B66FD3}"/>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4CA091DF-4B35-4A7A-964D-3E48AC68AD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E486259-81F3-44CC-9DEB-45B4C1E323ED}"/>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8166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60B535-7DD4-4144-BE5B-DBDF7251290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533CAE8-AFC4-445F-BDD0-7E64A848C1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374B88E-F784-4ABE-A8C9-D5CF1CF17677}"/>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E163FE39-AE5D-4245-BDFC-2B958F9E343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2D05F-78FF-4528-A397-0FB5B733903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19977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E6FB18-81B6-4095-93FC-17CD9D26547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C7F858C-A749-4306-9A6B-CE7CC25C2DE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5939AAC-299C-4E24-AFAA-DC0DCAEE088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82DDCCF-09C0-4AEC-BD8A-6B2C2B140321}"/>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217B7699-DEA1-4F08-A3E0-C8A4288EFD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55D6617-0784-4450-AD8A-E9876690FE8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208251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7BD97B-0314-41AA-89E4-6B569A04B3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BFFC8C-CF9C-49E8-B49F-ADD0DBD8AE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099D03-7C3B-468C-9473-EBB02D410E2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21950B-9805-44AB-99BA-AE6A8012D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1835E05-3263-4642-91AA-43BFEDD7181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040CB7C-0013-4A7B-B6E1-1FF3F3E61814}"/>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8" name="Alt Bilgi Yer Tutucusu 7">
            <a:extLst>
              <a:ext uri="{FF2B5EF4-FFF2-40B4-BE49-F238E27FC236}">
                <a16:creationId xmlns:a16="http://schemas.microsoft.com/office/drawing/2014/main" id="{F44A4EC3-4815-4A3D-BF3A-7626367BBB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55F335-92F1-422F-ABE4-5B93E0891B5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07605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25AABA-C377-4988-8805-A588A93646F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75AA08D-0BA4-4EA2-BD02-214240161198}"/>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4" name="Alt Bilgi Yer Tutucusu 3">
            <a:extLst>
              <a:ext uri="{FF2B5EF4-FFF2-40B4-BE49-F238E27FC236}">
                <a16:creationId xmlns:a16="http://schemas.microsoft.com/office/drawing/2014/main" id="{894FCCBA-DD77-4D08-B7B0-D7DCEB5A6DF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F9C37BE-A8E3-4CEC-BDC2-CED2B4003448}"/>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5273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49FB04-CA92-497C-9032-D4AA3A57396D}"/>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3" name="Alt Bilgi Yer Tutucusu 2">
            <a:extLst>
              <a:ext uri="{FF2B5EF4-FFF2-40B4-BE49-F238E27FC236}">
                <a16:creationId xmlns:a16="http://schemas.microsoft.com/office/drawing/2014/main" id="{7423F2B0-2681-44A6-9478-10CF2A45C5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B18BADA-3F8B-45BF-AE47-C6B451F66EE7}"/>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19393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D18FDB-ADEB-43FB-8F26-30CD948C4B9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4F4CD7D-F199-46FF-8BB0-630F7E406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69F6B8-C167-4B2F-9B67-91E8C221C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CD113D-964A-4304-9AC0-B3FD0DDDFBD2}"/>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E5E2D72E-99AA-4865-BDD0-199541AFF3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5AEF897-DC11-4C84-9385-2E3FC52AA03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793114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166F3B-476D-4AF4-826C-6D995CC5CCB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8CFC3F6-C2C4-499E-842B-C39780B49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1C7F68D-3297-4209-9907-98F578520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20A0AF2-99D8-438A-993F-219537D310FB}"/>
              </a:ext>
            </a:extLst>
          </p:cNvPr>
          <p:cNvSpPr>
            <a:spLocks noGrp="1"/>
          </p:cNvSpPr>
          <p:nvPr>
            <p:ph type="dt" sz="half" idx="10"/>
          </p:nvPr>
        </p:nvSpPr>
        <p:spPr/>
        <p:txBody>
          <a:bodyPr/>
          <a:lstStyle/>
          <a:p>
            <a:fld id="{36DA1108-C79D-45F4-B10E-6FB92DE711ED}" type="datetimeFigureOut">
              <a:rPr lang="tr-TR" smtClean="0"/>
              <a:t>13.12.2021</a:t>
            </a:fld>
            <a:endParaRPr lang="tr-TR"/>
          </a:p>
        </p:txBody>
      </p:sp>
      <p:sp>
        <p:nvSpPr>
          <p:cNvPr id="6" name="Alt Bilgi Yer Tutucusu 5">
            <a:extLst>
              <a:ext uri="{FF2B5EF4-FFF2-40B4-BE49-F238E27FC236}">
                <a16:creationId xmlns:a16="http://schemas.microsoft.com/office/drawing/2014/main" id="{9DB72BBE-8E14-4A08-AA98-49FF8AA764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4A81B7B-D044-448E-90A6-5AF5C7804885}"/>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11339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DEBBF90-BBF6-49D2-9FF5-5BA94589F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7A83C0-8E8E-4C9B-B06A-402DA94A1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AAD29D3-4F5B-4EC2-87F7-964AAC67AE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DA1108-C79D-45F4-B10E-6FB92DE711ED}" type="datetimeFigureOut">
              <a:rPr lang="tr-TR" smtClean="0"/>
              <a:t>13.12.2021</a:t>
            </a:fld>
            <a:endParaRPr lang="tr-TR"/>
          </a:p>
        </p:txBody>
      </p:sp>
      <p:sp>
        <p:nvSpPr>
          <p:cNvPr id="5" name="Alt Bilgi Yer Tutucusu 4">
            <a:extLst>
              <a:ext uri="{FF2B5EF4-FFF2-40B4-BE49-F238E27FC236}">
                <a16:creationId xmlns:a16="http://schemas.microsoft.com/office/drawing/2014/main" id="{7FC5D3AA-C122-4E46-B202-826FBF1CD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1B5F878-91B2-4839-A2BE-B438A460F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1DEC6-A618-4E3B-AF93-84414829B456}" type="slidenum">
              <a:rPr lang="tr-TR" smtClean="0"/>
              <a:t>‹#›</a:t>
            </a:fld>
            <a:endParaRPr lang="tr-TR"/>
          </a:p>
        </p:txBody>
      </p:sp>
    </p:spTree>
    <p:extLst>
      <p:ext uri="{BB962C8B-B14F-4D97-AF65-F5344CB8AC3E}">
        <p14:creationId xmlns:p14="http://schemas.microsoft.com/office/powerpoint/2010/main" val="2072122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74ACF5-CA8D-4A83-9A63-D90B0E3AA6C4}"/>
              </a:ext>
            </a:extLst>
          </p:cNvPr>
          <p:cNvSpPr>
            <a:spLocks noGrp="1"/>
          </p:cNvSpPr>
          <p:nvPr>
            <p:ph type="ctrTitle"/>
          </p:nvPr>
        </p:nvSpPr>
        <p:spPr/>
        <p:txBody>
          <a:bodyPr/>
          <a:lstStyle/>
          <a:p>
            <a:r>
              <a:rPr lang="tr-TR" b="1" dirty="0">
                <a:latin typeface="Bahnschrift Light SemiCondensed" panose="020B0502040204020203" pitchFamily="34" charset="0"/>
              </a:rPr>
              <a:t>Tebligatın Yapılamaması ve Tebellüğden İmtina Edilmesi</a:t>
            </a:r>
          </a:p>
        </p:txBody>
      </p:sp>
    </p:spTree>
    <p:extLst>
      <p:ext uri="{BB962C8B-B14F-4D97-AF65-F5344CB8AC3E}">
        <p14:creationId xmlns:p14="http://schemas.microsoft.com/office/powerpoint/2010/main" val="1451838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0436" y="498764"/>
            <a:ext cx="10633364" cy="5678199"/>
          </a:xfrm>
        </p:spPr>
        <p:txBody>
          <a:bodyPr>
            <a:normAutofit/>
          </a:bodyPr>
          <a:lstStyle/>
          <a:p>
            <a:pPr marL="0" indent="0" algn="just">
              <a:buNone/>
            </a:pPr>
            <a:r>
              <a:rPr lang="tr-TR" dirty="0">
                <a:latin typeface="Book Antiqua" panose="02040602050305030304" pitchFamily="18" charset="0"/>
              </a:rPr>
              <a:t>*</a:t>
            </a:r>
            <a:r>
              <a:rPr lang="tr-TR" dirty="0" err="1">
                <a:latin typeface="Book Antiqua" panose="02040602050305030304" pitchFamily="18" charset="0"/>
              </a:rPr>
              <a:t>Teb</a:t>
            </a:r>
            <a:r>
              <a:rPr lang="tr-TR" dirty="0">
                <a:latin typeface="Book Antiqua" panose="02040602050305030304" pitchFamily="18" charset="0"/>
              </a:rPr>
              <a:t>. K. m.21/2 şartları:</a:t>
            </a:r>
          </a:p>
          <a:p>
            <a:pPr marL="0" indent="0" algn="just">
              <a:buNone/>
            </a:pPr>
            <a:r>
              <a:rPr lang="tr-TR" dirty="0">
                <a:latin typeface="Book Antiqua" panose="02040602050305030304" pitchFamily="18" charset="0"/>
              </a:rPr>
              <a:t>-Önce bilinen adrese tebligat yapılmalıdır. (</a:t>
            </a:r>
            <a:r>
              <a:rPr lang="tr-TR" dirty="0" err="1">
                <a:latin typeface="Book Antiqua" panose="02040602050305030304" pitchFamily="18" charset="0"/>
              </a:rPr>
              <a:t>Teb</a:t>
            </a:r>
            <a:r>
              <a:rPr lang="tr-TR" dirty="0">
                <a:latin typeface="Book Antiqua" panose="02040602050305030304" pitchFamily="18" charset="0"/>
              </a:rPr>
              <a:t>. K. m.10/1)</a:t>
            </a:r>
          </a:p>
          <a:p>
            <a:pPr marL="0" indent="0" algn="just">
              <a:buNone/>
            </a:pPr>
            <a:r>
              <a:rPr lang="tr-TR" dirty="0">
                <a:latin typeface="Book Antiqua" panose="02040602050305030304" pitchFamily="18" charset="0"/>
              </a:rPr>
              <a:t>-Bilinen adres tebliğe elverişli değilse veya yapılamadı ise (</a:t>
            </a:r>
            <a:r>
              <a:rPr lang="tr-TR" dirty="0" err="1">
                <a:latin typeface="Book Antiqua" panose="02040602050305030304" pitchFamily="18" charset="0"/>
              </a:rPr>
              <a:t>Teb</a:t>
            </a:r>
            <a:r>
              <a:rPr lang="tr-TR" dirty="0">
                <a:latin typeface="Book Antiqua" panose="02040602050305030304" pitchFamily="18" charset="0"/>
              </a:rPr>
              <a:t>. K. m.10/2)</a:t>
            </a:r>
          </a:p>
          <a:p>
            <a:pPr marL="0" indent="0" algn="just">
              <a:buNone/>
            </a:pPr>
            <a:r>
              <a:rPr lang="tr-TR" dirty="0">
                <a:latin typeface="Book Antiqua" panose="02040602050305030304" pitchFamily="18" charset="0"/>
              </a:rPr>
              <a:t>-Adres kayıt sistemindeki adresine, </a:t>
            </a:r>
            <a:r>
              <a:rPr lang="tr-TR" dirty="0" err="1">
                <a:latin typeface="Book Antiqua" panose="02040602050305030304" pitchFamily="18" charset="0"/>
              </a:rPr>
              <a:t>mernis</a:t>
            </a:r>
            <a:r>
              <a:rPr lang="tr-TR" dirty="0">
                <a:latin typeface="Book Antiqua" panose="02040602050305030304" pitchFamily="18" charset="0"/>
              </a:rPr>
              <a:t> adresi şerhi düşülerek tebliğ yapılması. </a:t>
            </a:r>
          </a:p>
          <a:p>
            <a:pPr marL="0" indent="0" algn="just">
              <a:buNone/>
            </a:pPr>
            <a:endParaRPr lang="tr-TR" dirty="0">
              <a:latin typeface="Book Antiqua" panose="02040602050305030304" pitchFamily="18" charset="0"/>
            </a:endParaRPr>
          </a:p>
          <a:p>
            <a:pPr marL="0" indent="0" algn="just">
              <a:buNone/>
            </a:pPr>
            <a:r>
              <a:rPr lang="tr-TR" dirty="0">
                <a:latin typeface="Book Antiqua" panose="02040602050305030304" pitchFamily="18" charset="0"/>
              </a:rPr>
              <a:t>*</a:t>
            </a:r>
            <a:r>
              <a:rPr lang="tr-TR" dirty="0" err="1">
                <a:latin typeface="Book Antiqua" panose="02040602050305030304" pitchFamily="18" charset="0"/>
              </a:rPr>
              <a:t>Teb</a:t>
            </a:r>
            <a:r>
              <a:rPr lang="tr-TR" dirty="0">
                <a:latin typeface="Book Antiqua" panose="02040602050305030304" pitchFamily="18" charset="0"/>
              </a:rPr>
              <a:t>. K. m.21/2, tüzel kişiler için öngörülmemiştir, tüzel kişiler için bu yolla tebliğ yapılmak istenirse, mercie iade edilmelidir.</a:t>
            </a:r>
          </a:p>
          <a:p>
            <a:pPr marL="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3264159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a:bodyPr>
          <a:lstStyle/>
          <a:p>
            <a:pPr marL="0" indent="0">
              <a:buNone/>
            </a:pPr>
            <a:r>
              <a:rPr lang="tr-TR" b="1" dirty="0" err="1">
                <a:latin typeface="Book Antiqua" panose="02040602050305030304" pitchFamily="18" charset="0"/>
              </a:rPr>
              <a:t>Teb</a:t>
            </a:r>
            <a:r>
              <a:rPr lang="tr-TR" b="1" dirty="0">
                <a:latin typeface="Book Antiqua" panose="02040602050305030304" pitchFamily="18" charset="0"/>
              </a:rPr>
              <a:t>. K. m.21.</a:t>
            </a:r>
          </a:p>
          <a:p>
            <a:pPr marL="0" indent="0">
              <a:buNone/>
            </a:pPr>
            <a:r>
              <a:rPr lang="tr-TR" b="1" dirty="0">
                <a:latin typeface="Book Antiqua" panose="02040602050305030304" pitchFamily="18" charset="0"/>
              </a:rPr>
              <a:t>Tebliğ imkansızlığı:</a:t>
            </a:r>
          </a:p>
          <a:p>
            <a:pPr marL="0" indent="0">
              <a:buNone/>
            </a:pPr>
            <a:r>
              <a:rPr lang="tr-TR" dirty="0">
                <a:latin typeface="Book Antiqua" panose="02040602050305030304" pitchFamily="18" charset="0"/>
              </a:rPr>
              <a:t>Muhatabın adresinde, </a:t>
            </a:r>
          </a:p>
          <a:p>
            <a:pPr marL="0" indent="0">
              <a:buNone/>
            </a:pPr>
            <a:r>
              <a:rPr lang="tr-TR" dirty="0">
                <a:latin typeface="Book Antiqua" panose="02040602050305030304" pitchFamily="18" charset="0"/>
              </a:rPr>
              <a:t>muhatap veya muhatap yerine tebliği almaya yetkili kimse yoksa;</a:t>
            </a:r>
          </a:p>
          <a:p>
            <a:pPr marL="0" indent="0">
              <a:buNone/>
            </a:pPr>
            <a:r>
              <a:rPr lang="tr-TR" dirty="0">
                <a:latin typeface="Book Antiqua" panose="02040602050305030304" pitchFamily="18" charset="0"/>
              </a:rPr>
              <a:t>Bizzat muhataba tebliğ edilecek olup, muhatap yoksa;</a:t>
            </a:r>
          </a:p>
          <a:p>
            <a:pPr marL="0" indent="0">
              <a:buNone/>
            </a:pPr>
            <a:r>
              <a:rPr lang="tr-TR" dirty="0">
                <a:latin typeface="Book Antiqua" panose="02040602050305030304" pitchFamily="18" charset="0"/>
              </a:rPr>
              <a:t>husumeti olan biri varsa;</a:t>
            </a:r>
          </a:p>
          <a:p>
            <a:pPr marL="0" indent="0">
              <a:buNone/>
            </a:pPr>
            <a:r>
              <a:rPr lang="tr-TR" dirty="0">
                <a:latin typeface="Book Antiqua" panose="02040602050305030304" pitchFamily="18" charset="0"/>
              </a:rPr>
              <a:t>Muhatap yerine tebliğ alacak kişi, </a:t>
            </a:r>
            <a:r>
              <a:rPr lang="tr-TR" dirty="0" err="1">
                <a:latin typeface="Book Antiqua" panose="02040602050305030304" pitchFamily="18" charset="0"/>
              </a:rPr>
              <a:t>Teb</a:t>
            </a:r>
            <a:r>
              <a:rPr lang="tr-TR" dirty="0">
                <a:latin typeface="Book Antiqua" panose="02040602050305030304" pitchFamily="18" charset="0"/>
              </a:rPr>
              <a:t>. K. m.22 şartlarını taşımıyorsa;</a:t>
            </a: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163641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a:bodyPr>
          <a:lstStyle/>
          <a:p>
            <a:pPr marL="0" indent="0">
              <a:buNone/>
            </a:pPr>
            <a:r>
              <a:rPr lang="tr-TR" dirty="0" err="1">
                <a:latin typeface="Book Antiqua" panose="02040602050305030304" pitchFamily="18" charset="0"/>
              </a:rPr>
              <a:t>Teb</a:t>
            </a:r>
            <a:r>
              <a:rPr lang="tr-TR" dirty="0">
                <a:latin typeface="Book Antiqua" panose="02040602050305030304" pitchFamily="18" charset="0"/>
              </a:rPr>
              <a:t>. K. m. 21/2’ye göre çıkarılan tebligatlar haricinde, muhatap veya muhatap yerine tebliğ almaya yetkili kimse yoksa; posta memuru, gerçek kişilerde, </a:t>
            </a:r>
            <a:r>
              <a:rPr lang="tr-TR" u="sng" dirty="0">
                <a:latin typeface="Book Antiqua" panose="02040602050305030304" pitchFamily="18" charset="0"/>
              </a:rPr>
              <a:t>«araştırma» </a:t>
            </a:r>
            <a:r>
              <a:rPr lang="tr-TR" dirty="0">
                <a:latin typeface="Book Antiqua" panose="02040602050305030304" pitchFamily="18" charset="0"/>
              </a:rPr>
              <a:t>yapmalıdır:</a:t>
            </a:r>
          </a:p>
          <a:p>
            <a:pPr marL="514350" indent="-514350">
              <a:buAutoNum type="arabicPeriod"/>
            </a:pPr>
            <a:r>
              <a:rPr lang="tr-TR" dirty="0">
                <a:latin typeface="Book Antiqua" panose="02040602050305030304" pitchFamily="18" charset="0"/>
              </a:rPr>
              <a:t>Muhatap </a:t>
            </a:r>
            <a:r>
              <a:rPr lang="tr-TR" u="sng" dirty="0">
                <a:latin typeface="Book Antiqua" panose="02040602050305030304" pitchFamily="18" charset="0"/>
              </a:rPr>
              <a:t>nerede </a:t>
            </a:r>
            <a:r>
              <a:rPr lang="tr-TR" dirty="0">
                <a:latin typeface="Book Antiqua" panose="02040602050305030304" pitchFamily="18" charset="0"/>
              </a:rPr>
              <a:t>?</a:t>
            </a:r>
          </a:p>
          <a:p>
            <a:pPr marL="514350" indent="-514350">
              <a:buAutoNum type="arabicPeriod"/>
            </a:pPr>
            <a:r>
              <a:rPr lang="tr-TR" dirty="0">
                <a:latin typeface="Book Antiqua" panose="02040602050305030304" pitchFamily="18" charset="0"/>
              </a:rPr>
              <a:t>Muhatap </a:t>
            </a:r>
            <a:r>
              <a:rPr lang="tr-TR" u="sng" dirty="0">
                <a:latin typeface="Book Antiqua" panose="02040602050305030304" pitchFamily="18" charset="0"/>
              </a:rPr>
              <a:t>ne zaman dönecek </a:t>
            </a:r>
            <a:r>
              <a:rPr lang="tr-TR" dirty="0">
                <a:latin typeface="Book Antiqua" panose="02040602050305030304" pitchFamily="18" charset="0"/>
              </a:rPr>
              <a:t>? Muhatap adresten uzun süreli mi yoksa, kısa süreli mi ayrıldı?</a:t>
            </a:r>
          </a:p>
          <a:p>
            <a:pPr marL="0" indent="0">
              <a:buNone/>
            </a:pPr>
            <a:r>
              <a:rPr lang="tr-TR" dirty="0">
                <a:latin typeface="Book Antiqua" panose="02040602050305030304" pitchFamily="18" charset="0"/>
              </a:rPr>
              <a:t>* Bu hususlar tebliğin usulüne uygun olarak yapılıp yapılmadığı yönünde mahkemenin yapacağı inceleme bakımından da önemlidir. Bkz. Yargıtay HGK, E. 2013/12-19, K. 2013/817</a:t>
            </a:r>
          </a:p>
          <a:p>
            <a:pPr marL="0" indent="0">
              <a:buNone/>
            </a:pPr>
            <a:r>
              <a:rPr lang="tr-TR" dirty="0">
                <a:latin typeface="Book Antiqua" panose="02040602050305030304" pitchFamily="18" charset="0"/>
              </a:rPr>
              <a:t>* Tebliğ memuru, yaptığı araştırmayı belgelendirmeli, aksi halde tebliğ işlemi usulsüzdür.</a:t>
            </a: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82049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fontScale="92500" lnSpcReduction="10000"/>
          </a:bodyPr>
          <a:lstStyle/>
          <a:p>
            <a:pPr marL="0" indent="0" algn="just">
              <a:buNone/>
            </a:pPr>
            <a:r>
              <a:rPr lang="tr-TR" u="sng" dirty="0">
                <a:latin typeface="Book Antiqua" panose="02040602050305030304" pitchFamily="18" charset="0"/>
              </a:rPr>
              <a:t>Muhatabın adresine gidildiğinde</a:t>
            </a:r>
            <a:r>
              <a:rPr lang="tr-TR" dirty="0">
                <a:latin typeface="Book Antiqua" panose="02040602050305030304" pitchFamily="18" charset="0"/>
              </a:rPr>
              <a:t>;</a:t>
            </a:r>
          </a:p>
          <a:p>
            <a:pPr marL="0" indent="0" algn="just">
              <a:buNone/>
            </a:pPr>
            <a:r>
              <a:rPr lang="tr-TR" dirty="0">
                <a:latin typeface="Book Antiqua" panose="02040602050305030304" pitchFamily="18" charset="0"/>
              </a:rPr>
              <a:t>-Araştırma yapıldı, adres muhatabın adresi tespit edildi. </a:t>
            </a:r>
          </a:p>
          <a:p>
            <a:pPr marL="0" indent="0" algn="just">
              <a:buNone/>
            </a:pPr>
            <a:r>
              <a:rPr lang="tr-TR" dirty="0">
                <a:latin typeface="Book Antiqua" panose="02040602050305030304" pitchFamily="18" charset="0"/>
              </a:rPr>
              <a:t>-Muhatap veya muhatap adına almaya yetkili kimse yok.</a:t>
            </a:r>
          </a:p>
          <a:p>
            <a:pPr marL="0" indent="0" algn="just">
              <a:buNone/>
            </a:pPr>
            <a:r>
              <a:rPr lang="tr-TR" dirty="0">
                <a:latin typeface="Book Antiqua" panose="02040602050305030304" pitchFamily="18" charset="0"/>
              </a:rPr>
              <a:t>-Muhatap, dağıtım saatinden sonra adresinde olacak. </a:t>
            </a:r>
          </a:p>
          <a:p>
            <a:pPr marL="0" indent="0" algn="just">
              <a:buNone/>
            </a:pPr>
            <a:r>
              <a:rPr lang="tr-TR" dirty="0">
                <a:latin typeface="Book Antiqua" panose="02040602050305030304" pitchFamily="18" charset="0"/>
              </a:rPr>
              <a:t>Bu şartlar varsa, Tebligat Kanunu m. 21/1 ve </a:t>
            </a:r>
            <a:r>
              <a:rPr lang="tr-TR" dirty="0" err="1">
                <a:latin typeface="Book Antiqua" panose="02040602050305030304" pitchFamily="18" charset="0"/>
              </a:rPr>
              <a:t>Teb</a:t>
            </a:r>
            <a:r>
              <a:rPr lang="tr-TR" dirty="0">
                <a:latin typeface="Book Antiqua" panose="02040602050305030304" pitchFamily="18" charset="0"/>
              </a:rPr>
              <a:t>. Y. m. 31/1’e göre hareket edilmelidir:</a:t>
            </a:r>
          </a:p>
          <a:p>
            <a:pPr marL="0" indent="0" algn="just">
              <a:buNone/>
            </a:pPr>
            <a:r>
              <a:rPr lang="tr-TR" u="sng" dirty="0">
                <a:latin typeface="Book Antiqua" panose="02040602050305030304" pitchFamily="18" charset="0"/>
              </a:rPr>
              <a:t>Tebliğ memuru</a:t>
            </a:r>
            <a:r>
              <a:rPr lang="tr-TR" dirty="0">
                <a:latin typeface="Book Antiqua" panose="02040602050305030304" pitchFamily="18" charset="0"/>
              </a:rPr>
              <a:t>; </a:t>
            </a:r>
          </a:p>
          <a:p>
            <a:pPr marL="0" indent="0" algn="just">
              <a:buNone/>
            </a:pPr>
            <a:r>
              <a:rPr lang="tr-TR" dirty="0">
                <a:latin typeface="Book Antiqua" panose="02040602050305030304" pitchFamily="18" charset="0"/>
              </a:rPr>
              <a:t>-tebliğ evrakını o yerin muhtar veya ihtiyar heyeti veya meclisi  üyesinden birine ya da kolluk amir veya memuruna imza karşılığında teslim eder.</a:t>
            </a:r>
          </a:p>
          <a:p>
            <a:pPr marL="0" indent="0" algn="just">
              <a:buNone/>
            </a:pPr>
            <a:r>
              <a:rPr lang="tr-TR" dirty="0">
                <a:latin typeface="Book Antiqua" panose="02040602050305030304" pitchFamily="18" charset="0"/>
              </a:rPr>
              <a:t>-sonra, Yönetmelik ek-1’de yer alan (2) numaralı örneğe uygun olarak düzenlenen ihbarnameyi gösterilen adresteki kapıya yapıştırır.</a:t>
            </a:r>
          </a:p>
          <a:p>
            <a:pPr marL="0" indent="0" algn="just">
              <a:buNone/>
            </a:pPr>
            <a:r>
              <a:rPr lang="tr-TR" dirty="0">
                <a:latin typeface="Book Antiqua" panose="02040602050305030304" pitchFamily="18" charset="0"/>
              </a:rPr>
              <a:t>-sonra, muhataba haber vermeleri için komşusuna, yönetici veya kapıcıya bildirir.</a:t>
            </a: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7509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a:bodyPr>
          <a:lstStyle/>
          <a:p>
            <a:pPr marL="0" indent="0" algn="just">
              <a:buNone/>
            </a:pPr>
            <a:r>
              <a:rPr lang="tr-TR" dirty="0">
                <a:latin typeface="Book Antiqua" panose="02040602050305030304" pitchFamily="18" charset="0"/>
              </a:rPr>
              <a:t> İhbarname kapıda 10 gün asılı kalır.</a:t>
            </a:r>
          </a:p>
          <a:p>
            <a:pPr marL="0" indent="0" algn="just">
              <a:buNone/>
            </a:pPr>
            <a:r>
              <a:rPr lang="tr-TR" dirty="0">
                <a:latin typeface="Book Antiqua" panose="02040602050305030304" pitchFamily="18" charset="0"/>
              </a:rPr>
              <a:t>Bu şekilde yapılan tebliğde, t</a:t>
            </a:r>
            <a:r>
              <a:rPr lang="tr-TR" u="sng" dirty="0">
                <a:latin typeface="Book Antiqua" panose="02040602050305030304" pitchFamily="18" charset="0"/>
              </a:rPr>
              <a:t>ebliğ ne zaman gerçekleşmiş sayılır?</a:t>
            </a:r>
          </a:p>
          <a:p>
            <a:pPr marL="0" indent="0" algn="just">
              <a:buNone/>
            </a:pPr>
            <a:r>
              <a:rPr lang="tr-TR" dirty="0">
                <a:latin typeface="Book Antiqua" panose="02040602050305030304" pitchFamily="18" charset="0"/>
              </a:rPr>
              <a:t>Muhatap taşınmış ise, Tebligat Kanunu m.21/1’e, muhtara veya ilgili kişilere imza karşılığı belge teslim edilemez. Tebliğ memurunun araştırma yapması önemli. </a:t>
            </a:r>
          </a:p>
          <a:p>
            <a:pPr marL="0" indent="0" algn="just">
              <a:buNone/>
            </a:pPr>
            <a:r>
              <a:rPr lang="tr-TR" u="sng" dirty="0">
                <a:latin typeface="Book Antiqua" panose="02040602050305030304" pitchFamily="18" charset="0"/>
              </a:rPr>
              <a:t>Tebliğ memuru öncelikle muhatabın yeni adresini tespit eder. İki durum olabilir:</a:t>
            </a:r>
          </a:p>
          <a:p>
            <a:pPr marL="514350" indent="-514350" algn="just">
              <a:buAutoNum type="arabicPeriod"/>
            </a:pPr>
            <a:r>
              <a:rPr lang="tr-TR" u="sng" dirty="0">
                <a:latin typeface="Book Antiqua" panose="02040602050305030304" pitchFamily="18" charset="0"/>
              </a:rPr>
              <a:t>Yeni adres tespit edilememiş olabilir: Mercie iade. (Ölüm hali için de geçerlidir.)</a:t>
            </a:r>
          </a:p>
          <a:p>
            <a:pPr marL="514350" indent="-514350" algn="just">
              <a:buAutoNum type="arabicPeriod"/>
            </a:pPr>
            <a:r>
              <a:rPr lang="tr-TR" u="sng" dirty="0">
                <a:latin typeface="Book Antiqua" panose="02040602050305030304" pitchFamily="18" charset="0"/>
              </a:rPr>
              <a:t>Yeni adres tespit edilmiş de </a:t>
            </a:r>
            <a:r>
              <a:rPr lang="tr-TR" u="sng" dirty="0" err="1">
                <a:latin typeface="Book Antiqua" panose="02040602050305030304" pitchFamily="18" charset="0"/>
              </a:rPr>
              <a:t>olabilir:Dağıtım</a:t>
            </a:r>
            <a:r>
              <a:rPr lang="tr-TR" u="sng" dirty="0">
                <a:latin typeface="Book Antiqua" panose="02040602050305030304" pitchFamily="18" charset="0"/>
              </a:rPr>
              <a:t> bölgesinde ise, posta memuru tebliğ gerçekleştirir. Dağıtım bölgesi dışında ise, bağlı olduğu merkeze gönderilir. Tebliğ, yeni adrese yapılır.</a:t>
            </a:r>
          </a:p>
          <a:p>
            <a:pPr marL="514350" indent="-514350" algn="just">
              <a:buAutoNum type="arabicPeriod"/>
            </a:pPr>
            <a:endParaRPr lang="tr-TR" u="sng"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1039571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a:bodyPr>
          <a:lstStyle/>
          <a:p>
            <a:pPr marL="0" indent="0" algn="just">
              <a:buNone/>
            </a:pPr>
            <a:r>
              <a:rPr lang="tr-TR" dirty="0">
                <a:latin typeface="Book Antiqua" panose="02040602050305030304" pitchFamily="18" charset="0"/>
              </a:rPr>
              <a:t>*Tebligatın yeni adresi yapılması halinde, yeniden ücret tahsis edilmez. Aşan miktar tahsil edilir. </a:t>
            </a:r>
          </a:p>
          <a:p>
            <a:pPr marL="0" indent="0" algn="just">
              <a:buNone/>
            </a:pPr>
            <a:endParaRPr lang="tr-TR" dirty="0">
              <a:latin typeface="Book Antiqua" panose="02040602050305030304" pitchFamily="18" charset="0"/>
            </a:endParaRPr>
          </a:p>
          <a:p>
            <a:pPr marL="0" indent="0" algn="just">
              <a:buNone/>
            </a:pPr>
            <a:r>
              <a:rPr lang="tr-TR" dirty="0">
                <a:latin typeface="Book Antiqua" panose="02040602050305030304" pitchFamily="18" charset="0"/>
              </a:rPr>
              <a:t>*Tebliğ evrakında belirtilen adresten önce tebliğ gerçekleşmeyecekse, mercie iade edilmelidir.</a:t>
            </a:r>
          </a:p>
          <a:p>
            <a:pPr marL="0" indent="0" algn="just">
              <a:buNone/>
            </a:pPr>
            <a:endParaRPr lang="tr-TR" dirty="0">
              <a:latin typeface="Book Antiqua" panose="02040602050305030304" pitchFamily="18" charset="0"/>
            </a:endParaRPr>
          </a:p>
          <a:p>
            <a:pPr marL="0" indent="0" algn="just">
              <a:buNone/>
            </a:pPr>
            <a:r>
              <a:rPr lang="tr-TR" dirty="0">
                <a:latin typeface="Book Antiqua" panose="02040602050305030304" pitchFamily="18" charset="0"/>
              </a:rPr>
              <a:t>*Muhatap adresten </a:t>
            </a:r>
            <a:r>
              <a:rPr lang="tr-TR" b="1" dirty="0">
                <a:latin typeface="Book Antiqua" panose="02040602050305030304" pitchFamily="18" charset="0"/>
              </a:rPr>
              <a:t>geçici süreli olarak </a:t>
            </a:r>
            <a:r>
              <a:rPr lang="tr-TR" dirty="0">
                <a:latin typeface="Book Antiqua" panose="02040602050305030304" pitchFamily="18" charset="0"/>
              </a:rPr>
              <a:t>ayrılmışsa tebliğ işlemi nasıl yapılmalıdır?</a:t>
            </a:r>
          </a:p>
          <a:p>
            <a:pPr marL="0" indent="0" algn="just">
              <a:buNone/>
            </a:pPr>
            <a:r>
              <a:rPr lang="tr-TR" u="sng" dirty="0" err="1">
                <a:latin typeface="Book Antiqua" panose="02040602050305030304" pitchFamily="18" charset="0"/>
              </a:rPr>
              <a:t>Teb</a:t>
            </a:r>
            <a:r>
              <a:rPr lang="tr-TR" u="sng" dirty="0">
                <a:latin typeface="Book Antiqua" panose="02040602050305030304" pitchFamily="18" charset="0"/>
              </a:rPr>
              <a:t>. K. m.20 ayrımı?</a:t>
            </a:r>
          </a:p>
          <a:p>
            <a:pPr marL="0" indent="0" algn="just">
              <a:buNone/>
            </a:pPr>
            <a:r>
              <a:rPr lang="tr-TR" u="sng" dirty="0">
                <a:latin typeface="Book Antiqua" panose="02040602050305030304" pitchFamily="18" charset="0"/>
              </a:rPr>
              <a:t>*muhatap adına almaya yetkili kimse değilse, mercie iade.</a:t>
            </a: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lgn="just">
              <a:buNone/>
            </a:pPr>
            <a:endParaRPr lang="tr-TR" dirty="0">
              <a:latin typeface="Book Antiqua" panose="02040602050305030304" pitchFamily="18" charset="0"/>
            </a:endParaRP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2679842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0436" y="498764"/>
            <a:ext cx="10633364" cy="5678199"/>
          </a:xfrm>
        </p:spPr>
        <p:txBody>
          <a:bodyPr>
            <a:normAutofit fontScale="85000" lnSpcReduction="20000"/>
          </a:bodyPr>
          <a:lstStyle/>
          <a:p>
            <a:pPr algn="just"/>
            <a:r>
              <a:rPr lang="tr-TR" dirty="0" err="1">
                <a:latin typeface="Book Antiqua" panose="02040602050305030304" pitchFamily="18" charset="0"/>
              </a:rPr>
              <a:t>Teb</a:t>
            </a:r>
            <a:r>
              <a:rPr lang="tr-TR" dirty="0">
                <a:latin typeface="Book Antiqua" panose="02040602050305030304" pitchFamily="18" charset="0"/>
              </a:rPr>
              <a:t>. K. m.20.</a:t>
            </a:r>
          </a:p>
          <a:p>
            <a:pPr marL="114300" indent="0" algn="just">
              <a:buNone/>
            </a:pPr>
            <a:r>
              <a:rPr lang="tr-TR" i="1" dirty="0">
                <a:latin typeface="Book Antiqua" panose="02040602050305030304" pitchFamily="18" charset="0"/>
              </a:rPr>
              <a:t>«13, 14, 16, 17 ve 18 inci maddelerde yazılı şahıslar, kendisine tebliğ yapılacak kimsenin muvakkaten başka yere gittiğini belirtirlerse; </a:t>
            </a:r>
            <a:r>
              <a:rPr lang="tr-TR" b="1" i="1" u="sng" dirty="0">
                <a:latin typeface="Book Antiqua" panose="02040602050305030304" pitchFamily="18" charset="0"/>
              </a:rPr>
              <a:t>keyfiyet ve beyanda bulunanın adı ve soyadı</a:t>
            </a:r>
            <a:r>
              <a:rPr lang="tr-TR" i="1" dirty="0">
                <a:latin typeface="Book Antiqua" panose="02040602050305030304" pitchFamily="18" charset="0"/>
              </a:rPr>
              <a:t> tebliğ mazbatasına yazılarak altı beyan yapan tarafından imzalanır ve tebliğ memuru tebliğ evrakını bu kişilere verir. Bu kişiler tebliğ evrakını kabule mecburdurlar. Kendisine tebliğ yapılacak kimsenin muvakkaten başka bir yere gittiğini belirten kimse, beyanını imzadan imtina ederse, tebliğ eden bu beyanı şerh ve imza eder. </a:t>
            </a:r>
            <a:r>
              <a:rPr lang="tr-TR" b="1" i="1" dirty="0">
                <a:latin typeface="Book Antiqua" panose="02040602050305030304" pitchFamily="18" charset="0"/>
              </a:rPr>
              <a:t>Bu durumda ve tebliğ evrakının kabulden çekinme halinde tebligat, 21 inci maddeye göre yapılır. (Değişik son cümle: 19/3/2003-4829/4 </a:t>
            </a:r>
            <a:r>
              <a:rPr lang="tr-TR" b="1" i="1" dirty="0" err="1">
                <a:latin typeface="Book Antiqua" panose="02040602050305030304" pitchFamily="18" charset="0"/>
              </a:rPr>
              <a:t>md.</a:t>
            </a:r>
            <a:r>
              <a:rPr lang="tr-TR" b="1" i="1" dirty="0">
                <a:latin typeface="Book Antiqua" panose="02040602050305030304" pitchFamily="18" charset="0"/>
              </a:rPr>
              <a:t>) Bu maddeye göre yapılacak tebligatlarda tebliğ, tebliğ evrakının 13, 14, 16, 17 ve 18 inci maddelerde yazılı kişilere verildiği tarihte veya ihbarname kapıya yapıştırılmışsa bu tarihten itibaren </a:t>
            </a:r>
            <a:r>
              <a:rPr lang="tr-TR" b="1" i="1" dirty="0" err="1">
                <a:latin typeface="Book Antiqua" panose="02040602050305030304" pitchFamily="18" charset="0"/>
              </a:rPr>
              <a:t>onbeş</a:t>
            </a:r>
            <a:r>
              <a:rPr lang="tr-TR" b="1" i="1" dirty="0">
                <a:latin typeface="Book Antiqua" panose="02040602050305030304" pitchFamily="18" charset="0"/>
              </a:rPr>
              <a:t> gün sonra yapılmış sayılır.»</a:t>
            </a:r>
          </a:p>
          <a:p>
            <a:pPr marL="114300" indent="0" algn="just">
              <a:buNone/>
            </a:pPr>
            <a:endParaRPr lang="tr-TR" b="1" i="1" dirty="0">
              <a:latin typeface="Book Antiqua" panose="02040602050305030304" pitchFamily="18" charset="0"/>
            </a:endParaRPr>
          </a:p>
          <a:p>
            <a:pPr algn="just"/>
            <a:r>
              <a:rPr lang="tr-TR" b="1" dirty="0">
                <a:latin typeface="Book Antiqua" panose="02040602050305030304" pitchFamily="18" charset="0"/>
              </a:rPr>
              <a:t>Geçici kavramı</a:t>
            </a:r>
            <a:r>
              <a:rPr lang="tr-TR" dirty="0">
                <a:latin typeface="Book Antiqua" panose="02040602050305030304" pitchFamily="18" charset="0"/>
              </a:rPr>
              <a:t>: Kısa süreli olarak anlaşılmamalı, devamlı olmayacak biçimde muhatabın adresten uzun süreli olarak ayrılması.</a:t>
            </a:r>
          </a:p>
          <a:p>
            <a:pPr algn="just"/>
            <a:endParaRPr lang="tr-TR" dirty="0">
              <a:latin typeface="Book Antiqua" panose="02040602050305030304" pitchFamily="18" charset="0"/>
            </a:endParaRPr>
          </a:p>
          <a:p>
            <a:pPr algn="just"/>
            <a:r>
              <a:rPr lang="tr-TR" dirty="0" err="1">
                <a:latin typeface="Book Antiqua" panose="02040602050305030304" pitchFamily="18" charset="0"/>
              </a:rPr>
              <a:t>Teb</a:t>
            </a:r>
            <a:r>
              <a:rPr lang="tr-TR" dirty="0">
                <a:latin typeface="Book Antiqua" panose="02040602050305030304" pitchFamily="18" charset="0"/>
              </a:rPr>
              <a:t>. K. m.20’ye göre yapılacak tebliğlerde «Tebliğ Anı»?</a:t>
            </a:r>
          </a:p>
          <a:p>
            <a:pPr marL="114300" indent="0" algn="just">
              <a:buNone/>
            </a:pPr>
            <a:endParaRPr lang="tr-TR" b="1" i="1" dirty="0">
              <a:latin typeface="Book Antiqua" panose="02040602050305030304" pitchFamily="18" charset="0"/>
            </a:endParaRPr>
          </a:p>
        </p:txBody>
      </p:sp>
    </p:spTree>
    <p:extLst>
      <p:ext uri="{BB962C8B-B14F-4D97-AF65-F5344CB8AC3E}">
        <p14:creationId xmlns:p14="http://schemas.microsoft.com/office/powerpoint/2010/main" val="31478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0436" y="498764"/>
            <a:ext cx="10633364" cy="5678199"/>
          </a:xfrm>
        </p:spPr>
        <p:txBody>
          <a:bodyPr>
            <a:normAutofit/>
          </a:bodyPr>
          <a:lstStyle/>
          <a:p>
            <a:pPr algn="just"/>
            <a:r>
              <a:rPr lang="tr-TR" b="1" dirty="0">
                <a:latin typeface="Book Antiqua" panose="02040602050305030304" pitchFamily="18" charset="0"/>
              </a:rPr>
              <a:t>Tebellüğden İmtina:</a:t>
            </a:r>
          </a:p>
          <a:p>
            <a:pPr marL="0" indent="0" algn="just">
              <a:buNone/>
            </a:pPr>
            <a:r>
              <a:rPr lang="tr-TR" dirty="0">
                <a:latin typeface="Book Antiqua" panose="02040602050305030304" pitchFamily="18" charset="0"/>
              </a:rPr>
              <a:t>-Muhatap veya muhatap adına yetkili kimselerin tebliğ evrakını almaktan kaçınması.</a:t>
            </a:r>
          </a:p>
          <a:p>
            <a:pPr marL="0" indent="0" algn="just">
              <a:buNone/>
            </a:pPr>
            <a:r>
              <a:rPr lang="tr-TR" dirty="0">
                <a:latin typeface="Book Antiqua" panose="02040602050305030304" pitchFamily="18" charset="0"/>
              </a:rPr>
              <a:t>Örnek:</a:t>
            </a:r>
          </a:p>
          <a:p>
            <a:pPr marL="0" indent="0" algn="just">
              <a:buNone/>
            </a:pPr>
            <a:r>
              <a:rPr lang="tr-TR" dirty="0">
                <a:latin typeface="Book Antiqua" panose="02040602050305030304" pitchFamily="18" charset="0"/>
              </a:rPr>
              <a:t>-Muhatabın kapıyı açmaması,</a:t>
            </a:r>
          </a:p>
          <a:p>
            <a:pPr marL="0" indent="0" algn="just">
              <a:buNone/>
            </a:pPr>
            <a:r>
              <a:rPr lang="tr-TR" dirty="0">
                <a:latin typeface="Book Antiqua" panose="02040602050305030304" pitchFamily="18" charset="0"/>
              </a:rPr>
              <a:t>-Tebliğ evrakını teslim almaması,</a:t>
            </a:r>
          </a:p>
          <a:p>
            <a:pPr marL="0" indent="0" algn="just">
              <a:buNone/>
            </a:pPr>
            <a:r>
              <a:rPr lang="tr-TR" dirty="0">
                <a:latin typeface="Book Antiqua" panose="02040602050305030304" pitchFamily="18" charset="0"/>
              </a:rPr>
              <a:t>-Tebliğ memuruna saldırması,</a:t>
            </a:r>
          </a:p>
          <a:p>
            <a:pPr marL="0" indent="0" algn="just">
              <a:buNone/>
            </a:pPr>
            <a:r>
              <a:rPr lang="tr-TR" dirty="0">
                <a:latin typeface="Book Antiqua" panose="02040602050305030304" pitchFamily="18" charset="0"/>
              </a:rPr>
              <a:t>-Muhatap ya da muhatap adına yetkili kimsenin imzadan kaçınması.</a:t>
            </a:r>
          </a:p>
          <a:p>
            <a:pPr marL="0" indent="0" algn="just">
              <a:buNone/>
            </a:pPr>
            <a:r>
              <a:rPr lang="tr-TR" b="1" dirty="0">
                <a:latin typeface="Book Antiqua" panose="02040602050305030304" pitchFamily="18" charset="0"/>
              </a:rPr>
              <a:t>Haklı sebep varsa?</a:t>
            </a:r>
          </a:p>
          <a:p>
            <a:pPr marL="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977660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0436" y="498764"/>
            <a:ext cx="10633364" cy="5678199"/>
          </a:xfrm>
        </p:spPr>
        <p:txBody>
          <a:bodyPr>
            <a:normAutofit fontScale="92500" lnSpcReduction="10000"/>
          </a:bodyPr>
          <a:lstStyle/>
          <a:p>
            <a:pPr marL="0" indent="0" algn="just">
              <a:buNone/>
            </a:pPr>
            <a:r>
              <a:rPr lang="tr-TR" dirty="0">
                <a:latin typeface="Book Antiqua" panose="02040602050305030304" pitchFamily="18" charset="0"/>
              </a:rPr>
              <a:t>Tebellüğden imtina varsa:</a:t>
            </a:r>
          </a:p>
          <a:p>
            <a:pPr marL="0" indent="0" algn="just">
              <a:buNone/>
            </a:pPr>
            <a:r>
              <a:rPr lang="tr-TR" dirty="0">
                <a:latin typeface="Book Antiqua" panose="02040602050305030304" pitchFamily="18" charset="0"/>
              </a:rPr>
              <a:t>Tebliğ memuru;</a:t>
            </a:r>
          </a:p>
          <a:p>
            <a:pPr marL="0" indent="0" algn="just">
              <a:buNone/>
            </a:pPr>
            <a:r>
              <a:rPr lang="tr-TR" dirty="0">
                <a:latin typeface="Book Antiqua" panose="02040602050305030304" pitchFamily="18" charset="0"/>
              </a:rPr>
              <a:t>-imtina sebebini yazar,</a:t>
            </a:r>
          </a:p>
          <a:p>
            <a:pPr marL="0" indent="0" algn="just">
              <a:buNone/>
            </a:pPr>
            <a:r>
              <a:rPr lang="tr-TR" dirty="0">
                <a:latin typeface="Book Antiqua" panose="02040602050305030304" pitchFamily="18" charset="0"/>
              </a:rPr>
              <a:t>-tebliğ olunacak evrakı o yerin muhtar veya ihtiyar heyeti azasından birine veyahut zabıta amir veya memurlarına imza karşılığında teslim eder. </a:t>
            </a:r>
          </a:p>
          <a:p>
            <a:pPr marL="0" indent="0" algn="just">
              <a:buNone/>
            </a:pPr>
            <a:r>
              <a:rPr lang="tr-TR" dirty="0">
                <a:latin typeface="Book Antiqua" panose="02040602050305030304" pitchFamily="18" charset="0"/>
              </a:rPr>
              <a:t>-Yönetmelik ek-1’de yer alan (2) numaralı  örneğe uygun olarak düzenlenen ihbarnameyi (tebligat haber kağıdı) gösterilen adresteki kapıya yapıştırır.</a:t>
            </a:r>
          </a:p>
          <a:p>
            <a:pPr marL="0" indent="0" algn="just">
              <a:buNone/>
            </a:pPr>
            <a:r>
              <a:rPr lang="tr-TR" dirty="0">
                <a:latin typeface="Book Antiqua" panose="02040602050305030304" pitchFamily="18" charset="0"/>
              </a:rPr>
              <a:t>*Tebliğ memurunun bunların dışında komşuya vs. haber verme zorunluluğu yoktur.</a:t>
            </a:r>
          </a:p>
          <a:p>
            <a:pPr marL="0" indent="0" algn="just">
              <a:buNone/>
            </a:pPr>
            <a:r>
              <a:rPr lang="tr-TR" dirty="0">
                <a:latin typeface="Book Antiqua" panose="02040602050305030304" pitchFamily="18" charset="0"/>
              </a:rPr>
              <a:t>***İhbarname kapıda 10 gün asılı kalır.</a:t>
            </a:r>
          </a:p>
          <a:p>
            <a:pPr marL="0" indent="0" algn="just">
              <a:buNone/>
            </a:pPr>
            <a:endParaRPr lang="tr-TR" dirty="0">
              <a:latin typeface="Book Antiqua" panose="02040602050305030304" pitchFamily="18" charset="0"/>
            </a:endParaRPr>
          </a:p>
          <a:p>
            <a:pPr marL="0" indent="0" algn="just">
              <a:buNone/>
            </a:pPr>
            <a:r>
              <a:rPr lang="tr-TR" dirty="0">
                <a:latin typeface="Book Antiqua" panose="02040602050305030304" pitchFamily="18" charset="0"/>
              </a:rPr>
              <a:t>Bu şekilde yapılan tebliğde, t</a:t>
            </a:r>
            <a:r>
              <a:rPr lang="tr-TR" u="sng" dirty="0">
                <a:latin typeface="Book Antiqua" panose="02040602050305030304" pitchFamily="18" charset="0"/>
              </a:rPr>
              <a:t>ebliğ ne zaman gerçekleşmiş sayılır?</a:t>
            </a:r>
          </a:p>
          <a:p>
            <a:pPr marL="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13690077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845</Words>
  <Application>Microsoft Office PowerPoint</Application>
  <PresentationFormat>Geniş ekran</PresentationFormat>
  <Paragraphs>86</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Bahnschrift Light SemiCondensed</vt:lpstr>
      <vt:lpstr>Book Antiqua</vt:lpstr>
      <vt:lpstr>Calibri</vt:lpstr>
      <vt:lpstr>Calibri Light</vt:lpstr>
      <vt:lpstr>Office Teması</vt:lpstr>
      <vt:lpstr>Tebligatın Yapılamaması ve Tebellüğden İmtina Edilmesi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Yapılması ve Belgelendirilmesi</dc:title>
  <dc:creator>Nurdan</dc:creator>
  <cp:lastModifiedBy>Nurdan</cp:lastModifiedBy>
  <cp:revision>15</cp:revision>
  <dcterms:created xsi:type="dcterms:W3CDTF">2021-12-08T07:31:16Z</dcterms:created>
  <dcterms:modified xsi:type="dcterms:W3CDTF">2021-12-13T16:49:46Z</dcterms:modified>
</cp:coreProperties>
</file>