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44" r:id="rId1"/>
  </p:sldMasterIdLst>
  <p:notesMasterIdLst>
    <p:notesMasterId r:id="rId18"/>
  </p:notesMasterIdLst>
  <p:sldIdLst>
    <p:sldId id="336" r:id="rId2"/>
    <p:sldId id="337" r:id="rId3"/>
    <p:sldId id="313" r:id="rId4"/>
    <p:sldId id="314" r:id="rId5"/>
    <p:sldId id="315" r:id="rId6"/>
    <p:sldId id="316" r:id="rId7"/>
    <p:sldId id="317" r:id="rId8"/>
    <p:sldId id="318" r:id="rId9"/>
    <p:sldId id="319" r:id="rId10"/>
    <p:sldId id="320" r:id="rId11"/>
    <p:sldId id="321" r:id="rId12"/>
    <p:sldId id="322" r:id="rId13"/>
    <p:sldId id="323" r:id="rId14"/>
    <p:sldId id="324" r:id="rId15"/>
    <p:sldId id="325" r:id="rId16"/>
    <p:sldId id="326" r:id="rId1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horzBarState="maximized">
    <p:restoredLeft sz="15610"/>
    <p:restoredTop sz="95890"/>
  </p:normalViewPr>
  <p:slideViewPr>
    <p:cSldViewPr snapToGrid="0" snapToObjects="1">
      <p:cViewPr varScale="1">
        <p:scale>
          <a:sx n="87" d="100"/>
          <a:sy n="87" d="100"/>
        </p:scale>
        <p:origin x="-96" y="-19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EC3F045-A26C-45B9-BCD6-6F08D9E2A6DD}" type="datetimeFigureOut">
              <a:rPr lang="tr-TR" smtClean="0"/>
              <a:t>19.02.2024</a:t>
            </a:fld>
            <a:endParaRPr lang="tr-TR"/>
          </a:p>
        </p:txBody>
      </p:sp>
      <p:sp>
        <p:nvSpPr>
          <p:cNvPr id="4" name="Slayt Görüntüsü Yer Tutucus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80317DB-A126-4427-AD11-ADF751E005AC}" type="slidenum">
              <a:rPr lang="tr-TR" smtClean="0"/>
              <a:t>‹#›</a:t>
            </a:fld>
            <a:endParaRPr lang="tr-TR"/>
          </a:p>
        </p:txBody>
      </p:sp>
    </p:spTree>
    <p:extLst>
      <p:ext uri="{BB962C8B-B14F-4D97-AF65-F5344CB8AC3E}">
        <p14:creationId xmlns:p14="http://schemas.microsoft.com/office/powerpoint/2010/main" val="23256054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7" name="Date Placeholder 6"/>
          <p:cNvSpPr>
            <a:spLocks noGrp="1"/>
          </p:cNvSpPr>
          <p:nvPr>
            <p:ph type="dt" sz="half" idx="10"/>
          </p:nvPr>
        </p:nvSpPr>
        <p:spPr/>
        <p:txBody>
          <a:bodyPr/>
          <a:lstStyle/>
          <a:p>
            <a:fld id="{F36B85B7-8636-0C4C-B77F-113F5C6F65B4}" type="datetimeFigureOut">
              <a:rPr lang="tr-TR" smtClean="0"/>
              <a:t>19.02.2024</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15985753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F36B85B7-8636-0C4C-B77F-113F5C6F65B4}" type="datetimeFigureOut">
              <a:rPr lang="tr-TR" smtClean="0"/>
              <a:t>19.02.2024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29553037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F36B85B7-8636-0C4C-B77F-113F5C6F65B4}" type="datetimeFigureOut">
              <a:rPr lang="tr-TR" smtClean="0"/>
              <a:t>19.02.2024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31345502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
İkinci düzey
Üçüncü düzey
Dördüncü düzey
Beşinci düzey</a:t>
            </a:r>
            <a:endParaRPr lang="en-US" dirty="0"/>
          </a:p>
        </p:txBody>
      </p:sp>
      <p:sp>
        <p:nvSpPr>
          <p:cNvPr id="7" name="Date Placeholder 6"/>
          <p:cNvSpPr>
            <a:spLocks noGrp="1"/>
          </p:cNvSpPr>
          <p:nvPr>
            <p:ph type="dt" sz="half" idx="10"/>
          </p:nvPr>
        </p:nvSpPr>
        <p:spPr/>
        <p:txBody>
          <a:bodyPr/>
          <a:lstStyle/>
          <a:p>
            <a:fld id="{F36B85B7-8636-0C4C-B77F-113F5C6F65B4}" type="datetimeFigureOut">
              <a:rPr lang="tr-TR" smtClean="0"/>
              <a:t>19.02.2024</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13563347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
İkinci düzey
Üçüncü düzey
Dördüncü düzey
Beşinci düzey</a:t>
            </a:r>
            <a:endParaRPr lang="en-US" dirty="0"/>
          </a:p>
        </p:txBody>
      </p:sp>
      <p:sp>
        <p:nvSpPr>
          <p:cNvPr id="7" name="Date Placeholder 6"/>
          <p:cNvSpPr>
            <a:spLocks noGrp="1"/>
          </p:cNvSpPr>
          <p:nvPr>
            <p:ph type="dt" sz="half" idx="10"/>
          </p:nvPr>
        </p:nvSpPr>
        <p:spPr/>
        <p:txBody>
          <a:bodyPr/>
          <a:lstStyle/>
          <a:p>
            <a:fld id="{F36B85B7-8636-0C4C-B77F-113F5C6F65B4}" type="datetimeFigureOut">
              <a:rPr lang="tr-TR" smtClean="0"/>
              <a:t>19.02.2024</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17026537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tr-TR"/>
              <a:t>Asıl metin stillerini düzenle
İkinci düzey
Üçüncü düzey
Dördüncü düzey
Beşinci düzey</a:t>
            </a:r>
            <a:endParaRPr lang="en-US" dirty="0"/>
          </a:p>
        </p:txBody>
      </p:sp>
      <p:sp>
        <p:nvSpPr>
          <p:cNvPr id="8" name="Date Placeholder 7"/>
          <p:cNvSpPr>
            <a:spLocks noGrp="1"/>
          </p:cNvSpPr>
          <p:nvPr>
            <p:ph type="dt" sz="half" idx="10"/>
          </p:nvPr>
        </p:nvSpPr>
        <p:spPr/>
        <p:txBody>
          <a:bodyPr/>
          <a:lstStyle/>
          <a:p>
            <a:fld id="{F36B85B7-8636-0C4C-B77F-113F5C6F65B4}" type="datetimeFigureOut">
              <a:rPr lang="tr-TR" smtClean="0"/>
              <a:t>19.02.2024</a:t>
            </a:fld>
            <a:endParaRPr lang="tr-TR"/>
          </a:p>
        </p:txBody>
      </p:sp>
      <p:sp>
        <p:nvSpPr>
          <p:cNvPr id="9" name="Footer Placeholder 8"/>
          <p:cNvSpPr>
            <a:spLocks noGrp="1"/>
          </p:cNvSpPr>
          <p:nvPr>
            <p:ph type="ftr" sz="quarter" idx="11"/>
          </p:nvPr>
        </p:nvSpPr>
        <p:spPr/>
        <p:txBody>
          <a:bodyPr/>
          <a:lstStyle/>
          <a:p>
            <a:endParaRPr lang="tr-TR"/>
          </a:p>
        </p:txBody>
      </p:sp>
      <p:sp>
        <p:nvSpPr>
          <p:cNvPr id="10" name="Slide Number Placeholder 9"/>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20596191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1583436" y="3143250"/>
            <a:ext cx="4270248" cy="2596776"/>
          </a:xfrm>
        </p:spPr>
        <p:txBody>
          <a:bodyPr/>
          <a:lstStyle/>
          <a:p>
            <a:pPr lvl="0"/>
            <a:r>
              <a:rPr lang="tr-TR"/>
              <a:t>Asıl metin stillerini düzenle
İkinci düzey
Üçüncü düzey
Dördüncü düzey
Beşinci düzey</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tr-TR"/>
              <a:t>Asıl metin stillerini düzenle
İkinci düzey
Üçüncü düzey
Dördüncü düzey
Beşinci düzey</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7" name="Date Placeholder 6"/>
          <p:cNvSpPr>
            <a:spLocks noGrp="1"/>
          </p:cNvSpPr>
          <p:nvPr>
            <p:ph type="dt" sz="half" idx="10"/>
          </p:nvPr>
        </p:nvSpPr>
        <p:spPr/>
        <p:txBody>
          <a:bodyPr/>
          <a:lstStyle/>
          <a:p>
            <a:fld id="{F36B85B7-8636-0C4C-B77F-113F5C6F65B4}" type="datetimeFigureOut">
              <a:rPr lang="tr-TR" smtClean="0"/>
              <a:t>19.02.2024</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0820359-39E2-2248-9560-4F01914582F6}" type="slidenum">
              <a:rPr lang="tr-TR" smtClean="0"/>
              <a:t>‹#›</a:t>
            </a:fld>
            <a:endParaRPr lang="tr-TR"/>
          </a:p>
        </p:txBody>
      </p:sp>
      <p:sp>
        <p:nvSpPr>
          <p:cNvPr id="10" name="Title 9"/>
          <p:cNvSpPr>
            <a:spLocks noGrp="1"/>
          </p:cNvSpPr>
          <p:nvPr>
            <p:ph type="title"/>
          </p:nvPr>
        </p:nvSpPr>
        <p:spPr/>
        <p:txBody>
          <a:bodyPr/>
          <a:lstStyle/>
          <a:p>
            <a:r>
              <a:rPr lang="tr-TR"/>
              <a:t>Asıl başlık stilini düzenlemek için tıklayın</a:t>
            </a:r>
            <a:endParaRPr lang="en-US" dirty="0"/>
          </a:p>
        </p:txBody>
      </p:sp>
    </p:spTree>
    <p:extLst>
      <p:ext uri="{BB962C8B-B14F-4D97-AF65-F5344CB8AC3E}">
        <p14:creationId xmlns:p14="http://schemas.microsoft.com/office/powerpoint/2010/main" val="19400173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F36B85B7-8636-0C4C-B77F-113F5C6F65B4}" type="datetimeFigureOut">
              <a:rPr lang="tr-TR" smtClean="0"/>
              <a:t>19.02.2024</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38905657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6B85B7-8636-0C4C-B77F-113F5C6F65B4}" type="datetimeFigureOut">
              <a:rPr lang="tr-TR" smtClean="0"/>
              <a:t>19.02.2024</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13137480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tr-TR"/>
              <a:t>Asıl metin stillerini düzenle
İkinci düzey
Üçüncü düzey
Dördüncü düzey
Beşinci düzey</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9" name="Date Placeholder 8"/>
          <p:cNvSpPr>
            <a:spLocks noGrp="1"/>
          </p:cNvSpPr>
          <p:nvPr>
            <p:ph type="dt" sz="half" idx="10"/>
          </p:nvPr>
        </p:nvSpPr>
        <p:spPr/>
        <p:txBody>
          <a:bodyPr/>
          <a:lstStyle/>
          <a:p>
            <a:fld id="{F36B85B7-8636-0C4C-B77F-113F5C6F65B4}" type="datetimeFigureOut">
              <a:rPr lang="tr-TR" smtClean="0"/>
              <a:t>19.02.2024</a:t>
            </a:fld>
            <a:endParaRPr lang="tr-TR"/>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tr-TR"/>
          </a:p>
        </p:txBody>
      </p:sp>
      <p:sp>
        <p:nvSpPr>
          <p:cNvPr id="11" name="Slide Number Placeholder 10"/>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1814213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F36B85B7-8636-0C4C-B77F-113F5C6F65B4}" type="datetimeFigureOut">
              <a:rPr lang="tr-TR" smtClean="0"/>
              <a:t>19.02.2024</a:t>
            </a:fld>
            <a:endParaRPr lang="tr-TR"/>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tr-TR"/>
          </a:p>
        </p:txBody>
      </p:sp>
      <p:sp>
        <p:nvSpPr>
          <p:cNvPr id="10" name="Slide Number Placeholder 9"/>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5315543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F36B85B7-8636-0C4C-B77F-113F5C6F65B4}" type="datetimeFigureOut">
              <a:rPr lang="tr-TR" smtClean="0"/>
              <a:t>19.02.2024</a:t>
            </a:fld>
            <a:endParaRPr lang="tr-TR"/>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tr-TR"/>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90820359-39E2-2248-9560-4F01914582F6}" type="slidenum">
              <a:rPr lang="tr-TR" smtClean="0"/>
              <a:t>‹#›</a:t>
            </a:fld>
            <a:endParaRPr lang="tr-TR"/>
          </a:p>
        </p:txBody>
      </p:sp>
    </p:spTree>
    <p:extLst>
      <p:ext uri="{BB962C8B-B14F-4D97-AF65-F5344CB8AC3E}">
        <p14:creationId xmlns:p14="http://schemas.microsoft.com/office/powerpoint/2010/main" val="2761313765"/>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2C34D7D2-4820-3546-9D0D-836CDB550997}"/>
              </a:ext>
            </a:extLst>
          </p:cNvPr>
          <p:cNvSpPr>
            <a:spLocks noGrp="1"/>
          </p:cNvSpPr>
          <p:nvPr>
            <p:ph type="ctrTitle"/>
          </p:nvPr>
        </p:nvSpPr>
        <p:spPr>
          <a:xfrm>
            <a:off x="1524000" y="2006929"/>
            <a:ext cx="9144000" cy="1503033"/>
          </a:xfrm>
        </p:spPr>
        <p:txBody>
          <a:bodyPr>
            <a:normAutofit/>
          </a:bodyPr>
          <a:lstStyle/>
          <a:p>
            <a:r>
              <a:rPr lang="tr-TR" dirty="0" smtClean="0">
                <a:solidFill>
                  <a:schemeClr val="accent2">
                    <a:lumMod val="50000"/>
                  </a:schemeClr>
                </a:solidFill>
              </a:rPr>
              <a:t>ULUSLARARASI BANKACILIK</a:t>
            </a:r>
            <a:endParaRPr lang="tr-TR" dirty="0">
              <a:solidFill>
                <a:schemeClr val="accent2">
                  <a:lumMod val="50000"/>
                </a:schemeClr>
              </a:solidFill>
            </a:endParaRPr>
          </a:p>
        </p:txBody>
      </p:sp>
      <p:sp>
        <p:nvSpPr>
          <p:cNvPr id="3" name="Alt Başlık 2">
            <a:extLst>
              <a:ext uri="{FF2B5EF4-FFF2-40B4-BE49-F238E27FC236}">
                <a16:creationId xmlns:a16="http://schemas.microsoft.com/office/drawing/2014/main" xmlns="" id="{94CA1399-5658-6E41-9932-CB0F03E1DC6E}"/>
              </a:ext>
            </a:extLst>
          </p:cNvPr>
          <p:cNvSpPr>
            <a:spLocks noGrp="1"/>
          </p:cNvSpPr>
          <p:nvPr>
            <p:ph type="subTitle" idx="1"/>
          </p:nvPr>
        </p:nvSpPr>
        <p:spPr/>
        <p:txBody>
          <a:bodyPr/>
          <a:lstStyle/>
          <a:p>
            <a:pPr algn="r"/>
            <a:r>
              <a:rPr lang="tr-TR" dirty="0" smtClean="0"/>
              <a:t>TEMEL KAVRAMLAR</a:t>
            </a:r>
            <a:endParaRPr lang="tr-TR" dirty="0"/>
          </a:p>
        </p:txBody>
      </p:sp>
      <p:pic>
        <p:nvPicPr>
          <p:cNvPr id="4" name="Resim 3">
            <a:extLst>
              <a:ext uri="{FF2B5EF4-FFF2-40B4-BE49-F238E27FC236}">
                <a16:creationId xmlns:a16="http://schemas.microsoft.com/office/drawing/2014/main" xmlns="" id="{DF22DC8F-84BD-014B-856D-55480621533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75293" y="196088"/>
            <a:ext cx="6016707" cy="1351135"/>
          </a:xfrm>
          <a:prstGeom prst="rect">
            <a:avLst/>
          </a:prstGeom>
        </p:spPr>
      </p:pic>
    </p:spTree>
    <p:extLst>
      <p:ext uri="{BB962C8B-B14F-4D97-AF65-F5344CB8AC3E}">
        <p14:creationId xmlns:p14="http://schemas.microsoft.com/office/powerpoint/2010/main" val="40898263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25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Başlık 1"/>
          <p:cNvSpPr>
            <a:spLocks noGrp="1"/>
          </p:cNvSpPr>
          <p:nvPr>
            <p:ph type="title"/>
          </p:nvPr>
        </p:nvSpPr>
        <p:spPr/>
        <p:txBody>
          <a:bodyPr/>
          <a:lstStyle/>
          <a:p>
            <a:r>
              <a:rPr lang="tr-TR" altLang="tr-TR" cap="none" dirty="0"/>
              <a:t>Sendikasyon</a:t>
            </a:r>
            <a:endParaRPr lang="tr-TR" altLang="tr-TR" dirty="0" smtClean="0"/>
          </a:p>
        </p:txBody>
      </p:sp>
      <p:sp>
        <p:nvSpPr>
          <p:cNvPr id="66563" name="İçerik Yer Tutucusu 2"/>
          <p:cNvSpPr>
            <a:spLocks noGrp="1"/>
          </p:cNvSpPr>
          <p:nvPr>
            <p:ph idx="1"/>
          </p:nvPr>
        </p:nvSpPr>
        <p:spPr/>
        <p:txBody>
          <a:bodyPr/>
          <a:lstStyle/>
          <a:p>
            <a:pPr algn="just"/>
            <a:r>
              <a:rPr lang="tr-TR" altLang="tr-TR" sz="2400" dirty="0" smtClean="0"/>
              <a:t>Sendikasyon kredilerinde faiz oranları genellikle LIBOR oranları referans olarak oluşmaktadır ve ek olarak kredi verilecek kuruluşun risk derecesine göre artı eklemeler yapılabilmektedir. </a:t>
            </a:r>
          </a:p>
          <a:p>
            <a:pPr algn="just"/>
            <a:endParaRPr lang="tr-TR" altLang="tr-TR" sz="2400" dirty="0" smtClean="0"/>
          </a:p>
        </p:txBody>
      </p:sp>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399842799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Başlık 1"/>
          <p:cNvSpPr>
            <a:spLocks noGrp="1"/>
          </p:cNvSpPr>
          <p:nvPr>
            <p:ph type="title"/>
          </p:nvPr>
        </p:nvSpPr>
        <p:spPr/>
        <p:txBody>
          <a:bodyPr/>
          <a:lstStyle/>
          <a:p>
            <a:r>
              <a:rPr lang="tr-TR" altLang="tr-TR" cap="none" dirty="0" smtClean="0"/>
              <a:t>Seküritizasyon</a:t>
            </a:r>
          </a:p>
        </p:txBody>
      </p:sp>
      <p:sp>
        <p:nvSpPr>
          <p:cNvPr id="67587" name="İçerik Yer Tutucusu 2"/>
          <p:cNvSpPr>
            <a:spLocks noGrp="1"/>
          </p:cNvSpPr>
          <p:nvPr>
            <p:ph idx="1"/>
          </p:nvPr>
        </p:nvSpPr>
        <p:spPr/>
        <p:txBody>
          <a:bodyPr>
            <a:normAutofit lnSpcReduction="10000"/>
          </a:bodyPr>
          <a:lstStyle/>
          <a:p>
            <a:pPr algn="just"/>
            <a:r>
              <a:rPr lang="tr-TR" altLang="tr-TR" sz="2400" smtClean="0"/>
              <a:t>Bilançonun dönen varlıklar bölümünde stok halindeki uzun vadeli ancak taksitlere dayanan alacakların likit hale dönüştürülmesi işlemidir. </a:t>
            </a:r>
          </a:p>
          <a:p>
            <a:pPr algn="just"/>
            <a:r>
              <a:rPr lang="tr-TR" altLang="tr-TR" sz="2400" smtClean="0"/>
              <a:t>Bu alacaklara örnek olarak, kredi kartı alacakları, otomobil alacakları, konuttan kaynaklanan ipotek alacakları gösterilebilir. </a:t>
            </a:r>
          </a:p>
          <a:p>
            <a:pPr algn="just"/>
            <a:r>
              <a:rPr lang="tr-TR" altLang="tr-TR" sz="2400" smtClean="0"/>
              <a:t>Bu tür alacakları likit hale dönüştürmek için sermaye piyasalarının sığ değil oldukça derin olması gerekmektedir. </a:t>
            </a:r>
          </a:p>
        </p:txBody>
      </p:sp>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40430694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Başlık 1"/>
          <p:cNvSpPr>
            <a:spLocks noGrp="1"/>
          </p:cNvSpPr>
          <p:nvPr>
            <p:ph type="title"/>
          </p:nvPr>
        </p:nvSpPr>
        <p:spPr/>
        <p:txBody>
          <a:bodyPr/>
          <a:lstStyle/>
          <a:p>
            <a:r>
              <a:rPr lang="tr-TR" altLang="tr-TR" cap="none" dirty="0"/>
              <a:t>Seküritizasyon</a:t>
            </a:r>
            <a:endParaRPr lang="tr-TR" altLang="tr-TR" dirty="0" smtClean="0"/>
          </a:p>
        </p:txBody>
      </p:sp>
      <p:sp>
        <p:nvSpPr>
          <p:cNvPr id="68611" name="İçerik Yer Tutucusu 2"/>
          <p:cNvSpPr>
            <a:spLocks noGrp="1"/>
          </p:cNvSpPr>
          <p:nvPr>
            <p:ph idx="1"/>
          </p:nvPr>
        </p:nvSpPr>
        <p:spPr/>
        <p:txBody>
          <a:bodyPr>
            <a:noAutofit/>
          </a:bodyPr>
          <a:lstStyle/>
          <a:p>
            <a:pPr algn="just"/>
            <a:r>
              <a:rPr lang="tr-TR" altLang="tr-TR" sz="2400" smtClean="0"/>
              <a:t>Varlığa dayalı menkul kıymetleştirme (Asset backed securitization-ABS) olarak da adlandırılan bu innovatif finans aracı 1970’li yıllarda ABD’de özellikle konut sektöründe kendini göstermiş daha sonra diğer alacaklarda etkili bir araç haline gelmiştir. </a:t>
            </a:r>
          </a:p>
          <a:p>
            <a:pPr algn="just"/>
            <a:r>
              <a:rPr lang="tr-TR" altLang="tr-TR" sz="2400" smtClean="0"/>
              <a:t>VDMK’ nin bir alt dalı olan ipoteğe dayalı menkul kıymetleştirme (Mortgage backed securities) çok kısa bir zamanda devasa rakamlara ulaştığından dolayı adeta özerkliğini ilan etmiş ve kendi özel ismiyle anılmaya başlamıştır. </a:t>
            </a:r>
          </a:p>
        </p:txBody>
      </p:sp>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118308493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Başlık 1"/>
          <p:cNvSpPr>
            <a:spLocks noGrp="1"/>
          </p:cNvSpPr>
          <p:nvPr>
            <p:ph type="title"/>
          </p:nvPr>
        </p:nvSpPr>
        <p:spPr/>
        <p:txBody>
          <a:bodyPr/>
          <a:lstStyle/>
          <a:p>
            <a:r>
              <a:rPr lang="tr-TR" altLang="tr-TR" smtClean="0"/>
              <a:t>SWIFT</a:t>
            </a:r>
          </a:p>
        </p:txBody>
      </p:sp>
      <p:sp>
        <p:nvSpPr>
          <p:cNvPr id="69635" name="İçerik Yer Tutucusu 2"/>
          <p:cNvSpPr>
            <a:spLocks noGrp="1"/>
          </p:cNvSpPr>
          <p:nvPr>
            <p:ph idx="1"/>
          </p:nvPr>
        </p:nvSpPr>
        <p:spPr>
          <a:xfrm>
            <a:off x="2231136" y="2315923"/>
            <a:ext cx="7729728" cy="3101983"/>
          </a:xfrm>
        </p:spPr>
        <p:txBody>
          <a:bodyPr>
            <a:noAutofit/>
          </a:bodyPr>
          <a:lstStyle/>
          <a:p>
            <a:pPr algn="just"/>
            <a:r>
              <a:rPr lang="tr-TR" altLang="tr-TR" sz="2400" dirty="0" smtClean="0"/>
              <a:t>Society for Worldwide Interbank Financial Telecommunication'ın (Dünya Bankalar Arası Finansal Telekomünikasyon Derneği) kısa adı olan SWIFT, dünya çapında bankalar arasında kullanılan elektronik haberleşme sistemidir. </a:t>
            </a:r>
          </a:p>
          <a:p>
            <a:pPr algn="just"/>
            <a:r>
              <a:rPr lang="tr-TR" altLang="tr-TR" sz="2400" dirty="0" smtClean="0"/>
              <a:t>Merkezi Belçika’da bulunan SWIFT sistemi, 1973 yılında 239 üye ile kurulmuş, 1977 yılında fiilen çalışmaya başlamıştır. </a:t>
            </a:r>
          </a:p>
          <a:p>
            <a:pPr algn="just"/>
            <a:r>
              <a:rPr lang="tr-TR" altLang="tr-TR" sz="2400" dirty="0" smtClean="0"/>
              <a:t>SWIFT sisteminin şu an 209 ülkede 9700’den fazla banka ve kurumsal firma olmak üzere kullanıcısı bulunmaktadır. </a:t>
            </a:r>
          </a:p>
          <a:p>
            <a:pPr algn="just"/>
            <a:r>
              <a:rPr lang="tr-TR" altLang="tr-TR" sz="2400" dirty="0" smtClean="0"/>
              <a:t>Swift yüksek standartlı, iletişimi hızlı, maliyeti düşük, otomasyonu ve güvenliği yüksek bir sistemdir. </a:t>
            </a:r>
          </a:p>
        </p:txBody>
      </p:sp>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366751282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Başlık 1"/>
          <p:cNvSpPr>
            <a:spLocks noGrp="1"/>
          </p:cNvSpPr>
          <p:nvPr>
            <p:ph type="title"/>
          </p:nvPr>
        </p:nvSpPr>
        <p:spPr/>
        <p:txBody>
          <a:bodyPr/>
          <a:lstStyle/>
          <a:p>
            <a:r>
              <a:rPr lang="tr-TR" altLang="tr-TR" smtClean="0"/>
              <a:t>SWIFT</a:t>
            </a:r>
          </a:p>
        </p:txBody>
      </p:sp>
      <p:sp>
        <p:nvSpPr>
          <p:cNvPr id="70659" name="İçerik Yer Tutucusu 2"/>
          <p:cNvSpPr>
            <a:spLocks noGrp="1"/>
          </p:cNvSpPr>
          <p:nvPr>
            <p:ph idx="1"/>
          </p:nvPr>
        </p:nvSpPr>
        <p:spPr/>
        <p:txBody>
          <a:bodyPr/>
          <a:lstStyle/>
          <a:p>
            <a:pPr algn="just"/>
            <a:r>
              <a:rPr lang="tr-TR" altLang="tr-TR" sz="2400" smtClean="0"/>
              <a:t>SWIFT, uluslararası para transferlerinde ödemenin yapılacağı bankayı tanımlamak için kullanılan, harf ve rakamlardan oluşabilen bir kombinasyondur. </a:t>
            </a:r>
          </a:p>
          <a:p>
            <a:pPr algn="just"/>
            <a:r>
              <a:rPr lang="tr-TR" altLang="tr-TR" sz="2400" smtClean="0"/>
              <a:t>SWIFT kodları, para transferi sürecinde güvenlik sağlar, paranın hangi bankadan, hangi bankaya gönderildiğine dair bir kanıttır.</a:t>
            </a:r>
          </a:p>
        </p:txBody>
      </p:sp>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288121103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Başlık 1"/>
          <p:cNvSpPr>
            <a:spLocks noGrp="1"/>
          </p:cNvSpPr>
          <p:nvPr>
            <p:ph type="title"/>
          </p:nvPr>
        </p:nvSpPr>
        <p:spPr/>
        <p:txBody>
          <a:bodyPr/>
          <a:lstStyle/>
          <a:p>
            <a:r>
              <a:rPr lang="tr-TR" altLang="tr-TR" smtClean="0"/>
              <a:t>IBAN</a:t>
            </a:r>
          </a:p>
        </p:txBody>
      </p:sp>
      <p:sp>
        <p:nvSpPr>
          <p:cNvPr id="71683" name="İçerik Yer Tutucusu 2"/>
          <p:cNvSpPr>
            <a:spLocks noGrp="1"/>
          </p:cNvSpPr>
          <p:nvPr>
            <p:ph idx="1"/>
          </p:nvPr>
        </p:nvSpPr>
        <p:spPr/>
        <p:txBody>
          <a:bodyPr>
            <a:noAutofit/>
          </a:bodyPr>
          <a:lstStyle/>
          <a:p>
            <a:pPr algn="just"/>
            <a:r>
              <a:rPr lang="tr-TR" altLang="tr-TR" sz="2400" smtClean="0"/>
              <a:t>IBAN (International Bank Account Number = Uluslararası Banka Hesap Numarası), Avrupa Bankacılık Standartları Komitesi (ECBS) tarafından geliştirilmiş, uluslararası bir banka hesap numarası standardıdır. ISO (Uluslararası Standardizasyon Kuruluşu) tarafından tanınan bir standarttır. </a:t>
            </a:r>
          </a:p>
          <a:p>
            <a:pPr algn="just"/>
            <a:r>
              <a:rPr lang="tr-TR" altLang="tr-TR" sz="2400" smtClean="0"/>
              <a:t>Temel amacı, ülkeler arasında gerçekleştirilen para transferlerinin hızı ile kalitesini artırmak ve maliyetlerini düşürmektir. </a:t>
            </a:r>
          </a:p>
          <a:p>
            <a:pPr algn="just"/>
            <a:endParaRPr lang="tr-TR" altLang="tr-TR" sz="2400" smtClean="0"/>
          </a:p>
        </p:txBody>
      </p:sp>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269621947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Başlık 1"/>
          <p:cNvSpPr>
            <a:spLocks noGrp="1"/>
          </p:cNvSpPr>
          <p:nvPr>
            <p:ph type="title"/>
          </p:nvPr>
        </p:nvSpPr>
        <p:spPr/>
        <p:txBody>
          <a:bodyPr/>
          <a:lstStyle/>
          <a:p>
            <a:r>
              <a:rPr lang="tr-TR" altLang="tr-TR" smtClean="0"/>
              <a:t>IBAN</a:t>
            </a:r>
          </a:p>
        </p:txBody>
      </p:sp>
      <p:sp>
        <p:nvSpPr>
          <p:cNvPr id="72707" name="İçerik Yer Tutucusu 2"/>
          <p:cNvSpPr>
            <a:spLocks noGrp="1"/>
          </p:cNvSpPr>
          <p:nvPr>
            <p:ph idx="1"/>
          </p:nvPr>
        </p:nvSpPr>
        <p:spPr/>
        <p:txBody>
          <a:bodyPr>
            <a:noAutofit/>
          </a:bodyPr>
          <a:lstStyle/>
          <a:p>
            <a:pPr algn="just"/>
            <a:r>
              <a:rPr lang="tr-TR" altLang="tr-TR" sz="2400" smtClean="0"/>
              <a:t>Ülkemizde IBAN ile ilgili çalışmalara Türkiye Bankalar Birliği bünyesinde kurulan çalışma grubu aracılığıyla 2003 yılında başlanılmıştır. Bu çalışmaların sonucunda Türkiye IBAN standardı belirlenmiş ve 1 Eylül 2005 tarihinden itibaren bankacılık işlemlerinde kullanılması kararlaştırılmıştır. </a:t>
            </a:r>
          </a:p>
          <a:p>
            <a:pPr algn="just"/>
            <a:r>
              <a:rPr lang="tr-TR" altLang="tr-TR" sz="2400" smtClean="0"/>
              <a:t>Türkiye’ de 1 Ocak 2010 tarihinden itibaren yurt dışı para transferlerinin yanı sıra EFT dahil olmak üzere yurt içi bankalar arası para transferlerinde de IBAN kullanmak zorunlu hale gelmiştir.</a:t>
            </a:r>
          </a:p>
          <a:p>
            <a:pPr algn="just"/>
            <a:endParaRPr lang="tr-TR" altLang="tr-TR" sz="2400" smtClean="0"/>
          </a:p>
        </p:txBody>
      </p:sp>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373173698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cap="none" dirty="0" smtClean="0"/>
              <a:t>Ders Planı</a:t>
            </a:r>
            <a:endParaRPr lang="tr-TR" cap="none" dirty="0"/>
          </a:p>
        </p:txBody>
      </p:sp>
      <p:sp>
        <p:nvSpPr>
          <p:cNvPr id="3" name="İçerik Yer Tutucusu 2"/>
          <p:cNvSpPr>
            <a:spLocks noGrp="1"/>
          </p:cNvSpPr>
          <p:nvPr>
            <p:ph idx="1"/>
          </p:nvPr>
        </p:nvSpPr>
        <p:spPr>
          <a:xfrm>
            <a:off x="2231136" y="2376780"/>
            <a:ext cx="7729728" cy="3101983"/>
          </a:xfrm>
        </p:spPr>
        <p:txBody>
          <a:bodyPr>
            <a:noAutofit/>
          </a:bodyPr>
          <a:lstStyle/>
          <a:p>
            <a:r>
              <a:rPr lang="tr-TR" sz="2400" dirty="0" smtClean="0"/>
              <a:t>Hedging</a:t>
            </a:r>
          </a:p>
          <a:p>
            <a:r>
              <a:rPr lang="tr-TR" sz="2400" dirty="0" smtClean="0"/>
              <a:t>Muhabir Banka</a:t>
            </a:r>
          </a:p>
          <a:p>
            <a:r>
              <a:rPr lang="tr-TR" sz="2400" dirty="0" smtClean="0"/>
              <a:t>Rambursman Bankası</a:t>
            </a:r>
          </a:p>
          <a:p>
            <a:r>
              <a:rPr lang="tr-TR" sz="2400" dirty="0" smtClean="0"/>
              <a:t>Nostro ve Vostro Hesaplar</a:t>
            </a:r>
          </a:p>
          <a:p>
            <a:r>
              <a:rPr lang="tr-TR" sz="2400" dirty="0" smtClean="0"/>
              <a:t>Libor</a:t>
            </a:r>
          </a:p>
          <a:p>
            <a:r>
              <a:rPr lang="tr-TR" sz="2400" dirty="0" smtClean="0"/>
              <a:t>Sendikasyon</a:t>
            </a:r>
          </a:p>
          <a:p>
            <a:r>
              <a:rPr lang="tr-TR" sz="2400" dirty="0" smtClean="0"/>
              <a:t>Sekürütizasyon</a:t>
            </a:r>
          </a:p>
          <a:p>
            <a:r>
              <a:rPr lang="tr-TR" sz="2400" dirty="0" smtClean="0"/>
              <a:t>SWIFT</a:t>
            </a:r>
          </a:p>
          <a:p>
            <a:r>
              <a:rPr lang="tr-TR" sz="2400" dirty="0" smtClean="0"/>
              <a:t>IBAN</a:t>
            </a:r>
          </a:p>
          <a:p>
            <a:endParaRPr lang="tr-TR" sz="2400" dirty="0" smtClean="0"/>
          </a:p>
          <a:p>
            <a:endParaRPr lang="tr-TR" sz="2400" dirty="0" smtClean="0"/>
          </a:p>
        </p:txBody>
      </p:sp>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40770770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Başlık 1"/>
          <p:cNvSpPr>
            <a:spLocks noGrp="1"/>
          </p:cNvSpPr>
          <p:nvPr>
            <p:ph type="title"/>
          </p:nvPr>
        </p:nvSpPr>
        <p:spPr/>
        <p:txBody>
          <a:bodyPr/>
          <a:lstStyle/>
          <a:p>
            <a:r>
              <a:rPr lang="tr-TR" altLang="tr-TR" cap="none" dirty="0" smtClean="0"/>
              <a:t>Hedging (Türev İşlemler)</a:t>
            </a:r>
          </a:p>
        </p:txBody>
      </p:sp>
      <p:sp>
        <p:nvSpPr>
          <p:cNvPr id="41987" name="İçerik Yer Tutucusu 2"/>
          <p:cNvSpPr>
            <a:spLocks noGrp="1"/>
          </p:cNvSpPr>
          <p:nvPr>
            <p:ph idx="1"/>
          </p:nvPr>
        </p:nvSpPr>
        <p:spPr/>
        <p:txBody>
          <a:bodyPr>
            <a:noAutofit/>
          </a:bodyPr>
          <a:lstStyle/>
          <a:p>
            <a:pPr algn="just">
              <a:defRPr/>
            </a:pPr>
            <a:r>
              <a:rPr lang="tr-TR" altLang="tr-TR" sz="2400" dirty="0" smtClean="0"/>
              <a:t>Yabancı para üzerinden işlem yapan kişiler kur değişmelerinin doğurduğu belirsizliklerle yani kur riski ile karşı karşıyadırlar. Bu durumu önlemenin en dolaysız yolu vadeli döviz piyasası sözleşmeleri ile </a:t>
            </a:r>
            <a:r>
              <a:rPr lang="tr-TR" altLang="tr-TR" sz="2400" dirty="0" err="1" smtClean="0"/>
              <a:t>hedging</a:t>
            </a:r>
            <a:r>
              <a:rPr lang="tr-TR" altLang="tr-TR" sz="2400" dirty="0" smtClean="0"/>
              <a:t> işlemleri yapmaktır. </a:t>
            </a:r>
          </a:p>
          <a:p>
            <a:pPr lvl="1" algn="just">
              <a:defRPr/>
            </a:pPr>
            <a:r>
              <a:rPr lang="tr-TR" altLang="tr-TR" sz="2400" dirty="0" smtClean="0"/>
              <a:t>Forward Sözleşmeler</a:t>
            </a:r>
          </a:p>
          <a:p>
            <a:pPr lvl="1" algn="just">
              <a:defRPr/>
            </a:pPr>
            <a:r>
              <a:rPr lang="tr-TR" altLang="tr-TR" sz="2400" dirty="0" smtClean="0"/>
              <a:t>Future Sözleşmeler</a:t>
            </a:r>
          </a:p>
          <a:p>
            <a:pPr lvl="1" algn="just">
              <a:defRPr/>
            </a:pPr>
            <a:r>
              <a:rPr lang="tr-TR" altLang="tr-TR" sz="2400" dirty="0" smtClean="0"/>
              <a:t>Opsiyon Sözleşmeleri</a:t>
            </a:r>
          </a:p>
          <a:p>
            <a:pPr lvl="1" algn="just">
              <a:defRPr/>
            </a:pPr>
            <a:r>
              <a:rPr lang="tr-TR" altLang="tr-TR" sz="2400" dirty="0" smtClean="0"/>
              <a:t>Swap Sözleşmeleri</a:t>
            </a:r>
          </a:p>
          <a:p>
            <a:pPr marL="457200" lvl="1" indent="0" algn="just">
              <a:buFont typeface="Wingdings" pitchFamily="2" charset="2"/>
              <a:buNone/>
              <a:defRPr/>
            </a:pPr>
            <a:endParaRPr lang="tr-TR" altLang="tr-TR" sz="2400" dirty="0" smtClean="0"/>
          </a:p>
          <a:p>
            <a:pPr algn="just">
              <a:defRPr/>
            </a:pPr>
            <a:endParaRPr lang="tr-TR" altLang="tr-TR" sz="2400" dirty="0" smtClean="0"/>
          </a:p>
        </p:txBody>
      </p:sp>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150018872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Başlık 1"/>
          <p:cNvSpPr>
            <a:spLocks noGrp="1"/>
          </p:cNvSpPr>
          <p:nvPr>
            <p:ph type="title"/>
          </p:nvPr>
        </p:nvSpPr>
        <p:spPr/>
        <p:txBody>
          <a:bodyPr/>
          <a:lstStyle/>
          <a:p>
            <a:r>
              <a:rPr lang="tr-TR" altLang="tr-TR" cap="none" dirty="0" smtClean="0"/>
              <a:t>Muhabir Banka</a:t>
            </a:r>
          </a:p>
        </p:txBody>
      </p:sp>
      <p:sp>
        <p:nvSpPr>
          <p:cNvPr id="60419" name="İçerik Yer Tutucusu 2"/>
          <p:cNvSpPr>
            <a:spLocks noGrp="1"/>
          </p:cNvSpPr>
          <p:nvPr>
            <p:ph idx="1"/>
          </p:nvPr>
        </p:nvSpPr>
        <p:spPr>
          <a:xfrm>
            <a:off x="2231136" y="2388660"/>
            <a:ext cx="7729728" cy="3101983"/>
          </a:xfrm>
        </p:spPr>
        <p:txBody>
          <a:bodyPr>
            <a:noAutofit/>
          </a:bodyPr>
          <a:lstStyle/>
          <a:p>
            <a:pPr algn="just"/>
            <a:r>
              <a:rPr lang="tr-TR" altLang="tr-TR" sz="2300" smtClean="0"/>
              <a:t>Bir bankanın yabancı para işlemlerinde diğer bankalarla arasında aracılık yapmasını sağlamak için yetki verdiği bankadır. </a:t>
            </a:r>
          </a:p>
          <a:p>
            <a:pPr algn="just"/>
            <a:r>
              <a:rPr lang="tr-TR" altLang="tr-TR" sz="2300" smtClean="0"/>
              <a:t>Gülşen hanım Türkiye’de X Bankasındaki hesabından, Polonya’daki Y bankasında hesabı olan oğlu Emre’ye para gönderiyor. X Bankasından Y Bankasına para direkt olarak gitmez. X Bankası Polonya’da bir yerel Z bankası ile anlaşmalıdır. (Z Bankasına muhabir banka deniyor) X Bankasından göndermiş olduğunuz para önce Z Bankasına gider, oradan Emre’nin Y Bankasındaki hesabına gider. Burada Z Bank tarafından yapılan komisyon kesintisi </a:t>
            </a:r>
            <a:r>
              <a:rPr lang="tr-TR" altLang="tr-TR" sz="2300" b="1" smtClean="0">
                <a:solidFill>
                  <a:srgbClr val="FF0000"/>
                </a:solidFill>
              </a:rPr>
              <a:t>muhabir banka masrafı</a:t>
            </a:r>
            <a:r>
              <a:rPr lang="tr-TR" altLang="tr-TR" sz="2300" smtClean="0"/>
              <a:t> olarak görünüyor.</a:t>
            </a:r>
          </a:p>
        </p:txBody>
      </p:sp>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21565008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Başlık 1"/>
          <p:cNvSpPr>
            <a:spLocks noGrp="1"/>
          </p:cNvSpPr>
          <p:nvPr>
            <p:ph type="title"/>
          </p:nvPr>
        </p:nvSpPr>
        <p:spPr/>
        <p:txBody>
          <a:bodyPr/>
          <a:lstStyle/>
          <a:p>
            <a:r>
              <a:rPr lang="tr-TR" altLang="tr-TR" cap="none" dirty="0" smtClean="0"/>
              <a:t>Rambursman Bankası</a:t>
            </a:r>
          </a:p>
        </p:txBody>
      </p:sp>
      <p:sp>
        <p:nvSpPr>
          <p:cNvPr id="61443" name="İçerik Yer Tutucusu 2"/>
          <p:cNvSpPr>
            <a:spLocks noGrp="1"/>
          </p:cNvSpPr>
          <p:nvPr>
            <p:ph idx="1"/>
          </p:nvPr>
        </p:nvSpPr>
        <p:spPr/>
        <p:txBody>
          <a:bodyPr>
            <a:noAutofit/>
          </a:bodyPr>
          <a:lstStyle/>
          <a:p>
            <a:pPr algn="just"/>
            <a:r>
              <a:rPr lang="tr-TR" altLang="tr-TR" sz="2400" smtClean="0"/>
              <a:t>Bir bankanın, muhabir bankalar arasında, nezdinde hesap açtırdığı ve bu hesaptan ödeme yapma konusunda yetki verdiği bankaya denir. </a:t>
            </a:r>
          </a:p>
          <a:p>
            <a:pPr algn="just"/>
            <a:r>
              <a:rPr lang="tr-TR" altLang="tr-TR" sz="2400" smtClean="0"/>
              <a:t>Örneğin, Almanya’da bulunan A ve B  bankaları ile muhabirlik ilişkisi kurulmuştur. A Bankası nezdinde hesap açtırılmış ve bu bankaya hesaptan ödeme yetkisi verilmiştir. Bu durumda A bankası hem muhabir hem de rambursman banka olarak, B bankası ise sadece muhabir banka olarak hizmet vermektedir. </a:t>
            </a:r>
          </a:p>
        </p:txBody>
      </p:sp>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54029604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Başlık 1"/>
          <p:cNvSpPr>
            <a:spLocks noGrp="1"/>
          </p:cNvSpPr>
          <p:nvPr>
            <p:ph type="title"/>
          </p:nvPr>
        </p:nvSpPr>
        <p:spPr/>
        <p:txBody>
          <a:bodyPr/>
          <a:lstStyle/>
          <a:p>
            <a:r>
              <a:rPr lang="tr-TR" altLang="tr-TR" cap="none" dirty="0" smtClean="0"/>
              <a:t>Nostro Ve Vostro Hesaplar</a:t>
            </a:r>
          </a:p>
        </p:txBody>
      </p:sp>
      <p:sp>
        <p:nvSpPr>
          <p:cNvPr id="62467" name="İçerik Yer Tutucusu 2"/>
          <p:cNvSpPr>
            <a:spLocks noGrp="1"/>
          </p:cNvSpPr>
          <p:nvPr>
            <p:ph idx="1"/>
          </p:nvPr>
        </p:nvSpPr>
        <p:spPr/>
        <p:txBody>
          <a:bodyPr/>
          <a:lstStyle/>
          <a:p>
            <a:pPr algn="just"/>
            <a:r>
              <a:rPr lang="tr-TR" altLang="tr-TR" sz="2400" dirty="0" smtClean="0"/>
              <a:t>Nostro hesap, bir bankanın yabancı bankalar nezdinde açtırdığı döviz hesaplarıdır. Vostro hesap ise yabancı bir bankanın Bankamız nezdinde açtırdığı Türk lirası hesaptır. </a:t>
            </a:r>
          </a:p>
          <a:p>
            <a:pPr algn="just"/>
            <a:r>
              <a:rPr lang="tr-TR" altLang="tr-TR" sz="2400" dirty="0" smtClean="0"/>
              <a:t>Örneğin; bir Türk Bankasının bir İngiliz Bankasında bulundurduğu hesap Türk Bankasının nostro hesabıdır. İngiliz Bankası açısından ise aynı hesap o bankanın </a:t>
            </a:r>
            <a:r>
              <a:rPr lang="tr-TR" altLang="tr-TR" sz="2400" dirty="0" err="1" smtClean="0"/>
              <a:t>vostro</a:t>
            </a:r>
            <a:r>
              <a:rPr lang="tr-TR" altLang="tr-TR" sz="2400" dirty="0" smtClean="0"/>
              <a:t> hesabıdır. </a:t>
            </a:r>
          </a:p>
        </p:txBody>
      </p:sp>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336185087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Başlık 1"/>
          <p:cNvSpPr>
            <a:spLocks noGrp="1"/>
          </p:cNvSpPr>
          <p:nvPr>
            <p:ph type="title"/>
          </p:nvPr>
        </p:nvSpPr>
        <p:spPr/>
        <p:txBody>
          <a:bodyPr/>
          <a:lstStyle/>
          <a:p>
            <a:r>
              <a:rPr lang="tr-TR" altLang="tr-TR" cap="none" dirty="0" smtClean="0"/>
              <a:t>Libor</a:t>
            </a:r>
          </a:p>
        </p:txBody>
      </p:sp>
      <p:sp>
        <p:nvSpPr>
          <p:cNvPr id="63491" name="İçerik Yer Tutucusu 2"/>
          <p:cNvSpPr>
            <a:spLocks noGrp="1"/>
          </p:cNvSpPr>
          <p:nvPr>
            <p:ph idx="1"/>
          </p:nvPr>
        </p:nvSpPr>
        <p:spPr>
          <a:xfrm>
            <a:off x="2231136" y="2492570"/>
            <a:ext cx="7729728" cy="3101983"/>
          </a:xfrm>
        </p:spPr>
        <p:txBody>
          <a:bodyPr>
            <a:noAutofit/>
          </a:bodyPr>
          <a:lstStyle/>
          <a:p>
            <a:pPr algn="just"/>
            <a:r>
              <a:rPr lang="tr-TR" altLang="tr-TR" sz="2200" dirty="0" smtClean="0"/>
              <a:t>LIBOR (London Interbank Offered Rate), Londra Bankalararası para piyasasında birinci sınıf ticari bankaların diğer banka ve mali kuruluşlara verdikleri ödünç paralara uyguladıkları faiz oranları temel alınarak oluşan referans faiz oranıdır. </a:t>
            </a:r>
          </a:p>
          <a:p>
            <a:pPr algn="just"/>
            <a:r>
              <a:rPr lang="tr-TR" altLang="tr-TR" sz="2200" dirty="0" smtClean="0"/>
              <a:t>LIBOR, BBA (British Bankers Association-Britanya Bankalar Birliği) tarafından 11.00’dan itibaren ilan edilmekte ve gecelikten bir yıllığa kadar süreler için değişen faiz oranlarını içermektedir. </a:t>
            </a:r>
          </a:p>
          <a:p>
            <a:pPr algn="just"/>
            <a:r>
              <a:rPr lang="tr-TR" altLang="tr-TR" sz="2200" dirty="0" smtClean="0"/>
              <a:t>BBA, İngiliz sterlini, Amerikan Doları ve Euro ‘nun da olduğu on değişik döviz cinsinden LIBOR oranı yayımlamaktadır. Özellikle Amerikan Doları ve İngiliz Sterlini için bankalararası piyasada referans faiz oranı olarak alınmaktadır. </a:t>
            </a:r>
          </a:p>
        </p:txBody>
      </p:sp>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36282237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Başlık 1"/>
          <p:cNvSpPr>
            <a:spLocks noGrp="1"/>
          </p:cNvSpPr>
          <p:nvPr>
            <p:ph type="title"/>
          </p:nvPr>
        </p:nvSpPr>
        <p:spPr/>
        <p:txBody>
          <a:bodyPr/>
          <a:lstStyle/>
          <a:p>
            <a:r>
              <a:rPr lang="tr-TR" altLang="tr-TR" cap="none" dirty="0" smtClean="0"/>
              <a:t>Sendikasyon</a:t>
            </a:r>
          </a:p>
        </p:txBody>
      </p:sp>
      <p:sp>
        <p:nvSpPr>
          <p:cNvPr id="64515" name="İçerik Yer Tutucusu 2"/>
          <p:cNvSpPr>
            <a:spLocks noGrp="1"/>
          </p:cNvSpPr>
          <p:nvPr>
            <p:ph idx="1"/>
          </p:nvPr>
        </p:nvSpPr>
        <p:spPr/>
        <p:txBody>
          <a:bodyPr>
            <a:noAutofit/>
          </a:bodyPr>
          <a:lstStyle/>
          <a:p>
            <a:pPr algn="just"/>
            <a:r>
              <a:rPr lang="tr-TR" altLang="tr-TR" sz="2400" smtClean="0"/>
              <a:t>Bir bankalar gurubunun (sendika) borç alacak hükümet, kurum veya kuruluşa büyük miktar da fon sağlanma amacıyla bir araya gelerek borç vermesi sendikasyon kredisi olarak adlandırılır. </a:t>
            </a:r>
          </a:p>
          <a:p>
            <a:pPr algn="just"/>
            <a:r>
              <a:rPr lang="tr-TR" altLang="tr-TR" sz="2400" smtClean="0"/>
              <a:t>Kredi sendikasyonun oluşma nedeni; borç talep edilen miktarın tek bir kuruluş tarafından ödenme güçlüğünden, miktar büyüklüğünden kaynaklanan riskin dağıtılma ihtiyacından ve yüksek miktarda borç talep eden tarafın menkul kıymet ihracı yoluyla değil de kredi vasıtası ile fon sağlama isteğinden kaynaklanmaktadır. </a:t>
            </a:r>
          </a:p>
        </p:txBody>
      </p:sp>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63261178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Başlık 1"/>
          <p:cNvSpPr>
            <a:spLocks noGrp="1"/>
          </p:cNvSpPr>
          <p:nvPr>
            <p:ph type="title"/>
          </p:nvPr>
        </p:nvSpPr>
        <p:spPr/>
        <p:txBody>
          <a:bodyPr/>
          <a:lstStyle/>
          <a:p>
            <a:r>
              <a:rPr lang="tr-TR" altLang="tr-TR" cap="none" dirty="0"/>
              <a:t>Sendikasyon</a:t>
            </a:r>
            <a:endParaRPr lang="tr-TR" altLang="tr-TR" dirty="0" smtClean="0"/>
          </a:p>
        </p:txBody>
      </p:sp>
      <p:sp>
        <p:nvSpPr>
          <p:cNvPr id="65539" name="İçerik Yer Tutucusu 2"/>
          <p:cNvSpPr>
            <a:spLocks noGrp="1"/>
          </p:cNvSpPr>
          <p:nvPr>
            <p:ph idx="1"/>
          </p:nvPr>
        </p:nvSpPr>
        <p:spPr/>
        <p:txBody>
          <a:bodyPr>
            <a:noAutofit/>
          </a:bodyPr>
          <a:lstStyle/>
          <a:p>
            <a:pPr algn="just"/>
            <a:r>
              <a:rPr lang="tr-TR" altLang="tr-TR" sz="2400" smtClean="0"/>
              <a:t>Sendikasyon kredi anlaşması, borç talep eden taraf ile kredi sağlanması için sendikasyonda bulunacak diğer bankaları organize eden aracı/lider bankanın kredi yapısını belirlemesi ile başlamaktadır. </a:t>
            </a:r>
          </a:p>
          <a:p>
            <a:pPr algn="just"/>
            <a:r>
              <a:rPr lang="tr-TR" altLang="tr-TR" sz="2400" smtClean="0"/>
              <a:t>Aracı veya lider banka borç veren diğer sendika üyeleri arasında idari görevleri belirlemek, nakit akışını dağıtmak ve kredi veya görevler ile orantılı olarak diğer bankalara oranla daha büyük payı üstlenerek çalışmaktadır. </a:t>
            </a:r>
          </a:p>
        </p:txBody>
      </p:sp>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200599765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Paket">
  <a:themeElements>
    <a:clrScheme name="Mavi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Paket">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ket">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xmlns="" name="Parcel" id="{8BEC4385-4EB9-4D53-BFB5-0EA123736B6D}" vid="{4DB32801-28C0-48B0-8C1D-A9A58613615A}"/>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{405A2CB4-4D4F-2747-8C50-B9A9F25CD2EF}tf10001120</Template>
  <TotalTime>194</TotalTime>
  <Words>870</Words>
  <Application>Microsoft Office PowerPoint</Application>
  <PresentationFormat>Özel</PresentationFormat>
  <Paragraphs>60</Paragraphs>
  <Slides>16</Slides>
  <Notes>0</Notes>
  <HiddenSlides>0</HiddenSlides>
  <MMClips>0</MMClips>
  <ScaleCrop>false</ScaleCrop>
  <HeadingPairs>
    <vt:vector size="4" baseType="variant">
      <vt:variant>
        <vt:lpstr>Tema</vt:lpstr>
      </vt:variant>
      <vt:variant>
        <vt:i4>1</vt:i4>
      </vt:variant>
      <vt:variant>
        <vt:lpstr>Slayt Başlıkları</vt:lpstr>
      </vt:variant>
      <vt:variant>
        <vt:i4>16</vt:i4>
      </vt:variant>
    </vt:vector>
  </HeadingPairs>
  <TitlesOfParts>
    <vt:vector size="17" baseType="lpstr">
      <vt:lpstr>Paket</vt:lpstr>
      <vt:lpstr>ULUSLARARASI BANKACILIK</vt:lpstr>
      <vt:lpstr>Ders Planı</vt:lpstr>
      <vt:lpstr>Hedging (Türev İşlemler)</vt:lpstr>
      <vt:lpstr>Muhabir Banka</vt:lpstr>
      <vt:lpstr>Rambursman Bankası</vt:lpstr>
      <vt:lpstr>Nostro Ve Vostro Hesaplar</vt:lpstr>
      <vt:lpstr>Libor</vt:lpstr>
      <vt:lpstr>Sendikasyon</vt:lpstr>
      <vt:lpstr>Sendikasyon</vt:lpstr>
      <vt:lpstr>Sendikasyon</vt:lpstr>
      <vt:lpstr>Seküritizasyon</vt:lpstr>
      <vt:lpstr>Seküritizasyon</vt:lpstr>
      <vt:lpstr>SWIFT</vt:lpstr>
      <vt:lpstr>SWIFT</vt:lpstr>
      <vt:lpstr>IBAN</vt:lpstr>
      <vt:lpstr>IBAN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TAŞIYANIN SORUMLULUĞU</dc:title>
  <dc:creator>Microsoft Office User</dc:creator>
  <cp:lastModifiedBy>Senol KANDEMIR</cp:lastModifiedBy>
  <cp:revision>22</cp:revision>
  <dcterms:created xsi:type="dcterms:W3CDTF">2021-10-23T00:07:47Z</dcterms:created>
  <dcterms:modified xsi:type="dcterms:W3CDTF">2024-02-19T11:40:40Z</dcterms:modified>
</cp:coreProperties>
</file>