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15" r:id="rId2"/>
    <p:sldId id="855" r:id="rId3"/>
    <p:sldId id="864" r:id="rId4"/>
    <p:sldId id="966" r:id="rId5"/>
    <p:sldId id="967" r:id="rId6"/>
    <p:sldId id="968" r:id="rId7"/>
    <p:sldId id="969" r:id="rId8"/>
    <p:sldId id="938" r:id="rId9"/>
    <p:sldId id="939" r:id="rId10"/>
    <p:sldId id="940" r:id="rId11"/>
    <p:sldId id="941" r:id="rId12"/>
    <p:sldId id="942" r:id="rId13"/>
    <p:sldId id="943" r:id="rId14"/>
    <p:sldId id="944" r:id="rId15"/>
    <p:sldId id="945" r:id="rId16"/>
    <p:sldId id="865" r:id="rId17"/>
    <p:sldId id="947" r:id="rId18"/>
    <p:sldId id="948" r:id="rId19"/>
    <p:sldId id="949" r:id="rId20"/>
    <p:sldId id="950" r:id="rId21"/>
    <p:sldId id="951" r:id="rId22"/>
    <p:sldId id="953" r:id="rId23"/>
    <p:sldId id="954" r:id="rId24"/>
    <p:sldId id="955" r:id="rId25"/>
    <p:sldId id="957" r:id="rId26"/>
    <p:sldId id="959" r:id="rId27"/>
    <p:sldId id="960" r:id="rId28"/>
    <p:sldId id="962" r:id="rId29"/>
    <p:sldId id="963" r:id="rId30"/>
    <p:sldId id="964" r:id="rId31"/>
    <p:sldId id="965" r:id="rId32"/>
  </p:sldIdLst>
  <p:sldSz cx="9144000" cy="6858000" type="screen4x3"/>
  <p:notesSz cx="7099300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2740" autoAdjust="0"/>
  </p:normalViewPr>
  <p:slideViewPr>
    <p:cSldViewPr>
      <p:cViewPr varScale="1">
        <p:scale>
          <a:sx n="95" d="100"/>
          <a:sy n="95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E70DF3-3B31-497F-AF44-6979D30DC8A5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44CFF7-4ABE-4B79-AAC3-8F8E62A74F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93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8C89A42D-732A-48BA-A40E-62962C14CE6B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DB6D51A9-79AD-4024-8AFB-C75869903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6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D51A9-79AD-4024-8AFB-C7586990393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dirty="0"/>
              <a:t>Asıl alt başlık stilini düzenlemek için tıklatın</a:t>
            </a:r>
            <a:endParaRPr kumimoji="0" lang="en-US" dirty="0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tr-TR" dirty="0"/>
              <a:t>Asıl başlık stili için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tr-TR" dirty="0"/>
              <a:t>Asıl başlık stili için tıklatın</a:t>
            </a:r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tr-TR" dirty="0"/>
              <a:t>Asıl başlık stili için tıklatın</a:t>
            </a:r>
            <a:endParaRPr kumimoji="0"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dirty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dirty="0"/>
              <a:t>Asıl başlık stili için tıklatın</a:t>
            </a:r>
            <a:endParaRPr kumimoji="0" lang="en-US" dirty="0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dirty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/>
              <a:t>İkinci düzey</a:t>
            </a:r>
          </a:p>
          <a:p>
            <a:pPr lvl="2" eaLnBrk="1" latinLnBrk="0" hangingPunct="1"/>
            <a:r>
              <a:rPr kumimoji="0" lang="tr-TR" dirty="0"/>
              <a:t>Üçüncü düzey</a:t>
            </a:r>
          </a:p>
          <a:p>
            <a:pPr lvl="3" eaLnBrk="1" latinLnBrk="0" hangingPunct="1"/>
            <a:r>
              <a:rPr kumimoji="0" lang="tr-TR" dirty="0"/>
              <a:t>Dördüncü düzey</a:t>
            </a:r>
          </a:p>
          <a:p>
            <a:pPr lvl="4" eaLnBrk="1" latinLnBrk="0" hangingPunct="1"/>
            <a:r>
              <a:rPr kumimoji="0" lang="tr-TR" dirty="0"/>
              <a:t>Beşinci düzey</a:t>
            </a:r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564B55-AA2C-417D-8490-437B02A3F635}" type="datetimeFigureOut">
              <a:rPr lang="tr-TR" smtClean="0"/>
              <a:pPr/>
              <a:t>15.05.2026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D8B47A-CC41-482B-BEEE-2DF4FDBF5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5400" dirty="0"/>
              <a:t>PSİKOLOJİDE ANA KURAMLAR</a:t>
            </a:r>
            <a:br>
              <a:rPr lang="tr-TR" sz="5400" dirty="0"/>
            </a:br>
            <a:r>
              <a:rPr lang="tr-TR" sz="2700" dirty="0"/>
              <a:t>PSİ 305</a:t>
            </a: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467544" y="3789040"/>
            <a:ext cx="784887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/>
              <a:t>Carl </a:t>
            </a:r>
            <a:r>
              <a:rPr lang="tr-TR" sz="2400" b="1" dirty="0" err="1"/>
              <a:t>Rogers</a:t>
            </a:r>
            <a:r>
              <a:rPr lang="sv-SE" sz="2400" b="1" dirty="0"/>
              <a:t> ve </a:t>
            </a:r>
            <a:r>
              <a:rPr lang="tr-TR" sz="2400" b="1" dirty="0"/>
              <a:t>Birey Merkezli Yaklaşım</a:t>
            </a:r>
            <a:endParaRPr lang="sv-SE" sz="2400" b="1" dirty="0"/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1026" name="Picture 2" descr="C:\Users\ASUS\Desktop\Çağ Üniversitesi Logo (Mersin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695"/>
            <a:ext cx="1196615" cy="11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5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Carl </a:t>
            </a:r>
            <a:r>
              <a:rPr lang="tr-TR" dirty="0" err="1"/>
              <a:t>Rogers</a:t>
            </a:r>
            <a:r>
              <a:rPr lang="tr-TR" dirty="0"/>
              <a:t> ve Birey Merkezli Yaklaşım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</a:t>
            </a:r>
            <a:r>
              <a:rPr lang="tr-TR" dirty="0"/>
              <a:t> </a:t>
            </a:r>
            <a:r>
              <a:rPr lang="tr-TR" b="1" dirty="0"/>
              <a:t>çocuklukta yaşanılan</a:t>
            </a:r>
            <a:r>
              <a:rPr lang="tr-TR" dirty="0"/>
              <a:t> olayların yetişkin kişiliğini oluşturmada </a:t>
            </a:r>
            <a:r>
              <a:rPr lang="tr-TR" b="1" dirty="0"/>
              <a:t>önemli</a:t>
            </a:r>
            <a:r>
              <a:rPr lang="tr-TR" dirty="0"/>
              <a:t> bir rol oynadığını </a:t>
            </a:r>
            <a:r>
              <a:rPr lang="tr-TR" b="1" dirty="0"/>
              <a:t>kabul etmektedir</a:t>
            </a:r>
            <a:r>
              <a:rPr lang="tr-TR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Buna karşın kuramında daha çok </a:t>
            </a:r>
            <a:r>
              <a:rPr lang="tr-TR" b="1" dirty="0"/>
              <a:t>şu anki ihtiyaçlarımız </a:t>
            </a:r>
            <a:r>
              <a:rPr lang="tr-TR" dirty="0"/>
              <a:t>ve </a:t>
            </a:r>
            <a:r>
              <a:rPr lang="tr-TR" b="1" dirty="0"/>
              <a:t>gerçekleştirme</a:t>
            </a:r>
            <a:r>
              <a:rPr lang="tr-TR" dirty="0"/>
              <a:t> yönündeki amaçlı çabalarımız üzerinde durmuştur.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Rogers’a</a:t>
            </a:r>
            <a:r>
              <a:rPr lang="tr-TR" dirty="0"/>
              <a:t> göre davranış, </a:t>
            </a:r>
            <a:r>
              <a:rPr lang="tr-TR" b="1" dirty="0"/>
              <a:t>geçmişte gerçekleşmiş</a:t>
            </a:r>
            <a:r>
              <a:rPr lang="tr-TR" dirty="0"/>
              <a:t> şeyler nedeniyle </a:t>
            </a:r>
            <a:r>
              <a:rPr lang="tr-TR" b="1" dirty="0"/>
              <a:t>olmamaktadır</a:t>
            </a:r>
            <a:r>
              <a:rPr lang="tr-TR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6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Gerçekleştirme eğilimi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Güç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 güç doğuştan getirilir.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Bireyin potansiyellerini gerçekleştirmesine yönelik istektir.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Rogers’a göre bu eğilim, </a:t>
            </a:r>
            <a:r>
              <a:rPr lang="tr-TR" b="1" dirty="0"/>
              <a:t>her bireyin doğuştan sahip olduğu, gelişmeye, büyümeye ve potansiyelini gerçekleştirmeye yönelik doğal bir güdüdür.</a:t>
            </a: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52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Gerçekleştirme eğilimi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Gerçekleştirme eğilimi sayesinde birey;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kendi kapasitesi yönünde gelişir,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zenginleşir,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gelişimini sürdürür 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üretir.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Dolayısıyla </a:t>
            </a:r>
            <a:r>
              <a:rPr lang="tr-TR" dirty="0" err="1"/>
              <a:t>Rogers’ın</a:t>
            </a:r>
            <a:r>
              <a:rPr lang="tr-TR" dirty="0"/>
              <a:t> insan doğasına bakışı yapıcı ve iyimserdir.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55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Yapıcı </a:t>
            </a:r>
            <a:r>
              <a:rPr lang="tr-TR" dirty="0" err="1"/>
              <a:t>vs</a:t>
            </a:r>
            <a:r>
              <a:rPr lang="tr-TR" dirty="0"/>
              <a:t> Yıkıcı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Buna karşın </a:t>
            </a:r>
            <a:r>
              <a:rPr lang="tr-TR" dirty="0" err="1"/>
              <a:t>Rogers</a:t>
            </a:r>
            <a:r>
              <a:rPr lang="tr-TR" dirty="0"/>
              <a:t> insanların </a:t>
            </a:r>
            <a:r>
              <a:rPr lang="tr-TR" b="1" dirty="0">
                <a:solidFill>
                  <a:srgbClr val="FF0000"/>
                </a:solidFill>
              </a:rPr>
              <a:t>yıkıcı ve acımasız davranışlara </a:t>
            </a:r>
            <a:r>
              <a:rPr lang="tr-TR" dirty="0"/>
              <a:t>yönelik bir kapasitesi olduğu gerçeğini yok saymamaktadır.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İnsanın yıkıcı ve acımasız davranışlarını içsel değil </a:t>
            </a:r>
            <a:r>
              <a:rPr lang="tr-TR" b="1" dirty="0"/>
              <a:t>dışsal güçlere </a:t>
            </a:r>
            <a:r>
              <a:rPr lang="tr-TR" dirty="0"/>
              <a:t>bağlamaktadır.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87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Özet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İnsan içsel olarak olumlu özelliklere sahiptir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Gerçekleştirme eğilimi ile bu olumlu ve yapıcı özellikler geliştirilecektir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Kapasitemizi gerçekleştirme yolunda potansiyel engeller vardır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Elverişsiz koşullar olumlu iç koşullarımıza aykırı davranmamıza neden olur…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Tüm psikolojik sorunlar gerçekleştirme eğiliminin engellenmesinden kaynaklanmaktadır.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71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Gerçek nedir?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Rogers’a</a:t>
            </a:r>
            <a:r>
              <a:rPr lang="tr-TR" dirty="0"/>
              <a:t> göre kişinin bilebildiği tek gerçek kişinin </a:t>
            </a:r>
            <a:r>
              <a:rPr lang="tr-TR" b="1" dirty="0"/>
              <a:t>o an algıladığı ve yaşadığı gerçektir.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</a:t>
            </a:r>
            <a:r>
              <a:rPr lang="tr-TR" dirty="0"/>
              <a:t> bireyin </a:t>
            </a:r>
            <a:r>
              <a:rPr lang="tr-TR" b="1" dirty="0"/>
              <a:t>gerçek dünyayı değil yalnızca algıladığı dünyayı bilebileceğini</a:t>
            </a:r>
            <a:r>
              <a:rPr lang="tr-TR" dirty="0"/>
              <a:t> öne sürmüştür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Fenomenal alan: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Duygular, düşünceler, algılar, anılar, hayaller, bedensel duyumlar, sosyal ilişkiler gibi içsel ve dışsal tüm deneyimleri kapsar.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Her bireyin fenomenal alanı kendine özgüdür; aynı olay farklı bireyler tarafından farklı şekillerde algılanabilir çünkü her bireyin geçmiş yaşantısı, değerleri ve ihtiyaçları farklıdır.</a:t>
            </a:r>
          </a:p>
        </p:txBody>
      </p:sp>
    </p:spTree>
    <p:extLst>
      <p:ext uri="{BB962C8B-B14F-4D97-AF65-F5344CB8AC3E}">
        <p14:creationId xmlns:p14="http://schemas.microsoft.com/office/powerpoint/2010/main" val="36677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Farkındalığın düzeyleri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Deneyimler = gerçekler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Deneyim, herhangi bir anda farkında olunan her şeyi içerir.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Farkındalığın 3 düzeyi vardır: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Farkındalık eşiği altı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Çarpıtılmış algı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Doğru algı</a:t>
            </a:r>
          </a:p>
        </p:txBody>
      </p:sp>
    </p:spTree>
    <p:extLst>
      <p:ext uri="{BB962C8B-B14F-4D97-AF65-F5344CB8AC3E}">
        <p14:creationId xmlns:p14="http://schemas.microsoft.com/office/powerpoint/2010/main" val="38357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Farkındalık eşiği altı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Bazı olaylar farkındalık eşiğinin altında yaşanmaktadır.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 yaşantılar göz ardı edilmekte veya inkar edilmektedir.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 durumda insanlar yaşantılarının büyük bir kısmının farkında olmayabilirler.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Örnek: Birinin seni eleştirmesi durumunda, bunun seni üzdüğünü fark etmesen bile içsel bir gerginlik hissetmen.</a:t>
            </a:r>
          </a:p>
        </p:txBody>
      </p:sp>
    </p:spTree>
    <p:extLst>
      <p:ext uri="{BB962C8B-B14F-4D97-AF65-F5344CB8AC3E}">
        <p14:creationId xmlns:p14="http://schemas.microsoft.com/office/powerpoint/2010/main" val="18251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Farkındalık eşiği altı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Ders dinlerken kambur biçimde oturuyorsun.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Oturduğun sandalyenin rahatsız olduğunun farkında mısın?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Sınıftaki sandalyelerin rengi?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Sınıfın duvar boyası hangi renk?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Araba sürerken uyarıcıların birçoğunu göz ardı ederiz.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Yeni tanıştığımız birisinin bütün özelliklerinin farkına varamayız.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tr-TR" dirty="0"/>
              <a:t>‘Her şeyi fark edemezsin’</a:t>
            </a:r>
          </a:p>
        </p:txBody>
      </p:sp>
    </p:spTree>
    <p:extLst>
      <p:ext uri="{BB962C8B-B14F-4D97-AF65-F5344CB8AC3E}">
        <p14:creationId xmlns:p14="http://schemas.microsoft.com/office/powerpoint/2010/main" val="1964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Farkındalık eşiği altı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Bazı deneyimler ise </a:t>
            </a:r>
            <a:r>
              <a:rPr lang="tr-TR" b="1" dirty="0"/>
              <a:t>inkar edildikleri için </a:t>
            </a:r>
            <a:r>
              <a:rPr lang="tr-TR" dirty="0"/>
              <a:t>farkındalık eşiğinin altında kalmaktadır.</a:t>
            </a:r>
          </a:p>
          <a:p>
            <a:r>
              <a:rPr lang="tr-TR" dirty="0" err="1"/>
              <a:t>Örn</a:t>
            </a:r>
            <a:r>
              <a:rPr lang="tr-TR" dirty="0"/>
              <a:t>: Çocuk sahibi olmayı istemeyen bir anne,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Çocukları olduğu zaman,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Çocuklarına karşı öfke ve kızgınlık hisseder,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Ancak bu duygular bilince ulaşmaz.</a:t>
            </a:r>
          </a:p>
        </p:txBody>
      </p:sp>
    </p:spTree>
    <p:extLst>
      <p:ext uri="{BB962C8B-B14F-4D97-AF65-F5344CB8AC3E}">
        <p14:creationId xmlns:p14="http://schemas.microsoft.com/office/powerpoint/2010/main" val="14978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892324"/>
          </a:xfrm>
        </p:spPr>
        <p:txBody>
          <a:bodyPr>
            <a:normAutofit fontScale="90000"/>
          </a:bodyPr>
          <a:lstStyle/>
          <a:p>
            <a:r>
              <a:rPr lang="sv-SE" dirty="0"/>
              <a:t>Carl Rogers ve Birey Merkezli Yaklaşım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50" y="2564904"/>
            <a:ext cx="4032448" cy="401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/>
              <a:t>Çarpıtılmış algı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Farkındalığın ikinci düzeyi çarpıtılmış şekilde algılanan deneyimleri içermektedir.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Deneyimlerimiz kendi düşüncelerimizle uyuşmadığı zaman onları ya yeniden biçimlendiririz ya da çarpıtırız.</a:t>
            </a:r>
          </a:p>
          <a:p>
            <a:r>
              <a:rPr lang="tr-TR" dirty="0"/>
              <a:t>Örneğin: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Derslerde başarısız olduğunu düşünen bir öğrenci (benlik kavramı)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Öğretmeninden yaptığı ödev ile ilgili olumlu bir geribildirim aldığında,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Öğretmeninin </a:t>
            </a:r>
            <a:r>
              <a:rPr lang="tr-TR" b="1" dirty="0"/>
              <a:t>ödevi okumadığını veya öğretmeninin standartlarının çok düşük olduğu </a:t>
            </a:r>
            <a:r>
              <a:rPr lang="tr-TR" dirty="0"/>
              <a:t>şeklinde yorumlayabilir.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46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Doğru algı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Bazı deneyimlerimizi ise kendimiz ile ilgili düşüncelerimizle </a:t>
            </a:r>
            <a:r>
              <a:rPr lang="tr-TR" b="1" dirty="0"/>
              <a:t>tutarlı olduğu ve onları pekiştirdiği için doğru bir biçimde </a:t>
            </a:r>
            <a:r>
              <a:rPr lang="tr-TR" dirty="0"/>
              <a:t>algılarız.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 tür deneyimler tehdit edici değildir,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Bireyin </a:t>
            </a:r>
            <a:r>
              <a:rPr lang="tr-TR" b="1" dirty="0"/>
              <a:t>benlik kavramı ile tutarlıdır.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Kendisini güzel bulan bir kadının iltifat duyması.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Çalışkan bir öğrenciye öğretmenin olumlu geribildirim vermesi..</a:t>
            </a:r>
          </a:p>
        </p:txBody>
      </p:sp>
    </p:spTree>
    <p:extLst>
      <p:ext uri="{BB962C8B-B14F-4D97-AF65-F5344CB8AC3E}">
        <p14:creationId xmlns:p14="http://schemas.microsoft.com/office/powerpoint/2010/main" val="35074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Benlik kavramı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Bebek, her geçen gün deneyim alanını genişletir.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Zamanla kendini ayrı ve farklı bir varlık olarak görmeye başlar.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‘Ben’ ve ‘benim deneyimlerim’ ile benlik kavramı gelişmeye başlar.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Gerçekleştirme eğilimini ölçüt olarak kullanarak deneyimlerini olumlu ya da olumsuz olarak değerlendirmeye başlarlar.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3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Benlik kavramı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Örnek: Gerçekleştirme eğilimi için beslenme bir gerekliliktir.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 nedenle bebekler yemeğe değer verirken açlığın değerini düşürürler.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Örnek: Sınava hazırlanan bir öğrenci ders çalışmaya verdiği değeri artırırken, yemeğe verdiği değeri düşürebilir.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51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‘</a:t>
            </a:r>
            <a:r>
              <a:rPr lang="tr-TR" dirty="0" err="1"/>
              <a:t>Organizmik</a:t>
            </a:r>
            <a:r>
              <a:rPr lang="tr-TR" dirty="0"/>
              <a:t> benlik’ ve ‘Benlik kavramı’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Organizmik</a:t>
            </a:r>
            <a:r>
              <a:rPr lang="tr-TR" dirty="0"/>
              <a:t> benlik = gerçekte ne olduğun, gerçek öz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 err="1">
                <a:solidFill>
                  <a:srgbClr val="FF0000"/>
                </a:solidFill>
              </a:rPr>
              <a:t>Organizmik</a:t>
            </a:r>
            <a:r>
              <a:rPr lang="tr-TR" b="1" dirty="0">
                <a:solidFill>
                  <a:srgbClr val="FF0000"/>
                </a:solidFill>
              </a:rPr>
              <a:t> benlik = gerçek benlik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Benlik kavramı = kişinin kendini algılayışı, kendini nasıl gördüğün, algıladığın öz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Organizmik</a:t>
            </a:r>
            <a:r>
              <a:rPr lang="tr-TR" dirty="0"/>
              <a:t> benlik &gt; gerçekleştirme eğilimi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Benlik kavramı &gt; kendini gerçekleştirme eğilimi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Organizma ile kişinin kendini algılayışı arasında uyum olduğunda gerçekleştirme ve kendini gerçekleştirme eğilimleri hemen hemen özdeş olacağı için sorun olmayacaktır.</a:t>
            </a:r>
          </a:p>
        </p:txBody>
      </p:sp>
    </p:spTree>
    <p:extLst>
      <p:ext uri="{BB962C8B-B14F-4D97-AF65-F5344CB8AC3E}">
        <p14:creationId xmlns:p14="http://schemas.microsoft.com/office/powerpoint/2010/main" val="6096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‘</a:t>
            </a:r>
            <a:r>
              <a:rPr lang="tr-TR" dirty="0" err="1"/>
              <a:t>Organizmik</a:t>
            </a:r>
            <a:r>
              <a:rPr lang="tr-TR" dirty="0"/>
              <a:t> benlik’ ve ‘Benlik kavramı’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Ancak kişinin </a:t>
            </a:r>
            <a:r>
              <a:rPr lang="tr-TR" dirty="0" err="1"/>
              <a:t>organizmik</a:t>
            </a:r>
            <a:r>
              <a:rPr lang="tr-TR" dirty="0"/>
              <a:t> deneyimlerinin kendine ilişkin algısıyla </a:t>
            </a:r>
            <a:r>
              <a:rPr lang="tr-TR" b="1" dirty="0"/>
              <a:t>uyumlu olmaması durumunda </a:t>
            </a:r>
            <a:r>
              <a:rPr lang="tr-TR" dirty="0"/>
              <a:t>gerçekleştirme ve kendini gerçekleştirme deneyimleri arasında uyumsuzluk olacaktır.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Örneğin: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Organizmik</a:t>
            </a:r>
            <a:r>
              <a:rPr lang="tr-TR" dirty="0"/>
              <a:t> deneyim = eşine karşı öfke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Benlik kavramı = eşine öfke duymamalısın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Gerçekleştirme eğilimi ≠ kendini gerçekleştirme eğilimi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Sonuç= Çatışma ve içsel gerilim</a:t>
            </a:r>
          </a:p>
        </p:txBody>
      </p:sp>
    </p:spTree>
    <p:extLst>
      <p:ext uri="{BB962C8B-B14F-4D97-AF65-F5344CB8AC3E}">
        <p14:creationId xmlns:p14="http://schemas.microsoft.com/office/powerpoint/2010/main" val="14252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‘İdeal benlik’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İdeal benlik ise kişinin kendisini görmeyi arzuladığı şekildeki algısıdır.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İdeal benlik, insanların sahip olmayı arzuladıkları çoğunlukla olumlu olan özellikleri içerir.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Kişinin ideal benliği ve benlik kavramı arasında çok fazla fark olması uyumsuzluk ve sağlıksız kişilik belirtisidir.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Psikolojik olarak sağlıklı kimseler kendi benlik kavramları ile ideal olarak olmak istedikleri arasında çok az fark hisseden kişilerdir.</a:t>
            </a:r>
          </a:p>
        </p:txBody>
      </p:sp>
    </p:spTree>
    <p:extLst>
      <p:ext uri="{BB962C8B-B14F-4D97-AF65-F5344CB8AC3E}">
        <p14:creationId xmlns:p14="http://schemas.microsoft.com/office/powerpoint/2010/main" val="15499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‘Benlik’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Organizmik</a:t>
            </a:r>
            <a:r>
              <a:rPr lang="tr-TR" dirty="0"/>
              <a:t> (gerçek) benlik: Gerçekte sahip olduğun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Benlik kavramı: Kendini gördüğün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İdeal benlik: Olmak istediğin</a:t>
            </a:r>
          </a:p>
        </p:txBody>
      </p:sp>
    </p:spTree>
    <p:extLst>
      <p:ext uri="{BB962C8B-B14F-4D97-AF65-F5344CB8AC3E}">
        <p14:creationId xmlns:p14="http://schemas.microsoft.com/office/powerpoint/2010/main" val="29895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‘Benlik’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Benlik kavramı kişinin yaşamındaki önemli kişiler tarafından desteklenmelidir.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Bu nedenle ebeveynlerin çocuklardan beklediklerine dikkat etmeleri gerekmektedir.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Ebeveynlerin çocuklarına yönelik </a:t>
            </a:r>
            <a:r>
              <a:rPr lang="tr-TR" b="1" dirty="0"/>
              <a:t>koşulsuz olumlu saygı </a:t>
            </a:r>
            <a:r>
              <a:rPr lang="tr-TR" dirty="0"/>
              <a:t>göstermeleri önemlidir.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Eleştirilerini yalnızca </a:t>
            </a:r>
            <a:r>
              <a:rPr lang="tr-TR" b="1" dirty="0"/>
              <a:t>belirli</a:t>
            </a:r>
            <a:r>
              <a:rPr lang="tr-TR" dirty="0"/>
              <a:t> istenmeyen </a:t>
            </a:r>
            <a:r>
              <a:rPr lang="tr-TR" b="1" dirty="0"/>
              <a:t>davranışlarla</a:t>
            </a:r>
            <a:r>
              <a:rPr lang="tr-TR" dirty="0"/>
              <a:t> sınırlandırmalıdırlar. </a:t>
            </a:r>
          </a:p>
        </p:txBody>
      </p:sp>
    </p:spTree>
    <p:extLst>
      <p:ext uri="{BB962C8B-B14F-4D97-AF65-F5344CB8AC3E}">
        <p14:creationId xmlns:p14="http://schemas.microsoft.com/office/powerpoint/2010/main" val="37940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Koşulsuz olumlu saygı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Kardeşine karşı düşmanca bir tavır sergileyen ve ona vuran bir çocuk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Annenin tepkisi ne olur?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Duyguyu engellersen, suçlarsan çarpıtırsın. </a:t>
            </a:r>
            <a:r>
              <a:rPr lang="tr-TR" b="1" dirty="0">
                <a:solidFill>
                  <a:srgbClr val="FF0000"/>
                </a:solidFill>
              </a:rPr>
              <a:t>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‘Kardeşime vurmaktan hoşlanmıyorum’ (inkar/çarpıtma) </a:t>
            </a:r>
            <a:r>
              <a:rPr lang="tr-TR" b="1" dirty="0">
                <a:solidFill>
                  <a:srgbClr val="FF0000"/>
                </a:solidFill>
              </a:rPr>
              <a:t>X</a:t>
            </a: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‘Kardeşime vurmaktan hoşlanmamalıyım’ (kendisini suçlama) </a:t>
            </a:r>
            <a:r>
              <a:rPr lang="tr-TR" b="1" dirty="0">
                <a:solidFill>
                  <a:srgbClr val="FF0000"/>
                </a:solidFill>
              </a:rPr>
              <a:t>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Anne: ‘Kardeşine çok öfkelenmeni ve ona vurmak istemeni anlıyorum ancak kardeşini vurmana izin veremem çünkü sen ona vurduğunda kardeşinin canının acıtırsın, kardeşinin canının yanmasını istemiyorum. Çünkü öyle olduğunda üzülüyorum.’ </a:t>
            </a:r>
            <a:r>
              <a:rPr lang="tr-TR" b="1" dirty="0">
                <a:solidFill>
                  <a:srgbClr val="00B050"/>
                </a:solidFill>
              </a:rPr>
              <a:t>√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Çocuk: ‘Ben bundan hoşlansam da annem hoşlanmıyor.’ </a:t>
            </a:r>
            <a:r>
              <a:rPr lang="tr-TR" b="1" dirty="0">
                <a:solidFill>
                  <a:srgbClr val="00B05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770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Hayatı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4752528" cy="372744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b="1" dirty="0">
                <a:solidFill>
                  <a:srgbClr val="7030A0"/>
                </a:solidFill>
              </a:rPr>
              <a:t>Carl </a:t>
            </a:r>
            <a:r>
              <a:rPr lang="tr-TR" b="1" dirty="0" err="1">
                <a:solidFill>
                  <a:srgbClr val="7030A0"/>
                </a:solidFill>
              </a:rPr>
              <a:t>Ransom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b="1" dirty="0" err="1">
                <a:solidFill>
                  <a:srgbClr val="7030A0"/>
                </a:solidFill>
              </a:rPr>
              <a:t>Rogers</a:t>
            </a:r>
            <a:endParaRPr lang="tr-TR" b="1" dirty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8 Ocak 1902; A.B.D., Chicago, Illinois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Babası başarılı bir </a:t>
            </a:r>
            <a:r>
              <a:rPr lang="tr-TR" b="1" dirty="0">
                <a:solidFill>
                  <a:srgbClr val="0070C0"/>
                </a:solidFill>
              </a:rPr>
              <a:t>mühendis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Dört erkek ve bir kız kardeşi var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Tutucu ve geleneksel bir Protestan aile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Kuralcı ve duyguların bastırıldığı bir aile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Dans etmek, sinemaya gitmek, sigara içmek, kağıt oynamak ve içki içmek  yasak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</a:t>
            </a:r>
            <a:r>
              <a:rPr lang="tr-TR" dirty="0"/>
              <a:t>, utangaç, yalnız ve sosyal yönden zayıf bir çocuk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Sürekli okuyan, zeki bir çocuk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2050" name="Picture 2" descr="File:Map of USA IL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94835"/>
            <a:ext cx="3888432" cy="25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Koşullu olumlu saygı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Çoğu anne baba, çocukları kendilerinden beklenenleri yerine getirdiği sürece çocuklarını sever,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Çocuklarının davranışlarını onaylamadıklarında ise sevgilerini geri çekerler.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Değer koşulları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Koşullu sevgi ve saygı ≠ Sevgi ve saygı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Ben sadece belirli koşullar altında sevilmeye değerim (benlik kavramı)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Çocuklar kendi gerçek duygu ve isteklerinden (</a:t>
            </a:r>
            <a:r>
              <a:rPr lang="tr-TR" dirty="0" err="1"/>
              <a:t>organizmik</a:t>
            </a:r>
            <a:r>
              <a:rPr lang="tr-TR" dirty="0"/>
              <a:t>) vazgeçerek, ebeveynlerinin uygun gördüğü şekilde hissetmeyi ve davranmayı öğrenirler.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Kendileri ile ilgili farkındalıkları azalır.</a:t>
            </a:r>
          </a:p>
        </p:txBody>
      </p:sp>
    </p:spTree>
    <p:extLst>
      <p:ext uri="{BB962C8B-B14F-4D97-AF65-F5344CB8AC3E}">
        <p14:creationId xmlns:p14="http://schemas.microsoft.com/office/powerpoint/2010/main" val="23035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Koşullu olumlu saygı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İleriki yaşlarda da önem verdiğimiz kişilerin onayını ve dolayısıyla sevgi ve desteğini kazandıracak davranışları devam ettiririz.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Hayır dememe.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Başkaları için yaşama.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Ne istediğini bilememe.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Sürekli ‘uyumlu’ olmaya çabalama (uyma davranışı)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İdeallerinin ne olduğunu bilmeme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tr-TR" dirty="0"/>
              <a:t>İdeallerinden uzaklaşma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Sonuç olarak kişinin kendisiyle, kendi gerçek duygu ve özellikleriyle bağı kopar.</a:t>
            </a:r>
          </a:p>
        </p:txBody>
      </p:sp>
    </p:spTree>
    <p:extLst>
      <p:ext uri="{BB962C8B-B14F-4D97-AF65-F5344CB8AC3E}">
        <p14:creationId xmlns:p14="http://schemas.microsoft.com/office/powerpoint/2010/main" val="27298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Hayatı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4752528" cy="37274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12 yaşındayken Chicago’nun batısındaki bir çiftliğe taşınırlar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Rogers’ın</a:t>
            </a:r>
            <a:r>
              <a:rPr lang="tr-TR" dirty="0"/>
              <a:t> doğa, ziraat ve bilime ilgisi başlar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Çevrenin biyoloji ve ziraat uzmanı haline gelir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Wisconsin Üniversitesi’nde ziraat eğitimi alır.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Zamanla </a:t>
            </a:r>
            <a:r>
              <a:rPr lang="tr-TR" dirty="0" err="1"/>
              <a:t>ziraate</a:t>
            </a:r>
            <a:r>
              <a:rPr lang="tr-TR" dirty="0"/>
              <a:t> olan ilgisini kaybeder.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996952"/>
            <a:ext cx="3850861" cy="27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Hayatı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4752528" cy="372744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Helen Eliot ile evlenir.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Papaz olmaya karar verir ve tarih okumaya başlar.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Kiliseye katılır.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Psikolojiye ilgi duyar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Columbia Üniversitesi’nde psikoloji eğitimine başlar.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Kilisede insanlara yardım etmekten keyif alır.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Ancak inancı zamanla azalmaya başlar.</a:t>
            </a:r>
          </a:p>
        </p:txBody>
      </p:sp>
      <p:pic>
        <p:nvPicPr>
          <p:cNvPr id="4098" name="Picture 2" descr="Carl Rogers Kimdir? | Ventus Eğitim Danışmanlı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2852936"/>
            <a:ext cx="2448272" cy="347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Hayatı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4752528" cy="372744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Ebeveynlerinin itirazlarına rağmen kiliseden ayrılır.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Columbia Üniversitesi Öğretmenler Kolejine geçer.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Yüksek lisans ve doktora derecesini alır.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New York Rochester’da bulunan ve çocuklar için danışmanlık hizmeti sunulan bir rehberlik merkezinde çalışmaya başlar.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Freud’un kuramıyla yetişmiş olan </a:t>
            </a:r>
            <a:r>
              <a:rPr lang="tr-TR" dirty="0" err="1"/>
              <a:t>Rogers</a:t>
            </a:r>
            <a:r>
              <a:rPr lang="tr-TR" dirty="0"/>
              <a:t>, analitik bakış açısının danışanlarına fayda sağlamadığını görür.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12 yıl boyunca burada çalıştıktan sonra kendi yaklaşımını geliştirir.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0290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Hayatı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4752528" cy="413211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Ohio, Chicago ve Wisconsin Üniversitesinde profesör olarak görev yaptı.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Danışan Merkezli Terapi yaklaşımı ile ilgilendi.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Haftada 15-20 saatini terapiye ayırdı.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Toplumsal çatışma, dünya barışı gibi konularla ilgilendi.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APA başkanlığı yaptı.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Kurum tarafından verilen ‘Üstün bilimsel katkı </a:t>
            </a:r>
            <a:r>
              <a:rPr lang="tr-TR" dirty="0" err="1"/>
              <a:t>ödülü’nün</a:t>
            </a:r>
            <a:r>
              <a:rPr lang="tr-TR" dirty="0"/>
              <a:t> ilk sahibidir.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4 Şubat 1987’de kalp krizi nedeniyle vefat etti.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86" y="3265647"/>
            <a:ext cx="41338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Carl </a:t>
            </a:r>
            <a:r>
              <a:rPr lang="tr-TR" dirty="0" err="1"/>
              <a:t>Rogers</a:t>
            </a:r>
            <a:r>
              <a:rPr lang="tr-TR" dirty="0"/>
              <a:t> ve Birey Merkezli Yaklaşım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Danışan merkezli terapi (Client </a:t>
            </a:r>
            <a:r>
              <a:rPr lang="tr-TR" dirty="0" err="1"/>
              <a:t>Centered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Danışan daha fazla aktiftir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Diğer yaklaşımlarda ise danışan pasiftir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Terapist aktiftir ve akıllıca yorumlar yapar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Yetki ve sorumluluk terapisttedir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</a:t>
            </a:r>
            <a:r>
              <a:rPr lang="tr-TR" dirty="0"/>
              <a:t> bu yaklaşımı reddetmiştir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Değişimin sorumluluğu danışana aittir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Çünkü insan kendi düşünce ve davranışlarını olumlu yönde değiştirebilecek güce sahiptir.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80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</p:spPr>
        <p:txBody>
          <a:bodyPr>
            <a:normAutofit/>
          </a:bodyPr>
          <a:lstStyle/>
          <a:p>
            <a:pPr marL="342900" indent="-342900"/>
            <a:r>
              <a:rPr lang="tr-TR" dirty="0"/>
              <a:t>Carl </a:t>
            </a:r>
            <a:r>
              <a:rPr lang="tr-TR" dirty="0" err="1"/>
              <a:t>Rogers</a:t>
            </a:r>
            <a:r>
              <a:rPr lang="tr-TR" dirty="0"/>
              <a:t> ve Birey Merkezli Yaklaşım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err="1"/>
              <a:t>Rogers’ın</a:t>
            </a:r>
            <a:r>
              <a:rPr lang="tr-TR" dirty="0"/>
              <a:t> bu yaklaşımı: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Kişilik gelişimi, ebeveynlik, eğitim, dünya barışı, ırklar arası iletişim benzeri klinik olmayan alanları da içermektedir.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Birey merkezli yaklaşım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9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6307</TotalTime>
  <Words>1479</Words>
  <Application>Microsoft Office PowerPoint</Application>
  <PresentationFormat>Ekran Gösterisi (4:3)</PresentationFormat>
  <Paragraphs>218</Paragraphs>
  <Slides>31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Perpetua</vt:lpstr>
      <vt:lpstr>Wingdings 2</vt:lpstr>
      <vt:lpstr>Hisse Senedi</vt:lpstr>
      <vt:lpstr>PSİKOLOJİDE ANA KURAMLAR PSİ 305</vt:lpstr>
      <vt:lpstr>Carl Rogers ve Birey Merkezli Yaklaşım</vt:lpstr>
      <vt:lpstr>Hayatı</vt:lpstr>
      <vt:lpstr>Hayatı</vt:lpstr>
      <vt:lpstr>Hayatı</vt:lpstr>
      <vt:lpstr>Hayatı</vt:lpstr>
      <vt:lpstr>Hayatı</vt:lpstr>
      <vt:lpstr>Carl Rogers ve Birey Merkezli Yaklaşım</vt:lpstr>
      <vt:lpstr>Carl Rogers ve Birey Merkezli Yaklaşım</vt:lpstr>
      <vt:lpstr>Carl Rogers ve Birey Merkezli Yaklaşım</vt:lpstr>
      <vt:lpstr>Gerçekleştirme eğilimi</vt:lpstr>
      <vt:lpstr>Gerçekleştirme eğilimi</vt:lpstr>
      <vt:lpstr>Yapıcı vs Yıkıcı</vt:lpstr>
      <vt:lpstr>Özet</vt:lpstr>
      <vt:lpstr>Gerçek nedir?</vt:lpstr>
      <vt:lpstr>Farkındalığın düzeyleri</vt:lpstr>
      <vt:lpstr>Farkındalık eşiği altı</vt:lpstr>
      <vt:lpstr>Farkındalık eşiği altı</vt:lpstr>
      <vt:lpstr>Farkındalık eşiği altı</vt:lpstr>
      <vt:lpstr>Çarpıtılmış algı</vt:lpstr>
      <vt:lpstr>Doğru algı</vt:lpstr>
      <vt:lpstr>Benlik kavramı</vt:lpstr>
      <vt:lpstr>Benlik kavramı</vt:lpstr>
      <vt:lpstr>‘Organizmik benlik’ ve ‘Benlik kavramı’</vt:lpstr>
      <vt:lpstr>‘Organizmik benlik’ ve ‘Benlik kavramı’</vt:lpstr>
      <vt:lpstr>‘İdeal benlik’</vt:lpstr>
      <vt:lpstr>‘Benlik’</vt:lpstr>
      <vt:lpstr>‘Benlik’</vt:lpstr>
      <vt:lpstr>Koşulsuz olumlu saygı</vt:lpstr>
      <vt:lpstr>Koşullu olumlu saygı</vt:lpstr>
      <vt:lpstr>Koşullu olumlu saygı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EĞİTİM</dc:title>
  <dc:creator>KIRDÖK</dc:creator>
  <cp:lastModifiedBy>Turboxx</cp:lastModifiedBy>
  <cp:revision>1415</cp:revision>
  <cp:lastPrinted>2024-12-01T16:49:19Z</cp:lastPrinted>
  <dcterms:created xsi:type="dcterms:W3CDTF">2012-10-08T08:09:00Z</dcterms:created>
  <dcterms:modified xsi:type="dcterms:W3CDTF">2026-05-15T12:10:03Z</dcterms:modified>
</cp:coreProperties>
</file>