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9" r:id="rId4"/>
    <p:sldId id="284" r:id="rId5"/>
    <p:sldId id="260" r:id="rId6"/>
    <p:sldId id="270" r:id="rId7"/>
    <p:sldId id="261" r:id="rId8"/>
    <p:sldId id="263" r:id="rId9"/>
    <p:sldId id="265" r:id="rId10"/>
    <p:sldId id="268" r:id="rId11"/>
    <p:sldId id="271" r:id="rId12"/>
    <p:sldId id="269" r:id="rId13"/>
    <p:sldId id="272" r:id="rId14"/>
    <p:sldId id="273" r:id="rId15"/>
    <p:sldId id="274" r:id="rId16"/>
    <p:sldId id="282" r:id="rId17"/>
    <p:sldId id="283"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22.12.2021</a:t>
            </a:fld>
            <a:endParaRPr lang="tr-TR" dirty="0"/>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22.12.2021</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348880"/>
            <a:ext cx="7543800" cy="2150095"/>
          </a:xfrm>
        </p:spPr>
        <p:txBody>
          <a:bodyPr/>
          <a:lstStyle/>
          <a:p>
            <a:pPr algn="ctr"/>
            <a:r>
              <a:rPr lang="tr-TR" b="1" dirty="0">
                <a:latin typeface="Book Antiqua" panose="02040602050305030304" pitchFamily="18" charset="0"/>
              </a:rPr>
              <a:t>Elektronik </a:t>
            </a:r>
            <a:br>
              <a:rPr lang="tr-TR" b="1" dirty="0">
                <a:latin typeface="Book Antiqua" panose="02040602050305030304" pitchFamily="18" charset="0"/>
              </a:rPr>
            </a:br>
            <a:r>
              <a:rPr lang="tr-TR" b="1" dirty="0">
                <a:latin typeface="Book Antiqua" panose="02040602050305030304" pitchFamily="18" charset="0"/>
              </a:rPr>
              <a:t>Tebligat</a:t>
            </a:r>
          </a:p>
        </p:txBody>
      </p:sp>
    </p:spTree>
    <p:extLst>
      <p:ext uri="{BB962C8B-B14F-4D97-AF65-F5344CB8AC3E}">
        <p14:creationId xmlns:p14="http://schemas.microsoft.com/office/powerpoint/2010/main" val="42457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208912" cy="6669360"/>
          </a:xfrm>
        </p:spPr>
        <p:txBody>
          <a:bodyPr>
            <a:normAutofit fontScale="77500" lnSpcReduction="20000"/>
          </a:bodyPr>
          <a:lstStyle/>
          <a:p>
            <a:pPr algn="just">
              <a:buFont typeface="Arial" charset="0"/>
              <a:buChar char="•"/>
            </a:pPr>
            <a:endParaRPr lang="tr-TR" sz="2000" dirty="0">
              <a:latin typeface="Book Antiqua" panose="02040602050305030304" pitchFamily="18" charset="0"/>
            </a:endParaRPr>
          </a:p>
          <a:p>
            <a:pPr algn="just">
              <a:buFont typeface="Arial" charset="0"/>
              <a:buChar char="•"/>
            </a:pPr>
            <a:r>
              <a:rPr lang="tr-TR" dirty="0">
                <a:latin typeface="Book Antiqua" panose="02040602050305030304" pitchFamily="18" charset="0"/>
              </a:rPr>
              <a:t>AYM Kararı, </a:t>
            </a:r>
            <a:r>
              <a:rPr lang="nn-NO" dirty="0">
                <a:latin typeface="Book Antiqua" panose="02040602050305030304" pitchFamily="18" charset="0"/>
              </a:rPr>
              <a:t>R.G. T. 04.03.2020 S. 31058 </a:t>
            </a:r>
            <a:r>
              <a:rPr lang="tr-TR" i="1" dirty="0">
                <a:latin typeface="Book Antiqua" panose="02040602050305030304" pitchFamily="18" charset="0"/>
              </a:rPr>
              <a:t>“...Somut olayda şikâyet konusu yargılama sürecine ilişkin nihai karar olan Yargıtay ilamı, başvurucunun avukatına e-tebligat yoluyla tebliğ edilmiştir. İlgili mevzuat uyarınca e-tebligat yolunun kullanıldığı gönderiler, muhatabın hesabına ulaştığı tarihi izleyen beşinci günün sonunda tebliğ edilmiş sayılmaktadır (anılan hükmün vergi hukuku bağlamında mahkemeye erişim hakkı ve eşitlik ilkesine aykırılık teşkil etmediğine dair Anayasa Mahkemesi kararı için bkz. AYM, E. 2018/144, K.2019/72, 19/9/2019). </a:t>
            </a:r>
            <a:r>
              <a:rPr lang="tr-TR" sz="2600" b="1" i="1" dirty="0">
                <a:latin typeface="Book Antiqua" panose="02040602050305030304" pitchFamily="18" charset="0"/>
              </a:rPr>
              <a:t>Buna göre somut olayda tebliğ mazbatasında “Tebligat alıcının hesabına iletilmesini müteakip mevzuat gereği belirlenen süre sonunda otomatik olarak okundu sayıldı.” şeklindeki delil kaydının oluşturulduğu 20/1/2019 tarihi, tebliğ tarihidir. </a:t>
            </a:r>
            <a:r>
              <a:rPr lang="tr-TR" i="1" dirty="0">
                <a:latin typeface="Book Antiqua" panose="02040602050305030304" pitchFamily="18" charset="0"/>
              </a:rPr>
              <a:t>Bununla birlikte başvuru konusu olayda başvurucu vekilinin 15/1/2019 tarihinde gerekçeli nihai karar tebligatını açtığına dair delil kaydı oluşturulmuş ve bu kayıt e-tebligat mazbatası ile PTT sorgulama raporuna da işlenmiştir. Yukarıda yer verilen Bakanlık düzenlemesi uyarınca söz konusu delil kaydı, tebligatın alıcısı tarafından okunduğu anlamına gelmektedir. İlgili Yönetmelik uyarınca elektronik mesajın tamamı iletilmeden delil kaydı oluşturulmadığı da dikkate alındığında somut olayda başvurucunun e-tebligatın vekili tarafından açıldığı 15/1/2019 tarihinde bireysel başvuruya ilişkin gerekçeli nihai karardan haberdar olduğunun ve bu doğrultuda bireysel başvuru süresinin 15/1/2019 tarihinden itibaren işlemeye başladığının kabul edilmesi gerekir. Nitekim ilgili usul kuralları uyarınca sürenin münhasıran tebliğden itibaren işlemeye başlayacağının kabul edildiği uygulamaların aksine bireysel başvuru yolunda başvuru süresi, ihlalin öğrenilmesi esasına bağlanmıştır. Sonuç olarak bireysel başvuru konusu yargılama sürecine ilişkin nihai karardan 15/1/2019 tarihinde haberdar olduğu anlaşılan başvurucunun otuz günlük bireysel başvurusu süresinden sonra, 15/2/2019 tarihinde gerçekleştirdiği bireysel başvurusunun süre aşımı nedeniyle kabul edilemez olduğuna karar verilmesi gerekir...”</a:t>
            </a:r>
            <a:r>
              <a:rPr lang="tr-TR" dirty="0">
                <a:latin typeface="Book Antiqua" panose="02040602050305030304" pitchFamily="18" charset="0"/>
              </a:rPr>
              <a:t> </a:t>
            </a:r>
            <a:r>
              <a:rPr lang="nn-NO" dirty="0">
                <a:latin typeface="Book Antiqua" panose="02040602050305030304" pitchFamily="18" charset="0"/>
              </a:rPr>
              <a:t>(www.anayasa.gov.tr)</a:t>
            </a:r>
            <a:endParaRPr lang="tr-TR"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504167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1C6E62-7BEC-4DB5-8218-6C040CC46BE8}"/>
              </a:ext>
            </a:extLst>
          </p:cNvPr>
          <p:cNvSpPr>
            <a:spLocks noGrp="1"/>
          </p:cNvSpPr>
          <p:nvPr>
            <p:ph type="title"/>
          </p:nvPr>
        </p:nvSpPr>
        <p:spPr/>
        <p:txBody>
          <a:bodyPr/>
          <a:lstStyle/>
          <a:p>
            <a:r>
              <a:rPr lang="tr-TR" dirty="0"/>
              <a:t>VUK m.107/A-</a:t>
            </a:r>
          </a:p>
        </p:txBody>
      </p:sp>
      <p:sp>
        <p:nvSpPr>
          <p:cNvPr id="3" name="İçerik Yer Tutucusu 2">
            <a:extLst>
              <a:ext uri="{FF2B5EF4-FFF2-40B4-BE49-F238E27FC236}">
                <a16:creationId xmlns:a16="http://schemas.microsoft.com/office/drawing/2014/main" id="{3B4E0D2D-E4E9-4CC7-99FD-66F8B17784D0}"/>
              </a:ext>
            </a:extLst>
          </p:cNvPr>
          <p:cNvSpPr>
            <a:spLocks noGrp="1"/>
          </p:cNvSpPr>
          <p:nvPr>
            <p:ph idx="1"/>
          </p:nvPr>
        </p:nvSpPr>
        <p:spPr/>
        <p:txBody>
          <a:bodyPr>
            <a:normAutofit lnSpcReduction="10000"/>
          </a:bodyPr>
          <a:lstStyle/>
          <a:p>
            <a:pPr marL="114300" indent="0" algn="just">
              <a:buNone/>
            </a:pPr>
            <a:r>
              <a:rPr lang="tr-TR" b="1" dirty="0">
                <a:latin typeface="Book Antiqua" panose="02040602050305030304" pitchFamily="18" charset="0"/>
              </a:rPr>
              <a:t>Elektronik ortamda tebliğ</a:t>
            </a:r>
          </a:p>
          <a:p>
            <a:pPr marL="114300" indent="0" algn="just">
              <a:buNone/>
            </a:pPr>
            <a:r>
              <a:rPr lang="tr-TR" dirty="0">
                <a:latin typeface="Book Antiqua" panose="02040602050305030304" pitchFamily="18" charset="0"/>
              </a:rPr>
              <a:t> </a:t>
            </a:r>
            <a:r>
              <a:rPr lang="tr-TR" b="1" dirty="0">
                <a:latin typeface="Book Antiqua" panose="02040602050305030304" pitchFamily="18" charset="0"/>
              </a:rPr>
              <a:t>Madde 107/A – (Ek: 23/7/2010-6009/7 </a:t>
            </a:r>
            <a:r>
              <a:rPr lang="tr-TR" b="1" dirty="0" err="1">
                <a:latin typeface="Book Antiqua" panose="02040602050305030304" pitchFamily="18" charset="0"/>
              </a:rPr>
              <a:t>md.</a:t>
            </a:r>
            <a:r>
              <a:rPr lang="tr-TR" b="1" dirty="0">
                <a:latin typeface="Book Antiqua" panose="02040602050305030304" pitchFamily="18" charset="0"/>
              </a:rPr>
              <a:t>) </a:t>
            </a:r>
            <a:r>
              <a:rPr lang="tr-TR" dirty="0">
                <a:latin typeface="Book Antiqua" panose="02040602050305030304" pitchFamily="18" charset="0"/>
              </a:rPr>
              <a:t>Bu Kanun hükümlerine göre tebliğ yapılacak kimselere, 93 üncü maddede sayılan usullerle bağlı kalınmaksızın, </a:t>
            </a:r>
            <a:r>
              <a:rPr lang="tr-TR" u="sng" dirty="0">
                <a:latin typeface="Book Antiqua" panose="02040602050305030304" pitchFamily="18" charset="0"/>
              </a:rPr>
              <a:t>tebliğe elverişli elektronik bir adres vasıtasıyla elektronik ortamda tebliğ yapılabilir.</a:t>
            </a:r>
            <a:r>
              <a:rPr lang="tr-TR" dirty="0">
                <a:latin typeface="Book Antiqua" panose="02040602050305030304" pitchFamily="18" charset="0"/>
              </a:rPr>
              <a:t> (Ek fıkra: 7/4/2015-6637/5 </a:t>
            </a:r>
            <a:r>
              <a:rPr lang="tr-TR" dirty="0" err="1">
                <a:latin typeface="Book Antiqua" panose="02040602050305030304" pitchFamily="18" charset="0"/>
              </a:rPr>
              <a:t>md.</a:t>
            </a:r>
            <a:r>
              <a:rPr lang="tr-TR" dirty="0">
                <a:latin typeface="Book Antiqua" panose="02040602050305030304" pitchFamily="18" charset="0"/>
              </a:rPr>
              <a:t>) </a:t>
            </a:r>
            <a:r>
              <a:rPr lang="tr-TR" dirty="0">
                <a:effectLst>
                  <a:outerShdw blurRad="38100" dist="38100" dir="2700000" algn="tl">
                    <a:srgbClr val="000000">
                      <a:alpha val="43137"/>
                    </a:srgbClr>
                  </a:outerShdw>
                </a:effectLst>
                <a:latin typeface="Book Antiqua" panose="02040602050305030304" pitchFamily="18" charset="0"/>
              </a:rPr>
              <a:t>Elektronik ortamda tebligat, muhatabın elektronik adresine ulaştığı tarihi izleyen beşinci günün sonunda yapılmış sayılır. </a:t>
            </a:r>
            <a:r>
              <a:rPr lang="tr-TR" b="1" i="1" u="sng" dirty="0">
                <a:effectLst>
                  <a:outerShdw blurRad="38100" dist="38100" dir="2700000" algn="tl">
                    <a:srgbClr val="000000">
                      <a:alpha val="43137"/>
                    </a:srgbClr>
                  </a:outerShdw>
                </a:effectLst>
                <a:latin typeface="Book Antiqua" panose="02040602050305030304" pitchFamily="18" charset="0"/>
              </a:rPr>
              <a:t>Maliye Bakanlığı, </a:t>
            </a:r>
            <a:r>
              <a:rPr lang="tr-TR" dirty="0">
                <a:latin typeface="Book Antiqua" panose="02040602050305030304" pitchFamily="18" charset="0"/>
              </a:rPr>
              <a:t>elektronik ortamda yapılacak tebliğle ilgili her türlü teknik altyapıyı kurmaya veya kurulmuş olanları kullanmaya, tebliğe elverişli elektronik adres kullanma zorunluluğu getirmeye ve kendisine elektronik ortamda tebliğ yapılacakları ve elektronik tebliğe ilişkin diğer usul ve esasları belirlemeye yetkilidir.</a:t>
            </a:r>
            <a:endParaRPr lang="tr-TR" i="1" dirty="0">
              <a:latin typeface="Book Antiqua" panose="02040602050305030304" pitchFamily="18" charset="0"/>
            </a:endParaRPr>
          </a:p>
          <a:p>
            <a:endParaRPr lang="tr-TR" dirty="0"/>
          </a:p>
        </p:txBody>
      </p:sp>
    </p:spTree>
    <p:extLst>
      <p:ext uri="{BB962C8B-B14F-4D97-AF65-F5344CB8AC3E}">
        <p14:creationId xmlns:p14="http://schemas.microsoft.com/office/powerpoint/2010/main" val="3138057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a:bodyPr>
          <a:lstStyle/>
          <a:p>
            <a:pPr marL="114300" indent="0" algn="just">
              <a:buNone/>
            </a:pPr>
            <a:endParaRPr lang="tr-TR" i="1" dirty="0">
              <a:latin typeface="Book Antiqua" panose="02040602050305030304" pitchFamily="18" charset="0"/>
            </a:endParaRPr>
          </a:p>
          <a:p>
            <a:pPr marL="114300" indent="0" algn="just">
              <a:buNone/>
            </a:pPr>
            <a:r>
              <a:rPr lang="tr-TR" dirty="0"/>
              <a:t>	</a:t>
            </a:r>
            <a:r>
              <a:rPr lang="tr-TR" b="1" dirty="0">
                <a:latin typeface="Book Antiqua" panose="02040602050305030304" pitchFamily="18" charset="0"/>
              </a:rPr>
              <a:t>Vergi Usul Kanunu m. 21’e göre tebliğ</a:t>
            </a:r>
            <a:r>
              <a:rPr lang="tr-TR" dirty="0">
                <a:latin typeface="Book Antiqua" panose="02040602050305030304" pitchFamily="18" charset="0"/>
              </a:rPr>
              <a:t>, vergilendirmeyi ilgilendiren ve hüküm ifade eden hususların yetkili makamlar tarafından mükellefe veya ceza sorumlusuna yazı ile bildirilmesidir. </a:t>
            </a:r>
          </a:p>
          <a:p>
            <a:pPr marL="114300" indent="0" algn="just">
              <a:buNone/>
            </a:pPr>
            <a:endParaRPr lang="tr-TR" dirty="0"/>
          </a:p>
          <a:p>
            <a:pPr marL="114300" indent="0" algn="just">
              <a:buNone/>
            </a:pPr>
            <a:r>
              <a:rPr lang="tr-TR" dirty="0">
                <a:effectLst>
                  <a:outerShdw blurRad="38100" dist="38100" dir="2700000" algn="tl">
                    <a:srgbClr val="000000">
                      <a:alpha val="43137"/>
                    </a:srgbClr>
                  </a:outerShdw>
                </a:effectLst>
                <a:latin typeface="Book Antiqua" panose="02040602050305030304" pitchFamily="18" charset="0"/>
              </a:rPr>
              <a:t>Mükellefe veya ceza sorumlusuna vergilendirme işlemi ile ilgili tebliğ edilecek yazılar:</a:t>
            </a:r>
          </a:p>
          <a:p>
            <a:pPr marL="114300" indent="0" algn="just">
              <a:buNone/>
            </a:pPr>
            <a:r>
              <a:rPr lang="tr-TR" dirty="0">
                <a:latin typeface="Book Antiqua" panose="02040602050305030304" pitchFamily="18" charset="0"/>
              </a:rPr>
              <a:t>vergi ve ceza ihbarnameleri, </a:t>
            </a:r>
          </a:p>
          <a:p>
            <a:pPr marL="114300" indent="0" algn="just">
              <a:buNone/>
            </a:pPr>
            <a:r>
              <a:rPr lang="tr-TR" dirty="0">
                <a:latin typeface="Book Antiqua" panose="02040602050305030304" pitchFamily="18" charset="0"/>
              </a:rPr>
              <a:t>vergi inceleme raporları, </a:t>
            </a:r>
          </a:p>
          <a:p>
            <a:pPr marL="114300" indent="0" algn="just">
              <a:buNone/>
            </a:pPr>
            <a:r>
              <a:rPr lang="tr-TR" dirty="0">
                <a:latin typeface="Book Antiqua" panose="02040602050305030304" pitchFamily="18" charset="0"/>
              </a:rPr>
              <a:t>ödeme emirleri, </a:t>
            </a:r>
          </a:p>
          <a:p>
            <a:pPr marL="114300" indent="0" algn="just">
              <a:buNone/>
            </a:pPr>
            <a:r>
              <a:rPr lang="tr-TR" dirty="0">
                <a:latin typeface="Book Antiqua" panose="02040602050305030304" pitchFamily="18" charset="0"/>
              </a:rPr>
              <a:t>yargı kararları üzerine düzenlenen ödeme ihbarnameleri, </a:t>
            </a:r>
          </a:p>
          <a:p>
            <a:pPr marL="114300" indent="0" algn="just">
              <a:buNone/>
            </a:pPr>
            <a:r>
              <a:rPr lang="tr-TR" dirty="0">
                <a:latin typeface="Book Antiqua" panose="02040602050305030304" pitchFamily="18" charset="0"/>
              </a:rPr>
              <a:t>takdir komisyonlarınca yükümlüye gönderilecek yazılar, </a:t>
            </a:r>
          </a:p>
          <a:p>
            <a:pPr marL="114300" indent="0" algn="just">
              <a:buNone/>
            </a:pPr>
            <a:r>
              <a:rPr lang="tr-TR" dirty="0">
                <a:latin typeface="Book Antiqua" panose="02040602050305030304" pitchFamily="18" charset="0"/>
              </a:rPr>
              <a:t>düzeltme ve yoklama işlemleri vs.</a:t>
            </a:r>
          </a:p>
        </p:txBody>
      </p:sp>
    </p:spTree>
    <p:extLst>
      <p:ext uri="{BB962C8B-B14F-4D97-AF65-F5344CB8AC3E}">
        <p14:creationId xmlns:p14="http://schemas.microsoft.com/office/powerpoint/2010/main" val="158601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fontScale="92500" lnSpcReduction="20000"/>
          </a:bodyPr>
          <a:lstStyle/>
          <a:p>
            <a:pPr marL="114300" indent="0" algn="just">
              <a:buNone/>
            </a:pPr>
            <a:endParaRPr lang="tr-TR" i="1" dirty="0">
              <a:latin typeface="Book Antiqua" panose="02040602050305030304" pitchFamily="18" charset="0"/>
            </a:endParaRPr>
          </a:p>
          <a:p>
            <a:pPr algn="just"/>
            <a:r>
              <a:rPr lang="tr-TR" dirty="0">
                <a:latin typeface="Book Antiqua" panose="02040602050305030304" pitchFamily="18" charset="0"/>
              </a:rPr>
              <a:t>Maliye Bakanlığı tarafından, 456 Sıra </a:t>
            </a:r>
            <a:r>
              <a:rPr lang="tr-TR" dirty="0" err="1">
                <a:latin typeface="Book Antiqua" panose="02040602050305030304" pitchFamily="18" charset="0"/>
              </a:rPr>
              <a:t>No’lu</a:t>
            </a:r>
            <a:r>
              <a:rPr lang="tr-TR" dirty="0">
                <a:latin typeface="Book Antiqua" panose="02040602050305030304" pitchFamily="18" charset="0"/>
              </a:rPr>
              <a:t> Vergi Usul Kanunu Genel Tebliği, 27/08/2015 tarihinde 29458 sayılı Resmi </a:t>
            </a:r>
            <a:r>
              <a:rPr lang="tr-TR" dirty="0" err="1">
                <a:latin typeface="Book Antiqua" panose="02040602050305030304" pitchFamily="18" charset="0"/>
              </a:rPr>
              <a:t>Gazete’de</a:t>
            </a:r>
            <a:r>
              <a:rPr lang="tr-TR" dirty="0">
                <a:latin typeface="Book Antiqua" panose="02040602050305030304" pitchFamily="18" charset="0"/>
              </a:rPr>
              <a:t> yayımlanmıştır.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Tebliğin 4. maddesinde, elektronik tebligat zorunluluğuna tabi olacak kişiler belirtilmiştir. </a:t>
            </a:r>
          </a:p>
          <a:p>
            <a:pPr marL="114300" indent="0" algn="just">
              <a:buNone/>
            </a:pPr>
            <a:r>
              <a:rPr lang="tr-TR" dirty="0">
                <a:latin typeface="Book Antiqua" panose="02040602050305030304" pitchFamily="18" charset="0"/>
              </a:rPr>
              <a:t>	a) Kurumlar vergisi mükellefleri</a:t>
            </a:r>
          </a:p>
          <a:p>
            <a:pPr marL="114300" indent="0" algn="just">
              <a:buNone/>
            </a:pPr>
            <a:r>
              <a:rPr lang="tr-TR" dirty="0">
                <a:latin typeface="Book Antiqua" panose="02040602050305030304" pitchFamily="18" charset="0"/>
              </a:rPr>
              <a:t>	b) Ticari, zirai ve mesleki kazanç yönünden gelir vergisi mükellefiyeti bulunanlar (Kazançları basit usulde tespit edilenlerle gerçek usulde vergiye tabi olmayan çiftçiler hariç)</a:t>
            </a:r>
          </a:p>
          <a:p>
            <a:pPr marL="114300" indent="0" algn="just">
              <a:buNone/>
            </a:pPr>
            <a:r>
              <a:rPr lang="tr-TR" dirty="0">
                <a:latin typeface="Book Antiqua" panose="02040602050305030304" pitchFamily="18" charset="0"/>
              </a:rPr>
              <a:t>	c)İsteğe bağlı olarak kendilerine elektronik tebligat yapılmasını talep edenler</a:t>
            </a:r>
          </a:p>
          <a:p>
            <a:pPr algn="just"/>
            <a:r>
              <a:rPr lang="tr-TR" b="0" i="0" dirty="0">
                <a:solidFill>
                  <a:srgbClr val="000000"/>
                </a:solidFill>
                <a:effectLst/>
                <a:latin typeface="Book Antiqua" panose="02040602050305030304" pitchFamily="18" charset="0"/>
              </a:rPr>
              <a:t>Bu kişilere, Gelir İdaresi Başkanlığı tarafından internet vergi dairesi bünyesinde tebliğe elverişli elektronik ortam oluşturulmuştur.</a:t>
            </a:r>
          </a:p>
          <a:p>
            <a:pPr algn="just"/>
            <a:endParaRPr lang="tr-TR" dirty="0">
              <a:solidFill>
                <a:srgbClr val="000000"/>
              </a:solidFill>
              <a:latin typeface="Book Antiqua" panose="02040602050305030304" pitchFamily="18" charset="0"/>
            </a:endParaRPr>
          </a:p>
          <a:p>
            <a:pPr algn="just"/>
            <a:r>
              <a:rPr lang="tr-TR" dirty="0">
                <a:latin typeface="Book Antiqua" panose="02040602050305030304" pitchFamily="18" charset="0"/>
              </a:rPr>
              <a:t>Burada yapılacak tebligatlar Gelir İdaresi Başkanlığı tarafından oluşturulmuş olan internet vergi dairesi bünyesinde yapılmaktadır.</a:t>
            </a:r>
          </a:p>
          <a:p>
            <a:pPr marL="114300" indent="0" algn="just">
              <a:buNone/>
            </a:pPr>
            <a:endParaRPr lang="tr-TR" dirty="0"/>
          </a:p>
          <a:p>
            <a:pPr algn="just"/>
            <a:r>
              <a:rPr lang="tr-TR" dirty="0">
                <a:effectLst>
                  <a:outerShdw blurRad="38100" dist="38100" dir="2700000" algn="tl">
                    <a:srgbClr val="000000">
                      <a:alpha val="43137"/>
                    </a:srgbClr>
                  </a:outerShdw>
                </a:effectLst>
                <a:latin typeface="Book Antiqua" panose="02040602050305030304" pitchFamily="18" charset="0"/>
              </a:rPr>
              <a:t>Vergi Usul Kanunu uyarınca yapılacak elektronik tebligatlar, muhatabın elektronik adresine ulaştığı tarihi izleyen beşinci günün sonunda yapılmış sayılır (VUK m. 107/A/2).</a:t>
            </a:r>
          </a:p>
        </p:txBody>
      </p:sp>
    </p:spTree>
    <p:extLst>
      <p:ext uri="{BB962C8B-B14F-4D97-AF65-F5344CB8AC3E}">
        <p14:creationId xmlns:p14="http://schemas.microsoft.com/office/powerpoint/2010/main" val="3238132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7F80AD-6F44-4A2F-AC32-BB740F01639B}"/>
              </a:ext>
            </a:extLst>
          </p:cNvPr>
          <p:cNvSpPr>
            <a:spLocks noGrp="1"/>
          </p:cNvSpPr>
          <p:nvPr>
            <p:ph type="title"/>
          </p:nvPr>
        </p:nvSpPr>
        <p:spPr>
          <a:xfrm>
            <a:off x="395536" y="274638"/>
            <a:ext cx="7681664" cy="562074"/>
          </a:xfrm>
        </p:spPr>
        <p:txBody>
          <a:bodyPr/>
          <a:lstStyle/>
          <a:p>
            <a:r>
              <a:rPr lang="tr-TR" dirty="0"/>
              <a:t>OLAY 1</a:t>
            </a:r>
          </a:p>
        </p:txBody>
      </p:sp>
      <p:sp>
        <p:nvSpPr>
          <p:cNvPr id="3" name="İçerik Yer Tutucusu 2">
            <a:extLst>
              <a:ext uri="{FF2B5EF4-FFF2-40B4-BE49-F238E27FC236}">
                <a16:creationId xmlns:a16="http://schemas.microsoft.com/office/drawing/2014/main" id="{D57EA936-2AB5-49A1-9F47-2DADD2166FBA}"/>
              </a:ext>
            </a:extLst>
          </p:cNvPr>
          <p:cNvSpPr>
            <a:spLocks noGrp="1"/>
          </p:cNvSpPr>
          <p:nvPr>
            <p:ph idx="1"/>
          </p:nvPr>
        </p:nvSpPr>
        <p:spPr>
          <a:xfrm>
            <a:off x="251520" y="1052736"/>
            <a:ext cx="8064896" cy="5805264"/>
          </a:xfrm>
        </p:spPr>
        <p:txBody>
          <a:bodyPr>
            <a:noAutofit/>
          </a:bodyPr>
          <a:lstStyle/>
          <a:p>
            <a:pPr marL="114300" indent="0" algn="just">
              <a:buNone/>
            </a:pPr>
            <a:r>
              <a:rPr lang="tr-TR" sz="1800" dirty="0">
                <a:latin typeface="Book Antiqua" panose="02040602050305030304" pitchFamily="18" charset="0"/>
              </a:rPr>
              <a:t>Afyon merkezli tekstil üzerine üretim yapan (A) Giyim Anonim Şirketi, Adana merkezli, pamuk ve iplik üzerine üretim yapan (B) Üretim Anonim Şirketi’yle, tekstil üretiminde kullanmak üzere 600.000 TL tutarında mal satın alınması hususunda 10.03.2019 tarihinde anlaşmıştır. Taraflar arasında yapılan yazılı sözleşmede (A) Giyim Anonim Şirketi tarafından ödemenin 50.000 TL’si sözleşmenin imzalanmasından hemen sonra, kalan kısmı ise (B) Üretim Anonim Şirketi ipliklerin tamamını teslim ettikten sonraki bir tarihte yapılacaktır. Sözleşmenin imzalanmasının ardından (A) Giyim Anonim Şirketi 50.000 TL’lik ödemeyi gerçekleştirmiştir. (B) Üretim Anonim Şirketi, üzerinde anlaşmış oldukları iplik miktarının tamamını 23.03.2019 tarihinde teslim etmiş ancak (A) Giyim Anonim Şirketi kalan ödemeyi yapmamıştır. Bunun üzerine (B) Üretim Anonim Şirketi yetkilisi şirkete ait kayıtlı elektronik posta adresi üzerinden 20.04.2019 tarihinde, güvenli elektronik imzayla, kalan borcun ödenmesi için (A) Giyim Anonim Şirketi’nin kayıtlı elektronik posta adresine bir bildirimde bulunmuştur. Bu bildirime rağmen ödeme gerçekleştirilmediği için (B) Üretim Anonim Şirketi, kalan 550.000 TL’nin temerrüt faiziyle birlikte tahsili amacıyla (A) Giyim Anonim Şirketi’ne karşı yasal yollara başvurması için Av. Nihat’a 04.05.2019’da vekâletname vermiştir. Taraflar arasındaki arabuluculuk sürecinin olumsuz sonuçlanmasının ardından Av. Nihat, (A) Giyim Anonim Şirketi’ne karşı alacak davası açmıştır.</a:t>
            </a:r>
          </a:p>
        </p:txBody>
      </p:sp>
    </p:spTree>
    <p:extLst>
      <p:ext uri="{BB962C8B-B14F-4D97-AF65-F5344CB8AC3E}">
        <p14:creationId xmlns:p14="http://schemas.microsoft.com/office/powerpoint/2010/main" val="4188503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Nihat’ın açacağı davada (A) Giyim Anonim Şirketi vekilinin, müvekkilinin 20.04.2019 tarihinden itibaren temerrüde düşürülmüş sayılabilmesi için varlığı gerekli olan usulüne uygun ihtar şartının sağlanmadığı yönündeki savunmasının haklılığını tartışınız.</a:t>
            </a:r>
          </a:p>
        </p:txBody>
      </p:sp>
    </p:spTree>
    <p:extLst>
      <p:ext uri="{BB962C8B-B14F-4D97-AF65-F5344CB8AC3E}">
        <p14:creationId xmlns:p14="http://schemas.microsoft.com/office/powerpoint/2010/main" val="56846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a:xfrm>
            <a:off x="467544" y="620688"/>
            <a:ext cx="7620000" cy="4800600"/>
          </a:xfrm>
        </p:spPr>
        <p:txBody>
          <a:bodyPr/>
          <a:lstStyle/>
          <a:p>
            <a:pPr marL="114300" indent="0" algn="just">
              <a:buNone/>
            </a:pPr>
            <a:r>
              <a:rPr lang="tr-TR" b="1" dirty="0">
                <a:effectLst>
                  <a:outerShdw blurRad="38100" dist="38100" dir="2700000" algn="tl">
                    <a:srgbClr val="000000">
                      <a:alpha val="43137"/>
                    </a:srgbClr>
                  </a:outerShdw>
                </a:effectLst>
                <a:latin typeface="Book Antiqua" panose="02040602050305030304" pitchFamily="18" charset="0"/>
              </a:rPr>
              <a:t>TTK m.18: </a:t>
            </a:r>
            <a:r>
              <a:rPr lang="tr-TR" b="1" dirty="0">
                <a:latin typeface="Book Antiqua" panose="02040602050305030304" pitchFamily="18" charset="0"/>
              </a:rPr>
              <a:t>Tacirler arasında, </a:t>
            </a:r>
          </a:p>
          <a:p>
            <a:pPr marL="114300" indent="0" algn="just">
              <a:buNone/>
            </a:pPr>
            <a:r>
              <a:rPr lang="tr-TR" u="sng" dirty="0">
                <a:latin typeface="Book Antiqua" panose="02040602050305030304" pitchFamily="18" charset="0"/>
              </a:rPr>
              <a:t>diğer tarafı temerrüde düşürmeye, </a:t>
            </a:r>
          </a:p>
          <a:p>
            <a:pPr marL="114300" indent="0" algn="just">
              <a:buNone/>
            </a:pPr>
            <a:r>
              <a:rPr lang="tr-TR" u="sng" dirty="0">
                <a:latin typeface="Book Antiqua" panose="02040602050305030304" pitchFamily="18" charset="0"/>
              </a:rPr>
              <a:t>sözleşmeyi feshe</a:t>
            </a:r>
            <a:r>
              <a:rPr lang="tr-TR" dirty="0">
                <a:latin typeface="Book Antiqua" panose="02040602050305030304" pitchFamily="18" charset="0"/>
              </a:rPr>
              <a:t>, </a:t>
            </a:r>
          </a:p>
          <a:p>
            <a:pPr marL="114300" indent="0" algn="just">
              <a:buNone/>
            </a:pPr>
            <a:r>
              <a:rPr lang="tr-TR" u="sng" dirty="0">
                <a:latin typeface="Book Antiqua" panose="02040602050305030304" pitchFamily="18" charset="0"/>
              </a:rPr>
              <a:t>sözleşmeden dönmeye </a:t>
            </a:r>
            <a:r>
              <a:rPr lang="tr-TR" dirty="0">
                <a:latin typeface="Book Antiqua" panose="02040602050305030304" pitchFamily="18" charset="0"/>
              </a:rPr>
              <a:t>ilişkin </a:t>
            </a:r>
          </a:p>
          <a:p>
            <a:pPr marL="114300" indent="0" algn="just">
              <a:buNone/>
            </a:pPr>
            <a:r>
              <a:rPr lang="tr-TR" u="sng" dirty="0">
                <a:latin typeface="Book Antiqua" panose="02040602050305030304" pitchFamily="18" charset="0"/>
              </a:rPr>
              <a:t>ihbarlar veya ihtarlar </a:t>
            </a:r>
          </a:p>
          <a:p>
            <a:pPr algn="just"/>
            <a:r>
              <a:rPr lang="tr-TR" dirty="0">
                <a:latin typeface="Book Antiqua" panose="02040602050305030304" pitchFamily="18" charset="0"/>
              </a:rPr>
              <a:t>noter aracılığıyla, </a:t>
            </a:r>
          </a:p>
          <a:p>
            <a:pPr algn="just"/>
            <a:r>
              <a:rPr lang="tr-TR" dirty="0">
                <a:latin typeface="Book Antiqua" panose="02040602050305030304" pitchFamily="18" charset="0"/>
              </a:rPr>
              <a:t>taahhütlü mektupla, </a:t>
            </a:r>
          </a:p>
          <a:p>
            <a:pPr algn="just"/>
            <a:r>
              <a:rPr lang="tr-TR" dirty="0">
                <a:latin typeface="Book Antiqua" panose="02040602050305030304" pitchFamily="18" charset="0"/>
              </a:rPr>
              <a:t>telgrafla </a:t>
            </a:r>
          </a:p>
          <a:p>
            <a:pPr algn="just"/>
            <a:r>
              <a:rPr lang="tr-TR" dirty="0">
                <a:latin typeface="Book Antiqua" panose="02040602050305030304" pitchFamily="18" charset="0"/>
              </a:rPr>
              <a:t>güvenli elektronik imza kullanılarak kayıtlı elektronik posta sistemi </a:t>
            </a:r>
          </a:p>
          <a:p>
            <a:pPr marL="114300" indent="0" algn="just">
              <a:buNone/>
            </a:pPr>
            <a:r>
              <a:rPr lang="tr-TR" dirty="0">
                <a:latin typeface="Book Antiqua" panose="02040602050305030304" pitchFamily="18" charset="0"/>
              </a:rPr>
              <a:t>ile yapılır.</a:t>
            </a:r>
          </a:p>
        </p:txBody>
      </p:sp>
    </p:spTree>
    <p:extLst>
      <p:ext uri="{BB962C8B-B14F-4D97-AF65-F5344CB8AC3E}">
        <p14:creationId xmlns:p14="http://schemas.microsoft.com/office/powerpoint/2010/main" val="375745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a:xfrm>
            <a:off x="107504" y="188640"/>
            <a:ext cx="7980040" cy="6264696"/>
          </a:xfrm>
        </p:spPr>
        <p:txBody>
          <a:bodyPr>
            <a:normAutofit fontScale="92500" lnSpcReduction="20000"/>
          </a:bodyPr>
          <a:lstStyle/>
          <a:p>
            <a:pPr algn="just"/>
            <a:r>
              <a:rPr lang="tr-TR" dirty="0">
                <a:latin typeface="Book Antiqua" panose="02040602050305030304" pitchFamily="18" charset="0"/>
              </a:rPr>
              <a:t>Kayıtlı elektronik posta, dayanağı, 6102 Sayılı Türk Ticaret Kanunu ve bu kanuna dayanılarak hazırlanan Kayıtlı Elektronik Posta Sistemine İlişkin Usul ve Esaslar Hakkında Yönetmelik.</a:t>
            </a:r>
          </a:p>
          <a:p>
            <a:pPr algn="just"/>
            <a:endParaRPr lang="tr-TR" dirty="0">
              <a:latin typeface="Book Antiqua" panose="02040602050305030304" pitchFamily="18" charset="0"/>
            </a:endParaRPr>
          </a:p>
          <a:p>
            <a:pPr algn="just"/>
            <a:r>
              <a:rPr lang="tr-TR" dirty="0">
                <a:latin typeface="Book Antiqua" panose="02040602050305030304" pitchFamily="18" charset="0"/>
              </a:rPr>
              <a:t>İlgili yönetmelik madde 4/i’de;  kayıtlı elektronik posta (KEP), </a:t>
            </a:r>
            <a:r>
              <a:rPr lang="tr-TR" dirty="0">
                <a:solidFill>
                  <a:srgbClr val="000000"/>
                </a:solidFill>
                <a:latin typeface="Book Antiqua" panose="02040602050305030304" pitchFamily="18" charset="0"/>
              </a:rPr>
              <a:t>e</a:t>
            </a:r>
            <a:r>
              <a:rPr lang="tr-TR" b="0" i="0" dirty="0">
                <a:solidFill>
                  <a:srgbClr val="000000"/>
                </a:solidFill>
                <a:effectLst/>
                <a:latin typeface="Book Antiqua" panose="02040602050305030304" pitchFamily="18" charset="0"/>
              </a:rPr>
              <a:t>lektronik iletilerin, gönderimi ve teslimatı da dâhil olmak üzere kullanımına ilişkin olarak hukukî delil sağlayan, elektronik postanın nitelikli şekli olarak tanımlanmıştır.</a:t>
            </a:r>
          </a:p>
          <a:p>
            <a:pPr algn="just"/>
            <a:endParaRPr lang="tr-TR" dirty="0">
              <a:solidFill>
                <a:srgbClr val="000000"/>
              </a:solidFill>
              <a:latin typeface="Book Antiqua" panose="02040602050305030304" pitchFamily="18" charset="0"/>
            </a:endParaRPr>
          </a:p>
          <a:p>
            <a:pPr algn="just"/>
            <a:r>
              <a:rPr lang="tr-TR" b="0" i="0" dirty="0">
                <a:solidFill>
                  <a:srgbClr val="000000"/>
                </a:solidFill>
                <a:effectLst/>
                <a:latin typeface="Times New Roman" panose="02020603050405020304" pitchFamily="18" charset="0"/>
              </a:rPr>
              <a:t>İlgili yönetmelik madde 4/j’de; Kayıtlı elektronik posta hizmet sağlayıcısı (KEPHS) tanımına yer verilmiş ve bu tanımın içinde, </a:t>
            </a:r>
            <a:r>
              <a:rPr lang="tr-TR" b="0" i="0" dirty="0" err="1">
                <a:solidFill>
                  <a:srgbClr val="000000"/>
                </a:solidFill>
                <a:effectLst/>
                <a:latin typeface="Times New Roman" panose="02020603050405020304" pitchFamily="18" charset="0"/>
              </a:rPr>
              <a:t>Teb</a:t>
            </a:r>
            <a:r>
              <a:rPr lang="tr-TR" b="0" i="0" dirty="0">
                <a:solidFill>
                  <a:srgbClr val="000000"/>
                </a:solidFill>
                <a:effectLst/>
                <a:latin typeface="Times New Roman" panose="02020603050405020304" pitchFamily="18" charset="0"/>
              </a:rPr>
              <a:t>. K. Hükümlerine elektronik ortamda yapılacak tebligatlar bakımından yetkili olduğuna yer verilmiştir: KEPHS: «13/1/2011 tarihli ve 6102 sayılı Türk Ticaret Kanunu kapsamındaki yetkilendirme çerçevesinde KEP sistemi kurmak ve işletmek için kurulan anonim şirket ile başvuru yapması ve </a:t>
            </a:r>
            <a:r>
              <a:rPr lang="tr-TR" b="1" i="0" dirty="0">
                <a:solidFill>
                  <a:srgbClr val="000000"/>
                </a:solidFill>
                <a:effectLst/>
                <a:latin typeface="Times New Roman" panose="02020603050405020304" pitchFamily="18" charset="0"/>
              </a:rPr>
              <a:t>gerekli koşulları sağlaması hâlinde 11/2/1959 tarihli ve 7201 sayılı Tebligat Kanununun hükümlerine göre elektronik ortamda tebligat yapmaya yetkili kılınmış idare</a:t>
            </a:r>
            <a:r>
              <a:rPr lang="tr-TR" b="0" i="0" dirty="0">
                <a:solidFill>
                  <a:srgbClr val="000000"/>
                </a:solidFill>
                <a:effectLst/>
                <a:latin typeface="Times New Roman" panose="02020603050405020304" pitchFamily="18" charset="0"/>
              </a:rPr>
              <a:t>»</a:t>
            </a:r>
          </a:p>
          <a:p>
            <a:pPr marL="114300" indent="0" algn="just">
              <a:buNone/>
            </a:pPr>
            <a:endParaRPr lang="tr-TR" b="0" i="0" dirty="0">
              <a:solidFill>
                <a:srgbClr val="000000"/>
              </a:solidFill>
              <a:effectLst/>
              <a:latin typeface="Times New Roman" panose="02020603050405020304" pitchFamily="18" charset="0"/>
            </a:endParaRPr>
          </a:p>
          <a:p>
            <a:pPr algn="just"/>
            <a:r>
              <a:rPr lang="tr-TR" b="1" i="0" dirty="0">
                <a:solidFill>
                  <a:srgbClr val="000000"/>
                </a:solidFill>
                <a:effectLst/>
                <a:latin typeface="Times New Roman" panose="02020603050405020304" pitchFamily="18" charset="0"/>
              </a:rPr>
              <a:t>Ulusal elektronik tebligat sistemi? </a:t>
            </a:r>
          </a:p>
          <a:p>
            <a:pPr algn="just"/>
            <a:r>
              <a:rPr lang="tr-TR" b="1" i="0" dirty="0">
                <a:solidFill>
                  <a:srgbClr val="000000"/>
                </a:solidFill>
                <a:effectLst/>
                <a:latin typeface="Times New Roman" panose="02020603050405020304" pitchFamily="18" charset="0"/>
              </a:rPr>
              <a:t>Kayıtlı elektronik posta sistemi?</a:t>
            </a:r>
          </a:p>
          <a:p>
            <a:pPr algn="just"/>
            <a:endParaRPr lang="tr-TR" dirty="0">
              <a:solidFill>
                <a:srgbClr val="000000"/>
              </a:solidFill>
              <a:latin typeface="Times New Roman" panose="0202060305040502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911412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Mahkeme tarafından Av. Nihat’a, (A) Giyim Anonim  Şirketi vekilinin 08.06.2019 tarihinde vermiş olduğu cevap dilekçesinin tebliğinin memur vasıtasıyla yapılması mümkün müdür? Neden? Açıklayınız.</a:t>
            </a:r>
          </a:p>
        </p:txBody>
      </p:sp>
    </p:spTree>
    <p:extLst>
      <p:ext uri="{BB962C8B-B14F-4D97-AF65-F5344CB8AC3E}">
        <p14:creationId xmlns:p14="http://schemas.microsoft.com/office/powerpoint/2010/main" val="501798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3</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Cevap dilekçesinin, Nihat’ın şahsi elektronik posta adresine elektronik tebligat yoluyla tebliğ edilmesi mümkün müdür? Neden? Açıklayınız.</a:t>
            </a:r>
          </a:p>
        </p:txBody>
      </p:sp>
    </p:spTree>
    <p:extLst>
      <p:ext uri="{BB962C8B-B14F-4D97-AF65-F5344CB8AC3E}">
        <p14:creationId xmlns:p14="http://schemas.microsoft.com/office/powerpoint/2010/main" val="413304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E16090-A193-426C-83EC-6C79D5CA1998}"/>
              </a:ext>
            </a:extLst>
          </p:cNvPr>
          <p:cNvSpPr>
            <a:spLocks noGrp="1"/>
          </p:cNvSpPr>
          <p:nvPr>
            <p:ph idx="1"/>
          </p:nvPr>
        </p:nvSpPr>
        <p:spPr>
          <a:xfrm>
            <a:off x="251520" y="836712"/>
            <a:ext cx="7692008" cy="5472608"/>
          </a:xfrm>
        </p:spPr>
        <p:txBody>
          <a:bodyPr>
            <a:normAutofit/>
          </a:bodyPr>
          <a:lstStyle/>
          <a:p>
            <a:pPr marL="114300" indent="0" algn="just">
              <a:buNone/>
            </a:pPr>
            <a:r>
              <a:rPr lang="tr-TR" dirty="0">
                <a:latin typeface="Book Antiqua" panose="02040602050305030304" pitchFamily="18" charset="0"/>
              </a:rPr>
              <a:t>Yasal dayanağı: Tebligat Kanunu m.7/a ve Elektronik Tebligat Yönetmeliği</a:t>
            </a:r>
          </a:p>
          <a:p>
            <a:pPr marL="114300" indent="0" algn="just">
              <a:buNone/>
            </a:pPr>
            <a:endParaRPr lang="tr-TR" dirty="0">
              <a:latin typeface="Book Antiqua" panose="02040602050305030304" pitchFamily="18" charset="0"/>
            </a:endParaRPr>
          </a:p>
          <a:p>
            <a:pPr marL="114300" indent="0" algn="just">
              <a:buNone/>
            </a:pPr>
            <a:r>
              <a:rPr lang="tr-TR" b="1" u="sng" dirty="0">
                <a:effectLst>
                  <a:outerShdw blurRad="38100" dist="38100" dir="2700000" algn="tl">
                    <a:srgbClr val="000000">
                      <a:alpha val="43137"/>
                    </a:srgbClr>
                  </a:outerShdw>
                </a:effectLst>
                <a:latin typeface="Book Antiqua" panose="02040602050305030304" pitchFamily="18" charset="0"/>
              </a:rPr>
              <a:t>Elektronik tebligat</a:t>
            </a:r>
            <a:r>
              <a:rPr lang="tr-TR" dirty="0">
                <a:latin typeface="Book Antiqua" panose="02040602050305030304" pitchFamily="18" charset="0"/>
              </a:rPr>
              <a:t>: Tebligat Kanunu hükümleri çerçevesinde, muhataba, tebligatı çıkaran merci tarafından, </a:t>
            </a:r>
            <a:r>
              <a:rPr lang="tr-TR" u="sng" dirty="0">
                <a:latin typeface="Book Antiqua" panose="02040602050305030304" pitchFamily="18" charset="0"/>
              </a:rPr>
              <a:t>tebligata elverişli bir elektronik posta adresi kullanılarak </a:t>
            </a:r>
            <a:r>
              <a:rPr lang="tr-TR" dirty="0">
                <a:latin typeface="Book Antiqua" panose="02040602050305030304" pitchFamily="18" charset="0"/>
              </a:rPr>
              <a:t>ve </a:t>
            </a:r>
            <a:r>
              <a:rPr lang="tr-TR" u="sng" dirty="0">
                <a:latin typeface="Book Antiqua" panose="02040602050305030304" pitchFamily="18" charset="0"/>
              </a:rPr>
              <a:t>PTT vasıtasıyla elektronik ortamda bildirimde bulunul</a:t>
            </a:r>
            <a:r>
              <a:rPr lang="tr-TR" dirty="0">
                <a:latin typeface="Book Antiqua" panose="02040602050305030304" pitchFamily="18" charset="0"/>
              </a:rPr>
              <a:t>ması ve </a:t>
            </a:r>
            <a:r>
              <a:rPr lang="tr-TR" u="sng" dirty="0">
                <a:latin typeface="Book Antiqua" panose="02040602050305030304" pitchFamily="18" charset="0"/>
              </a:rPr>
              <a:t>bu bildirimin belgelendirilmesidir</a:t>
            </a:r>
            <a:r>
              <a:rPr lang="tr-TR" dirty="0">
                <a:latin typeface="Book Antiqua" panose="02040602050305030304" pitchFamily="18" charset="0"/>
              </a:rPr>
              <a:t>.</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107664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4</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 Nihat’a cevap dilekçesinin 10.06.2019 tarihinde elektronik tebligat yoluyla gönderildiği düşünülürse Nihat’ın iki haftalık cevaba cevap dilekçesi verme süresi hangi tarihten itibaren işlemeye başlar? </a:t>
            </a:r>
          </a:p>
          <a:p>
            <a:pPr marL="114300" indent="0" algn="just">
              <a:buNone/>
            </a:pPr>
            <a:r>
              <a:rPr lang="tr-TR" dirty="0">
                <a:latin typeface="Book Antiqua" panose="02040602050305030304" pitchFamily="18" charset="0"/>
              </a:rPr>
              <a:t>Açıklayınız.</a:t>
            </a:r>
          </a:p>
        </p:txBody>
      </p:sp>
    </p:spTree>
    <p:extLst>
      <p:ext uri="{BB962C8B-B14F-4D97-AF65-F5344CB8AC3E}">
        <p14:creationId xmlns:p14="http://schemas.microsoft.com/office/powerpoint/2010/main" val="1583920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5</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Öte yandan Av. Nihat, serbest meslek erbabı olması sebebiyle ödemesi gereken gelir vergisinin beyannamesini, vergi dairesine süresi içerisinde sunmadığı için gelir vergisi, idare tarafından kendiliğinden tarh edilmiştir. İdarece yapılan tarh işlemine ilişkin ihbarname Vergi Usul Kanunu m. 34 uyarınca Av. Nihat’a tebliğ edilecektir. Bu tebligatın elektronik ortamda yapılması mümkün müdür? Açıklayınız.</a:t>
            </a:r>
          </a:p>
        </p:txBody>
      </p:sp>
    </p:spTree>
    <p:extLst>
      <p:ext uri="{BB962C8B-B14F-4D97-AF65-F5344CB8AC3E}">
        <p14:creationId xmlns:p14="http://schemas.microsoft.com/office/powerpoint/2010/main" val="2478761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7F80AD-6F44-4A2F-AC32-BB740F01639B}"/>
              </a:ext>
            </a:extLst>
          </p:cNvPr>
          <p:cNvSpPr>
            <a:spLocks noGrp="1"/>
          </p:cNvSpPr>
          <p:nvPr>
            <p:ph type="title"/>
          </p:nvPr>
        </p:nvSpPr>
        <p:spPr>
          <a:xfrm>
            <a:off x="395536" y="274638"/>
            <a:ext cx="7681664" cy="562074"/>
          </a:xfrm>
        </p:spPr>
        <p:txBody>
          <a:bodyPr/>
          <a:lstStyle/>
          <a:p>
            <a:r>
              <a:rPr lang="tr-TR" dirty="0"/>
              <a:t>OLAY 2</a:t>
            </a:r>
          </a:p>
        </p:txBody>
      </p:sp>
      <p:sp>
        <p:nvSpPr>
          <p:cNvPr id="3" name="İçerik Yer Tutucusu 2">
            <a:extLst>
              <a:ext uri="{FF2B5EF4-FFF2-40B4-BE49-F238E27FC236}">
                <a16:creationId xmlns:a16="http://schemas.microsoft.com/office/drawing/2014/main" id="{D57EA936-2AB5-49A1-9F47-2DADD2166FBA}"/>
              </a:ext>
            </a:extLst>
          </p:cNvPr>
          <p:cNvSpPr>
            <a:spLocks noGrp="1"/>
          </p:cNvSpPr>
          <p:nvPr>
            <p:ph idx="1"/>
          </p:nvPr>
        </p:nvSpPr>
        <p:spPr>
          <a:xfrm>
            <a:off x="251520" y="1052736"/>
            <a:ext cx="8064896" cy="5805264"/>
          </a:xfrm>
        </p:spPr>
        <p:txBody>
          <a:bodyPr>
            <a:noAutofit/>
          </a:bodyPr>
          <a:lstStyle/>
          <a:p>
            <a:pPr marL="114300" indent="0" algn="just">
              <a:buNone/>
            </a:pPr>
            <a:r>
              <a:rPr lang="tr-TR" sz="2400" dirty="0">
                <a:latin typeface="Book Antiqua" panose="02040602050305030304" pitchFamily="18" charset="0"/>
              </a:rPr>
              <a:t>Adıyaman’da Noterlik yapan Arzu ile matematik öğretmeni olan kardeşi Nilgün, yaşlı ve hasta olan annelerinin bakımı hususunda anlaşmazlığa düşmüşler ve Arzu, yaptıkları telefon görüşmesinde sinirlenerek Nilgün’e hakaret etmiştir. Bunun üzerine Nilgün, Arzu’ya manevi tazminat davası açmıştır. </a:t>
            </a:r>
          </a:p>
        </p:txBody>
      </p:sp>
    </p:spTree>
    <p:extLst>
      <p:ext uri="{BB962C8B-B14F-4D97-AF65-F5344CB8AC3E}">
        <p14:creationId xmlns:p14="http://schemas.microsoft.com/office/powerpoint/2010/main" val="2352040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Bu dava kapsamında çıkarılacak tebligatların Arzu’ya elektronik tebligat yoluyla tebliğ edilebilmesi zorunlu mudur? Neden? Açıklayınız.</a:t>
            </a:r>
          </a:p>
        </p:txBody>
      </p:sp>
    </p:spTree>
    <p:extLst>
      <p:ext uri="{BB962C8B-B14F-4D97-AF65-F5344CB8AC3E}">
        <p14:creationId xmlns:p14="http://schemas.microsoft.com/office/powerpoint/2010/main" val="2655537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Mahkemenin bu dava kapsamında çıkaracağı tebligatların Nilgün’e elektronik tebligat yoluyla tebliğ edilmesi mümkün müdür? Açıklayınız.</a:t>
            </a: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647281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fontScale="92500" lnSpcReduction="2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Bazı kişilere elektronik yolla tebligat yapılması zorunludur:</a:t>
            </a:r>
          </a:p>
          <a:p>
            <a:pPr lvl="2" algn="just">
              <a:buFont typeface="Arial" charset="0"/>
              <a:buChar char="•"/>
            </a:pPr>
            <a:r>
              <a:rPr lang="tr-TR" dirty="0">
                <a:latin typeface="Book Antiqua" panose="02040602050305030304" pitchFamily="18" charset="0"/>
              </a:rPr>
              <a:t>Avukatlar,</a:t>
            </a:r>
          </a:p>
          <a:p>
            <a:pPr lvl="2" algn="just">
              <a:buFont typeface="Arial" charset="0"/>
              <a:buChar char="•"/>
            </a:pPr>
            <a:r>
              <a:rPr lang="tr-TR" dirty="0">
                <a:latin typeface="Book Antiqua" panose="02040602050305030304" pitchFamily="18" charset="0"/>
              </a:rPr>
              <a:t>10/12/2013 tarihli ve 5018 sayılı Kamu Mali Yönetimi ve Kontrol Kanunu’na ekli (I), (II), (III) ve (IV) sayılı cetvellerde yer alan kamu idareleri ile bunlara bağlı döner sermayeli kuruluşlara,</a:t>
            </a:r>
          </a:p>
          <a:p>
            <a:pPr lvl="2" algn="just">
              <a:buFont typeface="Arial" charset="0"/>
              <a:buChar char="•"/>
            </a:pPr>
            <a:r>
              <a:rPr lang="tr-TR" dirty="0">
                <a:latin typeface="Book Antiqua" panose="02040602050305030304" pitchFamily="18" charset="0"/>
              </a:rPr>
              <a:t>5018 sayılı Kanun’da tanımlanan mahalli idarelere, (5018 sayılı Kanunu’na göre mahalli idare: Yetkileri belirli bir coğrafi alan ve hizmetlerle sınırlı olarak kamusal faaliyet gösteren belediye, il özel idaresi ile bunlara bağlı veya bunların kurdukları veya üye oldukları birlik ve idareler)</a:t>
            </a:r>
          </a:p>
          <a:p>
            <a:pPr lvl="2" algn="just">
              <a:buFont typeface="Arial" charset="0"/>
              <a:buChar char="•"/>
            </a:pPr>
            <a:r>
              <a:rPr lang="tr-TR" dirty="0">
                <a:latin typeface="Book Antiqua" panose="02040602050305030304" pitchFamily="18" charset="0"/>
              </a:rPr>
              <a:t>Özel Kanun’la kurulmuş diğer kamu kurum ve kuruluşları ile kanunla kurulan fonlar ve kefalet sandıklarına,</a:t>
            </a:r>
          </a:p>
          <a:p>
            <a:pPr lvl="2" algn="just">
              <a:buFont typeface="Arial" charset="0"/>
              <a:buChar char="•"/>
            </a:pPr>
            <a:r>
              <a:rPr lang="tr-TR" dirty="0">
                <a:latin typeface="Book Antiqua" panose="02040602050305030304" pitchFamily="18" charset="0"/>
              </a:rPr>
              <a:t>Kamu iktisadi teşebbüsleri ile bunların bağlı ortakları, müessese ve işletmelerine, (Tarım İşletmeleri Genel Müdürlüğü, Toprak Mahsulleri Ofisi, Türkiye Cumhuriyeti Devlet Demiryolları İşletmesi Genel Müdürlüğü, Türkiye Elektrik Ticaret ve Taahhüt A.Ş. Genel Müdürlüğü, Toprak Mahsulleri Ofisi  Genel Müdürlüğü, Türkiye Taşkömürü Kurumu Genel Müdürlüğü, Devlet Malzeme Ofisi Genel Müdürlüğü, Devlet Hava Meydanları İşletmesi (DHMİ) Genel Müdürlüğü, Et ve Balık Ürünleri A.Ş. Genel Müdürlüğü gibi)</a:t>
            </a: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2464275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lnSpcReduction="1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Bazı kişilere elektronik yolla tebligat yapılması zorunludur:</a:t>
            </a:r>
          </a:p>
          <a:p>
            <a:pPr lvl="2" algn="just">
              <a:buFont typeface="Arial" charset="0"/>
              <a:buChar char="•"/>
            </a:pPr>
            <a:r>
              <a:rPr lang="tr-TR" dirty="0">
                <a:latin typeface="Book Antiqua" panose="02040602050305030304" pitchFamily="18" charset="0"/>
              </a:rPr>
              <a:t>Sermayesinin yüzde ellisinden fazlası kamuya ait diğer ortaklıklara,</a:t>
            </a:r>
          </a:p>
          <a:p>
            <a:pPr lvl="2" algn="just">
              <a:buFont typeface="Arial" charset="0"/>
              <a:buChar char="•"/>
            </a:pPr>
            <a:r>
              <a:rPr lang="tr-TR" dirty="0">
                <a:latin typeface="Book Antiqua" panose="02040602050305030304" pitchFamily="18" charset="0"/>
              </a:rPr>
              <a:t>Kamu kurumu niteliğindeki meslek kuruluşları ve üst kuruluşlarına, (Adana Barosu, Türkiye Barolar Birliği, İstanbul Tabip Odası, Türk Tabipler Birliği, Ankara Sanayi Ticaret Odası, Türkiye Odalar ve Borsalar Birliği, Trabzon İnşaat Mühendisleri Odası, Türk Mühendis ve Mimar Odaları Birliği)</a:t>
            </a:r>
          </a:p>
          <a:p>
            <a:pPr lvl="2" algn="just">
              <a:buFont typeface="Arial" charset="0"/>
              <a:buChar char="•"/>
            </a:pPr>
            <a:r>
              <a:rPr lang="tr-TR" dirty="0">
                <a:latin typeface="Book Antiqua" panose="02040602050305030304" pitchFamily="18" charset="0"/>
              </a:rPr>
              <a:t>Kanunla kurulanlar da dahil olmak üzere tüm özel hukuk tüzel kişilerine,</a:t>
            </a:r>
          </a:p>
          <a:p>
            <a:pPr lvl="2" algn="just">
              <a:buFont typeface="Arial" charset="0"/>
              <a:buChar char="•"/>
            </a:pPr>
            <a:r>
              <a:rPr lang="tr-TR" dirty="0">
                <a:latin typeface="Book Antiqua" panose="02040602050305030304" pitchFamily="18" charset="0"/>
              </a:rPr>
              <a:t>Noterlere,</a:t>
            </a:r>
          </a:p>
          <a:p>
            <a:pPr lvl="2" algn="just">
              <a:buFont typeface="Arial" charset="0"/>
              <a:buChar char="•"/>
            </a:pPr>
            <a:r>
              <a:rPr lang="tr-TR" dirty="0">
                <a:latin typeface="Book Antiqua" panose="02040602050305030304" pitchFamily="18" charset="0"/>
              </a:rPr>
              <a:t>Sicile kayıtlı arabuluculara ve bilirkişilere, </a:t>
            </a:r>
          </a:p>
          <a:p>
            <a:pPr lvl="2" algn="just">
              <a:buFont typeface="Arial" charset="0"/>
              <a:buChar char="•"/>
            </a:pPr>
            <a:r>
              <a:rPr lang="tr-TR" dirty="0">
                <a:latin typeface="Book Antiqua" panose="02040602050305030304" pitchFamily="18" charset="0"/>
              </a:rPr>
              <a:t>İdareleri, kamu iktisadi teşebbüslerini veya sermayesinin yüzde ellisinden fazlası kamuya ait diğer ortaklıkları; adli ve idari yargı mercileri, icra müdürlükleri veya hakemler nezdinde vekil sıfatıyla temsile yetkili olan kişilerin bağlı bulunduğu birime.</a:t>
            </a: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1347295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60648"/>
            <a:ext cx="7753672" cy="6140152"/>
          </a:xfrm>
        </p:spPr>
        <p:txBody>
          <a:bodyPr>
            <a:normAutofit lnSpcReduction="10000"/>
          </a:bodyPr>
          <a:lstStyle/>
          <a:p>
            <a:pPr algn="just"/>
            <a:endParaRPr lang="tr-TR" u="sng" dirty="0">
              <a:effectLst>
                <a:outerShdw blurRad="38100" dist="38100" dir="2700000" algn="tl">
                  <a:srgbClr val="000000">
                    <a:alpha val="43137"/>
                  </a:srgbClr>
                </a:outerShdw>
              </a:effectLst>
              <a:latin typeface="Book Antiqua" panose="02040602050305030304" pitchFamily="18" charset="0"/>
            </a:endParaRPr>
          </a:p>
          <a:p>
            <a:pPr algn="just"/>
            <a:endParaRPr lang="tr-TR" dirty="0">
              <a:latin typeface="Book Antiqua" panose="02040602050305030304" pitchFamily="18" charset="0"/>
            </a:endParaRPr>
          </a:p>
          <a:p>
            <a:pPr algn="just"/>
            <a:r>
              <a:rPr lang="tr-TR" dirty="0">
                <a:latin typeface="Book Antiqua" panose="02040602050305030304" pitchFamily="18" charset="0"/>
              </a:rPr>
              <a:t>Tebligat Kanunu m.7/a/1’de yer alan ve kendisine elektronik tebligat yapılması zorunlu olan kişilere tebligatın elektronik ortamda yapılması, bu kişilerin </a:t>
            </a:r>
            <a:r>
              <a:rPr lang="tr-TR" b="1" i="1" u="sng" dirty="0">
                <a:effectLst>
                  <a:outerShdw blurRad="38100" dist="38100" dir="2700000" algn="tl">
                    <a:srgbClr val="000000">
                      <a:alpha val="43137"/>
                    </a:srgbClr>
                  </a:outerShdw>
                </a:effectLst>
                <a:latin typeface="Book Antiqua" panose="02040602050305030304" pitchFamily="18" charset="0"/>
              </a:rPr>
              <a:t>yalnız mesleki faaliyetleriyle sınırlıdır.</a:t>
            </a:r>
            <a:r>
              <a:rPr lang="tr-TR" dirty="0"/>
              <a:t> </a:t>
            </a:r>
          </a:p>
          <a:p>
            <a:pPr algn="just"/>
            <a:endParaRPr lang="tr-TR" dirty="0">
              <a:latin typeface="Book Antiqua" panose="02040602050305030304" pitchFamily="18" charset="0"/>
            </a:endParaRPr>
          </a:p>
          <a:p>
            <a:pPr algn="just"/>
            <a:r>
              <a:rPr lang="tr-TR" dirty="0">
                <a:latin typeface="Book Antiqua" panose="02040602050305030304" pitchFamily="18" charset="0"/>
              </a:rPr>
              <a:t>Kendisine zorunlu tebligat yapılması gereken gerçek kişiler, bu kapsamda; avukatlar, noterler, arabulucular ve gerçek kişi olan bilirkişiler, </a:t>
            </a:r>
            <a:r>
              <a:rPr lang="tr-TR" dirty="0" err="1">
                <a:latin typeface="Book Antiqua" panose="02040602050305030304" pitchFamily="18" charset="0"/>
              </a:rPr>
              <a:t>kazaî</a:t>
            </a:r>
            <a:r>
              <a:rPr lang="tr-TR" dirty="0">
                <a:latin typeface="Book Antiqua" panose="02040602050305030304" pitchFamily="18" charset="0"/>
              </a:rPr>
              <a:t> tebligat bakımından muhatap konumunda olan kişilerdir. </a:t>
            </a:r>
          </a:p>
          <a:p>
            <a:pPr algn="just"/>
            <a:endParaRPr lang="tr-TR" b="1" i="1" u="sng" dirty="0">
              <a:effectLst>
                <a:outerShdw blurRad="38100" dist="38100" dir="2700000" algn="tl">
                  <a:srgbClr val="000000">
                    <a:alpha val="43137"/>
                  </a:srgbClr>
                </a:outerShdw>
              </a:effectLst>
              <a:latin typeface="Book Antiqua" panose="02040602050305030304" pitchFamily="18" charset="0"/>
            </a:endParaRPr>
          </a:p>
          <a:p>
            <a:pPr algn="just"/>
            <a:r>
              <a:rPr lang="tr-TR" b="1" i="1" u="sng" dirty="0">
                <a:effectLst>
                  <a:outerShdw blurRad="38100" dist="38100" dir="2700000" algn="tl">
                    <a:srgbClr val="000000">
                      <a:alpha val="43137"/>
                    </a:srgbClr>
                  </a:outerShdw>
                </a:effectLst>
                <a:latin typeface="Book Antiqua" panose="02040602050305030304" pitchFamily="18" charset="0"/>
              </a:rPr>
              <a:t>İstisna: </a:t>
            </a:r>
            <a:r>
              <a:rPr lang="tr-TR" dirty="0">
                <a:latin typeface="Book Antiqua" panose="02040602050305030304" pitchFamily="18" charset="0"/>
              </a:rPr>
              <a:t>Gerçek ve tüzel kişilere talepleri halinde elektronik tebligat adresi verilir. Bu durumda bu kişilere tebligatın elektronik yolla yapılması zorunludur. (</a:t>
            </a:r>
            <a:r>
              <a:rPr lang="tr-TR" dirty="0" err="1">
                <a:latin typeface="Book Antiqua" panose="02040602050305030304" pitchFamily="18" charset="0"/>
              </a:rPr>
              <a:t>Teb</a:t>
            </a:r>
            <a:r>
              <a:rPr lang="tr-TR" dirty="0">
                <a:latin typeface="Book Antiqua" panose="02040602050305030304" pitchFamily="18" charset="0"/>
              </a:rPr>
              <a:t>. K. m.7/a/2). Eğer bu durum söz konusu ise, bu mesleği icra eden kişilere, şahsi iş vs. gibi tebliğ konularında da elektronik yolla tebligat yapılması zorunludur.</a:t>
            </a:r>
          </a:p>
          <a:p>
            <a:pPr algn="just"/>
            <a:endParaRPr lang="tr-TR" dirty="0">
              <a:latin typeface="Book Antiqua" panose="02040602050305030304" pitchFamily="18" charset="0"/>
            </a:endParaRP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91443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lgn="just">
              <a:buNone/>
            </a:pPr>
            <a:endParaRPr lang="tr-TR" dirty="0">
              <a:latin typeface="Book Antiqua" panose="02040602050305030304" pitchFamily="18" charset="0"/>
            </a:endParaRPr>
          </a:p>
          <a:p>
            <a:pPr algn="just"/>
            <a:r>
              <a:rPr lang="tr-TR" dirty="0" err="1">
                <a:latin typeface="Book Antiqua" panose="02040602050305030304" pitchFamily="18" charset="0"/>
              </a:rPr>
              <a:t>Teb</a:t>
            </a:r>
            <a:r>
              <a:rPr lang="tr-TR" dirty="0">
                <a:latin typeface="Book Antiqua" panose="02040602050305030304" pitchFamily="18" charset="0"/>
              </a:rPr>
              <a:t>. K. m.7/a/3: elektronik yolla tebligatın zorunlu sebeplerle yapılamaması halinde, tebligat, Tebligat Kanunu’nda öngörülen diğer usullere göre yapılır. </a:t>
            </a:r>
            <a:r>
              <a:rPr lang="tr-TR" dirty="0" err="1">
                <a:latin typeface="Book Antiqua" panose="02040602050305030304" pitchFamily="18" charset="0"/>
              </a:rPr>
              <a:t>Örn</a:t>
            </a:r>
            <a:r>
              <a:rPr lang="tr-TR" dirty="0">
                <a:latin typeface="Book Antiqua" panose="02040602050305030304" pitchFamily="18" charset="0"/>
              </a:rPr>
              <a:t>. sistemsel aksaklık.</a:t>
            </a:r>
          </a:p>
          <a:p>
            <a:pPr algn="just"/>
            <a:endParaRPr lang="tr-TR" dirty="0">
              <a:latin typeface="Book Antiqua" panose="02040602050305030304" pitchFamily="18" charset="0"/>
            </a:endParaRPr>
          </a:p>
          <a:p>
            <a:pPr algn="just"/>
            <a:endParaRPr lang="tr-TR" dirty="0">
              <a:latin typeface="Book Antiqua" panose="02040602050305030304" pitchFamily="18" charset="0"/>
            </a:endParaRPr>
          </a:p>
          <a:p>
            <a:pPr algn="just"/>
            <a:r>
              <a:rPr lang="tr-TR" dirty="0">
                <a:latin typeface="Book Antiqua" panose="02040602050305030304" pitchFamily="18" charset="0"/>
              </a:rPr>
              <a:t>Elektronik tebligat, Ulusal Elektronik Tebligat Sistemi üzerinden yapılır. Bu sistemin kurulması ve işletilmesi Posta ve Telgraf Teşkilatı (PTT) A.Ş. aracılığıyla gerçekleşir. (</a:t>
            </a:r>
            <a:r>
              <a:rPr lang="tr-TR" dirty="0" err="1">
                <a:latin typeface="Book Antiqua" panose="02040602050305030304" pitchFamily="18" charset="0"/>
              </a:rPr>
              <a:t>Teb</a:t>
            </a:r>
            <a:r>
              <a:rPr lang="tr-TR" dirty="0">
                <a:latin typeface="Book Antiqua" panose="02040602050305030304" pitchFamily="18" charset="0"/>
              </a:rPr>
              <a:t>. K. m.7/a/5).</a:t>
            </a: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1079419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fontScale="85000" lnSpcReduction="20000"/>
          </a:bodyPr>
          <a:lstStyle/>
          <a:p>
            <a:pPr marL="114300" indent="0" algn="just">
              <a:buNone/>
            </a:pPr>
            <a:endParaRPr lang="tr-TR" dirty="0">
              <a:latin typeface="Book Antiqua" panose="02040602050305030304" pitchFamily="18" charset="0"/>
            </a:endParaRPr>
          </a:p>
          <a:p>
            <a:pPr algn="just">
              <a:buFont typeface="Arial" charset="0"/>
              <a:buChar char="•"/>
            </a:pPr>
            <a:r>
              <a:rPr lang="it-IT" dirty="0"/>
              <a:t>Yargıtay, 12. HD., 26.12.2019 T. E. 13554, K. 18558 </a:t>
            </a:r>
            <a:r>
              <a:rPr lang="tr-TR" i="1" dirty="0"/>
              <a:t>“...7201 sayılı Tebligat Kanunu’nun Elektronik Tebligat başlıklı 7/a maddesinin birinci fıkrasında; “Aşağıda belirtilen gerçek ve tüzel kişilere tebligatın elektronik yolla yapılması zorunludur.” Yine aynı maddenin 1/9. fıkrasına göre de; </a:t>
            </a:r>
            <a:r>
              <a:rPr lang="tr-TR" i="1" dirty="0">
                <a:latin typeface="Book Antiqua" panose="02040602050305030304" pitchFamily="18" charset="0"/>
              </a:rPr>
              <a:t>baro</a:t>
            </a:r>
            <a:r>
              <a:rPr lang="tr-TR" i="1" dirty="0"/>
              <a:t> levhasına yazılı avukatların bu kapsamda olduğu, 3.fıkrasında; birinci ve ikinci fıkra hükümlerine göre elektronik yolla tebligatın zorunlu bir sebeple yapılamaması hâlinde bu Kanunda belirtilen diğer usullerle tebligat yapılabileceği düzenlemeleri yer almaktadır. İlk derece mahkemesince; 28/03/2019 tarihinde borçlu vekilinin yüzüne karşı tefhimden itibaren 10 gün içinde istinaf kanun yolu açık olmak üzere karar verildiği, 02/04/2019 tarihinde borçlu vekili tarafından süre tutum dilekçesi sunulduğu, gerekçeli kararın borçlu vekiline posta yolu ile 08/05/2019 tarihinde tebliğ edildiği, gerekçeli istinaf dilekçesinin, posta yolu ile yapılan tebliğe göre 10 günlük süre geçtikten sonra 23/05/2019 tarihinde sunulduğu görülmüştür. Ancak yukarıda yazılı yasal düzenlemelere göre; </a:t>
            </a:r>
            <a:r>
              <a:rPr lang="tr-TR" b="1" i="1" dirty="0">
                <a:effectLst>
                  <a:outerShdw blurRad="38100" dist="38100" dir="2700000" algn="tl">
                    <a:srgbClr val="000000">
                      <a:alpha val="43137"/>
                    </a:srgbClr>
                  </a:outerShdw>
                </a:effectLst>
              </a:rPr>
              <a:t>tebligat yapılan kişinin avukat olduğu nazara alındığında, 7201 sayılı Tebligat Kanunu’nun 7/a maddesinin birinci fıkrası tebligatın elektronik yolla yapılmasını zorunlu kılıp posta yolu ile yapılan tebligat yok hükmünde olduğundan borçlu vekilinin gerekçeli istinaf isteminin süresinde olduğunun kabulü gerekir.</a:t>
            </a:r>
            <a:r>
              <a:rPr lang="tr-TR" i="1" dirty="0"/>
              <a:t>..”</a:t>
            </a:r>
            <a:r>
              <a:rPr lang="it-IT" dirty="0"/>
              <a:t> (E-uyar)</a:t>
            </a:r>
            <a:r>
              <a:rPr lang="tr-TR" dirty="0"/>
              <a:t>.</a:t>
            </a: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15764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lnSpcReduction="10000"/>
          </a:bodyPr>
          <a:lstStyle/>
          <a:p>
            <a:pPr marL="114300" indent="0" algn="just">
              <a:buNone/>
            </a:pPr>
            <a:endParaRPr lang="tr-TR" i="1" dirty="0">
              <a:latin typeface="Book Antiqua" panose="02040602050305030304" pitchFamily="18" charset="0"/>
            </a:endParaRPr>
          </a:p>
          <a:p>
            <a:pPr algn="just"/>
            <a:r>
              <a:rPr lang="tr-TR" dirty="0">
                <a:effectLst>
                  <a:outerShdw blurRad="38100" dist="38100" dir="2700000" algn="tl">
                    <a:srgbClr val="000000">
                      <a:alpha val="43137"/>
                    </a:srgbClr>
                  </a:outerShdw>
                </a:effectLst>
              </a:rPr>
              <a:t>Elektronik tebligat, </a:t>
            </a:r>
          </a:p>
          <a:p>
            <a:pPr marL="114300" indent="0" algn="just">
              <a:buNone/>
            </a:pPr>
            <a:r>
              <a:rPr lang="tr-TR" dirty="0">
                <a:effectLst>
                  <a:outerShdw blurRad="38100" dist="38100" dir="2700000" algn="tl">
                    <a:srgbClr val="000000">
                      <a:alpha val="43137"/>
                    </a:srgbClr>
                  </a:outerShdw>
                </a:effectLst>
              </a:rPr>
              <a:t>	PTT tarafından oluşturulan ve işletilen bir sistem üzerinden yürütülür.</a:t>
            </a:r>
          </a:p>
          <a:p>
            <a:pPr marL="114300" indent="0" algn="just">
              <a:buNone/>
            </a:pPr>
            <a:r>
              <a:rPr lang="tr-TR" dirty="0">
                <a:effectLst>
                  <a:outerShdw blurRad="38100" dist="38100" dir="2700000" algn="tl">
                    <a:srgbClr val="000000">
                      <a:alpha val="43137"/>
                    </a:srgbClr>
                  </a:outerShdw>
                </a:effectLst>
              </a:rPr>
              <a:t>	Sistemdekilere tek ve benzersiz birer elektronik tebligat adresi verilir. </a:t>
            </a:r>
          </a:p>
          <a:p>
            <a:pPr algn="just"/>
            <a:endParaRPr lang="tr-TR" dirty="0">
              <a:effectLst>
                <a:outerShdw blurRad="38100" dist="38100" dir="2700000" algn="tl">
                  <a:srgbClr val="000000">
                    <a:alpha val="43137"/>
                  </a:srgbClr>
                </a:outerShdw>
              </a:effectLst>
            </a:endParaRPr>
          </a:p>
          <a:p>
            <a:pPr algn="just"/>
            <a:r>
              <a:rPr lang="tr-TR" dirty="0"/>
              <a:t>Elektronik tebligat adresi sahipleri:</a:t>
            </a:r>
          </a:p>
          <a:p>
            <a:pPr marL="114300" indent="0" algn="just">
              <a:buNone/>
            </a:pPr>
            <a:r>
              <a:rPr lang="tr-TR" dirty="0">
                <a:effectLst>
                  <a:outerShdw blurRad="38100" dist="38100" dir="2700000" algn="tl">
                    <a:srgbClr val="000000">
                      <a:alpha val="43137"/>
                    </a:srgbClr>
                  </a:outerShdw>
                </a:effectLst>
              </a:rPr>
              <a:t>	güvenlik elektronik imzaları</a:t>
            </a:r>
            <a:r>
              <a:rPr lang="tr-TR" dirty="0"/>
              <a:t> </a:t>
            </a:r>
          </a:p>
          <a:p>
            <a:pPr marL="114300" indent="0" algn="just">
              <a:buNone/>
            </a:pPr>
            <a:r>
              <a:rPr lang="tr-TR" b="1" dirty="0"/>
              <a:t>	</a:t>
            </a:r>
            <a:r>
              <a:rPr lang="tr-TR" dirty="0">
                <a:effectLst>
                  <a:outerShdw blurRad="38100" dist="38100" dir="2700000" algn="tl">
                    <a:srgbClr val="000000">
                      <a:alpha val="43137"/>
                    </a:srgbClr>
                  </a:outerShdw>
                </a:effectLst>
              </a:rPr>
              <a:t>e-Devlet üzerinden </a:t>
            </a:r>
          </a:p>
          <a:p>
            <a:pPr marL="114300" indent="0" algn="just">
              <a:buNone/>
            </a:pPr>
            <a:r>
              <a:rPr lang="tr-TR" dirty="0"/>
              <a:t>	</a:t>
            </a:r>
            <a:r>
              <a:rPr lang="tr-TR" dirty="0">
                <a:effectLst>
                  <a:outerShdw blurRad="38100" dist="38100" dir="2700000" algn="tl">
                    <a:srgbClr val="000000">
                      <a:alpha val="43137"/>
                    </a:srgbClr>
                  </a:outerShdw>
                </a:effectLst>
              </a:rPr>
              <a:t>PTT tarafından verilecek şifre ile</a:t>
            </a:r>
          </a:p>
          <a:p>
            <a:pPr marL="114300" indent="0" algn="just">
              <a:buNone/>
            </a:pPr>
            <a:r>
              <a:rPr lang="tr-TR" dirty="0">
                <a:latin typeface="Book Antiqua" panose="02040602050305030304" pitchFamily="18" charset="0"/>
              </a:rPr>
              <a:t>sistemlerine erişebilirler.</a:t>
            </a:r>
          </a:p>
          <a:p>
            <a:pPr marL="114300" indent="0" algn="just">
              <a:buNone/>
            </a:pPr>
            <a:endParaRPr lang="tr-TR" dirty="0">
              <a:latin typeface="Book Antiqua" panose="02040602050305030304" pitchFamily="18" charset="0"/>
            </a:endParaRPr>
          </a:p>
          <a:p>
            <a:pPr algn="just"/>
            <a:r>
              <a:rPr lang="tr-TR" dirty="0"/>
              <a:t>Kişinin </a:t>
            </a:r>
            <a:r>
              <a:rPr lang="tr-TR" b="1" i="1" u="sng" dirty="0">
                <a:effectLst>
                  <a:outerShdw blurRad="38100" dist="38100" dir="2700000" algn="tl">
                    <a:srgbClr val="000000">
                      <a:alpha val="43137"/>
                    </a:srgbClr>
                  </a:outerShdw>
                </a:effectLst>
              </a:rPr>
              <a:t>şahsi elektronik posta adresine </a:t>
            </a:r>
            <a:r>
              <a:rPr lang="tr-TR" dirty="0"/>
              <a:t>tebligat yapılmış olması halinde, bu tebliğ </a:t>
            </a:r>
            <a:r>
              <a:rPr lang="tr-TR" b="1" i="1" u="sng" dirty="0">
                <a:effectLst>
                  <a:outerShdw blurRad="38100" dist="38100" dir="2700000" algn="tl">
                    <a:srgbClr val="000000">
                      <a:alpha val="43137"/>
                    </a:srgbClr>
                  </a:outerShdw>
                </a:effectLst>
              </a:rPr>
              <a:t>yok hükmündedir. </a:t>
            </a:r>
          </a:p>
          <a:p>
            <a:pPr algn="just"/>
            <a:r>
              <a:rPr lang="tr-TR" b="1" i="1" u="sng" dirty="0">
                <a:effectLst>
                  <a:outerShdw blurRad="38100" dist="38100" dir="2700000" algn="tl">
                    <a:srgbClr val="000000">
                      <a:alpha val="43137"/>
                    </a:srgbClr>
                  </a:outerShdw>
                </a:effectLst>
              </a:rPr>
              <a:t>Gerekçe: </a:t>
            </a:r>
            <a:r>
              <a:rPr lang="tr-TR" dirty="0"/>
              <a:t>Bilgilendirme unsuru gerçekleşmiş kabul edilse dahi, belgelendirme unsuru gerçekleşmez. Zira, belgelendirme PTT tarafından oluşturulmuş sistem aracılığı ile gerçekleşir.</a:t>
            </a:r>
            <a:endParaRPr lang="tr-TR" dirty="0">
              <a:latin typeface="Book Antiqua" panose="02040602050305030304" pitchFamily="18" charset="0"/>
            </a:endParaRPr>
          </a:p>
        </p:txBody>
      </p:sp>
    </p:spTree>
    <p:extLst>
      <p:ext uri="{BB962C8B-B14F-4D97-AF65-F5344CB8AC3E}">
        <p14:creationId xmlns:p14="http://schemas.microsoft.com/office/powerpoint/2010/main" val="291698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2000" dirty="0">
                <a:latin typeface="Book Antiqua" panose="02040602050305030304" pitchFamily="18" charset="0"/>
              </a:rPr>
              <a:t>Elektronik tebligat, </a:t>
            </a:r>
            <a:r>
              <a:rPr lang="tr-TR" sz="2000" b="1" u="sng" dirty="0">
                <a:solidFill>
                  <a:srgbClr val="FF0000"/>
                </a:solidFill>
                <a:effectLst>
                  <a:outerShdw blurRad="38100" dist="38100" dir="2700000" algn="tl">
                    <a:srgbClr val="000000">
                      <a:alpha val="43137"/>
                    </a:srgbClr>
                  </a:outerShdw>
                </a:effectLst>
                <a:latin typeface="Book Antiqua" panose="02040602050305030304" pitchFamily="18" charset="0"/>
              </a:rPr>
              <a:t>muhatabın elektronik adresine ulaştığı tarihten itibaren</a:t>
            </a:r>
            <a:r>
              <a:rPr lang="tr-TR" sz="2000" b="1" u="sng" dirty="0">
                <a:effectLst>
                  <a:outerShdw blurRad="38100" dist="38100" dir="2700000" algn="tl">
                    <a:srgbClr val="000000">
                      <a:alpha val="43137"/>
                    </a:srgbClr>
                  </a:outerShdw>
                </a:effectLst>
                <a:latin typeface="Book Antiqua" panose="02040602050305030304" pitchFamily="18" charset="0"/>
              </a:rPr>
              <a:t> </a:t>
            </a:r>
            <a:r>
              <a:rPr lang="tr-TR" sz="2000" b="1" u="sng" dirty="0">
                <a:effectLst>
                  <a:outerShdw blurRad="38100" dist="38100" dir="2700000" algn="tl">
                    <a:srgbClr val="000000">
                      <a:alpha val="43137"/>
                    </a:srgbClr>
                  </a:outerShdw>
                </a:effectLst>
                <a:highlight>
                  <a:srgbClr val="FFFF00"/>
                </a:highlight>
                <a:latin typeface="Book Antiqua" panose="02040602050305030304" pitchFamily="18" charset="0"/>
              </a:rPr>
              <a:t>beşinci günün sonunda </a:t>
            </a:r>
            <a:r>
              <a:rPr lang="tr-TR" sz="2000" dirty="0">
                <a:latin typeface="Book Antiqua" panose="02040602050305030304" pitchFamily="18" charset="0"/>
              </a:rPr>
              <a:t>yapılmış sayılır (Tebligat Kanunu m. 7/a/4’e ve Elektronik Tebligat Yönetmeliği m.9/6).</a:t>
            </a:r>
          </a:p>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2000" dirty="0">
                <a:latin typeface="Book Antiqua" panose="02040602050305030304" pitchFamily="18" charset="0"/>
              </a:rPr>
              <a:t>Ulaşma ve okunma tarihi önemli midir?</a:t>
            </a: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1600" dirty="0"/>
              <a:t>Ya</a:t>
            </a:r>
            <a:r>
              <a:rPr lang="tr-TR" sz="1600" dirty="0">
                <a:latin typeface="Book Antiqua" panose="02040602050305030304" pitchFamily="18" charset="0"/>
              </a:rPr>
              <a:t>rgıtay 9.HD., E. 2019/3962 K. 2019/16152 T. 18.09.2019: </a:t>
            </a:r>
            <a:r>
              <a:rPr lang="tr-TR" sz="1600" i="1" dirty="0">
                <a:latin typeface="Book Antiqua" panose="02040602050305030304" pitchFamily="18" charset="0"/>
              </a:rPr>
              <a:t>“…Temyiz süresinin gerekçeli kararın taraflara tebliğinden itibaren 8 gün olduğu anlaşılmakla gerekçeli karar temyiz talebinde bulunan dahili davalılar vekiline e-tebligat ile 06.03.2019 tarihinde tebligat alanına başarılı bir şekilde konulduğu, </a:t>
            </a:r>
            <a:r>
              <a:rPr lang="tr-TR" sz="1600" i="1" u="sng" dirty="0">
                <a:effectLst>
                  <a:outerShdw blurRad="38100" dist="38100" dir="2700000" algn="tl">
                    <a:srgbClr val="000000">
                      <a:alpha val="43137"/>
                    </a:srgbClr>
                  </a:outerShdw>
                </a:effectLst>
                <a:latin typeface="Book Antiqua" panose="02040602050305030304" pitchFamily="18" charset="0"/>
              </a:rPr>
              <a:t>aynı tarihte tebligatın alıcısı tarafından açıldığı,</a:t>
            </a:r>
            <a:r>
              <a:rPr lang="tr-TR" sz="1600" i="1" dirty="0">
                <a:latin typeface="Book Antiqua" panose="02040602050305030304" pitchFamily="18" charset="0"/>
              </a:rPr>
              <a:t> ancak 8 günlük temyiz süresi geçtikten sonra 19.03.2019 tarihinde kararın dahili davalılar vekili tarafından temyiz edildiği, buna göre temyizin süresinde yapılmadığı anlaşıldığından temyiz isteminin süreden dolayı reddine karar verilmiştir…”</a:t>
            </a:r>
            <a:r>
              <a:rPr lang="tr-TR" sz="1600" dirty="0"/>
              <a:t> </a:t>
            </a:r>
            <a:r>
              <a:rPr lang="tr-TR" sz="1600" dirty="0">
                <a:latin typeface="Book Antiqua" panose="02040602050305030304" pitchFamily="18" charset="0"/>
              </a:rPr>
              <a:t>(Emsal karar). </a:t>
            </a:r>
            <a:endParaRPr lang="tr-TR" sz="1600" i="1"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3969587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810</TotalTime>
  <Words>2285</Words>
  <Application>Microsoft Office PowerPoint</Application>
  <PresentationFormat>Ekran Gösterisi (4:3)</PresentationFormat>
  <Paragraphs>176</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Book Antiqua</vt:lpstr>
      <vt:lpstr>Calibri</vt:lpstr>
      <vt:lpstr>Cambria</vt:lpstr>
      <vt:lpstr>Times New Roman</vt:lpstr>
      <vt:lpstr>Bitişiklik</vt:lpstr>
      <vt:lpstr>Elektronik  Tebligat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VUK m.107/A-</vt:lpstr>
      <vt:lpstr>PowerPoint Sunusu</vt:lpstr>
      <vt:lpstr>PowerPoint Sunusu</vt:lpstr>
      <vt:lpstr>OLAY 1</vt:lpstr>
      <vt:lpstr>SORU 1</vt:lpstr>
      <vt:lpstr>PowerPoint Sunusu</vt:lpstr>
      <vt:lpstr>PowerPoint Sunusu</vt:lpstr>
      <vt:lpstr>SORU 2</vt:lpstr>
      <vt:lpstr>SORU 3</vt:lpstr>
      <vt:lpstr>SORU 4</vt:lpstr>
      <vt:lpstr>SORU 5</vt:lpstr>
      <vt:lpstr>OLAY 2</vt:lpstr>
      <vt:lpstr>SORU 1</vt:lpstr>
      <vt:lpstr>SORU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Nurdan</cp:lastModifiedBy>
  <cp:revision>56</cp:revision>
  <dcterms:created xsi:type="dcterms:W3CDTF">2021-09-07T19:58:42Z</dcterms:created>
  <dcterms:modified xsi:type="dcterms:W3CDTF">2021-12-22T12:45:13Z</dcterms:modified>
</cp:coreProperties>
</file>