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71" r:id="rId8"/>
    <p:sldId id="272" r:id="rId9"/>
    <p:sldId id="273" r:id="rId10"/>
    <p:sldId id="262" r:id="rId11"/>
    <p:sldId id="263" r:id="rId12"/>
    <p:sldId id="264" r:id="rId13"/>
    <p:sldId id="265" r:id="rId14"/>
    <p:sldId id="266" r:id="rId15"/>
    <p:sldId id="267" r:id="rId16"/>
    <p:sldId id="268" r:id="rId17"/>
    <p:sldId id="269" r:id="rId18"/>
    <p:sldId id="270" r:id="rId19"/>
    <p:sldId id="274" r:id="rId20"/>
    <p:sldId id="275" r:id="rId21"/>
    <p:sldId id="276" r:id="rId22"/>
    <p:sldId id="277" r:id="rId23"/>
    <p:sldId id="278" r:id="rId24"/>
    <p:sldId id="279" r:id="rId25"/>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3300" b="0" i="0">
                <a:solidFill>
                  <a:srgbClr val="7A9799"/>
                </a:solidFill>
                <a:latin typeface="Georgia"/>
                <a:cs typeface="Georgia"/>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700" b="0" i="0">
                <a:solidFill>
                  <a:schemeClr val="tx1"/>
                </a:solidFill>
                <a:latin typeface="Georgia"/>
                <a:cs typeface="Georgi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7A9799"/>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sz="2700" b="0" i="0">
                <a:solidFill>
                  <a:schemeClr val="tx1"/>
                </a:solidFill>
                <a:latin typeface="Georgia"/>
                <a:cs typeface="Georgi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7A9799"/>
                </a:solidFill>
                <a:latin typeface="Georgia"/>
                <a:cs typeface="Georgi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52400" y="6701218"/>
            <a:ext cx="8839200" cy="4445"/>
          </a:xfrm>
          <a:custGeom>
            <a:avLst/>
            <a:gdLst/>
            <a:ahLst/>
            <a:cxnLst/>
            <a:rect l="l" t="t" r="r" b="b"/>
            <a:pathLst>
              <a:path w="8839200" h="4445">
                <a:moveTo>
                  <a:pt x="0" y="4381"/>
                </a:moveTo>
                <a:lnTo>
                  <a:pt x="8839200" y="4381"/>
                </a:lnTo>
                <a:lnTo>
                  <a:pt x="8839200" y="0"/>
                </a:lnTo>
                <a:lnTo>
                  <a:pt x="0" y="0"/>
                </a:lnTo>
                <a:lnTo>
                  <a:pt x="0" y="4381"/>
                </a:lnTo>
                <a:close/>
              </a:path>
            </a:pathLst>
          </a:custGeom>
          <a:solidFill>
            <a:srgbClr val="C5D1D6"/>
          </a:solidFill>
        </p:spPr>
        <p:txBody>
          <a:bodyPr wrap="square" lIns="0" tIns="0" rIns="0" bIns="0" rtlCol="0"/>
          <a:lstStyle/>
          <a:p>
            <a:endParaRPr/>
          </a:p>
        </p:txBody>
      </p:sp>
      <p:sp>
        <p:nvSpPr>
          <p:cNvPr id="17" name="bg object 17"/>
          <p:cNvSpPr/>
          <p:nvPr/>
        </p:nvSpPr>
        <p:spPr>
          <a:xfrm>
            <a:off x="152400" y="2514600"/>
            <a:ext cx="8839200" cy="3877310"/>
          </a:xfrm>
          <a:custGeom>
            <a:avLst/>
            <a:gdLst/>
            <a:ahLst/>
            <a:cxnLst/>
            <a:rect l="l" t="t" r="r" b="b"/>
            <a:pathLst>
              <a:path w="8839200" h="3877310">
                <a:moveTo>
                  <a:pt x="0" y="3877055"/>
                </a:moveTo>
                <a:lnTo>
                  <a:pt x="8839200" y="3877055"/>
                </a:lnTo>
                <a:lnTo>
                  <a:pt x="8839200" y="0"/>
                </a:lnTo>
                <a:lnTo>
                  <a:pt x="0" y="0"/>
                </a:lnTo>
                <a:lnTo>
                  <a:pt x="0" y="3877055"/>
                </a:lnTo>
                <a:close/>
              </a:path>
            </a:pathLst>
          </a:custGeom>
          <a:solidFill>
            <a:srgbClr val="C5D1D6"/>
          </a:solidFill>
        </p:spPr>
        <p:txBody>
          <a:bodyPr wrap="square" lIns="0" tIns="0" rIns="0" bIns="0" rtlCol="0"/>
          <a:lstStyle/>
          <a:p>
            <a:endParaRPr/>
          </a:p>
        </p:txBody>
      </p:sp>
      <p:sp>
        <p:nvSpPr>
          <p:cNvPr id="18" name="bg object 18"/>
          <p:cNvSpPr/>
          <p:nvPr/>
        </p:nvSpPr>
        <p:spPr>
          <a:xfrm>
            <a:off x="0" y="0"/>
            <a:ext cx="9144000" cy="6858000"/>
          </a:xfrm>
          <a:custGeom>
            <a:avLst/>
            <a:gdLst/>
            <a:ahLst/>
            <a:cxnLst/>
            <a:rect l="l" t="t" r="r" b="b"/>
            <a:pathLst>
              <a:path w="9144000" h="6858000">
                <a:moveTo>
                  <a:pt x="9144000" y="0"/>
                </a:moveTo>
                <a:lnTo>
                  <a:pt x="8991600" y="0"/>
                </a:lnTo>
                <a:lnTo>
                  <a:pt x="8991600" y="2514600"/>
                </a:lnTo>
                <a:lnTo>
                  <a:pt x="8991600" y="6705600"/>
                </a:lnTo>
                <a:lnTo>
                  <a:pt x="152400" y="6705600"/>
                </a:lnTo>
                <a:lnTo>
                  <a:pt x="152400" y="2514600"/>
                </a:lnTo>
                <a:lnTo>
                  <a:pt x="8991600" y="2514600"/>
                </a:lnTo>
                <a:lnTo>
                  <a:pt x="8991600" y="0"/>
                </a:lnTo>
                <a:lnTo>
                  <a:pt x="152400" y="0"/>
                </a:lnTo>
                <a:lnTo>
                  <a:pt x="0" y="0"/>
                </a:lnTo>
                <a:lnTo>
                  <a:pt x="0" y="2514600"/>
                </a:lnTo>
                <a:lnTo>
                  <a:pt x="0" y="6705600"/>
                </a:lnTo>
                <a:lnTo>
                  <a:pt x="0" y="6858000"/>
                </a:lnTo>
                <a:lnTo>
                  <a:pt x="152400" y="6858000"/>
                </a:lnTo>
                <a:lnTo>
                  <a:pt x="8991600" y="6858000"/>
                </a:lnTo>
                <a:lnTo>
                  <a:pt x="9144000" y="6858000"/>
                </a:lnTo>
                <a:lnTo>
                  <a:pt x="9144000" y="6705600"/>
                </a:lnTo>
                <a:lnTo>
                  <a:pt x="9143987" y="2514600"/>
                </a:lnTo>
                <a:lnTo>
                  <a:pt x="9144000" y="0"/>
                </a:lnTo>
                <a:close/>
              </a:path>
            </a:pathLst>
          </a:custGeom>
          <a:solidFill>
            <a:srgbClr val="FFFFFF"/>
          </a:solidFill>
        </p:spPr>
        <p:txBody>
          <a:bodyPr wrap="square" lIns="0" tIns="0" rIns="0" bIns="0" rtlCol="0"/>
          <a:lstStyle/>
          <a:p>
            <a:endParaRPr/>
          </a:p>
        </p:txBody>
      </p:sp>
      <p:sp>
        <p:nvSpPr>
          <p:cNvPr id="19" name="bg object 19"/>
          <p:cNvSpPr/>
          <p:nvPr/>
        </p:nvSpPr>
        <p:spPr>
          <a:xfrm>
            <a:off x="146304" y="6391655"/>
            <a:ext cx="8833485" cy="309880"/>
          </a:xfrm>
          <a:custGeom>
            <a:avLst/>
            <a:gdLst/>
            <a:ahLst/>
            <a:cxnLst/>
            <a:rect l="l" t="t" r="r" b="b"/>
            <a:pathLst>
              <a:path w="8833485" h="309879">
                <a:moveTo>
                  <a:pt x="8833104" y="0"/>
                </a:moveTo>
                <a:lnTo>
                  <a:pt x="0" y="0"/>
                </a:lnTo>
                <a:lnTo>
                  <a:pt x="0" y="309562"/>
                </a:lnTo>
                <a:lnTo>
                  <a:pt x="8833104" y="309562"/>
                </a:lnTo>
                <a:lnTo>
                  <a:pt x="8833104" y="0"/>
                </a:lnTo>
                <a:close/>
              </a:path>
            </a:pathLst>
          </a:custGeom>
          <a:solidFill>
            <a:srgbClr val="8BACAD"/>
          </a:solidFill>
        </p:spPr>
        <p:txBody>
          <a:bodyPr wrap="square" lIns="0" tIns="0" rIns="0" bIns="0" rtlCol="0"/>
          <a:lstStyle/>
          <a:p>
            <a:endParaRPr/>
          </a:p>
        </p:txBody>
      </p:sp>
      <p:sp>
        <p:nvSpPr>
          <p:cNvPr id="20" name="bg object 20"/>
          <p:cNvSpPr/>
          <p:nvPr/>
        </p:nvSpPr>
        <p:spPr>
          <a:xfrm>
            <a:off x="155447" y="2420112"/>
            <a:ext cx="8833485" cy="0"/>
          </a:xfrm>
          <a:custGeom>
            <a:avLst/>
            <a:gdLst/>
            <a:ahLst/>
            <a:cxnLst/>
            <a:rect l="l" t="t" r="r" b="b"/>
            <a:pathLst>
              <a:path w="8833485">
                <a:moveTo>
                  <a:pt x="0" y="0"/>
                </a:moveTo>
                <a:lnTo>
                  <a:pt x="8833104" y="0"/>
                </a:lnTo>
              </a:path>
            </a:pathLst>
          </a:custGeom>
          <a:ln w="11430">
            <a:solidFill>
              <a:srgbClr val="7A9799"/>
            </a:solidFill>
            <a:prstDash val="sysDash"/>
          </a:ln>
        </p:spPr>
        <p:txBody>
          <a:bodyPr wrap="square" lIns="0" tIns="0" rIns="0" bIns="0" rtlCol="0"/>
          <a:lstStyle/>
          <a:p>
            <a:endParaRPr/>
          </a:p>
        </p:txBody>
      </p:sp>
      <p:sp>
        <p:nvSpPr>
          <p:cNvPr id="21" name="bg object 21"/>
          <p:cNvSpPr/>
          <p:nvPr/>
        </p:nvSpPr>
        <p:spPr>
          <a:xfrm>
            <a:off x="152400" y="152399"/>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7A9799"/>
            </a:solidFill>
          </a:ln>
        </p:spPr>
        <p:txBody>
          <a:bodyPr wrap="square" lIns="0" tIns="0" rIns="0" bIns="0" rtlCol="0"/>
          <a:lstStyle/>
          <a:p>
            <a:endParaRPr/>
          </a:p>
        </p:txBody>
      </p:sp>
      <p:sp>
        <p:nvSpPr>
          <p:cNvPr id="22" name="bg object 22"/>
          <p:cNvSpPr/>
          <p:nvPr/>
        </p:nvSpPr>
        <p:spPr>
          <a:xfrm>
            <a:off x="4267200" y="2115311"/>
            <a:ext cx="609600" cy="609600"/>
          </a:xfrm>
          <a:custGeom>
            <a:avLst/>
            <a:gdLst/>
            <a:ahLst/>
            <a:cxnLst/>
            <a:rect l="l" t="t" r="r" b="b"/>
            <a:pathLst>
              <a:path w="609600" h="609600">
                <a:moveTo>
                  <a:pt x="609600" y="304800"/>
                </a:moveTo>
                <a:lnTo>
                  <a:pt x="605599" y="255384"/>
                </a:lnTo>
                <a:lnTo>
                  <a:pt x="594042" y="208483"/>
                </a:lnTo>
                <a:lnTo>
                  <a:pt x="575564" y="164757"/>
                </a:lnTo>
                <a:lnTo>
                  <a:pt x="550760" y="124815"/>
                </a:lnTo>
                <a:lnTo>
                  <a:pt x="520293" y="89306"/>
                </a:lnTo>
                <a:lnTo>
                  <a:pt x="484771" y="58826"/>
                </a:lnTo>
                <a:lnTo>
                  <a:pt x="444842" y="34036"/>
                </a:lnTo>
                <a:lnTo>
                  <a:pt x="401116" y="15544"/>
                </a:lnTo>
                <a:lnTo>
                  <a:pt x="354215" y="4000"/>
                </a:lnTo>
                <a:lnTo>
                  <a:pt x="304800" y="0"/>
                </a:lnTo>
                <a:lnTo>
                  <a:pt x="255371" y="4000"/>
                </a:lnTo>
                <a:lnTo>
                  <a:pt x="208470" y="15557"/>
                </a:lnTo>
                <a:lnTo>
                  <a:pt x="164744" y="34036"/>
                </a:lnTo>
                <a:lnTo>
                  <a:pt x="124815" y="58839"/>
                </a:lnTo>
                <a:lnTo>
                  <a:pt x="89293" y="89306"/>
                </a:lnTo>
                <a:lnTo>
                  <a:pt x="58826" y="124828"/>
                </a:lnTo>
                <a:lnTo>
                  <a:pt x="34023" y="164757"/>
                </a:lnTo>
                <a:lnTo>
                  <a:pt x="15544" y="208483"/>
                </a:lnTo>
                <a:lnTo>
                  <a:pt x="3987" y="255384"/>
                </a:lnTo>
                <a:lnTo>
                  <a:pt x="0" y="304800"/>
                </a:lnTo>
                <a:lnTo>
                  <a:pt x="3987" y="354228"/>
                </a:lnTo>
                <a:lnTo>
                  <a:pt x="15544" y="401129"/>
                </a:lnTo>
                <a:lnTo>
                  <a:pt x="34023" y="444855"/>
                </a:lnTo>
                <a:lnTo>
                  <a:pt x="58826" y="484784"/>
                </a:lnTo>
                <a:lnTo>
                  <a:pt x="89293" y="520306"/>
                </a:lnTo>
                <a:lnTo>
                  <a:pt x="124815" y="550773"/>
                </a:lnTo>
                <a:lnTo>
                  <a:pt x="164744" y="575576"/>
                </a:lnTo>
                <a:lnTo>
                  <a:pt x="208483" y="594055"/>
                </a:lnTo>
                <a:lnTo>
                  <a:pt x="255371" y="605612"/>
                </a:lnTo>
                <a:lnTo>
                  <a:pt x="304800" y="609600"/>
                </a:lnTo>
                <a:lnTo>
                  <a:pt x="354215" y="605612"/>
                </a:lnTo>
                <a:lnTo>
                  <a:pt x="401116" y="594055"/>
                </a:lnTo>
                <a:lnTo>
                  <a:pt x="444842" y="575576"/>
                </a:lnTo>
                <a:lnTo>
                  <a:pt x="484784" y="550773"/>
                </a:lnTo>
                <a:lnTo>
                  <a:pt x="520293" y="520306"/>
                </a:lnTo>
                <a:lnTo>
                  <a:pt x="550773" y="484784"/>
                </a:lnTo>
                <a:lnTo>
                  <a:pt x="575564" y="444855"/>
                </a:lnTo>
                <a:lnTo>
                  <a:pt x="594055" y="401116"/>
                </a:lnTo>
                <a:lnTo>
                  <a:pt x="605599" y="354228"/>
                </a:lnTo>
                <a:lnTo>
                  <a:pt x="609600" y="304800"/>
                </a:lnTo>
                <a:close/>
              </a:path>
            </a:pathLst>
          </a:custGeom>
          <a:solidFill>
            <a:srgbClr val="FFFFFF"/>
          </a:solidFill>
        </p:spPr>
        <p:txBody>
          <a:bodyPr wrap="square" lIns="0" tIns="0" rIns="0" bIns="0" rtlCol="0"/>
          <a:lstStyle/>
          <a:p>
            <a:endParaRPr/>
          </a:p>
        </p:txBody>
      </p:sp>
      <p:sp>
        <p:nvSpPr>
          <p:cNvPr id="23" name="bg object 23"/>
          <p:cNvSpPr/>
          <p:nvPr/>
        </p:nvSpPr>
        <p:spPr>
          <a:xfrm>
            <a:off x="4336288" y="2184653"/>
            <a:ext cx="471805" cy="471170"/>
          </a:xfrm>
          <a:custGeom>
            <a:avLst/>
            <a:gdLst/>
            <a:ahLst/>
            <a:cxnLst/>
            <a:rect l="l" t="t" r="r" b="b"/>
            <a:pathLst>
              <a:path w="471804" h="471169">
                <a:moveTo>
                  <a:pt x="234441" y="0"/>
                </a:moveTo>
                <a:lnTo>
                  <a:pt x="187071" y="5080"/>
                </a:lnTo>
                <a:lnTo>
                  <a:pt x="142875" y="19050"/>
                </a:lnTo>
                <a:lnTo>
                  <a:pt x="102997" y="41910"/>
                </a:lnTo>
                <a:lnTo>
                  <a:pt x="68199"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1010"/>
                </a:lnTo>
                <a:lnTo>
                  <a:pt x="212978" y="471170"/>
                </a:lnTo>
                <a:lnTo>
                  <a:pt x="236982" y="471170"/>
                </a:lnTo>
                <a:lnTo>
                  <a:pt x="261112" y="469900"/>
                </a:lnTo>
                <a:lnTo>
                  <a:pt x="284352" y="467360"/>
                </a:lnTo>
                <a:lnTo>
                  <a:pt x="306959" y="461010"/>
                </a:lnTo>
                <a:lnTo>
                  <a:pt x="322471" y="454660"/>
                </a:lnTo>
                <a:lnTo>
                  <a:pt x="236092" y="454660"/>
                </a:lnTo>
                <a:lnTo>
                  <a:pt x="213740" y="453390"/>
                </a:lnTo>
                <a:lnTo>
                  <a:pt x="171069" y="444500"/>
                </a:lnTo>
                <a:lnTo>
                  <a:pt x="131825" y="429260"/>
                </a:lnTo>
                <a:lnTo>
                  <a:pt x="96900" y="405130"/>
                </a:lnTo>
                <a:lnTo>
                  <a:pt x="67183" y="375920"/>
                </a:lnTo>
                <a:lnTo>
                  <a:pt x="43561" y="340360"/>
                </a:lnTo>
                <a:lnTo>
                  <a:pt x="26924" y="302260"/>
                </a:lnTo>
                <a:lnTo>
                  <a:pt x="18034" y="259080"/>
                </a:lnTo>
                <a:lnTo>
                  <a:pt x="16954" y="237490"/>
                </a:lnTo>
                <a:lnTo>
                  <a:pt x="16958" y="234950"/>
                </a:lnTo>
                <a:lnTo>
                  <a:pt x="21336" y="191770"/>
                </a:lnTo>
                <a:lnTo>
                  <a:pt x="34036" y="151130"/>
                </a:lnTo>
                <a:lnTo>
                  <a:pt x="54101" y="114300"/>
                </a:lnTo>
                <a:lnTo>
                  <a:pt x="80772" y="81280"/>
                </a:lnTo>
                <a:lnTo>
                  <a:pt x="113157" y="54610"/>
                </a:lnTo>
                <a:lnTo>
                  <a:pt x="150240" y="34290"/>
                </a:lnTo>
                <a:lnTo>
                  <a:pt x="191262" y="21590"/>
                </a:lnTo>
                <a:lnTo>
                  <a:pt x="235331" y="17780"/>
                </a:lnTo>
                <a:lnTo>
                  <a:pt x="323269" y="17780"/>
                </a:lnTo>
                <a:lnTo>
                  <a:pt x="304546" y="10160"/>
                </a:lnTo>
                <a:lnTo>
                  <a:pt x="281939" y="5080"/>
                </a:lnTo>
                <a:lnTo>
                  <a:pt x="258445" y="1270"/>
                </a:lnTo>
                <a:lnTo>
                  <a:pt x="234441" y="0"/>
                </a:lnTo>
                <a:close/>
              </a:path>
              <a:path w="471804" h="471169">
                <a:moveTo>
                  <a:pt x="323269"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471"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389" y="19050"/>
                </a:lnTo>
                <a:lnTo>
                  <a:pt x="323269" y="17780"/>
                </a:lnTo>
                <a:close/>
              </a:path>
              <a:path w="471804" h="471169">
                <a:moveTo>
                  <a:pt x="236092" y="34290"/>
                </a:moveTo>
                <a:lnTo>
                  <a:pt x="195452" y="38100"/>
                </a:lnTo>
                <a:lnTo>
                  <a:pt x="157607" y="49530"/>
                </a:lnTo>
                <a:lnTo>
                  <a:pt x="123189" y="68580"/>
                </a:lnTo>
                <a:lnTo>
                  <a:pt x="93345" y="92710"/>
                </a:lnTo>
                <a:lnTo>
                  <a:pt x="68579" y="123190"/>
                </a:lnTo>
                <a:lnTo>
                  <a:pt x="49911" y="157480"/>
                </a:lnTo>
                <a:lnTo>
                  <a:pt x="38100" y="194310"/>
                </a:lnTo>
                <a:lnTo>
                  <a:pt x="33968" y="234950"/>
                </a:lnTo>
                <a:lnTo>
                  <a:pt x="33964" y="237490"/>
                </a:lnTo>
                <a:lnTo>
                  <a:pt x="34798" y="256540"/>
                </a:lnTo>
                <a:lnTo>
                  <a:pt x="42799" y="295910"/>
                </a:lnTo>
                <a:lnTo>
                  <a:pt x="58038" y="331470"/>
                </a:lnTo>
                <a:lnTo>
                  <a:pt x="79628" y="364490"/>
                </a:lnTo>
                <a:lnTo>
                  <a:pt x="107061" y="391160"/>
                </a:lnTo>
                <a:lnTo>
                  <a:pt x="139191" y="412750"/>
                </a:lnTo>
                <a:lnTo>
                  <a:pt x="175387" y="429260"/>
                </a:lnTo>
                <a:lnTo>
                  <a:pt x="214629" y="436880"/>
                </a:lnTo>
                <a:lnTo>
                  <a:pt x="235331" y="438150"/>
                </a:lnTo>
                <a:lnTo>
                  <a:pt x="255904" y="436880"/>
                </a:lnTo>
                <a:lnTo>
                  <a:pt x="275971" y="434340"/>
                </a:lnTo>
                <a:lnTo>
                  <a:pt x="295401" y="429260"/>
                </a:lnTo>
                <a:lnTo>
                  <a:pt x="313944" y="422910"/>
                </a:lnTo>
                <a:lnTo>
                  <a:pt x="318987" y="420370"/>
                </a:lnTo>
                <a:lnTo>
                  <a:pt x="215391" y="420370"/>
                </a:lnTo>
                <a:lnTo>
                  <a:pt x="179577" y="412750"/>
                </a:lnTo>
                <a:lnTo>
                  <a:pt x="131445" y="388620"/>
                </a:lnTo>
                <a:lnTo>
                  <a:pt x="92201" y="353060"/>
                </a:lnTo>
                <a:lnTo>
                  <a:pt x="64897" y="307340"/>
                </a:lnTo>
                <a:lnTo>
                  <a:pt x="51562" y="254000"/>
                </a:lnTo>
                <a:lnTo>
                  <a:pt x="50800" y="234950"/>
                </a:lnTo>
                <a:lnTo>
                  <a:pt x="51815" y="215900"/>
                </a:lnTo>
                <a:lnTo>
                  <a:pt x="65786" y="162560"/>
                </a:lnTo>
                <a:lnTo>
                  <a:pt x="93725" y="118110"/>
                </a:lnTo>
                <a:lnTo>
                  <a:pt x="133350" y="82550"/>
                </a:lnTo>
                <a:lnTo>
                  <a:pt x="181990" y="5842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74192" y="54610"/>
                </a:lnTo>
                <a:lnTo>
                  <a:pt x="324992" y="73660"/>
                </a:lnTo>
                <a:lnTo>
                  <a:pt x="367411" y="106680"/>
                </a:lnTo>
                <a:lnTo>
                  <a:pt x="399034" y="148590"/>
                </a:lnTo>
                <a:lnTo>
                  <a:pt x="417067" y="200660"/>
                </a:lnTo>
                <a:lnTo>
                  <a:pt x="420624" y="237490"/>
                </a:lnTo>
                <a:lnTo>
                  <a:pt x="419608" y="256540"/>
                </a:lnTo>
                <a:lnTo>
                  <a:pt x="405638" y="308610"/>
                </a:lnTo>
                <a:lnTo>
                  <a:pt x="377698" y="354330"/>
                </a:lnTo>
                <a:lnTo>
                  <a:pt x="338200" y="389890"/>
                </a:lnTo>
                <a:lnTo>
                  <a:pt x="289560" y="412750"/>
                </a:lnTo>
                <a:lnTo>
                  <a:pt x="253364" y="420370"/>
                </a:lnTo>
                <a:lnTo>
                  <a:pt x="318987" y="420370"/>
                </a:lnTo>
                <a:lnTo>
                  <a:pt x="363854" y="392430"/>
                </a:lnTo>
                <a:lnTo>
                  <a:pt x="391287" y="364490"/>
                </a:lnTo>
                <a:lnTo>
                  <a:pt x="413003" y="332740"/>
                </a:lnTo>
                <a:lnTo>
                  <a:pt x="428371" y="295910"/>
                </a:lnTo>
                <a:lnTo>
                  <a:pt x="436499" y="257810"/>
                </a:lnTo>
                <a:lnTo>
                  <a:pt x="437459" y="234950"/>
                </a:lnTo>
                <a:lnTo>
                  <a:pt x="436625" y="215900"/>
                </a:lnTo>
                <a:lnTo>
                  <a:pt x="428625" y="176530"/>
                </a:lnTo>
                <a:lnTo>
                  <a:pt x="413512" y="139700"/>
                </a:lnTo>
                <a:lnTo>
                  <a:pt x="391795" y="107950"/>
                </a:lnTo>
                <a:lnTo>
                  <a:pt x="364489" y="80010"/>
                </a:lnTo>
                <a:lnTo>
                  <a:pt x="332359" y="58420"/>
                </a:lnTo>
                <a:lnTo>
                  <a:pt x="314706" y="50800"/>
                </a:lnTo>
                <a:close/>
              </a:path>
            </a:pathLst>
          </a:custGeom>
          <a:solidFill>
            <a:srgbClr val="7A9799"/>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300" b="0" i="0">
                <a:solidFill>
                  <a:srgbClr val="7A9799"/>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705600"/>
          </a:xfrm>
          <a:custGeom>
            <a:avLst/>
            <a:gdLst/>
            <a:ahLst/>
            <a:cxnLst/>
            <a:rect l="l" t="t" r="r" b="b"/>
            <a:pathLst>
              <a:path w="9144000" h="6705600">
                <a:moveTo>
                  <a:pt x="0" y="6705600"/>
                </a:moveTo>
                <a:lnTo>
                  <a:pt x="9144000" y="6705600"/>
                </a:lnTo>
                <a:lnTo>
                  <a:pt x="9144000" y="0"/>
                </a:lnTo>
                <a:lnTo>
                  <a:pt x="0" y="0"/>
                </a:lnTo>
                <a:lnTo>
                  <a:pt x="0" y="6705600"/>
                </a:lnTo>
                <a:close/>
              </a:path>
            </a:pathLst>
          </a:custGeom>
          <a:solidFill>
            <a:srgbClr val="C5D1D6"/>
          </a:solidFill>
        </p:spPr>
        <p:txBody>
          <a:bodyPr wrap="square" lIns="0" tIns="0" rIns="0" bIns="0" rtlCol="0"/>
          <a:lstStyle/>
          <a:p>
            <a:endParaRPr/>
          </a:p>
        </p:txBody>
      </p:sp>
      <p:sp>
        <p:nvSpPr>
          <p:cNvPr id="17" name="bg object 17"/>
          <p:cNvSpPr/>
          <p:nvPr/>
        </p:nvSpPr>
        <p:spPr>
          <a:xfrm>
            <a:off x="0" y="0"/>
            <a:ext cx="9144000" cy="6858000"/>
          </a:xfrm>
          <a:custGeom>
            <a:avLst/>
            <a:gdLst/>
            <a:ahLst/>
            <a:cxnLst/>
            <a:rect l="l" t="t" r="r" b="b"/>
            <a:pathLst>
              <a:path w="9144000" h="6858000">
                <a:moveTo>
                  <a:pt x="9144000" y="0"/>
                </a:moveTo>
                <a:lnTo>
                  <a:pt x="8991600" y="0"/>
                </a:lnTo>
                <a:lnTo>
                  <a:pt x="8991600" y="1393317"/>
                </a:lnTo>
                <a:lnTo>
                  <a:pt x="8991600" y="6705600"/>
                </a:lnTo>
                <a:lnTo>
                  <a:pt x="152400" y="6705600"/>
                </a:lnTo>
                <a:lnTo>
                  <a:pt x="152400" y="1393317"/>
                </a:lnTo>
                <a:lnTo>
                  <a:pt x="8991600" y="1393317"/>
                </a:lnTo>
                <a:lnTo>
                  <a:pt x="8991600" y="0"/>
                </a:lnTo>
                <a:lnTo>
                  <a:pt x="152400" y="0"/>
                </a:lnTo>
                <a:lnTo>
                  <a:pt x="0" y="0"/>
                </a:lnTo>
                <a:lnTo>
                  <a:pt x="0" y="1393317"/>
                </a:lnTo>
                <a:lnTo>
                  <a:pt x="0" y="6705600"/>
                </a:lnTo>
                <a:lnTo>
                  <a:pt x="0" y="6858000"/>
                </a:lnTo>
                <a:lnTo>
                  <a:pt x="152400" y="6858000"/>
                </a:lnTo>
                <a:lnTo>
                  <a:pt x="8991600" y="6858000"/>
                </a:lnTo>
                <a:lnTo>
                  <a:pt x="9144000" y="6858000"/>
                </a:lnTo>
                <a:lnTo>
                  <a:pt x="9144000" y="6705600"/>
                </a:lnTo>
                <a:lnTo>
                  <a:pt x="9144000" y="1393317"/>
                </a:lnTo>
                <a:lnTo>
                  <a:pt x="9144000" y="0"/>
                </a:lnTo>
                <a:close/>
              </a:path>
            </a:pathLst>
          </a:custGeom>
          <a:solidFill>
            <a:srgbClr val="FFFFFF"/>
          </a:solidFill>
        </p:spPr>
        <p:txBody>
          <a:bodyPr wrap="square" lIns="0" tIns="0" rIns="0" bIns="0" rtlCol="0"/>
          <a:lstStyle/>
          <a:p>
            <a:endParaRPr/>
          </a:p>
        </p:txBody>
      </p:sp>
      <p:sp>
        <p:nvSpPr>
          <p:cNvPr id="18" name="bg object 18"/>
          <p:cNvSpPr/>
          <p:nvPr/>
        </p:nvSpPr>
        <p:spPr>
          <a:xfrm>
            <a:off x="149352" y="6388379"/>
            <a:ext cx="8833485" cy="309880"/>
          </a:xfrm>
          <a:custGeom>
            <a:avLst/>
            <a:gdLst/>
            <a:ahLst/>
            <a:cxnLst/>
            <a:rect l="l" t="t" r="r" b="b"/>
            <a:pathLst>
              <a:path w="8833485" h="309879">
                <a:moveTo>
                  <a:pt x="8833104" y="0"/>
                </a:moveTo>
                <a:lnTo>
                  <a:pt x="0" y="0"/>
                </a:lnTo>
                <a:lnTo>
                  <a:pt x="0" y="309562"/>
                </a:lnTo>
                <a:lnTo>
                  <a:pt x="8833104" y="309562"/>
                </a:lnTo>
                <a:lnTo>
                  <a:pt x="8833104" y="0"/>
                </a:lnTo>
                <a:close/>
              </a:path>
            </a:pathLst>
          </a:custGeom>
          <a:solidFill>
            <a:srgbClr val="8BACAD"/>
          </a:solidFill>
        </p:spPr>
        <p:txBody>
          <a:bodyPr wrap="square" lIns="0" tIns="0" rIns="0" bIns="0" rtlCol="0"/>
          <a:lstStyle/>
          <a:p>
            <a:endParaRPr/>
          </a:p>
        </p:txBody>
      </p:sp>
      <p:sp>
        <p:nvSpPr>
          <p:cNvPr id="19" name="bg object 19"/>
          <p:cNvSpPr/>
          <p:nvPr/>
        </p:nvSpPr>
        <p:spPr>
          <a:xfrm>
            <a:off x="152400" y="155448"/>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7A9799"/>
            </a:solidFill>
          </a:ln>
        </p:spPr>
        <p:txBody>
          <a:bodyPr wrap="square" lIns="0" tIns="0" rIns="0" bIns="0" rtlCol="0"/>
          <a:lstStyle/>
          <a:p>
            <a:endParaRPr/>
          </a:p>
        </p:txBody>
      </p:sp>
      <p:sp>
        <p:nvSpPr>
          <p:cNvPr id="20" name="bg object 20"/>
          <p:cNvSpPr/>
          <p:nvPr/>
        </p:nvSpPr>
        <p:spPr>
          <a:xfrm>
            <a:off x="152400" y="1276731"/>
            <a:ext cx="8833485" cy="0"/>
          </a:xfrm>
          <a:custGeom>
            <a:avLst/>
            <a:gdLst/>
            <a:ahLst/>
            <a:cxnLst/>
            <a:rect l="l" t="t" r="r" b="b"/>
            <a:pathLst>
              <a:path w="8833485">
                <a:moveTo>
                  <a:pt x="0" y="0"/>
                </a:moveTo>
                <a:lnTo>
                  <a:pt x="8833104" y="0"/>
                </a:lnTo>
              </a:path>
            </a:pathLst>
          </a:custGeom>
          <a:ln w="9525">
            <a:solidFill>
              <a:srgbClr val="7A9799"/>
            </a:solidFill>
            <a:prstDash val="sysDash"/>
          </a:ln>
        </p:spPr>
        <p:txBody>
          <a:bodyPr wrap="square" lIns="0" tIns="0" rIns="0" bIns="0" rtlCol="0"/>
          <a:lstStyle/>
          <a:p>
            <a:endParaRPr/>
          </a:p>
        </p:txBody>
      </p:sp>
      <p:sp>
        <p:nvSpPr>
          <p:cNvPr id="21" name="bg object 21"/>
          <p:cNvSpPr/>
          <p:nvPr/>
        </p:nvSpPr>
        <p:spPr>
          <a:xfrm>
            <a:off x="4267200" y="956055"/>
            <a:ext cx="609600" cy="609600"/>
          </a:xfrm>
          <a:custGeom>
            <a:avLst/>
            <a:gdLst/>
            <a:ahLst/>
            <a:cxnLst/>
            <a:rect l="l" t="t" r="r" b="b"/>
            <a:pathLst>
              <a:path w="609600" h="609600">
                <a:moveTo>
                  <a:pt x="609600" y="304800"/>
                </a:moveTo>
                <a:lnTo>
                  <a:pt x="605599" y="255346"/>
                </a:lnTo>
                <a:lnTo>
                  <a:pt x="594042" y="208445"/>
                </a:lnTo>
                <a:lnTo>
                  <a:pt x="575564" y="164706"/>
                </a:lnTo>
                <a:lnTo>
                  <a:pt x="550760" y="124764"/>
                </a:lnTo>
                <a:lnTo>
                  <a:pt x="520293" y="89255"/>
                </a:lnTo>
                <a:lnTo>
                  <a:pt x="484771" y="58801"/>
                </a:lnTo>
                <a:lnTo>
                  <a:pt x="444842" y="34010"/>
                </a:lnTo>
                <a:lnTo>
                  <a:pt x="401116" y="15544"/>
                </a:lnTo>
                <a:lnTo>
                  <a:pt x="354215" y="3987"/>
                </a:lnTo>
                <a:lnTo>
                  <a:pt x="304800" y="0"/>
                </a:lnTo>
                <a:lnTo>
                  <a:pt x="255371" y="3987"/>
                </a:lnTo>
                <a:lnTo>
                  <a:pt x="208470" y="15544"/>
                </a:lnTo>
                <a:lnTo>
                  <a:pt x="164744" y="34010"/>
                </a:lnTo>
                <a:lnTo>
                  <a:pt x="124815" y="58801"/>
                </a:lnTo>
                <a:lnTo>
                  <a:pt x="89293" y="89255"/>
                </a:lnTo>
                <a:lnTo>
                  <a:pt x="58826" y="124764"/>
                </a:lnTo>
                <a:lnTo>
                  <a:pt x="34023" y="164706"/>
                </a:lnTo>
                <a:lnTo>
                  <a:pt x="15544" y="208445"/>
                </a:lnTo>
                <a:lnTo>
                  <a:pt x="3987" y="255346"/>
                </a:lnTo>
                <a:lnTo>
                  <a:pt x="0" y="304800"/>
                </a:lnTo>
                <a:lnTo>
                  <a:pt x="3987" y="354228"/>
                </a:lnTo>
                <a:lnTo>
                  <a:pt x="15544" y="401129"/>
                </a:lnTo>
                <a:lnTo>
                  <a:pt x="34023" y="444855"/>
                </a:lnTo>
                <a:lnTo>
                  <a:pt x="58826" y="484784"/>
                </a:lnTo>
                <a:lnTo>
                  <a:pt x="89293" y="520306"/>
                </a:lnTo>
                <a:lnTo>
                  <a:pt x="124815" y="550773"/>
                </a:lnTo>
                <a:lnTo>
                  <a:pt x="164744" y="575576"/>
                </a:lnTo>
                <a:lnTo>
                  <a:pt x="208483" y="594055"/>
                </a:lnTo>
                <a:lnTo>
                  <a:pt x="255371" y="605612"/>
                </a:lnTo>
                <a:lnTo>
                  <a:pt x="304800" y="609600"/>
                </a:lnTo>
                <a:lnTo>
                  <a:pt x="354215" y="605612"/>
                </a:lnTo>
                <a:lnTo>
                  <a:pt x="401116" y="594055"/>
                </a:lnTo>
                <a:lnTo>
                  <a:pt x="444842" y="575576"/>
                </a:lnTo>
                <a:lnTo>
                  <a:pt x="484784" y="550773"/>
                </a:lnTo>
                <a:lnTo>
                  <a:pt x="520293" y="520306"/>
                </a:lnTo>
                <a:lnTo>
                  <a:pt x="550773" y="484784"/>
                </a:lnTo>
                <a:lnTo>
                  <a:pt x="575564" y="444855"/>
                </a:lnTo>
                <a:lnTo>
                  <a:pt x="594055" y="401116"/>
                </a:lnTo>
                <a:lnTo>
                  <a:pt x="605599" y="354228"/>
                </a:lnTo>
                <a:lnTo>
                  <a:pt x="609600" y="304800"/>
                </a:lnTo>
                <a:close/>
              </a:path>
            </a:pathLst>
          </a:custGeom>
          <a:solidFill>
            <a:srgbClr val="FFFFFF"/>
          </a:solidFill>
        </p:spPr>
        <p:txBody>
          <a:bodyPr wrap="square" lIns="0" tIns="0" rIns="0" bIns="0" rtlCol="0"/>
          <a:lstStyle/>
          <a:p>
            <a:endParaRPr/>
          </a:p>
        </p:txBody>
      </p:sp>
      <p:sp>
        <p:nvSpPr>
          <p:cNvPr id="22" name="bg object 22"/>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7A9799"/>
          </a:solidFill>
        </p:spPr>
        <p:txBody>
          <a:bodyPr wrap="square" lIns="0" tIns="0" rIns="0" bIns="0" rtlCol="0"/>
          <a:lstStyle/>
          <a:p>
            <a:endParaRPr/>
          </a:p>
        </p:txBody>
      </p:sp>
      <p:sp>
        <p:nvSpPr>
          <p:cNvPr id="2" name="Holder 2"/>
          <p:cNvSpPr>
            <a:spLocks noGrp="1"/>
          </p:cNvSpPr>
          <p:nvPr>
            <p:ph type="title"/>
          </p:nvPr>
        </p:nvSpPr>
        <p:spPr>
          <a:xfrm>
            <a:off x="684377" y="2540"/>
            <a:ext cx="7775244" cy="1092835"/>
          </a:xfrm>
          <a:prstGeom prst="rect">
            <a:avLst/>
          </a:prstGeom>
        </p:spPr>
        <p:txBody>
          <a:bodyPr wrap="square" lIns="0" tIns="0" rIns="0" bIns="0">
            <a:spAutoFit/>
          </a:bodyPr>
          <a:lstStyle>
            <a:lvl1pPr>
              <a:defRPr sz="3300" b="0" i="0">
                <a:solidFill>
                  <a:srgbClr val="7A9799"/>
                </a:solidFill>
                <a:latin typeface="Georgia"/>
                <a:cs typeface="Georgia"/>
              </a:defRPr>
            </a:lvl1pPr>
          </a:lstStyle>
          <a:p>
            <a:endParaRPr/>
          </a:p>
        </p:txBody>
      </p:sp>
      <p:sp>
        <p:nvSpPr>
          <p:cNvPr id="3" name="Holder 3"/>
          <p:cNvSpPr>
            <a:spLocks noGrp="1"/>
          </p:cNvSpPr>
          <p:nvPr>
            <p:ph type="body" idx="1"/>
          </p:nvPr>
        </p:nvSpPr>
        <p:spPr>
          <a:xfrm>
            <a:off x="380491" y="1835022"/>
            <a:ext cx="8124190" cy="2906395"/>
          </a:xfrm>
          <a:prstGeom prst="rect">
            <a:avLst/>
          </a:prstGeom>
        </p:spPr>
        <p:txBody>
          <a:bodyPr wrap="square" lIns="0" tIns="0" rIns="0" bIns="0">
            <a:spAutoFit/>
          </a:bodyPr>
          <a:lstStyle>
            <a:lvl1pPr>
              <a:defRPr sz="2700" b="0" i="0">
                <a:solidFill>
                  <a:schemeClr val="tx1"/>
                </a:solidFill>
                <a:latin typeface="Georgia"/>
                <a:cs typeface="Georgia"/>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8641" y="1418590"/>
            <a:ext cx="6508115" cy="665480"/>
          </a:xfrm>
          <a:prstGeom prst="rect">
            <a:avLst/>
          </a:prstGeom>
        </p:spPr>
        <p:txBody>
          <a:bodyPr vert="horz" wrap="square" lIns="0" tIns="12700" rIns="0" bIns="0" rtlCol="0">
            <a:spAutoFit/>
          </a:bodyPr>
          <a:lstStyle/>
          <a:p>
            <a:pPr marL="12700">
              <a:lnSpc>
                <a:spcPct val="100000"/>
              </a:lnSpc>
              <a:spcBef>
                <a:spcPts val="100"/>
              </a:spcBef>
            </a:pPr>
            <a:r>
              <a:rPr sz="4200" dirty="0">
                <a:solidFill>
                  <a:srgbClr val="D16248"/>
                </a:solidFill>
              </a:rPr>
              <a:t>SAĞLIK</a:t>
            </a:r>
            <a:r>
              <a:rPr sz="4200" spc="-185" dirty="0">
                <a:solidFill>
                  <a:srgbClr val="D16248"/>
                </a:solidFill>
              </a:rPr>
              <a:t> </a:t>
            </a:r>
            <a:r>
              <a:rPr sz="4200" spc="-10" dirty="0">
                <a:solidFill>
                  <a:srgbClr val="D16248"/>
                </a:solidFill>
              </a:rPr>
              <a:t>OKURYAZARLIĞI</a:t>
            </a:r>
            <a:endParaRPr sz="4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65100" rIns="0" bIns="0" rtlCol="0">
            <a:spAutoFit/>
          </a:bodyPr>
          <a:lstStyle/>
          <a:p>
            <a:pPr marL="1960245" marR="5080" indent="-1521460">
              <a:lnSpc>
                <a:spcPct val="100000"/>
              </a:lnSpc>
              <a:spcBef>
                <a:spcPts val="100"/>
              </a:spcBef>
            </a:pPr>
            <a:r>
              <a:rPr sz="3000" dirty="0"/>
              <a:t>Nutbeam</a:t>
            </a:r>
            <a:r>
              <a:rPr sz="3000" spc="-35" dirty="0"/>
              <a:t> </a:t>
            </a:r>
            <a:r>
              <a:rPr sz="3000" dirty="0"/>
              <a:t>(2000)</a:t>
            </a:r>
            <a:r>
              <a:rPr sz="3000" spc="-40" dirty="0"/>
              <a:t> </a:t>
            </a:r>
            <a:r>
              <a:rPr sz="3000" dirty="0"/>
              <a:t>sağlık</a:t>
            </a:r>
            <a:r>
              <a:rPr sz="3000" spc="-20" dirty="0"/>
              <a:t> </a:t>
            </a:r>
            <a:r>
              <a:rPr sz="3000" dirty="0"/>
              <a:t>okuryazarlığını</a:t>
            </a:r>
            <a:r>
              <a:rPr sz="3000" spc="-20" dirty="0"/>
              <a:t> </a:t>
            </a:r>
            <a:r>
              <a:rPr sz="3000" spc="-25" dirty="0"/>
              <a:t>üç </a:t>
            </a:r>
            <a:r>
              <a:rPr sz="3000" dirty="0"/>
              <a:t>düzeyde</a:t>
            </a:r>
            <a:r>
              <a:rPr sz="3000" spc="-90" dirty="0"/>
              <a:t> </a:t>
            </a:r>
            <a:r>
              <a:rPr sz="3000" dirty="0"/>
              <a:t>ele</a:t>
            </a:r>
            <a:r>
              <a:rPr sz="3000" spc="-85" dirty="0"/>
              <a:t> </a:t>
            </a:r>
            <a:r>
              <a:rPr sz="3000" spc="-10" dirty="0"/>
              <a:t>almaktadır;</a:t>
            </a:r>
            <a:endParaRPr sz="3000"/>
          </a:p>
        </p:txBody>
      </p:sp>
      <p:sp>
        <p:nvSpPr>
          <p:cNvPr id="3" name="object 3"/>
          <p:cNvSpPr txBox="1"/>
          <p:nvPr/>
        </p:nvSpPr>
        <p:spPr>
          <a:xfrm>
            <a:off x="380491" y="1988946"/>
            <a:ext cx="6720840" cy="2705869"/>
          </a:xfrm>
          <a:prstGeom prst="rect">
            <a:avLst/>
          </a:prstGeom>
        </p:spPr>
        <p:txBody>
          <a:bodyPr vert="horz" wrap="square" lIns="0" tIns="12700" rIns="0" bIns="0" rtlCol="0">
            <a:spAutoFit/>
          </a:bodyPr>
          <a:lstStyle/>
          <a:p>
            <a:pPr marL="333375" indent="-320675">
              <a:lnSpc>
                <a:spcPct val="100000"/>
              </a:lnSpc>
              <a:spcBef>
                <a:spcPts val="100"/>
              </a:spcBef>
              <a:buAutoNum type="arabicPeriod"/>
              <a:tabLst>
                <a:tab pos="333375" algn="l"/>
              </a:tabLst>
            </a:pPr>
            <a:r>
              <a:rPr sz="2700" dirty="0">
                <a:latin typeface="Georgia"/>
                <a:cs typeface="Georgia"/>
              </a:rPr>
              <a:t>Temel/Fonksiyonel</a:t>
            </a:r>
            <a:r>
              <a:rPr sz="2700" spc="-85" dirty="0">
                <a:latin typeface="Georgia"/>
                <a:cs typeface="Georgia"/>
              </a:rPr>
              <a:t> </a:t>
            </a:r>
            <a:r>
              <a:rPr sz="2700" dirty="0">
                <a:latin typeface="Georgia"/>
                <a:cs typeface="Georgia"/>
              </a:rPr>
              <a:t>Sağlık</a:t>
            </a:r>
            <a:r>
              <a:rPr sz="2700" spc="-75" dirty="0">
                <a:latin typeface="Georgia"/>
                <a:cs typeface="Georgia"/>
              </a:rPr>
              <a:t> </a:t>
            </a:r>
            <a:r>
              <a:rPr sz="2700" spc="-10" dirty="0">
                <a:latin typeface="Georgia"/>
                <a:cs typeface="Georgia"/>
              </a:rPr>
              <a:t>Okuryazarlığı</a:t>
            </a:r>
            <a:endParaRPr sz="2700" dirty="0">
              <a:latin typeface="Georgia"/>
              <a:cs typeface="Georgia"/>
            </a:endParaRPr>
          </a:p>
          <a:p>
            <a:pPr>
              <a:lnSpc>
                <a:spcPct val="100000"/>
              </a:lnSpc>
              <a:spcBef>
                <a:spcPts val="2440"/>
              </a:spcBef>
              <a:buFont typeface="Georgia"/>
              <a:buAutoNum type="arabicPeriod"/>
            </a:pPr>
            <a:endParaRPr sz="2700" dirty="0">
              <a:latin typeface="Georgia"/>
              <a:cs typeface="Georgia"/>
            </a:endParaRPr>
          </a:p>
          <a:p>
            <a:pPr marL="379095" indent="-366395">
              <a:lnSpc>
                <a:spcPct val="100000"/>
              </a:lnSpc>
              <a:buAutoNum type="arabicPeriod"/>
              <a:tabLst>
                <a:tab pos="379095" algn="l"/>
              </a:tabLst>
            </a:pPr>
            <a:r>
              <a:rPr lang="tr-TR" sz="2700" spc="-135" dirty="0">
                <a:latin typeface="Georgia"/>
                <a:cs typeface="Georgia"/>
              </a:rPr>
              <a:t>İ</a:t>
            </a:r>
            <a:r>
              <a:rPr sz="2700" spc="-135" dirty="0" err="1" smtClean="0">
                <a:latin typeface="Georgia"/>
                <a:cs typeface="Georgia"/>
              </a:rPr>
              <a:t>leti</a:t>
            </a:r>
            <a:r>
              <a:rPr lang="tr-TR" sz="2700" spc="-135" dirty="0" smtClean="0">
                <a:latin typeface="Georgia"/>
                <a:cs typeface="Georgia"/>
              </a:rPr>
              <a:t>ş</a:t>
            </a:r>
            <a:r>
              <a:rPr sz="2700" spc="-135" dirty="0" err="1" smtClean="0">
                <a:latin typeface="Georgia"/>
                <a:cs typeface="Georgia"/>
              </a:rPr>
              <a:t>imsel</a:t>
            </a:r>
            <a:r>
              <a:rPr sz="2700" spc="-135" dirty="0" smtClean="0">
                <a:latin typeface="Georgia"/>
                <a:cs typeface="Georgia"/>
              </a:rPr>
              <a:t>/</a:t>
            </a:r>
            <a:r>
              <a:rPr lang="tr-TR" sz="2700" spc="-135" dirty="0" err="1">
                <a:latin typeface="Georgia"/>
                <a:cs typeface="Georgia"/>
              </a:rPr>
              <a:t>i</a:t>
            </a:r>
            <a:r>
              <a:rPr sz="2700" spc="-135" dirty="0" err="1" smtClean="0">
                <a:latin typeface="Georgia"/>
                <a:cs typeface="Georgia"/>
              </a:rPr>
              <a:t>nteraktif</a:t>
            </a:r>
            <a:r>
              <a:rPr sz="2700" spc="35" dirty="0" smtClean="0">
                <a:latin typeface="Georgia"/>
                <a:cs typeface="Georgia"/>
              </a:rPr>
              <a:t> </a:t>
            </a:r>
            <a:r>
              <a:rPr sz="2700" dirty="0">
                <a:latin typeface="Georgia"/>
                <a:cs typeface="Georgia"/>
              </a:rPr>
              <a:t>Sağlık</a:t>
            </a:r>
            <a:r>
              <a:rPr sz="2700" spc="75" dirty="0">
                <a:latin typeface="Georgia"/>
                <a:cs typeface="Georgia"/>
              </a:rPr>
              <a:t> </a:t>
            </a:r>
            <a:r>
              <a:rPr sz="2700" spc="-10" dirty="0">
                <a:latin typeface="Georgia"/>
                <a:cs typeface="Georgia"/>
              </a:rPr>
              <a:t>Okuryazarlığı</a:t>
            </a:r>
            <a:endParaRPr sz="2700" dirty="0">
              <a:latin typeface="Georgia"/>
              <a:cs typeface="Georgia"/>
            </a:endParaRPr>
          </a:p>
          <a:p>
            <a:pPr>
              <a:lnSpc>
                <a:spcPct val="100000"/>
              </a:lnSpc>
              <a:spcBef>
                <a:spcPts val="2440"/>
              </a:spcBef>
              <a:buFont typeface="Georgia"/>
              <a:buAutoNum type="arabicPeriod"/>
            </a:pPr>
            <a:endParaRPr sz="2700" dirty="0">
              <a:latin typeface="Georgia"/>
              <a:cs typeface="Georgia"/>
            </a:endParaRPr>
          </a:p>
          <a:p>
            <a:pPr marL="459740" indent="-447040">
              <a:lnSpc>
                <a:spcPct val="100000"/>
              </a:lnSpc>
              <a:buAutoNum type="arabicPeriod"/>
              <a:tabLst>
                <a:tab pos="459740" algn="l"/>
              </a:tabLst>
            </a:pPr>
            <a:r>
              <a:rPr sz="2700" spc="-55" dirty="0" err="1" smtClean="0">
                <a:latin typeface="Georgia"/>
                <a:cs typeface="Georgia"/>
              </a:rPr>
              <a:t>Ele</a:t>
            </a:r>
            <a:r>
              <a:rPr lang="tr-TR" sz="2700" spc="-55" dirty="0" smtClean="0">
                <a:latin typeface="Georgia"/>
                <a:cs typeface="Georgia"/>
              </a:rPr>
              <a:t>ş</a:t>
            </a:r>
            <a:r>
              <a:rPr sz="2700" spc="-55" dirty="0" err="1" smtClean="0">
                <a:latin typeface="Georgia"/>
                <a:cs typeface="Georgia"/>
              </a:rPr>
              <a:t>tirel</a:t>
            </a:r>
            <a:r>
              <a:rPr sz="2700" spc="-55" dirty="0" smtClean="0">
                <a:latin typeface="Georgia"/>
                <a:cs typeface="Georgia"/>
              </a:rPr>
              <a:t>/</a:t>
            </a:r>
            <a:r>
              <a:rPr sz="2700" spc="-55" dirty="0" err="1" smtClean="0">
                <a:latin typeface="Georgia"/>
                <a:cs typeface="Georgia"/>
              </a:rPr>
              <a:t>Kritik</a:t>
            </a:r>
            <a:r>
              <a:rPr sz="2700" spc="-50" dirty="0" smtClean="0">
                <a:latin typeface="Georgia"/>
                <a:cs typeface="Georgia"/>
              </a:rPr>
              <a:t> </a:t>
            </a:r>
            <a:r>
              <a:rPr sz="2700" dirty="0">
                <a:latin typeface="Georgia"/>
                <a:cs typeface="Georgia"/>
              </a:rPr>
              <a:t>Sağlık</a:t>
            </a:r>
            <a:r>
              <a:rPr sz="2700" spc="-25" dirty="0">
                <a:latin typeface="Georgia"/>
                <a:cs typeface="Georgia"/>
              </a:rPr>
              <a:t> </a:t>
            </a:r>
            <a:r>
              <a:rPr sz="2700" spc="-10" dirty="0">
                <a:latin typeface="Georgia"/>
                <a:cs typeface="Georgia"/>
              </a:rPr>
              <a:t>Okuryazarlığı</a:t>
            </a:r>
            <a:endParaRPr sz="2700" dirty="0">
              <a:latin typeface="Georgia"/>
              <a:cs typeface="Georgi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2605" rIns="0" bIns="0" rtlCol="0">
            <a:spAutoFit/>
          </a:bodyPr>
          <a:lstStyle/>
          <a:p>
            <a:pPr marL="158750">
              <a:lnSpc>
                <a:spcPct val="100000"/>
              </a:lnSpc>
              <a:spcBef>
                <a:spcPts val="100"/>
              </a:spcBef>
            </a:pPr>
            <a:r>
              <a:rPr dirty="0"/>
              <a:t>Temel/Fonksiyonel</a:t>
            </a:r>
            <a:r>
              <a:rPr spc="-15" dirty="0"/>
              <a:t> </a:t>
            </a:r>
            <a:r>
              <a:rPr dirty="0"/>
              <a:t>Sağlık</a:t>
            </a:r>
            <a:r>
              <a:rPr spc="-15" dirty="0"/>
              <a:t> </a:t>
            </a:r>
            <a:r>
              <a:rPr spc="-10" dirty="0"/>
              <a:t>Okuryazarlığı</a:t>
            </a:r>
          </a:p>
        </p:txBody>
      </p:sp>
      <p:sp>
        <p:nvSpPr>
          <p:cNvPr id="3" name="object 3"/>
          <p:cNvSpPr txBox="1"/>
          <p:nvPr/>
        </p:nvSpPr>
        <p:spPr>
          <a:xfrm>
            <a:off x="380491" y="1549653"/>
            <a:ext cx="8240395" cy="3113673"/>
          </a:xfrm>
          <a:prstGeom prst="rect">
            <a:avLst/>
          </a:prstGeom>
        </p:spPr>
        <p:txBody>
          <a:bodyPr vert="horz" wrap="square" lIns="0" tIns="12700" rIns="0" bIns="0" rtlCol="0">
            <a:spAutoFit/>
          </a:bodyPr>
          <a:lstStyle/>
          <a:p>
            <a:pPr marL="285750" marR="756285" indent="-273050" algn="just">
              <a:lnSpc>
                <a:spcPct val="100000"/>
              </a:lnSpc>
              <a:spcBef>
                <a:spcPts val="100"/>
              </a:spcBef>
              <a:buClr>
                <a:srgbClr val="D16248"/>
              </a:buClr>
              <a:buSzPct val="85185"/>
              <a:buFont typeface="Segoe UI Symbol"/>
              <a:buChar char="⚫"/>
              <a:tabLst>
                <a:tab pos="287020" algn="l"/>
              </a:tabLst>
            </a:pPr>
            <a:r>
              <a:rPr sz="2700" dirty="0">
                <a:latin typeface="Georgia"/>
                <a:cs typeface="Georgia"/>
              </a:rPr>
              <a:t>Bireyin</a:t>
            </a:r>
            <a:r>
              <a:rPr sz="2700" spc="-55" dirty="0">
                <a:latin typeface="Georgia"/>
                <a:cs typeface="Georgia"/>
              </a:rPr>
              <a:t> </a:t>
            </a:r>
            <a:r>
              <a:rPr sz="2700" dirty="0" err="1">
                <a:latin typeface="Georgia"/>
                <a:cs typeface="Georgia"/>
              </a:rPr>
              <a:t>günlük</a:t>
            </a:r>
            <a:r>
              <a:rPr sz="2700" spc="-20" dirty="0">
                <a:latin typeface="Georgia"/>
                <a:cs typeface="Georgia"/>
              </a:rPr>
              <a:t> </a:t>
            </a:r>
            <a:r>
              <a:rPr sz="2700" spc="-140" dirty="0" err="1" smtClean="0">
                <a:latin typeface="Georgia"/>
                <a:cs typeface="Georgia"/>
              </a:rPr>
              <a:t>ya</a:t>
            </a:r>
            <a:r>
              <a:rPr lang="tr-TR" sz="2700" spc="-140" dirty="0" smtClean="0">
                <a:latin typeface="Georgia"/>
                <a:cs typeface="Georgia"/>
              </a:rPr>
              <a:t>ş</a:t>
            </a:r>
            <a:r>
              <a:rPr sz="2700" spc="-140" dirty="0" err="1" smtClean="0">
                <a:latin typeface="Georgia"/>
                <a:cs typeface="Georgia"/>
              </a:rPr>
              <a:t>amı</a:t>
            </a:r>
            <a:r>
              <a:rPr sz="2700" spc="-25" dirty="0" smtClean="0">
                <a:latin typeface="Georgia"/>
                <a:cs typeface="Georgia"/>
              </a:rPr>
              <a:t> </a:t>
            </a:r>
            <a:r>
              <a:rPr sz="2700" dirty="0">
                <a:latin typeface="Georgia"/>
                <a:cs typeface="Georgia"/>
              </a:rPr>
              <a:t>için</a:t>
            </a:r>
            <a:r>
              <a:rPr sz="2700" spc="-25" dirty="0">
                <a:latin typeface="Georgia"/>
                <a:cs typeface="Georgia"/>
              </a:rPr>
              <a:t> </a:t>
            </a:r>
            <a:r>
              <a:rPr sz="2700" dirty="0">
                <a:latin typeface="Georgia"/>
                <a:cs typeface="Georgia"/>
              </a:rPr>
              <a:t>gerekli</a:t>
            </a:r>
            <a:r>
              <a:rPr sz="2700" spc="-60" dirty="0">
                <a:latin typeface="Georgia"/>
                <a:cs typeface="Georgia"/>
              </a:rPr>
              <a:t> </a:t>
            </a:r>
            <a:r>
              <a:rPr sz="2700" dirty="0" err="1">
                <a:latin typeface="Georgia"/>
                <a:cs typeface="Georgia"/>
              </a:rPr>
              <a:t>temel</a:t>
            </a:r>
            <a:r>
              <a:rPr sz="2700" spc="-40" dirty="0">
                <a:latin typeface="Georgia"/>
                <a:cs typeface="Georgia"/>
              </a:rPr>
              <a:t> </a:t>
            </a:r>
            <a:r>
              <a:rPr sz="2700" spc="-10" dirty="0" err="1" smtClean="0">
                <a:latin typeface="Georgia"/>
                <a:cs typeface="Georgia"/>
              </a:rPr>
              <a:t>oku</a:t>
            </a:r>
            <a:r>
              <a:rPr lang="tr-TR" sz="2700" spc="-10" dirty="0" err="1" smtClean="0">
                <a:latin typeface="Georgia"/>
                <a:cs typeface="Georgia"/>
              </a:rPr>
              <a:t>ma</a:t>
            </a:r>
            <a:r>
              <a:rPr lang="tr-TR" sz="2700" spc="-10" dirty="0" smtClean="0">
                <a:latin typeface="Georgia"/>
                <a:cs typeface="Georgia"/>
              </a:rPr>
              <a:t> </a:t>
            </a:r>
            <a:r>
              <a:rPr sz="2700" spc="-10" dirty="0">
                <a:latin typeface="Georgia"/>
                <a:cs typeface="Georgia"/>
              </a:rPr>
              <a:t>	</a:t>
            </a:r>
            <a:r>
              <a:rPr sz="2700" dirty="0">
                <a:latin typeface="Georgia"/>
                <a:cs typeface="Georgia"/>
              </a:rPr>
              <a:t>yazma</a:t>
            </a:r>
            <a:r>
              <a:rPr sz="2700" spc="-15" dirty="0">
                <a:latin typeface="Georgia"/>
                <a:cs typeface="Georgia"/>
              </a:rPr>
              <a:t> </a:t>
            </a:r>
            <a:r>
              <a:rPr sz="2700" dirty="0">
                <a:latin typeface="Georgia"/>
                <a:cs typeface="Georgia"/>
              </a:rPr>
              <a:t>becerilerini</a:t>
            </a:r>
            <a:r>
              <a:rPr sz="2700" spc="-60" dirty="0">
                <a:latin typeface="Georgia"/>
                <a:cs typeface="Georgia"/>
              </a:rPr>
              <a:t> </a:t>
            </a:r>
            <a:r>
              <a:rPr sz="2700" spc="-10" dirty="0">
                <a:latin typeface="Georgia"/>
                <a:cs typeface="Georgia"/>
              </a:rPr>
              <a:t>gösterir.</a:t>
            </a:r>
            <a:endParaRPr sz="2700" dirty="0">
              <a:latin typeface="Georgia"/>
              <a:cs typeface="Georgia"/>
            </a:endParaRPr>
          </a:p>
          <a:p>
            <a:pPr algn="just">
              <a:lnSpc>
                <a:spcPct val="100000"/>
              </a:lnSpc>
              <a:spcBef>
                <a:spcPts val="1470"/>
              </a:spcBef>
              <a:buClr>
                <a:srgbClr val="D16248"/>
              </a:buClr>
              <a:buFont typeface="Segoe UI Symbol"/>
              <a:buChar char="⚫"/>
            </a:pPr>
            <a:endParaRPr sz="2700" dirty="0">
              <a:latin typeface="Georgia"/>
              <a:cs typeface="Georgia"/>
            </a:endParaRPr>
          </a:p>
          <a:p>
            <a:pPr marL="285750" marR="5080" indent="-273050" algn="just">
              <a:lnSpc>
                <a:spcPct val="100000"/>
              </a:lnSpc>
              <a:buClr>
                <a:srgbClr val="D16248"/>
              </a:buClr>
              <a:buSzPct val="85185"/>
              <a:buFont typeface="Segoe UI Symbol"/>
              <a:buChar char="⚫"/>
              <a:tabLst>
                <a:tab pos="287020" algn="l"/>
              </a:tabLst>
            </a:pPr>
            <a:r>
              <a:rPr sz="2700" dirty="0">
                <a:latin typeface="Georgia"/>
                <a:cs typeface="Georgia"/>
              </a:rPr>
              <a:t>Bu</a:t>
            </a:r>
            <a:r>
              <a:rPr sz="2700" spc="-20" dirty="0">
                <a:latin typeface="Georgia"/>
                <a:cs typeface="Georgia"/>
              </a:rPr>
              <a:t> </a:t>
            </a:r>
            <a:r>
              <a:rPr sz="2700" dirty="0">
                <a:latin typeface="Georgia"/>
                <a:cs typeface="Georgia"/>
              </a:rPr>
              <a:t>düzeyde</a:t>
            </a:r>
            <a:r>
              <a:rPr sz="2700" spc="-25" dirty="0">
                <a:latin typeface="Georgia"/>
                <a:cs typeface="Georgia"/>
              </a:rPr>
              <a:t> </a:t>
            </a:r>
            <a:r>
              <a:rPr sz="2700" dirty="0">
                <a:latin typeface="Georgia"/>
                <a:cs typeface="Georgia"/>
              </a:rPr>
              <a:t>sağlık</a:t>
            </a:r>
            <a:r>
              <a:rPr sz="2700" spc="-15" dirty="0">
                <a:latin typeface="Georgia"/>
                <a:cs typeface="Georgia"/>
              </a:rPr>
              <a:t> </a:t>
            </a:r>
            <a:r>
              <a:rPr sz="2700" dirty="0">
                <a:latin typeface="Georgia"/>
                <a:cs typeface="Georgia"/>
              </a:rPr>
              <a:t>okuryazarlığı,</a:t>
            </a:r>
            <a:r>
              <a:rPr sz="2700" spc="-20" dirty="0">
                <a:latin typeface="Georgia"/>
                <a:cs typeface="Georgia"/>
              </a:rPr>
              <a:t> </a:t>
            </a:r>
            <a:r>
              <a:rPr sz="2700" dirty="0">
                <a:latin typeface="Georgia"/>
                <a:cs typeface="Georgia"/>
              </a:rPr>
              <a:t>sağlık</a:t>
            </a:r>
            <a:r>
              <a:rPr sz="2700" spc="-25" dirty="0">
                <a:latin typeface="Georgia"/>
                <a:cs typeface="Georgia"/>
              </a:rPr>
              <a:t> </a:t>
            </a:r>
            <a:r>
              <a:rPr sz="2700" dirty="0">
                <a:latin typeface="Georgia"/>
                <a:cs typeface="Georgia"/>
              </a:rPr>
              <a:t>risklerinin</a:t>
            </a:r>
            <a:r>
              <a:rPr sz="2700" spc="-25" dirty="0">
                <a:latin typeface="Georgia"/>
                <a:cs typeface="Georgia"/>
              </a:rPr>
              <a:t> ne 	</a:t>
            </a:r>
            <a:r>
              <a:rPr sz="2700" dirty="0">
                <a:latin typeface="Georgia"/>
                <a:cs typeface="Georgia"/>
              </a:rPr>
              <a:t>olduğu</a:t>
            </a:r>
            <a:r>
              <a:rPr sz="2700" spc="-45" dirty="0">
                <a:latin typeface="Georgia"/>
                <a:cs typeface="Georgia"/>
              </a:rPr>
              <a:t> </a:t>
            </a:r>
            <a:r>
              <a:rPr sz="2700" dirty="0">
                <a:latin typeface="Georgia"/>
                <a:cs typeface="Georgia"/>
              </a:rPr>
              <a:t>ve</a:t>
            </a:r>
            <a:r>
              <a:rPr sz="2700" spc="-55" dirty="0">
                <a:latin typeface="Georgia"/>
                <a:cs typeface="Georgia"/>
              </a:rPr>
              <a:t> </a:t>
            </a:r>
            <a:r>
              <a:rPr sz="2700" dirty="0">
                <a:latin typeface="Georgia"/>
                <a:cs typeface="Georgia"/>
              </a:rPr>
              <a:t>sağlık</a:t>
            </a:r>
            <a:r>
              <a:rPr sz="2700" spc="-40" dirty="0">
                <a:latin typeface="Georgia"/>
                <a:cs typeface="Georgia"/>
              </a:rPr>
              <a:t> </a:t>
            </a:r>
            <a:r>
              <a:rPr sz="2700" dirty="0">
                <a:latin typeface="Georgia"/>
                <a:cs typeface="Georgia"/>
              </a:rPr>
              <a:t>hizmetlerinin</a:t>
            </a:r>
            <a:r>
              <a:rPr sz="2700" spc="-65" dirty="0">
                <a:latin typeface="Georgia"/>
                <a:cs typeface="Georgia"/>
              </a:rPr>
              <a:t> </a:t>
            </a:r>
            <a:r>
              <a:rPr sz="2700" dirty="0">
                <a:latin typeface="Georgia"/>
                <a:cs typeface="Georgia"/>
              </a:rPr>
              <a:t>nasıl</a:t>
            </a:r>
            <a:r>
              <a:rPr sz="2700" spc="-40" dirty="0">
                <a:latin typeface="Georgia"/>
                <a:cs typeface="Georgia"/>
              </a:rPr>
              <a:t> </a:t>
            </a:r>
            <a:r>
              <a:rPr sz="2700" dirty="0">
                <a:latin typeface="Georgia"/>
                <a:cs typeface="Georgia"/>
              </a:rPr>
              <a:t>kullanılacağı</a:t>
            </a:r>
            <a:r>
              <a:rPr sz="2700" spc="-20" dirty="0">
                <a:latin typeface="Georgia"/>
                <a:cs typeface="Georgia"/>
              </a:rPr>
              <a:t> </a:t>
            </a:r>
            <a:r>
              <a:rPr sz="2700" spc="-25" dirty="0">
                <a:latin typeface="Georgia"/>
                <a:cs typeface="Georgia"/>
              </a:rPr>
              <a:t>ile 	</a:t>
            </a:r>
            <a:r>
              <a:rPr sz="2700" dirty="0">
                <a:latin typeface="Georgia"/>
                <a:cs typeface="Georgia"/>
              </a:rPr>
              <a:t>ilgili</a:t>
            </a:r>
            <a:r>
              <a:rPr sz="2700" spc="-50" dirty="0">
                <a:latin typeface="Georgia"/>
                <a:cs typeface="Georgia"/>
              </a:rPr>
              <a:t> </a:t>
            </a:r>
            <a:r>
              <a:rPr sz="2700" dirty="0">
                <a:latin typeface="Georgia"/>
                <a:cs typeface="Georgia"/>
              </a:rPr>
              <a:t>geleneksel</a:t>
            </a:r>
            <a:r>
              <a:rPr sz="2700" spc="-40" dirty="0">
                <a:latin typeface="Georgia"/>
                <a:cs typeface="Georgia"/>
              </a:rPr>
              <a:t> </a:t>
            </a:r>
            <a:r>
              <a:rPr sz="2700" dirty="0">
                <a:latin typeface="Georgia"/>
                <a:cs typeface="Georgia"/>
              </a:rPr>
              <a:t>sağlık</a:t>
            </a:r>
            <a:r>
              <a:rPr sz="2700" spc="-25" dirty="0">
                <a:latin typeface="Georgia"/>
                <a:cs typeface="Georgia"/>
              </a:rPr>
              <a:t> </a:t>
            </a:r>
            <a:r>
              <a:rPr sz="2700" dirty="0">
                <a:latin typeface="Georgia"/>
                <a:cs typeface="Georgia"/>
              </a:rPr>
              <a:t>eğitimi</a:t>
            </a:r>
            <a:r>
              <a:rPr sz="2700" spc="-50" dirty="0">
                <a:latin typeface="Georgia"/>
                <a:cs typeface="Georgia"/>
              </a:rPr>
              <a:t> </a:t>
            </a:r>
            <a:r>
              <a:rPr sz="2700" dirty="0" err="1">
                <a:latin typeface="Georgia"/>
                <a:cs typeface="Georgia"/>
              </a:rPr>
              <a:t>sonucunda</a:t>
            </a:r>
            <a:r>
              <a:rPr sz="2700" spc="-15" dirty="0">
                <a:latin typeface="Georgia"/>
                <a:cs typeface="Georgia"/>
              </a:rPr>
              <a:t> </a:t>
            </a:r>
            <a:r>
              <a:rPr sz="2700" spc="-145" dirty="0" err="1" smtClean="0">
                <a:latin typeface="Georgia"/>
                <a:cs typeface="Georgia"/>
              </a:rPr>
              <a:t>olu</a:t>
            </a:r>
            <a:r>
              <a:rPr lang="tr-TR" sz="2700" spc="-145" dirty="0" smtClean="0">
                <a:latin typeface="Georgia"/>
                <a:cs typeface="Georgia"/>
              </a:rPr>
              <a:t>ş</a:t>
            </a:r>
            <a:r>
              <a:rPr sz="2700" spc="-145" dirty="0" err="1" smtClean="0">
                <a:latin typeface="Georgia"/>
                <a:cs typeface="Georgia"/>
              </a:rPr>
              <a:t>ur</a:t>
            </a:r>
            <a:r>
              <a:rPr sz="2700" spc="-20" dirty="0" smtClean="0">
                <a:latin typeface="Georgia"/>
                <a:cs typeface="Georgia"/>
              </a:rPr>
              <a:t> </a:t>
            </a:r>
            <a:r>
              <a:rPr sz="2700" spc="-25" dirty="0">
                <a:latin typeface="Georgia"/>
                <a:cs typeface="Georgia"/>
              </a:rPr>
              <a:t>ve 	</a:t>
            </a:r>
            <a:r>
              <a:rPr sz="2700" dirty="0">
                <a:latin typeface="Georgia"/>
                <a:cs typeface="Georgia"/>
              </a:rPr>
              <a:t>genellikle</a:t>
            </a:r>
            <a:r>
              <a:rPr sz="2700" spc="-80" dirty="0">
                <a:latin typeface="Georgia"/>
                <a:cs typeface="Georgia"/>
              </a:rPr>
              <a:t> </a:t>
            </a:r>
            <a:r>
              <a:rPr sz="2700" dirty="0">
                <a:latin typeface="Georgia"/>
                <a:cs typeface="Georgia"/>
              </a:rPr>
              <a:t>bireysel</a:t>
            </a:r>
            <a:r>
              <a:rPr sz="2700" spc="-80" dirty="0">
                <a:latin typeface="Georgia"/>
                <a:cs typeface="Georgia"/>
              </a:rPr>
              <a:t> </a:t>
            </a:r>
            <a:r>
              <a:rPr sz="2700" dirty="0">
                <a:latin typeface="Georgia"/>
                <a:cs typeface="Georgia"/>
              </a:rPr>
              <a:t>yarar</a:t>
            </a:r>
            <a:r>
              <a:rPr sz="2700" spc="-55" dirty="0">
                <a:latin typeface="Georgia"/>
                <a:cs typeface="Georgia"/>
              </a:rPr>
              <a:t> </a:t>
            </a:r>
            <a:r>
              <a:rPr sz="2700" spc="-10" dirty="0">
                <a:latin typeface="Georgia"/>
                <a:cs typeface="Georgia"/>
              </a:rPr>
              <a:t>sağlar.</a:t>
            </a:r>
            <a:endParaRPr sz="2700" dirty="0">
              <a:latin typeface="Georgia"/>
              <a:cs typeface="Georgi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4377" y="2540"/>
            <a:ext cx="7775244" cy="934563"/>
          </a:xfrm>
          <a:prstGeom prst="rect">
            <a:avLst/>
          </a:prstGeom>
        </p:spPr>
        <p:txBody>
          <a:bodyPr vert="horz" wrap="square" lIns="0" tIns="422605" rIns="0" bIns="0" rtlCol="0">
            <a:spAutoFit/>
          </a:bodyPr>
          <a:lstStyle/>
          <a:p>
            <a:pPr marL="12700">
              <a:lnSpc>
                <a:spcPct val="100000"/>
              </a:lnSpc>
              <a:spcBef>
                <a:spcPts val="100"/>
              </a:spcBef>
            </a:pPr>
            <a:r>
              <a:rPr lang="tr-TR" spc="-150" dirty="0"/>
              <a:t>İ</a:t>
            </a:r>
            <a:r>
              <a:rPr spc="-150" dirty="0" err="1" smtClean="0"/>
              <a:t>leti</a:t>
            </a:r>
            <a:r>
              <a:rPr lang="tr-TR" spc="-150" dirty="0" smtClean="0"/>
              <a:t>ş</a:t>
            </a:r>
            <a:r>
              <a:rPr spc="-150" dirty="0" err="1" smtClean="0"/>
              <a:t>imsel</a:t>
            </a:r>
            <a:r>
              <a:rPr spc="-150" dirty="0" smtClean="0"/>
              <a:t>/</a:t>
            </a:r>
            <a:r>
              <a:rPr lang="tr-TR" spc="-150" dirty="0" err="1" smtClean="0"/>
              <a:t>İ</a:t>
            </a:r>
            <a:r>
              <a:rPr spc="-150" dirty="0" err="1" smtClean="0"/>
              <a:t>nteraktif</a:t>
            </a:r>
            <a:r>
              <a:rPr spc="-25" dirty="0" smtClean="0"/>
              <a:t> </a:t>
            </a:r>
            <a:r>
              <a:rPr dirty="0"/>
              <a:t>Sağlık</a:t>
            </a:r>
            <a:r>
              <a:rPr spc="-30" dirty="0"/>
              <a:t> </a:t>
            </a:r>
            <a:r>
              <a:rPr spc="-10" dirty="0"/>
              <a:t>Okuryazarlığı</a:t>
            </a:r>
          </a:p>
        </p:txBody>
      </p:sp>
      <p:sp>
        <p:nvSpPr>
          <p:cNvPr id="3" name="object 3"/>
          <p:cNvSpPr txBox="1"/>
          <p:nvPr/>
        </p:nvSpPr>
        <p:spPr>
          <a:xfrm>
            <a:off x="380491" y="1485265"/>
            <a:ext cx="7982584" cy="4224020"/>
          </a:xfrm>
          <a:prstGeom prst="rect">
            <a:avLst/>
          </a:prstGeom>
        </p:spPr>
        <p:txBody>
          <a:bodyPr vert="horz" wrap="square" lIns="0" tIns="12700" rIns="0" bIns="0" rtlCol="0">
            <a:spAutoFit/>
          </a:bodyPr>
          <a:lstStyle/>
          <a:p>
            <a:pPr marL="285750" marR="5080" indent="-273050">
              <a:lnSpc>
                <a:spcPct val="140100"/>
              </a:lnSpc>
              <a:spcBef>
                <a:spcPts val="100"/>
              </a:spcBef>
              <a:buClr>
                <a:srgbClr val="D16248"/>
              </a:buClr>
              <a:buSzPct val="85185"/>
              <a:buFont typeface="Segoe UI Symbol"/>
              <a:buChar char="⚫"/>
              <a:tabLst>
                <a:tab pos="287020" algn="l"/>
              </a:tabLst>
            </a:pPr>
            <a:r>
              <a:rPr sz="2700" dirty="0">
                <a:latin typeface="Georgia"/>
                <a:cs typeface="Georgia"/>
              </a:rPr>
              <a:t>Daha</a:t>
            </a:r>
            <a:r>
              <a:rPr sz="2700" spc="-25" dirty="0">
                <a:latin typeface="Georgia"/>
                <a:cs typeface="Georgia"/>
              </a:rPr>
              <a:t> </a:t>
            </a:r>
            <a:r>
              <a:rPr sz="2700" dirty="0">
                <a:latin typeface="Georgia"/>
                <a:cs typeface="Georgia"/>
              </a:rPr>
              <a:t>ileri</a:t>
            </a:r>
            <a:r>
              <a:rPr sz="2700" spc="-35" dirty="0">
                <a:latin typeface="Georgia"/>
                <a:cs typeface="Georgia"/>
              </a:rPr>
              <a:t> </a:t>
            </a:r>
            <a:r>
              <a:rPr sz="2700" dirty="0">
                <a:latin typeface="Georgia"/>
                <a:cs typeface="Georgia"/>
              </a:rPr>
              <a:t>okuryazarlık,</a:t>
            </a:r>
            <a:r>
              <a:rPr sz="2700" spc="-25" dirty="0">
                <a:latin typeface="Georgia"/>
                <a:cs typeface="Georgia"/>
              </a:rPr>
              <a:t> </a:t>
            </a:r>
            <a:r>
              <a:rPr sz="2700" spc="-105" dirty="0" err="1" smtClean="0">
                <a:latin typeface="Georgia"/>
                <a:cs typeface="Georgia"/>
              </a:rPr>
              <a:t>bili</a:t>
            </a:r>
            <a:r>
              <a:rPr lang="tr-TR" sz="2700" spc="-105" dirty="0" smtClean="0">
                <a:latin typeface="Georgia"/>
                <a:cs typeface="Georgia"/>
              </a:rPr>
              <a:t>ş</a:t>
            </a:r>
            <a:r>
              <a:rPr sz="2700" spc="-105" dirty="0" err="1" smtClean="0">
                <a:latin typeface="Georgia"/>
                <a:cs typeface="Georgia"/>
              </a:rPr>
              <a:t>sel</a:t>
            </a:r>
            <a:r>
              <a:rPr sz="2700" spc="-40" dirty="0" smtClean="0">
                <a:latin typeface="Georgia"/>
                <a:cs typeface="Georgia"/>
              </a:rPr>
              <a:t> </a:t>
            </a:r>
            <a:r>
              <a:rPr sz="2700" dirty="0">
                <a:latin typeface="Georgia"/>
                <a:cs typeface="Georgia"/>
              </a:rPr>
              <a:t>ve</a:t>
            </a:r>
            <a:r>
              <a:rPr sz="2700" spc="-30" dirty="0">
                <a:latin typeface="Georgia"/>
                <a:cs typeface="Georgia"/>
              </a:rPr>
              <a:t> </a:t>
            </a:r>
            <a:r>
              <a:rPr sz="2700" dirty="0">
                <a:latin typeface="Georgia"/>
                <a:cs typeface="Georgia"/>
              </a:rPr>
              <a:t>sosyal</a:t>
            </a:r>
            <a:r>
              <a:rPr sz="2700" spc="-25" dirty="0">
                <a:latin typeface="Georgia"/>
                <a:cs typeface="Georgia"/>
              </a:rPr>
              <a:t> </a:t>
            </a:r>
            <a:r>
              <a:rPr sz="2700" spc="-10" dirty="0">
                <a:latin typeface="Georgia"/>
                <a:cs typeface="Georgia"/>
              </a:rPr>
              <a:t>becerilere 	</a:t>
            </a:r>
            <a:r>
              <a:rPr sz="2700" dirty="0">
                <a:latin typeface="Georgia"/>
                <a:cs typeface="Georgia"/>
              </a:rPr>
              <a:t>sahip</a:t>
            </a:r>
            <a:r>
              <a:rPr sz="2700" spc="-90" dirty="0">
                <a:latin typeface="Georgia"/>
                <a:cs typeface="Georgia"/>
              </a:rPr>
              <a:t> </a:t>
            </a:r>
            <a:r>
              <a:rPr sz="2700" dirty="0">
                <a:latin typeface="Georgia"/>
                <a:cs typeface="Georgia"/>
              </a:rPr>
              <a:t>olunması</a:t>
            </a:r>
            <a:r>
              <a:rPr sz="2700" spc="-85" dirty="0">
                <a:latin typeface="Georgia"/>
                <a:cs typeface="Georgia"/>
              </a:rPr>
              <a:t> </a:t>
            </a:r>
            <a:r>
              <a:rPr sz="2700" dirty="0">
                <a:latin typeface="Georgia"/>
                <a:cs typeface="Georgia"/>
              </a:rPr>
              <a:t>anlamına</a:t>
            </a:r>
            <a:r>
              <a:rPr sz="2700" spc="-70" dirty="0">
                <a:latin typeface="Georgia"/>
                <a:cs typeface="Georgia"/>
              </a:rPr>
              <a:t> </a:t>
            </a:r>
            <a:r>
              <a:rPr sz="2700" spc="-10" dirty="0">
                <a:latin typeface="Georgia"/>
                <a:cs typeface="Georgia"/>
              </a:rPr>
              <a:t>gelmektedir.</a:t>
            </a:r>
            <a:endParaRPr sz="2700" dirty="0">
              <a:latin typeface="Georgia"/>
              <a:cs typeface="Georgia"/>
            </a:endParaRPr>
          </a:p>
          <a:p>
            <a:pPr marL="285750" marR="107950" indent="-273050">
              <a:lnSpc>
                <a:spcPct val="140000"/>
              </a:lnSpc>
              <a:spcBef>
                <a:spcPts val="645"/>
              </a:spcBef>
              <a:buClr>
                <a:srgbClr val="D16248"/>
              </a:buClr>
              <a:buSzPct val="85185"/>
              <a:buFont typeface="Segoe UI Symbol"/>
              <a:buChar char="⚫"/>
              <a:tabLst>
                <a:tab pos="287020" algn="l"/>
              </a:tabLst>
            </a:pPr>
            <a:r>
              <a:rPr sz="2700" dirty="0">
                <a:latin typeface="Georgia"/>
                <a:cs typeface="Georgia"/>
              </a:rPr>
              <a:t>Bu</a:t>
            </a:r>
            <a:r>
              <a:rPr sz="2700" spc="-45" dirty="0">
                <a:latin typeface="Georgia"/>
                <a:cs typeface="Georgia"/>
              </a:rPr>
              <a:t> </a:t>
            </a:r>
            <a:r>
              <a:rPr sz="2700" dirty="0" err="1">
                <a:latin typeface="Georgia"/>
                <a:cs typeface="Georgia"/>
              </a:rPr>
              <a:t>düzeyde</a:t>
            </a:r>
            <a:r>
              <a:rPr sz="2700" spc="-45" dirty="0">
                <a:latin typeface="Georgia"/>
                <a:cs typeface="Georgia"/>
              </a:rPr>
              <a:t> </a:t>
            </a:r>
            <a:r>
              <a:rPr sz="2700" spc="-114" dirty="0" err="1" smtClean="0">
                <a:latin typeface="Georgia"/>
                <a:cs typeface="Georgia"/>
              </a:rPr>
              <a:t>ki</a:t>
            </a:r>
            <a:r>
              <a:rPr lang="tr-TR" sz="2700" spc="-114" dirty="0" smtClean="0">
                <a:latin typeface="Georgia"/>
                <a:cs typeface="Georgia"/>
              </a:rPr>
              <a:t>ş</a:t>
            </a:r>
            <a:r>
              <a:rPr sz="2700" spc="-114" dirty="0" err="1" smtClean="0">
                <a:latin typeface="Georgia"/>
                <a:cs typeface="Georgia"/>
              </a:rPr>
              <a:t>iler</a:t>
            </a:r>
            <a:r>
              <a:rPr sz="2700" spc="-45" dirty="0" smtClean="0">
                <a:latin typeface="Georgia"/>
                <a:cs typeface="Georgia"/>
              </a:rPr>
              <a:t> </a:t>
            </a:r>
            <a:r>
              <a:rPr sz="2700" dirty="0">
                <a:latin typeface="Georgia"/>
                <a:cs typeface="Georgia"/>
              </a:rPr>
              <a:t>sağlık</a:t>
            </a:r>
            <a:r>
              <a:rPr sz="2700" spc="-30" dirty="0">
                <a:latin typeface="Georgia"/>
                <a:cs typeface="Georgia"/>
              </a:rPr>
              <a:t> </a:t>
            </a:r>
            <a:r>
              <a:rPr sz="2700" dirty="0">
                <a:latin typeface="Georgia"/>
                <a:cs typeface="Georgia"/>
              </a:rPr>
              <a:t>aktivitelerinde</a:t>
            </a:r>
            <a:r>
              <a:rPr sz="2700" spc="-55" dirty="0">
                <a:latin typeface="Georgia"/>
                <a:cs typeface="Georgia"/>
              </a:rPr>
              <a:t> </a:t>
            </a:r>
            <a:r>
              <a:rPr sz="2700" dirty="0">
                <a:latin typeface="Georgia"/>
                <a:cs typeface="Georgia"/>
              </a:rPr>
              <a:t>yer</a:t>
            </a:r>
            <a:r>
              <a:rPr sz="2700" spc="-55" dirty="0">
                <a:latin typeface="Georgia"/>
                <a:cs typeface="Georgia"/>
              </a:rPr>
              <a:t> </a:t>
            </a:r>
            <a:r>
              <a:rPr sz="2700" spc="-10" dirty="0">
                <a:latin typeface="Georgia"/>
                <a:cs typeface="Georgia"/>
              </a:rPr>
              <a:t>alarak 	</a:t>
            </a:r>
            <a:r>
              <a:rPr sz="2700" dirty="0">
                <a:latin typeface="Georgia"/>
                <a:cs typeface="Georgia"/>
              </a:rPr>
              <a:t>yararlanabilmekte</a:t>
            </a:r>
            <a:r>
              <a:rPr sz="2700" spc="-45" dirty="0">
                <a:latin typeface="Georgia"/>
                <a:cs typeface="Georgia"/>
              </a:rPr>
              <a:t> </a:t>
            </a:r>
            <a:r>
              <a:rPr sz="2700" dirty="0" err="1">
                <a:latin typeface="Georgia"/>
                <a:cs typeface="Georgia"/>
              </a:rPr>
              <a:t>ve</a:t>
            </a:r>
            <a:r>
              <a:rPr sz="2700" spc="-55" dirty="0">
                <a:latin typeface="Georgia"/>
                <a:cs typeface="Georgia"/>
              </a:rPr>
              <a:t> </a:t>
            </a:r>
            <a:r>
              <a:rPr sz="2700" spc="-114" dirty="0" err="1" smtClean="0">
                <a:latin typeface="Georgia"/>
                <a:cs typeface="Georgia"/>
              </a:rPr>
              <a:t>deği</a:t>
            </a:r>
            <a:r>
              <a:rPr lang="tr-TR" sz="2700" spc="-114" dirty="0" smtClean="0">
                <a:latin typeface="Georgia"/>
                <a:cs typeface="Georgia"/>
              </a:rPr>
              <a:t>ş</a:t>
            </a:r>
            <a:r>
              <a:rPr sz="2700" spc="-114" dirty="0" err="1" smtClean="0">
                <a:latin typeface="Georgia"/>
                <a:cs typeface="Georgia"/>
              </a:rPr>
              <a:t>en</a:t>
            </a:r>
            <a:r>
              <a:rPr sz="2700" spc="-45" dirty="0" smtClean="0">
                <a:latin typeface="Georgia"/>
                <a:cs typeface="Georgia"/>
              </a:rPr>
              <a:t> </a:t>
            </a:r>
            <a:r>
              <a:rPr sz="2700" dirty="0" err="1">
                <a:latin typeface="Georgia"/>
                <a:cs typeface="Georgia"/>
              </a:rPr>
              <a:t>sağlık</a:t>
            </a:r>
            <a:r>
              <a:rPr sz="2700" spc="-40" dirty="0">
                <a:latin typeface="Georgia"/>
                <a:cs typeface="Georgia"/>
              </a:rPr>
              <a:t> </a:t>
            </a:r>
            <a:r>
              <a:rPr sz="2700" spc="-10" dirty="0" err="1" smtClean="0">
                <a:latin typeface="Georgia"/>
                <a:cs typeface="Georgia"/>
              </a:rPr>
              <a:t>ko</a:t>
            </a:r>
            <a:r>
              <a:rPr lang="tr-TR" sz="2700" spc="-10" dirty="0" smtClean="0">
                <a:latin typeface="Georgia"/>
                <a:cs typeface="Georgia"/>
              </a:rPr>
              <a:t>ş</a:t>
            </a:r>
            <a:r>
              <a:rPr sz="2700" spc="-10" dirty="0" err="1" smtClean="0">
                <a:latin typeface="Georgia"/>
                <a:cs typeface="Georgia"/>
              </a:rPr>
              <a:t>ullarında</a:t>
            </a:r>
            <a:r>
              <a:rPr sz="2700" spc="-10" dirty="0" smtClean="0">
                <a:latin typeface="Georgia"/>
                <a:cs typeface="Georgia"/>
              </a:rPr>
              <a:t> </a:t>
            </a:r>
            <a:r>
              <a:rPr sz="2700" spc="-10" dirty="0">
                <a:latin typeface="Georgia"/>
                <a:cs typeface="Georgia"/>
              </a:rPr>
              <a:t>	</a:t>
            </a:r>
            <a:r>
              <a:rPr sz="2700" dirty="0">
                <a:latin typeface="Georgia"/>
                <a:cs typeface="Georgia"/>
              </a:rPr>
              <a:t>sahip</a:t>
            </a:r>
            <a:r>
              <a:rPr sz="2700" spc="-45" dirty="0">
                <a:latin typeface="Georgia"/>
                <a:cs typeface="Georgia"/>
              </a:rPr>
              <a:t> </a:t>
            </a:r>
            <a:r>
              <a:rPr sz="2700" dirty="0">
                <a:latin typeface="Georgia"/>
                <a:cs typeface="Georgia"/>
              </a:rPr>
              <a:t>olduğu</a:t>
            </a:r>
            <a:r>
              <a:rPr sz="2700" spc="-30" dirty="0">
                <a:latin typeface="Georgia"/>
                <a:cs typeface="Georgia"/>
              </a:rPr>
              <a:t> </a:t>
            </a:r>
            <a:r>
              <a:rPr sz="2700" dirty="0">
                <a:latin typeface="Georgia"/>
                <a:cs typeface="Georgia"/>
              </a:rPr>
              <a:t>bilgilerini</a:t>
            </a:r>
            <a:r>
              <a:rPr sz="2700" spc="-35" dirty="0">
                <a:latin typeface="Georgia"/>
                <a:cs typeface="Georgia"/>
              </a:rPr>
              <a:t> </a:t>
            </a:r>
            <a:r>
              <a:rPr sz="2700" spc="-10" dirty="0">
                <a:latin typeface="Georgia"/>
                <a:cs typeface="Georgia"/>
              </a:rPr>
              <a:t>kullanabilmektedir.</a:t>
            </a:r>
            <a:endParaRPr sz="2700" dirty="0">
              <a:latin typeface="Georgia"/>
              <a:cs typeface="Georgia"/>
            </a:endParaRPr>
          </a:p>
          <a:p>
            <a:pPr marL="285750" marR="345440" indent="-273050">
              <a:lnSpc>
                <a:spcPct val="140000"/>
              </a:lnSpc>
              <a:spcBef>
                <a:spcPts val="650"/>
              </a:spcBef>
              <a:buClr>
                <a:srgbClr val="D16248"/>
              </a:buClr>
              <a:buSzPct val="85185"/>
              <a:buFont typeface="Segoe UI Symbol"/>
              <a:buChar char="⚫"/>
              <a:tabLst>
                <a:tab pos="287020" algn="l"/>
              </a:tabLst>
            </a:pPr>
            <a:r>
              <a:rPr sz="2700" dirty="0">
                <a:latin typeface="Georgia"/>
                <a:cs typeface="Georgia"/>
              </a:rPr>
              <a:t>Birinci</a:t>
            </a:r>
            <a:r>
              <a:rPr sz="2700" spc="-40" dirty="0">
                <a:latin typeface="Georgia"/>
                <a:cs typeface="Georgia"/>
              </a:rPr>
              <a:t> </a:t>
            </a:r>
            <a:r>
              <a:rPr sz="2700" dirty="0">
                <a:latin typeface="Georgia"/>
                <a:cs typeface="Georgia"/>
              </a:rPr>
              <a:t>ve</a:t>
            </a:r>
            <a:r>
              <a:rPr sz="2700" spc="-25" dirty="0">
                <a:latin typeface="Georgia"/>
                <a:cs typeface="Georgia"/>
              </a:rPr>
              <a:t> </a:t>
            </a:r>
            <a:r>
              <a:rPr sz="2700" dirty="0">
                <a:latin typeface="Georgia"/>
                <a:cs typeface="Georgia"/>
              </a:rPr>
              <a:t>ikinci</a:t>
            </a:r>
            <a:r>
              <a:rPr sz="2700" spc="-30" dirty="0">
                <a:latin typeface="Georgia"/>
                <a:cs typeface="Georgia"/>
              </a:rPr>
              <a:t> </a:t>
            </a:r>
            <a:r>
              <a:rPr sz="2700" dirty="0">
                <a:latin typeface="Georgia"/>
                <a:cs typeface="Georgia"/>
              </a:rPr>
              <a:t>düzeyde</a:t>
            </a:r>
            <a:r>
              <a:rPr sz="2700" spc="-30" dirty="0">
                <a:latin typeface="Georgia"/>
                <a:cs typeface="Georgia"/>
              </a:rPr>
              <a:t> </a:t>
            </a:r>
            <a:r>
              <a:rPr sz="2700" dirty="0">
                <a:latin typeface="Georgia"/>
                <a:cs typeface="Georgia"/>
              </a:rPr>
              <a:t>toplumsal</a:t>
            </a:r>
            <a:r>
              <a:rPr sz="2700" spc="-25" dirty="0">
                <a:latin typeface="Georgia"/>
                <a:cs typeface="Georgia"/>
              </a:rPr>
              <a:t> </a:t>
            </a:r>
            <a:r>
              <a:rPr sz="2700" dirty="0">
                <a:latin typeface="Georgia"/>
                <a:cs typeface="Georgia"/>
              </a:rPr>
              <a:t>yarardan</a:t>
            </a:r>
            <a:r>
              <a:rPr sz="2700" spc="-10" dirty="0">
                <a:latin typeface="Georgia"/>
                <a:cs typeface="Georgia"/>
              </a:rPr>
              <a:t> </a:t>
            </a:r>
            <a:r>
              <a:rPr sz="2700" spc="-25" dirty="0">
                <a:latin typeface="Georgia"/>
                <a:cs typeface="Georgia"/>
              </a:rPr>
              <a:t>çok 	</a:t>
            </a:r>
            <a:r>
              <a:rPr sz="2700" dirty="0">
                <a:latin typeface="Georgia"/>
                <a:cs typeface="Georgia"/>
              </a:rPr>
              <a:t>bireysel</a:t>
            </a:r>
            <a:r>
              <a:rPr sz="2700" spc="-60" dirty="0">
                <a:latin typeface="Georgia"/>
                <a:cs typeface="Georgia"/>
              </a:rPr>
              <a:t> </a:t>
            </a:r>
            <a:r>
              <a:rPr sz="2700" dirty="0">
                <a:latin typeface="Georgia"/>
                <a:cs typeface="Georgia"/>
              </a:rPr>
              <a:t>yarar</a:t>
            </a:r>
            <a:r>
              <a:rPr sz="2700" spc="-20" dirty="0">
                <a:latin typeface="Georgia"/>
                <a:cs typeface="Georgia"/>
              </a:rPr>
              <a:t> </a:t>
            </a:r>
            <a:r>
              <a:rPr sz="2700" dirty="0">
                <a:latin typeface="Georgia"/>
                <a:cs typeface="Georgia"/>
              </a:rPr>
              <a:t>söz</a:t>
            </a:r>
            <a:r>
              <a:rPr sz="2700" spc="-20" dirty="0">
                <a:latin typeface="Georgia"/>
                <a:cs typeface="Georgia"/>
              </a:rPr>
              <a:t> </a:t>
            </a:r>
            <a:r>
              <a:rPr sz="2700" spc="-10" dirty="0">
                <a:latin typeface="Georgia"/>
                <a:cs typeface="Georgia"/>
              </a:rPr>
              <a:t>konusudur</a:t>
            </a:r>
            <a:endParaRPr sz="2700" dirty="0">
              <a:latin typeface="Georgia"/>
              <a:cs typeface="Georgi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4377" y="2540"/>
            <a:ext cx="7775244" cy="934563"/>
          </a:xfrm>
          <a:prstGeom prst="rect">
            <a:avLst/>
          </a:prstGeom>
        </p:spPr>
        <p:txBody>
          <a:bodyPr vert="horz" wrap="square" lIns="0" tIns="422605" rIns="0" bIns="0" rtlCol="0">
            <a:spAutoFit/>
          </a:bodyPr>
          <a:lstStyle/>
          <a:p>
            <a:pPr marL="554990">
              <a:lnSpc>
                <a:spcPct val="100000"/>
              </a:lnSpc>
              <a:spcBef>
                <a:spcPts val="100"/>
              </a:spcBef>
            </a:pPr>
            <a:r>
              <a:rPr spc="-65" dirty="0" err="1" smtClean="0"/>
              <a:t>Ele</a:t>
            </a:r>
            <a:r>
              <a:rPr lang="tr-TR" spc="-65" dirty="0" smtClean="0"/>
              <a:t>ş</a:t>
            </a:r>
            <a:r>
              <a:rPr spc="-65" dirty="0" err="1" smtClean="0"/>
              <a:t>tirel</a:t>
            </a:r>
            <a:r>
              <a:rPr spc="-65" dirty="0" smtClean="0"/>
              <a:t>/</a:t>
            </a:r>
            <a:r>
              <a:rPr spc="-65" dirty="0" err="1" smtClean="0"/>
              <a:t>Kritik</a:t>
            </a:r>
            <a:r>
              <a:rPr spc="-60" dirty="0" smtClean="0"/>
              <a:t> </a:t>
            </a:r>
            <a:r>
              <a:rPr dirty="0"/>
              <a:t>Sağlık</a:t>
            </a:r>
            <a:r>
              <a:rPr spc="-15" dirty="0"/>
              <a:t> </a:t>
            </a:r>
            <a:r>
              <a:rPr spc="-10" dirty="0"/>
              <a:t>Okuryazarlığı</a:t>
            </a:r>
          </a:p>
        </p:txBody>
      </p:sp>
      <p:sp>
        <p:nvSpPr>
          <p:cNvPr id="3" name="object 3"/>
          <p:cNvSpPr txBox="1"/>
          <p:nvPr/>
        </p:nvSpPr>
        <p:spPr>
          <a:xfrm>
            <a:off x="380491" y="1551178"/>
            <a:ext cx="8242300" cy="4293235"/>
          </a:xfrm>
          <a:prstGeom prst="rect">
            <a:avLst/>
          </a:prstGeom>
        </p:spPr>
        <p:txBody>
          <a:bodyPr vert="horz" wrap="square" lIns="0" tIns="12065" rIns="0" bIns="0" rtlCol="0">
            <a:spAutoFit/>
          </a:bodyPr>
          <a:lstStyle/>
          <a:p>
            <a:pPr marL="287020" marR="498475" indent="-274320" algn="just">
              <a:lnSpc>
                <a:spcPct val="100000"/>
              </a:lnSpc>
              <a:spcBef>
                <a:spcPts val="95"/>
              </a:spcBef>
              <a:buClr>
                <a:srgbClr val="D16248"/>
              </a:buClr>
              <a:buSzPct val="84000"/>
              <a:buFont typeface="Segoe UI Symbol"/>
              <a:buChar char="⚫"/>
              <a:tabLst>
                <a:tab pos="287020" algn="l"/>
              </a:tabLst>
            </a:pPr>
            <a:r>
              <a:rPr lang="tr-TR" sz="2500" spc="-185" dirty="0">
                <a:latin typeface="Georgia"/>
                <a:cs typeface="Georgia"/>
              </a:rPr>
              <a:t>İ</a:t>
            </a:r>
            <a:r>
              <a:rPr sz="2500" spc="-185" dirty="0" err="1" smtClean="0">
                <a:latin typeface="Georgia"/>
                <a:cs typeface="Georgia"/>
              </a:rPr>
              <a:t>leri</a:t>
            </a:r>
            <a:r>
              <a:rPr sz="2500" spc="10" dirty="0" smtClean="0">
                <a:latin typeface="Georgia"/>
                <a:cs typeface="Georgia"/>
              </a:rPr>
              <a:t> </a:t>
            </a:r>
            <a:r>
              <a:rPr sz="2500" dirty="0" err="1">
                <a:latin typeface="Georgia"/>
                <a:cs typeface="Georgia"/>
              </a:rPr>
              <a:t>düzeyde</a:t>
            </a:r>
            <a:r>
              <a:rPr sz="2500" spc="-75" dirty="0">
                <a:latin typeface="Georgia"/>
                <a:cs typeface="Georgia"/>
              </a:rPr>
              <a:t> </a:t>
            </a:r>
            <a:r>
              <a:rPr sz="2500" spc="-100" dirty="0" err="1" smtClean="0">
                <a:latin typeface="Georgia"/>
                <a:cs typeface="Georgia"/>
              </a:rPr>
              <a:t>bili</a:t>
            </a:r>
            <a:r>
              <a:rPr lang="tr-TR" sz="2500" spc="-100" dirty="0">
                <a:latin typeface="Georgia"/>
                <a:cs typeface="Georgia"/>
              </a:rPr>
              <a:t>ş</a:t>
            </a:r>
            <a:r>
              <a:rPr sz="2500" spc="-100" dirty="0" err="1" smtClean="0">
                <a:latin typeface="Georgia"/>
                <a:cs typeface="Georgia"/>
              </a:rPr>
              <a:t>sel</a:t>
            </a:r>
            <a:r>
              <a:rPr sz="2500" spc="-45" dirty="0" smtClean="0">
                <a:latin typeface="Georgia"/>
                <a:cs typeface="Georgia"/>
              </a:rPr>
              <a:t> </a:t>
            </a:r>
            <a:r>
              <a:rPr sz="2500" dirty="0">
                <a:latin typeface="Georgia"/>
                <a:cs typeface="Georgia"/>
              </a:rPr>
              <a:t>kazanımlara</a:t>
            </a:r>
            <a:r>
              <a:rPr sz="2500" spc="-15" dirty="0">
                <a:latin typeface="Georgia"/>
                <a:cs typeface="Georgia"/>
              </a:rPr>
              <a:t> </a:t>
            </a:r>
            <a:r>
              <a:rPr sz="2500" dirty="0">
                <a:latin typeface="Georgia"/>
                <a:cs typeface="Georgia"/>
              </a:rPr>
              <a:t>ve</a:t>
            </a:r>
            <a:r>
              <a:rPr sz="2500" spc="-50" dirty="0">
                <a:latin typeface="Georgia"/>
                <a:cs typeface="Georgia"/>
              </a:rPr>
              <a:t> </a:t>
            </a:r>
            <a:r>
              <a:rPr sz="2500" dirty="0">
                <a:latin typeface="Georgia"/>
                <a:cs typeface="Georgia"/>
              </a:rPr>
              <a:t>sosyal</a:t>
            </a:r>
            <a:r>
              <a:rPr sz="2500" spc="-55" dirty="0">
                <a:latin typeface="Georgia"/>
                <a:cs typeface="Georgia"/>
              </a:rPr>
              <a:t> </a:t>
            </a:r>
            <a:r>
              <a:rPr sz="2500" spc="-10" dirty="0">
                <a:latin typeface="Georgia"/>
                <a:cs typeface="Georgia"/>
              </a:rPr>
              <a:t>becerilere </a:t>
            </a:r>
            <a:r>
              <a:rPr sz="2500" dirty="0">
                <a:latin typeface="Georgia"/>
                <a:cs typeface="Georgia"/>
              </a:rPr>
              <a:t>sahip</a:t>
            </a:r>
            <a:r>
              <a:rPr sz="2500" spc="-55" dirty="0">
                <a:latin typeface="Georgia"/>
                <a:cs typeface="Georgia"/>
              </a:rPr>
              <a:t> </a:t>
            </a:r>
            <a:r>
              <a:rPr sz="2500" dirty="0">
                <a:latin typeface="Georgia"/>
                <a:cs typeface="Georgia"/>
              </a:rPr>
              <a:t>olmayı</a:t>
            </a:r>
            <a:r>
              <a:rPr sz="2500" spc="-40" dirty="0">
                <a:latin typeface="Georgia"/>
                <a:cs typeface="Georgia"/>
              </a:rPr>
              <a:t> </a:t>
            </a:r>
            <a:r>
              <a:rPr sz="2500" dirty="0" err="1">
                <a:latin typeface="Georgia"/>
                <a:cs typeface="Georgia"/>
              </a:rPr>
              <a:t>ve</a:t>
            </a:r>
            <a:r>
              <a:rPr sz="2500" spc="-40" dirty="0">
                <a:latin typeface="Georgia"/>
                <a:cs typeface="Georgia"/>
              </a:rPr>
              <a:t> </a:t>
            </a:r>
            <a:r>
              <a:rPr sz="2500" spc="-85" dirty="0" err="1" smtClean="0">
                <a:latin typeface="Georgia"/>
                <a:cs typeface="Georgia"/>
              </a:rPr>
              <a:t>ele</a:t>
            </a:r>
            <a:r>
              <a:rPr lang="tr-TR" sz="2500" spc="-85" dirty="0" smtClean="0">
                <a:latin typeface="Georgia"/>
                <a:cs typeface="Georgia"/>
              </a:rPr>
              <a:t>ş</a:t>
            </a:r>
            <a:r>
              <a:rPr sz="2500" spc="-85" dirty="0" err="1" smtClean="0">
                <a:latin typeface="Georgia"/>
                <a:cs typeface="Georgia"/>
              </a:rPr>
              <a:t>tirel</a:t>
            </a:r>
            <a:r>
              <a:rPr sz="2500" spc="-55" dirty="0" smtClean="0">
                <a:latin typeface="Georgia"/>
                <a:cs typeface="Georgia"/>
              </a:rPr>
              <a:t> </a:t>
            </a:r>
            <a:r>
              <a:rPr sz="2500" spc="-65" dirty="0" err="1" smtClean="0">
                <a:latin typeface="Georgia"/>
                <a:cs typeface="Georgia"/>
              </a:rPr>
              <a:t>dü</a:t>
            </a:r>
            <a:r>
              <a:rPr lang="tr-TR" sz="2500" spc="-65" dirty="0" smtClean="0">
                <a:latin typeface="Georgia"/>
                <a:cs typeface="Georgia"/>
              </a:rPr>
              <a:t>ş</a:t>
            </a:r>
            <a:r>
              <a:rPr sz="2500" spc="-65" dirty="0" err="1" smtClean="0">
                <a:latin typeface="Georgia"/>
                <a:cs typeface="Georgia"/>
              </a:rPr>
              <a:t>ünebilme</a:t>
            </a:r>
            <a:r>
              <a:rPr sz="2500" spc="-20" dirty="0" smtClean="0">
                <a:latin typeface="Georgia"/>
                <a:cs typeface="Georgia"/>
              </a:rPr>
              <a:t> </a:t>
            </a:r>
            <a:r>
              <a:rPr sz="2500" spc="-10" dirty="0">
                <a:latin typeface="Georgia"/>
                <a:cs typeface="Georgia"/>
              </a:rPr>
              <a:t>becerilerini gerektirmektedir.</a:t>
            </a:r>
            <a:endParaRPr sz="2500" dirty="0">
              <a:latin typeface="Georgia"/>
              <a:cs typeface="Georgia"/>
            </a:endParaRPr>
          </a:p>
          <a:p>
            <a:pPr marL="287020" marR="5080" indent="-274320" algn="just">
              <a:lnSpc>
                <a:spcPct val="100000"/>
              </a:lnSpc>
              <a:spcBef>
                <a:spcPts val="600"/>
              </a:spcBef>
              <a:buClr>
                <a:srgbClr val="D16248"/>
              </a:buClr>
              <a:buSzPct val="84000"/>
              <a:buFont typeface="Segoe UI Symbol"/>
              <a:buChar char="⚫"/>
              <a:tabLst>
                <a:tab pos="287020" algn="l"/>
              </a:tabLst>
            </a:pPr>
            <a:r>
              <a:rPr sz="2500" dirty="0">
                <a:latin typeface="Georgia"/>
                <a:cs typeface="Georgia"/>
              </a:rPr>
              <a:t>Bu</a:t>
            </a:r>
            <a:r>
              <a:rPr sz="2500" spc="-110" dirty="0">
                <a:latin typeface="Georgia"/>
                <a:cs typeface="Georgia"/>
              </a:rPr>
              <a:t> </a:t>
            </a:r>
            <a:r>
              <a:rPr sz="2500" dirty="0">
                <a:latin typeface="Georgia"/>
                <a:cs typeface="Georgia"/>
              </a:rPr>
              <a:t>beceriler</a:t>
            </a:r>
            <a:r>
              <a:rPr sz="2500" spc="-20" dirty="0">
                <a:latin typeface="Georgia"/>
                <a:cs typeface="Georgia"/>
              </a:rPr>
              <a:t> </a:t>
            </a:r>
            <a:r>
              <a:rPr sz="2500" dirty="0" err="1">
                <a:latin typeface="Georgia"/>
                <a:cs typeface="Georgia"/>
              </a:rPr>
              <a:t>ile</a:t>
            </a:r>
            <a:r>
              <a:rPr sz="2500" spc="-45" dirty="0">
                <a:latin typeface="Georgia"/>
                <a:cs typeface="Georgia"/>
              </a:rPr>
              <a:t> </a:t>
            </a:r>
            <a:r>
              <a:rPr sz="2500" spc="-204" dirty="0" err="1" smtClean="0">
                <a:latin typeface="Georgia"/>
                <a:cs typeface="Georgia"/>
              </a:rPr>
              <a:t>ki</a:t>
            </a:r>
            <a:r>
              <a:rPr lang="tr-TR" sz="2500" spc="-204" dirty="0" smtClean="0">
                <a:latin typeface="Georgia"/>
                <a:cs typeface="Georgia"/>
              </a:rPr>
              <a:t>ş</a:t>
            </a:r>
            <a:r>
              <a:rPr sz="2500" spc="-204" dirty="0" err="1" smtClean="0">
                <a:latin typeface="Georgia"/>
                <a:cs typeface="Georgia"/>
              </a:rPr>
              <a:t>i</a:t>
            </a:r>
            <a:r>
              <a:rPr sz="2500" spc="5" dirty="0" smtClean="0">
                <a:latin typeface="Georgia"/>
                <a:cs typeface="Georgia"/>
              </a:rPr>
              <a:t> </a:t>
            </a:r>
            <a:r>
              <a:rPr sz="2500" dirty="0">
                <a:latin typeface="Georgia"/>
                <a:cs typeface="Georgia"/>
              </a:rPr>
              <a:t>sağlık</a:t>
            </a:r>
            <a:r>
              <a:rPr sz="2500" spc="-55" dirty="0">
                <a:latin typeface="Georgia"/>
                <a:cs typeface="Georgia"/>
              </a:rPr>
              <a:t> </a:t>
            </a:r>
            <a:r>
              <a:rPr sz="2500" dirty="0" err="1">
                <a:latin typeface="Georgia"/>
                <a:cs typeface="Georgia"/>
              </a:rPr>
              <a:t>bilgilerini</a:t>
            </a:r>
            <a:r>
              <a:rPr sz="2500" spc="-25" dirty="0">
                <a:latin typeface="Georgia"/>
                <a:cs typeface="Georgia"/>
              </a:rPr>
              <a:t> </a:t>
            </a:r>
            <a:r>
              <a:rPr sz="2500" spc="-95" dirty="0" err="1" smtClean="0">
                <a:latin typeface="Georgia"/>
                <a:cs typeface="Georgia"/>
              </a:rPr>
              <a:t>ele</a:t>
            </a:r>
            <a:r>
              <a:rPr lang="tr-TR" sz="2500" spc="-95" dirty="0" smtClean="0">
                <a:latin typeface="Georgia"/>
                <a:cs typeface="Georgia"/>
              </a:rPr>
              <a:t>ş</a:t>
            </a:r>
            <a:r>
              <a:rPr sz="2500" spc="-95" dirty="0" err="1" smtClean="0">
                <a:latin typeface="Georgia"/>
                <a:cs typeface="Georgia"/>
              </a:rPr>
              <a:t>tirel</a:t>
            </a:r>
            <a:r>
              <a:rPr sz="2500" spc="-55" dirty="0" smtClean="0">
                <a:latin typeface="Georgia"/>
                <a:cs typeface="Georgia"/>
              </a:rPr>
              <a:t> </a:t>
            </a:r>
            <a:r>
              <a:rPr sz="2500" spc="-10" dirty="0">
                <a:latin typeface="Georgia"/>
                <a:cs typeface="Georgia"/>
              </a:rPr>
              <a:t>olarak değerlendirebilmekte,</a:t>
            </a:r>
            <a:r>
              <a:rPr sz="2500" spc="-55" dirty="0">
                <a:latin typeface="Georgia"/>
                <a:cs typeface="Georgia"/>
              </a:rPr>
              <a:t> </a:t>
            </a:r>
            <a:r>
              <a:rPr sz="2500" dirty="0">
                <a:latin typeface="Georgia"/>
                <a:cs typeface="Georgia"/>
              </a:rPr>
              <a:t>bireysel</a:t>
            </a:r>
            <a:r>
              <a:rPr sz="2500" spc="-75" dirty="0">
                <a:latin typeface="Georgia"/>
                <a:cs typeface="Georgia"/>
              </a:rPr>
              <a:t> </a:t>
            </a:r>
            <a:r>
              <a:rPr sz="2500" dirty="0">
                <a:latin typeface="Georgia"/>
                <a:cs typeface="Georgia"/>
              </a:rPr>
              <a:t>ve</a:t>
            </a:r>
            <a:r>
              <a:rPr sz="2500" spc="-80" dirty="0">
                <a:latin typeface="Georgia"/>
                <a:cs typeface="Georgia"/>
              </a:rPr>
              <a:t> </a:t>
            </a:r>
            <a:r>
              <a:rPr sz="2500" dirty="0">
                <a:latin typeface="Georgia"/>
                <a:cs typeface="Georgia"/>
              </a:rPr>
              <a:t>toplumsal</a:t>
            </a:r>
            <a:r>
              <a:rPr sz="2500" spc="-90" dirty="0">
                <a:latin typeface="Georgia"/>
                <a:cs typeface="Georgia"/>
              </a:rPr>
              <a:t> </a:t>
            </a:r>
            <a:r>
              <a:rPr sz="2500" spc="-10" dirty="0" err="1">
                <a:latin typeface="Georgia"/>
                <a:cs typeface="Georgia"/>
              </a:rPr>
              <a:t>kapasiteyi</a:t>
            </a:r>
            <a:r>
              <a:rPr sz="2500" spc="-10" dirty="0">
                <a:latin typeface="Georgia"/>
                <a:cs typeface="Georgia"/>
              </a:rPr>
              <a:t> </a:t>
            </a:r>
            <a:r>
              <a:rPr sz="2500" spc="-50" dirty="0" err="1" smtClean="0">
                <a:latin typeface="Georgia"/>
                <a:cs typeface="Georgia"/>
              </a:rPr>
              <a:t>geli</a:t>
            </a:r>
            <a:r>
              <a:rPr lang="tr-TR" sz="2500" spc="-50" dirty="0" smtClean="0">
                <a:latin typeface="Georgia"/>
                <a:cs typeface="Georgia"/>
              </a:rPr>
              <a:t>ş</a:t>
            </a:r>
            <a:r>
              <a:rPr sz="2500" spc="-50" dirty="0" err="1" smtClean="0">
                <a:latin typeface="Georgia"/>
                <a:cs typeface="Georgia"/>
              </a:rPr>
              <a:t>tirebilmekte</a:t>
            </a:r>
            <a:r>
              <a:rPr sz="2500" spc="-50" dirty="0">
                <a:latin typeface="Georgia"/>
                <a:cs typeface="Georgia"/>
              </a:rPr>
              <a:t>,</a:t>
            </a:r>
            <a:r>
              <a:rPr sz="2500" spc="-40" dirty="0">
                <a:latin typeface="Georgia"/>
                <a:cs typeface="Georgia"/>
              </a:rPr>
              <a:t> </a:t>
            </a:r>
            <a:r>
              <a:rPr sz="2500" dirty="0">
                <a:latin typeface="Georgia"/>
                <a:cs typeface="Georgia"/>
              </a:rPr>
              <a:t>sağlığın</a:t>
            </a:r>
            <a:r>
              <a:rPr sz="2500" spc="-40" dirty="0">
                <a:latin typeface="Georgia"/>
                <a:cs typeface="Georgia"/>
              </a:rPr>
              <a:t> </a:t>
            </a:r>
            <a:r>
              <a:rPr sz="2500" dirty="0">
                <a:latin typeface="Georgia"/>
                <a:cs typeface="Georgia"/>
              </a:rPr>
              <a:t>sosyal</a:t>
            </a:r>
            <a:r>
              <a:rPr sz="2500" spc="-55" dirty="0">
                <a:latin typeface="Georgia"/>
                <a:cs typeface="Georgia"/>
              </a:rPr>
              <a:t> </a:t>
            </a:r>
            <a:r>
              <a:rPr sz="2500" dirty="0">
                <a:latin typeface="Georgia"/>
                <a:cs typeface="Georgia"/>
              </a:rPr>
              <a:t>ve</a:t>
            </a:r>
            <a:r>
              <a:rPr sz="2500" spc="-40" dirty="0">
                <a:latin typeface="Georgia"/>
                <a:cs typeface="Georgia"/>
              </a:rPr>
              <a:t> </a:t>
            </a:r>
            <a:r>
              <a:rPr sz="2500" spc="-10" dirty="0">
                <a:latin typeface="Georgia"/>
                <a:cs typeface="Georgia"/>
              </a:rPr>
              <a:t>ekonomik belirleyicilerine</a:t>
            </a:r>
            <a:r>
              <a:rPr sz="2500" spc="-35" dirty="0">
                <a:latin typeface="Georgia"/>
                <a:cs typeface="Georgia"/>
              </a:rPr>
              <a:t> </a:t>
            </a:r>
            <a:r>
              <a:rPr sz="2500" dirty="0">
                <a:latin typeface="Georgia"/>
                <a:cs typeface="Georgia"/>
              </a:rPr>
              <a:t>göre</a:t>
            </a:r>
            <a:r>
              <a:rPr sz="2500" spc="-50" dirty="0">
                <a:latin typeface="Georgia"/>
                <a:cs typeface="Georgia"/>
              </a:rPr>
              <a:t> </a:t>
            </a:r>
            <a:r>
              <a:rPr sz="2500" spc="-10" dirty="0">
                <a:latin typeface="Georgia"/>
                <a:cs typeface="Georgia"/>
              </a:rPr>
              <a:t>davranabilmekte,</a:t>
            </a:r>
            <a:r>
              <a:rPr sz="2500" spc="-45" dirty="0">
                <a:latin typeface="Georgia"/>
                <a:cs typeface="Georgia"/>
              </a:rPr>
              <a:t> </a:t>
            </a:r>
            <a:r>
              <a:rPr sz="2500" dirty="0">
                <a:latin typeface="Georgia"/>
                <a:cs typeface="Georgia"/>
              </a:rPr>
              <a:t>sağlığın</a:t>
            </a:r>
            <a:r>
              <a:rPr sz="2500" spc="-60" dirty="0">
                <a:latin typeface="Georgia"/>
                <a:cs typeface="Georgia"/>
              </a:rPr>
              <a:t> </a:t>
            </a:r>
            <a:r>
              <a:rPr sz="2500" dirty="0">
                <a:latin typeface="Georgia"/>
                <a:cs typeface="Georgia"/>
              </a:rPr>
              <a:t>politik</a:t>
            </a:r>
            <a:r>
              <a:rPr sz="2500" spc="-75" dirty="0">
                <a:latin typeface="Georgia"/>
                <a:cs typeface="Georgia"/>
              </a:rPr>
              <a:t> </a:t>
            </a:r>
            <a:r>
              <a:rPr sz="2500" spc="-25" dirty="0">
                <a:latin typeface="Georgia"/>
                <a:cs typeface="Georgia"/>
              </a:rPr>
              <a:t>ve </a:t>
            </a:r>
            <a:r>
              <a:rPr sz="2500" dirty="0">
                <a:latin typeface="Georgia"/>
                <a:cs typeface="Georgia"/>
              </a:rPr>
              <a:t>ekonomik</a:t>
            </a:r>
            <a:r>
              <a:rPr sz="2500" spc="-65" dirty="0">
                <a:latin typeface="Georgia"/>
                <a:cs typeface="Georgia"/>
              </a:rPr>
              <a:t> </a:t>
            </a:r>
            <a:r>
              <a:rPr sz="2500" dirty="0">
                <a:latin typeface="Georgia"/>
                <a:cs typeface="Georgia"/>
              </a:rPr>
              <a:t>boyutlarını</a:t>
            </a:r>
            <a:r>
              <a:rPr sz="2500" spc="-75" dirty="0">
                <a:latin typeface="Georgia"/>
                <a:cs typeface="Georgia"/>
              </a:rPr>
              <a:t> </a:t>
            </a:r>
            <a:r>
              <a:rPr sz="2500" spc="-10" dirty="0">
                <a:latin typeface="Georgia"/>
                <a:cs typeface="Georgia"/>
              </a:rPr>
              <a:t>anlayabilmekte</a:t>
            </a:r>
            <a:r>
              <a:rPr sz="2500" spc="-35" dirty="0">
                <a:latin typeface="Georgia"/>
                <a:cs typeface="Georgia"/>
              </a:rPr>
              <a:t> </a:t>
            </a:r>
            <a:r>
              <a:rPr sz="2500" dirty="0">
                <a:latin typeface="Georgia"/>
                <a:cs typeface="Georgia"/>
              </a:rPr>
              <a:t>ve</a:t>
            </a:r>
            <a:r>
              <a:rPr sz="2500" spc="-85" dirty="0">
                <a:latin typeface="Georgia"/>
                <a:cs typeface="Georgia"/>
              </a:rPr>
              <a:t> </a:t>
            </a:r>
            <a:r>
              <a:rPr sz="2500" dirty="0">
                <a:latin typeface="Georgia"/>
                <a:cs typeface="Georgia"/>
              </a:rPr>
              <a:t>bu</a:t>
            </a:r>
            <a:r>
              <a:rPr sz="2500" spc="-80" dirty="0">
                <a:latin typeface="Georgia"/>
                <a:cs typeface="Georgia"/>
              </a:rPr>
              <a:t> </a:t>
            </a:r>
            <a:r>
              <a:rPr sz="2500" spc="-10" dirty="0">
                <a:latin typeface="Georgia"/>
                <a:cs typeface="Georgia"/>
              </a:rPr>
              <a:t>boyutları yorumlayabilmektedir.</a:t>
            </a:r>
            <a:r>
              <a:rPr sz="2500" spc="-50" dirty="0">
                <a:latin typeface="Georgia"/>
                <a:cs typeface="Georgia"/>
              </a:rPr>
              <a:t> </a:t>
            </a:r>
            <a:r>
              <a:rPr sz="2500" dirty="0" err="1">
                <a:latin typeface="Georgia"/>
                <a:cs typeface="Georgia"/>
              </a:rPr>
              <a:t>Burada</a:t>
            </a:r>
            <a:r>
              <a:rPr sz="2500" spc="-40" dirty="0">
                <a:latin typeface="Georgia"/>
                <a:cs typeface="Georgia"/>
              </a:rPr>
              <a:t> </a:t>
            </a:r>
            <a:r>
              <a:rPr sz="2500" spc="-110" dirty="0" err="1" smtClean="0">
                <a:latin typeface="Georgia"/>
                <a:cs typeface="Georgia"/>
              </a:rPr>
              <a:t>ki</a:t>
            </a:r>
            <a:r>
              <a:rPr lang="tr-TR" sz="2500" spc="-110" dirty="0" smtClean="0">
                <a:latin typeface="Georgia"/>
                <a:cs typeface="Georgia"/>
              </a:rPr>
              <a:t>ş</a:t>
            </a:r>
            <a:r>
              <a:rPr sz="2500" spc="-110" dirty="0" err="1" smtClean="0">
                <a:latin typeface="Georgia"/>
                <a:cs typeface="Georgia"/>
              </a:rPr>
              <a:t>isel</a:t>
            </a:r>
            <a:r>
              <a:rPr sz="2500" spc="-40" dirty="0" smtClean="0">
                <a:latin typeface="Georgia"/>
                <a:cs typeface="Georgia"/>
              </a:rPr>
              <a:t> </a:t>
            </a:r>
            <a:r>
              <a:rPr sz="2500" dirty="0">
                <a:latin typeface="Georgia"/>
                <a:cs typeface="Georgia"/>
              </a:rPr>
              <a:t>ve</a:t>
            </a:r>
            <a:r>
              <a:rPr sz="2500" spc="-65" dirty="0">
                <a:latin typeface="Georgia"/>
                <a:cs typeface="Georgia"/>
              </a:rPr>
              <a:t> </a:t>
            </a:r>
            <a:r>
              <a:rPr sz="2500" spc="-10" dirty="0">
                <a:latin typeface="Georgia"/>
                <a:cs typeface="Georgia"/>
              </a:rPr>
              <a:t>toplumsal</a:t>
            </a:r>
            <a:endParaRPr sz="2500" dirty="0">
              <a:latin typeface="Georgia"/>
              <a:cs typeface="Georgia"/>
            </a:endParaRPr>
          </a:p>
          <a:p>
            <a:pPr marL="287020" marR="565150" algn="just">
              <a:lnSpc>
                <a:spcPct val="100000"/>
              </a:lnSpc>
              <a:spcBef>
                <a:spcPts val="5"/>
              </a:spcBef>
            </a:pPr>
            <a:r>
              <a:rPr sz="2500" spc="-114" dirty="0" err="1" smtClean="0">
                <a:latin typeface="Georgia"/>
                <a:cs typeface="Georgia"/>
              </a:rPr>
              <a:t>geli</a:t>
            </a:r>
            <a:r>
              <a:rPr lang="tr-TR" sz="2500" spc="-114" dirty="0" smtClean="0">
                <a:latin typeface="Georgia"/>
                <a:cs typeface="Georgia"/>
              </a:rPr>
              <a:t>ş</a:t>
            </a:r>
            <a:r>
              <a:rPr sz="2500" spc="-114" dirty="0" err="1" smtClean="0">
                <a:latin typeface="Georgia"/>
                <a:cs typeface="Georgia"/>
              </a:rPr>
              <a:t>im</a:t>
            </a:r>
            <a:r>
              <a:rPr sz="2500" spc="-35" dirty="0" smtClean="0">
                <a:latin typeface="Georgia"/>
                <a:cs typeface="Georgia"/>
              </a:rPr>
              <a:t> </a:t>
            </a:r>
            <a:r>
              <a:rPr sz="2500" spc="-10" dirty="0">
                <a:latin typeface="Georgia"/>
                <a:cs typeface="Georgia"/>
              </a:rPr>
              <a:t>hedeflenmektedir.</a:t>
            </a:r>
            <a:r>
              <a:rPr sz="2500" spc="-30" dirty="0">
                <a:latin typeface="Georgia"/>
                <a:cs typeface="Georgia"/>
              </a:rPr>
              <a:t> </a:t>
            </a:r>
            <a:r>
              <a:rPr sz="2500" dirty="0">
                <a:latin typeface="Georgia"/>
                <a:cs typeface="Georgia"/>
              </a:rPr>
              <a:t>Bu</a:t>
            </a:r>
            <a:r>
              <a:rPr sz="2500" spc="-45" dirty="0">
                <a:latin typeface="Georgia"/>
                <a:cs typeface="Georgia"/>
              </a:rPr>
              <a:t> </a:t>
            </a:r>
            <a:r>
              <a:rPr sz="2500" dirty="0">
                <a:latin typeface="Georgia"/>
                <a:cs typeface="Georgia"/>
              </a:rPr>
              <a:t>tip</a:t>
            </a:r>
            <a:r>
              <a:rPr sz="2500" spc="-40" dirty="0">
                <a:latin typeface="Georgia"/>
                <a:cs typeface="Georgia"/>
              </a:rPr>
              <a:t> </a:t>
            </a:r>
            <a:r>
              <a:rPr sz="2500" dirty="0">
                <a:latin typeface="Georgia"/>
                <a:cs typeface="Georgia"/>
              </a:rPr>
              <a:t>sağlık</a:t>
            </a:r>
            <a:r>
              <a:rPr sz="2500" spc="-45" dirty="0">
                <a:latin typeface="Georgia"/>
                <a:cs typeface="Georgia"/>
              </a:rPr>
              <a:t> </a:t>
            </a:r>
            <a:r>
              <a:rPr sz="2500" spc="-10" dirty="0">
                <a:latin typeface="Georgia"/>
                <a:cs typeface="Georgia"/>
              </a:rPr>
              <a:t>okuryazarlığı </a:t>
            </a:r>
            <a:r>
              <a:rPr sz="2500" dirty="0">
                <a:latin typeface="Georgia"/>
                <a:cs typeface="Georgia"/>
              </a:rPr>
              <a:t>daha</a:t>
            </a:r>
            <a:r>
              <a:rPr sz="2500" spc="-60" dirty="0">
                <a:latin typeface="Georgia"/>
                <a:cs typeface="Georgia"/>
              </a:rPr>
              <a:t> </a:t>
            </a:r>
            <a:r>
              <a:rPr sz="2500" dirty="0">
                <a:latin typeface="Georgia"/>
                <a:cs typeface="Georgia"/>
              </a:rPr>
              <a:t>çok</a:t>
            </a:r>
            <a:r>
              <a:rPr sz="2500" spc="-55" dirty="0">
                <a:latin typeface="Georgia"/>
                <a:cs typeface="Georgia"/>
              </a:rPr>
              <a:t> </a:t>
            </a:r>
            <a:r>
              <a:rPr sz="2500" dirty="0">
                <a:latin typeface="Georgia"/>
                <a:cs typeface="Georgia"/>
              </a:rPr>
              <a:t>toplum</a:t>
            </a:r>
            <a:r>
              <a:rPr sz="2500" spc="-70" dirty="0">
                <a:latin typeface="Georgia"/>
                <a:cs typeface="Georgia"/>
              </a:rPr>
              <a:t> </a:t>
            </a:r>
            <a:r>
              <a:rPr sz="2500" spc="-10" dirty="0">
                <a:latin typeface="Georgia"/>
                <a:cs typeface="Georgia"/>
              </a:rPr>
              <a:t>yararınadır.</a:t>
            </a:r>
            <a:endParaRPr sz="2500" dirty="0">
              <a:latin typeface="Georgia"/>
              <a:cs typeface="Georg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5000" y="304800"/>
            <a:ext cx="5391150" cy="940435"/>
          </a:xfrm>
          <a:prstGeom prst="rect">
            <a:avLst/>
          </a:prstGeom>
        </p:spPr>
        <p:txBody>
          <a:bodyPr vert="horz" wrap="square" lIns="0" tIns="12700" rIns="0" bIns="0" rtlCol="0">
            <a:spAutoFit/>
          </a:bodyPr>
          <a:lstStyle/>
          <a:p>
            <a:pPr marL="946785" marR="5080" indent="-934719">
              <a:lnSpc>
                <a:spcPct val="100000"/>
              </a:lnSpc>
              <a:spcBef>
                <a:spcPts val="100"/>
              </a:spcBef>
            </a:pPr>
            <a:r>
              <a:rPr sz="3000" dirty="0"/>
              <a:t>SAĞLIK</a:t>
            </a:r>
            <a:r>
              <a:rPr sz="3000" spc="-120" dirty="0"/>
              <a:t> </a:t>
            </a:r>
            <a:r>
              <a:rPr sz="3000" spc="-10" dirty="0"/>
              <a:t>OKURYAZARLIĞININ </a:t>
            </a:r>
            <a:r>
              <a:rPr sz="3000" dirty="0"/>
              <a:t>4</a:t>
            </a:r>
            <a:r>
              <a:rPr sz="3000" spc="-10" dirty="0"/>
              <a:t> </a:t>
            </a:r>
            <a:r>
              <a:rPr sz="3000" dirty="0"/>
              <a:t>TEMEL </a:t>
            </a:r>
            <a:r>
              <a:rPr lang="tr-TR" sz="3000" spc="-125" dirty="0" smtClean="0"/>
              <a:t>BİLEŞENİ</a:t>
            </a:r>
            <a:endParaRPr sz="3000" dirty="0"/>
          </a:p>
        </p:txBody>
      </p:sp>
      <p:sp>
        <p:nvSpPr>
          <p:cNvPr id="3" name="object 3"/>
          <p:cNvSpPr txBox="1"/>
          <p:nvPr/>
        </p:nvSpPr>
        <p:spPr>
          <a:xfrm>
            <a:off x="380491" y="1549653"/>
            <a:ext cx="7964170" cy="4431983"/>
          </a:xfrm>
          <a:prstGeom prst="rect">
            <a:avLst/>
          </a:prstGeom>
        </p:spPr>
        <p:txBody>
          <a:bodyPr vert="horz" wrap="square" lIns="0" tIns="12700" rIns="0" bIns="0" rtlCol="0">
            <a:spAutoFit/>
          </a:bodyPr>
          <a:lstStyle/>
          <a:p>
            <a:pPr marL="285750" marR="5080" indent="-273050">
              <a:lnSpc>
                <a:spcPct val="100000"/>
              </a:lnSpc>
              <a:spcBef>
                <a:spcPts val="100"/>
              </a:spcBef>
              <a:buClr>
                <a:srgbClr val="D16248"/>
              </a:buClr>
              <a:buSzPct val="85185"/>
              <a:buFont typeface="Segoe UI Symbol"/>
              <a:buChar char="⚫"/>
              <a:tabLst>
                <a:tab pos="287020" algn="l"/>
              </a:tabLst>
            </a:pPr>
            <a:r>
              <a:rPr sz="2700" dirty="0">
                <a:latin typeface="Georgia"/>
                <a:cs typeface="Georgia"/>
              </a:rPr>
              <a:t>Zarcadoolas</a:t>
            </a:r>
            <a:r>
              <a:rPr sz="2700" spc="-30" dirty="0">
                <a:latin typeface="Georgia"/>
                <a:cs typeface="Georgia"/>
              </a:rPr>
              <a:t> </a:t>
            </a:r>
            <a:r>
              <a:rPr sz="2700" dirty="0">
                <a:latin typeface="Georgia"/>
                <a:cs typeface="Georgia"/>
              </a:rPr>
              <a:t>ve</a:t>
            </a:r>
            <a:r>
              <a:rPr sz="2700" spc="-50" dirty="0">
                <a:latin typeface="Georgia"/>
                <a:cs typeface="Georgia"/>
              </a:rPr>
              <a:t> </a:t>
            </a:r>
            <a:r>
              <a:rPr sz="2700" dirty="0">
                <a:latin typeface="Georgia"/>
                <a:cs typeface="Georgia"/>
              </a:rPr>
              <a:t>ark</a:t>
            </a:r>
            <a:r>
              <a:rPr sz="2700" spc="-40" dirty="0">
                <a:latin typeface="Georgia"/>
                <a:cs typeface="Georgia"/>
              </a:rPr>
              <a:t> </a:t>
            </a:r>
            <a:r>
              <a:rPr sz="2700" dirty="0">
                <a:latin typeface="Georgia"/>
                <a:cs typeface="Georgia"/>
              </a:rPr>
              <a:t>(2005)</a:t>
            </a:r>
            <a:r>
              <a:rPr sz="2700" spc="-30" dirty="0">
                <a:latin typeface="Georgia"/>
                <a:cs typeface="Georgia"/>
              </a:rPr>
              <a:t> </a:t>
            </a:r>
            <a:r>
              <a:rPr sz="2700" dirty="0">
                <a:latin typeface="Georgia"/>
                <a:cs typeface="Georgia"/>
              </a:rPr>
              <a:t>sağlık</a:t>
            </a:r>
            <a:r>
              <a:rPr sz="2700" spc="-40" dirty="0">
                <a:latin typeface="Georgia"/>
                <a:cs typeface="Georgia"/>
              </a:rPr>
              <a:t> </a:t>
            </a:r>
            <a:r>
              <a:rPr sz="2700" dirty="0">
                <a:latin typeface="Georgia"/>
                <a:cs typeface="Georgia"/>
              </a:rPr>
              <a:t>okuryazarlığını,</a:t>
            </a:r>
            <a:r>
              <a:rPr sz="2700" spc="-40" dirty="0">
                <a:latin typeface="Georgia"/>
                <a:cs typeface="Georgia"/>
              </a:rPr>
              <a:t> </a:t>
            </a:r>
            <a:r>
              <a:rPr sz="2700" spc="-50" dirty="0">
                <a:latin typeface="Georgia"/>
                <a:cs typeface="Georgia"/>
              </a:rPr>
              <a:t>4 	</a:t>
            </a:r>
            <a:r>
              <a:rPr sz="2700" dirty="0" err="1">
                <a:latin typeface="Georgia"/>
                <a:cs typeface="Georgia"/>
              </a:rPr>
              <a:t>temel</a:t>
            </a:r>
            <a:r>
              <a:rPr sz="2700" spc="-25" dirty="0">
                <a:latin typeface="Georgia"/>
                <a:cs typeface="Georgia"/>
              </a:rPr>
              <a:t> </a:t>
            </a:r>
            <a:r>
              <a:rPr sz="2700" spc="-90" dirty="0" smtClean="0">
                <a:latin typeface="Georgia"/>
                <a:cs typeface="Georgia"/>
              </a:rPr>
              <a:t>bile</a:t>
            </a:r>
            <a:r>
              <a:rPr lang="tr-TR" sz="2700" spc="-90" dirty="0">
                <a:latin typeface="Georgia"/>
                <a:cs typeface="Georgia"/>
              </a:rPr>
              <a:t>ş</a:t>
            </a:r>
            <a:r>
              <a:rPr sz="2700" spc="-90" dirty="0" err="1" smtClean="0">
                <a:latin typeface="Georgia"/>
                <a:cs typeface="Georgia"/>
              </a:rPr>
              <a:t>enini</a:t>
            </a:r>
            <a:r>
              <a:rPr sz="2700" spc="-25" dirty="0" smtClean="0">
                <a:latin typeface="Georgia"/>
                <a:cs typeface="Georgia"/>
              </a:rPr>
              <a:t> </a:t>
            </a:r>
            <a:r>
              <a:rPr sz="2700" spc="-90" dirty="0" smtClean="0">
                <a:latin typeface="Georgia"/>
                <a:cs typeface="Georgia"/>
              </a:rPr>
              <a:t>a</a:t>
            </a:r>
            <a:r>
              <a:rPr lang="tr-TR" sz="2700" spc="-90" dirty="0" smtClean="0">
                <a:latin typeface="Georgia"/>
                <a:cs typeface="Georgia"/>
              </a:rPr>
              <a:t>ş</a:t>
            </a:r>
            <a:r>
              <a:rPr sz="2700" spc="-90" dirty="0" err="1" smtClean="0">
                <a:latin typeface="Georgia"/>
                <a:cs typeface="Georgia"/>
              </a:rPr>
              <a:t>ağıdaki</a:t>
            </a:r>
            <a:r>
              <a:rPr sz="2700" spc="5" dirty="0" smtClean="0">
                <a:latin typeface="Georgia"/>
                <a:cs typeface="Georgia"/>
              </a:rPr>
              <a:t> </a:t>
            </a:r>
            <a:r>
              <a:rPr sz="2700" dirty="0" err="1">
                <a:latin typeface="Georgia"/>
                <a:cs typeface="Georgia"/>
              </a:rPr>
              <a:t>gibi</a:t>
            </a:r>
            <a:r>
              <a:rPr sz="2700" spc="-15" dirty="0">
                <a:latin typeface="Georgia"/>
                <a:cs typeface="Georgia"/>
              </a:rPr>
              <a:t> </a:t>
            </a:r>
            <a:r>
              <a:rPr sz="2700" spc="-10" dirty="0" err="1" smtClean="0">
                <a:latin typeface="Georgia"/>
                <a:cs typeface="Georgia"/>
              </a:rPr>
              <a:t>belirlemi</a:t>
            </a:r>
            <a:r>
              <a:rPr lang="tr-TR" sz="2700" spc="-10" dirty="0" smtClean="0">
                <a:latin typeface="Georgia"/>
                <a:cs typeface="Georgia"/>
              </a:rPr>
              <a:t>ş</a:t>
            </a:r>
            <a:r>
              <a:rPr sz="2700" spc="-10" dirty="0" err="1" smtClean="0">
                <a:latin typeface="Georgia"/>
                <a:cs typeface="Georgia"/>
              </a:rPr>
              <a:t>tir</a:t>
            </a:r>
            <a:r>
              <a:rPr sz="2700" spc="-10" dirty="0">
                <a:latin typeface="Georgia"/>
                <a:cs typeface="Georgia"/>
              </a:rPr>
              <a:t>.</a:t>
            </a:r>
            <a:endParaRPr sz="2700" dirty="0">
              <a:latin typeface="Georgia"/>
              <a:cs typeface="Georgia"/>
            </a:endParaRPr>
          </a:p>
          <a:p>
            <a:pPr marL="370205" indent="-357505">
              <a:lnSpc>
                <a:spcPct val="100000"/>
              </a:lnSpc>
              <a:spcBef>
                <a:spcPts val="2895"/>
              </a:spcBef>
              <a:buAutoNum type="arabicParenR"/>
              <a:tabLst>
                <a:tab pos="370205" algn="l"/>
              </a:tabLst>
            </a:pPr>
            <a:r>
              <a:rPr sz="2700" dirty="0">
                <a:latin typeface="Georgia"/>
                <a:cs typeface="Georgia"/>
              </a:rPr>
              <a:t>Temel</a:t>
            </a:r>
            <a:r>
              <a:rPr sz="2700" spc="-30" dirty="0">
                <a:latin typeface="Georgia"/>
                <a:cs typeface="Georgia"/>
              </a:rPr>
              <a:t> </a:t>
            </a:r>
            <a:r>
              <a:rPr sz="2700" spc="-10" dirty="0">
                <a:latin typeface="Georgia"/>
                <a:cs typeface="Georgia"/>
              </a:rPr>
              <a:t>okuryazarlık</a:t>
            </a:r>
            <a:endParaRPr sz="2700" dirty="0">
              <a:latin typeface="Georgia"/>
              <a:cs typeface="Georgia"/>
            </a:endParaRPr>
          </a:p>
          <a:p>
            <a:pPr>
              <a:lnSpc>
                <a:spcPct val="100000"/>
              </a:lnSpc>
              <a:spcBef>
                <a:spcPts val="819"/>
              </a:spcBef>
              <a:buFont typeface="Georgia"/>
              <a:buAutoNum type="arabicParenR"/>
            </a:pPr>
            <a:endParaRPr sz="2700" dirty="0">
              <a:latin typeface="Georgia"/>
              <a:cs typeface="Georgia"/>
            </a:endParaRPr>
          </a:p>
          <a:p>
            <a:pPr marL="415290" indent="-402590">
              <a:lnSpc>
                <a:spcPct val="100000"/>
              </a:lnSpc>
              <a:buAutoNum type="arabicParenR"/>
              <a:tabLst>
                <a:tab pos="415290" algn="l"/>
              </a:tabLst>
            </a:pPr>
            <a:r>
              <a:rPr sz="2700" dirty="0">
                <a:latin typeface="Georgia"/>
                <a:cs typeface="Georgia"/>
              </a:rPr>
              <a:t>Bilim</a:t>
            </a:r>
            <a:r>
              <a:rPr sz="2700" spc="-25" dirty="0">
                <a:latin typeface="Georgia"/>
                <a:cs typeface="Georgia"/>
              </a:rPr>
              <a:t> </a:t>
            </a:r>
            <a:r>
              <a:rPr sz="2700" spc="-10" dirty="0">
                <a:latin typeface="Georgia"/>
                <a:cs typeface="Georgia"/>
              </a:rPr>
              <a:t>okuryazarlığı</a:t>
            </a:r>
            <a:endParaRPr sz="2700" dirty="0">
              <a:latin typeface="Georgia"/>
              <a:cs typeface="Georgia"/>
            </a:endParaRPr>
          </a:p>
          <a:p>
            <a:pPr>
              <a:lnSpc>
                <a:spcPct val="100000"/>
              </a:lnSpc>
              <a:spcBef>
                <a:spcPts val="825"/>
              </a:spcBef>
              <a:buFont typeface="Georgia"/>
              <a:buAutoNum type="arabicParenR"/>
            </a:pPr>
            <a:endParaRPr sz="2700" dirty="0">
              <a:latin typeface="Georgia"/>
              <a:cs typeface="Georgia"/>
            </a:endParaRPr>
          </a:p>
          <a:p>
            <a:pPr marL="410845" indent="-398145">
              <a:lnSpc>
                <a:spcPct val="100000"/>
              </a:lnSpc>
              <a:buAutoNum type="arabicParenR"/>
              <a:tabLst>
                <a:tab pos="410845" algn="l"/>
              </a:tabLst>
            </a:pPr>
            <a:r>
              <a:rPr sz="2700" dirty="0">
                <a:latin typeface="Georgia"/>
                <a:cs typeface="Georgia"/>
              </a:rPr>
              <a:t>Sivil</a:t>
            </a:r>
            <a:r>
              <a:rPr sz="2700" spc="-25" dirty="0">
                <a:latin typeface="Georgia"/>
                <a:cs typeface="Georgia"/>
              </a:rPr>
              <a:t> </a:t>
            </a:r>
            <a:r>
              <a:rPr sz="2700" spc="-10" dirty="0">
                <a:latin typeface="Georgia"/>
                <a:cs typeface="Georgia"/>
              </a:rPr>
              <a:t>okuryazarlık</a:t>
            </a:r>
            <a:endParaRPr sz="2700" dirty="0">
              <a:latin typeface="Georgia"/>
              <a:cs typeface="Georgia"/>
            </a:endParaRPr>
          </a:p>
          <a:p>
            <a:pPr>
              <a:lnSpc>
                <a:spcPct val="100000"/>
              </a:lnSpc>
              <a:spcBef>
                <a:spcPts val="819"/>
              </a:spcBef>
              <a:buFont typeface="Georgia"/>
              <a:buAutoNum type="arabicParenR"/>
            </a:pPr>
            <a:endParaRPr sz="2700" dirty="0">
              <a:latin typeface="Georgia"/>
              <a:cs typeface="Georgia"/>
            </a:endParaRPr>
          </a:p>
          <a:p>
            <a:pPr marL="416559" indent="-403860">
              <a:lnSpc>
                <a:spcPct val="100000"/>
              </a:lnSpc>
              <a:buAutoNum type="arabicParenR"/>
              <a:tabLst>
                <a:tab pos="416559" algn="l"/>
              </a:tabLst>
            </a:pPr>
            <a:r>
              <a:rPr sz="2700" dirty="0">
                <a:latin typeface="Georgia"/>
                <a:cs typeface="Georgia"/>
              </a:rPr>
              <a:t>Kültürel</a:t>
            </a:r>
            <a:r>
              <a:rPr sz="2700" spc="-15" dirty="0">
                <a:latin typeface="Georgia"/>
                <a:cs typeface="Georgia"/>
              </a:rPr>
              <a:t> </a:t>
            </a:r>
            <a:r>
              <a:rPr sz="2700" spc="-10" dirty="0">
                <a:latin typeface="Georgia"/>
                <a:cs typeface="Georgia"/>
              </a:rPr>
              <a:t>okuryazarlık</a:t>
            </a:r>
            <a:endParaRPr sz="2700" dirty="0">
              <a:latin typeface="Georgia"/>
              <a:cs typeface="Georgi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2605" rIns="0" bIns="0" rtlCol="0">
            <a:spAutoFit/>
          </a:bodyPr>
          <a:lstStyle/>
          <a:p>
            <a:pPr marL="2053589">
              <a:lnSpc>
                <a:spcPct val="100000"/>
              </a:lnSpc>
              <a:spcBef>
                <a:spcPts val="100"/>
              </a:spcBef>
            </a:pPr>
            <a:r>
              <a:rPr dirty="0"/>
              <a:t>Temel</a:t>
            </a:r>
            <a:r>
              <a:rPr spc="-100" dirty="0"/>
              <a:t> </a:t>
            </a:r>
            <a:r>
              <a:rPr spc="-10" dirty="0"/>
              <a:t>Okuryazarlık</a:t>
            </a:r>
          </a:p>
        </p:txBody>
      </p:sp>
      <p:sp>
        <p:nvSpPr>
          <p:cNvPr id="3" name="object 3"/>
          <p:cNvSpPr txBox="1"/>
          <p:nvPr/>
        </p:nvSpPr>
        <p:spPr>
          <a:xfrm>
            <a:off x="380491" y="1549653"/>
            <a:ext cx="8121650" cy="848994"/>
          </a:xfrm>
          <a:prstGeom prst="rect">
            <a:avLst/>
          </a:prstGeom>
        </p:spPr>
        <p:txBody>
          <a:bodyPr vert="horz" wrap="square" lIns="0" tIns="12700" rIns="0" bIns="0" rtlCol="0">
            <a:spAutoFit/>
          </a:bodyPr>
          <a:lstStyle/>
          <a:p>
            <a:pPr marL="285750" marR="5080" indent="-273050">
              <a:lnSpc>
                <a:spcPct val="100000"/>
              </a:lnSpc>
              <a:spcBef>
                <a:spcPts val="100"/>
              </a:spcBef>
              <a:buClr>
                <a:srgbClr val="D16248"/>
              </a:buClr>
              <a:buSzPct val="85185"/>
              <a:buFont typeface="Segoe UI Symbol"/>
              <a:buChar char="⚫"/>
              <a:tabLst>
                <a:tab pos="287020" algn="l"/>
              </a:tabLst>
            </a:pPr>
            <a:r>
              <a:rPr sz="2700" dirty="0">
                <a:latin typeface="Georgia"/>
                <a:cs typeface="Georgia"/>
              </a:rPr>
              <a:t>Okuma,</a:t>
            </a:r>
            <a:r>
              <a:rPr sz="2700" spc="-15" dirty="0">
                <a:latin typeface="Georgia"/>
                <a:cs typeface="Georgia"/>
              </a:rPr>
              <a:t> </a:t>
            </a:r>
            <a:r>
              <a:rPr sz="2700" dirty="0">
                <a:latin typeface="Georgia"/>
                <a:cs typeface="Georgia"/>
              </a:rPr>
              <a:t>yazma,</a:t>
            </a:r>
            <a:r>
              <a:rPr sz="2700" spc="-35" dirty="0">
                <a:latin typeface="Georgia"/>
                <a:cs typeface="Georgia"/>
              </a:rPr>
              <a:t> </a:t>
            </a:r>
            <a:r>
              <a:rPr sz="2700" spc="-120" dirty="0" err="1" smtClean="0">
                <a:latin typeface="Georgia"/>
                <a:cs typeface="Georgia"/>
              </a:rPr>
              <a:t>konu</a:t>
            </a:r>
            <a:r>
              <a:rPr lang="tr-TR" sz="2700" spc="-120" dirty="0" smtClean="0">
                <a:latin typeface="Georgia"/>
                <a:cs typeface="Georgia"/>
              </a:rPr>
              <a:t>ş</a:t>
            </a:r>
            <a:r>
              <a:rPr sz="2700" spc="-120" dirty="0" smtClean="0">
                <a:latin typeface="Georgia"/>
                <a:cs typeface="Georgia"/>
              </a:rPr>
              <a:t>ma</a:t>
            </a:r>
            <a:r>
              <a:rPr sz="2700" spc="-40" dirty="0" smtClean="0">
                <a:latin typeface="Georgia"/>
                <a:cs typeface="Georgia"/>
              </a:rPr>
              <a:t> </a:t>
            </a:r>
            <a:r>
              <a:rPr sz="2700" dirty="0">
                <a:latin typeface="Georgia"/>
                <a:cs typeface="Georgia"/>
              </a:rPr>
              <a:t>ve</a:t>
            </a:r>
            <a:r>
              <a:rPr sz="2700" spc="-35" dirty="0">
                <a:latin typeface="Georgia"/>
                <a:cs typeface="Georgia"/>
              </a:rPr>
              <a:t> </a:t>
            </a:r>
            <a:r>
              <a:rPr sz="2700" dirty="0">
                <a:latin typeface="Georgia"/>
                <a:cs typeface="Georgia"/>
              </a:rPr>
              <a:t>hesaplama</a:t>
            </a:r>
            <a:r>
              <a:rPr sz="2700" spc="-20" dirty="0">
                <a:latin typeface="Georgia"/>
                <a:cs typeface="Georgia"/>
              </a:rPr>
              <a:t> </a:t>
            </a:r>
            <a:r>
              <a:rPr sz="2700" spc="-10" dirty="0">
                <a:latin typeface="Georgia"/>
                <a:cs typeface="Georgia"/>
              </a:rPr>
              <a:t>becerilerine 	</a:t>
            </a:r>
            <a:r>
              <a:rPr sz="2700" dirty="0">
                <a:latin typeface="Georgia"/>
                <a:cs typeface="Georgia"/>
              </a:rPr>
              <a:t>yönelik</a:t>
            </a:r>
            <a:r>
              <a:rPr sz="2700" spc="-30" dirty="0">
                <a:latin typeface="Georgia"/>
                <a:cs typeface="Georgia"/>
              </a:rPr>
              <a:t> </a:t>
            </a:r>
            <a:r>
              <a:rPr sz="2700" dirty="0">
                <a:latin typeface="Georgia"/>
                <a:cs typeface="Georgia"/>
              </a:rPr>
              <a:t>stratejileri</a:t>
            </a:r>
            <a:r>
              <a:rPr sz="2700" spc="-40" dirty="0">
                <a:latin typeface="Georgia"/>
                <a:cs typeface="Georgia"/>
              </a:rPr>
              <a:t> </a:t>
            </a:r>
            <a:r>
              <a:rPr sz="2700" spc="-10" dirty="0">
                <a:latin typeface="Georgia"/>
                <a:cs typeface="Georgia"/>
              </a:rPr>
              <a:t>içerir.</a:t>
            </a:r>
            <a:endParaRPr sz="2700" dirty="0">
              <a:latin typeface="Georgia"/>
              <a:cs typeface="Georgi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2605" rIns="0" bIns="0" rtlCol="0">
            <a:spAutoFit/>
          </a:bodyPr>
          <a:lstStyle/>
          <a:p>
            <a:pPr marL="2070735">
              <a:lnSpc>
                <a:spcPct val="100000"/>
              </a:lnSpc>
              <a:spcBef>
                <a:spcPts val="100"/>
              </a:spcBef>
            </a:pPr>
            <a:r>
              <a:rPr dirty="0"/>
              <a:t>Bilim</a:t>
            </a:r>
            <a:r>
              <a:rPr spc="-30" dirty="0"/>
              <a:t> </a:t>
            </a:r>
            <a:r>
              <a:rPr spc="-10" dirty="0"/>
              <a:t>Okuryazarlığı</a:t>
            </a:r>
          </a:p>
        </p:txBody>
      </p:sp>
      <p:sp>
        <p:nvSpPr>
          <p:cNvPr id="3" name="object 3"/>
          <p:cNvSpPr txBox="1"/>
          <p:nvPr/>
        </p:nvSpPr>
        <p:spPr>
          <a:xfrm>
            <a:off x="380491" y="1835022"/>
            <a:ext cx="8261984" cy="2906395"/>
          </a:xfrm>
          <a:prstGeom prst="rect">
            <a:avLst/>
          </a:prstGeom>
        </p:spPr>
        <p:txBody>
          <a:bodyPr vert="horz" wrap="square" lIns="0" tIns="12700" rIns="0" bIns="0" rtlCol="0">
            <a:spAutoFit/>
          </a:bodyPr>
          <a:lstStyle/>
          <a:p>
            <a:pPr marL="285750" indent="-273050">
              <a:lnSpc>
                <a:spcPct val="100000"/>
              </a:lnSpc>
              <a:spcBef>
                <a:spcPts val="100"/>
              </a:spcBef>
              <a:buClr>
                <a:srgbClr val="D16248"/>
              </a:buClr>
              <a:buSzPct val="85185"/>
              <a:buFont typeface="Segoe UI Symbol"/>
              <a:buChar char="⚫"/>
              <a:tabLst>
                <a:tab pos="285750" algn="l"/>
              </a:tabLst>
            </a:pPr>
            <a:r>
              <a:rPr sz="2700" dirty="0">
                <a:latin typeface="Georgia"/>
                <a:cs typeface="Georgia"/>
              </a:rPr>
              <a:t>Bilim</a:t>
            </a:r>
            <a:r>
              <a:rPr sz="2700" spc="-30" dirty="0">
                <a:latin typeface="Georgia"/>
                <a:cs typeface="Georgia"/>
              </a:rPr>
              <a:t> </a:t>
            </a:r>
            <a:r>
              <a:rPr sz="2700" dirty="0">
                <a:latin typeface="Georgia"/>
                <a:cs typeface="Georgia"/>
              </a:rPr>
              <a:t>ve</a:t>
            </a:r>
            <a:r>
              <a:rPr sz="2700" spc="-30" dirty="0">
                <a:latin typeface="Georgia"/>
                <a:cs typeface="Georgia"/>
              </a:rPr>
              <a:t> </a:t>
            </a:r>
            <a:r>
              <a:rPr sz="2700" dirty="0">
                <a:latin typeface="Georgia"/>
                <a:cs typeface="Georgia"/>
              </a:rPr>
              <a:t>teknolojiye</a:t>
            </a:r>
            <a:r>
              <a:rPr sz="2700" spc="-45" dirty="0">
                <a:latin typeface="Georgia"/>
                <a:cs typeface="Georgia"/>
              </a:rPr>
              <a:t> </a:t>
            </a:r>
            <a:r>
              <a:rPr sz="2700" dirty="0">
                <a:latin typeface="Georgia"/>
                <a:cs typeface="Georgia"/>
              </a:rPr>
              <a:t>yönelik</a:t>
            </a:r>
            <a:r>
              <a:rPr sz="2700" spc="-25" dirty="0">
                <a:latin typeface="Georgia"/>
                <a:cs typeface="Georgia"/>
              </a:rPr>
              <a:t> </a:t>
            </a:r>
            <a:r>
              <a:rPr sz="2700" dirty="0">
                <a:latin typeface="Georgia"/>
                <a:cs typeface="Georgia"/>
              </a:rPr>
              <a:t>yeterlilik</a:t>
            </a:r>
            <a:r>
              <a:rPr sz="2700" spc="-50" dirty="0">
                <a:latin typeface="Georgia"/>
                <a:cs typeface="Georgia"/>
              </a:rPr>
              <a:t> </a:t>
            </a:r>
            <a:r>
              <a:rPr sz="2700" dirty="0" err="1">
                <a:latin typeface="Georgia"/>
                <a:cs typeface="Georgia"/>
              </a:rPr>
              <a:t>düzeyine</a:t>
            </a:r>
            <a:r>
              <a:rPr sz="2700" spc="-15" dirty="0">
                <a:latin typeface="Georgia"/>
                <a:cs typeface="Georgia"/>
              </a:rPr>
              <a:t> </a:t>
            </a:r>
            <a:r>
              <a:rPr sz="2700" spc="-95" dirty="0" err="1" smtClean="0">
                <a:latin typeface="Georgia"/>
                <a:cs typeface="Georgia"/>
              </a:rPr>
              <a:t>i</a:t>
            </a:r>
            <a:r>
              <a:rPr lang="tr-TR" sz="2700" spc="-95" dirty="0" smtClean="0">
                <a:latin typeface="Georgia"/>
                <a:cs typeface="Georgia"/>
              </a:rPr>
              <a:t>ş</a:t>
            </a:r>
            <a:r>
              <a:rPr sz="2700" spc="-95" dirty="0" err="1" smtClean="0">
                <a:latin typeface="Georgia"/>
                <a:cs typeface="Georgia"/>
              </a:rPr>
              <a:t>aret</a:t>
            </a:r>
            <a:endParaRPr sz="2700" dirty="0">
              <a:latin typeface="Georgia"/>
              <a:cs typeface="Georgia"/>
            </a:endParaRPr>
          </a:p>
          <a:p>
            <a:pPr marL="287020" marR="898525">
              <a:lnSpc>
                <a:spcPts val="6480"/>
              </a:lnSpc>
              <a:spcBef>
                <a:spcPts val="755"/>
              </a:spcBef>
            </a:pPr>
            <a:r>
              <a:rPr sz="2700" dirty="0">
                <a:latin typeface="Georgia"/>
                <a:cs typeface="Georgia"/>
              </a:rPr>
              <a:t>eder</a:t>
            </a:r>
            <a:r>
              <a:rPr sz="2700" spc="-40" dirty="0">
                <a:latin typeface="Georgia"/>
                <a:cs typeface="Georgia"/>
              </a:rPr>
              <a:t> </a:t>
            </a:r>
            <a:r>
              <a:rPr sz="2700" dirty="0">
                <a:latin typeface="Georgia"/>
                <a:cs typeface="Georgia"/>
              </a:rPr>
              <a:t>(temel</a:t>
            </a:r>
            <a:r>
              <a:rPr sz="2700" spc="-25" dirty="0">
                <a:latin typeface="Georgia"/>
                <a:cs typeface="Georgia"/>
              </a:rPr>
              <a:t> </a:t>
            </a:r>
            <a:r>
              <a:rPr sz="2700" dirty="0">
                <a:latin typeface="Georgia"/>
                <a:cs typeface="Georgia"/>
              </a:rPr>
              <a:t>bilimsel</a:t>
            </a:r>
            <a:r>
              <a:rPr sz="2700" spc="-40" dirty="0">
                <a:latin typeface="Georgia"/>
                <a:cs typeface="Georgia"/>
              </a:rPr>
              <a:t> </a:t>
            </a:r>
            <a:r>
              <a:rPr sz="2700" dirty="0">
                <a:latin typeface="Georgia"/>
                <a:cs typeface="Georgia"/>
              </a:rPr>
              <a:t>kavramları</a:t>
            </a:r>
            <a:r>
              <a:rPr sz="2700" spc="-25" dirty="0">
                <a:latin typeface="Georgia"/>
                <a:cs typeface="Georgia"/>
              </a:rPr>
              <a:t> </a:t>
            </a:r>
            <a:r>
              <a:rPr sz="2700" dirty="0">
                <a:latin typeface="Georgia"/>
                <a:cs typeface="Georgia"/>
              </a:rPr>
              <a:t>bilme,</a:t>
            </a:r>
            <a:r>
              <a:rPr sz="2700" spc="-35" dirty="0">
                <a:latin typeface="Georgia"/>
                <a:cs typeface="Georgia"/>
              </a:rPr>
              <a:t> </a:t>
            </a:r>
            <a:r>
              <a:rPr sz="2700" spc="-10" dirty="0">
                <a:latin typeface="Georgia"/>
                <a:cs typeface="Georgia"/>
              </a:rPr>
              <a:t>bilimsel </a:t>
            </a:r>
            <a:r>
              <a:rPr sz="2700" dirty="0">
                <a:latin typeface="Georgia"/>
                <a:cs typeface="Georgia"/>
              </a:rPr>
              <a:t>bilginin</a:t>
            </a:r>
            <a:r>
              <a:rPr sz="2700" spc="-30" dirty="0">
                <a:latin typeface="Georgia"/>
                <a:cs typeface="Georgia"/>
              </a:rPr>
              <a:t> </a:t>
            </a:r>
            <a:r>
              <a:rPr sz="2700" dirty="0" err="1">
                <a:latin typeface="Georgia"/>
                <a:cs typeface="Georgia"/>
              </a:rPr>
              <a:t>hızla</a:t>
            </a:r>
            <a:r>
              <a:rPr sz="2700" spc="-30" dirty="0">
                <a:latin typeface="Georgia"/>
                <a:cs typeface="Georgia"/>
              </a:rPr>
              <a:t> </a:t>
            </a:r>
            <a:r>
              <a:rPr sz="2700" spc="-70" dirty="0" err="1" smtClean="0">
                <a:latin typeface="Georgia"/>
                <a:cs typeface="Georgia"/>
              </a:rPr>
              <a:t>deği</a:t>
            </a:r>
            <a:r>
              <a:rPr lang="tr-TR" sz="2700" spc="-70" dirty="0" smtClean="0">
                <a:latin typeface="Georgia"/>
                <a:cs typeface="Georgia"/>
              </a:rPr>
              <a:t>ş</a:t>
            </a:r>
            <a:r>
              <a:rPr sz="2700" spc="-70" dirty="0" err="1" smtClean="0">
                <a:latin typeface="Georgia"/>
                <a:cs typeface="Georgia"/>
              </a:rPr>
              <a:t>tiğini</a:t>
            </a:r>
            <a:r>
              <a:rPr sz="2700" spc="-45" dirty="0" smtClean="0">
                <a:latin typeface="Georgia"/>
                <a:cs typeface="Georgia"/>
              </a:rPr>
              <a:t> </a:t>
            </a:r>
            <a:r>
              <a:rPr sz="2700" dirty="0">
                <a:latin typeface="Georgia"/>
                <a:cs typeface="Georgia"/>
              </a:rPr>
              <a:t>ve</a:t>
            </a:r>
            <a:r>
              <a:rPr sz="2700" spc="-45" dirty="0">
                <a:latin typeface="Georgia"/>
                <a:cs typeface="Georgia"/>
              </a:rPr>
              <a:t> </a:t>
            </a:r>
            <a:r>
              <a:rPr sz="2700" dirty="0">
                <a:latin typeface="Georgia"/>
                <a:cs typeface="Georgia"/>
              </a:rPr>
              <a:t>bilimde</a:t>
            </a:r>
            <a:r>
              <a:rPr sz="2700" spc="-45" dirty="0">
                <a:latin typeface="Georgia"/>
                <a:cs typeface="Georgia"/>
              </a:rPr>
              <a:t> </a:t>
            </a:r>
            <a:r>
              <a:rPr sz="2700" spc="-10" dirty="0">
                <a:latin typeface="Georgia"/>
                <a:cs typeface="Georgia"/>
              </a:rPr>
              <a:t>kesinlik</a:t>
            </a:r>
            <a:endParaRPr sz="2700" dirty="0">
              <a:latin typeface="Georgia"/>
              <a:cs typeface="Georgia"/>
            </a:endParaRPr>
          </a:p>
          <a:p>
            <a:pPr marL="287020">
              <a:lnSpc>
                <a:spcPct val="100000"/>
              </a:lnSpc>
              <a:spcBef>
                <a:spcPts val="2485"/>
              </a:spcBef>
            </a:pPr>
            <a:r>
              <a:rPr sz="2700" dirty="0">
                <a:latin typeface="Georgia"/>
                <a:cs typeface="Georgia"/>
              </a:rPr>
              <a:t>olmadığını</a:t>
            </a:r>
            <a:r>
              <a:rPr sz="2700" spc="-35" dirty="0">
                <a:latin typeface="Georgia"/>
                <a:cs typeface="Georgia"/>
              </a:rPr>
              <a:t> </a:t>
            </a:r>
            <a:r>
              <a:rPr sz="2700" dirty="0">
                <a:latin typeface="Georgia"/>
                <a:cs typeface="Georgia"/>
              </a:rPr>
              <a:t>bilme</a:t>
            </a:r>
            <a:r>
              <a:rPr sz="2700" spc="-20" dirty="0">
                <a:latin typeface="Georgia"/>
                <a:cs typeface="Georgia"/>
              </a:rPr>
              <a:t> </a:t>
            </a:r>
            <a:r>
              <a:rPr sz="2700" spc="-10" dirty="0">
                <a:latin typeface="Georgia"/>
                <a:cs typeface="Georgia"/>
              </a:rPr>
              <a:t>gibi).</a:t>
            </a:r>
            <a:endParaRPr sz="2700" dirty="0">
              <a:latin typeface="Georgia"/>
              <a:cs typeface="Georgi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2605" rIns="0" bIns="0" rtlCol="0">
            <a:spAutoFit/>
          </a:bodyPr>
          <a:lstStyle/>
          <a:p>
            <a:pPr marL="2270125">
              <a:lnSpc>
                <a:spcPct val="100000"/>
              </a:lnSpc>
              <a:spcBef>
                <a:spcPts val="100"/>
              </a:spcBef>
            </a:pPr>
            <a:r>
              <a:rPr dirty="0"/>
              <a:t>Sivil</a:t>
            </a:r>
            <a:r>
              <a:rPr spc="-35" dirty="0"/>
              <a:t> </a:t>
            </a:r>
            <a:r>
              <a:rPr spc="-10" dirty="0"/>
              <a:t>okuryazarlık</a:t>
            </a:r>
          </a:p>
        </p:txBody>
      </p:sp>
      <p:sp>
        <p:nvSpPr>
          <p:cNvPr id="3" name="object 3"/>
          <p:cNvSpPr txBox="1"/>
          <p:nvPr/>
        </p:nvSpPr>
        <p:spPr>
          <a:xfrm>
            <a:off x="380491" y="1835022"/>
            <a:ext cx="8065134" cy="2906395"/>
          </a:xfrm>
          <a:prstGeom prst="rect">
            <a:avLst/>
          </a:prstGeom>
        </p:spPr>
        <p:txBody>
          <a:bodyPr vert="horz" wrap="square" lIns="0" tIns="12700" rIns="0" bIns="0" rtlCol="0">
            <a:spAutoFit/>
          </a:bodyPr>
          <a:lstStyle/>
          <a:p>
            <a:pPr marL="285750" indent="-273050">
              <a:lnSpc>
                <a:spcPct val="100000"/>
              </a:lnSpc>
              <a:spcBef>
                <a:spcPts val="100"/>
              </a:spcBef>
              <a:buClr>
                <a:srgbClr val="D16248"/>
              </a:buClr>
              <a:buSzPct val="85185"/>
              <a:buFont typeface="Segoe UI Symbol"/>
              <a:buChar char="⚫"/>
              <a:tabLst>
                <a:tab pos="285750" algn="l"/>
              </a:tabLst>
            </a:pPr>
            <a:r>
              <a:rPr sz="2700" spc="-65" dirty="0" err="1" smtClean="0">
                <a:latin typeface="Georgia"/>
                <a:cs typeface="Georgia"/>
              </a:rPr>
              <a:t>Vatanda</a:t>
            </a:r>
            <a:r>
              <a:rPr lang="tr-TR" sz="2700" spc="-65" dirty="0" smtClean="0">
                <a:latin typeface="Georgia"/>
                <a:cs typeface="Georgia"/>
              </a:rPr>
              <a:t>ş</a:t>
            </a:r>
            <a:r>
              <a:rPr sz="2700" spc="-65" dirty="0" err="1" smtClean="0">
                <a:latin typeface="Georgia"/>
                <a:cs typeface="Georgia"/>
              </a:rPr>
              <a:t>ların</a:t>
            </a:r>
            <a:r>
              <a:rPr sz="2700" spc="-40" dirty="0" smtClean="0">
                <a:latin typeface="Georgia"/>
                <a:cs typeface="Georgia"/>
              </a:rPr>
              <a:t> </a:t>
            </a:r>
            <a:r>
              <a:rPr sz="2700" dirty="0">
                <a:latin typeface="Georgia"/>
                <a:cs typeface="Georgia"/>
              </a:rPr>
              <a:t>kamusal</a:t>
            </a:r>
            <a:r>
              <a:rPr sz="2700" spc="-60" dirty="0">
                <a:latin typeface="Georgia"/>
                <a:cs typeface="Georgia"/>
              </a:rPr>
              <a:t> </a:t>
            </a:r>
            <a:r>
              <a:rPr sz="2700" dirty="0">
                <a:latin typeface="Georgia"/>
                <a:cs typeface="Georgia"/>
              </a:rPr>
              <a:t>konuların</a:t>
            </a:r>
            <a:r>
              <a:rPr sz="2700" spc="-70" dirty="0">
                <a:latin typeface="Georgia"/>
                <a:cs typeface="Georgia"/>
              </a:rPr>
              <a:t> </a:t>
            </a:r>
            <a:r>
              <a:rPr sz="2700" dirty="0">
                <a:latin typeface="Georgia"/>
                <a:cs typeface="Georgia"/>
              </a:rPr>
              <a:t>farkında</a:t>
            </a:r>
            <a:r>
              <a:rPr sz="2700" spc="-70" dirty="0">
                <a:latin typeface="Georgia"/>
                <a:cs typeface="Georgia"/>
              </a:rPr>
              <a:t> </a:t>
            </a:r>
            <a:r>
              <a:rPr sz="2700" spc="-10" dirty="0">
                <a:latin typeface="Georgia"/>
                <a:cs typeface="Georgia"/>
              </a:rPr>
              <a:t>olmaları</a:t>
            </a:r>
            <a:endParaRPr sz="2700" dirty="0">
              <a:latin typeface="Georgia"/>
              <a:cs typeface="Georgia"/>
            </a:endParaRPr>
          </a:p>
          <a:p>
            <a:pPr>
              <a:lnSpc>
                <a:spcPct val="100000"/>
              </a:lnSpc>
              <a:spcBef>
                <a:spcPts val="170"/>
              </a:spcBef>
            </a:pPr>
            <a:endParaRPr sz="2700" dirty="0">
              <a:latin typeface="Georgia"/>
              <a:cs typeface="Georgia"/>
            </a:endParaRPr>
          </a:p>
          <a:p>
            <a:pPr marL="287020">
              <a:lnSpc>
                <a:spcPct val="100000"/>
              </a:lnSpc>
            </a:pPr>
            <a:r>
              <a:rPr sz="2700" dirty="0">
                <a:latin typeface="Georgia"/>
                <a:cs typeface="Georgia"/>
              </a:rPr>
              <a:t>ve</a:t>
            </a:r>
            <a:r>
              <a:rPr sz="2700" spc="-55" dirty="0">
                <a:latin typeface="Georgia"/>
                <a:cs typeface="Georgia"/>
              </a:rPr>
              <a:t> </a:t>
            </a:r>
            <a:r>
              <a:rPr sz="2700" dirty="0">
                <a:latin typeface="Georgia"/>
                <a:cs typeface="Georgia"/>
              </a:rPr>
              <a:t>karar</a:t>
            </a:r>
            <a:r>
              <a:rPr sz="2700" spc="-60" dirty="0">
                <a:latin typeface="Georgia"/>
                <a:cs typeface="Georgia"/>
              </a:rPr>
              <a:t> </a:t>
            </a:r>
            <a:r>
              <a:rPr sz="2700" dirty="0">
                <a:latin typeface="Georgia"/>
                <a:cs typeface="Georgia"/>
              </a:rPr>
              <a:t>verme</a:t>
            </a:r>
            <a:r>
              <a:rPr sz="2700" spc="-70" dirty="0">
                <a:latin typeface="Georgia"/>
                <a:cs typeface="Georgia"/>
              </a:rPr>
              <a:t> </a:t>
            </a:r>
            <a:r>
              <a:rPr sz="2700" dirty="0">
                <a:latin typeface="Georgia"/>
                <a:cs typeface="Georgia"/>
              </a:rPr>
              <a:t>süreçlerine</a:t>
            </a:r>
            <a:r>
              <a:rPr sz="2700" spc="-65" dirty="0">
                <a:latin typeface="Georgia"/>
                <a:cs typeface="Georgia"/>
              </a:rPr>
              <a:t> </a:t>
            </a:r>
            <a:r>
              <a:rPr sz="2700" dirty="0">
                <a:latin typeface="Georgia"/>
                <a:cs typeface="Georgia"/>
              </a:rPr>
              <a:t>katılmaları</a:t>
            </a:r>
            <a:r>
              <a:rPr sz="2700" spc="-35" dirty="0">
                <a:latin typeface="Georgia"/>
                <a:cs typeface="Georgia"/>
              </a:rPr>
              <a:t> </a:t>
            </a:r>
            <a:r>
              <a:rPr sz="2700" spc="-10" dirty="0">
                <a:latin typeface="Georgia"/>
                <a:cs typeface="Georgia"/>
              </a:rPr>
              <a:t>(medya</a:t>
            </a:r>
            <a:endParaRPr sz="2700" dirty="0">
              <a:latin typeface="Georgia"/>
              <a:cs typeface="Georgia"/>
            </a:endParaRPr>
          </a:p>
          <a:p>
            <a:pPr marL="287020" marR="360680">
              <a:lnSpc>
                <a:spcPct val="200000"/>
              </a:lnSpc>
              <a:spcBef>
                <a:spcPts val="5"/>
              </a:spcBef>
            </a:pPr>
            <a:r>
              <a:rPr sz="2700" dirty="0">
                <a:latin typeface="Georgia"/>
                <a:cs typeface="Georgia"/>
              </a:rPr>
              <a:t>okuryazarı</a:t>
            </a:r>
            <a:r>
              <a:rPr sz="2700" spc="-60" dirty="0">
                <a:latin typeface="Georgia"/>
                <a:cs typeface="Georgia"/>
              </a:rPr>
              <a:t> </a:t>
            </a:r>
            <a:r>
              <a:rPr sz="2700" dirty="0">
                <a:latin typeface="Georgia"/>
                <a:cs typeface="Georgia"/>
              </a:rPr>
              <a:t>olma,</a:t>
            </a:r>
            <a:r>
              <a:rPr sz="2700" spc="-25" dirty="0">
                <a:latin typeface="Georgia"/>
                <a:cs typeface="Georgia"/>
              </a:rPr>
              <a:t> </a:t>
            </a:r>
            <a:r>
              <a:rPr sz="2700" dirty="0">
                <a:latin typeface="Georgia"/>
                <a:cs typeface="Georgia"/>
              </a:rPr>
              <a:t>bireysel</a:t>
            </a:r>
            <a:r>
              <a:rPr sz="2700" spc="-55" dirty="0">
                <a:latin typeface="Georgia"/>
                <a:cs typeface="Georgia"/>
              </a:rPr>
              <a:t> </a:t>
            </a:r>
            <a:r>
              <a:rPr sz="2700" dirty="0">
                <a:latin typeface="Georgia"/>
                <a:cs typeface="Georgia"/>
              </a:rPr>
              <a:t>sağlık</a:t>
            </a:r>
            <a:r>
              <a:rPr sz="2700" spc="-30" dirty="0">
                <a:latin typeface="Georgia"/>
                <a:cs typeface="Georgia"/>
              </a:rPr>
              <a:t> </a:t>
            </a:r>
            <a:r>
              <a:rPr sz="2700" dirty="0">
                <a:latin typeface="Georgia"/>
                <a:cs typeface="Georgia"/>
              </a:rPr>
              <a:t>kararlarının</a:t>
            </a:r>
            <a:r>
              <a:rPr sz="2700" spc="-20" dirty="0">
                <a:latin typeface="Georgia"/>
                <a:cs typeface="Georgia"/>
              </a:rPr>
              <a:t> halk </a:t>
            </a:r>
            <a:r>
              <a:rPr sz="2700" dirty="0">
                <a:latin typeface="Georgia"/>
                <a:cs typeface="Georgia"/>
              </a:rPr>
              <a:t>sağlığını</a:t>
            </a:r>
            <a:r>
              <a:rPr sz="2700" spc="-65" dirty="0">
                <a:latin typeface="Georgia"/>
                <a:cs typeface="Georgia"/>
              </a:rPr>
              <a:t> </a:t>
            </a:r>
            <a:r>
              <a:rPr sz="2700" dirty="0">
                <a:latin typeface="Georgia"/>
                <a:cs typeface="Georgia"/>
              </a:rPr>
              <a:t>etkilediğinin</a:t>
            </a:r>
            <a:r>
              <a:rPr sz="2700" spc="-85" dirty="0">
                <a:latin typeface="Georgia"/>
                <a:cs typeface="Georgia"/>
              </a:rPr>
              <a:t> </a:t>
            </a:r>
            <a:r>
              <a:rPr sz="2700" dirty="0">
                <a:latin typeface="Georgia"/>
                <a:cs typeface="Georgia"/>
              </a:rPr>
              <a:t>farkında</a:t>
            </a:r>
            <a:r>
              <a:rPr sz="2700" spc="-55" dirty="0">
                <a:latin typeface="Georgia"/>
                <a:cs typeface="Georgia"/>
              </a:rPr>
              <a:t> </a:t>
            </a:r>
            <a:r>
              <a:rPr sz="2700" spc="-10" dirty="0">
                <a:latin typeface="Georgia"/>
                <a:cs typeface="Georgia"/>
              </a:rPr>
              <a:t>olma).</a:t>
            </a:r>
            <a:endParaRPr sz="2700" dirty="0">
              <a:latin typeface="Georgia"/>
              <a:cs typeface="Georgi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2605" rIns="0" bIns="0" rtlCol="0">
            <a:spAutoFit/>
          </a:bodyPr>
          <a:lstStyle/>
          <a:p>
            <a:pPr marL="1864360">
              <a:lnSpc>
                <a:spcPct val="100000"/>
              </a:lnSpc>
              <a:spcBef>
                <a:spcPts val="100"/>
              </a:spcBef>
            </a:pPr>
            <a:r>
              <a:rPr dirty="0"/>
              <a:t>Kültürel</a:t>
            </a:r>
            <a:r>
              <a:rPr spc="-150" dirty="0"/>
              <a:t> </a:t>
            </a:r>
            <a:r>
              <a:rPr spc="-10" dirty="0"/>
              <a:t>Okuryazarlık</a:t>
            </a:r>
          </a:p>
        </p:txBody>
      </p:sp>
      <p:sp>
        <p:nvSpPr>
          <p:cNvPr id="3" name="object 3"/>
          <p:cNvSpPr txBox="1">
            <a:spLocks noGrp="1"/>
          </p:cNvSpPr>
          <p:nvPr>
            <p:ph type="body" idx="1"/>
          </p:nvPr>
        </p:nvSpPr>
        <p:spPr>
          <a:xfrm>
            <a:off x="380491" y="1835022"/>
            <a:ext cx="8124190" cy="1607556"/>
          </a:xfrm>
          <a:prstGeom prst="rect">
            <a:avLst/>
          </a:prstGeom>
        </p:spPr>
        <p:txBody>
          <a:bodyPr vert="horz" wrap="square" lIns="0" tIns="12700" rIns="0" bIns="0" rtlCol="0">
            <a:spAutoFit/>
          </a:bodyPr>
          <a:lstStyle/>
          <a:p>
            <a:pPr marL="285750" indent="-273050" algn="just">
              <a:lnSpc>
                <a:spcPct val="150000"/>
              </a:lnSpc>
              <a:spcBef>
                <a:spcPts val="100"/>
              </a:spcBef>
              <a:buClr>
                <a:srgbClr val="D16248"/>
              </a:buClr>
              <a:buSzPct val="85185"/>
              <a:buFont typeface="Segoe UI Symbol"/>
              <a:buChar char="⚫"/>
              <a:tabLst>
                <a:tab pos="285750" algn="l"/>
              </a:tabLst>
            </a:pPr>
            <a:r>
              <a:rPr sz="2400" dirty="0"/>
              <a:t>Sağlık</a:t>
            </a:r>
            <a:r>
              <a:rPr sz="2400" spc="-65" dirty="0"/>
              <a:t> </a:t>
            </a:r>
            <a:r>
              <a:rPr sz="2400" dirty="0"/>
              <a:t>bilgisi</a:t>
            </a:r>
            <a:r>
              <a:rPr sz="2400" spc="-55" dirty="0"/>
              <a:t> </a:t>
            </a:r>
            <a:r>
              <a:rPr sz="2400" dirty="0"/>
              <a:t>konusunda</a:t>
            </a:r>
            <a:r>
              <a:rPr sz="2400" spc="-55" dirty="0"/>
              <a:t> </a:t>
            </a:r>
            <a:r>
              <a:rPr sz="2400" dirty="0"/>
              <a:t>yorumlama</a:t>
            </a:r>
            <a:r>
              <a:rPr sz="2400" spc="-60" dirty="0"/>
              <a:t> </a:t>
            </a:r>
            <a:r>
              <a:rPr sz="2400" dirty="0" err="1"/>
              <a:t>ve</a:t>
            </a:r>
            <a:r>
              <a:rPr sz="2400" spc="-50" dirty="0"/>
              <a:t> </a:t>
            </a:r>
            <a:r>
              <a:rPr sz="2400" spc="-10" dirty="0" err="1" smtClean="0"/>
              <a:t>davranı</a:t>
            </a:r>
            <a:r>
              <a:rPr lang="tr-TR" sz="2400" spc="-10" dirty="0" smtClean="0"/>
              <a:t>ş </a:t>
            </a:r>
            <a:r>
              <a:rPr sz="2400" dirty="0" err="1" smtClean="0"/>
              <a:t>sergilemek</a:t>
            </a:r>
            <a:r>
              <a:rPr sz="2400" spc="-85" dirty="0" smtClean="0"/>
              <a:t> </a:t>
            </a:r>
            <a:r>
              <a:rPr sz="2400" dirty="0"/>
              <a:t>amacıyla</a:t>
            </a:r>
            <a:r>
              <a:rPr sz="2400" spc="-40" dirty="0"/>
              <a:t> </a:t>
            </a:r>
            <a:r>
              <a:rPr sz="2400" dirty="0"/>
              <a:t>toplumsal</a:t>
            </a:r>
            <a:r>
              <a:rPr sz="2400" spc="-50" dirty="0"/>
              <a:t> </a:t>
            </a:r>
            <a:r>
              <a:rPr sz="2400" dirty="0"/>
              <a:t>inançlar,</a:t>
            </a:r>
            <a:r>
              <a:rPr sz="2400" spc="-45" dirty="0"/>
              <a:t> </a:t>
            </a:r>
            <a:r>
              <a:rPr sz="2400" spc="-10" dirty="0"/>
              <a:t>gelenekler, </a:t>
            </a:r>
            <a:r>
              <a:rPr sz="2400" dirty="0" err="1"/>
              <a:t>dünya</a:t>
            </a:r>
            <a:r>
              <a:rPr sz="2400" spc="-10" dirty="0"/>
              <a:t> </a:t>
            </a:r>
            <a:r>
              <a:rPr sz="2400" spc="-145" dirty="0" err="1" smtClean="0"/>
              <a:t>görü</a:t>
            </a:r>
            <a:r>
              <a:rPr lang="tr-TR" sz="2400" spc="-145" dirty="0" smtClean="0"/>
              <a:t>ş</a:t>
            </a:r>
            <a:r>
              <a:rPr sz="2400" spc="-145" dirty="0" smtClean="0"/>
              <a:t>ü</a:t>
            </a:r>
            <a:r>
              <a:rPr sz="2400" spc="-25" dirty="0" smtClean="0"/>
              <a:t> </a:t>
            </a:r>
            <a:r>
              <a:rPr sz="2400" dirty="0"/>
              <a:t>ve</a:t>
            </a:r>
            <a:r>
              <a:rPr sz="2400" spc="-20" dirty="0"/>
              <a:t> </a:t>
            </a:r>
            <a:r>
              <a:rPr sz="2400" dirty="0"/>
              <a:t>sosyal</a:t>
            </a:r>
            <a:r>
              <a:rPr sz="2400" spc="-5" dirty="0"/>
              <a:t> </a:t>
            </a:r>
            <a:r>
              <a:rPr sz="2400" dirty="0"/>
              <a:t>kimliği</a:t>
            </a:r>
            <a:r>
              <a:rPr sz="2400" spc="-35" dirty="0"/>
              <a:t> </a:t>
            </a:r>
            <a:r>
              <a:rPr sz="2400" dirty="0"/>
              <a:t>tanıma ve</a:t>
            </a:r>
            <a:r>
              <a:rPr sz="2400" spc="-20" dirty="0"/>
              <a:t> </a:t>
            </a:r>
            <a:r>
              <a:rPr sz="2400" spc="-10" dirty="0"/>
              <a:t>kullanma yeterliliğidir.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9437" y="381000"/>
            <a:ext cx="7775244" cy="507831"/>
          </a:xfrm>
        </p:spPr>
        <p:txBody>
          <a:bodyPr/>
          <a:lstStyle/>
          <a:p>
            <a:r>
              <a:rPr lang="tr-TR" dirty="0" smtClean="0"/>
              <a:t>Sağlık Okuryazarlığı Neden Önemlidir?</a:t>
            </a:r>
            <a:endParaRPr lang="tr-TR" dirty="0"/>
          </a:p>
        </p:txBody>
      </p:sp>
      <p:sp>
        <p:nvSpPr>
          <p:cNvPr id="3" name="Metin Yer Tutucusu 2"/>
          <p:cNvSpPr>
            <a:spLocks noGrp="1"/>
          </p:cNvSpPr>
          <p:nvPr>
            <p:ph type="body" idx="1"/>
          </p:nvPr>
        </p:nvSpPr>
        <p:spPr>
          <a:xfrm>
            <a:off x="365250" y="1456521"/>
            <a:ext cx="8321549" cy="4098751"/>
          </a:xfrm>
        </p:spPr>
        <p:txBody>
          <a:bodyPr/>
          <a:lstStyle/>
          <a:p>
            <a:pPr marL="457200" indent="-457200" algn="just">
              <a:lnSpc>
                <a:spcPct val="150000"/>
              </a:lnSpc>
              <a:buFont typeface="Arial" panose="020B0604020202020204" pitchFamily="34" charset="0"/>
              <a:buChar char="•"/>
            </a:pPr>
            <a:r>
              <a:rPr lang="tr-TR" sz="2000" dirty="0">
                <a:solidFill>
                  <a:srgbClr val="0D3851"/>
                </a:solidFill>
                <a:latin typeface="Georgia" panose="02040502050405020303" pitchFamily="18" charset="0"/>
              </a:rPr>
              <a:t>Sağlık okuryazarlığının önemli olmadığını, sonuçta sağlığımız için kararları doktorumuzun verdiğini düşünebilirsiniz. Ancak gerçek şu ki, sağlıkla ilgili kararlar verilirken doktorunuzla iş birliği içerisinde olmanız gerekir. Eğer bunun için gerekli bilgilere sahip değilseniz, bu iş birliğini gerçekleştirmek mümkün </a:t>
            </a:r>
            <a:r>
              <a:rPr lang="tr-TR" sz="2000" dirty="0" smtClean="0">
                <a:solidFill>
                  <a:srgbClr val="0D3851"/>
                </a:solidFill>
                <a:latin typeface="Georgia" panose="02040502050405020303" pitchFamily="18" charset="0"/>
              </a:rPr>
              <a:t>olmayabilir.</a:t>
            </a:r>
          </a:p>
          <a:p>
            <a:pPr marL="457200" indent="-457200" algn="just">
              <a:lnSpc>
                <a:spcPct val="150000"/>
              </a:lnSpc>
              <a:buFont typeface="Arial" panose="020B0604020202020204" pitchFamily="34" charset="0"/>
              <a:buChar char="•"/>
            </a:pPr>
            <a:r>
              <a:rPr lang="tr-TR" sz="2000" dirty="0">
                <a:solidFill>
                  <a:srgbClr val="0D3851"/>
                </a:solidFill>
                <a:latin typeface="Georgia" panose="02040502050405020303" pitchFamily="18" charset="0"/>
              </a:rPr>
              <a:t>Sağlık okuryazarlığı becerileri, hastaların mantıklı sağlık hizmetleri seçimleri yaparak, doktorlarla iletişimlerini geliştirerek ve tıbbi bir ortamda kendilerini savunmaları için ihtiyaç duydukları bilgileri vererek hastaların kendi iyilik hallerini kontrol etmelerini sağlar</a:t>
            </a:r>
            <a:endParaRPr lang="tr-TR" sz="2000" dirty="0">
              <a:latin typeface="Georgia" panose="02040502050405020303" pitchFamily="18" charset="0"/>
            </a:endParaRPr>
          </a:p>
        </p:txBody>
      </p:sp>
    </p:spTree>
    <p:extLst>
      <p:ext uri="{BB962C8B-B14F-4D97-AF65-F5344CB8AC3E}">
        <p14:creationId xmlns:p14="http://schemas.microsoft.com/office/powerpoint/2010/main" val="233478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2743200"/>
            <a:ext cx="8534909" cy="848994"/>
          </a:xfrm>
          <a:prstGeom prst="rect">
            <a:avLst/>
          </a:prstGeom>
        </p:spPr>
        <p:txBody>
          <a:bodyPr vert="horz" wrap="square" lIns="0" tIns="12700" rIns="0" bIns="0" rtlCol="0">
            <a:spAutoFit/>
          </a:bodyPr>
          <a:lstStyle/>
          <a:p>
            <a:pPr marL="285750" marR="5080" indent="-273050" algn="ctr">
              <a:lnSpc>
                <a:spcPct val="100000"/>
              </a:lnSpc>
              <a:spcBef>
                <a:spcPts val="100"/>
              </a:spcBef>
              <a:buClr>
                <a:srgbClr val="D16248"/>
              </a:buClr>
              <a:buSzPct val="85185"/>
              <a:buFont typeface="Segoe UI Symbol"/>
              <a:buChar char="⚫"/>
              <a:tabLst>
                <a:tab pos="287020" algn="l"/>
              </a:tabLst>
            </a:pPr>
            <a:r>
              <a:rPr sz="2700" dirty="0">
                <a:latin typeface="Georgia"/>
                <a:cs typeface="Georgia"/>
              </a:rPr>
              <a:t>OKUMA</a:t>
            </a:r>
            <a:r>
              <a:rPr sz="2700" spc="-20" dirty="0">
                <a:latin typeface="Georgia"/>
                <a:cs typeface="Georgia"/>
              </a:rPr>
              <a:t> </a:t>
            </a:r>
            <a:r>
              <a:rPr sz="2700" dirty="0">
                <a:latin typeface="Georgia"/>
                <a:cs typeface="Georgia"/>
              </a:rPr>
              <a:t>YAZMA</a:t>
            </a:r>
            <a:r>
              <a:rPr sz="2700" spc="-5" dirty="0">
                <a:latin typeface="Georgia"/>
                <a:cs typeface="Georgia"/>
              </a:rPr>
              <a:t> </a:t>
            </a:r>
            <a:r>
              <a:rPr lang="tr-TR" sz="2700" spc="-310" dirty="0">
                <a:latin typeface="Georgia"/>
                <a:cs typeface="Georgia"/>
              </a:rPr>
              <a:t>İ</a:t>
            </a:r>
            <a:r>
              <a:rPr sz="2700" spc="-310" dirty="0" smtClean="0">
                <a:latin typeface="Georgia"/>
                <a:cs typeface="Georgia"/>
              </a:rPr>
              <a:t>LE</a:t>
            </a:r>
            <a:r>
              <a:rPr sz="2700" spc="-15" dirty="0" smtClean="0">
                <a:latin typeface="Georgia"/>
                <a:cs typeface="Georgia"/>
              </a:rPr>
              <a:t> </a:t>
            </a:r>
            <a:r>
              <a:rPr sz="2700" spc="-10" dirty="0">
                <a:latin typeface="Georgia"/>
                <a:cs typeface="Georgia"/>
              </a:rPr>
              <a:t>OKURYAZARLIK 	</a:t>
            </a:r>
            <a:r>
              <a:rPr sz="2700" spc="-110" dirty="0" smtClean="0">
                <a:latin typeface="Georgia"/>
                <a:cs typeface="Georgia"/>
              </a:rPr>
              <a:t>ARASINDAK</a:t>
            </a:r>
            <a:r>
              <a:rPr lang="tr-TR" sz="2700" spc="-110" dirty="0" smtClean="0">
                <a:latin typeface="Georgia"/>
                <a:cs typeface="Georgia"/>
              </a:rPr>
              <a:t>İ</a:t>
            </a:r>
            <a:r>
              <a:rPr sz="2700" spc="5" dirty="0" smtClean="0">
                <a:latin typeface="Georgia"/>
                <a:cs typeface="Georgia"/>
              </a:rPr>
              <a:t> </a:t>
            </a:r>
            <a:r>
              <a:rPr sz="2700" dirty="0">
                <a:latin typeface="Georgia"/>
                <a:cs typeface="Georgia"/>
              </a:rPr>
              <a:t>FARK</a:t>
            </a:r>
            <a:r>
              <a:rPr sz="2700" spc="-5" dirty="0">
                <a:latin typeface="Georgia"/>
                <a:cs typeface="Georgia"/>
              </a:rPr>
              <a:t> </a:t>
            </a:r>
            <a:r>
              <a:rPr sz="2700" spc="-10" dirty="0" smtClean="0">
                <a:latin typeface="Georgia"/>
                <a:cs typeface="Georgia"/>
              </a:rPr>
              <a:t>NED</a:t>
            </a:r>
            <a:r>
              <a:rPr lang="tr-TR" sz="2700" spc="-10" dirty="0" smtClean="0">
                <a:latin typeface="Georgia"/>
                <a:cs typeface="Georgia"/>
              </a:rPr>
              <a:t>İ</a:t>
            </a:r>
            <a:r>
              <a:rPr sz="2700" spc="-10" dirty="0" smtClean="0">
                <a:latin typeface="Georgia"/>
                <a:cs typeface="Georgia"/>
              </a:rPr>
              <a:t>R</a:t>
            </a:r>
            <a:r>
              <a:rPr sz="2700" spc="-10" dirty="0">
                <a:latin typeface="Georgia"/>
                <a:cs typeface="Georgia"/>
              </a:rPr>
              <a:t>?</a:t>
            </a:r>
            <a:endParaRPr sz="2700" dirty="0">
              <a:latin typeface="Georgia"/>
              <a:cs typeface="Georgi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62203" y="1676400"/>
            <a:ext cx="8124190" cy="3637278"/>
          </a:xfrm>
        </p:spPr>
        <p:txBody>
          <a:bodyPr/>
          <a:lstStyle/>
          <a:p>
            <a:pPr marL="457200" indent="-457200" algn="just">
              <a:lnSpc>
                <a:spcPct val="150000"/>
              </a:lnSpc>
              <a:buFont typeface="Arial" panose="020B0604020202020204" pitchFamily="34" charset="0"/>
              <a:buChar char="•"/>
            </a:pPr>
            <a:r>
              <a:rPr lang="tr-TR" sz="2000" dirty="0">
                <a:solidFill>
                  <a:srgbClr val="0D3851"/>
                </a:solidFill>
                <a:latin typeface="Georgia" panose="02040502050405020303" pitchFamily="18" charset="0"/>
              </a:rPr>
              <a:t>Bunlarla birlikte, kaynakların doğru kullanılması ve sağlık hizmetlerinde kalite koşullarının şekillenmesini sağlayarak, kişilerin kendi ve toplum sağlığı üzerindeki yetkinliğini güçlendirir. </a:t>
            </a:r>
            <a:endParaRPr lang="tr-TR" sz="2000" dirty="0" smtClean="0">
              <a:solidFill>
                <a:srgbClr val="0D3851"/>
              </a:solidFill>
              <a:latin typeface="Georgia" panose="02040502050405020303" pitchFamily="18" charset="0"/>
            </a:endParaRPr>
          </a:p>
          <a:p>
            <a:pPr marL="457200" indent="-457200" algn="just">
              <a:lnSpc>
                <a:spcPct val="150000"/>
              </a:lnSpc>
              <a:buFont typeface="Arial" panose="020B0604020202020204" pitchFamily="34" charset="0"/>
              <a:buChar char="•"/>
            </a:pPr>
            <a:r>
              <a:rPr lang="tr-TR" sz="2000" dirty="0" smtClean="0">
                <a:solidFill>
                  <a:srgbClr val="0D3851"/>
                </a:solidFill>
                <a:latin typeface="Georgia" panose="02040502050405020303" pitchFamily="18" charset="0"/>
              </a:rPr>
              <a:t>Çünkü </a:t>
            </a:r>
            <a:r>
              <a:rPr lang="tr-TR" sz="2000" dirty="0">
                <a:solidFill>
                  <a:srgbClr val="0D3851"/>
                </a:solidFill>
                <a:latin typeface="Georgia" panose="02040502050405020303" pitchFamily="18" charset="0"/>
              </a:rPr>
              <a:t>kaliteli bir sağlık hizmeti alabilmek için öncelikle hastaların şikayetlerini ve semptomlarını doğru bir şekilde anlamaları ve ifade etmeleri gerekir</a:t>
            </a:r>
            <a:r>
              <a:rPr lang="tr-TR" sz="2000" dirty="0" smtClean="0">
                <a:solidFill>
                  <a:srgbClr val="0D3851"/>
                </a:solidFill>
                <a:latin typeface="Georgia" panose="02040502050405020303" pitchFamily="18" charset="0"/>
              </a:rPr>
              <a:t>.</a:t>
            </a:r>
          </a:p>
          <a:p>
            <a:pPr marL="457200" indent="-457200" algn="just">
              <a:lnSpc>
                <a:spcPct val="150000"/>
              </a:lnSpc>
              <a:buFont typeface="Arial" panose="020B0604020202020204" pitchFamily="34" charset="0"/>
              <a:buChar char="•"/>
            </a:pPr>
            <a:r>
              <a:rPr lang="tr-TR" sz="2000" dirty="0" smtClean="0">
                <a:solidFill>
                  <a:srgbClr val="0D3851"/>
                </a:solidFill>
                <a:latin typeface="Georgia" panose="02040502050405020303" pitchFamily="18" charset="0"/>
              </a:rPr>
              <a:t>Bu </a:t>
            </a:r>
            <a:r>
              <a:rPr lang="tr-TR" sz="2000" dirty="0">
                <a:solidFill>
                  <a:srgbClr val="0D3851"/>
                </a:solidFill>
                <a:latin typeface="Georgia" panose="02040502050405020303" pitchFamily="18" charset="0"/>
              </a:rPr>
              <a:t>nedenle yetersiz sağlık okuryazarlığı insanların sağlığı başta olmak üzere, sosyal ve kültürel gelişimini de olumsuz etkiler</a:t>
            </a:r>
            <a:endParaRPr lang="tr-TR" sz="2000" dirty="0">
              <a:latin typeface="Georgia" panose="02040502050405020303" pitchFamily="18" charset="0"/>
            </a:endParaRPr>
          </a:p>
        </p:txBody>
      </p:sp>
      <p:sp>
        <p:nvSpPr>
          <p:cNvPr id="4" name="Unvan 1"/>
          <p:cNvSpPr>
            <a:spLocks noGrp="1"/>
          </p:cNvSpPr>
          <p:nvPr>
            <p:ph type="title"/>
          </p:nvPr>
        </p:nvSpPr>
        <p:spPr>
          <a:xfrm>
            <a:off x="711149" y="381000"/>
            <a:ext cx="7775244" cy="1092835"/>
          </a:xfrm>
        </p:spPr>
        <p:txBody>
          <a:bodyPr/>
          <a:lstStyle/>
          <a:p>
            <a:r>
              <a:rPr lang="tr-TR" dirty="0" smtClean="0"/>
              <a:t>Sağlık Okuryazarlığı Neden Önemlidir?</a:t>
            </a:r>
            <a:endParaRPr lang="tr-TR" dirty="0"/>
          </a:p>
        </p:txBody>
      </p:sp>
    </p:spTree>
    <p:extLst>
      <p:ext uri="{BB962C8B-B14F-4D97-AF65-F5344CB8AC3E}">
        <p14:creationId xmlns:p14="http://schemas.microsoft.com/office/powerpoint/2010/main" val="2537576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55700" y="1828800"/>
            <a:ext cx="8534909" cy="4098943"/>
          </a:xfrm>
        </p:spPr>
        <p:txBody>
          <a:bodyPr/>
          <a:lstStyle/>
          <a:p>
            <a:pPr algn="just" fontAlgn="base">
              <a:lnSpc>
                <a:spcPct val="150000"/>
              </a:lnSpc>
            </a:pPr>
            <a:r>
              <a:rPr lang="tr-TR" sz="2000" dirty="0" smtClean="0">
                <a:solidFill>
                  <a:srgbClr val="0D3851"/>
                </a:solidFill>
                <a:latin typeface="Poppins Regular"/>
              </a:rPr>
              <a:t>Yapılan </a:t>
            </a:r>
            <a:r>
              <a:rPr lang="tr-TR" sz="2000" dirty="0">
                <a:solidFill>
                  <a:srgbClr val="0D3851"/>
                </a:solidFill>
                <a:latin typeface="Poppins Regular"/>
              </a:rPr>
              <a:t>birçok çalışmada, sağlık okuryazarlığının önemi konusunda çarpıcı sonuçlar elde edilmiştir. Bunların bazıları;</a:t>
            </a:r>
          </a:p>
          <a:p>
            <a:pPr marL="457200" indent="-457200" algn="just">
              <a:lnSpc>
                <a:spcPct val="150000"/>
              </a:lnSpc>
              <a:buFont typeface="Arial" panose="020B0604020202020204" pitchFamily="34" charset="0"/>
              <a:buChar char="•"/>
            </a:pPr>
            <a:r>
              <a:rPr lang="tr-TR" sz="2000" dirty="0"/>
              <a:t>Sağlık okuryazarlığı düşük olan kişilerin, yüksek sağlık okuryazarlığına sahip yetişkinlere kıyasla grip aşısı olma, tıbbi etiketleri ve talimatları anlama ihtimali daha düşükken; yanlış ilaç kullanma olasılığı daha </a:t>
            </a:r>
            <a:r>
              <a:rPr lang="tr-TR" sz="2000" dirty="0" smtClean="0"/>
              <a:t>yüksektir.</a:t>
            </a:r>
            <a:endParaRPr lang="tr-TR" sz="2000" dirty="0"/>
          </a:p>
          <a:p>
            <a:pPr marL="457200" indent="-457200" algn="just">
              <a:lnSpc>
                <a:spcPct val="150000"/>
              </a:lnSpc>
              <a:buFont typeface="Arial" panose="020B0604020202020204" pitchFamily="34" charset="0"/>
              <a:buChar char="•"/>
            </a:pPr>
            <a:r>
              <a:rPr lang="tr-TR" sz="2000" dirty="0"/>
              <a:t>Sınırlı sağlık okuryazarlığına sahip bireyler, daha kötü sağlık durumuna sahip olabilirler ve koruyucu sağlık hizmetlerini kullanma olasılıkları daha düşüktür</a:t>
            </a:r>
            <a:r>
              <a:rPr lang="tr-TR" sz="2000" dirty="0" smtClean="0"/>
              <a:t>.</a:t>
            </a:r>
            <a:endParaRPr lang="tr-TR" sz="2000" dirty="0"/>
          </a:p>
        </p:txBody>
      </p:sp>
      <p:sp>
        <p:nvSpPr>
          <p:cNvPr id="4" name="Unvan 1"/>
          <p:cNvSpPr>
            <a:spLocks noGrp="1"/>
          </p:cNvSpPr>
          <p:nvPr>
            <p:ph type="title"/>
          </p:nvPr>
        </p:nvSpPr>
        <p:spPr>
          <a:xfrm>
            <a:off x="735533" y="457200"/>
            <a:ext cx="7775244" cy="1092835"/>
          </a:xfrm>
        </p:spPr>
        <p:txBody>
          <a:bodyPr/>
          <a:lstStyle/>
          <a:p>
            <a:r>
              <a:rPr lang="tr-TR" dirty="0" smtClean="0"/>
              <a:t>Sağlık Okuryazarlığı Neden Önemlidir?</a:t>
            </a:r>
            <a:endParaRPr lang="tr-TR" dirty="0"/>
          </a:p>
        </p:txBody>
      </p:sp>
    </p:spTree>
    <p:extLst>
      <p:ext uri="{BB962C8B-B14F-4D97-AF65-F5344CB8AC3E}">
        <p14:creationId xmlns:p14="http://schemas.microsoft.com/office/powerpoint/2010/main" val="2691681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42644" y="1600200"/>
            <a:ext cx="8458709" cy="4062651"/>
          </a:xfrm>
        </p:spPr>
        <p:txBody>
          <a:bodyPr/>
          <a:lstStyle/>
          <a:p>
            <a:pPr marL="457200" indent="-457200" algn="just" fontAlgn="base">
              <a:buFont typeface="Arial" panose="020B0604020202020204" pitchFamily="34" charset="0"/>
              <a:buChar char="•"/>
            </a:pPr>
            <a:r>
              <a:rPr lang="tr-TR" sz="2400" dirty="0">
                <a:solidFill>
                  <a:srgbClr val="0D3851"/>
                </a:solidFill>
                <a:latin typeface="Poppins Regular"/>
              </a:rPr>
              <a:t>Düşük sağlık okuryazarlığına sahip bireylerin hastaneye yatırılma ve kötü hastalık sonuçları ile karşılaşma olasılığı daha </a:t>
            </a:r>
            <a:r>
              <a:rPr lang="tr-TR" sz="2400" dirty="0" smtClean="0">
                <a:solidFill>
                  <a:srgbClr val="0D3851"/>
                </a:solidFill>
                <a:latin typeface="Poppins Regular"/>
              </a:rPr>
              <a:t>yüksektir.</a:t>
            </a:r>
          </a:p>
          <a:p>
            <a:pPr marL="457200" indent="-457200" algn="just" fontAlgn="base">
              <a:buFont typeface="Arial" panose="020B0604020202020204" pitchFamily="34" charset="0"/>
              <a:buChar char="•"/>
            </a:pPr>
            <a:r>
              <a:rPr lang="tr-TR" sz="2400" dirty="0" smtClean="0">
                <a:solidFill>
                  <a:srgbClr val="0D3851"/>
                </a:solidFill>
                <a:latin typeface="Poppins Regular"/>
              </a:rPr>
              <a:t>Sınırlı </a:t>
            </a:r>
            <a:r>
              <a:rPr lang="tr-TR" sz="2400" dirty="0">
                <a:solidFill>
                  <a:srgbClr val="0D3851"/>
                </a:solidFill>
                <a:latin typeface="Poppins Regular"/>
              </a:rPr>
              <a:t>sağlık okuryazarlığı olan hastaların hastanede yatarak tedavi görme harcamaları daha </a:t>
            </a:r>
            <a:r>
              <a:rPr lang="tr-TR" sz="2400" dirty="0" smtClean="0">
                <a:solidFill>
                  <a:srgbClr val="0D3851"/>
                </a:solidFill>
                <a:latin typeface="Poppins Regular"/>
              </a:rPr>
              <a:t>yüksektir.</a:t>
            </a:r>
          </a:p>
          <a:p>
            <a:pPr marL="457200" indent="-457200" algn="just" fontAlgn="base">
              <a:buFont typeface="Arial" panose="020B0604020202020204" pitchFamily="34" charset="0"/>
              <a:buChar char="•"/>
            </a:pPr>
            <a:r>
              <a:rPr lang="tr-TR" sz="2400" dirty="0" smtClean="0">
                <a:solidFill>
                  <a:srgbClr val="0D3851"/>
                </a:solidFill>
                <a:latin typeface="Poppins Regular"/>
              </a:rPr>
              <a:t>Düşük </a:t>
            </a:r>
            <a:r>
              <a:rPr lang="tr-TR" sz="2400" dirty="0">
                <a:solidFill>
                  <a:srgbClr val="0D3851"/>
                </a:solidFill>
                <a:latin typeface="Poppins Regular"/>
              </a:rPr>
              <a:t>sağlık okuryazarlığı, bazı hastalıkların tedavisini de birçok açıdan etkilemektedir. Örneğin, kişinin kanser tarama bilgileri eksikse kanser ancak ilerleyen aşamalarda teşhis edilebilir. Tedavi seçenekleri tam olarak anlaşılmayabilir; bu nedenle, bazı hastalar ihtiyaçlarını en iyi karşılayan tedavileri </a:t>
            </a:r>
            <a:r>
              <a:rPr lang="tr-TR" sz="2400" dirty="0" smtClean="0">
                <a:solidFill>
                  <a:srgbClr val="0D3851"/>
                </a:solidFill>
                <a:latin typeface="Poppins Regular"/>
              </a:rPr>
              <a:t>alamayabilirler.</a:t>
            </a:r>
            <a:endParaRPr lang="tr-TR" sz="2400" dirty="0"/>
          </a:p>
        </p:txBody>
      </p:sp>
      <p:sp>
        <p:nvSpPr>
          <p:cNvPr id="4" name="Unvan 1"/>
          <p:cNvSpPr>
            <a:spLocks noGrp="1"/>
          </p:cNvSpPr>
          <p:nvPr>
            <p:ph type="title"/>
          </p:nvPr>
        </p:nvSpPr>
        <p:spPr>
          <a:xfrm>
            <a:off x="684377" y="381000"/>
            <a:ext cx="7775244" cy="714375"/>
          </a:xfrm>
        </p:spPr>
        <p:txBody>
          <a:bodyPr/>
          <a:lstStyle/>
          <a:p>
            <a:r>
              <a:rPr lang="tr-TR" dirty="0" smtClean="0"/>
              <a:t>Sağlık Okuryazarlığı Neden Önemlidir?</a:t>
            </a:r>
            <a:endParaRPr lang="tr-TR" dirty="0"/>
          </a:p>
        </p:txBody>
      </p:sp>
    </p:spTree>
    <p:extLst>
      <p:ext uri="{BB962C8B-B14F-4D97-AF65-F5344CB8AC3E}">
        <p14:creationId xmlns:p14="http://schemas.microsoft.com/office/powerpoint/2010/main" val="3949000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52400" y="1752600"/>
            <a:ext cx="8610600" cy="3693319"/>
          </a:xfrm>
        </p:spPr>
        <p:txBody>
          <a:bodyPr/>
          <a:lstStyle/>
          <a:p>
            <a:pPr marL="457200" indent="-457200" algn="just">
              <a:buFont typeface="Arial" panose="020B0604020202020204" pitchFamily="34" charset="0"/>
              <a:buChar char="•"/>
            </a:pPr>
            <a:r>
              <a:rPr lang="tr-TR" sz="2000" dirty="0"/>
              <a:t>Hastane onam belgeleri sağlık okuryazarlığı yetersiz kişiler için çok karmaşık olabilir ve sonuç olarak hastalar müdahaleleri kabul etme veya reddetme konusunda yanlış kararlar </a:t>
            </a:r>
            <a:r>
              <a:rPr lang="tr-TR" sz="2000" dirty="0" smtClean="0"/>
              <a:t>verebilir.</a:t>
            </a:r>
          </a:p>
          <a:p>
            <a:pPr marL="457200" indent="-457200" algn="just">
              <a:buFont typeface="Arial" panose="020B0604020202020204" pitchFamily="34" charset="0"/>
              <a:buChar char="•"/>
            </a:pPr>
            <a:r>
              <a:rPr lang="tr-TR" sz="2000" dirty="0" smtClean="0"/>
              <a:t>Sınırlı </a:t>
            </a:r>
            <a:r>
              <a:rPr lang="tr-TR" sz="2000" dirty="0"/>
              <a:t>sağlık okuryazarlığı yetersiz fiziksel aktivite, yetersiz sebze- meyve tüketimi ve tütün kullanımı gibi olumsuz sağlık davranışlara neden </a:t>
            </a:r>
            <a:r>
              <a:rPr lang="tr-TR" sz="2000" dirty="0" smtClean="0"/>
              <a:t>olabilir.</a:t>
            </a:r>
          </a:p>
          <a:p>
            <a:pPr marL="457200" indent="-457200" algn="just">
              <a:buFont typeface="Arial" panose="020B0604020202020204" pitchFamily="34" charset="0"/>
              <a:buChar char="•"/>
            </a:pPr>
            <a:r>
              <a:rPr lang="tr-TR" sz="2000" dirty="0" smtClean="0"/>
              <a:t>Yetersiz </a:t>
            </a:r>
            <a:r>
              <a:rPr lang="tr-TR" sz="2000" dirty="0"/>
              <a:t>sağlık okuryazarlığı olan annelerin bebeklerini 2 aydan daha kısa süre emzirme ihtimalleri yüksek; uygun besinlerle uygun miktarda besleme ihtimalleri ise düşüktür</a:t>
            </a:r>
            <a:r>
              <a:rPr lang="tr-TR" sz="2000" dirty="0" smtClean="0"/>
              <a:t>.</a:t>
            </a:r>
          </a:p>
          <a:p>
            <a:pPr marL="457200" indent="-457200" algn="just">
              <a:buFont typeface="Arial" panose="020B0604020202020204" pitchFamily="34" charset="0"/>
              <a:buChar char="•"/>
            </a:pPr>
            <a:r>
              <a:rPr lang="tr-TR" sz="2000" dirty="0">
                <a:solidFill>
                  <a:srgbClr val="0D3851"/>
                </a:solidFill>
                <a:latin typeface="Georgia" panose="02040502050405020303" pitchFamily="18" charset="0"/>
              </a:rPr>
              <a:t>Sınırlı sağlık okuryazarlığı olan bireylerin hipertansiyon, </a:t>
            </a:r>
            <a:r>
              <a:rPr lang="tr-TR" sz="2000" dirty="0" err="1">
                <a:solidFill>
                  <a:srgbClr val="0D3851"/>
                </a:solidFill>
                <a:latin typeface="Georgia" panose="02040502050405020303" pitchFamily="18" charset="0"/>
              </a:rPr>
              <a:t>obezite</a:t>
            </a:r>
            <a:r>
              <a:rPr lang="tr-TR" sz="2000" dirty="0">
                <a:solidFill>
                  <a:srgbClr val="0D3851"/>
                </a:solidFill>
                <a:latin typeface="Georgia" panose="02040502050405020303" pitchFamily="18" charset="0"/>
              </a:rPr>
              <a:t>, diyabet, astım gibi kronik hastalıklarını yönetmekte, verilen tedaviyi anlamak ve uygulamakta zorlandıkları görülmektedir</a:t>
            </a:r>
            <a:endParaRPr lang="tr-TR" sz="2000" dirty="0">
              <a:latin typeface="Georgia" panose="02040502050405020303" pitchFamily="18" charset="0"/>
            </a:endParaRPr>
          </a:p>
        </p:txBody>
      </p:sp>
      <p:sp>
        <p:nvSpPr>
          <p:cNvPr id="4" name="Unvan 1"/>
          <p:cNvSpPr>
            <a:spLocks noGrp="1"/>
          </p:cNvSpPr>
          <p:nvPr>
            <p:ph type="title"/>
          </p:nvPr>
        </p:nvSpPr>
        <p:spPr>
          <a:xfrm>
            <a:off x="684377" y="457200"/>
            <a:ext cx="7775244" cy="638175"/>
          </a:xfrm>
        </p:spPr>
        <p:txBody>
          <a:bodyPr/>
          <a:lstStyle/>
          <a:p>
            <a:r>
              <a:rPr lang="tr-TR" dirty="0" smtClean="0"/>
              <a:t>Sağlık Okuryazarlığı Neden Önemlidir?</a:t>
            </a:r>
            <a:endParaRPr lang="tr-TR" dirty="0"/>
          </a:p>
        </p:txBody>
      </p:sp>
    </p:spTree>
    <p:extLst>
      <p:ext uri="{BB962C8B-B14F-4D97-AF65-F5344CB8AC3E}">
        <p14:creationId xmlns:p14="http://schemas.microsoft.com/office/powerpoint/2010/main" val="2906578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04801" y="1447800"/>
            <a:ext cx="8610600" cy="4876800"/>
          </a:xfrm>
        </p:spPr>
        <p:txBody>
          <a:bodyPr/>
          <a:lstStyle/>
          <a:p>
            <a:pPr algn="just" fontAlgn="base">
              <a:lnSpc>
                <a:spcPct val="150000"/>
              </a:lnSpc>
            </a:pPr>
            <a:r>
              <a:rPr lang="tr-TR" sz="2000" dirty="0">
                <a:solidFill>
                  <a:srgbClr val="0D3851"/>
                </a:solidFill>
                <a:latin typeface="Georgia" panose="02040502050405020303" pitchFamily="18" charset="0"/>
              </a:rPr>
              <a:t>Bunlara benzer daha birçok örnek verilebilir. Genel olarak sağlık okuryazarlığının yetersiz olması;</a:t>
            </a:r>
            <a:r>
              <a:rPr lang="tr-TR" sz="2000" baseline="30000" dirty="0">
                <a:solidFill>
                  <a:srgbClr val="0D3851"/>
                </a:solidFill>
                <a:latin typeface="Georgia" panose="02040502050405020303" pitchFamily="18" charset="0"/>
              </a:rPr>
              <a:t>4</a:t>
            </a:r>
            <a:endParaRPr lang="tr-TR" sz="2000" dirty="0">
              <a:solidFill>
                <a:srgbClr val="0D3851"/>
              </a:solidFill>
              <a:latin typeface="Georgia" panose="02040502050405020303" pitchFamily="18" charset="0"/>
            </a:endParaRPr>
          </a:p>
          <a:p>
            <a:pPr algn="just" fontAlgn="base">
              <a:lnSpc>
                <a:spcPct val="150000"/>
              </a:lnSpc>
              <a:buFont typeface="Arial" panose="020B0604020202020204" pitchFamily="34" charset="0"/>
              <a:buChar char="•"/>
            </a:pPr>
            <a:r>
              <a:rPr lang="tr-TR" sz="2000" dirty="0">
                <a:solidFill>
                  <a:srgbClr val="0D3851"/>
                </a:solidFill>
                <a:latin typeface="Georgia" panose="02040502050405020303" pitchFamily="18" charset="0"/>
              </a:rPr>
              <a:t>Daha sağlıksız yaşama,</a:t>
            </a:r>
          </a:p>
          <a:p>
            <a:pPr algn="just" fontAlgn="base">
              <a:lnSpc>
                <a:spcPct val="150000"/>
              </a:lnSpc>
              <a:buFont typeface="Arial" panose="020B0604020202020204" pitchFamily="34" charset="0"/>
              <a:buChar char="•"/>
            </a:pPr>
            <a:r>
              <a:rPr lang="tr-TR" sz="2000" dirty="0">
                <a:solidFill>
                  <a:srgbClr val="0D3851"/>
                </a:solidFill>
                <a:latin typeface="Georgia" panose="02040502050405020303" pitchFamily="18" charset="0"/>
              </a:rPr>
              <a:t>Kronik hastalıklarla ilgili yetersiz bilgiye,</a:t>
            </a:r>
          </a:p>
          <a:p>
            <a:pPr algn="just" fontAlgn="base">
              <a:lnSpc>
                <a:spcPct val="150000"/>
              </a:lnSpc>
              <a:buFont typeface="Arial" panose="020B0604020202020204" pitchFamily="34" charset="0"/>
              <a:buChar char="•"/>
            </a:pPr>
            <a:r>
              <a:rPr lang="tr-TR" sz="2000" dirty="0">
                <a:solidFill>
                  <a:srgbClr val="0D3851"/>
                </a:solidFill>
                <a:latin typeface="Georgia" panose="02040502050405020303" pitchFamily="18" charset="0"/>
              </a:rPr>
              <a:t>Sağlık taramaları, aşılamalar, egzersiz programları gibi koruyucu sağlık hizmetlerinin kullanımında sorunlar yaşanmasına,</a:t>
            </a:r>
          </a:p>
          <a:p>
            <a:pPr algn="just" fontAlgn="base">
              <a:lnSpc>
                <a:spcPct val="150000"/>
              </a:lnSpc>
              <a:buFont typeface="Arial" panose="020B0604020202020204" pitchFamily="34" charset="0"/>
              <a:buChar char="•"/>
            </a:pPr>
            <a:r>
              <a:rPr lang="tr-TR" sz="2000" dirty="0">
                <a:solidFill>
                  <a:srgbClr val="0D3851"/>
                </a:solidFill>
                <a:latin typeface="Georgia" panose="02040502050405020303" pitchFamily="18" charset="0"/>
              </a:rPr>
              <a:t>Bir hastalığa karşı uygulanan ilaç tedavisi ve düzenli kontrollere uyumsuzluğa,</a:t>
            </a:r>
          </a:p>
          <a:p>
            <a:pPr algn="just" fontAlgn="base">
              <a:lnSpc>
                <a:spcPct val="150000"/>
              </a:lnSpc>
              <a:buFont typeface="Arial" panose="020B0604020202020204" pitchFamily="34" charset="0"/>
              <a:buChar char="•"/>
            </a:pPr>
            <a:r>
              <a:rPr lang="tr-TR" sz="2000" dirty="0">
                <a:solidFill>
                  <a:srgbClr val="0D3851"/>
                </a:solidFill>
                <a:latin typeface="Georgia" panose="02040502050405020303" pitchFamily="18" charset="0"/>
              </a:rPr>
              <a:t>İlaç kullanılırken hataların artmasına,</a:t>
            </a:r>
          </a:p>
          <a:p>
            <a:pPr algn="just" fontAlgn="base">
              <a:lnSpc>
                <a:spcPct val="150000"/>
              </a:lnSpc>
              <a:buFont typeface="Arial" panose="020B0604020202020204" pitchFamily="34" charset="0"/>
              <a:buChar char="•"/>
            </a:pPr>
            <a:r>
              <a:rPr lang="tr-TR" sz="2000" dirty="0">
                <a:solidFill>
                  <a:srgbClr val="0D3851"/>
                </a:solidFill>
                <a:latin typeface="Georgia" panose="02040502050405020303" pitchFamily="18" charset="0"/>
              </a:rPr>
              <a:t>Hastaneye yatışların artmasına neden olabilir.</a:t>
            </a:r>
          </a:p>
          <a:p>
            <a:pPr algn="just">
              <a:lnSpc>
                <a:spcPct val="150000"/>
              </a:lnSpc>
            </a:pPr>
            <a:endParaRPr lang="tr-TR" sz="2000" dirty="0">
              <a:latin typeface="Georgia" panose="02040502050405020303" pitchFamily="18" charset="0"/>
            </a:endParaRPr>
          </a:p>
        </p:txBody>
      </p:sp>
      <p:sp>
        <p:nvSpPr>
          <p:cNvPr id="4" name="Unvan 1"/>
          <p:cNvSpPr>
            <a:spLocks noGrp="1"/>
          </p:cNvSpPr>
          <p:nvPr>
            <p:ph type="title"/>
          </p:nvPr>
        </p:nvSpPr>
        <p:spPr>
          <a:xfrm>
            <a:off x="684377" y="457200"/>
            <a:ext cx="7775244" cy="638175"/>
          </a:xfrm>
        </p:spPr>
        <p:txBody>
          <a:bodyPr/>
          <a:lstStyle/>
          <a:p>
            <a:r>
              <a:rPr lang="tr-TR" dirty="0" smtClean="0"/>
              <a:t>Sağlık Okuryazarlığı Neden Önemlidir?</a:t>
            </a:r>
            <a:endParaRPr lang="tr-TR" dirty="0"/>
          </a:p>
        </p:txBody>
      </p:sp>
    </p:spTree>
    <p:extLst>
      <p:ext uri="{BB962C8B-B14F-4D97-AF65-F5344CB8AC3E}">
        <p14:creationId xmlns:p14="http://schemas.microsoft.com/office/powerpoint/2010/main" val="986824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2605" rIns="0" bIns="0" rtlCol="0">
            <a:spAutoFit/>
          </a:bodyPr>
          <a:lstStyle/>
          <a:p>
            <a:pPr marL="2309495">
              <a:lnSpc>
                <a:spcPct val="100000"/>
              </a:lnSpc>
              <a:spcBef>
                <a:spcPts val="100"/>
              </a:spcBef>
            </a:pPr>
            <a:r>
              <a:rPr dirty="0"/>
              <a:t>OKUMA</a:t>
            </a:r>
            <a:r>
              <a:rPr spc="-20" dirty="0"/>
              <a:t> </a:t>
            </a:r>
            <a:r>
              <a:rPr spc="-10" dirty="0"/>
              <a:t>YAZMA</a:t>
            </a:r>
          </a:p>
        </p:txBody>
      </p:sp>
      <p:sp>
        <p:nvSpPr>
          <p:cNvPr id="3" name="object 3"/>
          <p:cNvSpPr txBox="1"/>
          <p:nvPr/>
        </p:nvSpPr>
        <p:spPr>
          <a:xfrm>
            <a:off x="684377" y="1752600"/>
            <a:ext cx="7588250" cy="3935095"/>
          </a:xfrm>
          <a:prstGeom prst="rect">
            <a:avLst/>
          </a:prstGeom>
        </p:spPr>
        <p:txBody>
          <a:bodyPr vert="horz" wrap="square" lIns="0" tIns="58419" rIns="0" bIns="0" rtlCol="0">
            <a:spAutoFit/>
          </a:bodyPr>
          <a:lstStyle/>
          <a:p>
            <a:pPr marL="285750" marR="97155" indent="-273685" algn="just">
              <a:lnSpc>
                <a:spcPts val="2920"/>
              </a:lnSpc>
              <a:spcBef>
                <a:spcPts val="459"/>
              </a:spcBef>
              <a:buClr>
                <a:srgbClr val="D16248"/>
              </a:buClr>
              <a:buSzPct val="85185"/>
              <a:buFont typeface="Segoe UI Symbol"/>
              <a:buChar char="⚫"/>
              <a:tabLst>
                <a:tab pos="287020" algn="l"/>
              </a:tabLst>
            </a:pPr>
            <a:r>
              <a:rPr sz="2700" dirty="0">
                <a:latin typeface="Georgia"/>
                <a:cs typeface="Georgia"/>
              </a:rPr>
              <a:t>En</a:t>
            </a:r>
            <a:r>
              <a:rPr sz="2700" spc="-30" dirty="0">
                <a:latin typeface="Georgia"/>
                <a:cs typeface="Georgia"/>
              </a:rPr>
              <a:t> </a:t>
            </a:r>
            <a:r>
              <a:rPr sz="2700" dirty="0">
                <a:latin typeface="Georgia"/>
                <a:cs typeface="Georgia"/>
              </a:rPr>
              <a:t>genel</a:t>
            </a:r>
            <a:r>
              <a:rPr sz="2700" spc="-30" dirty="0">
                <a:latin typeface="Georgia"/>
                <a:cs typeface="Georgia"/>
              </a:rPr>
              <a:t> </a:t>
            </a:r>
            <a:r>
              <a:rPr sz="2700" dirty="0">
                <a:latin typeface="Georgia"/>
                <a:cs typeface="Georgia"/>
              </a:rPr>
              <a:t>ve</a:t>
            </a:r>
            <a:r>
              <a:rPr sz="2700" spc="-40" dirty="0">
                <a:latin typeface="Georgia"/>
                <a:cs typeface="Georgia"/>
              </a:rPr>
              <a:t> </a:t>
            </a:r>
            <a:r>
              <a:rPr sz="2700" dirty="0">
                <a:latin typeface="Georgia"/>
                <a:cs typeface="Georgia"/>
              </a:rPr>
              <a:t>geleneksel</a:t>
            </a:r>
            <a:r>
              <a:rPr sz="2700" spc="-60" dirty="0">
                <a:latin typeface="Georgia"/>
                <a:cs typeface="Georgia"/>
              </a:rPr>
              <a:t> </a:t>
            </a:r>
            <a:r>
              <a:rPr sz="2700" dirty="0">
                <a:latin typeface="Georgia"/>
                <a:cs typeface="Georgia"/>
              </a:rPr>
              <a:t>ifade</a:t>
            </a:r>
            <a:r>
              <a:rPr sz="2700" spc="-30" dirty="0">
                <a:latin typeface="Georgia"/>
                <a:cs typeface="Georgia"/>
              </a:rPr>
              <a:t> </a:t>
            </a:r>
            <a:r>
              <a:rPr sz="2700" dirty="0">
                <a:latin typeface="Georgia"/>
                <a:cs typeface="Georgia"/>
              </a:rPr>
              <a:t>ile</a:t>
            </a:r>
            <a:r>
              <a:rPr sz="2700" spc="-35" dirty="0">
                <a:latin typeface="Georgia"/>
                <a:cs typeface="Georgia"/>
              </a:rPr>
              <a:t> </a:t>
            </a:r>
            <a:r>
              <a:rPr sz="2700" spc="-10" dirty="0">
                <a:latin typeface="Georgia"/>
                <a:cs typeface="Georgia"/>
              </a:rPr>
              <a:t>okuma-yazma, 	</a:t>
            </a:r>
            <a:r>
              <a:rPr sz="2700" dirty="0">
                <a:latin typeface="Georgia"/>
                <a:cs typeface="Georgia"/>
              </a:rPr>
              <a:t>alfabe</a:t>
            </a:r>
            <a:r>
              <a:rPr sz="2700" spc="-40" dirty="0">
                <a:latin typeface="Georgia"/>
                <a:cs typeface="Georgia"/>
              </a:rPr>
              <a:t> </a:t>
            </a:r>
            <a:r>
              <a:rPr sz="2700" dirty="0">
                <a:latin typeface="Georgia"/>
                <a:cs typeface="Georgia"/>
              </a:rPr>
              <a:t>aracılığıyla</a:t>
            </a:r>
            <a:r>
              <a:rPr sz="2700" spc="-25" dirty="0">
                <a:latin typeface="Georgia"/>
                <a:cs typeface="Georgia"/>
              </a:rPr>
              <a:t> </a:t>
            </a:r>
            <a:r>
              <a:rPr sz="2700" dirty="0">
                <a:latin typeface="Georgia"/>
                <a:cs typeface="Georgia"/>
              </a:rPr>
              <a:t>yazılı</a:t>
            </a:r>
            <a:r>
              <a:rPr sz="2700" spc="-40" dirty="0">
                <a:latin typeface="Georgia"/>
                <a:cs typeface="Georgia"/>
              </a:rPr>
              <a:t> </a:t>
            </a:r>
            <a:r>
              <a:rPr sz="2700" dirty="0">
                <a:latin typeface="Georgia"/>
                <a:cs typeface="Georgia"/>
              </a:rPr>
              <a:t>metinlerin</a:t>
            </a:r>
            <a:r>
              <a:rPr sz="2700" spc="-45" dirty="0">
                <a:latin typeface="Georgia"/>
                <a:cs typeface="Georgia"/>
              </a:rPr>
              <a:t> </a:t>
            </a:r>
            <a:r>
              <a:rPr sz="2700" dirty="0">
                <a:latin typeface="Georgia"/>
                <a:cs typeface="Georgia"/>
              </a:rPr>
              <a:t>okunması</a:t>
            </a:r>
            <a:r>
              <a:rPr sz="2700" spc="-40" dirty="0">
                <a:latin typeface="Georgia"/>
                <a:cs typeface="Georgia"/>
              </a:rPr>
              <a:t> </a:t>
            </a:r>
            <a:r>
              <a:rPr sz="2700" spc="-25" dirty="0">
                <a:latin typeface="Georgia"/>
                <a:cs typeface="Georgia"/>
              </a:rPr>
              <a:t>ve 	</a:t>
            </a:r>
            <a:r>
              <a:rPr sz="2700" dirty="0">
                <a:latin typeface="Georgia"/>
                <a:cs typeface="Georgia"/>
              </a:rPr>
              <a:t>yazılması</a:t>
            </a:r>
            <a:r>
              <a:rPr sz="2700" spc="-35" dirty="0">
                <a:latin typeface="Georgia"/>
                <a:cs typeface="Georgia"/>
              </a:rPr>
              <a:t> </a:t>
            </a:r>
            <a:r>
              <a:rPr sz="2700" dirty="0">
                <a:latin typeface="Georgia"/>
                <a:cs typeface="Georgia"/>
              </a:rPr>
              <a:t>olarak</a:t>
            </a:r>
            <a:r>
              <a:rPr sz="2700" spc="-20" dirty="0">
                <a:latin typeface="Georgia"/>
                <a:cs typeface="Georgia"/>
              </a:rPr>
              <a:t> </a:t>
            </a:r>
            <a:r>
              <a:rPr sz="2700" spc="-10" dirty="0">
                <a:latin typeface="Georgia"/>
                <a:cs typeface="Georgia"/>
              </a:rPr>
              <a:t>tanımlanmaktadır.</a:t>
            </a:r>
            <a:endParaRPr sz="2700" dirty="0">
              <a:latin typeface="Georgia"/>
              <a:cs typeface="Georgia"/>
            </a:endParaRPr>
          </a:p>
          <a:p>
            <a:pPr algn="just">
              <a:lnSpc>
                <a:spcPct val="100000"/>
              </a:lnSpc>
              <a:spcBef>
                <a:spcPts val="1135"/>
              </a:spcBef>
              <a:buClr>
                <a:srgbClr val="D16248"/>
              </a:buClr>
              <a:buFont typeface="Segoe UI Symbol"/>
              <a:buChar char="⚫"/>
            </a:pPr>
            <a:endParaRPr sz="2700" dirty="0">
              <a:latin typeface="Georgia"/>
              <a:cs typeface="Georgia"/>
            </a:endParaRPr>
          </a:p>
          <a:p>
            <a:pPr marL="285750" marR="85725" indent="-273685" algn="just">
              <a:lnSpc>
                <a:spcPts val="2920"/>
              </a:lnSpc>
              <a:buClr>
                <a:srgbClr val="D16248"/>
              </a:buClr>
              <a:buSzPct val="85185"/>
              <a:buFont typeface="Segoe UI Symbol"/>
              <a:buChar char="⚫"/>
              <a:tabLst>
                <a:tab pos="287020" algn="l"/>
              </a:tabLst>
            </a:pPr>
            <a:r>
              <a:rPr sz="2700" dirty="0">
                <a:latin typeface="Georgia"/>
                <a:cs typeface="Georgia"/>
              </a:rPr>
              <a:t>Kâğıt</a:t>
            </a:r>
            <a:r>
              <a:rPr sz="2700" spc="-50" dirty="0">
                <a:latin typeface="Georgia"/>
                <a:cs typeface="Georgia"/>
              </a:rPr>
              <a:t> </a:t>
            </a:r>
            <a:r>
              <a:rPr sz="2700" dirty="0">
                <a:latin typeface="Georgia"/>
                <a:cs typeface="Georgia"/>
              </a:rPr>
              <a:t>üzerindeki</a:t>
            </a:r>
            <a:r>
              <a:rPr sz="2700" spc="-45" dirty="0">
                <a:latin typeface="Georgia"/>
                <a:cs typeface="Georgia"/>
              </a:rPr>
              <a:t> </a:t>
            </a:r>
            <a:r>
              <a:rPr sz="2700" dirty="0">
                <a:latin typeface="Georgia"/>
                <a:cs typeface="Georgia"/>
              </a:rPr>
              <a:t>harfleri</a:t>
            </a:r>
            <a:r>
              <a:rPr sz="2700" spc="-60" dirty="0">
                <a:latin typeface="Georgia"/>
                <a:cs typeface="Georgia"/>
              </a:rPr>
              <a:t> </a:t>
            </a:r>
            <a:r>
              <a:rPr sz="2700" dirty="0">
                <a:latin typeface="Georgia"/>
                <a:cs typeface="Georgia"/>
              </a:rPr>
              <a:t>çözümlemeye</a:t>
            </a:r>
            <a:r>
              <a:rPr sz="2700" spc="-65" dirty="0">
                <a:latin typeface="Georgia"/>
                <a:cs typeface="Georgia"/>
              </a:rPr>
              <a:t> </a:t>
            </a:r>
            <a:r>
              <a:rPr sz="2700" spc="-10" dirty="0">
                <a:latin typeface="Georgia"/>
                <a:cs typeface="Georgia"/>
              </a:rPr>
              <a:t>dayanan 	</a:t>
            </a:r>
            <a:r>
              <a:rPr sz="2700" dirty="0">
                <a:latin typeface="Georgia"/>
                <a:cs typeface="Georgia"/>
              </a:rPr>
              <a:t>okuryazar</a:t>
            </a:r>
            <a:r>
              <a:rPr sz="2700" spc="-70" dirty="0">
                <a:latin typeface="Georgia"/>
                <a:cs typeface="Georgia"/>
              </a:rPr>
              <a:t> </a:t>
            </a:r>
            <a:r>
              <a:rPr sz="2700" dirty="0" err="1">
                <a:latin typeface="Georgia"/>
                <a:cs typeface="Georgia"/>
              </a:rPr>
              <a:t>görüntüsünün</a:t>
            </a:r>
            <a:r>
              <a:rPr sz="2700" spc="-65" dirty="0">
                <a:latin typeface="Georgia"/>
                <a:cs typeface="Georgia"/>
              </a:rPr>
              <a:t> </a:t>
            </a:r>
            <a:r>
              <a:rPr sz="2700" spc="-10" dirty="0" err="1" smtClean="0">
                <a:latin typeface="Georgia"/>
                <a:cs typeface="Georgia"/>
              </a:rPr>
              <a:t>kar</a:t>
            </a:r>
            <a:r>
              <a:rPr lang="tr-TR" sz="2700" spc="-10" dirty="0">
                <a:latin typeface="Georgia"/>
                <a:cs typeface="Georgia"/>
              </a:rPr>
              <a:t>ş</a:t>
            </a:r>
            <a:r>
              <a:rPr sz="2700" spc="-10" dirty="0" err="1" smtClean="0">
                <a:latin typeface="Georgia"/>
                <a:cs typeface="Georgia"/>
              </a:rPr>
              <a:t>ısında</a:t>
            </a:r>
            <a:r>
              <a:rPr sz="2700" spc="-10" dirty="0">
                <a:latin typeface="Georgia"/>
                <a:cs typeface="Georgia"/>
              </a:rPr>
              <a:t>,</a:t>
            </a:r>
            <a:endParaRPr sz="2700" dirty="0">
              <a:latin typeface="Georgia"/>
              <a:cs typeface="Georgia"/>
            </a:endParaRPr>
          </a:p>
          <a:p>
            <a:pPr marL="287020" algn="just">
              <a:lnSpc>
                <a:spcPts val="2710"/>
              </a:lnSpc>
            </a:pPr>
            <a:r>
              <a:rPr sz="2700" dirty="0">
                <a:latin typeface="Georgia"/>
                <a:cs typeface="Georgia"/>
              </a:rPr>
              <a:t>anlamlandırmaya</a:t>
            </a:r>
            <a:r>
              <a:rPr sz="2700" spc="-55" dirty="0">
                <a:latin typeface="Georgia"/>
                <a:cs typeface="Georgia"/>
              </a:rPr>
              <a:t> </a:t>
            </a:r>
            <a:r>
              <a:rPr sz="2700" dirty="0">
                <a:latin typeface="Georgia"/>
                <a:cs typeface="Georgia"/>
              </a:rPr>
              <a:t>dayalı</a:t>
            </a:r>
            <a:r>
              <a:rPr sz="2700" spc="-55" dirty="0">
                <a:latin typeface="Georgia"/>
                <a:cs typeface="Georgia"/>
              </a:rPr>
              <a:t> </a:t>
            </a:r>
            <a:r>
              <a:rPr sz="2700" dirty="0">
                <a:latin typeface="Georgia"/>
                <a:cs typeface="Georgia"/>
              </a:rPr>
              <a:t>okuryazarlık</a:t>
            </a:r>
            <a:r>
              <a:rPr sz="2700" spc="-65" dirty="0">
                <a:latin typeface="Georgia"/>
                <a:cs typeface="Georgia"/>
              </a:rPr>
              <a:t> </a:t>
            </a:r>
            <a:r>
              <a:rPr sz="2700" spc="-10" dirty="0">
                <a:latin typeface="Georgia"/>
                <a:cs typeface="Georgia"/>
              </a:rPr>
              <a:t>görüntüsü</a:t>
            </a:r>
            <a:endParaRPr sz="2700" dirty="0">
              <a:latin typeface="Georgia"/>
              <a:cs typeface="Georgia"/>
            </a:endParaRPr>
          </a:p>
          <a:p>
            <a:pPr marL="287020" marR="92710" algn="just">
              <a:lnSpc>
                <a:spcPts val="2920"/>
              </a:lnSpc>
              <a:spcBef>
                <a:spcPts val="204"/>
              </a:spcBef>
            </a:pPr>
            <a:r>
              <a:rPr sz="2700" dirty="0">
                <a:latin typeface="Georgia"/>
                <a:cs typeface="Georgia"/>
              </a:rPr>
              <a:t>her</a:t>
            </a:r>
            <a:r>
              <a:rPr sz="2700" spc="-40" dirty="0">
                <a:latin typeface="Georgia"/>
                <a:cs typeface="Georgia"/>
              </a:rPr>
              <a:t> </a:t>
            </a:r>
            <a:r>
              <a:rPr sz="2700" dirty="0">
                <a:latin typeface="Georgia"/>
                <a:cs typeface="Georgia"/>
              </a:rPr>
              <a:t>geçen</a:t>
            </a:r>
            <a:r>
              <a:rPr sz="2700" spc="-40" dirty="0">
                <a:latin typeface="Georgia"/>
                <a:cs typeface="Georgia"/>
              </a:rPr>
              <a:t> </a:t>
            </a:r>
            <a:r>
              <a:rPr sz="2700" dirty="0">
                <a:latin typeface="Georgia"/>
                <a:cs typeface="Georgia"/>
              </a:rPr>
              <a:t>gün</a:t>
            </a:r>
            <a:r>
              <a:rPr sz="2700" spc="-25" dirty="0">
                <a:latin typeface="Georgia"/>
                <a:cs typeface="Georgia"/>
              </a:rPr>
              <a:t> </a:t>
            </a:r>
            <a:r>
              <a:rPr sz="2700" dirty="0">
                <a:latin typeface="Georgia"/>
                <a:cs typeface="Georgia"/>
              </a:rPr>
              <a:t>yeni</a:t>
            </a:r>
            <a:r>
              <a:rPr sz="2700" spc="-45" dirty="0">
                <a:latin typeface="Georgia"/>
                <a:cs typeface="Georgia"/>
              </a:rPr>
              <a:t> </a:t>
            </a:r>
            <a:r>
              <a:rPr sz="2700" dirty="0" err="1">
                <a:latin typeface="Georgia"/>
                <a:cs typeface="Georgia"/>
              </a:rPr>
              <a:t>terimlerle</a:t>
            </a:r>
            <a:r>
              <a:rPr sz="2700" spc="-40" dirty="0">
                <a:latin typeface="Georgia"/>
                <a:cs typeface="Georgia"/>
              </a:rPr>
              <a:t> </a:t>
            </a:r>
            <a:r>
              <a:rPr sz="2700" spc="-85" dirty="0" err="1" smtClean="0">
                <a:latin typeface="Georgia"/>
                <a:cs typeface="Georgia"/>
              </a:rPr>
              <a:t>birle</a:t>
            </a:r>
            <a:r>
              <a:rPr lang="tr-TR" sz="2700" spc="-85" dirty="0" smtClean="0">
                <a:latin typeface="Georgia"/>
                <a:cs typeface="Georgia"/>
              </a:rPr>
              <a:t>ş</a:t>
            </a:r>
            <a:r>
              <a:rPr sz="2700" spc="-85" dirty="0" err="1" smtClean="0">
                <a:latin typeface="Georgia"/>
                <a:cs typeface="Georgia"/>
              </a:rPr>
              <a:t>erek</a:t>
            </a:r>
            <a:r>
              <a:rPr sz="2700" spc="-60" dirty="0" smtClean="0">
                <a:latin typeface="Georgia"/>
                <a:cs typeface="Georgia"/>
              </a:rPr>
              <a:t> </a:t>
            </a:r>
            <a:r>
              <a:rPr sz="2700" spc="-10" dirty="0">
                <a:latin typeface="Georgia"/>
                <a:cs typeface="Georgia"/>
              </a:rPr>
              <a:t>(medya </a:t>
            </a:r>
            <a:r>
              <a:rPr sz="2700" dirty="0">
                <a:latin typeface="Georgia"/>
                <a:cs typeface="Georgia"/>
              </a:rPr>
              <a:t>okuryazarlığı,</a:t>
            </a:r>
            <a:r>
              <a:rPr sz="2700" spc="-40" dirty="0">
                <a:latin typeface="Georgia"/>
                <a:cs typeface="Georgia"/>
              </a:rPr>
              <a:t> </a:t>
            </a:r>
            <a:r>
              <a:rPr sz="2700" dirty="0">
                <a:latin typeface="Georgia"/>
                <a:cs typeface="Georgia"/>
              </a:rPr>
              <a:t>görsel</a:t>
            </a:r>
            <a:r>
              <a:rPr sz="2700" spc="-35" dirty="0">
                <a:latin typeface="Georgia"/>
                <a:cs typeface="Georgia"/>
              </a:rPr>
              <a:t> </a:t>
            </a:r>
            <a:r>
              <a:rPr sz="2700" dirty="0">
                <a:latin typeface="Georgia"/>
                <a:cs typeface="Georgia"/>
              </a:rPr>
              <a:t>okuryazarlık</a:t>
            </a:r>
            <a:r>
              <a:rPr sz="2700" spc="-25" dirty="0">
                <a:latin typeface="Georgia"/>
                <a:cs typeface="Georgia"/>
              </a:rPr>
              <a:t> </a:t>
            </a:r>
            <a:r>
              <a:rPr sz="2700" dirty="0">
                <a:latin typeface="Georgia"/>
                <a:cs typeface="Georgia"/>
              </a:rPr>
              <a:t>ve</a:t>
            </a:r>
            <a:r>
              <a:rPr sz="2700" spc="-25" dirty="0">
                <a:latin typeface="Georgia"/>
                <a:cs typeface="Georgia"/>
              </a:rPr>
              <a:t> </a:t>
            </a:r>
            <a:r>
              <a:rPr sz="2700" spc="-10" dirty="0">
                <a:latin typeface="Georgia"/>
                <a:cs typeface="Georgia"/>
              </a:rPr>
              <a:t>sağlık</a:t>
            </a:r>
            <a:endParaRPr sz="2700" dirty="0">
              <a:latin typeface="Georgia"/>
              <a:cs typeface="Georgia"/>
            </a:endParaRPr>
          </a:p>
          <a:p>
            <a:pPr marL="287020" algn="just">
              <a:lnSpc>
                <a:spcPts val="2870"/>
              </a:lnSpc>
            </a:pPr>
            <a:r>
              <a:rPr sz="2700" dirty="0">
                <a:latin typeface="Georgia"/>
                <a:cs typeface="Georgia"/>
              </a:rPr>
              <a:t>okuryazarlığı</a:t>
            </a:r>
            <a:r>
              <a:rPr sz="2700" spc="-30" dirty="0">
                <a:latin typeface="Georgia"/>
                <a:cs typeface="Georgia"/>
              </a:rPr>
              <a:t> </a:t>
            </a:r>
            <a:r>
              <a:rPr sz="2700" dirty="0">
                <a:latin typeface="Georgia"/>
                <a:cs typeface="Georgia"/>
              </a:rPr>
              <a:t>gibi)</a:t>
            </a:r>
            <a:r>
              <a:rPr sz="2700" spc="-10" dirty="0">
                <a:latin typeface="Georgia"/>
                <a:cs typeface="Georgia"/>
              </a:rPr>
              <a:t> </a:t>
            </a:r>
            <a:r>
              <a:rPr sz="2700" dirty="0" err="1">
                <a:latin typeface="Georgia"/>
                <a:cs typeface="Georgia"/>
              </a:rPr>
              <a:t>kapsamını</a:t>
            </a:r>
            <a:r>
              <a:rPr sz="2700" spc="-20" dirty="0">
                <a:latin typeface="Georgia"/>
                <a:cs typeface="Georgia"/>
              </a:rPr>
              <a:t> </a:t>
            </a:r>
            <a:r>
              <a:rPr sz="2700" spc="-10" dirty="0" err="1" smtClean="0">
                <a:latin typeface="Georgia"/>
                <a:cs typeface="Georgia"/>
              </a:rPr>
              <a:t>geni</a:t>
            </a:r>
            <a:r>
              <a:rPr lang="tr-TR" sz="2700" spc="-10" dirty="0" smtClean="0">
                <a:latin typeface="Georgia"/>
                <a:cs typeface="Georgia"/>
              </a:rPr>
              <a:t>ş</a:t>
            </a:r>
            <a:r>
              <a:rPr sz="2700" spc="-10" dirty="0" err="1" smtClean="0">
                <a:latin typeface="Georgia"/>
                <a:cs typeface="Georgia"/>
              </a:rPr>
              <a:t>letmektedir</a:t>
            </a:r>
            <a:endParaRPr sz="2700" dirty="0">
              <a:latin typeface="Georgia"/>
              <a:cs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2605" rIns="0" bIns="0" rtlCol="0">
            <a:spAutoFit/>
          </a:bodyPr>
          <a:lstStyle/>
          <a:p>
            <a:pPr marL="1330960">
              <a:lnSpc>
                <a:spcPct val="100000"/>
              </a:lnSpc>
              <a:spcBef>
                <a:spcPts val="100"/>
              </a:spcBef>
            </a:pPr>
            <a:r>
              <a:rPr dirty="0"/>
              <a:t>Sağlık</a:t>
            </a:r>
            <a:r>
              <a:rPr spc="-20" dirty="0"/>
              <a:t> </a:t>
            </a:r>
            <a:r>
              <a:rPr dirty="0"/>
              <a:t>Okuryazarlığı </a:t>
            </a:r>
            <a:r>
              <a:rPr spc="-10" dirty="0"/>
              <a:t>Nedir?</a:t>
            </a:r>
          </a:p>
        </p:txBody>
      </p:sp>
      <p:sp>
        <p:nvSpPr>
          <p:cNvPr id="3" name="object 3"/>
          <p:cNvSpPr txBox="1"/>
          <p:nvPr/>
        </p:nvSpPr>
        <p:spPr>
          <a:xfrm>
            <a:off x="380491" y="1549653"/>
            <a:ext cx="8222615" cy="3529171"/>
          </a:xfrm>
          <a:prstGeom prst="rect">
            <a:avLst/>
          </a:prstGeom>
        </p:spPr>
        <p:txBody>
          <a:bodyPr vert="horz" wrap="square" lIns="0" tIns="12700" rIns="0" bIns="0" rtlCol="0">
            <a:spAutoFit/>
          </a:bodyPr>
          <a:lstStyle/>
          <a:p>
            <a:pPr marL="285750" marR="277495" indent="-273050">
              <a:lnSpc>
                <a:spcPct val="100000"/>
              </a:lnSpc>
              <a:spcBef>
                <a:spcPts val="100"/>
              </a:spcBef>
              <a:buClr>
                <a:srgbClr val="D16248"/>
              </a:buClr>
              <a:buSzPct val="85185"/>
              <a:buFont typeface="Segoe UI Symbol"/>
              <a:buChar char="⚫"/>
              <a:tabLst>
                <a:tab pos="287020" algn="l"/>
              </a:tabLst>
            </a:pPr>
            <a:r>
              <a:rPr sz="2700" dirty="0">
                <a:latin typeface="Georgia"/>
                <a:cs typeface="Georgia"/>
              </a:rPr>
              <a:t>“Sağlık</a:t>
            </a:r>
            <a:r>
              <a:rPr sz="2700" spc="-45" dirty="0">
                <a:latin typeface="Georgia"/>
                <a:cs typeface="Georgia"/>
              </a:rPr>
              <a:t> </a:t>
            </a:r>
            <a:r>
              <a:rPr sz="2700" dirty="0">
                <a:latin typeface="Georgia"/>
                <a:cs typeface="Georgia"/>
              </a:rPr>
              <a:t>okuryazarlığı”</a:t>
            </a:r>
            <a:r>
              <a:rPr sz="2700" spc="-60" dirty="0">
                <a:latin typeface="Georgia"/>
                <a:cs typeface="Georgia"/>
              </a:rPr>
              <a:t> </a:t>
            </a:r>
            <a:r>
              <a:rPr sz="2700" dirty="0">
                <a:latin typeface="Georgia"/>
                <a:cs typeface="Georgia"/>
              </a:rPr>
              <a:t>(health</a:t>
            </a:r>
            <a:r>
              <a:rPr sz="2700" spc="-40" dirty="0">
                <a:latin typeface="Georgia"/>
                <a:cs typeface="Georgia"/>
              </a:rPr>
              <a:t> </a:t>
            </a:r>
            <a:r>
              <a:rPr sz="2700" dirty="0">
                <a:latin typeface="Georgia"/>
                <a:cs typeface="Georgia"/>
              </a:rPr>
              <a:t>literacy)</a:t>
            </a:r>
            <a:r>
              <a:rPr sz="2700" spc="-60" dirty="0">
                <a:latin typeface="Georgia"/>
                <a:cs typeface="Georgia"/>
              </a:rPr>
              <a:t> </a:t>
            </a:r>
            <a:r>
              <a:rPr sz="2700" dirty="0">
                <a:latin typeface="Georgia"/>
                <a:cs typeface="Georgia"/>
              </a:rPr>
              <a:t>kavramı,</a:t>
            </a:r>
            <a:r>
              <a:rPr sz="2700" spc="-65" dirty="0">
                <a:latin typeface="Georgia"/>
                <a:cs typeface="Georgia"/>
              </a:rPr>
              <a:t> </a:t>
            </a:r>
            <a:r>
              <a:rPr sz="2700" spc="-25" dirty="0">
                <a:latin typeface="Georgia"/>
                <a:cs typeface="Georgia"/>
              </a:rPr>
              <a:t>ilk 	</a:t>
            </a:r>
            <a:r>
              <a:rPr sz="2700" dirty="0">
                <a:latin typeface="Georgia"/>
                <a:cs typeface="Georgia"/>
              </a:rPr>
              <a:t>kez</a:t>
            </a:r>
            <a:r>
              <a:rPr sz="2700" spc="-30" dirty="0">
                <a:latin typeface="Georgia"/>
                <a:cs typeface="Georgia"/>
              </a:rPr>
              <a:t> </a:t>
            </a:r>
            <a:r>
              <a:rPr sz="2700" dirty="0">
                <a:latin typeface="Georgia"/>
                <a:cs typeface="Georgia"/>
              </a:rPr>
              <a:t>1974</a:t>
            </a:r>
            <a:r>
              <a:rPr sz="2700" spc="-15" dirty="0">
                <a:latin typeface="Georgia"/>
                <a:cs typeface="Georgia"/>
              </a:rPr>
              <a:t> </a:t>
            </a:r>
            <a:r>
              <a:rPr sz="2700" dirty="0">
                <a:latin typeface="Georgia"/>
                <a:cs typeface="Georgia"/>
              </a:rPr>
              <a:t>yılında</a:t>
            </a:r>
            <a:r>
              <a:rPr sz="2700" spc="-25" dirty="0">
                <a:latin typeface="Georgia"/>
                <a:cs typeface="Georgia"/>
              </a:rPr>
              <a:t> </a:t>
            </a:r>
            <a:r>
              <a:rPr sz="2700" dirty="0">
                <a:latin typeface="Georgia"/>
                <a:cs typeface="Georgia"/>
              </a:rPr>
              <a:t>“sosyal</a:t>
            </a:r>
            <a:r>
              <a:rPr sz="2700" spc="-20" dirty="0">
                <a:latin typeface="Georgia"/>
                <a:cs typeface="Georgia"/>
              </a:rPr>
              <a:t> </a:t>
            </a:r>
            <a:r>
              <a:rPr sz="2700" dirty="0">
                <a:latin typeface="Georgia"/>
                <a:cs typeface="Georgia"/>
              </a:rPr>
              <a:t>politika</a:t>
            </a:r>
            <a:r>
              <a:rPr sz="2700" spc="-35" dirty="0">
                <a:latin typeface="Georgia"/>
                <a:cs typeface="Georgia"/>
              </a:rPr>
              <a:t> </a:t>
            </a:r>
            <a:r>
              <a:rPr sz="2700" dirty="0">
                <a:latin typeface="Georgia"/>
                <a:cs typeface="Georgia"/>
              </a:rPr>
              <a:t>olarak</a:t>
            </a:r>
            <a:r>
              <a:rPr sz="2700" spc="-15" dirty="0">
                <a:latin typeface="Georgia"/>
                <a:cs typeface="Georgia"/>
              </a:rPr>
              <a:t> </a:t>
            </a:r>
            <a:r>
              <a:rPr sz="2700" spc="-10" dirty="0">
                <a:latin typeface="Georgia"/>
                <a:cs typeface="Georgia"/>
              </a:rPr>
              <a:t>sağlık</a:t>
            </a:r>
            <a:endParaRPr sz="2700" dirty="0">
              <a:latin typeface="Georgia"/>
              <a:cs typeface="Georgia"/>
            </a:endParaRPr>
          </a:p>
          <a:p>
            <a:pPr marL="287020">
              <a:lnSpc>
                <a:spcPct val="100000"/>
              </a:lnSpc>
            </a:pPr>
            <a:r>
              <a:rPr sz="2700" dirty="0">
                <a:latin typeface="Georgia"/>
                <a:cs typeface="Georgia"/>
              </a:rPr>
              <a:t>okuryazarlığı”</a:t>
            </a:r>
            <a:r>
              <a:rPr sz="2700" spc="-25" dirty="0">
                <a:latin typeface="Georgia"/>
                <a:cs typeface="Georgia"/>
              </a:rPr>
              <a:t> </a:t>
            </a:r>
            <a:r>
              <a:rPr sz="2700" spc="-110" dirty="0" err="1" smtClean="0">
                <a:latin typeface="Georgia"/>
                <a:cs typeface="Georgia"/>
              </a:rPr>
              <a:t>ba</a:t>
            </a:r>
            <a:r>
              <a:rPr lang="tr-TR" sz="2700" spc="-110" dirty="0" smtClean="0">
                <a:latin typeface="Georgia"/>
                <a:cs typeface="Georgia"/>
              </a:rPr>
              <a:t>ş</a:t>
            </a:r>
            <a:r>
              <a:rPr sz="2700" spc="-110" dirty="0" err="1" smtClean="0">
                <a:latin typeface="Georgia"/>
                <a:cs typeface="Georgia"/>
              </a:rPr>
              <a:t>lıklı</a:t>
            </a:r>
            <a:r>
              <a:rPr sz="2700" spc="-5" dirty="0" smtClean="0">
                <a:latin typeface="Georgia"/>
                <a:cs typeface="Georgia"/>
              </a:rPr>
              <a:t> </a:t>
            </a:r>
            <a:r>
              <a:rPr sz="2700" spc="-105" dirty="0" err="1" smtClean="0">
                <a:latin typeface="Georgia"/>
                <a:cs typeface="Georgia"/>
              </a:rPr>
              <a:t>çalı</a:t>
            </a:r>
            <a:r>
              <a:rPr lang="tr-TR" sz="2700" spc="-105" dirty="0" smtClean="0">
                <a:latin typeface="Georgia"/>
                <a:cs typeface="Georgia"/>
              </a:rPr>
              <a:t>ş</a:t>
            </a:r>
            <a:r>
              <a:rPr sz="2700" spc="-105" dirty="0" err="1" smtClean="0">
                <a:latin typeface="Georgia"/>
                <a:cs typeface="Georgia"/>
              </a:rPr>
              <a:t>mada</a:t>
            </a:r>
            <a:r>
              <a:rPr sz="2700" spc="-5" dirty="0" smtClean="0">
                <a:latin typeface="Georgia"/>
                <a:cs typeface="Georgia"/>
              </a:rPr>
              <a:t> </a:t>
            </a:r>
            <a:r>
              <a:rPr sz="2700" spc="-10" dirty="0" err="1" smtClean="0">
                <a:latin typeface="Georgia"/>
                <a:cs typeface="Georgia"/>
              </a:rPr>
              <a:t>tanımlanmı</a:t>
            </a:r>
            <a:r>
              <a:rPr lang="tr-TR" sz="2700" spc="-10" dirty="0" smtClean="0">
                <a:latin typeface="Georgia"/>
                <a:cs typeface="Georgia"/>
              </a:rPr>
              <a:t>ş</a:t>
            </a:r>
            <a:r>
              <a:rPr sz="2700" spc="-10" dirty="0" err="1" smtClean="0">
                <a:latin typeface="Georgia"/>
                <a:cs typeface="Georgia"/>
              </a:rPr>
              <a:t>tır</a:t>
            </a:r>
            <a:r>
              <a:rPr sz="2700" spc="-10" dirty="0">
                <a:latin typeface="Georgia"/>
                <a:cs typeface="Georgia"/>
              </a:rPr>
              <a:t>.</a:t>
            </a:r>
            <a:endParaRPr sz="2700" dirty="0">
              <a:latin typeface="Georgia"/>
              <a:cs typeface="Georgia"/>
            </a:endParaRPr>
          </a:p>
          <a:p>
            <a:pPr>
              <a:lnSpc>
                <a:spcPct val="100000"/>
              </a:lnSpc>
              <a:spcBef>
                <a:spcPts val="1470"/>
              </a:spcBef>
            </a:pPr>
            <a:endParaRPr sz="2700" dirty="0">
              <a:latin typeface="Georgia"/>
              <a:cs typeface="Georgia"/>
            </a:endParaRPr>
          </a:p>
          <a:p>
            <a:pPr marL="285750" indent="-273050">
              <a:lnSpc>
                <a:spcPct val="100000"/>
              </a:lnSpc>
              <a:buClr>
                <a:srgbClr val="D16248"/>
              </a:buClr>
              <a:buSzPct val="85185"/>
              <a:buFont typeface="Segoe UI Symbol"/>
              <a:buChar char="⚫"/>
              <a:tabLst>
                <a:tab pos="285750" algn="l"/>
              </a:tabLst>
            </a:pPr>
            <a:r>
              <a:rPr sz="2700" dirty="0">
                <a:latin typeface="Georgia"/>
                <a:cs typeface="Georgia"/>
              </a:rPr>
              <a:t>Dünya</a:t>
            </a:r>
            <a:r>
              <a:rPr sz="2700" spc="-35" dirty="0">
                <a:latin typeface="Georgia"/>
                <a:cs typeface="Georgia"/>
              </a:rPr>
              <a:t> </a:t>
            </a:r>
            <a:r>
              <a:rPr sz="2700" dirty="0">
                <a:latin typeface="Georgia"/>
                <a:cs typeface="Georgia"/>
              </a:rPr>
              <a:t>Sağlık</a:t>
            </a:r>
            <a:r>
              <a:rPr sz="2700" spc="-20" dirty="0">
                <a:latin typeface="Georgia"/>
                <a:cs typeface="Georgia"/>
              </a:rPr>
              <a:t> </a:t>
            </a:r>
            <a:r>
              <a:rPr sz="2700" dirty="0">
                <a:latin typeface="Georgia"/>
                <a:cs typeface="Georgia"/>
              </a:rPr>
              <a:t>Örgütü</a:t>
            </a:r>
            <a:r>
              <a:rPr sz="2700" spc="-25" dirty="0">
                <a:latin typeface="Georgia"/>
                <a:cs typeface="Georgia"/>
              </a:rPr>
              <a:t> </a:t>
            </a:r>
            <a:r>
              <a:rPr sz="2700" dirty="0">
                <a:latin typeface="Georgia"/>
                <a:cs typeface="Georgia"/>
              </a:rPr>
              <a:t>“</a:t>
            </a:r>
            <a:r>
              <a:rPr sz="2700" dirty="0">
                <a:solidFill>
                  <a:srgbClr val="FF0000"/>
                </a:solidFill>
                <a:latin typeface="Georgia"/>
                <a:cs typeface="Georgia"/>
              </a:rPr>
              <a:t>sağlığın</a:t>
            </a:r>
            <a:r>
              <a:rPr sz="2700" spc="-20" dirty="0">
                <a:solidFill>
                  <a:srgbClr val="FF0000"/>
                </a:solidFill>
                <a:latin typeface="Georgia"/>
                <a:cs typeface="Georgia"/>
              </a:rPr>
              <a:t> </a:t>
            </a:r>
            <a:r>
              <a:rPr sz="2700" dirty="0">
                <a:solidFill>
                  <a:srgbClr val="FF0000"/>
                </a:solidFill>
                <a:latin typeface="Georgia"/>
                <a:cs typeface="Georgia"/>
              </a:rPr>
              <a:t>korunması</a:t>
            </a:r>
            <a:r>
              <a:rPr sz="2700" spc="-30" dirty="0">
                <a:solidFill>
                  <a:srgbClr val="FF0000"/>
                </a:solidFill>
                <a:latin typeface="Georgia"/>
                <a:cs typeface="Georgia"/>
              </a:rPr>
              <a:t> </a:t>
            </a:r>
            <a:r>
              <a:rPr sz="2700" spc="-25" dirty="0">
                <a:solidFill>
                  <a:srgbClr val="FF0000"/>
                </a:solidFill>
                <a:latin typeface="Georgia"/>
                <a:cs typeface="Georgia"/>
              </a:rPr>
              <a:t>ve</a:t>
            </a:r>
            <a:endParaRPr sz="2700" dirty="0">
              <a:latin typeface="Georgia"/>
              <a:cs typeface="Georgia"/>
            </a:endParaRPr>
          </a:p>
          <a:p>
            <a:pPr marL="287020" marR="5080">
              <a:lnSpc>
                <a:spcPct val="100000"/>
              </a:lnSpc>
            </a:pPr>
            <a:r>
              <a:rPr sz="2700" dirty="0">
                <a:solidFill>
                  <a:srgbClr val="FF0000"/>
                </a:solidFill>
                <a:latin typeface="Georgia"/>
                <a:cs typeface="Georgia"/>
              </a:rPr>
              <a:t>sürdürülmesi</a:t>
            </a:r>
            <a:r>
              <a:rPr sz="2700" spc="-45" dirty="0">
                <a:solidFill>
                  <a:srgbClr val="FF0000"/>
                </a:solidFill>
                <a:latin typeface="Georgia"/>
                <a:cs typeface="Georgia"/>
              </a:rPr>
              <a:t> </a:t>
            </a:r>
            <a:r>
              <a:rPr sz="2700" dirty="0">
                <a:solidFill>
                  <a:srgbClr val="FF0000"/>
                </a:solidFill>
                <a:latin typeface="Georgia"/>
                <a:cs typeface="Georgia"/>
              </a:rPr>
              <a:t>için</a:t>
            </a:r>
            <a:r>
              <a:rPr sz="2700" spc="-20" dirty="0">
                <a:solidFill>
                  <a:srgbClr val="FF0000"/>
                </a:solidFill>
                <a:latin typeface="Georgia"/>
                <a:cs typeface="Georgia"/>
              </a:rPr>
              <a:t> </a:t>
            </a:r>
            <a:r>
              <a:rPr sz="2700" dirty="0">
                <a:solidFill>
                  <a:srgbClr val="FF0000"/>
                </a:solidFill>
                <a:latin typeface="Georgia"/>
                <a:cs typeface="Georgia"/>
              </a:rPr>
              <a:t>bir</a:t>
            </a:r>
            <a:r>
              <a:rPr sz="2700" spc="-15" dirty="0">
                <a:solidFill>
                  <a:srgbClr val="FF0000"/>
                </a:solidFill>
                <a:latin typeface="Georgia"/>
                <a:cs typeface="Georgia"/>
              </a:rPr>
              <a:t> </a:t>
            </a:r>
            <a:r>
              <a:rPr sz="2700" dirty="0">
                <a:solidFill>
                  <a:srgbClr val="FF0000"/>
                </a:solidFill>
                <a:latin typeface="Georgia"/>
                <a:cs typeface="Georgia"/>
              </a:rPr>
              <a:t>bireyin</a:t>
            </a:r>
            <a:r>
              <a:rPr sz="2700" spc="-45" dirty="0">
                <a:solidFill>
                  <a:srgbClr val="FF0000"/>
                </a:solidFill>
                <a:latin typeface="Georgia"/>
                <a:cs typeface="Georgia"/>
              </a:rPr>
              <a:t> </a:t>
            </a:r>
            <a:r>
              <a:rPr sz="2700" dirty="0">
                <a:solidFill>
                  <a:srgbClr val="FF0000"/>
                </a:solidFill>
                <a:latin typeface="Georgia"/>
                <a:cs typeface="Georgia"/>
              </a:rPr>
              <a:t>sağlık</a:t>
            </a:r>
            <a:r>
              <a:rPr sz="2700" spc="-20" dirty="0">
                <a:solidFill>
                  <a:srgbClr val="FF0000"/>
                </a:solidFill>
                <a:latin typeface="Georgia"/>
                <a:cs typeface="Georgia"/>
              </a:rPr>
              <a:t> </a:t>
            </a:r>
            <a:r>
              <a:rPr sz="2700" dirty="0" err="1">
                <a:solidFill>
                  <a:srgbClr val="FF0000"/>
                </a:solidFill>
                <a:latin typeface="Georgia"/>
                <a:cs typeface="Georgia"/>
              </a:rPr>
              <a:t>bilgisine</a:t>
            </a:r>
            <a:r>
              <a:rPr sz="2700" spc="-30" dirty="0">
                <a:solidFill>
                  <a:srgbClr val="FF0000"/>
                </a:solidFill>
                <a:latin typeface="Georgia"/>
                <a:cs typeface="Georgia"/>
              </a:rPr>
              <a:t> </a:t>
            </a:r>
            <a:r>
              <a:rPr sz="2700" spc="-105" dirty="0" err="1" smtClean="0">
                <a:solidFill>
                  <a:srgbClr val="FF0000"/>
                </a:solidFill>
                <a:latin typeface="Georgia"/>
                <a:cs typeface="Georgia"/>
              </a:rPr>
              <a:t>ula</a:t>
            </a:r>
            <a:r>
              <a:rPr lang="tr-TR" sz="2700" spc="-105" dirty="0" smtClean="0">
                <a:solidFill>
                  <a:srgbClr val="FF0000"/>
                </a:solidFill>
                <a:latin typeface="Georgia"/>
                <a:cs typeface="Georgia"/>
              </a:rPr>
              <a:t>ş</a:t>
            </a:r>
            <a:r>
              <a:rPr sz="2700" spc="-105" dirty="0" smtClean="0">
                <a:solidFill>
                  <a:srgbClr val="FF0000"/>
                </a:solidFill>
                <a:latin typeface="Georgia"/>
                <a:cs typeface="Georgia"/>
              </a:rPr>
              <a:t>ma</a:t>
            </a:r>
            <a:r>
              <a:rPr sz="2700" spc="-105" dirty="0">
                <a:solidFill>
                  <a:srgbClr val="FF0000"/>
                </a:solidFill>
                <a:latin typeface="Georgia"/>
                <a:cs typeface="Georgia"/>
              </a:rPr>
              <a:t>, </a:t>
            </a:r>
            <a:r>
              <a:rPr sz="2700" dirty="0">
                <a:solidFill>
                  <a:srgbClr val="FF0000"/>
                </a:solidFill>
                <a:latin typeface="Georgia"/>
                <a:cs typeface="Georgia"/>
              </a:rPr>
              <a:t>anlama</a:t>
            </a:r>
            <a:r>
              <a:rPr sz="2700" spc="-45" dirty="0">
                <a:solidFill>
                  <a:srgbClr val="FF0000"/>
                </a:solidFill>
                <a:latin typeface="Georgia"/>
                <a:cs typeface="Georgia"/>
              </a:rPr>
              <a:t> </a:t>
            </a:r>
            <a:r>
              <a:rPr sz="2700" dirty="0">
                <a:solidFill>
                  <a:srgbClr val="FF0000"/>
                </a:solidFill>
                <a:latin typeface="Georgia"/>
                <a:cs typeface="Georgia"/>
              </a:rPr>
              <a:t>ve</a:t>
            </a:r>
            <a:r>
              <a:rPr sz="2700" spc="-60" dirty="0">
                <a:solidFill>
                  <a:srgbClr val="FF0000"/>
                </a:solidFill>
                <a:latin typeface="Georgia"/>
                <a:cs typeface="Georgia"/>
              </a:rPr>
              <a:t> </a:t>
            </a:r>
            <a:r>
              <a:rPr sz="2700" dirty="0">
                <a:solidFill>
                  <a:srgbClr val="FF0000"/>
                </a:solidFill>
                <a:latin typeface="Georgia"/>
                <a:cs typeface="Georgia"/>
              </a:rPr>
              <a:t>kullanma</a:t>
            </a:r>
            <a:r>
              <a:rPr sz="2700" spc="-55" dirty="0">
                <a:solidFill>
                  <a:srgbClr val="FF0000"/>
                </a:solidFill>
                <a:latin typeface="Georgia"/>
                <a:cs typeface="Georgia"/>
              </a:rPr>
              <a:t> </a:t>
            </a:r>
            <a:r>
              <a:rPr sz="2700" dirty="0">
                <a:solidFill>
                  <a:srgbClr val="FF0000"/>
                </a:solidFill>
                <a:latin typeface="Georgia"/>
                <a:cs typeface="Georgia"/>
              </a:rPr>
              <a:t>becerisi</a:t>
            </a:r>
            <a:r>
              <a:rPr sz="2700" dirty="0">
                <a:latin typeface="Georgia"/>
                <a:cs typeface="Georgia"/>
              </a:rPr>
              <a:t>”ni</a:t>
            </a:r>
            <a:r>
              <a:rPr sz="2700" spc="-70" dirty="0">
                <a:latin typeface="Georgia"/>
                <a:cs typeface="Georgia"/>
              </a:rPr>
              <a:t> </a:t>
            </a:r>
            <a:r>
              <a:rPr sz="2700" dirty="0">
                <a:latin typeface="Georgia"/>
                <a:cs typeface="Georgia"/>
              </a:rPr>
              <a:t>sağlık</a:t>
            </a:r>
            <a:r>
              <a:rPr sz="2700" spc="-60" dirty="0">
                <a:latin typeface="Georgia"/>
                <a:cs typeface="Georgia"/>
              </a:rPr>
              <a:t> </a:t>
            </a:r>
            <a:r>
              <a:rPr sz="2700" spc="-10" dirty="0">
                <a:latin typeface="Georgia"/>
                <a:cs typeface="Georgia"/>
              </a:rPr>
              <a:t>okuryazarlığı </a:t>
            </a:r>
            <a:r>
              <a:rPr sz="2700" dirty="0">
                <a:latin typeface="Georgia"/>
                <a:cs typeface="Georgia"/>
              </a:rPr>
              <a:t>olarak</a:t>
            </a:r>
            <a:r>
              <a:rPr sz="2700" spc="-65" dirty="0">
                <a:latin typeface="Georgia"/>
                <a:cs typeface="Georgia"/>
              </a:rPr>
              <a:t> </a:t>
            </a:r>
            <a:r>
              <a:rPr sz="2700" dirty="0">
                <a:latin typeface="Georgia"/>
                <a:cs typeface="Georgia"/>
              </a:rPr>
              <a:t>tanımlamaktadır</a:t>
            </a:r>
            <a:r>
              <a:rPr sz="2700" spc="-50" dirty="0">
                <a:latin typeface="Georgia"/>
                <a:cs typeface="Georgia"/>
              </a:rPr>
              <a:t> .</a:t>
            </a:r>
            <a:endParaRPr sz="2700" dirty="0">
              <a:latin typeface="Georgia"/>
              <a:cs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2605" rIns="0" bIns="0" rtlCol="0">
            <a:spAutoFit/>
          </a:bodyPr>
          <a:lstStyle/>
          <a:p>
            <a:pPr marL="1330960">
              <a:lnSpc>
                <a:spcPct val="100000"/>
              </a:lnSpc>
              <a:spcBef>
                <a:spcPts val="100"/>
              </a:spcBef>
            </a:pPr>
            <a:r>
              <a:rPr dirty="0"/>
              <a:t>Sağlık</a:t>
            </a:r>
            <a:r>
              <a:rPr spc="-20" dirty="0"/>
              <a:t> </a:t>
            </a:r>
            <a:r>
              <a:rPr dirty="0"/>
              <a:t>Okuryazarlığı </a:t>
            </a:r>
            <a:r>
              <a:rPr spc="-10" dirty="0"/>
              <a:t>Nedir?</a:t>
            </a:r>
          </a:p>
        </p:txBody>
      </p:sp>
      <p:sp>
        <p:nvSpPr>
          <p:cNvPr id="3" name="object 3"/>
          <p:cNvSpPr txBox="1"/>
          <p:nvPr/>
        </p:nvSpPr>
        <p:spPr>
          <a:xfrm>
            <a:off x="380491" y="1549653"/>
            <a:ext cx="8208009" cy="2921313"/>
          </a:xfrm>
          <a:prstGeom prst="rect">
            <a:avLst/>
          </a:prstGeom>
        </p:spPr>
        <p:txBody>
          <a:bodyPr vert="horz" wrap="square" lIns="0" tIns="12700" rIns="0" bIns="0" rtlCol="0">
            <a:spAutoFit/>
          </a:bodyPr>
          <a:lstStyle/>
          <a:p>
            <a:pPr marL="285750" marR="204470" indent="-273050">
              <a:lnSpc>
                <a:spcPct val="100000"/>
              </a:lnSpc>
              <a:spcBef>
                <a:spcPts val="100"/>
              </a:spcBef>
              <a:buClr>
                <a:srgbClr val="D16248"/>
              </a:buClr>
              <a:buSzPct val="85185"/>
              <a:buFont typeface="Segoe UI Symbol"/>
              <a:buChar char="⚫"/>
              <a:tabLst>
                <a:tab pos="287020" algn="l"/>
              </a:tabLst>
            </a:pPr>
            <a:r>
              <a:rPr sz="2700" dirty="0">
                <a:latin typeface="Georgia"/>
                <a:cs typeface="Georgia"/>
              </a:rPr>
              <a:t>Tıp</a:t>
            </a:r>
            <a:r>
              <a:rPr sz="2700" spc="-80" dirty="0">
                <a:latin typeface="Georgia"/>
                <a:cs typeface="Georgia"/>
              </a:rPr>
              <a:t> </a:t>
            </a:r>
            <a:r>
              <a:rPr sz="2700" dirty="0">
                <a:latin typeface="Georgia"/>
                <a:cs typeface="Georgia"/>
              </a:rPr>
              <a:t>Enstitüsü’nün</a:t>
            </a:r>
            <a:r>
              <a:rPr sz="2700" spc="-40" dirty="0">
                <a:latin typeface="Georgia"/>
                <a:cs typeface="Georgia"/>
              </a:rPr>
              <a:t> </a:t>
            </a:r>
            <a:r>
              <a:rPr sz="2700" dirty="0">
                <a:latin typeface="Georgia"/>
                <a:cs typeface="Georgia"/>
              </a:rPr>
              <a:t>2004</a:t>
            </a:r>
            <a:r>
              <a:rPr sz="2700" spc="-65" dirty="0">
                <a:latin typeface="Georgia"/>
                <a:cs typeface="Georgia"/>
              </a:rPr>
              <a:t> </a:t>
            </a:r>
            <a:r>
              <a:rPr sz="2700" dirty="0">
                <a:latin typeface="Georgia"/>
                <a:cs typeface="Georgia"/>
              </a:rPr>
              <a:t>yılında</a:t>
            </a:r>
            <a:r>
              <a:rPr sz="2700" spc="-70" dirty="0">
                <a:latin typeface="Georgia"/>
                <a:cs typeface="Georgia"/>
              </a:rPr>
              <a:t> </a:t>
            </a:r>
            <a:r>
              <a:rPr sz="2700" dirty="0" err="1">
                <a:latin typeface="Georgia"/>
                <a:cs typeface="Georgia"/>
              </a:rPr>
              <a:t>yayınladığı</a:t>
            </a:r>
            <a:r>
              <a:rPr sz="2700" spc="-75" dirty="0">
                <a:latin typeface="Georgia"/>
                <a:cs typeface="Georgia"/>
              </a:rPr>
              <a:t> </a:t>
            </a:r>
            <a:r>
              <a:rPr sz="2700" spc="-80" dirty="0" err="1" smtClean="0">
                <a:latin typeface="Georgia"/>
                <a:cs typeface="Georgia"/>
              </a:rPr>
              <a:t>çalı</a:t>
            </a:r>
            <a:r>
              <a:rPr lang="tr-TR" sz="2700" spc="-80" dirty="0" smtClean="0">
                <a:latin typeface="Georgia"/>
                <a:cs typeface="Georgia"/>
              </a:rPr>
              <a:t>ş</a:t>
            </a:r>
            <a:r>
              <a:rPr sz="2700" spc="-80" dirty="0" smtClean="0">
                <a:latin typeface="Georgia"/>
                <a:cs typeface="Georgia"/>
              </a:rPr>
              <a:t>ma </a:t>
            </a:r>
            <a:r>
              <a:rPr sz="2700" spc="-80" dirty="0">
                <a:latin typeface="Georgia"/>
                <a:cs typeface="Georgia"/>
              </a:rPr>
              <a:t>	</a:t>
            </a:r>
            <a:r>
              <a:rPr sz="2700" dirty="0">
                <a:latin typeface="Georgia"/>
                <a:cs typeface="Georgia"/>
              </a:rPr>
              <a:t>raporunda</a:t>
            </a:r>
            <a:r>
              <a:rPr sz="2700" spc="-65" dirty="0">
                <a:latin typeface="Georgia"/>
                <a:cs typeface="Georgia"/>
              </a:rPr>
              <a:t> </a:t>
            </a:r>
            <a:r>
              <a:rPr sz="2700" dirty="0">
                <a:latin typeface="Georgia"/>
                <a:cs typeface="Georgia"/>
              </a:rPr>
              <a:t>bu</a:t>
            </a:r>
            <a:r>
              <a:rPr sz="2700" spc="-50" dirty="0">
                <a:latin typeface="Georgia"/>
                <a:cs typeface="Georgia"/>
              </a:rPr>
              <a:t> </a:t>
            </a:r>
            <a:r>
              <a:rPr sz="2700" spc="-10" dirty="0">
                <a:latin typeface="Georgia"/>
                <a:cs typeface="Georgia"/>
              </a:rPr>
              <a:t>tanım;</a:t>
            </a:r>
            <a:endParaRPr sz="2700" dirty="0">
              <a:latin typeface="Georgia"/>
              <a:cs typeface="Georgia"/>
            </a:endParaRPr>
          </a:p>
          <a:p>
            <a:pPr marL="12700" marR="351790" indent="659765">
              <a:lnSpc>
                <a:spcPct val="100000"/>
              </a:lnSpc>
            </a:pPr>
            <a:endParaRPr lang="tr-TR" sz="2700" dirty="0">
              <a:latin typeface="Georgia"/>
              <a:cs typeface="Georgia"/>
            </a:endParaRPr>
          </a:p>
          <a:p>
            <a:pPr marL="12700" marR="351790" indent="659765">
              <a:lnSpc>
                <a:spcPct val="100000"/>
              </a:lnSpc>
            </a:pPr>
            <a:r>
              <a:rPr sz="2700" dirty="0" smtClean="0">
                <a:latin typeface="Georgia"/>
                <a:cs typeface="Georgia"/>
              </a:rPr>
              <a:t>“</a:t>
            </a:r>
            <a:r>
              <a:rPr sz="2700" dirty="0">
                <a:solidFill>
                  <a:srgbClr val="FF0000"/>
                </a:solidFill>
                <a:latin typeface="Georgia"/>
                <a:cs typeface="Georgia"/>
              </a:rPr>
              <a:t>Bireysel</a:t>
            </a:r>
            <a:r>
              <a:rPr sz="2700" spc="-30" dirty="0">
                <a:solidFill>
                  <a:srgbClr val="FF0000"/>
                </a:solidFill>
                <a:latin typeface="Georgia"/>
                <a:cs typeface="Georgia"/>
              </a:rPr>
              <a:t> </a:t>
            </a:r>
            <a:r>
              <a:rPr sz="2700" dirty="0">
                <a:solidFill>
                  <a:srgbClr val="FF0000"/>
                </a:solidFill>
                <a:latin typeface="Georgia"/>
                <a:cs typeface="Georgia"/>
              </a:rPr>
              <a:t>olarak</a:t>
            </a:r>
            <a:r>
              <a:rPr sz="2700" spc="-15" dirty="0">
                <a:solidFill>
                  <a:srgbClr val="FF0000"/>
                </a:solidFill>
                <a:latin typeface="Georgia"/>
                <a:cs typeface="Georgia"/>
              </a:rPr>
              <a:t> </a:t>
            </a:r>
            <a:r>
              <a:rPr sz="2700" dirty="0">
                <a:solidFill>
                  <a:srgbClr val="FF0000"/>
                </a:solidFill>
                <a:latin typeface="Georgia"/>
                <a:cs typeface="Georgia"/>
              </a:rPr>
              <a:t>sağlık</a:t>
            </a:r>
            <a:r>
              <a:rPr sz="2700" spc="-10" dirty="0">
                <a:solidFill>
                  <a:srgbClr val="FF0000"/>
                </a:solidFill>
                <a:latin typeface="Georgia"/>
                <a:cs typeface="Georgia"/>
              </a:rPr>
              <a:t> </a:t>
            </a:r>
            <a:r>
              <a:rPr sz="2700" dirty="0">
                <a:solidFill>
                  <a:srgbClr val="FF0000"/>
                </a:solidFill>
                <a:latin typeface="Georgia"/>
                <a:cs typeface="Georgia"/>
              </a:rPr>
              <a:t>ile</a:t>
            </a:r>
            <a:r>
              <a:rPr sz="2700" spc="-20" dirty="0">
                <a:solidFill>
                  <a:srgbClr val="FF0000"/>
                </a:solidFill>
                <a:latin typeface="Georgia"/>
                <a:cs typeface="Georgia"/>
              </a:rPr>
              <a:t> </a:t>
            </a:r>
            <a:r>
              <a:rPr sz="2700" dirty="0">
                <a:solidFill>
                  <a:srgbClr val="FF0000"/>
                </a:solidFill>
                <a:latin typeface="Georgia"/>
                <a:cs typeface="Georgia"/>
              </a:rPr>
              <a:t>ilgili</a:t>
            </a:r>
            <a:r>
              <a:rPr sz="2700" spc="-15" dirty="0">
                <a:solidFill>
                  <a:srgbClr val="FF0000"/>
                </a:solidFill>
                <a:latin typeface="Georgia"/>
                <a:cs typeface="Georgia"/>
              </a:rPr>
              <a:t> </a:t>
            </a:r>
            <a:r>
              <a:rPr sz="2700" dirty="0">
                <a:solidFill>
                  <a:srgbClr val="FF0000"/>
                </a:solidFill>
                <a:latin typeface="Georgia"/>
                <a:cs typeface="Georgia"/>
              </a:rPr>
              <a:t>uygun</a:t>
            </a:r>
            <a:r>
              <a:rPr sz="2700" spc="-20" dirty="0">
                <a:solidFill>
                  <a:srgbClr val="FF0000"/>
                </a:solidFill>
                <a:latin typeface="Georgia"/>
                <a:cs typeface="Georgia"/>
              </a:rPr>
              <a:t> </a:t>
            </a:r>
            <a:r>
              <a:rPr sz="2700" spc="-10" dirty="0">
                <a:solidFill>
                  <a:srgbClr val="FF0000"/>
                </a:solidFill>
                <a:latin typeface="Georgia"/>
                <a:cs typeface="Georgia"/>
              </a:rPr>
              <a:t>kararların </a:t>
            </a:r>
            <a:r>
              <a:rPr sz="2700" dirty="0">
                <a:solidFill>
                  <a:srgbClr val="FF0000"/>
                </a:solidFill>
                <a:latin typeface="Georgia"/>
                <a:cs typeface="Georgia"/>
              </a:rPr>
              <a:t>verilmesi</a:t>
            </a:r>
            <a:r>
              <a:rPr sz="2700" spc="-45" dirty="0">
                <a:solidFill>
                  <a:srgbClr val="FF0000"/>
                </a:solidFill>
                <a:latin typeface="Georgia"/>
                <a:cs typeface="Georgia"/>
              </a:rPr>
              <a:t> </a:t>
            </a:r>
            <a:r>
              <a:rPr sz="2700" dirty="0">
                <a:solidFill>
                  <a:srgbClr val="FF0000"/>
                </a:solidFill>
                <a:latin typeface="Georgia"/>
                <a:cs typeface="Georgia"/>
              </a:rPr>
              <a:t>için</a:t>
            </a:r>
            <a:r>
              <a:rPr sz="2700" spc="-30" dirty="0">
                <a:solidFill>
                  <a:srgbClr val="FF0000"/>
                </a:solidFill>
                <a:latin typeface="Georgia"/>
                <a:cs typeface="Georgia"/>
              </a:rPr>
              <a:t> </a:t>
            </a:r>
            <a:r>
              <a:rPr sz="2700" dirty="0">
                <a:solidFill>
                  <a:srgbClr val="FF0000"/>
                </a:solidFill>
                <a:latin typeface="Georgia"/>
                <a:cs typeface="Georgia"/>
              </a:rPr>
              <a:t>gerekli</a:t>
            </a:r>
            <a:r>
              <a:rPr sz="2700" spc="-25" dirty="0">
                <a:solidFill>
                  <a:srgbClr val="FF0000"/>
                </a:solidFill>
                <a:latin typeface="Georgia"/>
                <a:cs typeface="Georgia"/>
              </a:rPr>
              <a:t> </a:t>
            </a:r>
            <a:r>
              <a:rPr sz="2700" dirty="0">
                <a:solidFill>
                  <a:srgbClr val="FF0000"/>
                </a:solidFill>
                <a:latin typeface="Georgia"/>
                <a:cs typeface="Georgia"/>
              </a:rPr>
              <a:t>sağlık</a:t>
            </a:r>
            <a:r>
              <a:rPr sz="2700" spc="-15" dirty="0">
                <a:solidFill>
                  <a:srgbClr val="FF0000"/>
                </a:solidFill>
                <a:latin typeface="Georgia"/>
                <a:cs typeface="Georgia"/>
              </a:rPr>
              <a:t> </a:t>
            </a:r>
            <a:r>
              <a:rPr sz="2700" dirty="0">
                <a:solidFill>
                  <a:srgbClr val="FF0000"/>
                </a:solidFill>
                <a:latin typeface="Georgia"/>
                <a:cs typeface="Georgia"/>
              </a:rPr>
              <a:t>bilgisini</a:t>
            </a:r>
            <a:r>
              <a:rPr sz="2700" spc="-30" dirty="0">
                <a:solidFill>
                  <a:srgbClr val="FF0000"/>
                </a:solidFill>
                <a:latin typeface="Georgia"/>
                <a:cs typeface="Georgia"/>
              </a:rPr>
              <a:t> </a:t>
            </a:r>
            <a:r>
              <a:rPr sz="2700" dirty="0">
                <a:solidFill>
                  <a:srgbClr val="FF0000"/>
                </a:solidFill>
                <a:latin typeface="Georgia"/>
                <a:cs typeface="Georgia"/>
              </a:rPr>
              <a:t>ve</a:t>
            </a:r>
            <a:r>
              <a:rPr sz="2700" spc="-15" dirty="0">
                <a:solidFill>
                  <a:srgbClr val="FF0000"/>
                </a:solidFill>
                <a:latin typeface="Georgia"/>
                <a:cs typeface="Georgia"/>
              </a:rPr>
              <a:t> </a:t>
            </a:r>
            <a:r>
              <a:rPr sz="2700" spc="-10" dirty="0">
                <a:solidFill>
                  <a:srgbClr val="FF0000"/>
                </a:solidFill>
                <a:latin typeface="Georgia"/>
                <a:cs typeface="Georgia"/>
              </a:rPr>
              <a:t>hizmetlerini</a:t>
            </a:r>
            <a:endParaRPr sz="2700" dirty="0">
              <a:latin typeface="Georgia"/>
              <a:cs typeface="Georgia"/>
            </a:endParaRPr>
          </a:p>
          <a:p>
            <a:pPr marL="12700" marR="5080">
              <a:lnSpc>
                <a:spcPct val="100000"/>
              </a:lnSpc>
            </a:pPr>
            <a:r>
              <a:rPr sz="2700" dirty="0">
                <a:solidFill>
                  <a:srgbClr val="FF0000"/>
                </a:solidFill>
                <a:latin typeface="Georgia"/>
                <a:cs typeface="Georgia"/>
              </a:rPr>
              <a:t>elde</a:t>
            </a:r>
            <a:r>
              <a:rPr sz="2700" spc="-40" dirty="0">
                <a:solidFill>
                  <a:srgbClr val="FF0000"/>
                </a:solidFill>
                <a:latin typeface="Georgia"/>
                <a:cs typeface="Georgia"/>
              </a:rPr>
              <a:t> </a:t>
            </a:r>
            <a:r>
              <a:rPr sz="2700" dirty="0">
                <a:solidFill>
                  <a:srgbClr val="FF0000"/>
                </a:solidFill>
                <a:latin typeface="Georgia"/>
                <a:cs typeface="Georgia"/>
              </a:rPr>
              <a:t>etme,</a:t>
            </a:r>
            <a:r>
              <a:rPr sz="2700" spc="-55" dirty="0">
                <a:solidFill>
                  <a:srgbClr val="FF0000"/>
                </a:solidFill>
                <a:latin typeface="Georgia"/>
                <a:cs typeface="Georgia"/>
              </a:rPr>
              <a:t> </a:t>
            </a:r>
            <a:r>
              <a:rPr sz="2700" dirty="0">
                <a:solidFill>
                  <a:srgbClr val="FF0000"/>
                </a:solidFill>
                <a:latin typeface="Georgia"/>
                <a:cs typeface="Georgia"/>
              </a:rPr>
              <a:t>anlama</a:t>
            </a:r>
            <a:r>
              <a:rPr sz="2700" spc="-20" dirty="0">
                <a:solidFill>
                  <a:srgbClr val="FF0000"/>
                </a:solidFill>
                <a:latin typeface="Georgia"/>
                <a:cs typeface="Georgia"/>
              </a:rPr>
              <a:t> </a:t>
            </a:r>
            <a:r>
              <a:rPr sz="2700" dirty="0">
                <a:solidFill>
                  <a:srgbClr val="FF0000"/>
                </a:solidFill>
                <a:latin typeface="Georgia"/>
                <a:cs typeface="Georgia"/>
              </a:rPr>
              <a:t>ve</a:t>
            </a:r>
            <a:r>
              <a:rPr sz="2700" spc="-60" dirty="0">
                <a:solidFill>
                  <a:srgbClr val="FF0000"/>
                </a:solidFill>
                <a:latin typeface="Georgia"/>
                <a:cs typeface="Georgia"/>
              </a:rPr>
              <a:t> </a:t>
            </a:r>
            <a:r>
              <a:rPr sz="2700" dirty="0">
                <a:solidFill>
                  <a:srgbClr val="FF0000"/>
                </a:solidFill>
                <a:latin typeface="Georgia"/>
                <a:cs typeface="Georgia"/>
              </a:rPr>
              <a:t>idrak</a:t>
            </a:r>
            <a:r>
              <a:rPr sz="2700" spc="-30" dirty="0">
                <a:solidFill>
                  <a:srgbClr val="FF0000"/>
                </a:solidFill>
                <a:latin typeface="Georgia"/>
                <a:cs typeface="Georgia"/>
              </a:rPr>
              <a:t> </a:t>
            </a:r>
            <a:r>
              <a:rPr sz="2700" dirty="0">
                <a:solidFill>
                  <a:srgbClr val="FF0000"/>
                </a:solidFill>
                <a:latin typeface="Georgia"/>
                <a:cs typeface="Georgia"/>
              </a:rPr>
              <a:t>etme</a:t>
            </a:r>
            <a:r>
              <a:rPr sz="2700" spc="-25" dirty="0">
                <a:solidFill>
                  <a:srgbClr val="FF0000"/>
                </a:solidFill>
                <a:latin typeface="Georgia"/>
                <a:cs typeface="Georgia"/>
              </a:rPr>
              <a:t> </a:t>
            </a:r>
            <a:r>
              <a:rPr sz="2700" dirty="0">
                <a:solidFill>
                  <a:srgbClr val="FF0000"/>
                </a:solidFill>
                <a:latin typeface="Georgia"/>
                <a:cs typeface="Georgia"/>
              </a:rPr>
              <a:t>kapasitesinin</a:t>
            </a:r>
            <a:r>
              <a:rPr sz="2700" spc="-50" dirty="0">
                <a:solidFill>
                  <a:srgbClr val="FF0000"/>
                </a:solidFill>
                <a:latin typeface="Georgia"/>
                <a:cs typeface="Georgia"/>
              </a:rPr>
              <a:t> </a:t>
            </a:r>
            <a:r>
              <a:rPr sz="2700" spc="-10" dirty="0">
                <a:solidFill>
                  <a:srgbClr val="FF0000"/>
                </a:solidFill>
                <a:latin typeface="Georgia"/>
                <a:cs typeface="Georgia"/>
              </a:rPr>
              <a:t>düzeyi</a:t>
            </a:r>
            <a:r>
              <a:rPr sz="2700" spc="-10" dirty="0">
                <a:latin typeface="Georgia"/>
                <a:cs typeface="Georgia"/>
              </a:rPr>
              <a:t>” </a:t>
            </a:r>
            <a:r>
              <a:rPr sz="2700" dirty="0" err="1">
                <a:latin typeface="Georgia"/>
                <a:cs typeface="Georgia"/>
              </a:rPr>
              <a:t>olarak</a:t>
            </a:r>
            <a:r>
              <a:rPr sz="2700" spc="-20" dirty="0">
                <a:latin typeface="Georgia"/>
                <a:cs typeface="Georgia"/>
              </a:rPr>
              <a:t> </a:t>
            </a:r>
            <a:r>
              <a:rPr sz="2700" spc="-10" dirty="0" err="1" smtClean="0">
                <a:latin typeface="Georgia"/>
                <a:cs typeface="Georgia"/>
              </a:rPr>
              <a:t>detaylandırılmı</a:t>
            </a:r>
            <a:r>
              <a:rPr lang="tr-TR" sz="2700" spc="-10" dirty="0" smtClean="0">
                <a:latin typeface="Georgia"/>
                <a:cs typeface="Georgia"/>
              </a:rPr>
              <a:t>ş</a:t>
            </a:r>
            <a:r>
              <a:rPr sz="2700" spc="-10" dirty="0" err="1" smtClean="0">
                <a:latin typeface="Georgia"/>
                <a:cs typeface="Georgia"/>
              </a:rPr>
              <a:t>tır</a:t>
            </a:r>
            <a:r>
              <a:rPr sz="2700" spc="-10" dirty="0">
                <a:latin typeface="Georgia"/>
                <a:cs typeface="Georgia"/>
              </a:rPr>
              <a:t>.</a:t>
            </a:r>
            <a:endParaRPr sz="2700" dirty="0">
              <a:latin typeface="Georgia"/>
              <a:cs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2605" rIns="0" bIns="0" rtlCol="0">
            <a:spAutoFit/>
          </a:bodyPr>
          <a:lstStyle/>
          <a:p>
            <a:pPr marL="1330960">
              <a:lnSpc>
                <a:spcPct val="100000"/>
              </a:lnSpc>
              <a:spcBef>
                <a:spcPts val="100"/>
              </a:spcBef>
            </a:pPr>
            <a:r>
              <a:rPr dirty="0"/>
              <a:t>Sağlık</a:t>
            </a:r>
            <a:r>
              <a:rPr spc="-20" dirty="0"/>
              <a:t> </a:t>
            </a:r>
            <a:r>
              <a:rPr dirty="0"/>
              <a:t>Okuryazarlığı </a:t>
            </a:r>
            <a:r>
              <a:rPr spc="-10" dirty="0"/>
              <a:t>Nedir?</a:t>
            </a:r>
          </a:p>
        </p:txBody>
      </p:sp>
      <p:sp>
        <p:nvSpPr>
          <p:cNvPr id="3" name="object 3"/>
          <p:cNvSpPr txBox="1"/>
          <p:nvPr/>
        </p:nvSpPr>
        <p:spPr>
          <a:xfrm>
            <a:off x="380491" y="1551178"/>
            <a:ext cx="8009255" cy="4293235"/>
          </a:xfrm>
          <a:prstGeom prst="rect">
            <a:avLst/>
          </a:prstGeom>
        </p:spPr>
        <p:txBody>
          <a:bodyPr vert="horz" wrap="square" lIns="0" tIns="12065" rIns="0" bIns="0" rtlCol="0">
            <a:spAutoFit/>
          </a:bodyPr>
          <a:lstStyle/>
          <a:p>
            <a:pPr marL="287020" marR="107950" indent="-274320" algn="just">
              <a:lnSpc>
                <a:spcPct val="100000"/>
              </a:lnSpc>
              <a:spcBef>
                <a:spcPts val="95"/>
              </a:spcBef>
              <a:buClr>
                <a:srgbClr val="D16248"/>
              </a:buClr>
              <a:buSzPct val="84000"/>
              <a:buFont typeface="Segoe UI Symbol"/>
              <a:buChar char="⚫"/>
              <a:tabLst>
                <a:tab pos="287020" algn="l"/>
              </a:tabLst>
            </a:pPr>
            <a:r>
              <a:rPr sz="2500" dirty="0">
                <a:latin typeface="Georgia"/>
                <a:cs typeface="Georgia"/>
              </a:rPr>
              <a:t>2013</a:t>
            </a:r>
            <a:r>
              <a:rPr sz="2500" spc="-75" dirty="0">
                <a:latin typeface="Georgia"/>
                <a:cs typeface="Georgia"/>
              </a:rPr>
              <a:t> </a:t>
            </a:r>
            <a:r>
              <a:rPr sz="2500" dirty="0">
                <a:latin typeface="Georgia"/>
                <a:cs typeface="Georgia"/>
              </a:rPr>
              <a:t>yılına</a:t>
            </a:r>
            <a:r>
              <a:rPr sz="2500" spc="-80" dirty="0">
                <a:latin typeface="Georgia"/>
                <a:cs typeface="Georgia"/>
              </a:rPr>
              <a:t> </a:t>
            </a:r>
            <a:r>
              <a:rPr sz="2500" dirty="0">
                <a:latin typeface="Georgia"/>
                <a:cs typeface="Georgia"/>
              </a:rPr>
              <a:t>gelindiğinde</a:t>
            </a:r>
            <a:r>
              <a:rPr sz="2500" spc="-45" dirty="0">
                <a:latin typeface="Georgia"/>
                <a:cs typeface="Georgia"/>
              </a:rPr>
              <a:t> </a:t>
            </a:r>
            <a:r>
              <a:rPr sz="2500" dirty="0">
                <a:latin typeface="Georgia"/>
                <a:cs typeface="Georgia"/>
              </a:rPr>
              <a:t>Dünya</a:t>
            </a:r>
            <a:r>
              <a:rPr sz="2500" spc="-80" dirty="0">
                <a:latin typeface="Georgia"/>
                <a:cs typeface="Georgia"/>
              </a:rPr>
              <a:t> </a:t>
            </a:r>
            <a:r>
              <a:rPr sz="2500" dirty="0">
                <a:latin typeface="Georgia"/>
                <a:cs typeface="Georgia"/>
              </a:rPr>
              <a:t>Sağlık</a:t>
            </a:r>
            <a:r>
              <a:rPr sz="2500" spc="-75" dirty="0">
                <a:latin typeface="Georgia"/>
                <a:cs typeface="Georgia"/>
              </a:rPr>
              <a:t> </a:t>
            </a:r>
            <a:r>
              <a:rPr sz="2500" dirty="0">
                <a:latin typeface="Georgia"/>
                <a:cs typeface="Georgia"/>
              </a:rPr>
              <a:t>Örgütü</a:t>
            </a:r>
            <a:r>
              <a:rPr sz="2500" spc="-80" dirty="0">
                <a:latin typeface="Georgia"/>
                <a:cs typeface="Georgia"/>
              </a:rPr>
              <a:t> </a:t>
            </a:r>
            <a:r>
              <a:rPr sz="2500" dirty="0">
                <a:latin typeface="Georgia"/>
                <a:cs typeface="Georgia"/>
              </a:rPr>
              <a:t>de</a:t>
            </a:r>
            <a:r>
              <a:rPr sz="2500" spc="-70" dirty="0">
                <a:latin typeface="Georgia"/>
                <a:cs typeface="Georgia"/>
              </a:rPr>
              <a:t> </a:t>
            </a:r>
            <a:r>
              <a:rPr sz="2500" spc="-10" dirty="0">
                <a:latin typeface="Georgia"/>
                <a:cs typeface="Georgia"/>
              </a:rPr>
              <a:t>genel </a:t>
            </a:r>
            <a:r>
              <a:rPr sz="2500" dirty="0">
                <a:latin typeface="Georgia"/>
                <a:cs typeface="Georgia"/>
              </a:rPr>
              <a:t>okuryazarlık</a:t>
            </a:r>
            <a:r>
              <a:rPr sz="2500" spc="-60" dirty="0">
                <a:latin typeface="Georgia"/>
                <a:cs typeface="Georgia"/>
              </a:rPr>
              <a:t> </a:t>
            </a:r>
            <a:r>
              <a:rPr sz="2500" dirty="0">
                <a:latin typeface="Georgia"/>
                <a:cs typeface="Georgia"/>
              </a:rPr>
              <a:t>düzeyi</a:t>
            </a:r>
            <a:r>
              <a:rPr sz="2500" spc="-60" dirty="0">
                <a:latin typeface="Georgia"/>
                <a:cs typeface="Georgia"/>
              </a:rPr>
              <a:t> </a:t>
            </a:r>
            <a:r>
              <a:rPr sz="2500" dirty="0" err="1">
                <a:latin typeface="Georgia"/>
                <a:cs typeface="Georgia"/>
              </a:rPr>
              <a:t>ile</a:t>
            </a:r>
            <a:r>
              <a:rPr sz="2500" spc="-65" dirty="0">
                <a:latin typeface="Georgia"/>
                <a:cs typeface="Georgia"/>
              </a:rPr>
              <a:t> </a:t>
            </a:r>
            <a:r>
              <a:rPr sz="2500" spc="-90" dirty="0" err="1" smtClean="0">
                <a:latin typeface="Georgia"/>
                <a:cs typeface="Georgia"/>
              </a:rPr>
              <a:t>ili</a:t>
            </a:r>
            <a:r>
              <a:rPr lang="tr-TR" sz="2500" spc="-90" dirty="0" smtClean="0">
                <a:latin typeface="Georgia"/>
                <a:cs typeface="Georgia"/>
              </a:rPr>
              <a:t>ş</a:t>
            </a:r>
            <a:r>
              <a:rPr sz="2500" spc="-90" dirty="0" err="1" smtClean="0">
                <a:latin typeface="Georgia"/>
                <a:cs typeface="Georgia"/>
              </a:rPr>
              <a:t>kisine</a:t>
            </a:r>
            <a:r>
              <a:rPr sz="2500" spc="-60" dirty="0" smtClean="0">
                <a:latin typeface="Georgia"/>
                <a:cs typeface="Georgia"/>
              </a:rPr>
              <a:t> </a:t>
            </a:r>
            <a:r>
              <a:rPr sz="2500" dirty="0">
                <a:latin typeface="Georgia"/>
                <a:cs typeface="Georgia"/>
              </a:rPr>
              <a:t>vurgu</a:t>
            </a:r>
            <a:r>
              <a:rPr sz="2500" spc="-60" dirty="0">
                <a:latin typeface="Georgia"/>
                <a:cs typeface="Georgia"/>
              </a:rPr>
              <a:t> </a:t>
            </a:r>
            <a:r>
              <a:rPr sz="2500" dirty="0">
                <a:latin typeface="Georgia"/>
                <a:cs typeface="Georgia"/>
              </a:rPr>
              <a:t>yaparak</a:t>
            </a:r>
            <a:r>
              <a:rPr sz="2500" spc="-75" dirty="0">
                <a:latin typeface="Georgia"/>
                <a:cs typeface="Georgia"/>
              </a:rPr>
              <a:t> </a:t>
            </a:r>
            <a:r>
              <a:rPr sz="2500" spc="-10" dirty="0">
                <a:latin typeface="Georgia"/>
                <a:cs typeface="Georgia"/>
              </a:rPr>
              <a:t>sağlık </a:t>
            </a:r>
            <a:r>
              <a:rPr sz="2500" dirty="0">
                <a:latin typeface="Georgia"/>
                <a:cs typeface="Georgia"/>
              </a:rPr>
              <a:t>okuryazarlığı</a:t>
            </a:r>
            <a:r>
              <a:rPr sz="2500" spc="-135" dirty="0">
                <a:latin typeface="Georgia"/>
                <a:cs typeface="Georgia"/>
              </a:rPr>
              <a:t> </a:t>
            </a:r>
            <a:r>
              <a:rPr sz="2500" dirty="0" err="1">
                <a:latin typeface="Georgia"/>
                <a:cs typeface="Georgia"/>
              </a:rPr>
              <a:t>tanımını</a:t>
            </a:r>
            <a:r>
              <a:rPr sz="2500" spc="-50" dirty="0">
                <a:latin typeface="Georgia"/>
                <a:cs typeface="Georgia"/>
              </a:rPr>
              <a:t> </a:t>
            </a:r>
            <a:r>
              <a:rPr lang="tr-TR" sz="2500" spc="-380" dirty="0">
                <a:latin typeface="Georgia"/>
                <a:cs typeface="Georgia"/>
              </a:rPr>
              <a:t>ş</a:t>
            </a:r>
            <a:r>
              <a:rPr sz="2500" spc="-380" dirty="0" smtClean="0">
                <a:latin typeface="Georgia"/>
                <a:cs typeface="Georgia"/>
              </a:rPr>
              <a:t>u</a:t>
            </a:r>
            <a:r>
              <a:rPr sz="2500" spc="-5" dirty="0" smtClean="0">
                <a:latin typeface="Georgia"/>
                <a:cs typeface="Georgia"/>
              </a:rPr>
              <a:t> </a:t>
            </a:r>
            <a:r>
              <a:rPr lang="tr-TR" sz="2500" spc="-110" dirty="0">
                <a:latin typeface="Georgia"/>
                <a:cs typeface="Georgia"/>
              </a:rPr>
              <a:t>ş</a:t>
            </a:r>
            <a:r>
              <a:rPr sz="2500" spc="-110" dirty="0" err="1" smtClean="0">
                <a:latin typeface="Georgia"/>
                <a:cs typeface="Georgia"/>
              </a:rPr>
              <a:t>ekilde</a:t>
            </a:r>
            <a:r>
              <a:rPr sz="2500" spc="-40" dirty="0" smtClean="0">
                <a:latin typeface="Georgia"/>
                <a:cs typeface="Georgia"/>
              </a:rPr>
              <a:t> </a:t>
            </a:r>
            <a:r>
              <a:rPr sz="2500" spc="-10" dirty="0" err="1" smtClean="0">
                <a:latin typeface="Georgia"/>
                <a:cs typeface="Georgia"/>
              </a:rPr>
              <a:t>yenilemi</a:t>
            </a:r>
            <a:r>
              <a:rPr lang="tr-TR" sz="2500" spc="-10" dirty="0" smtClean="0">
                <a:latin typeface="Georgia"/>
                <a:cs typeface="Georgia"/>
              </a:rPr>
              <a:t>ş</a:t>
            </a:r>
            <a:r>
              <a:rPr sz="2500" spc="-10" dirty="0" err="1" smtClean="0">
                <a:latin typeface="Georgia"/>
                <a:cs typeface="Georgia"/>
              </a:rPr>
              <a:t>tir</a:t>
            </a:r>
            <a:r>
              <a:rPr sz="2500" spc="-10" dirty="0">
                <a:latin typeface="Georgia"/>
                <a:cs typeface="Georgia"/>
              </a:rPr>
              <a:t>:</a:t>
            </a:r>
            <a:endParaRPr sz="2500" dirty="0">
              <a:latin typeface="Georgia"/>
              <a:cs typeface="Georgia"/>
            </a:endParaRPr>
          </a:p>
          <a:p>
            <a:pPr marL="287020" marR="5080" indent="-274320" algn="just">
              <a:lnSpc>
                <a:spcPct val="100000"/>
              </a:lnSpc>
              <a:spcBef>
                <a:spcPts val="600"/>
              </a:spcBef>
              <a:buClr>
                <a:srgbClr val="D16248"/>
              </a:buClr>
              <a:buSzPct val="84000"/>
              <a:buFont typeface="Segoe UI Symbol"/>
              <a:buChar char="⚫"/>
              <a:tabLst>
                <a:tab pos="287020" algn="l"/>
              </a:tabLst>
            </a:pPr>
            <a:r>
              <a:rPr sz="2500" dirty="0">
                <a:latin typeface="Georgia"/>
                <a:cs typeface="Georgia"/>
              </a:rPr>
              <a:t>“</a:t>
            </a:r>
            <a:r>
              <a:rPr sz="2500" dirty="0">
                <a:solidFill>
                  <a:srgbClr val="FF0000"/>
                </a:solidFill>
                <a:latin typeface="Georgia"/>
                <a:cs typeface="Georgia"/>
              </a:rPr>
              <a:t>Sağlık</a:t>
            </a:r>
            <a:r>
              <a:rPr sz="2500" spc="-135" dirty="0">
                <a:solidFill>
                  <a:srgbClr val="FF0000"/>
                </a:solidFill>
                <a:latin typeface="Georgia"/>
                <a:cs typeface="Georgia"/>
              </a:rPr>
              <a:t> </a:t>
            </a:r>
            <a:r>
              <a:rPr sz="2500" dirty="0">
                <a:solidFill>
                  <a:srgbClr val="FF0000"/>
                </a:solidFill>
                <a:latin typeface="Georgia"/>
                <a:cs typeface="Georgia"/>
              </a:rPr>
              <a:t>okuryazarlığı</a:t>
            </a:r>
            <a:r>
              <a:rPr sz="2500" spc="-65" dirty="0">
                <a:solidFill>
                  <a:srgbClr val="FF0000"/>
                </a:solidFill>
                <a:latin typeface="Georgia"/>
                <a:cs typeface="Georgia"/>
              </a:rPr>
              <a:t> </a:t>
            </a:r>
            <a:r>
              <a:rPr sz="2500" dirty="0">
                <a:solidFill>
                  <a:srgbClr val="FF0000"/>
                </a:solidFill>
                <a:latin typeface="Georgia"/>
                <a:cs typeface="Georgia"/>
              </a:rPr>
              <a:t>genel</a:t>
            </a:r>
            <a:r>
              <a:rPr sz="2500" spc="-75" dirty="0">
                <a:solidFill>
                  <a:srgbClr val="FF0000"/>
                </a:solidFill>
                <a:latin typeface="Georgia"/>
                <a:cs typeface="Georgia"/>
              </a:rPr>
              <a:t> </a:t>
            </a:r>
            <a:r>
              <a:rPr sz="2500" dirty="0">
                <a:solidFill>
                  <a:srgbClr val="FF0000"/>
                </a:solidFill>
                <a:latin typeface="Georgia"/>
                <a:cs typeface="Georgia"/>
              </a:rPr>
              <a:t>okuryazarlık</a:t>
            </a:r>
            <a:r>
              <a:rPr sz="2500" spc="-70" dirty="0">
                <a:solidFill>
                  <a:srgbClr val="FF0000"/>
                </a:solidFill>
                <a:latin typeface="Georgia"/>
                <a:cs typeface="Georgia"/>
              </a:rPr>
              <a:t> </a:t>
            </a:r>
            <a:r>
              <a:rPr sz="2500" dirty="0" err="1">
                <a:solidFill>
                  <a:srgbClr val="FF0000"/>
                </a:solidFill>
                <a:latin typeface="Georgia"/>
                <a:cs typeface="Georgia"/>
              </a:rPr>
              <a:t>ile</a:t>
            </a:r>
            <a:r>
              <a:rPr sz="2500" spc="-90" dirty="0">
                <a:solidFill>
                  <a:srgbClr val="FF0000"/>
                </a:solidFill>
                <a:latin typeface="Georgia"/>
                <a:cs typeface="Georgia"/>
              </a:rPr>
              <a:t> </a:t>
            </a:r>
            <a:r>
              <a:rPr sz="2500" spc="-100" dirty="0" err="1" smtClean="0">
                <a:solidFill>
                  <a:srgbClr val="FF0000"/>
                </a:solidFill>
                <a:latin typeface="Georgia"/>
                <a:cs typeface="Georgia"/>
              </a:rPr>
              <a:t>ili</a:t>
            </a:r>
            <a:r>
              <a:rPr lang="tr-TR" sz="2500" spc="-100" dirty="0" smtClean="0">
                <a:solidFill>
                  <a:srgbClr val="FF0000"/>
                </a:solidFill>
                <a:latin typeface="Georgia"/>
                <a:cs typeface="Georgia"/>
              </a:rPr>
              <a:t>ş</a:t>
            </a:r>
            <a:r>
              <a:rPr sz="2500" spc="-100" dirty="0" err="1" smtClean="0">
                <a:solidFill>
                  <a:srgbClr val="FF0000"/>
                </a:solidFill>
                <a:latin typeface="Georgia"/>
                <a:cs typeface="Georgia"/>
              </a:rPr>
              <a:t>kili</a:t>
            </a:r>
            <a:r>
              <a:rPr sz="2500" spc="-50" dirty="0" smtClean="0">
                <a:solidFill>
                  <a:srgbClr val="FF0000"/>
                </a:solidFill>
                <a:latin typeface="Georgia"/>
                <a:cs typeface="Georgia"/>
              </a:rPr>
              <a:t> </a:t>
            </a:r>
            <a:r>
              <a:rPr sz="2500" spc="-20" dirty="0">
                <a:solidFill>
                  <a:srgbClr val="FF0000"/>
                </a:solidFill>
                <a:latin typeface="Georgia"/>
                <a:cs typeface="Georgia"/>
              </a:rPr>
              <a:t>olup </a:t>
            </a:r>
            <a:r>
              <a:rPr sz="2500" dirty="0" err="1">
                <a:solidFill>
                  <a:srgbClr val="FF0000"/>
                </a:solidFill>
                <a:latin typeface="Georgia"/>
                <a:cs typeface="Georgia"/>
              </a:rPr>
              <a:t>insanların</a:t>
            </a:r>
            <a:r>
              <a:rPr sz="2500" spc="-105" dirty="0">
                <a:solidFill>
                  <a:srgbClr val="FF0000"/>
                </a:solidFill>
                <a:latin typeface="Georgia"/>
                <a:cs typeface="Georgia"/>
              </a:rPr>
              <a:t> </a:t>
            </a:r>
            <a:r>
              <a:rPr sz="2500" spc="-90" dirty="0" err="1" smtClean="0">
                <a:solidFill>
                  <a:srgbClr val="FF0000"/>
                </a:solidFill>
                <a:latin typeface="Georgia"/>
                <a:cs typeface="Georgia"/>
              </a:rPr>
              <a:t>ya</a:t>
            </a:r>
            <a:r>
              <a:rPr lang="tr-TR" sz="2500" spc="-90" dirty="0" smtClean="0">
                <a:solidFill>
                  <a:srgbClr val="FF0000"/>
                </a:solidFill>
                <a:latin typeface="Georgia"/>
                <a:cs typeface="Georgia"/>
              </a:rPr>
              <a:t>ş</a:t>
            </a:r>
            <a:r>
              <a:rPr sz="2500" spc="-90" dirty="0" err="1" smtClean="0">
                <a:solidFill>
                  <a:srgbClr val="FF0000"/>
                </a:solidFill>
                <a:latin typeface="Georgia"/>
                <a:cs typeface="Georgia"/>
              </a:rPr>
              <a:t>amları</a:t>
            </a:r>
            <a:r>
              <a:rPr sz="2500" spc="-60" dirty="0" smtClean="0">
                <a:solidFill>
                  <a:srgbClr val="FF0000"/>
                </a:solidFill>
                <a:latin typeface="Georgia"/>
                <a:cs typeface="Georgia"/>
              </a:rPr>
              <a:t> </a:t>
            </a:r>
            <a:r>
              <a:rPr sz="2500" dirty="0">
                <a:solidFill>
                  <a:srgbClr val="FF0000"/>
                </a:solidFill>
                <a:latin typeface="Georgia"/>
                <a:cs typeface="Georgia"/>
              </a:rPr>
              <a:t>boyunca</a:t>
            </a:r>
            <a:r>
              <a:rPr sz="2500" spc="-50" dirty="0">
                <a:solidFill>
                  <a:srgbClr val="FF0000"/>
                </a:solidFill>
                <a:latin typeface="Georgia"/>
                <a:cs typeface="Georgia"/>
              </a:rPr>
              <a:t> </a:t>
            </a:r>
            <a:r>
              <a:rPr sz="2500" dirty="0">
                <a:solidFill>
                  <a:srgbClr val="FF0000"/>
                </a:solidFill>
                <a:latin typeface="Georgia"/>
                <a:cs typeface="Georgia"/>
              </a:rPr>
              <a:t>sağlık</a:t>
            </a:r>
            <a:r>
              <a:rPr sz="2500" spc="-85" dirty="0">
                <a:solidFill>
                  <a:srgbClr val="FF0000"/>
                </a:solidFill>
                <a:latin typeface="Georgia"/>
                <a:cs typeface="Georgia"/>
              </a:rPr>
              <a:t> </a:t>
            </a:r>
            <a:r>
              <a:rPr sz="2500" dirty="0">
                <a:solidFill>
                  <a:srgbClr val="FF0000"/>
                </a:solidFill>
                <a:latin typeface="Georgia"/>
                <a:cs typeface="Georgia"/>
              </a:rPr>
              <a:t>hizmetleri</a:t>
            </a:r>
            <a:r>
              <a:rPr sz="2500" spc="-65" dirty="0">
                <a:solidFill>
                  <a:srgbClr val="FF0000"/>
                </a:solidFill>
                <a:latin typeface="Georgia"/>
                <a:cs typeface="Georgia"/>
              </a:rPr>
              <a:t> </a:t>
            </a:r>
            <a:r>
              <a:rPr sz="2500" dirty="0">
                <a:solidFill>
                  <a:srgbClr val="FF0000"/>
                </a:solidFill>
                <a:latin typeface="Georgia"/>
                <a:cs typeface="Georgia"/>
              </a:rPr>
              <a:t>ile</a:t>
            </a:r>
            <a:r>
              <a:rPr sz="2500" spc="-75" dirty="0">
                <a:solidFill>
                  <a:srgbClr val="FF0000"/>
                </a:solidFill>
                <a:latin typeface="Georgia"/>
                <a:cs typeface="Georgia"/>
              </a:rPr>
              <a:t> </a:t>
            </a:r>
            <a:r>
              <a:rPr sz="2500" spc="-10" dirty="0">
                <a:solidFill>
                  <a:srgbClr val="FF0000"/>
                </a:solidFill>
                <a:latin typeface="Georgia"/>
                <a:cs typeface="Georgia"/>
              </a:rPr>
              <a:t>ilgili </a:t>
            </a:r>
            <a:r>
              <a:rPr sz="2500" dirty="0">
                <a:solidFill>
                  <a:srgbClr val="FF0000"/>
                </a:solidFill>
                <a:latin typeface="Georgia"/>
                <a:cs typeface="Georgia"/>
              </a:rPr>
              <a:t>konularda</a:t>
            </a:r>
            <a:r>
              <a:rPr sz="2500" spc="-60" dirty="0">
                <a:solidFill>
                  <a:srgbClr val="FF0000"/>
                </a:solidFill>
                <a:latin typeface="Georgia"/>
                <a:cs typeface="Georgia"/>
              </a:rPr>
              <a:t> </a:t>
            </a:r>
            <a:r>
              <a:rPr sz="2500" dirty="0" err="1">
                <a:solidFill>
                  <a:srgbClr val="FF0000"/>
                </a:solidFill>
                <a:latin typeface="Georgia"/>
                <a:cs typeface="Georgia"/>
              </a:rPr>
              <a:t>kanaat</a:t>
            </a:r>
            <a:r>
              <a:rPr sz="2500" spc="-65" dirty="0">
                <a:solidFill>
                  <a:srgbClr val="FF0000"/>
                </a:solidFill>
                <a:latin typeface="Georgia"/>
                <a:cs typeface="Georgia"/>
              </a:rPr>
              <a:t> </a:t>
            </a:r>
            <a:r>
              <a:rPr sz="2500" spc="-60" dirty="0" err="1" smtClean="0">
                <a:solidFill>
                  <a:srgbClr val="FF0000"/>
                </a:solidFill>
                <a:latin typeface="Georgia"/>
                <a:cs typeface="Georgia"/>
              </a:rPr>
              <a:t>geli</a:t>
            </a:r>
            <a:r>
              <a:rPr lang="tr-TR" sz="2500" spc="-60" dirty="0" smtClean="0">
                <a:solidFill>
                  <a:srgbClr val="FF0000"/>
                </a:solidFill>
                <a:latin typeface="Georgia"/>
                <a:cs typeface="Georgia"/>
              </a:rPr>
              <a:t>ş</a:t>
            </a:r>
            <a:r>
              <a:rPr sz="2500" spc="-60" dirty="0" err="1" smtClean="0">
                <a:solidFill>
                  <a:srgbClr val="FF0000"/>
                </a:solidFill>
                <a:latin typeface="Georgia"/>
                <a:cs typeface="Georgia"/>
              </a:rPr>
              <a:t>tirmeleri</a:t>
            </a:r>
            <a:r>
              <a:rPr sz="2500" spc="-65" dirty="0" smtClean="0">
                <a:solidFill>
                  <a:srgbClr val="FF0000"/>
                </a:solidFill>
                <a:latin typeface="Georgia"/>
                <a:cs typeface="Georgia"/>
              </a:rPr>
              <a:t> </a:t>
            </a:r>
            <a:r>
              <a:rPr sz="2500" dirty="0">
                <a:solidFill>
                  <a:srgbClr val="FF0000"/>
                </a:solidFill>
                <a:latin typeface="Georgia"/>
                <a:cs typeface="Georgia"/>
              </a:rPr>
              <a:t>ve</a:t>
            </a:r>
            <a:r>
              <a:rPr sz="2500" spc="-75" dirty="0">
                <a:solidFill>
                  <a:srgbClr val="FF0000"/>
                </a:solidFill>
                <a:latin typeface="Georgia"/>
                <a:cs typeface="Georgia"/>
              </a:rPr>
              <a:t> </a:t>
            </a:r>
            <a:r>
              <a:rPr sz="2500" dirty="0">
                <a:solidFill>
                  <a:srgbClr val="FF0000"/>
                </a:solidFill>
                <a:latin typeface="Georgia"/>
                <a:cs typeface="Georgia"/>
              </a:rPr>
              <a:t>karar</a:t>
            </a:r>
            <a:r>
              <a:rPr sz="2500" spc="-35" dirty="0">
                <a:solidFill>
                  <a:srgbClr val="FF0000"/>
                </a:solidFill>
                <a:latin typeface="Georgia"/>
                <a:cs typeface="Georgia"/>
              </a:rPr>
              <a:t> </a:t>
            </a:r>
            <a:r>
              <a:rPr sz="2500" spc="-10" dirty="0">
                <a:solidFill>
                  <a:srgbClr val="FF0000"/>
                </a:solidFill>
                <a:latin typeface="Georgia"/>
                <a:cs typeface="Georgia"/>
              </a:rPr>
              <a:t>verebilmeleri, </a:t>
            </a:r>
            <a:r>
              <a:rPr sz="2500" dirty="0">
                <a:solidFill>
                  <a:srgbClr val="FF0000"/>
                </a:solidFill>
                <a:latin typeface="Georgia"/>
                <a:cs typeface="Georgia"/>
              </a:rPr>
              <a:t>sağlıklarını</a:t>
            </a:r>
            <a:r>
              <a:rPr sz="2500" spc="-90" dirty="0">
                <a:solidFill>
                  <a:srgbClr val="FF0000"/>
                </a:solidFill>
                <a:latin typeface="Georgia"/>
                <a:cs typeface="Georgia"/>
              </a:rPr>
              <a:t> </a:t>
            </a:r>
            <a:r>
              <a:rPr sz="2500" dirty="0">
                <a:solidFill>
                  <a:srgbClr val="FF0000"/>
                </a:solidFill>
                <a:latin typeface="Georgia"/>
                <a:cs typeface="Georgia"/>
              </a:rPr>
              <a:t>korumak,</a:t>
            </a:r>
            <a:r>
              <a:rPr sz="2500" spc="-75" dirty="0">
                <a:solidFill>
                  <a:srgbClr val="FF0000"/>
                </a:solidFill>
                <a:latin typeface="Georgia"/>
                <a:cs typeface="Georgia"/>
              </a:rPr>
              <a:t> </a:t>
            </a:r>
            <a:r>
              <a:rPr sz="2500" dirty="0">
                <a:solidFill>
                  <a:srgbClr val="FF0000"/>
                </a:solidFill>
                <a:latin typeface="Georgia"/>
                <a:cs typeface="Georgia"/>
              </a:rPr>
              <a:t>sürdürmek</a:t>
            </a:r>
            <a:r>
              <a:rPr sz="2500" spc="-100" dirty="0">
                <a:solidFill>
                  <a:srgbClr val="FF0000"/>
                </a:solidFill>
                <a:latin typeface="Georgia"/>
                <a:cs typeface="Georgia"/>
              </a:rPr>
              <a:t> </a:t>
            </a:r>
            <a:r>
              <a:rPr sz="2500" dirty="0" err="1">
                <a:solidFill>
                  <a:srgbClr val="FF0000"/>
                </a:solidFill>
                <a:latin typeface="Georgia"/>
                <a:cs typeface="Georgia"/>
              </a:rPr>
              <a:t>ve</a:t>
            </a:r>
            <a:r>
              <a:rPr sz="2500" spc="-100" dirty="0">
                <a:solidFill>
                  <a:srgbClr val="FF0000"/>
                </a:solidFill>
                <a:latin typeface="Georgia"/>
                <a:cs typeface="Georgia"/>
              </a:rPr>
              <a:t> </a:t>
            </a:r>
            <a:r>
              <a:rPr sz="2500" spc="-65" dirty="0" err="1" smtClean="0">
                <a:solidFill>
                  <a:srgbClr val="FF0000"/>
                </a:solidFill>
                <a:latin typeface="Georgia"/>
                <a:cs typeface="Georgia"/>
              </a:rPr>
              <a:t>geli</a:t>
            </a:r>
            <a:r>
              <a:rPr lang="tr-TR" sz="2500" spc="-65" dirty="0" smtClean="0">
                <a:solidFill>
                  <a:srgbClr val="FF0000"/>
                </a:solidFill>
                <a:latin typeface="Georgia"/>
                <a:cs typeface="Georgia"/>
              </a:rPr>
              <a:t>ş</a:t>
            </a:r>
            <a:r>
              <a:rPr sz="2500" spc="-65" dirty="0" err="1" smtClean="0">
                <a:solidFill>
                  <a:srgbClr val="FF0000"/>
                </a:solidFill>
                <a:latin typeface="Georgia"/>
                <a:cs typeface="Georgia"/>
              </a:rPr>
              <a:t>tirmek</a:t>
            </a:r>
            <a:r>
              <a:rPr sz="2500" spc="-65" dirty="0">
                <a:solidFill>
                  <a:srgbClr val="FF0000"/>
                </a:solidFill>
                <a:latin typeface="Georgia"/>
                <a:cs typeface="Georgia"/>
              </a:rPr>
              <a:t>,</a:t>
            </a:r>
            <a:r>
              <a:rPr sz="2500" spc="-85" dirty="0">
                <a:solidFill>
                  <a:srgbClr val="FF0000"/>
                </a:solidFill>
                <a:latin typeface="Georgia"/>
                <a:cs typeface="Georgia"/>
              </a:rPr>
              <a:t> </a:t>
            </a:r>
            <a:r>
              <a:rPr sz="2500" spc="-65" dirty="0" err="1" smtClean="0">
                <a:solidFill>
                  <a:srgbClr val="FF0000"/>
                </a:solidFill>
                <a:latin typeface="Georgia"/>
                <a:cs typeface="Georgia"/>
              </a:rPr>
              <a:t>ya</a:t>
            </a:r>
            <a:r>
              <a:rPr lang="tr-TR" sz="2500" spc="-65" dirty="0" smtClean="0">
                <a:solidFill>
                  <a:srgbClr val="FF0000"/>
                </a:solidFill>
                <a:latin typeface="Georgia"/>
                <a:cs typeface="Georgia"/>
              </a:rPr>
              <a:t>ş</a:t>
            </a:r>
            <a:r>
              <a:rPr sz="2500" spc="-65" dirty="0" smtClean="0">
                <a:solidFill>
                  <a:srgbClr val="FF0000"/>
                </a:solidFill>
                <a:latin typeface="Georgia"/>
                <a:cs typeface="Georgia"/>
              </a:rPr>
              <a:t>am </a:t>
            </a:r>
            <a:r>
              <a:rPr sz="2500" dirty="0">
                <a:solidFill>
                  <a:srgbClr val="FF0000"/>
                </a:solidFill>
                <a:latin typeface="Georgia"/>
                <a:cs typeface="Georgia"/>
              </a:rPr>
              <a:t>kalitesini</a:t>
            </a:r>
            <a:r>
              <a:rPr sz="2500" spc="-50" dirty="0">
                <a:solidFill>
                  <a:srgbClr val="FF0000"/>
                </a:solidFill>
                <a:latin typeface="Georgia"/>
                <a:cs typeface="Georgia"/>
              </a:rPr>
              <a:t> </a:t>
            </a:r>
            <a:r>
              <a:rPr sz="2500" dirty="0">
                <a:solidFill>
                  <a:srgbClr val="FF0000"/>
                </a:solidFill>
                <a:latin typeface="Georgia"/>
                <a:cs typeface="Georgia"/>
              </a:rPr>
              <a:t>yükseltmek</a:t>
            </a:r>
            <a:r>
              <a:rPr sz="2500" spc="-75" dirty="0">
                <a:solidFill>
                  <a:srgbClr val="FF0000"/>
                </a:solidFill>
                <a:latin typeface="Georgia"/>
                <a:cs typeface="Georgia"/>
              </a:rPr>
              <a:t> </a:t>
            </a:r>
            <a:r>
              <a:rPr sz="2500" dirty="0">
                <a:solidFill>
                  <a:srgbClr val="FF0000"/>
                </a:solidFill>
                <a:latin typeface="Georgia"/>
                <a:cs typeface="Georgia"/>
              </a:rPr>
              <a:t>için</a:t>
            </a:r>
            <a:r>
              <a:rPr sz="2500" spc="-55" dirty="0">
                <a:solidFill>
                  <a:srgbClr val="FF0000"/>
                </a:solidFill>
                <a:latin typeface="Georgia"/>
                <a:cs typeface="Georgia"/>
              </a:rPr>
              <a:t> </a:t>
            </a:r>
            <a:r>
              <a:rPr sz="2500" dirty="0">
                <a:solidFill>
                  <a:srgbClr val="FF0000"/>
                </a:solidFill>
                <a:latin typeface="Georgia"/>
                <a:cs typeface="Georgia"/>
              </a:rPr>
              <a:t>sağlık</a:t>
            </a:r>
            <a:r>
              <a:rPr sz="2500" spc="-70" dirty="0">
                <a:solidFill>
                  <a:srgbClr val="FF0000"/>
                </a:solidFill>
                <a:latin typeface="Georgia"/>
                <a:cs typeface="Georgia"/>
              </a:rPr>
              <a:t> </a:t>
            </a:r>
            <a:r>
              <a:rPr sz="2500" dirty="0">
                <a:solidFill>
                  <a:srgbClr val="FF0000"/>
                </a:solidFill>
                <a:latin typeface="Georgia"/>
                <a:cs typeface="Georgia"/>
              </a:rPr>
              <a:t>ile</a:t>
            </a:r>
            <a:r>
              <a:rPr sz="2500" spc="-75" dirty="0">
                <a:solidFill>
                  <a:srgbClr val="FF0000"/>
                </a:solidFill>
                <a:latin typeface="Georgia"/>
                <a:cs typeface="Georgia"/>
              </a:rPr>
              <a:t> </a:t>
            </a:r>
            <a:r>
              <a:rPr sz="2500" dirty="0">
                <a:solidFill>
                  <a:srgbClr val="FF0000"/>
                </a:solidFill>
                <a:latin typeface="Georgia"/>
                <a:cs typeface="Georgia"/>
              </a:rPr>
              <a:t>ilgili</a:t>
            </a:r>
            <a:r>
              <a:rPr sz="2500" spc="-70" dirty="0">
                <a:solidFill>
                  <a:srgbClr val="FF0000"/>
                </a:solidFill>
                <a:latin typeface="Georgia"/>
                <a:cs typeface="Georgia"/>
              </a:rPr>
              <a:t> </a:t>
            </a:r>
            <a:r>
              <a:rPr sz="2500" spc="-10" dirty="0">
                <a:solidFill>
                  <a:srgbClr val="FF0000"/>
                </a:solidFill>
                <a:latin typeface="Georgia"/>
                <a:cs typeface="Georgia"/>
              </a:rPr>
              <a:t>bilgi</a:t>
            </a:r>
            <a:endParaRPr sz="2500" dirty="0">
              <a:latin typeface="Georgia"/>
              <a:cs typeface="Georgia"/>
            </a:endParaRPr>
          </a:p>
          <a:p>
            <a:pPr marL="287020" marR="179705" algn="just">
              <a:lnSpc>
                <a:spcPct val="100000"/>
              </a:lnSpc>
              <a:spcBef>
                <a:spcPts val="5"/>
              </a:spcBef>
            </a:pPr>
            <a:r>
              <a:rPr sz="2500" dirty="0" err="1">
                <a:solidFill>
                  <a:srgbClr val="FF0000"/>
                </a:solidFill>
                <a:latin typeface="Georgia"/>
                <a:cs typeface="Georgia"/>
              </a:rPr>
              <a:t>kaynaklarına</a:t>
            </a:r>
            <a:r>
              <a:rPr sz="2500" spc="-65" dirty="0">
                <a:solidFill>
                  <a:srgbClr val="FF0000"/>
                </a:solidFill>
                <a:latin typeface="Georgia"/>
                <a:cs typeface="Georgia"/>
              </a:rPr>
              <a:t> </a:t>
            </a:r>
            <a:r>
              <a:rPr sz="2500" spc="-50" dirty="0" err="1" smtClean="0">
                <a:solidFill>
                  <a:srgbClr val="FF0000"/>
                </a:solidFill>
                <a:latin typeface="Georgia"/>
                <a:cs typeface="Georgia"/>
              </a:rPr>
              <a:t>ula</a:t>
            </a:r>
            <a:r>
              <a:rPr lang="tr-TR" sz="2500" spc="-50" dirty="0" smtClean="0">
                <a:solidFill>
                  <a:srgbClr val="FF0000"/>
                </a:solidFill>
                <a:latin typeface="Georgia"/>
                <a:cs typeface="Georgia"/>
              </a:rPr>
              <a:t>ş</a:t>
            </a:r>
            <a:r>
              <a:rPr sz="2500" spc="-50" dirty="0" err="1" smtClean="0">
                <a:solidFill>
                  <a:srgbClr val="FF0000"/>
                </a:solidFill>
                <a:latin typeface="Georgia"/>
                <a:cs typeface="Georgia"/>
              </a:rPr>
              <a:t>abilmeleri</a:t>
            </a:r>
            <a:r>
              <a:rPr sz="2500" spc="-50" dirty="0">
                <a:solidFill>
                  <a:srgbClr val="FF0000"/>
                </a:solidFill>
                <a:latin typeface="Georgia"/>
                <a:cs typeface="Georgia"/>
              </a:rPr>
              <a:t>,</a:t>
            </a:r>
            <a:r>
              <a:rPr sz="2500" spc="-75" dirty="0">
                <a:solidFill>
                  <a:srgbClr val="FF0000"/>
                </a:solidFill>
                <a:latin typeface="Georgia"/>
                <a:cs typeface="Georgia"/>
              </a:rPr>
              <a:t> </a:t>
            </a:r>
            <a:r>
              <a:rPr sz="2500" dirty="0">
                <a:solidFill>
                  <a:srgbClr val="FF0000"/>
                </a:solidFill>
                <a:latin typeface="Georgia"/>
                <a:cs typeface="Georgia"/>
              </a:rPr>
              <a:t>sağlık</a:t>
            </a:r>
            <a:r>
              <a:rPr sz="2500" spc="-80" dirty="0">
                <a:solidFill>
                  <a:srgbClr val="FF0000"/>
                </a:solidFill>
                <a:latin typeface="Georgia"/>
                <a:cs typeface="Georgia"/>
              </a:rPr>
              <a:t> </a:t>
            </a:r>
            <a:r>
              <a:rPr sz="2500" dirty="0">
                <a:solidFill>
                  <a:srgbClr val="FF0000"/>
                </a:solidFill>
                <a:latin typeface="Georgia"/>
                <a:cs typeface="Georgia"/>
              </a:rPr>
              <a:t>ile</a:t>
            </a:r>
            <a:r>
              <a:rPr sz="2500" spc="-65" dirty="0">
                <a:solidFill>
                  <a:srgbClr val="FF0000"/>
                </a:solidFill>
                <a:latin typeface="Georgia"/>
                <a:cs typeface="Georgia"/>
              </a:rPr>
              <a:t> </a:t>
            </a:r>
            <a:r>
              <a:rPr sz="2500" dirty="0">
                <a:solidFill>
                  <a:srgbClr val="FF0000"/>
                </a:solidFill>
                <a:latin typeface="Georgia"/>
                <a:cs typeface="Georgia"/>
              </a:rPr>
              <a:t>ilgili</a:t>
            </a:r>
            <a:r>
              <a:rPr sz="2500" spc="-50" dirty="0">
                <a:solidFill>
                  <a:srgbClr val="FF0000"/>
                </a:solidFill>
                <a:latin typeface="Georgia"/>
                <a:cs typeface="Georgia"/>
              </a:rPr>
              <a:t> </a:t>
            </a:r>
            <a:r>
              <a:rPr sz="2500" dirty="0">
                <a:solidFill>
                  <a:srgbClr val="FF0000"/>
                </a:solidFill>
                <a:latin typeface="Georgia"/>
                <a:cs typeface="Georgia"/>
              </a:rPr>
              <a:t>bilgileri</a:t>
            </a:r>
            <a:r>
              <a:rPr sz="2500" spc="-65" dirty="0">
                <a:solidFill>
                  <a:srgbClr val="FF0000"/>
                </a:solidFill>
                <a:latin typeface="Georgia"/>
                <a:cs typeface="Georgia"/>
              </a:rPr>
              <a:t> </a:t>
            </a:r>
            <a:r>
              <a:rPr sz="2500" spc="-25" dirty="0">
                <a:solidFill>
                  <a:srgbClr val="FF0000"/>
                </a:solidFill>
                <a:latin typeface="Georgia"/>
                <a:cs typeface="Georgia"/>
              </a:rPr>
              <a:t>ve </a:t>
            </a:r>
            <a:r>
              <a:rPr sz="2500" dirty="0">
                <a:solidFill>
                  <a:srgbClr val="FF0000"/>
                </a:solidFill>
                <a:latin typeface="Georgia"/>
                <a:cs typeface="Georgia"/>
              </a:rPr>
              <a:t>mesajları</a:t>
            </a:r>
            <a:r>
              <a:rPr sz="2500" spc="-90" dirty="0">
                <a:solidFill>
                  <a:srgbClr val="FF0000"/>
                </a:solidFill>
                <a:latin typeface="Georgia"/>
                <a:cs typeface="Georgia"/>
              </a:rPr>
              <a:t> </a:t>
            </a:r>
            <a:r>
              <a:rPr sz="2500" dirty="0">
                <a:solidFill>
                  <a:srgbClr val="FF0000"/>
                </a:solidFill>
                <a:latin typeface="Georgia"/>
                <a:cs typeface="Georgia"/>
              </a:rPr>
              <a:t>doğru</a:t>
            </a:r>
            <a:r>
              <a:rPr sz="2500" spc="-70" dirty="0">
                <a:solidFill>
                  <a:srgbClr val="FF0000"/>
                </a:solidFill>
                <a:latin typeface="Georgia"/>
                <a:cs typeface="Georgia"/>
              </a:rPr>
              <a:t> </a:t>
            </a:r>
            <a:r>
              <a:rPr sz="2500" dirty="0">
                <a:solidFill>
                  <a:srgbClr val="FF0000"/>
                </a:solidFill>
                <a:latin typeface="Georgia"/>
                <a:cs typeface="Georgia"/>
              </a:rPr>
              <a:t>olarak</a:t>
            </a:r>
            <a:r>
              <a:rPr sz="2500" spc="-80" dirty="0">
                <a:solidFill>
                  <a:srgbClr val="FF0000"/>
                </a:solidFill>
                <a:latin typeface="Georgia"/>
                <a:cs typeface="Georgia"/>
              </a:rPr>
              <a:t> </a:t>
            </a:r>
            <a:r>
              <a:rPr sz="2500" dirty="0">
                <a:solidFill>
                  <a:srgbClr val="FF0000"/>
                </a:solidFill>
                <a:latin typeface="Georgia"/>
                <a:cs typeface="Georgia"/>
              </a:rPr>
              <a:t>algılamaları</a:t>
            </a:r>
            <a:r>
              <a:rPr sz="2500" spc="-85" dirty="0">
                <a:solidFill>
                  <a:srgbClr val="FF0000"/>
                </a:solidFill>
                <a:latin typeface="Georgia"/>
                <a:cs typeface="Georgia"/>
              </a:rPr>
              <a:t> </a:t>
            </a:r>
            <a:r>
              <a:rPr sz="2500" dirty="0">
                <a:solidFill>
                  <a:srgbClr val="FF0000"/>
                </a:solidFill>
                <a:latin typeface="Georgia"/>
                <a:cs typeface="Georgia"/>
              </a:rPr>
              <a:t>ve</a:t>
            </a:r>
            <a:r>
              <a:rPr sz="2500" spc="-90" dirty="0">
                <a:solidFill>
                  <a:srgbClr val="FF0000"/>
                </a:solidFill>
                <a:latin typeface="Georgia"/>
                <a:cs typeface="Georgia"/>
              </a:rPr>
              <a:t> </a:t>
            </a:r>
            <a:r>
              <a:rPr sz="2500" spc="-10" dirty="0">
                <a:solidFill>
                  <a:srgbClr val="FF0000"/>
                </a:solidFill>
                <a:latin typeface="Georgia"/>
                <a:cs typeface="Georgia"/>
              </a:rPr>
              <a:t>anlamaları</a:t>
            </a:r>
            <a:endParaRPr sz="2500" dirty="0">
              <a:latin typeface="Georgia"/>
              <a:cs typeface="Georgia"/>
            </a:endParaRPr>
          </a:p>
          <a:p>
            <a:pPr marL="287020" algn="just">
              <a:lnSpc>
                <a:spcPct val="100000"/>
              </a:lnSpc>
            </a:pPr>
            <a:r>
              <a:rPr sz="2500" dirty="0">
                <a:solidFill>
                  <a:srgbClr val="FF0000"/>
                </a:solidFill>
                <a:latin typeface="Georgia"/>
                <a:cs typeface="Georgia"/>
              </a:rPr>
              <a:t>konularındaki</a:t>
            </a:r>
            <a:r>
              <a:rPr sz="2500" spc="-70" dirty="0">
                <a:solidFill>
                  <a:srgbClr val="FF0000"/>
                </a:solidFill>
                <a:latin typeface="Georgia"/>
                <a:cs typeface="Georgia"/>
              </a:rPr>
              <a:t> </a:t>
            </a:r>
            <a:r>
              <a:rPr sz="2500" dirty="0">
                <a:solidFill>
                  <a:srgbClr val="FF0000"/>
                </a:solidFill>
                <a:latin typeface="Georgia"/>
                <a:cs typeface="Georgia"/>
              </a:rPr>
              <a:t>istekleri</a:t>
            </a:r>
            <a:r>
              <a:rPr sz="2500" spc="-85" dirty="0">
                <a:solidFill>
                  <a:srgbClr val="FF0000"/>
                </a:solidFill>
                <a:latin typeface="Georgia"/>
                <a:cs typeface="Georgia"/>
              </a:rPr>
              <a:t> </a:t>
            </a:r>
            <a:r>
              <a:rPr sz="2500" dirty="0">
                <a:solidFill>
                  <a:srgbClr val="FF0000"/>
                </a:solidFill>
                <a:latin typeface="Georgia"/>
                <a:cs typeface="Georgia"/>
              </a:rPr>
              <a:t>ve</a:t>
            </a:r>
            <a:r>
              <a:rPr sz="2500" spc="-85" dirty="0">
                <a:solidFill>
                  <a:srgbClr val="FF0000"/>
                </a:solidFill>
                <a:latin typeface="Georgia"/>
                <a:cs typeface="Georgia"/>
              </a:rPr>
              <a:t> </a:t>
            </a:r>
            <a:r>
              <a:rPr sz="2500" spc="-10" dirty="0">
                <a:solidFill>
                  <a:srgbClr val="FF0000"/>
                </a:solidFill>
                <a:latin typeface="Georgia"/>
                <a:cs typeface="Georgia"/>
              </a:rPr>
              <a:t>kapasiteleridir</a:t>
            </a:r>
            <a:r>
              <a:rPr sz="2500" spc="-10" dirty="0">
                <a:latin typeface="Georgia"/>
                <a:cs typeface="Georgia"/>
              </a:rPr>
              <a:t>”.</a:t>
            </a:r>
            <a:endParaRPr sz="2500" dirty="0">
              <a:latin typeface="Georgia"/>
              <a:cs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04800" y="1835022"/>
            <a:ext cx="8534400" cy="4478149"/>
          </a:xfrm>
        </p:spPr>
        <p:txBody>
          <a:bodyPr/>
          <a:lstStyle/>
          <a:p>
            <a:pPr marL="342900" indent="-342900" algn="just" fontAlgn="base">
              <a:buFont typeface="Arial" panose="020B0604020202020204" pitchFamily="34" charset="0"/>
              <a:buChar char="•"/>
            </a:pPr>
            <a:r>
              <a:rPr lang="tr-TR" sz="2400" dirty="0">
                <a:solidFill>
                  <a:srgbClr val="0D3851"/>
                </a:solidFill>
                <a:latin typeface="Poppins Regular"/>
              </a:rPr>
              <a:t>Sağlık okuryazarlığı; kişilerin sağlıkla ilgili bilgilere ulaşması, bu bilgileri anlaması ve sağlıkla ilgili kararlarında kullanabilmesi için gerekli olan zihinsel ve sosyal beceriler olarak ifade </a:t>
            </a:r>
            <a:r>
              <a:rPr lang="tr-TR" sz="2400" dirty="0" err="1">
                <a:solidFill>
                  <a:srgbClr val="0D3851"/>
                </a:solidFill>
                <a:latin typeface="Poppins Regular"/>
              </a:rPr>
              <a:t>edilmediktedir</a:t>
            </a:r>
            <a:r>
              <a:rPr lang="tr-TR" sz="2400" dirty="0" smtClean="0">
                <a:solidFill>
                  <a:srgbClr val="0D3851"/>
                </a:solidFill>
                <a:latin typeface="Poppins Regular"/>
              </a:rPr>
              <a:t>.</a:t>
            </a:r>
            <a:endParaRPr lang="tr-TR" sz="2400" baseline="30000" dirty="0" smtClean="0">
              <a:solidFill>
                <a:srgbClr val="0D3851"/>
              </a:solidFill>
              <a:latin typeface="Poppins Regular"/>
            </a:endParaRPr>
          </a:p>
          <a:p>
            <a:pPr marL="342900" indent="-342900" algn="just" fontAlgn="base">
              <a:buFont typeface="Arial" panose="020B0604020202020204" pitchFamily="34" charset="0"/>
              <a:buChar char="•"/>
            </a:pPr>
            <a:endParaRPr lang="tr-TR" sz="2400" dirty="0">
              <a:solidFill>
                <a:srgbClr val="0D3851"/>
              </a:solidFill>
              <a:latin typeface="Poppins Regular"/>
            </a:endParaRPr>
          </a:p>
          <a:p>
            <a:pPr marL="342900" indent="-342900" algn="just" fontAlgn="base">
              <a:buFont typeface="Arial" panose="020B0604020202020204" pitchFamily="34" charset="0"/>
              <a:buChar char="•"/>
            </a:pPr>
            <a:r>
              <a:rPr lang="tr-TR" sz="2400" dirty="0">
                <a:solidFill>
                  <a:srgbClr val="0D3851"/>
                </a:solidFill>
                <a:latin typeface="Poppins Regular"/>
              </a:rPr>
              <a:t>Bu kavram, hem sağlığın hem de okuryazarlığın günlük yaşam için kritik kaynaklar olduğu fikrine dayanmaktadır. Okuryazarlık düzeyimiz, sadece sağlık bilgilerine göre hareket etme değil, aynı zamanda birey, aile ve toplum olarak sağlığımızı daha fazla kontrol altına alma yeteneğimizi doğrudan </a:t>
            </a:r>
            <a:r>
              <a:rPr lang="tr-TR" sz="2400" dirty="0" smtClean="0">
                <a:solidFill>
                  <a:srgbClr val="0D3851"/>
                </a:solidFill>
                <a:latin typeface="Poppins Regular"/>
              </a:rPr>
              <a:t>etkilemektedir. </a:t>
            </a:r>
            <a:endParaRPr lang="tr-TR" sz="2400" dirty="0">
              <a:solidFill>
                <a:srgbClr val="0D3851"/>
              </a:solidFill>
              <a:latin typeface="Poppins Regular"/>
            </a:endParaRPr>
          </a:p>
          <a:p>
            <a:pPr marL="457200" indent="-457200">
              <a:buFont typeface="Arial" panose="020B0604020202020204" pitchFamily="34" charset="0"/>
              <a:buChar char="•"/>
            </a:pPr>
            <a:endParaRPr lang="tr-TR" dirty="0"/>
          </a:p>
        </p:txBody>
      </p:sp>
      <p:sp>
        <p:nvSpPr>
          <p:cNvPr id="4" name="object 2"/>
          <p:cNvSpPr txBox="1">
            <a:spLocks noGrp="1"/>
          </p:cNvSpPr>
          <p:nvPr>
            <p:ph type="title"/>
          </p:nvPr>
        </p:nvSpPr>
        <p:spPr>
          <a:prstGeom prst="rect">
            <a:avLst/>
          </a:prstGeom>
        </p:spPr>
        <p:txBody>
          <a:bodyPr vert="horz" wrap="square" lIns="0" tIns="422605" rIns="0" bIns="0" rtlCol="0">
            <a:spAutoFit/>
          </a:bodyPr>
          <a:lstStyle/>
          <a:p>
            <a:pPr marL="1330960">
              <a:lnSpc>
                <a:spcPct val="100000"/>
              </a:lnSpc>
              <a:spcBef>
                <a:spcPts val="100"/>
              </a:spcBef>
            </a:pPr>
            <a:r>
              <a:rPr dirty="0"/>
              <a:t>Sağlık</a:t>
            </a:r>
            <a:r>
              <a:rPr spc="-20" dirty="0"/>
              <a:t> </a:t>
            </a:r>
            <a:r>
              <a:rPr dirty="0"/>
              <a:t>Okuryazarlığı </a:t>
            </a:r>
            <a:r>
              <a:rPr spc="-10" dirty="0"/>
              <a:t>Nedir?</a:t>
            </a:r>
          </a:p>
        </p:txBody>
      </p:sp>
    </p:spTree>
    <p:extLst>
      <p:ext uri="{BB962C8B-B14F-4D97-AF65-F5344CB8AC3E}">
        <p14:creationId xmlns:p14="http://schemas.microsoft.com/office/powerpoint/2010/main" val="2283515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0491" y="228600"/>
            <a:ext cx="8079130" cy="1015663"/>
          </a:xfrm>
        </p:spPr>
        <p:txBody>
          <a:bodyPr/>
          <a:lstStyle/>
          <a:p>
            <a:pPr algn="ctr"/>
            <a:r>
              <a:rPr lang="tr-TR" dirty="0" smtClean="0"/>
              <a:t>Sağlık Okuryazarlığı ile Okuryazarlık Aynı Mıdır?</a:t>
            </a:r>
            <a:endParaRPr lang="tr-TR" dirty="0"/>
          </a:p>
        </p:txBody>
      </p:sp>
      <p:sp>
        <p:nvSpPr>
          <p:cNvPr id="3" name="Metin Yer Tutucusu 2"/>
          <p:cNvSpPr>
            <a:spLocks noGrp="1"/>
          </p:cNvSpPr>
          <p:nvPr>
            <p:ph type="body" idx="1"/>
          </p:nvPr>
        </p:nvSpPr>
        <p:spPr>
          <a:xfrm>
            <a:off x="380491" y="1835022"/>
            <a:ext cx="8124190" cy="4570482"/>
          </a:xfrm>
        </p:spPr>
        <p:txBody>
          <a:bodyPr/>
          <a:lstStyle/>
          <a:p>
            <a:pPr marL="457200" indent="-457200" algn="just">
              <a:buFont typeface="Arial" panose="020B0604020202020204" pitchFamily="34" charset="0"/>
              <a:buChar char="•"/>
            </a:pPr>
            <a:r>
              <a:rPr lang="tr-TR" dirty="0">
                <a:solidFill>
                  <a:srgbClr val="0D3851"/>
                </a:solidFill>
                <a:latin typeface="Poppins Regular"/>
              </a:rPr>
              <a:t>Sağlık okuryazarlığı ile okuryazarlık arasındaki farka baktığımızda; okuryazarlık kavramı geleneksel olarak kişinin okuma ve yazma becerisi olarak tanımlanmaktadır, fakat okuryazar olmak, sağlık okuryazarı da olmak anlamına gelmez. </a:t>
            </a:r>
            <a:endParaRPr lang="tr-TR" dirty="0" smtClean="0">
              <a:solidFill>
                <a:srgbClr val="0D3851"/>
              </a:solidFill>
              <a:latin typeface="Poppins Regular"/>
            </a:endParaRPr>
          </a:p>
          <a:p>
            <a:pPr marL="457200" indent="-457200" algn="just">
              <a:buFont typeface="Arial" panose="020B0604020202020204" pitchFamily="34" charset="0"/>
              <a:buChar char="•"/>
            </a:pPr>
            <a:r>
              <a:rPr lang="tr-TR" dirty="0" smtClean="0">
                <a:solidFill>
                  <a:srgbClr val="0D3851"/>
                </a:solidFill>
                <a:latin typeface="Poppins Regular"/>
              </a:rPr>
              <a:t>Sağlık </a:t>
            </a:r>
            <a:r>
              <a:rPr lang="tr-TR" dirty="0">
                <a:solidFill>
                  <a:srgbClr val="0D3851"/>
                </a:solidFill>
                <a:latin typeface="Poppins Regular"/>
              </a:rPr>
              <a:t>okuryazarlığı bazı ek beceriler gerektirir. </a:t>
            </a:r>
            <a:endParaRPr lang="tr-TR" dirty="0" smtClean="0">
              <a:solidFill>
                <a:srgbClr val="0D3851"/>
              </a:solidFill>
              <a:latin typeface="Poppins Regular"/>
            </a:endParaRPr>
          </a:p>
          <a:p>
            <a:pPr marL="457200" indent="-457200" algn="just">
              <a:buFont typeface="Arial" panose="020B0604020202020204" pitchFamily="34" charset="0"/>
              <a:buChar char="•"/>
            </a:pPr>
            <a:r>
              <a:rPr lang="tr-TR" dirty="0" smtClean="0">
                <a:solidFill>
                  <a:srgbClr val="0D3851"/>
                </a:solidFill>
                <a:latin typeface="Poppins Regular"/>
              </a:rPr>
              <a:t>Örneğin</a:t>
            </a:r>
            <a:r>
              <a:rPr lang="tr-TR" dirty="0">
                <a:solidFill>
                  <a:srgbClr val="0D3851"/>
                </a:solidFill>
                <a:latin typeface="Poppins Regular"/>
              </a:rPr>
              <a:t>; sağlıkla ilgili yeterli sayıda kelime bilmek, çeşitli bağlamlardan sağlık bilgilerini bulmak, değerlendirmek ve uyumlu şekilde kullanmak gibi yeteneklerin olması gerekir</a:t>
            </a:r>
            <a:endParaRPr lang="tr-TR" dirty="0"/>
          </a:p>
        </p:txBody>
      </p:sp>
    </p:spTree>
    <p:extLst>
      <p:ext uri="{BB962C8B-B14F-4D97-AF65-F5344CB8AC3E}">
        <p14:creationId xmlns:p14="http://schemas.microsoft.com/office/powerpoint/2010/main" val="373666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4377" y="457200"/>
            <a:ext cx="7775244" cy="53171"/>
          </a:xfrm>
        </p:spPr>
        <p:txBody>
          <a:bodyPr/>
          <a:lstStyle/>
          <a:p>
            <a:r>
              <a:rPr lang="tr-TR" b="1" dirty="0">
                <a:solidFill>
                  <a:srgbClr val="0D3851"/>
                </a:solidFill>
                <a:latin typeface="Open Sans"/>
              </a:rPr>
              <a:t>Sağlık Okuryazarlığı neleri kapsar?</a:t>
            </a:r>
            <a:endParaRPr lang="tr-TR" dirty="0"/>
          </a:p>
        </p:txBody>
      </p:sp>
      <p:sp>
        <p:nvSpPr>
          <p:cNvPr id="3" name="Metin Yer Tutucusu 2"/>
          <p:cNvSpPr>
            <a:spLocks noGrp="1"/>
          </p:cNvSpPr>
          <p:nvPr>
            <p:ph type="body" idx="1"/>
          </p:nvPr>
        </p:nvSpPr>
        <p:spPr>
          <a:xfrm>
            <a:off x="338402" y="1676400"/>
            <a:ext cx="8467193" cy="4154984"/>
          </a:xfrm>
        </p:spPr>
        <p:txBody>
          <a:bodyPr/>
          <a:lstStyle/>
          <a:p>
            <a:pPr marL="457200" indent="-457200" algn="just">
              <a:buFont typeface="Arial" panose="020B0604020202020204" pitchFamily="34" charset="0"/>
              <a:buChar char="•"/>
            </a:pPr>
            <a:r>
              <a:rPr lang="tr-TR" dirty="0"/>
              <a:t>Sağlık için yerine getirilmesi gereken </a:t>
            </a:r>
            <a:r>
              <a:rPr lang="tr-TR" dirty="0" smtClean="0"/>
              <a:t>kuralları uygulama,</a:t>
            </a:r>
          </a:p>
          <a:p>
            <a:pPr marL="457200" indent="-457200" algn="just">
              <a:buFont typeface="Arial" panose="020B0604020202020204" pitchFamily="34" charset="0"/>
              <a:buChar char="•"/>
            </a:pPr>
            <a:r>
              <a:rPr lang="tr-TR" dirty="0" smtClean="0"/>
              <a:t>Tıbbi </a:t>
            </a:r>
            <a:r>
              <a:rPr lang="tr-TR" dirty="0"/>
              <a:t>eğitim broşürlerini, reçete edilen ilaçlarla ilgili talimatları ve doktorların açıklamalarını </a:t>
            </a:r>
            <a:r>
              <a:rPr lang="tr-TR" dirty="0" smtClean="0"/>
              <a:t>anlayabilme,</a:t>
            </a:r>
          </a:p>
          <a:p>
            <a:pPr marL="457200" indent="-457200" algn="just">
              <a:buFont typeface="Arial" panose="020B0604020202020204" pitchFamily="34" charset="0"/>
              <a:buChar char="•"/>
            </a:pPr>
            <a:r>
              <a:rPr lang="tr-TR" dirty="0" smtClean="0"/>
              <a:t>Hastanelerdeki </a:t>
            </a:r>
            <a:r>
              <a:rPr lang="tr-TR" dirty="0"/>
              <a:t>onam formlarını değerlendirme ve karmaşık sağlık sistemlerinin üstesinden </a:t>
            </a:r>
            <a:r>
              <a:rPr lang="tr-TR" dirty="0" smtClean="0"/>
              <a:t>gelebilme,</a:t>
            </a:r>
          </a:p>
          <a:p>
            <a:pPr marL="457200" indent="-457200" algn="just">
              <a:buFont typeface="Arial" panose="020B0604020202020204" pitchFamily="34" charset="0"/>
              <a:buChar char="•"/>
            </a:pPr>
            <a:r>
              <a:rPr lang="tr-TR" dirty="0" smtClean="0"/>
              <a:t>Kişinin </a:t>
            </a:r>
            <a:r>
              <a:rPr lang="tr-TR" dirty="0"/>
              <a:t>hem kendi hem de toplum sağlığını iyileştirmek amacıyla doğru bilgi ve hizmete ulaşma ile bu bilgi ve hizmeti kullanabilme yeteneğini içerir.</a:t>
            </a:r>
          </a:p>
        </p:txBody>
      </p:sp>
    </p:spTree>
    <p:extLst>
      <p:ext uri="{BB962C8B-B14F-4D97-AF65-F5344CB8AC3E}">
        <p14:creationId xmlns:p14="http://schemas.microsoft.com/office/powerpoint/2010/main" val="4209420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TotalTime>
  <Words>1323</Words>
  <Application>Microsoft Office PowerPoint</Application>
  <PresentationFormat>Ekran Gösterisi (4:3)</PresentationFormat>
  <Paragraphs>106</Paragraphs>
  <Slides>24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Georgia</vt:lpstr>
      <vt:lpstr>Open Sans</vt:lpstr>
      <vt:lpstr>Poppins Regular</vt:lpstr>
      <vt:lpstr>Segoe UI Symbol</vt:lpstr>
      <vt:lpstr>Office Theme</vt:lpstr>
      <vt:lpstr>SAĞLIK OKURYAZARLIĞI</vt:lpstr>
      <vt:lpstr>PowerPoint Sunusu</vt:lpstr>
      <vt:lpstr>OKUMA YAZMA</vt:lpstr>
      <vt:lpstr>Sağlık Okuryazarlığı Nedir?</vt:lpstr>
      <vt:lpstr>Sağlık Okuryazarlığı Nedir?</vt:lpstr>
      <vt:lpstr>Sağlık Okuryazarlığı Nedir?</vt:lpstr>
      <vt:lpstr>Sağlık Okuryazarlığı Nedir?</vt:lpstr>
      <vt:lpstr>Sağlık Okuryazarlığı ile Okuryazarlık Aynı Mıdır?</vt:lpstr>
      <vt:lpstr>Sağlık Okuryazarlığı neleri kapsar?</vt:lpstr>
      <vt:lpstr>Nutbeam (2000) sağlık okuryazarlığını üç düzeyde ele almaktadır;</vt:lpstr>
      <vt:lpstr>Temel/Fonksiyonel Sağlık Okuryazarlığı</vt:lpstr>
      <vt:lpstr>İletişimsel/İnteraktif Sağlık Okuryazarlığı</vt:lpstr>
      <vt:lpstr>Eleştirel/Kritik Sağlık Okuryazarlığı</vt:lpstr>
      <vt:lpstr>SAĞLIK OKURYAZARLIĞININ 4 TEMEL BİLEŞENİ</vt:lpstr>
      <vt:lpstr>Temel Okuryazarlık</vt:lpstr>
      <vt:lpstr>Bilim Okuryazarlığı</vt:lpstr>
      <vt:lpstr>Sivil okuryazarlık</vt:lpstr>
      <vt:lpstr>Kültürel Okuryazarlık</vt:lpstr>
      <vt:lpstr>Sağlık Okuryazarlığı Neden Önemlidir?</vt:lpstr>
      <vt:lpstr>Sağlık Okuryazarlığı Neden Önemlidir?</vt:lpstr>
      <vt:lpstr>Sağlık Okuryazarlığı Neden Önemlidir?</vt:lpstr>
      <vt:lpstr>Sağlık Okuryazarlığı Neden Önemlidir?</vt:lpstr>
      <vt:lpstr>Sağlık Okuryazarlığı Neden Önemlidir?</vt:lpstr>
      <vt:lpstr>Sağlık Okuryazarlığı Neden Önemlidir?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OKURYAZARLIĞI</dc:title>
  <dc:creator>hagonenc</dc:creator>
  <cp:lastModifiedBy>Windows user</cp:lastModifiedBy>
  <cp:revision>3</cp:revision>
  <dcterms:created xsi:type="dcterms:W3CDTF">2024-03-06T16:46:15Z</dcterms:created>
  <dcterms:modified xsi:type="dcterms:W3CDTF">2024-03-06T18:04:53Z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2019-10-01T00:00:00Z</vt:filetime>
  </property>
  <property fmtid="{D5CDD505-2E9C-101B-9397-08002B2CF9AE}" pid="3" name="Creator">
    <vt:lpwstr>Microsoft® PowerPoint® 2010</vt:lpwstr>
  </property>
  <property fmtid="{D5CDD505-2E9C-101B-9397-08002B2CF9AE}" pid="4" name="LastSaved">
    <vt:filetime>2024-03-06T00:00:00Z</vt:filetime>
  </property>
  <property fmtid="{D5CDD505-2E9C-101B-9397-08002B2CF9AE}" pid="5" name="Producer">
    <vt:lpwstr>Microsoft® PowerPoint® 2010</vt:lpwstr>
  </property>
</Properties>
</file>