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72" r:id="rId3"/>
    <p:sldId id="316" r:id="rId4"/>
    <p:sldId id="318" r:id="rId5"/>
    <p:sldId id="320" r:id="rId6"/>
    <p:sldId id="319" r:id="rId7"/>
    <p:sldId id="321" r:id="rId8"/>
    <p:sldId id="323" r:id="rId9"/>
    <p:sldId id="324" r:id="rId10"/>
    <p:sldId id="325" r:id="rId11"/>
    <p:sldId id="326" r:id="rId12"/>
    <p:sldId id="328" r:id="rId13"/>
    <p:sldId id="329" r:id="rId14"/>
    <p:sldId id="330" r:id="rId15"/>
    <p:sldId id="331" r:id="rId16"/>
    <p:sldId id="332" r:id="rId17"/>
    <p:sldId id="337" r:id="rId18"/>
    <p:sldId id="340" r:id="rId19"/>
    <p:sldId id="339" r:id="rId20"/>
    <p:sldId id="299" r:id="rId21"/>
    <p:sldId id="301" r:id="rId22"/>
    <p:sldId id="302" r:id="rId23"/>
    <p:sldId id="342" r:id="rId24"/>
    <p:sldId id="343" r:id="rId25"/>
    <p:sldId id="344" r:id="rId26"/>
    <p:sldId id="305" r:id="rId27"/>
    <p:sldId id="306" r:id="rId28"/>
    <p:sldId id="307" r:id="rId29"/>
    <p:sldId id="308" r:id="rId30"/>
    <p:sldId id="345" r:id="rId31"/>
    <p:sldId id="310" r:id="rId32"/>
    <p:sldId id="346" r:id="rId33"/>
    <p:sldId id="347" r:id="rId34"/>
    <p:sldId id="313" r:id="rId35"/>
    <p:sldId id="314"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1" autoAdjust="0"/>
    <p:restoredTop sz="86388" autoAdjust="0"/>
  </p:normalViewPr>
  <p:slideViewPr>
    <p:cSldViewPr snapToGrid="0">
      <p:cViewPr>
        <p:scale>
          <a:sx n="70" d="100"/>
          <a:sy n="70" d="100"/>
        </p:scale>
        <p:origin x="-1140" y="-66"/>
      </p:cViewPr>
      <p:guideLst>
        <p:guide orient="horz" pos="2160"/>
        <p:guide pos="2880"/>
      </p:guideLst>
    </p:cSldViewPr>
  </p:slideViewPr>
  <p:outlineViewPr>
    <p:cViewPr>
      <p:scale>
        <a:sx n="33" d="100"/>
        <a:sy n="33" d="100"/>
      </p:scale>
      <p:origin x="0" y="15024"/>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4E27-8339-4ECA-B520-437CE765662F}" type="datetimeFigureOut">
              <a:rPr lang="en-US" smtClean="0"/>
              <a:t>11/20/2019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7B59A-86A2-437E-9BD1-97C7EBEB5B38}" type="slidenum">
              <a:rPr lang="en-US" smtClean="0"/>
              <a:t>‹#›</a:t>
            </a:fld>
            <a:endParaRPr lang="en-US"/>
          </a:p>
        </p:txBody>
      </p:sp>
    </p:spTree>
    <p:extLst>
      <p:ext uri="{BB962C8B-B14F-4D97-AF65-F5344CB8AC3E}">
        <p14:creationId xmlns:p14="http://schemas.microsoft.com/office/powerpoint/2010/main" val="369754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69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3</a:t>
            </a:r>
          </a:p>
        </p:txBody>
      </p:sp>
      <p:sp>
        <p:nvSpPr>
          <p:cNvPr id="2970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2" name="Rectangle 6"/>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3"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2</a:t>
            </a:r>
          </a:p>
        </p:txBody>
      </p:sp>
      <p:sp>
        <p:nvSpPr>
          <p:cNvPr id="29704" name="Rectangle 8"/>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5" name="Rectangle 9"/>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6" name="Rectangle 10"/>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7" name="Rectangle 11"/>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2</a:t>
            </a:r>
          </a:p>
        </p:txBody>
      </p:sp>
      <p:sp>
        <p:nvSpPr>
          <p:cNvPr id="29708" name="Rectangle 12"/>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09" name="Rectangle 13"/>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0" name="Rectangle 14"/>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1" name="Rectangle 15"/>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2</a:t>
            </a:r>
          </a:p>
        </p:txBody>
      </p:sp>
      <p:sp>
        <p:nvSpPr>
          <p:cNvPr id="29712" name="Rectangle 16"/>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3" name="Rectangle 17"/>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4" name="Rectangle 18"/>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5" name="Rectangle 19"/>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2</a:t>
            </a:r>
          </a:p>
        </p:txBody>
      </p:sp>
      <p:sp>
        <p:nvSpPr>
          <p:cNvPr id="29716" name="Rectangle 20"/>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7" name="Rectangle 21"/>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8" name="Rectangle 2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19" name="Rectangle 2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000" i="1"/>
              <a:t>2</a:t>
            </a:r>
          </a:p>
        </p:txBody>
      </p:sp>
      <p:sp>
        <p:nvSpPr>
          <p:cNvPr id="29720" name="Rectangle 2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21" name="Rectangle 2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9722" name="Rectangle 2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23" name="Rectangle 2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41419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BABD1B-9659-4EFE-9753-4018CA91951F}" type="slidenum">
              <a:rPr lang="en-US" altLang="en-US"/>
              <a:pPr/>
              <a:t>18</a:t>
            </a:fld>
            <a:endParaRPr lang="en-US" altLang="en-US"/>
          </a:p>
        </p:txBody>
      </p:sp>
      <p:sp>
        <p:nvSpPr>
          <p:cNvPr id="47107" name="Rectangle 2"/>
          <p:cNvSpPr>
            <a:spLocks noGrp="1" noRot="1" noChangeAspect="1" noChangeArrowheads="1" noTextEdit="1"/>
          </p:cNvSpPr>
          <p:nvPr>
            <p:ph type="sldImg"/>
          </p:nvPr>
        </p:nvSpPr>
        <p:spPr>
          <a:xfrm>
            <a:off x="1150938" y="692150"/>
            <a:ext cx="4556125" cy="3416300"/>
          </a:xfrm>
          <a:ln cap="flat"/>
        </p:spPr>
      </p:sp>
      <p:sp>
        <p:nvSpPr>
          <p:cNvPr id="471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248805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theories try to explain the shape of the yield curve. The most popular theory is the unbiased expectations theory. This theory states that forward interest rates are unbiased estimates of expected future spot rates. Term structure implies that for capital budgeting, CF should be discounted to include term structure information. The spot rate used for discounting cash flows should be equal to the term of the project.</a:t>
            </a:r>
          </a:p>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20</a:t>
            </a:fld>
            <a:endParaRPr lang="en-US"/>
          </a:p>
        </p:txBody>
      </p:sp>
    </p:spTree>
    <p:extLst>
      <p:ext uri="{BB962C8B-B14F-4D97-AF65-F5344CB8AC3E}">
        <p14:creationId xmlns:p14="http://schemas.microsoft.com/office/powerpoint/2010/main" val="306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21</a:t>
            </a:fld>
            <a:endParaRPr lang="en-US"/>
          </a:p>
        </p:txBody>
      </p:sp>
    </p:spTree>
    <p:extLst>
      <p:ext uri="{BB962C8B-B14F-4D97-AF65-F5344CB8AC3E}">
        <p14:creationId xmlns:p14="http://schemas.microsoft.com/office/powerpoint/2010/main" val="8318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U.S. has, on average, low inflation.</a:t>
            </a:r>
          </a:p>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22</a:t>
            </a:fld>
            <a:endParaRPr lang="en-US"/>
          </a:p>
        </p:txBody>
      </p:sp>
    </p:spTree>
    <p:extLst>
      <p:ext uri="{BB962C8B-B14F-4D97-AF65-F5344CB8AC3E}">
        <p14:creationId xmlns:p14="http://schemas.microsoft.com/office/powerpoint/2010/main" val="2907687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xfrm>
            <a:off x="1150938" y="692150"/>
            <a:ext cx="4556125" cy="3416300"/>
          </a:xfrm>
          <a:ln/>
        </p:spPr>
      </p:sp>
      <p:sp>
        <p:nvSpPr>
          <p:cNvPr id="152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2579" name="Slide Number Placeholder 3"/>
          <p:cNvSpPr>
            <a:spLocks noGrp="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DF6A72-0D6B-4F55-8816-D602AE299295}" type="slidenum">
              <a:rPr lang="en-US" altLang="en-US" sz="1200" smtClean="0"/>
              <a:pPr/>
              <a:t>23</a:t>
            </a:fld>
            <a:endParaRPr lang="en-US" altLang="en-US" sz="1200" smtClean="0"/>
          </a:p>
        </p:txBody>
      </p:sp>
    </p:spTree>
    <p:extLst>
      <p:ext uri="{BB962C8B-B14F-4D97-AF65-F5344CB8AC3E}">
        <p14:creationId xmlns:p14="http://schemas.microsoft.com/office/powerpoint/2010/main" val="363995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1150938" y="692150"/>
            <a:ext cx="4556125" cy="3416300"/>
          </a:xfrm>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smtClean="0"/>
              <a:t>TIPS</a:t>
            </a:r>
            <a:r>
              <a:rPr lang="en-US" altLang="en-US" b="1" u="none" dirty="0" smtClean="0"/>
              <a:t>: </a:t>
            </a:r>
            <a:r>
              <a:rPr lang="en-US" altLang="en-US" dirty="0" smtClean="0"/>
              <a:t>U.S. Treasury–issued debt with fixed real flows, but with nominal cash flows (interest and principal) that increase as the consumer price index increases.</a:t>
            </a:r>
            <a:endParaRPr lang="en-US" altLang="en-US" b="1" u="sng" dirty="0" smtClean="0"/>
          </a:p>
          <a:p>
            <a:endParaRPr lang="en-US" altLang="en-US" dirty="0" smtClean="0"/>
          </a:p>
          <a:p>
            <a:r>
              <a:rPr lang="en-US" altLang="en-US" dirty="0" smtClean="0"/>
              <a:t>Note: What are the nominal cash flows for the example above?</a:t>
            </a:r>
          </a:p>
        </p:txBody>
      </p:sp>
      <p:sp>
        <p:nvSpPr>
          <p:cNvPr id="155651" name="Slide Number Placeholder 3"/>
          <p:cNvSpPr>
            <a:spLocks noGrp="1"/>
          </p:cNvSpPr>
          <p:nvPr>
            <p:ph type="sldNum" sz="quarter" idx="5"/>
          </p:nvPr>
        </p:nvSpPr>
        <p:spPr>
          <a:xfrm>
            <a:off x="3884613" y="8684926"/>
            <a:ext cx="2971800" cy="45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311F24-17D5-40C1-BCDD-F32292FC18F3}" type="slidenum">
              <a:rPr lang="en-US" altLang="en-US" sz="1200" smtClean="0"/>
              <a:pPr/>
              <a:t>25</a:t>
            </a:fld>
            <a:endParaRPr lang="en-US" altLang="en-US" sz="1200" smtClean="0"/>
          </a:p>
        </p:txBody>
      </p:sp>
    </p:spTree>
    <p:extLst>
      <p:ext uri="{BB962C8B-B14F-4D97-AF65-F5344CB8AC3E}">
        <p14:creationId xmlns:p14="http://schemas.microsoft.com/office/powerpoint/2010/main" val="196521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green line shows the real yield on long-term TIPS issued by the U.S. government. The brown</a:t>
            </a:r>
            <a:r>
              <a:rPr lang="en-US" sz="1200" kern="1200" baseline="0" dirty="0" smtClean="0">
                <a:solidFill>
                  <a:schemeClr val="tx1"/>
                </a:solidFill>
                <a:latin typeface="+mn-lt"/>
                <a:ea typeface="+mn-ea"/>
                <a:cs typeface="+mn-cs"/>
              </a:rPr>
              <a:t> line shows the yield on long-term nominal bonds.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26</a:t>
            </a:fld>
            <a:endParaRPr lang="en-US"/>
          </a:p>
        </p:txBody>
      </p:sp>
    </p:spTree>
    <p:extLst>
      <p:ext uri="{BB962C8B-B14F-4D97-AF65-F5344CB8AC3E}">
        <p14:creationId xmlns:p14="http://schemas.microsoft.com/office/powerpoint/2010/main" val="1822884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D09CE9-472F-49B2-BDE5-7E3D6C3FF1A1}" type="slidenum">
              <a:rPr lang="en-US" smtClean="0"/>
              <a:pPr/>
              <a:t>27</a:t>
            </a:fld>
            <a:endParaRPr lang="en-US"/>
          </a:p>
        </p:txBody>
      </p:sp>
    </p:spTree>
    <p:extLst>
      <p:ext uri="{BB962C8B-B14F-4D97-AF65-F5344CB8AC3E}">
        <p14:creationId xmlns:p14="http://schemas.microsoft.com/office/powerpoint/2010/main" val="366365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28</a:t>
            </a:fld>
            <a:endParaRPr lang="en-US"/>
          </a:p>
        </p:txBody>
      </p:sp>
    </p:spTree>
    <p:extLst>
      <p:ext uri="{BB962C8B-B14F-4D97-AF65-F5344CB8AC3E}">
        <p14:creationId xmlns:p14="http://schemas.microsoft.com/office/powerpoint/2010/main" val="1965645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29</a:t>
            </a:fld>
            <a:endParaRPr lang="en-US"/>
          </a:p>
        </p:txBody>
      </p:sp>
    </p:spTree>
    <p:extLst>
      <p:ext uri="{BB962C8B-B14F-4D97-AF65-F5344CB8AC3E}">
        <p14:creationId xmlns:p14="http://schemas.microsoft.com/office/powerpoint/2010/main" val="127169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67"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3</a:t>
            </a:r>
          </a:p>
        </p:txBody>
      </p:sp>
      <p:sp>
        <p:nvSpPr>
          <p:cNvPr id="3686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6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0" name="Rectangle 6"/>
          <p:cNvSpPr>
            <a:spLocks noGrp="1" noRot="1" noChangeAspect="1" noChangeArrowheads="1" noTextEdit="1"/>
          </p:cNvSpPr>
          <p:nvPr>
            <p:ph type="sldImg"/>
          </p:nvPr>
        </p:nvSpPr>
        <p:spPr>
          <a:xfrm>
            <a:off x="1150938" y="692150"/>
            <a:ext cx="4556125" cy="3416300"/>
          </a:xfrm>
          <a:ln cap="flat"/>
        </p:spPr>
      </p:sp>
      <p:sp>
        <p:nvSpPr>
          <p:cNvPr id="3687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00000"/>
              </a:lnSpc>
              <a:spcAft>
                <a:spcPts val="600"/>
              </a:spcAft>
              <a:buFont typeface="Wingdings" pitchFamily="2" charset="2"/>
              <a:buNone/>
              <a:defRPr/>
            </a:pPr>
            <a:r>
              <a:rPr lang="en-US" b="1" dirty="0" smtClean="0"/>
              <a:t>The </a:t>
            </a:r>
            <a:r>
              <a:rPr lang="en-US" b="1" u="sng" dirty="0" smtClean="0"/>
              <a:t>coupon rate</a:t>
            </a:r>
            <a:r>
              <a:rPr lang="en-US" b="1" dirty="0" smtClean="0"/>
              <a:t> IS NOT the </a:t>
            </a:r>
            <a:r>
              <a:rPr lang="en-US" b="1" u="sng" dirty="0" smtClean="0"/>
              <a:t>discount rate</a:t>
            </a:r>
            <a:r>
              <a:rPr lang="en-US" b="1" dirty="0" smtClean="0"/>
              <a:t> used in the present value calculations. </a:t>
            </a:r>
          </a:p>
          <a:p>
            <a:pPr algn="l">
              <a:lnSpc>
                <a:spcPct val="100000"/>
              </a:lnSpc>
              <a:spcAft>
                <a:spcPts val="600"/>
              </a:spcAft>
              <a:buFont typeface="Wingdings" pitchFamily="2" charset="2"/>
              <a:buNone/>
              <a:defRPr/>
            </a:pPr>
            <a:r>
              <a:rPr lang="en-US" sz="2800" dirty="0" smtClean="0"/>
              <a:t>The coupon rate merely tells us what cash flow the bond will produce.</a:t>
            </a:r>
          </a:p>
          <a:p>
            <a:pPr algn="l">
              <a:lnSpc>
                <a:spcPct val="100000"/>
              </a:lnSpc>
              <a:spcAft>
                <a:spcPts val="600"/>
              </a:spcAft>
              <a:buFont typeface="Wingdings" pitchFamily="2" charset="2"/>
              <a:buNone/>
              <a:defRPr/>
            </a:pPr>
            <a:r>
              <a:rPr lang="en-US" sz="2800" dirty="0" smtClean="0"/>
              <a:t>Since the coupon rate is listed as a %, this misconception is quite common.</a:t>
            </a:r>
          </a:p>
          <a:p>
            <a:endParaRPr lang="en-US" altLang="en-US" dirty="0" smtClean="0"/>
          </a:p>
        </p:txBody>
      </p:sp>
    </p:spTree>
    <p:extLst>
      <p:ext uri="{BB962C8B-B14F-4D97-AF65-F5344CB8AC3E}">
        <p14:creationId xmlns:p14="http://schemas.microsoft.com/office/powerpoint/2010/main" val="4064775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31</a:t>
            </a:fld>
            <a:endParaRPr lang="en-US"/>
          </a:p>
        </p:txBody>
      </p:sp>
    </p:spTree>
    <p:extLst>
      <p:ext uri="{BB962C8B-B14F-4D97-AF65-F5344CB8AC3E}">
        <p14:creationId xmlns:p14="http://schemas.microsoft.com/office/powerpoint/2010/main" val="3790752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7B59A-86A2-437E-9BD1-97C7EBEB5B38}" type="slidenum">
              <a:rPr lang="en-US" smtClean="0"/>
              <a:t>33</a:t>
            </a:fld>
            <a:endParaRPr lang="en-US"/>
          </a:p>
        </p:txBody>
      </p:sp>
    </p:spTree>
    <p:extLst>
      <p:ext uri="{BB962C8B-B14F-4D97-AF65-F5344CB8AC3E}">
        <p14:creationId xmlns:p14="http://schemas.microsoft.com/office/powerpoint/2010/main" val="61735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introduces</a:t>
            </a:r>
            <a:r>
              <a:rPr lang="en-US" baseline="0" dirty="0" smtClean="0"/>
              <a:t> foreign currency debt, which is the most common type of debt to cause countries to default. The book includes real-world examples of foreign currency default.</a:t>
            </a:r>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34</a:t>
            </a:fld>
            <a:endParaRPr lang="en-US"/>
          </a:p>
        </p:txBody>
      </p:sp>
    </p:spTree>
    <p:extLst>
      <p:ext uri="{BB962C8B-B14F-4D97-AF65-F5344CB8AC3E}">
        <p14:creationId xmlns:p14="http://schemas.microsoft.com/office/powerpoint/2010/main" val="428351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introduces</a:t>
            </a:r>
            <a:r>
              <a:rPr lang="en-US" baseline="0" dirty="0" smtClean="0"/>
              <a:t> own currency debt, which is less likely to cause countries to default. The book includes real-world examples of own currency default.</a:t>
            </a:r>
            <a:endParaRPr lang="en-US" dirty="0" smtClean="0"/>
          </a:p>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35</a:t>
            </a:fld>
            <a:endParaRPr lang="en-US"/>
          </a:p>
        </p:txBody>
      </p:sp>
    </p:spTree>
    <p:extLst>
      <p:ext uri="{BB962C8B-B14F-4D97-AF65-F5344CB8AC3E}">
        <p14:creationId xmlns:p14="http://schemas.microsoft.com/office/powerpoint/2010/main" val="53011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examines the monetary policies of the Eurozone</a:t>
            </a:r>
            <a:r>
              <a:rPr lang="en-US" baseline="0" dirty="0" smtClean="0"/>
              <a:t>, the member countries of which cannot generate own currency debt. </a:t>
            </a:r>
            <a:r>
              <a:rPr lang="en-US" baseline="0" dirty="0" err="1" smtClean="0"/>
              <a:t>Eurozone</a:t>
            </a:r>
            <a:r>
              <a:rPr lang="en-US" baseline="0" dirty="0" smtClean="0"/>
              <a:t> countries have ceded control of their money supply to the European Central Bank.</a:t>
            </a:r>
            <a:endParaRPr lang="en-US" dirty="0" smtClean="0"/>
          </a:p>
          <a:p>
            <a:endParaRPr lang="en-US" dirty="0"/>
          </a:p>
        </p:txBody>
      </p:sp>
      <p:sp>
        <p:nvSpPr>
          <p:cNvPr id="4" name="Slide Number Placeholder 3"/>
          <p:cNvSpPr>
            <a:spLocks noGrp="1"/>
          </p:cNvSpPr>
          <p:nvPr>
            <p:ph type="sldNum" sz="quarter" idx="10"/>
          </p:nvPr>
        </p:nvSpPr>
        <p:spPr/>
        <p:txBody>
          <a:bodyPr/>
          <a:lstStyle/>
          <a:p>
            <a:fld id="{E6D09CE9-472F-49B2-BDE5-7E3D6C3FF1A1}" type="slidenum">
              <a:rPr lang="en-US" smtClean="0"/>
              <a:pPr/>
              <a:t>36</a:t>
            </a:fld>
            <a:endParaRPr lang="en-US"/>
          </a:p>
        </p:txBody>
      </p:sp>
    </p:spTree>
    <p:extLst>
      <p:ext uri="{BB962C8B-B14F-4D97-AF65-F5344CB8AC3E}">
        <p14:creationId xmlns:p14="http://schemas.microsoft.com/office/powerpoint/2010/main" val="183218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9</a:t>
            </a:r>
          </a:p>
        </p:txBody>
      </p:sp>
      <p:sp>
        <p:nvSpPr>
          <p:cNvPr id="399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3246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9</a:t>
            </a:r>
          </a:p>
        </p:txBody>
      </p:sp>
      <p:sp>
        <p:nvSpPr>
          <p:cNvPr id="399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310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of bond prices as a function of the interest rate. The price of long-term bonds is more sensitive to changes in the interest rate than is the price of short-term bonds.</a:t>
            </a:r>
            <a:endParaRPr lang="en-US" dirty="0"/>
          </a:p>
        </p:txBody>
      </p:sp>
      <p:sp>
        <p:nvSpPr>
          <p:cNvPr id="4" name="Slide Number Placeholder 3"/>
          <p:cNvSpPr>
            <a:spLocks noGrp="1"/>
          </p:cNvSpPr>
          <p:nvPr>
            <p:ph type="sldNum" sz="quarter" idx="10"/>
          </p:nvPr>
        </p:nvSpPr>
        <p:spPr/>
        <p:txBody>
          <a:bodyPr/>
          <a:lstStyle/>
          <a:p>
            <a:fld id="{7CB7B59A-86A2-437E-9BD1-97C7EBEB5B38}" type="slidenum">
              <a:rPr lang="en-US" smtClean="0"/>
              <a:t>12</a:t>
            </a:fld>
            <a:endParaRPr lang="en-US"/>
          </a:p>
        </p:txBody>
      </p:sp>
    </p:spTree>
    <p:extLst>
      <p:ext uri="{BB962C8B-B14F-4D97-AF65-F5344CB8AC3E}">
        <p14:creationId xmlns:p14="http://schemas.microsoft.com/office/powerpoint/2010/main" val="94332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01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24</a:t>
            </a:r>
          </a:p>
        </p:txBody>
      </p:sp>
      <p:sp>
        <p:nvSpPr>
          <p:cNvPr id="501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01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998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813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i="1"/>
              <a:t>21</a:t>
            </a:r>
          </a:p>
        </p:txBody>
      </p:sp>
      <p:sp>
        <p:nvSpPr>
          <p:cNvPr id="4813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813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9604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yield to maturity is 4% a year.</a:t>
            </a:r>
            <a:endParaRPr lang="en-US" dirty="0"/>
          </a:p>
        </p:txBody>
      </p:sp>
      <p:sp>
        <p:nvSpPr>
          <p:cNvPr id="4" name="Slide Number Placeholder 3"/>
          <p:cNvSpPr>
            <a:spLocks noGrp="1"/>
          </p:cNvSpPr>
          <p:nvPr>
            <p:ph type="sldNum" sz="quarter" idx="10"/>
          </p:nvPr>
        </p:nvSpPr>
        <p:spPr/>
        <p:txBody>
          <a:bodyPr/>
          <a:lstStyle/>
          <a:p>
            <a:fld id="{7CB7B59A-86A2-437E-9BD1-97C7EBEB5B38}" type="slidenum">
              <a:rPr lang="en-US" smtClean="0"/>
              <a:t>16</a:t>
            </a:fld>
            <a:endParaRPr lang="en-US"/>
          </a:p>
        </p:txBody>
      </p:sp>
    </p:spTree>
    <p:extLst>
      <p:ext uri="{BB962C8B-B14F-4D97-AF65-F5344CB8AC3E}">
        <p14:creationId xmlns:p14="http://schemas.microsoft.com/office/powerpoint/2010/main" val="188369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Short- and long-term interest rates do not always move in parallel. Between September 1992 and April 2000, U.S. short-term rates rose sharply while long-term rates declined.</a:t>
            </a:r>
          </a:p>
          <a:p>
            <a:endParaRPr lang="en-US" dirty="0"/>
          </a:p>
        </p:txBody>
      </p:sp>
      <p:sp>
        <p:nvSpPr>
          <p:cNvPr id="4" name="Slide Number Placeholder 3"/>
          <p:cNvSpPr>
            <a:spLocks noGrp="1"/>
          </p:cNvSpPr>
          <p:nvPr>
            <p:ph type="sldNum" sz="quarter" idx="10"/>
          </p:nvPr>
        </p:nvSpPr>
        <p:spPr/>
        <p:txBody>
          <a:bodyPr/>
          <a:lstStyle/>
          <a:p>
            <a:fld id="{7CB7B59A-86A2-437E-9BD1-97C7EBEB5B38}" type="slidenum">
              <a:rPr lang="en-US" smtClean="0"/>
              <a:t>17</a:t>
            </a:fld>
            <a:endParaRPr lang="en-US"/>
          </a:p>
        </p:txBody>
      </p:sp>
    </p:spTree>
    <p:extLst>
      <p:ext uri="{BB962C8B-B14F-4D97-AF65-F5344CB8AC3E}">
        <p14:creationId xmlns:p14="http://schemas.microsoft.com/office/powerpoint/2010/main" val="364694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sz="100" dirty="0" smtClean="0"/>
          </a:p>
        </p:txBody>
      </p:sp>
      <p:sp>
        <p:nvSpPr>
          <p:cNvPr id="6" name="Slide Number Placeholder 5"/>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40609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165550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1167803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9" name="Rectangle 28"/>
          <p:cNvSpPr/>
          <p:nvPr userDrawn="1"/>
        </p:nvSpPr>
        <p:spPr>
          <a:xfrm>
            <a:off x="0" y="3448201"/>
            <a:ext cx="8972550" cy="259773"/>
          </a:xfrm>
          <a:prstGeom prst="rect">
            <a:avLst/>
          </a:prstGeom>
          <a:solidFill>
            <a:srgbClr val="64A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7" name="Rectangle 16"/>
          <p:cNvSpPr/>
          <p:nvPr userDrawn="1"/>
        </p:nvSpPr>
        <p:spPr>
          <a:xfrm>
            <a:off x="0" y="457200"/>
            <a:ext cx="9144000" cy="1066800"/>
          </a:xfrm>
          <a:prstGeom prst="rect">
            <a:avLst/>
          </a:prstGeom>
          <a:solidFill>
            <a:srgbClr val="64A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itle 1"/>
          <p:cNvSpPr>
            <a:spLocks noGrp="1"/>
          </p:cNvSpPr>
          <p:nvPr>
            <p:ph type="ctrTitle" hasCustomPrompt="1"/>
          </p:nvPr>
        </p:nvSpPr>
        <p:spPr>
          <a:xfrm>
            <a:off x="298938" y="1676400"/>
            <a:ext cx="6934200" cy="1524000"/>
          </a:xfrm>
          <a:prstGeom prst="rect">
            <a:avLst/>
          </a:prstGeom>
        </p:spPr>
        <p:txBody>
          <a:bodyPr anchor="b">
            <a:noAutofit/>
          </a:bodyPr>
          <a:lstStyle>
            <a:lvl1pPr>
              <a:defRPr sz="4400" cap="all" baseline="0">
                <a:latin typeface="Arial" panose="020B0604020202020204" pitchFamily="34" charset="0"/>
                <a:cs typeface="Arial" panose="020B0604020202020204" pitchFamily="34" charset="0"/>
              </a:defRPr>
            </a:lvl1pPr>
          </a:lstStyle>
          <a:p>
            <a:r>
              <a:rPr lang="en-US" dirty="0" smtClean="0"/>
              <a:t>Valuing Bonds</a:t>
            </a:r>
            <a:endParaRPr lang="en-US" dirty="0"/>
          </a:p>
        </p:txBody>
      </p:sp>
      <p:sp>
        <p:nvSpPr>
          <p:cNvPr id="20" name="Chord 19"/>
          <p:cNvSpPr/>
          <p:nvPr userDrawn="1"/>
        </p:nvSpPr>
        <p:spPr>
          <a:xfrm rot="10800000">
            <a:off x="-1001975" y="4495800"/>
            <a:ext cx="1955822" cy="1805724"/>
          </a:xfrm>
          <a:prstGeom prst="chord">
            <a:avLst>
              <a:gd name="adj1" fmla="val 5406749"/>
              <a:gd name="adj2" fmla="val 16200000"/>
            </a:avLst>
          </a:prstGeom>
          <a:solidFill>
            <a:srgbClr val="E07462"/>
          </a:solidFill>
          <a:ln w="57150">
            <a:solidFill>
              <a:srgbClr val="BC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userDrawn="1"/>
        </p:nvSpPr>
        <p:spPr>
          <a:xfrm>
            <a:off x="2555321" y="4294763"/>
            <a:ext cx="6324600" cy="1877437"/>
          </a:xfrm>
          <a:prstGeom prst="rect">
            <a:avLst/>
          </a:prstGeom>
          <a:noFill/>
        </p:spPr>
        <p:txBody>
          <a:bodyPr wrap="square" rtlCol="0">
            <a:spAutoFit/>
          </a:bodyPr>
          <a:lstStyle/>
          <a:p>
            <a:pPr algn="r">
              <a:spcAft>
                <a:spcPts val="1200"/>
              </a:spcAft>
            </a:pPr>
            <a:r>
              <a:rPr lang="en-US" sz="3200" dirty="0" smtClean="0">
                <a:solidFill>
                  <a:schemeClr val="tx1"/>
                </a:solidFill>
                <a:latin typeface="Corbel" pitchFamily="34" charset="0"/>
              </a:rPr>
              <a:t>Brealey, Myers, and Allen</a:t>
            </a:r>
          </a:p>
          <a:p>
            <a:pPr algn="r">
              <a:spcAft>
                <a:spcPts val="1200"/>
              </a:spcAft>
            </a:pPr>
            <a:r>
              <a:rPr lang="en-US" sz="3200" i="1" dirty="0" smtClean="0">
                <a:solidFill>
                  <a:schemeClr val="tx1"/>
                </a:solidFill>
                <a:latin typeface="Corbel" pitchFamily="34" charset="0"/>
              </a:rPr>
              <a:t>Principles of Corporate Finance</a:t>
            </a:r>
          </a:p>
          <a:p>
            <a:pPr algn="r">
              <a:spcAft>
                <a:spcPts val="1200"/>
              </a:spcAft>
            </a:pPr>
            <a:r>
              <a:rPr lang="en-US" sz="3200" dirty="0" smtClean="0">
                <a:solidFill>
                  <a:schemeClr val="tx1"/>
                </a:solidFill>
                <a:latin typeface="Corbel" pitchFamily="34" charset="0"/>
              </a:rPr>
              <a:t>13th Edition</a:t>
            </a:r>
          </a:p>
        </p:txBody>
      </p:sp>
      <p:sp>
        <p:nvSpPr>
          <p:cNvPr id="22" name="Rounded Rectangle 21"/>
          <p:cNvSpPr/>
          <p:nvPr userDrawn="1"/>
        </p:nvSpPr>
        <p:spPr>
          <a:xfrm>
            <a:off x="6881249" y="37278"/>
            <a:ext cx="1910862" cy="1867989"/>
          </a:xfrm>
          <a:prstGeom prst="roundRect">
            <a:avLst/>
          </a:prstGeom>
          <a:solidFill>
            <a:srgbClr val="DC6450"/>
          </a:solidFill>
          <a:ln w="57150">
            <a:solidFill>
              <a:srgbClr val="B0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userDrawn="1"/>
        </p:nvGrpSpPr>
        <p:grpSpPr>
          <a:xfrm>
            <a:off x="7590241" y="1560697"/>
            <a:ext cx="492877" cy="114651"/>
            <a:chOff x="7899835" y="1477356"/>
            <a:chExt cx="492877" cy="114651"/>
          </a:xfrm>
        </p:grpSpPr>
        <p:sp>
          <p:nvSpPr>
            <p:cNvPr id="24" name="Flowchart: Connector 23"/>
            <p:cNvSpPr/>
            <p:nvPr userDrawn="1"/>
          </p:nvSpPr>
          <p:spPr>
            <a:xfrm>
              <a:off x="7899835" y="1477356"/>
              <a:ext cx="114649" cy="114649"/>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userDrawn="1"/>
          </p:nvSpPr>
          <p:spPr>
            <a:xfrm>
              <a:off x="8088949" y="1477358"/>
              <a:ext cx="114649" cy="114649"/>
            </a:xfrm>
            <a:prstGeom prst="flowChartConnector">
              <a:avLst/>
            </a:prstGeom>
            <a:solidFill>
              <a:srgbClr val="FDE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6" name="Flowchart: Connector 25"/>
            <p:cNvSpPr/>
            <p:nvPr userDrawn="1"/>
          </p:nvSpPr>
          <p:spPr>
            <a:xfrm>
              <a:off x="8278063" y="1477357"/>
              <a:ext cx="114649" cy="114649"/>
            </a:xfrm>
            <a:prstGeom prst="flowChartConnector">
              <a:avLst/>
            </a:prstGeom>
            <a:solidFill>
              <a:srgbClr val="B4D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userDrawn="1"/>
        </p:nvSpPr>
        <p:spPr>
          <a:xfrm>
            <a:off x="7220283" y="-15558"/>
            <a:ext cx="1251714" cy="1569660"/>
          </a:xfrm>
          <a:prstGeom prst="rect">
            <a:avLst/>
          </a:prstGeom>
          <a:noFill/>
        </p:spPr>
        <p:txBody>
          <a:bodyPr wrap="square" lIns="91440" tIns="45720" rIns="91440" bIns="45720">
            <a:spAutoFit/>
          </a:bodyPr>
          <a:lstStyle/>
          <a:p>
            <a:pPr algn="ctr"/>
            <a:r>
              <a:rPr lang="en-US" sz="9600" b="0" cap="none" spc="0" dirty="0" smtClean="0">
                <a:ln w="0"/>
                <a:solidFill>
                  <a:schemeClr val="bg1"/>
                </a:solidFill>
                <a:effectLst>
                  <a:outerShdw blurRad="38100" dist="38100" dir="2700000" algn="tl">
                    <a:srgbClr val="000000">
                      <a:alpha val="43137"/>
                    </a:srgbClr>
                  </a:outerShdw>
                </a:effectLst>
                <a:latin typeface="Adobe Caslon Pro" panose="0205050205050A020403" pitchFamily="18" charset="0"/>
              </a:rPr>
              <a:t>3</a:t>
            </a:r>
            <a:endParaRPr lang="en-US" sz="9600" b="0" cap="none" spc="0" dirty="0">
              <a:ln w="0"/>
              <a:solidFill>
                <a:schemeClr val="bg1"/>
              </a:solidFill>
              <a:effectLst>
                <a:outerShdw blurRad="38100" dist="38100" dir="2700000" algn="tl">
                  <a:srgbClr val="000000">
                    <a:alpha val="43137"/>
                  </a:srgbClr>
                </a:outerShdw>
              </a:effectLst>
              <a:latin typeface="Adobe Caslon Pro" panose="0205050205050A020403" pitchFamily="18" charset="0"/>
            </a:endParaRPr>
          </a:p>
        </p:txBody>
      </p:sp>
      <p:sp>
        <p:nvSpPr>
          <p:cNvPr id="28" name="Rectangle 27"/>
          <p:cNvSpPr/>
          <p:nvPr userDrawn="1"/>
        </p:nvSpPr>
        <p:spPr>
          <a:xfrm>
            <a:off x="5665604" y="830286"/>
            <a:ext cx="1400052" cy="320627"/>
          </a:xfrm>
          <a:prstGeom prst="rect">
            <a:avLst/>
          </a:prstGeom>
          <a:solidFill>
            <a:srgbClr val="3C6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smtClean="0">
                <a:latin typeface="Arial" panose="020B0604020202020204" pitchFamily="34" charset="0"/>
                <a:cs typeface="Arial" panose="020B0604020202020204" pitchFamily="34" charset="0"/>
              </a:rPr>
              <a:t>CHAPTER</a:t>
            </a:r>
            <a:endParaRPr lang="en-US" sz="1200" b="1" spc="300" dirty="0">
              <a:latin typeface="Arial" panose="020B0604020202020204" pitchFamily="34" charset="0"/>
              <a:cs typeface="Arial" panose="020B0604020202020204" pitchFamily="34" charset="0"/>
            </a:endParaRPr>
          </a:p>
        </p:txBody>
      </p:sp>
      <p:sp>
        <p:nvSpPr>
          <p:cNvPr id="30" name="Oval 29"/>
          <p:cNvSpPr/>
          <p:nvPr userDrawn="1"/>
        </p:nvSpPr>
        <p:spPr>
          <a:xfrm>
            <a:off x="8833758" y="3448201"/>
            <a:ext cx="249357" cy="259774"/>
          </a:xfrm>
          <a:prstGeom prst="ellipse">
            <a:avLst/>
          </a:prstGeom>
          <a:solidFill>
            <a:srgbClr val="DC6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391886" y="3448201"/>
            <a:ext cx="8580664" cy="259774"/>
          </a:xfrm>
          <a:prstGeom prst="rect">
            <a:avLst/>
          </a:prstGeom>
          <a:solidFill>
            <a:srgbClr val="DC6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8"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271813160"/>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54665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328048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197478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302219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412965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01597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166849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0" y="6604907"/>
            <a:ext cx="9144000" cy="253093"/>
          </a:xfrm>
          <a:prstGeom prst="rect">
            <a:avLst/>
          </a:prstGeom>
        </p:spPr>
        <p:txBody>
          <a:bodyPr/>
          <a:lstStyle/>
          <a:p>
            <a:r>
              <a:rPr lang="en-US" dirty="0" smtClean="0"/>
              <a:t>Copyright © 2020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a:xfrm>
            <a:off x="7838703" y="1935574"/>
            <a:ext cx="676647" cy="259773"/>
          </a:xfrm>
          <a:prstGeom prst="rect">
            <a:avLst/>
          </a:prstGeom>
        </p:spPr>
        <p:txBody>
          <a:bodyPr/>
          <a:lstStyle/>
          <a:p>
            <a:fld id="{877CD8D9-5EE5-4AF0-A74E-06D9DDC76A83}" type="slidenum">
              <a:rPr lang="en-US" smtClean="0"/>
              <a:t>‹#›</a:t>
            </a:fld>
            <a:endParaRPr lang="en-US"/>
          </a:p>
        </p:txBody>
      </p:sp>
    </p:spTree>
    <p:extLst>
      <p:ext uri="{BB962C8B-B14F-4D97-AF65-F5344CB8AC3E}">
        <p14:creationId xmlns:p14="http://schemas.microsoft.com/office/powerpoint/2010/main" val="133973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a:xfrm>
            <a:off x="0" y="1045667"/>
            <a:ext cx="8972550" cy="259773"/>
          </a:xfrm>
          <a:prstGeom prst="rect">
            <a:avLst/>
          </a:prstGeom>
          <a:solidFill>
            <a:srgbClr val="64A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 name="Title Placeholder 1"/>
          <p:cNvSpPr>
            <a:spLocks noGrp="1"/>
          </p:cNvSpPr>
          <p:nvPr>
            <p:ph type="title"/>
          </p:nvPr>
        </p:nvSpPr>
        <p:spPr>
          <a:xfrm>
            <a:off x="106136" y="71212"/>
            <a:ext cx="9037864" cy="97381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Oval 7"/>
          <p:cNvSpPr/>
          <p:nvPr userDrawn="1"/>
        </p:nvSpPr>
        <p:spPr>
          <a:xfrm>
            <a:off x="8833758" y="1045667"/>
            <a:ext cx="249357" cy="259774"/>
          </a:xfrm>
          <a:prstGeom prst="ellipse">
            <a:avLst/>
          </a:prstGeom>
          <a:solidFill>
            <a:srgbClr val="DC6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txBox="1">
            <a:spLocks/>
          </p:cNvSpPr>
          <p:nvPr userDrawn="1"/>
        </p:nvSpPr>
        <p:spPr>
          <a:xfrm>
            <a:off x="8315396" y="1045667"/>
            <a:ext cx="676647" cy="259773"/>
          </a:xfrm>
          <a:prstGeom prst="rect">
            <a:avLst/>
          </a:prstGeom>
          <a:solidFill>
            <a:srgbClr val="DC6450"/>
          </a:solidFill>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a:t>
            </a:r>
            <a:fld id="{877CD8D9-5EE5-4AF0-A74E-06D9DDC76A83}" type="slidenum">
              <a:rPr lang="en-US" smtClean="0"/>
              <a:pPr/>
              <a:t>‹#›</a:t>
            </a:fld>
            <a:endParaRPr lang="en-US" dirty="0"/>
          </a:p>
        </p:txBody>
      </p:sp>
      <p:sp>
        <p:nvSpPr>
          <p:cNvPr id="10"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065785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
            </a:r>
            <a:br>
              <a:rPr lang="en-US" dirty="0"/>
            </a:br>
            <a:r>
              <a:rPr lang="en-US" dirty="0"/>
              <a:t> Valuing Bonds </a:t>
            </a:r>
          </a:p>
        </p:txBody>
      </p:sp>
      <p:sp>
        <p:nvSpPr>
          <p:cNvPr id="3"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
        <p:nvSpPr>
          <p:cNvPr id="5" name="TextBox 1"/>
          <p:cNvSpPr txBox="1"/>
          <p:nvPr/>
        </p:nvSpPr>
        <p:spPr>
          <a:xfrm>
            <a:off x="0" y="6332938"/>
            <a:ext cx="232820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Slides by Matthew Will</a:t>
            </a:r>
            <a:endParaRPr lang="en-US" dirty="0"/>
          </a:p>
        </p:txBody>
      </p:sp>
    </p:spTree>
    <p:extLst>
      <p:ext uri="{BB962C8B-B14F-4D97-AF65-F5344CB8AC3E}">
        <p14:creationId xmlns:p14="http://schemas.microsoft.com/office/powerpoint/2010/main" val="175992268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dirty="0"/>
              <a:t>PV Formula to Value a Bond </a:t>
            </a:r>
            <a:r>
              <a:rPr lang="en-US" altLang="en-US" dirty="0" smtClean="0"/>
              <a:t>Concluded</a:t>
            </a:r>
          </a:p>
        </p:txBody>
      </p:sp>
      <p:sp>
        <p:nvSpPr>
          <p:cNvPr id="10243" name="Rectangle 3"/>
          <p:cNvSpPr>
            <a:spLocks noChangeArrowheads="1"/>
          </p:cNvSpPr>
          <p:nvPr/>
        </p:nvSpPr>
        <p:spPr bwMode="auto">
          <a:xfrm>
            <a:off x="630936" y="1609344"/>
            <a:ext cx="792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1200"/>
              </a:spcBef>
              <a:spcAft>
                <a:spcPts val="600"/>
              </a:spcAft>
              <a:buFont typeface="Wingdings" panose="05000000000000000000" pitchFamily="2" charset="2"/>
              <a:buNone/>
            </a:pPr>
            <a:r>
              <a:rPr lang="en-US" altLang="en-US" b="1" i="1" u="sng" dirty="0" smtClean="0">
                <a:latin typeface="Arial" panose="020B0604020202020204" pitchFamily="34" charset="0"/>
                <a:cs typeface="Arial" panose="020B0604020202020204" pitchFamily="34" charset="0"/>
              </a:rPr>
              <a:t>Example: United States</a:t>
            </a:r>
            <a:endParaRPr lang="en-US" altLang="en-US" i="1" dirty="0">
              <a:latin typeface="Arial" panose="020B0604020202020204" pitchFamily="34" charset="0"/>
              <a:cs typeface="Arial" panose="020B0604020202020204" pitchFamily="34" charset="0"/>
            </a:endParaRPr>
          </a:p>
          <a:p>
            <a:pPr marL="0" indent="0" defTabSz="55563">
              <a:spcBef>
                <a:spcPts val="576"/>
              </a:spcBef>
              <a:spcAft>
                <a:spcPts val="600"/>
              </a:spcAft>
            </a:pPr>
            <a:r>
              <a:rPr lang="en-US" altLang="en-US" i="1" dirty="0" smtClean="0">
                <a:latin typeface="Arial" panose="020B0604020202020204" pitchFamily="34" charset="0"/>
                <a:cs typeface="Arial" panose="020B0604020202020204" pitchFamily="34" charset="0"/>
              </a:rPr>
              <a:t>In November 2014 </a:t>
            </a:r>
            <a:r>
              <a:rPr lang="en-US" altLang="en-US" i="1" dirty="0">
                <a:latin typeface="Arial" panose="020B0604020202020204" pitchFamily="34" charset="0"/>
                <a:cs typeface="Arial" panose="020B0604020202020204" pitchFamily="34" charset="0"/>
              </a:rPr>
              <a:t>you purchase a </a:t>
            </a:r>
            <a:r>
              <a:rPr lang="en-US" altLang="en-US" i="1" dirty="0" smtClean="0">
                <a:latin typeface="Arial" panose="020B0604020202020204" pitchFamily="34" charset="0"/>
                <a:cs typeface="Arial" panose="020B0604020202020204" pitchFamily="34" charset="0"/>
              </a:rPr>
              <a:t>three-year U.S. government </a:t>
            </a:r>
            <a:r>
              <a:rPr lang="en-US" altLang="en-US" i="1" dirty="0">
                <a:latin typeface="Arial" panose="020B0604020202020204" pitchFamily="34" charset="0"/>
                <a:cs typeface="Arial" panose="020B0604020202020204" pitchFamily="34" charset="0"/>
              </a:rPr>
              <a:t>bond. The bond has an annual coupon rate of </a:t>
            </a:r>
            <a:r>
              <a:rPr lang="en-US" altLang="en-US" i="1" dirty="0" smtClean="0">
                <a:latin typeface="Arial" panose="020B0604020202020204" pitchFamily="34" charset="0"/>
                <a:cs typeface="Arial" panose="020B0604020202020204" pitchFamily="34" charset="0"/>
              </a:rPr>
              <a:t>4.25%, </a:t>
            </a:r>
            <a:r>
              <a:rPr lang="en-US" altLang="en-US" i="1" dirty="0">
                <a:latin typeface="Arial" panose="020B0604020202020204" pitchFamily="34" charset="0"/>
                <a:cs typeface="Arial" panose="020B0604020202020204" pitchFamily="34" charset="0"/>
              </a:rPr>
              <a:t>paid </a:t>
            </a:r>
            <a:r>
              <a:rPr lang="en-US" altLang="en-US" i="1" dirty="0" smtClean="0">
                <a:latin typeface="Arial" panose="020B0604020202020204" pitchFamily="34" charset="0"/>
                <a:cs typeface="Arial" panose="020B0604020202020204" pitchFamily="34" charset="0"/>
              </a:rPr>
              <a:t>semiannually</a:t>
            </a:r>
            <a:r>
              <a:rPr lang="en-US" altLang="en-US" i="1" dirty="0">
                <a:latin typeface="Arial" panose="020B0604020202020204" pitchFamily="34" charset="0"/>
                <a:cs typeface="Arial" panose="020B0604020202020204" pitchFamily="34" charset="0"/>
              </a:rPr>
              <a:t>. If investors demand a </a:t>
            </a:r>
            <a:r>
              <a:rPr lang="en-US" altLang="en-US" i="1" dirty="0" smtClean="0">
                <a:latin typeface="Arial" panose="020B0604020202020204" pitchFamily="34" charset="0"/>
                <a:cs typeface="Arial" panose="020B0604020202020204" pitchFamily="34" charset="0"/>
              </a:rPr>
              <a:t>0.965% </a:t>
            </a:r>
            <a:r>
              <a:rPr lang="en-US" altLang="en-US" i="1" dirty="0">
                <a:latin typeface="Arial" panose="020B0604020202020204" pitchFamily="34" charset="0"/>
                <a:cs typeface="Arial" panose="020B0604020202020204" pitchFamily="34" charset="0"/>
              </a:rPr>
              <a:t>semiannual return, what is the price of the bond?</a:t>
            </a:r>
          </a:p>
        </p:txBody>
      </p:sp>
      <p:graphicFrame>
        <p:nvGraphicFramePr>
          <p:cNvPr id="10244" name="Object 4"/>
          <p:cNvGraphicFramePr>
            <a:graphicFrameLocks noChangeAspect="1"/>
          </p:cNvGraphicFramePr>
          <p:nvPr>
            <p:extLst>
              <p:ext uri="{D42A27DB-BD31-4B8C-83A1-F6EECF244321}">
                <p14:modId xmlns:p14="http://schemas.microsoft.com/office/powerpoint/2010/main" val="1221403772"/>
              </p:ext>
            </p:extLst>
          </p:nvPr>
        </p:nvGraphicFramePr>
        <p:xfrm>
          <a:off x="515938" y="4454525"/>
          <a:ext cx="8283575" cy="1414463"/>
        </p:xfrm>
        <a:graphic>
          <a:graphicData uri="http://schemas.openxmlformats.org/presentationml/2006/ole">
            <mc:AlternateContent xmlns:mc="http://schemas.openxmlformats.org/markup-compatibility/2006">
              <mc:Choice xmlns:v="urn:schemas-microsoft-com:vml" Requires="v">
                <p:oleObj spid="_x0000_s14372" name="Equation" r:id="rId3" imgW="5321160" imgH="888840" progId="Equation.3">
                  <p:embed/>
                </p:oleObj>
              </mc:Choice>
              <mc:Fallback>
                <p:oleObj name="Equation" r:id="rId3" imgW="5321160" imgH="888840" progId="Equation.3">
                  <p:embed/>
                  <p:pic>
                    <p:nvPicPr>
                      <p:cNvPr id="0" name=""/>
                      <p:cNvPicPr>
                        <a:picLocks noChangeAspect="1" noChangeArrowheads="1"/>
                      </p:cNvPicPr>
                      <p:nvPr/>
                    </p:nvPicPr>
                    <p:blipFill>
                      <a:blip r:embed="rId4"/>
                      <a:srcRect/>
                      <a:stretch>
                        <a:fillRect/>
                      </a:stretch>
                    </p:blipFill>
                    <p:spPr bwMode="auto">
                      <a:xfrm>
                        <a:off x="515938" y="4454525"/>
                        <a:ext cx="8283575"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69994224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normAutofit fontScale="90000"/>
          </a:bodyPr>
          <a:lstStyle/>
          <a:p>
            <a:r>
              <a:rPr lang="en-US" altLang="en-US" dirty="0" smtClean="0"/>
              <a:t>Figure 3.1 The Interest Rate on 10-Year U.S. Treasury Bonds </a:t>
            </a:r>
          </a:p>
        </p:txBody>
      </p:sp>
      <p:sp>
        <p:nvSpPr>
          <p:cNvPr id="3" name="TextBox 2"/>
          <p:cNvSpPr txBox="1"/>
          <p:nvPr/>
        </p:nvSpPr>
        <p:spPr>
          <a:xfrm>
            <a:off x="7772400" y="5410200"/>
            <a:ext cx="466794" cy="261610"/>
          </a:xfrm>
          <a:prstGeom prst="rect">
            <a:avLst/>
          </a:prstGeom>
          <a:noFill/>
        </p:spPr>
        <p:txBody>
          <a:bodyPr wrap="none" rtlCol="0">
            <a:spAutoFit/>
          </a:bodyPr>
          <a:lstStyle/>
          <a:p>
            <a:r>
              <a:rPr lang="en-US" sz="1100" dirty="0" smtClean="0"/>
              <a:t>2012</a:t>
            </a:r>
            <a:endParaRPr lang="en-US" sz="1100" dirty="0"/>
          </a:p>
        </p:txBody>
      </p:sp>
      <p:pic>
        <p:nvPicPr>
          <p:cNvPr id="7" name="Picture 6"/>
          <p:cNvPicPr/>
          <p:nvPr/>
        </p:nvPicPr>
        <p:blipFill rotWithShape="1">
          <a:blip r:embed="rId2"/>
          <a:srcRect l="30288" t="20798" r="17949" b="19088"/>
          <a:stretch/>
        </p:blipFill>
        <p:spPr bwMode="auto">
          <a:xfrm>
            <a:off x="530942" y="1536883"/>
            <a:ext cx="8278301" cy="5068023"/>
          </a:xfrm>
          <a:prstGeom prst="rect">
            <a:avLst/>
          </a:prstGeom>
          <a:ln>
            <a:noFill/>
          </a:ln>
          <a:extLst>
            <a:ext uri="{53640926-AAD7-44D8-BBD7-CCE9431645EC}">
              <a14:shadowObscured xmlns:a14="http://schemas.microsoft.com/office/drawing/2010/main"/>
            </a:ext>
          </a:extLst>
        </p:spPr>
      </p:pic>
      <p:sp>
        <p:nvSpPr>
          <p:cNvPr id="8"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4694046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fontScale="90000"/>
          </a:bodyPr>
          <a:lstStyle/>
          <a:p>
            <a:r>
              <a:rPr lang="en-US" altLang="en-US" dirty="0" smtClean="0"/>
              <a:t>Figure 3.2 Bond Prices Vary with Interest Rates</a:t>
            </a:r>
          </a:p>
        </p:txBody>
      </p:sp>
      <p:pic>
        <p:nvPicPr>
          <p:cNvPr id="10" name="Picture 9"/>
          <p:cNvPicPr/>
          <p:nvPr/>
        </p:nvPicPr>
        <p:blipFill rotWithShape="1">
          <a:blip r:embed="rId3"/>
          <a:srcRect l="17468" t="23647" r="45032" b="21368"/>
          <a:stretch/>
        </p:blipFill>
        <p:spPr bwMode="auto">
          <a:xfrm>
            <a:off x="1280410" y="1418456"/>
            <a:ext cx="6689315" cy="5083212"/>
          </a:xfrm>
          <a:prstGeom prst="rect">
            <a:avLst/>
          </a:prstGeom>
          <a:ln>
            <a:noFill/>
          </a:ln>
          <a:extLst>
            <a:ext uri="{53640926-AAD7-44D8-BBD7-CCE9431645EC}">
              <a14:shadowObscured xmlns:a14="http://schemas.microsoft.com/office/drawing/2010/main"/>
            </a:ext>
          </a:extLst>
        </p:spPr>
      </p:pic>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18741961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1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318" name="Rectangle 4"/>
          <p:cNvSpPr>
            <a:spLocks noGrp="1" noChangeArrowheads="1"/>
          </p:cNvSpPr>
          <p:nvPr>
            <p:ph type="title"/>
          </p:nvPr>
        </p:nvSpPr>
        <p:spPr>
          <a:noFill/>
        </p:spPr>
        <p:txBody>
          <a:bodyPr>
            <a:normAutofit fontScale="90000"/>
          </a:bodyPr>
          <a:lstStyle/>
          <a:p>
            <a:r>
              <a:rPr lang="en-US" altLang="en-US" dirty="0" smtClean="0"/>
              <a:t>How Bond Prices Vary with Interest Rates</a:t>
            </a:r>
          </a:p>
        </p:txBody>
      </p:sp>
      <p:sp>
        <p:nvSpPr>
          <p:cNvPr id="13319" name="Rectangle 5"/>
          <p:cNvSpPr>
            <a:spLocks noGrp="1" noChangeArrowheads="1"/>
          </p:cNvSpPr>
          <p:nvPr>
            <p:ph type="body" idx="1"/>
          </p:nvPr>
        </p:nvSpPr>
        <p:spPr>
          <a:noFill/>
        </p:spPr>
        <p:txBody>
          <a:bodyPr/>
          <a:lstStyle/>
          <a:p>
            <a:pPr marL="0" indent="0">
              <a:buFont typeface="Wingdings" pitchFamily="2" charset="2"/>
              <a:buNone/>
            </a:pPr>
            <a:r>
              <a:rPr lang="en-US" altLang="en-US" b="1" i="1" u="sng" dirty="0" smtClean="0"/>
              <a:t>Rate of Return:</a:t>
            </a:r>
            <a:r>
              <a:rPr lang="en-US" altLang="en-US" dirty="0" smtClean="0"/>
              <a:t> Total income per period per dollar invested</a:t>
            </a:r>
          </a:p>
        </p:txBody>
      </p:sp>
      <p:graphicFrame>
        <p:nvGraphicFramePr>
          <p:cNvPr id="139270" name="Object 2"/>
          <p:cNvGraphicFramePr>
            <a:graphicFrameLocks/>
          </p:cNvGraphicFramePr>
          <p:nvPr>
            <p:extLst>
              <p:ext uri="{D42A27DB-BD31-4B8C-83A1-F6EECF244321}">
                <p14:modId xmlns:p14="http://schemas.microsoft.com/office/powerpoint/2010/main" val="850660449"/>
              </p:ext>
            </p:extLst>
          </p:nvPr>
        </p:nvGraphicFramePr>
        <p:xfrm>
          <a:off x="1293222" y="3383280"/>
          <a:ext cx="6923315" cy="2351314"/>
        </p:xfrm>
        <a:graphic>
          <a:graphicData uri="http://schemas.openxmlformats.org/presentationml/2006/ole">
            <mc:AlternateContent xmlns:mc="http://schemas.openxmlformats.org/markup-compatibility/2006">
              <mc:Choice xmlns:v="urn:schemas-microsoft-com:vml" Requires="v">
                <p:oleObj spid="_x0000_s16418" name="Equation" r:id="rId4" imgW="2908080" imgH="1041120" progId="Equation.3">
                  <p:embed/>
                </p:oleObj>
              </mc:Choice>
              <mc:Fallback>
                <p:oleObj name="Equation" r:id="rId4" imgW="2908080" imgH="1041120" progId="Equation.3">
                  <p:embed/>
                  <p:pic>
                    <p:nvPicPr>
                      <p:cNvPr id="0" name=""/>
                      <p:cNvPicPr>
                        <a:picLocks noChangeArrowheads="1"/>
                      </p:cNvPicPr>
                      <p:nvPr/>
                    </p:nvPicPr>
                    <p:blipFill>
                      <a:blip r:embed="rId5"/>
                      <a:srcRect/>
                      <a:stretch>
                        <a:fillRect/>
                      </a:stretch>
                    </p:blipFill>
                    <p:spPr bwMode="auto">
                      <a:xfrm>
                        <a:off x="1293222" y="3383280"/>
                        <a:ext cx="6923315" cy="2351314"/>
                      </a:xfrm>
                      <a:prstGeom prst="rect">
                        <a:avLst/>
                      </a:prstGeom>
                      <a:noFill/>
                      <a:ln>
                        <a:noFill/>
                      </a:ln>
                      <a:effectLst/>
                      <a:extLst/>
                    </p:spPr>
                  </p:pic>
                </p:oleObj>
              </mc:Fallback>
            </mc:AlternateContent>
          </a:graphicData>
        </a:graphic>
      </p:graphicFrame>
      <p:sp>
        <p:nvSpPr>
          <p:cNvPr id="7"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52054951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29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295" name="Rectangle 4"/>
          <p:cNvSpPr>
            <a:spLocks noGrp="1" noChangeArrowheads="1"/>
          </p:cNvSpPr>
          <p:nvPr>
            <p:ph type="title"/>
          </p:nvPr>
        </p:nvSpPr>
        <p:spPr>
          <a:noFill/>
        </p:spPr>
        <p:txBody>
          <a:bodyPr>
            <a:normAutofit fontScale="90000"/>
          </a:bodyPr>
          <a:lstStyle/>
          <a:p>
            <a:r>
              <a:rPr lang="en-US" altLang="en-US" dirty="0"/>
              <a:t>How Bond Prices Vary with Interest </a:t>
            </a:r>
            <a:r>
              <a:rPr lang="en-US" altLang="en-US" dirty="0" smtClean="0"/>
              <a:t>Rates Continued </a:t>
            </a:r>
          </a:p>
        </p:txBody>
      </p:sp>
      <p:sp>
        <p:nvSpPr>
          <p:cNvPr id="12296" name="Rectangle 5"/>
          <p:cNvSpPr>
            <a:spLocks noGrp="1" noChangeArrowheads="1"/>
          </p:cNvSpPr>
          <p:nvPr>
            <p:ph type="body" idx="1"/>
          </p:nvPr>
        </p:nvSpPr>
        <p:spPr>
          <a:xfrm>
            <a:off x="628650" y="1609344"/>
            <a:ext cx="7886700" cy="4351338"/>
          </a:xfrm>
          <a:noFill/>
        </p:spPr>
        <p:txBody>
          <a:bodyPr/>
          <a:lstStyle/>
          <a:p>
            <a:pPr>
              <a:buFont typeface="Wingdings" pitchFamily="2" charset="2"/>
              <a:buNone/>
            </a:pPr>
            <a:r>
              <a:rPr lang="en-US" altLang="en-US" sz="2400" b="1" i="1" u="sng" dirty="0" smtClean="0"/>
              <a:t>Example</a:t>
            </a:r>
            <a:endParaRPr lang="en-US" altLang="en-US" sz="2400" i="1" u="sng" dirty="0" smtClean="0"/>
          </a:p>
          <a:p>
            <a:pPr marL="0" indent="0" defTabSz="55563">
              <a:buFont typeface="Wingdings" pitchFamily="2" charset="2"/>
              <a:buNone/>
            </a:pPr>
            <a:r>
              <a:rPr lang="en-US" altLang="en-US" sz="2400" i="1" dirty="0" smtClean="0"/>
              <a:t>	A bond increases in price from $963.80 to $1,380.50 and pays a coupon of $21.875 during the same period. What is the rate of return?</a:t>
            </a:r>
          </a:p>
        </p:txBody>
      </p:sp>
      <p:graphicFrame>
        <p:nvGraphicFramePr>
          <p:cNvPr id="135174" name="Object 2"/>
          <p:cNvGraphicFramePr>
            <a:graphicFrameLocks/>
          </p:cNvGraphicFramePr>
          <p:nvPr>
            <p:extLst>
              <p:ext uri="{D42A27DB-BD31-4B8C-83A1-F6EECF244321}">
                <p14:modId xmlns:p14="http://schemas.microsoft.com/office/powerpoint/2010/main" val="2311162870"/>
              </p:ext>
            </p:extLst>
          </p:nvPr>
        </p:nvGraphicFramePr>
        <p:xfrm>
          <a:off x="579438" y="3910013"/>
          <a:ext cx="7985125" cy="976312"/>
        </p:xfrm>
        <a:graphic>
          <a:graphicData uri="http://schemas.openxmlformats.org/presentationml/2006/ole">
            <mc:AlternateContent xmlns:mc="http://schemas.openxmlformats.org/markup-compatibility/2006">
              <mc:Choice xmlns:v="urn:schemas-microsoft-com:vml" Requires="v">
                <p:oleObj spid="_x0000_s17444" name="Equation" r:id="rId4" imgW="3213000" imgH="393480" progId="Equation.3">
                  <p:embed/>
                </p:oleObj>
              </mc:Choice>
              <mc:Fallback>
                <p:oleObj name="Equation" r:id="rId4" imgW="3213000" imgH="393480" progId="Equation.3">
                  <p:embed/>
                  <p:pic>
                    <p:nvPicPr>
                      <p:cNvPr id="0" name=""/>
                      <p:cNvPicPr>
                        <a:picLocks noChangeArrowheads="1"/>
                      </p:cNvPicPr>
                      <p:nvPr/>
                    </p:nvPicPr>
                    <p:blipFill>
                      <a:blip r:embed="rId5"/>
                      <a:srcRect/>
                      <a:stretch>
                        <a:fillRect/>
                      </a:stretch>
                    </p:blipFill>
                    <p:spPr bwMode="auto">
                      <a:xfrm>
                        <a:off x="579438" y="3910013"/>
                        <a:ext cx="7985125" cy="976312"/>
                      </a:xfrm>
                      <a:prstGeom prst="rect">
                        <a:avLst/>
                      </a:prstGeom>
                      <a:noFill/>
                      <a:ln>
                        <a:noFill/>
                      </a:ln>
                      <a:effectLst/>
                    </p:spPr>
                  </p:pic>
                </p:oleObj>
              </mc:Fallback>
            </mc:AlternateContent>
          </a:graphicData>
        </a:graphic>
      </p:graphicFrame>
      <p:sp>
        <p:nvSpPr>
          <p:cNvPr id="12298" name="TextBox 9"/>
          <p:cNvSpPr txBox="1">
            <a:spLocks noChangeArrowheads="1"/>
          </p:cNvSpPr>
          <p:nvPr/>
        </p:nvSpPr>
        <p:spPr bwMode="auto">
          <a:xfrm>
            <a:off x="2007326" y="5164071"/>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smtClean="0"/>
              <a:t>ROR = 45.5%</a:t>
            </a:r>
            <a:endParaRPr lang="en-US" altLang="en-US" sz="2800" dirty="0"/>
          </a:p>
        </p:txBody>
      </p:sp>
      <p:sp>
        <p:nvSpPr>
          <p:cNvPr id="8"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40130857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Duration and Volatility</a:t>
            </a:r>
          </a:p>
        </p:txBody>
      </p:sp>
      <p:graphicFrame>
        <p:nvGraphicFramePr>
          <p:cNvPr id="15363" name="Object 3"/>
          <p:cNvGraphicFramePr>
            <a:graphicFrameLocks/>
          </p:cNvGraphicFramePr>
          <p:nvPr>
            <p:extLst>
              <p:ext uri="{D42A27DB-BD31-4B8C-83A1-F6EECF244321}">
                <p14:modId xmlns:p14="http://schemas.microsoft.com/office/powerpoint/2010/main" val="285099968"/>
              </p:ext>
            </p:extLst>
          </p:nvPr>
        </p:nvGraphicFramePr>
        <p:xfrm>
          <a:off x="65315" y="2376125"/>
          <a:ext cx="9013370" cy="902652"/>
        </p:xfrm>
        <a:graphic>
          <a:graphicData uri="http://schemas.openxmlformats.org/presentationml/2006/ole">
            <mc:AlternateContent xmlns:mc="http://schemas.openxmlformats.org/markup-compatibility/2006">
              <mc:Choice xmlns:v="urn:schemas-microsoft-com:vml" Requires="v">
                <p:oleObj spid="_x0000_s18492" name="Equation" r:id="rId3" imgW="4114800" imgH="393480" progId="Equation.3">
                  <p:embed/>
                </p:oleObj>
              </mc:Choice>
              <mc:Fallback>
                <p:oleObj name="Equation" r:id="rId3" imgW="4114800" imgH="393480" progId="Equation.3">
                  <p:embed/>
                  <p:pic>
                    <p:nvPicPr>
                      <p:cNvPr id="0" name=""/>
                      <p:cNvPicPr>
                        <a:picLocks noChangeArrowheads="1"/>
                      </p:cNvPicPr>
                      <p:nvPr/>
                    </p:nvPicPr>
                    <p:blipFill>
                      <a:blip r:embed="rId4"/>
                      <a:srcRect/>
                      <a:stretch>
                        <a:fillRect/>
                      </a:stretch>
                    </p:blipFill>
                    <p:spPr bwMode="auto">
                      <a:xfrm>
                        <a:off x="65315" y="2376125"/>
                        <a:ext cx="9013370" cy="902652"/>
                      </a:xfrm>
                      <a:prstGeom prst="rect">
                        <a:avLst/>
                      </a:prstGeom>
                      <a:noFill/>
                      <a:ln w="9525">
                        <a:solidFill>
                          <a:schemeClr val="tx1">
                            <a:lumMod val="50000"/>
                            <a:lumOff val="50000"/>
                          </a:schemeClr>
                        </a:solidFill>
                        <a:miter lim="800000"/>
                        <a:headEnd/>
                        <a:tailEnd/>
                      </a:ln>
                      <a:effectLst/>
                    </p:spPr>
                  </p:pic>
                </p:oleObj>
              </mc:Fallback>
            </mc:AlternateContent>
          </a:graphicData>
        </a:graphic>
      </p:graphicFrame>
      <p:graphicFrame>
        <p:nvGraphicFramePr>
          <p:cNvPr id="15364" name="Object 3"/>
          <p:cNvGraphicFramePr>
            <a:graphicFrameLocks/>
          </p:cNvGraphicFramePr>
          <p:nvPr>
            <p:extLst>
              <p:ext uri="{D42A27DB-BD31-4B8C-83A1-F6EECF244321}">
                <p14:modId xmlns:p14="http://schemas.microsoft.com/office/powerpoint/2010/main" val="1758199043"/>
              </p:ext>
            </p:extLst>
          </p:nvPr>
        </p:nvGraphicFramePr>
        <p:xfrm>
          <a:off x="1515291" y="4049486"/>
          <a:ext cx="6084072" cy="897164"/>
        </p:xfrm>
        <a:graphic>
          <a:graphicData uri="http://schemas.openxmlformats.org/presentationml/2006/ole">
            <mc:AlternateContent xmlns:mc="http://schemas.openxmlformats.org/markup-compatibility/2006">
              <mc:Choice xmlns:v="urn:schemas-microsoft-com:vml" Requires="v">
                <p:oleObj spid="_x0000_s18493" name="Equation" r:id="rId5" imgW="2806560" imgH="419040" progId="Equation.3">
                  <p:embed/>
                </p:oleObj>
              </mc:Choice>
              <mc:Fallback>
                <p:oleObj name="Equation" r:id="rId5" imgW="2806560" imgH="419040" progId="Equation.3">
                  <p:embed/>
                  <p:pic>
                    <p:nvPicPr>
                      <p:cNvPr id="0" name=""/>
                      <p:cNvPicPr>
                        <a:picLocks noChangeArrowheads="1"/>
                      </p:cNvPicPr>
                      <p:nvPr/>
                    </p:nvPicPr>
                    <p:blipFill>
                      <a:blip r:embed="rId6"/>
                      <a:srcRect/>
                      <a:stretch>
                        <a:fillRect/>
                      </a:stretch>
                    </p:blipFill>
                    <p:spPr bwMode="auto">
                      <a:xfrm>
                        <a:off x="1515291" y="4049486"/>
                        <a:ext cx="6084072" cy="897164"/>
                      </a:xfrm>
                      <a:prstGeom prst="rect">
                        <a:avLst/>
                      </a:prstGeom>
                      <a:noFill/>
                      <a:ln w="9525">
                        <a:solidFill>
                          <a:schemeClr val="tx1">
                            <a:lumMod val="50000"/>
                            <a:lumOff val="50000"/>
                          </a:schemeClr>
                        </a:solidFill>
                        <a:miter lim="800000"/>
                        <a:headEnd/>
                        <a:tailEnd/>
                      </a:ln>
                      <a:effectLst/>
                    </p:spPr>
                  </p:pic>
                </p:oleObj>
              </mc:Fallback>
            </mc:AlternateContent>
          </a:graphicData>
        </a:graphic>
      </p:graphicFrame>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15657206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normAutofit fontScale="90000"/>
          </a:bodyPr>
          <a:lstStyle/>
          <a:p>
            <a:pPr eaLnBrk="1" hangingPunct="1"/>
            <a:r>
              <a:rPr lang="en-US" altLang="en-US" sz="4000" dirty="0" smtClean="0"/>
              <a:t>Table 3.4 Calculating the Duration of 9% Seven-Year Bonds</a:t>
            </a:r>
          </a:p>
        </p:txBody>
      </p:sp>
      <p:pic>
        <p:nvPicPr>
          <p:cNvPr id="5" name="Content Placeholder 4"/>
          <p:cNvPicPr>
            <a:picLocks noGrp="1" noChangeAspect="1"/>
          </p:cNvPicPr>
          <p:nvPr>
            <p:ph idx="1"/>
          </p:nvPr>
        </p:nvPicPr>
        <p:blipFill>
          <a:blip r:embed="rId3"/>
          <a:stretch>
            <a:fillRect/>
          </a:stretch>
        </p:blipFill>
        <p:spPr>
          <a:xfrm>
            <a:off x="220845" y="2164931"/>
            <a:ext cx="8686395" cy="2002120"/>
          </a:xfrm>
          <a:prstGeom prst="rect">
            <a:avLst/>
          </a:prstGeom>
          <a:ln>
            <a:solidFill>
              <a:schemeClr val="tx1">
                <a:lumMod val="50000"/>
                <a:lumOff val="50000"/>
              </a:schemeClr>
            </a:solidFill>
          </a:ln>
        </p:spPr>
      </p:pic>
      <p:sp>
        <p:nvSpPr>
          <p:cNvPr id="6"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165722245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dirty="0" smtClean="0"/>
              <a:t>Figure 3.3 The Term Structure of Interest Rates</a:t>
            </a:r>
          </a:p>
        </p:txBody>
      </p:sp>
      <p:pic>
        <p:nvPicPr>
          <p:cNvPr id="3" name="Picture 2"/>
          <p:cNvPicPr>
            <a:picLocks noChangeAspect="1"/>
          </p:cNvPicPr>
          <p:nvPr/>
        </p:nvPicPr>
        <p:blipFill>
          <a:blip r:embed="rId3"/>
          <a:stretch>
            <a:fillRect/>
          </a:stretch>
        </p:blipFill>
        <p:spPr>
          <a:xfrm>
            <a:off x="445484" y="1525933"/>
            <a:ext cx="8349336" cy="4417667"/>
          </a:xfrm>
          <a:prstGeom prst="rect">
            <a:avLst/>
          </a:prstGeom>
          <a:ln>
            <a:solidFill>
              <a:schemeClr val="tx1">
                <a:lumMod val="50000"/>
                <a:lumOff val="50000"/>
              </a:schemeClr>
            </a:solidFill>
          </a:ln>
        </p:spPr>
      </p:pic>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91254974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lstStyle/>
          <a:p>
            <a:pPr eaLnBrk="1" hangingPunct="1"/>
            <a:r>
              <a:rPr lang="en-US" altLang="en-US" dirty="0" smtClean="0"/>
              <a:t>Law of One Price</a:t>
            </a:r>
          </a:p>
        </p:txBody>
      </p:sp>
      <p:sp>
        <p:nvSpPr>
          <p:cNvPr id="46083" name="Rectangle 3"/>
          <p:cNvSpPr>
            <a:spLocks noGrp="1" noChangeArrowheads="1"/>
          </p:cNvSpPr>
          <p:nvPr>
            <p:ph type="body" idx="1"/>
          </p:nvPr>
        </p:nvSpPr>
        <p:spPr>
          <a:xfrm>
            <a:off x="628650" y="1609344"/>
            <a:ext cx="7886700" cy="4351338"/>
          </a:xfrm>
          <a:noFill/>
        </p:spPr>
        <p:txBody>
          <a:bodyPr lIns="92075" tIns="46038" rIns="92075" bIns="46038"/>
          <a:lstStyle/>
          <a:p>
            <a:pPr marL="285750" indent="-285750" eaLnBrk="1" hangingPunct="1"/>
            <a:r>
              <a:rPr lang="en-US" altLang="en-US" dirty="0" smtClean="0"/>
              <a:t>All interest-bearing instruments are priced to fit the term structure</a:t>
            </a:r>
          </a:p>
          <a:p>
            <a:pPr marL="285750" indent="-285750" eaLnBrk="1" hangingPunct="1"/>
            <a:r>
              <a:rPr lang="en-US" altLang="en-US" dirty="0" smtClean="0"/>
              <a:t>This is accomplished by modifying the asset price</a:t>
            </a:r>
          </a:p>
          <a:p>
            <a:pPr marL="285750" indent="-285750" eaLnBrk="1" hangingPunct="1"/>
            <a:r>
              <a:rPr lang="en-US" altLang="en-US" dirty="0" smtClean="0"/>
              <a:t>The modified price creates a </a:t>
            </a:r>
            <a:r>
              <a:rPr lang="en-US" altLang="en-US" u="sng" dirty="0" smtClean="0"/>
              <a:t>new yield</a:t>
            </a:r>
            <a:r>
              <a:rPr lang="en-US" altLang="en-US" dirty="0" smtClean="0"/>
              <a:t>, which fits the term structure</a:t>
            </a:r>
          </a:p>
          <a:p>
            <a:pPr marL="285750" indent="-285750" eaLnBrk="1" hangingPunct="1"/>
            <a:r>
              <a:rPr lang="en-US" altLang="en-US" dirty="0" smtClean="0"/>
              <a:t>The new yield is called the yield to maturity (YTM)</a:t>
            </a:r>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529034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vertical)">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vertical)">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vertical)">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vertical)">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normAutofit fontScale="90000"/>
          </a:bodyPr>
          <a:lstStyle/>
          <a:p>
            <a:pPr eaLnBrk="1" hangingPunct="1"/>
            <a:r>
              <a:rPr lang="en-US" altLang="en-US" sz="4000" dirty="0" smtClean="0"/>
              <a:t>Figure 3.4 Measuring the Term Structure</a:t>
            </a:r>
          </a:p>
        </p:txBody>
      </p:sp>
      <p:sp>
        <p:nvSpPr>
          <p:cNvPr id="22532" name="Text Box 8"/>
          <p:cNvSpPr txBox="1">
            <a:spLocks noChangeArrowheads="1"/>
          </p:cNvSpPr>
          <p:nvPr/>
        </p:nvSpPr>
        <p:spPr bwMode="auto">
          <a:xfrm>
            <a:off x="986480" y="1342768"/>
            <a:ext cx="7517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smtClean="0">
                <a:latin typeface="Arial" panose="020B0604020202020204" pitchFamily="34" charset="0"/>
                <a:cs typeface="Arial" panose="020B0604020202020204" pitchFamily="34" charset="0"/>
              </a:rPr>
              <a:t>Spot rates on U.S. Treasury strips, December 2017</a:t>
            </a:r>
            <a:endParaRPr lang="en-US" alt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2" name="Picture 1" descr="Screen Shot 2018-07-11 at 3.04.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09" y="1829217"/>
            <a:ext cx="6718300" cy="4597400"/>
          </a:xfrm>
          <a:prstGeom prst="rect">
            <a:avLst/>
          </a:prstGeom>
        </p:spPr>
      </p:pic>
    </p:spTree>
    <p:extLst>
      <p:ext uri="{BB962C8B-B14F-4D97-AF65-F5344CB8AC3E}">
        <p14:creationId xmlns:p14="http://schemas.microsoft.com/office/powerpoint/2010/main" val="208488209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8"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9"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0" name="Rectangle 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1" name="Rectangle 9"/>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2" name="Rectangle 10"/>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3" name="Rectangle 11"/>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4" name="Rectangle 1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5" name="Rectangle 1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6" name="Rectangle 1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7" name="Rectangle 16"/>
          <p:cNvSpPr>
            <a:spLocks noGrp="1" noChangeArrowheads="1"/>
          </p:cNvSpPr>
          <p:nvPr>
            <p:ph type="title"/>
          </p:nvPr>
        </p:nvSpPr>
        <p:spPr>
          <a:noFill/>
        </p:spPr>
        <p:txBody>
          <a:bodyPr/>
          <a:lstStyle/>
          <a:p>
            <a:r>
              <a:rPr lang="en-US" altLang="en-US" dirty="0" smtClean="0"/>
              <a:t>Topics Covered</a:t>
            </a:r>
          </a:p>
        </p:txBody>
      </p:sp>
      <p:sp>
        <p:nvSpPr>
          <p:cNvPr id="8209" name="Rectangle 17"/>
          <p:cNvSpPr>
            <a:spLocks noGrp="1" noChangeArrowheads="1"/>
          </p:cNvSpPr>
          <p:nvPr>
            <p:ph type="body" idx="1"/>
          </p:nvPr>
        </p:nvSpPr>
        <p:spPr>
          <a:noFill/>
        </p:spPr>
        <p:txBody>
          <a:bodyPr/>
          <a:lstStyle/>
          <a:p>
            <a:r>
              <a:rPr lang="en-US" altLang="en-US" dirty="0"/>
              <a:t>Using </a:t>
            </a:r>
            <a:r>
              <a:rPr lang="en-US" altLang="en-US" dirty="0" smtClean="0"/>
              <a:t>the </a:t>
            </a:r>
            <a:r>
              <a:rPr lang="en-US" altLang="en-US" dirty="0"/>
              <a:t>Present Value Formula to Value Bonds</a:t>
            </a:r>
          </a:p>
          <a:p>
            <a:r>
              <a:rPr lang="en-US" altLang="en-US" dirty="0"/>
              <a:t>How Bond Prices Vary </a:t>
            </a:r>
            <a:r>
              <a:rPr lang="en-US" altLang="en-US" dirty="0" smtClean="0"/>
              <a:t>with </a:t>
            </a:r>
            <a:r>
              <a:rPr lang="en-US" altLang="en-US" dirty="0"/>
              <a:t>Interest Rates</a:t>
            </a:r>
          </a:p>
          <a:p>
            <a:r>
              <a:rPr lang="en-US" altLang="en-US" dirty="0"/>
              <a:t>The Term Structure of Interest Rates</a:t>
            </a:r>
          </a:p>
          <a:p>
            <a:r>
              <a:rPr lang="en-US" altLang="en-US" dirty="0"/>
              <a:t>Explaining the Term Structure</a:t>
            </a:r>
          </a:p>
          <a:p>
            <a:r>
              <a:rPr lang="en-US" altLang="en-US" dirty="0"/>
              <a:t>Real and Nominal Rates of Interest</a:t>
            </a:r>
          </a:p>
          <a:p>
            <a:r>
              <a:rPr lang="en-US" altLang="en-US" dirty="0" smtClean="0"/>
              <a:t>The </a:t>
            </a:r>
            <a:r>
              <a:rPr lang="en-US" altLang="en-US" dirty="0"/>
              <a:t>Risk of </a:t>
            </a:r>
            <a:r>
              <a:rPr lang="en-US" altLang="en-US" dirty="0" smtClean="0"/>
              <a:t>Default</a:t>
            </a:r>
            <a:endParaRPr lang="en-US" altLang="en-US" dirty="0"/>
          </a:p>
        </p:txBody>
      </p:sp>
      <p:sp>
        <p:nvSpPr>
          <p:cNvPr id="17"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4148432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09">
                                            <p:txEl>
                                              <p:pRg st="0" end="0"/>
                                            </p:txEl>
                                          </p:spTgt>
                                        </p:tgtEl>
                                        <p:attrNameLst>
                                          <p:attrName>style.visibility</p:attrName>
                                        </p:attrNameLst>
                                      </p:cBhvr>
                                      <p:to>
                                        <p:strVal val="visible"/>
                                      </p:to>
                                    </p:set>
                                    <p:anim calcmode="lin" valueType="num">
                                      <p:cBhvr additive="base">
                                        <p:cTn id="7" dur="500" fill="hold"/>
                                        <p:tgtEl>
                                          <p:spTgt spid="82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209">
                                            <p:txEl>
                                              <p:pRg st="0" end="0"/>
                                            </p:txEl>
                                          </p:spTgt>
                                        </p:tgtEl>
                                        <p:attrNameLst>
                                          <p:attrName>ppt_c</p:attrName>
                                        </p:attrNameLst>
                                      </p:cBhvr>
                                      <p:to>
                                        <a:srgbClr val="2F404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209">
                                            <p:txEl>
                                              <p:pRg st="1" end="1"/>
                                            </p:txEl>
                                          </p:spTgt>
                                        </p:tgtEl>
                                        <p:attrNameLst>
                                          <p:attrName>style.visibility</p:attrName>
                                        </p:attrNameLst>
                                      </p:cBhvr>
                                      <p:to>
                                        <p:strVal val="visible"/>
                                      </p:to>
                                    </p:set>
                                    <p:anim calcmode="lin" valueType="num">
                                      <p:cBhvr additive="base">
                                        <p:cTn id="13" dur="500" fill="hold"/>
                                        <p:tgtEl>
                                          <p:spTgt spid="82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09">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209">
                                            <p:txEl>
                                              <p:pRg st="1" end="1"/>
                                            </p:txEl>
                                          </p:spTgt>
                                        </p:tgtEl>
                                        <p:attrNameLst>
                                          <p:attrName>ppt_c</p:attrName>
                                        </p:attrNameLst>
                                      </p:cBhvr>
                                      <p:to>
                                        <a:srgbClr val="2F404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209">
                                            <p:txEl>
                                              <p:pRg st="2" end="2"/>
                                            </p:txEl>
                                          </p:spTgt>
                                        </p:tgtEl>
                                        <p:attrNameLst>
                                          <p:attrName>style.visibility</p:attrName>
                                        </p:attrNameLst>
                                      </p:cBhvr>
                                      <p:to>
                                        <p:strVal val="visible"/>
                                      </p:to>
                                    </p:set>
                                    <p:anim calcmode="lin" valueType="num">
                                      <p:cBhvr additive="base">
                                        <p:cTn id="19" dur="500" fill="hold"/>
                                        <p:tgtEl>
                                          <p:spTgt spid="82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09">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209">
                                            <p:txEl>
                                              <p:pRg st="2" end="2"/>
                                            </p:txEl>
                                          </p:spTgt>
                                        </p:tgtEl>
                                        <p:attrNameLst>
                                          <p:attrName>ppt_c</p:attrName>
                                        </p:attrNameLst>
                                      </p:cBhvr>
                                      <p:to>
                                        <a:srgbClr val="2F4040"/>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209">
                                            <p:txEl>
                                              <p:pRg st="3" end="3"/>
                                            </p:txEl>
                                          </p:spTgt>
                                        </p:tgtEl>
                                        <p:attrNameLst>
                                          <p:attrName>style.visibility</p:attrName>
                                        </p:attrNameLst>
                                      </p:cBhvr>
                                      <p:to>
                                        <p:strVal val="visible"/>
                                      </p:to>
                                    </p:set>
                                    <p:anim calcmode="lin" valueType="num">
                                      <p:cBhvr additive="base">
                                        <p:cTn id="25" dur="500" fill="hold"/>
                                        <p:tgtEl>
                                          <p:spTgt spid="82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09">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209">
                                            <p:txEl>
                                              <p:pRg st="3" end="3"/>
                                            </p:txEl>
                                          </p:spTgt>
                                        </p:tgtEl>
                                        <p:attrNameLst>
                                          <p:attrName>ppt_c</p:attrName>
                                        </p:attrNameLst>
                                      </p:cBhvr>
                                      <p:to>
                                        <a:srgbClr val="2F4040"/>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209">
                                            <p:txEl>
                                              <p:pRg st="4" end="4"/>
                                            </p:txEl>
                                          </p:spTgt>
                                        </p:tgtEl>
                                        <p:attrNameLst>
                                          <p:attrName>style.visibility</p:attrName>
                                        </p:attrNameLst>
                                      </p:cBhvr>
                                      <p:to>
                                        <p:strVal val="visible"/>
                                      </p:to>
                                    </p:set>
                                    <p:anim calcmode="lin" valueType="num">
                                      <p:cBhvr additive="base">
                                        <p:cTn id="31" dur="500" fill="hold"/>
                                        <p:tgtEl>
                                          <p:spTgt spid="820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09">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209">
                                            <p:txEl>
                                              <p:pRg st="4" end="4"/>
                                            </p:txEl>
                                          </p:spTgt>
                                        </p:tgtEl>
                                        <p:attrNameLst>
                                          <p:attrName>ppt_c</p:attrName>
                                        </p:attrNameLst>
                                      </p:cBhvr>
                                      <p:to>
                                        <a:srgbClr val="2F4040"/>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8209">
                                            <p:txEl>
                                              <p:pRg st="5" end="5"/>
                                            </p:txEl>
                                          </p:spTgt>
                                        </p:tgtEl>
                                        <p:attrNameLst>
                                          <p:attrName>style.visibility</p:attrName>
                                        </p:attrNameLst>
                                      </p:cBhvr>
                                      <p:to>
                                        <p:strVal val="visible"/>
                                      </p:to>
                                    </p:set>
                                    <p:anim calcmode="lin" valueType="num">
                                      <p:cBhvr additive="base">
                                        <p:cTn id="37" dur="500" fill="hold"/>
                                        <p:tgtEl>
                                          <p:spTgt spid="820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09">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8209">
                                            <p:txEl>
                                              <p:pRg st="5" end="5"/>
                                            </p:txEl>
                                          </p:spTgt>
                                        </p:tgtEl>
                                        <p:attrNameLst>
                                          <p:attrName>ppt_c</p:attrName>
                                        </p:attrNameLst>
                                      </p:cBhvr>
                                      <p:to>
                                        <a:srgbClr val="2F404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a:t>
            </a:r>
            <a:r>
              <a:rPr lang="en-US" dirty="0"/>
              <a:t>the Term Structure </a:t>
            </a:r>
          </a:p>
        </p:txBody>
      </p:sp>
      <p:sp>
        <p:nvSpPr>
          <p:cNvPr id="3" name="Content Placeholder 2"/>
          <p:cNvSpPr>
            <a:spLocks noGrp="1"/>
          </p:cNvSpPr>
          <p:nvPr>
            <p:ph idx="1"/>
          </p:nvPr>
        </p:nvSpPr>
        <p:spPr>
          <a:xfrm>
            <a:off x="628650" y="1609344"/>
            <a:ext cx="7886700" cy="4351338"/>
          </a:xfrm>
        </p:spPr>
        <p:txBody>
          <a:bodyPr>
            <a:normAutofit/>
          </a:bodyPr>
          <a:lstStyle/>
          <a:p>
            <a:pPr marL="0" indent="0">
              <a:buNone/>
            </a:pPr>
            <a:r>
              <a:rPr lang="en-US" sz="3200" dirty="0" smtClean="0"/>
              <a:t>Expectations Theory</a:t>
            </a:r>
          </a:p>
          <a:p>
            <a:pPr marL="560070" lvl="1" indent="-285750"/>
            <a:r>
              <a:rPr lang="en-US" sz="2800" dirty="0" smtClean="0"/>
              <a:t>Term structure and capital budgeting</a:t>
            </a:r>
          </a:p>
          <a:p>
            <a:pPr marL="834390" lvl="2" indent="-285750"/>
            <a:r>
              <a:rPr lang="en-US" sz="2400" dirty="0" smtClean="0"/>
              <a:t>CF should be discounted using term structure info</a:t>
            </a:r>
          </a:p>
          <a:p>
            <a:pPr marL="834390" lvl="2" indent="-285750"/>
            <a:r>
              <a:rPr lang="en-US" sz="2400" dirty="0" smtClean="0"/>
              <a:t>When rate incorporates all forward rates, use spot rate that equals project term</a:t>
            </a:r>
          </a:p>
          <a:p>
            <a:pPr marL="834390" lvl="2" indent="-285750"/>
            <a:r>
              <a:rPr lang="en-US" sz="2400" dirty="0" smtClean="0"/>
              <a:t>Take advantage of arbitrage</a:t>
            </a:r>
          </a:p>
          <a:p>
            <a:endParaRPr lang="en-US" sz="2400"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169169575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3.5 Annual Rates of Inflation in the United States from 1900–2017</a:t>
            </a:r>
            <a:endParaRPr lang="en-US"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3" name="Picture 2" descr="Screen Shot 2018-07-11 at 3.0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49" y="1756552"/>
            <a:ext cx="7843543" cy="4193719"/>
          </a:xfrm>
          <a:prstGeom prst="rect">
            <a:avLst/>
          </a:prstGeom>
        </p:spPr>
      </p:pic>
    </p:spTree>
    <p:extLst>
      <p:ext uri="{BB962C8B-B14F-4D97-AF65-F5344CB8AC3E}">
        <p14:creationId xmlns:p14="http://schemas.microsoft.com/office/powerpoint/2010/main" val="64987319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3.6 Average Rates of Inflation in 20 Countries from 1900–2017 </a:t>
            </a:r>
            <a:endParaRPr lang="en-US" dirty="0"/>
          </a:p>
        </p:txBody>
      </p:sp>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3" name="Picture 2" descr="Screen Shot 2018-07-11 at 3.09.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4498"/>
            <a:ext cx="9144000" cy="4171798"/>
          </a:xfrm>
          <a:prstGeom prst="rect">
            <a:avLst/>
          </a:prstGeom>
        </p:spPr>
      </p:pic>
    </p:spTree>
    <p:extLst>
      <p:ext uri="{BB962C8B-B14F-4D97-AF65-F5344CB8AC3E}">
        <p14:creationId xmlns:p14="http://schemas.microsoft.com/office/powerpoint/2010/main" val="93930840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altLang="en-US" dirty="0" smtClean="0"/>
              <a:t>Real and Nominal Rates of Interest</a:t>
            </a:r>
          </a:p>
        </p:txBody>
      </p:sp>
      <p:sp>
        <p:nvSpPr>
          <p:cNvPr id="151554" name="Content Placeholder 2"/>
          <p:cNvSpPr>
            <a:spLocks noGrp="1"/>
          </p:cNvSpPr>
          <p:nvPr>
            <p:ph idx="4294967295"/>
          </p:nvPr>
        </p:nvSpPr>
        <p:spPr>
          <a:xfrm>
            <a:off x="630936" y="1609344"/>
            <a:ext cx="7772400" cy="3886200"/>
          </a:xfrm>
        </p:spPr>
        <p:txBody>
          <a:bodyPr/>
          <a:lstStyle/>
          <a:p>
            <a:pPr>
              <a:lnSpc>
                <a:spcPct val="100000"/>
              </a:lnSpc>
            </a:pPr>
            <a:r>
              <a:rPr lang="en-US" altLang="en-US" sz="2800" dirty="0" smtClean="0"/>
              <a:t>In the presence of inflation, an investor’s </a:t>
            </a:r>
            <a:r>
              <a:rPr lang="en-US" altLang="en-US" sz="2800" b="1" dirty="0" smtClean="0"/>
              <a:t>real</a:t>
            </a:r>
            <a:r>
              <a:rPr lang="en-US" altLang="en-US" sz="2800" dirty="0" smtClean="0"/>
              <a:t> interest rate is always less than the </a:t>
            </a:r>
            <a:r>
              <a:rPr lang="en-US" altLang="en-US" sz="2800" b="1" dirty="0" smtClean="0"/>
              <a:t>nominal</a:t>
            </a:r>
            <a:r>
              <a:rPr lang="en-US" altLang="en-US" sz="2800" dirty="0" smtClean="0"/>
              <a:t> interest rate</a:t>
            </a:r>
          </a:p>
          <a:p>
            <a:pPr>
              <a:lnSpc>
                <a:spcPct val="100000"/>
              </a:lnSpc>
            </a:pPr>
            <a:r>
              <a:rPr lang="en-US" altLang="en-US" dirty="0" smtClean="0"/>
              <a:t>Real rate of return:</a:t>
            </a:r>
            <a:endParaRPr lang="en-US" altLang="en-US" sz="2800" dirty="0" smtClean="0"/>
          </a:p>
        </p:txBody>
      </p:sp>
      <p:sp>
        <p:nvSpPr>
          <p:cNvPr id="6"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graphicFrame>
        <p:nvGraphicFramePr>
          <p:cNvPr id="4" name="Object 3"/>
          <p:cNvGraphicFramePr>
            <a:graphicFrameLocks noChangeAspect="1"/>
          </p:cNvGraphicFramePr>
          <p:nvPr>
            <p:extLst>
              <p:ext uri="{D42A27DB-BD31-4B8C-83A1-F6EECF244321}">
                <p14:modId xmlns:p14="http://schemas.microsoft.com/office/powerpoint/2010/main" val="3258720734"/>
              </p:ext>
            </p:extLst>
          </p:nvPr>
        </p:nvGraphicFramePr>
        <p:xfrm>
          <a:off x="1644030" y="3909448"/>
          <a:ext cx="6107285" cy="660247"/>
        </p:xfrm>
        <a:graphic>
          <a:graphicData uri="http://schemas.openxmlformats.org/presentationml/2006/ole">
            <mc:AlternateContent xmlns:mc="http://schemas.openxmlformats.org/markup-compatibility/2006">
              <mc:Choice xmlns:v="urn:schemas-microsoft-com:vml" Requires="v">
                <p:oleObj spid="_x0000_s38922" name="Equation" r:id="rId4" imgW="2349500" imgH="254000" progId="Equation.3">
                  <p:embed/>
                </p:oleObj>
              </mc:Choice>
              <mc:Fallback>
                <p:oleObj name="Equation" r:id="rId4" imgW="2349500" imgH="254000" progId="Equation.3">
                  <p:embed/>
                  <p:pic>
                    <p:nvPicPr>
                      <p:cNvPr id="0" name=""/>
                      <p:cNvPicPr/>
                      <p:nvPr/>
                    </p:nvPicPr>
                    <p:blipFill>
                      <a:blip r:embed="rId5"/>
                      <a:stretch>
                        <a:fillRect/>
                      </a:stretch>
                    </p:blipFill>
                    <p:spPr>
                      <a:xfrm>
                        <a:off x="1644030" y="3909448"/>
                        <a:ext cx="6107285" cy="660247"/>
                      </a:xfrm>
                      <a:prstGeom prst="rect">
                        <a:avLst/>
                      </a:prstGeom>
                    </p:spPr>
                  </p:pic>
                </p:oleObj>
              </mc:Fallback>
            </mc:AlternateContent>
          </a:graphicData>
        </a:graphic>
      </p:graphicFrame>
    </p:spTree>
    <p:extLst>
      <p:ext uri="{BB962C8B-B14F-4D97-AF65-F5344CB8AC3E}">
        <p14:creationId xmlns:p14="http://schemas.microsoft.com/office/powerpoint/2010/main" val="305618245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normAutofit fontScale="90000"/>
          </a:bodyPr>
          <a:lstStyle/>
          <a:p>
            <a:r>
              <a:rPr lang="en-US" altLang="en-US" dirty="0"/>
              <a:t>Real and Nominal Rates of </a:t>
            </a:r>
            <a:r>
              <a:rPr lang="en-US" altLang="en-US" dirty="0" smtClean="0"/>
              <a:t>Interest Continued</a:t>
            </a:r>
          </a:p>
        </p:txBody>
      </p:sp>
      <p:sp>
        <p:nvSpPr>
          <p:cNvPr id="153602" name="Content Placeholder 4"/>
          <p:cNvSpPr>
            <a:spLocks noGrp="1"/>
          </p:cNvSpPr>
          <p:nvPr>
            <p:ph idx="1"/>
          </p:nvPr>
        </p:nvSpPr>
        <p:spPr>
          <a:xfrm>
            <a:off x="630936" y="1609344"/>
            <a:ext cx="7886700" cy="3749744"/>
          </a:xfrm>
        </p:spPr>
        <p:txBody>
          <a:bodyPr>
            <a:spAutoFit/>
          </a:bodyPr>
          <a:lstStyle/>
          <a:p>
            <a:pPr marL="0" indent="0">
              <a:buFont typeface="Wingdings" pitchFamily="2" charset="2"/>
              <a:buNone/>
            </a:pPr>
            <a:r>
              <a:rPr lang="en-US" altLang="en-US" sz="2400" b="1" i="1" u="sng" dirty="0" smtClean="0"/>
              <a:t>Example</a:t>
            </a:r>
          </a:p>
          <a:p>
            <a:pPr marL="0" indent="0">
              <a:buFont typeface="Wingdings" pitchFamily="2" charset="2"/>
              <a:buNone/>
            </a:pPr>
            <a:r>
              <a:rPr lang="en-US" altLang="en-US" sz="2400" i="1" dirty="0" smtClean="0"/>
              <a:t>If you invest in a security that pays 10% interest annually and inflation is 6%, what is your real interest rate?</a:t>
            </a:r>
          </a:p>
          <a:p>
            <a:pPr marL="0" indent="0">
              <a:buFont typeface="Wingdings" pitchFamily="2" charset="2"/>
              <a:buNone/>
            </a:pPr>
            <a:endParaRPr lang="en-US" altLang="en-US" sz="2400" i="1" dirty="0"/>
          </a:p>
          <a:p>
            <a:pPr marL="0" indent="0">
              <a:buFont typeface="Wingdings" pitchFamily="2" charset="2"/>
              <a:buNone/>
            </a:pPr>
            <a:endParaRPr lang="en-US" altLang="en-US" i="1" dirty="0" smtClean="0"/>
          </a:p>
          <a:p>
            <a:pPr marL="0" indent="0">
              <a:buFont typeface="Wingdings" pitchFamily="2" charset="2"/>
              <a:buNone/>
            </a:pPr>
            <a:endParaRPr lang="en-US" altLang="en-US" i="1" dirty="0" smtClean="0"/>
          </a:p>
          <a:p>
            <a:pPr marL="0" indent="0">
              <a:buFont typeface="Wingdings" pitchFamily="2" charset="2"/>
              <a:buNone/>
            </a:pPr>
            <a:endParaRPr lang="en-US" altLang="en-US" i="1" dirty="0"/>
          </a:p>
          <a:p>
            <a:pPr marL="0" indent="0" algn="ctr">
              <a:buFont typeface="Wingdings" pitchFamily="2" charset="2"/>
              <a:buNone/>
            </a:pPr>
            <a:r>
              <a:rPr lang="en-US" altLang="en-US" sz="2400" dirty="0" smtClean="0"/>
              <a:t>Real interest rate = .03774 or 3.774%</a:t>
            </a:r>
          </a:p>
        </p:txBody>
      </p:sp>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graphicFrame>
        <p:nvGraphicFramePr>
          <p:cNvPr id="3" name="Object 2"/>
          <p:cNvGraphicFramePr>
            <a:graphicFrameLocks noChangeAspect="1"/>
          </p:cNvGraphicFramePr>
          <p:nvPr>
            <p:extLst>
              <p:ext uri="{D42A27DB-BD31-4B8C-83A1-F6EECF244321}">
                <p14:modId xmlns:p14="http://schemas.microsoft.com/office/powerpoint/2010/main" val="702766910"/>
              </p:ext>
            </p:extLst>
          </p:nvPr>
        </p:nvGraphicFramePr>
        <p:xfrm>
          <a:off x="2980043" y="3591913"/>
          <a:ext cx="3100639" cy="674052"/>
        </p:xfrm>
        <a:graphic>
          <a:graphicData uri="http://schemas.openxmlformats.org/presentationml/2006/ole">
            <mc:AlternateContent xmlns:mc="http://schemas.openxmlformats.org/markup-compatibility/2006">
              <mc:Choice xmlns:v="urn:schemas-microsoft-com:vml" Requires="v">
                <p:oleObj spid="_x0000_s39946" name="Equation" r:id="rId3" imgW="1168400" imgH="254000" progId="Equation.3">
                  <p:embed/>
                </p:oleObj>
              </mc:Choice>
              <mc:Fallback>
                <p:oleObj name="Equation" r:id="rId3" imgW="1168400" imgH="254000" progId="Equation.3">
                  <p:embed/>
                  <p:pic>
                    <p:nvPicPr>
                      <p:cNvPr id="0" name=""/>
                      <p:cNvPicPr/>
                      <p:nvPr/>
                    </p:nvPicPr>
                    <p:blipFill>
                      <a:blip r:embed="rId4"/>
                      <a:stretch>
                        <a:fillRect/>
                      </a:stretch>
                    </p:blipFill>
                    <p:spPr>
                      <a:xfrm>
                        <a:off x="2980043" y="3591913"/>
                        <a:ext cx="3100639" cy="674052"/>
                      </a:xfrm>
                      <a:prstGeom prst="rect">
                        <a:avLst/>
                      </a:prstGeom>
                    </p:spPr>
                  </p:pic>
                </p:oleObj>
              </mc:Fallback>
            </mc:AlternateContent>
          </a:graphicData>
        </a:graphic>
      </p:graphicFrame>
    </p:spTree>
    <p:extLst>
      <p:ext uri="{BB962C8B-B14F-4D97-AF65-F5344CB8AC3E}">
        <p14:creationId xmlns:p14="http://schemas.microsoft.com/office/powerpoint/2010/main" val="155612965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normAutofit fontScale="90000"/>
          </a:bodyPr>
          <a:lstStyle/>
          <a:p>
            <a:r>
              <a:rPr lang="en-US" altLang="en-US" dirty="0"/>
              <a:t>Real and Nominal Rates of </a:t>
            </a:r>
            <a:r>
              <a:rPr lang="en-US" altLang="en-US" dirty="0" smtClean="0"/>
              <a:t>Interest Concluded</a:t>
            </a:r>
          </a:p>
        </p:txBody>
      </p:sp>
      <p:sp>
        <p:nvSpPr>
          <p:cNvPr id="154626" name="Content Placeholder 2"/>
          <p:cNvSpPr>
            <a:spLocks noGrp="1"/>
          </p:cNvSpPr>
          <p:nvPr>
            <p:ph idx="1"/>
          </p:nvPr>
        </p:nvSpPr>
        <p:spPr>
          <a:xfrm>
            <a:off x="630936" y="1609344"/>
            <a:ext cx="7886700" cy="4351338"/>
          </a:xfrm>
        </p:spPr>
        <p:txBody>
          <a:bodyPr/>
          <a:lstStyle/>
          <a:p>
            <a:pPr marL="0" indent="0">
              <a:buFont typeface="Wingdings" pitchFamily="2" charset="2"/>
              <a:buNone/>
            </a:pPr>
            <a:r>
              <a:rPr lang="en-US" altLang="en-US" dirty="0" smtClean="0"/>
              <a:t>Treasury Inflation-Protected Securities (TIPS)</a:t>
            </a:r>
          </a:p>
          <a:p>
            <a:pPr marL="0" indent="0">
              <a:buFont typeface="Wingdings" pitchFamily="2" charset="2"/>
              <a:buNone/>
            </a:pPr>
            <a:endParaRPr lang="en-US" altLang="en-US" i="1" dirty="0" smtClean="0"/>
          </a:p>
          <a:p>
            <a:pPr marL="0" indent="0">
              <a:buFont typeface="Wingdings" pitchFamily="2" charset="2"/>
              <a:buNone/>
            </a:pPr>
            <a:endParaRPr lang="en-US" altLang="en-US" sz="2400" i="1" dirty="0" smtClean="0"/>
          </a:p>
          <a:p>
            <a:pPr marL="0" indent="0">
              <a:buFont typeface="Wingdings" pitchFamily="2" charset="2"/>
              <a:buNone/>
            </a:pPr>
            <a:r>
              <a:rPr lang="en-US" altLang="en-US" sz="2400" b="1" i="1" u="sng" dirty="0" smtClean="0"/>
              <a:t>Example</a:t>
            </a:r>
          </a:p>
          <a:p>
            <a:pPr marL="0" indent="0">
              <a:buFont typeface="Wingdings" pitchFamily="2" charset="2"/>
              <a:buNone/>
            </a:pPr>
            <a:r>
              <a:rPr lang="en-US" altLang="en-US" sz="2400" i="1" dirty="0" smtClean="0"/>
              <a:t>If you invest in a 5% coupon, three-year TIPS and inflation is 3% each year, what are your </a:t>
            </a:r>
            <a:r>
              <a:rPr lang="en-US" altLang="en-US" sz="2400" b="1" i="1" dirty="0" smtClean="0"/>
              <a:t>real</a:t>
            </a:r>
            <a:r>
              <a:rPr lang="en-US" altLang="en-US" sz="2400" i="1" dirty="0" smtClean="0"/>
              <a:t> annual cash flows?</a:t>
            </a:r>
          </a:p>
        </p:txBody>
      </p:sp>
      <p:graphicFrame>
        <p:nvGraphicFramePr>
          <p:cNvPr id="4" name="Table 3"/>
          <p:cNvGraphicFramePr>
            <a:graphicFrameLocks noGrp="1"/>
          </p:cNvGraphicFramePr>
          <p:nvPr>
            <p:extLst>
              <p:ext uri="{D42A27DB-BD31-4B8C-83A1-F6EECF244321}">
                <p14:modId xmlns:p14="http://schemas.microsoft.com/office/powerpoint/2010/main" val="48781313"/>
              </p:ext>
            </p:extLst>
          </p:nvPr>
        </p:nvGraphicFramePr>
        <p:xfrm>
          <a:off x="685800" y="5187168"/>
          <a:ext cx="7696200" cy="823940"/>
        </p:xfrm>
        <a:graphic>
          <a:graphicData uri="http://schemas.openxmlformats.org/drawingml/2006/table">
            <a:tbl>
              <a:tblPr firstRow="1" bandRow="1">
                <a:tableStyleId>{0660B408-B3CF-4A94-85FC-2B1E0A45F4A2}</a:tableStyleId>
              </a:tblPr>
              <a:tblGrid>
                <a:gridCol w="1924050"/>
                <a:gridCol w="1924050"/>
                <a:gridCol w="1924050"/>
                <a:gridCol w="1924050"/>
              </a:tblGrid>
              <a:tr h="365725">
                <a:tc>
                  <a:txBody>
                    <a:bodyPr/>
                    <a:lstStyle/>
                    <a:p>
                      <a:pPr algn="ctr"/>
                      <a:r>
                        <a:rPr lang="en-US" sz="1800" dirty="0" smtClean="0"/>
                        <a:t>Year</a:t>
                      </a:r>
                      <a:endParaRPr lang="en-US" sz="1800" dirty="0"/>
                    </a:p>
                  </a:txBody>
                  <a:tcPr marT="45716" marB="4571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ctr"/>
                      <a:r>
                        <a:rPr lang="en-US" sz="1800" dirty="0" smtClean="0"/>
                        <a:t>1</a:t>
                      </a:r>
                      <a:endParaRPr lang="en-US" sz="1800" dirty="0"/>
                    </a:p>
                  </a:txBody>
                  <a:tcPr marT="45716" marB="45716">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ctr"/>
                      <a:r>
                        <a:rPr lang="en-US" sz="1800" dirty="0" smtClean="0"/>
                        <a:t>2</a:t>
                      </a:r>
                      <a:endParaRPr lang="en-US" sz="1800" dirty="0"/>
                    </a:p>
                  </a:txBody>
                  <a:tcPr marT="45716" marB="45716">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ctr"/>
                      <a:r>
                        <a:rPr lang="en-US" sz="1800" dirty="0" smtClean="0"/>
                        <a:t>3</a:t>
                      </a:r>
                      <a:endParaRPr lang="en-US" sz="1800" dirty="0"/>
                    </a:p>
                  </a:txBody>
                  <a:tcPr marT="45716" marB="4571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60000"/>
                        <a:lumOff val="40000"/>
                      </a:schemeClr>
                    </a:solidFill>
                  </a:tcPr>
                </a:tc>
              </a:tr>
              <a:tr h="458188">
                <a:tc>
                  <a:txBody>
                    <a:bodyPr/>
                    <a:lstStyle/>
                    <a:p>
                      <a:pPr algn="ctr"/>
                      <a:r>
                        <a:rPr lang="en-US" sz="1800" dirty="0" smtClean="0"/>
                        <a:t>Real cash</a:t>
                      </a:r>
                      <a:r>
                        <a:rPr lang="en-US" sz="1800" baseline="0" dirty="0" smtClean="0"/>
                        <a:t> flows</a:t>
                      </a:r>
                      <a:endParaRPr lang="en-US" sz="1800" b="1" dirty="0"/>
                    </a:p>
                  </a:txBody>
                  <a:tcPr marT="45716" marB="4571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16" marB="45716">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16" marB="45716">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p>
                  </a:txBody>
                  <a:tcPr marT="45716" marB="4571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70376928"/>
              </p:ext>
            </p:extLst>
          </p:nvPr>
        </p:nvGraphicFramePr>
        <p:xfrm>
          <a:off x="2590800" y="5554362"/>
          <a:ext cx="5772150" cy="458788"/>
        </p:xfrm>
        <a:graphic>
          <a:graphicData uri="http://schemas.openxmlformats.org/drawingml/2006/table">
            <a:tbl>
              <a:tblPr firstRow="1" bandRow="1">
                <a:tableStyleId>{E8B1032C-EA38-4F05-BA0D-38AFFFC7BED3}</a:tableStyleId>
              </a:tblPr>
              <a:tblGrid>
                <a:gridCol w="1924050"/>
                <a:gridCol w="1924050"/>
                <a:gridCol w="1924050"/>
              </a:tblGrid>
              <a:tr h="458788">
                <a:tc>
                  <a:txBody>
                    <a:bodyPr/>
                    <a:lstStyle/>
                    <a:p>
                      <a:pPr algn="ctr"/>
                      <a:r>
                        <a:rPr lang="en-US" sz="1800" dirty="0" smtClean="0"/>
                        <a:t>$50</a:t>
                      </a:r>
                      <a:endParaRPr lang="en-US" sz="1800" dirty="0"/>
                    </a:p>
                  </a:txBody>
                  <a:tcPr marT="45776" marB="45776">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800" dirty="0" smtClean="0"/>
                        <a:t>$50</a:t>
                      </a:r>
                      <a:endParaRPr lang="en-US" sz="1800" dirty="0"/>
                    </a:p>
                  </a:txBody>
                  <a:tcPr marT="45776" marB="45776">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800" dirty="0" smtClean="0"/>
                        <a:t>$1,050</a:t>
                      </a:r>
                      <a:endParaRPr lang="en-US" sz="1800" dirty="0"/>
                    </a:p>
                  </a:txBody>
                  <a:tcPr marT="45776" marB="45776">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sp>
        <p:nvSpPr>
          <p:cNvPr id="7"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109867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3.7 Inflation and Nominal Interest Rates </a:t>
            </a:r>
            <a:endParaRPr lang="en-US" dirty="0"/>
          </a:p>
        </p:txBody>
      </p:sp>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6" name="Picture 5" descr="Screen Shot 2018-07-11 at 3.19.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5" y="1368628"/>
            <a:ext cx="7247557" cy="5188476"/>
          </a:xfrm>
          <a:prstGeom prst="rect">
            <a:avLst/>
          </a:prstGeom>
        </p:spPr>
      </p:pic>
    </p:spTree>
    <p:extLst>
      <p:ext uri="{BB962C8B-B14F-4D97-AF65-F5344CB8AC3E}">
        <p14:creationId xmlns:p14="http://schemas.microsoft.com/office/powerpoint/2010/main" val="367946682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212"/>
            <a:ext cx="9144000" cy="973817"/>
          </a:xfrm>
        </p:spPr>
        <p:txBody>
          <a:bodyPr>
            <a:normAutofit fontScale="90000"/>
          </a:bodyPr>
          <a:lstStyle/>
          <a:p>
            <a:r>
              <a:rPr lang="en-US" dirty="0" smtClean="0"/>
              <a:t>Figure 3.8 </a:t>
            </a:r>
            <a:r>
              <a:rPr lang="en-US" dirty="0"/>
              <a:t>The </a:t>
            </a:r>
            <a:r>
              <a:rPr lang="en-US" dirty="0" smtClean="0"/>
              <a:t>Return </a:t>
            </a:r>
            <a:r>
              <a:rPr lang="en-US" dirty="0"/>
              <a:t>on Treasury </a:t>
            </a:r>
            <a:r>
              <a:rPr lang="en-US" dirty="0" smtClean="0"/>
              <a:t>Bills </a:t>
            </a:r>
            <a:r>
              <a:rPr lang="en-US" dirty="0"/>
              <a:t>and the </a:t>
            </a:r>
            <a:r>
              <a:rPr lang="en-US" dirty="0" smtClean="0"/>
              <a:t>Rate </a:t>
            </a:r>
            <a:r>
              <a:rPr lang="en-US" dirty="0"/>
              <a:t>of </a:t>
            </a:r>
            <a:r>
              <a:rPr lang="en-US" dirty="0" smtClean="0"/>
              <a:t>Inflation, 1953–2017, (a) UK</a:t>
            </a:r>
            <a:endParaRPr lang="en-US"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6" name="Picture 5" descr="Screen Shot 2018-07-11 at 3.20.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14" y="1766757"/>
            <a:ext cx="8607468" cy="4335379"/>
          </a:xfrm>
          <a:prstGeom prst="rect">
            <a:avLst/>
          </a:prstGeom>
        </p:spPr>
      </p:pic>
    </p:spTree>
    <p:extLst>
      <p:ext uri="{BB962C8B-B14F-4D97-AF65-F5344CB8AC3E}">
        <p14:creationId xmlns:p14="http://schemas.microsoft.com/office/powerpoint/2010/main" val="155608142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71212"/>
            <a:ext cx="9144000" cy="973817"/>
          </a:xfrm>
        </p:spPr>
        <p:txBody>
          <a:bodyPr>
            <a:normAutofit fontScale="90000"/>
          </a:bodyPr>
          <a:lstStyle/>
          <a:p>
            <a:r>
              <a:rPr lang="en-US" sz="3600" dirty="0"/>
              <a:t>Figure 3.8 </a:t>
            </a:r>
            <a:r>
              <a:rPr lang="en-US" sz="3600" dirty="0" smtClean="0"/>
              <a:t>The Return </a:t>
            </a:r>
            <a:r>
              <a:rPr lang="en-US" sz="3600" dirty="0"/>
              <a:t>on Treasury </a:t>
            </a:r>
            <a:r>
              <a:rPr lang="en-US" sz="3600" dirty="0" smtClean="0"/>
              <a:t>Bills </a:t>
            </a:r>
            <a:r>
              <a:rPr lang="en-US" sz="3600" dirty="0"/>
              <a:t>and the </a:t>
            </a:r>
            <a:r>
              <a:rPr lang="en-US" sz="3600" dirty="0" smtClean="0"/>
              <a:t>Rate </a:t>
            </a:r>
            <a:r>
              <a:rPr lang="en-US" sz="3600" dirty="0"/>
              <a:t>of </a:t>
            </a:r>
            <a:r>
              <a:rPr lang="en-US" sz="3600" dirty="0" smtClean="0"/>
              <a:t>Inflation</a:t>
            </a:r>
            <a:r>
              <a:rPr lang="en-US" sz="3600" dirty="0"/>
              <a:t>, 1953–2017, (b) U.S.</a:t>
            </a:r>
          </a:p>
        </p:txBody>
      </p:sp>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3" name="Picture 2" descr="Screen Shot 2018-07-11 at 3.22.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88" y="1794995"/>
            <a:ext cx="8079966" cy="4500422"/>
          </a:xfrm>
          <a:prstGeom prst="rect">
            <a:avLst/>
          </a:prstGeom>
        </p:spPr>
      </p:pic>
    </p:spTree>
    <p:extLst>
      <p:ext uri="{BB962C8B-B14F-4D97-AF65-F5344CB8AC3E}">
        <p14:creationId xmlns:p14="http://schemas.microsoft.com/office/powerpoint/2010/main" val="92773652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71212"/>
            <a:ext cx="9144000" cy="973817"/>
          </a:xfrm>
        </p:spPr>
        <p:txBody>
          <a:bodyPr>
            <a:normAutofit/>
          </a:bodyPr>
          <a:lstStyle/>
          <a:p>
            <a:r>
              <a:rPr lang="en-US" sz="3200" dirty="0"/>
              <a:t>Figure 3.8 The </a:t>
            </a:r>
            <a:r>
              <a:rPr lang="en-US" sz="3200" dirty="0" smtClean="0"/>
              <a:t>Return </a:t>
            </a:r>
            <a:r>
              <a:rPr lang="en-US" sz="3200" dirty="0"/>
              <a:t>on Treasury </a:t>
            </a:r>
            <a:r>
              <a:rPr lang="en-US" sz="3200" dirty="0" smtClean="0"/>
              <a:t>Bills </a:t>
            </a:r>
            <a:r>
              <a:rPr lang="en-US" sz="3200" dirty="0"/>
              <a:t>and the </a:t>
            </a:r>
            <a:r>
              <a:rPr lang="en-US" sz="3200" dirty="0" smtClean="0"/>
              <a:t>Rate </a:t>
            </a:r>
            <a:r>
              <a:rPr lang="en-US" sz="3200" dirty="0"/>
              <a:t>of </a:t>
            </a:r>
            <a:r>
              <a:rPr lang="en-US" sz="3200" dirty="0" smtClean="0"/>
              <a:t>Inflation</a:t>
            </a:r>
            <a:r>
              <a:rPr lang="en-US" sz="3200" dirty="0"/>
              <a:t>, 1953–2017, (</a:t>
            </a:r>
            <a:r>
              <a:rPr lang="en-US" sz="3200" dirty="0" smtClean="0"/>
              <a:t>c) Germany</a:t>
            </a:r>
            <a:endParaRPr lang="en-US" sz="3200" dirty="0"/>
          </a:p>
        </p:txBody>
      </p:sp>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3" name="Picture 2" descr="Screen Shot 2018-07-11 at 3.2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92" y="1851550"/>
            <a:ext cx="8165321" cy="4457671"/>
          </a:xfrm>
          <a:prstGeom prst="rect">
            <a:avLst/>
          </a:prstGeom>
        </p:spPr>
      </p:pic>
    </p:spTree>
    <p:extLst>
      <p:ext uri="{BB962C8B-B14F-4D97-AF65-F5344CB8AC3E}">
        <p14:creationId xmlns:p14="http://schemas.microsoft.com/office/powerpoint/2010/main" val="366174769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04" name="Rectangle 4"/>
          <p:cNvSpPr>
            <a:spLocks noGrp="1" noChangeArrowheads="1"/>
          </p:cNvSpPr>
          <p:nvPr>
            <p:ph type="title"/>
          </p:nvPr>
        </p:nvSpPr>
        <p:spPr>
          <a:noFill/>
        </p:spPr>
        <p:txBody>
          <a:bodyPr/>
          <a:lstStyle/>
          <a:p>
            <a:r>
              <a:rPr lang="en-US" altLang="en-US" dirty="0"/>
              <a:t>Terminology</a:t>
            </a:r>
          </a:p>
        </p:txBody>
      </p:sp>
      <p:sp>
        <p:nvSpPr>
          <p:cNvPr id="110597" name="Rectangle 5"/>
          <p:cNvSpPr>
            <a:spLocks noGrp="1" noChangeArrowheads="1"/>
          </p:cNvSpPr>
          <p:nvPr>
            <p:ph idx="1"/>
          </p:nvPr>
        </p:nvSpPr>
        <p:spPr>
          <a:xfrm>
            <a:off x="628650" y="1606731"/>
            <a:ext cx="7886700" cy="4570232"/>
          </a:xfrm>
          <a:noFill/>
        </p:spPr>
        <p:txBody>
          <a:bodyPr/>
          <a:lstStyle/>
          <a:p>
            <a:pPr>
              <a:lnSpc>
                <a:spcPct val="90000"/>
              </a:lnSpc>
            </a:pPr>
            <a:r>
              <a:rPr lang="en-US" altLang="en-US" dirty="0" smtClean="0"/>
              <a:t>Bond </a:t>
            </a:r>
            <a:endParaRPr lang="en-US" altLang="en-US" dirty="0"/>
          </a:p>
          <a:p>
            <a:pPr lvl="1"/>
            <a:r>
              <a:rPr lang="en-US" altLang="en-US" dirty="0" smtClean="0"/>
              <a:t>Security that obligates the issuer to make specified payments to the bondholder.</a:t>
            </a:r>
          </a:p>
          <a:p>
            <a:pPr>
              <a:lnSpc>
                <a:spcPct val="90000"/>
              </a:lnSpc>
            </a:pPr>
            <a:r>
              <a:rPr lang="en-US" altLang="en-US" dirty="0" smtClean="0"/>
              <a:t>Face value (par value or principal value)</a:t>
            </a:r>
          </a:p>
          <a:p>
            <a:pPr lvl="1"/>
            <a:r>
              <a:rPr lang="en-US" altLang="en-US" dirty="0" smtClean="0"/>
              <a:t>Payment at the maturity of the bond.</a:t>
            </a:r>
          </a:p>
          <a:p>
            <a:pPr>
              <a:lnSpc>
                <a:spcPct val="90000"/>
              </a:lnSpc>
            </a:pPr>
            <a:r>
              <a:rPr lang="en-US" altLang="en-US" dirty="0"/>
              <a:t>Coupon </a:t>
            </a:r>
          </a:p>
          <a:p>
            <a:pPr lvl="1"/>
            <a:r>
              <a:rPr lang="en-US" altLang="en-US" dirty="0" smtClean="0"/>
              <a:t>The </a:t>
            </a:r>
            <a:r>
              <a:rPr lang="en-US" altLang="en-US" dirty="0"/>
              <a:t>interest payments made to the bondholder.</a:t>
            </a:r>
          </a:p>
          <a:p>
            <a:pPr>
              <a:lnSpc>
                <a:spcPct val="90000"/>
              </a:lnSpc>
            </a:pPr>
            <a:r>
              <a:rPr lang="en-US" altLang="en-US" dirty="0" smtClean="0"/>
              <a:t>Coupon rate </a:t>
            </a:r>
            <a:endParaRPr lang="en-US" altLang="en-US" dirty="0"/>
          </a:p>
          <a:p>
            <a:pPr lvl="1"/>
            <a:r>
              <a:rPr lang="en-US" altLang="en-US" dirty="0" smtClean="0"/>
              <a:t>Annual interest payment, as a percentage of face value.</a:t>
            </a:r>
          </a:p>
        </p:txBody>
      </p:sp>
      <p:sp>
        <p:nvSpPr>
          <p:cNvPr id="6"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318281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0597">
                                            <p:txEl>
                                              <p:pRg st="0" end="0"/>
                                            </p:txEl>
                                          </p:spTgt>
                                        </p:tgtEl>
                                        <p:attrNameLst>
                                          <p:attrName>style.visibility</p:attrName>
                                        </p:attrNameLst>
                                      </p:cBhvr>
                                      <p:to>
                                        <p:strVal val="visible"/>
                                      </p:to>
                                    </p:set>
                                    <p:animEffect transition="in" filter="checkerboard(across)">
                                      <p:cBhvr>
                                        <p:cTn id="7" dur="500"/>
                                        <p:tgtEl>
                                          <p:spTgt spid="110597">
                                            <p:txEl>
                                              <p:pRg st="0" end="0"/>
                                            </p:txEl>
                                          </p:spTgt>
                                        </p:tgtEl>
                                      </p:cBhvr>
                                    </p:animEffect>
                                  </p:childTnLst>
                                  <p:subTnLst>
                                    <p:animClr clrSpc="rgb" dir="cw">
                                      <p:cBhvr override="childStyle">
                                        <p:cTn dur="1" fill="hold" display="0" masterRel="nextClick" afterEffect="1"/>
                                        <p:tgtEl>
                                          <p:spTgt spid="110597">
                                            <p:txEl>
                                              <p:pRg st="0" end="0"/>
                                            </p:txEl>
                                          </p:spTgt>
                                        </p:tgtEl>
                                        <p:attrNameLst>
                                          <p:attrName>ppt_c</p:attrName>
                                        </p:attrNameLst>
                                      </p:cBhvr>
                                      <p:to>
                                        <a:srgbClr val="990099"/>
                                      </p:to>
                                    </p:animClr>
                                  </p:subTnLst>
                                </p:cTn>
                              </p:par>
                              <p:par>
                                <p:cTn id="8" presetID="5" presetClass="entr" presetSubtype="10" fill="hold" grpId="0" nodeType="withEffect">
                                  <p:stCondLst>
                                    <p:cond delay="0"/>
                                  </p:stCondLst>
                                  <p:childTnLst>
                                    <p:set>
                                      <p:cBhvr>
                                        <p:cTn id="9" dur="1" fill="hold">
                                          <p:stCondLst>
                                            <p:cond delay="0"/>
                                          </p:stCondLst>
                                        </p:cTn>
                                        <p:tgtEl>
                                          <p:spTgt spid="110597">
                                            <p:txEl>
                                              <p:pRg st="1" end="1"/>
                                            </p:txEl>
                                          </p:spTgt>
                                        </p:tgtEl>
                                        <p:attrNameLst>
                                          <p:attrName>style.visibility</p:attrName>
                                        </p:attrNameLst>
                                      </p:cBhvr>
                                      <p:to>
                                        <p:strVal val="visible"/>
                                      </p:to>
                                    </p:set>
                                    <p:animEffect transition="in" filter="checkerboard(across)">
                                      <p:cBhvr>
                                        <p:cTn id="10" dur="500"/>
                                        <p:tgtEl>
                                          <p:spTgt spid="110597">
                                            <p:txEl>
                                              <p:pRg st="1" end="1"/>
                                            </p:txEl>
                                          </p:spTgt>
                                        </p:tgtEl>
                                      </p:cBhvr>
                                    </p:animEffect>
                                  </p:childTnLst>
                                  <p:subTnLst>
                                    <p:animClr clrSpc="rgb" dir="cw">
                                      <p:cBhvr override="childStyle">
                                        <p:cTn dur="1" fill="hold" display="0" masterRel="nextClick" afterEffect="1"/>
                                        <p:tgtEl>
                                          <p:spTgt spid="110597">
                                            <p:txEl>
                                              <p:pRg st="1" end="1"/>
                                            </p:txEl>
                                          </p:spTgt>
                                        </p:tgtEl>
                                        <p:attrNameLst>
                                          <p:attrName>ppt_c</p:attrName>
                                        </p:attrNameLst>
                                      </p:cBhvr>
                                      <p:to>
                                        <a:srgbClr val="99009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0597">
                                            <p:txEl>
                                              <p:pRg st="2" end="2"/>
                                            </p:txEl>
                                          </p:spTgt>
                                        </p:tgtEl>
                                        <p:attrNameLst>
                                          <p:attrName>style.visibility</p:attrName>
                                        </p:attrNameLst>
                                      </p:cBhvr>
                                      <p:to>
                                        <p:strVal val="visible"/>
                                      </p:to>
                                    </p:set>
                                    <p:animEffect transition="in" filter="checkerboard(across)">
                                      <p:cBhvr>
                                        <p:cTn id="15" dur="500"/>
                                        <p:tgtEl>
                                          <p:spTgt spid="110597">
                                            <p:txEl>
                                              <p:pRg st="2" end="2"/>
                                            </p:txEl>
                                          </p:spTgt>
                                        </p:tgtEl>
                                      </p:cBhvr>
                                    </p:animEffect>
                                  </p:childTnLst>
                                  <p:subTnLst>
                                    <p:animClr clrSpc="rgb" dir="cw">
                                      <p:cBhvr override="childStyle">
                                        <p:cTn dur="1" fill="hold" display="0" masterRel="nextClick" afterEffect="1"/>
                                        <p:tgtEl>
                                          <p:spTgt spid="110597">
                                            <p:txEl>
                                              <p:pRg st="2" end="2"/>
                                            </p:txEl>
                                          </p:spTgt>
                                        </p:tgtEl>
                                        <p:attrNameLst>
                                          <p:attrName>ppt_c</p:attrName>
                                        </p:attrNameLst>
                                      </p:cBhvr>
                                      <p:to>
                                        <a:srgbClr val="990099"/>
                                      </p:to>
                                    </p:animClr>
                                  </p:subTnLst>
                                </p:cTn>
                              </p:par>
                              <p:par>
                                <p:cTn id="16" presetID="5" presetClass="entr" presetSubtype="10" fill="hold" grpId="0" nodeType="withEffect">
                                  <p:stCondLst>
                                    <p:cond delay="0"/>
                                  </p:stCondLst>
                                  <p:childTnLst>
                                    <p:set>
                                      <p:cBhvr>
                                        <p:cTn id="17" dur="1" fill="hold">
                                          <p:stCondLst>
                                            <p:cond delay="0"/>
                                          </p:stCondLst>
                                        </p:cTn>
                                        <p:tgtEl>
                                          <p:spTgt spid="110597">
                                            <p:txEl>
                                              <p:pRg st="3" end="3"/>
                                            </p:txEl>
                                          </p:spTgt>
                                        </p:tgtEl>
                                        <p:attrNameLst>
                                          <p:attrName>style.visibility</p:attrName>
                                        </p:attrNameLst>
                                      </p:cBhvr>
                                      <p:to>
                                        <p:strVal val="visible"/>
                                      </p:to>
                                    </p:set>
                                    <p:animEffect transition="in" filter="checkerboard(across)">
                                      <p:cBhvr>
                                        <p:cTn id="18" dur="500"/>
                                        <p:tgtEl>
                                          <p:spTgt spid="110597">
                                            <p:txEl>
                                              <p:pRg st="3" end="3"/>
                                            </p:txEl>
                                          </p:spTgt>
                                        </p:tgtEl>
                                      </p:cBhvr>
                                    </p:animEffect>
                                  </p:childTnLst>
                                  <p:subTnLst>
                                    <p:animClr clrSpc="rgb" dir="cw">
                                      <p:cBhvr override="childStyle">
                                        <p:cTn dur="1" fill="hold" display="0" masterRel="nextClick" afterEffect="1"/>
                                        <p:tgtEl>
                                          <p:spTgt spid="110597">
                                            <p:txEl>
                                              <p:pRg st="3" end="3"/>
                                            </p:txEl>
                                          </p:spTgt>
                                        </p:tgtEl>
                                        <p:attrNameLst>
                                          <p:attrName>ppt_c</p:attrName>
                                        </p:attrNameLst>
                                      </p:cBhvr>
                                      <p:to>
                                        <a:srgbClr val="990099"/>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0597">
                                            <p:txEl>
                                              <p:pRg st="4" end="4"/>
                                            </p:txEl>
                                          </p:spTgt>
                                        </p:tgtEl>
                                        <p:attrNameLst>
                                          <p:attrName>style.visibility</p:attrName>
                                        </p:attrNameLst>
                                      </p:cBhvr>
                                      <p:to>
                                        <p:strVal val="visible"/>
                                      </p:to>
                                    </p:set>
                                    <p:animEffect transition="in" filter="checkerboard(across)">
                                      <p:cBhvr>
                                        <p:cTn id="23" dur="500"/>
                                        <p:tgtEl>
                                          <p:spTgt spid="110597">
                                            <p:txEl>
                                              <p:pRg st="4" end="4"/>
                                            </p:txEl>
                                          </p:spTgt>
                                        </p:tgtEl>
                                      </p:cBhvr>
                                    </p:animEffect>
                                  </p:childTnLst>
                                  <p:subTnLst>
                                    <p:animClr clrSpc="rgb" dir="cw">
                                      <p:cBhvr override="childStyle">
                                        <p:cTn dur="1" fill="hold" display="0" masterRel="nextClick" afterEffect="1"/>
                                        <p:tgtEl>
                                          <p:spTgt spid="110597">
                                            <p:txEl>
                                              <p:pRg st="4" end="4"/>
                                            </p:txEl>
                                          </p:spTgt>
                                        </p:tgtEl>
                                        <p:attrNameLst>
                                          <p:attrName>ppt_c</p:attrName>
                                        </p:attrNameLst>
                                      </p:cBhvr>
                                      <p:to>
                                        <a:srgbClr val="990099"/>
                                      </p:to>
                                    </p:animClr>
                                  </p:subTnLst>
                                </p:cTn>
                              </p:par>
                              <p:par>
                                <p:cTn id="24" presetID="5" presetClass="entr" presetSubtype="10" fill="hold" grpId="0" nodeType="withEffect">
                                  <p:stCondLst>
                                    <p:cond delay="0"/>
                                  </p:stCondLst>
                                  <p:childTnLst>
                                    <p:set>
                                      <p:cBhvr>
                                        <p:cTn id="25" dur="1" fill="hold">
                                          <p:stCondLst>
                                            <p:cond delay="0"/>
                                          </p:stCondLst>
                                        </p:cTn>
                                        <p:tgtEl>
                                          <p:spTgt spid="110597">
                                            <p:txEl>
                                              <p:pRg st="5" end="5"/>
                                            </p:txEl>
                                          </p:spTgt>
                                        </p:tgtEl>
                                        <p:attrNameLst>
                                          <p:attrName>style.visibility</p:attrName>
                                        </p:attrNameLst>
                                      </p:cBhvr>
                                      <p:to>
                                        <p:strVal val="visible"/>
                                      </p:to>
                                    </p:set>
                                    <p:animEffect transition="in" filter="checkerboard(across)">
                                      <p:cBhvr>
                                        <p:cTn id="26" dur="500"/>
                                        <p:tgtEl>
                                          <p:spTgt spid="110597">
                                            <p:txEl>
                                              <p:pRg st="5" end="5"/>
                                            </p:txEl>
                                          </p:spTgt>
                                        </p:tgtEl>
                                      </p:cBhvr>
                                    </p:animEffect>
                                  </p:childTnLst>
                                  <p:subTnLst>
                                    <p:animClr clrSpc="rgb" dir="cw">
                                      <p:cBhvr override="childStyle">
                                        <p:cTn dur="1" fill="hold" display="0" masterRel="nextClick" afterEffect="1"/>
                                        <p:tgtEl>
                                          <p:spTgt spid="110597">
                                            <p:txEl>
                                              <p:pRg st="5" end="5"/>
                                            </p:txEl>
                                          </p:spTgt>
                                        </p:tgtEl>
                                        <p:attrNameLst>
                                          <p:attrName>ppt_c</p:attrName>
                                        </p:attrNameLst>
                                      </p:cBhvr>
                                      <p:to>
                                        <a:srgbClr val="990099"/>
                                      </p:to>
                                    </p:animClr>
                                  </p:sub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0597">
                                            <p:txEl>
                                              <p:pRg st="6" end="6"/>
                                            </p:txEl>
                                          </p:spTgt>
                                        </p:tgtEl>
                                        <p:attrNameLst>
                                          <p:attrName>style.visibility</p:attrName>
                                        </p:attrNameLst>
                                      </p:cBhvr>
                                      <p:to>
                                        <p:strVal val="visible"/>
                                      </p:to>
                                    </p:set>
                                    <p:animEffect transition="in" filter="checkerboard(across)">
                                      <p:cBhvr>
                                        <p:cTn id="31" dur="500"/>
                                        <p:tgtEl>
                                          <p:spTgt spid="110597">
                                            <p:txEl>
                                              <p:pRg st="6" end="6"/>
                                            </p:txEl>
                                          </p:spTgt>
                                        </p:tgtEl>
                                      </p:cBhvr>
                                    </p:animEffect>
                                  </p:childTnLst>
                                  <p:subTnLst>
                                    <p:animClr clrSpc="rgb" dir="cw">
                                      <p:cBhvr override="childStyle">
                                        <p:cTn dur="1" fill="hold" display="0" masterRel="nextClick" afterEffect="1"/>
                                        <p:tgtEl>
                                          <p:spTgt spid="110597">
                                            <p:txEl>
                                              <p:pRg st="6" end="6"/>
                                            </p:txEl>
                                          </p:spTgt>
                                        </p:tgtEl>
                                        <p:attrNameLst>
                                          <p:attrName>ppt_c</p:attrName>
                                        </p:attrNameLst>
                                      </p:cBhvr>
                                      <p:to>
                                        <a:srgbClr val="990099"/>
                                      </p:to>
                                    </p:animClr>
                                  </p:subTnLst>
                                </p:cTn>
                              </p:par>
                              <p:par>
                                <p:cTn id="32" presetID="5" presetClass="entr" presetSubtype="10" fill="hold" grpId="0" nodeType="withEffect">
                                  <p:stCondLst>
                                    <p:cond delay="0"/>
                                  </p:stCondLst>
                                  <p:childTnLst>
                                    <p:set>
                                      <p:cBhvr>
                                        <p:cTn id="33" dur="1" fill="hold">
                                          <p:stCondLst>
                                            <p:cond delay="0"/>
                                          </p:stCondLst>
                                        </p:cTn>
                                        <p:tgtEl>
                                          <p:spTgt spid="110597">
                                            <p:txEl>
                                              <p:pRg st="7" end="7"/>
                                            </p:txEl>
                                          </p:spTgt>
                                        </p:tgtEl>
                                        <p:attrNameLst>
                                          <p:attrName>style.visibility</p:attrName>
                                        </p:attrNameLst>
                                      </p:cBhvr>
                                      <p:to>
                                        <p:strVal val="visible"/>
                                      </p:to>
                                    </p:set>
                                    <p:animEffect transition="in" filter="checkerboard(across)">
                                      <p:cBhvr>
                                        <p:cTn id="34" dur="500"/>
                                        <p:tgtEl>
                                          <p:spTgt spid="110597">
                                            <p:txEl>
                                              <p:pRg st="7" end="7"/>
                                            </p:txEl>
                                          </p:spTgt>
                                        </p:tgtEl>
                                      </p:cBhvr>
                                    </p:animEffect>
                                  </p:childTnLst>
                                  <p:subTnLst>
                                    <p:animClr clrSpc="rgb" dir="cw">
                                      <p:cBhvr override="childStyle">
                                        <p:cTn dur="1" fill="hold" display="0" masterRel="nextClick" afterEffect="1"/>
                                        <p:tgtEl>
                                          <p:spTgt spid="110597">
                                            <p:txEl>
                                              <p:pRg st="7" end="7"/>
                                            </p:txEl>
                                          </p:spTgt>
                                        </p:tgtEl>
                                        <p:attrNameLst>
                                          <p:attrName>ppt_c</p:attrName>
                                        </p:attrNameLst>
                                      </p:cBhvr>
                                      <p:to>
                                        <a:srgbClr val="9900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The Risk of Default</a:t>
            </a:r>
          </a:p>
        </p:txBody>
      </p:sp>
      <p:sp>
        <p:nvSpPr>
          <p:cNvPr id="32771" name="Rectangle 3"/>
          <p:cNvSpPr>
            <a:spLocks noGrp="1" noChangeArrowheads="1"/>
          </p:cNvSpPr>
          <p:nvPr>
            <p:ph idx="1"/>
          </p:nvPr>
        </p:nvSpPr>
        <p:spPr>
          <a:xfrm>
            <a:off x="628650" y="1609344"/>
            <a:ext cx="7886700" cy="4351338"/>
          </a:xfrm>
        </p:spPr>
        <p:txBody>
          <a:bodyPr>
            <a:noAutofit/>
          </a:bodyPr>
          <a:lstStyle/>
          <a:p>
            <a:r>
              <a:rPr lang="en-US" altLang="en-US" sz="2800" dirty="0" smtClean="0"/>
              <a:t>Default or Credit Risk—</a:t>
            </a:r>
            <a:r>
              <a:rPr lang="en-US" sz="2800" dirty="0" smtClean="0"/>
              <a:t>The </a:t>
            </a:r>
            <a:r>
              <a:rPr lang="en-US" sz="2800" dirty="0"/>
              <a:t>risk that a </a:t>
            </a:r>
            <a:r>
              <a:rPr lang="en-US" sz="2800" dirty="0" smtClean="0"/>
              <a:t>bond issuer </a:t>
            </a:r>
            <a:r>
              <a:rPr lang="en-US" sz="2800" dirty="0"/>
              <a:t>may default on </a:t>
            </a:r>
            <a:r>
              <a:rPr lang="en-US" sz="2800" dirty="0" smtClean="0"/>
              <a:t>its bonds</a:t>
            </a:r>
            <a:endParaRPr lang="en-US" altLang="en-US" sz="2800" dirty="0" smtClean="0"/>
          </a:p>
          <a:p>
            <a:r>
              <a:rPr lang="en-US" altLang="en-US" sz="2800" dirty="0" smtClean="0"/>
              <a:t>Default premium—</a:t>
            </a:r>
            <a:r>
              <a:rPr lang="en-US" sz="2800" dirty="0" smtClean="0"/>
              <a:t>The </a:t>
            </a:r>
            <a:r>
              <a:rPr lang="en-US" sz="2800" dirty="0"/>
              <a:t>additional yield </a:t>
            </a:r>
            <a:r>
              <a:rPr lang="en-US" sz="2800" dirty="0" smtClean="0"/>
              <a:t>on a </a:t>
            </a:r>
            <a:r>
              <a:rPr lang="en-US" sz="2800" dirty="0"/>
              <a:t>bond that </a:t>
            </a:r>
            <a:r>
              <a:rPr lang="en-US" sz="2800" dirty="0" smtClean="0"/>
              <a:t>investors require </a:t>
            </a:r>
            <a:r>
              <a:rPr lang="en-US" sz="2800" dirty="0"/>
              <a:t>for </a:t>
            </a:r>
            <a:r>
              <a:rPr lang="en-US" sz="2800" dirty="0" smtClean="0"/>
              <a:t>bearing credit risk</a:t>
            </a:r>
            <a:endParaRPr lang="en-US" altLang="en-US" sz="2800" dirty="0" smtClean="0"/>
          </a:p>
          <a:p>
            <a:r>
              <a:rPr lang="en-US" altLang="en-US" sz="2800" dirty="0" smtClean="0"/>
              <a:t>Investment-grade bonds—</a:t>
            </a:r>
            <a:r>
              <a:rPr lang="en-US" sz="2800" dirty="0" smtClean="0"/>
              <a:t>Bonds </a:t>
            </a:r>
            <a:r>
              <a:rPr lang="en-US" sz="2800" dirty="0"/>
              <a:t>rated Baa </a:t>
            </a:r>
            <a:r>
              <a:rPr lang="en-US" sz="2800" dirty="0" smtClean="0"/>
              <a:t>or above </a:t>
            </a:r>
            <a:r>
              <a:rPr lang="en-US" sz="2800" dirty="0"/>
              <a:t>by </a:t>
            </a:r>
            <a:r>
              <a:rPr lang="en-US" sz="2800" dirty="0" smtClean="0"/>
              <a:t>Moody’s or </a:t>
            </a:r>
            <a:r>
              <a:rPr lang="en-US" sz="2800" dirty="0"/>
              <a:t>BBB or above </a:t>
            </a:r>
            <a:r>
              <a:rPr lang="en-US" sz="2800" dirty="0" smtClean="0"/>
              <a:t>by Standard </a:t>
            </a:r>
            <a:r>
              <a:rPr lang="en-US" sz="2800" dirty="0"/>
              <a:t>&amp; </a:t>
            </a:r>
            <a:r>
              <a:rPr lang="en-US" sz="2800" dirty="0" smtClean="0"/>
              <a:t>Poor’s</a:t>
            </a:r>
            <a:endParaRPr lang="en-US" altLang="en-US" sz="2800" dirty="0" smtClean="0"/>
          </a:p>
          <a:p>
            <a:r>
              <a:rPr lang="en-US" altLang="en-US" sz="2800" dirty="0" smtClean="0"/>
              <a:t>Junk bonds—</a:t>
            </a:r>
            <a:r>
              <a:rPr lang="en-US" sz="2800" dirty="0" smtClean="0"/>
              <a:t>Bond </a:t>
            </a:r>
            <a:r>
              <a:rPr lang="en-US" sz="2800" dirty="0"/>
              <a:t>with a </a:t>
            </a:r>
            <a:r>
              <a:rPr lang="en-US" sz="2800" dirty="0" smtClean="0"/>
              <a:t>rating below </a:t>
            </a:r>
            <a:r>
              <a:rPr lang="en-US" sz="2800" dirty="0"/>
              <a:t>Baa or </a:t>
            </a:r>
            <a:r>
              <a:rPr lang="en-US" sz="2800" dirty="0" smtClean="0"/>
              <a:t>BBB</a:t>
            </a:r>
            <a:endParaRPr lang="en-US" altLang="en-US" sz="2800" dirty="0" smtClean="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78139368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3.7 Prices and Yields of a Sample of Corporate Bonds</a:t>
            </a:r>
            <a:endParaRPr lang="en-US"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7" name="Picture 6" descr="Screen Shot 2018-07-11 at 3.28.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9467"/>
            <a:ext cx="9144000" cy="2519156"/>
          </a:xfrm>
          <a:prstGeom prst="rect">
            <a:avLst/>
          </a:prstGeom>
        </p:spPr>
      </p:pic>
    </p:spTree>
    <p:extLst>
      <p:ext uri="{BB962C8B-B14F-4D97-AF65-F5344CB8AC3E}">
        <p14:creationId xmlns:p14="http://schemas.microsoft.com/office/powerpoint/2010/main" val="44607700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smtClean="0"/>
              <a:t>Table 3.8 Key to Bond Ratings</a:t>
            </a:r>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2" name="Picture 1" descr="Screen Shot 2018-07-11 at 3.28.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910" y="1555937"/>
            <a:ext cx="6390978" cy="4891341"/>
          </a:xfrm>
          <a:prstGeom prst="rect">
            <a:avLst/>
          </a:prstGeom>
        </p:spPr>
      </p:pic>
    </p:spTree>
    <p:extLst>
      <p:ext uri="{BB962C8B-B14F-4D97-AF65-F5344CB8AC3E}">
        <p14:creationId xmlns:p14="http://schemas.microsoft.com/office/powerpoint/2010/main" val="177383921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noAutofit/>
          </a:bodyPr>
          <a:lstStyle/>
          <a:p>
            <a:pPr eaLnBrk="1" hangingPunct="1"/>
            <a:r>
              <a:rPr lang="en-US" altLang="en-US" sz="2800" dirty="0" smtClean="0"/>
              <a:t>Figure 3.9 Yield Spreads between Corporate and 10-Year Treasury Bonds, January 1953–January 2018</a:t>
            </a:r>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pic>
        <p:nvPicPr>
          <p:cNvPr id="2" name="Picture 1" descr="Screen Shot 2018-07-11 at 3.30.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21" y="1372496"/>
            <a:ext cx="8040895" cy="5247619"/>
          </a:xfrm>
          <a:prstGeom prst="rect">
            <a:avLst/>
          </a:prstGeom>
        </p:spPr>
      </p:pic>
    </p:spTree>
    <p:extLst>
      <p:ext uri="{BB962C8B-B14F-4D97-AF65-F5344CB8AC3E}">
        <p14:creationId xmlns:p14="http://schemas.microsoft.com/office/powerpoint/2010/main" val="372557852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Sovereign Bonds and Default Risk</a:t>
            </a:r>
          </a:p>
        </p:txBody>
      </p:sp>
      <p:sp>
        <p:nvSpPr>
          <p:cNvPr id="3" name="Content Placeholder 2"/>
          <p:cNvSpPr>
            <a:spLocks noGrp="1"/>
          </p:cNvSpPr>
          <p:nvPr>
            <p:ph idx="1"/>
          </p:nvPr>
        </p:nvSpPr>
        <p:spPr>
          <a:xfrm>
            <a:off x="628650" y="1609344"/>
            <a:ext cx="7886700" cy="4351338"/>
          </a:xfrm>
        </p:spPr>
        <p:txBody>
          <a:bodyPr/>
          <a:lstStyle/>
          <a:p>
            <a:pPr>
              <a:lnSpc>
                <a:spcPct val="100000"/>
              </a:lnSpc>
              <a:spcAft>
                <a:spcPts val="600"/>
              </a:spcAft>
            </a:pPr>
            <a:r>
              <a:rPr lang="en-US" sz="3200" dirty="0"/>
              <a:t>Sovereign Bonds and Default Risk</a:t>
            </a:r>
          </a:p>
          <a:p>
            <a:pPr lvl="1">
              <a:lnSpc>
                <a:spcPct val="100000"/>
              </a:lnSpc>
              <a:spcAft>
                <a:spcPts val="600"/>
              </a:spcAft>
            </a:pPr>
            <a:r>
              <a:rPr lang="en-US" sz="2800" dirty="0" smtClean="0"/>
              <a:t>Foreign currency debt</a:t>
            </a:r>
          </a:p>
          <a:p>
            <a:pPr lvl="2">
              <a:lnSpc>
                <a:spcPct val="100000"/>
              </a:lnSpc>
              <a:spcAft>
                <a:spcPts val="600"/>
              </a:spcAft>
            </a:pPr>
            <a:r>
              <a:rPr lang="en-US" sz="2400" dirty="0" smtClean="0"/>
              <a:t>Default occurs when foreign government borrows dollars</a:t>
            </a:r>
          </a:p>
          <a:p>
            <a:pPr lvl="2">
              <a:lnSpc>
                <a:spcPct val="100000"/>
              </a:lnSpc>
              <a:spcAft>
                <a:spcPts val="600"/>
              </a:spcAft>
            </a:pPr>
            <a:r>
              <a:rPr lang="en-US" sz="2400" dirty="0" smtClean="0"/>
              <a:t>If crisis occurs, governments may run out of taxing capacity and default</a:t>
            </a:r>
          </a:p>
          <a:p>
            <a:pPr lvl="2">
              <a:lnSpc>
                <a:spcPct val="100000"/>
              </a:lnSpc>
              <a:spcAft>
                <a:spcPts val="600"/>
              </a:spcAft>
            </a:pPr>
            <a:r>
              <a:rPr lang="en-US" sz="2400" dirty="0" smtClean="0"/>
              <a:t>Affects bond prices, yield to maturity</a:t>
            </a:r>
            <a:endParaRPr lang="en-US" sz="2400"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423887915"/>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Sovereign Bonds and Default </a:t>
            </a:r>
            <a:r>
              <a:rPr lang="en-US" dirty="0" smtClean="0"/>
              <a:t>Risk Continued</a:t>
            </a:r>
            <a:endParaRPr lang="en-US" dirty="0"/>
          </a:p>
        </p:txBody>
      </p:sp>
      <p:sp>
        <p:nvSpPr>
          <p:cNvPr id="3" name="Content Placeholder 2"/>
          <p:cNvSpPr>
            <a:spLocks noGrp="1"/>
          </p:cNvSpPr>
          <p:nvPr>
            <p:ph idx="1"/>
          </p:nvPr>
        </p:nvSpPr>
        <p:spPr>
          <a:xfrm>
            <a:off x="628650" y="1609344"/>
            <a:ext cx="7886700" cy="4351338"/>
          </a:xfrm>
        </p:spPr>
        <p:txBody>
          <a:bodyPr/>
          <a:lstStyle/>
          <a:p>
            <a:pPr>
              <a:lnSpc>
                <a:spcPct val="100000"/>
              </a:lnSpc>
              <a:spcAft>
                <a:spcPts val="600"/>
              </a:spcAft>
            </a:pPr>
            <a:r>
              <a:rPr lang="en-US" sz="3200" dirty="0"/>
              <a:t>Sovereign Bonds and Default </a:t>
            </a:r>
            <a:r>
              <a:rPr lang="en-US" sz="3200" dirty="0" smtClean="0"/>
              <a:t>Risk</a:t>
            </a:r>
          </a:p>
          <a:p>
            <a:pPr lvl="1">
              <a:lnSpc>
                <a:spcPct val="100000"/>
              </a:lnSpc>
              <a:spcAft>
                <a:spcPts val="600"/>
              </a:spcAft>
            </a:pPr>
            <a:r>
              <a:rPr lang="en-US" sz="2800" dirty="0" smtClean="0"/>
              <a:t>Own currency debt</a:t>
            </a:r>
          </a:p>
          <a:p>
            <a:pPr lvl="2">
              <a:lnSpc>
                <a:spcPct val="100000"/>
              </a:lnSpc>
              <a:spcAft>
                <a:spcPts val="600"/>
              </a:spcAft>
            </a:pPr>
            <a:r>
              <a:rPr lang="en-US" sz="2400" dirty="0" smtClean="0"/>
              <a:t>Less risky than foreign currency debt</a:t>
            </a:r>
          </a:p>
          <a:p>
            <a:pPr lvl="2">
              <a:lnSpc>
                <a:spcPct val="100000"/>
              </a:lnSpc>
              <a:spcAft>
                <a:spcPts val="600"/>
              </a:spcAft>
            </a:pPr>
            <a:r>
              <a:rPr lang="en-US" sz="2400" dirty="0" smtClean="0"/>
              <a:t>Governments can print money to repay bonds</a:t>
            </a:r>
            <a:endParaRPr lang="en-US" sz="2400"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4015816283"/>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Sovereign Bonds and Default </a:t>
            </a:r>
            <a:r>
              <a:rPr lang="en-US" dirty="0" smtClean="0"/>
              <a:t>Risk Concluded</a:t>
            </a:r>
            <a:endParaRPr lang="en-US" dirty="0"/>
          </a:p>
        </p:txBody>
      </p:sp>
      <p:sp>
        <p:nvSpPr>
          <p:cNvPr id="3" name="Content Placeholder 2"/>
          <p:cNvSpPr>
            <a:spLocks noGrp="1"/>
          </p:cNvSpPr>
          <p:nvPr>
            <p:ph idx="1"/>
          </p:nvPr>
        </p:nvSpPr>
        <p:spPr>
          <a:xfrm>
            <a:off x="628650" y="1609344"/>
            <a:ext cx="7886700" cy="4351338"/>
          </a:xfrm>
        </p:spPr>
        <p:txBody>
          <a:bodyPr/>
          <a:lstStyle/>
          <a:p>
            <a:pPr>
              <a:lnSpc>
                <a:spcPct val="100000"/>
              </a:lnSpc>
              <a:spcAft>
                <a:spcPts val="600"/>
              </a:spcAft>
            </a:pPr>
            <a:r>
              <a:rPr lang="en-US" sz="3200" dirty="0"/>
              <a:t>Sovereign Bonds and Default Risk</a:t>
            </a:r>
          </a:p>
          <a:p>
            <a:pPr lvl="1">
              <a:lnSpc>
                <a:spcPct val="100000"/>
              </a:lnSpc>
              <a:spcAft>
                <a:spcPts val="600"/>
              </a:spcAft>
            </a:pPr>
            <a:r>
              <a:rPr lang="en-US" sz="2800" dirty="0" smtClean="0"/>
              <a:t>Eurozone debt</a:t>
            </a:r>
          </a:p>
          <a:p>
            <a:pPr lvl="2">
              <a:lnSpc>
                <a:spcPct val="100000"/>
              </a:lnSpc>
              <a:spcAft>
                <a:spcPts val="600"/>
              </a:spcAft>
            </a:pPr>
            <a:r>
              <a:rPr lang="en-US" sz="2400" dirty="0" smtClean="0"/>
              <a:t>Can’t print money to service domestic debts</a:t>
            </a:r>
          </a:p>
          <a:p>
            <a:pPr lvl="2">
              <a:lnSpc>
                <a:spcPct val="100000"/>
              </a:lnSpc>
              <a:spcAft>
                <a:spcPts val="600"/>
              </a:spcAft>
            </a:pPr>
            <a:r>
              <a:rPr lang="en-US" sz="2400" dirty="0" smtClean="0"/>
              <a:t>Money supply controlled by European Central Bank</a:t>
            </a:r>
            <a:endParaRPr lang="en-US" sz="2400" dirty="0"/>
          </a:p>
        </p:txBody>
      </p:sp>
      <p:sp>
        <p:nvSpPr>
          <p:cNvPr id="4"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53023620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PV Formula to Value a Bond</a:t>
            </a:r>
          </a:p>
        </p:txBody>
      </p:sp>
      <p:sp>
        <p:nvSpPr>
          <p:cNvPr id="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 name="Rectangle 5"/>
          <p:cNvSpPr txBox="1">
            <a:spLocks noChangeArrowheads="1"/>
          </p:cNvSpPr>
          <p:nvPr/>
        </p:nvSpPr>
        <p:spPr>
          <a:xfrm>
            <a:off x="630935" y="1609343"/>
            <a:ext cx="7891272" cy="45720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dirty="0" smtClean="0"/>
              <a:t>	The price of a bond is the present value of all cash flows generated by the bond (i.e. coupons and face value) discounted at the required rate of return</a:t>
            </a:r>
          </a:p>
        </p:txBody>
      </p:sp>
      <p:grpSp>
        <p:nvGrpSpPr>
          <p:cNvPr id="7" name="Group 6"/>
          <p:cNvGrpSpPr>
            <a:grpSpLocks/>
          </p:cNvGrpSpPr>
          <p:nvPr/>
        </p:nvGrpSpPr>
        <p:grpSpPr bwMode="auto">
          <a:xfrm>
            <a:off x="571500" y="3780063"/>
            <a:ext cx="7924800" cy="1600200"/>
            <a:chOff x="360" y="2520"/>
            <a:chExt cx="4992" cy="1008"/>
          </a:xfrm>
        </p:grpSpPr>
        <p:graphicFrame>
          <p:nvGraphicFramePr>
            <p:cNvPr id="8" name="Object 2"/>
            <p:cNvGraphicFramePr>
              <a:graphicFrameLocks/>
            </p:cNvGraphicFramePr>
            <p:nvPr>
              <p:extLst>
                <p:ext uri="{D42A27DB-BD31-4B8C-83A1-F6EECF244321}">
                  <p14:modId xmlns:p14="http://schemas.microsoft.com/office/powerpoint/2010/main" val="1934856705"/>
                </p:ext>
              </p:extLst>
            </p:nvPr>
          </p:nvGraphicFramePr>
          <p:xfrm>
            <a:off x="794" y="2685"/>
            <a:ext cx="4124" cy="678"/>
          </p:xfrm>
          <a:graphic>
            <a:graphicData uri="http://schemas.openxmlformats.org/presentationml/2006/ole">
              <mc:AlternateContent xmlns:mc="http://schemas.openxmlformats.org/markup-compatibility/2006">
                <mc:Choice xmlns:v="urn:schemas-microsoft-com:vml" Requires="v">
                  <p:oleObj spid="_x0000_s1060" name="Equation" r:id="rId3" imgW="2514600" imgH="419040" progId="Equation.3">
                    <p:embed/>
                  </p:oleObj>
                </mc:Choice>
                <mc:Fallback>
                  <p:oleObj name="Equation" r:id="rId3" imgW="2514600" imgH="419040" progId="Equation.3">
                    <p:embed/>
                    <p:pic>
                      <p:nvPicPr>
                        <p:cNvPr id="0" name=""/>
                        <p:cNvPicPr>
                          <a:picLocks noChangeArrowheads="1"/>
                        </p:cNvPicPr>
                        <p:nvPr/>
                      </p:nvPicPr>
                      <p:blipFill>
                        <a:blip r:embed="rId4"/>
                        <a:srcRect/>
                        <a:stretch>
                          <a:fillRect/>
                        </a:stretch>
                      </p:blipFill>
                      <p:spPr bwMode="auto">
                        <a:xfrm>
                          <a:off x="794" y="2685"/>
                          <a:ext cx="4124" cy="678"/>
                        </a:xfrm>
                        <a:prstGeom prst="rect">
                          <a:avLst/>
                        </a:prstGeom>
                        <a:noFill/>
                        <a:ln>
                          <a:noFill/>
                        </a:ln>
                        <a:effectLst/>
                        <a:extLst/>
                      </p:spPr>
                    </p:pic>
                  </p:oleObj>
                </mc:Fallback>
              </mc:AlternateContent>
            </a:graphicData>
          </a:graphic>
        </p:graphicFrame>
        <p:sp>
          <p:nvSpPr>
            <p:cNvPr id="9" name="Rectangle 8"/>
            <p:cNvSpPr>
              <a:spLocks noChangeArrowheads="1"/>
            </p:cNvSpPr>
            <p:nvPr/>
          </p:nvSpPr>
          <p:spPr bwMode="auto">
            <a:xfrm>
              <a:off x="360" y="2520"/>
              <a:ext cx="4992" cy="1008"/>
            </a:xfrm>
            <a:prstGeom prst="rect">
              <a:avLst/>
            </a:prstGeom>
            <a:noFill/>
            <a:ln w="76200" cmpd="tri">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10" name="TextBox 9"/>
          <p:cNvSpPr txBox="1"/>
          <p:nvPr/>
        </p:nvSpPr>
        <p:spPr>
          <a:xfrm>
            <a:off x="1136468" y="5756701"/>
            <a:ext cx="6498895" cy="369332"/>
          </a:xfrm>
          <a:prstGeom prst="rect">
            <a:avLst/>
          </a:prstGeom>
          <a:noFill/>
        </p:spPr>
        <p:txBody>
          <a:bodyPr wrap="none" rtlCol="0">
            <a:spAutoFit/>
          </a:bodyPr>
          <a:lstStyle/>
          <a:p>
            <a:r>
              <a:rPr lang="en-US" i="1" dirty="0" smtClean="0">
                <a:latin typeface="Arial" panose="020B0604020202020204" pitchFamily="34" charset="0"/>
                <a:cs typeface="Arial" panose="020B0604020202020204" pitchFamily="34" charset="0"/>
              </a:rPr>
              <a:t>Note: </a:t>
            </a:r>
            <a:r>
              <a:rPr lang="en-US"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cpn</a:t>
            </a:r>
            <a:r>
              <a:rPr lang="en-US" dirty="0" smtClean="0">
                <a:latin typeface="Arial" panose="020B0604020202020204" pitchFamily="34" charset="0"/>
                <a:cs typeface="Arial" panose="020B0604020202020204" pitchFamily="34" charset="0"/>
              </a:rPr>
              <a:t>” is commonly used as an abbreviation for “coupon”</a:t>
            </a:r>
            <a:endParaRPr lang="en-US" dirty="0">
              <a:latin typeface="Arial" panose="020B0604020202020204" pitchFamily="34" charset="0"/>
              <a:cs typeface="Arial" panose="020B0604020202020204" pitchFamily="34" charset="0"/>
            </a:endParaRPr>
          </a:p>
        </p:txBody>
      </p:sp>
      <p:sp>
        <p:nvSpPr>
          <p:cNvPr id="11"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2698408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altLang="en-US" dirty="0"/>
              <a:t>PV Formula to Value a </a:t>
            </a:r>
            <a:r>
              <a:rPr lang="en-US" altLang="en-US" dirty="0" smtClean="0"/>
              <a:t>Bond Continued</a:t>
            </a:r>
          </a:p>
        </p:txBody>
      </p:sp>
      <p:sp>
        <p:nvSpPr>
          <p:cNvPr id="8195" name="Rectangle 3"/>
          <p:cNvSpPr>
            <a:spLocks noChangeArrowheads="1"/>
          </p:cNvSpPr>
          <p:nvPr/>
        </p:nvSpPr>
        <p:spPr bwMode="auto">
          <a:xfrm>
            <a:off x="630936" y="1609344"/>
            <a:ext cx="789127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 typeface="Wingdings" panose="05000000000000000000" pitchFamily="2" charset="2"/>
              <a:buNone/>
            </a:pPr>
            <a:r>
              <a:rPr lang="en-US" altLang="en-US" b="1" i="1" u="sng" dirty="0" smtClean="0">
                <a:latin typeface="Arial" panose="020B0604020202020204" pitchFamily="34" charset="0"/>
                <a:cs typeface="Arial" panose="020B0604020202020204" pitchFamily="34" charset="0"/>
              </a:rPr>
              <a:t>Example: France</a:t>
            </a:r>
            <a:endParaRPr lang="en-US" altLang="en-US" i="1" dirty="0">
              <a:latin typeface="Arial" panose="020B0604020202020204" pitchFamily="34" charset="0"/>
              <a:cs typeface="Arial" panose="020B0604020202020204" pitchFamily="34" charset="0"/>
            </a:endParaRPr>
          </a:p>
          <a:p>
            <a:pPr marL="0" indent="0" defTabSz="55563">
              <a:spcBef>
                <a:spcPct val="20000"/>
              </a:spcBef>
            </a:pPr>
            <a:r>
              <a:rPr lang="en-US" altLang="en-US" i="1" dirty="0" smtClean="0">
                <a:latin typeface="Arial" panose="020B0604020202020204" pitchFamily="34" charset="0"/>
                <a:cs typeface="Arial" panose="020B0604020202020204" pitchFamily="34" charset="0"/>
              </a:rPr>
              <a:t>In October 2014 </a:t>
            </a:r>
            <a:r>
              <a:rPr lang="en-US" altLang="en-US" i="1" dirty="0">
                <a:latin typeface="Arial" panose="020B0604020202020204" pitchFamily="34" charset="0"/>
                <a:cs typeface="Arial" panose="020B0604020202020204" pitchFamily="34" charset="0"/>
              </a:rPr>
              <a:t>you purchase 100 </a:t>
            </a:r>
            <a:r>
              <a:rPr lang="en-US" altLang="en-US" i="1" dirty="0" smtClean="0">
                <a:latin typeface="Arial" panose="020B0604020202020204" pitchFamily="34" charset="0"/>
                <a:cs typeface="Arial" panose="020B0604020202020204" pitchFamily="34" charset="0"/>
              </a:rPr>
              <a:t>euros </a:t>
            </a:r>
            <a:r>
              <a:rPr lang="en-US" altLang="en-US" i="1" dirty="0">
                <a:latin typeface="Arial" panose="020B0604020202020204" pitchFamily="34" charset="0"/>
                <a:cs typeface="Arial" panose="020B0604020202020204" pitchFamily="34" charset="0"/>
              </a:rPr>
              <a:t>of bonds in France </a:t>
            </a:r>
            <a:r>
              <a:rPr lang="en-US" altLang="en-US" i="1" dirty="0" smtClean="0">
                <a:latin typeface="Arial" panose="020B0604020202020204" pitchFamily="34" charset="0"/>
                <a:cs typeface="Arial" panose="020B0604020202020204" pitchFamily="34" charset="0"/>
              </a:rPr>
              <a:t>that pay </a:t>
            </a:r>
            <a:r>
              <a:rPr lang="en-US" altLang="en-US" i="1" dirty="0">
                <a:latin typeface="Arial" panose="020B0604020202020204" pitchFamily="34" charset="0"/>
                <a:cs typeface="Arial" panose="020B0604020202020204" pitchFamily="34" charset="0"/>
              </a:rPr>
              <a:t>a </a:t>
            </a:r>
            <a:r>
              <a:rPr lang="en-US" altLang="en-US" i="1" dirty="0" smtClean="0">
                <a:latin typeface="Arial" panose="020B0604020202020204" pitchFamily="34" charset="0"/>
                <a:cs typeface="Arial" panose="020B0604020202020204" pitchFamily="34" charset="0"/>
              </a:rPr>
              <a:t>4.25% </a:t>
            </a:r>
            <a:r>
              <a:rPr lang="en-US" altLang="en-US" i="1" dirty="0">
                <a:latin typeface="Arial" panose="020B0604020202020204" pitchFamily="34" charset="0"/>
                <a:cs typeface="Arial" panose="020B0604020202020204" pitchFamily="34" charset="0"/>
              </a:rPr>
              <a:t>coupon every year. If the bond matures in </a:t>
            </a:r>
            <a:r>
              <a:rPr lang="en-US" altLang="en-US" i="1" dirty="0" smtClean="0">
                <a:latin typeface="Arial" panose="020B0604020202020204" pitchFamily="34" charset="0"/>
                <a:cs typeface="Arial" panose="020B0604020202020204" pitchFamily="34" charset="0"/>
              </a:rPr>
              <a:t>2018 </a:t>
            </a:r>
            <a:r>
              <a:rPr lang="en-US" altLang="en-US" i="1" dirty="0">
                <a:latin typeface="Arial" panose="020B0604020202020204" pitchFamily="34" charset="0"/>
                <a:cs typeface="Arial" panose="020B0604020202020204" pitchFamily="34" charset="0"/>
              </a:rPr>
              <a:t>and the YTM is </a:t>
            </a:r>
            <a:r>
              <a:rPr lang="en-US" altLang="en-US" i="1" dirty="0" smtClean="0">
                <a:latin typeface="Arial" panose="020B0604020202020204" pitchFamily="34" charset="0"/>
                <a:cs typeface="Arial" panose="020B0604020202020204" pitchFamily="34" charset="0"/>
              </a:rPr>
              <a:t>0.15%, </a:t>
            </a:r>
            <a:r>
              <a:rPr lang="en-US" altLang="en-US" i="1" dirty="0">
                <a:latin typeface="Arial" panose="020B0604020202020204" pitchFamily="34" charset="0"/>
                <a:cs typeface="Arial" panose="020B0604020202020204" pitchFamily="34" charset="0"/>
              </a:rPr>
              <a:t>what is the value of the bond?</a:t>
            </a:r>
          </a:p>
        </p:txBody>
      </p:sp>
      <p:graphicFrame>
        <p:nvGraphicFramePr>
          <p:cNvPr id="8196" name="Object 4"/>
          <p:cNvGraphicFramePr>
            <a:graphicFrameLocks noChangeAspect="1"/>
          </p:cNvGraphicFramePr>
          <p:nvPr>
            <p:extLst>
              <p:ext uri="{D42A27DB-BD31-4B8C-83A1-F6EECF244321}">
                <p14:modId xmlns:p14="http://schemas.microsoft.com/office/powerpoint/2010/main" val="1938536248"/>
              </p:ext>
            </p:extLst>
          </p:nvPr>
        </p:nvGraphicFramePr>
        <p:xfrm>
          <a:off x="1520825" y="3894138"/>
          <a:ext cx="6251575" cy="1833562"/>
        </p:xfrm>
        <a:graphic>
          <a:graphicData uri="http://schemas.openxmlformats.org/presentationml/2006/ole">
            <mc:AlternateContent xmlns:mc="http://schemas.openxmlformats.org/markup-compatibility/2006">
              <mc:Choice xmlns:v="urn:schemas-microsoft-com:vml" Requires="v">
                <p:oleObj spid="_x0000_s11299" name="Equation" r:id="rId3" imgW="2971800" imgH="863280" progId="Equation.3">
                  <p:embed/>
                </p:oleObj>
              </mc:Choice>
              <mc:Fallback>
                <p:oleObj name="Equation" r:id="rId3" imgW="2971800" imgH="863280" progId="Equation.3">
                  <p:embed/>
                  <p:pic>
                    <p:nvPicPr>
                      <p:cNvPr id="0" name=""/>
                      <p:cNvPicPr>
                        <a:picLocks noChangeAspect="1" noChangeArrowheads="1"/>
                      </p:cNvPicPr>
                      <p:nvPr/>
                    </p:nvPicPr>
                    <p:blipFill>
                      <a:blip r:embed="rId4"/>
                      <a:srcRect/>
                      <a:stretch>
                        <a:fillRect/>
                      </a:stretch>
                    </p:blipFill>
                    <p:spPr bwMode="auto">
                      <a:xfrm>
                        <a:off x="1520825" y="3894138"/>
                        <a:ext cx="6251575" cy="183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20674677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r>
              <a:rPr lang="en-US" altLang="en-US" dirty="0"/>
              <a:t>PV Formula to Value a </a:t>
            </a:r>
            <a:r>
              <a:rPr lang="en-US" altLang="en-US" dirty="0" smtClean="0"/>
              <a:t>Bond Continued 2</a:t>
            </a:r>
          </a:p>
        </p:txBody>
      </p:sp>
      <p:sp>
        <p:nvSpPr>
          <p:cNvPr id="22532" name="Rectangle 3"/>
          <p:cNvSpPr>
            <a:spLocks noGrp="1" noChangeArrowheads="1"/>
          </p:cNvSpPr>
          <p:nvPr>
            <p:ph idx="1"/>
          </p:nvPr>
        </p:nvSpPr>
        <p:spPr>
          <a:xfrm>
            <a:off x="628650" y="1609344"/>
            <a:ext cx="7886700" cy="4572000"/>
          </a:xfrm>
        </p:spPr>
        <p:txBody>
          <a:bodyPr/>
          <a:lstStyle/>
          <a:p>
            <a:pPr eaLnBrk="1" hangingPunct="1">
              <a:buFont typeface="Wingdings" panose="05000000000000000000" pitchFamily="2" charset="2"/>
              <a:buNone/>
            </a:pPr>
            <a:r>
              <a:rPr lang="en-US" altLang="en-US" sz="2400" dirty="0" smtClean="0"/>
              <a:t>PV(bond) = PV(annuity of coupons) + PV(principal)</a:t>
            </a:r>
            <a:endParaRPr lang="en-US" altLang="en-US" dirty="0" smtClean="0"/>
          </a:p>
        </p:txBody>
      </p:sp>
      <p:graphicFrame>
        <p:nvGraphicFramePr>
          <p:cNvPr id="22530" name="Object 4"/>
          <p:cNvGraphicFramePr>
            <a:graphicFrameLocks noChangeAspect="1"/>
          </p:cNvGraphicFramePr>
          <p:nvPr>
            <p:extLst>
              <p:ext uri="{D42A27DB-BD31-4B8C-83A1-F6EECF244321}">
                <p14:modId xmlns:p14="http://schemas.microsoft.com/office/powerpoint/2010/main" val="512856051"/>
              </p:ext>
            </p:extLst>
          </p:nvPr>
        </p:nvGraphicFramePr>
        <p:xfrm>
          <a:off x="163194" y="2900543"/>
          <a:ext cx="8816393" cy="2076405"/>
        </p:xfrm>
        <a:graphic>
          <a:graphicData uri="http://schemas.openxmlformats.org/presentationml/2006/ole">
            <mc:AlternateContent xmlns:mc="http://schemas.openxmlformats.org/markup-compatibility/2006">
              <mc:Choice xmlns:v="urn:schemas-microsoft-com:vml" Requires="v">
                <p:oleObj spid="_x0000_s2083" name="Equation" r:id="rId3" imgW="3759120" imgH="888840" progId="Equation.3">
                  <p:embed/>
                </p:oleObj>
              </mc:Choice>
              <mc:Fallback>
                <p:oleObj name="Equation" r:id="rId3" imgW="3759120" imgH="888840" progId="Equation.3">
                  <p:embed/>
                  <p:pic>
                    <p:nvPicPr>
                      <p:cNvPr id="0" name=""/>
                      <p:cNvPicPr>
                        <a:picLocks noChangeAspect="1" noChangeArrowheads="1"/>
                      </p:cNvPicPr>
                      <p:nvPr/>
                    </p:nvPicPr>
                    <p:blipFill>
                      <a:blip r:embed="rId4"/>
                      <a:srcRect/>
                      <a:stretch>
                        <a:fillRect/>
                      </a:stretch>
                    </p:blipFill>
                    <p:spPr bwMode="auto">
                      <a:xfrm>
                        <a:off x="163194" y="2900543"/>
                        <a:ext cx="8816393" cy="2076405"/>
                      </a:xfrm>
                      <a:prstGeom prst="rect">
                        <a:avLst/>
                      </a:prstGeom>
                      <a:noFill/>
                      <a:ln w="38100" cmpd="dbl">
                        <a:solidFill>
                          <a:schemeClr val="tx1">
                            <a:lumMod val="50000"/>
                            <a:lumOff val="50000"/>
                          </a:schemeClr>
                        </a:solidFill>
                        <a:miter lim="800000"/>
                        <a:headEnd/>
                        <a:tailEnd/>
                      </a:ln>
                      <a:effectLst/>
                    </p:spPr>
                  </p:pic>
                </p:oleObj>
              </mc:Fallback>
            </mc:AlternateContent>
          </a:graphicData>
        </a:graphic>
      </p:graphicFrame>
      <p:sp>
        <p:nvSpPr>
          <p:cNvPr id="5"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7892522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altLang="en-US" dirty="0"/>
              <a:t>PV Formula to Value a </a:t>
            </a:r>
            <a:r>
              <a:rPr lang="en-US" altLang="en-US" dirty="0" smtClean="0"/>
              <a:t>Bond Continued 3</a:t>
            </a:r>
          </a:p>
        </p:txBody>
      </p:sp>
      <p:sp>
        <p:nvSpPr>
          <p:cNvPr id="7171" name="Rectangle 3"/>
          <p:cNvSpPr>
            <a:spLocks noChangeArrowheads="1"/>
          </p:cNvSpPr>
          <p:nvPr/>
        </p:nvSpPr>
        <p:spPr bwMode="auto">
          <a:xfrm>
            <a:off x="630936" y="1609344"/>
            <a:ext cx="789127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Font typeface="Wingdings" panose="05000000000000000000" pitchFamily="2" charset="2"/>
              <a:buNone/>
            </a:pPr>
            <a:r>
              <a:rPr lang="en-US" altLang="en-US" b="1" i="1" u="sng" dirty="0" smtClean="0">
                <a:latin typeface="Arial" panose="020B0604020202020204" pitchFamily="34" charset="0"/>
                <a:cs typeface="Arial" panose="020B0604020202020204" pitchFamily="34" charset="0"/>
              </a:rPr>
              <a:t>Example</a:t>
            </a:r>
            <a:endParaRPr lang="en-US" altLang="en-US" i="1" dirty="0">
              <a:latin typeface="Arial" panose="020B0604020202020204" pitchFamily="34" charset="0"/>
              <a:cs typeface="Arial" panose="020B0604020202020204" pitchFamily="34" charset="0"/>
            </a:endParaRPr>
          </a:p>
          <a:p>
            <a:pPr marL="0" indent="0" defTabSz="55563">
              <a:spcBef>
                <a:spcPct val="20000"/>
              </a:spcBef>
            </a:pPr>
            <a:r>
              <a:rPr lang="en-US" altLang="en-US" i="1" dirty="0" smtClean="0">
                <a:latin typeface="Arial" panose="020B0604020202020204" pitchFamily="34" charset="0"/>
                <a:cs typeface="Arial" panose="020B0604020202020204" pitchFamily="34" charset="0"/>
              </a:rPr>
              <a:t>If </a:t>
            </a:r>
            <a:r>
              <a:rPr lang="en-US" altLang="en-US" i="1" dirty="0">
                <a:latin typeface="Arial" panose="020B0604020202020204" pitchFamily="34" charset="0"/>
                <a:cs typeface="Arial" panose="020B0604020202020204" pitchFamily="34" charset="0"/>
              </a:rPr>
              <a:t>today is October 1, 2015, what is the value of the following bond? An IBM bond pays $115 every September 30 for 5 years. In September 2020 it pays an additional $1000 and retires the bond. The bond is rated AAA (WSJ AAA YTM is 7.5%)</a:t>
            </a:r>
          </a:p>
        </p:txBody>
      </p:sp>
      <p:graphicFrame>
        <p:nvGraphicFramePr>
          <p:cNvPr id="7172" name="Object 4"/>
          <p:cNvGraphicFramePr>
            <a:graphicFrameLocks noChangeAspect="1"/>
          </p:cNvGraphicFramePr>
          <p:nvPr>
            <p:extLst>
              <p:ext uri="{D42A27DB-BD31-4B8C-83A1-F6EECF244321}">
                <p14:modId xmlns:p14="http://schemas.microsoft.com/office/powerpoint/2010/main" val="2907025742"/>
              </p:ext>
            </p:extLst>
          </p:nvPr>
        </p:nvGraphicFramePr>
        <p:xfrm>
          <a:off x="711200" y="4248150"/>
          <a:ext cx="7612063" cy="2085975"/>
        </p:xfrm>
        <a:graphic>
          <a:graphicData uri="http://schemas.openxmlformats.org/presentationml/2006/ole">
            <mc:AlternateContent xmlns:mc="http://schemas.openxmlformats.org/markup-compatibility/2006">
              <mc:Choice xmlns:v="urn:schemas-microsoft-com:vml" Requires="v">
                <p:oleObj spid="_x0000_s12323" name="Equation" r:id="rId3" imgW="3301920" imgH="888840" progId="Equation.3">
                  <p:embed/>
                </p:oleObj>
              </mc:Choice>
              <mc:Fallback>
                <p:oleObj name="Equation" r:id="rId3" imgW="3301920" imgH="888840" progId="Equation.3">
                  <p:embed/>
                  <p:pic>
                    <p:nvPicPr>
                      <p:cNvPr id="0" name=""/>
                      <p:cNvPicPr>
                        <a:picLocks noChangeAspect="1" noChangeArrowheads="1"/>
                      </p:cNvPicPr>
                      <p:nvPr/>
                    </p:nvPicPr>
                    <p:blipFill>
                      <a:blip r:embed="rId4"/>
                      <a:srcRect/>
                      <a:stretch>
                        <a:fillRect/>
                      </a:stretch>
                    </p:blipFill>
                    <p:spPr bwMode="auto">
                      <a:xfrm>
                        <a:off x="711200" y="4248150"/>
                        <a:ext cx="7612063"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05708127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8" name="Rectangle 4"/>
          <p:cNvSpPr>
            <a:spLocks noGrp="1" noChangeArrowheads="1"/>
          </p:cNvSpPr>
          <p:nvPr>
            <p:ph type="title"/>
          </p:nvPr>
        </p:nvSpPr>
        <p:spPr>
          <a:noFill/>
        </p:spPr>
        <p:txBody>
          <a:bodyPr>
            <a:normAutofit fontScale="90000"/>
          </a:bodyPr>
          <a:lstStyle/>
          <a:p>
            <a:r>
              <a:rPr lang="en-US" altLang="en-US" dirty="0"/>
              <a:t>PV Formula to Value a Bond Continued </a:t>
            </a:r>
            <a:r>
              <a:rPr lang="en-US" altLang="en-US" dirty="0" smtClean="0"/>
              <a:t>4</a:t>
            </a:r>
          </a:p>
        </p:txBody>
      </p:sp>
      <p:sp>
        <p:nvSpPr>
          <p:cNvPr id="3079" name="Rectangle 5"/>
          <p:cNvSpPr>
            <a:spLocks noGrp="1" noChangeArrowheads="1"/>
          </p:cNvSpPr>
          <p:nvPr>
            <p:ph idx="1"/>
          </p:nvPr>
        </p:nvSpPr>
        <p:spPr>
          <a:xfrm>
            <a:off x="628650" y="1609344"/>
            <a:ext cx="7886700" cy="4351338"/>
          </a:xfrm>
          <a:noFill/>
        </p:spPr>
        <p:txBody>
          <a:bodyPr>
            <a:normAutofit/>
          </a:bodyPr>
          <a:lstStyle/>
          <a:p>
            <a:pPr marL="342900" indent="-342900">
              <a:spcBef>
                <a:spcPct val="20000"/>
              </a:spcBef>
              <a:buNone/>
            </a:pPr>
            <a:r>
              <a:rPr lang="en-US" altLang="en-US" sz="2400" b="1" i="1" u="sng" dirty="0"/>
              <a:t>Example</a:t>
            </a:r>
          </a:p>
          <a:p>
            <a:pPr marL="0" indent="0" defTabSz="111125">
              <a:spcBef>
                <a:spcPts val="576"/>
              </a:spcBef>
              <a:buFont typeface="Wingdings" pitchFamily="2" charset="2"/>
              <a:buNone/>
            </a:pPr>
            <a:r>
              <a:rPr lang="en-US" altLang="en-US" sz="2400" i="1" dirty="0"/>
              <a:t>What is the price of a 7.25% annual coupon bond with a $1,000 face value that matures in three years? </a:t>
            </a:r>
            <a:r>
              <a:rPr lang="en-US" altLang="en-US" sz="2400" i="1" dirty="0" smtClean="0"/>
              <a:t>Assume </a:t>
            </a:r>
            <a:r>
              <a:rPr lang="en-US" altLang="en-US" sz="2400" i="1" dirty="0"/>
              <a:t>a required return of 0.35%. </a:t>
            </a:r>
          </a:p>
        </p:txBody>
      </p:sp>
      <p:graphicFrame>
        <p:nvGraphicFramePr>
          <p:cNvPr id="118790" name="Object 2"/>
          <p:cNvGraphicFramePr>
            <a:graphicFrameLocks/>
          </p:cNvGraphicFramePr>
          <p:nvPr>
            <p:extLst>
              <p:ext uri="{D42A27DB-BD31-4B8C-83A1-F6EECF244321}">
                <p14:modId xmlns:p14="http://schemas.microsoft.com/office/powerpoint/2010/main" val="3475789399"/>
              </p:ext>
            </p:extLst>
          </p:nvPr>
        </p:nvGraphicFramePr>
        <p:xfrm>
          <a:off x="1008063" y="3505200"/>
          <a:ext cx="6743700" cy="1751013"/>
        </p:xfrm>
        <a:graphic>
          <a:graphicData uri="http://schemas.openxmlformats.org/presentationml/2006/ole">
            <mc:AlternateContent xmlns:mc="http://schemas.openxmlformats.org/markup-compatibility/2006">
              <mc:Choice xmlns:v="urn:schemas-microsoft-com:vml" Requires="v">
                <p:oleObj spid="_x0000_s13346" name="Equation" r:id="rId4" imgW="2438280" imgH="634680" progId="Equation.3">
                  <p:embed/>
                </p:oleObj>
              </mc:Choice>
              <mc:Fallback>
                <p:oleObj name="Equation" r:id="rId4" imgW="2438280" imgH="634680" progId="Equation.3">
                  <p:embed/>
                  <p:pic>
                    <p:nvPicPr>
                      <p:cNvPr id="0" name=""/>
                      <p:cNvPicPr>
                        <a:picLocks noChangeArrowheads="1"/>
                      </p:cNvPicPr>
                      <p:nvPr/>
                    </p:nvPicPr>
                    <p:blipFill>
                      <a:blip r:embed="rId5"/>
                      <a:srcRect/>
                      <a:stretch>
                        <a:fillRect/>
                      </a:stretch>
                    </p:blipFill>
                    <p:spPr bwMode="auto">
                      <a:xfrm>
                        <a:off x="1008063" y="3505200"/>
                        <a:ext cx="6743700"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4128382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anim calcmode="lin" valueType="num">
                                      <p:cBhvr>
                                        <p:cTn id="7" dur="1000" fill="hold"/>
                                        <p:tgtEl>
                                          <p:spTgt spid="118790"/>
                                        </p:tgtEl>
                                        <p:attrNameLst>
                                          <p:attrName>ppt_w</p:attrName>
                                        </p:attrNameLst>
                                      </p:cBhvr>
                                      <p:tavLst>
                                        <p:tav tm="0">
                                          <p:val>
                                            <p:fltVal val="0"/>
                                          </p:val>
                                        </p:tav>
                                        <p:tav tm="100000">
                                          <p:val>
                                            <p:strVal val="#ppt_w"/>
                                          </p:val>
                                        </p:tav>
                                      </p:tavLst>
                                    </p:anim>
                                    <p:anim calcmode="lin" valueType="num">
                                      <p:cBhvr>
                                        <p:cTn id="8" dur="1000" fill="hold"/>
                                        <p:tgtEl>
                                          <p:spTgt spid="118790"/>
                                        </p:tgtEl>
                                        <p:attrNameLst>
                                          <p:attrName>ppt_h</p:attrName>
                                        </p:attrNameLst>
                                      </p:cBhvr>
                                      <p:tavLst>
                                        <p:tav tm="0">
                                          <p:val>
                                            <p:fltVal val="0"/>
                                          </p:val>
                                        </p:tav>
                                        <p:tav tm="100000">
                                          <p:val>
                                            <p:strVal val="#ppt_h"/>
                                          </p:val>
                                        </p:tav>
                                      </p:tavLst>
                                    </p:anim>
                                    <p:anim calcmode="lin" valueType="num">
                                      <p:cBhvr>
                                        <p:cTn id="9" dur="1000" fill="hold"/>
                                        <p:tgtEl>
                                          <p:spTgt spid="1187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87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8" name="Rectangle 4"/>
          <p:cNvSpPr>
            <a:spLocks noGrp="1" noChangeArrowheads="1"/>
          </p:cNvSpPr>
          <p:nvPr>
            <p:ph type="title"/>
          </p:nvPr>
        </p:nvSpPr>
        <p:spPr>
          <a:noFill/>
        </p:spPr>
        <p:txBody>
          <a:bodyPr>
            <a:normAutofit fontScale="90000"/>
          </a:bodyPr>
          <a:lstStyle/>
          <a:p>
            <a:r>
              <a:rPr lang="en-US" altLang="en-US" dirty="0"/>
              <a:t>PV Formula to Value a Bond Continued </a:t>
            </a:r>
            <a:r>
              <a:rPr lang="en-US" altLang="en-US" dirty="0" smtClean="0"/>
              <a:t>5</a:t>
            </a:r>
          </a:p>
        </p:txBody>
      </p:sp>
      <p:sp>
        <p:nvSpPr>
          <p:cNvPr id="3079" name="Rectangle 5"/>
          <p:cNvSpPr>
            <a:spLocks noGrp="1" noChangeArrowheads="1"/>
          </p:cNvSpPr>
          <p:nvPr>
            <p:ph idx="1"/>
          </p:nvPr>
        </p:nvSpPr>
        <p:spPr>
          <a:xfrm>
            <a:off x="630936" y="1609344"/>
            <a:ext cx="7886700" cy="4351338"/>
          </a:xfrm>
          <a:noFill/>
        </p:spPr>
        <p:txBody>
          <a:bodyPr>
            <a:normAutofit/>
          </a:bodyPr>
          <a:lstStyle/>
          <a:p>
            <a:pPr>
              <a:buFont typeface="Wingdings" pitchFamily="2" charset="2"/>
              <a:buNone/>
            </a:pPr>
            <a:r>
              <a:rPr lang="en-US" altLang="en-US" sz="2400" b="1" i="1" u="sng" dirty="0" smtClean="0"/>
              <a:t>Example continued</a:t>
            </a:r>
            <a:endParaRPr lang="en-US" altLang="en-US" sz="2400" i="1" dirty="0" smtClean="0"/>
          </a:p>
          <a:p>
            <a:pPr marL="0" indent="0" defTabSz="55563">
              <a:buFont typeface="Wingdings" pitchFamily="2" charset="2"/>
              <a:buNone/>
            </a:pPr>
            <a:r>
              <a:rPr lang="en-US" altLang="en-US" sz="2400" i="1" dirty="0" smtClean="0"/>
              <a:t>What is the price of a 7.25% annual coupon bond with a $1,000 face value that matures in 3 years? Assume a required return of 0.35%. </a:t>
            </a:r>
          </a:p>
        </p:txBody>
      </p:sp>
      <p:sp>
        <p:nvSpPr>
          <p:cNvPr id="2" name="TextBox 1"/>
          <p:cNvSpPr txBox="1"/>
          <p:nvPr/>
        </p:nvSpPr>
        <p:spPr>
          <a:xfrm>
            <a:off x="685800" y="3393757"/>
            <a:ext cx="7670489" cy="523220"/>
          </a:xfrm>
          <a:prstGeom prst="rect">
            <a:avLst/>
          </a:prstGeom>
          <a:noFill/>
        </p:spPr>
        <p:txBody>
          <a:bodyPr wrap="none" rtlCol="0">
            <a:spAutoFit/>
          </a:bodyPr>
          <a:lstStyle/>
          <a:p>
            <a:r>
              <a:rPr lang="en-US" sz="2800" dirty="0" smtClean="0">
                <a:latin typeface="Arial"/>
                <a:cs typeface="Arial"/>
              </a:rPr>
              <a:t>Bond prices are quoted as a percentage of par. </a:t>
            </a:r>
            <a:endParaRPr lang="en-US" sz="2800" dirty="0">
              <a:latin typeface="Arial"/>
              <a:cs typeface="Arial"/>
            </a:endParaRPr>
          </a:p>
        </p:txBody>
      </p:sp>
      <mc:AlternateContent xmlns:mc="http://schemas.openxmlformats.org/markup-compatibility/2006" xmlns:a14="http://schemas.microsoft.com/office/drawing/2010/main">
        <mc:Choice Requires="a14">
          <p:sp>
            <p:nvSpPr>
              <p:cNvPr id="3" name="TextBox 2"/>
              <p:cNvSpPr txBox="1"/>
              <p:nvPr/>
            </p:nvSpPr>
            <p:spPr>
              <a:xfrm>
                <a:off x="1619873" y="4553465"/>
                <a:ext cx="5569306" cy="1107996"/>
              </a:xfrm>
              <a:prstGeom prst="rect">
                <a:avLst/>
              </a:prstGeom>
              <a:noFill/>
            </p:spPr>
            <p:txBody>
              <a:bodyPr wrap="square" rtlCol="0">
                <a:spAutoFit/>
              </a:bodyPr>
              <a:lstStyle/>
              <a:p>
                <a:endParaRPr lang="en-US" sz="2400" b="0" dirty="0" smtClean="0">
                  <a:latin typeface="Arial" panose="020B0604020202020204" pitchFamily="34" charset="0"/>
                  <a:ea typeface="Cambria Math"/>
                  <a:cs typeface="Arial" panose="020B0604020202020204" pitchFamily="34" charset="0"/>
                </a:endParaRPr>
              </a:p>
              <a:p>
                <a:r>
                  <a:rPr lang="en-US" sz="2400" b="0" dirty="0" smtClean="0">
                    <a:latin typeface="Arial" panose="020B0604020202020204" pitchFamily="34" charset="0"/>
                    <a:ea typeface="Cambria Math"/>
                    <a:cs typeface="Arial" panose="020B0604020202020204" pitchFamily="34" charset="0"/>
                  </a:rPr>
                  <a:t> </a:t>
                </a:r>
                <a:endParaRPr lang="en-US" sz="2400" b="0" i="1" dirty="0" smtClean="0">
                  <a:latin typeface="Arial" panose="020B0604020202020204" pitchFamily="34" charset="0"/>
                  <a:ea typeface="Cambria Math"/>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19873" y="4553465"/>
                <a:ext cx="5569306" cy="1107996"/>
              </a:xfrm>
              <a:prstGeom prst="rect">
                <a:avLst/>
              </a:prstGeom>
              <a:blipFill rotWithShape="1">
                <a:blip r:embed="rId3"/>
                <a:stretch>
                  <a:fillRect/>
                </a:stretch>
              </a:blipFill>
            </p:spPr>
            <p:txBody>
              <a:bodyPr/>
              <a:lstStyle/>
              <a:p>
                <a:r>
                  <a:rPr lang="en-US">
                    <a:noFill/>
                  </a:rPr>
                  <a:t> </a:t>
                </a:r>
              </a:p>
            </p:txBody>
          </p:sp>
        </mc:Fallback>
      </mc:AlternateContent>
      <p:sp>
        <p:nvSpPr>
          <p:cNvPr id="8" name="Footer Placeholder 4"/>
          <p:cNvSpPr>
            <a:spLocks noGrp="1"/>
          </p:cNvSpPr>
          <p:nvPr>
            <p:ph type="ftr" sz="quarter" idx="3"/>
          </p:nvPr>
        </p:nvSpPr>
        <p:spPr>
          <a:xfrm>
            <a:off x="0" y="6604907"/>
            <a:ext cx="9144000" cy="253093"/>
          </a:xfrm>
          <a:prstGeom prst="rect">
            <a:avLst/>
          </a:prstGeom>
        </p:spPr>
        <p:txBody>
          <a:bodyPr vert="horz" lIns="91440" tIns="45720" rIns="91440" bIns="4572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smtClean="0"/>
              <a:t>Copyright © 2020 McGraw-Hill Education. All rights reserved. No reproduction or distribution without the prior written consent of McGraw-Hill Education.</a:t>
            </a:r>
            <a:endParaRPr lang="en-US" sz="700" dirty="0"/>
          </a:p>
        </p:txBody>
      </p:sp>
    </p:spTree>
    <p:extLst>
      <p:ext uri="{BB962C8B-B14F-4D97-AF65-F5344CB8AC3E}">
        <p14:creationId xmlns:p14="http://schemas.microsoft.com/office/powerpoint/2010/main" val="394090960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2184</Words>
  <Application>Microsoft Office PowerPoint</Application>
  <PresentationFormat>On-screen Show (4:3)</PresentationFormat>
  <Paragraphs>202</Paragraphs>
  <Slides>36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  Valuing Bonds </vt:lpstr>
      <vt:lpstr>Topics Covered</vt:lpstr>
      <vt:lpstr>Terminology</vt:lpstr>
      <vt:lpstr>PV Formula to Value a Bond</vt:lpstr>
      <vt:lpstr>PV Formula to Value a Bond Continued</vt:lpstr>
      <vt:lpstr>PV Formula to Value a Bond Continued 2</vt:lpstr>
      <vt:lpstr>PV Formula to Value a Bond Continued 3</vt:lpstr>
      <vt:lpstr>PV Formula to Value a Bond Continued 4</vt:lpstr>
      <vt:lpstr>PV Formula to Value a Bond Continued 5</vt:lpstr>
      <vt:lpstr>PV Formula to Value a Bond Concluded</vt:lpstr>
      <vt:lpstr>Figure 3.1 The Interest Rate on 10-Year U.S. Treasury Bonds </vt:lpstr>
      <vt:lpstr>Figure 3.2 Bond Prices Vary with Interest Rates</vt:lpstr>
      <vt:lpstr>How Bond Prices Vary with Interest Rates</vt:lpstr>
      <vt:lpstr>How Bond Prices Vary with Interest Rates Continued </vt:lpstr>
      <vt:lpstr>Duration and Volatility</vt:lpstr>
      <vt:lpstr>Table 3.4 Calculating the Duration of 9% Seven-Year Bonds</vt:lpstr>
      <vt:lpstr>Figure 3.3 The Term Structure of Interest Rates</vt:lpstr>
      <vt:lpstr>Law of One Price</vt:lpstr>
      <vt:lpstr>Figure 3.4 Measuring the Term Structure</vt:lpstr>
      <vt:lpstr>Explaining the Term Structure </vt:lpstr>
      <vt:lpstr>Figure 3.5 Annual Rates of Inflation in the United States from 1900–2017</vt:lpstr>
      <vt:lpstr>Figure 3.6 Average Rates of Inflation in 20 Countries from 1900–2017 </vt:lpstr>
      <vt:lpstr>Real and Nominal Rates of Interest</vt:lpstr>
      <vt:lpstr>Real and Nominal Rates of Interest Continued</vt:lpstr>
      <vt:lpstr>Real and Nominal Rates of Interest Concluded</vt:lpstr>
      <vt:lpstr>Figure 3.7 Inflation and Nominal Interest Rates </vt:lpstr>
      <vt:lpstr>Figure 3.8 The Return on Treasury Bills and the Rate of Inflation, 1953–2017, (a) UK</vt:lpstr>
      <vt:lpstr>Figure 3.8 The Return on Treasury Bills and the Rate of Inflation, 1953–2017, (b) U.S.</vt:lpstr>
      <vt:lpstr>Figure 3.8 The Return on Treasury Bills and the Rate of Inflation, 1953–2017, (c) Germany</vt:lpstr>
      <vt:lpstr>The Risk of Default</vt:lpstr>
      <vt:lpstr>Table 3.7 Prices and Yields of a Sample of Corporate Bonds</vt:lpstr>
      <vt:lpstr>Table 3.8 Key to Bond Ratings</vt:lpstr>
      <vt:lpstr>Figure 3.9 Yield Spreads between Corporate and 10-Year Treasury Bonds, January 1953–January 2018</vt:lpstr>
      <vt:lpstr>Sovereign Bonds and Default Risk</vt:lpstr>
      <vt:lpstr>Sovereign Bonds and Default Risk Continued</vt:lpstr>
      <vt:lpstr>Sovereign Bonds and Default Risk Concluded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Will</dc:creator>
  <cp:lastModifiedBy>Aysegul KURTULGAN</cp:lastModifiedBy>
  <cp:revision>54</cp:revision>
  <dcterms:created xsi:type="dcterms:W3CDTF">2015-10-07T12:27:36Z</dcterms:created>
  <dcterms:modified xsi:type="dcterms:W3CDTF">2019-11-20T10:33:02Z</dcterms:modified>
</cp:coreProperties>
</file>