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D4A7F65-FF75-4E6D-8219-AAC1CF9A9CFA}"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DC934CB-1CC1-4568-82D4-859F1B231A78}">
      <dgm:prSet phldrT="[Metin]"/>
      <dgm:spPr/>
      <dgm:t>
        <a:bodyPr/>
        <a:lstStyle/>
        <a:p>
          <a:r>
            <a:rPr lang="tr-TR" dirty="0" smtClean="0"/>
            <a:t>Buy </a:t>
          </a:r>
          <a:r>
            <a:rPr lang="tr-TR" dirty="0" err="1" smtClean="0"/>
            <a:t>To</a:t>
          </a:r>
          <a:r>
            <a:rPr lang="tr-TR" dirty="0" smtClean="0"/>
            <a:t> </a:t>
          </a:r>
          <a:r>
            <a:rPr lang="tr-TR" dirty="0" err="1" smtClean="0"/>
            <a:t>Let</a:t>
          </a:r>
          <a:endParaRPr lang="en-US" dirty="0"/>
        </a:p>
      </dgm:t>
    </dgm:pt>
    <dgm:pt modelId="{A016BAE7-7ABC-4608-9460-DD0CE38BB5C0}" type="parTrans" cxnId="{539211CA-43AE-4B3A-AFDC-6E57BD131D84}">
      <dgm:prSet/>
      <dgm:spPr/>
      <dgm:t>
        <a:bodyPr/>
        <a:lstStyle/>
        <a:p>
          <a:endParaRPr lang="en-US"/>
        </a:p>
      </dgm:t>
    </dgm:pt>
    <dgm:pt modelId="{8EA2D3C1-783C-4283-9F5F-CAD300BE959B}" type="sibTrans" cxnId="{539211CA-43AE-4B3A-AFDC-6E57BD131D84}">
      <dgm:prSet/>
      <dgm:spPr/>
      <dgm:t>
        <a:bodyPr/>
        <a:lstStyle/>
        <a:p>
          <a:endParaRPr lang="en-US"/>
        </a:p>
      </dgm:t>
    </dgm:pt>
    <dgm:pt modelId="{289651F5-894B-4817-927A-F59EAEDA8060}">
      <dgm:prSet phldrT="[Metin]"/>
      <dgm:spPr/>
      <dgm:t>
        <a:bodyPr/>
        <a:lstStyle/>
        <a:p>
          <a:r>
            <a:rPr lang="tr-TR" dirty="0" smtClean="0"/>
            <a:t>R</a:t>
          </a:r>
          <a:r>
            <a:rPr lang="en-US" dirty="0" err="1" smtClean="0"/>
            <a:t>efers</a:t>
          </a:r>
          <a:r>
            <a:rPr lang="en-US" dirty="0" smtClean="0"/>
            <a:t> to purchasing a property specifically to rent it out to tenants. The buyer becomes a landlord and earns income through rental payments, potentially benefiting from property value increases over time.</a:t>
          </a:r>
          <a:endParaRPr lang="en-US" dirty="0"/>
        </a:p>
      </dgm:t>
    </dgm:pt>
    <dgm:pt modelId="{1D4FE82E-CDE4-4247-9D73-13DE7666A38D}" type="parTrans" cxnId="{596A1634-5CBB-4872-B743-BE0F816C5B34}">
      <dgm:prSet/>
      <dgm:spPr/>
      <dgm:t>
        <a:bodyPr/>
        <a:lstStyle/>
        <a:p>
          <a:endParaRPr lang="en-US"/>
        </a:p>
      </dgm:t>
    </dgm:pt>
    <dgm:pt modelId="{21349748-B165-4393-9E33-D57A6978851C}" type="sibTrans" cxnId="{596A1634-5CBB-4872-B743-BE0F816C5B34}">
      <dgm:prSet/>
      <dgm:spPr/>
      <dgm:t>
        <a:bodyPr/>
        <a:lstStyle/>
        <a:p>
          <a:endParaRPr lang="en-US"/>
        </a:p>
      </dgm:t>
    </dgm:pt>
    <dgm:pt modelId="{727EF321-B8B1-4792-9836-92AFB929686B}">
      <dgm:prSet phldrT="[Metin]"/>
      <dgm:spPr/>
      <dgm:t>
        <a:bodyPr/>
        <a:lstStyle/>
        <a:p>
          <a:r>
            <a:rPr lang="tr-TR" dirty="0" err="1" smtClean="0"/>
            <a:t>Fly</a:t>
          </a:r>
          <a:r>
            <a:rPr lang="tr-TR" dirty="0" smtClean="0"/>
            <a:t> </a:t>
          </a:r>
          <a:r>
            <a:rPr lang="tr-TR" dirty="0" err="1" smtClean="0"/>
            <a:t>To</a:t>
          </a:r>
          <a:r>
            <a:rPr lang="tr-TR" dirty="0" smtClean="0"/>
            <a:t> </a:t>
          </a:r>
          <a:r>
            <a:rPr lang="tr-TR" dirty="0" err="1" smtClean="0"/>
            <a:t>Let</a:t>
          </a:r>
          <a:endParaRPr lang="en-US" dirty="0"/>
        </a:p>
      </dgm:t>
    </dgm:pt>
    <dgm:pt modelId="{06490BA0-367B-4327-97C0-AB91DF01876A}" type="parTrans" cxnId="{B27FBD4D-AA95-42C5-9EF2-DB44E0E573AE}">
      <dgm:prSet/>
      <dgm:spPr/>
      <dgm:t>
        <a:bodyPr/>
        <a:lstStyle/>
        <a:p>
          <a:endParaRPr lang="en-US"/>
        </a:p>
      </dgm:t>
    </dgm:pt>
    <dgm:pt modelId="{99DF3D7C-8455-4737-8F8C-24E4A45E8D63}" type="sibTrans" cxnId="{B27FBD4D-AA95-42C5-9EF2-DB44E0E573AE}">
      <dgm:prSet/>
      <dgm:spPr/>
      <dgm:t>
        <a:bodyPr/>
        <a:lstStyle/>
        <a:p>
          <a:endParaRPr lang="en-US"/>
        </a:p>
      </dgm:t>
    </dgm:pt>
    <dgm:pt modelId="{5A65906D-C2C5-493F-AF75-4D7FF3846C6E}">
      <dgm:prSet phldrT="[Metin]"/>
      <dgm:spPr/>
      <dgm:t>
        <a:bodyPr/>
        <a:lstStyle/>
        <a:p>
          <a:r>
            <a:rPr lang="tr-TR" dirty="0" err="1" smtClean="0"/>
            <a:t>It</a:t>
          </a:r>
          <a:r>
            <a:rPr lang="tr-TR" dirty="0" smtClean="0"/>
            <a:t> </a:t>
          </a:r>
          <a:r>
            <a:rPr lang="en-US" dirty="0" smtClean="0"/>
            <a:t>involves purchasing property in a foreign country to rent it out, often in tourist destinations. This term is common among investors seeking to capitalize on high demand for short-term holiday rentals.</a:t>
          </a:r>
          <a:endParaRPr lang="en-US" dirty="0"/>
        </a:p>
      </dgm:t>
    </dgm:pt>
    <dgm:pt modelId="{FF89FF93-3416-49B3-971A-EB6F0C0A56D8}" type="parTrans" cxnId="{01D11762-709D-4F85-810B-7C24E97F82B9}">
      <dgm:prSet/>
      <dgm:spPr/>
      <dgm:t>
        <a:bodyPr/>
        <a:lstStyle/>
        <a:p>
          <a:endParaRPr lang="en-US"/>
        </a:p>
      </dgm:t>
    </dgm:pt>
    <dgm:pt modelId="{F672A281-ED1D-4754-8ADA-C12F7AF4F2A5}" type="sibTrans" cxnId="{01D11762-709D-4F85-810B-7C24E97F82B9}">
      <dgm:prSet/>
      <dgm:spPr/>
      <dgm:t>
        <a:bodyPr/>
        <a:lstStyle/>
        <a:p>
          <a:endParaRPr lang="en-US"/>
        </a:p>
      </dgm:t>
    </dgm:pt>
    <dgm:pt modelId="{BBCEF339-0CE3-4B42-ACAF-9DBDF91BC999}">
      <dgm:prSet phldrT="[Metin]"/>
      <dgm:spPr/>
      <dgm:t>
        <a:bodyPr/>
        <a:lstStyle/>
        <a:p>
          <a:r>
            <a:rPr lang="en-US" b="1" dirty="0" smtClean="0"/>
            <a:t>Key Features:</a:t>
          </a:r>
          <a:r>
            <a:rPr lang="tr-TR" b="1" dirty="0" smtClean="0"/>
            <a:t/>
          </a:r>
          <a:br>
            <a:rPr lang="tr-TR" b="1" dirty="0" smtClean="0"/>
          </a:br>
          <a:r>
            <a:rPr lang="en-US" dirty="0" smtClean="0"/>
            <a:t>Generate rental income and/or capital appreciation.</a:t>
          </a:r>
          <a:r>
            <a:rPr lang="tr-TR" dirty="0" smtClean="0"/>
            <a:t/>
          </a:r>
          <a:br>
            <a:rPr lang="tr-TR" dirty="0" smtClean="0"/>
          </a:br>
          <a:r>
            <a:rPr lang="en-US" b="1" dirty="0" smtClean="0"/>
            <a:t>Financing:</a:t>
          </a:r>
          <a:r>
            <a:rPr lang="en-US" dirty="0" smtClean="0"/>
            <a:t> Often requires a specialized buy-to-let mortgage.</a:t>
          </a:r>
          <a:r>
            <a:rPr lang="tr-TR" dirty="0" smtClean="0"/>
            <a:t/>
          </a:r>
          <a:br>
            <a:rPr lang="tr-TR" dirty="0" smtClean="0"/>
          </a:br>
          <a:r>
            <a:rPr lang="en-US" b="1" dirty="0" smtClean="0"/>
            <a:t>Risks:</a:t>
          </a:r>
          <a:r>
            <a:rPr lang="en-US" dirty="0" smtClean="0"/>
            <a:t> Includes market fluctuations, tenant defaults, and property maintenance costs.</a:t>
          </a:r>
          <a:endParaRPr lang="en-US" dirty="0"/>
        </a:p>
      </dgm:t>
    </dgm:pt>
    <dgm:pt modelId="{7A3D0F43-B76F-42A1-A262-AFBC14CCD289}" type="parTrans" cxnId="{AE0E41D3-056E-4A95-B627-236D6B725F83}">
      <dgm:prSet/>
      <dgm:spPr/>
      <dgm:t>
        <a:bodyPr/>
        <a:lstStyle/>
        <a:p>
          <a:endParaRPr lang="en-US"/>
        </a:p>
      </dgm:t>
    </dgm:pt>
    <dgm:pt modelId="{36FEA6A0-016B-4839-A919-45833E15483C}" type="sibTrans" cxnId="{AE0E41D3-056E-4A95-B627-236D6B725F83}">
      <dgm:prSet/>
      <dgm:spPr/>
      <dgm:t>
        <a:bodyPr/>
        <a:lstStyle/>
        <a:p>
          <a:endParaRPr lang="en-US"/>
        </a:p>
      </dgm:t>
    </dgm:pt>
    <dgm:pt modelId="{FE943EA0-2EA5-4EF4-BBA9-180802098C2A}">
      <dgm:prSet phldrT="[Metin]"/>
      <dgm:spPr/>
      <dgm:t>
        <a:bodyPr/>
        <a:lstStyle/>
        <a:p>
          <a:r>
            <a:rPr lang="en-US" b="1" dirty="0" smtClean="0"/>
            <a:t>Key Features:</a:t>
          </a:r>
          <a:r>
            <a:rPr lang="tr-TR" b="1" dirty="0" smtClean="0"/>
            <a:t/>
          </a:r>
          <a:br>
            <a:rPr lang="tr-TR" b="1" dirty="0" smtClean="0"/>
          </a:br>
          <a:r>
            <a:rPr lang="en-US" b="1" dirty="0" smtClean="0"/>
            <a:t>Purpose:</a:t>
          </a:r>
          <a:r>
            <a:rPr lang="en-US" dirty="0" smtClean="0"/>
            <a:t> Generate rental income abroad, usually in vacation hotspots.</a:t>
          </a:r>
          <a:r>
            <a:rPr lang="tr-TR" dirty="0" smtClean="0"/>
            <a:t/>
          </a:r>
          <a:br>
            <a:rPr lang="tr-TR" dirty="0" smtClean="0"/>
          </a:br>
          <a:r>
            <a:rPr lang="en-US" b="1" dirty="0" smtClean="0"/>
            <a:t>Challenges:</a:t>
          </a:r>
          <a:r>
            <a:rPr lang="en-US" dirty="0" smtClean="0"/>
            <a:t> Involves understanding local property laws, taxes, and market conditions.</a:t>
          </a:r>
          <a:r>
            <a:rPr lang="tr-TR" dirty="0" smtClean="0"/>
            <a:t/>
          </a:r>
          <a:br>
            <a:rPr lang="tr-TR" dirty="0" smtClean="0"/>
          </a:br>
          <a:r>
            <a:rPr lang="en-US" b="1" dirty="0" smtClean="0"/>
            <a:t>Risks:</a:t>
          </a:r>
          <a:r>
            <a:rPr lang="en-US" dirty="0" smtClean="0"/>
            <a:t> Currency fluctuations, legal complexities, and seasonal demand variations.</a:t>
          </a:r>
          <a:endParaRPr lang="en-US" dirty="0"/>
        </a:p>
      </dgm:t>
    </dgm:pt>
    <dgm:pt modelId="{1FC08C41-C276-46A0-B898-D72394A490C4}" type="parTrans" cxnId="{E1CFC4F7-5FDF-4701-899C-ADA5E70C78EF}">
      <dgm:prSet/>
      <dgm:spPr/>
      <dgm:t>
        <a:bodyPr/>
        <a:lstStyle/>
        <a:p>
          <a:endParaRPr lang="en-US"/>
        </a:p>
      </dgm:t>
    </dgm:pt>
    <dgm:pt modelId="{07EFBDAF-813E-477B-988E-083E5FC28EB6}" type="sibTrans" cxnId="{E1CFC4F7-5FDF-4701-899C-ADA5E70C78EF}">
      <dgm:prSet/>
      <dgm:spPr/>
      <dgm:t>
        <a:bodyPr/>
        <a:lstStyle/>
        <a:p>
          <a:endParaRPr lang="en-US"/>
        </a:p>
      </dgm:t>
    </dgm:pt>
    <dgm:pt modelId="{A14B698A-AF88-4091-BF94-B0687066738C}" type="pres">
      <dgm:prSet presAssocID="{9D4A7F65-FF75-4E6D-8219-AAC1CF9A9CFA}" presName="linear" presStyleCnt="0">
        <dgm:presLayoutVars>
          <dgm:animLvl val="lvl"/>
          <dgm:resizeHandles val="exact"/>
        </dgm:presLayoutVars>
      </dgm:prSet>
      <dgm:spPr/>
      <dgm:t>
        <a:bodyPr/>
        <a:lstStyle/>
        <a:p>
          <a:endParaRPr lang="tr-TR"/>
        </a:p>
      </dgm:t>
    </dgm:pt>
    <dgm:pt modelId="{07BDBF5E-3713-42A2-B404-31653FD4E3C8}" type="pres">
      <dgm:prSet presAssocID="{6DC934CB-1CC1-4568-82D4-859F1B231A78}" presName="parentText" presStyleLbl="node1" presStyleIdx="0" presStyleCnt="2">
        <dgm:presLayoutVars>
          <dgm:chMax val="0"/>
          <dgm:bulletEnabled val="1"/>
        </dgm:presLayoutVars>
      </dgm:prSet>
      <dgm:spPr/>
      <dgm:t>
        <a:bodyPr/>
        <a:lstStyle/>
        <a:p>
          <a:endParaRPr lang="en-US"/>
        </a:p>
      </dgm:t>
    </dgm:pt>
    <dgm:pt modelId="{52F765A1-B7F8-4566-B714-81C62AEA8E4F}" type="pres">
      <dgm:prSet presAssocID="{6DC934CB-1CC1-4568-82D4-859F1B231A78}" presName="childText" presStyleLbl="revTx" presStyleIdx="0" presStyleCnt="2">
        <dgm:presLayoutVars>
          <dgm:bulletEnabled val="1"/>
        </dgm:presLayoutVars>
      </dgm:prSet>
      <dgm:spPr/>
      <dgm:t>
        <a:bodyPr/>
        <a:lstStyle/>
        <a:p>
          <a:endParaRPr lang="en-US"/>
        </a:p>
      </dgm:t>
    </dgm:pt>
    <dgm:pt modelId="{EEBB8803-B683-4A56-BC49-5FE536B2F0C4}" type="pres">
      <dgm:prSet presAssocID="{727EF321-B8B1-4792-9836-92AFB929686B}" presName="parentText" presStyleLbl="node1" presStyleIdx="1" presStyleCnt="2">
        <dgm:presLayoutVars>
          <dgm:chMax val="0"/>
          <dgm:bulletEnabled val="1"/>
        </dgm:presLayoutVars>
      </dgm:prSet>
      <dgm:spPr/>
      <dgm:t>
        <a:bodyPr/>
        <a:lstStyle/>
        <a:p>
          <a:endParaRPr lang="tr-TR"/>
        </a:p>
      </dgm:t>
    </dgm:pt>
    <dgm:pt modelId="{EC0DEB2C-BF7D-4A86-8539-52FEB8C91CE8}" type="pres">
      <dgm:prSet presAssocID="{727EF321-B8B1-4792-9836-92AFB929686B}" presName="childText" presStyleLbl="revTx" presStyleIdx="1" presStyleCnt="2">
        <dgm:presLayoutVars>
          <dgm:bulletEnabled val="1"/>
        </dgm:presLayoutVars>
      </dgm:prSet>
      <dgm:spPr/>
      <dgm:t>
        <a:bodyPr/>
        <a:lstStyle/>
        <a:p>
          <a:endParaRPr lang="en-US"/>
        </a:p>
      </dgm:t>
    </dgm:pt>
  </dgm:ptLst>
  <dgm:cxnLst>
    <dgm:cxn modelId="{B11BE84E-FD9A-4F13-A310-C4DD1619A2B8}" type="presOf" srcId="{BBCEF339-0CE3-4B42-ACAF-9DBDF91BC999}" destId="{52F765A1-B7F8-4566-B714-81C62AEA8E4F}" srcOrd="0" destOrd="1" presId="urn:microsoft.com/office/officeart/2005/8/layout/vList2"/>
    <dgm:cxn modelId="{9C207F17-7C76-43ED-ACAD-128A87A67A4D}" type="presOf" srcId="{6DC934CB-1CC1-4568-82D4-859F1B231A78}" destId="{07BDBF5E-3713-42A2-B404-31653FD4E3C8}" srcOrd="0" destOrd="0" presId="urn:microsoft.com/office/officeart/2005/8/layout/vList2"/>
    <dgm:cxn modelId="{AE0E41D3-056E-4A95-B627-236D6B725F83}" srcId="{6DC934CB-1CC1-4568-82D4-859F1B231A78}" destId="{BBCEF339-0CE3-4B42-ACAF-9DBDF91BC999}" srcOrd="1" destOrd="0" parTransId="{7A3D0F43-B76F-42A1-A262-AFBC14CCD289}" sibTransId="{36FEA6A0-016B-4839-A919-45833E15483C}"/>
    <dgm:cxn modelId="{9AB988E5-FDB0-48A3-9F4D-C25B52F00372}" type="presOf" srcId="{289651F5-894B-4817-927A-F59EAEDA8060}" destId="{52F765A1-B7F8-4566-B714-81C62AEA8E4F}" srcOrd="0" destOrd="0" presId="urn:microsoft.com/office/officeart/2005/8/layout/vList2"/>
    <dgm:cxn modelId="{539211CA-43AE-4B3A-AFDC-6E57BD131D84}" srcId="{9D4A7F65-FF75-4E6D-8219-AAC1CF9A9CFA}" destId="{6DC934CB-1CC1-4568-82D4-859F1B231A78}" srcOrd="0" destOrd="0" parTransId="{A016BAE7-7ABC-4608-9460-DD0CE38BB5C0}" sibTransId="{8EA2D3C1-783C-4283-9F5F-CAD300BE959B}"/>
    <dgm:cxn modelId="{85CF8969-DC5E-4DC5-802D-3A6BD8DF17C7}" type="presOf" srcId="{FE943EA0-2EA5-4EF4-BBA9-180802098C2A}" destId="{EC0DEB2C-BF7D-4A86-8539-52FEB8C91CE8}" srcOrd="0" destOrd="1" presId="urn:microsoft.com/office/officeart/2005/8/layout/vList2"/>
    <dgm:cxn modelId="{74A4E5B8-D043-42C7-990F-C6878944755D}" type="presOf" srcId="{727EF321-B8B1-4792-9836-92AFB929686B}" destId="{EEBB8803-B683-4A56-BC49-5FE536B2F0C4}" srcOrd="0" destOrd="0" presId="urn:microsoft.com/office/officeart/2005/8/layout/vList2"/>
    <dgm:cxn modelId="{C9893DCC-FE87-4A4A-8D30-2BFDF487A026}" type="presOf" srcId="{9D4A7F65-FF75-4E6D-8219-AAC1CF9A9CFA}" destId="{A14B698A-AF88-4091-BF94-B0687066738C}" srcOrd="0" destOrd="0" presId="urn:microsoft.com/office/officeart/2005/8/layout/vList2"/>
    <dgm:cxn modelId="{01D11762-709D-4F85-810B-7C24E97F82B9}" srcId="{727EF321-B8B1-4792-9836-92AFB929686B}" destId="{5A65906D-C2C5-493F-AF75-4D7FF3846C6E}" srcOrd="0" destOrd="0" parTransId="{FF89FF93-3416-49B3-971A-EB6F0C0A56D8}" sibTransId="{F672A281-ED1D-4754-8ADA-C12F7AF4F2A5}"/>
    <dgm:cxn modelId="{B27FBD4D-AA95-42C5-9EF2-DB44E0E573AE}" srcId="{9D4A7F65-FF75-4E6D-8219-AAC1CF9A9CFA}" destId="{727EF321-B8B1-4792-9836-92AFB929686B}" srcOrd="1" destOrd="0" parTransId="{06490BA0-367B-4327-97C0-AB91DF01876A}" sibTransId="{99DF3D7C-8455-4737-8F8C-24E4A45E8D63}"/>
    <dgm:cxn modelId="{E1CFC4F7-5FDF-4701-899C-ADA5E70C78EF}" srcId="{727EF321-B8B1-4792-9836-92AFB929686B}" destId="{FE943EA0-2EA5-4EF4-BBA9-180802098C2A}" srcOrd="1" destOrd="0" parTransId="{1FC08C41-C276-46A0-B898-D72394A490C4}" sibTransId="{07EFBDAF-813E-477B-988E-083E5FC28EB6}"/>
    <dgm:cxn modelId="{6B357E1A-6296-49B2-9FBB-C11174E48D27}" type="presOf" srcId="{5A65906D-C2C5-493F-AF75-4D7FF3846C6E}" destId="{EC0DEB2C-BF7D-4A86-8539-52FEB8C91CE8}" srcOrd="0" destOrd="0" presId="urn:microsoft.com/office/officeart/2005/8/layout/vList2"/>
    <dgm:cxn modelId="{596A1634-5CBB-4872-B743-BE0F816C5B34}" srcId="{6DC934CB-1CC1-4568-82D4-859F1B231A78}" destId="{289651F5-894B-4817-927A-F59EAEDA8060}" srcOrd="0" destOrd="0" parTransId="{1D4FE82E-CDE4-4247-9D73-13DE7666A38D}" sibTransId="{21349748-B165-4393-9E33-D57A6978851C}"/>
    <dgm:cxn modelId="{08F58112-CEE4-4CED-A71C-9F0C5A1CDA73}" type="presParOf" srcId="{A14B698A-AF88-4091-BF94-B0687066738C}" destId="{07BDBF5E-3713-42A2-B404-31653FD4E3C8}" srcOrd="0" destOrd="0" presId="urn:microsoft.com/office/officeart/2005/8/layout/vList2"/>
    <dgm:cxn modelId="{C5B894AB-A5DE-4321-8D44-0DA4C62B90D7}" type="presParOf" srcId="{A14B698A-AF88-4091-BF94-B0687066738C}" destId="{52F765A1-B7F8-4566-B714-81C62AEA8E4F}" srcOrd="1" destOrd="0" presId="urn:microsoft.com/office/officeart/2005/8/layout/vList2"/>
    <dgm:cxn modelId="{E7BD7ACF-AEF5-4B19-A227-C1C284AE58E3}" type="presParOf" srcId="{A14B698A-AF88-4091-BF94-B0687066738C}" destId="{EEBB8803-B683-4A56-BC49-5FE536B2F0C4}" srcOrd="2" destOrd="0" presId="urn:microsoft.com/office/officeart/2005/8/layout/vList2"/>
    <dgm:cxn modelId="{969087BB-670C-4BD1-8BF4-4B33A38EAFEC}" type="presParOf" srcId="{A14B698A-AF88-4091-BF94-B0687066738C}" destId="{EC0DEB2C-BF7D-4A86-8539-52FEB8C91CE8}"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BDBF5E-3713-42A2-B404-31653FD4E3C8}">
      <dsp:nvSpPr>
        <dsp:cNvPr id="0" name=""/>
        <dsp:cNvSpPr/>
      </dsp:nvSpPr>
      <dsp:spPr>
        <a:xfrm>
          <a:off x="0" y="42198"/>
          <a:ext cx="8784976" cy="55165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tr-TR" sz="2300" kern="1200" dirty="0" smtClean="0"/>
            <a:t>Buy </a:t>
          </a:r>
          <a:r>
            <a:rPr lang="tr-TR" sz="2300" kern="1200" dirty="0" err="1" smtClean="0"/>
            <a:t>To</a:t>
          </a:r>
          <a:r>
            <a:rPr lang="tr-TR" sz="2300" kern="1200" dirty="0" smtClean="0"/>
            <a:t> </a:t>
          </a:r>
          <a:r>
            <a:rPr lang="tr-TR" sz="2300" kern="1200" dirty="0" err="1" smtClean="0"/>
            <a:t>Let</a:t>
          </a:r>
          <a:endParaRPr lang="en-US" sz="2300" kern="1200" dirty="0"/>
        </a:p>
      </dsp:txBody>
      <dsp:txXfrm>
        <a:off x="26930" y="69128"/>
        <a:ext cx="8731116" cy="497795"/>
      </dsp:txXfrm>
    </dsp:sp>
    <dsp:sp modelId="{52F765A1-B7F8-4566-B714-81C62AEA8E4F}">
      <dsp:nvSpPr>
        <dsp:cNvPr id="0" name=""/>
        <dsp:cNvSpPr/>
      </dsp:nvSpPr>
      <dsp:spPr>
        <a:xfrm>
          <a:off x="0" y="593854"/>
          <a:ext cx="8784976" cy="2142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8923"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tr-TR" sz="1800" kern="1200" dirty="0" smtClean="0"/>
            <a:t>R</a:t>
          </a:r>
          <a:r>
            <a:rPr lang="en-US" sz="1800" kern="1200" dirty="0" err="1" smtClean="0"/>
            <a:t>efers</a:t>
          </a:r>
          <a:r>
            <a:rPr lang="en-US" sz="1800" kern="1200" dirty="0" smtClean="0"/>
            <a:t> to purchasing a property specifically to rent it out to tenants. The buyer becomes a landlord and earns income through rental payments, potentially benefiting from property value increases over time.</a:t>
          </a:r>
          <a:endParaRPr lang="en-US" sz="1800" kern="1200" dirty="0"/>
        </a:p>
        <a:p>
          <a:pPr marL="171450" lvl="1" indent="-171450" algn="l" defTabSz="800100">
            <a:lnSpc>
              <a:spcPct val="90000"/>
            </a:lnSpc>
            <a:spcBef>
              <a:spcPct val="0"/>
            </a:spcBef>
            <a:spcAft>
              <a:spcPct val="20000"/>
            </a:spcAft>
            <a:buChar char="••"/>
          </a:pPr>
          <a:r>
            <a:rPr lang="en-US" sz="1800" b="1" kern="1200" dirty="0" smtClean="0"/>
            <a:t>Key Features:</a:t>
          </a:r>
          <a:r>
            <a:rPr lang="tr-TR" sz="1800" b="1" kern="1200" dirty="0" smtClean="0"/>
            <a:t/>
          </a:r>
          <a:br>
            <a:rPr lang="tr-TR" sz="1800" b="1" kern="1200" dirty="0" smtClean="0"/>
          </a:br>
          <a:r>
            <a:rPr lang="en-US" sz="1800" kern="1200" dirty="0" smtClean="0"/>
            <a:t>Generate rental income and/or capital appreciation.</a:t>
          </a:r>
          <a:r>
            <a:rPr lang="tr-TR" sz="1800" kern="1200" dirty="0" smtClean="0"/>
            <a:t/>
          </a:r>
          <a:br>
            <a:rPr lang="tr-TR" sz="1800" kern="1200" dirty="0" smtClean="0"/>
          </a:br>
          <a:r>
            <a:rPr lang="en-US" sz="1800" b="1" kern="1200" dirty="0" smtClean="0"/>
            <a:t>Financing:</a:t>
          </a:r>
          <a:r>
            <a:rPr lang="en-US" sz="1800" kern="1200" dirty="0" smtClean="0"/>
            <a:t> Often requires a specialized buy-to-let mortgage.</a:t>
          </a:r>
          <a:r>
            <a:rPr lang="tr-TR" sz="1800" kern="1200" dirty="0" smtClean="0"/>
            <a:t/>
          </a:r>
          <a:br>
            <a:rPr lang="tr-TR" sz="1800" kern="1200" dirty="0" smtClean="0"/>
          </a:br>
          <a:r>
            <a:rPr lang="en-US" sz="1800" b="1" kern="1200" dirty="0" smtClean="0"/>
            <a:t>Risks:</a:t>
          </a:r>
          <a:r>
            <a:rPr lang="en-US" sz="1800" kern="1200" dirty="0" smtClean="0"/>
            <a:t> Includes market fluctuations, tenant defaults, and property maintenance costs.</a:t>
          </a:r>
          <a:endParaRPr lang="en-US" sz="1800" kern="1200" dirty="0"/>
        </a:p>
      </dsp:txBody>
      <dsp:txXfrm>
        <a:off x="0" y="593854"/>
        <a:ext cx="8784976" cy="2142450"/>
      </dsp:txXfrm>
    </dsp:sp>
    <dsp:sp modelId="{EEBB8803-B683-4A56-BC49-5FE536B2F0C4}">
      <dsp:nvSpPr>
        <dsp:cNvPr id="0" name=""/>
        <dsp:cNvSpPr/>
      </dsp:nvSpPr>
      <dsp:spPr>
        <a:xfrm>
          <a:off x="0" y="2736304"/>
          <a:ext cx="8784976" cy="55165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a:lnSpc>
              <a:spcPct val="90000"/>
            </a:lnSpc>
            <a:spcBef>
              <a:spcPct val="0"/>
            </a:spcBef>
            <a:spcAft>
              <a:spcPct val="35000"/>
            </a:spcAft>
          </a:pPr>
          <a:r>
            <a:rPr lang="tr-TR" sz="2300" kern="1200" dirty="0" err="1" smtClean="0"/>
            <a:t>Fly</a:t>
          </a:r>
          <a:r>
            <a:rPr lang="tr-TR" sz="2300" kern="1200" dirty="0" smtClean="0"/>
            <a:t> </a:t>
          </a:r>
          <a:r>
            <a:rPr lang="tr-TR" sz="2300" kern="1200" dirty="0" err="1" smtClean="0"/>
            <a:t>To</a:t>
          </a:r>
          <a:r>
            <a:rPr lang="tr-TR" sz="2300" kern="1200" dirty="0" smtClean="0"/>
            <a:t> </a:t>
          </a:r>
          <a:r>
            <a:rPr lang="tr-TR" sz="2300" kern="1200" dirty="0" err="1" smtClean="0"/>
            <a:t>Let</a:t>
          </a:r>
          <a:endParaRPr lang="en-US" sz="2300" kern="1200" dirty="0"/>
        </a:p>
      </dsp:txBody>
      <dsp:txXfrm>
        <a:off x="26930" y="2763234"/>
        <a:ext cx="8731116" cy="497795"/>
      </dsp:txXfrm>
    </dsp:sp>
    <dsp:sp modelId="{EC0DEB2C-BF7D-4A86-8539-52FEB8C91CE8}">
      <dsp:nvSpPr>
        <dsp:cNvPr id="0" name=""/>
        <dsp:cNvSpPr/>
      </dsp:nvSpPr>
      <dsp:spPr>
        <a:xfrm>
          <a:off x="0" y="3287959"/>
          <a:ext cx="8784976" cy="21424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8923" tIns="29210" rIns="163576" bIns="29210" numCol="1" spcCol="1270" anchor="t" anchorCtr="0">
          <a:noAutofit/>
        </a:bodyPr>
        <a:lstStyle/>
        <a:p>
          <a:pPr marL="171450" lvl="1" indent="-171450" algn="l" defTabSz="800100">
            <a:lnSpc>
              <a:spcPct val="90000"/>
            </a:lnSpc>
            <a:spcBef>
              <a:spcPct val="0"/>
            </a:spcBef>
            <a:spcAft>
              <a:spcPct val="20000"/>
            </a:spcAft>
            <a:buChar char="••"/>
          </a:pPr>
          <a:r>
            <a:rPr lang="tr-TR" sz="1800" kern="1200" dirty="0" err="1" smtClean="0"/>
            <a:t>It</a:t>
          </a:r>
          <a:r>
            <a:rPr lang="tr-TR" sz="1800" kern="1200" dirty="0" smtClean="0"/>
            <a:t> </a:t>
          </a:r>
          <a:r>
            <a:rPr lang="en-US" sz="1800" kern="1200" dirty="0" smtClean="0"/>
            <a:t>involves purchasing property in a foreign country to rent it out, often in tourist destinations. This term is common among investors seeking to capitalize on high demand for short-term holiday rentals.</a:t>
          </a:r>
          <a:endParaRPr lang="en-US" sz="1800" kern="1200" dirty="0"/>
        </a:p>
        <a:p>
          <a:pPr marL="171450" lvl="1" indent="-171450" algn="l" defTabSz="800100">
            <a:lnSpc>
              <a:spcPct val="90000"/>
            </a:lnSpc>
            <a:spcBef>
              <a:spcPct val="0"/>
            </a:spcBef>
            <a:spcAft>
              <a:spcPct val="20000"/>
            </a:spcAft>
            <a:buChar char="••"/>
          </a:pPr>
          <a:r>
            <a:rPr lang="en-US" sz="1800" b="1" kern="1200" dirty="0" smtClean="0"/>
            <a:t>Key Features:</a:t>
          </a:r>
          <a:r>
            <a:rPr lang="tr-TR" sz="1800" b="1" kern="1200" dirty="0" smtClean="0"/>
            <a:t/>
          </a:r>
          <a:br>
            <a:rPr lang="tr-TR" sz="1800" b="1" kern="1200" dirty="0" smtClean="0"/>
          </a:br>
          <a:r>
            <a:rPr lang="en-US" sz="1800" b="1" kern="1200" dirty="0" smtClean="0"/>
            <a:t>Purpose:</a:t>
          </a:r>
          <a:r>
            <a:rPr lang="en-US" sz="1800" kern="1200" dirty="0" smtClean="0"/>
            <a:t> Generate rental income abroad, usually in vacation hotspots.</a:t>
          </a:r>
          <a:r>
            <a:rPr lang="tr-TR" sz="1800" kern="1200" dirty="0" smtClean="0"/>
            <a:t/>
          </a:r>
          <a:br>
            <a:rPr lang="tr-TR" sz="1800" kern="1200" dirty="0" smtClean="0"/>
          </a:br>
          <a:r>
            <a:rPr lang="en-US" sz="1800" b="1" kern="1200" dirty="0" smtClean="0"/>
            <a:t>Challenges:</a:t>
          </a:r>
          <a:r>
            <a:rPr lang="en-US" sz="1800" kern="1200" dirty="0" smtClean="0"/>
            <a:t> Involves understanding local property laws, taxes, and market conditions.</a:t>
          </a:r>
          <a:r>
            <a:rPr lang="tr-TR" sz="1800" kern="1200" dirty="0" smtClean="0"/>
            <a:t/>
          </a:r>
          <a:br>
            <a:rPr lang="tr-TR" sz="1800" kern="1200" dirty="0" smtClean="0"/>
          </a:br>
          <a:r>
            <a:rPr lang="en-US" sz="1800" b="1" kern="1200" dirty="0" smtClean="0"/>
            <a:t>Risks:</a:t>
          </a:r>
          <a:r>
            <a:rPr lang="en-US" sz="1800" kern="1200" dirty="0" smtClean="0"/>
            <a:t> Currency fluctuations, legal complexities, and seasonal demand variations.</a:t>
          </a:r>
          <a:endParaRPr lang="en-US" sz="1800" kern="1200" dirty="0"/>
        </a:p>
      </dsp:txBody>
      <dsp:txXfrm>
        <a:off x="0" y="3287959"/>
        <a:ext cx="8784976" cy="214245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9EFD2EBF-0B9C-4163-886C-0B88BE1D6A49}" type="datetimeFigureOut">
              <a:rPr lang="en-US" smtClean="0"/>
              <a:t>3/16/2026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6082A2F-5E18-49B7-A61C-A99B99BBE01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9EFD2EBF-0B9C-4163-886C-0B88BE1D6A49}"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082A2F-5E18-49B7-A61C-A99B99BBE01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9EFD2EBF-0B9C-4163-886C-0B88BE1D6A49}"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082A2F-5E18-49B7-A61C-A99B99BBE01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9EFD2EBF-0B9C-4163-886C-0B88BE1D6A49}"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082A2F-5E18-49B7-A61C-A99B99BBE01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9EFD2EBF-0B9C-4163-886C-0B88BE1D6A49}" type="datetimeFigureOut">
              <a:rPr lang="en-US" smtClean="0"/>
              <a:t>3/16/2026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082A2F-5E18-49B7-A61C-A99B99BBE01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9EFD2EBF-0B9C-4163-886C-0B88BE1D6A49}"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082A2F-5E18-49B7-A61C-A99B99BBE01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9EFD2EBF-0B9C-4163-886C-0B88BE1D6A49}" type="datetimeFigureOut">
              <a:rPr lang="en-US" smtClean="0"/>
              <a:t>3/16/2026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082A2F-5E18-49B7-A61C-A99B99BBE01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9EFD2EBF-0B9C-4163-886C-0B88BE1D6A49}" type="datetimeFigureOut">
              <a:rPr lang="en-US" smtClean="0"/>
              <a:t>3/16/2026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082A2F-5E18-49B7-A61C-A99B99BBE01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EFD2EBF-0B9C-4163-886C-0B88BE1D6A49}" type="datetimeFigureOut">
              <a:rPr lang="en-US" smtClean="0"/>
              <a:t>3/16/2026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082A2F-5E18-49B7-A61C-A99B99BBE01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9EFD2EBF-0B9C-4163-886C-0B88BE1D6A49}"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082A2F-5E18-49B7-A61C-A99B99BBE01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9EFD2EBF-0B9C-4163-886C-0B88BE1D6A49}" type="datetimeFigureOut">
              <a:rPr lang="en-US" smtClean="0"/>
              <a:t>3/16/2026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6082A2F-5E18-49B7-A61C-A99B99BBE01B}"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EFD2EBF-0B9C-4163-886C-0B88BE1D6A49}" type="datetimeFigureOut">
              <a:rPr lang="en-US" smtClean="0"/>
              <a:t>3/16/2026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6082A2F-5E18-49B7-A61C-A99B99BBE01B}"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323528" y="1371600"/>
            <a:ext cx="8061520" cy="1828800"/>
          </a:xfrm>
        </p:spPr>
        <p:txBody>
          <a:bodyPr/>
          <a:lstStyle/>
          <a:p>
            <a:r>
              <a:rPr lang="tr-TR" dirty="0" smtClean="0">
                <a:solidFill>
                  <a:schemeClr val="tx1"/>
                </a:solidFill>
              </a:rPr>
              <a:t>PROFESSIONAL ENGLISH </a:t>
            </a:r>
            <a:r>
              <a:rPr lang="tr-TR" dirty="0" smtClean="0">
                <a:solidFill>
                  <a:schemeClr val="tx1"/>
                </a:solidFill>
              </a:rPr>
              <a:t>IV</a:t>
            </a:r>
            <a:endParaRPr lang="en-US" dirty="0">
              <a:solidFill>
                <a:schemeClr val="tx1"/>
              </a:solidFill>
            </a:endParaRPr>
          </a:p>
        </p:txBody>
      </p:sp>
      <p:sp>
        <p:nvSpPr>
          <p:cNvPr id="3" name="Alt Başlık 2"/>
          <p:cNvSpPr>
            <a:spLocks noGrp="1"/>
          </p:cNvSpPr>
          <p:nvPr>
            <p:ph type="subTitle" idx="1"/>
          </p:nvPr>
        </p:nvSpPr>
        <p:spPr/>
        <p:txBody>
          <a:bodyPr/>
          <a:lstStyle/>
          <a:p>
            <a:r>
              <a:rPr lang="tr-TR" dirty="0" smtClean="0"/>
              <a:t>Öğretim Görevlisi Özen TEKİN</a:t>
            </a:r>
            <a:endParaRPr lang="en-US" dirty="0"/>
          </a:p>
        </p:txBody>
      </p:sp>
    </p:spTree>
    <p:extLst>
      <p:ext uri="{BB962C8B-B14F-4D97-AF65-F5344CB8AC3E}">
        <p14:creationId xmlns:p14="http://schemas.microsoft.com/office/powerpoint/2010/main" val="23809972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116632"/>
            <a:ext cx="8229600" cy="1143000"/>
          </a:xfrm>
        </p:spPr>
        <p:txBody>
          <a:bodyPr/>
          <a:lstStyle/>
          <a:p>
            <a:r>
              <a:rPr lang="tr-TR" dirty="0" smtClean="0"/>
              <a:t>UNIT 7: REAL PROPERTY LAW</a:t>
            </a:r>
            <a:endParaRPr lang="en-US" dirty="0"/>
          </a:p>
        </p:txBody>
      </p:sp>
      <p:sp>
        <p:nvSpPr>
          <p:cNvPr id="3" name="İçerik Yer Tutucusu 2"/>
          <p:cNvSpPr>
            <a:spLocks noGrp="1"/>
          </p:cNvSpPr>
          <p:nvPr>
            <p:ph idx="1"/>
          </p:nvPr>
        </p:nvSpPr>
        <p:spPr>
          <a:xfrm>
            <a:off x="179512" y="1412776"/>
            <a:ext cx="8712968" cy="5184576"/>
          </a:xfrm>
        </p:spPr>
        <p:txBody>
          <a:bodyPr>
            <a:normAutofit fontScale="77500" lnSpcReduction="20000"/>
          </a:bodyPr>
          <a:lstStyle/>
          <a:p>
            <a:pPr marL="0" indent="0">
              <a:buNone/>
            </a:pPr>
            <a:r>
              <a:rPr lang="en-US" b="1" dirty="0"/>
              <a:t>Real property law</a:t>
            </a:r>
            <a:r>
              <a:rPr lang="en-US" dirty="0"/>
              <a:t> deals with the legal rules and rights related to land and anything permanently attached to it, such as buildings or structures. It governs ownership, use, transfer, and disputes involving real estate</a:t>
            </a:r>
            <a:r>
              <a:rPr lang="en-US" dirty="0" smtClean="0"/>
              <a:t>.</a:t>
            </a:r>
            <a:endParaRPr lang="tr-TR" dirty="0" smtClean="0"/>
          </a:p>
          <a:p>
            <a:pPr marL="0" indent="0">
              <a:buNone/>
            </a:pPr>
            <a:endParaRPr lang="tr-TR" dirty="0"/>
          </a:p>
          <a:p>
            <a:pPr marL="0" indent="0">
              <a:buNone/>
            </a:pPr>
            <a:r>
              <a:rPr lang="en-US" b="1" u="sng" dirty="0"/>
              <a:t>Key Areas of Real Property Law:</a:t>
            </a:r>
          </a:p>
          <a:p>
            <a:pPr marL="0" indent="0">
              <a:buNone/>
            </a:pPr>
            <a:r>
              <a:rPr lang="en-US" b="1" dirty="0"/>
              <a:t>Ownership Rights:</a:t>
            </a:r>
            <a:r>
              <a:rPr lang="en-US" dirty="0"/>
              <a:t> Defines who owns the property and their rights (e.g., to sell, lease, or use it).</a:t>
            </a:r>
          </a:p>
          <a:p>
            <a:pPr marL="0" indent="0">
              <a:buNone/>
            </a:pPr>
            <a:r>
              <a:rPr lang="en-US" b="1" dirty="0"/>
              <a:t>Transfer of Property:</a:t>
            </a:r>
            <a:r>
              <a:rPr lang="en-US" dirty="0"/>
              <a:t> Covers buying, selling, and gifting real estate.</a:t>
            </a:r>
          </a:p>
          <a:p>
            <a:pPr marL="0" indent="0">
              <a:buNone/>
            </a:pPr>
            <a:r>
              <a:rPr lang="en-US" b="1" dirty="0"/>
              <a:t>Leases:</a:t>
            </a:r>
            <a:r>
              <a:rPr lang="en-US" dirty="0"/>
              <a:t> Regulates agreements between landlords and tenants.</a:t>
            </a:r>
          </a:p>
          <a:p>
            <a:pPr marL="0" indent="0">
              <a:buNone/>
            </a:pPr>
            <a:r>
              <a:rPr lang="en-US" b="1" dirty="0"/>
              <a:t>Easements:</a:t>
            </a:r>
            <a:r>
              <a:rPr lang="en-US" dirty="0"/>
              <a:t> Deals with rights to use someone else’s land (e.g., for a driveway).</a:t>
            </a:r>
          </a:p>
          <a:p>
            <a:pPr marL="0" indent="0">
              <a:buNone/>
            </a:pPr>
            <a:r>
              <a:rPr lang="en-US" b="1" dirty="0"/>
              <a:t>Zoning Laws:</a:t>
            </a:r>
            <a:r>
              <a:rPr lang="en-US" dirty="0"/>
              <a:t> Controls how land can be used (e.g., residential or commercial).</a:t>
            </a:r>
          </a:p>
          <a:p>
            <a:pPr marL="0" indent="0">
              <a:buNone/>
            </a:pPr>
            <a:r>
              <a:rPr lang="en-US" b="1" dirty="0"/>
              <a:t>Mortgages:</a:t>
            </a:r>
            <a:r>
              <a:rPr lang="en-US" dirty="0"/>
              <a:t> Governs loans secured by real estate</a:t>
            </a:r>
            <a:r>
              <a:rPr lang="en-US" dirty="0" smtClean="0"/>
              <a:t>.</a:t>
            </a:r>
            <a:endParaRPr lang="tr-TR" dirty="0" smtClean="0"/>
          </a:p>
          <a:p>
            <a:pPr marL="0" indent="0">
              <a:buNone/>
            </a:pPr>
            <a:r>
              <a:rPr lang="tr-TR" dirty="0" smtClean="0"/>
              <a:t/>
            </a:r>
            <a:br>
              <a:rPr lang="tr-TR" dirty="0" smtClean="0"/>
            </a:br>
            <a:r>
              <a:rPr lang="en-US" b="1" u="sng" dirty="0"/>
              <a:t>Why It’s Important:</a:t>
            </a:r>
          </a:p>
          <a:p>
            <a:pPr marL="0" indent="0">
              <a:buNone/>
            </a:pPr>
            <a:r>
              <a:rPr lang="en-US" dirty="0"/>
              <a:t>Real property law ensures fair transactions, protects ownership rights, and resolves disputes over land use or boundaries. It’s a key area for homeowners, businesses, and developers.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19431278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1520" y="260648"/>
            <a:ext cx="8712968" cy="6408712"/>
          </a:xfrm>
        </p:spPr>
        <p:txBody>
          <a:bodyPr>
            <a:normAutofit fontScale="62500" lnSpcReduction="20000"/>
          </a:bodyPr>
          <a:lstStyle/>
          <a:p>
            <a:pPr marL="0" indent="0">
              <a:buNone/>
            </a:pPr>
            <a:r>
              <a:rPr lang="en-US" sz="3400" b="1" u="sng" dirty="0"/>
              <a:t>Key Concepts in Real Property Law:</a:t>
            </a:r>
          </a:p>
          <a:p>
            <a:r>
              <a:rPr lang="en-US" sz="3400" b="1" dirty="0"/>
              <a:t>The Meaning of Real Property:</a:t>
            </a:r>
            <a:endParaRPr lang="en-US" sz="3400" dirty="0"/>
          </a:p>
          <a:p>
            <a:pPr marL="393192" lvl="1" indent="0">
              <a:buNone/>
            </a:pPr>
            <a:r>
              <a:rPr lang="en-US" sz="2900" dirty="0"/>
              <a:t>Refers to land and anything attached to it, such as houses or other structures. It also includes rights associated with the land, like the right to use, lease, or sell it.</a:t>
            </a:r>
          </a:p>
          <a:p>
            <a:r>
              <a:rPr lang="en-US" sz="3400" b="1" dirty="0"/>
              <a:t>Estate:</a:t>
            </a:r>
            <a:endParaRPr lang="en-US" sz="3400" dirty="0"/>
          </a:p>
          <a:p>
            <a:pPr marL="393192" lvl="1" indent="0">
              <a:buNone/>
            </a:pPr>
            <a:r>
              <a:rPr lang="en-US" sz="2900" dirty="0"/>
              <a:t>Refers to the legal interest or rights a person has in real property. Estates can vary based on how long someone has ownership or possession rights.</a:t>
            </a:r>
          </a:p>
          <a:p>
            <a:r>
              <a:rPr lang="en-US" sz="3400" b="1" dirty="0"/>
              <a:t>Compulsory Purchase:</a:t>
            </a:r>
            <a:endParaRPr lang="en-US" sz="3400" dirty="0"/>
          </a:p>
          <a:p>
            <a:pPr marL="393192" lvl="1" indent="0">
              <a:buNone/>
            </a:pPr>
            <a:r>
              <a:rPr lang="en-US" sz="2900" dirty="0"/>
              <a:t>When the government takes private land for public use (e.g., building roads) without the owner’s consent. The owner is usually entitled to compensation</a:t>
            </a:r>
            <a:r>
              <a:rPr lang="en-US" sz="2900" dirty="0" smtClean="0"/>
              <a:t>.</a:t>
            </a:r>
            <a:endParaRPr lang="tr-TR" sz="2900" dirty="0" smtClean="0"/>
          </a:p>
          <a:p>
            <a:r>
              <a:rPr lang="en-US" sz="3400" b="1" dirty="0"/>
              <a:t>Escheat:</a:t>
            </a:r>
            <a:endParaRPr lang="en-US" sz="3400" dirty="0"/>
          </a:p>
          <a:p>
            <a:pPr marL="0" indent="0">
              <a:buNone/>
            </a:pPr>
            <a:r>
              <a:rPr lang="en-US" sz="3400" dirty="0"/>
              <a:t>Occurs when a property owner dies without a will or heirs. The property then reverts to the state or government.</a:t>
            </a:r>
          </a:p>
          <a:p>
            <a:r>
              <a:rPr lang="en-US" sz="3400" b="1" dirty="0"/>
              <a:t>Freehold Estates:</a:t>
            </a:r>
            <a:endParaRPr lang="en-US" sz="3400" dirty="0"/>
          </a:p>
          <a:p>
            <a:pPr marL="0" indent="0">
              <a:buNone/>
            </a:pPr>
            <a:r>
              <a:rPr lang="en-US" sz="3400" dirty="0"/>
              <a:t>A type of ownership where the owner has indefinite rights to the property. Examples include:</a:t>
            </a:r>
          </a:p>
          <a:p>
            <a:pPr marL="393192" lvl="1" indent="0">
              <a:buNone/>
            </a:pPr>
            <a:r>
              <a:rPr lang="en-US" sz="2900" b="1" dirty="0"/>
              <a:t>Fee Simple Absolute:</a:t>
            </a:r>
            <a:r>
              <a:rPr lang="en-US" sz="2900" dirty="0"/>
              <a:t> The most complete form of ownership, with no restrictions.</a:t>
            </a:r>
          </a:p>
          <a:p>
            <a:pPr marL="393192" lvl="1" indent="0">
              <a:buNone/>
            </a:pPr>
            <a:r>
              <a:rPr lang="en-US" sz="2900" b="1" dirty="0"/>
              <a:t>Life Estate:</a:t>
            </a:r>
            <a:r>
              <a:rPr lang="en-US" sz="2900" dirty="0"/>
              <a:t> Ownership lasts for the lifetime of the owner or another person.</a:t>
            </a:r>
          </a:p>
          <a:p>
            <a:r>
              <a:rPr lang="en-US" sz="3400" b="1" dirty="0"/>
              <a:t>Leaseholds:</a:t>
            </a:r>
            <a:endParaRPr lang="en-US" sz="3400" dirty="0"/>
          </a:p>
          <a:p>
            <a:pPr marL="0" indent="0">
              <a:buNone/>
            </a:pPr>
            <a:r>
              <a:rPr lang="en-US" sz="3400" dirty="0"/>
              <a:t>A type of estate where a tenant has the right to use the property for a specific period under a lease agreement. Ownership remains with the landlord.</a:t>
            </a:r>
          </a:p>
          <a:p>
            <a:pPr marL="393192" lvl="1" indent="0">
              <a:buNone/>
            </a:pPr>
            <a:endParaRPr lang="en-US" dirty="0"/>
          </a:p>
          <a:p>
            <a:pPr marL="0" indent="0">
              <a:buNone/>
            </a:pPr>
            <a:endParaRPr lang="en-US" dirty="0"/>
          </a:p>
        </p:txBody>
      </p:sp>
    </p:spTree>
    <p:extLst>
      <p:ext uri="{BB962C8B-B14F-4D97-AF65-F5344CB8AC3E}">
        <p14:creationId xmlns:p14="http://schemas.microsoft.com/office/powerpoint/2010/main" val="21141841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sp>
        <p:nvSpPr>
          <p:cNvPr id="3" name="İçerik Yer Tutucusu 2"/>
          <p:cNvSpPr>
            <a:spLocks noGrp="1"/>
          </p:cNvSpPr>
          <p:nvPr>
            <p:ph idx="1"/>
          </p:nvPr>
        </p:nvSpPr>
        <p:spPr/>
        <p:txBody>
          <a:bodyPr/>
          <a:lstStyle/>
          <a:p>
            <a:r>
              <a:rPr lang="tr-TR" b="1" dirty="0" smtClean="0"/>
              <a:t>T</a:t>
            </a:r>
            <a:r>
              <a:rPr lang="en-US" b="1" dirty="0" err="1" smtClean="0"/>
              <a:t>erminating</a:t>
            </a:r>
            <a:r>
              <a:rPr lang="en-US" b="1" dirty="0" smtClean="0"/>
              <a:t> </a:t>
            </a:r>
            <a:r>
              <a:rPr lang="en-US" b="1" dirty="0"/>
              <a:t>a Lease Agreement:</a:t>
            </a:r>
            <a:endParaRPr lang="en-US" dirty="0"/>
          </a:p>
          <a:p>
            <a:pPr marL="393192" lvl="1" indent="0">
              <a:buNone/>
            </a:pPr>
            <a:r>
              <a:rPr lang="en-US" dirty="0"/>
              <a:t>A lease can end in several ways, such as:</a:t>
            </a:r>
          </a:p>
          <a:p>
            <a:pPr marL="667512" lvl="2" indent="0">
              <a:buNone/>
            </a:pPr>
            <a:r>
              <a:rPr lang="en-US" b="1" dirty="0"/>
              <a:t>Expiration:</a:t>
            </a:r>
            <a:r>
              <a:rPr lang="en-US" dirty="0"/>
              <a:t> The lease ends at the agreed-upon time.</a:t>
            </a:r>
          </a:p>
          <a:p>
            <a:pPr marL="667512" lvl="2" indent="0">
              <a:buNone/>
            </a:pPr>
            <a:r>
              <a:rPr lang="en-US" b="1" dirty="0"/>
              <a:t>Mutual Agreement:</a:t>
            </a:r>
            <a:r>
              <a:rPr lang="en-US" dirty="0"/>
              <a:t> Both parties agree to terminate the lease early.</a:t>
            </a:r>
          </a:p>
          <a:p>
            <a:pPr marL="667512" lvl="2" indent="0">
              <a:buNone/>
            </a:pPr>
            <a:r>
              <a:rPr lang="en-US" b="1" dirty="0"/>
              <a:t>Breach of Contract:</a:t>
            </a:r>
            <a:r>
              <a:rPr lang="en-US" dirty="0"/>
              <a:t> If one party violates the lease terms, it may lead to termination.</a:t>
            </a:r>
          </a:p>
          <a:p>
            <a:pPr marL="667512" lvl="2" indent="0">
              <a:buNone/>
            </a:pPr>
            <a:r>
              <a:rPr lang="en-US" b="1" dirty="0"/>
              <a:t>Notice:</a:t>
            </a:r>
            <a:r>
              <a:rPr lang="en-US" dirty="0"/>
              <a:t> Either the landlord or tenant provides notice, as allowed by the lease terms.</a:t>
            </a:r>
          </a:p>
          <a:p>
            <a:endParaRPr lang="en-US" dirty="0"/>
          </a:p>
        </p:txBody>
      </p:sp>
    </p:spTree>
    <p:extLst>
      <p:ext uri="{BB962C8B-B14F-4D97-AF65-F5344CB8AC3E}">
        <p14:creationId xmlns:p14="http://schemas.microsoft.com/office/powerpoint/2010/main" val="2946238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528" y="116632"/>
            <a:ext cx="8229600" cy="1143000"/>
          </a:xfrm>
        </p:spPr>
        <p:txBody>
          <a:bodyPr>
            <a:noAutofit/>
          </a:bodyPr>
          <a:lstStyle/>
          <a:p>
            <a:r>
              <a:rPr lang="tr-TR" sz="3600" b="1" dirty="0" err="1" smtClean="0">
                <a:solidFill>
                  <a:schemeClr val="tx1"/>
                </a:solidFill>
              </a:rPr>
              <a:t>What</a:t>
            </a:r>
            <a:r>
              <a:rPr lang="tr-TR" sz="3600" b="1" dirty="0" smtClean="0">
                <a:solidFill>
                  <a:schemeClr val="tx1"/>
                </a:solidFill>
              </a:rPr>
              <a:t> is </a:t>
            </a:r>
            <a:r>
              <a:rPr lang="tr-TR" sz="3600" b="1" dirty="0" err="1" smtClean="0">
                <a:solidFill>
                  <a:schemeClr val="tx1"/>
                </a:solidFill>
              </a:rPr>
              <a:t>the</a:t>
            </a:r>
            <a:r>
              <a:rPr lang="tr-TR" sz="3600" b="1" dirty="0" smtClean="0">
                <a:solidFill>
                  <a:schemeClr val="tx1"/>
                </a:solidFill>
              </a:rPr>
              <a:t> </a:t>
            </a:r>
            <a:r>
              <a:rPr lang="tr-TR" sz="3600" b="1" dirty="0" err="1" smtClean="0">
                <a:solidFill>
                  <a:schemeClr val="tx1"/>
                </a:solidFill>
              </a:rPr>
              <a:t>difference</a:t>
            </a:r>
            <a:r>
              <a:rPr lang="tr-TR" sz="3600" b="1" dirty="0" smtClean="0">
                <a:solidFill>
                  <a:schemeClr val="tx1"/>
                </a:solidFill>
              </a:rPr>
              <a:t> </a:t>
            </a:r>
            <a:r>
              <a:rPr lang="tr-TR" sz="3600" b="1" dirty="0" err="1" smtClean="0">
                <a:solidFill>
                  <a:schemeClr val="tx1"/>
                </a:solidFill>
              </a:rPr>
              <a:t>between</a:t>
            </a:r>
            <a:r>
              <a:rPr lang="tr-TR" sz="3600" b="1" dirty="0" smtClean="0">
                <a:solidFill>
                  <a:schemeClr val="tx1"/>
                </a:solidFill>
              </a:rPr>
              <a:t> </a:t>
            </a:r>
            <a:r>
              <a:rPr lang="tr-TR" sz="3600" b="1" dirty="0" err="1" smtClean="0">
                <a:solidFill>
                  <a:schemeClr val="tx1"/>
                </a:solidFill>
              </a:rPr>
              <a:t>personal</a:t>
            </a:r>
            <a:r>
              <a:rPr lang="tr-TR" sz="3600" b="1" dirty="0" smtClean="0">
                <a:solidFill>
                  <a:schemeClr val="tx1"/>
                </a:solidFill>
              </a:rPr>
              <a:t> </a:t>
            </a:r>
            <a:r>
              <a:rPr lang="tr-TR" sz="3600" b="1" dirty="0" err="1" smtClean="0">
                <a:solidFill>
                  <a:schemeClr val="tx1"/>
                </a:solidFill>
              </a:rPr>
              <a:t>property</a:t>
            </a:r>
            <a:r>
              <a:rPr lang="tr-TR" sz="3600" b="1" dirty="0" smtClean="0">
                <a:solidFill>
                  <a:schemeClr val="tx1"/>
                </a:solidFill>
              </a:rPr>
              <a:t> </a:t>
            </a:r>
            <a:r>
              <a:rPr lang="tr-TR" sz="3600" b="1" dirty="0" err="1" smtClean="0">
                <a:solidFill>
                  <a:schemeClr val="tx1"/>
                </a:solidFill>
              </a:rPr>
              <a:t>and</a:t>
            </a:r>
            <a:r>
              <a:rPr lang="tr-TR" sz="3600" b="1" dirty="0" smtClean="0">
                <a:solidFill>
                  <a:schemeClr val="tx1"/>
                </a:solidFill>
              </a:rPr>
              <a:t> </a:t>
            </a:r>
            <a:r>
              <a:rPr lang="tr-TR" sz="3600" b="1" dirty="0" err="1" smtClean="0">
                <a:solidFill>
                  <a:schemeClr val="tx1"/>
                </a:solidFill>
              </a:rPr>
              <a:t>real</a:t>
            </a:r>
            <a:r>
              <a:rPr lang="tr-TR" sz="3600" b="1" dirty="0" smtClean="0">
                <a:solidFill>
                  <a:schemeClr val="tx1"/>
                </a:solidFill>
              </a:rPr>
              <a:t> </a:t>
            </a:r>
            <a:r>
              <a:rPr lang="tr-TR" sz="3600" b="1" dirty="0" err="1" smtClean="0">
                <a:solidFill>
                  <a:schemeClr val="tx1"/>
                </a:solidFill>
              </a:rPr>
              <a:t>property</a:t>
            </a:r>
            <a:r>
              <a:rPr lang="tr-TR" sz="3600" b="1" dirty="0" smtClean="0">
                <a:solidFill>
                  <a:schemeClr val="tx1"/>
                </a:solidFill>
              </a:rPr>
              <a:t>?</a:t>
            </a:r>
            <a:endParaRPr lang="en-US" sz="3600" b="1" dirty="0">
              <a:solidFill>
                <a:schemeClr val="tx1"/>
              </a:solidFill>
            </a:endParaRPr>
          </a:p>
        </p:txBody>
      </p:sp>
      <p:sp>
        <p:nvSpPr>
          <p:cNvPr id="3" name="İçerik Yer Tutucusu 2"/>
          <p:cNvSpPr>
            <a:spLocks noGrp="1"/>
          </p:cNvSpPr>
          <p:nvPr>
            <p:ph idx="1"/>
          </p:nvPr>
        </p:nvSpPr>
        <p:spPr>
          <a:xfrm>
            <a:off x="251520" y="1340768"/>
            <a:ext cx="8784976" cy="5400600"/>
          </a:xfrm>
        </p:spPr>
        <p:txBody>
          <a:bodyPr>
            <a:normAutofit fontScale="70000" lnSpcReduction="20000"/>
          </a:bodyPr>
          <a:lstStyle/>
          <a:p>
            <a:pPr marL="0" indent="0">
              <a:buNone/>
            </a:pPr>
            <a:r>
              <a:rPr lang="tr-TR" sz="2300" dirty="0"/>
              <a:t>T</a:t>
            </a:r>
            <a:r>
              <a:rPr lang="en-US" sz="2300" dirty="0" smtClean="0"/>
              <a:t>he </a:t>
            </a:r>
            <a:r>
              <a:rPr lang="en-US" sz="2300" dirty="0"/>
              <a:t>main difference between </a:t>
            </a:r>
            <a:r>
              <a:rPr lang="en-US" sz="2300" b="1" dirty="0"/>
              <a:t>personal property</a:t>
            </a:r>
            <a:r>
              <a:rPr lang="en-US" sz="2300" dirty="0"/>
              <a:t> and </a:t>
            </a:r>
            <a:r>
              <a:rPr lang="en-US" sz="2300" b="1" dirty="0"/>
              <a:t>real property</a:t>
            </a:r>
            <a:r>
              <a:rPr lang="en-US" sz="2300" dirty="0"/>
              <a:t> lies in their nature and how they are handled legally.</a:t>
            </a:r>
          </a:p>
          <a:p>
            <a:pPr marL="0" indent="0">
              <a:buNone/>
            </a:pPr>
            <a:r>
              <a:rPr lang="en-US" sz="2300" b="1" u="sng" dirty="0"/>
              <a:t>1. Real Property:</a:t>
            </a:r>
          </a:p>
          <a:p>
            <a:pPr marL="0" indent="0">
              <a:buNone/>
            </a:pPr>
            <a:r>
              <a:rPr lang="en-US" sz="2300" b="1" dirty="0"/>
              <a:t>Definition:</a:t>
            </a:r>
            <a:r>
              <a:rPr lang="en-US" sz="2300" dirty="0"/>
              <a:t> Refers to land and anything permanently attached to it, such as buildings, structures, or natural resources (e.g., trees or minerals).</a:t>
            </a:r>
          </a:p>
          <a:p>
            <a:pPr marL="0" indent="0">
              <a:buNone/>
            </a:pPr>
            <a:r>
              <a:rPr lang="en-US" sz="2300" b="1" dirty="0"/>
              <a:t>Characteristics:</a:t>
            </a:r>
            <a:endParaRPr lang="en-US" sz="2300" dirty="0"/>
          </a:p>
          <a:p>
            <a:pPr marL="393192" lvl="1" indent="0">
              <a:buNone/>
            </a:pPr>
            <a:r>
              <a:rPr lang="en-US" sz="2000" dirty="0"/>
              <a:t>Immovable.</a:t>
            </a:r>
          </a:p>
          <a:p>
            <a:pPr marL="393192" lvl="1" indent="0">
              <a:buNone/>
            </a:pPr>
            <a:r>
              <a:rPr lang="en-US" sz="2000" dirty="0"/>
              <a:t>Includes rights like ownership, leasing, and easements.</a:t>
            </a:r>
          </a:p>
          <a:p>
            <a:pPr marL="0" indent="0">
              <a:buNone/>
            </a:pPr>
            <a:r>
              <a:rPr lang="en-US" sz="2300" b="1" dirty="0"/>
              <a:t>Examples:</a:t>
            </a:r>
            <a:endParaRPr lang="en-US" sz="2300" dirty="0"/>
          </a:p>
          <a:p>
            <a:pPr marL="393192" lvl="1" indent="0">
              <a:buNone/>
            </a:pPr>
            <a:r>
              <a:rPr lang="en-US" sz="2000" dirty="0"/>
              <a:t>A house.</a:t>
            </a:r>
          </a:p>
          <a:p>
            <a:pPr marL="393192" lvl="1" indent="0">
              <a:buNone/>
            </a:pPr>
            <a:r>
              <a:rPr lang="en-US" sz="2000" dirty="0"/>
              <a:t>A piece of land.</a:t>
            </a:r>
          </a:p>
          <a:p>
            <a:pPr marL="393192" lvl="1" indent="0">
              <a:buNone/>
            </a:pPr>
            <a:r>
              <a:rPr lang="en-US" sz="2000" dirty="0"/>
              <a:t>A warehouse.</a:t>
            </a:r>
          </a:p>
          <a:p>
            <a:pPr marL="0" indent="0">
              <a:buNone/>
            </a:pPr>
            <a:r>
              <a:rPr lang="en-US" sz="2300" b="1" u="sng" dirty="0"/>
              <a:t>2. Personal Property:</a:t>
            </a:r>
          </a:p>
          <a:p>
            <a:pPr marL="0" indent="0">
              <a:buNone/>
            </a:pPr>
            <a:r>
              <a:rPr lang="en-US" sz="2300" b="1" dirty="0"/>
              <a:t>Definition:</a:t>
            </a:r>
            <a:r>
              <a:rPr lang="en-US" sz="2300" dirty="0"/>
              <a:t> Refers to movable items or possessions that are not attached to land.</a:t>
            </a:r>
          </a:p>
          <a:p>
            <a:pPr marL="0" indent="0">
              <a:buNone/>
            </a:pPr>
            <a:r>
              <a:rPr lang="en-US" sz="2300" b="1" dirty="0"/>
              <a:t>Characteristics:</a:t>
            </a:r>
            <a:endParaRPr lang="en-US" sz="2300" dirty="0"/>
          </a:p>
          <a:p>
            <a:pPr marL="393192" lvl="1" indent="0">
              <a:buNone/>
            </a:pPr>
            <a:r>
              <a:rPr lang="en-US" sz="2000" dirty="0"/>
              <a:t>Can be physically moved.</a:t>
            </a:r>
          </a:p>
          <a:p>
            <a:pPr marL="393192" lvl="1" indent="0">
              <a:buNone/>
            </a:pPr>
            <a:r>
              <a:rPr lang="en-US" sz="2000" dirty="0"/>
              <a:t>Divided into two categories:</a:t>
            </a:r>
          </a:p>
          <a:p>
            <a:pPr marL="667512" lvl="2" indent="0">
              <a:buNone/>
            </a:pPr>
            <a:r>
              <a:rPr lang="en-US" sz="2000" b="1" dirty="0"/>
              <a:t>Tangible Personal Property:</a:t>
            </a:r>
            <a:r>
              <a:rPr lang="en-US" sz="2000" dirty="0"/>
              <a:t> Physical items like furniture, cars, or jewelry.</a:t>
            </a:r>
          </a:p>
          <a:p>
            <a:pPr marL="667512" lvl="2" indent="0">
              <a:buNone/>
            </a:pPr>
            <a:r>
              <a:rPr lang="en-US" sz="2000" b="1" dirty="0"/>
              <a:t>Intangible Personal Property:</a:t>
            </a:r>
            <a:r>
              <a:rPr lang="en-US" sz="2000" dirty="0"/>
              <a:t> Non-physical assets like stocks, patents, or copyrights.</a:t>
            </a:r>
          </a:p>
          <a:p>
            <a:pPr marL="0" indent="0">
              <a:buNone/>
            </a:pPr>
            <a:r>
              <a:rPr lang="en-US" sz="2300" b="1" dirty="0"/>
              <a:t>Examples:</a:t>
            </a:r>
            <a:endParaRPr lang="en-US" sz="2300" dirty="0"/>
          </a:p>
          <a:p>
            <a:pPr marL="393192" lvl="1" indent="0">
              <a:buNone/>
            </a:pPr>
            <a:r>
              <a:rPr lang="en-US" sz="2000" dirty="0"/>
              <a:t>A car.</a:t>
            </a:r>
          </a:p>
          <a:p>
            <a:pPr marL="393192" lvl="1" indent="0">
              <a:buNone/>
            </a:pPr>
            <a:r>
              <a:rPr lang="en-US" sz="2000" dirty="0"/>
              <a:t>A laptop.</a:t>
            </a:r>
          </a:p>
          <a:p>
            <a:pPr marL="393192" lvl="1" indent="0">
              <a:buNone/>
            </a:pPr>
            <a:r>
              <a:rPr lang="en-US" sz="2000" dirty="0"/>
              <a:t>Shares in a company.</a:t>
            </a:r>
          </a:p>
          <a:p>
            <a:pPr marL="0" indent="0">
              <a:buNone/>
            </a:pPr>
            <a:endParaRPr lang="en-US" dirty="0"/>
          </a:p>
        </p:txBody>
      </p:sp>
    </p:spTree>
    <p:extLst>
      <p:ext uri="{BB962C8B-B14F-4D97-AF65-F5344CB8AC3E}">
        <p14:creationId xmlns:p14="http://schemas.microsoft.com/office/powerpoint/2010/main" val="3255020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fade">
                                      <p:cBhvr>
                                        <p:cTn id="25" dur="500"/>
                                        <p:tgtEl>
                                          <p:spTgt spid="3">
                                            <p:txEl>
                                              <p:pRg st="4" end="4"/>
                                            </p:txEl>
                                          </p:spTgt>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500"/>
                                        <p:tgtEl>
                                          <p:spTgt spid="3">
                                            <p:txEl>
                                              <p:pRg st="5" end="5"/>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fade">
                                      <p:cBhvr>
                                        <p:cTn id="33" dur="500"/>
                                        <p:tgtEl>
                                          <p:spTgt spid="3">
                                            <p:txEl>
                                              <p:pRg st="6" end="6"/>
                                            </p:txEl>
                                          </p:spTgt>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fade">
                                      <p:cBhvr>
                                        <p:cTn id="36" dur="500"/>
                                        <p:tgtEl>
                                          <p:spTgt spid="3">
                                            <p:txEl>
                                              <p:pRg st="7" end="7"/>
                                            </p:txEl>
                                          </p:spTgt>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fade">
                                      <p:cBhvr>
                                        <p:cTn id="39" dur="500"/>
                                        <p:tgtEl>
                                          <p:spTgt spid="3">
                                            <p:txEl>
                                              <p:pRg st="8" end="8"/>
                                            </p:txEl>
                                          </p:spTgt>
                                        </p:tgtEl>
                                      </p:cBhvr>
                                    </p:animEffect>
                                  </p:childTnLst>
                                </p:cTn>
                              </p:par>
                              <p:par>
                                <p:cTn id="40" presetID="10" presetClass="entr" presetSubtype="0" fill="hold" grpId="0" nodeType="withEffect">
                                  <p:stCondLst>
                                    <p:cond delay="0"/>
                                  </p:stCondLst>
                                  <p:childTnLst>
                                    <p:set>
                                      <p:cBhvr>
                                        <p:cTn id="41" dur="1" fill="hold">
                                          <p:stCondLst>
                                            <p:cond delay="0"/>
                                          </p:stCondLst>
                                        </p:cTn>
                                        <p:tgtEl>
                                          <p:spTgt spid="3">
                                            <p:txEl>
                                              <p:pRg st="9" end="9"/>
                                            </p:txEl>
                                          </p:spTgt>
                                        </p:tgtEl>
                                        <p:attrNameLst>
                                          <p:attrName>style.visibility</p:attrName>
                                        </p:attrNameLst>
                                      </p:cBhvr>
                                      <p:to>
                                        <p:strVal val="visible"/>
                                      </p:to>
                                    </p:set>
                                    <p:animEffect transition="in" filter="fade">
                                      <p:cBhvr>
                                        <p:cTn id="42" dur="500"/>
                                        <p:tgtEl>
                                          <p:spTgt spid="3">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fade">
                                      <p:cBhvr>
                                        <p:cTn id="47" dur="500"/>
                                        <p:tgtEl>
                                          <p:spTgt spid="3">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3">
                                            <p:txEl>
                                              <p:pRg st="11" end="11"/>
                                            </p:txEl>
                                          </p:spTgt>
                                        </p:tgtEl>
                                        <p:attrNameLst>
                                          <p:attrName>style.visibility</p:attrName>
                                        </p:attrNameLst>
                                      </p:cBhvr>
                                      <p:to>
                                        <p:strVal val="visible"/>
                                      </p:to>
                                    </p:set>
                                    <p:animEffect transition="in" filter="fade">
                                      <p:cBhvr>
                                        <p:cTn id="52" dur="500"/>
                                        <p:tgtEl>
                                          <p:spTgt spid="3">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
                                            <p:txEl>
                                              <p:pRg st="12" end="12"/>
                                            </p:txEl>
                                          </p:spTgt>
                                        </p:tgtEl>
                                        <p:attrNameLst>
                                          <p:attrName>style.visibility</p:attrName>
                                        </p:attrNameLst>
                                      </p:cBhvr>
                                      <p:to>
                                        <p:strVal val="visible"/>
                                      </p:to>
                                    </p:set>
                                    <p:animEffect transition="in" filter="fade">
                                      <p:cBhvr>
                                        <p:cTn id="57" dur="500"/>
                                        <p:tgtEl>
                                          <p:spTgt spid="3">
                                            <p:txEl>
                                              <p:pRg st="12" end="12"/>
                                            </p:txEl>
                                          </p:spTgt>
                                        </p:tgtEl>
                                      </p:cBhvr>
                                    </p:animEffect>
                                  </p:childTnLst>
                                </p:cTn>
                              </p:par>
                              <p:par>
                                <p:cTn id="58" presetID="10" presetClass="entr" presetSubtype="0" fill="hold" grpId="0" nodeType="withEffect">
                                  <p:stCondLst>
                                    <p:cond delay="0"/>
                                  </p:stCondLst>
                                  <p:childTnLst>
                                    <p:set>
                                      <p:cBhvr>
                                        <p:cTn id="59" dur="1" fill="hold">
                                          <p:stCondLst>
                                            <p:cond delay="0"/>
                                          </p:stCondLst>
                                        </p:cTn>
                                        <p:tgtEl>
                                          <p:spTgt spid="3">
                                            <p:txEl>
                                              <p:pRg st="13" end="13"/>
                                            </p:txEl>
                                          </p:spTgt>
                                        </p:tgtEl>
                                        <p:attrNameLst>
                                          <p:attrName>style.visibility</p:attrName>
                                        </p:attrNameLst>
                                      </p:cBhvr>
                                      <p:to>
                                        <p:strVal val="visible"/>
                                      </p:to>
                                    </p:set>
                                    <p:animEffect transition="in" filter="fade">
                                      <p:cBhvr>
                                        <p:cTn id="60" dur="500"/>
                                        <p:tgtEl>
                                          <p:spTgt spid="3">
                                            <p:txEl>
                                              <p:pRg st="13" end="13"/>
                                            </p:txEl>
                                          </p:spTgt>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3">
                                            <p:txEl>
                                              <p:pRg st="14" end="14"/>
                                            </p:txEl>
                                          </p:spTgt>
                                        </p:tgtEl>
                                        <p:attrNameLst>
                                          <p:attrName>style.visibility</p:attrName>
                                        </p:attrNameLst>
                                      </p:cBhvr>
                                      <p:to>
                                        <p:strVal val="visible"/>
                                      </p:to>
                                    </p:set>
                                    <p:animEffect transition="in" filter="fade">
                                      <p:cBhvr>
                                        <p:cTn id="63" dur="500"/>
                                        <p:tgtEl>
                                          <p:spTgt spid="3">
                                            <p:txEl>
                                              <p:pRg st="14" end="14"/>
                                            </p:txEl>
                                          </p:spTgt>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3">
                                            <p:txEl>
                                              <p:pRg st="15" end="15"/>
                                            </p:txEl>
                                          </p:spTgt>
                                        </p:tgtEl>
                                        <p:attrNameLst>
                                          <p:attrName>style.visibility</p:attrName>
                                        </p:attrNameLst>
                                      </p:cBhvr>
                                      <p:to>
                                        <p:strVal val="visible"/>
                                      </p:to>
                                    </p:set>
                                    <p:animEffect transition="in" filter="fade">
                                      <p:cBhvr>
                                        <p:cTn id="66" dur="500"/>
                                        <p:tgtEl>
                                          <p:spTgt spid="3">
                                            <p:txEl>
                                              <p:pRg st="15" end="15"/>
                                            </p:txEl>
                                          </p:spTgt>
                                        </p:tgtEl>
                                      </p:cBhvr>
                                    </p:animEffect>
                                  </p:childTnLst>
                                </p:cTn>
                              </p:par>
                              <p:par>
                                <p:cTn id="67" presetID="10" presetClass="entr" presetSubtype="0" fill="hold" grpId="0" nodeType="withEffect">
                                  <p:stCondLst>
                                    <p:cond delay="0"/>
                                  </p:stCondLst>
                                  <p:childTnLst>
                                    <p:set>
                                      <p:cBhvr>
                                        <p:cTn id="68" dur="1" fill="hold">
                                          <p:stCondLst>
                                            <p:cond delay="0"/>
                                          </p:stCondLst>
                                        </p:cTn>
                                        <p:tgtEl>
                                          <p:spTgt spid="3">
                                            <p:txEl>
                                              <p:pRg st="16" end="16"/>
                                            </p:txEl>
                                          </p:spTgt>
                                        </p:tgtEl>
                                        <p:attrNameLst>
                                          <p:attrName>style.visibility</p:attrName>
                                        </p:attrNameLst>
                                      </p:cBhvr>
                                      <p:to>
                                        <p:strVal val="visible"/>
                                      </p:to>
                                    </p:set>
                                    <p:animEffect transition="in" filter="fade">
                                      <p:cBhvr>
                                        <p:cTn id="69" dur="500"/>
                                        <p:tgtEl>
                                          <p:spTgt spid="3">
                                            <p:txEl>
                                              <p:pRg st="16" end="16"/>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grpId="0" nodeType="clickEffect">
                                  <p:stCondLst>
                                    <p:cond delay="0"/>
                                  </p:stCondLst>
                                  <p:childTnLst>
                                    <p:set>
                                      <p:cBhvr>
                                        <p:cTn id="73" dur="1" fill="hold">
                                          <p:stCondLst>
                                            <p:cond delay="0"/>
                                          </p:stCondLst>
                                        </p:cTn>
                                        <p:tgtEl>
                                          <p:spTgt spid="3">
                                            <p:txEl>
                                              <p:pRg st="17" end="17"/>
                                            </p:txEl>
                                          </p:spTgt>
                                        </p:tgtEl>
                                        <p:attrNameLst>
                                          <p:attrName>style.visibility</p:attrName>
                                        </p:attrNameLst>
                                      </p:cBhvr>
                                      <p:to>
                                        <p:strVal val="visible"/>
                                      </p:to>
                                    </p:set>
                                    <p:animEffect transition="in" filter="fade">
                                      <p:cBhvr>
                                        <p:cTn id="74" dur="500"/>
                                        <p:tgtEl>
                                          <p:spTgt spid="3">
                                            <p:txEl>
                                              <p:pRg st="17" end="17"/>
                                            </p:txEl>
                                          </p:spTgt>
                                        </p:tgtEl>
                                      </p:cBhvr>
                                    </p:animEffect>
                                  </p:childTnLst>
                                </p:cTn>
                              </p:par>
                              <p:par>
                                <p:cTn id="75" presetID="10" presetClass="entr" presetSubtype="0" fill="hold" grpId="0" nodeType="withEffect">
                                  <p:stCondLst>
                                    <p:cond delay="0"/>
                                  </p:stCondLst>
                                  <p:childTnLst>
                                    <p:set>
                                      <p:cBhvr>
                                        <p:cTn id="76" dur="1" fill="hold">
                                          <p:stCondLst>
                                            <p:cond delay="0"/>
                                          </p:stCondLst>
                                        </p:cTn>
                                        <p:tgtEl>
                                          <p:spTgt spid="3">
                                            <p:txEl>
                                              <p:pRg st="18" end="18"/>
                                            </p:txEl>
                                          </p:spTgt>
                                        </p:tgtEl>
                                        <p:attrNameLst>
                                          <p:attrName>style.visibility</p:attrName>
                                        </p:attrNameLst>
                                      </p:cBhvr>
                                      <p:to>
                                        <p:strVal val="visible"/>
                                      </p:to>
                                    </p:set>
                                    <p:animEffect transition="in" filter="fade">
                                      <p:cBhvr>
                                        <p:cTn id="77" dur="500"/>
                                        <p:tgtEl>
                                          <p:spTgt spid="3">
                                            <p:txEl>
                                              <p:pRg st="18" end="18"/>
                                            </p:txEl>
                                          </p:spTgt>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3">
                                            <p:txEl>
                                              <p:pRg st="19" end="19"/>
                                            </p:txEl>
                                          </p:spTgt>
                                        </p:tgtEl>
                                        <p:attrNameLst>
                                          <p:attrName>style.visibility</p:attrName>
                                        </p:attrNameLst>
                                      </p:cBhvr>
                                      <p:to>
                                        <p:strVal val="visible"/>
                                      </p:to>
                                    </p:set>
                                    <p:animEffect transition="in" filter="fade">
                                      <p:cBhvr>
                                        <p:cTn id="80" dur="500"/>
                                        <p:tgtEl>
                                          <p:spTgt spid="3">
                                            <p:txEl>
                                              <p:pRg st="19" end="19"/>
                                            </p:txEl>
                                          </p:spTgt>
                                        </p:tgtEl>
                                      </p:cBhvr>
                                    </p:animEffect>
                                  </p:childTnLst>
                                </p:cTn>
                              </p:par>
                              <p:par>
                                <p:cTn id="81" presetID="10" presetClass="entr" presetSubtype="0" fill="hold" grpId="0" nodeType="withEffect">
                                  <p:stCondLst>
                                    <p:cond delay="0"/>
                                  </p:stCondLst>
                                  <p:childTnLst>
                                    <p:set>
                                      <p:cBhvr>
                                        <p:cTn id="82" dur="1" fill="hold">
                                          <p:stCondLst>
                                            <p:cond delay="0"/>
                                          </p:stCondLst>
                                        </p:cTn>
                                        <p:tgtEl>
                                          <p:spTgt spid="3">
                                            <p:txEl>
                                              <p:pRg st="20" end="20"/>
                                            </p:txEl>
                                          </p:spTgt>
                                        </p:tgtEl>
                                        <p:attrNameLst>
                                          <p:attrName>style.visibility</p:attrName>
                                        </p:attrNameLst>
                                      </p:cBhvr>
                                      <p:to>
                                        <p:strVal val="visible"/>
                                      </p:to>
                                    </p:set>
                                    <p:animEffect transition="in" filter="fade">
                                      <p:cBhvr>
                                        <p:cTn id="83" dur="500"/>
                                        <p:tgtEl>
                                          <p:spTgt spid="3">
                                            <p:txEl>
                                              <p:pRg st="20" end="2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en-US"/>
          </a:p>
        </p:txBody>
      </p:sp>
      <p:pic>
        <p:nvPicPr>
          <p:cNvPr id="1025" name="Picture 1" descr="C:\Users\46789295336\Desktop\Ekran Alıntısı.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3528" y="1988840"/>
            <a:ext cx="8649594" cy="34563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060437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179512" y="116632"/>
            <a:ext cx="8229600" cy="422920"/>
          </a:xfrm>
        </p:spPr>
        <p:txBody>
          <a:bodyPr>
            <a:normAutofit fontScale="90000"/>
          </a:bodyPr>
          <a:lstStyle/>
          <a:p>
            <a:r>
              <a:rPr lang="tr-TR" dirty="0" smtClean="0"/>
              <a:t>Language </a:t>
            </a:r>
            <a:r>
              <a:rPr lang="tr-TR" dirty="0" err="1" smtClean="0"/>
              <a:t>Use</a:t>
            </a:r>
            <a:r>
              <a:rPr lang="tr-TR" dirty="0" smtClean="0"/>
              <a:t> 2</a:t>
            </a:r>
            <a:endParaRPr lang="en-US" dirty="0"/>
          </a:p>
        </p:txBody>
      </p:sp>
      <p:sp>
        <p:nvSpPr>
          <p:cNvPr id="3" name="İçerik Yer Tutucusu 2"/>
          <p:cNvSpPr>
            <a:spLocks noGrp="1"/>
          </p:cNvSpPr>
          <p:nvPr>
            <p:ph idx="1"/>
          </p:nvPr>
        </p:nvSpPr>
        <p:spPr>
          <a:xfrm>
            <a:off x="107504" y="548680"/>
            <a:ext cx="8928992" cy="6309320"/>
          </a:xfrm>
        </p:spPr>
        <p:txBody>
          <a:bodyPr>
            <a:normAutofit fontScale="62500" lnSpcReduction="20000"/>
          </a:bodyPr>
          <a:lstStyle/>
          <a:p>
            <a:pPr marL="850392" lvl="1" indent="-457200">
              <a:buFont typeface="+mj-lt"/>
              <a:buAutoNum type="arabicPeriod"/>
            </a:pPr>
            <a:r>
              <a:rPr lang="en-US" sz="2900" dirty="0" smtClean="0"/>
              <a:t>The </a:t>
            </a:r>
            <a:r>
              <a:rPr lang="en-US" sz="2900" dirty="0"/>
              <a:t>tenant cannot make any changes to the property without the landlord's </a:t>
            </a:r>
            <a:r>
              <a:rPr lang="en-US" sz="2900" b="1" dirty="0"/>
              <a:t>prior consent</a:t>
            </a:r>
            <a:r>
              <a:rPr lang="en-US" sz="2900" b="1" dirty="0" smtClean="0"/>
              <a:t>.</a:t>
            </a:r>
            <a:r>
              <a:rPr lang="tr-TR" sz="2900" b="1" dirty="0" smtClean="0"/>
              <a:t> </a:t>
            </a:r>
            <a:r>
              <a:rPr lang="tr-TR" sz="2900" dirty="0" smtClean="0">
                <a:solidFill>
                  <a:schemeClr val="tx2"/>
                </a:solidFill>
              </a:rPr>
              <a:t>(</a:t>
            </a:r>
            <a:r>
              <a:rPr lang="tr-TR" sz="2900" dirty="0" err="1" smtClean="0">
                <a:solidFill>
                  <a:schemeClr val="tx2"/>
                </a:solidFill>
              </a:rPr>
              <a:t>agreement</a:t>
            </a:r>
            <a:r>
              <a:rPr lang="tr-TR" sz="2900" dirty="0" smtClean="0">
                <a:solidFill>
                  <a:schemeClr val="tx2"/>
                </a:solidFill>
              </a:rPr>
              <a:t> </a:t>
            </a:r>
            <a:r>
              <a:rPr lang="tr-TR" sz="2900" dirty="0" err="1" smtClean="0">
                <a:solidFill>
                  <a:schemeClr val="tx2"/>
                </a:solidFill>
              </a:rPr>
              <a:t>before</a:t>
            </a:r>
            <a:r>
              <a:rPr lang="tr-TR" sz="2900" dirty="0" smtClean="0">
                <a:solidFill>
                  <a:schemeClr val="tx2"/>
                </a:solidFill>
              </a:rPr>
              <a:t>)</a:t>
            </a:r>
            <a:br>
              <a:rPr lang="tr-TR" sz="2900" dirty="0" smtClean="0">
                <a:solidFill>
                  <a:schemeClr val="tx2"/>
                </a:solidFill>
              </a:rPr>
            </a:br>
            <a:endParaRPr lang="en-US" sz="2900" dirty="0"/>
          </a:p>
          <a:p>
            <a:pPr marL="850392" lvl="1" indent="-457200">
              <a:buFont typeface="+mj-lt"/>
              <a:buAutoNum type="arabicPeriod"/>
            </a:pPr>
            <a:r>
              <a:rPr lang="en-US" sz="2900" dirty="0" smtClean="0"/>
              <a:t>The </a:t>
            </a:r>
            <a:r>
              <a:rPr lang="en-US" sz="2900" dirty="0"/>
              <a:t>construction of the new office building </a:t>
            </a:r>
            <a:r>
              <a:rPr lang="en-US" sz="2900" b="1" dirty="0"/>
              <a:t>commenced </a:t>
            </a:r>
            <a:r>
              <a:rPr lang="en-US" sz="2900" dirty="0"/>
              <a:t>last month</a:t>
            </a:r>
            <a:r>
              <a:rPr lang="en-US" sz="2900" dirty="0" smtClean="0"/>
              <a:t>.</a:t>
            </a:r>
            <a:r>
              <a:rPr lang="tr-TR" sz="2900" dirty="0" smtClean="0"/>
              <a:t> </a:t>
            </a:r>
            <a:r>
              <a:rPr lang="tr-TR" sz="2900" dirty="0" smtClean="0">
                <a:solidFill>
                  <a:schemeClr val="tx2"/>
                </a:solidFill>
              </a:rPr>
              <a:t>(</a:t>
            </a:r>
            <a:r>
              <a:rPr lang="tr-TR" sz="2900" dirty="0" err="1" smtClean="0">
                <a:solidFill>
                  <a:schemeClr val="tx2"/>
                </a:solidFill>
              </a:rPr>
              <a:t>begin</a:t>
            </a:r>
            <a:r>
              <a:rPr lang="tr-TR" sz="2900" dirty="0" smtClean="0">
                <a:solidFill>
                  <a:schemeClr val="tx2"/>
                </a:solidFill>
              </a:rPr>
              <a:t>)</a:t>
            </a:r>
            <a:br>
              <a:rPr lang="tr-TR" sz="2900" dirty="0" smtClean="0">
                <a:solidFill>
                  <a:schemeClr val="tx2"/>
                </a:solidFill>
              </a:rPr>
            </a:br>
            <a:endParaRPr lang="en-US" sz="2900" dirty="0"/>
          </a:p>
          <a:p>
            <a:pPr marL="850392" lvl="1" indent="-457200">
              <a:buFont typeface="+mj-lt"/>
              <a:buAutoNum type="arabicPeriod"/>
            </a:pPr>
            <a:r>
              <a:rPr lang="en-US" sz="2900" dirty="0"/>
              <a:t>The parties reached a </a:t>
            </a:r>
            <a:r>
              <a:rPr lang="en-US" sz="2900" b="1" dirty="0"/>
              <a:t>mutual</a:t>
            </a:r>
            <a:r>
              <a:rPr lang="en-US" sz="2900" dirty="0"/>
              <a:t> agreement to settle the dispute out of court</a:t>
            </a:r>
            <a:r>
              <a:rPr lang="en-US" sz="2900" dirty="0" smtClean="0"/>
              <a:t>.</a:t>
            </a:r>
            <a:r>
              <a:rPr lang="tr-TR" sz="2900" dirty="0" smtClean="0"/>
              <a:t> </a:t>
            </a:r>
            <a:r>
              <a:rPr lang="tr-TR" sz="2900" dirty="0" smtClean="0">
                <a:solidFill>
                  <a:schemeClr val="tx2"/>
                </a:solidFill>
              </a:rPr>
              <a:t>(</a:t>
            </a:r>
            <a:r>
              <a:rPr lang="tr-TR" sz="2900" dirty="0" err="1" smtClean="0">
                <a:solidFill>
                  <a:schemeClr val="tx2"/>
                </a:solidFill>
              </a:rPr>
              <a:t>common</a:t>
            </a:r>
            <a:r>
              <a:rPr lang="tr-TR" sz="2900" dirty="0" smtClean="0">
                <a:solidFill>
                  <a:schemeClr val="tx2"/>
                </a:solidFill>
              </a:rPr>
              <a:t>)</a:t>
            </a:r>
            <a:br>
              <a:rPr lang="tr-TR" sz="2900" dirty="0" smtClean="0">
                <a:solidFill>
                  <a:schemeClr val="tx2"/>
                </a:solidFill>
              </a:rPr>
            </a:br>
            <a:endParaRPr lang="en-US" sz="2900" dirty="0"/>
          </a:p>
          <a:p>
            <a:pPr marL="850392" lvl="1" indent="-457200">
              <a:buFont typeface="+mj-lt"/>
              <a:buAutoNum type="arabicPeriod"/>
            </a:pPr>
            <a:r>
              <a:rPr lang="en-US" sz="2900" dirty="0" smtClean="0"/>
              <a:t>The </a:t>
            </a:r>
            <a:r>
              <a:rPr lang="en-US" sz="2900" dirty="0"/>
              <a:t>contract was </a:t>
            </a:r>
            <a:r>
              <a:rPr lang="en-US" sz="2900" b="1" dirty="0"/>
              <a:t>terminated</a:t>
            </a:r>
            <a:r>
              <a:rPr lang="en-US" sz="2900" dirty="0"/>
              <a:t> due to a breach of its terms</a:t>
            </a:r>
            <a:r>
              <a:rPr lang="en-US" sz="2900" dirty="0" smtClean="0"/>
              <a:t>.</a:t>
            </a:r>
            <a:r>
              <a:rPr lang="tr-TR" sz="2900" dirty="0" smtClean="0"/>
              <a:t> </a:t>
            </a:r>
            <a:r>
              <a:rPr lang="tr-TR" sz="2900" dirty="0" smtClean="0">
                <a:solidFill>
                  <a:schemeClr val="tx2"/>
                </a:solidFill>
              </a:rPr>
              <a:t>(</a:t>
            </a:r>
            <a:r>
              <a:rPr lang="tr-TR" sz="2900" dirty="0" err="1" smtClean="0">
                <a:solidFill>
                  <a:schemeClr val="tx2"/>
                </a:solidFill>
              </a:rPr>
              <a:t>ended</a:t>
            </a:r>
            <a:r>
              <a:rPr lang="tr-TR" sz="2900" dirty="0" smtClean="0">
                <a:solidFill>
                  <a:schemeClr val="tx2"/>
                </a:solidFill>
              </a:rPr>
              <a:t>)</a:t>
            </a:r>
            <a:br>
              <a:rPr lang="tr-TR" sz="2900" dirty="0" smtClean="0">
                <a:solidFill>
                  <a:schemeClr val="tx2"/>
                </a:solidFill>
              </a:rPr>
            </a:br>
            <a:endParaRPr lang="en-US" sz="2900" dirty="0"/>
          </a:p>
          <a:p>
            <a:pPr marL="850392" lvl="1" indent="-457200">
              <a:buFont typeface="+mj-lt"/>
              <a:buAutoNum type="arabicPeriod"/>
            </a:pPr>
            <a:r>
              <a:rPr lang="en-US" sz="2900" dirty="0" smtClean="0"/>
              <a:t>The </a:t>
            </a:r>
            <a:r>
              <a:rPr lang="en-US" sz="2900" dirty="0"/>
              <a:t>employee received bonuses for three </a:t>
            </a:r>
            <a:r>
              <a:rPr lang="en-US" sz="2900" b="1" dirty="0"/>
              <a:t>consecutive</a:t>
            </a:r>
            <a:r>
              <a:rPr lang="en-US" sz="2900" dirty="0"/>
              <a:t> years due to excellent performance</a:t>
            </a:r>
            <a:r>
              <a:rPr lang="en-US" sz="2900" dirty="0" smtClean="0"/>
              <a:t>.</a:t>
            </a:r>
            <a:r>
              <a:rPr lang="tr-TR" sz="2900" dirty="0" smtClean="0"/>
              <a:t> </a:t>
            </a:r>
            <a:r>
              <a:rPr lang="tr-TR" sz="2900" dirty="0" smtClean="0">
                <a:solidFill>
                  <a:schemeClr val="tx2"/>
                </a:solidFill>
              </a:rPr>
              <a:t>(</a:t>
            </a:r>
            <a:r>
              <a:rPr lang="tr-TR" sz="2900" dirty="0" err="1" smtClean="0">
                <a:solidFill>
                  <a:schemeClr val="tx2"/>
                </a:solidFill>
              </a:rPr>
              <a:t>following</a:t>
            </a:r>
            <a:r>
              <a:rPr lang="tr-TR" sz="2900" dirty="0" smtClean="0">
                <a:solidFill>
                  <a:schemeClr val="tx2"/>
                </a:solidFill>
              </a:rPr>
              <a:t> in </a:t>
            </a:r>
            <a:r>
              <a:rPr lang="tr-TR" sz="2900" dirty="0" err="1" smtClean="0">
                <a:solidFill>
                  <a:schemeClr val="tx2"/>
                </a:solidFill>
              </a:rPr>
              <a:t>order</a:t>
            </a:r>
            <a:r>
              <a:rPr lang="tr-TR" sz="2900" dirty="0" smtClean="0">
                <a:solidFill>
                  <a:schemeClr val="tx2"/>
                </a:solidFill>
              </a:rPr>
              <a:t>)</a:t>
            </a:r>
            <a:br>
              <a:rPr lang="tr-TR" sz="2900" dirty="0" smtClean="0">
                <a:solidFill>
                  <a:schemeClr val="tx2"/>
                </a:solidFill>
              </a:rPr>
            </a:br>
            <a:endParaRPr lang="en-US" sz="2900" dirty="0"/>
          </a:p>
          <a:p>
            <a:pPr marL="850392" lvl="1" indent="-457200">
              <a:buFont typeface="+mj-lt"/>
              <a:buAutoNum type="arabicPeriod"/>
            </a:pPr>
            <a:r>
              <a:rPr lang="en-US" sz="2900" dirty="0" smtClean="0"/>
              <a:t>All </a:t>
            </a:r>
            <a:r>
              <a:rPr lang="en-US" sz="2900" dirty="0"/>
              <a:t>businesses must </a:t>
            </a:r>
            <a:r>
              <a:rPr lang="en-US" sz="2900" b="1" dirty="0"/>
              <a:t>comply with</a:t>
            </a:r>
            <a:r>
              <a:rPr lang="en-US" sz="2900" dirty="0"/>
              <a:t> local health and safety regulations</a:t>
            </a:r>
            <a:r>
              <a:rPr lang="en-US" sz="2900" dirty="0" smtClean="0"/>
              <a:t>.</a:t>
            </a:r>
            <a:r>
              <a:rPr lang="tr-TR" sz="2900" dirty="0">
                <a:solidFill>
                  <a:schemeClr val="tx2"/>
                </a:solidFill>
              </a:rPr>
              <a:t> (do </a:t>
            </a:r>
            <a:r>
              <a:rPr lang="tr-TR" sz="2900" dirty="0" err="1">
                <a:solidFill>
                  <a:schemeClr val="tx2"/>
                </a:solidFill>
              </a:rPr>
              <a:t>what</a:t>
            </a:r>
            <a:r>
              <a:rPr lang="tr-TR" sz="2900" dirty="0">
                <a:solidFill>
                  <a:schemeClr val="tx2"/>
                </a:solidFill>
              </a:rPr>
              <a:t> is </a:t>
            </a:r>
            <a:r>
              <a:rPr lang="tr-TR" sz="2900" dirty="0" err="1">
                <a:solidFill>
                  <a:schemeClr val="tx2"/>
                </a:solidFill>
              </a:rPr>
              <a:t>required</a:t>
            </a:r>
            <a:r>
              <a:rPr lang="tr-TR" sz="2900" dirty="0">
                <a:solidFill>
                  <a:schemeClr val="tx2"/>
                </a:solidFill>
              </a:rPr>
              <a:t>)</a:t>
            </a:r>
            <a:r>
              <a:rPr lang="tr-TR" sz="2900" dirty="0" smtClean="0"/>
              <a:t/>
            </a:r>
            <a:br>
              <a:rPr lang="tr-TR" sz="2900" dirty="0" smtClean="0"/>
            </a:br>
            <a:endParaRPr lang="en-US" sz="2900" dirty="0"/>
          </a:p>
          <a:p>
            <a:pPr marL="850392" lvl="1" indent="-457200">
              <a:buFont typeface="+mj-lt"/>
              <a:buAutoNum type="arabicPeriod"/>
            </a:pPr>
            <a:r>
              <a:rPr lang="en-US" sz="2900" dirty="0" smtClean="0"/>
              <a:t>Building </a:t>
            </a:r>
            <a:r>
              <a:rPr lang="en-US" sz="2900" dirty="0"/>
              <a:t>a factory in this area </a:t>
            </a:r>
            <a:r>
              <a:rPr lang="en-US" sz="2900" b="1" dirty="0"/>
              <a:t>contravenes</a:t>
            </a:r>
            <a:r>
              <a:rPr lang="en-US" sz="2900" dirty="0"/>
              <a:t> the city's zoning laws</a:t>
            </a:r>
            <a:r>
              <a:rPr lang="en-US" sz="2900" dirty="0" smtClean="0"/>
              <a:t>.</a:t>
            </a:r>
            <a:r>
              <a:rPr lang="tr-TR" sz="2900" dirty="0" smtClean="0"/>
              <a:t> </a:t>
            </a:r>
            <a:r>
              <a:rPr lang="tr-TR" sz="2900" dirty="0" smtClean="0">
                <a:solidFill>
                  <a:schemeClr val="tx2"/>
                </a:solidFill>
              </a:rPr>
              <a:t/>
            </a:r>
            <a:br>
              <a:rPr lang="tr-TR" sz="2900" dirty="0" smtClean="0">
                <a:solidFill>
                  <a:schemeClr val="tx2"/>
                </a:solidFill>
              </a:rPr>
            </a:br>
            <a:endParaRPr lang="en-US" sz="2900" dirty="0"/>
          </a:p>
          <a:p>
            <a:pPr marL="850392" lvl="1" indent="-457200">
              <a:buFont typeface="+mj-lt"/>
              <a:buAutoNum type="arabicPeriod"/>
            </a:pPr>
            <a:r>
              <a:rPr lang="en-US" sz="2900" b="1" dirty="0" smtClean="0"/>
              <a:t>Pursuant </a:t>
            </a:r>
            <a:r>
              <a:rPr lang="en-US" sz="2900" b="1" dirty="0"/>
              <a:t>to</a:t>
            </a:r>
            <a:r>
              <a:rPr lang="en-US" sz="2900" dirty="0"/>
              <a:t> the agreement, the buyer must pay the full amount within 30 days</a:t>
            </a:r>
            <a:r>
              <a:rPr lang="en-US" sz="2900" dirty="0" smtClean="0"/>
              <a:t>.</a:t>
            </a:r>
            <a:r>
              <a:rPr lang="tr-TR" sz="2900" dirty="0" smtClean="0"/>
              <a:t> </a:t>
            </a:r>
            <a:r>
              <a:rPr lang="tr-TR" sz="2900" dirty="0" smtClean="0">
                <a:solidFill>
                  <a:schemeClr val="tx2"/>
                </a:solidFill>
              </a:rPr>
              <a:t>(in </a:t>
            </a:r>
            <a:r>
              <a:rPr lang="tr-TR" sz="2900" dirty="0" err="1" smtClean="0">
                <a:solidFill>
                  <a:schemeClr val="tx2"/>
                </a:solidFill>
              </a:rPr>
              <a:t>agreement</a:t>
            </a:r>
            <a:r>
              <a:rPr lang="tr-TR" sz="2900" dirty="0" smtClean="0">
                <a:solidFill>
                  <a:schemeClr val="tx2"/>
                </a:solidFill>
              </a:rPr>
              <a:t> </a:t>
            </a:r>
            <a:r>
              <a:rPr lang="tr-TR" sz="2900" dirty="0" err="1" smtClean="0">
                <a:solidFill>
                  <a:schemeClr val="tx2"/>
                </a:solidFill>
              </a:rPr>
              <a:t>with</a:t>
            </a:r>
            <a:r>
              <a:rPr lang="tr-TR" sz="2900" dirty="0" smtClean="0">
                <a:solidFill>
                  <a:schemeClr val="tx2"/>
                </a:solidFill>
              </a:rPr>
              <a:t>)</a:t>
            </a:r>
            <a:br>
              <a:rPr lang="tr-TR" sz="2900" dirty="0" smtClean="0">
                <a:solidFill>
                  <a:schemeClr val="tx2"/>
                </a:solidFill>
              </a:rPr>
            </a:br>
            <a:endParaRPr lang="en-US" sz="2900" dirty="0"/>
          </a:p>
          <a:p>
            <a:pPr marL="850392" lvl="1" indent="-457200">
              <a:buFont typeface="+mj-lt"/>
              <a:buAutoNum type="arabicPeriod"/>
            </a:pPr>
            <a:r>
              <a:rPr lang="en-US" sz="2900" dirty="0" smtClean="0"/>
              <a:t>The </a:t>
            </a:r>
            <a:r>
              <a:rPr lang="en-US" sz="2900" dirty="0"/>
              <a:t>property’s legal </a:t>
            </a:r>
            <a:r>
              <a:rPr lang="en-US" sz="2900" b="1" dirty="0"/>
              <a:t>designation</a:t>
            </a:r>
            <a:r>
              <a:rPr lang="en-US" sz="2900" dirty="0"/>
              <a:t> was included in the deed to ensure clarity in </a:t>
            </a:r>
            <a:r>
              <a:rPr lang="en-US" sz="2900" dirty="0" smtClean="0"/>
              <a:t>ownership.</a:t>
            </a:r>
            <a:r>
              <a:rPr lang="tr-TR" sz="2900" dirty="0" smtClean="0"/>
              <a:t> </a:t>
            </a:r>
            <a:r>
              <a:rPr lang="tr-TR" sz="2900" dirty="0" smtClean="0">
                <a:solidFill>
                  <a:schemeClr val="tx2"/>
                </a:solidFill>
              </a:rPr>
              <a:t>(legal </a:t>
            </a:r>
            <a:r>
              <a:rPr lang="tr-TR" sz="2900" dirty="0" err="1" smtClean="0">
                <a:solidFill>
                  <a:schemeClr val="tx2"/>
                </a:solidFill>
              </a:rPr>
              <a:t>description</a:t>
            </a:r>
            <a:r>
              <a:rPr lang="tr-TR" sz="2900" dirty="0" smtClean="0">
                <a:solidFill>
                  <a:schemeClr val="tx2"/>
                </a:solidFill>
              </a:rPr>
              <a:t>)</a:t>
            </a:r>
            <a:br>
              <a:rPr lang="tr-TR" sz="2900" dirty="0" smtClean="0">
                <a:solidFill>
                  <a:schemeClr val="tx2"/>
                </a:solidFill>
              </a:rPr>
            </a:br>
            <a:endParaRPr lang="tr-TR" sz="2900" dirty="0"/>
          </a:p>
          <a:p>
            <a:pPr marL="850392" lvl="1" indent="-457200">
              <a:buFont typeface="+mj-lt"/>
              <a:buAutoNum type="arabicPeriod"/>
            </a:pPr>
            <a:r>
              <a:rPr lang="en-US" sz="2900" dirty="0" smtClean="0"/>
              <a:t>The </a:t>
            </a:r>
            <a:r>
              <a:rPr lang="en-US" sz="2900" dirty="0"/>
              <a:t>government issued a </a:t>
            </a:r>
            <a:r>
              <a:rPr lang="en-US" sz="2900" b="1" dirty="0"/>
              <a:t>compulsory purchase </a:t>
            </a:r>
            <a:r>
              <a:rPr lang="en-US" sz="2900" dirty="0"/>
              <a:t>order to acquire the land for a new highway</a:t>
            </a:r>
            <a:r>
              <a:rPr lang="en-US" sz="2900" dirty="0" smtClean="0"/>
              <a:t>.</a:t>
            </a:r>
            <a:r>
              <a:rPr lang="tr-TR" sz="2900" dirty="0" smtClean="0"/>
              <a:t> </a:t>
            </a:r>
            <a:r>
              <a:rPr lang="tr-TR" sz="2900" dirty="0" smtClean="0">
                <a:solidFill>
                  <a:schemeClr val="tx2"/>
                </a:solidFill>
              </a:rPr>
              <a:t>(</a:t>
            </a:r>
            <a:r>
              <a:rPr lang="tr-TR" sz="2900" dirty="0" err="1" smtClean="0">
                <a:solidFill>
                  <a:schemeClr val="tx2"/>
                </a:solidFill>
              </a:rPr>
              <a:t>state</a:t>
            </a:r>
            <a:r>
              <a:rPr lang="tr-TR" sz="2900" dirty="0" smtClean="0">
                <a:solidFill>
                  <a:schemeClr val="tx2"/>
                </a:solidFill>
              </a:rPr>
              <a:t> </a:t>
            </a:r>
            <a:r>
              <a:rPr lang="tr-TR" sz="2900" dirty="0" err="1" smtClean="0">
                <a:solidFill>
                  <a:schemeClr val="tx2"/>
                </a:solidFill>
              </a:rPr>
              <a:t>purchase</a:t>
            </a:r>
            <a:r>
              <a:rPr lang="tr-TR" sz="2900" dirty="0" smtClean="0">
                <a:solidFill>
                  <a:schemeClr val="tx2"/>
                </a:solidFill>
              </a:rPr>
              <a:t> of </a:t>
            </a:r>
            <a:r>
              <a:rPr lang="tr-TR" sz="2900" dirty="0" err="1" smtClean="0">
                <a:solidFill>
                  <a:schemeClr val="tx2"/>
                </a:solidFill>
              </a:rPr>
              <a:t>privately</a:t>
            </a:r>
            <a:r>
              <a:rPr lang="tr-TR" sz="2900" dirty="0" smtClean="0">
                <a:solidFill>
                  <a:schemeClr val="tx2"/>
                </a:solidFill>
              </a:rPr>
              <a:t> </a:t>
            </a:r>
            <a:r>
              <a:rPr lang="tr-TR" sz="2900" dirty="0" err="1" smtClean="0">
                <a:solidFill>
                  <a:schemeClr val="tx2"/>
                </a:solidFill>
              </a:rPr>
              <a:t>owned</a:t>
            </a:r>
            <a:r>
              <a:rPr lang="tr-TR" sz="2900" dirty="0" smtClean="0">
                <a:solidFill>
                  <a:schemeClr val="tx2"/>
                </a:solidFill>
              </a:rPr>
              <a:t> </a:t>
            </a:r>
            <a:r>
              <a:rPr lang="tr-TR" sz="2900" dirty="0" err="1" smtClean="0">
                <a:solidFill>
                  <a:schemeClr val="tx2"/>
                </a:solidFill>
              </a:rPr>
              <a:t>property</a:t>
            </a:r>
            <a:r>
              <a:rPr lang="tr-TR" sz="2900" dirty="0" smtClean="0">
                <a:solidFill>
                  <a:schemeClr val="tx2"/>
                </a:solidFill>
              </a:rPr>
              <a:t>)</a:t>
            </a:r>
            <a:endParaRPr lang="en-US" sz="2900" dirty="0"/>
          </a:p>
          <a:p>
            <a:endParaRPr lang="en-US" dirty="0"/>
          </a:p>
        </p:txBody>
      </p:sp>
    </p:spTree>
    <p:extLst>
      <p:ext uri="{BB962C8B-B14F-4D97-AF65-F5344CB8AC3E}">
        <p14:creationId xmlns:p14="http://schemas.microsoft.com/office/powerpoint/2010/main" val="299617326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548680"/>
            <a:ext cx="8229600" cy="650336"/>
          </a:xfrm>
        </p:spPr>
        <p:txBody>
          <a:bodyPr>
            <a:normAutofit fontScale="90000"/>
          </a:bodyPr>
          <a:lstStyle/>
          <a:p>
            <a:r>
              <a:rPr lang="tr-TR" dirty="0" err="1" smtClean="0"/>
              <a:t>Law</a:t>
            </a:r>
            <a:r>
              <a:rPr lang="tr-TR" dirty="0" smtClean="0"/>
              <a:t> </a:t>
            </a:r>
            <a:r>
              <a:rPr lang="tr-TR" dirty="0" err="1" smtClean="0"/>
              <a:t>In</a:t>
            </a:r>
            <a:r>
              <a:rPr lang="tr-TR" dirty="0" smtClean="0"/>
              <a:t> </a:t>
            </a:r>
            <a:r>
              <a:rPr lang="tr-TR" dirty="0" err="1" smtClean="0"/>
              <a:t>Practice</a:t>
            </a:r>
            <a:r>
              <a:rPr lang="tr-TR" dirty="0" smtClean="0"/>
              <a:t>: Buy-</a:t>
            </a:r>
            <a:r>
              <a:rPr lang="tr-TR" dirty="0" err="1" smtClean="0"/>
              <a:t>To</a:t>
            </a:r>
            <a:r>
              <a:rPr lang="tr-TR" dirty="0" smtClean="0"/>
              <a:t>-</a:t>
            </a:r>
            <a:r>
              <a:rPr lang="tr-TR" dirty="0" err="1" smtClean="0"/>
              <a:t>Let</a:t>
            </a:r>
            <a:endParaRPr lang="en-US" dirty="0"/>
          </a:p>
        </p:txBody>
      </p:sp>
      <p:graphicFrame>
        <p:nvGraphicFramePr>
          <p:cNvPr id="4" name="Diyagram 3"/>
          <p:cNvGraphicFramePr/>
          <p:nvPr>
            <p:extLst>
              <p:ext uri="{D42A27DB-BD31-4B8C-83A1-F6EECF244321}">
                <p14:modId xmlns:p14="http://schemas.microsoft.com/office/powerpoint/2010/main" val="349105205"/>
              </p:ext>
            </p:extLst>
          </p:nvPr>
        </p:nvGraphicFramePr>
        <p:xfrm>
          <a:off x="179512" y="1268760"/>
          <a:ext cx="8784976" cy="54726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4246989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404664"/>
            <a:ext cx="8229600" cy="494928"/>
          </a:xfrm>
        </p:spPr>
        <p:txBody>
          <a:bodyPr>
            <a:noAutofit/>
          </a:bodyPr>
          <a:lstStyle/>
          <a:p>
            <a:r>
              <a:rPr lang="tr-TR" sz="3600" dirty="0" smtClean="0"/>
              <a:t>Reading 3: </a:t>
            </a:r>
            <a:r>
              <a:rPr lang="tr-TR" sz="3600" dirty="0" err="1" smtClean="0"/>
              <a:t>tenancy</a:t>
            </a:r>
            <a:r>
              <a:rPr lang="tr-TR" sz="3600" dirty="0" smtClean="0"/>
              <a:t> </a:t>
            </a:r>
            <a:r>
              <a:rPr lang="tr-TR" sz="3600" dirty="0" err="1" smtClean="0"/>
              <a:t>agreement</a:t>
            </a:r>
            <a:r>
              <a:rPr lang="tr-TR" sz="3600" dirty="0" smtClean="0"/>
              <a:t> </a:t>
            </a:r>
            <a:r>
              <a:rPr lang="tr-TR" sz="3600" dirty="0" err="1" smtClean="0"/>
              <a:t>example</a:t>
            </a:r>
            <a:r>
              <a:rPr lang="tr-TR" sz="3600" dirty="0" smtClean="0"/>
              <a:t> </a:t>
            </a:r>
            <a:endParaRPr lang="en-US" sz="3600" dirty="0"/>
          </a:p>
        </p:txBody>
      </p:sp>
      <p:sp>
        <p:nvSpPr>
          <p:cNvPr id="3" name="İçerik Yer Tutucusu 2"/>
          <p:cNvSpPr>
            <a:spLocks noGrp="1"/>
          </p:cNvSpPr>
          <p:nvPr>
            <p:ph idx="1"/>
          </p:nvPr>
        </p:nvSpPr>
        <p:spPr>
          <a:xfrm>
            <a:off x="179512" y="908720"/>
            <a:ext cx="8856984" cy="5949280"/>
          </a:xfrm>
        </p:spPr>
        <p:txBody>
          <a:bodyPr>
            <a:noAutofit/>
          </a:bodyPr>
          <a:lstStyle/>
          <a:p>
            <a:pPr marL="0" indent="0">
              <a:buNone/>
            </a:pPr>
            <a:r>
              <a:rPr lang="en-US" sz="1300" b="1" dirty="0" smtClean="0"/>
              <a:t>1</a:t>
            </a:r>
            <a:r>
              <a:rPr lang="en-US" sz="1300" b="1" dirty="0"/>
              <a:t>. Parties</a:t>
            </a:r>
          </a:p>
          <a:p>
            <a:pPr marL="0" indent="0">
              <a:buNone/>
            </a:pPr>
            <a:r>
              <a:rPr lang="en-US" sz="1400" dirty="0" smtClean="0"/>
              <a:t>L</a:t>
            </a:r>
            <a:r>
              <a:rPr lang="tr-TR" sz="1400" smtClean="0"/>
              <a:t>essor</a:t>
            </a:r>
            <a:r>
              <a:rPr lang="en-US" sz="1400" b="1" smtClean="0"/>
              <a:t>:</a:t>
            </a:r>
            <a:r>
              <a:rPr lang="en-US" sz="1400" smtClean="0"/>
              <a:t> </a:t>
            </a:r>
            <a:r>
              <a:rPr lang="en-US" sz="1400" dirty="0"/>
              <a:t>[Full Name], residing at [Landlord’s Address].</a:t>
            </a:r>
            <a:br>
              <a:rPr lang="en-US" sz="1400" dirty="0"/>
            </a:br>
            <a:r>
              <a:rPr lang="tr-TR" sz="1400" dirty="0" err="1" smtClean="0"/>
              <a:t>Lessee</a:t>
            </a:r>
            <a:r>
              <a:rPr lang="en-US" sz="1400" b="1" dirty="0" smtClean="0"/>
              <a:t>:</a:t>
            </a:r>
            <a:r>
              <a:rPr lang="en-US" sz="1400" dirty="0" smtClean="0"/>
              <a:t> </a:t>
            </a:r>
            <a:r>
              <a:rPr lang="en-US" sz="1400" dirty="0"/>
              <a:t>[Full Name], residing at [Tenant’s Current Address].</a:t>
            </a:r>
          </a:p>
          <a:p>
            <a:pPr marL="0" indent="0">
              <a:buNone/>
            </a:pPr>
            <a:r>
              <a:rPr lang="en-US" sz="1400" b="1" dirty="0"/>
              <a:t>2. Duration of the </a:t>
            </a:r>
            <a:r>
              <a:rPr lang="en-US" sz="1400" b="1" dirty="0" smtClean="0"/>
              <a:t>Agreement</a:t>
            </a:r>
            <a:r>
              <a:rPr lang="tr-TR" sz="1400" b="1" dirty="0" smtClean="0"/>
              <a:t>: </a:t>
            </a:r>
            <a:r>
              <a:rPr lang="en-US" sz="1400" dirty="0" smtClean="0"/>
              <a:t>This </a:t>
            </a:r>
            <a:r>
              <a:rPr lang="en-US" sz="1400" dirty="0"/>
              <a:t>tenancy begins on [Start Date] and will last for a fixed term of [Duration, e.g., 12 months], ending on [End Date</a:t>
            </a:r>
            <a:r>
              <a:rPr lang="en-US" sz="1400" dirty="0" smtClean="0"/>
              <a:t>].</a:t>
            </a:r>
            <a:endParaRPr lang="en-US" sz="1400" dirty="0"/>
          </a:p>
          <a:p>
            <a:pPr marL="0" indent="0">
              <a:buNone/>
            </a:pPr>
            <a:r>
              <a:rPr lang="en-US" sz="1400" b="1" dirty="0"/>
              <a:t>3. </a:t>
            </a:r>
            <a:r>
              <a:rPr lang="en-US" sz="1400" b="1" dirty="0" smtClean="0"/>
              <a:t>Rent</a:t>
            </a:r>
            <a:r>
              <a:rPr lang="tr-TR" sz="1400" b="1" dirty="0" smtClean="0"/>
              <a:t>: </a:t>
            </a:r>
            <a:r>
              <a:rPr lang="en-US" sz="1400" dirty="0" smtClean="0"/>
              <a:t>The </a:t>
            </a:r>
            <a:r>
              <a:rPr lang="en-US" sz="1400" dirty="0"/>
              <a:t>Tenant agrees to pay a monthly rent of £[Amount] to the Landlord, payable in advance on the [e.g., 1st day] of each month. Payment will be made via [payment method, e.g., bank transfer</a:t>
            </a:r>
            <a:r>
              <a:rPr lang="en-US" sz="1400" dirty="0" smtClean="0"/>
              <a:t>].</a:t>
            </a:r>
            <a:endParaRPr lang="en-US" sz="1400" b="1" dirty="0"/>
          </a:p>
          <a:p>
            <a:pPr marL="0" indent="0">
              <a:buNone/>
            </a:pPr>
            <a:r>
              <a:rPr lang="en-US" sz="1400" b="1" dirty="0" smtClean="0"/>
              <a:t>4</a:t>
            </a:r>
            <a:r>
              <a:rPr lang="en-US" sz="1400" b="1" dirty="0"/>
              <a:t>. The Landlord's Agreement (Fixed Term)</a:t>
            </a:r>
          </a:p>
          <a:p>
            <a:pPr marL="0" indent="0">
              <a:buNone/>
            </a:pPr>
            <a:r>
              <a:rPr lang="en-US" sz="1400" dirty="0"/>
              <a:t>The Landlord agrees to let the property located at [Property Address] to the Tenant for the duration of the fixed term, subject to the terms of this agreement.</a:t>
            </a:r>
          </a:p>
          <a:p>
            <a:pPr marL="0" indent="0">
              <a:buNone/>
            </a:pPr>
            <a:r>
              <a:rPr lang="en-US" sz="1400" b="1" dirty="0"/>
              <a:t>5. </a:t>
            </a:r>
            <a:r>
              <a:rPr lang="en-US" sz="1400" b="1" dirty="0" smtClean="0"/>
              <a:t>Deposit</a:t>
            </a:r>
            <a:r>
              <a:rPr lang="tr-TR" sz="1400" b="1" dirty="0" smtClean="0"/>
              <a:t>: </a:t>
            </a:r>
            <a:r>
              <a:rPr lang="en-US" sz="1400" dirty="0" smtClean="0"/>
              <a:t>The </a:t>
            </a:r>
            <a:r>
              <a:rPr lang="en-US" sz="1400" dirty="0"/>
              <a:t>Tenant will pay a deposit of £[Amount] to the Landlord before the start of the tenancy. This deposit is held as security for any damage, unpaid rent, or breaches of this agreement</a:t>
            </a:r>
            <a:r>
              <a:rPr lang="en-US" sz="1400" dirty="0" smtClean="0"/>
              <a:t>.</a:t>
            </a:r>
            <a:endParaRPr lang="en-US" sz="1400" b="1" dirty="0"/>
          </a:p>
          <a:p>
            <a:pPr marL="0" indent="0">
              <a:buNone/>
            </a:pPr>
            <a:r>
              <a:rPr lang="en-US" sz="1400" b="1" dirty="0" smtClean="0"/>
              <a:t>6</a:t>
            </a:r>
            <a:r>
              <a:rPr lang="en-US" sz="1400" b="1" dirty="0"/>
              <a:t>. Tenancy Deposit Protection Scheme</a:t>
            </a:r>
          </a:p>
          <a:p>
            <a:pPr marL="0" indent="0">
              <a:buNone/>
            </a:pPr>
            <a:r>
              <a:rPr lang="en-US" sz="1400" dirty="0"/>
              <a:t>The Landlord will register the deposit with an approved Tenancy Deposit Protection (TDP) scheme within 30 days of receiving it and provide the Tenant with details of the scheme, including how the deposit is protected and how disputes are resolved.</a:t>
            </a:r>
          </a:p>
          <a:p>
            <a:pPr marL="0" indent="0">
              <a:buNone/>
            </a:pPr>
            <a:r>
              <a:rPr lang="en-US" sz="1400" b="1" dirty="0"/>
              <a:t>7. Expiry</a:t>
            </a:r>
          </a:p>
          <a:p>
            <a:pPr marL="0" indent="0">
              <a:buNone/>
            </a:pPr>
            <a:r>
              <a:rPr lang="en-US" sz="1400" dirty="0"/>
              <a:t>At the end of the fixed term, the tenancy will:</a:t>
            </a:r>
          </a:p>
          <a:p>
            <a:pPr marL="0" indent="0">
              <a:buNone/>
            </a:pPr>
            <a:r>
              <a:rPr lang="en-US" sz="1400" dirty="0"/>
              <a:t>Automatically become a periodic tenancy unless renewed or terminated in writing by either party, providing at least [e.g., one month's notice].</a:t>
            </a:r>
          </a:p>
          <a:p>
            <a:pPr marL="0" indent="0">
              <a:buNone/>
            </a:pPr>
            <a:r>
              <a:rPr lang="en-US" sz="1400" b="1" dirty="0"/>
              <a:t>8. Breaches of the Agreement</a:t>
            </a:r>
          </a:p>
          <a:p>
            <a:pPr marL="0" indent="0">
              <a:buNone/>
            </a:pPr>
            <a:r>
              <a:rPr lang="en-US" sz="1400" dirty="0"/>
              <a:t>If the Tenant breaches this agreement, including failure to pay rent or causing damage to the property:</a:t>
            </a:r>
          </a:p>
          <a:p>
            <a:pPr marL="0" indent="0">
              <a:buNone/>
            </a:pPr>
            <a:r>
              <a:rPr lang="en-US" sz="1400" dirty="0"/>
              <a:t>The Landlord reserves the right to serve a notice to end the tenancy early, following legal procedures.</a:t>
            </a:r>
          </a:p>
          <a:p>
            <a:pPr marL="0" indent="0">
              <a:buNone/>
            </a:pPr>
            <a:r>
              <a:rPr lang="en-US" sz="1400" dirty="0"/>
              <a:t>The deposit may be used to cover damages or unpaid rent.</a:t>
            </a:r>
          </a:p>
          <a:p>
            <a:pPr marL="0" indent="0">
              <a:buNone/>
            </a:pPr>
            <a:endParaRPr lang="en-US" sz="1300" dirty="0"/>
          </a:p>
        </p:txBody>
      </p:sp>
    </p:spTree>
    <p:extLst>
      <p:ext uri="{BB962C8B-B14F-4D97-AF65-F5344CB8AC3E}">
        <p14:creationId xmlns:p14="http://schemas.microsoft.com/office/powerpoint/2010/main" val="66989267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126</TotalTime>
  <Words>734</Words>
  <Application>Microsoft Office PowerPoint</Application>
  <PresentationFormat>Ekran Gösterisi (4:3)</PresentationFormat>
  <Paragraphs>92</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Akış</vt:lpstr>
      <vt:lpstr>PROFESSIONAL ENGLISH IV</vt:lpstr>
      <vt:lpstr>UNIT 7: REAL PROPERTY LAW</vt:lpstr>
      <vt:lpstr>PowerPoint Sunusu</vt:lpstr>
      <vt:lpstr>PowerPoint Sunusu</vt:lpstr>
      <vt:lpstr>What is the difference between personal property and real property?</vt:lpstr>
      <vt:lpstr>PowerPoint Sunusu</vt:lpstr>
      <vt:lpstr>Language Use 2</vt:lpstr>
      <vt:lpstr>Law In Practice: Buy-To-Let</vt:lpstr>
      <vt:lpstr>Reading 3: tenancy agreement example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PROFESSIONAL ENGLISH III</dc:title>
  <dc:creator>Ozen TEKIN</dc:creator>
  <cp:lastModifiedBy>Ozen TEKIN</cp:lastModifiedBy>
  <cp:revision>9</cp:revision>
  <dcterms:created xsi:type="dcterms:W3CDTF">2025-01-17T12:00:21Z</dcterms:created>
  <dcterms:modified xsi:type="dcterms:W3CDTF">2026-03-16T07:24:06Z</dcterms:modified>
</cp:coreProperties>
</file>