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1" r:id="rId3"/>
    <p:sldId id="262" r:id="rId4"/>
    <p:sldId id="263" r:id="rId5"/>
    <p:sldId id="264" r:id="rId6"/>
    <p:sldId id="265" r:id="rId7"/>
    <p:sldId id="266" r:id="rId8"/>
    <p:sldId id="276" r:id="rId9"/>
    <p:sldId id="277" r:id="rId10"/>
    <p:sldId id="278" r:id="rId11"/>
    <p:sldId id="279" r:id="rId12"/>
    <p:sldId id="267" r:id="rId13"/>
    <p:sldId id="280" r:id="rId14"/>
    <p:sldId id="281" r:id="rId15"/>
    <p:sldId id="268" r:id="rId16"/>
    <p:sldId id="269" r:id="rId17"/>
    <p:sldId id="270" r:id="rId18"/>
    <p:sldId id="275" r:id="rId19"/>
    <p:sldId id="271" r:id="rId20"/>
    <p:sldId id="272" r:id="rId21"/>
    <p:sldId id="273" r:id="rId22"/>
    <p:sldId id="260" r:id="rId2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3" autoAdjust="0"/>
    <p:restoredTop sz="94660"/>
  </p:normalViewPr>
  <p:slideViewPr>
    <p:cSldViewPr snapToGrid="0">
      <p:cViewPr varScale="1">
        <p:scale>
          <a:sx n="70" d="100"/>
          <a:sy n="70" d="100"/>
        </p:scale>
        <p:origin x="7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676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737790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428931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1.11.2020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91201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pPr/>
              <a:t>1.11.2020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26939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1.11.2020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1995183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1.11.2020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349296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pPr/>
              <a:t>1.11.2020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963785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3720DD-5B6D-40BF-8493-A6B52D484E6B}" type="datetimeFigureOut">
              <a:rPr lang="tr-TR" smtClean="0"/>
              <a:pPr/>
              <a:t>1.11.2020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64528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23720DD-5B6D-40BF-8493-A6B52D484E6B}" type="datetimeFigureOut">
              <a:rPr lang="tr-TR" smtClean="0"/>
              <a:pPr/>
              <a:t>1.11.2020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solidFill>
                <a:srgbClr val="637052"/>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solidFill>
                  <a:srgbClr val="637052"/>
                </a:solidFill>
              </a:rPr>
              <a:pPr/>
              <a:t>‹#›</a:t>
            </a:fld>
            <a:endParaRPr lang="tr-TR">
              <a:solidFill>
                <a:srgbClr val="637052"/>
              </a:solidFill>
            </a:endParaRPr>
          </a:p>
        </p:txBody>
      </p:sp>
    </p:spTree>
    <p:extLst>
      <p:ext uri="{BB962C8B-B14F-4D97-AF65-F5344CB8AC3E}">
        <p14:creationId xmlns:p14="http://schemas.microsoft.com/office/powerpoint/2010/main" val="1797295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pPr/>
              <a:t>1.11.2020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extLst>
      <p:ext uri="{BB962C8B-B14F-4D97-AF65-F5344CB8AC3E}">
        <p14:creationId xmlns:p14="http://schemas.microsoft.com/office/powerpoint/2010/main" val="2296215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23720DD-5B6D-40BF-8493-A6B52D484E6B}" type="datetimeFigureOut">
              <a:rPr lang="tr-TR" smtClean="0"/>
              <a:pPr/>
              <a:t>1.11.2020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02176B-0E47-46AC-8F43-DAB4B8A37D06}"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8135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a:spLocks noGrp="1"/>
          </p:cNvSpPr>
          <p:nvPr/>
        </p:nvSpPr>
        <p:spPr>
          <a:xfrm>
            <a:off x="2069094" y="1534292"/>
            <a:ext cx="7992888" cy="125400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tr-TR" dirty="0" smtClean="0">
                <a:solidFill>
                  <a:srgbClr val="292934"/>
                </a:solidFill>
                <a:latin typeface="Times New Roman" pitchFamily="18" charset="0"/>
                <a:cs typeface="Times New Roman" pitchFamily="18" charset="0"/>
              </a:rPr>
              <a:t>Tıbbi Dokümantasyon Dersi</a:t>
            </a:r>
            <a:endParaRPr lang="tr-TR" dirty="0">
              <a:solidFill>
                <a:srgbClr val="292934"/>
              </a:solidFill>
              <a:latin typeface="Times New Roman" pitchFamily="18" charset="0"/>
              <a:cs typeface="Times New Roman" pitchFamily="18" charset="0"/>
            </a:endParaRPr>
          </a:p>
        </p:txBody>
      </p:sp>
      <p:sp>
        <p:nvSpPr>
          <p:cNvPr id="5" name="Alt Başlık 2"/>
          <p:cNvSpPr>
            <a:spLocks noGrp="1"/>
          </p:cNvSpPr>
          <p:nvPr/>
        </p:nvSpPr>
        <p:spPr>
          <a:xfrm>
            <a:off x="2865138" y="5670198"/>
            <a:ext cx="6400800" cy="62292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tr-TR" sz="2000" dirty="0" err="1">
                <a:solidFill>
                  <a:srgbClr val="292934">
                    <a:tint val="75000"/>
                  </a:srgbClr>
                </a:solidFill>
                <a:latin typeface="Times New Roman" pitchFamily="18" charset="0"/>
                <a:cs typeface="Times New Roman" pitchFamily="18" charset="0"/>
              </a:rPr>
              <a:t>Öğr</a:t>
            </a:r>
            <a:r>
              <a:rPr lang="tr-TR" sz="2000" dirty="0">
                <a:solidFill>
                  <a:srgbClr val="292934">
                    <a:tint val="75000"/>
                  </a:srgbClr>
                </a:solidFill>
                <a:latin typeface="Times New Roman" pitchFamily="18" charset="0"/>
                <a:cs typeface="Times New Roman" pitchFamily="18" charset="0"/>
              </a:rPr>
              <a:t>. Gör. Şeyda ÇAVMAK</a:t>
            </a:r>
          </a:p>
        </p:txBody>
      </p:sp>
      <p:sp>
        <p:nvSpPr>
          <p:cNvPr id="6" name="Başlık 1"/>
          <p:cNvSpPr txBox="1">
            <a:spLocks/>
          </p:cNvSpPr>
          <p:nvPr/>
        </p:nvSpPr>
        <p:spPr>
          <a:xfrm>
            <a:off x="1908378" y="3208056"/>
            <a:ext cx="8710396" cy="1254001"/>
          </a:xfrm>
          <a:prstGeom prst="rect">
            <a:avLst/>
          </a:prstGeom>
        </p:spPr>
        <p:txBody>
          <a:bodyPr vert="horz" lIns="91440" tIns="45720" rIns="91440" bIns="45720" rtlCol="0" anchor="ctr">
            <a:norm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90000"/>
              </a:lnSpc>
              <a:spcBef>
                <a:spcPts val="1000"/>
              </a:spcBef>
            </a:pPr>
            <a:r>
              <a:rPr lang="tr-TR" sz="2800" i="1" dirty="0">
                <a:solidFill>
                  <a:srgbClr val="000000"/>
                </a:solidFill>
                <a:latin typeface="Times New Roman" panose="02020603050405020304" pitchFamily="18" charset="0"/>
                <a:cs typeface="Times New Roman" panose="02020603050405020304" pitchFamily="18" charset="0"/>
              </a:rPr>
              <a:t>Tıbbi </a:t>
            </a:r>
            <a:r>
              <a:rPr lang="tr-TR" sz="2800" i="1" dirty="0" smtClean="0">
                <a:solidFill>
                  <a:srgbClr val="000000"/>
                </a:solidFill>
                <a:latin typeface="Times New Roman" panose="02020603050405020304" pitchFamily="18" charset="0"/>
                <a:cs typeface="Times New Roman" panose="02020603050405020304" pitchFamily="18" charset="0"/>
              </a:rPr>
              <a:t>Doküman ve Rapor Türleri</a:t>
            </a:r>
            <a:endParaRPr lang="tr-TR" sz="2800" i="1" dirty="0">
              <a:solidFill>
                <a:prstClr val="black"/>
              </a:solidFill>
              <a:latin typeface="Times New Roman" panose="02020603050405020304" pitchFamily="18" charset="0"/>
              <a:cs typeface="Times New Roman" panose="02020603050405020304"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43610" y="511507"/>
            <a:ext cx="1495053" cy="1488408"/>
          </a:xfrm>
          <a:prstGeom prst="rect">
            <a:avLst/>
          </a:prstGeom>
        </p:spPr>
      </p:pic>
    </p:spTree>
    <p:extLst>
      <p:ext uri="{BB962C8B-B14F-4D97-AF65-F5344CB8AC3E}">
        <p14:creationId xmlns:p14="http://schemas.microsoft.com/office/powerpoint/2010/main" val="3497056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146412"/>
          </a:xfrm>
        </p:spPr>
        <p:txBody>
          <a:bodyPr>
            <a:normAutofit/>
          </a:bodyPr>
          <a:lstStyle/>
          <a:p>
            <a:pPr algn="ctr"/>
            <a:r>
              <a:rPr lang="tr-TR" sz="4000" b="1" i="1" dirty="0" smtClean="0">
                <a:latin typeface="Times New Roman" panose="02020603050405020304" pitchFamily="18" charset="0"/>
                <a:cs typeface="Times New Roman" panose="02020603050405020304" pitchFamily="18" charset="0"/>
              </a:rPr>
              <a:t>MEDULA</a:t>
            </a:r>
            <a:endParaRPr lang="tr-TR" sz="40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lnSpc>
                <a:spcPct val="150000"/>
              </a:lnSpc>
              <a:buFont typeface="Arial" panose="020B0604020202020204" pitchFamily="34" charset="0"/>
              <a:buChar char="•"/>
            </a:pPr>
            <a:r>
              <a:rPr lang="tr-TR" dirty="0" err="1" smtClean="0">
                <a:latin typeface="Times New Roman" panose="02020603050405020304" pitchFamily="18" charset="0"/>
                <a:cs typeface="Times New Roman" panose="02020603050405020304" pitchFamily="18" charset="0"/>
              </a:rPr>
              <a:t>SGK’nın</a:t>
            </a:r>
            <a:r>
              <a:rPr lang="tr-TR" dirty="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Genel Sağlık sigortası kapsamında; Emekli </a:t>
            </a:r>
            <a:r>
              <a:rPr lang="tr-TR" dirty="0">
                <a:latin typeface="Times New Roman" panose="02020603050405020304" pitchFamily="18" charset="0"/>
                <a:cs typeface="Times New Roman" panose="02020603050405020304" pitchFamily="18" charset="0"/>
              </a:rPr>
              <a:t>Sandığı, </a:t>
            </a:r>
            <a:r>
              <a:rPr lang="tr-TR" dirty="0" err="1" smtClean="0">
                <a:latin typeface="Times New Roman" panose="02020603050405020304" pitchFamily="18" charset="0"/>
                <a:cs typeface="Times New Roman" panose="02020603050405020304" pitchFamily="18" charset="0"/>
              </a:rPr>
              <a:t>Bağ-kur</a:t>
            </a:r>
            <a:r>
              <a:rPr lang="tr-TR" dirty="0" smtClean="0">
                <a:latin typeface="Times New Roman" panose="02020603050405020304" pitchFamily="18" charset="0"/>
                <a:cs typeface="Times New Roman" panose="02020603050405020304" pitchFamily="18" charset="0"/>
              </a:rPr>
              <a:t>, SSK </a:t>
            </a:r>
            <a:r>
              <a:rPr lang="tr-TR" dirty="0">
                <a:latin typeface="Times New Roman" panose="02020603050405020304" pitchFamily="18" charset="0"/>
                <a:cs typeface="Times New Roman" panose="02020603050405020304" pitchFamily="18" charset="0"/>
              </a:rPr>
              <a:t>ve </a:t>
            </a:r>
            <a:r>
              <a:rPr lang="tr-TR" dirty="0" err="1" smtClean="0">
                <a:latin typeface="Times New Roman" panose="02020603050405020304" pitchFamily="18" charset="0"/>
                <a:cs typeface="Times New Roman" panose="02020603050405020304" pitchFamily="18" charset="0"/>
              </a:rPr>
              <a:t>Yeşilkart</a:t>
            </a:r>
            <a:r>
              <a:rPr lang="tr-TR" dirty="0" smtClean="0">
                <a:latin typeface="Times New Roman" panose="02020603050405020304" pitchFamily="18" charset="0"/>
                <a:cs typeface="Times New Roman" panose="02020603050405020304" pitchFamily="18" charset="0"/>
              </a:rPr>
              <a:t>  uygulamalarını tek bir çatı altında </a:t>
            </a:r>
            <a:r>
              <a:rPr lang="tr-TR" dirty="0">
                <a:latin typeface="Times New Roman" panose="02020603050405020304" pitchFamily="18" charset="0"/>
                <a:cs typeface="Times New Roman" panose="02020603050405020304" pitchFamily="18" charset="0"/>
              </a:rPr>
              <a:t>toplamayı hedeflediği çalışmanın bilişim ayağıdır.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Devlet </a:t>
            </a:r>
            <a:r>
              <a:rPr lang="tr-TR" dirty="0">
                <a:latin typeface="Times New Roman" panose="02020603050405020304" pitchFamily="18" charset="0"/>
                <a:cs typeface="Times New Roman" panose="02020603050405020304" pitchFamily="18" charset="0"/>
              </a:rPr>
              <a:t>hastaneleri, özel hastaneler, üniversite hastaneleri, diyaliz merkezleri ve diğer birçok sağlık kuruluşunun verdikleri hizmet, kullandıkları tıbbi malzeme ve ilaçların bedelinin geri ödeme kurumu tarafından ödenmesi için MEDULA sisteminin kullanılması gerekmektedir.</a:t>
            </a:r>
          </a:p>
        </p:txBody>
      </p:sp>
    </p:spTree>
    <p:extLst>
      <p:ext uri="{BB962C8B-B14F-4D97-AF65-F5344CB8AC3E}">
        <p14:creationId xmlns:p14="http://schemas.microsoft.com/office/powerpoint/2010/main" val="3877123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641446"/>
            <a:ext cx="10058400" cy="777922"/>
          </a:xfrm>
        </p:spPr>
        <p:txBody>
          <a:bodyPr>
            <a:normAutofit/>
          </a:bodyPr>
          <a:lstStyle/>
          <a:p>
            <a:pPr marL="91440" lvl="0" indent="-91440" algn="ctr">
              <a:lnSpc>
                <a:spcPct val="90000"/>
              </a:lnSpc>
              <a:spcBef>
                <a:spcPts val="1200"/>
              </a:spcBef>
              <a:spcAft>
                <a:spcPts val="200"/>
              </a:spcAft>
            </a:pPr>
            <a:r>
              <a:rPr lang="tr-TR" sz="2800" b="1" i="1" spc="0" dirty="0">
                <a:solidFill>
                  <a:srgbClr val="000000">
                    <a:lumMod val="75000"/>
                    <a:lumOff val="25000"/>
                  </a:srgbClr>
                </a:solidFill>
                <a:latin typeface="Times New Roman" panose="02020603050405020304" pitchFamily="18" charset="0"/>
                <a:cs typeface="Times New Roman" panose="02020603050405020304" pitchFamily="18" charset="0"/>
              </a:rPr>
              <a:t>Tıbbi Sekreterlerin Raporlar Konusundaki </a:t>
            </a:r>
            <a:r>
              <a:rPr lang="tr-TR" sz="2800" b="1" i="1" spc="0" dirty="0" smtClean="0">
                <a:solidFill>
                  <a:srgbClr val="000000">
                    <a:lumMod val="75000"/>
                    <a:lumOff val="25000"/>
                  </a:srgbClr>
                </a:solidFill>
                <a:latin typeface="Times New Roman" panose="02020603050405020304" pitchFamily="18" charset="0"/>
                <a:cs typeface="Times New Roman" panose="02020603050405020304" pitchFamily="18" charset="0"/>
              </a:rPr>
              <a:t>Sorumlulukları</a:t>
            </a:r>
            <a:endParaRPr lang="tr-TR" sz="6000" dirty="0"/>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Tıbbi </a:t>
            </a:r>
            <a:r>
              <a:rPr lang="tr-TR" dirty="0">
                <a:latin typeface="Times New Roman" panose="02020603050405020304" pitchFamily="18" charset="0"/>
                <a:cs typeface="Times New Roman" panose="02020603050405020304" pitchFamily="18" charset="0"/>
              </a:rPr>
              <a:t>raporları yazmak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Tıbbi raporların onaylanmasını sağlamak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Tıbbi </a:t>
            </a:r>
            <a:r>
              <a:rPr lang="tr-TR" dirty="0">
                <a:latin typeface="Times New Roman" panose="02020603050405020304" pitchFamily="18" charset="0"/>
                <a:cs typeface="Times New Roman" panose="02020603050405020304" pitchFamily="18" charset="0"/>
              </a:rPr>
              <a:t>raporları kayıt defterine işlenmesini </a:t>
            </a:r>
            <a:r>
              <a:rPr lang="tr-TR" dirty="0" smtClean="0">
                <a:latin typeface="Times New Roman" panose="02020603050405020304" pitchFamily="18" charset="0"/>
                <a:cs typeface="Times New Roman" panose="02020603050405020304" pitchFamily="18" charset="0"/>
              </a:rPr>
              <a:t>sağlamak</a:t>
            </a:r>
          </a:p>
          <a:p>
            <a:pPr marL="457200" indent="-457200" algn="just">
              <a:buFont typeface="+mj-lt"/>
              <a:buAutoNum type="arabicPeriod"/>
            </a:pPr>
            <a:r>
              <a:rPr lang="tr-TR" dirty="0" smtClean="0">
                <a:latin typeface="Times New Roman" panose="02020603050405020304" pitchFamily="18" charset="0"/>
                <a:cs typeface="Times New Roman" panose="02020603050405020304" pitchFamily="18" charset="0"/>
              </a:rPr>
              <a:t> Tıbbi </a:t>
            </a:r>
            <a:r>
              <a:rPr lang="tr-TR" dirty="0">
                <a:latin typeface="Times New Roman" panose="02020603050405020304" pitchFamily="18" charset="0"/>
                <a:cs typeface="Times New Roman" panose="02020603050405020304" pitchFamily="18" charset="0"/>
              </a:rPr>
              <a:t>raporları dosyalarına yerleştirmek </a:t>
            </a:r>
            <a:endParaRPr lang="tr-TR" dirty="0" smtClean="0">
              <a:latin typeface="Times New Roman" panose="02020603050405020304" pitchFamily="18" charset="0"/>
              <a:cs typeface="Times New Roman" panose="02020603050405020304" pitchFamily="18" charset="0"/>
            </a:endParaRPr>
          </a:p>
          <a:p>
            <a:pPr marL="457200" indent="-457200" algn="just">
              <a:buFont typeface="+mj-lt"/>
              <a:buAutoNum type="arabicPeriod"/>
            </a:pPr>
            <a:r>
              <a:rPr lang="tr-TR" dirty="0" smtClean="0">
                <a:latin typeface="Times New Roman" panose="02020603050405020304" pitchFamily="18" charset="0"/>
                <a:cs typeface="Times New Roman" panose="02020603050405020304" pitchFamily="18" charset="0"/>
              </a:rPr>
              <a:t>Tıbbi </a:t>
            </a:r>
            <a:r>
              <a:rPr lang="tr-TR" dirty="0">
                <a:latin typeface="Times New Roman" panose="02020603050405020304" pitchFamily="18" charset="0"/>
                <a:cs typeface="Times New Roman" panose="02020603050405020304" pitchFamily="18" charset="0"/>
              </a:rPr>
              <a:t>raporların ilgililere ulaşmasını sağlamak</a:t>
            </a:r>
          </a:p>
        </p:txBody>
      </p:sp>
    </p:spTree>
    <p:extLst>
      <p:ext uri="{BB962C8B-B14F-4D97-AF65-F5344CB8AC3E}">
        <p14:creationId xmlns:p14="http://schemas.microsoft.com/office/powerpoint/2010/main" val="31024165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600501"/>
            <a:ext cx="10058400" cy="877551"/>
          </a:xfrm>
        </p:spPr>
        <p:txBody>
          <a:bodyPr>
            <a:normAutofit fontScale="90000"/>
          </a:bodyPr>
          <a:lstStyle/>
          <a:p>
            <a:pPr algn="ctr"/>
            <a:r>
              <a:rPr lang="tr-TR" dirty="0">
                <a:solidFill>
                  <a:srgbClr val="333333"/>
                </a:solidFill>
                <a:latin typeface="Bree Serif"/>
              </a:rPr>
              <a:t/>
            </a:r>
            <a:br>
              <a:rPr lang="tr-TR" dirty="0">
                <a:solidFill>
                  <a:srgbClr val="333333"/>
                </a:solidFill>
                <a:latin typeface="Bree Serif"/>
              </a:rPr>
            </a:br>
            <a:r>
              <a:rPr lang="tr-TR" sz="4000" b="1" i="1" dirty="0">
                <a:solidFill>
                  <a:srgbClr val="333333"/>
                </a:solidFill>
                <a:latin typeface="Times New Roman" panose="02020603050405020304" pitchFamily="18" charset="0"/>
                <a:cs typeface="Times New Roman" panose="02020603050405020304" pitchFamily="18" charset="0"/>
              </a:rPr>
              <a:t>Tıbbi Raporların Niteliği</a:t>
            </a:r>
            <a:endParaRPr lang="tr-TR" b="1" i="1" dirty="0"/>
          </a:p>
        </p:txBody>
      </p:sp>
      <p:sp>
        <p:nvSpPr>
          <p:cNvPr id="3" name="İçerik Yer Tutucusu 2"/>
          <p:cNvSpPr>
            <a:spLocks noGrp="1"/>
          </p:cNvSpPr>
          <p:nvPr>
            <p:ph idx="1"/>
          </p:nvPr>
        </p:nvSpPr>
        <p:spPr>
          <a:xfrm>
            <a:off x="1097280" y="1845734"/>
            <a:ext cx="10058400" cy="4336702"/>
          </a:xfrm>
        </p:spPr>
        <p:txBody>
          <a:bodyPr>
            <a:normAutofit fontScale="92500" lnSpcReduction="20000"/>
          </a:bodyPr>
          <a:lstStyle/>
          <a:p>
            <a:pPr algn="just">
              <a:lnSpc>
                <a:spcPct val="150000"/>
              </a:lnSpc>
              <a:buFont typeface="Arial" panose="020B0604020202020204" pitchFamily="34" charset="0"/>
              <a:buChar char="•"/>
            </a:pPr>
            <a:r>
              <a:rPr lang="tr-TR" dirty="0">
                <a:solidFill>
                  <a:srgbClr val="333333"/>
                </a:solidFill>
                <a:latin typeface="Times New Roman" panose="02020603050405020304" pitchFamily="18" charset="0"/>
                <a:cs typeface="Times New Roman" panose="02020603050405020304" pitchFamily="18" charset="0"/>
              </a:rPr>
              <a:t>İnsan sağlığı, bedeni ve akli durumu hakkında rapor vermeye sadece hekim yetkilidir.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Tıbbi </a:t>
            </a:r>
            <a:r>
              <a:rPr lang="tr-TR" dirty="0">
                <a:solidFill>
                  <a:srgbClr val="333333"/>
                </a:solidFill>
                <a:latin typeface="Times New Roman" panose="02020603050405020304" pitchFamily="18" charset="0"/>
                <a:cs typeface="Times New Roman" panose="02020603050405020304" pitchFamily="18" charset="0"/>
              </a:rPr>
              <a:t>raporların yasal kavramlar göz önünde bulundurularak, kurallara uygun şekilde hazırlanmalıdır</a:t>
            </a:r>
            <a:r>
              <a:rPr lang="tr-TR" dirty="0" smtClean="0">
                <a:solidFill>
                  <a:srgbClr val="333333"/>
                </a:solidFill>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Özellikle </a:t>
            </a:r>
            <a:r>
              <a:rPr lang="tr-TR" dirty="0">
                <a:solidFill>
                  <a:srgbClr val="333333"/>
                </a:solidFill>
                <a:latin typeface="Times New Roman" panose="02020603050405020304" pitchFamily="18" charset="0"/>
                <a:cs typeface="Times New Roman" panose="02020603050405020304" pitchFamily="18" charset="0"/>
              </a:rPr>
              <a:t>hukuki süreçte önemli bir yer tutan raporlar istenilen niteliğe uygun hazırlanmadığında sürecin aksamasına ve bazen yanlış kararlar verilmesine sebep olabileceği için raporlar titizlikle hazırlanmalıdır.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Tıbbi </a:t>
            </a:r>
            <a:r>
              <a:rPr lang="tr-TR" dirty="0">
                <a:solidFill>
                  <a:srgbClr val="333333"/>
                </a:solidFill>
                <a:latin typeface="Times New Roman" panose="02020603050405020304" pitchFamily="18" charset="0"/>
                <a:cs typeface="Times New Roman" panose="02020603050405020304" pitchFamily="18" charset="0"/>
              </a:rPr>
              <a:t>raporlar doğru, yansız ve gerekçeli olmalıdır</a:t>
            </a:r>
            <a:r>
              <a:rPr lang="tr-TR" dirty="0" smtClean="0">
                <a:solidFill>
                  <a:srgbClr val="333333"/>
                </a:solidFill>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 </a:t>
            </a:r>
            <a:r>
              <a:rPr lang="tr-TR" dirty="0">
                <a:solidFill>
                  <a:srgbClr val="333333"/>
                </a:solidFill>
                <a:latin typeface="Times New Roman" panose="02020603050405020304" pitchFamily="18" charset="0"/>
                <a:cs typeface="Times New Roman" panose="02020603050405020304" pitchFamily="18" charset="0"/>
              </a:rPr>
              <a:t>Adli raporlar ayrı bir önem taşımaktadır. Davalarda taraflar arasında anlaşmazlık esastır. Tıbbi raporlara itiraz edilebilmektedir. Raporlar hakkında bir tereddüt olursa kanaat verici olmayan ve aynı konuda birbirleri ile çelişki gösteren raporlar hakkında Adli Tıp Meclisinin düşüncesi sorulur.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847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01003"/>
          </a:xfrm>
        </p:spPr>
        <p:txBody>
          <a:bodyPr>
            <a:normAutofit/>
          </a:bodyPr>
          <a:lstStyle/>
          <a:p>
            <a:pPr algn="ctr"/>
            <a:r>
              <a:rPr lang="tr-TR" sz="4000" b="1" i="1" dirty="0" smtClean="0">
                <a:latin typeface="Times New Roman" panose="02020603050405020304" pitchFamily="18" charset="0"/>
                <a:cs typeface="Times New Roman" panose="02020603050405020304" pitchFamily="18" charset="0"/>
              </a:rPr>
              <a:t>Rapor Yazma Aşamaları</a:t>
            </a:r>
            <a:endParaRPr lang="tr-TR" sz="40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3"/>
            <a:ext cx="10058400" cy="4363997"/>
          </a:xfrm>
        </p:spPr>
        <p:txBody>
          <a:bodyPr>
            <a:noAutofit/>
          </a:bodyPr>
          <a:lstStyle/>
          <a:p>
            <a:pPr marL="457200" indent="-457200" algn="just">
              <a:lnSpc>
                <a:spcPct val="170000"/>
              </a:lnSpc>
              <a:buAutoNum type="arabicPeriod"/>
            </a:pPr>
            <a:r>
              <a:rPr lang="tr-TR" sz="1800" b="1" dirty="0" smtClean="0">
                <a:latin typeface="Times New Roman" panose="02020603050405020304" pitchFamily="18" charset="0"/>
                <a:cs typeface="Times New Roman" panose="02020603050405020304" pitchFamily="18" charset="0"/>
              </a:rPr>
              <a:t>Bilgilerin </a:t>
            </a:r>
            <a:r>
              <a:rPr lang="tr-TR" sz="1800" b="1" dirty="0">
                <a:latin typeface="Times New Roman" panose="02020603050405020304" pitchFamily="18" charset="0"/>
                <a:cs typeface="Times New Roman" panose="02020603050405020304" pitchFamily="18" charset="0"/>
              </a:rPr>
              <a:t>toplanması: </a:t>
            </a:r>
            <a:r>
              <a:rPr lang="tr-TR" sz="1800" dirty="0">
                <a:latin typeface="Times New Roman" panose="02020603050405020304" pitchFamily="18" charset="0"/>
                <a:cs typeface="Times New Roman" panose="02020603050405020304" pitchFamily="18" charset="0"/>
              </a:rPr>
              <a:t>Burada raporun konusu ve amacı önem taşımaktadır. Toplanacak bilgiler raporun konusuyla ilgili olmalı ve belirlenen amaca hizmet etmelidir. </a:t>
            </a:r>
            <a:endParaRPr lang="tr-TR" sz="1800" dirty="0" smtClean="0">
              <a:latin typeface="Times New Roman" panose="02020603050405020304" pitchFamily="18" charset="0"/>
              <a:cs typeface="Times New Roman" panose="02020603050405020304" pitchFamily="18" charset="0"/>
            </a:endParaRPr>
          </a:p>
          <a:p>
            <a:pPr marL="457200" indent="-457200" algn="just">
              <a:lnSpc>
                <a:spcPct val="170000"/>
              </a:lnSpc>
              <a:buAutoNum type="arabicPeriod"/>
            </a:pPr>
            <a:r>
              <a:rPr lang="tr-TR" sz="1800" b="1" dirty="0" smtClean="0">
                <a:latin typeface="Times New Roman" panose="02020603050405020304" pitchFamily="18" charset="0"/>
                <a:cs typeface="Times New Roman" panose="02020603050405020304" pitchFamily="18" charset="0"/>
              </a:rPr>
              <a:t>Rapor </a:t>
            </a:r>
            <a:r>
              <a:rPr lang="tr-TR" sz="1800" b="1" dirty="0">
                <a:latin typeface="Times New Roman" panose="02020603050405020304" pitchFamily="18" charset="0"/>
                <a:cs typeface="Times New Roman" panose="02020603050405020304" pitchFamily="18" charset="0"/>
              </a:rPr>
              <a:t>planının hazırlanması</a:t>
            </a:r>
            <a:r>
              <a:rPr lang="tr-TR" sz="1800" dirty="0">
                <a:latin typeface="Times New Roman" panose="02020603050405020304" pitchFamily="18" charset="0"/>
                <a:cs typeface="Times New Roman" panose="02020603050405020304" pitchFamily="18" charset="0"/>
              </a:rPr>
              <a:t>: Raporun anlaşılabilmesi belli bir düzen içinde hazırlanmasına bağlıdır. Bir rapor planı genellikle aşağıdaki düzenlemeyi içermelidir. </a:t>
            </a:r>
            <a:endParaRPr lang="tr-TR" sz="1800" dirty="0" smtClean="0">
              <a:latin typeface="Times New Roman" panose="02020603050405020304" pitchFamily="18" charset="0"/>
              <a:cs typeface="Times New Roman" panose="02020603050405020304" pitchFamily="18" charset="0"/>
            </a:endParaRPr>
          </a:p>
          <a:p>
            <a:pPr algn="just">
              <a:lnSpc>
                <a:spcPct val="170000"/>
              </a:lnSpc>
              <a:buFont typeface="Wingdings" panose="05000000000000000000" pitchFamily="2" charset="2"/>
              <a:buChar char="ü"/>
            </a:pPr>
            <a:r>
              <a:rPr lang="tr-TR" sz="1800" dirty="0">
                <a:latin typeface="Times New Roman" panose="02020603050405020304" pitchFamily="18" charset="0"/>
                <a:cs typeface="Times New Roman" panose="02020603050405020304" pitchFamily="18" charset="0"/>
              </a:rPr>
              <a:t> </a:t>
            </a:r>
            <a:r>
              <a:rPr lang="tr-TR" sz="1800" dirty="0" smtClean="0">
                <a:latin typeface="Times New Roman" panose="02020603050405020304" pitchFamily="18" charset="0"/>
                <a:cs typeface="Times New Roman" panose="02020603050405020304" pitchFamily="18" charset="0"/>
              </a:rPr>
              <a:t> Hazırlanacak </a:t>
            </a:r>
            <a:r>
              <a:rPr lang="tr-TR" sz="1800" dirty="0">
                <a:latin typeface="Times New Roman" panose="02020603050405020304" pitchFamily="18" charset="0"/>
                <a:cs typeface="Times New Roman" panose="02020603050405020304" pitchFamily="18" charset="0"/>
              </a:rPr>
              <a:t>raporun türüne göre bu plana eklenecek veya çıkarılacak </a:t>
            </a:r>
            <a:r>
              <a:rPr lang="tr-TR" sz="1800" dirty="0" smtClean="0">
                <a:latin typeface="Times New Roman" panose="02020603050405020304" pitchFamily="18" charset="0"/>
                <a:cs typeface="Times New Roman" panose="02020603050405020304" pitchFamily="18" charset="0"/>
              </a:rPr>
              <a:t>bölümler bulunabilir.</a:t>
            </a:r>
          </a:p>
          <a:p>
            <a:pPr marL="0" indent="0" algn="just">
              <a:lnSpc>
                <a:spcPct val="170000"/>
              </a:lnSpc>
              <a:buNone/>
            </a:pPr>
            <a:r>
              <a:rPr lang="tr-TR" sz="1800" dirty="0" smtClean="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 Giriş • Olaylar, olgular </a:t>
            </a:r>
            <a:r>
              <a:rPr lang="tr-TR" sz="1800" dirty="0" smtClean="0">
                <a:latin typeface="Times New Roman" panose="02020603050405020304" pitchFamily="18" charset="0"/>
                <a:cs typeface="Times New Roman" panose="02020603050405020304" pitchFamily="18" charset="0"/>
              </a:rPr>
              <a:t> • </a:t>
            </a:r>
            <a:r>
              <a:rPr lang="tr-TR" sz="1800" dirty="0">
                <a:latin typeface="Times New Roman" panose="02020603050405020304" pitchFamily="18" charset="0"/>
                <a:cs typeface="Times New Roman" panose="02020603050405020304" pitchFamily="18" charset="0"/>
              </a:rPr>
              <a:t>Tartışma </a:t>
            </a:r>
            <a:r>
              <a:rPr lang="tr-TR" sz="1800" dirty="0" smtClean="0">
                <a:latin typeface="Times New Roman" panose="02020603050405020304" pitchFamily="18" charset="0"/>
                <a:cs typeface="Times New Roman" panose="02020603050405020304" pitchFamily="18" charset="0"/>
              </a:rPr>
              <a:t>konuları • </a:t>
            </a:r>
            <a:r>
              <a:rPr lang="tr-TR" sz="1800" dirty="0">
                <a:latin typeface="Times New Roman" panose="02020603050405020304" pitchFamily="18" charset="0"/>
                <a:cs typeface="Times New Roman" panose="02020603050405020304" pitchFamily="18" charset="0"/>
              </a:rPr>
              <a:t>Eleştiri ve öneriler (yorum) </a:t>
            </a:r>
            <a:r>
              <a:rPr lang="tr-TR" sz="1800" dirty="0" smtClean="0">
                <a:latin typeface="Times New Roman" panose="02020603050405020304" pitchFamily="18" charset="0"/>
                <a:cs typeface="Times New Roman" panose="02020603050405020304" pitchFamily="18" charset="0"/>
              </a:rPr>
              <a:t> • Sonuç • </a:t>
            </a:r>
            <a:r>
              <a:rPr lang="tr-TR" sz="1800" dirty="0">
                <a:latin typeface="Times New Roman" panose="02020603050405020304" pitchFamily="18" charset="0"/>
                <a:cs typeface="Times New Roman" panose="02020603050405020304" pitchFamily="18" charset="0"/>
              </a:rPr>
              <a:t>Ekler</a:t>
            </a:r>
          </a:p>
        </p:txBody>
      </p:sp>
    </p:spTree>
    <p:extLst>
      <p:ext uri="{BB962C8B-B14F-4D97-AF65-F5344CB8AC3E}">
        <p14:creationId xmlns:p14="http://schemas.microsoft.com/office/powerpoint/2010/main" val="3554249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845734"/>
            <a:ext cx="10058400" cy="4309406"/>
          </a:xfrm>
        </p:spPr>
        <p:txBody>
          <a:bodyPr>
            <a:normAutofit fontScale="85000" lnSpcReduction="10000"/>
          </a:bodyPr>
          <a:lstStyle/>
          <a:p>
            <a:pPr algn="just">
              <a:lnSpc>
                <a:spcPct val="150000"/>
              </a:lnSpc>
            </a:pPr>
            <a:r>
              <a:rPr lang="tr-TR" b="1" dirty="0">
                <a:latin typeface="Times New Roman" panose="02020603050405020304" pitchFamily="18" charset="0"/>
                <a:cs typeface="Times New Roman" panose="02020603050405020304" pitchFamily="18" charset="0"/>
              </a:rPr>
              <a:t>4. Rapor taslağının yazılması: </a:t>
            </a:r>
            <a:r>
              <a:rPr lang="tr-TR" dirty="0">
                <a:latin typeface="Times New Roman" panose="02020603050405020304" pitchFamily="18" charset="0"/>
                <a:cs typeface="Times New Roman" panose="02020603050405020304" pitchFamily="18" charset="0"/>
              </a:rPr>
              <a:t>Elde edilen bilgiler değerlendirilerek, hazırlanan plan doğrultusunda taslak rapor yazılır</a:t>
            </a:r>
            <a:r>
              <a:rPr lang="tr-TR" dirty="0" smtClean="0">
                <a:latin typeface="Times New Roman" panose="02020603050405020304" pitchFamily="18" charset="0"/>
                <a:cs typeface="Times New Roman" panose="02020603050405020304" pitchFamily="18" charset="0"/>
              </a:rPr>
              <a:t>.</a:t>
            </a:r>
          </a:p>
          <a:p>
            <a:pPr algn="just">
              <a:lnSpc>
                <a:spcPct val="150000"/>
              </a:lnSpc>
            </a:pP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5. Rapor taslağının gözden geçirilmesi</a:t>
            </a:r>
            <a:r>
              <a:rPr lang="tr-TR" dirty="0">
                <a:latin typeface="Times New Roman" panose="02020603050405020304" pitchFamily="18" charset="0"/>
                <a:cs typeface="Times New Roman" panose="02020603050405020304" pitchFamily="18" charset="0"/>
              </a:rPr>
              <a:t>: Yazılan taslak rapor, her türlü hatalardan arındırmak ve gerekiyorsa planda değişiklik yapmak için gözden geçirilir. </a:t>
            </a:r>
            <a:endParaRPr lang="tr-TR" dirty="0" smtClean="0">
              <a:latin typeface="Times New Roman" panose="02020603050405020304" pitchFamily="18" charset="0"/>
              <a:cs typeface="Times New Roman" panose="02020603050405020304" pitchFamily="18" charset="0"/>
            </a:endParaRPr>
          </a:p>
          <a:p>
            <a:pPr algn="just">
              <a:lnSpc>
                <a:spcPct val="150000"/>
              </a:lnSpc>
            </a:pPr>
            <a:r>
              <a:rPr lang="tr-TR" b="1" dirty="0" smtClean="0">
                <a:latin typeface="Times New Roman" panose="02020603050405020304" pitchFamily="18" charset="0"/>
                <a:cs typeface="Times New Roman" panose="02020603050405020304" pitchFamily="18" charset="0"/>
              </a:rPr>
              <a:t>6</a:t>
            </a:r>
            <a:r>
              <a:rPr lang="tr-TR" b="1" dirty="0">
                <a:latin typeface="Times New Roman" panose="02020603050405020304" pitchFamily="18" charset="0"/>
                <a:cs typeface="Times New Roman" panose="02020603050405020304" pitchFamily="18" charset="0"/>
              </a:rPr>
              <a:t>. Raporun yazılması</a:t>
            </a:r>
            <a:r>
              <a:rPr lang="tr-TR" dirty="0">
                <a:latin typeface="Times New Roman" panose="02020603050405020304" pitchFamily="18" charset="0"/>
                <a:cs typeface="Times New Roman" panose="02020603050405020304" pitchFamily="18" charset="0"/>
              </a:rPr>
              <a:t>: Rapor, raporu hazırlayan ya da bir başkası tarafından yazım kurallarına uygun olarak bilgisayarda yazılmalıdır</a:t>
            </a:r>
            <a:r>
              <a:rPr lang="tr-TR" dirty="0" smtClean="0">
                <a:latin typeface="Times New Roman" panose="02020603050405020304" pitchFamily="18" charset="0"/>
                <a:cs typeface="Times New Roman" panose="02020603050405020304" pitchFamily="18" charset="0"/>
              </a:rPr>
              <a:t>.</a:t>
            </a:r>
          </a:p>
          <a:p>
            <a:pPr algn="just">
              <a:lnSpc>
                <a:spcPct val="150000"/>
              </a:lnSpc>
            </a:pPr>
            <a:r>
              <a:rPr lang="tr-TR" b="1" dirty="0" smtClean="0">
                <a:latin typeface="Times New Roman" panose="02020603050405020304" pitchFamily="18" charset="0"/>
                <a:cs typeface="Times New Roman" panose="02020603050405020304" pitchFamily="18" charset="0"/>
              </a:rPr>
              <a:t>7</a:t>
            </a:r>
            <a:r>
              <a:rPr lang="tr-TR" b="1" dirty="0">
                <a:latin typeface="Times New Roman" panose="02020603050405020304" pitchFamily="18" charset="0"/>
                <a:cs typeface="Times New Roman" panose="02020603050405020304" pitchFamily="18" charset="0"/>
              </a:rPr>
              <a:t>. Raporun kontrol edilmesi ve imzalanması</a:t>
            </a:r>
            <a:r>
              <a:rPr lang="tr-TR" dirty="0">
                <a:latin typeface="Times New Roman" panose="02020603050405020304" pitchFamily="18" charset="0"/>
                <a:cs typeface="Times New Roman" panose="02020603050405020304" pitchFamily="18" charset="0"/>
              </a:rPr>
              <a:t>: Yazılan rapor, gerek yazım kuralları gerekse diğer hatalar açısından son olarak kontrol edilip eksiklikler ve hatalar düzeltilmelidir. Metnin sonunda raporu hazırlayanların adı soyadı ve imzaları kurallarına uygun olarak yer almalıdır. Son sayfadan önceki bütün sayfalar paraflanmalıdır.</a:t>
            </a:r>
          </a:p>
        </p:txBody>
      </p:sp>
      <p:sp>
        <p:nvSpPr>
          <p:cNvPr id="4" name="Unvan 1"/>
          <p:cNvSpPr>
            <a:spLocks noGrp="1"/>
          </p:cNvSpPr>
          <p:nvPr>
            <p:ph type="title"/>
          </p:nvPr>
        </p:nvSpPr>
        <p:spPr>
          <a:xfrm>
            <a:off x="1097280" y="286603"/>
            <a:ext cx="10058400" cy="1173707"/>
          </a:xfrm>
        </p:spPr>
        <p:txBody>
          <a:bodyPr>
            <a:normAutofit/>
          </a:bodyPr>
          <a:lstStyle/>
          <a:p>
            <a:pPr algn="ctr"/>
            <a:r>
              <a:rPr lang="tr-TR" sz="3600" b="1" i="1" dirty="0" smtClean="0">
                <a:latin typeface="Times New Roman" panose="02020603050405020304" pitchFamily="18" charset="0"/>
                <a:cs typeface="Times New Roman" panose="02020603050405020304" pitchFamily="18" charset="0"/>
              </a:rPr>
              <a:t>Rapor Yazma Aşamaları</a:t>
            </a:r>
            <a:endParaRPr lang="tr-TR"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1997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91821"/>
          </a:xfrm>
        </p:spPr>
        <p:txBody>
          <a:bodyPr>
            <a:normAutofit fontScale="90000"/>
          </a:bodyPr>
          <a:lstStyle/>
          <a:p>
            <a:pPr algn="ctr"/>
            <a:r>
              <a:rPr lang="tr-TR" dirty="0">
                <a:solidFill>
                  <a:srgbClr val="333333"/>
                </a:solidFill>
                <a:latin typeface="Bree Serif"/>
              </a:rPr>
              <a:t/>
            </a:r>
            <a:br>
              <a:rPr lang="tr-TR" dirty="0">
                <a:solidFill>
                  <a:srgbClr val="333333"/>
                </a:solidFill>
                <a:latin typeface="Bree Serif"/>
              </a:rPr>
            </a:br>
            <a:r>
              <a:rPr lang="tr-TR" sz="3600" b="1" i="1" dirty="0">
                <a:solidFill>
                  <a:srgbClr val="333333"/>
                </a:solidFill>
                <a:latin typeface="Times New Roman" panose="02020603050405020304" pitchFamily="18" charset="0"/>
                <a:cs typeface="Times New Roman" panose="02020603050405020304" pitchFamily="18" charset="0"/>
              </a:rPr>
              <a:t>Rapor </a:t>
            </a:r>
            <a:r>
              <a:rPr lang="tr-TR" sz="3600" b="1" i="1" dirty="0" smtClean="0">
                <a:solidFill>
                  <a:srgbClr val="333333"/>
                </a:solidFill>
                <a:latin typeface="Times New Roman" panose="02020603050405020304" pitchFamily="18" charset="0"/>
                <a:cs typeface="Times New Roman" panose="02020603050405020304" pitchFamily="18" charset="0"/>
              </a:rPr>
              <a:t>Türleri</a:t>
            </a:r>
            <a:endParaRPr lang="tr-TR"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097280" y="1845734"/>
            <a:ext cx="10058400" cy="4336702"/>
          </a:xfrm>
        </p:spPr>
        <p:txBody>
          <a:bodyPr>
            <a:normAutofit fontScale="92500" lnSpcReduction="20000"/>
          </a:bodyPr>
          <a:lstStyle/>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Tıbbi Rapor: </a:t>
            </a:r>
            <a:r>
              <a:rPr lang="tr-TR" dirty="0">
                <a:solidFill>
                  <a:srgbClr val="333333"/>
                </a:solidFill>
                <a:latin typeface="Times New Roman" panose="02020603050405020304" pitchFamily="18" charset="0"/>
                <a:cs typeface="Times New Roman" panose="02020603050405020304" pitchFamily="18" charset="0"/>
              </a:rPr>
              <a:t>hekim veya kurul tarafından düzenlenir. Bu raporlarda sonuçlarına göre kesin ya da geçici olmak üzere iki aşaması olabilir.</a:t>
            </a:r>
          </a:p>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Sağlık Raporu: </a:t>
            </a:r>
            <a:r>
              <a:rPr lang="tr-TR" dirty="0">
                <a:solidFill>
                  <a:srgbClr val="333333"/>
                </a:solidFill>
                <a:latin typeface="Times New Roman" panose="02020603050405020304" pitchFamily="18" charset="0"/>
                <a:cs typeface="Times New Roman" panose="02020603050405020304" pitchFamily="18" charset="0"/>
              </a:rPr>
              <a:t>Bir memuriyete girerken, resmi ve özel bir işe alınırken ihtiyaç duyulan raporlardandır. Devlet memuru olmak için adayların bir sağlık kurulu tarafından muayene edilerek durumlarının bir raporla saptanması gerekmektedir. İşe girme, sigorta ve evlilik gibi durumlarda düzenlenir. Sağlık Kurulu Raporları klinik ve laboratuvar muayenelerine ait raporlarla kesin sonuçlar aldıktan sonra düzenlenir.</a:t>
            </a:r>
          </a:p>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Hastalık Raporları:</a:t>
            </a:r>
            <a:r>
              <a:rPr lang="tr-TR" dirty="0">
                <a:solidFill>
                  <a:srgbClr val="333333"/>
                </a:solidFill>
                <a:latin typeface="Times New Roman" panose="02020603050405020304" pitchFamily="18" charset="0"/>
                <a:cs typeface="Times New Roman" panose="02020603050405020304" pitchFamily="18" charset="0"/>
              </a:rPr>
              <a:t> Tıbbi şikâyet ve rahatsızlığı bulunan kişilerin hastalık durumunu ve istirahat gerektirip gerektirmediğini açıklayan raporlardır. Kişinin hastalığı ve rahatsızlığı geçene kadar süre istirahat etmesi gerektiği belirtilir.</a:t>
            </a:r>
          </a:p>
          <a:p>
            <a:endParaRPr lang="tr-TR" dirty="0"/>
          </a:p>
        </p:txBody>
      </p:sp>
    </p:spTree>
    <p:extLst>
      <p:ext uri="{BB962C8B-B14F-4D97-AF65-F5344CB8AC3E}">
        <p14:creationId xmlns:p14="http://schemas.microsoft.com/office/powerpoint/2010/main" val="1801806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187355"/>
          </a:xfrm>
        </p:spPr>
        <p:txBody>
          <a:bodyPr/>
          <a:lstStyle/>
          <a:p>
            <a:pPr algn="ctr"/>
            <a:r>
              <a:rPr lang="tr-TR" sz="3200" b="1" i="1" dirty="0">
                <a:solidFill>
                  <a:srgbClr val="333333"/>
                </a:solidFill>
                <a:latin typeface="Times New Roman" panose="02020603050405020304" pitchFamily="18" charset="0"/>
                <a:cs typeface="Times New Roman" panose="02020603050405020304" pitchFamily="18" charset="0"/>
              </a:rPr>
              <a:t>Rapor Türleri</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İdari Raporlar: </a:t>
            </a:r>
            <a:r>
              <a:rPr lang="tr-TR" dirty="0">
                <a:solidFill>
                  <a:srgbClr val="333333"/>
                </a:solidFill>
                <a:latin typeface="Times New Roman" panose="02020603050405020304" pitchFamily="18" charset="0"/>
                <a:cs typeface="Times New Roman" panose="02020603050405020304" pitchFamily="18" charset="0"/>
              </a:rPr>
              <a:t>Sağlık ve hastalık durumunu belirleyen idari amaçlı raporlardır.</a:t>
            </a:r>
          </a:p>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Ölüm Raporları:</a:t>
            </a:r>
            <a:r>
              <a:rPr lang="tr-TR" dirty="0">
                <a:solidFill>
                  <a:srgbClr val="333333"/>
                </a:solidFill>
                <a:latin typeface="Times New Roman" panose="02020603050405020304" pitchFamily="18" charset="0"/>
                <a:cs typeface="Times New Roman" panose="02020603050405020304" pitchFamily="18" charset="0"/>
              </a:rPr>
              <a:t> Ölüm ruhsatiyesi, gömme izni kâğıdı için gereklidir. Hekim ölüm raporunu cesedi muayene ederek yazar.</a:t>
            </a:r>
          </a:p>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Adli Raporlar: </a:t>
            </a:r>
            <a:r>
              <a:rPr lang="tr-TR" dirty="0">
                <a:solidFill>
                  <a:srgbClr val="333333"/>
                </a:solidFill>
                <a:latin typeface="Times New Roman" panose="02020603050405020304" pitchFamily="18" charset="0"/>
                <a:cs typeface="Times New Roman" panose="02020603050405020304" pitchFamily="18" charset="0"/>
              </a:rPr>
              <a:t>Adli makamlarca hekimden istenen ve kişinin durumunu tespit ederek, sorulan soruları yanıtlayan, hekimin görüş ve kanaatini bildiren raporlardır. Cinayet ve kaza gibi, adli olaylardan zarar gören ya da ceza sorumluluğu ve medeni haklarını kullanma ehliyetinin tayini için resmi bilirkişiler ya da bilirkişi tayin edilen kurumlar ve hekimler tarafından adli raporlar yazılmaktadır. Yaralanma raporları, Cinsel Suçlar ile ilgili raporlar, Yaş tayini raporları, Keşif ve Otopsi raporları örnek olarak verilebilir.</a:t>
            </a:r>
          </a:p>
          <a:p>
            <a:endParaRPr lang="tr-TR" dirty="0"/>
          </a:p>
        </p:txBody>
      </p:sp>
    </p:spTree>
    <p:extLst>
      <p:ext uri="{BB962C8B-B14F-4D97-AF65-F5344CB8AC3E}">
        <p14:creationId xmlns:p14="http://schemas.microsoft.com/office/powerpoint/2010/main" val="4235813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269242"/>
          </a:xfrm>
        </p:spPr>
        <p:txBody>
          <a:bodyPr/>
          <a:lstStyle/>
          <a:p>
            <a:pPr algn="ctr"/>
            <a:r>
              <a:rPr lang="tr-TR" sz="3200" b="1" i="1" dirty="0">
                <a:solidFill>
                  <a:srgbClr val="333333"/>
                </a:solidFill>
                <a:latin typeface="Times New Roman" panose="02020603050405020304" pitchFamily="18" charset="0"/>
                <a:cs typeface="Times New Roman" panose="02020603050405020304" pitchFamily="18" charset="0"/>
              </a:rPr>
              <a:t>Rapor Türleri</a:t>
            </a:r>
            <a:endParaRPr lang="tr-TR" dirty="0"/>
          </a:p>
        </p:txBody>
      </p:sp>
      <p:sp>
        <p:nvSpPr>
          <p:cNvPr id="3" name="İçerik Yer Tutucusu 2"/>
          <p:cNvSpPr>
            <a:spLocks noGrp="1"/>
          </p:cNvSpPr>
          <p:nvPr>
            <p:ph idx="1"/>
          </p:nvPr>
        </p:nvSpPr>
        <p:spPr>
          <a:xfrm>
            <a:off x="1097280" y="1845734"/>
            <a:ext cx="10058400" cy="4459532"/>
          </a:xfrm>
        </p:spPr>
        <p:txBody>
          <a:bodyPr>
            <a:normAutofit fontScale="85000" lnSpcReduction="10000"/>
          </a:bodyPr>
          <a:lstStyle/>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Bilimsel Raporlar:</a:t>
            </a:r>
            <a:r>
              <a:rPr lang="tr-TR" dirty="0">
                <a:solidFill>
                  <a:srgbClr val="333333"/>
                </a:solidFill>
                <a:latin typeface="Times New Roman" panose="02020603050405020304" pitchFamily="18" charset="0"/>
                <a:cs typeface="Times New Roman" panose="02020603050405020304" pitchFamily="18" charset="0"/>
              </a:rPr>
              <a:t> Değişik bilimsel konular ve araştırmalar sonucunda düzenlenirler. Tıbbi araştırma ve inceleme sonuçlarını belirleyen ve hekimlerin yararlanması için düzenlenen raporlardır</a:t>
            </a:r>
            <a:r>
              <a:rPr lang="tr-TR" dirty="0" smtClean="0">
                <a:solidFill>
                  <a:srgbClr val="333333"/>
                </a:solidFill>
                <a:latin typeface="Times New Roman" panose="02020603050405020304" pitchFamily="18" charset="0"/>
                <a:cs typeface="Times New Roman" panose="02020603050405020304" pitchFamily="18" charset="0"/>
              </a:rPr>
              <a:t>.</a:t>
            </a:r>
          </a:p>
          <a:p>
            <a:pPr lvl="0" algn="just">
              <a:lnSpc>
                <a:spcPct val="160000"/>
              </a:lnSpc>
              <a:buClr>
                <a:srgbClr val="E48312"/>
              </a:buClr>
            </a:pPr>
            <a:r>
              <a:rPr lang="tr-TR" b="1" dirty="0">
                <a:solidFill>
                  <a:srgbClr val="333333"/>
                </a:solidFill>
                <a:latin typeface="Times New Roman" panose="02020603050405020304" pitchFamily="18" charset="0"/>
                <a:cs typeface="Times New Roman" panose="02020603050405020304" pitchFamily="18" charset="0"/>
              </a:rPr>
              <a:t>İstirahat Raporları: </a:t>
            </a:r>
            <a:r>
              <a:rPr lang="tr-TR" dirty="0">
                <a:solidFill>
                  <a:srgbClr val="333333"/>
                </a:solidFill>
                <a:latin typeface="Times New Roman" panose="02020603050405020304" pitchFamily="18" charset="0"/>
                <a:cs typeface="Times New Roman" panose="02020603050405020304" pitchFamily="18" charset="0"/>
              </a:rPr>
              <a:t>Sigortalılara tek hekim tarafından bir defada en fazla 10 güne kadar rapor verilebilmektedir. İstirahat sonrasında kontrol muayenesi raporda belirtilmiş ise hekim bunu bir defa daha tekrarlayabilmekte ve yine en fazla 10 güne kadar olmak kaydı ile toplamda en fazla 20 gün istirahat verebilmektedir. İkinci rapordan sonraki raporların ise sağlık kurulu tarafından verilmesi gerekmektedir. Bir sigortalıya bir takvim yılı içerisinde tek hekim (aynı veya farklı hekimler) tarafından en fazla 40 gün rapor verilebildiğinden; 40 günü aşan raporlar ise sağlık kurulu tarafından verilmektedir. Rapor sürelerine ilişkin bu iki durum da, hazırlanan E-ödenek programı tarafından kontrol edilmekte ve aynı hekim tarafından sigortalıya iki defadan ve toplamda 20 günden fazla, ya da tek hekim tarafından bir takvim yılı içerisinde 40 günden fazla rapor verilmesi önlenmektedir.</a:t>
            </a:r>
            <a:endParaRPr lang="tr-TR" dirty="0">
              <a:solidFill>
                <a:srgbClr val="000000">
                  <a:lumMod val="75000"/>
                  <a:lumOff val="25000"/>
                </a:srgbClr>
              </a:solidFill>
              <a:latin typeface="Times New Roman" panose="02020603050405020304" pitchFamily="18" charset="0"/>
              <a:cs typeface="Times New Roman" panose="02020603050405020304" pitchFamily="18" charset="0"/>
            </a:endParaRPr>
          </a:p>
          <a:p>
            <a:pPr algn="just">
              <a:lnSpc>
                <a:spcPct val="150000"/>
              </a:lnSpc>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189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050878"/>
          </a:xfrm>
        </p:spPr>
        <p:txBody>
          <a:bodyPr/>
          <a:lstStyle/>
          <a:p>
            <a:pPr algn="ctr"/>
            <a:r>
              <a:rPr lang="tr-TR" sz="3200" b="1" i="1" dirty="0">
                <a:solidFill>
                  <a:srgbClr val="333333"/>
                </a:solidFill>
                <a:latin typeface="Times New Roman" panose="02020603050405020304" pitchFamily="18" charset="0"/>
                <a:cs typeface="Times New Roman" panose="02020603050405020304" pitchFamily="18" charset="0"/>
              </a:rPr>
              <a:t>Rapor Türleri</a:t>
            </a:r>
            <a:endParaRPr lang="tr-TR" dirty="0"/>
          </a:p>
        </p:txBody>
      </p:sp>
      <p:sp>
        <p:nvSpPr>
          <p:cNvPr id="3" name="İçerik Yer Tutucusu 2"/>
          <p:cNvSpPr>
            <a:spLocks noGrp="1"/>
          </p:cNvSpPr>
          <p:nvPr>
            <p:ph idx="1"/>
          </p:nvPr>
        </p:nvSpPr>
        <p:spPr>
          <a:xfrm>
            <a:off x="1097280" y="1845733"/>
            <a:ext cx="10058400" cy="4514123"/>
          </a:xfrm>
        </p:spPr>
        <p:txBody>
          <a:bodyPr>
            <a:normAutofit fontScale="85000" lnSpcReduction="10000"/>
          </a:bodyPr>
          <a:lstStyle/>
          <a:p>
            <a:pPr algn="just">
              <a:lnSpc>
                <a:spcPct val="150000"/>
              </a:lnSpc>
            </a:pPr>
            <a:r>
              <a:rPr lang="tr-TR" b="1" dirty="0">
                <a:solidFill>
                  <a:srgbClr val="333333"/>
                </a:solidFill>
                <a:latin typeface="Times New Roman" panose="02020603050405020304" pitchFamily="18" charset="0"/>
                <a:cs typeface="Times New Roman" panose="02020603050405020304" pitchFamily="18" charset="0"/>
              </a:rPr>
              <a:t>İlaç Raporları: </a:t>
            </a:r>
            <a:r>
              <a:rPr lang="tr-TR" dirty="0">
                <a:solidFill>
                  <a:srgbClr val="333333"/>
                </a:solidFill>
                <a:latin typeface="Times New Roman" panose="02020603050405020304" pitchFamily="18" charset="0"/>
                <a:cs typeface="Times New Roman" panose="02020603050405020304" pitchFamily="18" charset="0"/>
              </a:rPr>
              <a:t>Elektronik ortamda düzenlenecek ve bu raporlar başhekimlik tarafından elektronik ortamda onaylanacaktır.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Elektronik </a:t>
            </a:r>
            <a:r>
              <a:rPr lang="tr-TR" dirty="0">
                <a:solidFill>
                  <a:srgbClr val="333333"/>
                </a:solidFill>
                <a:latin typeface="Times New Roman" panose="02020603050405020304" pitchFamily="18" charset="0"/>
                <a:cs typeface="Times New Roman" panose="02020603050405020304" pitchFamily="18" charset="0"/>
              </a:rPr>
              <a:t>olarak düzenlen raporların, elektronik imza çalışmaları tamamlanıncaya kadar bir çıktısı alınarak düzenleyen hekim/hekimlerin ıslak imza ve kaşesinden sonra arşivlenecektir</a:t>
            </a:r>
            <a:r>
              <a:rPr lang="tr-TR" dirty="0" smtClean="0">
                <a:solidFill>
                  <a:srgbClr val="333333"/>
                </a:solidFill>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 </a:t>
            </a:r>
            <a:r>
              <a:rPr lang="tr-TR" dirty="0">
                <a:solidFill>
                  <a:srgbClr val="333333"/>
                </a:solidFill>
                <a:latin typeface="Times New Roman" panose="02020603050405020304" pitchFamily="18" charset="0"/>
                <a:cs typeface="Times New Roman" panose="02020603050405020304" pitchFamily="18" charset="0"/>
              </a:rPr>
              <a:t>Elektronik ortamda düzenlenmeyen raporların bir örneği hasta veya hasta yakınına verilecektir. Rapor formatında raporun tedavi edilen kişiye ait olup olmadığının tespiti amacıyla “T.C Kimlik Numarası” hanesi yer almaktadır.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Bazı </a:t>
            </a:r>
            <a:r>
              <a:rPr lang="tr-TR" dirty="0">
                <a:solidFill>
                  <a:srgbClr val="333333"/>
                </a:solidFill>
                <a:latin typeface="Times New Roman" panose="02020603050405020304" pitchFamily="18" charset="0"/>
                <a:cs typeface="Times New Roman" panose="02020603050405020304" pitchFamily="18" charset="0"/>
              </a:rPr>
              <a:t>ilaçlar için düzenlenecek raporlarda, ilaç/ilaçların kullanım dozu, uygulama planı ve süresi de belirtilir. Düzenlenen raporlar, tedavi süresi boyunca geçerli olmakla birlikte iki yıl sonunda raporlar yenilenmelidir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Aile </a:t>
            </a:r>
            <a:r>
              <a:rPr lang="tr-TR" dirty="0">
                <a:solidFill>
                  <a:srgbClr val="333333"/>
                </a:solidFill>
                <a:latin typeface="Times New Roman" panose="02020603050405020304" pitchFamily="18" charset="0"/>
                <a:cs typeface="Times New Roman" panose="02020603050405020304" pitchFamily="18" charset="0"/>
              </a:rPr>
              <a:t>hekimliği sözleşmesi imzalayan aile hekimliği uzmanı ve diğer uzman hekimleri aldıkları eğitim dahilinde ıslak imza ve kaşe ile ilaç kullanım raporları düzenleyebilecektir.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9274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64525"/>
          </a:xfrm>
        </p:spPr>
        <p:txBody>
          <a:bodyPr>
            <a:normAutofit fontScale="90000"/>
          </a:bodyPr>
          <a:lstStyle/>
          <a:p>
            <a:pPr algn="ctr"/>
            <a:r>
              <a:rPr lang="tr-TR" dirty="0">
                <a:solidFill>
                  <a:srgbClr val="333333"/>
                </a:solidFill>
                <a:latin typeface="Bree Serif"/>
              </a:rPr>
              <a:t/>
            </a:r>
            <a:br>
              <a:rPr lang="tr-TR" dirty="0">
                <a:solidFill>
                  <a:srgbClr val="333333"/>
                </a:solidFill>
                <a:latin typeface="Bree Serif"/>
              </a:rPr>
            </a:br>
            <a:r>
              <a:rPr lang="tr-TR" sz="3600" b="1" i="1" dirty="0">
                <a:solidFill>
                  <a:srgbClr val="333333"/>
                </a:solidFill>
                <a:latin typeface="Times New Roman" panose="02020603050405020304" pitchFamily="18" charset="0"/>
                <a:cs typeface="Times New Roman" panose="02020603050405020304" pitchFamily="18" charset="0"/>
              </a:rPr>
              <a:t>Raporların Düzenlenmesi</a:t>
            </a:r>
            <a:endParaRPr lang="tr-TR"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lnSpcReduction="10000"/>
          </a:bodyPr>
          <a:lstStyle/>
          <a:p>
            <a:pPr marL="0" indent="0" algn="just">
              <a:lnSpc>
                <a:spcPct val="150000"/>
              </a:lnSpc>
              <a:buNone/>
            </a:pPr>
            <a:r>
              <a:rPr lang="tr-TR" dirty="0">
                <a:solidFill>
                  <a:srgbClr val="333333"/>
                </a:solidFill>
                <a:latin typeface="Times New Roman" panose="02020603050405020304" pitchFamily="18" charset="0"/>
                <a:cs typeface="Times New Roman" panose="02020603050405020304" pitchFamily="18" charset="0"/>
              </a:rPr>
              <a:t>	</a:t>
            </a:r>
            <a:r>
              <a:rPr lang="tr-TR" dirty="0" smtClean="0">
                <a:solidFill>
                  <a:srgbClr val="333333"/>
                </a:solidFill>
                <a:latin typeface="Times New Roman" panose="02020603050405020304" pitchFamily="18" charset="0"/>
                <a:cs typeface="Times New Roman" panose="02020603050405020304" pitchFamily="18" charset="0"/>
              </a:rPr>
              <a:t>Son </a:t>
            </a:r>
            <a:r>
              <a:rPr lang="tr-TR" dirty="0">
                <a:solidFill>
                  <a:srgbClr val="333333"/>
                </a:solidFill>
                <a:latin typeface="Times New Roman" panose="02020603050405020304" pitchFamily="18" charset="0"/>
                <a:cs typeface="Times New Roman" panose="02020603050405020304" pitchFamily="18" charset="0"/>
              </a:rPr>
              <a:t>dönemlerde elektronik bilgi sistemlerinin yaygınlaşması ile birlikte tıbbi raporlarda elektronik ortamda hazırlanmaya başlamıştır. Ancak bazı durumlarda kâğıt ortamında rapor hazırlanmaya devam etmektedir. Kâğıt ortamında düzenlenen raporlar;</a:t>
            </a:r>
          </a:p>
          <a:p>
            <a:pPr algn="just">
              <a:lnSpc>
                <a:spcPct val="150000"/>
              </a:lnSpc>
              <a:buFont typeface="Arial" panose="020B0604020202020204" pitchFamily="34" charset="0"/>
              <a:buChar char="•"/>
            </a:pPr>
            <a:r>
              <a:rPr lang="tr-TR" dirty="0">
                <a:solidFill>
                  <a:srgbClr val="333333"/>
                </a:solidFill>
                <a:latin typeface="Times New Roman" panose="02020603050405020304" pitchFamily="18" charset="0"/>
                <a:cs typeface="Times New Roman" panose="02020603050405020304" pitchFamily="18" charset="0"/>
              </a:rPr>
              <a:t>Sigortalılara aile hekimleri, belediye hastaneleri ve askeri hastaneler tarafından verilen istirahat raporları ile kurum tabiplerinin işçi personellere verdikleri </a:t>
            </a:r>
            <a:r>
              <a:rPr lang="tr-TR" dirty="0" smtClean="0">
                <a:solidFill>
                  <a:srgbClr val="333333"/>
                </a:solidFill>
                <a:latin typeface="Times New Roman" panose="02020603050405020304" pitchFamily="18" charset="0"/>
                <a:cs typeface="Times New Roman" panose="02020603050405020304" pitchFamily="18" charset="0"/>
              </a:rPr>
              <a:t>raporlar</a:t>
            </a:r>
            <a:endParaRPr lang="tr-TR" dirty="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Anlaşması </a:t>
            </a:r>
            <a:r>
              <a:rPr lang="tr-TR" dirty="0">
                <a:solidFill>
                  <a:srgbClr val="333333"/>
                </a:solidFill>
                <a:latin typeface="Times New Roman" panose="02020603050405020304" pitchFamily="18" charset="0"/>
                <a:cs typeface="Times New Roman" panose="02020603050405020304" pitchFamily="18" charset="0"/>
              </a:rPr>
              <a:t>olmayan sağlık hizmeti sunucusu hekimlerinin düzenledikleri raporlar ile anlaşmalı özel hastanelerin anlaşma dışında kalan branşlar için düzenledikleri </a:t>
            </a:r>
            <a:r>
              <a:rPr lang="tr-TR" dirty="0" smtClean="0">
                <a:solidFill>
                  <a:srgbClr val="333333"/>
                </a:solidFill>
                <a:latin typeface="Times New Roman" panose="02020603050405020304" pitchFamily="18" charset="0"/>
                <a:cs typeface="Times New Roman" panose="02020603050405020304" pitchFamily="18" charset="0"/>
              </a:rPr>
              <a:t>raporlar.</a:t>
            </a: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İşyeri </a:t>
            </a:r>
            <a:r>
              <a:rPr lang="tr-TR" dirty="0">
                <a:solidFill>
                  <a:srgbClr val="333333"/>
                </a:solidFill>
                <a:latin typeface="Times New Roman" panose="02020603050405020304" pitchFamily="18" charset="0"/>
                <a:cs typeface="Times New Roman" panose="02020603050405020304" pitchFamily="18" charset="0"/>
              </a:rPr>
              <a:t>hekimlerinin düzenlemiş raporlar</a:t>
            </a:r>
          </a:p>
          <a:p>
            <a:endParaRPr lang="tr-TR" dirty="0"/>
          </a:p>
        </p:txBody>
      </p:sp>
    </p:spTree>
    <p:extLst>
      <p:ext uri="{BB962C8B-B14F-4D97-AF65-F5344CB8AC3E}">
        <p14:creationId xmlns:p14="http://schemas.microsoft.com/office/powerpoint/2010/main" val="794944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i="1" dirty="0" smtClean="0">
                <a:latin typeface="Times New Roman" panose="02020603050405020304" pitchFamily="18" charset="0"/>
                <a:cs typeface="Times New Roman" panose="02020603050405020304" pitchFamily="18" charset="0"/>
              </a:rPr>
              <a:t>Tıbbi Doküman</a:t>
            </a:r>
            <a:endParaRPr lang="tr-TR"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v"/>
            </a:pPr>
            <a:r>
              <a:rPr lang="tr-TR" dirty="0" smtClean="0">
                <a:solidFill>
                  <a:srgbClr val="333333"/>
                </a:solidFill>
                <a:latin typeface="Times New Roman" panose="02020603050405020304" pitchFamily="18" charset="0"/>
                <a:cs typeface="Times New Roman" panose="02020603050405020304" pitchFamily="18" charset="0"/>
              </a:rPr>
              <a:t> Tıbbi </a:t>
            </a:r>
            <a:r>
              <a:rPr lang="tr-TR" dirty="0">
                <a:solidFill>
                  <a:srgbClr val="333333"/>
                </a:solidFill>
                <a:latin typeface="Times New Roman" panose="02020603050405020304" pitchFamily="18" charset="0"/>
                <a:cs typeface="Times New Roman" panose="02020603050405020304" pitchFamily="18" charset="0"/>
              </a:rPr>
              <a:t>dokümanlar hastaneye başvuran hastanın tüm verilerinin içinde yer aldığı kayıtlardır. </a:t>
            </a:r>
            <a:endParaRPr lang="tr-TR" dirty="0" smtClean="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v"/>
            </a:pPr>
            <a:r>
              <a:rPr lang="tr-TR" dirty="0" smtClean="0">
                <a:solidFill>
                  <a:srgbClr val="333333"/>
                </a:solidFill>
                <a:latin typeface="Times New Roman" panose="02020603050405020304" pitchFamily="18" charset="0"/>
                <a:cs typeface="Times New Roman" panose="02020603050405020304" pitchFamily="18" charset="0"/>
              </a:rPr>
              <a:t> Bu </a:t>
            </a:r>
            <a:r>
              <a:rPr lang="tr-TR" dirty="0">
                <a:solidFill>
                  <a:srgbClr val="333333"/>
                </a:solidFill>
                <a:latin typeface="Times New Roman" panose="02020603050405020304" pitchFamily="18" charset="0"/>
                <a:cs typeface="Times New Roman" panose="02020603050405020304" pitchFamily="18" charset="0"/>
              </a:rPr>
              <a:t>özelliği sebebiyle tıbbi dokümanların bilimsel kurallara dayandırılarak oluşturulması ve saklanması gerekmektedir</a:t>
            </a:r>
            <a:r>
              <a:rPr lang="tr-TR" dirty="0" smtClean="0">
                <a:solidFill>
                  <a:srgbClr val="333333"/>
                </a:solidFill>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v"/>
            </a:pPr>
            <a:r>
              <a:rPr lang="tr-TR" dirty="0" smtClean="0">
                <a:solidFill>
                  <a:srgbClr val="333333"/>
                </a:solidFill>
                <a:latin typeface="Times New Roman" panose="02020603050405020304" pitchFamily="18" charset="0"/>
                <a:cs typeface="Times New Roman" panose="02020603050405020304" pitchFamily="18" charset="0"/>
              </a:rPr>
              <a:t> Tıbbi </a:t>
            </a:r>
            <a:r>
              <a:rPr lang="tr-TR" dirty="0">
                <a:solidFill>
                  <a:srgbClr val="333333"/>
                </a:solidFill>
                <a:latin typeface="Times New Roman" panose="02020603050405020304" pitchFamily="18" charset="0"/>
                <a:cs typeface="Times New Roman" panose="02020603050405020304" pitchFamily="18" charset="0"/>
              </a:rPr>
              <a:t>raporlar ise, Sağlık Uygulama Tebliğinde belirlenen kriterlere uygun olarak tutulmak zorundadır</a:t>
            </a:r>
            <a:r>
              <a:rPr lang="tr-TR" dirty="0" smtClean="0">
                <a:solidFill>
                  <a:srgbClr val="333333"/>
                </a:solidFill>
                <a:latin typeface="Times New Roman" panose="02020603050405020304" pitchFamily="18" charset="0"/>
                <a:cs typeface="Times New Roman" panose="02020603050405020304" pitchFamily="18" charset="0"/>
              </a:rPr>
              <a:t>.</a:t>
            </a:r>
          </a:p>
          <a:p>
            <a:pPr algn="just">
              <a:lnSpc>
                <a:spcPct val="150000"/>
              </a:lnSpc>
              <a:buFont typeface="Wingdings" panose="05000000000000000000" pitchFamily="2" charset="2"/>
              <a:buChar char="v"/>
            </a:pPr>
            <a:r>
              <a:rPr lang="tr-TR" sz="3200" b="1" i="1" dirty="0" smtClean="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SUT ?</a:t>
            </a:r>
            <a:endParaRPr lang="tr-TR" sz="3200" b="1" i="1" dirty="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131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914400"/>
          </a:xfrm>
        </p:spPr>
        <p:txBody>
          <a:bodyPr/>
          <a:lstStyle/>
          <a:p>
            <a:pPr algn="ctr"/>
            <a:r>
              <a:rPr lang="tr-TR" sz="3200" b="1" i="1" dirty="0">
                <a:solidFill>
                  <a:srgbClr val="333333"/>
                </a:solidFill>
                <a:latin typeface="Times New Roman" panose="02020603050405020304" pitchFamily="18" charset="0"/>
                <a:cs typeface="Times New Roman" panose="02020603050405020304" pitchFamily="18" charset="0"/>
              </a:rPr>
              <a:t>Raporların Düzenlenmesi</a:t>
            </a:r>
            <a:endParaRPr lang="tr-TR" dirty="0"/>
          </a:p>
        </p:txBody>
      </p:sp>
      <p:sp>
        <p:nvSpPr>
          <p:cNvPr id="3" name="İçerik Yer Tutucusu 2"/>
          <p:cNvSpPr>
            <a:spLocks noGrp="1"/>
          </p:cNvSpPr>
          <p:nvPr>
            <p:ph idx="1"/>
          </p:nvPr>
        </p:nvSpPr>
        <p:spPr>
          <a:xfrm>
            <a:off x="1097280" y="1845733"/>
            <a:ext cx="10058400" cy="4486827"/>
          </a:xfrm>
        </p:spPr>
        <p:txBody>
          <a:bodyPr>
            <a:normAutofit fontScale="92500" lnSpcReduction="20000"/>
          </a:bodyPr>
          <a:lstStyle/>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 SGK </a:t>
            </a:r>
            <a:r>
              <a:rPr lang="tr-TR" dirty="0">
                <a:solidFill>
                  <a:srgbClr val="333333"/>
                </a:solidFill>
                <a:latin typeface="Times New Roman" panose="02020603050405020304" pitchFamily="18" charset="0"/>
                <a:cs typeface="Times New Roman" panose="02020603050405020304" pitchFamily="18" charset="0"/>
              </a:rPr>
              <a:t>ile anlaşmalı ikinci ve üçüncü basamak sağlık hizmet sunucusu hekimlerinin iş kazası, meslek hastalığı, hastalık, analık ve emzirme vakaları için düzenlemiş oldukları belgelerin elektronik ortamda </a:t>
            </a:r>
            <a:r>
              <a:rPr lang="tr-TR" dirty="0" err="1">
                <a:solidFill>
                  <a:srgbClr val="333333"/>
                </a:solidFill>
                <a:latin typeface="Times New Roman" panose="02020603050405020304" pitchFamily="18" charset="0"/>
                <a:cs typeface="Times New Roman" panose="02020603050405020304" pitchFamily="18" charset="0"/>
              </a:rPr>
              <a:t>SGK’ya</a:t>
            </a:r>
            <a:r>
              <a:rPr lang="tr-TR" dirty="0">
                <a:solidFill>
                  <a:srgbClr val="333333"/>
                </a:solidFill>
                <a:latin typeface="Times New Roman" panose="02020603050405020304" pitchFamily="18" charset="0"/>
                <a:cs typeface="Times New Roman" panose="02020603050405020304" pitchFamily="18" charset="0"/>
              </a:rPr>
              <a:t> gönderilir.</a:t>
            </a:r>
          </a:p>
          <a:p>
            <a:pPr algn="just">
              <a:lnSpc>
                <a:spcPct val="150000"/>
              </a:lnSpc>
              <a:buFont typeface="Arial" panose="020B0604020202020204" pitchFamily="34" charset="0"/>
              <a:buChar char="•"/>
            </a:pPr>
            <a:r>
              <a:rPr lang="tr-TR" dirty="0" smtClean="0">
                <a:solidFill>
                  <a:srgbClr val="333333"/>
                </a:solidFill>
                <a:latin typeface="Times New Roman" panose="02020603050405020304" pitchFamily="18" charset="0"/>
                <a:cs typeface="Times New Roman" panose="02020603050405020304" pitchFamily="18" charset="0"/>
              </a:rPr>
              <a:t> Sağlık </a:t>
            </a:r>
            <a:r>
              <a:rPr lang="tr-TR" dirty="0">
                <a:solidFill>
                  <a:srgbClr val="333333"/>
                </a:solidFill>
                <a:latin typeface="Times New Roman" panose="02020603050405020304" pitchFamily="18" charset="0"/>
                <a:cs typeface="Times New Roman" panose="02020603050405020304" pitchFamily="18" charset="0"/>
              </a:rPr>
              <a:t>Uygulama Tebliği’nde yer alan bilgilere göre sağlık kurumlarında raporlar aşağıdaki şekilde düzenlenmektedir</a:t>
            </a:r>
            <a:r>
              <a:rPr lang="tr-TR" dirty="0" smtClean="0">
                <a:solidFill>
                  <a:srgbClr val="333333"/>
                </a:solidFill>
                <a:latin typeface="Times New Roman" panose="02020603050405020304" pitchFamily="18" charset="0"/>
                <a:cs typeface="Times New Roman" panose="02020603050405020304" pitchFamily="18" charset="0"/>
              </a:rPr>
              <a:t>.</a:t>
            </a:r>
            <a:endParaRPr lang="tr-TR" dirty="0">
              <a:solidFill>
                <a:srgbClr val="333333"/>
              </a:solidFill>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Ø"/>
            </a:pPr>
            <a:r>
              <a:rPr lang="tr-TR" dirty="0">
                <a:solidFill>
                  <a:srgbClr val="333333"/>
                </a:solidFill>
                <a:latin typeface="Times New Roman" panose="02020603050405020304" pitchFamily="18" charset="0"/>
                <a:cs typeface="Times New Roman" panose="02020603050405020304" pitchFamily="18" charset="0"/>
              </a:rPr>
              <a:t> </a:t>
            </a:r>
            <a:r>
              <a:rPr lang="tr-TR" dirty="0" smtClean="0">
                <a:solidFill>
                  <a:srgbClr val="333333"/>
                </a:solidFill>
                <a:latin typeface="Times New Roman" panose="02020603050405020304" pitchFamily="18" charset="0"/>
                <a:cs typeface="Times New Roman" panose="02020603050405020304" pitchFamily="18" charset="0"/>
              </a:rPr>
              <a:t> </a:t>
            </a:r>
            <a:r>
              <a:rPr lang="tr-TR" dirty="0" smtClean="0">
                <a:solidFill>
                  <a:srgbClr val="333333"/>
                </a:solidFill>
                <a:latin typeface="Times New Roman" panose="02020603050405020304" pitchFamily="18" charset="0"/>
                <a:cs typeface="Times New Roman" panose="02020603050405020304" pitchFamily="18" charset="0"/>
              </a:rPr>
              <a:t>Madde </a:t>
            </a:r>
            <a:r>
              <a:rPr lang="tr-TR" dirty="0">
                <a:solidFill>
                  <a:srgbClr val="333333"/>
                </a:solidFill>
                <a:latin typeface="Times New Roman" panose="02020603050405020304" pitchFamily="18" charset="0"/>
                <a:cs typeface="Times New Roman" panose="02020603050405020304" pitchFamily="18" charset="0"/>
              </a:rPr>
              <a:t>1.10. Sağlık raporlarının düzenlenmesi: Sağlık rapor formatları ile bu raporların tasdik, mühür ve diğer uygulamalarında Sağlık Bakanlığı mevzuatı ve MEDULA sistemindeki düzenlemelere uyulacaktır. MEDULA hastane sistemini kullanan sağlık hizmeti sunucuları raporları elektronik ortamda düzenleyecek ve bu raporlar başhekimlik tarafından elektronik ortamda onaylanacaktır. Sağlık kurulu raporlarına ait istisnai düzenlemeler SUT’ ta ayrıca belirtilmiştir.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9604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146412"/>
          </a:xfrm>
        </p:spPr>
        <p:txBody>
          <a:bodyPr/>
          <a:lstStyle/>
          <a:p>
            <a:pPr algn="ctr"/>
            <a:r>
              <a:rPr lang="tr-TR" sz="3200" b="1" i="1" dirty="0">
                <a:solidFill>
                  <a:srgbClr val="333333"/>
                </a:solidFill>
                <a:latin typeface="Times New Roman" panose="02020603050405020304" pitchFamily="18" charset="0"/>
                <a:cs typeface="Times New Roman" panose="02020603050405020304" pitchFamily="18" charset="0"/>
              </a:rPr>
              <a:t>Raporların Düzenlenmesi</a:t>
            </a:r>
            <a:endParaRPr lang="tr-TR" dirty="0"/>
          </a:p>
        </p:txBody>
      </p:sp>
      <p:sp>
        <p:nvSpPr>
          <p:cNvPr id="3" name="İçerik Yer Tutucusu 2"/>
          <p:cNvSpPr>
            <a:spLocks noGrp="1"/>
          </p:cNvSpPr>
          <p:nvPr>
            <p:ph idx="1"/>
          </p:nvPr>
        </p:nvSpPr>
        <p:spPr/>
        <p:txBody>
          <a:bodyPr/>
          <a:lstStyle/>
          <a:p>
            <a:pPr algn="just">
              <a:lnSpc>
                <a:spcPct val="150000"/>
              </a:lnSpc>
              <a:buFont typeface="Wingdings" panose="05000000000000000000" pitchFamily="2" charset="2"/>
              <a:buChar char="Ø"/>
            </a:pPr>
            <a:r>
              <a:rPr lang="tr-TR" dirty="0" smtClean="0">
                <a:solidFill>
                  <a:srgbClr val="333333"/>
                </a:solidFill>
                <a:latin typeface="Times New Roman" panose="02020603050405020304" pitchFamily="18" charset="0"/>
                <a:cs typeface="Times New Roman" panose="02020603050405020304" pitchFamily="18" charset="0"/>
              </a:rPr>
              <a:t>  Madde </a:t>
            </a:r>
            <a:r>
              <a:rPr lang="tr-TR" dirty="0">
                <a:solidFill>
                  <a:srgbClr val="333333"/>
                </a:solidFill>
                <a:latin typeface="Times New Roman" panose="02020603050405020304" pitchFamily="18" charset="0"/>
                <a:cs typeface="Times New Roman" panose="02020603050405020304" pitchFamily="18" charset="0"/>
              </a:rPr>
              <a:t>1.10.1. Uzman hekim raporlarının düzenlenmesi: Uzman hekim raporları, ilgili tek uzman hekim tarafından düzenlenecektir.</a:t>
            </a:r>
          </a:p>
          <a:p>
            <a:pPr algn="just">
              <a:lnSpc>
                <a:spcPct val="150000"/>
              </a:lnSpc>
              <a:buFont typeface="Wingdings" panose="05000000000000000000" pitchFamily="2" charset="2"/>
              <a:buChar char="Ø"/>
            </a:pPr>
            <a:r>
              <a:rPr lang="tr-TR" dirty="0" smtClean="0">
                <a:solidFill>
                  <a:srgbClr val="333333"/>
                </a:solidFill>
                <a:latin typeface="Times New Roman" panose="02020603050405020304" pitchFamily="18" charset="0"/>
                <a:cs typeface="Times New Roman" panose="02020603050405020304" pitchFamily="18" charset="0"/>
              </a:rPr>
              <a:t>  Madde </a:t>
            </a:r>
            <a:r>
              <a:rPr lang="tr-TR" dirty="0">
                <a:solidFill>
                  <a:srgbClr val="333333"/>
                </a:solidFill>
                <a:latin typeface="Times New Roman" panose="02020603050405020304" pitchFamily="18" charset="0"/>
                <a:cs typeface="Times New Roman" panose="02020603050405020304" pitchFamily="18" charset="0"/>
              </a:rPr>
              <a:t>1.10.2. Sağlık kurulu raporlarının düzenlenmesi: İlgili uzmanlık branşından üç uzman hekimin katılımıyla, ilgili uzmanlık branşından üç uzman hekim bulunmaması hâlinde ise ilgili branş uzmanı ile birlikte öncelikle bu uzmanlık branşına en yakın uzmanlık branşından olmak üzere başhekimin seçeceği diğer uzmanlık branşlarından uzman hekimlerin katılımı ile en az üç uzman hekimden oluşan sağlık kurullarınca düzenlenir.</a:t>
            </a:r>
          </a:p>
          <a:p>
            <a:endParaRPr lang="tr-TR" dirty="0"/>
          </a:p>
        </p:txBody>
      </p:sp>
    </p:spTree>
    <p:extLst>
      <p:ext uri="{BB962C8B-B14F-4D97-AF65-F5344CB8AC3E}">
        <p14:creationId xmlns:p14="http://schemas.microsoft.com/office/powerpoint/2010/main" val="22928344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0928" y="1924334"/>
            <a:ext cx="10058400" cy="1450757"/>
          </a:xfrm>
        </p:spPr>
        <p:txBody>
          <a:bodyPr>
            <a:normAutofit/>
          </a:bodyPr>
          <a:lstStyle/>
          <a:p>
            <a:r>
              <a:rPr lang="tr-TR" sz="3600" b="1" dirty="0" smtClean="0">
                <a:latin typeface="Times New Roman" panose="02020603050405020304" pitchFamily="18" charset="0"/>
                <a:cs typeface="Times New Roman" panose="02020603050405020304" pitchFamily="18" charset="0"/>
              </a:rPr>
              <a:t>                 Dinlediğiniz İçin Teşekkürler.. </a:t>
            </a:r>
            <a:endParaRPr lang="tr-TR" sz="3600" b="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5049672" y="3916906"/>
            <a:ext cx="6809777" cy="2061369"/>
          </a:xfrm>
        </p:spPr>
        <p:txBody>
          <a:bodyPr/>
          <a:lstStyle/>
          <a:p>
            <a:endParaRPr lang="tr-TR" dirty="0" smtClean="0">
              <a:latin typeface="Arial" panose="020B0604020202020204" pitchFamily="34" charset="0"/>
              <a:ea typeface="Times New Roman" panose="02020603050405020304" pitchFamily="18" charset="0"/>
            </a:endParaRPr>
          </a:p>
          <a:p>
            <a:endParaRPr lang="tr-TR" dirty="0">
              <a:latin typeface="Arial" panose="020B0604020202020204" pitchFamily="34" charset="0"/>
              <a:ea typeface="Times New Roman" panose="02020603050405020304" pitchFamily="18" charset="0"/>
            </a:endParaRPr>
          </a:p>
          <a:p>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Gelecek hafta konusu: </a:t>
            </a:r>
          </a:p>
          <a:p>
            <a:pPr>
              <a:buFont typeface="Wingdings" panose="05000000000000000000" pitchFamily="2" charset="2"/>
              <a:buChar char="Ø"/>
            </a:pPr>
            <a:r>
              <a:rPr lang="tr-TR" dirty="0">
                <a:latin typeface="Times New Roman" panose="02020603050405020304" pitchFamily="18" charset="0"/>
                <a:ea typeface="Times New Roman" panose="02020603050405020304" pitchFamily="18" charset="0"/>
                <a:cs typeface="Times New Roman" panose="02020603050405020304" pitchFamily="18" charset="0"/>
              </a:rPr>
              <a:t> </a:t>
            </a:r>
            <a:r>
              <a:rPr lang="tr-TR" i="1" dirty="0">
                <a:latin typeface="Times New Roman" panose="02020603050405020304" pitchFamily="18" charset="0"/>
                <a:ea typeface="Times New Roman" panose="02020603050405020304" pitchFamily="18" charset="0"/>
                <a:cs typeface="Times New Roman" panose="02020603050405020304" pitchFamily="18" charset="0"/>
              </a:rPr>
              <a:t>Sağlık Hizmetlerinde Bilgi ve Belge Yönetimi</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5677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709683"/>
            <a:ext cx="10058400" cy="782017"/>
          </a:xfrm>
        </p:spPr>
        <p:txBody>
          <a:bodyPr>
            <a:normAutofit fontScale="90000"/>
          </a:bodyPr>
          <a:lstStyle/>
          <a:p>
            <a:pPr algn="ctr"/>
            <a:r>
              <a:rPr lang="tr-TR" sz="4000" b="1" i="1" dirty="0">
                <a:solidFill>
                  <a:srgbClr val="333333"/>
                </a:solidFill>
                <a:latin typeface="Times New Roman" panose="02020603050405020304" pitchFamily="18" charset="0"/>
                <a:cs typeface="Times New Roman" panose="02020603050405020304" pitchFamily="18" charset="0"/>
              </a:rPr>
              <a:t> </a:t>
            </a:r>
            <a:r>
              <a:rPr lang="tr-TR" sz="4000" b="1" i="1" dirty="0" smtClean="0">
                <a:solidFill>
                  <a:srgbClr val="333333"/>
                </a:solidFill>
                <a:latin typeface="Times New Roman" panose="02020603050405020304" pitchFamily="18" charset="0"/>
                <a:cs typeface="Times New Roman" panose="02020603050405020304" pitchFamily="18" charset="0"/>
              </a:rPr>
              <a:t/>
            </a:r>
            <a:br>
              <a:rPr lang="tr-TR" sz="4000" b="1" i="1" dirty="0" smtClean="0">
                <a:solidFill>
                  <a:srgbClr val="333333"/>
                </a:solidFill>
                <a:latin typeface="Times New Roman" panose="02020603050405020304" pitchFamily="18" charset="0"/>
                <a:cs typeface="Times New Roman" panose="02020603050405020304" pitchFamily="18" charset="0"/>
              </a:rPr>
            </a:br>
            <a:r>
              <a:rPr lang="tr-TR" sz="4000" b="1" i="1" dirty="0">
                <a:solidFill>
                  <a:srgbClr val="333333"/>
                </a:solidFill>
                <a:latin typeface="Times New Roman" panose="02020603050405020304" pitchFamily="18" charset="0"/>
                <a:cs typeface="Times New Roman" panose="02020603050405020304" pitchFamily="18" charset="0"/>
              </a:rPr>
              <a:t/>
            </a:r>
            <a:br>
              <a:rPr lang="tr-TR" sz="4000" b="1" i="1" dirty="0">
                <a:solidFill>
                  <a:srgbClr val="333333"/>
                </a:solidFill>
                <a:latin typeface="Times New Roman" panose="02020603050405020304" pitchFamily="18" charset="0"/>
                <a:cs typeface="Times New Roman" panose="02020603050405020304" pitchFamily="18" charset="0"/>
              </a:rPr>
            </a:br>
            <a:r>
              <a:rPr lang="tr-TR" sz="4000" b="1" i="1" dirty="0" smtClean="0">
                <a:solidFill>
                  <a:srgbClr val="333333"/>
                </a:solidFill>
                <a:latin typeface="Times New Roman" panose="02020603050405020304" pitchFamily="18" charset="0"/>
                <a:cs typeface="Times New Roman" panose="02020603050405020304" pitchFamily="18" charset="0"/>
              </a:rPr>
              <a:t/>
            </a:r>
            <a:br>
              <a:rPr lang="tr-TR" sz="4000" b="1" i="1" dirty="0" smtClean="0">
                <a:solidFill>
                  <a:srgbClr val="333333"/>
                </a:solidFill>
                <a:latin typeface="Times New Roman" panose="02020603050405020304" pitchFamily="18" charset="0"/>
                <a:cs typeface="Times New Roman" panose="02020603050405020304" pitchFamily="18" charset="0"/>
              </a:rPr>
            </a:br>
            <a:r>
              <a:rPr lang="tr-TR" sz="4000" b="1" i="1" dirty="0">
                <a:solidFill>
                  <a:srgbClr val="333333"/>
                </a:solidFill>
                <a:latin typeface="Times New Roman" panose="02020603050405020304" pitchFamily="18" charset="0"/>
                <a:cs typeface="Times New Roman" panose="02020603050405020304" pitchFamily="18" charset="0"/>
              </a:rPr>
              <a:t/>
            </a:r>
            <a:br>
              <a:rPr lang="tr-TR" sz="4000" b="1" i="1" dirty="0">
                <a:solidFill>
                  <a:srgbClr val="333333"/>
                </a:solidFill>
                <a:latin typeface="Times New Roman" panose="02020603050405020304" pitchFamily="18" charset="0"/>
                <a:cs typeface="Times New Roman" panose="02020603050405020304" pitchFamily="18" charset="0"/>
              </a:rPr>
            </a:br>
            <a:r>
              <a:rPr lang="tr-TR" dirty="0">
                <a:solidFill>
                  <a:srgbClr val="333333"/>
                </a:solidFill>
                <a:latin typeface="Bree Serif"/>
              </a:rPr>
              <a:t/>
            </a:r>
            <a:br>
              <a:rPr lang="tr-TR" dirty="0">
                <a:solidFill>
                  <a:srgbClr val="333333"/>
                </a:solidFill>
                <a:latin typeface="Bree Serif"/>
              </a:rPr>
            </a:br>
            <a:r>
              <a:rPr lang="tr-TR" sz="4000" b="1" i="1" dirty="0">
                <a:solidFill>
                  <a:srgbClr val="333333"/>
                </a:solidFill>
                <a:latin typeface="Times New Roman" panose="02020603050405020304" pitchFamily="18" charset="0"/>
                <a:cs typeface="Times New Roman" panose="02020603050405020304" pitchFamily="18" charset="0"/>
              </a:rPr>
              <a:t>Tıbbi Doküman Kullanıcıları ve Kullanım Alanları</a:t>
            </a:r>
            <a:endParaRPr lang="tr-TR" sz="4000" dirty="0"/>
          </a:p>
        </p:txBody>
      </p:sp>
      <p:sp>
        <p:nvSpPr>
          <p:cNvPr id="3" name="İçerik Yer Tutucusu 2"/>
          <p:cNvSpPr>
            <a:spLocks noGrp="1"/>
          </p:cNvSpPr>
          <p:nvPr>
            <p:ph idx="1"/>
          </p:nvPr>
        </p:nvSpPr>
        <p:spPr/>
        <p:txBody>
          <a:bodyPr>
            <a:normAutofit fontScale="92500" lnSpcReduction="10000"/>
          </a:bodyPr>
          <a:lstStyle/>
          <a:p>
            <a:pPr marL="0" indent="0">
              <a:buNone/>
            </a:pPr>
            <a:endParaRPr lang="tr-TR" dirty="0">
              <a:solidFill>
                <a:srgbClr val="333333"/>
              </a:solidFill>
              <a:latin typeface="Times New Roman" panose="02020603050405020304" pitchFamily="18" charset="0"/>
              <a:cs typeface="Times New Roman" panose="02020603050405020304" pitchFamily="18" charset="0"/>
            </a:endParaRPr>
          </a:p>
          <a:p>
            <a:pPr marL="0" indent="0">
              <a:buNone/>
            </a:pPr>
            <a:r>
              <a:rPr lang="tr-TR" dirty="0" smtClean="0">
                <a:solidFill>
                  <a:srgbClr val="333333"/>
                </a:solidFill>
                <a:latin typeface="Times New Roman" panose="02020603050405020304" pitchFamily="18" charset="0"/>
                <a:cs typeface="Times New Roman" panose="02020603050405020304" pitchFamily="18" charset="0"/>
              </a:rPr>
              <a:t>Tıbbi </a:t>
            </a:r>
            <a:r>
              <a:rPr lang="tr-TR" dirty="0">
                <a:solidFill>
                  <a:srgbClr val="333333"/>
                </a:solidFill>
                <a:latin typeface="Times New Roman" panose="02020603050405020304" pitchFamily="18" charset="0"/>
                <a:cs typeface="Times New Roman" panose="02020603050405020304" pitchFamily="18" charset="0"/>
              </a:rPr>
              <a:t>dokümanlardaki veriler farklı kullanıcılar tarafından çeşitli amaçlarla kullanılır</a:t>
            </a:r>
            <a:r>
              <a:rPr lang="tr-TR" dirty="0" smtClean="0">
                <a:solidFill>
                  <a:srgbClr val="333333"/>
                </a:solidFill>
                <a:latin typeface="Times New Roman" panose="02020603050405020304" pitchFamily="18" charset="0"/>
                <a:cs typeface="Times New Roman" panose="02020603050405020304" pitchFamily="18" charset="0"/>
              </a:rPr>
              <a:t>.</a:t>
            </a:r>
            <a:endParaRPr lang="tr-TR" dirty="0">
              <a:solidFill>
                <a:srgbClr val="333333"/>
              </a:solidFill>
              <a:latin typeface="Times New Roman" panose="02020603050405020304" pitchFamily="18" charset="0"/>
              <a:cs typeface="Times New Roman" panose="02020603050405020304" pitchFamily="18" charset="0"/>
            </a:endParaRPr>
          </a:p>
          <a:p>
            <a:pPr>
              <a:lnSpc>
                <a:spcPct val="150000"/>
              </a:lnSpc>
              <a:buFont typeface="Arial" panose="020B0604020202020204" pitchFamily="34" charset="0"/>
              <a:buChar char="•"/>
            </a:pPr>
            <a:r>
              <a:rPr lang="tr-TR" b="1" dirty="0" smtClean="0">
                <a:solidFill>
                  <a:srgbClr val="333333"/>
                </a:solidFill>
                <a:latin typeface="Times New Roman" panose="02020603050405020304" pitchFamily="18" charset="0"/>
                <a:cs typeface="Times New Roman" panose="02020603050405020304" pitchFamily="18" charset="0"/>
              </a:rPr>
              <a:t> Hekimler</a:t>
            </a:r>
            <a:r>
              <a:rPr lang="tr-TR" b="1" dirty="0">
                <a:solidFill>
                  <a:srgbClr val="333333"/>
                </a:solidFill>
                <a:latin typeface="Times New Roman" panose="02020603050405020304" pitchFamily="18" charset="0"/>
                <a:cs typeface="Times New Roman" panose="02020603050405020304" pitchFamily="18" charset="0"/>
              </a:rPr>
              <a:t>: </a:t>
            </a:r>
            <a:r>
              <a:rPr lang="tr-TR" dirty="0">
                <a:solidFill>
                  <a:srgbClr val="333333"/>
                </a:solidFill>
                <a:latin typeface="Times New Roman" panose="02020603050405020304" pitchFamily="18" charset="0"/>
                <a:cs typeface="Times New Roman" panose="02020603050405020304" pitchFamily="18" charset="0"/>
              </a:rPr>
              <a:t>Tedavi planları, tıbbi karar verme, iletişim, eğitim ve </a:t>
            </a:r>
            <a:r>
              <a:rPr lang="tr-TR" dirty="0" smtClean="0">
                <a:solidFill>
                  <a:srgbClr val="333333"/>
                </a:solidFill>
                <a:latin typeface="Times New Roman" panose="02020603050405020304" pitchFamily="18" charset="0"/>
                <a:cs typeface="Times New Roman" panose="02020603050405020304" pitchFamily="18" charset="0"/>
              </a:rPr>
              <a:t>araştırma</a:t>
            </a:r>
          </a:p>
          <a:p>
            <a:pPr>
              <a:lnSpc>
                <a:spcPct val="150000"/>
              </a:lnSpc>
              <a:buFont typeface="Arial" panose="020B0604020202020204" pitchFamily="34" charset="0"/>
              <a:buChar char="•"/>
            </a:pPr>
            <a:r>
              <a:rPr lang="tr-TR" b="1" dirty="0">
                <a:solidFill>
                  <a:srgbClr val="333333"/>
                </a:solidFill>
                <a:latin typeface="Times New Roman" panose="02020603050405020304" pitchFamily="18" charset="0"/>
                <a:cs typeface="Times New Roman" panose="02020603050405020304" pitchFamily="18" charset="0"/>
              </a:rPr>
              <a:t> </a:t>
            </a:r>
            <a:r>
              <a:rPr lang="tr-TR" b="1" dirty="0" smtClean="0">
                <a:solidFill>
                  <a:srgbClr val="333333"/>
                </a:solidFill>
                <a:latin typeface="Times New Roman" panose="02020603050405020304" pitchFamily="18" charset="0"/>
                <a:cs typeface="Times New Roman" panose="02020603050405020304" pitchFamily="18" charset="0"/>
              </a:rPr>
              <a:t>Hasta</a:t>
            </a:r>
            <a:r>
              <a:rPr lang="tr-TR" b="1" dirty="0">
                <a:solidFill>
                  <a:srgbClr val="333333"/>
                </a:solidFill>
                <a:latin typeface="Times New Roman" panose="02020603050405020304" pitchFamily="18" charset="0"/>
                <a:cs typeface="Times New Roman" panose="02020603050405020304" pitchFamily="18" charset="0"/>
              </a:rPr>
              <a:t>:</a:t>
            </a:r>
            <a:r>
              <a:rPr lang="tr-TR" dirty="0">
                <a:solidFill>
                  <a:srgbClr val="333333"/>
                </a:solidFill>
                <a:latin typeface="Times New Roman" panose="02020603050405020304" pitchFamily="18" charset="0"/>
                <a:cs typeface="Times New Roman" panose="02020603050405020304" pitchFamily="18" charset="0"/>
              </a:rPr>
              <a:t> Bilgilenme, ücret </a:t>
            </a:r>
            <a:r>
              <a:rPr lang="tr-TR" dirty="0" smtClean="0">
                <a:solidFill>
                  <a:srgbClr val="333333"/>
                </a:solidFill>
                <a:latin typeface="Times New Roman" panose="02020603050405020304" pitchFamily="18" charset="0"/>
                <a:cs typeface="Times New Roman" panose="02020603050405020304" pitchFamily="18" charset="0"/>
              </a:rPr>
              <a:t>kontrolü</a:t>
            </a:r>
          </a:p>
          <a:p>
            <a:pPr>
              <a:lnSpc>
                <a:spcPct val="150000"/>
              </a:lnSpc>
              <a:buFont typeface="Arial" panose="020B0604020202020204" pitchFamily="34" charset="0"/>
              <a:buChar char="•"/>
            </a:pPr>
            <a:r>
              <a:rPr lang="tr-TR" b="1" dirty="0" smtClean="0">
                <a:solidFill>
                  <a:srgbClr val="333333"/>
                </a:solidFill>
                <a:latin typeface="Times New Roman" panose="02020603050405020304" pitchFamily="18" charset="0"/>
                <a:cs typeface="Times New Roman" panose="02020603050405020304" pitchFamily="18" charset="0"/>
              </a:rPr>
              <a:t>Hastane </a:t>
            </a:r>
            <a:r>
              <a:rPr lang="tr-TR" b="1" dirty="0">
                <a:solidFill>
                  <a:srgbClr val="333333"/>
                </a:solidFill>
                <a:latin typeface="Times New Roman" panose="02020603050405020304" pitchFamily="18" charset="0"/>
                <a:cs typeface="Times New Roman" panose="02020603050405020304" pitchFamily="18" charset="0"/>
              </a:rPr>
              <a:t>yönetimi:</a:t>
            </a:r>
            <a:r>
              <a:rPr lang="tr-TR" dirty="0">
                <a:solidFill>
                  <a:srgbClr val="333333"/>
                </a:solidFill>
                <a:latin typeface="Times New Roman" panose="02020603050405020304" pitchFamily="18" charset="0"/>
                <a:cs typeface="Times New Roman" panose="02020603050405020304" pitchFamily="18" charset="0"/>
              </a:rPr>
              <a:t> Kalite yönetimi, hizmet planlaması, kullanım değerlendirme, gelir analiz, faturalandırma </a:t>
            </a:r>
            <a:r>
              <a:rPr lang="tr-TR" dirty="0" smtClean="0">
                <a:solidFill>
                  <a:srgbClr val="333333"/>
                </a:solidFill>
                <a:latin typeface="Times New Roman" panose="02020603050405020304" pitchFamily="18" charset="0"/>
                <a:cs typeface="Times New Roman" panose="02020603050405020304" pitchFamily="18" charset="0"/>
              </a:rPr>
              <a:t>işlemleri</a:t>
            </a:r>
          </a:p>
          <a:p>
            <a:pPr>
              <a:lnSpc>
                <a:spcPct val="150000"/>
              </a:lnSpc>
              <a:buFont typeface="Arial" panose="020B0604020202020204" pitchFamily="34" charset="0"/>
              <a:buChar char="•"/>
            </a:pPr>
            <a:r>
              <a:rPr lang="tr-TR" b="1" dirty="0" smtClean="0">
                <a:solidFill>
                  <a:srgbClr val="333333"/>
                </a:solidFill>
                <a:latin typeface="Times New Roman" panose="02020603050405020304" pitchFamily="18" charset="0"/>
                <a:cs typeface="Times New Roman" panose="02020603050405020304" pitchFamily="18" charset="0"/>
              </a:rPr>
              <a:t>Eğitim </a:t>
            </a:r>
            <a:r>
              <a:rPr lang="tr-TR" b="1" dirty="0">
                <a:solidFill>
                  <a:srgbClr val="333333"/>
                </a:solidFill>
                <a:latin typeface="Times New Roman" panose="02020603050405020304" pitchFamily="18" charset="0"/>
                <a:cs typeface="Times New Roman" panose="02020603050405020304" pitchFamily="18" charset="0"/>
              </a:rPr>
              <a:t>kurumları:</a:t>
            </a:r>
            <a:r>
              <a:rPr lang="tr-TR" dirty="0">
                <a:solidFill>
                  <a:srgbClr val="333333"/>
                </a:solidFill>
                <a:latin typeface="Times New Roman" panose="02020603050405020304" pitchFamily="18" charset="0"/>
                <a:cs typeface="Times New Roman" panose="02020603050405020304" pitchFamily="18" charset="0"/>
              </a:rPr>
              <a:t> eğitim programlarının oluşturulması ve geliştirilmesi, öğrenci ve çalışanlara yönelik sağlık programlarının geliştirilmesi</a:t>
            </a:r>
            <a:endParaRPr lang="tr-TR" b="0" i="0" dirty="0">
              <a:solidFill>
                <a:srgbClr val="333333"/>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77230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97280" y="1845734"/>
            <a:ext cx="10058400" cy="4336702"/>
          </a:xfrm>
        </p:spPr>
        <p:txBody>
          <a:bodyPr>
            <a:normAutofit fontScale="77500" lnSpcReduction="20000"/>
          </a:bodyPr>
          <a:lstStyle/>
          <a:p>
            <a:pPr>
              <a:lnSpc>
                <a:spcPct val="170000"/>
              </a:lnSpc>
              <a:buFont typeface="Arial" panose="020B0604020202020204" pitchFamily="34" charset="0"/>
              <a:buChar char="•"/>
            </a:pPr>
            <a:r>
              <a:rPr lang="tr-TR" sz="2200" b="1" dirty="0">
                <a:solidFill>
                  <a:srgbClr val="333333"/>
                </a:solidFill>
                <a:latin typeface="Times New Roman" panose="02020603050405020304" pitchFamily="18" charset="0"/>
                <a:cs typeface="Times New Roman" panose="02020603050405020304" pitchFamily="18" charset="0"/>
              </a:rPr>
              <a:t>Tıp ve sosyal araştırma kurumları</a:t>
            </a:r>
            <a:r>
              <a:rPr lang="tr-TR" sz="2200" dirty="0">
                <a:solidFill>
                  <a:srgbClr val="333333"/>
                </a:solidFill>
                <a:latin typeface="Times New Roman" panose="02020603050405020304" pitchFamily="18" charset="0"/>
                <a:cs typeface="Times New Roman" panose="02020603050405020304" pitchFamily="18" charset="0"/>
              </a:rPr>
              <a:t>: Rehabilitasyon ve sosyal yardım programları, toplumun hastalık yapısının incelenmesi ve hastalıkların toplumsal ve ekonomik hayata etkilerinin </a:t>
            </a:r>
            <a:r>
              <a:rPr lang="tr-TR" sz="2200" dirty="0" smtClean="0">
                <a:solidFill>
                  <a:srgbClr val="333333"/>
                </a:solidFill>
                <a:latin typeface="Times New Roman" panose="02020603050405020304" pitchFamily="18" charset="0"/>
                <a:cs typeface="Times New Roman" panose="02020603050405020304" pitchFamily="18" charset="0"/>
              </a:rPr>
              <a:t>belirlenmesi</a:t>
            </a:r>
          </a:p>
          <a:p>
            <a:pPr>
              <a:lnSpc>
                <a:spcPct val="170000"/>
              </a:lnSpc>
              <a:buFont typeface="Arial" panose="020B0604020202020204" pitchFamily="34" charset="0"/>
              <a:buChar char="•"/>
            </a:pPr>
            <a:r>
              <a:rPr lang="tr-TR" sz="2200" b="1" dirty="0" smtClean="0">
                <a:solidFill>
                  <a:srgbClr val="333333"/>
                </a:solidFill>
                <a:latin typeface="Times New Roman" panose="02020603050405020304" pitchFamily="18" charset="0"/>
                <a:cs typeface="Times New Roman" panose="02020603050405020304" pitchFamily="18" charset="0"/>
              </a:rPr>
              <a:t>Devlet</a:t>
            </a:r>
            <a:r>
              <a:rPr lang="tr-TR" sz="2200" b="1" dirty="0">
                <a:solidFill>
                  <a:srgbClr val="333333"/>
                </a:solidFill>
                <a:latin typeface="Times New Roman" panose="02020603050405020304" pitchFamily="18" charset="0"/>
                <a:cs typeface="Times New Roman" panose="02020603050405020304" pitchFamily="18" charset="0"/>
              </a:rPr>
              <a:t>: </a:t>
            </a:r>
            <a:r>
              <a:rPr lang="tr-TR" sz="2200" dirty="0">
                <a:solidFill>
                  <a:srgbClr val="333333"/>
                </a:solidFill>
                <a:latin typeface="Times New Roman" panose="02020603050405020304" pitchFamily="18" charset="0"/>
                <a:cs typeface="Times New Roman" panose="02020603050405020304" pitchFamily="18" charset="0"/>
              </a:rPr>
              <a:t>Hasta dosyalarındaki verilere göre sağlık ve eğitim kurumlarına ayrılacak kaynak miktarının </a:t>
            </a:r>
            <a:r>
              <a:rPr lang="tr-TR" sz="2200" dirty="0" smtClean="0">
                <a:solidFill>
                  <a:srgbClr val="333333"/>
                </a:solidFill>
                <a:latin typeface="Times New Roman" panose="02020603050405020304" pitchFamily="18" charset="0"/>
                <a:cs typeface="Times New Roman" panose="02020603050405020304" pitchFamily="18" charset="0"/>
              </a:rPr>
              <a:t>belirlenmesi</a:t>
            </a:r>
          </a:p>
          <a:p>
            <a:pPr>
              <a:lnSpc>
                <a:spcPct val="170000"/>
              </a:lnSpc>
              <a:buFont typeface="Arial" panose="020B0604020202020204" pitchFamily="34" charset="0"/>
              <a:buChar char="•"/>
            </a:pPr>
            <a:r>
              <a:rPr lang="tr-TR" sz="2200" b="1" dirty="0" smtClean="0">
                <a:solidFill>
                  <a:srgbClr val="333333"/>
                </a:solidFill>
                <a:latin typeface="Times New Roman" panose="02020603050405020304" pitchFamily="18" charset="0"/>
                <a:cs typeface="Times New Roman" panose="02020603050405020304" pitchFamily="18" charset="0"/>
              </a:rPr>
              <a:t>Halk </a:t>
            </a:r>
            <a:r>
              <a:rPr lang="tr-TR" sz="2200" b="1" dirty="0">
                <a:solidFill>
                  <a:srgbClr val="333333"/>
                </a:solidFill>
                <a:latin typeface="Times New Roman" panose="02020603050405020304" pitchFamily="18" charset="0"/>
                <a:cs typeface="Times New Roman" panose="02020603050405020304" pitchFamily="18" charset="0"/>
              </a:rPr>
              <a:t>sağlığı birimleri: </a:t>
            </a:r>
            <a:r>
              <a:rPr lang="tr-TR" sz="2200" dirty="0">
                <a:solidFill>
                  <a:srgbClr val="333333"/>
                </a:solidFill>
                <a:latin typeface="Times New Roman" panose="02020603050405020304" pitchFamily="18" charset="0"/>
                <a:cs typeface="Times New Roman" panose="02020603050405020304" pitchFamily="18" charset="0"/>
              </a:rPr>
              <a:t>Toplumun hastalık dokusunun </a:t>
            </a:r>
            <a:r>
              <a:rPr lang="tr-TR" sz="2200" dirty="0" smtClean="0">
                <a:solidFill>
                  <a:srgbClr val="333333"/>
                </a:solidFill>
                <a:latin typeface="Times New Roman" panose="02020603050405020304" pitchFamily="18" charset="0"/>
                <a:cs typeface="Times New Roman" panose="02020603050405020304" pitchFamily="18" charset="0"/>
              </a:rPr>
              <a:t>belirlenmesi</a:t>
            </a:r>
          </a:p>
          <a:p>
            <a:pPr>
              <a:lnSpc>
                <a:spcPct val="170000"/>
              </a:lnSpc>
              <a:buFont typeface="Arial" panose="020B0604020202020204" pitchFamily="34" charset="0"/>
              <a:buChar char="•"/>
            </a:pPr>
            <a:r>
              <a:rPr lang="tr-TR" sz="2200" b="1" dirty="0" smtClean="0">
                <a:solidFill>
                  <a:srgbClr val="333333"/>
                </a:solidFill>
                <a:latin typeface="Times New Roman" panose="02020603050405020304" pitchFamily="18" charset="0"/>
                <a:cs typeface="Times New Roman" panose="02020603050405020304" pitchFamily="18" charset="0"/>
              </a:rPr>
              <a:t>Sigorta </a:t>
            </a:r>
            <a:r>
              <a:rPr lang="tr-TR" sz="2200" b="1" dirty="0">
                <a:solidFill>
                  <a:srgbClr val="333333"/>
                </a:solidFill>
                <a:latin typeface="Times New Roman" panose="02020603050405020304" pitchFamily="18" charset="0"/>
                <a:cs typeface="Times New Roman" panose="02020603050405020304" pitchFamily="18" charset="0"/>
              </a:rPr>
              <a:t>kurumları: </a:t>
            </a:r>
            <a:r>
              <a:rPr lang="tr-TR" sz="2200" dirty="0">
                <a:solidFill>
                  <a:srgbClr val="333333"/>
                </a:solidFill>
                <a:latin typeface="Times New Roman" panose="02020603050405020304" pitchFamily="18" charset="0"/>
                <a:cs typeface="Times New Roman" panose="02020603050405020304" pitchFamily="18" charset="0"/>
              </a:rPr>
              <a:t>Hizmet ücretleri ile ilgili hastalardan gelen şikâyetlerin değerlendirilmesi, sigortalılara verilen hizmetlerin kalite ve eşitlik yönünden değerlendirilmesi, hizmet maliyetlerinin tespiti ve </a:t>
            </a:r>
            <a:r>
              <a:rPr lang="tr-TR" sz="2200" dirty="0" smtClean="0">
                <a:solidFill>
                  <a:srgbClr val="333333"/>
                </a:solidFill>
                <a:latin typeface="Times New Roman" panose="02020603050405020304" pitchFamily="18" charset="0"/>
                <a:cs typeface="Times New Roman" panose="02020603050405020304" pitchFamily="18" charset="0"/>
              </a:rPr>
              <a:t>denetlenmesi</a:t>
            </a:r>
          </a:p>
          <a:p>
            <a:pPr>
              <a:lnSpc>
                <a:spcPct val="170000"/>
              </a:lnSpc>
              <a:buFont typeface="Arial" panose="020B0604020202020204" pitchFamily="34" charset="0"/>
              <a:buChar char="•"/>
            </a:pPr>
            <a:r>
              <a:rPr lang="tr-TR" sz="2200" b="1" dirty="0" smtClean="0">
                <a:solidFill>
                  <a:srgbClr val="333333"/>
                </a:solidFill>
                <a:latin typeface="Times New Roman" panose="02020603050405020304" pitchFamily="18" charset="0"/>
                <a:cs typeface="Times New Roman" panose="02020603050405020304" pitchFamily="18" charset="0"/>
              </a:rPr>
              <a:t>Mahkemeler</a:t>
            </a:r>
            <a:r>
              <a:rPr lang="tr-TR" sz="2200" b="1" dirty="0">
                <a:solidFill>
                  <a:srgbClr val="333333"/>
                </a:solidFill>
                <a:latin typeface="Times New Roman" panose="02020603050405020304" pitchFamily="18" charset="0"/>
                <a:cs typeface="Times New Roman" panose="02020603050405020304" pitchFamily="18" charset="0"/>
              </a:rPr>
              <a:t>: </a:t>
            </a:r>
            <a:r>
              <a:rPr lang="tr-TR" sz="2200" dirty="0">
                <a:solidFill>
                  <a:srgbClr val="333333"/>
                </a:solidFill>
                <a:latin typeface="Times New Roman" panose="02020603050405020304" pitchFamily="18" charset="0"/>
                <a:cs typeface="Times New Roman" panose="02020603050405020304" pitchFamily="18" charset="0"/>
              </a:rPr>
              <a:t>Hasta dosyalarındaki yapılan tedaviye yönelik bilgilerin incelenerek adli vakalarla ilgili hüküm verilmesi</a:t>
            </a:r>
            <a:br>
              <a:rPr lang="tr-TR" sz="2200" dirty="0">
                <a:solidFill>
                  <a:srgbClr val="333333"/>
                </a:solidFill>
                <a:latin typeface="Times New Roman" panose="02020603050405020304" pitchFamily="18" charset="0"/>
                <a:cs typeface="Times New Roman" panose="02020603050405020304" pitchFamily="18" charset="0"/>
              </a:rPr>
            </a:br>
            <a:endParaRPr lang="tr-TR" sz="2200" dirty="0">
              <a:solidFill>
                <a:srgbClr val="333333"/>
              </a:solidFill>
              <a:latin typeface="Times New Roman" panose="02020603050405020304" pitchFamily="18" charset="0"/>
              <a:cs typeface="Times New Roman" panose="02020603050405020304" pitchFamily="18" charset="0"/>
            </a:endParaRPr>
          </a:p>
          <a:p>
            <a:endParaRPr lang="tr-TR" dirty="0"/>
          </a:p>
        </p:txBody>
      </p:sp>
      <p:sp>
        <p:nvSpPr>
          <p:cNvPr id="4" name="Unvan 1"/>
          <p:cNvSpPr>
            <a:spLocks noGrp="1"/>
          </p:cNvSpPr>
          <p:nvPr>
            <p:ph type="title"/>
          </p:nvPr>
        </p:nvSpPr>
        <p:spPr>
          <a:xfrm>
            <a:off x="1097280" y="286603"/>
            <a:ext cx="10058400" cy="1187355"/>
          </a:xfrm>
        </p:spPr>
        <p:txBody>
          <a:bodyPr>
            <a:normAutofit/>
          </a:bodyPr>
          <a:lstStyle/>
          <a:p>
            <a:pPr algn="ctr"/>
            <a:r>
              <a:rPr lang="tr-TR" sz="2800" b="1" i="1" dirty="0">
                <a:solidFill>
                  <a:srgbClr val="333333"/>
                </a:solidFill>
                <a:latin typeface="Times New Roman" panose="02020603050405020304" pitchFamily="18" charset="0"/>
                <a:cs typeface="Times New Roman" panose="02020603050405020304" pitchFamily="18" charset="0"/>
              </a:rPr>
              <a:t>Tıbbi Doküman Kullanıcıları ve Kullanım Alanları</a:t>
            </a:r>
            <a:endParaRPr lang="tr-TR" sz="2800" dirty="0"/>
          </a:p>
        </p:txBody>
      </p:sp>
    </p:spTree>
    <p:extLst>
      <p:ext uri="{BB962C8B-B14F-4D97-AF65-F5344CB8AC3E}">
        <p14:creationId xmlns:p14="http://schemas.microsoft.com/office/powerpoint/2010/main" val="2340527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091821"/>
          </a:xfrm>
        </p:spPr>
        <p:txBody>
          <a:bodyPr>
            <a:normAutofit/>
          </a:bodyPr>
          <a:lstStyle/>
          <a:p>
            <a:pPr algn="ctr"/>
            <a:r>
              <a:rPr lang="tr-TR" sz="2800" b="1" i="1" dirty="0">
                <a:solidFill>
                  <a:srgbClr val="333333"/>
                </a:solidFill>
                <a:latin typeface="Times New Roman" panose="02020603050405020304" pitchFamily="18" charset="0"/>
                <a:cs typeface="Times New Roman" panose="02020603050405020304" pitchFamily="18" charset="0"/>
              </a:rPr>
              <a:t>Tıbbi Doküman Kullanıcıları ve Kullanım Alanları</a:t>
            </a:r>
            <a:endParaRPr lang="tr-TR" sz="4000" dirty="0"/>
          </a:p>
        </p:txBody>
      </p:sp>
      <p:sp>
        <p:nvSpPr>
          <p:cNvPr id="3" name="İçerik Yer Tutucusu 2"/>
          <p:cNvSpPr>
            <a:spLocks noGrp="1"/>
          </p:cNvSpPr>
          <p:nvPr>
            <p:ph idx="1"/>
          </p:nvPr>
        </p:nvSpPr>
        <p:spPr/>
        <p:txBody>
          <a:bodyPr/>
          <a:lstStyle/>
          <a:p>
            <a:pPr lvl="0" algn="just">
              <a:lnSpc>
                <a:spcPct val="150000"/>
              </a:lnSpc>
              <a:buClr>
                <a:srgbClr val="E48312"/>
              </a:buClr>
              <a:buFont typeface="Arial" panose="020B0604020202020204" pitchFamily="34" charset="0"/>
              <a:buChar char="•"/>
            </a:pPr>
            <a:r>
              <a:rPr lang="tr-TR" sz="1600" b="1" dirty="0">
                <a:solidFill>
                  <a:srgbClr val="333333"/>
                </a:solidFill>
                <a:latin typeface="Times New Roman" panose="02020603050405020304" pitchFamily="18" charset="0"/>
                <a:cs typeface="Times New Roman" panose="02020603050405020304" pitchFamily="18" charset="0"/>
              </a:rPr>
              <a:t>Emniyet: </a:t>
            </a:r>
            <a:r>
              <a:rPr lang="tr-TR" sz="1600" dirty="0">
                <a:solidFill>
                  <a:srgbClr val="333333"/>
                </a:solidFill>
                <a:latin typeface="Times New Roman" panose="02020603050405020304" pitchFamily="18" charset="0"/>
                <a:cs typeface="Times New Roman" panose="02020603050405020304" pitchFamily="18" charset="0"/>
              </a:rPr>
              <a:t>Hasta dosyalarındaki bilgilerin kanıt olarak kullanılarak adli olayların </a:t>
            </a:r>
            <a:r>
              <a:rPr lang="tr-TR" sz="1600" dirty="0" smtClean="0">
                <a:solidFill>
                  <a:srgbClr val="333333"/>
                </a:solidFill>
                <a:latin typeface="Times New Roman" panose="02020603050405020304" pitchFamily="18" charset="0"/>
                <a:cs typeface="Times New Roman" panose="02020603050405020304" pitchFamily="18" charset="0"/>
              </a:rPr>
              <a:t>aydınlatılması</a:t>
            </a:r>
            <a:endParaRPr lang="tr-TR" sz="1600" dirty="0">
              <a:solidFill>
                <a:srgbClr val="333333"/>
              </a:solidFill>
              <a:latin typeface="Times New Roman" panose="02020603050405020304" pitchFamily="18" charset="0"/>
              <a:cs typeface="Times New Roman" panose="02020603050405020304" pitchFamily="18" charset="0"/>
            </a:endParaRPr>
          </a:p>
          <a:p>
            <a:pPr lvl="0" algn="just">
              <a:lnSpc>
                <a:spcPct val="150000"/>
              </a:lnSpc>
              <a:buClr>
                <a:srgbClr val="E48312"/>
              </a:buClr>
              <a:buFont typeface="Arial" panose="020B0604020202020204" pitchFamily="34" charset="0"/>
              <a:buChar char="•"/>
            </a:pPr>
            <a:r>
              <a:rPr lang="tr-TR" sz="1600" b="1" dirty="0">
                <a:solidFill>
                  <a:srgbClr val="333333"/>
                </a:solidFill>
                <a:latin typeface="Times New Roman" panose="02020603050405020304" pitchFamily="18" charset="0"/>
                <a:cs typeface="Times New Roman" panose="02020603050405020304" pitchFamily="18" charset="0"/>
              </a:rPr>
              <a:t>Akreditasyon kurumları:</a:t>
            </a:r>
            <a:r>
              <a:rPr lang="tr-TR" sz="1600" dirty="0">
                <a:solidFill>
                  <a:srgbClr val="333333"/>
                </a:solidFill>
                <a:latin typeface="Times New Roman" panose="02020603050405020304" pitchFamily="18" charset="0"/>
                <a:cs typeface="Times New Roman" panose="02020603050405020304" pitchFamily="18" charset="0"/>
              </a:rPr>
              <a:t> Sağlık kurumunun mesleki standartlara uygunluğunun değerlendirilmesi, hizmet veren personelin yeterliliğinin belirlenmesi, sağlık kurumunda verilen eğitim programının </a:t>
            </a:r>
            <a:r>
              <a:rPr lang="tr-TR" sz="1600" dirty="0" smtClean="0">
                <a:solidFill>
                  <a:srgbClr val="333333"/>
                </a:solidFill>
                <a:latin typeface="Times New Roman" panose="02020603050405020304" pitchFamily="18" charset="0"/>
                <a:cs typeface="Times New Roman" panose="02020603050405020304" pitchFamily="18" charset="0"/>
              </a:rPr>
              <a:t>belirlenmesi</a:t>
            </a:r>
            <a:endParaRPr lang="tr-TR" sz="1600" dirty="0">
              <a:solidFill>
                <a:srgbClr val="333333"/>
              </a:solidFill>
              <a:latin typeface="Times New Roman" panose="02020603050405020304" pitchFamily="18" charset="0"/>
              <a:cs typeface="Times New Roman" panose="02020603050405020304" pitchFamily="18" charset="0"/>
            </a:endParaRPr>
          </a:p>
          <a:p>
            <a:pPr lvl="0" algn="just">
              <a:lnSpc>
                <a:spcPct val="150000"/>
              </a:lnSpc>
              <a:buClr>
                <a:srgbClr val="E48312"/>
              </a:buClr>
              <a:buFont typeface="Arial" panose="020B0604020202020204" pitchFamily="34" charset="0"/>
              <a:buChar char="•"/>
            </a:pPr>
            <a:r>
              <a:rPr lang="tr-TR" sz="1600" b="1" dirty="0" smtClean="0">
                <a:solidFill>
                  <a:srgbClr val="333333"/>
                </a:solidFill>
                <a:latin typeface="Times New Roman" panose="02020603050405020304" pitchFamily="18" charset="0"/>
                <a:cs typeface="Times New Roman" panose="02020603050405020304" pitchFamily="18" charset="0"/>
              </a:rPr>
              <a:t>İşverenler</a:t>
            </a:r>
            <a:r>
              <a:rPr lang="tr-TR" sz="1600" b="1" dirty="0">
                <a:solidFill>
                  <a:srgbClr val="333333"/>
                </a:solidFill>
                <a:latin typeface="Times New Roman" panose="02020603050405020304" pitchFamily="18" charset="0"/>
                <a:cs typeface="Times New Roman" panose="02020603050405020304" pitchFamily="18" charset="0"/>
              </a:rPr>
              <a:t>: </a:t>
            </a:r>
            <a:r>
              <a:rPr lang="tr-TR" sz="1600" dirty="0">
                <a:solidFill>
                  <a:srgbClr val="333333"/>
                </a:solidFill>
                <a:latin typeface="Times New Roman" panose="02020603050405020304" pitchFamily="18" charset="0"/>
                <a:cs typeface="Times New Roman" panose="02020603050405020304" pitchFamily="18" charset="0"/>
              </a:rPr>
              <a:t>İşverenler tarafından sağlanan sağlık sigorta planının yönetilmesi, personelin uygun işte çalıştırılmasını sağlama, işle ilgili sağlık risklerinin belirlenmesi ve iyileştirici önlemlerin alınması, personelin maluliyet durumunun belirlenmesi</a:t>
            </a:r>
            <a:r>
              <a:rPr lang="tr-TR" sz="1600" dirty="0" smtClean="0">
                <a:solidFill>
                  <a:srgbClr val="333333"/>
                </a:solidFill>
                <a:latin typeface="Times New Roman" panose="02020603050405020304" pitchFamily="18" charset="0"/>
                <a:cs typeface="Times New Roman" panose="02020603050405020304" pitchFamily="18" charset="0"/>
              </a:rPr>
              <a:t>.</a:t>
            </a:r>
            <a:endParaRPr lang="tr-TR" sz="1600" dirty="0">
              <a:solidFill>
                <a:srgbClr val="333333"/>
              </a:solidFill>
              <a:latin typeface="Times New Roman" panose="02020603050405020304" pitchFamily="18" charset="0"/>
              <a:cs typeface="Times New Roman" panose="02020603050405020304" pitchFamily="18" charset="0"/>
            </a:endParaRPr>
          </a:p>
          <a:p>
            <a:pPr lvl="0" algn="just">
              <a:lnSpc>
                <a:spcPct val="150000"/>
              </a:lnSpc>
              <a:buClr>
                <a:srgbClr val="E48312"/>
              </a:buClr>
              <a:buFont typeface="Arial" panose="020B0604020202020204" pitchFamily="34" charset="0"/>
              <a:buChar char="•"/>
            </a:pPr>
            <a:r>
              <a:rPr lang="tr-TR" sz="1600" b="1" dirty="0" smtClean="0">
                <a:solidFill>
                  <a:srgbClr val="333333"/>
                </a:solidFill>
                <a:latin typeface="Times New Roman" panose="02020603050405020304" pitchFamily="18" charset="0"/>
                <a:cs typeface="Times New Roman" panose="02020603050405020304" pitchFamily="18" charset="0"/>
              </a:rPr>
              <a:t>Kredi </a:t>
            </a:r>
            <a:r>
              <a:rPr lang="tr-TR" sz="1600" b="1" dirty="0">
                <a:solidFill>
                  <a:srgbClr val="333333"/>
                </a:solidFill>
                <a:latin typeface="Times New Roman" panose="02020603050405020304" pitchFamily="18" charset="0"/>
                <a:cs typeface="Times New Roman" panose="02020603050405020304" pitchFamily="18" charset="0"/>
              </a:rPr>
              <a:t>kurumları:</a:t>
            </a:r>
            <a:r>
              <a:rPr lang="tr-TR" sz="1600" dirty="0">
                <a:solidFill>
                  <a:srgbClr val="333333"/>
                </a:solidFill>
                <a:latin typeface="Times New Roman" panose="02020603050405020304" pitchFamily="18" charset="0"/>
                <a:cs typeface="Times New Roman" panose="02020603050405020304" pitchFamily="18" charset="0"/>
              </a:rPr>
              <a:t> Kurumun kredi taleplerinin belirlenmesi.</a:t>
            </a:r>
          </a:p>
          <a:p>
            <a:endParaRPr lang="tr-TR" dirty="0"/>
          </a:p>
        </p:txBody>
      </p:sp>
    </p:spTree>
    <p:extLst>
      <p:ext uri="{BB962C8B-B14F-4D97-AF65-F5344CB8AC3E}">
        <p14:creationId xmlns:p14="http://schemas.microsoft.com/office/powerpoint/2010/main" val="2974587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750627"/>
            <a:ext cx="10058400" cy="750627"/>
          </a:xfrm>
        </p:spPr>
        <p:txBody>
          <a:bodyPr>
            <a:noAutofit/>
          </a:bodyPr>
          <a:lstStyle/>
          <a:p>
            <a:pPr algn="ctr"/>
            <a:r>
              <a:rPr lang="tr-TR" sz="4000" b="1" i="1" dirty="0">
                <a:solidFill>
                  <a:srgbClr val="333333"/>
                </a:solidFill>
                <a:latin typeface="Bree Serif"/>
              </a:rPr>
              <a:t/>
            </a:r>
            <a:br>
              <a:rPr lang="tr-TR" sz="4000" b="1" i="1" dirty="0">
                <a:solidFill>
                  <a:srgbClr val="333333"/>
                </a:solidFill>
                <a:latin typeface="Bree Serif"/>
              </a:rPr>
            </a:br>
            <a:r>
              <a:rPr lang="tr-TR" sz="3200" b="1" i="1" dirty="0">
                <a:solidFill>
                  <a:srgbClr val="333333"/>
                </a:solidFill>
                <a:latin typeface="Times New Roman" panose="02020603050405020304" pitchFamily="18" charset="0"/>
                <a:cs typeface="Times New Roman" panose="02020603050405020304" pitchFamily="18" charset="0"/>
              </a:rPr>
              <a:t>Sağlık Kayıtlarının Amaçları</a:t>
            </a:r>
            <a:endParaRPr lang="tr-TR" sz="4000" b="1" i="1" dirty="0"/>
          </a:p>
        </p:txBody>
      </p:sp>
      <p:sp>
        <p:nvSpPr>
          <p:cNvPr id="3" name="İçerik Yer Tutucusu 2"/>
          <p:cNvSpPr>
            <a:spLocks noGrp="1"/>
          </p:cNvSpPr>
          <p:nvPr>
            <p:ph idx="1"/>
          </p:nvPr>
        </p:nvSpPr>
        <p:spPr/>
        <p:txBody>
          <a:bodyPr>
            <a:normAutofit/>
          </a:bodyPr>
          <a:lstStyle/>
          <a:p>
            <a:pPr algn="just">
              <a:lnSpc>
                <a:spcPct val="160000"/>
              </a:lnSpc>
            </a:pPr>
            <a:r>
              <a:rPr lang="tr-TR" dirty="0">
                <a:solidFill>
                  <a:srgbClr val="333333"/>
                </a:solidFill>
                <a:latin typeface="Times New Roman" panose="02020603050405020304" pitchFamily="18" charset="0"/>
                <a:cs typeface="Times New Roman" panose="02020603050405020304" pitchFamily="18" charset="0"/>
              </a:rPr>
              <a:t>Nitelikli bir sağlık kaydı hastanın tedavisi ile ilgili tüm bilgilerini kapsamalı ve bu sağlık kayıtlarına kolayca erişilebilmelidir. Kurumlarda sağlık kaydı tutulmasının nedenleri yedi başlık altında </a:t>
            </a:r>
            <a:r>
              <a:rPr lang="tr-TR" dirty="0" smtClean="0">
                <a:solidFill>
                  <a:srgbClr val="333333"/>
                </a:solidFill>
                <a:latin typeface="Times New Roman" panose="02020603050405020304" pitchFamily="18" charset="0"/>
                <a:cs typeface="Times New Roman" panose="02020603050405020304" pitchFamily="18" charset="0"/>
              </a:rPr>
              <a:t>incelenebilir</a:t>
            </a:r>
          </a:p>
          <a:p>
            <a:pPr marL="457200" indent="-457200" algn="just">
              <a:lnSpc>
                <a:spcPct val="160000"/>
              </a:lnSpc>
              <a:buAutoNum type="arabicPeriod"/>
            </a:pPr>
            <a:r>
              <a:rPr lang="tr-TR" dirty="0" smtClean="0">
                <a:solidFill>
                  <a:srgbClr val="333333"/>
                </a:solidFill>
                <a:latin typeface="Times New Roman" panose="02020603050405020304" pitchFamily="18" charset="0"/>
                <a:cs typeface="Times New Roman" panose="02020603050405020304" pitchFamily="18" charset="0"/>
              </a:rPr>
              <a:t>İletişim amacı</a:t>
            </a:r>
          </a:p>
          <a:p>
            <a:pPr marL="457200" indent="-457200" algn="just">
              <a:lnSpc>
                <a:spcPct val="160000"/>
              </a:lnSpc>
              <a:buAutoNum type="arabicPeriod"/>
            </a:pPr>
            <a:r>
              <a:rPr lang="tr-TR" dirty="0" smtClean="0">
                <a:solidFill>
                  <a:srgbClr val="333333"/>
                </a:solidFill>
                <a:latin typeface="Times New Roman" panose="02020603050405020304" pitchFamily="18" charset="0"/>
                <a:cs typeface="Times New Roman" panose="02020603050405020304" pitchFamily="18" charset="0"/>
              </a:rPr>
              <a:t>Hasta Bakımından Süreklilik</a:t>
            </a:r>
          </a:p>
          <a:p>
            <a:pPr marL="457200" indent="-457200" algn="just">
              <a:lnSpc>
                <a:spcPct val="160000"/>
              </a:lnSpc>
              <a:buAutoNum type="arabicPeriod"/>
            </a:pPr>
            <a:r>
              <a:rPr lang="tr-TR" dirty="0" smtClean="0">
                <a:solidFill>
                  <a:srgbClr val="333333"/>
                </a:solidFill>
                <a:latin typeface="Times New Roman" panose="02020603050405020304" pitchFamily="18" charset="0"/>
                <a:cs typeface="Times New Roman" panose="02020603050405020304" pitchFamily="18" charset="0"/>
              </a:rPr>
              <a:t>Hasta Bakımını </a:t>
            </a:r>
            <a:r>
              <a:rPr lang="tr-TR" dirty="0" smtClean="0">
                <a:solidFill>
                  <a:srgbClr val="333333"/>
                </a:solidFill>
                <a:latin typeface="Times New Roman" panose="02020603050405020304" pitchFamily="18" charset="0"/>
                <a:cs typeface="Times New Roman" panose="02020603050405020304" pitchFamily="18" charset="0"/>
              </a:rPr>
              <a:t>Değerlendirme</a:t>
            </a:r>
            <a:endParaRPr lang="tr-TR" dirty="0" smtClean="0">
              <a:solidFill>
                <a:srgbClr val="333333"/>
              </a:solidFill>
              <a:latin typeface="Times New Roman" panose="02020603050405020304" pitchFamily="18" charset="0"/>
              <a:cs typeface="Times New Roman" panose="02020603050405020304" pitchFamily="18" charset="0"/>
            </a:endParaRPr>
          </a:p>
        </p:txBody>
      </p:sp>
      <p:sp>
        <p:nvSpPr>
          <p:cNvPr id="4" name="Metin kutusu 3"/>
          <p:cNvSpPr txBox="1"/>
          <p:nvPr/>
        </p:nvSpPr>
        <p:spPr>
          <a:xfrm>
            <a:off x="5813948" y="3331412"/>
            <a:ext cx="4694830" cy="2537682"/>
          </a:xfrm>
          <a:prstGeom prst="rect">
            <a:avLst/>
          </a:prstGeom>
          <a:noFill/>
        </p:spPr>
        <p:txBody>
          <a:bodyPr wrap="square" rtlCol="0">
            <a:spAutoFit/>
          </a:bodyPr>
          <a:lstStyle/>
          <a:p>
            <a:pPr lvl="0" algn="just">
              <a:lnSpc>
                <a:spcPct val="160000"/>
              </a:lnSpc>
              <a:spcBef>
                <a:spcPts val="1200"/>
              </a:spcBef>
              <a:spcAft>
                <a:spcPts val="200"/>
              </a:spcAft>
              <a:buClr>
                <a:srgbClr val="E48312"/>
              </a:buClr>
              <a:buSzPct val="100000"/>
            </a:pPr>
            <a:r>
              <a:rPr lang="tr-TR" sz="2000" dirty="0" smtClean="0">
                <a:solidFill>
                  <a:srgbClr val="333333"/>
                </a:solidFill>
                <a:latin typeface="Times New Roman" panose="02020603050405020304" pitchFamily="18" charset="0"/>
                <a:cs typeface="Times New Roman" panose="02020603050405020304" pitchFamily="18" charset="0"/>
              </a:rPr>
              <a:t>4. Hukuksal </a:t>
            </a:r>
            <a:r>
              <a:rPr lang="tr-TR" sz="2000" dirty="0">
                <a:solidFill>
                  <a:srgbClr val="333333"/>
                </a:solidFill>
                <a:latin typeface="Times New Roman" panose="02020603050405020304" pitchFamily="18" charset="0"/>
                <a:cs typeface="Times New Roman" panose="02020603050405020304" pitchFamily="18" charset="0"/>
              </a:rPr>
              <a:t>amaç</a:t>
            </a:r>
          </a:p>
          <a:p>
            <a:pPr lvl="0" algn="just">
              <a:lnSpc>
                <a:spcPct val="160000"/>
              </a:lnSpc>
              <a:spcBef>
                <a:spcPts val="1200"/>
              </a:spcBef>
              <a:spcAft>
                <a:spcPts val="200"/>
              </a:spcAft>
              <a:buClr>
                <a:srgbClr val="E48312"/>
              </a:buClr>
              <a:buSzPct val="100000"/>
            </a:pPr>
            <a:r>
              <a:rPr lang="tr-TR" sz="2000" dirty="0" smtClean="0">
                <a:solidFill>
                  <a:srgbClr val="333333"/>
                </a:solidFill>
                <a:latin typeface="Times New Roman" panose="02020603050405020304" pitchFamily="18" charset="0"/>
                <a:cs typeface="Times New Roman" panose="02020603050405020304" pitchFamily="18" charset="0"/>
              </a:rPr>
              <a:t>5. İstatistik </a:t>
            </a:r>
            <a:r>
              <a:rPr lang="tr-TR" sz="2000" dirty="0">
                <a:solidFill>
                  <a:srgbClr val="333333"/>
                </a:solidFill>
                <a:latin typeface="Times New Roman" panose="02020603050405020304" pitchFamily="18" charset="0"/>
                <a:cs typeface="Times New Roman" panose="02020603050405020304" pitchFamily="18" charset="0"/>
              </a:rPr>
              <a:t>amaç</a:t>
            </a:r>
          </a:p>
          <a:p>
            <a:pPr lvl="0" algn="just">
              <a:lnSpc>
                <a:spcPct val="160000"/>
              </a:lnSpc>
              <a:spcBef>
                <a:spcPts val="1200"/>
              </a:spcBef>
              <a:spcAft>
                <a:spcPts val="200"/>
              </a:spcAft>
              <a:buClr>
                <a:srgbClr val="E48312"/>
              </a:buClr>
              <a:buSzPct val="100000"/>
            </a:pPr>
            <a:r>
              <a:rPr lang="tr-TR" sz="2000" dirty="0" smtClean="0">
                <a:solidFill>
                  <a:srgbClr val="333333"/>
                </a:solidFill>
                <a:latin typeface="Times New Roman" panose="02020603050405020304" pitchFamily="18" charset="0"/>
                <a:cs typeface="Times New Roman" panose="02020603050405020304" pitchFamily="18" charset="0"/>
              </a:rPr>
              <a:t>6. Araştırma </a:t>
            </a:r>
            <a:r>
              <a:rPr lang="tr-TR" sz="2000" dirty="0">
                <a:solidFill>
                  <a:srgbClr val="333333"/>
                </a:solidFill>
                <a:latin typeface="Times New Roman" panose="02020603050405020304" pitchFamily="18" charset="0"/>
                <a:cs typeface="Times New Roman" panose="02020603050405020304" pitchFamily="18" charset="0"/>
              </a:rPr>
              <a:t>ve Eğitim Amacı</a:t>
            </a:r>
          </a:p>
          <a:p>
            <a:pPr lvl="0" algn="just">
              <a:lnSpc>
                <a:spcPct val="160000"/>
              </a:lnSpc>
              <a:spcBef>
                <a:spcPts val="1200"/>
              </a:spcBef>
              <a:spcAft>
                <a:spcPts val="200"/>
              </a:spcAft>
              <a:buClr>
                <a:srgbClr val="E48312"/>
              </a:buClr>
              <a:buSzPct val="100000"/>
            </a:pPr>
            <a:r>
              <a:rPr lang="tr-TR" sz="2000" dirty="0" smtClean="0">
                <a:solidFill>
                  <a:srgbClr val="333333"/>
                </a:solidFill>
                <a:latin typeface="Times New Roman" panose="02020603050405020304" pitchFamily="18" charset="0"/>
                <a:cs typeface="Times New Roman" panose="02020603050405020304" pitchFamily="18" charset="0"/>
              </a:rPr>
              <a:t>7. Tarihsel </a:t>
            </a:r>
            <a:r>
              <a:rPr lang="tr-TR" sz="2000" dirty="0">
                <a:solidFill>
                  <a:srgbClr val="333333"/>
                </a:solidFill>
                <a:latin typeface="Times New Roman" panose="02020603050405020304" pitchFamily="18" charset="0"/>
                <a:cs typeface="Times New Roman" panose="02020603050405020304" pitchFamily="18" charset="0"/>
              </a:rPr>
              <a:t>amaç</a:t>
            </a:r>
            <a:endParaRPr lang="tr-TR" sz="2000" dirty="0">
              <a:solidFill>
                <a:srgbClr val="000000">
                  <a:lumMod val="75000"/>
                  <a:lumOff val="25000"/>
                </a:srgb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81932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3"/>
            <a:ext cx="10058400" cy="1201003"/>
          </a:xfrm>
        </p:spPr>
        <p:txBody>
          <a:bodyPr>
            <a:normAutofit/>
          </a:bodyPr>
          <a:lstStyle/>
          <a:p>
            <a:pPr algn="ctr"/>
            <a:r>
              <a:rPr lang="tr-TR" sz="4000" b="1" i="1" dirty="0">
                <a:solidFill>
                  <a:srgbClr val="333333"/>
                </a:solidFill>
                <a:latin typeface="Times New Roman" panose="02020603050405020304" pitchFamily="18" charset="0"/>
                <a:cs typeface="Times New Roman" panose="02020603050405020304" pitchFamily="18" charset="0"/>
              </a:rPr>
              <a:t/>
            </a:r>
            <a:br>
              <a:rPr lang="tr-TR" sz="4000" b="1" i="1" dirty="0">
                <a:solidFill>
                  <a:srgbClr val="333333"/>
                </a:solidFill>
                <a:latin typeface="Times New Roman" panose="02020603050405020304" pitchFamily="18" charset="0"/>
                <a:cs typeface="Times New Roman" panose="02020603050405020304" pitchFamily="18" charset="0"/>
              </a:rPr>
            </a:br>
            <a:r>
              <a:rPr lang="tr-TR" sz="4000" b="1" i="1" dirty="0">
                <a:solidFill>
                  <a:srgbClr val="333333"/>
                </a:solidFill>
                <a:latin typeface="Times New Roman" panose="02020603050405020304" pitchFamily="18" charset="0"/>
                <a:cs typeface="Times New Roman" panose="02020603050405020304" pitchFamily="18" charset="0"/>
              </a:rPr>
              <a:t>Tıbbi Raporlar ve Türleri</a:t>
            </a:r>
            <a:endParaRPr lang="tr-TR" sz="4000" b="1"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lnSpc>
                <a:spcPct val="150000"/>
              </a:lnSpc>
            </a:pPr>
            <a:r>
              <a:rPr lang="tr-TR" dirty="0">
                <a:solidFill>
                  <a:srgbClr val="333333"/>
                </a:solidFill>
                <a:latin typeface="Times New Roman" panose="02020603050405020304" pitchFamily="18" charset="0"/>
                <a:cs typeface="Times New Roman" panose="02020603050405020304" pitchFamily="18" charset="0"/>
              </a:rPr>
              <a:t>Tıbbi </a:t>
            </a:r>
            <a:r>
              <a:rPr lang="tr-TR" dirty="0" smtClean="0">
                <a:solidFill>
                  <a:srgbClr val="333333"/>
                </a:solidFill>
                <a:latin typeface="Times New Roman" panose="02020603050405020304" pitchFamily="18" charset="0"/>
                <a:cs typeface="Times New Roman" panose="02020603050405020304" pitchFamily="18" charset="0"/>
              </a:rPr>
              <a:t>Rapor;</a:t>
            </a:r>
            <a:endParaRPr lang="tr-TR" dirty="0">
              <a:solidFill>
                <a:srgbClr val="333333"/>
              </a:solidFill>
              <a:latin typeface="Times New Roman" panose="02020603050405020304" pitchFamily="18" charset="0"/>
              <a:cs typeface="Times New Roman" panose="02020603050405020304" pitchFamily="18" charset="0"/>
            </a:endParaRPr>
          </a:p>
          <a:p>
            <a:pPr algn="just">
              <a:lnSpc>
                <a:spcPct val="150000"/>
              </a:lnSpc>
            </a:pPr>
            <a:r>
              <a:rPr lang="tr-TR" dirty="0" smtClean="0">
                <a:solidFill>
                  <a:srgbClr val="333333"/>
                </a:solidFill>
                <a:latin typeface="Times New Roman" panose="02020603050405020304" pitchFamily="18" charset="0"/>
                <a:cs typeface="Times New Roman" panose="02020603050405020304" pitchFamily="18" charset="0"/>
              </a:rPr>
              <a:t>Bir </a:t>
            </a:r>
            <a:r>
              <a:rPr lang="tr-TR" dirty="0">
                <a:solidFill>
                  <a:srgbClr val="333333"/>
                </a:solidFill>
                <a:latin typeface="Times New Roman" panose="02020603050405020304" pitchFamily="18" charset="0"/>
                <a:cs typeface="Times New Roman" panose="02020603050405020304" pitchFamily="18" charset="0"/>
              </a:rPr>
              <a:t>muayene, inceleme ya da bir soruşturma hakkında sonuç ve kararı içeren yazılı bir belgedir. Ayrıca rapor, bir hekimin bir kişinin sağlığı, bedeni ve akli durumu hakkında düzenlediği yazılı bildiridir.</a:t>
            </a:r>
          </a:p>
          <a:p>
            <a:endParaRPr lang="tr-TR" dirty="0"/>
          </a:p>
        </p:txBody>
      </p:sp>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02806" y="3456546"/>
            <a:ext cx="2770676" cy="2770676"/>
          </a:xfrm>
          <a:prstGeom prst="ellipse">
            <a:avLst/>
          </a:prstGeom>
          <a:ln>
            <a:noFill/>
          </a:ln>
          <a:effectLst>
            <a:softEdge rad="112500"/>
          </a:effectLst>
        </p:spPr>
      </p:pic>
    </p:spTree>
    <p:extLst>
      <p:ext uri="{BB962C8B-B14F-4D97-AF65-F5344CB8AC3E}">
        <p14:creationId xmlns:p14="http://schemas.microsoft.com/office/powerpoint/2010/main" val="2783617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269242"/>
          </a:xfrm>
        </p:spPr>
        <p:txBody>
          <a:bodyPr/>
          <a:lstStyle/>
          <a:p>
            <a:pPr algn="ctr"/>
            <a:r>
              <a:rPr lang="tr-TR" sz="4000" b="1" i="1" dirty="0">
                <a:solidFill>
                  <a:srgbClr val="333333"/>
                </a:solidFill>
                <a:latin typeface="Times New Roman" panose="02020603050405020304" pitchFamily="18" charset="0"/>
                <a:cs typeface="Times New Roman" panose="02020603050405020304" pitchFamily="18" charset="0"/>
              </a:rPr>
              <a:t>Tıbbi Raporlar ve Türleri</a:t>
            </a:r>
            <a:endParaRPr lang="tr-TR" dirty="0"/>
          </a:p>
        </p:txBody>
      </p:sp>
      <p:sp>
        <p:nvSpPr>
          <p:cNvPr id="3" name="İçerik Yer Tutucusu 2"/>
          <p:cNvSpPr>
            <a:spLocks noGrp="1"/>
          </p:cNvSpPr>
          <p:nvPr>
            <p:ph idx="1"/>
          </p:nvPr>
        </p:nvSpPr>
        <p:spPr>
          <a:xfrm>
            <a:off x="1097280" y="1845734"/>
            <a:ext cx="10058400" cy="4541418"/>
          </a:xfrm>
        </p:spPr>
        <p:txBody>
          <a:bodyPr>
            <a:normAutofit fontScale="85000" lnSpcReduction="20000"/>
          </a:bodyPr>
          <a:lstStyle/>
          <a:p>
            <a:pPr algn="just">
              <a:lnSpc>
                <a:spcPct val="150000"/>
              </a:lnSpc>
              <a:buFont typeface="Arial" panose="020B0604020202020204" pitchFamily="34" charset="0"/>
              <a:buChar char="•"/>
            </a:pPr>
            <a:r>
              <a:rPr lang="tr-TR" dirty="0">
                <a:latin typeface="Times New Roman" panose="02020603050405020304" pitchFamily="18" charset="0"/>
                <a:cs typeface="Times New Roman" panose="02020603050405020304" pitchFamily="18" charset="0"/>
              </a:rPr>
              <a:t>Herhangi bir konuda yapılan inceleme ve araştırma sonucunu, düşünceleri veya gözlemleri bildiren </a:t>
            </a:r>
            <a:r>
              <a:rPr lang="tr-TR" dirty="0" smtClean="0">
                <a:latin typeface="Times New Roman" panose="02020603050405020304" pitchFamily="18" charset="0"/>
                <a:cs typeface="Times New Roman" panose="02020603050405020304" pitchFamily="18" charset="0"/>
              </a:rPr>
              <a:t>yazılar, </a:t>
            </a:r>
            <a:r>
              <a:rPr lang="tr-TR" dirty="0">
                <a:latin typeface="Times New Roman" panose="02020603050405020304" pitchFamily="18" charset="0"/>
                <a:cs typeface="Times New Roman" panose="02020603050405020304" pitchFamily="18" charset="0"/>
              </a:rPr>
              <a:t>rapor olarak nitelendirilmektedir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Tıbbi rapor ise, bir muayene, inceleme ya da bir analiz sonucunu ve kararı içeren yazılı bir belge olup, tek hekim ya da bir kurul tarafından düzenlenir.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Bir </a:t>
            </a:r>
            <a:r>
              <a:rPr lang="tr-TR" dirty="0">
                <a:latin typeface="Times New Roman" panose="02020603050405020304" pitchFamily="18" charset="0"/>
                <a:cs typeface="Times New Roman" panose="02020603050405020304" pitchFamily="18" charset="0"/>
              </a:rPr>
              <a:t>başka tanımla rapor, hekimin bir kişinin sağlığı, bedeni veya ruhsal durumu hakkında düzenlediği yazılı sonuç bildirisidir.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Tıbbi </a:t>
            </a:r>
            <a:r>
              <a:rPr lang="tr-TR" dirty="0">
                <a:latin typeface="Times New Roman" panose="02020603050405020304" pitchFamily="18" charset="0"/>
                <a:cs typeface="Times New Roman" panose="02020603050405020304" pitchFamily="18" charset="0"/>
              </a:rPr>
              <a:t>raporlar, kişiye yapılan hizmetleri düzenli bir şekilde içeren bilgi, belge ve kaynaklardır.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Muayene </a:t>
            </a:r>
            <a:r>
              <a:rPr lang="tr-TR" dirty="0">
                <a:latin typeface="Times New Roman" panose="02020603050405020304" pitchFamily="18" charset="0"/>
                <a:cs typeface="Times New Roman" panose="02020603050405020304" pitchFamily="18" charset="0"/>
              </a:rPr>
              <a:t>edilen, incelenen kişi veya materyal hakkında hekimin elde ettiği sonucun bir kişi veya yetkili bir kuruma bildirilmesidir.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Char char="•"/>
            </a:pPr>
            <a:r>
              <a:rPr lang="tr-TR" dirty="0" smtClean="0">
                <a:latin typeface="Times New Roman" panose="02020603050405020304" pitchFamily="18" charset="0"/>
                <a:cs typeface="Times New Roman" panose="02020603050405020304" pitchFamily="18" charset="0"/>
              </a:rPr>
              <a:t>İnsan </a:t>
            </a:r>
            <a:r>
              <a:rPr lang="tr-TR" dirty="0">
                <a:latin typeface="Times New Roman" panose="02020603050405020304" pitchFamily="18" charset="0"/>
                <a:cs typeface="Times New Roman" panose="02020603050405020304" pitchFamily="18" charset="0"/>
              </a:rPr>
              <a:t>sağlığı, bedensel ve ruhsal durumu hakkında rapor vermeye sadece hekim </a:t>
            </a:r>
            <a:r>
              <a:rPr lang="tr-TR" dirty="0" smtClean="0">
                <a:latin typeface="Times New Roman" panose="02020603050405020304" pitchFamily="18" charset="0"/>
                <a:cs typeface="Times New Roman" panose="02020603050405020304" pitchFamily="18" charset="0"/>
              </a:rPr>
              <a:t>yetkilidir.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41853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97280" y="286604"/>
            <a:ext cx="10058400" cy="1050878"/>
          </a:xfrm>
        </p:spPr>
        <p:txBody>
          <a:bodyPr/>
          <a:lstStyle/>
          <a:p>
            <a:pPr algn="ctr"/>
            <a:r>
              <a:rPr lang="tr-TR" sz="4000" b="1" i="1" dirty="0">
                <a:solidFill>
                  <a:srgbClr val="333333"/>
                </a:solidFill>
                <a:latin typeface="Times New Roman" panose="02020603050405020304" pitchFamily="18" charset="0"/>
                <a:cs typeface="Times New Roman" panose="02020603050405020304" pitchFamily="18" charset="0"/>
              </a:rPr>
              <a:t>Tıbbi Raporlar ve Türleri</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buFont typeface="Courier New" panose="02070309020205020404" pitchFamily="49" charset="0"/>
              <a:buChar char="o"/>
            </a:pPr>
            <a:r>
              <a:rPr lang="tr-TR" dirty="0">
                <a:latin typeface="Times New Roman" panose="02020603050405020304" pitchFamily="18" charset="0"/>
                <a:cs typeface="Times New Roman" panose="02020603050405020304" pitchFamily="18" charset="0"/>
              </a:rPr>
              <a:t>Sekreterlerin görevi ise tıbbi raporları hekimlerin söylediği biçimde ve yöntemine uygun olarak yazmaktır.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Courier New" panose="02070309020205020404" pitchFamily="49" charset="0"/>
              <a:buChar char="o"/>
            </a:pPr>
            <a:r>
              <a:rPr lang="tr-TR" dirty="0" smtClean="0">
                <a:latin typeface="Times New Roman" panose="02020603050405020304" pitchFamily="18" charset="0"/>
                <a:cs typeface="Times New Roman" panose="02020603050405020304" pitchFamily="18" charset="0"/>
              </a:rPr>
              <a:t>Bazı </a:t>
            </a:r>
            <a:r>
              <a:rPr lang="tr-TR" dirty="0">
                <a:latin typeface="Times New Roman" panose="02020603050405020304" pitchFamily="18" charset="0"/>
                <a:cs typeface="Times New Roman" panose="02020603050405020304" pitchFamily="18" charset="0"/>
              </a:rPr>
              <a:t>durumlarda sekreterlerin hekimler tarafından teyp, pikap ve diğer kayıt cihazlarına söylenenleri deşifre veya diğer metotlarla okuyarak, mekanik veya elektronik yazım araçları yardımıyla yazmaları beklenir. </a:t>
            </a:r>
            <a:endParaRPr lang="tr-TR" dirty="0" smtClean="0">
              <a:latin typeface="Times New Roman" panose="02020603050405020304" pitchFamily="18" charset="0"/>
              <a:cs typeface="Times New Roman" panose="02020603050405020304" pitchFamily="18" charset="0"/>
            </a:endParaRPr>
          </a:p>
          <a:p>
            <a:pPr algn="just">
              <a:lnSpc>
                <a:spcPct val="150000"/>
              </a:lnSpc>
              <a:buFont typeface="Courier New" panose="02070309020205020404" pitchFamily="49" charset="0"/>
              <a:buChar char="o"/>
            </a:pPr>
            <a:r>
              <a:rPr lang="tr-TR" dirty="0" smtClean="0">
                <a:latin typeface="Times New Roman" panose="02020603050405020304" pitchFamily="18" charset="0"/>
                <a:cs typeface="Times New Roman" panose="02020603050405020304" pitchFamily="18" charset="0"/>
              </a:rPr>
              <a:t>Sosyal </a:t>
            </a:r>
            <a:r>
              <a:rPr lang="tr-TR" dirty="0">
                <a:latin typeface="Times New Roman" panose="02020603050405020304" pitchFamily="18" charset="0"/>
                <a:cs typeface="Times New Roman" panose="02020603050405020304" pitchFamily="18" charset="0"/>
              </a:rPr>
              <a:t>Güvenlik Kuruluşu (SGK) bazı durumlarda raporların otomasyon sistemi aracılığıyla yazılıp gönderilmesini istemektedir</a:t>
            </a:r>
            <a:r>
              <a:rPr lang="tr-TR" dirty="0" smtClean="0">
                <a:latin typeface="Times New Roman" panose="02020603050405020304" pitchFamily="18" charset="0"/>
                <a:cs typeface="Times New Roman" panose="02020603050405020304" pitchFamily="18" charset="0"/>
              </a:rPr>
              <a:t>.</a:t>
            </a:r>
          </a:p>
          <a:p>
            <a:pPr algn="just">
              <a:lnSpc>
                <a:spcPct val="150000"/>
              </a:lnSpc>
              <a:buFont typeface="Courier New" panose="02070309020205020404" pitchFamily="49" charset="0"/>
              <a:buChar char="o"/>
            </a:pP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Sağlık enformasyon sistemi içerisinde tıbbi raporlar bilgisayar ortamında MEDULA programında </a:t>
            </a:r>
            <a:r>
              <a:rPr lang="tr-TR" dirty="0" smtClean="0">
                <a:latin typeface="Times New Roman" panose="02020603050405020304" pitchFamily="18" charset="0"/>
                <a:cs typeface="Times New Roman" panose="02020603050405020304" pitchFamily="18" charset="0"/>
              </a:rPr>
              <a:t>yazılmaktadır</a:t>
            </a:r>
            <a:r>
              <a:rPr lang="tr-TR" dirty="0" smtClean="0"/>
              <a:t>.</a:t>
            </a:r>
            <a:endParaRPr lang="tr-TR" dirty="0"/>
          </a:p>
        </p:txBody>
      </p:sp>
    </p:spTree>
    <p:extLst>
      <p:ext uri="{BB962C8B-B14F-4D97-AF65-F5344CB8AC3E}">
        <p14:creationId xmlns:p14="http://schemas.microsoft.com/office/powerpoint/2010/main" val="1505154553"/>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62</TotalTime>
  <Words>1023</Words>
  <Application>Microsoft Office PowerPoint</Application>
  <PresentationFormat>Geniş ekran</PresentationFormat>
  <Paragraphs>109</Paragraphs>
  <Slides>22</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22</vt:i4>
      </vt:variant>
    </vt:vector>
  </HeadingPairs>
  <TitlesOfParts>
    <vt:vector size="30" baseType="lpstr">
      <vt:lpstr>Arial</vt:lpstr>
      <vt:lpstr>Bree Serif</vt:lpstr>
      <vt:lpstr>Calibri</vt:lpstr>
      <vt:lpstr>Calibri Light</vt:lpstr>
      <vt:lpstr>Courier New</vt:lpstr>
      <vt:lpstr>Times New Roman</vt:lpstr>
      <vt:lpstr>Wingdings</vt:lpstr>
      <vt:lpstr>Geçmişe bakış</vt:lpstr>
      <vt:lpstr>PowerPoint Sunusu</vt:lpstr>
      <vt:lpstr>Tıbbi Doküman</vt:lpstr>
      <vt:lpstr>      Tıbbi Doküman Kullanıcıları ve Kullanım Alanları</vt:lpstr>
      <vt:lpstr>Tıbbi Doküman Kullanıcıları ve Kullanım Alanları</vt:lpstr>
      <vt:lpstr>Tıbbi Doküman Kullanıcıları ve Kullanım Alanları</vt:lpstr>
      <vt:lpstr> Sağlık Kayıtlarının Amaçları</vt:lpstr>
      <vt:lpstr> Tıbbi Raporlar ve Türleri</vt:lpstr>
      <vt:lpstr>Tıbbi Raporlar ve Türleri</vt:lpstr>
      <vt:lpstr>Tıbbi Raporlar ve Türleri</vt:lpstr>
      <vt:lpstr>MEDULA</vt:lpstr>
      <vt:lpstr>Tıbbi Sekreterlerin Raporlar Konusundaki Sorumlulukları</vt:lpstr>
      <vt:lpstr> Tıbbi Raporların Niteliği</vt:lpstr>
      <vt:lpstr>Rapor Yazma Aşamaları</vt:lpstr>
      <vt:lpstr>Rapor Yazma Aşamaları</vt:lpstr>
      <vt:lpstr> Rapor Türleri</vt:lpstr>
      <vt:lpstr>Rapor Türleri</vt:lpstr>
      <vt:lpstr>Rapor Türleri</vt:lpstr>
      <vt:lpstr>Rapor Türleri</vt:lpstr>
      <vt:lpstr> Raporların Düzenlenmesi</vt:lpstr>
      <vt:lpstr>Raporların Düzenlenmesi</vt:lpstr>
      <vt:lpstr>Raporların Düzenlenmesi</vt:lpstr>
      <vt:lpstr>                 Dinlediğiniz İçin Teşekkürler..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Netcom</dc:creator>
  <cp:lastModifiedBy>Netcom</cp:lastModifiedBy>
  <cp:revision>7</cp:revision>
  <dcterms:created xsi:type="dcterms:W3CDTF">2020-11-01T09:13:40Z</dcterms:created>
  <dcterms:modified xsi:type="dcterms:W3CDTF">2020-11-01T12:55:17Z</dcterms:modified>
</cp:coreProperties>
</file>