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65" r:id="rId5"/>
    <p:sldId id="266" r:id="rId6"/>
    <p:sldId id="268" r:id="rId7"/>
    <p:sldId id="267" r:id="rId8"/>
    <p:sldId id="269" r:id="rId9"/>
    <p:sldId id="270" r:id="rId10"/>
    <p:sldId id="271" r:id="rId11"/>
    <p:sldId id="280" r:id="rId12"/>
    <p:sldId id="323" r:id="rId13"/>
    <p:sldId id="326" r:id="rId14"/>
    <p:sldId id="327" r:id="rId15"/>
    <p:sldId id="328" r:id="rId16"/>
    <p:sldId id="324" r:id="rId17"/>
    <p:sldId id="273" r:id="rId18"/>
    <p:sldId id="329" r:id="rId19"/>
    <p:sldId id="331" r:id="rId20"/>
    <p:sldId id="333" r:id="rId21"/>
    <p:sldId id="338" r:id="rId22"/>
    <p:sldId id="339" r:id="rId23"/>
    <p:sldId id="332" r:id="rId24"/>
    <p:sldId id="340" r:id="rId25"/>
    <p:sldId id="341" r:id="rId26"/>
    <p:sldId id="342" r:id="rId27"/>
    <p:sldId id="321" r:id="rId28"/>
    <p:sldId id="343" r:id="rId29"/>
    <p:sldId id="345" r:id="rId30"/>
    <p:sldId id="344" r:id="rId31"/>
    <p:sldId id="334" r:id="rId32"/>
    <p:sldId id="335" r:id="rId33"/>
    <p:sldId id="336" r:id="rId34"/>
    <p:sldId id="337" r:id="rId35"/>
    <p:sldId id="346" r:id="rId36"/>
    <p:sldId id="356" r:id="rId37"/>
    <p:sldId id="354" r:id="rId38"/>
    <p:sldId id="355" r:id="rId39"/>
    <p:sldId id="285" r:id="rId40"/>
    <p:sldId id="286" r:id="rId41"/>
    <p:sldId id="287" r:id="rId42"/>
    <p:sldId id="288" r:id="rId43"/>
    <p:sldId id="289" r:id="rId44"/>
    <p:sldId id="290" r:id="rId45"/>
    <p:sldId id="291" r:id="rId46"/>
    <p:sldId id="301" r:id="rId47"/>
    <p:sldId id="302" r:id="rId48"/>
    <p:sldId id="304" r:id="rId49"/>
    <p:sldId id="306" r:id="rId50"/>
    <p:sldId id="307" r:id="rId51"/>
    <p:sldId id="308" r:id="rId52"/>
    <p:sldId id="309" r:id="rId53"/>
    <p:sldId id="310" r:id="rId54"/>
    <p:sldId id="348" r:id="rId55"/>
    <p:sldId id="349" r:id="rId56"/>
    <p:sldId id="352" r:id="rId57"/>
    <p:sldId id="353" r:id="rId58"/>
    <p:sldId id="350" r:id="rId59"/>
    <p:sldId id="312" r:id="rId60"/>
    <p:sldId id="313" r:id="rId61"/>
    <p:sldId id="314" r:id="rId62"/>
    <p:sldId id="315" r:id="rId63"/>
    <p:sldId id="316" r:id="rId64"/>
    <p:sldId id="317" r:id="rId6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40"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04.03.2019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72723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04.03.2019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56211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04.03.2019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26178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04.03.2019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6051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4DA9839-98E6-4664-9A00-349C1C561696}" type="datetimeFigureOut">
              <a:rPr lang="tr-TR" smtClean="0"/>
              <a:t>04.03.2019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280690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4DA9839-98E6-4664-9A00-349C1C561696}" type="datetimeFigureOut">
              <a:rPr lang="tr-TR" smtClean="0"/>
              <a:t>04.03.2019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46283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4DA9839-98E6-4664-9A00-349C1C561696}" type="datetimeFigureOut">
              <a:rPr lang="tr-TR" smtClean="0"/>
              <a:t>04.03.2019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07935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4DA9839-98E6-4664-9A00-349C1C561696}" type="datetimeFigureOut">
              <a:rPr lang="tr-TR" smtClean="0"/>
              <a:t>04.03.2019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23307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4DA9839-98E6-4664-9A00-349C1C561696}" type="datetimeFigureOut">
              <a:rPr lang="tr-TR" smtClean="0"/>
              <a:t>04.03.2019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63311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04.03.2019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11752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04.03.2019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71581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A9839-98E6-4664-9A00-349C1C561696}" type="datetimeFigureOut">
              <a:rPr lang="tr-TR" smtClean="0"/>
              <a:t>04.03.2019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7A014-692C-4282-ACF6-BC76E367860F}" type="slidenum">
              <a:rPr lang="tr-TR" smtClean="0"/>
              <a:t>‹#›</a:t>
            </a:fld>
            <a:endParaRPr lang="tr-TR"/>
          </a:p>
        </p:txBody>
      </p:sp>
    </p:spTree>
    <p:extLst>
      <p:ext uri="{BB962C8B-B14F-4D97-AF65-F5344CB8AC3E}">
        <p14:creationId xmlns:p14="http://schemas.microsoft.com/office/powerpoint/2010/main" val="252903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dayasa@gmail.com" TargetMode="External"/><Relationship Id="rId2" Type="http://schemas.openxmlformats.org/officeDocument/2006/relationships/hyperlink" Target="mailto:edayasa@cag.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6" y="188640"/>
            <a:ext cx="7772400" cy="1470025"/>
          </a:xfrm>
        </p:spPr>
        <p:txBody>
          <a:bodyPr/>
          <a:lstStyle/>
          <a:p>
            <a:r>
              <a:rPr lang="tr-TR" smtClean="0"/>
              <a:t>MAN-535 </a:t>
            </a:r>
            <a:r>
              <a:rPr lang="tr-TR" dirty="0" smtClean="0"/>
              <a:t>Araştırma Yöntemleri</a:t>
            </a:r>
            <a:endParaRPr lang="tr-TR" dirty="0"/>
          </a:p>
        </p:txBody>
      </p:sp>
      <p:sp>
        <p:nvSpPr>
          <p:cNvPr id="3" name="Alt Başlık 2"/>
          <p:cNvSpPr>
            <a:spLocks noGrp="1"/>
          </p:cNvSpPr>
          <p:nvPr>
            <p:ph type="subTitle" idx="1"/>
          </p:nvPr>
        </p:nvSpPr>
        <p:spPr>
          <a:xfrm>
            <a:off x="2555776" y="3284984"/>
            <a:ext cx="6588224" cy="2952328"/>
          </a:xfrm>
        </p:spPr>
        <p:txBody>
          <a:bodyPr>
            <a:normAutofit fontScale="70000" lnSpcReduction="20000"/>
          </a:bodyPr>
          <a:lstStyle/>
          <a:p>
            <a:r>
              <a:rPr lang="tr-TR" dirty="0" smtClean="0"/>
              <a:t> </a:t>
            </a:r>
            <a:r>
              <a:rPr lang="tr-TR" dirty="0" smtClean="0">
                <a:solidFill>
                  <a:schemeClr val="bg2">
                    <a:lumMod val="10000"/>
                  </a:schemeClr>
                </a:solidFill>
              </a:rPr>
              <a:t>Çağ Üniversitesi </a:t>
            </a:r>
          </a:p>
          <a:p>
            <a:r>
              <a:rPr lang="tr-TR" dirty="0" smtClean="0">
                <a:solidFill>
                  <a:schemeClr val="bg2">
                    <a:lumMod val="10000"/>
                  </a:schemeClr>
                </a:solidFill>
              </a:rPr>
              <a:t>Sosyal Bilimler Enstitüsü</a:t>
            </a:r>
          </a:p>
          <a:p>
            <a:r>
              <a:rPr lang="tr-TR" dirty="0" smtClean="0">
                <a:solidFill>
                  <a:schemeClr val="bg2">
                    <a:lumMod val="10000"/>
                  </a:schemeClr>
                </a:solidFill>
              </a:rPr>
              <a:t>İşletme Yönetimi </a:t>
            </a:r>
            <a:r>
              <a:rPr lang="tr-TR" dirty="0" smtClean="0">
                <a:solidFill>
                  <a:schemeClr val="bg2">
                    <a:lumMod val="10000"/>
                  </a:schemeClr>
                </a:solidFill>
              </a:rPr>
              <a:t>Doktora Prog</a:t>
            </a:r>
            <a:r>
              <a:rPr lang="tr-TR" dirty="0" smtClean="0">
                <a:solidFill>
                  <a:schemeClr val="bg2">
                    <a:lumMod val="10000"/>
                  </a:schemeClr>
                </a:solidFill>
              </a:rPr>
              <a:t>.</a:t>
            </a:r>
          </a:p>
          <a:p>
            <a:r>
              <a:rPr lang="tr-TR" dirty="0" smtClean="0">
                <a:solidFill>
                  <a:schemeClr val="bg2">
                    <a:lumMod val="10000"/>
                  </a:schemeClr>
                </a:solidFill>
              </a:rPr>
              <a:t>2018-2019 Bahar dönemi</a:t>
            </a:r>
          </a:p>
          <a:p>
            <a:r>
              <a:rPr lang="tr-TR" dirty="0" smtClean="0">
                <a:solidFill>
                  <a:schemeClr val="bg2">
                    <a:lumMod val="10000"/>
                  </a:schemeClr>
                </a:solidFill>
              </a:rPr>
              <a:t>Pazartesi: 17:30-20:30</a:t>
            </a:r>
            <a:endParaRPr lang="tr-TR" dirty="0" smtClean="0">
              <a:solidFill>
                <a:schemeClr val="bg2">
                  <a:lumMod val="10000"/>
                </a:schemeClr>
              </a:solidFill>
            </a:endParaRPr>
          </a:p>
          <a:p>
            <a:r>
              <a:rPr lang="tr-TR" dirty="0" smtClean="0">
                <a:solidFill>
                  <a:schemeClr val="bg2">
                    <a:lumMod val="10000"/>
                  </a:schemeClr>
                </a:solidFill>
              </a:rPr>
              <a:t>Doç.Dr.Eda Yaşa Özeltürkay,</a:t>
            </a:r>
          </a:p>
          <a:p>
            <a:r>
              <a:rPr lang="tr-TR" dirty="0" smtClean="0">
                <a:solidFill>
                  <a:schemeClr val="bg2">
                    <a:lumMod val="10000"/>
                  </a:schemeClr>
                </a:solidFill>
                <a:hlinkClick r:id="rId2"/>
              </a:rPr>
              <a:t>edayasa@cag.edu.tr</a:t>
            </a:r>
            <a:endParaRPr lang="tr-TR" dirty="0" smtClean="0">
              <a:solidFill>
                <a:schemeClr val="bg2">
                  <a:lumMod val="10000"/>
                </a:schemeClr>
              </a:solidFill>
            </a:endParaRPr>
          </a:p>
          <a:p>
            <a:r>
              <a:rPr lang="tr-TR" dirty="0" smtClean="0">
                <a:solidFill>
                  <a:schemeClr val="bg2">
                    <a:lumMod val="10000"/>
                  </a:schemeClr>
                </a:solidFill>
                <a:hlinkClick r:id="rId3"/>
              </a:rPr>
              <a:t>edayasa@gmail.com</a:t>
            </a:r>
            <a:endParaRPr lang="tr-TR" dirty="0" smtClean="0">
              <a:solidFill>
                <a:schemeClr val="bg2">
                  <a:lumMod val="10000"/>
                </a:schemeClr>
              </a:solidFill>
            </a:endParaRPr>
          </a:p>
          <a:p>
            <a:endParaRPr lang="tr-TR" dirty="0" smtClean="0"/>
          </a:p>
          <a:p>
            <a:endParaRPr lang="tr-TR" dirty="0" smtClean="0"/>
          </a:p>
          <a:p>
            <a:endParaRPr lang="tr-TR" dirty="0"/>
          </a:p>
        </p:txBody>
      </p:sp>
    </p:spTree>
    <p:extLst>
      <p:ext uri="{BB962C8B-B14F-4D97-AF65-F5344CB8AC3E}">
        <p14:creationId xmlns:p14="http://schemas.microsoft.com/office/powerpoint/2010/main" val="4143906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8229600" cy="4525963"/>
          </a:xfrm>
        </p:spPr>
        <p:txBody>
          <a:bodyPr>
            <a:normAutofit fontScale="92500" lnSpcReduction="10000"/>
          </a:bodyPr>
          <a:lstStyle/>
          <a:p>
            <a:r>
              <a:rPr lang="tr-TR" b="1" dirty="0" smtClean="0"/>
              <a:t>Model: </a:t>
            </a:r>
            <a:r>
              <a:rPr lang="tr-TR" dirty="0" smtClean="0"/>
              <a:t>kuram açıklayıcı, model tanımlayıcıdır,çerçevedir, nedensellik tek yönlü ,ilişki çift yönlü ok ile gösterilir.</a:t>
            </a:r>
          </a:p>
          <a:p>
            <a:r>
              <a:rPr lang="tr-TR" b="1" dirty="0" smtClean="0"/>
              <a:t>Değişken</a:t>
            </a:r>
            <a:r>
              <a:rPr lang="tr-TR" dirty="0" smtClean="0"/>
              <a:t>: bir araştırmada farklı sayısal değer alabilen özelliklerdir. Bir kavramın görgül (somut)  olarak ölçülebilen halidir, cinsiyet, yaş, iş tatmini vb.</a:t>
            </a:r>
          </a:p>
          <a:p>
            <a:r>
              <a:rPr lang="tr-TR" b="1" dirty="0" smtClean="0"/>
              <a:t>Özellik: </a:t>
            </a:r>
            <a:r>
              <a:rPr lang="tr-TR" dirty="0" smtClean="0"/>
              <a:t>değişkenin bir yönünü ya da niteliğin bildiren kavramdır. Kadın,erkek bir cinsiyet değişkenin özellikleridir.</a:t>
            </a:r>
            <a:endParaRPr lang="en-US" dirty="0"/>
          </a:p>
        </p:txBody>
      </p:sp>
    </p:spTree>
    <p:extLst>
      <p:ext uri="{BB962C8B-B14F-4D97-AF65-F5344CB8AC3E}">
        <p14:creationId xmlns:p14="http://schemas.microsoft.com/office/powerpoint/2010/main" val="2102545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Model</a:t>
            </a:r>
            <a:endParaRPr lang="en-US" dirty="0"/>
          </a:p>
        </p:txBody>
      </p:sp>
      <p:sp>
        <p:nvSpPr>
          <p:cNvPr id="3" name="Content Placeholder 2"/>
          <p:cNvSpPr>
            <a:spLocks noGrp="1"/>
          </p:cNvSpPr>
          <p:nvPr>
            <p:ph idx="1"/>
          </p:nvPr>
        </p:nvSpPr>
        <p:spPr/>
        <p:txBody>
          <a:bodyPr>
            <a:normAutofit fontScale="92500" lnSpcReduction="20000"/>
          </a:bodyPr>
          <a:lstStyle/>
          <a:p>
            <a:r>
              <a:rPr lang="tr-TR" dirty="0" smtClean="0"/>
              <a:t>Araştırmanın amacına uygun ve ekonomik olarak verilerin toplanması ve yorumlanması için gerekli koşulların düzenlenmesidir.</a:t>
            </a:r>
          </a:p>
          <a:p>
            <a:r>
              <a:rPr lang="tr-TR" dirty="0"/>
              <a:t> </a:t>
            </a:r>
            <a:r>
              <a:rPr lang="tr-TR" dirty="0" smtClean="0"/>
              <a:t>en uygun yöntem belirlenir.</a:t>
            </a:r>
          </a:p>
          <a:p>
            <a:r>
              <a:rPr lang="tr-TR" dirty="0" smtClean="0"/>
              <a:t>Araştırmanını her sürusuna cevap vermede ya da her hipotezi test etmede atılacak adımlar gösterilir.</a:t>
            </a:r>
          </a:p>
          <a:p>
            <a:pPr marL="0" indent="0">
              <a:buNone/>
            </a:pPr>
            <a:r>
              <a:rPr lang="tr-TR" dirty="0" smtClean="0"/>
              <a:t>Sosyal bilimlerde modeller kuramlardan türetilir.</a:t>
            </a:r>
          </a:p>
          <a:p>
            <a:pPr marL="0" indent="0">
              <a:buNone/>
            </a:pPr>
            <a:r>
              <a:rPr lang="tr-TR" dirty="0" smtClean="0"/>
              <a:t>Modelde değişkenler kutu, daire, veya buna benzer şekillerde gösterilir. </a:t>
            </a:r>
            <a:endParaRPr lang="en-US" dirty="0"/>
          </a:p>
        </p:txBody>
      </p:sp>
    </p:spTree>
    <p:extLst>
      <p:ext uri="{BB962C8B-B14F-4D97-AF65-F5344CB8AC3E}">
        <p14:creationId xmlns:p14="http://schemas.microsoft.com/office/powerpoint/2010/main" val="3424759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864" y="-24340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3991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98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729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619672" y="980728"/>
            <a:ext cx="115212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199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Hipotez test etme aşamaları</a:t>
            </a:r>
            <a:endParaRPr lang="en-US" dirty="0"/>
          </a:p>
        </p:txBody>
      </p:sp>
      <p:sp>
        <p:nvSpPr>
          <p:cNvPr id="4" name="Content Placeholder 3"/>
          <p:cNvSpPr>
            <a:spLocks noGrp="1"/>
          </p:cNvSpPr>
          <p:nvPr>
            <p:ph sz="half" idx="2"/>
          </p:nvPr>
        </p:nvSpPr>
        <p:spPr>
          <a:xfrm>
            <a:off x="899592" y="1556792"/>
            <a:ext cx="7344816" cy="4525963"/>
          </a:xfrm>
        </p:spPr>
        <p:txBody>
          <a:bodyPr>
            <a:normAutofit fontScale="92500"/>
          </a:bodyPr>
          <a:lstStyle/>
          <a:p>
            <a:r>
              <a:rPr lang="tr-TR" b="1" u="sng" dirty="0" smtClean="0"/>
              <a:t>Problemi belirleme</a:t>
            </a:r>
            <a:r>
              <a:rPr lang="tr-TR" dirty="0" smtClean="0"/>
              <a:t>;</a:t>
            </a:r>
          </a:p>
          <a:p>
            <a:pPr marL="0" indent="0">
              <a:buNone/>
            </a:pPr>
            <a:r>
              <a:rPr lang="tr-TR" dirty="0" smtClean="0"/>
              <a:t>Suyun içindeki tuz oranının kaynamaya etkisi nedir?</a:t>
            </a:r>
          </a:p>
          <a:p>
            <a:r>
              <a:rPr lang="tr-TR" b="1" u="sng" dirty="0" smtClean="0"/>
              <a:t>Hipotez kurma;</a:t>
            </a:r>
          </a:p>
          <a:p>
            <a:pPr marL="0" indent="0">
              <a:buNone/>
            </a:pPr>
            <a:r>
              <a:rPr lang="tr-TR" dirty="0" smtClean="0"/>
              <a:t>-Suya atılan tuz miktarı arttıkça suyun kaynama süresi artar.</a:t>
            </a:r>
          </a:p>
          <a:p>
            <a:pPr marL="0" indent="0" algn="ctr">
              <a:buNone/>
            </a:pPr>
            <a:r>
              <a:rPr lang="tr-TR" dirty="0"/>
              <a:t> </a:t>
            </a:r>
            <a:r>
              <a:rPr lang="tr-TR" dirty="0" smtClean="0"/>
              <a:t>Değişkenler:</a:t>
            </a:r>
          </a:p>
          <a:p>
            <a:pPr marL="0" indent="0">
              <a:buNone/>
            </a:pPr>
            <a:r>
              <a:rPr lang="tr-TR" dirty="0" smtClean="0"/>
              <a:t>- </a:t>
            </a:r>
            <a:r>
              <a:rPr lang="tr-TR" b="1" dirty="0" smtClean="0"/>
              <a:t>Bağımsız değişken</a:t>
            </a:r>
            <a:r>
              <a:rPr lang="tr-TR" dirty="0" smtClean="0"/>
              <a:t>: suya atılan tuz miktarı</a:t>
            </a:r>
          </a:p>
          <a:p>
            <a:pPr marL="0" indent="0">
              <a:buNone/>
            </a:pPr>
            <a:r>
              <a:rPr lang="tr-TR" dirty="0" smtClean="0"/>
              <a:t>-</a:t>
            </a:r>
            <a:r>
              <a:rPr lang="tr-TR" b="1" dirty="0" smtClean="0"/>
              <a:t>Bağımlı değişken</a:t>
            </a:r>
            <a:r>
              <a:rPr lang="tr-TR" dirty="0" smtClean="0"/>
              <a:t>: kaynama süresi</a:t>
            </a:r>
          </a:p>
          <a:p>
            <a:pPr marL="0" indent="0">
              <a:buNone/>
            </a:pPr>
            <a:r>
              <a:rPr lang="tr-TR" dirty="0" smtClean="0"/>
              <a:t>-</a:t>
            </a:r>
            <a:r>
              <a:rPr lang="tr-TR" b="1" dirty="0" smtClean="0"/>
              <a:t>Kontrol edilen değişken</a:t>
            </a:r>
            <a:r>
              <a:rPr lang="tr-TR" dirty="0" smtClean="0"/>
              <a:t>: su ve ısı miktarı</a:t>
            </a:r>
            <a:endParaRPr lang="en-US" dirty="0"/>
          </a:p>
        </p:txBody>
      </p:sp>
    </p:spTree>
    <p:extLst>
      <p:ext uri="{BB962C8B-B14F-4D97-AF65-F5344CB8AC3E}">
        <p14:creationId xmlns:p14="http://schemas.microsoft.com/office/powerpoint/2010/main" val="1802006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Değişkenler &amp;  Değişken </a:t>
            </a:r>
            <a:r>
              <a:rPr lang="tr-TR" b="1" dirty="0"/>
              <a:t>türleri</a:t>
            </a:r>
            <a:br>
              <a:rPr lang="tr-TR" b="1" dirty="0"/>
            </a:br>
            <a:endParaRPr lang="en-US" b="1" dirty="0"/>
          </a:p>
        </p:txBody>
      </p:sp>
      <p:sp>
        <p:nvSpPr>
          <p:cNvPr id="3" name="Content Placeholder 2"/>
          <p:cNvSpPr>
            <a:spLocks noGrp="1"/>
          </p:cNvSpPr>
          <p:nvPr>
            <p:ph idx="1"/>
          </p:nvPr>
        </p:nvSpPr>
        <p:spPr/>
        <p:txBody>
          <a:bodyPr/>
          <a:lstStyle/>
          <a:p>
            <a:r>
              <a:rPr lang="tr-TR" dirty="0" smtClean="0"/>
              <a:t>Değişebilen, en az iki değer alabilen her şey değişkendir. Örnek cinsiyet; kadın-erkek, Yaşİ; 1,2,3,4,5,....</a:t>
            </a:r>
          </a:p>
          <a:p>
            <a:r>
              <a:rPr lang="tr-TR" dirty="0"/>
              <a:t> </a:t>
            </a:r>
            <a:r>
              <a:rPr lang="tr-TR" b="1" dirty="0"/>
              <a:t>D</a:t>
            </a:r>
            <a:r>
              <a:rPr lang="tr-TR" b="1" dirty="0" smtClean="0"/>
              <a:t>eğişken türleri</a:t>
            </a:r>
          </a:p>
          <a:p>
            <a:r>
              <a:rPr lang="tr-TR" dirty="0" smtClean="0"/>
              <a:t>Aldıkları değerlere göre</a:t>
            </a:r>
          </a:p>
          <a:p>
            <a:r>
              <a:rPr lang="tr-TR" dirty="0" smtClean="0"/>
              <a:t>Özelliklerine göre</a:t>
            </a:r>
          </a:p>
          <a:p>
            <a:r>
              <a:rPr lang="tr-TR" dirty="0" smtClean="0"/>
              <a:t>Nedenselliklerine göre</a:t>
            </a:r>
          </a:p>
          <a:p>
            <a:r>
              <a:rPr lang="tr-TR" dirty="0" smtClean="0"/>
              <a:t>Gözlemlenebilirliklerine göre</a:t>
            </a:r>
          </a:p>
          <a:p>
            <a:endParaRPr lang="tr-TR" dirty="0" smtClean="0"/>
          </a:p>
          <a:p>
            <a:endParaRPr lang="en-US" dirty="0"/>
          </a:p>
        </p:txBody>
      </p:sp>
    </p:spTree>
    <p:extLst>
      <p:ext uri="{BB962C8B-B14F-4D97-AF65-F5344CB8AC3E}">
        <p14:creationId xmlns:p14="http://schemas.microsoft.com/office/powerpoint/2010/main" val="1566422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Aldıkları değerlere göre</a:t>
            </a:r>
            <a:br>
              <a:rPr lang="tr-TR" dirty="0"/>
            </a:br>
            <a:endParaRPr lang="en-US" dirty="0"/>
          </a:p>
        </p:txBody>
      </p:sp>
      <p:sp>
        <p:nvSpPr>
          <p:cNvPr id="3" name="Content Placeholder 2"/>
          <p:cNvSpPr>
            <a:spLocks noGrp="1"/>
          </p:cNvSpPr>
          <p:nvPr>
            <p:ph sz="half" idx="1"/>
          </p:nvPr>
        </p:nvSpPr>
        <p:spPr/>
        <p:txBody>
          <a:bodyPr/>
          <a:lstStyle/>
          <a:p>
            <a:r>
              <a:rPr lang="tr-TR" dirty="0" smtClean="0"/>
              <a:t>Sürekli:</a:t>
            </a:r>
          </a:p>
          <a:p>
            <a:pPr marL="0" indent="0">
              <a:buNone/>
            </a:pPr>
            <a:r>
              <a:rPr lang="tr-TR" dirty="0" smtClean="0"/>
              <a:t>Çok sayıda farklı değerler  (sonsuz) alabilen değişkenlerdir.</a:t>
            </a:r>
          </a:p>
          <a:p>
            <a:pPr marL="0" indent="0">
              <a:buNone/>
            </a:pPr>
            <a:r>
              <a:rPr lang="tr-TR" dirty="0" smtClean="0"/>
              <a:t>Yaş, gelir, boy,kilo,sıcaklık vb. değişkenler farklı değer alabilir.</a:t>
            </a:r>
          </a:p>
          <a:p>
            <a:pPr marL="0" indent="0">
              <a:buNone/>
            </a:pPr>
            <a:endParaRPr lang="tr-TR" dirty="0" smtClean="0"/>
          </a:p>
          <a:p>
            <a:pPr marL="0" indent="0">
              <a:buNone/>
            </a:pPr>
            <a:endParaRPr lang="en-US" dirty="0"/>
          </a:p>
        </p:txBody>
      </p:sp>
      <p:sp>
        <p:nvSpPr>
          <p:cNvPr id="4" name="Content Placeholder 3"/>
          <p:cNvSpPr>
            <a:spLocks noGrp="1"/>
          </p:cNvSpPr>
          <p:nvPr>
            <p:ph sz="half" idx="2"/>
          </p:nvPr>
        </p:nvSpPr>
        <p:spPr/>
        <p:txBody>
          <a:bodyPr/>
          <a:lstStyle/>
          <a:p>
            <a:r>
              <a:rPr lang="tr-TR" dirty="0"/>
              <a:t>Süreksiz (kategorik</a:t>
            </a:r>
            <a:r>
              <a:rPr lang="tr-TR" dirty="0" smtClean="0"/>
              <a:t>):</a:t>
            </a:r>
          </a:p>
          <a:p>
            <a:endParaRPr lang="tr-TR" dirty="0"/>
          </a:p>
          <a:p>
            <a:r>
              <a:rPr lang="tr-TR" dirty="0" smtClean="0"/>
              <a:t>Sınırlı sayıda değer alabilen değişkenlerdir. </a:t>
            </a:r>
          </a:p>
          <a:p>
            <a:pPr marL="0" indent="0">
              <a:buNone/>
            </a:pPr>
            <a:r>
              <a:rPr lang="tr-TR" dirty="0" smtClean="0"/>
              <a:t>Cinsiyet: kadın-erkek</a:t>
            </a:r>
          </a:p>
          <a:p>
            <a:pPr marL="0" indent="0">
              <a:buNone/>
            </a:pPr>
            <a:r>
              <a:rPr lang="tr-TR" dirty="0"/>
              <a:t> </a:t>
            </a:r>
            <a:r>
              <a:rPr lang="tr-TR" dirty="0" smtClean="0"/>
              <a:t>okul türleri: lise, meslek lisesi,anadolu, fen vb.</a:t>
            </a:r>
          </a:p>
          <a:p>
            <a:pPr marL="0" indent="0">
              <a:buNone/>
            </a:pPr>
            <a:r>
              <a:rPr lang="tr-TR" dirty="0" smtClean="0"/>
              <a:t>Çocuk sayısı :1,2,3,4,...15.</a:t>
            </a:r>
          </a:p>
          <a:p>
            <a:pPr marL="0" indent="0">
              <a:buNone/>
            </a:pPr>
            <a:endParaRPr lang="tr-TR" dirty="0"/>
          </a:p>
          <a:p>
            <a:endParaRPr lang="en-US" dirty="0"/>
          </a:p>
        </p:txBody>
      </p:sp>
    </p:spTree>
    <p:extLst>
      <p:ext uri="{BB962C8B-B14F-4D97-AF65-F5344CB8AC3E}">
        <p14:creationId xmlns:p14="http://schemas.microsoft.com/office/powerpoint/2010/main" val="696149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Özelliklerine </a:t>
            </a:r>
            <a:r>
              <a:rPr lang="tr-TR" dirty="0"/>
              <a:t>göre</a:t>
            </a:r>
            <a:br>
              <a:rPr lang="tr-TR" dirty="0"/>
            </a:br>
            <a:endParaRPr lang="en-US" dirty="0"/>
          </a:p>
        </p:txBody>
      </p:sp>
      <p:sp>
        <p:nvSpPr>
          <p:cNvPr id="3" name="Content Placeholder 2"/>
          <p:cNvSpPr>
            <a:spLocks noGrp="1"/>
          </p:cNvSpPr>
          <p:nvPr>
            <p:ph sz="half" idx="1"/>
          </p:nvPr>
        </p:nvSpPr>
        <p:spPr/>
        <p:txBody>
          <a:bodyPr>
            <a:normAutofit fontScale="92500"/>
          </a:bodyPr>
          <a:lstStyle/>
          <a:p>
            <a:r>
              <a:rPr lang="tr-TR" dirty="0" smtClean="0"/>
              <a:t>Nitel değişkenler</a:t>
            </a:r>
          </a:p>
          <a:p>
            <a:pPr marL="0" indent="0">
              <a:buNone/>
            </a:pPr>
            <a:r>
              <a:rPr lang="tr-TR" dirty="0" smtClean="0"/>
              <a:t>Bir değişkene ait özellik sayısal olarak ifade edilemiyor ve belirli bir grup altında toplanıyor ise,</a:t>
            </a:r>
          </a:p>
          <a:p>
            <a:pPr marL="0" indent="0">
              <a:buNone/>
            </a:pPr>
            <a:r>
              <a:rPr lang="tr-TR" dirty="0" smtClean="0"/>
              <a:t>Cinsiyet (kadın-erkek); medeni durum (evli, bekar)</a:t>
            </a:r>
          </a:p>
          <a:p>
            <a:pPr marL="0" indent="0">
              <a:buNone/>
            </a:pPr>
            <a:r>
              <a:rPr lang="tr-TR" dirty="0" smtClean="0"/>
              <a:t>Eğitim, iş vb. davranış biçimi (dikkatli-dikkatsiz)</a:t>
            </a:r>
            <a:endParaRPr lang="en-US" dirty="0"/>
          </a:p>
        </p:txBody>
      </p:sp>
      <p:sp>
        <p:nvSpPr>
          <p:cNvPr id="4" name="Content Placeholder 3"/>
          <p:cNvSpPr>
            <a:spLocks noGrp="1"/>
          </p:cNvSpPr>
          <p:nvPr>
            <p:ph sz="half" idx="2"/>
          </p:nvPr>
        </p:nvSpPr>
        <p:spPr/>
        <p:txBody>
          <a:bodyPr>
            <a:normAutofit fontScale="92500"/>
          </a:bodyPr>
          <a:lstStyle/>
          <a:p>
            <a:r>
              <a:rPr lang="tr-TR" dirty="0" smtClean="0"/>
              <a:t>Nicel değişkenler</a:t>
            </a:r>
          </a:p>
          <a:p>
            <a:r>
              <a:rPr lang="tr-TR" dirty="0" smtClean="0"/>
              <a:t>Bir değişkene ait özellik sayısal olarak ifade edilebiliyor ise,</a:t>
            </a:r>
          </a:p>
          <a:p>
            <a:pPr marL="0" indent="0">
              <a:buNone/>
            </a:pPr>
            <a:r>
              <a:rPr lang="tr-TR" dirty="0" smtClean="0"/>
              <a:t>IQ test skoru, boy kilo, yaş,gelir durumu, yaş vb.</a:t>
            </a:r>
            <a:endParaRPr lang="en-US" dirty="0"/>
          </a:p>
        </p:txBody>
      </p:sp>
    </p:spTree>
    <p:extLst>
      <p:ext uri="{BB962C8B-B14F-4D97-AF65-F5344CB8AC3E}">
        <p14:creationId xmlns:p14="http://schemas.microsoft.com/office/powerpoint/2010/main" val="114817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Araştırma Yöntemleri </a:t>
            </a:r>
            <a:r>
              <a:rPr lang="tr-TR" dirty="0" smtClean="0"/>
              <a:t>Dersi</a:t>
            </a:r>
            <a:r>
              <a:rPr lang="tr-TR" dirty="0"/>
              <a:t/>
            </a:r>
            <a:br>
              <a:rPr lang="tr-TR" dirty="0"/>
            </a:br>
            <a:r>
              <a:rPr lang="tr-TR" dirty="0"/>
              <a:t>İçerik:</a:t>
            </a:r>
          </a:p>
        </p:txBody>
      </p:sp>
      <p:sp>
        <p:nvSpPr>
          <p:cNvPr id="3" name="İçerik Yer Tutucusu 2"/>
          <p:cNvSpPr>
            <a:spLocks noGrp="1"/>
          </p:cNvSpPr>
          <p:nvPr>
            <p:ph idx="1"/>
          </p:nvPr>
        </p:nvSpPr>
        <p:spPr/>
        <p:txBody>
          <a:bodyPr>
            <a:normAutofit fontScale="55000" lnSpcReduction="20000"/>
          </a:bodyPr>
          <a:lstStyle/>
          <a:p>
            <a:r>
              <a:rPr lang="tr-TR" dirty="0" smtClean="0"/>
              <a:t>Bilimsel yöntem ve bilim felsefesi</a:t>
            </a:r>
          </a:p>
          <a:p>
            <a:r>
              <a:rPr lang="tr-TR" dirty="0" smtClean="0"/>
              <a:t>Bilimsel araştırma süreci ve araştırma sorunsalı belirleme</a:t>
            </a:r>
          </a:p>
          <a:p>
            <a:r>
              <a:rPr lang="tr-TR" b="1" dirty="0" smtClean="0"/>
              <a:t>Araştırmanın kavramsal çerçevesi: kuram, model, hipotez,değişken ve işlemselleştirme</a:t>
            </a:r>
          </a:p>
          <a:p>
            <a:r>
              <a:rPr lang="tr-TR" b="1" dirty="0" smtClean="0"/>
              <a:t>Araştırma tasarımı, desen ve yontemlerin sınıflandırılması</a:t>
            </a:r>
          </a:p>
          <a:p>
            <a:r>
              <a:rPr lang="tr-TR" dirty="0" smtClean="0"/>
              <a:t>Araştırma evreni ve örnekleme</a:t>
            </a:r>
          </a:p>
          <a:p>
            <a:r>
              <a:rPr lang="tr-TR" dirty="0" smtClean="0"/>
              <a:t>İşletimsel tanımlama ve ölçme</a:t>
            </a:r>
          </a:p>
          <a:p>
            <a:r>
              <a:rPr lang="tr-TR" dirty="0" smtClean="0"/>
              <a:t>Veri toplama teknikleri</a:t>
            </a:r>
          </a:p>
          <a:p>
            <a:r>
              <a:rPr lang="tr-TR" dirty="0" smtClean="0"/>
              <a:t>Veri işlemeye hazırlık,temel istatistiki ölçüler ve analiz türleri </a:t>
            </a:r>
          </a:p>
          <a:p>
            <a:pPr fontAlgn="t"/>
            <a:r>
              <a:rPr lang="tr-TR" dirty="0" smtClean="0"/>
              <a:t>Bilimsel </a:t>
            </a:r>
            <a:r>
              <a:rPr lang="tr-TR" dirty="0"/>
              <a:t>araştırmada veri: birincil ve ikincil veriler</a:t>
            </a:r>
          </a:p>
          <a:p>
            <a:pPr fontAlgn="t"/>
            <a:r>
              <a:rPr lang="tr-TR" dirty="0" smtClean="0"/>
              <a:t>SPSS </a:t>
            </a:r>
            <a:r>
              <a:rPr lang="tr-TR" dirty="0"/>
              <a:t>programı ve veri girişi</a:t>
            </a:r>
          </a:p>
          <a:p>
            <a:pPr fontAlgn="t"/>
            <a:r>
              <a:rPr lang="tr-TR" dirty="0"/>
              <a:t>Nitel araştırma yöntem ve teknikleri</a:t>
            </a:r>
          </a:p>
          <a:p>
            <a:pPr fontAlgn="t"/>
            <a:r>
              <a:rPr lang="tr-TR" dirty="0"/>
              <a:t>Nicel analizler: Farklılık testleri</a:t>
            </a:r>
          </a:p>
          <a:p>
            <a:pPr fontAlgn="t"/>
            <a:r>
              <a:rPr lang="tr-TR" dirty="0"/>
              <a:t>Nicel analizler: ilişki testleri</a:t>
            </a:r>
          </a:p>
          <a:p>
            <a:pPr fontAlgn="t"/>
            <a:r>
              <a:rPr lang="tr-TR" dirty="0"/>
              <a:t>Güvenilirlik ve geçerlilik testleri örnekler</a:t>
            </a:r>
          </a:p>
          <a:p>
            <a:pPr fontAlgn="t"/>
            <a:r>
              <a:rPr lang="tr-TR" dirty="0" smtClean="0"/>
              <a:t>Sunumlar</a:t>
            </a:r>
            <a:endParaRPr lang="tr-TR" dirty="0"/>
          </a:p>
          <a:p>
            <a:endParaRPr lang="tr-TR" dirty="0"/>
          </a:p>
        </p:txBody>
      </p:sp>
    </p:spTree>
    <p:extLst>
      <p:ext uri="{BB962C8B-B14F-4D97-AF65-F5344CB8AC3E}">
        <p14:creationId xmlns:p14="http://schemas.microsoft.com/office/powerpoint/2010/main" val="378617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Nedenselliklerine göre</a:t>
            </a:r>
            <a:endParaRPr lang="en-US" dirty="0"/>
          </a:p>
        </p:txBody>
      </p:sp>
      <p:sp>
        <p:nvSpPr>
          <p:cNvPr id="4" name="Text Placeholder 3"/>
          <p:cNvSpPr>
            <a:spLocks noGrp="1"/>
          </p:cNvSpPr>
          <p:nvPr>
            <p:ph type="body" idx="1"/>
          </p:nvPr>
        </p:nvSpPr>
        <p:spPr/>
        <p:txBody>
          <a:bodyPr/>
          <a:lstStyle/>
          <a:p>
            <a:r>
              <a:rPr lang="tr-TR" dirty="0" smtClean="0"/>
              <a:t>Neden-sonuç ilişkisi</a:t>
            </a:r>
            <a:endParaRPr lang="en-US" dirty="0"/>
          </a:p>
        </p:txBody>
      </p:sp>
      <p:sp>
        <p:nvSpPr>
          <p:cNvPr id="3" name="Content Placeholder 2"/>
          <p:cNvSpPr>
            <a:spLocks noGrp="1"/>
          </p:cNvSpPr>
          <p:nvPr>
            <p:ph sz="half" idx="2"/>
          </p:nvPr>
        </p:nvSpPr>
        <p:spPr/>
        <p:txBody>
          <a:bodyPr>
            <a:normAutofit/>
          </a:bodyPr>
          <a:lstStyle/>
          <a:p>
            <a:r>
              <a:rPr lang="tr-TR" dirty="0" smtClean="0"/>
              <a:t>Bağımlı ( Y, yordanan-sonuç)</a:t>
            </a:r>
          </a:p>
          <a:p>
            <a:r>
              <a:rPr lang="tr-TR" dirty="0" smtClean="0"/>
              <a:t>Bağımsız ( X, yordayan-tahmini)</a:t>
            </a:r>
          </a:p>
          <a:p>
            <a:r>
              <a:rPr lang="tr-TR" dirty="0"/>
              <a:t> B</a:t>
            </a:r>
            <a:r>
              <a:rPr lang="tr-TR" dirty="0" smtClean="0"/>
              <a:t>ağımsız bağımlıyı açıklama etkisine sahiptir. </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149080"/>
            <a:ext cx="571500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4932040" y="2564904"/>
            <a:ext cx="1584176"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X2: Örgütsel adalet algısı</a:t>
            </a:r>
            <a:endParaRPr lang="en-US" dirty="0"/>
          </a:p>
        </p:txBody>
      </p:sp>
      <p:sp>
        <p:nvSpPr>
          <p:cNvPr id="8" name="Oval 7"/>
          <p:cNvSpPr/>
          <p:nvPr/>
        </p:nvSpPr>
        <p:spPr>
          <a:xfrm>
            <a:off x="7236296" y="2564904"/>
            <a:ext cx="158417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 Örgütsel bağlılık</a:t>
            </a:r>
            <a:endParaRPr lang="en-US" dirty="0"/>
          </a:p>
        </p:txBody>
      </p:sp>
      <p:cxnSp>
        <p:nvCxnSpPr>
          <p:cNvPr id="10" name="Straight Arrow Connector 9"/>
          <p:cNvCxnSpPr>
            <a:stCxn id="7" idx="6"/>
            <a:endCxn id="8" idx="2"/>
          </p:cNvCxnSpPr>
          <p:nvPr/>
        </p:nvCxnSpPr>
        <p:spPr>
          <a:xfrm flipV="1">
            <a:off x="6516216" y="3068960"/>
            <a:ext cx="72008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932040" y="1700808"/>
            <a:ext cx="158417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X1: İş tatmini</a:t>
            </a:r>
            <a:endParaRPr lang="en-US" dirty="0"/>
          </a:p>
        </p:txBody>
      </p:sp>
      <p:cxnSp>
        <p:nvCxnSpPr>
          <p:cNvPr id="13" name="Straight Arrow Connector 12"/>
          <p:cNvCxnSpPr>
            <a:stCxn id="11" idx="6"/>
            <a:endCxn id="8" idx="1"/>
          </p:cNvCxnSpPr>
          <p:nvPr/>
        </p:nvCxnSpPr>
        <p:spPr>
          <a:xfrm>
            <a:off x="6516216" y="2060848"/>
            <a:ext cx="952077" cy="6516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695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Bağımsız değişken türleri</a:t>
            </a:r>
            <a:endParaRPr lang="en-US" dirty="0"/>
          </a:p>
        </p:txBody>
      </p:sp>
      <p:sp>
        <p:nvSpPr>
          <p:cNvPr id="3" name="Text Placeholder 2"/>
          <p:cNvSpPr>
            <a:spLocks noGrp="1"/>
          </p:cNvSpPr>
          <p:nvPr>
            <p:ph type="body" idx="1"/>
          </p:nvPr>
        </p:nvSpPr>
        <p:spPr/>
        <p:txBody>
          <a:bodyPr>
            <a:normAutofit fontScale="92500" lnSpcReduction="20000"/>
          </a:bodyPr>
          <a:lstStyle/>
          <a:p>
            <a:r>
              <a:rPr lang="tr-TR" dirty="0" smtClean="0"/>
              <a:t>Düzenleyici  (moderator) değişken</a:t>
            </a:r>
            <a:endParaRPr lang="en-US" dirty="0"/>
          </a:p>
        </p:txBody>
      </p:sp>
      <p:sp>
        <p:nvSpPr>
          <p:cNvPr id="4" name="Content Placeholder 3"/>
          <p:cNvSpPr>
            <a:spLocks noGrp="1"/>
          </p:cNvSpPr>
          <p:nvPr>
            <p:ph sz="half" idx="2"/>
          </p:nvPr>
        </p:nvSpPr>
        <p:spPr/>
        <p:txBody>
          <a:bodyPr>
            <a:normAutofit/>
          </a:bodyPr>
          <a:lstStyle/>
          <a:p>
            <a:r>
              <a:rPr lang="tr-TR" sz="1600" dirty="0"/>
              <a:t>B</a:t>
            </a:r>
            <a:r>
              <a:rPr lang="tr-TR" sz="1600" dirty="0" smtClean="0"/>
              <a:t>ağımlı değişken ile bağımsız değişken arasındaki ilişkinin yönünü ve şiddetini etkileyen nicel ya da nitel değişkendir. Düzenleyici değişken değiştikçe, bağımsız-bağımlı değişkenler arasındaki ilişkiler de etklienebilir.  Durumsal bir etkiye sahip değişkendir. </a:t>
            </a:r>
            <a:endParaRPr lang="en-US" sz="1600" dirty="0"/>
          </a:p>
        </p:txBody>
      </p:sp>
      <p:sp>
        <p:nvSpPr>
          <p:cNvPr id="5" name="Text Placeholder 4"/>
          <p:cNvSpPr>
            <a:spLocks noGrp="1"/>
          </p:cNvSpPr>
          <p:nvPr>
            <p:ph type="body" sz="quarter" idx="3"/>
          </p:nvPr>
        </p:nvSpPr>
        <p:spPr/>
        <p:txBody>
          <a:bodyPr/>
          <a:lstStyle/>
          <a:p>
            <a:r>
              <a:rPr lang="tr-TR" dirty="0" smtClean="0"/>
              <a:t>Aracı (müdahaleci)</a:t>
            </a:r>
            <a:r>
              <a:rPr lang="tr-TR" dirty="0"/>
              <a:t> değişken</a:t>
            </a:r>
            <a:endParaRPr lang="en-US" dirty="0"/>
          </a:p>
        </p:txBody>
      </p:sp>
      <p:sp>
        <p:nvSpPr>
          <p:cNvPr id="6" name="Content Placeholder 5"/>
          <p:cNvSpPr>
            <a:spLocks noGrp="1"/>
          </p:cNvSpPr>
          <p:nvPr>
            <p:ph sz="quarter" idx="4"/>
          </p:nvPr>
        </p:nvSpPr>
        <p:spPr/>
        <p:txBody>
          <a:bodyPr>
            <a:normAutofit/>
          </a:bodyPr>
          <a:lstStyle/>
          <a:p>
            <a:r>
              <a:rPr lang="tr-TR" sz="1800" dirty="0" smtClean="0"/>
              <a:t>Bağımsız değişkenin etkisini bağımlı değişkene ileten değişkendir. Bağımsız değişkenin bağımlı değişken üzerindeki etkisini açıklar.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379562"/>
            <a:ext cx="3168352" cy="163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800584"/>
            <a:ext cx="3648496" cy="1216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6618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Bağımsız değişken </a:t>
            </a:r>
            <a:r>
              <a:rPr lang="tr-TR" dirty="0" smtClean="0"/>
              <a:t>türleri-II</a:t>
            </a:r>
            <a:endParaRPr lang="en-US" dirty="0"/>
          </a:p>
        </p:txBody>
      </p:sp>
      <p:sp>
        <p:nvSpPr>
          <p:cNvPr id="3" name="Text Placeholder 2"/>
          <p:cNvSpPr>
            <a:spLocks noGrp="1"/>
          </p:cNvSpPr>
          <p:nvPr>
            <p:ph type="body" idx="1"/>
          </p:nvPr>
        </p:nvSpPr>
        <p:spPr/>
        <p:txBody>
          <a:bodyPr/>
          <a:lstStyle/>
          <a:p>
            <a:r>
              <a:rPr lang="tr-TR" dirty="0" smtClean="0"/>
              <a:t>Kontrol değişkeni</a:t>
            </a:r>
            <a:endParaRPr lang="en-US" dirty="0"/>
          </a:p>
        </p:txBody>
      </p:sp>
      <p:sp>
        <p:nvSpPr>
          <p:cNvPr id="4" name="Content Placeholder 3"/>
          <p:cNvSpPr>
            <a:spLocks noGrp="1"/>
          </p:cNvSpPr>
          <p:nvPr>
            <p:ph sz="half" idx="2"/>
          </p:nvPr>
        </p:nvSpPr>
        <p:spPr>
          <a:xfrm>
            <a:off x="457200" y="2174875"/>
            <a:ext cx="4040188" cy="1902197"/>
          </a:xfrm>
        </p:spPr>
        <p:txBody>
          <a:bodyPr>
            <a:normAutofit fontScale="85000" lnSpcReduction="20000"/>
          </a:bodyPr>
          <a:lstStyle/>
          <a:p>
            <a:r>
              <a:rPr lang="tr-TR" dirty="0" smtClean="0"/>
              <a:t>Bazı değişkenler, bağımsız değişken ile bağımlı değişken arasındaki ilişkiye neden olabilmektedir. Sosyal biilmlerde genelde demografik değişkenler kontrol değişkeni olarak kullanılabilmektedir </a:t>
            </a:r>
            <a:endParaRPr lang="en-US" dirty="0"/>
          </a:p>
        </p:txBody>
      </p:sp>
      <p:sp>
        <p:nvSpPr>
          <p:cNvPr id="5" name="Text Placeholder 4"/>
          <p:cNvSpPr>
            <a:spLocks noGrp="1"/>
          </p:cNvSpPr>
          <p:nvPr>
            <p:ph type="body" sz="quarter" idx="3"/>
          </p:nvPr>
        </p:nvSpPr>
        <p:spPr/>
        <p:txBody>
          <a:bodyPr/>
          <a:lstStyle/>
          <a:p>
            <a:r>
              <a:rPr lang="tr-TR" dirty="0" smtClean="0"/>
              <a:t>Maniple edilmiş değişken</a:t>
            </a:r>
            <a:endParaRPr lang="en-US" dirty="0"/>
          </a:p>
        </p:txBody>
      </p:sp>
      <p:sp>
        <p:nvSpPr>
          <p:cNvPr id="6" name="Content Placeholder 5"/>
          <p:cNvSpPr>
            <a:spLocks noGrp="1"/>
          </p:cNvSpPr>
          <p:nvPr>
            <p:ph sz="quarter" idx="4"/>
          </p:nvPr>
        </p:nvSpPr>
        <p:spPr>
          <a:xfrm>
            <a:off x="4645025" y="2174875"/>
            <a:ext cx="4041775" cy="2694285"/>
          </a:xfrm>
        </p:spPr>
        <p:txBody>
          <a:bodyPr>
            <a:normAutofit fontScale="70000" lnSpcReduction="20000"/>
          </a:bodyPr>
          <a:lstStyle/>
          <a:p>
            <a:r>
              <a:rPr lang="tr-TR" dirty="0" smtClean="0"/>
              <a:t>Deneysel bir araştırmada bağımlı değişken üzerinde etkisi olan araştırmacının değiştirdiği ya da maniple ettiği değişkendir. </a:t>
            </a:r>
          </a:p>
          <a:p>
            <a:r>
              <a:rPr lang="tr-TR" dirty="0" smtClean="0"/>
              <a:t>Örn. İşgörenlerin tükenmişliklerinin otokratik bir yönetim tarzından mı yoksa bireyin kendi kişilik özelliklerinden mi etkilendiğini araştıran deneysel bir modelde, araştırıcı,yönetim tarzına mudahale edip, değiştirebilir.</a:t>
            </a:r>
            <a:endParaRPr lang="en-US" dirty="0"/>
          </a:p>
        </p:txBody>
      </p:sp>
      <p:sp>
        <p:nvSpPr>
          <p:cNvPr id="7" name="Text Placeholder 2"/>
          <p:cNvSpPr txBox="1">
            <a:spLocks/>
          </p:cNvSpPr>
          <p:nvPr/>
        </p:nvSpPr>
        <p:spPr>
          <a:xfrm>
            <a:off x="467544" y="3933056"/>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tr-TR" dirty="0" smtClean="0"/>
              <a:t>Seçilmiş  değişken</a:t>
            </a:r>
            <a:endParaRPr lang="en-US" dirty="0"/>
          </a:p>
        </p:txBody>
      </p:sp>
      <p:sp>
        <p:nvSpPr>
          <p:cNvPr id="8" name="Content Placeholder 3"/>
          <p:cNvSpPr txBox="1">
            <a:spLocks/>
          </p:cNvSpPr>
          <p:nvPr/>
        </p:nvSpPr>
        <p:spPr>
          <a:xfrm>
            <a:off x="467544" y="4481050"/>
            <a:ext cx="4040188" cy="24062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endParaRPr lang="en-US" dirty="0"/>
          </a:p>
        </p:txBody>
      </p:sp>
      <p:sp>
        <p:nvSpPr>
          <p:cNvPr id="9" name="Content Placeholder 3"/>
          <p:cNvSpPr txBox="1">
            <a:spLocks/>
          </p:cNvSpPr>
          <p:nvPr/>
        </p:nvSpPr>
        <p:spPr>
          <a:xfrm>
            <a:off x="107504" y="4653136"/>
            <a:ext cx="4040188" cy="190219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tr-TR" dirty="0" smtClean="0"/>
              <a:t>Deneysel bir araştırmada bağımlı değişken üzerinde etkisi bulunan araştırmacının seçtiği değişkendir. </a:t>
            </a:r>
            <a:endParaRPr lang="en-US" dirty="0"/>
          </a:p>
        </p:txBody>
      </p:sp>
    </p:spTree>
    <p:extLst>
      <p:ext uri="{BB962C8B-B14F-4D97-AF65-F5344CB8AC3E}">
        <p14:creationId xmlns:p14="http://schemas.microsoft.com/office/powerpoint/2010/main" val="3120224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Gözlemlenebilirliklerine </a:t>
            </a:r>
            <a:r>
              <a:rPr lang="tr-TR" dirty="0" smtClean="0"/>
              <a:t>göre</a:t>
            </a:r>
            <a:endParaRPr lang="en-US" dirty="0"/>
          </a:p>
        </p:txBody>
      </p:sp>
      <p:sp>
        <p:nvSpPr>
          <p:cNvPr id="3" name="Content Placeholder 2"/>
          <p:cNvSpPr>
            <a:spLocks noGrp="1"/>
          </p:cNvSpPr>
          <p:nvPr>
            <p:ph sz="half" idx="1"/>
          </p:nvPr>
        </p:nvSpPr>
        <p:spPr>
          <a:xfrm>
            <a:off x="457200" y="1600200"/>
            <a:ext cx="4402832" cy="4525963"/>
          </a:xfrm>
        </p:spPr>
        <p:txBody>
          <a:bodyPr>
            <a:normAutofit/>
          </a:bodyPr>
          <a:lstStyle/>
          <a:p>
            <a:r>
              <a:rPr lang="tr-TR" sz="2400" b="1" dirty="0"/>
              <a:t>Gözlenen</a:t>
            </a:r>
            <a:r>
              <a:rPr lang="tr-TR" sz="2400" dirty="0"/>
              <a:t> (iştat1,iştat2,iştat3</a:t>
            </a:r>
            <a:r>
              <a:rPr lang="tr-TR" sz="2400" dirty="0" smtClean="0"/>
              <a:t>...; x1,x2,x3...):  </a:t>
            </a:r>
            <a:r>
              <a:rPr lang="tr-TR" sz="2400" dirty="0"/>
              <a:t>örtük değişkenin ölçülmesinde kulanılan somut ,gözlemlenebilen değişkendir.</a:t>
            </a:r>
          </a:p>
          <a:p>
            <a:pPr marL="0" indent="0">
              <a:buNone/>
            </a:pPr>
            <a:r>
              <a:rPr lang="tr-TR" sz="2400" dirty="0"/>
              <a:t> </a:t>
            </a:r>
            <a:endParaRPr lang="en-US" sz="2400" dirty="0"/>
          </a:p>
        </p:txBody>
      </p:sp>
      <p:sp>
        <p:nvSpPr>
          <p:cNvPr id="4" name="Content Placeholder 3"/>
          <p:cNvSpPr>
            <a:spLocks noGrp="1"/>
          </p:cNvSpPr>
          <p:nvPr>
            <p:ph sz="half" idx="2"/>
          </p:nvPr>
        </p:nvSpPr>
        <p:spPr/>
        <p:txBody>
          <a:bodyPr>
            <a:normAutofit/>
          </a:bodyPr>
          <a:lstStyle/>
          <a:p>
            <a:r>
              <a:rPr lang="tr-TR" sz="2000" b="1" dirty="0"/>
              <a:t>Örtük</a:t>
            </a:r>
            <a:r>
              <a:rPr lang="tr-TR" sz="2000" dirty="0"/>
              <a:t>:aynı anda kavramsal olarak varolan ama gözlemlenemeyen değişkendir (iş </a:t>
            </a:r>
            <a:r>
              <a:rPr lang="tr-TR" sz="2000" dirty="0" smtClean="0"/>
              <a:t>tatmini,yaşam doyumu vb.)</a:t>
            </a:r>
            <a:endParaRPr lang="en-US" sz="2000" dirty="0"/>
          </a:p>
          <a:p>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18" y="4221088"/>
            <a:ext cx="3152775" cy="2510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228184" y="4221088"/>
            <a:ext cx="1512168" cy="646331"/>
          </a:xfrm>
          <a:prstGeom prst="rect">
            <a:avLst/>
          </a:prstGeom>
          <a:noFill/>
        </p:spPr>
        <p:txBody>
          <a:bodyPr wrap="square" rtlCol="0">
            <a:spAutoFit/>
          </a:bodyPr>
          <a:lstStyle/>
          <a:p>
            <a:r>
              <a:rPr lang="tr-TR" dirty="0"/>
              <a:t> </a:t>
            </a:r>
            <a:r>
              <a:rPr lang="tr-TR" dirty="0" smtClean="0"/>
              <a:t>örtük değişken</a:t>
            </a:r>
            <a:endParaRPr lang="en-US" dirty="0"/>
          </a:p>
        </p:txBody>
      </p:sp>
      <p:sp>
        <p:nvSpPr>
          <p:cNvPr id="6" name="Left Brace 5"/>
          <p:cNvSpPr/>
          <p:nvPr/>
        </p:nvSpPr>
        <p:spPr>
          <a:xfrm>
            <a:off x="2555776" y="4221088"/>
            <a:ext cx="288032" cy="72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331640" y="4221088"/>
            <a:ext cx="1080120" cy="646331"/>
          </a:xfrm>
          <a:prstGeom prst="rect">
            <a:avLst/>
          </a:prstGeom>
          <a:noFill/>
        </p:spPr>
        <p:txBody>
          <a:bodyPr wrap="square" rtlCol="0">
            <a:spAutoFit/>
          </a:bodyPr>
          <a:lstStyle/>
          <a:p>
            <a:r>
              <a:rPr lang="tr-TR" dirty="0" smtClean="0"/>
              <a:t>Gözlenen değişken</a:t>
            </a:r>
            <a:endParaRPr lang="en-US" dirty="0"/>
          </a:p>
        </p:txBody>
      </p:sp>
    </p:spTree>
    <p:extLst>
      <p:ext uri="{BB962C8B-B14F-4D97-AF65-F5344CB8AC3E}">
        <p14:creationId xmlns:p14="http://schemas.microsoft.com/office/powerpoint/2010/main" val="739052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Değişkenler arası ilişkiler ve nedensellik</a:t>
            </a:r>
            <a:endParaRPr lang="en-US" dirty="0"/>
          </a:p>
        </p:txBody>
      </p:sp>
      <p:sp>
        <p:nvSpPr>
          <p:cNvPr id="3" name="Content Placeholder 2"/>
          <p:cNvSpPr>
            <a:spLocks noGrp="1"/>
          </p:cNvSpPr>
          <p:nvPr>
            <p:ph sz="half" idx="1"/>
          </p:nvPr>
        </p:nvSpPr>
        <p:spPr>
          <a:xfrm>
            <a:off x="457200" y="1600201"/>
            <a:ext cx="4038600" cy="3052936"/>
          </a:xfrm>
        </p:spPr>
        <p:txBody>
          <a:bodyPr>
            <a:normAutofit fontScale="92500" lnSpcReduction="10000"/>
          </a:bodyPr>
          <a:lstStyle/>
          <a:p>
            <a:r>
              <a:rPr lang="tr-TR" dirty="0" smtClean="0"/>
              <a:t>Hipotezler genellikle iki değişken arasında olumlu veya olumsuz ilşiki olduğunu belirtir. Bu ilişkilerin güçlü-zayıf, doğrudan-dolaylı, aracı –düzenleyici olup olmadığı önemlidir. </a:t>
            </a:r>
          </a:p>
          <a:p>
            <a:endParaRPr lang="en-US" dirty="0"/>
          </a:p>
        </p:txBody>
      </p:sp>
      <p:sp>
        <p:nvSpPr>
          <p:cNvPr id="4" name="Content Placeholder 3"/>
          <p:cNvSpPr>
            <a:spLocks noGrp="1"/>
          </p:cNvSpPr>
          <p:nvPr>
            <p:ph sz="half" idx="2"/>
          </p:nvPr>
        </p:nvSpPr>
        <p:spPr/>
        <p:txBody>
          <a:bodyPr>
            <a:normAutofit fontScale="92500" lnSpcReduction="10000"/>
          </a:bodyPr>
          <a:lstStyle/>
          <a:p>
            <a:r>
              <a:rPr lang="tr-TR" b="1" u="sng" dirty="0"/>
              <a:t>Olumlu ilişki </a:t>
            </a:r>
            <a:r>
              <a:rPr lang="tr-TR" dirty="0"/>
              <a:t>: bağımsız değişken arttıkça (azaldıkça), bağımlı değişkende aynı yönde tepki veiryorsa bu olumlu bir ilişkidir</a:t>
            </a:r>
            <a:r>
              <a:rPr lang="tr-TR" dirty="0" smtClean="0"/>
              <a:t>. (iş tatmini-iş performansı) </a:t>
            </a:r>
            <a:endParaRPr lang="tr-TR" dirty="0"/>
          </a:p>
          <a:p>
            <a:r>
              <a:rPr lang="tr-TR" b="1" dirty="0" smtClean="0"/>
              <a:t>Olumsuz ilişki: </a:t>
            </a:r>
            <a:r>
              <a:rPr lang="tr-TR" dirty="0" smtClean="0"/>
              <a:t>olumlu ilişkinin tersidir.  Bağımsız arttıkça bağımlı azalır. (iş tatmini-işten ayrılma niyeti)</a:t>
            </a:r>
            <a:endParaRPr lang="en-US" dirty="0"/>
          </a:p>
        </p:txBody>
      </p:sp>
    </p:spTree>
    <p:extLst>
      <p:ext uri="{BB962C8B-B14F-4D97-AF65-F5344CB8AC3E}">
        <p14:creationId xmlns:p14="http://schemas.microsoft.com/office/powerpoint/2010/main" val="157161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Nedensellik</a:t>
            </a:r>
            <a:endParaRPr lang="en-US" dirty="0"/>
          </a:p>
        </p:txBody>
      </p:sp>
      <p:sp>
        <p:nvSpPr>
          <p:cNvPr id="3" name="Content Placeholder 2"/>
          <p:cNvSpPr>
            <a:spLocks noGrp="1"/>
          </p:cNvSpPr>
          <p:nvPr>
            <p:ph sz="half" idx="1"/>
          </p:nvPr>
        </p:nvSpPr>
        <p:spPr/>
        <p:txBody>
          <a:bodyPr>
            <a:normAutofit fontScale="70000" lnSpcReduction="20000"/>
          </a:bodyPr>
          <a:lstStyle/>
          <a:p>
            <a:r>
              <a:rPr lang="tr-TR" dirty="0" smtClean="0"/>
              <a:t>Bir değişkenin diğer değişkeni tayin etmesidir. </a:t>
            </a:r>
          </a:p>
          <a:p>
            <a:r>
              <a:rPr lang="tr-TR" dirty="0" smtClean="0"/>
              <a:t>İki değişken arası neden-sonuç ilişkisini gösterir.</a:t>
            </a:r>
          </a:p>
          <a:p>
            <a:r>
              <a:rPr lang="tr-TR" dirty="0" smtClean="0"/>
              <a:t>İki değişken arasında nedensellik tanımlamanın dört şartı vardır. Bunlar;</a:t>
            </a:r>
            <a:endParaRPr lang="en-US" dirty="0"/>
          </a:p>
        </p:txBody>
      </p:sp>
      <p:sp>
        <p:nvSpPr>
          <p:cNvPr id="4" name="Content Placeholder 3"/>
          <p:cNvSpPr>
            <a:spLocks noGrp="1"/>
          </p:cNvSpPr>
          <p:nvPr>
            <p:ph sz="half" idx="2"/>
          </p:nvPr>
        </p:nvSpPr>
        <p:spPr/>
        <p:txBody>
          <a:bodyPr>
            <a:normAutofit fontScale="70000" lnSpcReduction="20000"/>
          </a:bodyPr>
          <a:lstStyle/>
          <a:p>
            <a:r>
              <a:rPr lang="tr-TR" dirty="0" smtClean="0"/>
              <a:t>1. </a:t>
            </a:r>
            <a:r>
              <a:rPr lang="tr-TR" dirty="0"/>
              <a:t>N</a:t>
            </a:r>
            <a:r>
              <a:rPr lang="tr-TR" dirty="0" smtClean="0"/>
              <a:t>eden (bağımsız değişken), sonuçtan (bağımlı) önce gelmelidir.  Zaman sırası koşuludur.  Örneğin bir şirketin satışlarının düşüş nedeni satış müdürü değişikliğine bağlı ise, satış müdürünün düşüşlerden önce işe alınması gerekir.</a:t>
            </a:r>
          </a:p>
          <a:p>
            <a:pPr marL="0" indent="0">
              <a:buNone/>
            </a:pPr>
            <a:r>
              <a:rPr lang="tr-TR" dirty="0" smtClean="0"/>
              <a:t>2. Neden değiştikçe sonuçta değişmelidir. İki değişken arası korelasyon olmalıdır.</a:t>
            </a:r>
          </a:p>
          <a:p>
            <a:pPr marL="0" indent="0">
              <a:buNone/>
            </a:pPr>
            <a:r>
              <a:rPr lang="tr-TR" dirty="0" smtClean="0"/>
              <a:t>3.Sonucun nedene bağlı olduğunun başka alternatif açıklaması bulunmasıdır. (başka değişken etkisi)</a:t>
            </a:r>
          </a:p>
          <a:p>
            <a:pPr marL="514350" indent="-514350">
              <a:buAutoNum type="arabicPeriod" startAt="4"/>
            </a:pPr>
            <a:r>
              <a:rPr lang="tr-TR" dirty="0" smtClean="0"/>
              <a:t>Mantıksal yada kuramsal dayanağı olmalıdır. </a:t>
            </a:r>
          </a:p>
          <a:p>
            <a:pPr marL="514350" indent="-514350">
              <a:buAutoNum type="arabicPeriod" startAt="4"/>
            </a:pPr>
            <a:endParaRPr lang="tr-TR" dirty="0" smtClean="0"/>
          </a:p>
          <a:p>
            <a:pPr marL="0" indent="0">
              <a:buNone/>
            </a:pPr>
            <a:endParaRPr lang="tr-TR" dirty="0" smtClean="0"/>
          </a:p>
          <a:p>
            <a:endParaRPr lang="tr-TR" dirty="0" smtClean="0"/>
          </a:p>
        </p:txBody>
      </p:sp>
      <p:sp>
        <p:nvSpPr>
          <p:cNvPr id="5" name="Right Arrow 4"/>
          <p:cNvSpPr/>
          <p:nvPr/>
        </p:nvSpPr>
        <p:spPr>
          <a:xfrm>
            <a:off x="1835696" y="3356992"/>
            <a:ext cx="2160240"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853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9892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sosyal Bilimlerde Varsayım:</a:t>
            </a:r>
            <a:endParaRPr lang="en-US" dirty="0"/>
          </a:p>
        </p:txBody>
      </p:sp>
      <p:sp>
        <p:nvSpPr>
          <p:cNvPr id="3" name="Content Placeholder 2"/>
          <p:cNvSpPr>
            <a:spLocks noGrp="1"/>
          </p:cNvSpPr>
          <p:nvPr>
            <p:ph idx="1"/>
          </p:nvPr>
        </p:nvSpPr>
        <p:spPr/>
        <p:txBody>
          <a:bodyPr>
            <a:normAutofit fontScale="85000" lnSpcReduction="10000"/>
          </a:bodyPr>
          <a:lstStyle/>
          <a:p>
            <a:r>
              <a:rPr lang="tr-TR" dirty="0" smtClean="0"/>
              <a:t>Sayıltı, araştırmacının doğru olarak kabul ettiği ve araştırmasını dayandırdığı ön kabullerdir.  İspatlanmaya çalışılmaz, raporda açık verilir. Test edilmesi gerekmez.</a:t>
            </a:r>
          </a:p>
          <a:p>
            <a:r>
              <a:rPr lang="tr-TR" b="1" u="sng" dirty="0" smtClean="0"/>
              <a:t>Varsayım örnekleri;</a:t>
            </a:r>
          </a:p>
          <a:p>
            <a:r>
              <a:rPr lang="tr-TR" dirty="0" smtClean="0"/>
              <a:t>Araştırmada kullanılan örneklemin evreni temsil ettiği varsayılmaktadır.</a:t>
            </a:r>
          </a:p>
          <a:p>
            <a:r>
              <a:rPr lang="tr-TR" dirty="0" smtClean="0"/>
              <a:t>Araştırmaya katılan deneklerin samimi ve objektif cevapladıkları varsayılmaktadır.</a:t>
            </a:r>
          </a:p>
          <a:p>
            <a:r>
              <a:rPr lang="tr-TR" dirty="0" smtClean="0"/>
              <a:t>Araştırma süresince işletmelerin kullanmış oldukları performans ölçütlerini değiştirmedikleri varsayılmaktadır.</a:t>
            </a:r>
          </a:p>
          <a:p>
            <a:pPr marL="0" indent="0">
              <a:buNone/>
            </a:pPr>
            <a:endParaRPr lang="tr-TR" dirty="0" smtClean="0"/>
          </a:p>
          <a:p>
            <a:endParaRPr lang="en-US" dirty="0"/>
          </a:p>
        </p:txBody>
      </p:sp>
    </p:spTree>
    <p:extLst>
      <p:ext uri="{BB962C8B-B14F-4D97-AF65-F5344CB8AC3E}">
        <p14:creationId xmlns:p14="http://schemas.microsoft.com/office/powerpoint/2010/main" val="686061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İşletimselleştirme</a:t>
            </a:r>
            <a:endParaRPr lang="en-US" dirty="0"/>
          </a:p>
        </p:txBody>
      </p:sp>
      <p:sp>
        <p:nvSpPr>
          <p:cNvPr id="3" name="Content Placeholder 2"/>
          <p:cNvSpPr>
            <a:spLocks noGrp="1"/>
          </p:cNvSpPr>
          <p:nvPr>
            <p:ph idx="1"/>
          </p:nvPr>
        </p:nvSpPr>
        <p:spPr/>
        <p:txBody>
          <a:bodyPr/>
          <a:lstStyle/>
          <a:p>
            <a:r>
              <a:rPr lang="tr-TR" dirty="0" smtClean="0"/>
              <a:t>Özellikle nicel araştırmalarda, veri toplamaya başlanmadan önce araştırma değişkenlerinin gözlemlenebilir şekle dönüştürülmesi gerekmektedir. </a:t>
            </a:r>
            <a:endParaRPr lang="en-US" dirty="0"/>
          </a:p>
        </p:txBody>
      </p:sp>
    </p:spTree>
    <p:extLst>
      <p:ext uri="{BB962C8B-B14F-4D97-AF65-F5344CB8AC3E}">
        <p14:creationId xmlns:p14="http://schemas.microsoft.com/office/powerpoint/2010/main" val="272688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İşletimselleştirme</a:t>
            </a:r>
            <a:endParaRPr lang="en-US" dirty="0"/>
          </a:p>
        </p:txBody>
      </p:sp>
      <p:sp>
        <p:nvSpPr>
          <p:cNvPr id="5" name="Content Placeholder 4"/>
          <p:cNvSpPr>
            <a:spLocks noGrp="1"/>
          </p:cNvSpPr>
          <p:nvPr>
            <p:ph sz="half" idx="1"/>
          </p:nvPr>
        </p:nvSpPr>
        <p:spPr/>
        <p:txBody>
          <a:bodyPr/>
          <a:lstStyle/>
          <a:p>
            <a:r>
              <a:rPr lang="tr-TR" b="1" dirty="0" smtClean="0"/>
              <a:t>Nicel araştırmalarda</a:t>
            </a:r>
            <a:r>
              <a:rPr lang="tr-TR" dirty="0" smtClean="0"/>
              <a:t>;</a:t>
            </a:r>
          </a:p>
          <a:p>
            <a:pPr marL="0" indent="0">
              <a:buNone/>
            </a:pPr>
            <a:r>
              <a:rPr lang="tr-TR" dirty="0" smtClean="0"/>
              <a:t>Kavramlaştırma</a:t>
            </a:r>
          </a:p>
          <a:p>
            <a:pPr marL="0" indent="0">
              <a:buNone/>
            </a:pPr>
            <a:endParaRPr lang="tr-TR" dirty="0"/>
          </a:p>
          <a:p>
            <a:pPr marL="0" indent="0">
              <a:buNone/>
            </a:pPr>
            <a:r>
              <a:rPr lang="tr-TR" dirty="0" smtClean="0"/>
              <a:t>İşletimselleştirme</a:t>
            </a:r>
          </a:p>
          <a:p>
            <a:pPr marL="0" indent="0">
              <a:buNone/>
            </a:pPr>
            <a:endParaRPr lang="tr-TR" dirty="0"/>
          </a:p>
          <a:p>
            <a:pPr marL="0" indent="0">
              <a:buNone/>
            </a:pPr>
            <a:r>
              <a:rPr lang="tr-TR" dirty="0" smtClean="0"/>
              <a:t>Görgül düzey (gösterge-ölçüm) </a:t>
            </a:r>
          </a:p>
          <a:p>
            <a:pPr marL="0" indent="0">
              <a:buNone/>
            </a:pPr>
            <a:endParaRPr lang="en-US" dirty="0"/>
          </a:p>
        </p:txBody>
      </p:sp>
      <p:sp>
        <p:nvSpPr>
          <p:cNvPr id="6" name="Content Placeholder 5"/>
          <p:cNvSpPr>
            <a:spLocks noGrp="1"/>
          </p:cNvSpPr>
          <p:nvPr>
            <p:ph sz="half" idx="2"/>
          </p:nvPr>
        </p:nvSpPr>
        <p:spPr/>
        <p:txBody>
          <a:bodyPr/>
          <a:lstStyle/>
          <a:p>
            <a:r>
              <a:rPr lang="tr-TR" b="1" dirty="0" smtClean="0"/>
              <a:t>Nitel araştırmalarda</a:t>
            </a:r>
            <a:r>
              <a:rPr lang="tr-TR" dirty="0" smtClean="0"/>
              <a:t>;</a:t>
            </a:r>
          </a:p>
          <a:p>
            <a:pPr marL="0" indent="0">
              <a:buNone/>
            </a:pPr>
            <a:r>
              <a:rPr lang="tr-TR" dirty="0"/>
              <a:t> G</a:t>
            </a:r>
            <a:r>
              <a:rPr lang="tr-TR" dirty="0" smtClean="0"/>
              <a:t>örgül düzey</a:t>
            </a:r>
          </a:p>
          <a:p>
            <a:pPr marL="0" indent="0">
              <a:buNone/>
            </a:pPr>
            <a:endParaRPr lang="tr-TR" dirty="0"/>
          </a:p>
          <a:p>
            <a:pPr marL="0" indent="0">
              <a:buNone/>
            </a:pPr>
            <a:r>
              <a:rPr lang="tr-TR" dirty="0" smtClean="0"/>
              <a:t>İşletimselleştirme</a:t>
            </a:r>
          </a:p>
          <a:p>
            <a:pPr marL="0" indent="0">
              <a:buNone/>
            </a:pPr>
            <a:endParaRPr lang="tr-TR" dirty="0"/>
          </a:p>
          <a:p>
            <a:pPr marL="0" indent="0">
              <a:buNone/>
            </a:pPr>
            <a:r>
              <a:rPr lang="tr-TR" dirty="0"/>
              <a:t>K</a:t>
            </a:r>
            <a:r>
              <a:rPr lang="tr-TR" dirty="0" smtClean="0"/>
              <a:t>avramlaştırma</a:t>
            </a:r>
            <a:endParaRPr lang="en-US" dirty="0"/>
          </a:p>
        </p:txBody>
      </p:sp>
      <p:sp>
        <p:nvSpPr>
          <p:cNvPr id="8" name="Down Arrow 7"/>
          <p:cNvSpPr/>
          <p:nvPr/>
        </p:nvSpPr>
        <p:spPr>
          <a:xfrm>
            <a:off x="1547664" y="2564904"/>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1547664" y="3573016"/>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796136" y="256490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796136" y="3573016"/>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282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Kanun &amp; Kuram</a:t>
            </a:r>
            <a:endParaRPr lang="en-US" dirty="0"/>
          </a:p>
        </p:txBody>
      </p:sp>
      <p:sp>
        <p:nvSpPr>
          <p:cNvPr id="3" name="Content Placeholder 2"/>
          <p:cNvSpPr>
            <a:spLocks noGrp="1"/>
          </p:cNvSpPr>
          <p:nvPr>
            <p:ph idx="1"/>
          </p:nvPr>
        </p:nvSpPr>
        <p:spPr/>
        <p:txBody>
          <a:bodyPr>
            <a:normAutofit/>
          </a:bodyPr>
          <a:lstStyle/>
          <a:p>
            <a:r>
              <a:rPr lang="tr-TR" sz="2400" b="1" u="sng" dirty="0" smtClean="0"/>
              <a:t>Kanun: </a:t>
            </a:r>
            <a:r>
              <a:rPr lang="tr-TR" sz="2400" dirty="0" smtClean="0"/>
              <a:t>tüm durumlara uyarlanabilen genel geçer ilkeler. Geçerliliği  kabul edilmiş olduğu için çok nadir test edilir.</a:t>
            </a:r>
          </a:p>
          <a:p>
            <a:r>
              <a:rPr lang="tr-TR" sz="2400" b="1" u="sng" dirty="0" smtClean="0"/>
              <a:t>Kuram:  </a:t>
            </a:r>
            <a:r>
              <a:rPr lang="tr-TR" sz="2400" dirty="0" smtClean="0"/>
              <a:t>deney ve gözlemlerle doğrulanmış, deneyin verilerinden yola çıkarak daha geniş bir alanı kapsayacak biçimde genellenmiş ve belli bir dönemde bilim çevresince kabul edilmiş genel açıklamalardır. </a:t>
            </a:r>
          </a:p>
          <a:p>
            <a:r>
              <a:rPr lang="tr-TR" sz="2400" dirty="0"/>
              <a:t> B</a:t>
            </a:r>
            <a:r>
              <a:rPr lang="tr-TR" sz="2400" dirty="0" smtClean="0"/>
              <a:t>ir bilimsel araştırma için kuram oldukça önemlidir.</a:t>
            </a:r>
          </a:p>
          <a:p>
            <a:r>
              <a:rPr lang="tr-TR" sz="2400" dirty="0" smtClean="0"/>
              <a:t>Gerçekliği anlamamıza yardımcı olan genellemeler olup, gözlemlediğimiz olgular arkasındaki mantığı ortaya çıkarırlar.</a:t>
            </a:r>
          </a:p>
          <a:p>
            <a:endParaRPr lang="tr-TR" sz="2200" dirty="0" smtClean="0"/>
          </a:p>
        </p:txBody>
      </p:sp>
    </p:spTree>
    <p:extLst>
      <p:ext uri="{BB962C8B-B14F-4D97-AF65-F5344CB8AC3E}">
        <p14:creationId xmlns:p14="http://schemas.microsoft.com/office/powerpoint/2010/main" val="1870507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Araştırma önerisi yazma</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tr-TR" b="1" dirty="0" smtClean="0"/>
              <a:t>Başlık-</a:t>
            </a:r>
            <a:r>
              <a:rPr lang="tr-TR" dirty="0" smtClean="0"/>
              <a:t> ( araştırmanın içeriğine uyumlu, temel değişkenleri içeren, 5-15 kelime)</a:t>
            </a:r>
          </a:p>
          <a:p>
            <a:pPr marL="0" indent="0">
              <a:buNone/>
            </a:pPr>
            <a:r>
              <a:rPr lang="tr-TR" b="1" dirty="0" smtClean="0"/>
              <a:t>Özet</a:t>
            </a:r>
            <a:r>
              <a:rPr lang="tr-TR" dirty="0" smtClean="0"/>
              <a:t>( araştırmanın önemi,amacı, verilerin genel özelliği, vurucu sonuçlar )</a:t>
            </a:r>
          </a:p>
          <a:p>
            <a:pPr marL="0" indent="0">
              <a:buNone/>
            </a:pPr>
            <a:r>
              <a:rPr lang="tr-TR" b="1" dirty="0" smtClean="0"/>
              <a:t>1. Araştırma sorunsalı ve amacı </a:t>
            </a:r>
            <a:r>
              <a:rPr lang="tr-TR" dirty="0" smtClean="0"/>
              <a:t>(neden böyle bir araştırmaya gerek duyuldu, spesifik amaç, amaç tanımlanan sorunsala çözüm getirici olmalı)</a:t>
            </a:r>
          </a:p>
          <a:p>
            <a:pPr marL="0" indent="0">
              <a:buNone/>
            </a:pPr>
            <a:r>
              <a:rPr lang="tr-TR" b="1" dirty="0" smtClean="0"/>
              <a:t>2. Araştırmanın önemi ve katkısı </a:t>
            </a:r>
            <a:r>
              <a:rPr lang="tr-TR" dirty="0" smtClean="0"/>
              <a:t>(araştırma sonuçları nerede kullanılacak,) </a:t>
            </a:r>
          </a:p>
          <a:p>
            <a:pPr marL="0" indent="0">
              <a:buNone/>
            </a:pPr>
            <a:r>
              <a:rPr lang="tr-TR" b="1" dirty="0" smtClean="0"/>
              <a:t>3. Yazın taraması </a:t>
            </a:r>
            <a:r>
              <a:rPr lang="tr-TR" dirty="0" smtClean="0"/>
              <a:t>(bizden önceki çalışmalar ve etkilerini incelemek,  araştırma hipotezlerinin  kuramsal dayanaklarını belirlemek)</a:t>
            </a:r>
          </a:p>
          <a:p>
            <a:pPr marL="0" indent="0">
              <a:buNone/>
            </a:pPr>
            <a:r>
              <a:rPr lang="tr-TR" b="1" dirty="0" smtClean="0"/>
              <a:t>4. Araştırmanın modeli ve hipotezleri </a:t>
            </a:r>
            <a:r>
              <a:rPr lang="tr-TR" dirty="0" smtClean="0"/>
              <a:t>( önceki bulgulara dayalı model ve hipotezler belirlenir)</a:t>
            </a:r>
          </a:p>
          <a:p>
            <a:pPr marL="0" indent="0">
              <a:buNone/>
            </a:pPr>
            <a:r>
              <a:rPr lang="tr-TR" b="1" dirty="0" smtClean="0"/>
              <a:t>5. Araştırma yöntemi  </a:t>
            </a:r>
            <a:r>
              <a:rPr lang="tr-TR" dirty="0" smtClean="0"/>
              <a:t>(nasıl sorusunun cevabı bu bölümdedir)</a:t>
            </a:r>
          </a:p>
          <a:p>
            <a:pPr>
              <a:buFontTx/>
              <a:buChar char="-"/>
            </a:pPr>
            <a:r>
              <a:rPr lang="tr-TR" b="1" dirty="0" smtClean="0"/>
              <a:t>Örneklem</a:t>
            </a:r>
          </a:p>
          <a:p>
            <a:pPr>
              <a:buFontTx/>
              <a:buChar char="-"/>
            </a:pPr>
            <a:r>
              <a:rPr lang="tr-TR" b="1" dirty="0" smtClean="0"/>
              <a:t>Veri toplama araçları</a:t>
            </a:r>
          </a:p>
          <a:p>
            <a:pPr>
              <a:buFontTx/>
              <a:buChar char="-"/>
            </a:pPr>
            <a:r>
              <a:rPr lang="tr-TR" b="1" dirty="0" smtClean="0"/>
              <a:t>İşlem</a:t>
            </a:r>
          </a:p>
          <a:p>
            <a:pPr marL="0" indent="0">
              <a:buNone/>
            </a:pPr>
            <a:r>
              <a:rPr lang="tr-TR" b="1" dirty="0" smtClean="0"/>
              <a:t>6. Kaynakça </a:t>
            </a:r>
            <a:r>
              <a:rPr lang="tr-TR" dirty="0" smtClean="0"/>
              <a:t>atıf yaptığımız metin içindekilerin APA’ya uygun halinin sona eklenmesi.</a:t>
            </a:r>
          </a:p>
          <a:p>
            <a:pPr marL="0" indent="0">
              <a:buNone/>
            </a:pPr>
            <a:r>
              <a:rPr lang="tr-TR" b="1" dirty="0" smtClean="0"/>
              <a:t>7. Zaman çizelgesi </a:t>
            </a:r>
            <a:r>
              <a:rPr lang="tr-TR" dirty="0" smtClean="0"/>
              <a:t>muhtemel tamamlanma tarihi.</a:t>
            </a:r>
            <a:endParaRPr lang="tr-TR" b="1" dirty="0" smtClean="0"/>
          </a:p>
          <a:p>
            <a:pPr marL="0" indent="0">
              <a:buNone/>
            </a:pPr>
            <a:r>
              <a:rPr lang="tr-TR" b="1" dirty="0" smtClean="0"/>
              <a:t>Var ise ekler </a:t>
            </a:r>
            <a:endParaRPr lang="en-US" b="1" dirty="0"/>
          </a:p>
        </p:txBody>
      </p:sp>
    </p:spTree>
    <p:extLst>
      <p:ext uri="{BB962C8B-B14F-4D97-AF65-F5344CB8AC3E}">
        <p14:creationId xmlns:p14="http://schemas.microsoft.com/office/powerpoint/2010/main" val="3084644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2800" b="1" dirty="0" smtClean="0"/>
              <a:t>Bölüm 4: araştırma tasarımı: araştırma desen ve yöntemlerinin sınıflandırılması</a:t>
            </a:r>
            <a:endParaRPr lang="en-US" sz="2800" b="1" dirty="0"/>
          </a:p>
        </p:txBody>
      </p:sp>
      <p:sp>
        <p:nvSpPr>
          <p:cNvPr id="3" name="Content Placeholder 2"/>
          <p:cNvSpPr>
            <a:spLocks noGrp="1"/>
          </p:cNvSpPr>
          <p:nvPr>
            <p:ph idx="1"/>
          </p:nvPr>
        </p:nvSpPr>
        <p:spPr/>
        <p:txBody>
          <a:bodyPr/>
          <a:lstStyle/>
          <a:p>
            <a:pPr marL="0" indent="0">
              <a:buNone/>
            </a:pPr>
            <a:r>
              <a:rPr lang="tr-TR" dirty="0" smtClean="0"/>
              <a:t>Araştırma tasarımı belirlenirken dikkat edilmesi gereken noktalar:</a:t>
            </a:r>
          </a:p>
          <a:p>
            <a:pPr marL="514350" indent="-514350">
              <a:buAutoNum type="arabicPeriod"/>
            </a:pPr>
            <a:r>
              <a:rPr lang="tr-TR" dirty="0" smtClean="0"/>
              <a:t>Araştırılan sorunsalın doğası ve amacı,</a:t>
            </a:r>
          </a:p>
          <a:p>
            <a:pPr marL="514350" indent="-514350">
              <a:buAutoNum type="arabicPeriod"/>
            </a:pPr>
            <a:r>
              <a:rPr lang="tr-TR" dirty="0" smtClean="0"/>
              <a:t>Veriye ulaşma yolları,</a:t>
            </a:r>
          </a:p>
          <a:p>
            <a:pPr marL="514350" indent="-514350">
              <a:buAutoNum type="arabicPeriod"/>
            </a:pPr>
            <a:r>
              <a:rPr lang="tr-TR" dirty="0" smtClean="0"/>
              <a:t>Araştırmacının bilimsel yetkinlikleri,</a:t>
            </a:r>
          </a:p>
          <a:p>
            <a:pPr marL="514350" indent="-514350">
              <a:buAutoNum type="arabicPeriod"/>
            </a:pPr>
            <a:r>
              <a:rPr lang="tr-TR" dirty="0" smtClean="0"/>
              <a:t>Araştırmata ayrılacak zaman ve bütçe.</a:t>
            </a:r>
          </a:p>
        </p:txBody>
      </p:sp>
    </p:spTree>
    <p:extLst>
      <p:ext uri="{BB962C8B-B14F-4D97-AF65-F5344CB8AC3E}">
        <p14:creationId xmlns:p14="http://schemas.microsoft.com/office/powerpoint/2010/main" val="2531768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Araştırma Yaklaşımlarının Sınıflandırılması</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7345428"/>
              </p:ext>
            </p:extLst>
          </p:nvPr>
        </p:nvGraphicFramePr>
        <p:xfrm>
          <a:off x="0" y="1340768"/>
          <a:ext cx="9144000" cy="4611109"/>
        </p:xfrm>
        <a:graphic>
          <a:graphicData uri="http://schemas.openxmlformats.org/drawingml/2006/table">
            <a:tbl>
              <a:tblPr firstRow="1" bandRow="1">
                <a:tableStyleId>{5C22544A-7EE6-4342-B048-85BDC9FD1C3A}</a:tableStyleId>
              </a:tblPr>
              <a:tblGrid>
                <a:gridCol w="1451653"/>
                <a:gridCol w="3280365"/>
                <a:gridCol w="4411982"/>
              </a:tblGrid>
              <a:tr h="548532">
                <a:tc>
                  <a:txBody>
                    <a:bodyPr/>
                    <a:lstStyle/>
                    <a:p>
                      <a:r>
                        <a:rPr lang="tr-TR" sz="1200" dirty="0" smtClean="0"/>
                        <a:t>Sınıflandırma</a:t>
                      </a:r>
                      <a:r>
                        <a:rPr lang="tr-TR" sz="1200" baseline="0" dirty="0" smtClean="0"/>
                        <a:t> ölçütü</a:t>
                      </a:r>
                      <a:endParaRPr lang="en-US" sz="1200" dirty="0"/>
                    </a:p>
                  </a:txBody>
                  <a:tcPr/>
                </a:tc>
                <a:tc>
                  <a:txBody>
                    <a:bodyPr/>
                    <a:lstStyle/>
                    <a:p>
                      <a:r>
                        <a:rPr lang="tr-TR" sz="1200" dirty="0" smtClean="0"/>
                        <a:t>yöntem</a:t>
                      </a:r>
                      <a:endParaRPr lang="en-US" sz="1200" dirty="0"/>
                    </a:p>
                  </a:txBody>
                  <a:tcPr/>
                </a:tc>
                <a:tc>
                  <a:txBody>
                    <a:bodyPr/>
                    <a:lstStyle/>
                    <a:p>
                      <a:r>
                        <a:rPr lang="tr-TR" sz="1200" dirty="0" smtClean="0"/>
                        <a:t>Açıklama</a:t>
                      </a:r>
                      <a:endParaRPr lang="en-US" sz="1200" dirty="0"/>
                    </a:p>
                  </a:txBody>
                  <a:tcPr/>
                </a:tc>
              </a:tr>
              <a:tr h="1035644">
                <a:tc>
                  <a:txBody>
                    <a:bodyPr/>
                    <a:lstStyle/>
                    <a:p>
                      <a:r>
                        <a:rPr lang="tr-TR" sz="1200" dirty="0" smtClean="0"/>
                        <a:t>Temel</a:t>
                      </a:r>
                      <a:r>
                        <a:rPr lang="tr-TR" sz="1200" baseline="0" dirty="0" smtClean="0"/>
                        <a:t> felsefesi açısından</a:t>
                      </a:r>
                      <a:endParaRPr lang="en-US" sz="1200" dirty="0"/>
                    </a:p>
                  </a:txBody>
                  <a:tcPr/>
                </a:tc>
                <a:tc>
                  <a:txBody>
                    <a:bodyPr/>
                    <a:lstStyle/>
                    <a:p>
                      <a:r>
                        <a:rPr lang="tr-TR" sz="1200" dirty="0" smtClean="0"/>
                        <a:t>Temel</a:t>
                      </a:r>
                    </a:p>
                    <a:p>
                      <a:r>
                        <a:rPr lang="tr-TR" sz="1200" dirty="0" smtClean="0"/>
                        <a:t>Uygulamalı</a:t>
                      </a:r>
                      <a:endParaRPr lang="en-US" sz="1200" dirty="0"/>
                    </a:p>
                  </a:txBody>
                  <a:tcPr/>
                </a:tc>
                <a:tc>
                  <a:txBody>
                    <a:bodyPr/>
                    <a:lstStyle/>
                    <a:p>
                      <a:r>
                        <a:rPr lang="tr-TR" sz="1200" b="1" dirty="0" smtClean="0"/>
                        <a:t>Temel araştırma amacı</a:t>
                      </a:r>
                      <a:r>
                        <a:rPr lang="tr-TR" sz="1200" dirty="0" smtClean="0"/>
                        <a:t>, sosyal</a:t>
                      </a:r>
                      <a:r>
                        <a:rPr lang="tr-TR" sz="1200" baseline="0" dirty="0" smtClean="0"/>
                        <a:t> bilimlerde bilgi birikimini genişletmek, süreç ve sonuçlarla ilgili evrensel ilkeler oluşturmak iken, </a:t>
                      </a:r>
                      <a:r>
                        <a:rPr lang="tr-TR" sz="1200" b="1" baseline="0" dirty="0" smtClean="0"/>
                        <a:t>Uygulamalı bilimler </a:t>
                      </a:r>
                      <a:r>
                        <a:rPr lang="tr-TR" sz="1200" baseline="0" dirty="0" smtClean="0"/>
                        <a:t>ise belirli bir alanda ya da problemin çözümüne katkı sağlamaktır. Yeni blgi çözümlenen problemle sınırlıdır. </a:t>
                      </a:r>
                      <a:endParaRPr lang="en-US" sz="1200" dirty="0"/>
                    </a:p>
                  </a:txBody>
                  <a:tcPr/>
                </a:tc>
              </a:tr>
              <a:tr h="576064">
                <a:tc>
                  <a:txBody>
                    <a:bodyPr/>
                    <a:lstStyle/>
                    <a:p>
                      <a:r>
                        <a:rPr lang="tr-TR" sz="1200" dirty="0" smtClean="0"/>
                        <a:t>Amacı açısından</a:t>
                      </a:r>
                      <a:endParaRPr lang="en-US" sz="1200" dirty="0"/>
                    </a:p>
                  </a:txBody>
                  <a:tcPr/>
                </a:tc>
                <a:tc>
                  <a:txBody>
                    <a:bodyPr/>
                    <a:lstStyle/>
                    <a:p>
                      <a:r>
                        <a:rPr lang="tr-TR" sz="1200" dirty="0" smtClean="0"/>
                        <a:t>Keşfedici</a:t>
                      </a:r>
                    </a:p>
                    <a:p>
                      <a:r>
                        <a:rPr lang="tr-TR" sz="1200" dirty="0" smtClean="0"/>
                        <a:t>Tanımlayıcı</a:t>
                      </a:r>
                    </a:p>
                    <a:p>
                      <a:r>
                        <a:rPr lang="tr-TR" sz="1200" dirty="0" smtClean="0"/>
                        <a:t>Açıklayıcı</a:t>
                      </a:r>
                      <a:endParaRPr lang="en-US" sz="1200" dirty="0"/>
                    </a:p>
                  </a:txBody>
                  <a:tcPr/>
                </a:tc>
                <a:tc>
                  <a:txBody>
                    <a:bodyPr/>
                    <a:lstStyle/>
                    <a:p>
                      <a:endParaRPr lang="en-US" sz="1200" dirty="0"/>
                    </a:p>
                  </a:txBody>
                  <a:tcPr/>
                </a:tc>
              </a:tr>
              <a:tr h="728072">
                <a:tc>
                  <a:txBody>
                    <a:bodyPr/>
                    <a:lstStyle/>
                    <a:p>
                      <a:r>
                        <a:rPr lang="tr-TR" sz="1200" dirty="0" smtClean="0"/>
                        <a:t>Yöntem açısından</a:t>
                      </a:r>
                      <a:endParaRPr lang="en-US" sz="1200" dirty="0"/>
                    </a:p>
                  </a:txBody>
                  <a:tcPr/>
                </a:tc>
                <a:tc>
                  <a:txBody>
                    <a:bodyPr/>
                    <a:lstStyle/>
                    <a:p>
                      <a:r>
                        <a:rPr lang="tr-TR" sz="1200" dirty="0" smtClean="0"/>
                        <a:t>Nicel: meta-analiz,</a:t>
                      </a:r>
                      <a:r>
                        <a:rPr lang="tr-TR" sz="1200" baseline="0" dirty="0" smtClean="0"/>
                        <a:t> </a:t>
                      </a:r>
                      <a:r>
                        <a:rPr lang="tr-TR" sz="1200" dirty="0" smtClean="0"/>
                        <a:t>deneysel</a:t>
                      </a:r>
                      <a:r>
                        <a:rPr lang="tr-TR" sz="1200" baseline="0" dirty="0" smtClean="0"/>
                        <a:t> ve tarama</a:t>
                      </a:r>
                      <a:endParaRPr lang="tr-TR" sz="1200" dirty="0" smtClean="0"/>
                    </a:p>
                    <a:p>
                      <a:r>
                        <a:rPr lang="tr-TR" sz="1200" dirty="0" smtClean="0"/>
                        <a:t>Nitel: örnek olay, gömülü kuram, olgu,etnografi,eylem, Anlatı, tarihi.</a:t>
                      </a:r>
                      <a:endParaRPr lang="en-US" sz="1200" dirty="0"/>
                    </a:p>
                  </a:txBody>
                  <a:tcPr/>
                </a:tc>
                <a:tc>
                  <a:txBody>
                    <a:bodyPr/>
                    <a:lstStyle/>
                    <a:p>
                      <a:r>
                        <a:rPr lang="tr-TR" sz="1200" b="1" dirty="0" smtClean="0"/>
                        <a:t> </a:t>
                      </a:r>
                      <a:r>
                        <a:rPr lang="tr-TR" sz="1200" dirty="0" smtClean="0"/>
                        <a:t>Sayısal veriler</a:t>
                      </a:r>
                      <a:r>
                        <a:rPr lang="tr-TR" sz="1200" baseline="0" dirty="0" smtClean="0"/>
                        <a:t> kullanılarak</a:t>
                      </a:r>
                    </a:p>
                    <a:p>
                      <a:endParaRPr lang="tr-TR" sz="1200" baseline="0" dirty="0" smtClean="0"/>
                    </a:p>
                    <a:p>
                      <a:endParaRPr lang="en-US" sz="1200" dirty="0"/>
                    </a:p>
                  </a:txBody>
                  <a:tcPr/>
                </a:tc>
              </a:tr>
              <a:tr h="548532">
                <a:tc>
                  <a:txBody>
                    <a:bodyPr/>
                    <a:lstStyle/>
                    <a:p>
                      <a:r>
                        <a:rPr lang="tr-TR" sz="1200" dirty="0" smtClean="0"/>
                        <a:t>Süre açısından</a:t>
                      </a:r>
                      <a:endParaRPr lang="en-US" sz="1200" dirty="0"/>
                    </a:p>
                  </a:txBody>
                  <a:tcPr/>
                </a:tc>
                <a:tc>
                  <a:txBody>
                    <a:bodyPr/>
                    <a:lstStyle/>
                    <a:p>
                      <a:r>
                        <a:rPr lang="tr-TR" sz="1200" dirty="0" smtClean="0"/>
                        <a:t>Kesitsel</a:t>
                      </a:r>
                    </a:p>
                    <a:p>
                      <a:r>
                        <a:rPr lang="tr-TR" sz="1200" dirty="0" smtClean="0"/>
                        <a:t>Boylamsal : panel,trend,kuşak</a:t>
                      </a:r>
                      <a:endParaRPr lang="en-US" sz="1200" dirty="0"/>
                    </a:p>
                  </a:txBody>
                  <a:tcPr/>
                </a:tc>
                <a:tc>
                  <a:txBody>
                    <a:bodyPr/>
                    <a:lstStyle/>
                    <a:p>
                      <a:r>
                        <a:rPr lang="tr-TR" sz="1200" dirty="0" smtClean="0"/>
                        <a:t>Veriler</a:t>
                      </a:r>
                      <a:r>
                        <a:rPr lang="tr-TR" sz="1200" baseline="0" dirty="0" smtClean="0"/>
                        <a:t> anlık toplanır</a:t>
                      </a:r>
                    </a:p>
                    <a:p>
                      <a:r>
                        <a:rPr lang="tr-TR" sz="1200" baseline="0" dirty="0" smtClean="0"/>
                        <a:t>Veriler farklı zamanlarda da toplanır, meydana gelecek değişim ve gelişimler gözlemlenebilir</a:t>
                      </a:r>
                      <a:endParaRPr lang="en-US" sz="1200" dirty="0"/>
                    </a:p>
                  </a:txBody>
                  <a:tcPr/>
                </a:tc>
              </a:tr>
              <a:tr h="1018701">
                <a:tc>
                  <a:txBody>
                    <a:bodyPr/>
                    <a:lstStyle/>
                    <a:p>
                      <a:r>
                        <a:rPr lang="tr-TR" sz="1200" dirty="0" smtClean="0"/>
                        <a:t>Analiz birimi</a:t>
                      </a:r>
                      <a:r>
                        <a:rPr lang="tr-TR" sz="1200" baseline="0" dirty="0" smtClean="0"/>
                        <a:t> açısından</a:t>
                      </a:r>
                      <a:endParaRPr lang="en-US" sz="1200" dirty="0"/>
                    </a:p>
                  </a:txBody>
                  <a:tcPr/>
                </a:tc>
                <a:tc>
                  <a:txBody>
                    <a:bodyPr/>
                    <a:lstStyle/>
                    <a:p>
                      <a:r>
                        <a:rPr lang="tr-TR" sz="1200" dirty="0" smtClean="0"/>
                        <a:t>Birey</a:t>
                      </a:r>
                    </a:p>
                    <a:p>
                      <a:r>
                        <a:rPr lang="tr-TR" sz="1200" dirty="0" smtClean="0"/>
                        <a:t>Toplum</a:t>
                      </a:r>
                    </a:p>
                    <a:p>
                      <a:r>
                        <a:rPr lang="tr-TR" sz="1200" dirty="0" smtClean="0"/>
                        <a:t>Örgüt</a:t>
                      </a:r>
                    </a:p>
                    <a:p>
                      <a:r>
                        <a:rPr lang="tr-TR" sz="1200" dirty="0" smtClean="0"/>
                        <a:t>Grup </a:t>
                      </a:r>
                    </a:p>
                  </a:txBody>
                  <a:tcPr/>
                </a:tc>
                <a:tc>
                  <a:txBody>
                    <a:bodyPr/>
                    <a:lstStyle/>
                    <a:p>
                      <a:r>
                        <a:rPr lang="tr-TR" sz="1200" dirty="0" smtClean="0"/>
                        <a:t>İşgören,öğrenci,müşteriler</a:t>
                      </a:r>
                    </a:p>
                    <a:p>
                      <a:r>
                        <a:rPr lang="tr-TR" sz="1200" dirty="0" smtClean="0"/>
                        <a:t>Ülkeler,topluluklar,kabileler,ırklar</a:t>
                      </a:r>
                    </a:p>
                    <a:p>
                      <a:r>
                        <a:rPr lang="tr-TR" sz="1200" dirty="0" smtClean="0"/>
                        <a:t>AVMler,şirketler</a:t>
                      </a:r>
                    </a:p>
                    <a:p>
                      <a:r>
                        <a:rPr lang="tr-TR" sz="1200" dirty="0" smtClean="0"/>
                        <a:t>Aileler,sokak çeteleri,arkdaş grupları vb.</a:t>
                      </a:r>
                    </a:p>
                  </a:txBody>
                  <a:tcPr/>
                </a:tc>
              </a:tr>
            </a:tbl>
          </a:graphicData>
        </a:graphic>
      </p:graphicFrame>
    </p:spTree>
    <p:extLst>
      <p:ext uri="{BB962C8B-B14F-4D97-AF65-F5344CB8AC3E}">
        <p14:creationId xmlns:p14="http://schemas.microsoft.com/office/powerpoint/2010/main" val="4259476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Amacı açısından</a:t>
            </a:r>
            <a:r>
              <a:rPr lang="en-US" dirty="0"/>
              <a:t/>
            </a:r>
            <a:br>
              <a:rPr lang="en-US" dirty="0"/>
            </a:br>
            <a:endParaRPr lang="en-US" dirty="0"/>
          </a:p>
        </p:txBody>
      </p:sp>
      <p:sp>
        <p:nvSpPr>
          <p:cNvPr id="3" name="Content Placeholder 2"/>
          <p:cNvSpPr>
            <a:spLocks noGrp="1"/>
          </p:cNvSpPr>
          <p:nvPr>
            <p:ph idx="1"/>
          </p:nvPr>
        </p:nvSpPr>
        <p:spPr/>
        <p:txBody>
          <a:bodyPr/>
          <a:lstStyle/>
          <a:p>
            <a:r>
              <a:rPr lang="tr-TR" sz="1800" b="1" dirty="0" smtClean="0"/>
              <a:t>Keşfedici: </a:t>
            </a:r>
            <a:r>
              <a:rPr lang="tr-TR" sz="1800" dirty="0" smtClean="0"/>
              <a:t>yöntemin uygulanmasında araştırma öncesi ayrıntılı kaynak taramasının yapılması ve konunun uzmanlarından bilgi alınması gerekir.  Ne? neden? Niçin? Nasıl? Sorularını yanıtlar</a:t>
            </a:r>
          </a:p>
          <a:p>
            <a:r>
              <a:rPr lang="tr-TR" sz="1800" b="1" dirty="0" smtClean="0"/>
              <a:t>Tanımlayıcı</a:t>
            </a:r>
            <a:r>
              <a:rPr lang="tr-TR" sz="1800" dirty="0" smtClean="0"/>
              <a:t>: bir olgu, bir olay, işlev, nesne, grup veya bireyin felsefi çerçevesidir. Olgunun tanımlanması oldukça önemlidir.  Tanımlar bir amaç değil araştırıcıyı sonuca götüren araçlardır. </a:t>
            </a:r>
          </a:p>
          <a:p>
            <a:r>
              <a:rPr lang="tr-TR" sz="1800" b="1" dirty="0" smtClean="0"/>
              <a:t>Açıklayıcı: </a:t>
            </a:r>
            <a:r>
              <a:rPr lang="tr-TR" sz="1800" dirty="0" smtClean="0"/>
              <a:t>araştırmanın konusunun neden-sonuç ilişkisine dayalı olarak oluşturduğu araştırmalardır. </a:t>
            </a:r>
          </a:p>
          <a:p>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695725236"/>
              </p:ext>
            </p:extLst>
          </p:nvPr>
        </p:nvGraphicFramePr>
        <p:xfrm>
          <a:off x="395536" y="4047424"/>
          <a:ext cx="8496944" cy="2291080"/>
        </p:xfrm>
        <a:graphic>
          <a:graphicData uri="http://schemas.openxmlformats.org/drawingml/2006/table">
            <a:tbl>
              <a:tblPr firstRow="1" bandRow="1">
                <a:tableStyleId>{5C22544A-7EE6-4342-B048-85BDC9FD1C3A}</a:tableStyleId>
              </a:tblPr>
              <a:tblGrid>
                <a:gridCol w="1440160"/>
                <a:gridCol w="7056784"/>
              </a:tblGrid>
              <a:tr h="370840">
                <a:tc>
                  <a:txBody>
                    <a:bodyPr/>
                    <a:lstStyle/>
                    <a:p>
                      <a:r>
                        <a:rPr lang="tr-TR" dirty="0" smtClean="0"/>
                        <a:t>Araştırma türü</a:t>
                      </a:r>
                      <a:endParaRPr lang="en-US" dirty="0"/>
                    </a:p>
                  </a:txBody>
                  <a:tcPr/>
                </a:tc>
                <a:tc>
                  <a:txBody>
                    <a:bodyPr/>
                    <a:lstStyle/>
                    <a:p>
                      <a:r>
                        <a:rPr lang="tr-TR" dirty="0" smtClean="0"/>
                        <a:t>Araştırma sorusu</a:t>
                      </a:r>
                      <a:endParaRPr lang="en-US" dirty="0"/>
                    </a:p>
                  </a:txBody>
                  <a:tcPr/>
                </a:tc>
              </a:tr>
              <a:tr h="370840">
                <a:tc>
                  <a:txBody>
                    <a:bodyPr/>
                    <a:lstStyle/>
                    <a:p>
                      <a:r>
                        <a:rPr lang="tr-TR" dirty="0" smtClean="0"/>
                        <a:t>Keşfedici</a:t>
                      </a:r>
                      <a:endParaRPr lang="en-US" dirty="0"/>
                    </a:p>
                  </a:txBody>
                  <a:tcPr/>
                </a:tc>
                <a:tc>
                  <a:txBody>
                    <a:bodyPr/>
                    <a:lstStyle/>
                    <a:p>
                      <a:r>
                        <a:rPr lang="tr-TR" dirty="0" smtClean="0"/>
                        <a:t>Mobing nedir? Nasıl oluyor? İşyerinde mobinge ugramak nasıl birşeydir?</a:t>
                      </a:r>
                      <a:endParaRPr lang="en-US" dirty="0"/>
                    </a:p>
                  </a:txBody>
                  <a:tcPr/>
                </a:tc>
              </a:tr>
              <a:tr h="370840">
                <a:tc>
                  <a:txBody>
                    <a:bodyPr/>
                    <a:lstStyle/>
                    <a:p>
                      <a:r>
                        <a:rPr lang="tr-TR" dirty="0" smtClean="0"/>
                        <a:t>Tanımlayıcı</a:t>
                      </a:r>
                      <a:endParaRPr lang="en-US" dirty="0"/>
                    </a:p>
                  </a:txBody>
                  <a:tcPr/>
                </a:tc>
                <a:tc>
                  <a:txBody>
                    <a:bodyPr/>
                    <a:lstStyle/>
                    <a:p>
                      <a:r>
                        <a:rPr lang="tr-TR" dirty="0" smtClean="0"/>
                        <a:t>Mobingin kurbanları ve failleri kim?</a:t>
                      </a:r>
                      <a:r>
                        <a:rPr lang="tr-TR" baseline="0" dirty="0" smtClean="0"/>
                        <a:t> Örgütlerde ne oranda görülür? Hangi örgütlerde daha çok görülür?</a:t>
                      </a:r>
                      <a:endParaRPr lang="en-US" dirty="0"/>
                    </a:p>
                  </a:txBody>
                  <a:tcPr/>
                </a:tc>
              </a:tr>
              <a:tr h="370840">
                <a:tc>
                  <a:txBody>
                    <a:bodyPr/>
                    <a:lstStyle/>
                    <a:p>
                      <a:r>
                        <a:rPr lang="tr-TR" dirty="0" smtClean="0"/>
                        <a:t>Açıklayıcı</a:t>
                      </a:r>
                      <a:endParaRPr lang="en-US" dirty="0"/>
                    </a:p>
                  </a:txBody>
                  <a:tcPr/>
                </a:tc>
                <a:tc>
                  <a:txBody>
                    <a:bodyPr/>
                    <a:lstStyle/>
                    <a:p>
                      <a:r>
                        <a:rPr lang="tr-TR" dirty="0" smtClean="0"/>
                        <a:t>Mobinge neden olan faktörler nelerdir? Hangi örgütsel ve bireysel özelliklerle ilişki içindedir? Vb. </a:t>
                      </a:r>
                      <a:endParaRPr lang="en-US" dirty="0"/>
                    </a:p>
                  </a:txBody>
                  <a:tcPr/>
                </a:tc>
              </a:tr>
            </a:tbl>
          </a:graphicData>
        </a:graphic>
      </p:graphicFrame>
    </p:spTree>
    <p:extLst>
      <p:ext uri="{BB962C8B-B14F-4D97-AF65-F5344CB8AC3E}">
        <p14:creationId xmlns:p14="http://schemas.microsoft.com/office/powerpoint/2010/main" val="441952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Yöntem açısından</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tr-TR" b="1" dirty="0" smtClean="0"/>
              <a:t>Nicel yöntemler;</a:t>
            </a:r>
          </a:p>
          <a:p>
            <a:r>
              <a:rPr lang="tr-TR" b="1" u="sng" dirty="0" smtClean="0"/>
              <a:t>Tarama araştırmaları</a:t>
            </a:r>
            <a:r>
              <a:rPr lang="tr-TR" dirty="0" smtClean="0"/>
              <a:t>: kişilerin belirli konulardaki tutum, inanç, görüş, davranış, beklenti ve özelliklerini anketler aracılığıyla tespit etmeye yöneliktir. </a:t>
            </a:r>
          </a:p>
          <a:p>
            <a:pPr marL="0" indent="0">
              <a:buNone/>
            </a:pPr>
            <a:r>
              <a:rPr lang="tr-TR" b="1" dirty="0" smtClean="0"/>
              <a:t>Genel tarama araştırmaları</a:t>
            </a:r>
            <a:r>
              <a:rPr lang="tr-TR" dirty="0" smtClean="0"/>
              <a:t>: genel nufus sayımları, işsizlik oran belirleme vb.</a:t>
            </a:r>
          </a:p>
          <a:p>
            <a:pPr marL="0" indent="0">
              <a:buNone/>
            </a:pPr>
            <a:r>
              <a:rPr lang="tr-TR" b="1" dirty="0" smtClean="0"/>
              <a:t>İlişkisel tarama araştırmaları</a:t>
            </a:r>
            <a:r>
              <a:rPr lang="tr-TR" dirty="0" smtClean="0"/>
              <a:t>: genellikle iki veya daha fazla değişken arası ilişkileri ortaya çıkarmak için yapılır. </a:t>
            </a:r>
          </a:p>
          <a:p>
            <a:pPr marL="0" indent="0">
              <a:buNone/>
            </a:pPr>
            <a:r>
              <a:rPr lang="tr-TR" b="1" dirty="0" smtClean="0"/>
              <a:t>Nedensel tarama araştırmaları</a:t>
            </a:r>
            <a:r>
              <a:rPr lang="tr-TR" dirty="0" smtClean="0"/>
              <a:t>: bir veya birden fazla bağımlı değişken üzerinde etkili olan bağımsız değişken-lerin tespit edilmeye çalışıldığı.</a:t>
            </a:r>
          </a:p>
          <a:p>
            <a:pPr marL="0" indent="0">
              <a:buNone/>
            </a:pPr>
            <a:endParaRPr lang="tr-TR" dirty="0" smtClean="0"/>
          </a:p>
          <a:p>
            <a:endParaRPr lang="en-US" dirty="0"/>
          </a:p>
        </p:txBody>
      </p:sp>
    </p:spTree>
    <p:extLst>
      <p:ext uri="{BB962C8B-B14F-4D97-AF65-F5344CB8AC3E}">
        <p14:creationId xmlns:p14="http://schemas.microsoft.com/office/powerpoint/2010/main" val="3021626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Nicel araştırmalar</a:t>
            </a:r>
            <a:endParaRPr lang="en-US" dirty="0"/>
          </a:p>
        </p:txBody>
      </p:sp>
      <p:sp>
        <p:nvSpPr>
          <p:cNvPr id="5" name="Content Placeholder 4"/>
          <p:cNvSpPr>
            <a:spLocks noGrp="1"/>
          </p:cNvSpPr>
          <p:nvPr>
            <p:ph sz="half" idx="1"/>
          </p:nvPr>
        </p:nvSpPr>
        <p:spPr/>
        <p:txBody>
          <a:bodyPr>
            <a:normAutofit lnSpcReduction="10000"/>
          </a:bodyPr>
          <a:lstStyle/>
          <a:p>
            <a:r>
              <a:rPr lang="tr-TR" b="1" i="1" dirty="0" smtClean="0"/>
              <a:t>Deneysel araştırma</a:t>
            </a:r>
          </a:p>
          <a:p>
            <a:pPr marL="0" indent="0">
              <a:buNone/>
            </a:pPr>
            <a:r>
              <a:rPr lang="tr-TR" dirty="0" smtClean="0"/>
              <a:t>Doğa ve fen bilimlerinde ağılrıklı kullanılır. </a:t>
            </a:r>
          </a:p>
          <a:p>
            <a:pPr marL="0" indent="0">
              <a:buNone/>
            </a:pPr>
            <a:r>
              <a:rPr lang="tr-TR" dirty="0" smtClean="0"/>
              <a:t>Bağımsız değişkenlere müdahale edilerek bağımlı değişken üzerindeki değişimleri mukayese eder.</a:t>
            </a:r>
          </a:p>
          <a:p>
            <a:pPr marL="0" indent="0">
              <a:buNone/>
            </a:pPr>
            <a:r>
              <a:rPr lang="tr-TR" dirty="0" smtClean="0"/>
              <a:t>Bölüm 13 de detaylandırılacaktır</a:t>
            </a:r>
          </a:p>
          <a:p>
            <a:pPr marL="0" indent="0">
              <a:buNone/>
            </a:pPr>
            <a:endParaRPr lang="en-US" dirty="0"/>
          </a:p>
        </p:txBody>
      </p:sp>
      <p:sp>
        <p:nvSpPr>
          <p:cNvPr id="6" name="Content Placeholder 5"/>
          <p:cNvSpPr>
            <a:spLocks noGrp="1"/>
          </p:cNvSpPr>
          <p:nvPr>
            <p:ph sz="half" idx="2"/>
          </p:nvPr>
        </p:nvSpPr>
        <p:spPr/>
        <p:txBody>
          <a:bodyPr>
            <a:normAutofit lnSpcReduction="10000"/>
          </a:bodyPr>
          <a:lstStyle/>
          <a:p>
            <a:r>
              <a:rPr lang="tr-TR" b="1" dirty="0" smtClean="0"/>
              <a:t>Meta analiz</a:t>
            </a:r>
          </a:p>
          <a:p>
            <a:pPr marL="0" indent="0" algn="ctr">
              <a:buNone/>
            </a:pPr>
            <a:r>
              <a:rPr lang="tr-TR" sz="2000" i="1" dirty="0" smtClean="0"/>
              <a:t>Analizlerin analizi</a:t>
            </a:r>
          </a:p>
          <a:p>
            <a:pPr marL="0" indent="0">
              <a:buNone/>
            </a:pPr>
            <a:r>
              <a:rPr lang="tr-TR" sz="2000" dirty="0" smtClean="0"/>
              <a:t>Daha önce başka araştırmacılar tarafından belirli değişkenler üzerinde yapılmış müstakil araştırmaların raporlamış olduğu korelasyon ve etki büyüklüğü gibi istatistiki  değerler kullanarak birikmiş araştırmaların bulgularını sentezleyip özel analizler ile yeniden yorumlamaktır. </a:t>
            </a:r>
          </a:p>
        </p:txBody>
      </p:sp>
    </p:spTree>
    <p:extLst>
      <p:ext uri="{BB962C8B-B14F-4D97-AF65-F5344CB8AC3E}">
        <p14:creationId xmlns:p14="http://schemas.microsoft.com/office/powerpoint/2010/main" val="3833796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409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912" y="-459432"/>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1656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896" y="-1107504"/>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8639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Nitel Araştırma  (Kalitatif-Niteliksel) Yöntemleri</a:t>
            </a:r>
            <a:endParaRPr lang="tr-TR" dirty="0"/>
          </a:p>
        </p:txBody>
      </p:sp>
      <p:sp>
        <p:nvSpPr>
          <p:cNvPr id="3" name="İçerik Yer Tutucusu 2"/>
          <p:cNvSpPr>
            <a:spLocks noGrp="1"/>
          </p:cNvSpPr>
          <p:nvPr>
            <p:ph idx="1"/>
          </p:nvPr>
        </p:nvSpPr>
        <p:spPr/>
        <p:txBody>
          <a:bodyPr>
            <a:normAutofit fontScale="77500" lnSpcReduction="20000"/>
          </a:bodyPr>
          <a:lstStyle/>
          <a:p>
            <a:r>
              <a:rPr lang="tr-TR" u="sng" dirty="0" smtClean="0"/>
              <a:t>Nitel araştırma kullanımı artmaktadır.</a:t>
            </a:r>
          </a:p>
          <a:p>
            <a:pPr marL="0" indent="0">
              <a:buNone/>
            </a:pPr>
            <a:r>
              <a:rPr lang="tr-TR" dirty="0"/>
              <a:t> </a:t>
            </a:r>
            <a:r>
              <a:rPr lang="tr-TR" b="1" dirty="0" err="1" smtClean="0"/>
              <a:t>Denzin</a:t>
            </a:r>
            <a:r>
              <a:rPr lang="tr-TR" b="1" dirty="0" smtClean="0"/>
              <a:t> ve  Lincoln (1994);</a:t>
            </a:r>
            <a:r>
              <a:rPr lang="tr-TR" dirty="0" smtClean="0"/>
              <a:t> nitel araştırma (belli bir nokta üzerinde) «</a:t>
            </a:r>
            <a:r>
              <a:rPr lang="tr-TR" b="1" dirty="0" smtClean="0">
                <a:solidFill>
                  <a:schemeClr val="accent1">
                    <a:lumMod val="75000"/>
                  </a:schemeClr>
                </a:solidFill>
              </a:rPr>
              <a:t>odaklanmada çok metotlu; araştırma problemine </a:t>
            </a:r>
            <a:r>
              <a:rPr lang="tr-TR" b="1" dirty="0" err="1" smtClean="0">
                <a:solidFill>
                  <a:schemeClr val="accent1">
                    <a:lumMod val="75000"/>
                  </a:schemeClr>
                </a:solidFill>
              </a:rPr>
              <a:t>yorumlamacı</a:t>
            </a:r>
            <a:r>
              <a:rPr lang="tr-TR" b="1" dirty="0" smtClean="0">
                <a:solidFill>
                  <a:schemeClr val="accent1">
                    <a:lumMod val="75000"/>
                  </a:schemeClr>
                </a:solidFill>
              </a:rPr>
              <a:t> yaklaşımı benimseyen</a:t>
            </a:r>
            <a:r>
              <a:rPr lang="tr-TR" dirty="0" smtClean="0"/>
              <a:t>» bir yöntemdir.</a:t>
            </a:r>
          </a:p>
          <a:p>
            <a:pPr marL="0" indent="0">
              <a:buNone/>
            </a:pPr>
            <a:r>
              <a:rPr lang="tr-TR" dirty="0" smtClean="0"/>
              <a:t> Araştırma konusu olan fenomenler kendi ortamlarında ele alınır. </a:t>
            </a:r>
          </a:p>
          <a:p>
            <a:pPr marL="0" indent="0">
              <a:buNone/>
            </a:pPr>
            <a:r>
              <a:rPr lang="tr-TR" dirty="0" smtClean="0"/>
              <a:t> Nitel araştırmalarda çeşitli ampirik araçlar kullanılır:</a:t>
            </a:r>
          </a:p>
          <a:p>
            <a:r>
              <a:rPr lang="tr-TR" dirty="0" smtClean="0"/>
              <a:t>Örnek olay</a:t>
            </a:r>
          </a:p>
          <a:p>
            <a:r>
              <a:rPr lang="tr-TR" dirty="0" smtClean="0"/>
              <a:t>Kişisel deneyim</a:t>
            </a:r>
          </a:p>
          <a:p>
            <a:r>
              <a:rPr lang="tr-TR" dirty="0" smtClean="0"/>
              <a:t>Hayat hikayesi</a:t>
            </a:r>
          </a:p>
          <a:p>
            <a:r>
              <a:rPr lang="tr-TR" dirty="0" smtClean="0"/>
              <a:t>Mülakat</a:t>
            </a:r>
          </a:p>
          <a:p>
            <a:r>
              <a:rPr lang="tr-TR" dirty="0"/>
              <a:t> </a:t>
            </a:r>
            <a:r>
              <a:rPr lang="tr-TR" dirty="0" smtClean="0"/>
              <a:t>Gözlemsel, tarihsel, etkileşimsel ve görsel metinler vb.</a:t>
            </a:r>
          </a:p>
        </p:txBody>
      </p:sp>
    </p:spTree>
    <p:extLst>
      <p:ext uri="{BB962C8B-B14F-4D97-AF65-F5344CB8AC3E}">
        <p14:creationId xmlns:p14="http://schemas.microsoft.com/office/powerpoint/2010/main" val="197746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Kuram bileşenleri</a:t>
            </a:r>
            <a:endParaRPr lang="en-US" dirty="0"/>
          </a:p>
        </p:txBody>
      </p:sp>
      <p:sp>
        <p:nvSpPr>
          <p:cNvPr id="3" name="Content Placeholder 2"/>
          <p:cNvSpPr>
            <a:spLocks noGrp="1"/>
          </p:cNvSpPr>
          <p:nvPr>
            <p:ph idx="1"/>
          </p:nvPr>
        </p:nvSpPr>
        <p:spPr/>
        <p:txBody>
          <a:bodyPr>
            <a:normAutofit fontScale="70000" lnSpcReduction="20000"/>
          </a:bodyPr>
          <a:lstStyle/>
          <a:p>
            <a:endParaRPr lang="tr-TR" dirty="0" smtClean="0"/>
          </a:p>
          <a:p>
            <a:r>
              <a:rPr lang="tr-TR" b="1" dirty="0" smtClean="0"/>
              <a:t>Kavram:</a:t>
            </a:r>
            <a:r>
              <a:rPr lang="tr-TR" dirty="0" smtClean="0"/>
              <a:t>gerçekliğin soyut ifadesidir. Gizil yapıdadır (memnuniyet-performans gibi)doğrudan ölçülemez, bazı ölçek ve sorularla ölçülebilir.</a:t>
            </a:r>
          </a:p>
          <a:p>
            <a:r>
              <a:rPr lang="tr-TR" dirty="0"/>
              <a:t> </a:t>
            </a:r>
            <a:r>
              <a:rPr lang="tr-TR" b="1" dirty="0" smtClean="0"/>
              <a:t>İlişki: </a:t>
            </a:r>
            <a:r>
              <a:rPr lang="tr-TR" dirty="0" smtClean="0"/>
              <a:t>Her kuram, kavramlar arası ilişkilere dayalı açıklamalar getirir. İlişkinin yönü (olumlu-olumsuz), şiddeti (yüksek-orta-düşük) ve ilişki biçimi (korelasyon,regresyon vb.)</a:t>
            </a:r>
          </a:p>
          <a:p>
            <a:r>
              <a:rPr lang="tr-TR" b="1" dirty="0" smtClean="0"/>
              <a:t>Önerme</a:t>
            </a:r>
            <a:r>
              <a:rPr lang="tr-TR" dirty="0" smtClean="0"/>
              <a:t>: 2 veya daha fazla kavram arasındaki ilişkiye dair genel ve kuramsal açıklamalardır. Önermenin görgül halde testi zordur. Önerme doğrulanması için test edilir. (hipoteze dönüşür)</a:t>
            </a:r>
          </a:p>
          <a:p>
            <a:r>
              <a:rPr lang="tr-TR" dirty="0"/>
              <a:t> </a:t>
            </a:r>
            <a:r>
              <a:rPr lang="tr-TR" b="1" dirty="0"/>
              <a:t>H</a:t>
            </a:r>
            <a:r>
              <a:rPr lang="tr-TR" b="1" dirty="0" smtClean="0"/>
              <a:t>ipotez</a:t>
            </a:r>
            <a:r>
              <a:rPr lang="tr-TR" dirty="0" smtClean="0"/>
              <a:t>: önermelerin somut ve test eidlebilir hale gelmesidir. Bilimsel yöntemde olaylar arasındaki ilişkiler kurmak ve olayları bir nedene bağlamak üzere tasarlanan geçerli sayılan önermellerdir. Doğruluğu ve yanlışılığ henüz ispatlanmamış önermelerdir. </a:t>
            </a:r>
            <a:endParaRPr lang="tr-TR" dirty="0"/>
          </a:p>
          <a:p>
            <a:endParaRPr lang="en-US" dirty="0"/>
          </a:p>
        </p:txBody>
      </p:sp>
    </p:spTree>
    <p:extLst>
      <p:ext uri="{BB962C8B-B14F-4D97-AF65-F5344CB8AC3E}">
        <p14:creationId xmlns:p14="http://schemas.microsoft.com/office/powerpoint/2010/main" val="2813428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Niteliksel= Niçin </a:t>
            </a:r>
            <a:endParaRPr lang="tr-TR" dirty="0"/>
          </a:p>
        </p:txBody>
      </p:sp>
      <p:sp>
        <p:nvSpPr>
          <p:cNvPr id="3" name="İçerik Yer Tutucusu 2"/>
          <p:cNvSpPr>
            <a:spLocks noGrp="1"/>
          </p:cNvSpPr>
          <p:nvPr>
            <p:ph idx="1"/>
          </p:nvPr>
        </p:nvSpPr>
        <p:spPr/>
        <p:txBody>
          <a:bodyPr>
            <a:normAutofit/>
          </a:bodyPr>
          <a:lstStyle/>
          <a:p>
            <a:r>
              <a:rPr lang="tr-TR" sz="2800" dirty="0" smtClean="0"/>
              <a:t>Psikoloji, sosyoloji, antropoloji, eğitim gibi sosyal bilim alanlarında insan ve toplum davranışları incelenmektedir. </a:t>
            </a:r>
          </a:p>
          <a:p>
            <a:r>
              <a:rPr lang="tr-TR" sz="2800" dirty="0" smtClean="0"/>
              <a:t>Bu davranışları sayılarla açıklamak zordur.</a:t>
            </a:r>
          </a:p>
          <a:p>
            <a:r>
              <a:rPr lang="tr-TR" sz="2800" dirty="0" smtClean="0"/>
              <a:t> Ölçümler bize kaç kişinin nasıl davrandığını gösterir, ama “niçin?” sorusuna cevap veremez.</a:t>
            </a:r>
          </a:p>
          <a:p>
            <a:r>
              <a:rPr lang="tr-TR" sz="2800" dirty="0" smtClean="0"/>
              <a:t>İnsan ve grup davranışlarının “</a:t>
            </a:r>
            <a:r>
              <a:rPr lang="tr-TR" sz="2800" b="1" dirty="0" err="1" smtClean="0"/>
              <a:t>niçin”i</a:t>
            </a:r>
            <a:r>
              <a:rPr lang="tr-TR" sz="2800" dirty="0" err="1" smtClean="0"/>
              <a:t>ni</a:t>
            </a:r>
            <a:r>
              <a:rPr lang="tr-TR" sz="2800" dirty="0" smtClean="0"/>
              <a:t> anlamaya yönelik araştırmalara niteliksel (“</a:t>
            </a:r>
            <a:r>
              <a:rPr lang="tr-TR" sz="2800" b="1" dirty="0" err="1" smtClean="0"/>
              <a:t>qualitative</a:t>
            </a:r>
            <a:r>
              <a:rPr lang="tr-TR" sz="2800" b="1" dirty="0" smtClean="0"/>
              <a:t>”) </a:t>
            </a:r>
            <a:r>
              <a:rPr lang="tr-TR" sz="2800" dirty="0" smtClean="0"/>
              <a:t>araştırma denir.</a:t>
            </a:r>
          </a:p>
          <a:p>
            <a:endParaRPr lang="tr-TR" dirty="0"/>
          </a:p>
        </p:txBody>
      </p:sp>
    </p:spTree>
    <p:extLst>
      <p:ext uri="{BB962C8B-B14F-4D97-AF65-F5344CB8AC3E}">
        <p14:creationId xmlns:p14="http://schemas.microsoft.com/office/powerpoint/2010/main" val="1042424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t>Nitel araştırmalar dünyanın sosyal yönü ile ilgilenir ve şu sorulara yanıt arar:</a:t>
            </a:r>
            <a:endParaRPr lang="tr-TR" sz="2800" b="1" dirty="0"/>
          </a:p>
        </p:txBody>
      </p:sp>
      <p:sp>
        <p:nvSpPr>
          <p:cNvPr id="3" name="İçerik Yer Tutucusu 2"/>
          <p:cNvSpPr>
            <a:spLocks noGrp="1"/>
          </p:cNvSpPr>
          <p:nvPr>
            <p:ph idx="1"/>
          </p:nvPr>
        </p:nvSpPr>
        <p:spPr/>
        <p:txBody>
          <a:bodyPr numCol="1"/>
          <a:lstStyle/>
          <a:p>
            <a:r>
              <a:rPr lang="tr-TR" dirty="0" smtClean="0"/>
              <a:t/>
            </a:r>
            <a:br>
              <a:rPr lang="tr-TR" dirty="0" smtClean="0"/>
            </a:br>
            <a:r>
              <a:rPr lang="tr-TR" dirty="0" smtClean="0"/>
              <a:t>İnsanlar niçin böyle davranır?</a:t>
            </a:r>
            <a:br>
              <a:rPr lang="tr-TR" dirty="0" smtClean="0"/>
            </a:br>
            <a:r>
              <a:rPr lang="tr-TR" dirty="0" smtClean="0"/>
              <a:t>Kanaatler ve vaziyet alışlar nasıl oluşur?</a:t>
            </a:r>
            <a:br>
              <a:rPr lang="tr-TR" dirty="0" smtClean="0"/>
            </a:br>
            <a:r>
              <a:rPr lang="tr-TR" dirty="0" smtClean="0"/>
              <a:t> İnsanlar çevrelerinde olup bitenden nasıl etkilenir?</a:t>
            </a:r>
            <a:br>
              <a:rPr lang="tr-TR" dirty="0" smtClean="0"/>
            </a:br>
            <a:r>
              <a:rPr lang="tr-TR" dirty="0" smtClean="0"/>
              <a:t>Kültürler niçin ve nasıl gelişir?</a:t>
            </a:r>
            <a:br>
              <a:rPr lang="tr-TR" dirty="0" smtClean="0"/>
            </a:br>
            <a:r>
              <a:rPr lang="tr-TR" dirty="0" smtClean="0"/>
              <a:t>Sosyal gruplar arasındaki farklar nelerdir?</a:t>
            </a:r>
            <a:endParaRPr lang="tr-TR" dirty="0"/>
          </a:p>
        </p:txBody>
      </p:sp>
    </p:spTree>
    <p:extLst>
      <p:ext uri="{BB962C8B-B14F-4D97-AF65-F5344CB8AC3E}">
        <p14:creationId xmlns:p14="http://schemas.microsoft.com/office/powerpoint/2010/main" val="567092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Nitel Araştırmanın Özellikleri</a:t>
            </a:r>
            <a:endParaRPr lang="tr-TR" dirty="0"/>
          </a:p>
        </p:txBody>
      </p:sp>
      <p:sp>
        <p:nvSpPr>
          <p:cNvPr id="3" name="İçerik Yer Tutucusu 2"/>
          <p:cNvSpPr>
            <a:spLocks noGrp="1"/>
          </p:cNvSpPr>
          <p:nvPr>
            <p:ph idx="1"/>
          </p:nvPr>
        </p:nvSpPr>
        <p:spPr/>
        <p:txBody>
          <a:bodyPr>
            <a:normAutofit fontScale="77500" lnSpcReduction="20000"/>
          </a:bodyPr>
          <a:lstStyle/>
          <a:p>
            <a:pPr marL="0" indent="0">
              <a:buNone/>
            </a:pPr>
            <a:r>
              <a:rPr lang="tr-TR" dirty="0" smtClean="0"/>
              <a:t/>
            </a:r>
            <a:br>
              <a:rPr lang="tr-TR" dirty="0" smtClean="0"/>
            </a:br>
            <a:r>
              <a:rPr lang="tr-TR" dirty="0" smtClean="0"/>
              <a:t>Nitel araştırma </a:t>
            </a:r>
            <a:r>
              <a:rPr lang="tr-TR" b="1" dirty="0" smtClean="0"/>
              <a:t>niçin, nasıl, ne şekilde </a:t>
            </a:r>
            <a:r>
              <a:rPr lang="tr-TR" dirty="0" smtClean="0"/>
              <a:t>sorularına yanıt arar.</a:t>
            </a:r>
          </a:p>
          <a:p>
            <a:pPr marL="0" indent="0">
              <a:buNone/>
            </a:pPr>
            <a:r>
              <a:rPr lang="tr-TR" dirty="0" smtClean="0"/>
              <a:t/>
            </a:r>
            <a:br>
              <a:rPr lang="tr-TR" dirty="0" smtClean="0"/>
            </a:br>
            <a:r>
              <a:rPr lang="tr-TR" dirty="0" smtClean="0"/>
              <a:t>Nitel araştırma kişilerin kanaatleri, tecrübeleri, algıları ve duyguları gibi </a:t>
            </a:r>
            <a:r>
              <a:rPr lang="tr-TR" dirty="0" err="1" smtClean="0"/>
              <a:t>subjektif</a:t>
            </a:r>
            <a:r>
              <a:rPr lang="tr-TR" dirty="0" smtClean="0"/>
              <a:t> verilerle (data) meşgul olur.</a:t>
            </a:r>
          </a:p>
          <a:p>
            <a:pPr marL="0" indent="0">
              <a:buNone/>
            </a:pPr>
            <a:r>
              <a:rPr lang="tr-TR" dirty="0" smtClean="0"/>
              <a:t/>
            </a:r>
            <a:br>
              <a:rPr lang="tr-TR" dirty="0" smtClean="0"/>
            </a:br>
            <a:r>
              <a:rPr lang="tr-TR" dirty="0" smtClean="0"/>
              <a:t>Nitel araştırma bir sosyal olayı doğal ortamı ve doğal oluşumu içinde tasvir eder.</a:t>
            </a:r>
          </a:p>
          <a:p>
            <a:pPr marL="0" indent="0">
              <a:buNone/>
            </a:pPr>
            <a:r>
              <a:rPr lang="tr-TR" dirty="0" smtClean="0"/>
              <a:t/>
            </a:r>
            <a:br>
              <a:rPr lang="tr-TR" dirty="0" smtClean="0"/>
            </a:br>
            <a:r>
              <a:rPr lang="tr-TR" dirty="0" smtClean="0"/>
              <a:t>Nitel araştırma bir durumu ilişki bağlantıları içinde anlamaya çalışır. Bir olayı etkileyen değişkenleri kendisi ortaya çıkarır.</a:t>
            </a:r>
            <a:endParaRPr lang="tr-TR" dirty="0"/>
          </a:p>
        </p:txBody>
      </p:sp>
    </p:spTree>
    <p:extLst>
      <p:ext uri="{BB962C8B-B14F-4D97-AF65-F5344CB8AC3E}">
        <p14:creationId xmlns:p14="http://schemas.microsoft.com/office/powerpoint/2010/main" val="235214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dirty="0" err="1" smtClean="0"/>
              <a:t>Patton</a:t>
            </a:r>
            <a:r>
              <a:rPr lang="tr-TR" dirty="0" smtClean="0"/>
              <a:t>,(1988)</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 «İnsan faktörü nitel araştırmaların güçlü ve zayıf yönünü oluşturur. </a:t>
            </a:r>
          </a:p>
          <a:p>
            <a:r>
              <a:rPr lang="tr-TR" b="1" dirty="0" smtClean="0"/>
              <a:t>Güçlü yan</a:t>
            </a:r>
            <a:r>
              <a:rPr lang="tr-TR" dirty="0" smtClean="0"/>
              <a:t>; kişinin deneyim ve anlayışına bağlıyken</a:t>
            </a:r>
            <a:r>
              <a:rPr lang="tr-TR" b="1" dirty="0" smtClean="0"/>
              <a:t>, zayıf yan</a:t>
            </a:r>
            <a:r>
              <a:rPr lang="tr-TR" dirty="0" smtClean="0"/>
              <a:t>; araştırmacının becerilerine, eğitimine, çalışma alanına, ve yaratıcılığına bağlı olmasıdır. </a:t>
            </a:r>
          </a:p>
          <a:p>
            <a:r>
              <a:rPr lang="tr-TR" b="1" dirty="0" smtClean="0"/>
              <a:t>Araştırmacı, nitel çalışmanın önemli bir parçasıdır. </a:t>
            </a:r>
          </a:p>
          <a:p>
            <a:r>
              <a:rPr lang="tr-TR" dirty="0" smtClean="0"/>
              <a:t>Çalışmanın kalitesi bireyin araştırma becerisiyle doğru orantılıdır.»</a:t>
            </a:r>
            <a:endParaRPr lang="tr-TR" dirty="0"/>
          </a:p>
        </p:txBody>
      </p:sp>
    </p:spTree>
    <p:extLst>
      <p:ext uri="{BB962C8B-B14F-4D97-AF65-F5344CB8AC3E}">
        <p14:creationId xmlns:p14="http://schemas.microsoft.com/office/powerpoint/2010/main" val="3703881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Nitel Araştırma Bölümleri</a:t>
            </a:r>
            <a:endParaRPr lang="tr-TR" dirty="0"/>
          </a:p>
        </p:txBody>
      </p:sp>
      <p:sp>
        <p:nvSpPr>
          <p:cNvPr id="3" name="İçerik Yer Tutucusu 2"/>
          <p:cNvSpPr>
            <a:spLocks noGrp="1"/>
          </p:cNvSpPr>
          <p:nvPr>
            <p:ph idx="1"/>
          </p:nvPr>
        </p:nvSpPr>
        <p:spPr/>
        <p:txBody>
          <a:bodyPr/>
          <a:lstStyle/>
          <a:p>
            <a:r>
              <a:rPr lang="tr-TR" b="1" i="1" dirty="0" smtClean="0"/>
              <a:t>Veri:</a:t>
            </a:r>
            <a:r>
              <a:rPr lang="tr-TR" dirty="0" smtClean="0"/>
              <a:t> değişik kaynaklardan elde edilebilir. En yaygın kaynaklar mülakatlar, gözlem ve anketlerdir.</a:t>
            </a:r>
          </a:p>
          <a:p>
            <a:r>
              <a:rPr lang="tr-TR" b="1" i="1" dirty="0" smtClean="0"/>
              <a:t>Analitik yada </a:t>
            </a:r>
            <a:r>
              <a:rPr lang="tr-TR" b="1" i="1" dirty="0" err="1" smtClean="0"/>
              <a:t>yorumlamacı</a:t>
            </a:r>
            <a:r>
              <a:rPr lang="tr-TR" b="1" i="1" dirty="0" smtClean="0"/>
              <a:t> prosedür: </a:t>
            </a:r>
            <a:r>
              <a:rPr lang="tr-TR" dirty="0" smtClean="0"/>
              <a:t>verilerin kavramsallaştırılması</a:t>
            </a:r>
          </a:p>
          <a:p>
            <a:r>
              <a:rPr lang="tr-TR" b="1" i="1" dirty="0" smtClean="0"/>
              <a:t>Yazılı ya da sözlü raporlar</a:t>
            </a:r>
            <a:r>
              <a:rPr lang="tr-TR" dirty="0" smtClean="0"/>
              <a:t>: bu raporlar bilimsel dergi yada kongrelerde sunulabilir. </a:t>
            </a:r>
          </a:p>
          <a:p>
            <a:endParaRPr lang="tr-TR" dirty="0"/>
          </a:p>
        </p:txBody>
      </p:sp>
    </p:spTree>
    <p:extLst>
      <p:ext uri="{BB962C8B-B14F-4D97-AF65-F5344CB8AC3E}">
        <p14:creationId xmlns:p14="http://schemas.microsoft.com/office/powerpoint/2010/main" val="2612325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Nitel araştırmada kullanılan başlıca Yöntemler</a:t>
            </a:r>
            <a:endParaRPr lang="tr-TR" dirty="0"/>
          </a:p>
        </p:txBody>
      </p:sp>
      <p:sp>
        <p:nvSpPr>
          <p:cNvPr id="3" name="İçerik Yer Tutucusu 2"/>
          <p:cNvSpPr>
            <a:spLocks noGrp="1"/>
          </p:cNvSpPr>
          <p:nvPr>
            <p:ph idx="1"/>
          </p:nvPr>
        </p:nvSpPr>
        <p:spPr/>
        <p:txBody>
          <a:bodyPr>
            <a:normAutofit lnSpcReduction="10000"/>
          </a:bodyPr>
          <a:lstStyle/>
          <a:p>
            <a:r>
              <a:rPr lang="tr-TR" dirty="0" smtClean="0"/>
              <a:t>Örnek olay</a:t>
            </a:r>
          </a:p>
          <a:p>
            <a:r>
              <a:rPr lang="tr-TR" dirty="0" smtClean="0"/>
              <a:t>Sözlü tarih</a:t>
            </a:r>
          </a:p>
          <a:p>
            <a:r>
              <a:rPr lang="tr-TR" dirty="0" smtClean="0"/>
              <a:t>Odak grup</a:t>
            </a:r>
          </a:p>
          <a:p>
            <a:r>
              <a:rPr lang="tr-TR" dirty="0" smtClean="0"/>
              <a:t>Olgubilim (fenomolojik)</a:t>
            </a:r>
          </a:p>
          <a:p>
            <a:r>
              <a:rPr lang="tr-TR" dirty="0" smtClean="0"/>
              <a:t>Gömülü kuram</a:t>
            </a:r>
          </a:p>
          <a:p>
            <a:r>
              <a:rPr lang="tr-TR" dirty="0" smtClean="0"/>
              <a:t>Etnografi araştırması</a:t>
            </a:r>
          </a:p>
          <a:p>
            <a:r>
              <a:rPr lang="tr-TR" dirty="0" smtClean="0"/>
              <a:t>Anlatı</a:t>
            </a:r>
          </a:p>
          <a:p>
            <a:r>
              <a:rPr lang="tr-TR" dirty="0" smtClean="0"/>
              <a:t>Eylem araştırması </a:t>
            </a:r>
            <a:endParaRPr lang="tr-TR" dirty="0"/>
          </a:p>
        </p:txBody>
      </p:sp>
    </p:spTree>
    <p:extLst>
      <p:ext uri="{BB962C8B-B14F-4D97-AF65-F5344CB8AC3E}">
        <p14:creationId xmlns:p14="http://schemas.microsoft.com/office/powerpoint/2010/main" val="2419342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Örnek Olay Yöntemi</a:t>
            </a:r>
            <a:endParaRPr lang="tr-TR" dirty="0"/>
          </a:p>
        </p:txBody>
      </p:sp>
      <p:sp>
        <p:nvSpPr>
          <p:cNvPr id="3" name="İçerik Yer Tutucusu 2"/>
          <p:cNvSpPr>
            <a:spLocks noGrp="1"/>
          </p:cNvSpPr>
          <p:nvPr>
            <p:ph idx="1"/>
          </p:nvPr>
        </p:nvSpPr>
        <p:spPr/>
        <p:txBody>
          <a:bodyPr>
            <a:noAutofit/>
          </a:bodyPr>
          <a:lstStyle/>
          <a:p>
            <a:r>
              <a:rPr lang="tr-TR" sz="2400" dirty="0"/>
              <a:t>T</a:t>
            </a:r>
            <a:r>
              <a:rPr lang="tr-TR" sz="2400" dirty="0" smtClean="0"/>
              <a:t>ek bir olayı veya birkaç olayı derinlemesine inceleme demektir. Bazen bir zaman dilimindeki sosyal olaylar da incelenebilir.</a:t>
            </a:r>
          </a:p>
          <a:p>
            <a:r>
              <a:rPr lang="tr-TR" sz="2400" dirty="0" smtClean="0"/>
              <a:t>Örnek </a:t>
            </a:r>
            <a:r>
              <a:rPr lang="tr-TR" sz="2400" b="1" i="1" u="sng" dirty="0" smtClean="0"/>
              <a:t>olay yönteminde bir ya da daha fazla organizasyon, grup veya topluluk hakkında belirli bir süre boyunca sistematik araştırmanın yürütülmesi ve analiz edilmesi esastır.</a:t>
            </a:r>
          </a:p>
          <a:p>
            <a:r>
              <a:rPr lang="tr-TR" sz="2400" dirty="0" smtClean="0"/>
              <a:t>Örneğin örgütsel değişimin anlaşılabilmesi için, örgütsel değişim sürecindeki bir örgütün belli bir süre boyunca incelenmesi ve meydana gelen değişikliklerle ilgili bilgi toplanması örnek olay yöntemine göre yürütülebilir.</a:t>
            </a:r>
          </a:p>
          <a:p>
            <a:endParaRPr lang="tr-TR" sz="2400" dirty="0"/>
          </a:p>
        </p:txBody>
      </p:sp>
    </p:spTree>
    <p:extLst>
      <p:ext uri="{BB962C8B-B14F-4D97-AF65-F5344CB8AC3E}">
        <p14:creationId xmlns:p14="http://schemas.microsoft.com/office/powerpoint/2010/main" val="49568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Vaka İncelemesi</a:t>
            </a:r>
            <a:endParaRPr lang="tr-TR" dirty="0"/>
          </a:p>
        </p:txBody>
      </p:sp>
      <p:sp>
        <p:nvSpPr>
          <p:cNvPr id="3" name="İçerik Yer Tutucusu 2"/>
          <p:cNvSpPr>
            <a:spLocks noGrp="1"/>
          </p:cNvSpPr>
          <p:nvPr>
            <p:ph idx="1"/>
          </p:nvPr>
        </p:nvSpPr>
        <p:spPr>
          <a:xfrm>
            <a:off x="457200" y="1196752"/>
            <a:ext cx="8229600" cy="5400600"/>
          </a:xfrm>
        </p:spPr>
        <p:txBody>
          <a:bodyPr>
            <a:noAutofit/>
          </a:bodyPr>
          <a:lstStyle/>
          <a:p>
            <a:r>
              <a:rPr lang="tr-TR" sz="1800" dirty="0" smtClean="0"/>
              <a:t>Bazı kimseler vaka incelemelerine fazla önem vermezler; bunların zaman kaybından başka bir şey olmadığını iddia ederler. Bazıları ise çok sayıda elemanın ve istatistiğin davranış kanunlarının keşfini ve betimlemesi işini çıkmaza sokmakta olduğunu öne sürerek örnek olay yöntemindeki araştırmaları desteklemektedirler.</a:t>
            </a:r>
          </a:p>
          <a:p>
            <a:r>
              <a:rPr lang="tr-TR" sz="1800" dirty="0" smtClean="0"/>
              <a:t>Örneğin, </a:t>
            </a:r>
            <a:r>
              <a:rPr lang="tr-TR" sz="1800" dirty="0" err="1" smtClean="0"/>
              <a:t>Skinner”bir</a:t>
            </a:r>
            <a:r>
              <a:rPr lang="tr-TR" sz="1800" dirty="0" smtClean="0"/>
              <a:t> araştırmacı bin tane farenin, her birini bir saat inceleyeceğine ya da yüz farenin her birini onar saat gözlemleyeceğine, bir fareyi bin saat gözlemlemeyi tercih edecektir” demişti.</a:t>
            </a:r>
            <a:br>
              <a:rPr lang="tr-TR" sz="1800" dirty="0" smtClean="0"/>
            </a:br>
            <a:r>
              <a:rPr lang="tr-TR" sz="1800" dirty="0" smtClean="0"/>
              <a:t>Örnek olay yöntemi bir metottan çok bir </a:t>
            </a:r>
            <a:r>
              <a:rPr lang="tr-TR" sz="1800" b="1" dirty="0" smtClean="0"/>
              <a:t>araştırma stratejisidir</a:t>
            </a:r>
            <a:r>
              <a:rPr lang="tr-TR" sz="1800" dirty="0" smtClean="0"/>
              <a:t>. Bu geniş strateji ve araştırma düzeninde bir çok farklı yöntem kullanılabilir ve bunlar ya nitel(kelimeler) ya nicel(sayılar)ya da her ikisi olabilir</a:t>
            </a:r>
            <a:r>
              <a:rPr lang="tr-TR" sz="1800" b="1" dirty="0" smtClean="0"/>
              <a:t>. Ancak örnek olay incelemeleri daha çok nitel verilere dayanmaktadı</a:t>
            </a:r>
            <a:r>
              <a:rPr lang="tr-TR" sz="1800" dirty="0" smtClean="0"/>
              <a:t>r. </a:t>
            </a:r>
          </a:p>
          <a:p>
            <a:r>
              <a:rPr lang="tr-TR" sz="1800" dirty="0" smtClean="0"/>
              <a:t>Betimleme ve açıklamalar sayısal, istatistiksel olmaktan çok </a:t>
            </a:r>
            <a:r>
              <a:rPr lang="tr-TR" sz="1800" b="1" dirty="0" smtClean="0"/>
              <a:t>yazı ile yani kelimelerle yapılmaktadır.</a:t>
            </a:r>
          </a:p>
          <a:p>
            <a:r>
              <a:rPr lang="tr-TR" sz="1800" dirty="0" smtClean="0"/>
              <a:t>Elbetteki  bu vaka incelemelerinde </a:t>
            </a:r>
            <a:r>
              <a:rPr lang="tr-TR" sz="1800" b="1" dirty="0" smtClean="0"/>
              <a:t>sayısal veri kullanılmayacağı anlamına gelmemektedir.</a:t>
            </a:r>
          </a:p>
          <a:p>
            <a:r>
              <a:rPr lang="tr-TR" sz="1800" dirty="0" smtClean="0"/>
              <a:t>Örnek olay yönteminde veri toplama yöntemleri </a:t>
            </a:r>
            <a:r>
              <a:rPr lang="tr-TR" sz="1800" b="1" dirty="0" smtClean="0"/>
              <a:t>gözlem, mülakatlar ve anketler </a:t>
            </a:r>
            <a:r>
              <a:rPr lang="tr-TR" sz="1800" dirty="0" smtClean="0"/>
              <a:t>olabilir.</a:t>
            </a:r>
            <a:endParaRPr lang="tr-TR" sz="1800" dirty="0"/>
          </a:p>
        </p:txBody>
      </p:sp>
    </p:spTree>
    <p:extLst>
      <p:ext uri="{BB962C8B-B14F-4D97-AF65-F5344CB8AC3E}">
        <p14:creationId xmlns:p14="http://schemas.microsoft.com/office/powerpoint/2010/main" val="1219356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850106"/>
          </a:xfrm>
        </p:spPr>
        <p:txBody>
          <a:bodyPr/>
          <a:lstStyle/>
          <a:p>
            <a:r>
              <a:rPr lang="tr-TR" dirty="0" smtClean="0"/>
              <a:t> Örnek Olay Araştırma Süreci</a:t>
            </a:r>
            <a:endParaRPr lang="tr-TR" dirty="0"/>
          </a:p>
        </p:txBody>
      </p:sp>
      <p:sp>
        <p:nvSpPr>
          <p:cNvPr id="3" name="İçerik Yer Tutucusu 2"/>
          <p:cNvSpPr>
            <a:spLocks noGrp="1"/>
          </p:cNvSpPr>
          <p:nvPr>
            <p:ph idx="1"/>
          </p:nvPr>
        </p:nvSpPr>
        <p:spPr>
          <a:xfrm>
            <a:off x="0" y="980728"/>
            <a:ext cx="9144000" cy="5688632"/>
          </a:xfrm>
        </p:spPr>
        <p:txBody>
          <a:bodyPr>
            <a:noAutofit/>
          </a:bodyPr>
          <a:lstStyle/>
          <a:p>
            <a:r>
              <a:rPr lang="tr-TR" sz="1600" dirty="0" smtClean="0"/>
              <a:t> </a:t>
            </a:r>
            <a:r>
              <a:rPr lang="tr-TR" sz="1600" dirty="0" smtClean="0">
                <a:latin typeface="Times New Roman" panose="02020603050405020304" pitchFamily="18" charset="0"/>
                <a:cs typeface="Times New Roman" panose="02020603050405020304" pitchFamily="18" charset="0"/>
              </a:rPr>
              <a:t>Örnek Olayda</a:t>
            </a:r>
            <a:r>
              <a:rPr lang="tr-TR" sz="1600" dirty="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rPr>
              <a:t>Araştırmacı ne tür bir örgüt aramaktadır?</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Araştırmacının tüm kaynak ve ilgisi sadece bu örgüt üzerinde mi yoğunlaşmalıdır? Yoksa birden fazla örgüt mü gereklidir?</a:t>
            </a:r>
            <a:br>
              <a:rPr lang="tr-TR" sz="1600" dirty="0" smtClean="0">
                <a:latin typeface="Times New Roman" panose="02020603050405020304" pitchFamily="18" charset="0"/>
                <a:cs typeface="Times New Roman" panose="02020603050405020304" pitchFamily="18" charset="0"/>
              </a:rPr>
            </a:br>
            <a:r>
              <a:rPr lang="tr-TR" sz="1600" b="1" u="sng" dirty="0" smtClean="0">
                <a:latin typeface="Times New Roman" panose="02020603050405020304" pitchFamily="18" charset="0"/>
                <a:cs typeface="Times New Roman" panose="02020603050405020304" pitchFamily="18" charset="0"/>
              </a:rPr>
              <a:t> 1. Örnek olay seçimi</a:t>
            </a:r>
            <a:r>
              <a:rPr lang="tr-TR" sz="1600" dirty="0" smtClean="0">
                <a:latin typeface="Times New Roman" panose="02020603050405020304" pitchFamily="18" charset="0"/>
                <a:cs typeface="Times New Roman" panose="02020603050405020304" pitchFamily="18" charset="0"/>
              </a:rPr>
              <a:t>: en önemli nokta araştırılacak konuya en uygun örnek olayın seçilmesidir.</a:t>
            </a:r>
          </a:p>
          <a:p>
            <a:pPr marL="0" indent="0">
              <a:buNone/>
            </a:pPr>
            <a:r>
              <a:rPr lang="tr-TR" sz="1600" b="1" u="sng" dirty="0" smtClean="0">
                <a:latin typeface="Times New Roman" panose="02020603050405020304" pitchFamily="18" charset="0"/>
                <a:cs typeface="Times New Roman" panose="02020603050405020304" pitchFamily="18" charset="0"/>
              </a:rPr>
              <a:t>        2. Seçilen Organizasyonla Bağlantı Kurulması</a:t>
            </a:r>
            <a:r>
              <a:rPr lang="tr-TR" sz="1600" dirty="0" smtClean="0">
                <a:latin typeface="Times New Roman" panose="02020603050405020304" pitchFamily="18" charset="0"/>
                <a:cs typeface="Times New Roman" panose="02020603050405020304" pitchFamily="18" charset="0"/>
              </a:rPr>
              <a:t>: Eğer daha önce tanımadığımız bir organizasyon söz konusuysa izin alabilmek için birkaç stratejiden bahsedilebilir. Bunlardan birincisi o şirkette çalışan üst düzey yöneticilerden birinin araştırmacılar için referans olmalarıdır. İkinci olarak eğer şirket içinde tanıdığımız yoksa o şirketin üst düzey yöneticisiyle yapılacak mülakat işe yarayabilir.</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Bu arada seçilen organizasyonlardaki kilit karar vericilerin tespiti de önemlidir. Bu insanlar yapılması planlanan örnek olay çalışmasına izin verme ya da reddetme yetkisine sahip olan insanlardır.</a:t>
            </a:r>
          </a:p>
          <a:p>
            <a:pPr marL="0" indent="0">
              <a:buNone/>
            </a:pPr>
            <a:r>
              <a:rPr lang="tr-TR" sz="1600" b="1" u="sng" dirty="0" smtClean="0">
                <a:latin typeface="Times New Roman" panose="02020603050405020304" pitchFamily="18" charset="0"/>
                <a:cs typeface="Times New Roman" panose="02020603050405020304" pitchFamily="18" charset="0"/>
              </a:rPr>
              <a:t>        3. Teorik Çerçevenin Çizilmesi</a:t>
            </a:r>
            <a:r>
              <a:rPr lang="tr-TR" sz="1600" dirty="0" smtClean="0">
                <a:latin typeface="Times New Roman" panose="02020603050405020304" pitchFamily="18" charset="0"/>
                <a:cs typeface="Times New Roman" panose="02020603050405020304" pitchFamily="18" charset="0"/>
              </a:rPr>
              <a:t>: Çalışılan konuyu araştırılabilir bir çerçevede ele almak ve daha sonra araştırma konusuna odaklanmak başarılı bir örnek olayın ön şartlarındandır.</a:t>
            </a:r>
          </a:p>
          <a:p>
            <a:pPr marL="0" indent="0">
              <a:buNone/>
            </a:pPr>
            <a:r>
              <a:rPr lang="tr-TR" sz="1600" b="1" u="sng" dirty="0" smtClean="0">
                <a:latin typeface="Times New Roman" panose="02020603050405020304" pitchFamily="18" charset="0"/>
                <a:cs typeface="Times New Roman" panose="02020603050405020304" pitchFamily="18" charset="0"/>
              </a:rPr>
              <a:t>        4. Sistematik Veri Toplanması</a:t>
            </a:r>
            <a:r>
              <a:rPr lang="tr-TR" sz="1600" dirty="0" smtClean="0">
                <a:latin typeface="Times New Roman" panose="02020603050405020304" pitchFamily="18" charset="0"/>
                <a:cs typeface="Times New Roman" panose="02020603050405020304" pitchFamily="18" charset="0"/>
              </a:rPr>
              <a:t>: örnek olay yönteminde veriler çeşitli yollarla toplanabilir(gözlemler,   mülakatlar, anketler gibi).Önemli olan verilerin toplanmasının sistematik bir biçimde yapılmasıdır.</a:t>
            </a:r>
          </a:p>
          <a:p>
            <a:pPr marL="0" indent="0">
              <a:buNone/>
            </a:pPr>
            <a:r>
              <a:rPr lang="tr-TR" sz="1600" b="1" u="sng" dirty="0" smtClean="0">
                <a:latin typeface="Times New Roman" panose="02020603050405020304" pitchFamily="18" charset="0"/>
                <a:cs typeface="Times New Roman" panose="02020603050405020304" pitchFamily="18" charset="0"/>
              </a:rPr>
              <a:t>        5. Verilerin Analizi: </a:t>
            </a:r>
            <a:r>
              <a:rPr lang="tr-TR" sz="1600" dirty="0" smtClean="0">
                <a:latin typeface="Times New Roman" panose="02020603050405020304" pitchFamily="18" charset="0"/>
                <a:cs typeface="Times New Roman" panose="02020603050405020304" pitchFamily="18" charset="0"/>
              </a:rPr>
              <a:t>Örnek olay yöntemi sonucu birbiriyle ilgisiz gibi görünen pek çok bilgi yığınları ortaya çıkmaktadır. Bu bilgilerin anlamlandırılabilmeleri açısından araştırma projesinde belirtilen spesifik amaçlara hizmet etmeleri gerekmektedir. Elde edilen veriler nitel ya da nicel yöntemlerle analiz edilebilir.</a:t>
            </a:r>
          </a:p>
          <a:p>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2011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Sözlü Tarih</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Bir sosyal gerçekliğin oluşumunda yer almış insanlarla görüşmeye dayanır.</a:t>
            </a:r>
          </a:p>
          <a:p>
            <a:r>
              <a:rPr lang="tr-TR" dirty="0" smtClean="0"/>
              <a:t>Sözlü tarih ve yazılı kaynaklar bir arada kullanılmalıdır.   </a:t>
            </a:r>
            <a:r>
              <a:rPr lang="tr-TR" u="sng" dirty="0" smtClean="0"/>
              <a:t>Sözlü tarih yazılı tarihe destek niteliğindedir</a:t>
            </a:r>
            <a:r>
              <a:rPr lang="tr-TR" dirty="0" smtClean="0"/>
              <a:t>.</a:t>
            </a:r>
          </a:p>
          <a:p>
            <a:r>
              <a:rPr lang="tr-TR" dirty="0" smtClean="0"/>
              <a:t>Yazılı kaynaklar Görüşmeler için ön bilgi sağlamanın yanı sıra karşılaştırmalı kontrol niteliğindedir.</a:t>
            </a:r>
          </a:p>
          <a:p>
            <a:r>
              <a:rPr lang="tr-TR" dirty="0" smtClean="0"/>
              <a:t> Örnek: sayfa 318!</a:t>
            </a:r>
          </a:p>
          <a:p>
            <a:r>
              <a:rPr lang="tr-TR" b="1" dirty="0" smtClean="0"/>
              <a:t>Üç ana aşamadan oluşur:</a:t>
            </a:r>
          </a:p>
          <a:p>
            <a:r>
              <a:rPr lang="tr-TR" dirty="0" smtClean="0"/>
              <a:t>Hazırlık aşaması</a:t>
            </a:r>
          </a:p>
          <a:p>
            <a:r>
              <a:rPr lang="tr-TR" dirty="0" smtClean="0"/>
              <a:t>Görüşmenin yapılması ve kaydedilmesi</a:t>
            </a:r>
          </a:p>
          <a:p>
            <a:r>
              <a:rPr lang="tr-TR" dirty="0" smtClean="0"/>
              <a:t>Görüşmenin metin haline dönüştürülmesi</a:t>
            </a:r>
            <a:endParaRPr lang="tr-TR" dirty="0"/>
          </a:p>
        </p:txBody>
      </p:sp>
    </p:spTree>
    <p:extLst>
      <p:ext uri="{BB962C8B-B14F-4D97-AF65-F5344CB8AC3E}">
        <p14:creationId xmlns:p14="http://schemas.microsoft.com/office/powerpoint/2010/main" val="1664813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Sayfa 73</a:t>
            </a:r>
            <a:endParaRPr lang="en-US" dirty="0"/>
          </a:p>
        </p:txBody>
      </p:sp>
      <p:sp>
        <p:nvSpPr>
          <p:cNvPr id="3" name="Content Placeholder 2"/>
          <p:cNvSpPr>
            <a:spLocks noGrp="1"/>
          </p:cNvSpPr>
          <p:nvPr>
            <p:ph idx="1"/>
          </p:nvPr>
        </p:nvSpPr>
        <p:spPr/>
        <p:txBody>
          <a:bodyPr/>
          <a:lstStyle/>
          <a:p>
            <a:r>
              <a:rPr lang="tr-TR" dirty="0" smtClean="0"/>
              <a:t>Sosyal bilim araştırmalarında temel alınan bazı kuramlar ve varsayımlar</a:t>
            </a:r>
            <a:endParaRPr lang="en-US" dirty="0"/>
          </a:p>
        </p:txBody>
      </p:sp>
    </p:spTree>
    <p:extLst>
      <p:ext uri="{BB962C8B-B14F-4D97-AF65-F5344CB8AC3E}">
        <p14:creationId xmlns:p14="http://schemas.microsoft.com/office/powerpoint/2010/main" val="2948574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ODAK  Grup Yöntemleri</a:t>
            </a:r>
            <a:endParaRPr lang="tr-TR" dirty="0"/>
          </a:p>
        </p:txBody>
      </p:sp>
      <p:sp>
        <p:nvSpPr>
          <p:cNvPr id="3" name="İçerik Yer Tutucusu 2"/>
          <p:cNvSpPr>
            <a:spLocks noGrp="1"/>
          </p:cNvSpPr>
          <p:nvPr>
            <p:ph idx="1"/>
          </p:nvPr>
        </p:nvSpPr>
        <p:spPr/>
        <p:txBody>
          <a:bodyPr/>
          <a:lstStyle/>
          <a:p>
            <a:r>
              <a:rPr lang="tr-TR" dirty="0" smtClean="0"/>
              <a:t>192O’lere dayanır.</a:t>
            </a:r>
          </a:p>
          <a:p>
            <a:r>
              <a:rPr lang="tr-TR" dirty="0" smtClean="0"/>
              <a:t>2. dünya savaşında propaganda ve eğitim yöntemlerinin askerler üzerindeki etkisini  değerlendirmek üzere kullanılan bir yöntemdir. </a:t>
            </a:r>
          </a:p>
          <a:p>
            <a:r>
              <a:rPr lang="tr-TR" b="1" i="1" dirty="0" smtClean="0"/>
              <a:t>1970’ler özellikle pazarlama alanında </a:t>
            </a:r>
            <a:r>
              <a:rPr lang="tr-TR" dirty="0" smtClean="0"/>
              <a:t>yaygın olarak kullanılmıştır. Antropoloji, iletişim, eğitim, pazarlama, politika, psikoloji ve sağlık bilimlerinde kullanılmaya başlanmıştır.</a:t>
            </a:r>
          </a:p>
          <a:p>
            <a:endParaRPr lang="tr-TR" dirty="0"/>
          </a:p>
        </p:txBody>
      </p:sp>
    </p:spTree>
    <p:extLst>
      <p:ext uri="{BB962C8B-B14F-4D97-AF65-F5344CB8AC3E}">
        <p14:creationId xmlns:p14="http://schemas.microsoft.com/office/powerpoint/2010/main" val="32002236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Odak Gruplar</a:t>
            </a:r>
            <a:endParaRPr lang="tr-TR" dirty="0"/>
          </a:p>
        </p:txBody>
      </p:sp>
      <p:sp>
        <p:nvSpPr>
          <p:cNvPr id="3" name="İçerik Yer Tutucusu 2"/>
          <p:cNvSpPr>
            <a:spLocks noGrp="1"/>
          </p:cNvSpPr>
          <p:nvPr>
            <p:ph idx="1"/>
          </p:nvPr>
        </p:nvSpPr>
        <p:spPr/>
        <p:txBody>
          <a:bodyPr>
            <a:normAutofit/>
          </a:bodyPr>
          <a:lstStyle/>
          <a:p>
            <a:r>
              <a:rPr lang="tr-TR" sz="2600" dirty="0" smtClean="0"/>
              <a:t>Hem gözlem hem derinlemesine mülakat yöntemi birliktedir.</a:t>
            </a:r>
          </a:p>
          <a:p>
            <a:r>
              <a:rPr lang="tr-TR" sz="2600" dirty="0" smtClean="0"/>
              <a:t>Konu üzerinde bilgili bir </a:t>
            </a:r>
            <a:r>
              <a:rPr lang="tr-TR" sz="2600" dirty="0" err="1" smtClean="0"/>
              <a:t>moderatör</a:t>
            </a:r>
            <a:r>
              <a:rPr lang="tr-TR" sz="2600" dirty="0" smtClean="0"/>
              <a:t> belirlenir.</a:t>
            </a:r>
          </a:p>
          <a:p>
            <a:r>
              <a:rPr lang="tr-TR" sz="2600" dirty="0"/>
              <a:t> T</a:t>
            </a:r>
            <a:r>
              <a:rPr lang="tr-TR" sz="2600" dirty="0" smtClean="0"/>
              <a:t>ipik bir odak grup genellikle 8-12 kişiden oluşur.</a:t>
            </a:r>
          </a:p>
          <a:p>
            <a:r>
              <a:rPr lang="tr-TR" sz="2600" dirty="0" smtClean="0"/>
              <a:t>Grup üyeleri </a:t>
            </a:r>
            <a:r>
              <a:rPr lang="tr-TR" sz="2600" u="sng" dirty="0" smtClean="0"/>
              <a:t>homojen</a:t>
            </a:r>
            <a:r>
              <a:rPr lang="tr-TR" sz="2600" dirty="0" smtClean="0"/>
              <a:t> olmalıdır.</a:t>
            </a:r>
          </a:p>
          <a:p>
            <a:r>
              <a:rPr lang="tr-TR" sz="2600" dirty="0" smtClean="0"/>
              <a:t>Rahat ve </a:t>
            </a:r>
            <a:r>
              <a:rPr lang="tr-TR" sz="2600" dirty="0" err="1" smtClean="0"/>
              <a:t>informal</a:t>
            </a:r>
            <a:r>
              <a:rPr lang="tr-TR" sz="2600" dirty="0" smtClean="0"/>
              <a:t> bir ortamda </a:t>
            </a:r>
            <a:r>
              <a:rPr lang="tr-TR" sz="2600" u="sng" dirty="0" smtClean="0"/>
              <a:t>1-3 saat  </a:t>
            </a:r>
            <a:r>
              <a:rPr lang="tr-TR" sz="2600" dirty="0" smtClean="0"/>
              <a:t>sürer.</a:t>
            </a:r>
          </a:p>
          <a:p>
            <a:r>
              <a:rPr lang="tr-TR" sz="2600" dirty="0" smtClean="0"/>
              <a:t>Kaset- kamerayla kayıt yapılmalıdır.</a:t>
            </a:r>
          </a:p>
          <a:p>
            <a:r>
              <a:rPr lang="tr-TR" sz="2600" dirty="0" err="1" smtClean="0"/>
              <a:t>Moderatör</a:t>
            </a:r>
            <a:r>
              <a:rPr lang="tr-TR" sz="2600" dirty="0" smtClean="0"/>
              <a:t> gözlemci  ve yorumlara tarafsız olmalıdır.</a:t>
            </a:r>
          </a:p>
          <a:p>
            <a:r>
              <a:rPr lang="tr-TR" sz="2600" dirty="0" err="1" smtClean="0"/>
              <a:t>Moderatörün</a:t>
            </a:r>
            <a:r>
              <a:rPr lang="tr-TR" sz="2600" dirty="0" smtClean="0"/>
              <a:t> iletişimi kuvvetli olmalıdır.</a:t>
            </a:r>
          </a:p>
          <a:p>
            <a:endParaRPr lang="tr-TR" dirty="0" smtClean="0"/>
          </a:p>
          <a:p>
            <a:endParaRPr lang="tr-TR" dirty="0"/>
          </a:p>
        </p:txBody>
      </p:sp>
    </p:spTree>
    <p:extLst>
      <p:ext uri="{BB962C8B-B14F-4D97-AF65-F5344CB8AC3E}">
        <p14:creationId xmlns:p14="http://schemas.microsoft.com/office/powerpoint/2010/main" val="9938071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187" y="908720"/>
            <a:ext cx="7174189" cy="5309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9309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Odak Grup</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60848"/>
            <a:ext cx="6552728"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9498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Gömülü kuram</a:t>
            </a:r>
            <a:endParaRPr lang="en-US" dirty="0"/>
          </a:p>
        </p:txBody>
      </p:sp>
      <p:sp>
        <p:nvSpPr>
          <p:cNvPr id="3" name="Content Placeholder 2"/>
          <p:cNvSpPr>
            <a:spLocks noGrp="1"/>
          </p:cNvSpPr>
          <p:nvPr>
            <p:ph idx="1"/>
          </p:nvPr>
        </p:nvSpPr>
        <p:spPr/>
        <p:txBody>
          <a:bodyPr/>
          <a:lstStyle/>
          <a:p>
            <a:r>
              <a:rPr lang="tr-TR" dirty="0" smtClean="0"/>
              <a:t>Araştırmacı veri toplarken veya yorumlarken  verilerin içine gömülü olan kuramı ortaya çıkartır ve araştırma boyunca yeni  kavram ve kuramlara ulaşabilir. </a:t>
            </a:r>
          </a:p>
          <a:p>
            <a:r>
              <a:rPr lang="tr-TR" dirty="0" smtClean="0"/>
              <a:t>Tümevarımcıdır</a:t>
            </a:r>
          </a:p>
          <a:p>
            <a:pPr marL="0" indent="0">
              <a:buNone/>
            </a:pPr>
            <a:endParaRPr lang="en-US" dirty="0"/>
          </a:p>
        </p:txBody>
      </p:sp>
    </p:spTree>
    <p:extLst>
      <p:ext uri="{BB962C8B-B14F-4D97-AF65-F5344CB8AC3E}">
        <p14:creationId xmlns:p14="http://schemas.microsoft.com/office/powerpoint/2010/main" val="38313456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Olgubilim</a:t>
            </a:r>
            <a:endParaRPr lang="en-US" dirty="0"/>
          </a:p>
        </p:txBody>
      </p:sp>
      <p:sp>
        <p:nvSpPr>
          <p:cNvPr id="3" name="Content Placeholder 2"/>
          <p:cNvSpPr>
            <a:spLocks noGrp="1"/>
          </p:cNvSpPr>
          <p:nvPr>
            <p:ph idx="1"/>
          </p:nvPr>
        </p:nvSpPr>
        <p:spPr/>
        <p:txBody>
          <a:bodyPr>
            <a:normAutofit lnSpcReduction="10000"/>
          </a:bodyPr>
          <a:lstStyle/>
          <a:p>
            <a:r>
              <a:rPr lang="tr-TR" dirty="0" smtClean="0"/>
              <a:t>İnsan eylemlerinin göreceli olduğu ve yaşadığı bağlam tarafından koşullandırıldığı felsefi varsayımından hareket ederek olguların uzun süreli ve derin incelenmesini araştırır. </a:t>
            </a:r>
          </a:p>
          <a:p>
            <a:r>
              <a:rPr lang="tr-TR" dirty="0" smtClean="0"/>
              <a:t>Deneklerin hikayelerini açıkça anlatmaları teşvik edilir.</a:t>
            </a:r>
          </a:p>
          <a:p>
            <a:r>
              <a:rPr lang="tr-TR" dirty="0" smtClean="0"/>
              <a:t>Birey yda gruplarla uzun soluklu görüşmeler yapılarak yeni olgu ve ilşikiler ortaya çıkarılabilir.</a:t>
            </a:r>
            <a:endParaRPr lang="en-US" dirty="0"/>
          </a:p>
        </p:txBody>
      </p:sp>
    </p:spTree>
    <p:extLst>
      <p:ext uri="{BB962C8B-B14F-4D97-AF65-F5344CB8AC3E}">
        <p14:creationId xmlns:p14="http://schemas.microsoft.com/office/powerpoint/2010/main" val="4449241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920" y="-168356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7677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880" y="-24340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4452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Etnografi</a:t>
            </a:r>
            <a:endParaRPr lang="en-US" dirty="0"/>
          </a:p>
        </p:txBody>
      </p:sp>
      <p:sp>
        <p:nvSpPr>
          <p:cNvPr id="5" name="Content Placeholder 4"/>
          <p:cNvSpPr>
            <a:spLocks noGrp="1"/>
          </p:cNvSpPr>
          <p:nvPr>
            <p:ph sz="half" idx="2"/>
          </p:nvPr>
        </p:nvSpPr>
        <p:spPr>
          <a:xfrm>
            <a:off x="5292080" y="1600200"/>
            <a:ext cx="3672408" cy="4525963"/>
          </a:xfrm>
        </p:spPr>
        <p:txBody>
          <a:bodyPr/>
          <a:lstStyle/>
          <a:p>
            <a:pPr marL="0" indent="0">
              <a:buNone/>
            </a:pPr>
            <a:r>
              <a:rPr lang="tr-TR" dirty="0" smtClean="0"/>
              <a:t>İnsan araştırmaları</a:t>
            </a:r>
          </a:p>
          <a:p>
            <a:pPr marL="0" indent="0">
              <a:buNone/>
            </a:pPr>
            <a:r>
              <a:rPr lang="tr-TR" dirty="0" smtClean="0"/>
              <a:t>Asıl amaç; </a:t>
            </a:r>
            <a:r>
              <a:rPr lang="tr-TR" sz="2400" i="1" dirty="0" smtClean="0"/>
              <a:t>bir topluluğun genelde küçük gruplar- kültürünü ,geleneklerini, inançlarını ve davranışlarını açıklamaktır.</a:t>
            </a:r>
            <a:endParaRPr lang="en-US" sz="2400" i="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34" y="1556792"/>
            <a:ext cx="4572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2318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Nitel Araştırma Teknikleri</a:t>
            </a:r>
            <a:endParaRPr lang="tr-TR" dirty="0"/>
          </a:p>
        </p:txBody>
      </p:sp>
      <p:sp>
        <p:nvSpPr>
          <p:cNvPr id="3" name="İçerik Yer Tutucusu 2"/>
          <p:cNvSpPr>
            <a:spLocks noGrp="1"/>
          </p:cNvSpPr>
          <p:nvPr>
            <p:ph idx="1"/>
          </p:nvPr>
        </p:nvSpPr>
        <p:spPr/>
        <p:txBody>
          <a:bodyPr/>
          <a:lstStyle/>
          <a:p>
            <a:r>
              <a:rPr lang="tr-TR" dirty="0" smtClean="0"/>
              <a:t> </a:t>
            </a:r>
            <a:r>
              <a:rPr lang="tr-TR" dirty="0" err="1" smtClean="0"/>
              <a:t>Betimsel</a:t>
            </a:r>
            <a:r>
              <a:rPr lang="tr-TR" dirty="0" smtClean="0"/>
              <a:t> Analiz</a:t>
            </a:r>
          </a:p>
          <a:p>
            <a:r>
              <a:rPr lang="tr-TR" dirty="0" smtClean="0"/>
              <a:t> İçerik Analizi</a:t>
            </a:r>
          </a:p>
          <a:p>
            <a:pPr marL="0" indent="0">
              <a:buNone/>
            </a:pPr>
            <a:endParaRPr lang="tr-TR" dirty="0"/>
          </a:p>
        </p:txBody>
      </p:sp>
    </p:spTree>
    <p:extLst>
      <p:ext uri="{BB962C8B-B14F-4D97-AF65-F5344CB8AC3E}">
        <p14:creationId xmlns:p14="http://schemas.microsoft.com/office/powerpoint/2010/main" val="3104610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Önerme</a:t>
            </a:r>
            <a:endParaRPr lang="en-US" dirty="0"/>
          </a:p>
        </p:txBody>
      </p:sp>
      <p:sp>
        <p:nvSpPr>
          <p:cNvPr id="3" name="Content Placeholder 2"/>
          <p:cNvSpPr>
            <a:spLocks noGrp="1"/>
          </p:cNvSpPr>
          <p:nvPr>
            <p:ph idx="1"/>
          </p:nvPr>
        </p:nvSpPr>
        <p:spPr/>
        <p:txBody>
          <a:bodyPr/>
          <a:lstStyle/>
          <a:p>
            <a:r>
              <a:rPr lang="tr-TR" dirty="0" smtClean="0"/>
              <a:t>Örn. Sosyal mubadele kuramından hareket ederek bir yöneticinin adil davranışlarının, çalışanların </a:t>
            </a:r>
            <a:r>
              <a:rPr lang="tr-TR" dirty="0" smtClean="0"/>
              <a:t>olumlu </a:t>
            </a:r>
            <a:r>
              <a:rPr lang="tr-TR" dirty="0" smtClean="0"/>
              <a:t>tutum ve davranışlar geliştirmelerine yol açacaktır.</a:t>
            </a:r>
            <a:endParaRPr lang="en-US" dirty="0"/>
          </a:p>
        </p:txBody>
      </p:sp>
    </p:spTree>
    <p:extLst>
      <p:ext uri="{BB962C8B-B14F-4D97-AF65-F5344CB8AC3E}">
        <p14:creationId xmlns:p14="http://schemas.microsoft.com/office/powerpoint/2010/main" val="23765855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Betimsel</a:t>
            </a:r>
            <a:r>
              <a:rPr lang="tr-TR" dirty="0" smtClean="0"/>
              <a:t> Analiz</a:t>
            </a:r>
            <a:endParaRPr lang="tr-TR"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smtClean="0"/>
              <a:t>Elde edilen veriler, daha önceden belirlenen başlıklar altında özetlenir ve yorumlanır.</a:t>
            </a:r>
          </a:p>
          <a:p>
            <a:pPr marL="0" indent="0">
              <a:buNone/>
            </a:pPr>
            <a:r>
              <a:rPr lang="tr-TR" dirty="0"/>
              <a:t> </a:t>
            </a:r>
            <a:r>
              <a:rPr lang="tr-TR" dirty="0" smtClean="0"/>
              <a:t>veri kaynaklarından bazı alıntılar yapmak kaynağın güvenilirliğini arttırır.</a:t>
            </a:r>
          </a:p>
          <a:p>
            <a:pPr marL="0" indent="0">
              <a:buNone/>
            </a:pPr>
            <a:r>
              <a:rPr lang="tr-TR" dirty="0" smtClean="0"/>
              <a:t>Ham haldeki verilerin okuyucuların  anlayacağı  ve isterlerse kullanabileceği bir şekilde sunulmasıdır.</a:t>
            </a:r>
          </a:p>
          <a:p>
            <a:pPr marL="0" indent="0">
              <a:buNone/>
            </a:pPr>
            <a:r>
              <a:rPr lang="tr-TR" dirty="0" smtClean="0"/>
              <a:t>Veriler mantıki bir sıraya konur.</a:t>
            </a:r>
          </a:p>
          <a:p>
            <a:pPr marL="0" indent="0">
              <a:buNone/>
            </a:pPr>
            <a:r>
              <a:rPr lang="tr-TR" dirty="0" smtClean="0"/>
              <a:t>Sonra betimlemeler yorumlanır. Ve sonuçlara ulaşılır.</a:t>
            </a:r>
          </a:p>
          <a:p>
            <a:pPr marL="0" indent="0">
              <a:buNone/>
            </a:pPr>
            <a:r>
              <a:rPr lang="tr-TR" dirty="0"/>
              <a:t> B</a:t>
            </a:r>
            <a:r>
              <a:rPr lang="tr-TR" dirty="0" smtClean="0"/>
              <a:t>ulgulara dayalı gelecek tahminler sunulur.</a:t>
            </a:r>
          </a:p>
          <a:p>
            <a:pPr marL="0" indent="0">
              <a:buNone/>
            </a:pPr>
            <a:endParaRPr lang="tr-TR" dirty="0" smtClean="0"/>
          </a:p>
          <a:p>
            <a:pPr marL="0" indent="0">
              <a:buNone/>
            </a:pPr>
            <a:endParaRPr lang="tr-TR" dirty="0" smtClean="0"/>
          </a:p>
          <a:p>
            <a:pPr marL="0" indent="0">
              <a:buNone/>
            </a:pPr>
            <a:endParaRPr lang="tr-TR" dirty="0" smtClean="0"/>
          </a:p>
        </p:txBody>
      </p:sp>
    </p:spTree>
    <p:extLst>
      <p:ext uri="{BB962C8B-B14F-4D97-AF65-F5344CB8AC3E}">
        <p14:creationId xmlns:p14="http://schemas.microsoft.com/office/powerpoint/2010/main" val="8531694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İçerik analizi</a:t>
            </a:r>
            <a:endParaRPr lang="tr-TR" dirty="0"/>
          </a:p>
        </p:txBody>
      </p:sp>
      <p:sp>
        <p:nvSpPr>
          <p:cNvPr id="3" name="İçerik Yer Tutucusu 2"/>
          <p:cNvSpPr>
            <a:spLocks noGrp="1"/>
          </p:cNvSpPr>
          <p:nvPr>
            <p:ph idx="1"/>
          </p:nvPr>
        </p:nvSpPr>
        <p:spPr/>
        <p:txBody>
          <a:bodyPr/>
          <a:lstStyle/>
          <a:p>
            <a:r>
              <a:rPr lang="tr-TR" dirty="0" smtClean="0"/>
              <a:t>Dokümanların, mülakat dökümlerinin ya da kayıtlarının karakterize edilmesi ve karşılaştırılması için kullanılır.</a:t>
            </a:r>
          </a:p>
          <a:p>
            <a:r>
              <a:rPr lang="tr-TR" dirty="0" smtClean="0"/>
              <a:t>Katılımcı görüşlerinin içeriklerini sistematik olarak tanımlamaktır.</a:t>
            </a:r>
          </a:p>
          <a:p>
            <a:r>
              <a:rPr lang="tr-TR" dirty="0" smtClean="0"/>
              <a:t>İleri analizlerde kullanım kolaylığı sağlar.</a:t>
            </a:r>
          </a:p>
          <a:p>
            <a:pPr marL="0" indent="0">
              <a:buNone/>
            </a:pPr>
            <a:endParaRPr lang="tr-TR" dirty="0"/>
          </a:p>
        </p:txBody>
      </p:sp>
    </p:spTree>
    <p:extLst>
      <p:ext uri="{BB962C8B-B14F-4D97-AF65-F5344CB8AC3E}">
        <p14:creationId xmlns:p14="http://schemas.microsoft.com/office/powerpoint/2010/main" val="20938795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Kavramların Tanımlanması</a:t>
            </a:r>
            <a:endParaRPr lang="tr-TR" dirty="0"/>
          </a:p>
        </p:txBody>
      </p:sp>
      <p:sp>
        <p:nvSpPr>
          <p:cNvPr id="3" name="İçerik Yer Tutucusu 2"/>
          <p:cNvSpPr>
            <a:spLocks noGrp="1"/>
          </p:cNvSpPr>
          <p:nvPr>
            <p:ph idx="1"/>
          </p:nvPr>
        </p:nvSpPr>
        <p:spPr/>
        <p:txBody>
          <a:bodyPr/>
          <a:lstStyle/>
          <a:p>
            <a:r>
              <a:rPr lang="tr-TR" b="1" dirty="0" smtClean="0"/>
              <a:t>Tarafsızlık:</a:t>
            </a:r>
            <a:r>
              <a:rPr lang="tr-TR" dirty="0" smtClean="0"/>
              <a:t> Her bir adım belirli kural ve prosedürlere uygun olarak yürütülür.</a:t>
            </a:r>
          </a:p>
          <a:p>
            <a:r>
              <a:rPr lang="tr-TR" b="1" dirty="0" smtClean="0"/>
              <a:t>Sistematiklik</a:t>
            </a:r>
            <a:r>
              <a:rPr lang="tr-TR" dirty="0" smtClean="0"/>
              <a:t>: Kuralların tutarlı uygulanması</a:t>
            </a:r>
          </a:p>
          <a:p>
            <a:r>
              <a:rPr lang="tr-TR" b="1" dirty="0" smtClean="0"/>
              <a:t>Genellik: </a:t>
            </a:r>
            <a:r>
              <a:rPr lang="tr-TR" dirty="0"/>
              <a:t>B</a:t>
            </a:r>
            <a:r>
              <a:rPr lang="tr-TR" dirty="0" smtClean="0"/>
              <a:t>ulguların teorik ilgi ve bağlantısı kurulabilmesi</a:t>
            </a:r>
          </a:p>
          <a:p>
            <a:r>
              <a:rPr lang="tr-TR" b="1" i="1" dirty="0" smtClean="0"/>
              <a:t>İçerik analizinde temel</a:t>
            </a:r>
            <a:r>
              <a:rPr lang="tr-TR" dirty="0" smtClean="0"/>
              <a:t>; bir araştırma metnindeki birçok kelimenin daha az sayıda içerik kategorisine indirgemedir.</a:t>
            </a:r>
          </a:p>
          <a:p>
            <a:endParaRPr lang="tr-TR" b="1" dirty="0"/>
          </a:p>
        </p:txBody>
      </p:sp>
    </p:spTree>
    <p:extLst>
      <p:ext uri="{BB962C8B-B14F-4D97-AF65-F5344CB8AC3E}">
        <p14:creationId xmlns:p14="http://schemas.microsoft.com/office/powerpoint/2010/main" val="27997016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İçerik analizde üniteler</a:t>
            </a:r>
            <a:endParaRPr lang="tr-TR" dirty="0"/>
          </a:p>
        </p:txBody>
      </p:sp>
      <p:sp>
        <p:nvSpPr>
          <p:cNvPr id="3" name="İçerik Yer Tutucusu 2"/>
          <p:cNvSpPr>
            <a:spLocks noGrp="1"/>
          </p:cNvSpPr>
          <p:nvPr>
            <p:ph idx="1"/>
          </p:nvPr>
        </p:nvSpPr>
        <p:spPr/>
        <p:txBody>
          <a:bodyPr/>
          <a:lstStyle/>
          <a:p>
            <a:r>
              <a:rPr lang="tr-TR" dirty="0" smtClean="0"/>
              <a:t>Kelimeler</a:t>
            </a:r>
          </a:p>
          <a:p>
            <a:r>
              <a:rPr lang="tr-TR" dirty="0" smtClean="0"/>
              <a:t>Cümleler</a:t>
            </a:r>
          </a:p>
          <a:p>
            <a:r>
              <a:rPr lang="tr-TR" dirty="0" smtClean="0"/>
              <a:t>Paragraflar</a:t>
            </a:r>
          </a:p>
          <a:p>
            <a:r>
              <a:rPr lang="tr-TR" dirty="0" smtClean="0"/>
              <a:t>Temalar</a:t>
            </a:r>
          </a:p>
          <a:p>
            <a:r>
              <a:rPr lang="tr-TR" dirty="0" smtClean="0"/>
              <a:t>Aksiyonlar</a:t>
            </a:r>
          </a:p>
          <a:p>
            <a:r>
              <a:rPr lang="tr-TR" dirty="0" smtClean="0"/>
              <a:t>Örnekler</a:t>
            </a:r>
          </a:p>
          <a:p>
            <a:endParaRPr lang="tr-TR" dirty="0" smtClean="0"/>
          </a:p>
          <a:p>
            <a:endParaRPr lang="tr-TR" dirty="0"/>
          </a:p>
        </p:txBody>
      </p:sp>
    </p:spTree>
    <p:extLst>
      <p:ext uri="{BB962C8B-B14F-4D97-AF65-F5344CB8AC3E}">
        <p14:creationId xmlns:p14="http://schemas.microsoft.com/office/powerpoint/2010/main" val="37349631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Nitel araştırma sonuçları;</a:t>
            </a:r>
            <a:endParaRPr lang="tr-TR" dirty="0"/>
          </a:p>
        </p:txBody>
      </p:sp>
      <p:sp>
        <p:nvSpPr>
          <p:cNvPr id="3" name="İçerik Yer Tutucusu 2"/>
          <p:cNvSpPr>
            <a:spLocks noGrp="1"/>
          </p:cNvSpPr>
          <p:nvPr>
            <p:ph idx="1"/>
          </p:nvPr>
        </p:nvSpPr>
        <p:spPr/>
        <p:txBody>
          <a:bodyPr/>
          <a:lstStyle/>
          <a:p>
            <a:r>
              <a:rPr lang="tr-TR" dirty="0" smtClean="0"/>
              <a:t>İleri düzey araştırmalara zemin hazırlamak,</a:t>
            </a:r>
          </a:p>
          <a:p>
            <a:r>
              <a:rPr lang="tr-TR" dirty="0" smtClean="0"/>
              <a:t>Kurumsal ve örgütsel gelişmeye katkı sağlamak,</a:t>
            </a:r>
          </a:p>
          <a:p>
            <a:r>
              <a:rPr lang="tr-TR" dirty="0" smtClean="0"/>
              <a:t>Uygulayıcıların yaptıkları işi daha iyi anlamalarını sağlamak.</a:t>
            </a:r>
          </a:p>
          <a:p>
            <a:endParaRPr lang="tr-TR" dirty="0"/>
          </a:p>
        </p:txBody>
      </p:sp>
    </p:spTree>
    <p:extLst>
      <p:ext uri="{BB962C8B-B14F-4D97-AF65-F5344CB8AC3E}">
        <p14:creationId xmlns:p14="http://schemas.microsoft.com/office/powerpoint/2010/main" val="254533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Hipotez türleri</a:t>
            </a:r>
            <a:endParaRPr lang="en-US" dirty="0"/>
          </a:p>
        </p:txBody>
      </p:sp>
      <p:sp>
        <p:nvSpPr>
          <p:cNvPr id="3" name="Content Placeholder 2"/>
          <p:cNvSpPr>
            <a:spLocks noGrp="1"/>
          </p:cNvSpPr>
          <p:nvPr>
            <p:ph idx="1"/>
          </p:nvPr>
        </p:nvSpPr>
        <p:spPr/>
        <p:txBody>
          <a:bodyPr/>
          <a:lstStyle/>
          <a:p>
            <a:r>
              <a:rPr lang="tr-TR" b="1" u="sng" dirty="0" smtClean="0"/>
              <a:t>İstatistiki açıdan;</a:t>
            </a:r>
          </a:p>
          <a:p>
            <a:pPr marL="0" indent="0">
              <a:buNone/>
            </a:pPr>
            <a:r>
              <a:rPr lang="tr-TR" dirty="0"/>
              <a:t>H</a:t>
            </a:r>
            <a:r>
              <a:rPr lang="tr-TR" baseline="-25000" dirty="0"/>
              <a:t>o</a:t>
            </a:r>
            <a:r>
              <a:rPr lang="tr-TR" dirty="0"/>
              <a:t>:İki değişken arası ilişki </a:t>
            </a:r>
            <a:r>
              <a:rPr lang="tr-TR" dirty="0" smtClean="0"/>
              <a:t>yoktur  (yanlışlama mantığına dayanır)</a:t>
            </a:r>
            <a:endParaRPr lang="en-US" dirty="0"/>
          </a:p>
          <a:p>
            <a:pPr marL="0" indent="0">
              <a:buNone/>
            </a:pPr>
            <a:r>
              <a:rPr lang="tr-TR" dirty="0" smtClean="0"/>
              <a:t>H1: iki değişken arası ilişki vardır. (alternatif)</a:t>
            </a:r>
          </a:p>
          <a:p>
            <a:r>
              <a:rPr lang="tr-TR" b="1" u="sng" dirty="0" smtClean="0"/>
              <a:t>İlişki yönünden;</a:t>
            </a:r>
          </a:p>
          <a:p>
            <a:pPr marL="0" indent="0">
              <a:buNone/>
            </a:pPr>
            <a:r>
              <a:rPr lang="tr-TR" sz="2400" dirty="0" smtClean="0"/>
              <a:t>Yön belirten (tek yönlü)</a:t>
            </a:r>
          </a:p>
          <a:p>
            <a:pPr marL="0" indent="0">
              <a:buNone/>
            </a:pPr>
            <a:r>
              <a:rPr lang="tr-TR" sz="2400" dirty="0" smtClean="0"/>
              <a:t>Yön belirtmeyen (çift yönlü)</a:t>
            </a:r>
            <a:endParaRPr lang="en-US" sz="2400" dirty="0"/>
          </a:p>
        </p:txBody>
      </p:sp>
    </p:spTree>
    <p:extLst>
      <p:ext uri="{BB962C8B-B14F-4D97-AF65-F5344CB8AC3E}">
        <p14:creationId xmlns:p14="http://schemas.microsoft.com/office/powerpoint/2010/main" val="3959088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İyi bir hipotez;</a:t>
            </a:r>
            <a:endParaRPr lang="en-US" dirty="0"/>
          </a:p>
        </p:txBody>
      </p:sp>
      <p:sp>
        <p:nvSpPr>
          <p:cNvPr id="3" name="Content Placeholder 2"/>
          <p:cNvSpPr>
            <a:spLocks noGrp="1"/>
          </p:cNvSpPr>
          <p:nvPr>
            <p:ph idx="1"/>
          </p:nvPr>
        </p:nvSpPr>
        <p:spPr/>
        <p:txBody>
          <a:bodyPr>
            <a:normAutofit/>
          </a:bodyPr>
          <a:lstStyle/>
          <a:p>
            <a:r>
              <a:rPr lang="tr-TR" sz="2600" dirty="0" smtClean="0"/>
              <a:t>İlgili kuram ve önceki görgül çalışmalara dayalı olması</a:t>
            </a:r>
          </a:p>
          <a:p>
            <a:r>
              <a:rPr lang="tr-TR" sz="2600" dirty="0" smtClean="0"/>
              <a:t>Ölçmesi amaçlanan değişkenler arası mantıksal gerekçeli olmalı</a:t>
            </a:r>
          </a:p>
          <a:p>
            <a:r>
              <a:rPr lang="tr-TR" sz="2600" dirty="0" smtClean="0"/>
              <a:t>Açık, basit, anlaşılır, ifade edilmesi</a:t>
            </a:r>
          </a:p>
          <a:p>
            <a:r>
              <a:rPr lang="tr-TR" sz="2600" dirty="0" smtClean="0"/>
              <a:t>İlişki türünü belirtmeli</a:t>
            </a:r>
          </a:p>
          <a:p>
            <a:r>
              <a:rPr lang="tr-TR" sz="2600" dirty="0" smtClean="0"/>
              <a:t>Yanlışlanabilir olmalı</a:t>
            </a:r>
          </a:p>
          <a:p>
            <a:r>
              <a:rPr lang="tr-TR" sz="2600" dirty="0" smtClean="0"/>
              <a:t>Veriyi toplamadan oluşturulmalı sonra değişebilir.</a:t>
            </a:r>
          </a:p>
          <a:p>
            <a:pPr marL="0" indent="0">
              <a:buNone/>
            </a:pPr>
            <a:endParaRPr lang="tr-TR" sz="2600" dirty="0" smtClean="0"/>
          </a:p>
          <a:p>
            <a:endParaRPr lang="tr-TR" dirty="0" smtClean="0"/>
          </a:p>
          <a:p>
            <a:endParaRPr lang="en-US" dirty="0"/>
          </a:p>
        </p:txBody>
      </p:sp>
    </p:spTree>
    <p:extLst>
      <p:ext uri="{BB962C8B-B14F-4D97-AF65-F5344CB8AC3E}">
        <p14:creationId xmlns:p14="http://schemas.microsoft.com/office/powerpoint/2010/main" val="3996538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 </a:t>
            </a:r>
            <a:r>
              <a:rPr lang="tr-TR" dirty="0" smtClean="0"/>
              <a:t>Hipotez bileşenleri</a:t>
            </a:r>
            <a:endParaRPr lang="en-US" dirty="0"/>
          </a:p>
        </p:txBody>
      </p:sp>
      <p:sp>
        <p:nvSpPr>
          <p:cNvPr id="3" name="Content Placeholder 2"/>
          <p:cNvSpPr>
            <a:spLocks noGrp="1"/>
          </p:cNvSpPr>
          <p:nvPr>
            <p:ph idx="1"/>
          </p:nvPr>
        </p:nvSpPr>
        <p:spPr/>
        <p:txBody>
          <a:bodyPr/>
          <a:lstStyle/>
          <a:p>
            <a:r>
              <a:rPr lang="tr-TR" b="1" dirty="0" smtClean="0"/>
              <a:t>Kavram: </a:t>
            </a:r>
            <a:r>
              <a:rPr lang="tr-TR" dirty="0" smtClean="0"/>
              <a:t>çalışanlar, örgütsel adalet, cinsiyet</a:t>
            </a:r>
          </a:p>
          <a:p>
            <a:r>
              <a:rPr lang="tr-TR" b="1" dirty="0" smtClean="0"/>
              <a:t>Hipotez: </a:t>
            </a:r>
            <a:r>
              <a:rPr lang="tr-TR" dirty="0" smtClean="0"/>
              <a:t>çalışanlar örgütsel adalet algısı, cinsiyetlerin anlamlı düzeyde farklılaştırmaktadır.</a:t>
            </a:r>
          </a:p>
          <a:p>
            <a:r>
              <a:rPr lang="tr-TR" b="1" dirty="0" smtClean="0"/>
              <a:t>Değişken</a:t>
            </a:r>
            <a:r>
              <a:rPr lang="tr-TR" dirty="0" smtClean="0"/>
              <a:t>: </a:t>
            </a:r>
            <a:r>
              <a:rPr lang="tr-TR" b="1" dirty="0"/>
              <a:t>B</a:t>
            </a:r>
            <a:r>
              <a:rPr lang="tr-TR" b="1" dirty="0" smtClean="0"/>
              <a:t>ağımsız</a:t>
            </a:r>
            <a:r>
              <a:rPr lang="tr-TR" dirty="0" smtClean="0"/>
              <a:t>: Cinsiyet; </a:t>
            </a:r>
            <a:r>
              <a:rPr lang="tr-TR" b="1" dirty="0" smtClean="0"/>
              <a:t>Bağımlı:örgütsel adalet algısı</a:t>
            </a:r>
          </a:p>
          <a:p>
            <a:r>
              <a:rPr lang="tr-TR" b="1" dirty="0" smtClean="0"/>
              <a:t>Özellik</a:t>
            </a:r>
            <a:r>
              <a:rPr lang="tr-TR" dirty="0" smtClean="0"/>
              <a:t>: Erkek, Kadın vb.  Yüksek-düşük adalet algısı.</a:t>
            </a:r>
            <a:endParaRPr lang="en-US" dirty="0"/>
          </a:p>
        </p:txBody>
      </p:sp>
    </p:spTree>
    <p:extLst>
      <p:ext uri="{BB962C8B-B14F-4D97-AF65-F5344CB8AC3E}">
        <p14:creationId xmlns:p14="http://schemas.microsoft.com/office/powerpoint/2010/main" val="393796282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1112</TotalTime>
  <Words>2714</Words>
  <Application>Microsoft Office PowerPoint</Application>
  <PresentationFormat>On-screen Show (4:3)</PresentationFormat>
  <Paragraphs>361</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Ofis Teması</vt:lpstr>
      <vt:lpstr>MAN-535 Araştırma Yöntemleri</vt:lpstr>
      <vt:lpstr>Araştırma Yöntemleri Dersi İçerik:</vt:lpstr>
      <vt:lpstr>Kanun &amp; Kuram</vt:lpstr>
      <vt:lpstr> Kuram bileşenleri</vt:lpstr>
      <vt:lpstr>Sayfa 73</vt:lpstr>
      <vt:lpstr>Önerme</vt:lpstr>
      <vt:lpstr>Hipotez türleri</vt:lpstr>
      <vt:lpstr>İyi bir hipotez;</vt:lpstr>
      <vt:lpstr> Hipotez bileşenleri</vt:lpstr>
      <vt:lpstr>PowerPoint Presentation</vt:lpstr>
      <vt:lpstr>Model</vt:lpstr>
      <vt:lpstr>PowerPoint Presentation</vt:lpstr>
      <vt:lpstr>PowerPoint Presentation</vt:lpstr>
      <vt:lpstr>PowerPoint Presentation</vt:lpstr>
      <vt:lpstr>PowerPoint Presentation</vt:lpstr>
      <vt:lpstr> Hipotez test etme aşamaları</vt:lpstr>
      <vt:lpstr>Değişkenler &amp;  Değişken türleri </vt:lpstr>
      <vt:lpstr>Aldıkları değerlere göre </vt:lpstr>
      <vt:lpstr>Özelliklerine göre </vt:lpstr>
      <vt:lpstr>Nedenselliklerine göre</vt:lpstr>
      <vt:lpstr>Bağımsız değişken türleri</vt:lpstr>
      <vt:lpstr>Bağımsız değişken türleri-II</vt:lpstr>
      <vt:lpstr>Gözlemlenebilirliklerine göre</vt:lpstr>
      <vt:lpstr>Değişkenler arası ilişkiler ve nedensellik</vt:lpstr>
      <vt:lpstr>Nedensellik</vt:lpstr>
      <vt:lpstr>PowerPoint Presentation</vt:lpstr>
      <vt:lpstr> sosyal Bilimlerde Varsayım:</vt:lpstr>
      <vt:lpstr>İşletimselleştirme</vt:lpstr>
      <vt:lpstr>İşletimselleştirme</vt:lpstr>
      <vt:lpstr>Araştırma önerisi yazma</vt:lpstr>
      <vt:lpstr>Bölüm 4: araştırma tasarımı: araştırma desen ve yöntemlerinin sınıflandırılması</vt:lpstr>
      <vt:lpstr>Araştırma Yaklaşımlarının Sınıflandırılması</vt:lpstr>
      <vt:lpstr>Amacı açısından </vt:lpstr>
      <vt:lpstr>Yöntem açısından </vt:lpstr>
      <vt:lpstr>Nicel araştırmalar</vt:lpstr>
      <vt:lpstr>PowerPoint Presentation</vt:lpstr>
      <vt:lpstr>PowerPoint Presentation</vt:lpstr>
      <vt:lpstr>PowerPoint Presentation</vt:lpstr>
      <vt:lpstr> Nitel Araştırma  (Kalitatif-Niteliksel) Yöntemleri</vt:lpstr>
      <vt:lpstr>Niteliksel= Niçin </vt:lpstr>
      <vt:lpstr>Nitel araştırmalar dünyanın sosyal yönü ile ilgilenir ve şu sorulara yanıt arar:</vt:lpstr>
      <vt:lpstr>Nitel Araştırmanın Özellikleri</vt:lpstr>
      <vt:lpstr> Patton,(1988)</vt:lpstr>
      <vt:lpstr> Nitel Araştırma Bölümleri</vt:lpstr>
      <vt:lpstr> Nitel araştırmada kullanılan başlıca Yöntemler</vt:lpstr>
      <vt:lpstr> Örnek Olay Yöntemi</vt:lpstr>
      <vt:lpstr>Vaka İncelemesi</vt:lpstr>
      <vt:lpstr> Örnek Olay Araştırma Süreci</vt:lpstr>
      <vt:lpstr>Sözlü Tarih</vt:lpstr>
      <vt:lpstr> ODAK  Grup Yöntemleri</vt:lpstr>
      <vt:lpstr>Odak Gruplar</vt:lpstr>
      <vt:lpstr>PowerPoint Presentation</vt:lpstr>
      <vt:lpstr>Odak Grup</vt:lpstr>
      <vt:lpstr>Gömülü kuram</vt:lpstr>
      <vt:lpstr>Olgubilim</vt:lpstr>
      <vt:lpstr>PowerPoint Presentation</vt:lpstr>
      <vt:lpstr>PowerPoint Presentation</vt:lpstr>
      <vt:lpstr>Etnografi</vt:lpstr>
      <vt:lpstr>Nitel Araştırma Teknikleri</vt:lpstr>
      <vt:lpstr>Betimsel Analiz</vt:lpstr>
      <vt:lpstr>İçerik analizi</vt:lpstr>
      <vt:lpstr> Kavramların Tanımlanması</vt:lpstr>
      <vt:lpstr> İçerik analizde üniteler</vt:lpstr>
      <vt:lpstr>Nitel araştırma sonuçları;</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Araştırma Yöntemleri</dc:title>
  <dc:creator>Eda YAŞA</dc:creator>
  <cp:lastModifiedBy>none</cp:lastModifiedBy>
  <cp:revision>58</cp:revision>
  <dcterms:created xsi:type="dcterms:W3CDTF">2016-09-27T08:36:27Z</dcterms:created>
  <dcterms:modified xsi:type="dcterms:W3CDTF">2019-03-04T14:20:00Z</dcterms:modified>
</cp:coreProperties>
</file>