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90" r:id="rId1"/>
  </p:sldMasterIdLst>
  <p:sldIdLst>
    <p:sldId id="291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</p:sldIdLst>
  <p:sldSz cx="9144000" cy="6858000" type="screen4x3"/>
  <p:notesSz cx="9144000" cy="6858000"/>
  <p:defaultTextStyle>
    <a:defPPr>
      <a:defRPr kern="0"/>
    </a:def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336" y="-6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234950">
              <a:lnSpc>
                <a:spcPts val="1664"/>
              </a:lnSpc>
            </a:pPr>
            <a:fld id="{81D60167-4931-47E6-BA6A-407CBD079E47}" type="slidenum">
              <a:rPr lang="en-GB" spc="-50" smtClean="0"/>
              <a:t>‹#›</a:t>
            </a:fld>
            <a:endParaRPr lang="en-GB" spc="-50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234950">
              <a:lnSpc>
                <a:spcPts val="1664"/>
              </a:lnSpc>
            </a:pPr>
            <a:fld id="{81D60167-4931-47E6-BA6A-407CBD079E47}" type="slidenum">
              <a:rPr lang="en-GB" spc="-50" smtClean="0"/>
              <a:t>‹#›</a:t>
            </a:fld>
            <a:endParaRPr lang="en-GB" spc="-50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234950">
              <a:lnSpc>
                <a:spcPts val="1664"/>
              </a:lnSpc>
            </a:pPr>
            <a:fld id="{81D60167-4931-47E6-BA6A-407CBD079E47}" type="slidenum">
              <a:rPr lang="en-GB" spc="-50" smtClean="0"/>
              <a:t>‹#›</a:t>
            </a:fld>
            <a:endParaRPr lang="en-GB" spc="-50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234950">
              <a:lnSpc>
                <a:spcPts val="1664"/>
              </a:lnSpc>
            </a:pPr>
            <a:fld id="{81D60167-4931-47E6-BA6A-407CBD079E47}" type="slidenum">
              <a:rPr lang="en-GB" spc="-50" smtClean="0"/>
              <a:t>‹#›</a:t>
            </a:fld>
            <a:endParaRPr lang="en-GB" spc="-50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234950">
              <a:lnSpc>
                <a:spcPts val="1664"/>
              </a:lnSpc>
            </a:pPr>
            <a:fld id="{81D60167-4931-47E6-BA6A-407CBD079E47}" type="slidenum">
              <a:rPr lang="en-GB" spc="-50" smtClean="0"/>
              <a:t>‹#›</a:t>
            </a:fld>
            <a:endParaRPr lang="en-GB" spc="-50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234950">
              <a:lnSpc>
                <a:spcPts val="1664"/>
              </a:lnSpc>
            </a:pPr>
            <a:fld id="{81D60167-4931-47E6-BA6A-407CBD079E47}" type="slidenum">
              <a:rPr lang="en-GB" spc="-50" smtClean="0"/>
              <a:t>‹#›</a:t>
            </a:fld>
            <a:endParaRPr lang="en-GB" spc="-50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234950">
              <a:lnSpc>
                <a:spcPts val="1664"/>
              </a:lnSpc>
            </a:pPr>
            <a:fld id="{81D60167-4931-47E6-BA6A-407CBD079E47}" type="slidenum">
              <a:rPr lang="en-GB" spc="-50" smtClean="0"/>
              <a:t>‹#›</a:t>
            </a:fld>
            <a:endParaRPr lang="en-GB" spc="-50" dirty="0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234950">
              <a:lnSpc>
                <a:spcPts val="1664"/>
              </a:lnSpc>
            </a:pPr>
            <a:fld id="{81D60167-4931-47E6-BA6A-407CBD079E47}" type="slidenum">
              <a:rPr lang="en-GB" spc="-50" smtClean="0"/>
              <a:t>‹#›</a:t>
            </a:fld>
            <a:endParaRPr lang="en-GB" spc="-50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234950">
              <a:lnSpc>
                <a:spcPts val="1664"/>
              </a:lnSpc>
            </a:pPr>
            <a:fld id="{81D60167-4931-47E6-BA6A-407CBD079E47}" type="slidenum">
              <a:rPr lang="en-GB" spc="-50" smtClean="0"/>
              <a:t>‹#›</a:t>
            </a:fld>
            <a:endParaRPr lang="en-GB" spc="-50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234950">
              <a:lnSpc>
                <a:spcPts val="1664"/>
              </a:lnSpc>
            </a:pPr>
            <a:fld id="{81D60167-4931-47E6-BA6A-407CBD079E47}" type="slidenum">
              <a:rPr lang="en-GB" spc="-50" smtClean="0"/>
              <a:t>‹#›</a:t>
            </a:fld>
            <a:endParaRPr lang="en-GB" spc="-50" dirty="0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234950">
              <a:lnSpc>
                <a:spcPts val="1664"/>
              </a:lnSpc>
            </a:pPr>
            <a:fld id="{81D60167-4931-47E6-BA6A-407CBD079E47}" type="slidenum">
              <a:rPr lang="en-GB" spc="-50" smtClean="0"/>
              <a:t>‹#›</a:t>
            </a:fld>
            <a:endParaRPr lang="en-GB" spc="-50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pPr marL="234950">
              <a:lnSpc>
                <a:spcPts val="1664"/>
              </a:lnSpc>
            </a:pPr>
            <a:fld id="{81D60167-4931-47E6-BA6A-407CBD079E47}" type="slidenum">
              <a:rPr lang="en-GB" spc="-50" smtClean="0"/>
              <a:t>‹#›</a:t>
            </a:fld>
            <a:endParaRPr lang="en-GB" spc="-5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cansu.u.e@cag.edu.tr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13" Type="http://schemas.openxmlformats.org/officeDocument/2006/relationships/image" Target="../media/image15.png"/><Relationship Id="rId18" Type="http://schemas.openxmlformats.org/officeDocument/2006/relationships/image" Target="../media/image20.png"/><Relationship Id="rId3" Type="http://schemas.openxmlformats.org/officeDocument/2006/relationships/image" Target="../media/image5.png"/><Relationship Id="rId21" Type="http://schemas.openxmlformats.org/officeDocument/2006/relationships/image" Target="../media/image23.png"/><Relationship Id="rId7" Type="http://schemas.openxmlformats.org/officeDocument/2006/relationships/image" Target="../media/image9.png"/><Relationship Id="rId12" Type="http://schemas.openxmlformats.org/officeDocument/2006/relationships/image" Target="../media/image14.png"/><Relationship Id="rId17" Type="http://schemas.openxmlformats.org/officeDocument/2006/relationships/image" Target="../media/image19.png"/><Relationship Id="rId25" Type="http://schemas.openxmlformats.org/officeDocument/2006/relationships/image" Target="../media/image27.png"/><Relationship Id="rId2" Type="http://schemas.openxmlformats.org/officeDocument/2006/relationships/image" Target="../media/image4.png"/><Relationship Id="rId16" Type="http://schemas.openxmlformats.org/officeDocument/2006/relationships/image" Target="../media/image18.png"/><Relationship Id="rId20" Type="http://schemas.openxmlformats.org/officeDocument/2006/relationships/image" Target="../media/image2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11" Type="http://schemas.openxmlformats.org/officeDocument/2006/relationships/image" Target="../media/image13.png"/><Relationship Id="rId24" Type="http://schemas.openxmlformats.org/officeDocument/2006/relationships/image" Target="../media/image26.png"/><Relationship Id="rId5" Type="http://schemas.openxmlformats.org/officeDocument/2006/relationships/image" Target="../media/image7.png"/><Relationship Id="rId15" Type="http://schemas.openxmlformats.org/officeDocument/2006/relationships/image" Target="../media/image17.png"/><Relationship Id="rId23" Type="http://schemas.openxmlformats.org/officeDocument/2006/relationships/image" Target="../media/image25.png"/><Relationship Id="rId10" Type="http://schemas.openxmlformats.org/officeDocument/2006/relationships/image" Target="../media/image12.png"/><Relationship Id="rId19" Type="http://schemas.openxmlformats.org/officeDocument/2006/relationships/image" Target="../media/image21.png"/><Relationship Id="rId4" Type="http://schemas.openxmlformats.org/officeDocument/2006/relationships/image" Target="../media/image6.png"/><Relationship Id="rId9" Type="http://schemas.openxmlformats.org/officeDocument/2006/relationships/image" Target="../media/image11.png"/><Relationship Id="rId14" Type="http://schemas.openxmlformats.org/officeDocument/2006/relationships/image" Target="../media/image16.png"/><Relationship Id="rId22" Type="http://schemas.openxmlformats.org/officeDocument/2006/relationships/image" Target="../media/image24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jp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jpg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2.jp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553998"/>
          </a:xfrm>
        </p:spPr>
        <p:txBody>
          <a:bodyPr/>
          <a:lstStyle/>
          <a:p>
            <a:pPr algn="ctr"/>
            <a:r>
              <a:rPr lang="en-GB" dirty="0" smtClean="0"/>
              <a:t>Introduction to Econometrics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40480"/>
            <a:ext cx="6400800" cy="1200329"/>
          </a:xfrm>
        </p:spPr>
        <p:txBody>
          <a:bodyPr>
            <a:normAutofit fontScale="92500" lnSpcReduction="10000"/>
          </a:bodyPr>
          <a:lstStyle/>
          <a:p>
            <a:pPr algn="ctr"/>
            <a:r>
              <a:rPr lang="en-GB" b="1" dirty="0" err="1" smtClean="0"/>
              <a:t>Dr.</a:t>
            </a:r>
            <a:r>
              <a:rPr lang="en-GB" b="1" dirty="0" smtClean="0"/>
              <a:t> </a:t>
            </a:r>
            <a:r>
              <a:rPr lang="en-GB" b="1" dirty="0" err="1" smtClean="0"/>
              <a:t>Cansu</a:t>
            </a:r>
            <a:r>
              <a:rPr lang="en-GB" b="1" dirty="0" smtClean="0"/>
              <a:t> </a:t>
            </a:r>
            <a:r>
              <a:rPr lang="en-GB" b="1" dirty="0" err="1" smtClean="0"/>
              <a:t>Unver-Erbas</a:t>
            </a:r>
            <a:r>
              <a:rPr lang="en-GB" b="1" dirty="0" smtClean="0"/>
              <a:t>, FHEA</a:t>
            </a:r>
          </a:p>
          <a:p>
            <a:pPr algn="ctr"/>
            <a:r>
              <a:rPr lang="en-GB" dirty="0" smtClean="0">
                <a:hlinkClick r:id="rId2"/>
              </a:rPr>
              <a:t>cansu.u.e@cag.edu.tr</a:t>
            </a:r>
            <a:r>
              <a:rPr lang="en-GB" dirty="0" smtClean="0"/>
              <a:t> </a:t>
            </a:r>
          </a:p>
          <a:p>
            <a:pPr algn="ctr"/>
            <a:r>
              <a:rPr lang="en-GB" b="1" dirty="0" smtClean="0"/>
              <a:t>BAP: 2025-1-1 &amp; 2025-1-2 projects </a:t>
            </a:r>
            <a:endParaRPr lang="en-GB" b="1" dirty="0"/>
          </a:p>
        </p:txBody>
      </p:sp>
    </p:spTree>
    <p:extLst>
      <p:ext uri="{BB962C8B-B14F-4D97-AF65-F5344CB8AC3E}">
        <p14:creationId xmlns:p14="http://schemas.microsoft.com/office/powerpoint/2010/main" val="34953770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8458200" y="6164579"/>
            <a:ext cx="457200" cy="457200"/>
          </a:xfrm>
          <a:custGeom>
            <a:avLst/>
            <a:gdLst/>
            <a:ahLst/>
            <a:cxnLst/>
            <a:rect l="l" t="t" r="r" b="b"/>
            <a:pathLst>
              <a:path w="457200" h="457200">
                <a:moveTo>
                  <a:pt x="228600" y="0"/>
                </a:moveTo>
                <a:lnTo>
                  <a:pt x="182533" y="4644"/>
                </a:lnTo>
                <a:lnTo>
                  <a:pt x="139624" y="17964"/>
                </a:lnTo>
                <a:lnTo>
                  <a:pt x="100793" y="39041"/>
                </a:lnTo>
                <a:lnTo>
                  <a:pt x="66960" y="66955"/>
                </a:lnTo>
                <a:lnTo>
                  <a:pt x="39045" y="100788"/>
                </a:lnTo>
                <a:lnTo>
                  <a:pt x="17966" y="139619"/>
                </a:lnTo>
                <a:lnTo>
                  <a:pt x="4644" y="182529"/>
                </a:lnTo>
                <a:lnTo>
                  <a:pt x="0" y="228600"/>
                </a:lnTo>
                <a:lnTo>
                  <a:pt x="4644" y="274670"/>
                </a:lnTo>
                <a:lnTo>
                  <a:pt x="17966" y="317580"/>
                </a:lnTo>
                <a:lnTo>
                  <a:pt x="39045" y="356411"/>
                </a:lnTo>
                <a:lnTo>
                  <a:pt x="66960" y="390244"/>
                </a:lnTo>
                <a:lnTo>
                  <a:pt x="100793" y="418158"/>
                </a:lnTo>
                <a:lnTo>
                  <a:pt x="139624" y="439235"/>
                </a:lnTo>
                <a:lnTo>
                  <a:pt x="182533" y="452555"/>
                </a:lnTo>
                <a:lnTo>
                  <a:pt x="228600" y="457200"/>
                </a:lnTo>
                <a:lnTo>
                  <a:pt x="274666" y="452555"/>
                </a:lnTo>
                <a:lnTo>
                  <a:pt x="317575" y="439235"/>
                </a:lnTo>
                <a:lnTo>
                  <a:pt x="356406" y="418158"/>
                </a:lnTo>
                <a:lnTo>
                  <a:pt x="390239" y="390244"/>
                </a:lnTo>
                <a:lnTo>
                  <a:pt x="418154" y="356411"/>
                </a:lnTo>
                <a:lnTo>
                  <a:pt x="439233" y="317580"/>
                </a:lnTo>
                <a:lnTo>
                  <a:pt x="452555" y="274670"/>
                </a:lnTo>
                <a:lnTo>
                  <a:pt x="457200" y="228600"/>
                </a:lnTo>
                <a:lnTo>
                  <a:pt x="452555" y="182529"/>
                </a:lnTo>
                <a:lnTo>
                  <a:pt x="439233" y="139619"/>
                </a:lnTo>
                <a:lnTo>
                  <a:pt x="418154" y="100788"/>
                </a:lnTo>
                <a:lnTo>
                  <a:pt x="390239" y="66955"/>
                </a:lnTo>
                <a:lnTo>
                  <a:pt x="356406" y="39041"/>
                </a:lnTo>
                <a:lnTo>
                  <a:pt x="317575" y="17964"/>
                </a:lnTo>
                <a:lnTo>
                  <a:pt x="274666" y="4644"/>
                </a:lnTo>
                <a:lnTo>
                  <a:pt x="228600" y="0"/>
                </a:lnTo>
                <a:close/>
              </a:path>
            </a:pathLst>
          </a:custGeom>
          <a:solidFill>
            <a:srgbClr val="D2471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980744" y="450037"/>
            <a:ext cx="7026275" cy="6057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5400">
              <a:lnSpc>
                <a:spcPts val="2280"/>
              </a:lnSpc>
              <a:spcBef>
                <a:spcPts val="105"/>
              </a:spcBef>
            </a:pPr>
            <a:r>
              <a:rPr sz="2000" b="0" dirty="0">
                <a:latin typeface="Perpetua"/>
                <a:cs typeface="Perpetua"/>
              </a:rPr>
              <a:t>Blue</a:t>
            </a:r>
            <a:r>
              <a:rPr sz="2000" b="0" spc="-15" dirty="0">
                <a:latin typeface="Perpetua"/>
                <a:cs typeface="Perpetua"/>
              </a:rPr>
              <a:t> </a:t>
            </a:r>
            <a:r>
              <a:rPr sz="2000" b="0" dirty="0">
                <a:latin typeface="Perpetua"/>
                <a:cs typeface="Perpetua"/>
              </a:rPr>
              <a:t>dots</a:t>
            </a:r>
            <a:r>
              <a:rPr sz="2000" b="0" spc="-5" dirty="0">
                <a:latin typeface="Perpetua"/>
                <a:cs typeface="Perpetua"/>
              </a:rPr>
              <a:t> </a:t>
            </a:r>
            <a:r>
              <a:rPr sz="1500" b="0" dirty="0">
                <a:latin typeface="Perpetua"/>
                <a:cs typeface="Perpetua"/>
              </a:rPr>
              <a:t>=</a:t>
            </a:r>
            <a:r>
              <a:rPr sz="1500" b="0" spc="100" dirty="0">
                <a:latin typeface="Perpetua"/>
                <a:cs typeface="Perpetua"/>
              </a:rPr>
              <a:t> </a:t>
            </a:r>
            <a:r>
              <a:rPr sz="2000" b="0" dirty="0">
                <a:latin typeface="Perpetua"/>
                <a:cs typeface="Perpetua"/>
              </a:rPr>
              <a:t>the</a:t>
            </a:r>
            <a:r>
              <a:rPr sz="2000" b="0" spc="-10" dirty="0">
                <a:latin typeface="Perpetua"/>
                <a:cs typeface="Perpetua"/>
              </a:rPr>
              <a:t> </a:t>
            </a:r>
            <a:r>
              <a:rPr sz="2000" b="0" dirty="0">
                <a:latin typeface="Perpetua"/>
                <a:cs typeface="Perpetua"/>
              </a:rPr>
              <a:t>actual</a:t>
            </a:r>
            <a:r>
              <a:rPr sz="2000" b="0" spc="-35" dirty="0">
                <a:latin typeface="Perpetua"/>
                <a:cs typeface="Perpetua"/>
              </a:rPr>
              <a:t> </a:t>
            </a:r>
            <a:r>
              <a:rPr sz="2000" b="0" spc="-10" dirty="0">
                <a:latin typeface="Perpetua"/>
                <a:cs typeface="Perpetua"/>
              </a:rPr>
              <a:t>data,</a:t>
            </a:r>
            <a:r>
              <a:rPr sz="2000" b="0" spc="-95" dirty="0">
                <a:latin typeface="Perpetua"/>
                <a:cs typeface="Perpetua"/>
              </a:rPr>
              <a:t> </a:t>
            </a:r>
            <a:r>
              <a:rPr sz="2000" b="0" dirty="0">
                <a:latin typeface="Perpetua"/>
                <a:cs typeface="Perpetua"/>
              </a:rPr>
              <a:t>the</a:t>
            </a:r>
            <a:r>
              <a:rPr sz="2000" b="0" spc="-10" dirty="0">
                <a:latin typeface="Perpetua"/>
                <a:cs typeface="Perpetua"/>
              </a:rPr>
              <a:t> (Y</a:t>
            </a:r>
            <a:r>
              <a:rPr sz="1950" b="0" spc="-15" baseline="-21367" dirty="0">
                <a:latin typeface="Perpetua"/>
                <a:cs typeface="Perpetua"/>
              </a:rPr>
              <a:t>i</a:t>
            </a:r>
            <a:r>
              <a:rPr sz="2000" b="0" spc="-10" dirty="0">
                <a:latin typeface="Perpetua"/>
                <a:cs typeface="Perpetua"/>
              </a:rPr>
              <a:t>,</a:t>
            </a:r>
            <a:r>
              <a:rPr sz="2000" b="0" spc="-90" dirty="0">
                <a:latin typeface="Perpetua"/>
                <a:cs typeface="Perpetua"/>
              </a:rPr>
              <a:t> </a:t>
            </a:r>
            <a:r>
              <a:rPr sz="2000" b="0" dirty="0">
                <a:latin typeface="Perpetua"/>
                <a:cs typeface="Perpetua"/>
              </a:rPr>
              <a:t>X</a:t>
            </a:r>
            <a:r>
              <a:rPr sz="1950" b="0" baseline="-21367" dirty="0">
                <a:latin typeface="Perpetua"/>
                <a:cs typeface="Perpetua"/>
              </a:rPr>
              <a:t>i</a:t>
            </a:r>
            <a:r>
              <a:rPr sz="2000" b="0" dirty="0">
                <a:latin typeface="Perpetua"/>
                <a:cs typeface="Perpetua"/>
              </a:rPr>
              <a:t>)</a:t>
            </a:r>
            <a:r>
              <a:rPr sz="2000" b="0" spc="-25" dirty="0">
                <a:latin typeface="Perpetua"/>
                <a:cs typeface="Perpetua"/>
              </a:rPr>
              <a:t> </a:t>
            </a:r>
            <a:r>
              <a:rPr sz="2000" b="0" dirty="0">
                <a:latin typeface="Perpetua"/>
                <a:cs typeface="Perpetua"/>
              </a:rPr>
              <a:t>pairs:</a:t>
            </a:r>
            <a:r>
              <a:rPr sz="2000" b="0" spc="-70" dirty="0">
                <a:latin typeface="Perpetua"/>
                <a:cs typeface="Perpetua"/>
              </a:rPr>
              <a:t> </a:t>
            </a:r>
            <a:r>
              <a:rPr sz="2000" b="0" spc="-10" dirty="0">
                <a:latin typeface="Perpetua"/>
                <a:cs typeface="Perpetua"/>
              </a:rPr>
              <a:t>eg,</a:t>
            </a:r>
            <a:r>
              <a:rPr sz="2000" b="0" spc="-95" dirty="0">
                <a:latin typeface="Perpetua"/>
                <a:cs typeface="Perpetua"/>
              </a:rPr>
              <a:t> </a:t>
            </a:r>
            <a:r>
              <a:rPr sz="2000" b="0" dirty="0">
                <a:latin typeface="Perpetua"/>
                <a:cs typeface="Perpetua"/>
              </a:rPr>
              <a:t>the</a:t>
            </a:r>
            <a:r>
              <a:rPr sz="2000" b="0" spc="-15" dirty="0">
                <a:latin typeface="Perpetua"/>
                <a:cs typeface="Perpetua"/>
              </a:rPr>
              <a:t> </a:t>
            </a:r>
            <a:r>
              <a:rPr sz="2000" b="0" dirty="0">
                <a:latin typeface="Perpetua"/>
                <a:cs typeface="Perpetua"/>
              </a:rPr>
              <a:t>actual</a:t>
            </a:r>
            <a:r>
              <a:rPr sz="2000" b="0" spc="-15" dirty="0">
                <a:latin typeface="Perpetua"/>
                <a:cs typeface="Perpetua"/>
              </a:rPr>
              <a:t> </a:t>
            </a:r>
            <a:r>
              <a:rPr sz="2000" b="0" dirty="0">
                <a:latin typeface="Perpetua"/>
                <a:cs typeface="Perpetua"/>
              </a:rPr>
              <a:t>consumption </a:t>
            </a:r>
            <a:r>
              <a:rPr sz="2000" b="0" spc="-25" dirty="0">
                <a:latin typeface="Perpetua"/>
                <a:cs typeface="Perpetua"/>
              </a:rPr>
              <a:t>and</a:t>
            </a:r>
            <a:endParaRPr sz="2000">
              <a:latin typeface="Perpetua"/>
              <a:cs typeface="Perpetua"/>
            </a:endParaRPr>
          </a:p>
          <a:p>
            <a:pPr marL="25400">
              <a:lnSpc>
                <a:spcPts val="2280"/>
              </a:lnSpc>
            </a:pPr>
            <a:r>
              <a:rPr sz="2000" b="0" dirty="0">
                <a:latin typeface="Perpetua"/>
                <a:cs typeface="Perpetua"/>
              </a:rPr>
              <a:t>income</a:t>
            </a:r>
            <a:r>
              <a:rPr sz="2000" b="0" spc="-15" dirty="0">
                <a:latin typeface="Perpetua"/>
                <a:cs typeface="Perpetua"/>
              </a:rPr>
              <a:t> </a:t>
            </a:r>
            <a:r>
              <a:rPr sz="2000" b="0" dirty="0">
                <a:latin typeface="Perpetua"/>
                <a:cs typeface="Perpetua"/>
              </a:rPr>
              <a:t>level</a:t>
            </a:r>
            <a:r>
              <a:rPr sz="2000" b="0" spc="400" dirty="0">
                <a:latin typeface="Perpetua"/>
                <a:cs typeface="Perpetua"/>
              </a:rPr>
              <a:t> </a:t>
            </a:r>
            <a:r>
              <a:rPr sz="2000" b="0" dirty="0">
                <a:latin typeface="Perpetua"/>
                <a:cs typeface="Perpetua"/>
              </a:rPr>
              <a:t>of</a:t>
            </a:r>
            <a:r>
              <a:rPr sz="2000" b="0" spc="-15" dirty="0">
                <a:latin typeface="Perpetua"/>
                <a:cs typeface="Perpetua"/>
              </a:rPr>
              <a:t> </a:t>
            </a:r>
            <a:r>
              <a:rPr sz="2000" b="0" dirty="0">
                <a:latin typeface="Perpetua"/>
                <a:cs typeface="Perpetua"/>
              </a:rPr>
              <a:t>each</a:t>
            </a:r>
            <a:r>
              <a:rPr sz="2000" b="0" spc="-25" dirty="0">
                <a:latin typeface="Perpetua"/>
                <a:cs typeface="Perpetua"/>
              </a:rPr>
              <a:t> </a:t>
            </a:r>
            <a:r>
              <a:rPr sz="2000" b="0" dirty="0">
                <a:latin typeface="Perpetua"/>
                <a:cs typeface="Perpetua"/>
              </a:rPr>
              <a:t>individual </a:t>
            </a:r>
            <a:r>
              <a:rPr sz="2000" b="0" i="1" spc="-25" dirty="0">
                <a:latin typeface="Perpetua"/>
                <a:cs typeface="Perpetua"/>
              </a:rPr>
              <a:t>i</a:t>
            </a:r>
            <a:r>
              <a:rPr sz="2000" b="0" spc="-25" dirty="0">
                <a:latin typeface="Perpetua"/>
                <a:cs typeface="Perpetua"/>
              </a:rPr>
              <a:t>.</a:t>
            </a:r>
            <a:endParaRPr sz="2000">
              <a:latin typeface="Perpetua"/>
              <a:cs typeface="Perpetua"/>
            </a:endParaRPr>
          </a:p>
        </p:txBody>
      </p:sp>
      <p:sp>
        <p:nvSpPr>
          <p:cNvPr id="66" name="object 66"/>
          <p:cNvSpPr txBox="1"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 vert="horz" wrap="square" lIns="0" tIns="72237" rIns="0" bIns="0" rtlCol="0">
            <a:spAutoFit/>
          </a:bodyPr>
          <a:lstStyle/>
          <a:p>
            <a:pPr marL="110489">
              <a:lnSpc>
                <a:spcPts val="1664"/>
              </a:lnSpc>
            </a:pPr>
            <a:fld id="{81D60167-4931-47E6-BA6A-407CBD079E47}" type="slidenum">
              <a:rPr spc="-25" dirty="0"/>
              <a:t>10</a:t>
            </a:fld>
            <a:endParaRPr spc="-25" dirty="0"/>
          </a:p>
        </p:txBody>
      </p:sp>
      <p:sp>
        <p:nvSpPr>
          <p:cNvPr id="4" name="object 4"/>
          <p:cNvSpPr txBox="1"/>
          <p:nvPr/>
        </p:nvSpPr>
        <p:spPr>
          <a:xfrm>
            <a:off x="980744" y="1083056"/>
            <a:ext cx="7449820" cy="1223010"/>
          </a:xfrm>
          <a:prstGeom prst="rect">
            <a:avLst/>
          </a:prstGeom>
        </p:spPr>
        <p:txBody>
          <a:bodyPr vert="horz" wrap="square" lIns="0" tIns="46990" rIns="0" bIns="0" rtlCol="0">
            <a:spAutoFit/>
          </a:bodyPr>
          <a:lstStyle/>
          <a:p>
            <a:pPr marL="25400" marR="17780">
              <a:lnSpc>
                <a:spcPct val="88800"/>
              </a:lnSpc>
              <a:spcBef>
                <a:spcPts val="370"/>
              </a:spcBef>
            </a:pPr>
            <a:r>
              <a:rPr sz="2000" dirty="0">
                <a:latin typeface="Perpetua"/>
                <a:cs typeface="Perpetua"/>
              </a:rPr>
              <a:t>Red</a:t>
            </a:r>
            <a:r>
              <a:rPr sz="2000" spc="-25" dirty="0">
                <a:latin typeface="Perpetua"/>
                <a:cs typeface="Perpetua"/>
              </a:rPr>
              <a:t> </a:t>
            </a:r>
            <a:r>
              <a:rPr sz="2000" dirty="0">
                <a:latin typeface="Perpetua"/>
                <a:cs typeface="Perpetua"/>
              </a:rPr>
              <a:t>line </a:t>
            </a:r>
            <a:r>
              <a:rPr sz="1500" dirty="0">
                <a:latin typeface="Perpetua"/>
                <a:cs typeface="Perpetua"/>
              </a:rPr>
              <a:t>=</a:t>
            </a:r>
            <a:r>
              <a:rPr sz="1500" spc="95" dirty="0">
                <a:latin typeface="Perpetua"/>
                <a:cs typeface="Perpetua"/>
              </a:rPr>
              <a:t> </a:t>
            </a:r>
            <a:r>
              <a:rPr sz="2000" dirty="0">
                <a:latin typeface="Perpetua"/>
                <a:cs typeface="Perpetua"/>
              </a:rPr>
              <a:t>the</a:t>
            </a:r>
            <a:r>
              <a:rPr sz="2000" spc="-10" dirty="0">
                <a:latin typeface="Perpetua"/>
                <a:cs typeface="Perpetua"/>
              </a:rPr>
              <a:t> </a:t>
            </a:r>
            <a:r>
              <a:rPr sz="2000" dirty="0">
                <a:latin typeface="Perpetua"/>
                <a:cs typeface="Perpetua"/>
              </a:rPr>
              <a:t>modelled</a:t>
            </a:r>
            <a:r>
              <a:rPr sz="2000" spc="-20" dirty="0">
                <a:latin typeface="Perpetua"/>
                <a:cs typeface="Perpetua"/>
              </a:rPr>
              <a:t> </a:t>
            </a:r>
            <a:r>
              <a:rPr sz="2000" dirty="0">
                <a:latin typeface="Perpetua"/>
                <a:cs typeface="Perpetua"/>
              </a:rPr>
              <a:t>relationshipY</a:t>
            </a:r>
            <a:r>
              <a:rPr sz="1950" baseline="-21367" dirty="0">
                <a:latin typeface="Perpetua"/>
                <a:cs typeface="Perpetua"/>
              </a:rPr>
              <a:t>i</a:t>
            </a:r>
            <a:r>
              <a:rPr sz="1500" dirty="0">
                <a:latin typeface="Perpetua"/>
                <a:cs typeface="Perpetua"/>
              </a:rPr>
              <a:t>=</a:t>
            </a:r>
            <a:r>
              <a:rPr sz="1500" spc="110" dirty="0">
                <a:latin typeface="Perpetua"/>
                <a:cs typeface="Perpetua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β</a:t>
            </a:r>
            <a:r>
              <a:rPr sz="1950" baseline="-21367" dirty="0">
                <a:latin typeface="Times New Roman"/>
                <a:cs typeface="Times New Roman"/>
              </a:rPr>
              <a:t>1</a:t>
            </a:r>
            <a:r>
              <a:rPr sz="1950" spc="150" baseline="-21367" dirty="0">
                <a:latin typeface="Times New Roman"/>
                <a:cs typeface="Times New Roman"/>
              </a:rPr>
              <a:t> </a:t>
            </a:r>
            <a:r>
              <a:rPr sz="1500" dirty="0">
                <a:latin typeface="Perpetua"/>
                <a:cs typeface="Perpetua"/>
              </a:rPr>
              <a:t>+</a:t>
            </a:r>
            <a:r>
              <a:rPr sz="1500" spc="105" dirty="0">
                <a:latin typeface="Perpetua"/>
                <a:cs typeface="Perpetua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β</a:t>
            </a:r>
            <a:r>
              <a:rPr sz="1950" baseline="-21367" dirty="0">
                <a:latin typeface="Times New Roman"/>
                <a:cs typeface="Times New Roman"/>
              </a:rPr>
              <a:t>2</a:t>
            </a:r>
            <a:r>
              <a:rPr sz="1950" spc="-22" baseline="-21367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X</a:t>
            </a:r>
            <a:r>
              <a:rPr sz="1950" baseline="-21367" dirty="0">
                <a:latin typeface="Perpetua"/>
                <a:cs typeface="Perpetua"/>
              </a:rPr>
              <a:t>i</a:t>
            </a:r>
            <a:r>
              <a:rPr sz="1950" spc="-7" baseline="-21367" dirty="0">
                <a:latin typeface="Perpetua"/>
                <a:cs typeface="Perpetua"/>
              </a:rPr>
              <a:t> </a:t>
            </a:r>
            <a:r>
              <a:rPr sz="2000" dirty="0">
                <a:latin typeface="Perpetua"/>
                <a:cs typeface="Perpetua"/>
              </a:rPr>
              <a:t>:</a:t>
            </a:r>
            <a:r>
              <a:rPr sz="2000" spc="-90" dirty="0">
                <a:latin typeface="Perpetua"/>
                <a:cs typeface="Perpetua"/>
              </a:rPr>
              <a:t> </a:t>
            </a:r>
            <a:r>
              <a:rPr sz="2000" dirty="0">
                <a:latin typeface="Perpetua"/>
                <a:cs typeface="Perpetua"/>
              </a:rPr>
              <a:t>the</a:t>
            </a:r>
            <a:r>
              <a:rPr sz="2000" spc="-10" dirty="0">
                <a:latin typeface="Perpetua"/>
                <a:cs typeface="Perpetua"/>
              </a:rPr>
              <a:t> </a:t>
            </a:r>
            <a:r>
              <a:rPr sz="2000" i="1" dirty="0">
                <a:latin typeface="Perpetua"/>
                <a:cs typeface="Perpetua"/>
              </a:rPr>
              <a:t>expected </a:t>
            </a:r>
            <a:r>
              <a:rPr sz="2000" dirty="0">
                <a:latin typeface="Perpetua"/>
                <a:cs typeface="Perpetua"/>
              </a:rPr>
              <a:t>(</a:t>
            </a:r>
            <a:r>
              <a:rPr sz="1600" dirty="0">
                <a:latin typeface="Perpetua"/>
                <a:cs typeface="Perpetua"/>
              </a:rPr>
              <a:t>=</a:t>
            </a:r>
            <a:r>
              <a:rPr sz="1600" spc="75" dirty="0">
                <a:latin typeface="Perpetua"/>
                <a:cs typeface="Perpetua"/>
              </a:rPr>
              <a:t> </a:t>
            </a:r>
            <a:r>
              <a:rPr sz="2000" spc="-10" dirty="0">
                <a:latin typeface="Perpetua"/>
                <a:cs typeface="Perpetua"/>
              </a:rPr>
              <a:t>average) </a:t>
            </a:r>
            <a:r>
              <a:rPr sz="2000" dirty="0">
                <a:latin typeface="Perpetua"/>
                <a:cs typeface="Perpetua"/>
              </a:rPr>
              <a:t>consumption</a:t>
            </a:r>
            <a:r>
              <a:rPr sz="2000" spc="-10" dirty="0">
                <a:latin typeface="Perpetua"/>
                <a:cs typeface="Perpetua"/>
              </a:rPr>
              <a:t> </a:t>
            </a:r>
            <a:r>
              <a:rPr sz="2000" dirty="0">
                <a:latin typeface="Perpetua"/>
                <a:cs typeface="Perpetua"/>
              </a:rPr>
              <a:t>of</a:t>
            </a:r>
            <a:r>
              <a:rPr sz="2000" spc="-25" dirty="0">
                <a:latin typeface="Perpetua"/>
                <a:cs typeface="Perpetua"/>
              </a:rPr>
              <a:t> </a:t>
            </a:r>
            <a:r>
              <a:rPr sz="2000" dirty="0">
                <a:latin typeface="Perpetua"/>
                <a:cs typeface="Perpetua"/>
              </a:rPr>
              <a:t>each</a:t>
            </a:r>
            <a:r>
              <a:rPr sz="2000" spc="-25" dirty="0">
                <a:latin typeface="Perpetua"/>
                <a:cs typeface="Perpetua"/>
              </a:rPr>
              <a:t> </a:t>
            </a:r>
            <a:r>
              <a:rPr sz="2000" dirty="0">
                <a:latin typeface="Perpetua"/>
                <a:cs typeface="Perpetua"/>
              </a:rPr>
              <a:t>individual</a:t>
            </a:r>
            <a:r>
              <a:rPr sz="2000" spc="-10" dirty="0">
                <a:latin typeface="Perpetua"/>
                <a:cs typeface="Perpetua"/>
              </a:rPr>
              <a:t> </a:t>
            </a:r>
            <a:r>
              <a:rPr sz="2000" dirty="0">
                <a:latin typeface="Perpetua"/>
                <a:cs typeface="Perpetua"/>
              </a:rPr>
              <a:t>given</a:t>
            </a:r>
            <a:r>
              <a:rPr sz="2000" spc="-25" dirty="0">
                <a:latin typeface="Perpetua"/>
                <a:cs typeface="Perpetua"/>
              </a:rPr>
              <a:t> </a:t>
            </a:r>
            <a:r>
              <a:rPr sz="2000" dirty="0">
                <a:latin typeface="Perpetua"/>
                <a:cs typeface="Perpetua"/>
              </a:rPr>
              <a:t>their</a:t>
            </a:r>
            <a:r>
              <a:rPr sz="2000" spc="-15" dirty="0">
                <a:latin typeface="Perpetua"/>
                <a:cs typeface="Perpetua"/>
              </a:rPr>
              <a:t> </a:t>
            </a:r>
            <a:r>
              <a:rPr sz="2000" dirty="0">
                <a:latin typeface="Perpetua"/>
                <a:cs typeface="Perpetua"/>
              </a:rPr>
              <a:t>income</a:t>
            </a:r>
            <a:r>
              <a:rPr sz="2000" spc="-10" dirty="0">
                <a:latin typeface="Perpetua"/>
                <a:cs typeface="Perpetua"/>
              </a:rPr>
              <a:t> </a:t>
            </a:r>
            <a:r>
              <a:rPr sz="2000" dirty="0">
                <a:latin typeface="Perpetua"/>
                <a:cs typeface="Perpetua"/>
              </a:rPr>
              <a:t>level.What</a:t>
            </a:r>
            <a:r>
              <a:rPr sz="2000" spc="-20" dirty="0">
                <a:latin typeface="Perpetua"/>
                <a:cs typeface="Perpetua"/>
              </a:rPr>
              <a:t> </a:t>
            </a:r>
            <a:r>
              <a:rPr sz="2000" dirty="0">
                <a:latin typeface="Perpetua"/>
                <a:cs typeface="Perpetua"/>
              </a:rPr>
              <a:t>on</a:t>
            </a:r>
            <a:r>
              <a:rPr sz="2000" spc="-30" dirty="0">
                <a:latin typeface="Perpetua"/>
                <a:cs typeface="Perpetua"/>
              </a:rPr>
              <a:t> </a:t>
            </a:r>
            <a:r>
              <a:rPr sz="2000" spc="-10" dirty="0">
                <a:latin typeface="Perpetua"/>
                <a:cs typeface="Perpetua"/>
              </a:rPr>
              <a:t>average</a:t>
            </a:r>
            <a:r>
              <a:rPr sz="2000" spc="-30" dirty="0">
                <a:latin typeface="Perpetua"/>
                <a:cs typeface="Perpetua"/>
              </a:rPr>
              <a:t> </a:t>
            </a:r>
            <a:r>
              <a:rPr sz="2000" spc="-10" dirty="0">
                <a:latin typeface="Perpetua"/>
                <a:cs typeface="Perpetua"/>
              </a:rPr>
              <a:t>people </a:t>
            </a:r>
            <a:r>
              <a:rPr sz="2000" dirty="0">
                <a:latin typeface="Perpetua"/>
                <a:cs typeface="Perpetua"/>
              </a:rPr>
              <a:t>at</a:t>
            </a:r>
            <a:r>
              <a:rPr sz="2000" spc="-45" dirty="0">
                <a:latin typeface="Perpetua"/>
                <a:cs typeface="Perpetua"/>
              </a:rPr>
              <a:t> </a:t>
            </a:r>
            <a:r>
              <a:rPr sz="2000" dirty="0">
                <a:latin typeface="Perpetua"/>
                <a:cs typeface="Perpetua"/>
              </a:rPr>
              <a:t>that</a:t>
            </a:r>
            <a:r>
              <a:rPr sz="2000" spc="-25" dirty="0">
                <a:latin typeface="Perpetua"/>
                <a:cs typeface="Perpetua"/>
              </a:rPr>
              <a:t> </a:t>
            </a:r>
            <a:r>
              <a:rPr sz="2000" dirty="0">
                <a:latin typeface="Perpetua"/>
                <a:cs typeface="Perpetua"/>
              </a:rPr>
              <a:t>income</a:t>
            </a:r>
            <a:r>
              <a:rPr sz="2000" spc="-20" dirty="0">
                <a:latin typeface="Perpetua"/>
                <a:cs typeface="Perpetua"/>
              </a:rPr>
              <a:t> </a:t>
            </a:r>
            <a:r>
              <a:rPr sz="2000" dirty="0">
                <a:latin typeface="Perpetua"/>
                <a:cs typeface="Perpetua"/>
              </a:rPr>
              <a:t>level</a:t>
            </a:r>
            <a:r>
              <a:rPr sz="2000" spc="-45" dirty="0">
                <a:latin typeface="Perpetua"/>
                <a:cs typeface="Perpetua"/>
              </a:rPr>
              <a:t> </a:t>
            </a:r>
            <a:r>
              <a:rPr sz="2000" dirty="0">
                <a:latin typeface="Perpetua"/>
                <a:cs typeface="Perpetua"/>
              </a:rPr>
              <a:t>are</a:t>
            </a:r>
            <a:r>
              <a:rPr sz="2000" spc="-35" dirty="0">
                <a:latin typeface="Perpetua"/>
                <a:cs typeface="Perpetua"/>
              </a:rPr>
              <a:t> </a:t>
            </a:r>
            <a:r>
              <a:rPr sz="2000" dirty="0">
                <a:latin typeface="Perpetua"/>
                <a:cs typeface="Perpetua"/>
              </a:rPr>
              <a:t>expected</a:t>
            </a:r>
            <a:r>
              <a:rPr sz="2000" spc="-45" dirty="0">
                <a:latin typeface="Perpetua"/>
                <a:cs typeface="Perpetua"/>
              </a:rPr>
              <a:t> </a:t>
            </a:r>
            <a:r>
              <a:rPr sz="2000" dirty="0">
                <a:latin typeface="Perpetua"/>
                <a:cs typeface="Perpetua"/>
              </a:rPr>
              <a:t>to</a:t>
            </a:r>
            <a:r>
              <a:rPr sz="2000" spc="-30" dirty="0">
                <a:latin typeface="Perpetua"/>
                <a:cs typeface="Perpetua"/>
              </a:rPr>
              <a:t> </a:t>
            </a:r>
            <a:r>
              <a:rPr sz="2000" spc="-10" dirty="0">
                <a:latin typeface="Perpetua"/>
                <a:cs typeface="Perpetua"/>
              </a:rPr>
              <a:t>consume,</a:t>
            </a:r>
            <a:r>
              <a:rPr sz="2000" spc="-100" dirty="0">
                <a:latin typeface="Perpetua"/>
                <a:cs typeface="Perpetua"/>
              </a:rPr>
              <a:t> </a:t>
            </a:r>
            <a:r>
              <a:rPr sz="2000" dirty="0">
                <a:latin typeface="Perpetua"/>
                <a:cs typeface="Perpetua"/>
              </a:rPr>
              <a:t>according</a:t>
            </a:r>
            <a:r>
              <a:rPr sz="2000" spc="-15" dirty="0">
                <a:latin typeface="Perpetua"/>
                <a:cs typeface="Perpetua"/>
              </a:rPr>
              <a:t> </a:t>
            </a:r>
            <a:r>
              <a:rPr sz="2000" dirty="0">
                <a:latin typeface="Perpetua"/>
                <a:cs typeface="Perpetua"/>
              </a:rPr>
              <a:t>to</a:t>
            </a:r>
            <a:r>
              <a:rPr sz="2000" spc="-30" dirty="0">
                <a:latin typeface="Perpetua"/>
                <a:cs typeface="Perpetua"/>
              </a:rPr>
              <a:t> </a:t>
            </a:r>
            <a:r>
              <a:rPr sz="2000" dirty="0">
                <a:latin typeface="Perpetua"/>
                <a:cs typeface="Perpetua"/>
              </a:rPr>
              <a:t>the</a:t>
            </a:r>
            <a:r>
              <a:rPr sz="2000" spc="-35" dirty="0">
                <a:latin typeface="Perpetua"/>
                <a:cs typeface="Perpetua"/>
              </a:rPr>
              <a:t> </a:t>
            </a:r>
            <a:r>
              <a:rPr sz="2000" spc="-10" dirty="0">
                <a:latin typeface="Perpetua"/>
                <a:cs typeface="Perpetua"/>
              </a:rPr>
              <a:t>model.</a:t>
            </a:r>
            <a:endParaRPr sz="2000">
              <a:latin typeface="Perpetua"/>
              <a:cs typeface="Perpetua"/>
            </a:endParaRPr>
          </a:p>
          <a:p>
            <a:pPr marL="25400">
              <a:lnSpc>
                <a:spcPct val="100000"/>
              </a:lnSpc>
              <a:spcBef>
                <a:spcPts val="365"/>
              </a:spcBef>
            </a:pPr>
            <a:r>
              <a:rPr sz="2000" dirty="0">
                <a:latin typeface="Perpetua"/>
                <a:cs typeface="Perpetua"/>
              </a:rPr>
              <a:t>The</a:t>
            </a:r>
            <a:r>
              <a:rPr sz="2000" spc="-30" dirty="0">
                <a:latin typeface="Perpetua"/>
                <a:cs typeface="Perpetua"/>
              </a:rPr>
              <a:t> </a:t>
            </a:r>
            <a:r>
              <a:rPr sz="2000" dirty="0">
                <a:latin typeface="Perpetua"/>
                <a:cs typeface="Perpetua"/>
              </a:rPr>
              <a:t>distance</a:t>
            </a:r>
            <a:r>
              <a:rPr sz="2000" spc="-20" dirty="0">
                <a:latin typeface="Perpetua"/>
                <a:cs typeface="Perpetua"/>
              </a:rPr>
              <a:t> </a:t>
            </a:r>
            <a:r>
              <a:rPr sz="2000" spc="-10" dirty="0">
                <a:latin typeface="Perpetua"/>
                <a:cs typeface="Perpetua"/>
              </a:rPr>
              <a:t>between</a:t>
            </a:r>
            <a:r>
              <a:rPr sz="2000" spc="-30" dirty="0">
                <a:latin typeface="Perpetua"/>
                <a:cs typeface="Perpetua"/>
              </a:rPr>
              <a:t> </a:t>
            </a:r>
            <a:r>
              <a:rPr sz="2000" dirty="0">
                <a:latin typeface="Perpetua"/>
                <a:cs typeface="Perpetua"/>
              </a:rPr>
              <a:t>the</a:t>
            </a:r>
            <a:r>
              <a:rPr sz="2000" spc="-25" dirty="0">
                <a:latin typeface="Perpetua"/>
                <a:cs typeface="Perpetua"/>
              </a:rPr>
              <a:t> </a:t>
            </a:r>
            <a:r>
              <a:rPr sz="2000" dirty="0">
                <a:latin typeface="Perpetua"/>
                <a:cs typeface="Perpetua"/>
              </a:rPr>
              <a:t>two</a:t>
            </a:r>
            <a:r>
              <a:rPr sz="2000" spc="-25" dirty="0">
                <a:latin typeface="Perpetua"/>
                <a:cs typeface="Perpetua"/>
              </a:rPr>
              <a:t> </a:t>
            </a:r>
            <a:r>
              <a:rPr sz="2000" dirty="0">
                <a:latin typeface="Perpetua"/>
                <a:cs typeface="Perpetua"/>
              </a:rPr>
              <a:t>is</a:t>
            </a:r>
            <a:r>
              <a:rPr sz="2000" spc="-30" dirty="0">
                <a:latin typeface="Perpetua"/>
                <a:cs typeface="Perpetua"/>
              </a:rPr>
              <a:t> </a:t>
            </a:r>
            <a:r>
              <a:rPr sz="2000" dirty="0">
                <a:latin typeface="Perpetua"/>
                <a:cs typeface="Perpetua"/>
              </a:rPr>
              <a:t>the</a:t>
            </a:r>
            <a:r>
              <a:rPr sz="2000" spc="-30" dirty="0">
                <a:latin typeface="Perpetua"/>
                <a:cs typeface="Perpetua"/>
              </a:rPr>
              <a:t> </a:t>
            </a:r>
            <a:r>
              <a:rPr sz="2000" dirty="0">
                <a:latin typeface="Perpetua"/>
                <a:cs typeface="Perpetua"/>
              </a:rPr>
              <a:t>error</a:t>
            </a:r>
            <a:r>
              <a:rPr sz="2000" spc="-25" dirty="0">
                <a:latin typeface="Perpetua"/>
                <a:cs typeface="Perpetua"/>
              </a:rPr>
              <a:t> </a:t>
            </a:r>
            <a:r>
              <a:rPr sz="2000" dirty="0">
                <a:latin typeface="Perpetua"/>
                <a:cs typeface="Perpetua"/>
              </a:rPr>
              <a:t>(the</a:t>
            </a:r>
            <a:r>
              <a:rPr sz="2000" spc="-25" dirty="0">
                <a:latin typeface="Perpetua"/>
                <a:cs typeface="Perpetua"/>
              </a:rPr>
              <a:t> </a:t>
            </a:r>
            <a:r>
              <a:rPr sz="2000" dirty="0">
                <a:latin typeface="Perpetua"/>
                <a:cs typeface="Perpetua"/>
              </a:rPr>
              <a:t>arrows</a:t>
            </a:r>
            <a:r>
              <a:rPr sz="2000" spc="-20" dirty="0">
                <a:latin typeface="Perpetua"/>
                <a:cs typeface="Perpetua"/>
              </a:rPr>
              <a:t> </a:t>
            </a:r>
            <a:r>
              <a:rPr sz="2000" dirty="0">
                <a:latin typeface="Perpetua"/>
                <a:cs typeface="Perpetua"/>
              </a:rPr>
              <a:t>in</a:t>
            </a:r>
            <a:r>
              <a:rPr sz="2000" spc="-35" dirty="0">
                <a:latin typeface="Perpetua"/>
                <a:cs typeface="Perpetua"/>
              </a:rPr>
              <a:t> </a:t>
            </a:r>
            <a:r>
              <a:rPr sz="2000" dirty="0">
                <a:latin typeface="Perpetua"/>
                <a:cs typeface="Perpetua"/>
              </a:rPr>
              <a:t>the</a:t>
            </a:r>
            <a:r>
              <a:rPr sz="2000" spc="-25" dirty="0">
                <a:latin typeface="Perpetua"/>
                <a:cs typeface="Perpetua"/>
              </a:rPr>
              <a:t> </a:t>
            </a:r>
            <a:r>
              <a:rPr sz="2000" spc="-10" dirty="0">
                <a:latin typeface="Perpetua"/>
                <a:cs typeface="Perpetua"/>
              </a:rPr>
              <a:t>graph).</a:t>
            </a:r>
            <a:endParaRPr sz="2000">
              <a:latin typeface="Perpetua"/>
              <a:cs typeface="Perpetua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246754" y="5824463"/>
            <a:ext cx="80645" cy="26225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835"/>
              </a:lnSpc>
            </a:pPr>
            <a:r>
              <a:rPr sz="1800" spc="-50" dirty="0">
                <a:solidFill>
                  <a:srgbClr val="CAACAB"/>
                </a:solidFill>
                <a:latin typeface="Perpetua"/>
                <a:cs typeface="Perpetua"/>
              </a:rPr>
              <a:t>•</a:t>
            </a:r>
            <a:endParaRPr sz="1800">
              <a:latin typeface="Perpetua"/>
              <a:cs typeface="Perpetua"/>
            </a:endParaRPr>
          </a:p>
        </p:txBody>
      </p:sp>
      <p:grpSp>
        <p:nvGrpSpPr>
          <p:cNvPr id="6" name="object 6"/>
          <p:cNvGrpSpPr/>
          <p:nvPr/>
        </p:nvGrpSpPr>
        <p:grpSpPr>
          <a:xfrm>
            <a:off x="1101489" y="2535512"/>
            <a:ext cx="6789420" cy="3880485"/>
            <a:chOff x="1101489" y="2535512"/>
            <a:chExt cx="6789420" cy="3880485"/>
          </a:xfrm>
        </p:grpSpPr>
        <p:sp>
          <p:nvSpPr>
            <p:cNvPr id="7" name="object 7"/>
            <p:cNvSpPr/>
            <p:nvPr/>
          </p:nvSpPr>
          <p:spPr>
            <a:xfrm>
              <a:off x="1101489" y="2535512"/>
              <a:ext cx="6789420" cy="3880485"/>
            </a:xfrm>
            <a:custGeom>
              <a:avLst/>
              <a:gdLst/>
              <a:ahLst/>
              <a:cxnLst/>
              <a:rect l="l" t="t" r="r" b="b"/>
              <a:pathLst>
                <a:path w="6789420" h="3880485">
                  <a:moveTo>
                    <a:pt x="6788811" y="0"/>
                  </a:moveTo>
                  <a:lnTo>
                    <a:pt x="0" y="0"/>
                  </a:lnTo>
                  <a:lnTo>
                    <a:pt x="0" y="3880474"/>
                  </a:lnTo>
                  <a:lnTo>
                    <a:pt x="6788811" y="3880474"/>
                  </a:lnTo>
                  <a:lnTo>
                    <a:pt x="6788811" y="0"/>
                  </a:lnTo>
                  <a:close/>
                </a:path>
              </a:pathLst>
            </a:custGeom>
            <a:solidFill>
              <a:srgbClr val="EAF1F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1775235" y="2677567"/>
              <a:ext cx="5934710" cy="3180715"/>
            </a:xfrm>
            <a:custGeom>
              <a:avLst/>
              <a:gdLst/>
              <a:ahLst/>
              <a:cxnLst/>
              <a:rect l="l" t="t" r="r" b="b"/>
              <a:pathLst>
                <a:path w="5934709" h="3180715">
                  <a:moveTo>
                    <a:pt x="5934133" y="0"/>
                  </a:moveTo>
                  <a:lnTo>
                    <a:pt x="0" y="0"/>
                  </a:lnTo>
                  <a:lnTo>
                    <a:pt x="0" y="3180154"/>
                  </a:lnTo>
                  <a:lnTo>
                    <a:pt x="5934133" y="3180154"/>
                  </a:lnTo>
                  <a:lnTo>
                    <a:pt x="5934133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1775231" y="3510343"/>
              <a:ext cx="5934710" cy="2273300"/>
            </a:xfrm>
            <a:custGeom>
              <a:avLst/>
              <a:gdLst/>
              <a:ahLst/>
              <a:cxnLst/>
              <a:rect l="l" t="t" r="r" b="b"/>
              <a:pathLst>
                <a:path w="5934709" h="2273300">
                  <a:moveTo>
                    <a:pt x="5934100" y="2260206"/>
                  </a:moveTo>
                  <a:lnTo>
                    <a:pt x="0" y="2260206"/>
                  </a:lnTo>
                  <a:lnTo>
                    <a:pt x="0" y="2273122"/>
                  </a:lnTo>
                  <a:lnTo>
                    <a:pt x="5934100" y="2273122"/>
                  </a:lnTo>
                  <a:lnTo>
                    <a:pt x="5934100" y="2260206"/>
                  </a:lnTo>
                  <a:close/>
                </a:path>
                <a:path w="5934709" h="2273300">
                  <a:moveTo>
                    <a:pt x="5934100" y="1504607"/>
                  </a:moveTo>
                  <a:lnTo>
                    <a:pt x="0" y="1504607"/>
                  </a:lnTo>
                  <a:lnTo>
                    <a:pt x="0" y="1517523"/>
                  </a:lnTo>
                  <a:lnTo>
                    <a:pt x="5934100" y="1517523"/>
                  </a:lnTo>
                  <a:lnTo>
                    <a:pt x="5934100" y="1504607"/>
                  </a:lnTo>
                  <a:close/>
                </a:path>
                <a:path w="5934709" h="2273300">
                  <a:moveTo>
                    <a:pt x="5934100" y="752373"/>
                  </a:moveTo>
                  <a:lnTo>
                    <a:pt x="0" y="752373"/>
                  </a:lnTo>
                  <a:lnTo>
                    <a:pt x="0" y="765289"/>
                  </a:lnTo>
                  <a:lnTo>
                    <a:pt x="5934100" y="765289"/>
                  </a:lnTo>
                  <a:lnTo>
                    <a:pt x="5934100" y="752373"/>
                  </a:lnTo>
                  <a:close/>
                </a:path>
                <a:path w="5934709" h="2273300">
                  <a:moveTo>
                    <a:pt x="5934100" y="0"/>
                  </a:moveTo>
                  <a:lnTo>
                    <a:pt x="0" y="0"/>
                  </a:lnTo>
                  <a:lnTo>
                    <a:pt x="0" y="12915"/>
                  </a:lnTo>
                  <a:lnTo>
                    <a:pt x="5934100" y="12915"/>
                  </a:lnTo>
                  <a:lnTo>
                    <a:pt x="5934100" y="0"/>
                  </a:lnTo>
                  <a:close/>
                </a:path>
              </a:pathLst>
            </a:custGeom>
            <a:solidFill>
              <a:srgbClr val="EAF1F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4331703" y="3810667"/>
              <a:ext cx="69850" cy="58419"/>
            </a:xfrm>
            <a:custGeom>
              <a:avLst/>
              <a:gdLst/>
              <a:ahLst/>
              <a:cxnLst/>
              <a:rect l="l" t="t" r="r" b="b"/>
              <a:pathLst>
                <a:path w="69850" h="58420">
                  <a:moveTo>
                    <a:pt x="32865" y="0"/>
                  </a:moveTo>
                  <a:lnTo>
                    <a:pt x="20797" y="2269"/>
                  </a:lnTo>
                  <a:lnTo>
                    <a:pt x="10270" y="8473"/>
                  </a:lnTo>
                  <a:lnTo>
                    <a:pt x="2824" y="17703"/>
                  </a:lnTo>
                  <a:lnTo>
                    <a:pt x="0" y="29051"/>
                  </a:lnTo>
                  <a:lnTo>
                    <a:pt x="2824" y="40399"/>
                  </a:lnTo>
                  <a:lnTo>
                    <a:pt x="10270" y="49628"/>
                  </a:lnTo>
                  <a:lnTo>
                    <a:pt x="20797" y="55832"/>
                  </a:lnTo>
                  <a:lnTo>
                    <a:pt x="32865" y="58102"/>
                  </a:lnTo>
                  <a:lnTo>
                    <a:pt x="47308" y="55832"/>
                  </a:lnTo>
                  <a:lnTo>
                    <a:pt x="59055" y="49628"/>
                  </a:lnTo>
                  <a:lnTo>
                    <a:pt x="66950" y="40399"/>
                  </a:lnTo>
                  <a:lnTo>
                    <a:pt x="69839" y="29051"/>
                  </a:lnTo>
                  <a:lnTo>
                    <a:pt x="66950" y="17703"/>
                  </a:lnTo>
                  <a:lnTo>
                    <a:pt x="59055" y="8473"/>
                  </a:lnTo>
                  <a:lnTo>
                    <a:pt x="47308" y="2269"/>
                  </a:lnTo>
                  <a:lnTo>
                    <a:pt x="32865" y="0"/>
                  </a:lnTo>
                  <a:close/>
                </a:path>
              </a:pathLst>
            </a:custGeom>
            <a:solidFill>
              <a:srgbClr val="1A466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4331703" y="3810667"/>
              <a:ext cx="69850" cy="58419"/>
            </a:xfrm>
            <a:custGeom>
              <a:avLst/>
              <a:gdLst/>
              <a:ahLst/>
              <a:cxnLst/>
              <a:rect l="l" t="t" r="r" b="b"/>
              <a:pathLst>
                <a:path w="69850" h="58420">
                  <a:moveTo>
                    <a:pt x="0" y="29051"/>
                  </a:moveTo>
                  <a:lnTo>
                    <a:pt x="2824" y="40399"/>
                  </a:lnTo>
                  <a:lnTo>
                    <a:pt x="10270" y="49628"/>
                  </a:lnTo>
                  <a:lnTo>
                    <a:pt x="20797" y="55832"/>
                  </a:lnTo>
                  <a:lnTo>
                    <a:pt x="32865" y="58102"/>
                  </a:lnTo>
                  <a:lnTo>
                    <a:pt x="47308" y="55832"/>
                  </a:lnTo>
                  <a:lnTo>
                    <a:pt x="59055" y="49628"/>
                  </a:lnTo>
                  <a:lnTo>
                    <a:pt x="66950" y="40399"/>
                  </a:lnTo>
                  <a:lnTo>
                    <a:pt x="69839" y="29051"/>
                  </a:lnTo>
                  <a:lnTo>
                    <a:pt x="66950" y="17703"/>
                  </a:lnTo>
                  <a:lnTo>
                    <a:pt x="59055" y="8473"/>
                  </a:lnTo>
                  <a:lnTo>
                    <a:pt x="47308" y="2269"/>
                  </a:lnTo>
                  <a:lnTo>
                    <a:pt x="32865" y="0"/>
                  </a:lnTo>
                  <a:lnTo>
                    <a:pt x="20797" y="2269"/>
                  </a:lnTo>
                  <a:lnTo>
                    <a:pt x="10270" y="8473"/>
                  </a:lnTo>
                  <a:lnTo>
                    <a:pt x="2824" y="17703"/>
                  </a:lnTo>
                  <a:lnTo>
                    <a:pt x="0" y="29051"/>
                  </a:lnTo>
                  <a:close/>
                </a:path>
              </a:pathLst>
            </a:custGeom>
            <a:ln w="14360">
              <a:solidFill>
                <a:srgbClr val="1A466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2" name="object 12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3715955" y="4503865"/>
              <a:ext cx="84621" cy="72883"/>
            </a:xfrm>
            <a:prstGeom prst="rect">
              <a:avLst/>
            </a:prstGeom>
          </p:spPr>
        </p:pic>
        <p:pic>
          <p:nvPicPr>
            <p:cNvPr id="13" name="object 13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3440585" y="4939817"/>
              <a:ext cx="88628" cy="72783"/>
            </a:xfrm>
            <a:prstGeom prst="rect">
              <a:avLst/>
            </a:prstGeom>
          </p:spPr>
        </p:pic>
        <p:pic>
          <p:nvPicPr>
            <p:cNvPr id="14" name="object 14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3654264" y="4307066"/>
              <a:ext cx="88695" cy="69450"/>
            </a:xfrm>
            <a:prstGeom prst="rect">
              <a:avLst/>
            </a:prstGeom>
          </p:spPr>
        </p:pic>
        <p:pic>
          <p:nvPicPr>
            <p:cNvPr id="15" name="object 15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5807888" y="5143204"/>
              <a:ext cx="84621" cy="72911"/>
            </a:xfrm>
            <a:prstGeom prst="rect">
              <a:avLst/>
            </a:prstGeom>
          </p:spPr>
        </p:pic>
        <p:sp>
          <p:nvSpPr>
            <p:cNvPr id="16" name="object 16"/>
            <p:cNvSpPr/>
            <p:nvPr/>
          </p:nvSpPr>
          <p:spPr>
            <a:xfrm>
              <a:off x="3271101" y="5308817"/>
              <a:ext cx="69850" cy="55244"/>
            </a:xfrm>
            <a:custGeom>
              <a:avLst/>
              <a:gdLst/>
              <a:ahLst/>
              <a:cxnLst/>
              <a:rect l="l" t="t" r="r" b="b"/>
              <a:pathLst>
                <a:path w="69850" h="55245">
                  <a:moveTo>
                    <a:pt x="32865" y="0"/>
                  </a:moveTo>
                  <a:lnTo>
                    <a:pt x="20797" y="2219"/>
                  </a:lnTo>
                  <a:lnTo>
                    <a:pt x="10270" y="8069"/>
                  </a:lnTo>
                  <a:lnTo>
                    <a:pt x="2824" y="16341"/>
                  </a:lnTo>
                  <a:lnTo>
                    <a:pt x="0" y="25823"/>
                  </a:lnTo>
                  <a:lnTo>
                    <a:pt x="2824" y="37179"/>
                  </a:lnTo>
                  <a:lnTo>
                    <a:pt x="10270" y="46412"/>
                  </a:lnTo>
                  <a:lnTo>
                    <a:pt x="20797" y="52617"/>
                  </a:lnTo>
                  <a:lnTo>
                    <a:pt x="32865" y="54887"/>
                  </a:lnTo>
                  <a:lnTo>
                    <a:pt x="47308" y="52617"/>
                  </a:lnTo>
                  <a:lnTo>
                    <a:pt x="59055" y="46412"/>
                  </a:lnTo>
                  <a:lnTo>
                    <a:pt x="66950" y="37179"/>
                  </a:lnTo>
                  <a:lnTo>
                    <a:pt x="69839" y="25823"/>
                  </a:lnTo>
                  <a:lnTo>
                    <a:pt x="66950" y="16341"/>
                  </a:lnTo>
                  <a:lnTo>
                    <a:pt x="59055" y="8069"/>
                  </a:lnTo>
                  <a:lnTo>
                    <a:pt x="47308" y="2219"/>
                  </a:lnTo>
                  <a:lnTo>
                    <a:pt x="32865" y="0"/>
                  </a:lnTo>
                  <a:close/>
                </a:path>
              </a:pathLst>
            </a:custGeom>
            <a:solidFill>
              <a:srgbClr val="1A466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3271101" y="5308817"/>
              <a:ext cx="69850" cy="55244"/>
            </a:xfrm>
            <a:custGeom>
              <a:avLst/>
              <a:gdLst/>
              <a:ahLst/>
              <a:cxnLst/>
              <a:rect l="l" t="t" r="r" b="b"/>
              <a:pathLst>
                <a:path w="69850" h="55245">
                  <a:moveTo>
                    <a:pt x="0" y="25823"/>
                  </a:moveTo>
                  <a:lnTo>
                    <a:pt x="2824" y="37179"/>
                  </a:lnTo>
                  <a:lnTo>
                    <a:pt x="10270" y="46412"/>
                  </a:lnTo>
                  <a:lnTo>
                    <a:pt x="20797" y="52617"/>
                  </a:lnTo>
                  <a:lnTo>
                    <a:pt x="32865" y="54887"/>
                  </a:lnTo>
                  <a:lnTo>
                    <a:pt x="47308" y="52617"/>
                  </a:lnTo>
                  <a:lnTo>
                    <a:pt x="59055" y="46412"/>
                  </a:lnTo>
                  <a:lnTo>
                    <a:pt x="66950" y="37179"/>
                  </a:lnTo>
                  <a:lnTo>
                    <a:pt x="69839" y="25823"/>
                  </a:lnTo>
                  <a:lnTo>
                    <a:pt x="66950" y="16341"/>
                  </a:lnTo>
                  <a:lnTo>
                    <a:pt x="59055" y="8069"/>
                  </a:lnTo>
                  <a:lnTo>
                    <a:pt x="47308" y="2219"/>
                  </a:lnTo>
                  <a:lnTo>
                    <a:pt x="32865" y="0"/>
                  </a:lnTo>
                  <a:lnTo>
                    <a:pt x="20797" y="2219"/>
                  </a:lnTo>
                  <a:lnTo>
                    <a:pt x="10270" y="8069"/>
                  </a:lnTo>
                  <a:lnTo>
                    <a:pt x="2824" y="16341"/>
                  </a:lnTo>
                  <a:lnTo>
                    <a:pt x="0" y="25823"/>
                  </a:lnTo>
                  <a:close/>
                </a:path>
              </a:pathLst>
            </a:custGeom>
            <a:ln w="14264">
              <a:solidFill>
                <a:srgbClr val="1A466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8" name="object 18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7558494" y="4022769"/>
              <a:ext cx="84287" cy="72892"/>
            </a:xfrm>
            <a:prstGeom prst="rect">
              <a:avLst/>
            </a:prstGeom>
          </p:spPr>
        </p:pic>
        <p:pic>
          <p:nvPicPr>
            <p:cNvPr id="19" name="object 19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4484585" y="5001149"/>
              <a:ext cx="88795" cy="72779"/>
            </a:xfrm>
            <a:prstGeom prst="rect">
              <a:avLst/>
            </a:prstGeom>
          </p:spPr>
        </p:pic>
        <p:sp>
          <p:nvSpPr>
            <p:cNvPr id="20" name="object 20"/>
            <p:cNvSpPr/>
            <p:nvPr/>
          </p:nvSpPr>
          <p:spPr>
            <a:xfrm>
              <a:off x="3258777" y="5228092"/>
              <a:ext cx="69850" cy="58419"/>
            </a:xfrm>
            <a:custGeom>
              <a:avLst/>
              <a:gdLst/>
              <a:ahLst/>
              <a:cxnLst/>
              <a:rect l="l" t="t" r="r" b="b"/>
              <a:pathLst>
                <a:path w="69850" h="58420">
                  <a:moveTo>
                    <a:pt x="32865" y="0"/>
                  </a:moveTo>
                  <a:lnTo>
                    <a:pt x="20797" y="2269"/>
                  </a:lnTo>
                  <a:lnTo>
                    <a:pt x="10270" y="8474"/>
                  </a:lnTo>
                  <a:lnTo>
                    <a:pt x="2824" y="17708"/>
                  </a:lnTo>
                  <a:lnTo>
                    <a:pt x="0" y="29064"/>
                  </a:lnTo>
                  <a:lnTo>
                    <a:pt x="2824" y="40412"/>
                  </a:lnTo>
                  <a:lnTo>
                    <a:pt x="10270" y="49642"/>
                  </a:lnTo>
                  <a:lnTo>
                    <a:pt x="20797" y="55846"/>
                  </a:lnTo>
                  <a:lnTo>
                    <a:pt x="32865" y="58115"/>
                  </a:lnTo>
                  <a:lnTo>
                    <a:pt x="47308" y="55846"/>
                  </a:lnTo>
                  <a:lnTo>
                    <a:pt x="59055" y="49642"/>
                  </a:lnTo>
                  <a:lnTo>
                    <a:pt x="66950" y="40412"/>
                  </a:lnTo>
                  <a:lnTo>
                    <a:pt x="69839" y="29064"/>
                  </a:lnTo>
                  <a:lnTo>
                    <a:pt x="66950" y="17708"/>
                  </a:lnTo>
                  <a:lnTo>
                    <a:pt x="59055" y="8474"/>
                  </a:lnTo>
                  <a:lnTo>
                    <a:pt x="47308" y="2269"/>
                  </a:lnTo>
                  <a:lnTo>
                    <a:pt x="32865" y="0"/>
                  </a:lnTo>
                  <a:close/>
                </a:path>
              </a:pathLst>
            </a:custGeom>
            <a:solidFill>
              <a:srgbClr val="1A466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21"/>
            <p:cNvSpPr/>
            <p:nvPr/>
          </p:nvSpPr>
          <p:spPr>
            <a:xfrm>
              <a:off x="3258777" y="5228092"/>
              <a:ext cx="69850" cy="58419"/>
            </a:xfrm>
            <a:custGeom>
              <a:avLst/>
              <a:gdLst/>
              <a:ahLst/>
              <a:cxnLst/>
              <a:rect l="l" t="t" r="r" b="b"/>
              <a:pathLst>
                <a:path w="69850" h="58420">
                  <a:moveTo>
                    <a:pt x="0" y="29064"/>
                  </a:moveTo>
                  <a:lnTo>
                    <a:pt x="2824" y="40412"/>
                  </a:lnTo>
                  <a:lnTo>
                    <a:pt x="10270" y="49642"/>
                  </a:lnTo>
                  <a:lnTo>
                    <a:pt x="20797" y="55846"/>
                  </a:lnTo>
                  <a:lnTo>
                    <a:pt x="32865" y="58115"/>
                  </a:lnTo>
                  <a:lnTo>
                    <a:pt x="47308" y="55846"/>
                  </a:lnTo>
                  <a:lnTo>
                    <a:pt x="59055" y="49642"/>
                  </a:lnTo>
                  <a:lnTo>
                    <a:pt x="66950" y="40412"/>
                  </a:lnTo>
                  <a:lnTo>
                    <a:pt x="69839" y="29064"/>
                  </a:lnTo>
                  <a:lnTo>
                    <a:pt x="66950" y="17708"/>
                  </a:lnTo>
                  <a:lnTo>
                    <a:pt x="59055" y="8474"/>
                  </a:lnTo>
                  <a:lnTo>
                    <a:pt x="47308" y="2269"/>
                  </a:lnTo>
                  <a:lnTo>
                    <a:pt x="32865" y="0"/>
                  </a:lnTo>
                  <a:lnTo>
                    <a:pt x="20797" y="2269"/>
                  </a:lnTo>
                  <a:lnTo>
                    <a:pt x="10270" y="8474"/>
                  </a:lnTo>
                  <a:lnTo>
                    <a:pt x="2824" y="17708"/>
                  </a:lnTo>
                  <a:lnTo>
                    <a:pt x="0" y="29064"/>
                  </a:lnTo>
                  <a:close/>
                </a:path>
              </a:pathLst>
            </a:custGeom>
            <a:ln w="14360">
              <a:solidFill>
                <a:srgbClr val="1A466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2" name="object 22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3017661" y="5107853"/>
              <a:ext cx="88526" cy="69413"/>
            </a:xfrm>
            <a:prstGeom prst="rect">
              <a:avLst/>
            </a:prstGeom>
          </p:spPr>
        </p:pic>
        <p:pic>
          <p:nvPicPr>
            <p:cNvPr id="23" name="object 23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4887066" y="4571752"/>
              <a:ext cx="88699" cy="69589"/>
            </a:xfrm>
            <a:prstGeom prst="rect">
              <a:avLst/>
            </a:prstGeom>
          </p:spPr>
        </p:pic>
        <p:pic>
          <p:nvPicPr>
            <p:cNvPr id="24" name="object 24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4176296" y="5527496"/>
              <a:ext cx="84521" cy="69569"/>
            </a:xfrm>
            <a:prstGeom prst="rect">
              <a:avLst/>
            </a:prstGeom>
          </p:spPr>
        </p:pic>
        <p:pic>
          <p:nvPicPr>
            <p:cNvPr id="25" name="object 25"/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5807939" y="3864657"/>
              <a:ext cx="84520" cy="69555"/>
            </a:xfrm>
            <a:prstGeom prst="rect">
              <a:avLst/>
            </a:prstGeom>
          </p:spPr>
        </p:pic>
        <p:pic>
          <p:nvPicPr>
            <p:cNvPr id="26" name="object 26"/>
            <p:cNvPicPr/>
            <p:nvPr/>
          </p:nvPicPr>
          <p:blipFill>
            <a:blip r:embed="rId12" cstate="print"/>
            <a:stretch>
              <a:fillRect/>
            </a:stretch>
          </p:blipFill>
          <p:spPr>
            <a:xfrm>
              <a:off x="5219904" y="3260857"/>
              <a:ext cx="84788" cy="72879"/>
            </a:xfrm>
            <a:prstGeom prst="rect">
              <a:avLst/>
            </a:prstGeom>
          </p:spPr>
        </p:pic>
        <p:pic>
          <p:nvPicPr>
            <p:cNvPr id="27" name="object 27"/>
            <p:cNvPicPr/>
            <p:nvPr/>
          </p:nvPicPr>
          <p:blipFill>
            <a:blip r:embed="rId13" cstate="print"/>
            <a:stretch>
              <a:fillRect/>
            </a:stretch>
          </p:blipFill>
          <p:spPr>
            <a:xfrm>
              <a:off x="2750455" y="5068982"/>
              <a:ext cx="88530" cy="69538"/>
            </a:xfrm>
            <a:prstGeom prst="rect">
              <a:avLst/>
            </a:prstGeom>
          </p:spPr>
        </p:pic>
        <p:pic>
          <p:nvPicPr>
            <p:cNvPr id="28" name="object 28"/>
            <p:cNvPicPr/>
            <p:nvPr/>
          </p:nvPicPr>
          <p:blipFill>
            <a:blip r:embed="rId14" cstate="print"/>
            <a:stretch>
              <a:fillRect/>
            </a:stretch>
          </p:blipFill>
          <p:spPr>
            <a:xfrm>
              <a:off x="3144960" y="5504883"/>
              <a:ext cx="84187" cy="69577"/>
            </a:xfrm>
            <a:prstGeom prst="rect">
              <a:avLst/>
            </a:prstGeom>
          </p:spPr>
        </p:pic>
        <p:pic>
          <p:nvPicPr>
            <p:cNvPr id="29" name="object 29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5002166" y="4904259"/>
              <a:ext cx="84621" cy="72883"/>
            </a:xfrm>
            <a:prstGeom prst="rect">
              <a:avLst/>
            </a:prstGeom>
          </p:spPr>
        </p:pic>
        <p:pic>
          <p:nvPicPr>
            <p:cNvPr id="30" name="object 30"/>
            <p:cNvPicPr/>
            <p:nvPr/>
          </p:nvPicPr>
          <p:blipFill>
            <a:blip r:embed="rId15" cstate="print"/>
            <a:stretch>
              <a:fillRect/>
            </a:stretch>
          </p:blipFill>
          <p:spPr>
            <a:xfrm>
              <a:off x="5051465" y="4729953"/>
              <a:ext cx="84621" cy="72883"/>
            </a:xfrm>
            <a:prstGeom prst="rect">
              <a:avLst/>
            </a:prstGeom>
          </p:spPr>
        </p:pic>
        <p:pic>
          <p:nvPicPr>
            <p:cNvPr id="31" name="object 31"/>
            <p:cNvPicPr/>
            <p:nvPr/>
          </p:nvPicPr>
          <p:blipFill>
            <a:blip r:embed="rId16" cstate="print"/>
            <a:stretch>
              <a:fillRect/>
            </a:stretch>
          </p:blipFill>
          <p:spPr>
            <a:xfrm>
              <a:off x="4209214" y="4323206"/>
              <a:ext cx="88695" cy="69450"/>
            </a:xfrm>
            <a:prstGeom prst="rect">
              <a:avLst/>
            </a:prstGeom>
          </p:spPr>
        </p:pic>
        <p:pic>
          <p:nvPicPr>
            <p:cNvPr id="32" name="object 32"/>
            <p:cNvPicPr/>
            <p:nvPr/>
          </p:nvPicPr>
          <p:blipFill>
            <a:blip r:embed="rId17" cstate="print"/>
            <a:stretch>
              <a:fillRect/>
            </a:stretch>
          </p:blipFill>
          <p:spPr>
            <a:xfrm>
              <a:off x="3510424" y="5356364"/>
              <a:ext cx="84521" cy="69569"/>
            </a:xfrm>
            <a:prstGeom prst="rect">
              <a:avLst/>
            </a:prstGeom>
          </p:spPr>
        </p:pic>
        <p:sp>
          <p:nvSpPr>
            <p:cNvPr id="33" name="object 33"/>
            <p:cNvSpPr/>
            <p:nvPr/>
          </p:nvSpPr>
          <p:spPr>
            <a:xfrm>
              <a:off x="4253476" y="3736426"/>
              <a:ext cx="74295" cy="58419"/>
            </a:xfrm>
            <a:custGeom>
              <a:avLst/>
              <a:gdLst/>
              <a:ahLst/>
              <a:cxnLst/>
              <a:rect l="l" t="t" r="r" b="b"/>
              <a:pathLst>
                <a:path w="74295" h="58420">
                  <a:moveTo>
                    <a:pt x="37145" y="0"/>
                  </a:moveTo>
                  <a:lnTo>
                    <a:pt x="22675" y="2269"/>
                  </a:lnTo>
                  <a:lnTo>
                    <a:pt x="10869" y="8473"/>
                  </a:lnTo>
                  <a:lnTo>
                    <a:pt x="2915" y="17703"/>
                  </a:lnTo>
                  <a:lnTo>
                    <a:pt x="0" y="29051"/>
                  </a:lnTo>
                  <a:lnTo>
                    <a:pt x="2915" y="40399"/>
                  </a:lnTo>
                  <a:lnTo>
                    <a:pt x="10869" y="49628"/>
                  </a:lnTo>
                  <a:lnTo>
                    <a:pt x="22675" y="55832"/>
                  </a:lnTo>
                  <a:lnTo>
                    <a:pt x="37145" y="58102"/>
                  </a:lnTo>
                  <a:lnTo>
                    <a:pt x="51587" y="55832"/>
                  </a:lnTo>
                  <a:lnTo>
                    <a:pt x="63334" y="49628"/>
                  </a:lnTo>
                  <a:lnTo>
                    <a:pt x="71230" y="40399"/>
                  </a:lnTo>
                  <a:lnTo>
                    <a:pt x="74118" y="29051"/>
                  </a:lnTo>
                  <a:lnTo>
                    <a:pt x="71230" y="17703"/>
                  </a:lnTo>
                  <a:lnTo>
                    <a:pt x="63334" y="8473"/>
                  </a:lnTo>
                  <a:lnTo>
                    <a:pt x="51587" y="2269"/>
                  </a:lnTo>
                  <a:lnTo>
                    <a:pt x="37145" y="0"/>
                  </a:lnTo>
                  <a:close/>
                </a:path>
              </a:pathLst>
            </a:custGeom>
            <a:solidFill>
              <a:srgbClr val="1A466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4" name="object 34"/>
            <p:cNvSpPr/>
            <p:nvPr/>
          </p:nvSpPr>
          <p:spPr>
            <a:xfrm>
              <a:off x="4253476" y="3736426"/>
              <a:ext cx="74295" cy="58419"/>
            </a:xfrm>
            <a:custGeom>
              <a:avLst/>
              <a:gdLst/>
              <a:ahLst/>
              <a:cxnLst/>
              <a:rect l="l" t="t" r="r" b="b"/>
              <a:pathLst>
                <a:path w="74295" h="58420">
                  <a:moveTo>
                    <a:pt x="0" y="29051"/>
                  </a:moveTo>
                  <a:lnTo>
                    <a:pt x="2915" y="40399"/>
                  </a:lnTo>
                  <a:lnTo>
                    <a:pt x="10869" y="49628"/>
                  </a:lnTo>
                  <a:lnTo>
                    <a:pt x="22675" y="55832"/>
                  </a:lnTo>
                  <a:lnTo>
                    <a:pt x="37145" y="58102"/>
                  </a:lnTo>
                  <a:lnTo>
                    <a:pt x="51587" y="55832"/>
                  </a:lnTo>
                  <a:lnTo>
                    <a:pt x="63334" y="49628"/>
                  </a:lnTo>
                  <a:lnTo>
                    <a:pt x="71230" y="40399"/>
                  </a:lnTo>
                  <a:lnTo>
                    <a:pt x="74118" y="29051"/>
                  </a:lnTo>
                  <a:lnTo>
                    <a:pt x="71230" y="17703"/>
                  </a:lnTo>
                  <a:lnTo>
                    <a:pt x="63334" y="8473"/>
                  </a:lnTo>
                  <a:lnTo>
                    <a:pt x="51587" y="2269"/>
                  </a:lnTo>
                  <a:lnTo>
                    <a:pt x="37145" y="0"/>
                  </a:lnTo>
                  <a:lnTo>
                    <a:pt x="22675" y="2269"/>
                  </a:lnTo>
                  <a:lnTo>
                    <a:pt x="10869" y="8473"/>
                  </a:lnTo>
                  <a:lnTo>
                    <a:pt x="2915" y="17703"/>
                  </a:lnTo>
                  <a:lnTo>
                    <a:pt x="0" y="29051"/>
                  </a:lnTo>
                  <a:close/>
                </a:path>
              </a:pathLst>
            </a:custGeom>
            <a:ln w="14260">
              <a:solidFill>
                <a:srgbClr val="1A466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5" name="object 35"/>
            <p:cNvPicPr/>
            <p:nvPr/>
          </p:nvPicPr>
          <p:blipFill>
            <a:blip r:embed="rId18" cstate="print"/>
            <a:stretch>
              <a:fillRect/>
            </a:stretch>
          </p:blipFill>
          <p:spPr>
            <a:xfrm>
              <a:off x="3596696" y="4713864"/>
              <a:ext cx="88628" cy="72783"/>
            </a:xfrm>
            <a:prstGeom prst="rect">
              <a:avLst/>
            </a:prstGeom>
          </p:spPr>
        </p:pic>
        <p:pic>
          <p:nvPicPr>
            <p:cNvPr id="36" name="object 36"/>
            <p:cNvPicPr/>
            <p:nvPr/>
          </p:nvPicPr>
          <p:blipFill>
            <a:blip r:embed="rId19" cstate="print"/>
            <a:stretch>
              <a:fillRect/>
            </a:stretch>
          </p:blipFill>
          <p:spPr>
            <a:xfrm>
              <a:off x="5483050" y="4194039"/>
              <a:ext cx="88795" cy="72779"/>
            </a:xfrm>
            <a:prstGeom prst="rect">
              <a:avLst/>
            </a:prstGeom>
          </p:spPr>
        </p:pic>
        <p:pic>
          <p:nvPicPr>
            <p:cNvPr id="37" name="object 37"/>
            <p:cNvPicPr/>
            <p:nvPr/>
          </p:nvPicPr>
          <p:blipFill>
            <a:blip r:embed="rId20" cstate="print"/>
            <a:stretch>
              <a:fillRect/>
            </a:stretch>
          </p:blipFill>
          <p:spPr>
            <a:xfrm>
              <a:off x="2573582" y="5640500"/>
              <a:ext cx="88679" cy="72809"/>
            </a:xfrm>
            <a:prstGeom prst="rect">
              <a:avLst/>
            </a:prstGeom>
          </p:spPr>
        </p:pic>
        <p:pic>
          <p:nvPicPr>
            <p:cNvPr id="38" name="object 38"/>
            <p:cNvPicPr/>
            <p:nvPr/>
          </p:nvPicPr>
          <p:blipFill>
            <a:blip r:embed="rId18" cstate="print"/>
            <a:stretch>
              <a:fillRect/>
            </a:stretch>
          </p:blipFill>
          <p:spPr>
            <a:xfrm>
              <a:off x="6806404" y="4171442"/>
              <a:ext cx="88628" cy="72783"/>
            </a:xfrm>
            <a:prstGeom prst="rect">
              <a:avLst/>
            </a:prstGeom>
          </p:spPr>
        </p:pic>
        <p:pic>
          <p:nvPicPr>
            <p:cNvPr id="39" name="object 39"/>
            <p:cNvPicPr/>
            <p:nvPr/>
          </p:nvPicPr>
          <p:blipFill>
            <a:blip r:embed="rId21" cstate="print"/>
            <a:stretch>
              <a:fillRect/>
            </a:stretch>
          </p:blipFill>
          <p:spPr>
            <a:xfrm>
              <a:off x="5240664" y="4532967"/>
              <a:ext cx="84520" cy="69555"/>
            </a:xfrm>
            <a:prstGeom prst="rect">
              <a:avLst/>
            </a:prstGeom>
          </p:spPr>
        </p:pic>
        <p:pic>
          <p:nvPicPr>
            <p:cNvPr id="40" name="object 40"/>
            <p:cNvPicPr/>
            <p:nvPr/>
          </p:nvPicPr>
          <p:blipFill>
            <a:blip r:embed="rId22" cstate="print"/>
            <a:stretch>
              <a:fillRect/>
            </a:stretch>
          </p:blipFill>
          <p:spPr>
            <a:xfrm>
              <a:off x="4287439" y="5114254"/>
              <a:ext cx="88528" cy="69468"/>
            </a:xfrm>
            <a:prstGeom prst="rect">
              <a:avLst/>
            </a:prstGeom>
          </p:spPr>
        </p:pic>
        <p:pic>
          <p:nvPicPr>
            <p:cNvPr id="41" name="object 41"/>
            <p:cNvPicPr/>
            <p:nvPr/>
          </p:nvPicPr>
          <p:blipFill>
            <a:blip r:embed="rId23" cstate="print"/>
            <a:stretch>
              <a:fillRect/>
            </a:stretch>
          </p:blipFill>
          <p:spPr>
            <a:xfrm>
              <a:off x="3629613" y="5062528"/>
              <a:ext cx="88697" cy="69534"/>
            </a:xfrm>
            <a:prstGeom prst="rect">
              <a:avLst/>
            </a:prstGeom>
          </p:spPr>
        </p:pic>
        <p:pic>
          <p:nvPicPr>
            <p:cNvPr id="42" name="object 42"/>
            <p:cNvPicPr/>
            <p:nvPr/>
          </p:nvPicPr>
          <p:blipFill>
            <a:blip r:embed="rId24" cstate="print"/>
            <a:stretch>
              <a:fillRect/>
            </a:stretch>
          </p:blipFill>
          <p:spPr>
            <a:xfrm>
              <a:off x="6707588" y="4759006"/>
              <a:ext cx="84788" cy="72879"/>
            </a:xfrm>
            <a:prstGeom prst="rect">
              <a:avLst/>
            </a:prstGeom>
          </p:spPr>
        </p:pic>
        <p:pic>
          <p:nvPicPr>
            <p:cNvPr id="43" name="object 43"/>
            <p:cNvPicPr/>
            <p:nvPr/>
          </p:nvPicPr>
          <p:blipFill>
            <a:blip r:embed="rId25" cstate="print"/>
            <a:stretch>
              <a:fillRect/>
            </a:stretch>
          </p:blipFill>
          <p:spPr>
            <a:xfrm>
              <a:off x="4176294" y="5046335"/>
              <a:ext cx="84524" cy="69694"/>
            </a:xfrm>
            <a:prstGeom prst="rect">
              <a:avLst/>
            </a:prstGeom>
          </p:spPr>
        </p:pic>
        <p:pic>
          <p:nvPicPr>
            <p:cNvPr id="44" name="object 44"/>
            <p:cNvPicPr/>
            <p:nvPr/>
          </p:nvPicPr>
          <p:blipFill>
            <a:blip r:embed="rId18" cstate="print"/>
            <a:stretch>
              <a:fillRect/>
            </a:stretch>
          </p:blipFill>
          <p:spPr>
            <a:xfrm>
              <a:off x="3872117" y="4713864"/>
              <a:ext cx="88628" cy="72783"/>
            </a:xfrm>
            <a:prstGeom prst="rect">
              <a:avLst/>
            </a:prstGeom>
          </p:spPr>
        </p:pic>
        <p:sp>
          <p:nvSpPr>
            <p:cNvPr id="45" name="object 45"/>
            <p:cNvSpPr/>
            <p:nvPr/>
          </p:nvSpPr>
          <p:spPr>
            <a:xfrm>
              <a:off x="1705755" y="2677674"/>
              <a:ext cx="69850" cy="3183890"/>
            </a:xfrm>
            <a:custGeom>
              <a:avLst/>
              <a:gdLst/>
              <a:ahLst/>
              <a:cxnLst/>
              <a:rect l="l" t="t" r="r" b="b"/>
              <a:pathLst>
                <a:path w="69850" h="3183890">
                  <a:moveTo>
                    <a:pt x="69480" y="3183274"/>
                  </a:moveTo>
                  <a:lnTo>
                    <a:pt x="69480" y="0"/>
                  </a:lnTo>
                </a:path>
                <a:path w="69850" h="3183890">
                  <a:moveTo>
                    <a:pt x="69480" y="3099322"/>
                  </a:moveTo>
                  <a:lnTo>
                    <a:pt x="0" y="3099322"/>
                  </a:lnTo>
                </a:path>
              </a:pathLst>
            </a:custGeom>
            <a:ln w="734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46" name="object 46"/>
          <p:cNvSpPr txBox="1"/>
          <p:nvPr/>
        </p:nvSpPr>
        <p:spPr>
          <a:xfrm>
            <a:off x="1466888" y="5724394"/>
            <a:ext cx="218440" cy="100965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>
              <a:lnSpc>
                <a:spcPts val="1600"/>
              </a:lnSpc>
            </a:pPr>
            <a:r>
              <a:rPr sz="1350" spc="-105" dirty="0">
                <a:latin typeface="Arial"/>
                <a:cs typeface="Arial"/>
              </a:rPr>
              <a:t>0</a:t>
            </a:r>
            <a:endParaRPr sz="1350">
              <a:latin typeface="Arial"/>
              <a:cs typeface="Arial"/>
            </a:endParaRPr>
          </a:p>
        </p:txBody>
      </p:sp>
      <p:sp>
        <p:nvSpPr>
          <p:cNvPr id="47" name="object 47"/>
          <p:cNvSpPr/>
          <p:nvPr/>
        </p:nvSpPr>
        <p:spPr>
          <a:xfrm>
            <a:off x="1705754" y="5021399"/>
            <a:ext cx="69850" cy="0"/>
          </a:xfrm>
          <a:custGeom>
            <a:avLst/>
            <a:gdLst/>
            <a:ahLst/>
            <a:cxnLst/>
            <a:rect l="l" t="t" r="r" b="b"/>
            <a:pathLst>
              <a:path w="69850">
                <a:moveTo>
                  <a:pt x="69480" y="0"/>
                </a:moveTo>
                <a:lnTo>
                  <a:pt x="0" y="0"/>
                </a:lnTo>
              </a:path>
            </a:pathLst>
          </a:custGeom>
          <a:ln w="645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" name="object 48"/>
          <p:cNvSpPr txBox="1"/>
          <p:nvPr/>
        </p:nvSpPr>
        <p:spPr>
          <a:xfrm>
            <a:off x="1466888" y="4968783"/>
            <a:ext cx="218440" cy="100965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>
              <a:lnSpc>
                <a:spcPts val="1600"/>
              </a:lnSpc>
            </a:pPr>
            <a:r>
              <a:rPr sz="1350" spc="-105" dirty="0">
                <a:latin typeface="Arial"/>
                <a:cs typeface="Arial"/>
              </a:rPr>
              <a:t>1</a:t>
            </a:r>
            <a:endParaRPr sz="1350">
              <a:latin typeface="Arial"/>
              <a:cs typeface="Arial"/>
            </a:endParaRPr>
          </a:p>
        </p:txBody>
      </p:sp>
      <p:sp>
        <p:nvSpPr>
          <p:cNvPr id="49" name="object 49"/>
          <p:cNvSpPr/>
          <p:nvPr/>
        </p:nvSpPr>
        <p:spPr>
          <a:xfrm>
            <a:off x="1705754" y="3516794"/>
            <a:ext cx="69850" cy="752475"/>
          </a:xfrm>
          <a:custGeom>
            <a:avLst/>
            <a:gdLst/>
            <a:ahLst/>
            <a:cxnLst/>
            <a:rect l="l" t="t" r="r" b="b"/>
            <a:pathLst>
              <a:path w="69850" h="752475">
                <a:moveTo>
                  <a:pt x="69480" y="752369"/>
                </a:moveTo>
                <a:lnTo>
                  <a:pt x="0" y="752369"/>
                </a:lnTo>
              </a:path>
              <a:path w="69850" h="752475">
                <a:moveTo>
                  <a:pt x="69480" y="0"/>
                </a:moveTo>
                <a:lnTo>
                  <a:pt x="0" y="0"/>
                </a:lnTo>
              </a:path>
            </a:pathLst>
          </a:custGeom>
          <a:ln w="734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" name="object 50"/>
          <p:cNvSpPr txBox="1"/>
          <p:nvPr/>
        </p:nvSpPr>
        <p:spPr>
          <a:xfrm>
            <a:off x="1466888" y="3464178"/>
            <a:ext cx="218440" cy="100965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>
              <a:lnSpc>
                <a:spcPts val="1600"/>
              </a:lnSpc>
            </a:pPr>
            <a:r>
              <a:rPr sz="1350" spc="-105" dirty="0">
                <a:latin typeface="Arial"/>
                <a:cs typeface="Arial"/>
              </a:rPr>
              <a:t>3</a:t>
            </a:r>
            <a:endParaRPr sz="1350">
              <a:latin typeface="Arial"/>
              <a:cs typeface="Arial"/>
            </a:endParaRPr>
          </a:p>
        </p:txBody>
      </p:sp>
      <p:sp>
        <p:nvSpPr>
          <p:cNvPr id="51" name="object 51"/>
          <p:cNvSpPr/>
          <p:nvPr/>
        </p:nvSpPr>
        <p:spPr>
          <a:xfrm>
            <a:off x="1705754" y="2761196"/>
            <a:ext cx="69850" cy="0"/>
          </a:xfrm>
          <a:custGeom>
            <a:avLst/>
            <a:gdLst/>
            <a:ahLst/>
            <a:cxnLst/>
            <a:rect l="l" t="t" r="r" b="b"/>
            <a:pathLst>
              <a:path w="69850">
                <a:moveTo>
                  <a:pt x="69480" y="0"/>
                </a:moveTo>
                <a:lnTo>
                  <a:pt x="0" y="0"/>
                </a:lnTo>
              </a:path>
            </a:pathLst>
          </a:custGeom>
          <a:ln w="645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" name="object 52"/>
          <p:cNvSpPr txBox="1"/>
          <p:nvPr/>
        </p:nvSpPr>
        <p:spPr>
          <a:xfrm>
            <a:off x="1466888" y="2708715"/>
            <a:ext cx="218440" cy="100965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>
              <a:lnSpc>
                <a:spcPts val="1600"/>
              </a:lnSpc>
            </a:pPr>
            <a:r>
              <a:rPr sz="1350" spc="-105" dirty="0">
                <a:latin typeface="Arial"/>
                <a:cs typeface="Arial"/>
              </a:rPr>
              <a:t>4</a:t>
            </a:r>
            <a:endParaRPr sz="1350">
              <a:latin typeface="Arial"/>
              <a:cs typeface="Arial"/>
            </a:endParaRPr>
          </a:p>
        </p:txBody>
      </p:sp>
      <p:sp>
        <p:nvSpPr>
          <p:cNvPr id="53" name="object 53"/>
          <p:cNvSpPr txBox="1"/>
          <p:nvPr/>
        </p:nvSpPr>
        <p:spPr>
          <a:xfrm>
            <a:off x="1277790" y="4211174"/>
            <a:ext cx="407670" cy="116205"/>
          </a:xfrm>
          <a:prstGeom prst="rect">
            <a:avLst/>
          </a:prstGeom>
        </p:spPr>
        <p:txBody>
          <a:bodyPr vert="vert270" wrap="square" lIns="0" tIns="17145" rIns="0" bIns="0" rtlCol="0">
            <a:spAutoFit/>
          </a:bodyPr>
          <a:lstStyle/>
          <a:p>
            <a:pPr marL="22225" marR="5080" indent="-10160">
              <a:lnSpc>
                <a:spcPts val="1490"/>
              </a:lnSpc>
              <a:spcBef>
                <a:spcPts val="135"/>
              </a:spcBef>
            </a:pPr>
            <a:r>
              <a:rPr sz="1350" spc="-220" dirty="0">
                <a:latin typeface="Arial"/>
                <a:cs typeface="Arial"/>
              </a:rPr>
              <a:t>Y</a:t>
            </a:r>
            <a:r>
              <a:rPr sz="1350" spc="-150" dirty="0">
                <a:latin typeface="Arial"/>
                <a:cs typeface="Arial"/>
              </a:rPr>
              <a:t> 2</a:t>
            </a:r>
            <a:endParaRPr sz="1350">
              <a:latin typeface="Arial"/>
              <a:cs typeface="Arial"/>
            </a:endParaRPr>
          </a:p>
        </p:txBody>
      </p:sp>
      <p:sp>
        <p:nvSpPr>
          <p:cNvPr id="54" name="object 54"/>
          <p:cNvSpPr/>
          <p:nvPr/>
        </p:nvSpPr>
        <p:spPr>
          <a:xfrm>
            <a:off x="1775235" y="5860949"/>
            <a:ext cx="5934710" cy="55244"/>
          </a:xfrm>
          <a:custGeom>
            <a:avLst/>
            <a:gdLst/>
            <a:ahLst/>
            <a:cxnLst/>
            <a:rect l="l" t="t" r="r" b="b"/>
            <a:pathLst>
              <a:path w="5934709" h="55245">
                <a:moveTo>
                  <a:pt x="0" y="0"/>
                </a:moveTo>
                <a:lnTo>
                  <a:pt x="5934099" y="0"/>
                </a:lnTo>
              </a:path>
              <a:path w="5934709" h="55245">
                <a:moveTo>
                  <a:pt x="106864" y="0"/>
                </a:moveTo>
                <a:lnTo>
                  <a:pt x="106864" y="54887"/>
                </a:lnTo>
              </a:path>
            </a:pathLst>
          </a:custGeom>
          <a:ln w="734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" name="object 55"/>
          <p:cNvSpPr txBox="1"/>
          <p:nvPr/>
        </p:nvSpPr>
        <p:spPr>
          <a:xfrm>
            <a:off x="1836892" y="5916008"/>
            <a:ext cx="109220" cy="188595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14"/>
              </a:spcBef>
            </a:pPr>
            <a:r>
              <a:rPr sz="1050" spc="110" dirty="0">
                <a:latin typeface="Arial"/>
                <a:cs typeface="Arial"/>
              </a:rPr>
              <a:t>0</a:t>
            </a:r>
            <a:endParaRPr sz="1050">
              <a:latin typeface="Arial"/>
              <a:cs typeface="Arial"/>
            </a:endParaRPr>
          </a:p>
        </p:txBody>
      </p:sp>
      <p:sp>
        <p:nvSpPr>
          <p:cNvPr id="56" name="object 56"/>
          <p:cNvSpPr/>
          <p:nvPr/>
        </p:nvSpPr>
        <p:spPr>
          <a:xfrm>
            <a:off x="3295750" y="5860949"/>
            <a:ext cx="0" cy="55244"/>
          </a:xfrm>
          <a:custGeom>
            <a:avLst/>
            <a:gdLst/>
            <a:ahLst/>
            <a:cxnLst/>
            <a:rect l="l" t="t" r="r" b="b"/>
            <a:pathLst>
              <a:path h="55245">
                <a:moveTo>
                  <a:pt x="0" y="0"/>
                </a:moveTo>
                <a:lnTo>
                  <a:pt x="0" y="54887"/>
                </a:lnTo>
              </a:path>
            </a:pathLst>
          </a:custGeom>
          <a:ln w="8221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" name="object 57"/>
          <p:cNvSpPr txBox="1"/>
          <p:nvPr/>
        </p:nvSpPr>
        <p:spPr>
          <a:xfrm>
            <a:off x="3250560" y="5916008"/>
            <a:ext cx="109220" cy="188595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14"/>
              </a:spcBef>
            </a:pPr>
            <a:r>
              <a:rPr sz="1050" spc="110" dirty="0">
                <a:latin typeface="Arial"/>
                <a:cs typeface="Arial"/>
              </a:rPr>
              <a:t>2</a:t>
            </a:r>
            <a:endParaRPr sz="1050">
              <a:latin typeface="Arial"/>
              <a:cs typeface="Arial"/>
            </a:endParaRPr>
          </a:p>
        </p:txBody>
      </p:sp>
      <p:sp>
        <p:nvSpPr>
          <p:cNvPr id="58" name="object 58"/>
          <p:cNvSpPr/>
          <p:nvPr/>
        </p:nvSpPr>
        <p:spPr>
          <a:xfrm>
            <a:off x="4705379" y="5860949"/>
            <a:ext cx="1414145" cy="55244"/>
          </a:xfrm>
          <a:custGeom>
            <a:avLst/>
            <a:gdLst/>
            <a:ahLst/>
            <a:cxnLst/>
            <a:rect l="l" t="t" r="r" b="b"/>
            <a:pathLst>
              <a:path w="1414145" h="55245">
                <a:moveTo>
                  <a:pt x="0" y="0"/>
                </a:moveTo>
                <a:lnTo>
                  <a:pt x="0" y="54887"/>
                </a:lnTo>
              </a:path>
              <a:path w="1414145" h="55245">
                <a:moveTo>
                  <a:pt x="1414078" y="0"/>
                </a:moveTo>
                <a:lnTo>
                  <a:pt x="1414078" y="54887"/>
                </a:lnTo>
              </a:path>
            </a:pathLst>
          </a:custGeom>
          <a:ln w="734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" name="object 59"/>
          <p:cNvSpPr txBox="1"/>
          <p:nvPr/>
        </p:nvSpPr>
        <p:spPr>
          <a:xfrm>
            <a:off x="6074096" y="5916008"/>
            <a:ext cx="109220" cy="188595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14"/>
              </a:spcBef>
            </a:pPr>
            <a:r>
              <a:rPr sz="1050" spc="110" dirty="0">
                <a:latin typeface="Arial"/>
                <a:cs typeface="Arial"/>
              </a:rPr>
              <a:t>6</a:t>
            </a:r>
            <a:endParaRPr sz="1050">
              <a:latin typeface="Arial"/>
              <a:cs typeface="Arial"/>
            </a:endParaRPr>
          </a:p>
        </p:txBody>
      </p:sp>
      <p:sp>
        <p:nvSpPr>
          <p:cNvPr id="60" name="object 60"/>
          <p:cNvSpPr/>
          <p:nvPr/>
        </p:nvSpPr>
        <p:spPr>
          <a:xfrm>
            <a:off x="7528915" y="5860949"/>
            <a:ext cx="0" cy="55244"/>
          </a:xfrm>
          <a:custGeom>
            <a:avLst/>
            <a:gdLst/>
            <a:ahLst/>
            <a:cxnLst/>
            <a:rect l="l" t="t" r="r" b="b"/>
            <a:pathLst>
              <a:path h="55245">
                <a:moveTo>
                  <a:pt x="0" y="0"/>
                </a:moveTo>
                <a:lnTo>
                  <a:pt x="0" y="54887"/>
                </a:lnTo>
              </a:path>
            </a:pathLst>
          </a:custGeom>
          <a:ln w="8221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" name="object 61"/>
          <p:cNvSpPr txBox="1"/>
          <p:nvPr/>
        </p:nvSpPr>
        <p:spPr>
          <a:xfrm>
            <a:off x="7483725" y="5916008"/>
            <a:ext cx="109220" cy="188595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14"/>
              </a:spcBef>
            </a:pPr>
            <a:r>
              <a:rPr sz="1050" spc="110" dirty="0">
                <a:latin typeface="Arial"/>
                <a:cs typeface="Arial"/>
              </a:rPr>
              <a:t>8</a:t>
            </a:r>
            <a:endParaRPr sz="1050">
              <a:latin typeface="Arial"/>
              <a:cs typeface="Arial"/>
            </a:endParaRPr>
          </a:p>
        </p:txBody>
      </p:sp>
      <p:sp>
        <p:nvSpPr>
          <p:cNvPr id="62" name="object 62"/>
          <p:cNvSpPr txBox="1"/>
          <p:nvPr/>
        </p:nvSpPr>
        <p:spPr>
          <a:xfrm>
            <a:off x="4660531" y="5916008"/>
            <a:ext cx="166370" cy="348615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>
              <a:lnSpc>
                <a:spcPts val="1140"/>
              </a:lnSpc>
              <a:spcBef>
                <a:spcPts val="114"/>
              </a:spcBef>
            </a:pPr>
            <a:r>
              <a:rPr sz="1050" spc="110" dirty="0">
                <a:latin typeface="Arial"/>
                <a:cs typeface="Arial"/>
              </a:rPr>
              <a:t>4</a:t>
            </a:r>
            <a:endParaRPr sz="1050">
              <a:latin typeface="Arial"/>
              <a:cs typeface="Arial"/>
            </a:endParaRPr>
          </a:p>
          <a:p>
            <a:pPr marL="15875">
              <a:lnSpc>
                <a:spcPts val="1380"/>
              </a:lnSpc>
            </a:pPr>
            <a:r>
              <a:rPr sz="1250" spc="180" dirty="0">
                <a:latin typeface="Arial"/>
                <a:cs typeface="Arial"/>
              </a:rPr>
              <a:t>X</a:t>
            </a:r>
            <a:endParaRPr sz="1250">
              <a:latin typeface="Arial"/>
              <a:cs typeface="Arial"/>
            </a:endParaRPr>
          </a:p>
        </p:txBody>
      </p:sp>
      <p:grpSp>
        <p:nvGrpSpPr>
          <p:cNvPr id="63" name="object 63"/>
          <p:cNvGrpSpPr/>
          <p:nvPr/>
        </p:nvGrpSpPr>
        <p:grpSpPr>
          <a:xfrm>
            <a:off x="1831657" y="3860291"/>
            <a:ext cx="5770245" cy="1590675"/>
            <a:chOff x="1831657" y="3860291"/>
            <a:chExt cx="5770245" cy="1590675"/>
          </a:xfrm>
        </p:grpSpPr>
        <p:sp>
          <p:nvSpPr>
            <p:cNvPr id="64" name="object 64"/>
            <p:cNvSpPr/>
            <p:nvPr/>
          </p:nvSpPr>
          <p:spPr>
            <a:xfrm>
              <a:off x="1836420" y="3933443"/>
              <a:ext cx="5760720" cy="1512570"/>
            </a:xfrm>
            <a:custGeom>
              <a:avLst/>
              <a:gdLst/>
              <a:ahLst/>
              <a:cxnLst/>
              <a:rect l="l" t="t" r="r" b="b"/>
              <a:pathLst>
                <a:path w="5760720" h="1512570">
                  <a:moveTo>
                    <a:pt x="5760593" y="0"/>
                  </a:moveTo>
                  <a:lnTo>
                    <a:pt x="0" y="1512188"/>
                  </a:lnTo>
                </a:path>
              </a:pathLst>
            </a:custGeom>
            <a:ln w="9525">
              <a:solidFill>
                <a:srgbClr val="AE340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5" name="object 65"/>
            <p:cNvSpPr/>
            <p:nvPr/>
          </p:nvSpPr>
          <p:spPr>
            <a:xfrm>
              <a:off x="4317492" y="3860291"/>
              <a:ext cx="1516380" cy="1296670"/>
            </a:xfrm>
            <a:custGeom>
              <a:avLst/>
              <a:gdLst/>
              <a:ahLst/>
              <a:cxnLst/>
              <a:rect l="l" t="t" r="r" b="b"/>
              <a:pathLst>
                <a:path w="1516379" h="1296670">
                  <a:moveTo>
                    <a:pt x="76200" y="76200"/>
                  </a:moveTo>
                  <a:lnTo>
                    <a:pt x="69850" y="63500"/>
                  </a:lnTo>
                  <a:lnTo>
                    <a:pt x="38100" y="0"/>
                  </a:lnTo>
                  <a:lnTo>
                    <a:pt x="0" y="76200"/>
                  </a:lnTo>
                  <a:lnTo>
                    <a:pt x="31750" y="76200"/>
                  </a:lnTo>
                  <a:lnTo>
                    <a:pt x="31750" y="859917"/>
                  </a:lnTo>
                  <a:lnTo>
                    <a:pt x="0" y="859917"/>
                  </a:lnTo>
                  <a:lnTo>
                    <a:pt x="38100" y="936117"/>
                  </a:lnTo>
                  <a:lnTo>
                    <a:pt x="69850" y="872617"/>
                  </a:lnTo>
                  <a:lnTo>
                    <a:pt x="76200" y="859917"/>
                  </a:lnTo>
                  <a:lnTo>
                    <a:pt x="44450" y="859917"/>
                  </a:lnTo>
                  <a:lnTo>
                    <a:pt x="44450" y="76200"/>
                  </a:lnTo>
                  <a:lnTo>
                    <a:pt x="76200" y="76200"/>
                  </a:lnTo>
                  <a:close/>
                </a:path>
                <a:path w="1516379" h="1296670">
                  <a:moveTo>
                    <a:pt x="1516380" y="580644"/>
                  </a:moveTo>
                  <a:lnTo>
                    <a:pt x="1510030" y="567944"/>
                  </a:lnTo>
                  <a:lnTo>
                    <a:pt x="1478280" y="504444"/>
                  </a:lnTo>
                  <a:lnTo>
                    <a:pt x="1440180" y="580644"/>
                  </a:lnTo>
                  <a:lnTo>
                    <a:pt x="1471930" y="580644"/>
                  </a:lnTo>
                  <a:lnTo>
                    <a:pt x="1471930" y="1220343"/>
                  </a:lnTo>
                  <a:lnTo>
                    <a:pt x="1440180" y="1220343"/>
                  </a:lnTo>
                  <a:lnTo>
                    <a:pt x="1478280" y="1296543"/>
                  </a:lnTo>
                  <a:lnTo>
                    <a:pt x="1510030" y="1233043"/>
                  </a:lnTo>
                  <a:lnTo>
                    <a:pt x="1516380" y="1220343"/>
                  </a:lnTo>
                  <a:lnTo>
                    <a:pt x="1484630" y="1220343"/>
                  </a:lnTo>
                  <a:lnTo>
                    <a:pt x="1484630" y="580644"/>
                  </a:lnTo>
                  <a:lnTo>
                    <a:pt x="1516380" y="580644"/>
                  </a:lnTo>
                  <a:close/>
                </a:path>
              </a:pathLst>
            </a:custGeom>
            <a:solidFill>
              <a:srgbClr val="AE340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8532876" y="6237732"/>
            <a:ext cx="457200" cy="457200"/>
          </a:xfrm>
          <a:custGeom>
            <a:avLst/>
            <a:gdLst/>
            <a:ahLst/>
            <a:cxnLst/>
            <a:rect l="l" t="t" r="r" b="b"/>
            <a:pathLst>
              <a:path w="457200" h="457200">
                <a:moveTo>
                  <a:pt x="228600" y="0"/>
                </a:moveTo>
                <a:lnTo>
                  <a:pt x="182533" y="4644"/>
                </a:lnTo>
                <a:lnTo>
                  <a:pt x="139624" y="17964"/>
                </a:lnTo>
                <a:lnTo>
                  <a:pt x="100793" y="39041"/>
                </a:lnTo>
                <a:lnTo>
                  <a:pt x="66960" y="66955"/>
                </a:lnTo>
                <a:lnTo>
                  <a:pt x="39045" y="100788"/>
                </a:lnTo>
                <a:lnTo>
                  <a:pt x="17966" y="139619"/>
                </a:lnTo>
                <a:lnTo>
                  <a:pt x="4644" y="182529"/>
                </a:lnTo>
                <a:lnTo>
                  <a:pt x="0" y="228600"/>
                </a:lnTo>
                <a:lnTo>
                  <a:pt x="4644" y="274670"/>
                </a:lnTo>
                <a:lnTo>
                  <a:pt x="17966" y="317580"/>
                </a:lnTo>
                <a:lnTo>
                  <a:pt x="39045" y="356411"/>
                </a:lnTo>
                <a:lnTo>
                  <a:pt x="66960" y="390244"/>
                </a:lnTo>
                <a:lnTo>
                  <a:pt x="100793" y="418158"/>
                </a:lnTo>
                <a:lnTo>
                  <a:pt x="139624" y="439235"/>
                </a:lnTo>
                <a:lnTo>
                  <a:pt x="182533" y="452555"/>
                </a:lnTo>
                <a:lnTo>
                  <a:pt x="228600" y="457200"/>
                </a:lnTo>
                <a:lnTo>
                  <a:pt x="274666" y="452555"/>
                </a:lnTo>
                <a:lnTo>
                  <a:pt x="317575" y="439235"/>
                </a:lnTo>
                <a:lnTo>
                  <a:pt x="356406" y="418158"/>
                </a:lnTo>
                <a:lnTo>
                  <a:pt x="390239" y="390244"/>
                </a:lnTo>
                <a:lnTo>
                  <a:pt x="418154" y="356411"/>
                </a:lnTo>
                <a:lnTo>
                  <a:pt x="439233" y="317580"/>
                </a:lnTo>
                <a:lnTo>
                  <a:pt x="452555" y="274670"/>
                </a:lnTo>
                <a:lnTo>
                  <a:pt x="457200" y="228600"/>
                </a:lnTo>
                <a:lnTo>
                  <a:pt x="452555" y="182529"/>
                </a:lnTo>
                <a:lnTo>
                  <a:pt x="439233" y="139619"/>
                </a:lnTo>
                <a:lnTo>
                  <a:pt x="418154" y="100788"/>
                </a:lnTo>
                <a:lnTo>
                  <a:pt x="390239" y="66955"/>
                </a:lnTo>
                <a:lnTo>
                  <a:pt x="356406" y="39041"/>
                </a:lnTo>
                <a:lnTo>
                  <a:pt x="317575" y="17964"/>
                </a:lnTo>
                <a:lnTo>
                  <a:pt x="274666" y="4644"/>
                </a:lnTo>
                <a:lnTo>
                  <a:pt x="228600" y="0"/>
                </a:lnTo>
                <a:close/>
              </a:path>
            </a:pathLst>
          </a:custGeom>
          <a:solidFill>
            <a:srgbClr val="D2471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917244" y="598604"/>
            <a:ext cx="7754620" cy="4439920"/>
          </a:xfrm>
          <a:prstGeom prst="rect">
            <a:avLst/>
          </a:prstGeom>
        </p:spPr>
        <p:txBody>
          <a:bodyPr vert="horz" wrap="square" lIns="0" tIns="97155" rIns="0" bIns="0" rtlCol="0">
            <a:spAutoFit/>
          </a:bodyPr>
          <a:lstStyle/>
          <a:p>
            <a:pPr marR="5024755" algn="ctr">
              <a:lnSpc>
                <a:spcPct val="100000"/>
              </a:lnSpc>
              <a:spcBef>
                <a:spcPts val="765"/>
              </a:spcBef>
            </a:pPr>
            <a:r>
              <a:rPr sz="2400" dirty="0">
                <a:latin typeface="Perpetua"/>
                <a:cs typeface="Perpetua"/>
              </a:rPr>
              <a:t>The</a:t>
            </a:r>
            <a:r>
              <a:rPr sz="2400" spc="-25" dirty="0">
                <a:latin typeface="Perpetua"/>
                <a:cs typeface="Perpetua"/>
              </a:rPr>
              <a:t> </a:t>
            </a:r>
            <a:r>
              <a:rPr sz="2400" dirty="0">
                <a:latin typeface="Perpetua"/>
                <a:cs typeface="Perpetua"/>
              </a:rPr>
              <a:t>modelled</a:t>
            </a:r>
            <a:r>
              <a:rPr sz="2400" spc="-15" dirty="0">
                <a:latin typeface="Perpetua"/>
                <a:cs typeface="Perpetua"/>
              </a:rPr>
              <a:t> </a:t>
            </a:r>
            <a:r>
              <a:rPr sz="2400" spc="-10" dirty="0">
                <a:latin typeface="Perpetua"/>
                <a:cs typeface="Perpetua"/>
              </a:rPr>
              <a:t>equation</a:t>
            </a:r>
            <a:endParaRPr sz="2400">
              <a:latin typeface="Perpetua"/>
              <a:cs typeface="Perpetua"/>
            </a:endParaRPr>
          </a:p>
          <a:p>
            <a:pPr marL="70485" algn="ctr">
              <a:lnSpc>
                <a:spcPct val="100000"/>
              </a:lnSpc>
              <a:spcBef>
                <a:spcPts val="660"/>
              </a:spcBef>
            </a:pPr>
            <a:r>
              <a:rPr sz="2400" dirty="0">
                <a:latin typeface="Perpetua"/>
                <a:cs typeface="Perpetua"/>
              </a:rPr>
              <a:t>Y</a:t>
            </a:r>
            <a:r>
              <a:rPr sz="2400" baseline="-20833" dirty="0">
                <a:latin typeface="Perpetua"/>
                <a:cs typeface="Perpetua"/>
              </a:rPr>
              <a:t>i</a:t>
            </a:r>
            <a:r>
              <a:rPr sz="2400" dirty="0">
                <a:latin typeface="Perpetua"/>
                <a:cs typeface="Perpetua"/>
              </a:rPr>
              <a:t>=</a:t>
            </a:r>
            <a:r>
              <a:rPr sz="2400" spc="-30" dirty="0">
                <a:latin typeface="Perpetua"/>
                <a:cs typeface="Perpetua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β</a:t>
            </a:r>
            <a:r>
              <a:rPr sz="2400" baseline="-20833" dirty="0">
                <a:latin typeface="Times New Roman"/>
                <a:cs typeface="Times New Roman"/>
              </a:rPr>
              <a:t>1</a:t>
            </a:r>
            <a:r>
              <a:rPr sz="2400" spc="165" baseline="-20833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Perpetua"/>
                <a:cs typeface="Perpetua"/>
              </a:rPr>
              <a:t>+</a:t>
            </a:r>
            <a:r>
              <a:rPr sz="2400" spc="-25" dirty="0">
                <a:latin typeface="Perpetua"/>
                <a:cs typeface="Perpetua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β</a:t>
            </a:r>
            <a:r>
              <a:rPr sz="2400" baseline="-20833" dirty="0">
                <a:latin typeface="Times New Roman"/>
                <a:cs typeface="Times New Roman"/>
              </a:rPr>
              <a:t>2</a:t>
            </a:r>
            <a:r>
              <a:rPr sz="2400" spc="-7" baseline="-20833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X</a:t>
            </a:r>
            <a:r>
              <a:rPr sz="2400" baseline="-20833" dirty="0">
                <a:latin typeface="Perpetua"/>
                <a:cs typeface="Perpetua"/>
              </a:rPr>
              <a:t>i</a:t>
            </a:r>
            <a:r>
              <a:rPr sz="2400" spc="-15" baseline="-20833" dirty="0">
                <a:latin typeface="Perpetua"/>
                <a:cs typeface="Perpetua"/>
              </a:rPr>
              <a:t> </a:t>
            </a:r>
            <a:r>
              <a:rPr sz="2400" dirty="0">
                <a:latin typeface="Perpetua"/>
                <a:cs typeface="Perpetua"/>
              </a:rPr>
              <a:t>+</a:t>
            </a:r>
            <a:r>
              <a:rPr sz="2400" spc="-25" dirty="0">
                <a:latin typeface="Perpetua"/>
                <a:cs typeface="Perpetua"/>
              </a:rPr>
              <a:t> u</a:t>
            </a:r>
            <a:r>
              <a:rPr sz="2400" spc="-37" baseline="-20833" dirty="0">
                <a:latin typeface="Perpetua"/>
                <a:cs typeface="Perpetua"/>
              </a:rPr>
              <a:t>i</a:t>
            </a:r>
            <a:endParaRPr sz="2400" baseline="-20833">
              <a:latin typeface="Perpetua"/>
              <a:cs typeface="Perpetua"/>
            </a:endParaRPr>
          </a:p>
          <a:p>
            <a:pPr marL="12700" algn="ctr">
              <a:lnSpc>
                <a:spcPct val="100000"/>
              </a:lnSpc>
              <a:spcBef>
                <a:spcPts val="540"/>
              </a:spcBef>
            </a:pPr>
            <a:r>
              <a:rPr sz="2400" dirty="0">
                <a:latin typeface="Perpetua"/>
                <a:cs typeface="Perpetua"/>
              </a:rPr>
              <a:t>represents</a:t>
            </a:r>
            <a:r>
              <a:rPr sz="2400" spc="45" dirty="0">
                <a:latin typeface="Perpetua"/>
                <a:cs typeface="Perpetua"/>
              </a:rPr>
              <a:t> </a:t>
            </a:r>
            <a:r>
              <a:rPr sz="2400" dirty="0">
                <a:latin typeface="Perpetua"/>
                <a:cs typeface="Perpetua"/>
              </a:rPr>
              <a:t>what</a:t>
            </a:r>
            <a:r>
              <a:rPr sz="2400" spc="35" dirty="0">
                <a:latin typeface="Perpetua"/>
                <a:cs typeface="Perpetua"/>
              </a:rPr>
              <a:t> </a:t>
            </a:r>
            <a:r>
              <a:rPr sz="2400" dirty="0">
                <a:latin typeface="Perpetua"/>
                <a:cs typeface="Perpetua"/>
              </a:rPr>
              <a:t>happens</a:t>
            </a:r>
            <a:r>
              <a:rPr sz="2400" spc="50" dirty="0">
                <a:latin typeface="Perpetua"/>
                <a:cs typeface="Perpetua"/>
              </a:rPr>
              <a:t> </a:t>
            </a:r>
            <a:r>
              <a:rPr sz="2400" dirty="0">
                <a:latin typeface="Perpetua"/>
                <a:cs typeface="Perpetua"/>
              </a:rPr>
              <a:t>in</a:t>
            </a:r>
            <a:r>
              <a:rPr sz="2400" spc="30" dirty="0">
                <a:latin typeface="Perpetua"/>
                <a:cs typeface="Perpetua"/>
              </a:rPr>
              <a:t> </a:t>
            </a:r>
            <a:r>
              <a:rPr sz="2400" dirty="0">
                <a:latin typeface="Perpetua"/>
                <a:cs typeface="Perpetua"/>
              </a:rPr>
              <a:t>theory</a:t>
            </a:r>
            <a:r>
              <a:rPr sz="2400" spc="45" dirty="0">
                <a:latin typeface="Perpetua"/>
                <a:cs typeface="Perpetua"/>
              </a:rPr>
              <a:t> </a:t>
            </a:r>
            <a:r>
              <a:rPr sz="2400" dirty="0">
                <a:latin typeface="Perpetua"/>
                <a:cs typeface="Perpetua"/>
              </a:rPr>
              <a:t>for</a:t>
            </a:r>
            <a:r>
              <a:rPr sz="2400" spc="45" dirty="0">
                <a:latin typeface="Perpetua"/>
                <a:cs typeface="Perpetua"/>
              </a:rPr>
              <a:t> </a:t>
            </a:r>
            <a:r>
              <a:rPr sz="2400" dirty="0">
                <a:latin typeface="Perpetua"/>
                <a:cs typeface="Perpetua"/>
              </a:rPr>
              <a:t>the</a:t>
            </a:r>
            <a:r>
              <a:rPr sz="2400" spc="35" dirty="0">
                <a:latin typeface="Perpetua"/>
                <a:cs typeface="Perpetua"/>
              </a:rPr>
              <a:t> </a:t>
            </a:r>
            <a:r>
              <a:rPr sz="2400" dirty="0">
                <a:latin typeface="Perpetua"/>
                <a:cs typeface="Perpetua"/>
              </a:rPr>
              <a:t>whole</a:t>
            </a:r>
            <a:r>
              <a:rPr sz="2400" spc="40" dirty="0">
                <a:latin typeface="Perpetua"/>
                <a:cs typeface="Perpetua"/>
              </a:rPr>
              <a:t> </a:t>
            </a:r>
            <a:r>
              <a:rPr sz="2400" spc="-10" dirty="0">
                <a:latin typeface="Perpetua"/>
                <a:cs typeface="Perpetua"/>
              </a:rPr>
              <a:t>population;</a:t>
            </a:r>
            <a:r>
              <a:rPr sz="2400" spc="-60" dirty="0">
                <a:latin typeface="Perpetua"/>
                <a:cs typeface="Perpetua"/>
              </a:rPr>
              <a:t> </a:t>
            </a:r>
            <a:r>
              <a:rPr sz="2400" dirty="0">
                <a:latin typeface="Perpetua"/>
                <a:cs typeface="Perpetua"/>
              </a:rPr>
              <a:t>it</a:t>
            </a:r>
            <a:r>
              <a:rPr sz="2400" spc="35" dirty="0">
                <a:latin typeface="Perpetua"/>
                <a:cs typeface="Perpetua"/>
              </a:rPr>
              <a:t> </a:t>
            </a:r>
            <a:r>
              <a:rPr sz="2400" dirty="0">
                <a:latin typeface="Perpetua"/>
                <a:cs typeface="Perpetua"/>
              </a:rPr>
              <a:t>is</a:t>
            </a:r>
            <a:r>
              <a:rPr sz="2400" spc="45" dirty="0">
                <a:latin typeface="Perpetua"/>
                <a:cs typeface="Perpetua"/>
              </a:rPr>
              <a:t> </a:t>
            </a:r>
            <a:r>
              <a:rPr sz="2400" spc="-25" dirty="0">
                <a:latin typeface="Perpetua"/>
                <a:cs typeface="Perpetua"/>
              </a:rPr>
              <a:t>the</a:t>
            </a:r>
            <a:endParaRPr sz="2400">
              <a:latin typeface="Perpetua"/>
              <a:cs typeface="Perpetua"/>
            </a:endParaRPr>
          </a:p>
          <a:p>
            <a:pPr marR="297815" algn="ctr">
              <a:lnSpc>
                <a:spcPct val="100000"/>
              </a:lnSpc>
              <a:spcBef>
                <a:spcPts val="60"/>
              </a:spcBef>
            </a:pPr>
            <a:r>
              <a:rPr sz="2400" dirty="0">
                <a:latin typeface="Perpetua"/>
                <a:cs typeface="Perpetua"/>
              </a:rPr>
              <a:t>“true”</a:t>
            </a:r>
            <a:r>
              <a:rPr sz="2400" spc="-110" dirty="0">
                <a:latin typeface="Perpetua"/>
                <a:cs typeface="Perpetua"/>
              </a:rPr>
              <a:t> </a:t>
            </a:r>
            <a:r>
              <a:rPr sz="2400" dirty="0">
                <a:latin typeface="Perpetua"/>
                <a:cs typeface="Perpetua"/>
              </a:rPr>
              <a:t>relationship</a:t>
            </a:r>
            <a:r>
              <a:rPr sz="2400" spc="-15" dirty="0">
                <a:latin typeface="Perpetua"/>
                <a:cs typeface="Perpetua"/>
              </a:rPr>
              <a:t> </a:t>
            </a:r>
            <a:r>
              <a:rPr sz="2400" dirty="0">
                <a:latin typeface="Perpetua"/>
                <a:cs typeface="Perpetua"/>
              </a:rPr>
              <a:t>and</a:t>
            </a:r>
            <a:r>
              <a:rPr sz="2400" spc="-10" dirty="0">
                <a:latin typeface="Perpetua"/>
                <a:cs typeface="Perpetua"/>
              </a:rPr>
              <a:t> </a:t>
            </a:r>
            <a:r>
              <a:rPr sz="2400" dirty="0">
                <a:latin typeface="Perpetua"/>
                <a:cs typeface="Perpetua"/>
              </a:rPr>
              <a:t>it</a:t>
            </a:r>
            <a:r>
              <a:rPr sz="2400" spc="-15" dirty="0">
                <a:latin typeface="Perpetua"/>
                <a:cs typeface="Perpetua"/>
              </a:rPr>
              <a:t> </a:t>
            </a:r>
            <a:r>
              <a:rPr sz="2400" dirty="0">
                <a:latin typeface="Perpetua"/>
                <a:cs typeface="Perpetua"/>
              </a:rPr>
              <a:t>is</a:t>
            </a:r>
            <a:r>
              <a:rPr sz="2400" spc="-10" dirty="0">
                <a:latin typeface="Perpetua"/>
                <a:cs typeface="Perpetua"/>
              </a:rPr>
              <a:t> </a:t>
            </a:r>
            <a:r>
              <a:rPr sz="2400" dirty="0">
                <a:latin typeface="Perpetua"/>
                <a:cs typeface="Perpetua"/>
              </a:rPr>
              <a:t>characterised</a:t>
            </a:r>
            <a:r>
              <a:rPr sz="2400" spc="-15" dirty="0">
                <a:latin typeface="Perpetua"/>
                <a:cs typeface="Perpetua"/>
              </a:rPr>
              <a:t> </a:t>
            </a:r>
            <a:r>
              <a:rPr sz="2400" dirty="0">
                <a:latin typeface="Perpetua"/>
                <a:cs typeface="Perpetua"/>
              </a:rPr>
              <a:t>by</a:t>
            </a:r>
            <a:r>
              <a:rPr sz="2400" spc="-10" dirty="0">
                <a:latin typeface="Perpetua"/>
                <a:cs typeface="Perpetua"/>
              </a:rPr>
              <a:t> </a:t>
            </a:r>
            <a:r>
              <a:rPr sz="2400" dirty="0">
                <a:latin typeface="Perpetua"/>
                <a:cs typeface="Perpetua"/>
              </a:rPr>
              <a:t>parameters</a:t>
            </a:r>
            <a:r>
              <a:rPr sz="2400" spc="-20" dirty="0">
                <a:latin typeface="Perpetua"/>
                <a:cs typeface="Perpetua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β</a:t>
            </a:r>
            <a:r>
              <a:rPr sz="2400" baseline="-20833" dirty="0">
                <a:latin typeface="Times New Roman"/>
                <a:cs typeface="Times New Roman"/>
              </a:rPr>
              <a:t>1</a:t>
            </a:r>
            <a:r>
              <a:rPr sz="2400" spc="195" baseline="-20833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Perpetua"/>
                <a:cs typeface="Perpetua"/>
              </a:rPr>
              <a:t>and</a:t>
            </a:r>
            <a:r>
              <a:rPr sz="2400" spc="-15" dirty="0">
                <a:latin typeface="Perpetua"/>
                <a:cs typeface="Perpetua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β</a:t>
            </a:r>
            <a:r>
              <a:rPr sz="2400" baseline="-20833" dirty="0">
                <a:latin typeface="Times New Roman"/>
                <a:cs typeface="Times New Roman"/>
              </a:rPr>
              <a:t>2</a:t>
            </a:r>
            <a:r>
              <a:rPr sz="2400" spc="15" baseline="-20833" dirty="0">
                <a:latin typeface="Times New Roman"/>
                <a:cs typeface="Times New Roman"/>
              </a:rPr>
              <a:t> </a:t>
            </a:r>
            <a:r>
              <a:rPr sz="2400" spc="-75" baseline="-20833" dirty="0">
                <a:latin typeface="Times New Roman"/>
                <a:cs typeface="Times New Roman"/>
              </a:rPr>
              <a:t>.</a:t>
            </a:r>
            <a:endParaRPr sz="2400" baseline="-20833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335"/>
              </a:spcBef>
            </a:pPr>
            <a:endParaRPr sz="2400">
              <a:latin typeface="Times New Roman"/>
              <a:cs typeface="Times New Roman"/>
            </a:endParaRPr>
          </a:p>
          <a:p>
            <a:pPr marL="88900" marR="66040" algn="just">
              <a:lnSpc>
                <a:spcPct val="99600"/>
              </a:lnSpc>
            </a:pPr>
            <a:r>
              <a:rPr sz="2400" dirty="0">
                <a:latin typeface="Perpetua"/>
                <a:cs typeface="Perpetua"/>
              </a:rPr>
              <a:t>The</a:t>
            </a:r>
            <a:r>
              <a:rPr sz="2400" spc="465" dirty="0">
                <a:latin typeface="Perpetua"/>
                <a:cs typeface="Perpetua"/>
              </a:rPr>
              <a:t> </a:t>
            </a:r>
            <a:r>
              <a:rPr sz="2400" dirty="0">
                <a:latin typeface="Perpetua"/>
                <a:cs typeface="Perpetua"/>
              </a:rPr>
              <a:t>deterministic</a:t>
            </a:r>
            <a:r>
              <a:rPr sz="2400" spc="459" dirty="0">
                <a:latin typeface="Perpetua"/>
                <a:cs typeface="Perpetua"/>
              </a:rPr>
              <a:t> </a:t>
            </a:r>
            <a:r>
              <a:rPr sz="2400" dirty="0">
                <a:latin typeface="Perpetua"/>
                <a:cs typeface="Perpetua"/>
              </a:rPr>
              <a:t>part</a:t>
            </a:r>
            <a:r>
              <a:rPr sz="2400" spc="465" dirty="0">
                <a:latin typeface="Perpetua"/>
                <a:cs typeface="Perpetua"/>
              </a:rPr>
              <a:t> </a:t>
            </a:r>
            <a:r>
              <a:rPr sz="2400" dirty="0">
                <a:latin typeface="Perpetua"/>
                <a:cs typeface="Perpetua"/>
              </a:rPr>
              <a:t>of</a:t>
            </a:r>
            <a:r>
              <a:rPr sz="2400" spc="470" dirty="0">
                <a:latin typeface="Perpetua"/>
                <a:cs typeface="Perpetua"/>
              </a:rPr>
              <a:t> </a:t>
            </a:r>
            <a:r>
              <a:rPr sz="2400" dirty="0">
                <a:latin typeface="Perpetua"/>
                <a:cs typeface="Perpetua"/>
              </a:rPr>
              <a:t>this</a:t>
            </a:r>
            <a:r>
              <a:rPr sz="2400" spc="484" dirty="0">
                <a:latin typeface="Perpetua"/>
                <a:cs typeface="Perpetua"/>
              </a:rPr>
              <a:t> </a:t>
            </a:r>
            <a:r>
              <a:rPr sz="2400" dirty="0">
                <a:latin typeface="Perpetua"/>
                <a:cs typeface="Perpetua"/>
              </a:rPr>
              <a:t>equation</a:t>
            </a:r>
            <a:r>
              <a:rPr sz="2400" spc="484" dirty="0">
                <a:latin typeface="Perpetua"/>
                <a:cs typeface="Perpetua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β</a:t>
            </a:r>
            <a:r>
              <a:rPr sz="2400" baseline="-20833" dirty="0">
                <a:latin typeface="Times New Roman"/>
                <a:cs typeface="Times New Roman"/>
              </a:rPr>
              <a:t>1</a:t>
            </a:r>
            <a:r>
              <a:rPr sz="2400" spc="165" baseline="-20833" dirty="0">
                <a:latin typeface="Times New Roman"/>
                <a:cs typeface="Times New Roman"/>
              </a:rPr>
              <a:t>  </a:t>
            </a:r>
            <a:r>
              <a:rPr sz="2400" dirty="0">
                <a:latin typeface="Perpetua"/>
                <a:cs typeface="Perpetua"/>
              </a:rPr>
              <a:t>+</a:t>
            </a:r>
            <a:r>
              <a:rPr sz="2400" spc="475" dirty="0">
                <a:latin typeface="Perpetua"/>
                <a:cs typeface="Perpetua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β</a:t>
            </a:r>
            <a:r>
              <a:rPr sz="2400" baseline="-20833" dirty="0">
                <a:latin typeface="Times New Roman"/>
                <a:cs typeface="Times New Roman"/>
              </a:rPr>
              <a:t>2</a:t>
            </a:r>
            <a:r>
              <a:rPr sz="2400" spc="345" baseline="-20833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X</a:t>
            </a:r>
            <a:r>
              <a:rPr sz="2400" baseline="-20833" dirty="0">
                <a:latin typeface="Perpetua"/>
                <a:cs typeface="Perpetua"/>
              </a:rPr>
              <a:t>i</a:t>
            </a:r>
            <a:r>
              <a:rPr sz="2400" spc="397" baseline="-20833" dirty="0">
                <a:latin typeface="Perpetua"/>
                <a:cs typeface="Perpetua"/>
              </a:rPr>
              <a:t>  </a:t>
            </a:r>
            <a:r>
              <a:rPr sz="2400" dirty="0">
                <a:latin typeface="Perpetua"/>
                <a:cs typeface="Perpetua"/>
              </a:rPr>
              <a:t>is</a:t>
            </a:r>
            <a:r>
              <a:rPr sz="2400" spc="484" dirty="0">
                <a:latin typeface="Perpetua"/>
                <a:cs typeface="Perpetua"/>
              </a:rPr>
              <a:t> </a:t>
            </a:r>
            <a:r>
              <a:rPr sz="2400" dirty="0">
                <a:latin typeface="Perpetua"/>
                <a:cs typeface="Perpetua"/>
              </a:rPr>
              <a:t>called</a:t>
            </a:r>
            <a:r>
              <a:rPr sz="2400" spc="470" dirty="0">
                <a:latin typeface="Perpetua"/>
                <a:cs typeface="Perpetua"/>
              </a:rPr>
              <a:t> </a:t>
            </a:r>
            <a:r>
              <a:rPr sz="2400" spc="-25" dirty="0">
                <a:latin typeface="Perpetua"/>
                <a:cs typeface="Perpetua"/>
              </a:rPr>
              <a:t>the </a:t>
            </a:r>
            <a:r>
              <a:rPr sz="2400" dirty="0">
                <a:latin typeface="Perpetua"/>
                <a:cs typeface="Perpetua"/>
              </a:rPr>
              <a:t>Population</a:t>
            </a:r>
            <a:r>
              <a:rPr sz="2400" spc="25" dirty="0">
                <a:latin typeface="Perpetua"/>
                <a:cs typeface="Perpetua"/>
              </a:rPr>
              <a:t> </a:t>
            </a:r>
            <a:r>
              <a:rPr sz="2400" dirty="0">
                <a:latin typeface="Perpetua"/>
                <a:cs typeface="Perpetua"/>
              </a:rPr>
              <a:t>Regression</a:t>
            </a:r>
            <a:r>
              <a:rPr sz="2400" spc="30" dirty="0">
                <a:latin typeface="Perpetua"/>
                <a:cs typeface="Perpetua"/>
              </a:rPr>
              <a:t> </a:t>
            </a:r>
            <a:r>
              <a:rPr sz="2400" dirty="0">
                <a:latin typeface="Perpetua"/>
                <a:cs typeface="Perpetua"/>
              </a:rPr>
              <a:t>Function</a:t>
            </a:r>
            <a:r>
              <a:rPr sz="2400" spc="45" dirty="0">
                <a:latin typeface="Perpetua"/>
                <a:cs typeface="Perpetua"/>
              </a:rPr>
              <a:t> </a:t>
            </a:r>
            <a:r>
              <a:rPr sz="2400" dirty="0">
                <a:latin typeface="Perpetua"/>
                <a:cs typeface="Perpetua"/>
              </a:rPr>
              <a:t>or</a:t>
            </a:r>
            <a:r>
              <a:rPr sz="2400" spc="30" dirty="0">
                <a:latin typeface="Perpetua"/>
                <a:cs typeface="Perpetua"/>
              </a:rPr>
              <a:t> </a:t>
            </a:r>
            <a:r>
              <a:rPr sz="2400" spc="-60" dirty="0">
                <a:latin typeface="Perpetua"/>
                <a:cs typeface="Perpetua"/>
              </a:rPr>
              <a:t>PRF.</a:t>
            </a:r>
            <a:r>
              <a:rPr sz="2400" spc="-75" dirty="0">
                <a:latin typeface="Perpetua"/>
                <a:cs typeface="Perpetua"/>
              </a:rPr>
              <a:t> </a:t>
            </a:r>
            <a:r>
              <a:rPr sz="2400" dirty="0">
                <a:latin typeface="Perpetua"/>
                <a:cs typeface="Perpetua"/>
              </a:rPr>
              <a:t>It</a:t>
            </a:r>
            <a:r>
              <a:rPr sz="2400" spc="30" dirty="0">
                <a:latin typeface="Perpetua"/>
                <a:cs typeface="Perpetua"/>
              </a:rPr>
              <a:t> </a:t>
            </a:r>
            <a:r>
              <a:rPr sz="2400" dirty="0">
                <a:latin typeface="Perpetua"/>
                <a:cs typeface="Perpetua"/>
              </a:rPr>
              <a:t>represents</a:t>
            </a:r>
            <a:r>
              <a:rPr sz="2400" spc="20" dirty="0">
                <a:latin typeface="Perpetua"/>
                <a:cs typeface="Perpetua"/>
              </a:rPr>
              <a:t> </a:t>
            </a:r>
            <a:r>
              <a:rPr sz="2400" dirty="0">
                <a:latin typeface="Perpetua"/>
                <a:cs typeface="Perpetua"/>
              </a:rPr>
              <a:t>the</a:t>
            </a:r>
            <a:r>
              <a:rPr sz="2400" spc="35" dirty="0">
                <a:latin typeface="Perpetua"/>
                <a:cs typeface="Perpetua"/>
              </a:rPr>
              <a:t> </a:t>
            </a:r>
            <a:r>
              <a:rPr sz="2400" spc="-20" dirty="0">
                <a:latin typeface="Perpetua"/>
                <a:cs typeface="Perpetua"/>
              </a:rPr>
              <a:t>average,</a:t>
            </a:r>
            <a:r>
              <a:rPr sz="2400" spc="-60" dirty="0">
                <a:latin typeface="Perpetua"/>
                <a:cs typeface="Perpetua"/>
              </a:rPr>
              <a:t> </a:t>
            </a:r>
            <a:r>
              <a:rPr sz="2400" spc="-25" dirty="0">
                <a:latin typeface="Perpetua"/>
                <a:cs typeface="Perpetua"/>
              </a:rPr>
              <a:t>or </a:t>
            </a:r>
            <a:r>
              <a:rPr sz="2400" spc="-10" dirty="0">
                <a:latin typeface="Perpetua"/>
                <a:cs typeface="Perpetua"/>
              </a:rPr>
              <a:t>expected,</a:t>
            </a:r>
            <a:r>
              <a:rPr sz="2400" spc="-125" dirty="0">
                <a:latin typeface="Perpetua"/>
                <a:cs typeface="Perpetua"/>
              </a:rPr>
              <a:t> </a:t>
            </a:r>
            <a:r>
              <a:rPr sz="2400" dirty="0">
                <a:latin typeface="Perpetua"/>
                <a:cs typeface="Perpetua"/>
              </a:rPr>
              <a:t>level</a:t>
            </a:r>
            <a:r>
              <a:rPr sz="2400" spc="-45" dirty="0">
                <a:latin typeface="Perpetua"/>
                <a:cs typeface="Perpetua"/>
              </a:rPr>
              <a:t> </a:t>
            </a:r>
            <a:r>
              <a:rPr sz="2400" dirty="0">
                <a:latin typeface="Perpetua"/>
                <a:cs typeface="Perpetua"/>
              </a:rPr>
              <a:t>of</a:t>
            </a:r>
            <a:r>
              <a:rPr sz="2400" spc="-70" dirty="0">
                <a:latin typeface="Perpetua"/>
                <a:cs typeface="Perpetua"/>
              </a:rPr>
              <a:t> </a:t>
            </a:r>
            <a:r>
              <a:rPr sz="2400" dirty="0">
                <a:latin typeface="Perpetua"/>
                <a:cs typeface="Perpetua"/>
              </a:rPr>
              <a:t>Y</a:t>
            </a:r>
            <a:r>
              <a:rPr sz="2400" spc="-35" dirty="0">
                <a:latin typeface="Perpetua"/>
                <a:cs typeface="Perpetua"/>
              </a:rPr>
              <a:t> </a:t>
            </a:r>
            <a:r>
              <a:rPr sz="2400" dirty="0">
                <a:latin typeface="Perpetua"/>
                <a:cs typeface="Perpetua"/>
              </a:rPr>
              <a:t>for</a:t>
            </a:r>
            <a:r>
              <a:rPr sz="2400" spc="-40" dirty="0">
                <a:latin typeface="Perpetua"/>
                <a:cs typeface="Perpetua"/>
              </a:rPr>
              <a:t> </a:t>
            </a:r>
            <a:r>
              <a:rPr sz="2400" dirty="0">
                <a:latin typeface="Perpetua"/>
                <a:cs typeface="Perpetua"/>
              </a:rPr>
              <a:t>each</a:t>
            </a:r>
            <a:r>
              <a:rPr sz="2400" spc="-35" dirty="0">
                <a:latin typeface="Perpetua"/>
                <a:cs typeface="Perpetua"/>
              </a:rPr>
              <a:t> </a:t>
            </a:r>
            <a:r>
              <a:rPr sz="2400" dirty="0">
                <a:latin typeface="Perpetua"/>
                <a:cs typeface="Perpetua"/>
              </a:rPr>
              <a:t>given</a:t>
            </a:r>
            <a:r>
              <a:rPr sz="2400" spc="-40" dirty="0">
                <a:latin typeface="Perpetua"/>
                <a:cs typeface="Perpetua"/>
              </a:rPr>
              <a:t> </a:t>
            </a:r>
            <a:r>
              <a:rPr sz="2400" spc="-20" dirty="0">
                <a:latin typeface="Perpetua"/>
                <a:cs typeface="Perpetua"/>
              </a:rPr>
              <a:t>level</a:t>
            </a:r>
            <a:r>
              <a:rPr sz="2400" spc="-60" dirty="0">
                <a:latin typeface="Perpetua"/>
                <a:cs typeface="Perpetua"/>
              </a:rPr>
              <a:t> </a:t>
            </a:r>
            <a:r>
              <a:rPr sz="2400" dirty="0">
                <a:latin typeface="Perpetua"/>
                <a:cs typeface="Perpetua"/>
              </a:rPr>
              <a:t>of</a:t>
            </a:r>
            <a:r>
              <a:rPr sz="2400" spc="-60" dirty="0">
                <a:latin typeface="Perpetua"/>
                <a:cs typeface="Perpetua"/>
              </a:rPr>
              <a:t> </a:t>
            </a:r>
            <a:r>
              <a:rPr sz="2400" dirty="0">
                <a:latin typeface="Perpetua"/>
                <a:cs typeface="Perpetua"/>
              </a:rPr>
              <a:t>X</a:t>
            </a:r>
            <a:r>
              <a:rPr sz="2400" spc="-55" dirty="0">
                <a:latin typeface="Perpetua"/>
                <a:cs typeface="Perpetua"/>
              </a:rPr>
              <a:t> </a:t>
            </a:r>
            <a:r>
              <a:rPr sz="2400" dirty="0">
                <a:latin typeface="Perpetua"/>
                <a:cs typeface="Perpetua"/>
              </a:rPr>
              <a:t>(the</a:t>
            </a:r>
            <a:r>
              <a:rPr sz="2400" spc="-65" dirty="0">
                <a:latin typeface="Perpetua"/>
                <a:cs typeface="Perpetua"/>
              </a:rPr>
              <a:t> </a:t>
            </a:r>
            <a:r>
              <a:rPr sz="2400" spc="-10" dirty="0">
                <a:latin typeface="Perpetua"/>
                <a:cs typeface="Perpetua"/>
              </a:rPr>
              <a:t>expected</a:t>
            </a:r>
            <a:r>
              <a:rPr sz="2400" spc="-65" dirty="0">
                <a:latin typeface="Perpetua"/>
                <a:cs typeface="Perpetua"/>
              </a:rPr>
              <a:t> </a:t>
            </a:r>
            <a:r>
              <a:rPr sz="2400" spc="-10" dirty="0">
                <a:latin typeface="Perpetua"/>
                <a:cs typeface="Perpetua"/>
              </a:rPr>
              <a:t>value</a:t>
            </a:r>
            <a:r>
              <a:rPr sz="2400" spc="-70" dirty="0">
                <a:latin typeface="Perpetua"/>
                <a:cs typeface="Perpetua"/>
              </a:rPr>
              <a:t> </a:t>
            </a:r>
            <a:r>
              <a:rPr sz="2400" dirty="0">
                <a:latin typeface="Perpetua"/>
                <a:cs typeface="Perpetua"/>
              </a:rPr>
              <a:t>of</a:t>
            </a:r>
            <a:r>
              <a:rPr sz="2400" spc="-90" dirty="0">
                <a:latin typeface="Perpetua"/>
                <a:cs typeface="Perpetua"/>
              </a:rPr>
              <a:t> </a:t>
            </a:r>
            <a:r>
              <a:rPr sz="2400" spc="-50" dirty="0">
                <a:latin typeface="Perpetua"/>
                <a:cs typeface="Perpetua"/>
              </a:rPr>
              <a:t>Y </a:t>
            </a:r>
            <a:r>
              <a:rPr sz="2400" dirty="0">
                <a:latin typeface="Perpetua"/>
                <a:cs typeface="Perpetua"/>
              </a:rPr>
              <a:t>conditional</a:t>
            </a:r>
            <a:r>
              <a:rPr sz="2400" spc="75" dirty="0">
                <a:latin typeface="Perpetua"/>
                <a:cs typeface="Perpetua"/>
              </a:rPr>
              <a:t>  </a:t>
            </a:r>
            <a:r>
              <a:rPr sz="2400" dirty="0">
                <a:latin typeface="Perpetua"/>
                <a:cs typeface="Perpetua"/>
              </a:rPr>
              <a:t>upon</a:t>
            </a:r>
            <a:r>
              <a:rPr sz="2400" spc="80" dirty="0">
                <a:latin typeface="Perpetua"/>
                <a:cs typeface="Perpetua"/>
              </a:rPr>
              <a:t>  </a:t>
            </a:r>
            <a:r>
              <a:rPr sz="2400" dirty="0">
                <a:latin typeface="Perpetua"/>
                <a:cs typeface="Perpetua"/>
              </a:rPr>
              <a:t>X).</a:t>
            </a:r>
            <a:r>
              <a:rPr sz="2400" spc="595" dirty="0">
                <a:latin typeface="Perpetua"/>
                <a:cs typeface="Perpetua"/>
              </a:rPr>
              <a:t> </a:t>
            </a:r>
            <a:r>
              <a:rPr sz="2400" dirty="0">
                <a:latin typeface="Perpetua"/>
                <a:cs typeface="Perpetua"/>
              </a:rPr>
              <a:t>The</a:t>
            </a:r>
            <a:r>
              <a:rPr sz="2400" spc="70" dirty="0">
                <a:latin typeface="Perpetua"/>
                <a:cs typeface="Perpetua"/>
              </a:rPr>
              <a:t>  </a:t>
            </a:r>
            <a:r>
              <a:rPr sz="2400" dirty="0">
                <a:latin typeface="Perpetua"/>
                <a:cs typeface="Perpetua"/>
              </a:rPr>
              <a:t>errors</a:t>
            </a:r>
            <a:r>
              <a:rPr sz="2400" spc="80" dirty="0">
                <a:latin typeface="Perpetua"/>
                <a:cs typeface="Perpetua"/>
              </a:rPr>
              <a:t>  </a:t>
            </a:r>
            <a:r>
              <a:rPr sz="2400" dirty="0">
                <a:latin typeface="Perpetua"/>
                <a:cs typeface="Perpetua"/>
              </a:rPr>
              <a:t>allow</a:t>
            </a:r>
            <a:r>
              <a:rPr sz="2400" spc="70" dirty="0">
                <a:latin typeface="Perpetua"/>
                <a:cs typeface="Perpetua"/>
              </a:rPr>
              <a:t>  </a:t>
            </a:r>
            <a:r>
              <a:rPr sz="2400" dirty="0">
                <a:latin typeface="Perpetua"/>
                <a:cs typeface="Perpetua"/>
              </a:rPr>
              <a:t>for</a:t>
            </a:r>
            <a:r>
              <a:rPr sz="2400" spc="80" dirty="0">
                <a:latin typeface="Perpetua"/>
                <a:cs typeface="Perpetua"/>
              </a:rPr>
              <a:t>  </a:t>
            </a:r>
            <a:r>
              <a:rPr sz="2400" dirty="0">
                <a:latin typeface="Perpetua"/>
                <a:cs typeface="Perpetua"/>
              </a:rPr>
              <a:t>differences</a:t>
            </a:r>
            <a:r>
              <a:rPr sz="2400" spc="80" dirty="0">
                <a:latin typeface="Perpetua"/>
                <a:cs typeface="Perpetua"/>
              </a:rPr>
              <a:t>  </a:t>
            </a:r>
            <a:r>
              <a:rPr sz="2400" spc="-10" dirty="0">
                <a:latin typeface="Perpetua"/>
                <a:cs typeface="Perpetua"/>
              </a:rPr>
              <a:t>between </a:t>
            </a:r>
            <a:r>
              <a:rPr sz="2400" dirty="0">
                <a:latin typeface="Perpetua"/>
                <a:cs typeface="Perpetua"/>
              </a:rPr>
              <a:t>modelled</a:t>
            </a:r>
            <a:r>
              <a:rPr sz="2400" spc="-125" dirty="0">
                <a:latin typeface="Perpetua"/>
                <a:cs typeface="Perpetua"/>
              </a:rPr>
              <a:t> </a:t>
            </a:r>
            <a:r>
              <a:rPr sz="2400" dirty="0">
                <a:latin typeface="Perpetua"/>
                <a:cs typeface="Perpetua"/>
              </a:rPr>
              <a:t>behaviour</a:t>
            </a:r>
            <a:r>
              <a:rPr sz="2400" spc="-30" dirty="0">
                <a:latin typeface="Perpetua"/>
                <a:cs typeface="Perpetua"/>
              </a:rPr>
              <a:t> </a:t>
            </a:r>
            <a:r>
              <a:rPr sz="2400" dirty="0">
                <a:latin typeface="Perpetua"/>
                <a:cs typeface="Perpetua"/>
              </a:rPr>
              <a:t>and</a:t>
            </a:r>
            <a:r>
              <a:rPr sz="2400" spc="-40" dirty="0">
                <a:latin typeface="Perpetua"/>
                <a:cs typeface="Perpetua"/>
              </a:rPr>
              <a:t> </a:t>
            </a:r>
            <a:r>
              <a:rPr sz="2400" spc="-45" dirty="0">
                <a:latin typeface="Perpetua"/>
                <a:cs typeface="Perpetua"/>
              </a:rPr>
              <a:t>reality.</a:t>
            </a:r>
            <a:r>
              <a:rPr sz="2400" spc="-85" dirty="0">
                <a:latin typeface="Perpetua"/>
                <a:cs typeface="Perpetua"/>
              </a:rPr>
              <a:t> </a:t>
            </a:r>
            <a:r>
              <a:rPr sz="2400" dirty="0">
                <a:latin typeface="Perpetua"/>
                <a:cs typeface="Perpetua"/>
              </a:rPr>
              <a:t>They</a:t>
            </a:r>
            <a:r>
              <a:rPr sz="2400" spc="-50" dirty="0">
                <a:latin typeface="Perpetua"/>
                <a:cs typeface="Perpetua"/>
              </a:rPr>
              <a:t> </a:t>
            </a:r>
            <a:r>
              <a:rPr sz="2400" dirty="0">
                <a:latin typeface="Perpetua"/>
                <a:cs typeface="Perpetua"/>
              </a:rPr>
              <a:t>are</a:t>
            </a:r>
            <a:r>
              <a:rPr sz="2400" spc="-40" dirty="0">
                <a:latin typeface="Perpetua"/>
                <a:cs typeface="Perpetua"/>
              </a:rPr>
              <a:t> </a:t>
            </a:r>
            <a:r>
              <a:rPr sz="2400" dirty="0">
                <a:latin typeface="Perpetua"/>
                <a:cs typeface="Perpetua"/>
              </a:rPr>
              <a:t>distributed</a:t>
            </a:r>
            <a:r>
              <a:rPr sz="2400" spc="-55" dirty="0">
                <a:latin typeface="Perpetua"/>
                <a:cs typeface="Perpetua"/>
              </a:rPr>
              <a:t> </a:t>
            </a:r>
            <a:r>
              <a:rPr sz="2400" spc="-25" dirty="0">
                <a:latin typeface="Perpetua"/>
                <a:cs typeface="Perpetua"/>
              </a:rPr>
              <a:t>above</a:t>
            </a:r>
            <a:r>
              <a:rPr sz="2400" spc="-65" dirty="0">
                <a:latin typeface="Perpetua"/>
                <a:cs typeface="Perpetua"/>
              </a:rPr>
              <a:t> </a:t>
            </a:r>
            <a:r>
              <a:rPr sz="2400" dirty="0">
                <a:latin typeface="Perpetua"/>
                <a:cs typeface="Perpetua"/>
              </a:rPr>
              <a:t>and</a:t>
            </a:r>
            <a:r>
              <a:rPr sz="2400" spc="-60" dirty="0">
                <a:latin typeface="Perpetua"/>
                <a:cs typeface="Perpetua"/>
              </a:rPr>
              <a:t> </a:t>
            </a:r>
            <a:r>
              <a:rPr sz="2400" spc="-10" dirty="0">
                <a:latin typeface="Perpetua"/>
                <a:cs typeface="Perpetua"/>
              </a:rPr>
              <a:t>below </a:t>
            </a:r>
            <a:r>
              <a:rPr sz="2400" dirty="0">
                <a:latin typeface="Perpetua"/>
                <a:cs typeface="Perpetua"/>
              </a:rPr>
              <a:t>the</a:t>
            </a:r>
            <a:r>
              <a:rPr sz="2400" spc="-40" dirty="0">
                <a:latin typeface="Perpetua"/>
                <a:cs typeface="Perpetua"/>
              </a:rPr>
              <a:t> </a:t>
            </a:r>
            <a:r>
              <a:rPr sz="2400" dirty="0">
                <a:latin typeface="Perpetua"/>
                <a:cs typeface="Perpetua"/>
              </a:rPr>
              <a:t>regression</a:t>
            </a:r>
            <a:r>
              <a:rPr sz="2400" spc="-40" dirty="0">
                <a:latin typeface="Perpetua"/>
                <a:cs typeface="Perpetua"/>
              </a:rPr>
              <a:t> </a:t>
            </a:r>
            <a:r>
              <a:rPr sz="2400" spc="-10" dirty="0">
                <a:latin typeface="Perpetua"/>
                <a:cs typeface="Perpetua"/>
              </a:rPr>
              <a:t>line.</a:t>
            </a:r>
            <a:endParaRPr sz="2400">
              <a:latin typeface="Perpetua"/>
              <a:cs typeface="Perpetua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8645143" y="6356963"/>
            <a:ext cx="229870" cy="2279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664"/>
              </a:lnSpc>
            </a:pPr>
            <a:r>
              <a:rPr sz="1400" spc="-25" dirty="0">
                <a:solidFill>
                  <a:srgbClr val="FFFFFF"/>
                </a:solidFill>
                <a:latin typeface="Franklin Gothic Medium"/>
                <a:cs typeface="Franklin Gothic Medium"/>
              </a:rPr>
              <a:t>11</a:t>
            </a:r>
            <a:endParaRPr sz="1400">
              <a:latin typeface="Franklin Gothic Medium"/>
              <a:cs typeface="Franklin Gothic Medium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8458200" y="6164579"/>
            <a:ext cx="457200" cy="457200"/>
          </a:xfrm>
          <a:custGeom>
            <a:avLst/>
            <a:gdLst/>
            <a:ahLst/>
            <a:cxnLst/>
            <a:rect l="l" t="t" r="r" b="b"/>
            <a:pathLst>
              <a:path w="457200" h="457200">
                <a:moveTo>
                  <a:pt x="228600" y="0"/>
                </a:moveTo>
                <a:lnTo>
                  <a:pt x="182533" y="4644"/>
                </a:lnTo>
                <a:lnTo>
                  <a:pt x="139624" y="17964"/>
                </a:lnTo>
                <a:lnTo>
                  <a:pt x="100793" y="39041"/>
                </a:lnTo>
                <a:lnTo>
                  <a:pt x="66960" y="66955"/>
                </a:lnTo>
                <a:lnTo>
                  <a:pt x="39045" y="100788"/>
                </a:lnTo>
                <a:lnTo>
                  <a:pt x="17966" y="139619"/>
                </a:lnTo>
                <a:lnTo>
                  <a:pt x="4644" y="182529"/>
                </a:lnTo>
                <a:lnTo>
                  <a:pt x="0" y="228600"/>
                </a:lnTo>
                <a:lnTo>
                  <a:pt x="4644" y="274670"/>
                </a:lnTo>
                <a:lnTo>
                  <a:pt x="17966" y="317580"/>
                </a:lnTo>
                <a:lnTo>
                  <a:pt x="39045" y="356411"/>
                </a:lnTo>
                <a:lnTo>
                  <a:pt x="66960" y="390244"/>
                </a:lnTo>
                <a:lnTo>
                  <a:pt x="100793" y="418158"/>
                </a:lnTo>
                <a:lnTo>
                  <a:pt x="139624" y="439235"/>
                </a:lnTo>
                <a:lnTo>
                  <a:pt x="182533" y="452555"/>
                </a:lnTo>
                <a:lnTo>
                  <a:pt x="228600" y="457200"/>
                </a:lnTo>
                <a:lnTo>
                  <a:pt x="274666" y="452555"/>
                </a:lnTo>
                <a:lnTo>
                  <a:pt x="317575" y="439235"/>
                </a:lnTo>
                <a:lnTo>
                  <a:pt x="356406" y="418158"/>
                </a:lnTo>
                <a:lnTo>
                  <a:pt x="390239" y="390244"/>
                </a:lnTo>
                <a:lnTo>
                  <a:pt x="418154" y="356411"/>
                </a:lnTo>
                <a:lnTo>
                  <a:pt x="439233" y="317580"/>
                </a:lnTo>
                <a:lnTo>
                  <a:pt x="452555" y="274670"/>
                </a:lnTo>
                <a:lnTo>
                  <a:pt x="457200" y="228600"/>
                </a:lnTo>
                <a:lnTo>
                  <a:pt x="452555" y="182529"/>
                </a:lnTo>
                <a:lnTo>
                  <a:pt x="439233" y="139619"/>
                </a:lnTo>
                <a:lnTo>
                  <a:pt x="418154" y="100788"/>
                </a:lnTo>
                <a:lnTo>
                  <a:pt x="390239" y="66955"/>
                </a:lnTo>
                <a:lnTo>
                  <a:pt x="356406" y="39041"/>
                </a:lnTo>
                <a:lnTo>
                  <a:pt x="317575" y="17964"/>
                </a:lnTo>
                <a:lnTo>
                  <a:pt x="274666" y="4644"/>
                </a:lnTo>
                <a:lnTo>
                  <a:pt x="228600" y="0"/>
                </a:lnTo>
                <a:close/>
              </a:path>
            </a:pathLst>
          </a:custGeom>
          <a:solidFill>
            <a:srgbClr val="D2471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457200" y="821912"/>
            <a:ext cx="8229600" cy="41357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818639">
              <a:lnSpc>
                <a:spcPct val="100000"/>
              </a:lnSpc>
              <a:spcBef>
                <a:spcPts val="105"/>
              </a:spcBef>
            </a:pPr>
            <a:r>
              <a:rPr sz="2600" b="1" i="1" spc="-10" dirty="0">
                <a:latin typeface="Perpetua"/>
                <a:cs typeface="Perpetua"/>
              </a:rPr>
              <a:t>Why</a:t>
            </a:r>
            <a:r>
              <a:rPr sz="2600" b="1" i="1" spc="-65" dirty="0">
                <a:latin typeface="Perpetua"/>
                <a:cs typeface="Perpetua"/>
              </a:rPr>
              <a:t> </a:t>
            </a:r>
            <a:r>
              <a:rPr sz="2600" b="1" i="1" dirty="0">
                <a:latin typeface="Perpetua"/>
                <a:cs typeface="Perpetua"/>
              </a:rPr>
              <a:t>do</a:t>
            </a:r>
            <a:r>
              <a:rPr sz="2600" b="1" i="1" spc="-45" dirty="0">
                <a:latin typeface="Perpetua"/>
                <a:cs typeface="Perpetua"/>
              </a:rPr>
              <a:t> </a:t>
            </a:r>
            <a:r>
              <a:rPr sz="2600" b="1" i="1" dirty="0">
                <a:latin typeface="Perpetua"/>
                <a:cs typeface="Perpetua"/>
              </a:rPr>
              <a:t>we</a:t>
            </a:r>
            <a:r>
              <a:rPr sz="2600" b="1" i="1" spc="-60" dirty="0">
                <a:latin typeface="Perpetua"/>
                <a:cs typeface="Perpetua"/>
              </a:rPr>
              <a:t> </a:t>
            </a:r>
            <a:r>
              <a:rPr sz="2600" b="1" i="1" dirty="0">
                <a:latin typeface="Perpetua"/>
                <a:cs typeface="Perpetua"/>
              </a:rPr>
              <a:t>need</a:t>
            </a:r>
            <a:r>
              <a:rPr sz="2600" b="1" i="1" spc="-60" dirty="0">
                <a:latin typeface="Perpetua"/>
                <a:cs typeface="Perpetua"/>
              </a:rPr>
              <a:t> </a:t>
            </a:r>
            <a:r>
              <a:rPr sz="2600" b="1" i="1" dirty="0">
                <a:latin typeface="Perpetua"/>
                <a:cs typeface="Perpetua"/>
              </a:rPr>
              <a:t>an</a:t>
            </a:r>
            <a:r>
              <a:rPr sz="2600" b="1" i="1" spc="-40" dirty="0">
                <a:latin typeface="Perpetua"/>
                <a:cs typeface="Perpetua"/>
              </a:rPr>
              <a:t> </a:t>
            </a:r>
            <a:r>
              <a:rPr sz="2600" b="1" i="1" dirty="0">
                <a:latin typeface="Perpetua"/>
                <a:cs typeface="Perpetua"/>
              </a:rPr>
              <a:t>error</a:t>
            </a:r>
            <a:r>
              <a:rPr sz="2600" b="1" i="1" spc="-40" dirty="0">
                <a:latin typeface="Perpetua"/>
                <a:cs typeface="Perpetua"/>
              </a:rPr>
              <a:t> </a:t>
            </a:r>
            <a:r>
              <a:rPr sz="2600" b="1" i="1" spc="-10" dirty="0">
                <a:latin typeface="Perpetua"/>
                <a:cs typeface="Perpetua"/>
              </a:rPr>
              <a:t>term?</a:t>
            </a:r>
            <a:endParaRPr sz="2600" b="1" dirty="0">
              <a:latin typeface="Perpetua"/>
              <a:cs typeface="Perpetua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 vert="horz" wrap="square" lIns="0" tIns="72237" rIns="0" bIns="0" rtlCol="0">
            <a:spAutoFit/>
          </a:bodyPr>
          <a:lstStyle/>
          <a:p>
            <a:pPr marL="107314">
              <a:lnSpc>
                <a:spcPts val="1664"/>
              </a:lnSpc>
            </a:pPr>
            <a:fld id="{81D60167-4931-47E6-BA6A-407CBD079E47}" type="slidenum">
              <a:rPr spc="-25" dirty="0"/>
              <a:t>12</a:t>
            </a:fld>
            <a:endParaRPr spc="-25" dirty="0"/>
          </a:p>
        </p:txBody>
      </p:sp>
      <p:sp>
        <p:nvSpPr>
          <p:cNvPr id="4" name="object 4"/>
          <p:cNvSpPr txBox="1"/>
          <p:nvPr/>
        </p:nvSpPr>
        <p:spPr>
          <a:xfrm>
            <a:off x="993444" y="1628394"/>
            <a:ext cx="7369809" cy="31807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86385" marR="5080" indent="-274320">
              <a:lnSpc>
                <a:spcPct val="100000"/>
              </a:lnSpc>
              <a:spcBef>
                <a:spcPts val="100"/>
              </a:spcBef>
              <a:buClr>
                <a:srgbClr val="D24717"/>
              </a:buClr>
              <a:buSzPct val="85416"/>
              <a:buFont typeface="Segoe UI Symbol"/>
              <a:buChar char="⚫"/>
              <a:tabLst>
                <a:tab pos="286385" algn="l"/>
              </a:tabLst>
            </a:pPr>
            <a:r>
              <a:rPr sz="2400" dirty="0">
                <a:latin typeface="Perpetua"/>
                <a:cs typeface="Perpetua"/>
              </a:rPr>
              <a:t>Intrinsic</a:t>
            </a:r>
            <a:r>
              <a:rPr sz="2400" spc="-30" dirty="0">
                <a:latin typeface="Perpetua"/>
                <a:cs typeface="Perpetua"/>
              </a:rPr>
              <a:t> </a:t>
            </a:r>
            <a:r>
              <a:rPr sz="2400" dirty="0">
                <a:latin typeface="Perpetua"/>
                <a:cs typeface="Perpetua"/>
              </a:rPr>
              <a:t>randomness</a:t>
            </a:r>
            <a:r>
              <a:rPr sz="2400" spc="-45" dirty="0">
                <a:latin typeface="Perpetua"/>
                <a:cs typeface="Perpetua"/>
              </a:rPr>
              <a:t> </a:t>
            </a:r>
            <a:r>
              <a:rPr sz="2400" dirty="0">
                <a:latin typeface="Perpetua"/>
                <a:cs typeface="Perpetua"/>
              </a:rPr>
              <a:t>of</a:t>
            </a:r>
            <a:r>
              <a:rPr sz="2400" spc="-15" dirty="0">
                <a:latin typeface="Perpetua"/>
                <a:cs typeface="Perpetua"/>
              </a:rPr>
              <a:t> </a:t>
            </a:r>
            <a:r>
              <a:rPr sz="2400" dirty="0">
                <a:latin typeface="Perpetua"/>
                <a:cs typeface="Perpetua"/>
              </a:rPr>
              <a:t>human</a:t>
            </a:r>
            <a:r>
              <a:rPr sz="2400" spc="-20" dirty="0">
                <a:latin typeface="Perpetua"/>
                <a:cs typeface="Perpetua"/>
              </a:rPr>
              <a:t> </a:t>
            </a:r>
            <a:r>
              <a:rPr sz="2400" spc="-25" dirty="0">
                <a:latin typeface="Perpetua"/>
                <a:cs typeface="Perpetua"/>
              </a:rPr>
              <a:t>behaviour:</a:t>
            </a:r>
            <a:r>
              <a:rPr sz="2400" spc="-125" dirty="0">
                <a:latin typeface="Perpetua"/>
                <a:cs typeface="Perpetua"/>
              </a:rPr>
              <a:t> </a:t>
            </a:r>
            <a:r>
              <a:rPr sz="2400" dirty="0">
                <a:latin typeface="Perpetua"/>
                <a:cs typeface="Perpetua"/>
              </a:rPr>
              <a:t>social</a:t>
            </a:r>
            <a:r>
              <a:rPr sz="2400" spc="-25" dirty="0">
                <a:latin typeface="Perpetua"/>
                <a:cs typeface="Perpetua"/>
              </a:rPr>
              <a:t> </a:t>
            </a:r>
            <a:r>
              <a:rPr sz="2400" dirty="0">
                <a:latin typeface="Perpetua"/>
                <a:cs typeface="Perpetua"/>
              </a:rPr>
              <a:t>sciences</a:t>
            </a:r>
            <a:r>
              <a:rPr sz="2400" spc="-15" dirty="0">
                <a:latin typeface="Perpetua"/>
                <a:cs typeface="Perpetua"/>
              </a:rPr>
              <a:t> </a:t>
            </a:r>
            <a:r>
              <a:rPr sz="2400" dirty="0">
                <a:latin typeface="Perpetua"/>
                <a:cs typeface="Perpetua"/>
              </a:rPr>
              <a:t>are</a:t>
            </a:r>
            <a:r>
              <a:rPr sz="2400" spc="-10" dirty="0">
                <a:latin typeface="Perpetua"/>
                <a:cs typeface="Perpetua"/>
              </a:rPr>
              <a:t> </a:t>
            </a:r>
            <a:r>
              <a:rPr sz="2400" spc="-25" dirty="0">
                <a:latin typeface="Perpetua"/>
                <a:cs typeface="Perpetua"/>
              </a:rPr>
              <a:t>not </a:t>
            </a:r>
            <a:r>
              <a:rPr sz="2400" dirty="0">
                <a:latin typeface="Perpetua"/>
                <a:cs typeface="Perpetua"/>
              </a:rPr>
              <a:t>like</a:t>
            </a:r>
            <a:r>
              <a:rPr sz="2400" spc="-65" dirty="0">
                <a:latin typeface="Perpetua"/>
                <a:cs typeface="Perpetua"/>
              </a:rPr>
              <a:t> </a:t>
            </a:r>
            <a:r>
              <a:rPr sz="2400" dirty="0">
                <a:latin typeface="Perpetua"/>
                <a:cs typeface="Perpetua"/>
              </a:rPr>
              <a:t>natural</a:t>
            </a:r>
            <a:r>
              <a:rPr sz="2400" spc="-50" dirty="0">
                <a:latin typeface="Perpetua"/>
                <a:cs typeface="Perpetua"/>
              </a:rPr>
              <a:t> </a:t>
            </a:r>
            <a:r>
              <a:rPr sz="2400" spc="-10" dirty="0">
                <a:latin typeface="Perpetua"/>
                <a:cs typeface="Perpetua"/>
              </a:rPr>
              <a:t>sciences;</a:t>
            </a:r>
            <a:r>
              <a:rPr sz="2400" spc="-125" dirty="0">
                <a:latin typeface="Perpetua"/>
                <a:cs typeface="Perpetua"/>
              </a:rPr>
              <a:t> </a:t>
            </a:r>
            <a:r>
              <a:rPr sz="2400" dirty="0">
                <a:latin typeface="Perpetua"/>
                <a:cs typeface="Perpetua"/>
              </a:rPr>
              <a:t>random</a:t>
            </a:r>
            <a:r>
              <a:rPr sz="2400" spc="-60" dirty="0">
                <a:latin typeface="Perpetua"/>
                <a:cs typeface="Perpetua"/>
              </a:rPr>
              <a:t> </a:t>
            </a:r>
            <a:r>
              <a:rPr sz="2400" dirty="0">
                <a:latin typeface="Perpetua"/>
                <a:cs typeface="Perpetua"/>
              </a:rPr>
              <a:t>events</a:t>
            </a:r>
            <a:r>
              <a:rPr sz="2400" spc="-45" dirty="0">
                <a:latin typeface="Perpetua"/>
                <a:cs typeface="Perpetua"/>
              </a:rPr>
              <a:t> </a:t>
            </a:r>
            <a:r>
              <a:rPr sz="2400" dirty="0">
                <a:latin typeface="Perpetua"/>
                <a:cs typeface="Perpetua"/>
              </a:rPr>
              <a:t>can</a:t>
            </a:r>
            <a:r>
              <a:rPr sz="2400" spc="-50" dirty="0">
                <a:latin typeface="Perpetua"/>
                <a:cs typeface="Perpetua"/>
              </a:rPr>
              <a:t> </a:t>
            </a:r>
            <a:r>
              <a:rPr sz="2400" spc="-10" dirty="0">
                <a:latin typeface="Perpetua"/>
                <a:cs typeface="Perpetua"/>
              </a:rPr>
              <a:t>happen;</a:t>
            </a:r>
            <a:endParaRPr sz="2400">
              <a:latin typeface="Perpetua"/>
              <a:cs typeface="Perpetua"/>
            </a:endParaRPr>
          </a:p>
          <a:p>
            <a:pPr marL="286385" marR="132715" indent="-274320">
              <a:lnSpc>
                <a:spcPct val="100000"/>
              </a:lnSpc>
              <a:spcBef>
                <a:spcPts val="600"/>
              </a:spcBef>
              <a:buClr>
                <a:srgbClr val="D24717"/>
              </a:buClr>
              <a:buSzPct val="85416"/>
              <a:buFont typeface="Segoe UI Symbol"/>
              <a:buChar char="⚫"/>
              <a:tabLst>
                <a:tab pos="286385" algn="l"/>
              </a:tabLst>
            </a:pPr>
            <a:r>
              <a:rPr sz="2400" spc="-20" dirty="0">
                <a:latin typeface="Perpetua"/>
                <a:cs typeface="Perpetua"/>
              </a:rPr>
              <a:t>Vagueness</a:t>
            </a:r>
            <a:r>
              <a:rPr sz="2400" spc="-45" dirty="0">
                <a:latin typeface="Perpetua"/>
                <a:cs typeface="Perpetua"/>
              </a:rPr>
              <a:t> </a:t>
            </a:r>
            <a:r>
              <a:rPr sz="2400" dirty="0">
                <a:latin typeface="Perpetua"/>
                <a:cs typeface="Perpetua"/>
              </a:rPr>
              <a:t>of</a:t>
            </a:r>
            <a:r>
              <a:rPr sz="2400" spc="-30" dirty="0">
                <a:latin typeface="Perpetua"/>
                <a:cs typeface="Perpetua"/>
              </a:rPr>
              <a:t> </a:t>
            </a:r>
            <a:r>
              <a:rPr sz="2400" dirty="0">
                <a:latin typeface="Perpetua"/>
                <a:cs typeface="Perpetua"/>
              </a:rPr>
              <a:t>theory</a:t>
            </a:r>
            <a:r>
              <a:rPr sz="2400" spc="-35" dirty="0">
                <a:latin typeface="Perpetua"/>
                <a:cs typeface="Perpetua"/>
              </a:rPr>
              <a:t> </a:t>
            </a:r>
            <a:r>
              <a:rPr sz="2400" dirty="0">
                <a:latin typeface="Perpetua"/>
                <a:cs typeface="Perpetua"/>
              </a:rPr>
              <a:t>or</a:t>
            </a:r>
            <a:r>
              <a:rPr sz="2400" spc="-45" dirty="0">
                <a:latin typeface="Perpetua"/>
                <a:cs typeface="Perpetua"/>
              </a:rPr>
              <a:t> </a:t>
            </a:r>
            <a:r>
              <a:rPr sz="2400" spc="-10" dirty="0">
                <a:latin typeface="Perpetua"/>
                <a:cs typeface="Perpetua"/>
              </a:rPr>
              <a:t>unavailability</a:t>
            </a:r>
            <a:r>
              <a:rPr sz="2400" spc="-50" dirty="0">
                <a:latin typeface="Perpetua"/>
                <a:cs typeface="Perpetua"/>
              </a:rPr>
              <a:t> </a:t>
            </a:r>
            <a:r>
              <a:rPr sz="2400" dirty="0">
                <a:latin typeface="Perpetua"/>
                <a:cs typeface="Perpetua"/>
              </a:rPr>
              <a:t>of</a:t>
            </a:r>
            <a:r>
              <a:rPr sz="2400" spc="-30" dirty="0">
                <a:latin typeface="Perpetua"/>
                <a:cs typeface="Perpetua"/>
              </a:rPr>
              <a:t> </a:t>
            </a:r>
            <a:r>
              <a:rPr sz="2400" spc="-10" dirty="0">
                <a:latin typeface="Perpetua"/>
                <a:cs typeface="Perpetua"/>
              </a:rPr>
              <a:t>data:</a:t>
            </a:r>
            <a:r>
              <a:rPr sz="2400" spc="-125" dirty="0">
                <a:latin typeface="Perpetua"/>
                <a:cs typeface="Perpetua"/>
              </a:rPr>
              <a:t> </a:t>
            </a:r>
            <a:r>
              <a:rPr sz="2400" dirty="0">
                <a:latin typeface="Perpetua"/>
                <a:cs typeface="Perpetua"/>
              </a:rPr>
              <a:t>we</a:t>
            </a:r>
            <a:r>
              <a:rPr sz="2400" spc="-25" dirty="0">
                <a:latin typeface="Perpetua"/>
                <a:cs typeface="Perpetua"/>
              </a:rPr>
              <a:t> </a:t>
            </a:r>
            <a:r>
              <a:rPr sz="2400" dirty="0">
                <a:latin typeface="Perpetua"/>
                <a:cs typeface="Perpetua"/>
              </a:rPr>
              <a:t>are</a:t>
            </a:r>
            <a:r>
              <a:rPr sz="2400" spc="-45" dirty="0">
                <a:latin typeface="Perpetua"/>
                <a:cs typeface="Perpetua"/>
              </a:rPr>
              <a:t> </a:t>
            </a:r>
            <a:r>
              <a:rPr sz="2400" spc="-10" dirty="0">
                <a:latin typeface="Perpetua"/>
                <a:cs typeface="Perpetua"/>
              </a:rPr>
              <a:t>unaware</a:t>
            </a:r>
            <a:r>
              <a:rPr sz="2400" spc="-30" dirty="0">
                <a:latin typeface="Perpetua"/>
                <a:cs typeface="Perpetua"/>
              </a:rPr>
              <a:t> </a:t>
            </a:r>
            <a:r>
              <a:rPr sz="2400" spc="-25" dirty="0">
                <a:latin typeface="Perpetua"/>
                <a:cs typeface="Perpetua"/>
              </a:rPr>
              <a:t>of </a:t>
            </a:r>
            <a:r>
              <a:rPr sz="2400" dirty="0">
                <a:latin typeface="Perpetua"/>
                <a:cs typeface="Perpetua"/>
              </a:rPr>
              <a:t>other</a:t>
            </a:r>
            <a:r>
              <a:rPr sz="2400" spc="-40" dirty="0">
                <a:latin typeface="Perpetua"/>
                <a:cs typeface="Perpetua"/>
              </a:rPr>
              <a:t> </a:t>
            </a:r>
            <a:r>
              <a:rPr sz="2400" dirty="0">
                <a:latin typeface="Perpetua"/>
                <a:cs typeface="Perpetua"/>
              </a:rPr>
              <a:t>factors</a:t>
            </a:r>
            <a:r>
              <a:rPr sz="2400" spc="-25" dirty="0">
                <a:latin typeface="Perpetua"/>
                <a:cs typeface="Perpetua"/>
              </a:rPr>
              <a:t> </a:t>
            </a:r>
            <a:r>
              <a:rPr sz="2400" dirty="0">
                <a:latin typeface="Perpetua"/>
                <a:cs typeface="Perpetua"/>
              </a:rPr>
              <a:t>(as</a:t>
            </a:r>
            <a:r>
              <a:rPr sz="2400" spc="-25" dirty="0">
                <a:latin typeface="Perpetua"/>
                <a:cs typeface="Perpetua"/>
              </a:rPr>
              <a:t> </a:t>
            </a:r>
            <a:r>
              <a:rPr sz="2400" dirty="0">
                <a:latin typeface="Perpetua"/>
                <a:cs typeface="Perpetua"/>
              </a:rPr>
              <a:t>we</a:t>
            </a:r>
            <a:r>
              <a:rPr sz="2400" spc="-10" dirty="0">
                <a:latin typeface="Perpetua"/>
                <a:cs typeface="Perpetua"/>
              </a:rPr>
              <a:t> </a:t>
            </a:r>
            <a:r>
              <a:rPr sz="2400" dirty="0">
                <a:latin typeface="Perpetua"/>
                <a:cs typeface="Perpetua"/>
              </a:rPr>
              <a:t>will</a:t>
            </a:r>
            <a:r>
              <a:rPr sz="2400" spc="-40" dirty="0">
                <a:latin typeface="Perpetua"/>
                <a:cs typeface="Perpetua"/>
              </a:rPr>
              <a:t> </a:t>
            </a:r>
            <a:r>
              <a:rPr sz="2400" dirty="0">
                <a:latin typeface="Perpetua"/>
                <a:cs typeface="Perpetua"/>
              </a:rPr>
              <a:t>see</a:t>
            </a:r>
            <a:r>
              <a:rPr sz="2400" spc="-15" dirty="0">
                <a:latin typeface="Perpetua"/>
                <a:cs typeface="Perpetua"/>
              </a:rPr>
              <a:t> </a:t>
            </a:r>
            <a:r>
              <a:rPr sz="2400" dirty="0">
                <a:latin typeface="Perpetua"/>
                <a:cs typeface="Perpetua"/>
              </a:rPr>
              <a:t>this</a:t>
            </a:r>
            <a:r>
              <a:rPr sz="2400" spc="-30" dirty="0">
                <a:latin typeface="Perpetua"/>
                <a:cs typeface="Perpetua"/>
              </a:rPr>
              <a:t> </a:t>
            </a:r>
            <a:r>
              <a:rPr sz="2400" dirty="0">
                <a:latin typeface="Perpetua"/>
                <a:cs typeface="Perpetua"/>
              </a:rPr>
              <a:t>can</a:t>
            </a:r>
            <a:r>
              <a:rPr sz="2400" spc="-20" dirty="0">
                <a:latin typeface="Perpetua"/>
                <a:cs typeface="Perpetua"/>
              </a:rPr>
              <a:t> </a:t>
            </a:r>
            <a:r>
              <a:rPr sz="2400" dirty="0">
                <a:latin typeface="Perpetua"/>
                <a:cs typeface="Perpetua"/>
              </a:rPr>
              <a:t>be</a:t>
            </a:r>
            <a:r>
              <a:rPr sz="2400" spc="-35" dirty="0">
                <a:latin typeface="Perpetua"/>
                <a:cs typeface="Perpetua"/>
              </a:rPr>
              <a:t> </a:t>
            </a:r>
            <a:r>
              <a:rPr sz="2400" dirty="0">
                <a:latin typeface="Perpetua"/>
                <a:cs typeface="Perpetua"/>
              </a:rPr>
              <a:t>a</a:t>
            </a:r>
            <a:r>
              <a:rPr sz="2400" spc="-20" dirty="0">
                <a:latin typeface="Perpetua"/>
                <a:cs typeface="Perpetua"/>
              </a:rPr>
              <a:t> </a:t>
            </a:r>
            <a:r>
              <a:rPr sz="2400" dirty="0">
                <a:latin typeface="Perpetua"/>
                <a:cs typeface="Perpetua"/>
              </a:rPr>
              <a:t>serious</a:t>
            </a:r>
            <a:r>
              <a:rPr sz="2400" spc="-35" dirty="0">
                <a:latin typeface="Perpetua"/>
                <a:cs typeface="Perpetua"/>
              </a:rPr>
              <a:t> </a:t>
            </a:r>
            <a:r>
              <a:rPr sz="2400" spc="-10" dirty="0">
                <a:latin typeface="Perpetua"/>
                <a:cs typeface="Perpetua"/>
              </a:rPr>
              <a:t>problem);</a:t>
            </a:r>
            <a:endParaRPr sz="2400">
              <a:latin typeface="Perpetua"/>
              <a:cs typeface="Perpetua"/>
            </a:endParaRPr>
          </a:p>
          <a:p>
            <a:pPr marL="286385" marR="394335" indent="-274320">
              <a:lnSpc>
                <a:spcPct val="100000"/>
              </a:lnSpc>
              <a:spcBef>
                <a:spcPts val="600"/>
              </a:spcBef>
              <a:buClr>
                <a:srgbClr val="D24717"/>
              </a:buClr>
              <a:buSzPct val="85416"/>
              <a:buFont typeface="Segoe UI Symbol"/>
              <a:buChar char="⚫"/>
              <a:tabLst>
                <a:tab pos="286385" algn="l"/>
              </a:tabLst>
            </a:pPr>
            <a:r>
              <a:rPr sz="2400" dirty="0">
                <a:latin typeface="Perpetua"/>
                <a:cs typeface="Perpetua"/>
              </a:rPr>
              <a:t>Peripheral</a:t>
            </a:r>
            <a:r>
              <a:rPr sz="2400" spc="-35" dirty="0">
                <a:latin typeface="Perpetua"/>
                <a:cs typeface="Perpetua"/>
              </a:rPr>
              <a:t> </a:t>
            </a:r>
            <a:r>
              <a:rPr sz="2400" dirty="0">
                <a:latin typeface="Perpetua"/>
                <a:cs typeface="Perpetua"/>
              </a:rPr>
              <a:t>variables</a:t>
            </a:r>
            <a:r>
              <a:rPr sz="2400" spc="-45" dirty="0">
                <a:latin typeface="Perpetua"/>
                <a:cs typeface="Perpetua"/>
              </a:rPr>
              <a:t> </a:t>
            </a:r>
            <a:r>
              <a:rPr sz="2400" dirty="0">
                <a:latin typeface="Perpetua"/>
                <a:cs typeface="Perpetua"/>
              </a:rPr>
              <a:t>whose</a:t>
            </a:r>
            <a:r>
              <a:rPr sz="2400" spc="-35" dirty="0">
                <a:latin typeface="Perpetua"/>
                <a:cs typeface="Perpetua"/>
              </a:rPr>
              <a:t> </a:t>
            </a:r>
            <a:r>
              <a:rPr sz="2400" dirty="0">
                <a:latin typeface="Perpetua"/>
                <a:cs typeface="Perpetua"/>
              </a:rPr>
              <a:t>effect</a:t>
            </a:r>
            <a:r>
              <a:rPr sz="2400" spc="-25" dirty="0">
                <a:latin typeface="Perpetua"/>
                <a:cs typeface="Perpetua"/>
              </a:rPr>
              <a:t> </a:t>
            </a:r>
            <a:r>
              <a:rPr sz="2400" dirty="0">
                <a:latin typeface="Perpetua"/>
                <a:cs typeface="Perpetua"/>
              </a:rPr>
              <a:t>is</a:t>
            </a:r>
            <a:r>
              <a:rPr sz="2400" spc="-30" dirty="0">
                <a:latin typeface="Perpetua"/>
                <a:cs typeface="Perpetua"/>
              </a:rPr>
              <a:t> </a:t>
            </a:r>
            <a:r>
              <a:rPr sz="2400" dirty="0">
                <a:latin typeface="Perpetua"/>
                <a:cs typeface="Perpetua"/>
              </a:rPr>
              <a:t>so</a:t>
            </a:r>
            <a:r>
              <a:rPr sz="2400" spc="-30" dirty="0">
                <a:latin typeface="Perpetua"/>
                <a:cs typeface="Perpetua"/>
              </a:rPr>
              <a:t> </a:t>
            </a:r>
            <a:r>
              <a:rPr sz="2400" dirty="0">
                <a:latin typeface="Perpetua"/>
                <a:cs typeface="Perpetua"/>
              </a:rPr>
              <a:t>small</a:t>
            </a:r>
            <a:r>
              <a:rPr sz="2400" spc="-30" dirty="0">
                <a:latin typeface="Perpetua"/>
                <a:cs typeface="Perpetua"/>
              </a:rPr>
              <a:t> </a:t>
            </a:r>
            <a:r>
              <a:rPr sz="2400" dirty="0">
                <a:latin typeface="Perpetua"/>
                <a:cs typeface="Perpetua"/>
              </a:rPr>
              <a:t>as</a:t>
            </a:r>
            <a:r>
              <a:rPr sz="2400" spc="-30" dirty="0">
                <a:latin typeface="Perpetua"/>
                <a:cs typeface="Perpetua"/>
              </a:rPr>
              <a:t> </a:t>
            </a:r>
            <a:r>
              <a:rPr sz="2400" dirty="0">
                <a:latin typeface="Perpetua"/>
                <a:cs typeface="Perpetua"/>
              </a:rPr>
              <a:t>to</a:t>
            </a:r>
            <a:r>
              <a:rPr sz="2400" spc="-25" dirty="0">
                <a:latin typeface="Perpetua"/>
                <a:cs typeface="Perpetua"/>
              </a:rPr>
              <a:t> </a:t>
            </a:r>
            <a:r>
              <a:rPr sz="2400" dirty="0">
                <a:latin typeface="Perpetua"/>
                <a:cs typeface="Perpetua"/>
              </a:rPr>
              <a:t>be</a:t>
            </a:r>
            <a:r>
              <a:rPr sz="2400" spc="-20" dirty="0">
                <a:latin typeface="Perpetua"/>
                <a:cs typeface="Perpetua"/>
              </a:rPr>
              <a:t> </a:t>
            </a:r>
            <a:r>
              <a:rPr sz="2400" spc="-10" dirty="0">
                <a:latin typeface="Perpetua"/>
                <a:cs typeface="Perpetua"/>
              </a:rPr>
              <a:t>random; </a:t>
            </a:r>
            <a:r>
              <a:rPr sz="2400" dirty="0">
                <a:latin typeface="Perpetua"/>
                <a:cs typeface="Perpetua"/>
              </a:rPr>
              <a:t>parsimony</a:t>
            </a:r>
            <a:r>
              <a:rPr sz="2400" spc="-40" dirty="0">
                <a:latin typeface="Perpetua"/>
                <a:cs typeface="Perpetua"/>
              </a:rPr>
              <a:t> </a:t>
            </a:r>
            <a:r>
              <a:rPr sz="2400" dirty="0">
                <a:latin typeface="Perpetua"/>
                <a:cs typeface="Perpetua"/>
              </a:rPr>
              <a:t>of</a:t>
            </a:r>
            <a:r>
              <a:rPr sz="2400" spc="-10" dirty="0">
                <a:latin typeface="Perpetua"/>
                <a:cs typeface="Perpetua"/>
              </a:rPr>
              <a:t> </a:t>
            </a:r>
            <a:r>
              <a:rPr sz="2400" dirty="0">
                <a:latin typeface="Perpetua"/>
                <a:cs typeface="Perpetua"/>
              </a:rPr>
              <a:t>models</a:t>
            </a:r>
            <a:r>
              <a:rPr sz="2400" spc="-20" dirty="0">
                <a:latin typeface="Perpetua"/>
                <a:cs typeface="Perpetua"/>
              </a:rPr>
              <a:t> </a:t>
            </a:r>
            <a:r>
              <a:rPr sz="2400" dirty="0">
                <a:latin typeface="Perpetua"/>
                <a:cs typeface="Perpetua"/>
              </a:rPr>
              <a:t>is</a:t>
            </a:r>
            <a:r>
              <a:rPr sz="2400" spc="-20" dirty="0">
                <a:latin typeface="Perpetua"/>
                <a:cs typeface="Perpetua"/>
              </a:rPr>
              <a:t> </a:t>
            </a:r>
            <a:r>
              <a:rPr sz="2400" dirty="0">
                <a:latin typeface="Perpetua"/>
                <a:cs typeface="Perpetua"/>
              </a:rPr>
              <a:t>important:</a:t>
            </a:r>
            <a:r>
              <a:rPr sz="2400" spc="-125" dirty="0">
                <a:latin typeface="Perpetua"/>
                <a:cs typeface="Perpetua"/>
              </a:rPr>
              <a:t> </a:t>
            </a:r>
            <a:r>
              <a:rPr sz="2400" dirty="0">
                <a:latin typeface="Perpetua"/>
                <a:cs typeface="Perpetua"/>
              </a:rPr>
              <a:t>what</a:t>
            </a:r>
            <a:r>
              <a:rPr sz="2400" spc="-15" dirty="0">
                <a:latin typeface="Perpetua"/>
                <a:cs typeface="Perpetua"/>
              </a:rPr>
              <a:t> </a:t>
            </a:r>
            <a:r>
              <a:rPr sz="2400" dirty="0">
                <a:latin typeface="Perpetua"/>
                <a:cs typeface="Perpetua"/>
              </a:rPr>
              <a:t>is</a:t>
            </a:r>
            <a:r>
              <a:rPr sz="2400" spc="-20" dirty="0">
                <a:latin typeface="Perpetua"/>
                <a:cs typeface="Perpetua"/>
              </a:rPr>
              <a:t> </a:t>
            </a:r>
            <a:r>
              <a:rPr sz="2400" dirty="0">
                <a:latin typeface="Perpetua"/>
                <a:cs typeface="Perpetua"/>
              </a:rPr>
              <a:t>the</a:t>
            </a:r>
            <a:r>
              <a:rPr sz="2400" spc="-10" dirty="0">
                <a:latin typeface="Perpetua"/>
                <a:cs typeface="Perpetua"/>
              </a:rPr>
              <a:t> </a:t>
            </a:r>
            <a:r>
              <a:rPr sz="2400" dirty="0">
                <a:latin typeface="Perpetua"/>
                <a:cs typeface="Perpetua"/>
              </a:rPr>
              <a:t>core</a:t>
            </a:r>
            <a:r>
              <a:rPr sz="2400" spc="-10" dirty="0">
                <a:latin typeface="Perpetua"/>
                <a:cs typeface="Perpetua"/>
              </a:rPr>
              <a:t> </a:t>
            </a:r>
            <a:r>
              <a:rPr sz="2400" dirty="0">
                <a:latin typeface="Perpetua"/>
                <a:cs typeface="Perpetua"/>
              </a:rPr>
              <a:t>of</a:t>
            </a:r>
            <a:r>
              <a:rPr sz="2400" spc="-20" dirty="0">
                <a:latin typeface="Perpetua"/>
                <a:cs typeface="Perpetua"/>
              </a:rPr>
              <a:t> </a:t>
            </a:r>
            <a:r>
              <a:rPr sz="2400" spc="-25" dirty="0">
                <a:latin typeface="Perpetua"/>
                <a:cs typeface="Perpetua"/>
              </a:rPr>
              <a:t>the </a:t>
            </a:r>
            <a:r>
              <a:rPr sz="2400" dirty="0">
                <a:latin typeface="Perpetua"/>
                <a:cs typeface="Perpetua"/>
              </a:rPr>
              <a:t>modelled</a:t>
            </a:r>
            <a:r>
              <a:rPr sz="2400" spc="-50" dirty="0">
                <a:latin typeface="Perpetua"/>
                <a:cs typeface="Perpetua"/>
              </a:rPr>
              <a:t> </a:t>
            </a:r>
            <a:r>
              <a:rPr sz="2400" spc="-10" dirty="0">
                <a:latin typeface="Perpetua"/>
                <a:cs typeface="Perpetua"/>
              </a:rPr>
              <a:t>behaviour;</a:t>
            </a:r>
            <a:endParaRPr sz="2400">
              <a:latin typeface="Perpetua"/>
              <a:cs typeface="Perpetua"/>
            </a:endParaRPr>
          </a:p>
          <a:p>
            <a:pPr marL="286385" indent="-273685">
              <a:lnSpc>
                <a:spcPct val="100000"/>
              </a:lnSpc>
              <a:spcBef>
                <a:spcPts val="600"/>
              </a:spcBef>
              <a:buClr>
                <a:srgbClr val="D24717"/>
              </a:buClr>
              <a:buSzPct val="85416"/>
              <a:buFont typeface="Segoe UI Symbol"/>
              <a:buChar char="⚫"/>
              <a:tabLst>
                <a:tab pos="286385" algn="l"/>
              </a:tabLst>
            </a:pPr>
            <a:r>
              <a:rPr sz="2400" dirty="0">
                <a:latin typeface="Perpetua"/>
                <a:cs typeface="Perpetua"/>
              </a:rPr>
              <a:t>Errors</a:t>
            </a:r>
            <a:r>
              <a:rPr sz="2400" spc="-30" dirty="0">
                <a:latin typeface="Perpetua"/>
                <a:cs typeface="Perpetua"/>
              </a:rPr>
              <a:t> </a:t>
            </a:r>
            <a:r>
              <a:rPr sz="2400" dirty="0">
                <a:latin typeface="Perpetua"/>
                <a:cs typeface="Perpetua"/>
              </a:rPr>
              <a:t>of</a:t>
            </a:r>
            <a:r>
              <a:rPr sz="2400" spc="-5" dirty="0">
                <a:latin typeface="Perpetua"/>
                <a:cs typeface="Perpetua"/>
              </a:rPr>
              <a:t> </a:t>
            </a:r>
            <a:r>
              <a:rPr sz="2400" dirty="0">
                <a:latin typeface="Perpetua"/>
                <a:cs typeface="Perpetua"/>
              </a:rPr>
              <a:t>measurement</a:t>
            </a:r>
            <a:r>
              <a:rPr sz="2400" spc="-25" dirty="0">
                <a:latin typeface="Perpetua"/>
                <a:cs typeface="Perpetua"/>
              </a:rPr>
              <a:t> </a:t>
            </a:r>
            <a:r>
              <a:rPr sz="2400" dirty="0">
                <a:latin typeface="Perpetua"/>
                <a:cs typeface="Perpetua"/>
              </a:rPr>
              <a:t>in</a:t>
            </a:r>
            <a:r>
              <a:rPr sz="2400" spc="-5" dirty="0">
                <a:latin typeface="Perpetua"/>
                <a:cs typeface="Perpetua"/>
              </a:rPr>
              <a:t> </a:t>
            </a:r>
            <a:r>
              <a:rPr sz="2400" dirty="0">
                <a:latin typeface="Perpetua"/>
                <a:cs typeface="Perpetua"/>
              </a:rPr>
              <a:t>the</a:t>
            </a:r>
            <a:r>
              <a:rPr sz="2400" spc="-5" dirty="0">
                <a:latin typeface="Perpetua"/>
                <a:cs typeface="Perpetua"/>
              </a:rPr>
              <a:t> </a:t>
            </a:r>
            <a:r>
              <a:rPr sz="2400" spc="-10" dirty="0">
                <a:latin typeface="Perpetua"/>
                <a:cs typeface="Perpetua"/>
              </a:rPr>
              <a:t>data;</a:t>
            </a:r>
            <a:endParaRPr sz="2400">
              <a:latin typeface="Perpetua"/>
              <a:cs typeface="Perpetua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8458200" y="6164579"/>
            <a:ext cx="457200" cy="457200"/>
          </a:xfrm>
          <a:custGeom>
            <a:avLst/>
            <a:gdLst/>
            <a:ahLst/>
            <a:cxnLst/>
            <a:rect l="l" t="t" r="r" b="b"/>
            <a:pathLst>
              <a:path w="457200" h="457200">
                <a:moveTo>
                  <a:pt x="228600" y="0"/>
                </a:moveTo>
                <a:lnTo>
                  <a:pt x="182533" y="4644"/>
                </a:lnTo>
                <a:lnTo>
                  <a:pt x="139624" y="17964"/>
                </a:lnTo>
                <a:lnTo>
                  <a:pt x="100793" y="39041"/>
                </a:lnTo>
                <a:lnTo>
                  <a:pt x="66960" y="66955"/>
                </a:lnTo>
                <a:lnTo>
                  <a:pt x="39045" y="100788"/>
                </a:lnTo>
                <a:lnTo>
                  <a:pt x="17966" y="139619"/>
                </a:lnTo>
                <a:lnTo>
                  <a:pt x="4644" y="182529"/>
                </a:lnTo>
                <a:lnTo>
                  <a:pt x="0" y="228600"/>
                </a:lnTo>
                <a:lnTo>
                  <a:pt x="4644" y="274670"/>
                </a:lnTo>
                <a:lnTo>
                  <a:pt x="17966" y="317580"/>
                </a:lnTo>
                <a:lnTo>
                  <a:pt x="39045" y="356411"/>
                </a:lnTo>
                <a:lnTo>
                  <a:pt x="66960" y="390244"/>
                </a:lnTo>
                <a:lnTo>
                  <a:pt x="100793" y="418158"/>
                </a:lnTo>
                <a:lnTo>
                  <a:pt x="139624" y="439235"/>
                </a:lnTo>
                <a:lnTo>
                  <a:pt x="182533" y="452555"/>
                </a:lnTo>
                <a:lnTo>
                  <a:pt x="228600" y="457200"/>
                </a:lnTo>
                <a:lnTo>
                  <a:pt x="274666" y="452555"/>
                </a:lnTo>
                <a:lnTo>
                  <a:pt x="317575" y="439235"/>
                </a:lnTo>
                <a:lnTo>
                  <a:pt x="356406" y="418158"/>
                </a:lnTo>
                <a:lnTo>
                  <a:pt x="390239" y="390244"/>
                </a:lnTo>
                <a:lnTo>
                  <a:pt x="418154" y="356411"/>
                </a:lnTo>
                <a:lnTo>
                  <a:pt x="439233" y="317580"/>
                </a:lnTo>
                <a:lnTo>
                  <a:pt x="452555" y="274670"/>
                </a:lnTo>
                <a:lnTo>
                  <a:pt x="457200" y="228600"/>
                </a:lnTo>
                <a:lnTo>
                  <a:pt x="452555" y="182529"/>
                </a:lnTo>
                <a:lnTo>
                  <a:pt x="439233" y="139619"/>
                </a:lnTo>
                <a:lnTo>
                  <a:pt x="418154" y="100788"/>
                </a:lnTo>
                <a:lnTo>
                  <a:pt x="390239" y="66955"/>
                </a:lnTo>
                <a:lnTo>
                  <a:pt x="356406" y="39041"/>
                </a:lnTo>
                <a:lnTo>
                  <a:pt x="317575" y="17964"/>
                </a:lnTo>
                <a:lnTo>
                  <a:pt x="274666" y="4644"/>
                </a:lnTo>
                <a:lnTo>
                  <a:pt x="228600" y="0"/>
                </a:lnTo>
                <a:close/>
              </a:path>
            </a:pathLst>
          </a:custGeom>
          <a:solidFill>
            <a:srgbClr val="D2471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993444" y="807465"/>
            <a:ext cx="7611745" cy="633730"/>
          </a:xfrm>
          <a:prstGeom prst="rect">
            <a:avLst/>
          </a:prstGeom>
        </p:spPr>
        <p:txBody>
          <a:bodyPr vert="horz" wrap="square" lIns="0" tIns="48260" rIns="0" bIns="0" rtlCol="0">
            <a:spAutoFit/>
          </a:bodyPr>
          <a:lstStyle/>
          <a:p>
            <a:pPr marL="286385" marR="5080" indent="-274320">
              <a:lnSpc>
                <a:spcPts val="2270"/>
              </a:lnSpc>
              <a:spcBef>
                <a:spcPts val="380"/>
              </a:spcBef>
              <a:buClr>
                <a:srgbClr val="D24717"/>
              </a:buClr>
              <a:buSzPct val="83333"/>
              <a:buFont typeface="Segoe UI Symbol"/>
              <a:buChar char="⚫"/>
              <a:tabLst>
                <a:tab pos="286385" algn="l"/>
              </a:tabLst>
            </a:pPr>
            <a:r>
              <a:rPr sz="2100" dirty="0">
                <a:latin typeface="Perpetua"/>
                <a:cs typeface="Perpetua"/>
              </a:rPr>
              <a:t>Key</a:t>
            </a:r>
            <a:r>
              <a:rPr sz="2100" spc="-45" dirty="0">
                <a:latin typeface="Perpetua"/>
                <a:cs typeface="Perpetua"/>
              </a:rPr>
              <a:t> </a:t>
            </a:r>
            <a:r>
              <a:rPr sz="2100" dirty="0">
                <a:latin typeface="Perpetua"/>
                <a:cs typeface="Perpetua"/>
              </a:rPr>
              <a:t>issue</a:t>
            </a:r>
            <a:r>
              <a:rPr sz="2100" spc="-50" dirty="0">
                <a:latin typeface="Perpetua"/>
                <a:cs typeface="Perpetua"/>
              </a:rPr>
              <a:t> </a:t>
            </a:r>
            <a:r>
              <a:rPr sz="2100" dirty="0">
                <a:latin typeface="Perpetua"/>
                <a:cs typeface="Perpetua"/>
              </a:rPr>
              <a:t>is</a:t>
            </a:r>
            <a:r>
              <a:rPr sz="2100" spc="-30" dirty="0">
                <a:latin typeface="Perpetua"/>
                <a:cs typeface="Perpetua"/>
              </a:rPr>
              <a:t> </a:t>
            </a:r>
            <a:r>
              <a:rPr sz="2100" dirty="0">
                <a:latin typeface="Perpetua"/>
                <a:cs typeface="Perpetua"/>
              </a:rPr>
              <a:t>that</a:t>
            </a:r>
            <a:r>
              <a:rPr sz="2100" spc="-45" dirty="0">
                <a:latin typeface="Perpetua"/>
                <a:cs typeface="Perpetua"/>
              </a:rPr>
              <a:t> </a:t>
            </a:r>
            <a:r>
              <a:rPr sz="2100" dirty="0">
                <a:latin typeface="Perpetua"/>
                <a:cs typeface="Perpetua"/>
              </a:rPr>
              <a:t>we</a:t>
            </a:r>
            <a:r>
              <a:rPr sz="2100" spc="-40" dirty="0">
                <a:latin typeface="Perpetua"/>
                <a:cs typeface="Perpetua"/>
              </a:rPr>
              <a:t> </a:t>
            </a:r>
            <a:r>
              <a:rPr sz="2100" spc="-10" dirty="0">
                <a:latin typeface="Perpetua"/>
                <a:cs typeface="Perpetua"/>
              </a:rPr>
              <a:t>have</a:t>
            </a:r>
            <a:r>
              <a:rPr sz="2100" spc="-55" dirty="0">
                <a:latin typeface="Perpetua"/>
                <a:cs typeface="Perpetua"/>
              </a:rPr>
              <a:t> </a:t>
            </a:r>
            <a:r>
              <a:rPr sz="2100" dirty="0">
                <a:latin typeface="Perpetua"/>
                <a:cs typeface="Perpetua"/>
              </a:rPr>
              <a:t>no</a:t>
            </a:r>
            <a:r>
              <a:rPr sz="2100" spc="-40" dirty="0">
                <a:latin typeface="Perpetua"/>
                <a:cs typeface="Perpetua"/>
              </a:rPr>
              <a:t> </a:t>
            </a:r>
            <a:r>
              <a:rPr sz="2100" dirty="0">
                <a:latin typeface="Perpetua"/>
                <a:cs typeface="Perpetua"/>
              </a:rPr>
              <a:t>access</a:t>
            </a:r>
            <a:r>
              <a:rPr sz="2100" spc="-25" dirty="0">
                <a:latin typeface="Perpetua"/>
                <a:cs typeface="Perpetua"/>
              </a:rPr>
              <a:t> </a:t>
            </a:r>
            <a:r>
              <a:rPr sz="2100" dirty="0">
                <a:latin typeface="Perpetua"/>
                <a:cs typeface="Perpetua"/>
              </a:rPr>
              <a:t>to</a:t>
            </a:r>
            <a:r>
              <a:rPr sz="2100" spc="-45" dirty="0">
                <a:latin typeface="Perpetua"/>
                <a:cs typeface="Perpetua"/>
              </a:rPr>
              <a:t> </a:t>
            </a:r>
            <a:r>
              <a:rPr sz="2100" dirty="0">
                <a:latin typeface="Perpetua"/>
                <a:cs typeface="Perpetua"/>
              </a:rPr>
              <a:t>the</a:t>
            </a:r>
            <a:r>
              <a:rPr sz="2100" spc="-40" dirty="0">
                <a:latin typeface="Perpetua"/>
                <a:cs typeface="Perpetua"/>
              </a:rPr>
              <a:t> </a:t>
            </a:r>
            <a:r>
              <a:rPr sz="2100" dirty="0">
                <a:latin typeface="Perpetua"/>
                <a:cs typeface="Perpetua"/>
              </a:rPr>
              <a:t>population</a:t>
            </a:r>
            <a:r>
              <a:rPr sz="2100" spc="-35" dirty="0">
                <a:latin typeface="Perpetua"/>
                <a:cs typeface="Perpetua"/>
              </a:rPr>
              <a:t> </a:t>
            </a:r>
            <a:r>
              <a:rPr sz="1500" dirty="0">
                <a:latin typeface="Perpetua"/>
                <a:cs typeface="Perpetua"/>
              </a:rPr>
              <a:t>=&gt;</a:t>
            </a:r>
            <a:r>
              <a:rPr sz="1500" spc="110" dirty="0">
                <a:latin typeface="Perpetua"/>
                <a:cs typeface="Perpetua"/>
              </a:rPr>
              <a:t> </a:t>
            </a:r>
            <a:r>
              <a:rPr sz="2100" dirty="0">
                <a:latin typeface="Perpetua"/>
                <a:cs typeface="Perpetua"/>
              </a:rPr>
              <a:t>we</a:t>
            </a:r>
            <a:r>
              <a:rPr sz="2100" spc="-40" dirty="0">
                <a:latin typeface="Perpetua"/>
                <a:cs typeface="Perpetua"/>
              </a:rPr>
              <a:t> </a:t>
            </a:r>
            <a:r>
              <a:rPr sz="2100" dirty="0">
                <a:latin typeface="Perpetua"/>
                <a:cs typeface="Perpetua"/>
              </a:rPr>
              <a:t>use</a:t>
            </a:r>
            <a:r>
              <a:rPr sz="2100" spc="-35" dirty="0">
                <a:latin typeface="Perpetua"/>
                <a:cs typeface="Perpetua"/>
              </a:rPr>
              <a:t> </a:t>
            </a:r>
            <a:r>
              <a:rPr sz="2100" dirty="0">
                <a:latin typeface="Perpetua"/>
                <a:cs typeface="Perpetua"/>
              </a:rPr>
              <a:t>a</a:t>
            </a:r>
            <a:r>
              <a:rPr sz="2100" spc="-40" dirty="0">
                <a:latin typeface="Perpetua"/>
                <a:cs typeface="Perpetua"/>
              </a:rPr>
              <a:t> </a:t>
            </a:r>
            <a:r>
              <a:rPr sz="2100" dirty="0">
                <a:latin typeface="Perpetua"/>
                <a:cs typeface="Perpetua"/>
              </a:rPr>
              <a:t>sample</a:t>
            </a:r>
            <a:r>
              <a:rPr sz="2100" spc="-50" dirty="0">
                <a:latin typeface="Perpetua"/>
                <a:cs typeface="Perpetua"/>
              </a:rPr>
              <a:t> </a:t>
            </a:r>
            <a:r>
              <a:rPr sz="2100" spc="-25" dirty="0">
                <a:latin typeface="Perpetua"/>
                <a:cs typeface="Perpetua"/>
              </a:rPr>
              <a:t>and </a:t>
            </a:r>
            <a:r>
              <a:rPr sz="2100" dirty="0">
                <a:latin typeface="Perpetua"/>
                <a:cs typeface="Perpetua"/>
              </a:rPr>
              <a:t>derive</a:t>
            </a:r>
            <a:r>
              <a:rPr sz="2100" spc="-40" dirty="0">
                <a:latin typeface="Perpetua"/>
                <a:cs typeface="Perpetua"/>
              </a:rPr>
              <a:t> </a:t>
            </a:r>
            <a:r>
              <a:rPr sz="2100" dirty="0">
                <a:latin typeface="Perpetua"/>
                <a:cs typeface="Perpetua"/>
              </a:rPr>
              <a:t>the</a:t>
            </a:r>
            <a:r>
              <a:rPr sz="2100" spc="-30" dirty="0">
                <a:latin typeface="Perpetua"/>
                <a:cs typeface="Perpetua"/>
              </a:rPr>
              <a:t> </a:t>
            </a:r>
            <a:r>
              <a:rPr sz="2100" dirty="0">
                <a:latin typeface="Perpetua"/>
                <a:cs typeface="Perpetua"/>
              </a:rPr>
              <a:t>Sample</a:t>
            </a:r>
            <a:r>
              <a:rPr sz="2100" spc="-35" dirty="0">
                <a:latin typeface="Perpetua"/>
                <a:cs typeface="Perpetua"/>
              </a:rPr>
              <a:t> </a:t>
            </a:r>
            <a:r>
              <a:rPr sz="2100" dirty="0">
                <a:latin typeface="Perpetua"/>
                <a:cs typeface="Perpetua"/>
              </a:rPr>
              <a:t>Regression</a:t>
            </a:r>
            <a:r>
              <a:rPr sz="2100" spc="-20" dirty="0">
                <a:latin typeface="Perpetua"/>
                <a:cs typeface="Perpetua"/>
              </a:rPr>
              <a:t> </a:t>
            </a:r>
            <a:r>
              <a:rPr sz="2100" dirty="0">
                <a:latin typeface="Perpetua"/>
                <a:cs typeface="Perpetua"/>
              </a:rPr>
              <a:t>Function</a:t>
            </a:r>
            <a:r>
              <a:rPr sz="2100" spc="-25" dirty="0">
                <a:latin typeface="Perpetua"/>
                <a:cs typeface="Perpetua"/>
              </a:rPr>
              <a:t> </a:t>
            </a:r>
            <a:r>
              <a:rPr sz="2100" spc="-10" dirty="0">
                <a:latin typeface="Perpetua"/>
                <a:cs typeface="Perpetua"/>
              </a:rPr>
              <a:t>(SRF);</a:t>
            </a:r>
            <a:endParaRPr sz="2100">
              <a:latin typeface="Perpetua"/>
              <a:cs typeface="Perpetua"/>
            </a:endParaRPr>
          </a:p>
        </p:txBody>
      </p:sp>
      <p:sp>
        <p:nvSpPr>
          <p:cNvPr id="17" name="object 17"/>
          <p:cNvSpPr txBox="1"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 vert="horz" wrap="square" lIns="0" tIns="72237" rIns="0" bIns="0" rtlCol="0">
            <a:spAutoFit/>
          </a:bodyPr>
          <a:lstStyle/>
          <a:p>
            <a:pPr marL="107314">
              <a:lnSpc>
                <a:spcPts val="1664"/>
              </a:lnSpc>
            </a:pPr>
            <a:fld id="{81D60167-4931-47E6-BA6A-407CBD079E47}" type="slidenum">
              <a:rPr spc="-25" dirty="0"/>
              <a:t>13</a:t>
            </a:fld>
            <a:endParaRPr spc="-25" dirty="0"/>
          </a:p>
        </p:txBody>
      </p:sp>
      <p:sp>
        <p:nvSpPr>
          <p:cNvPr id="4" name="object 4"/>
          <p:cNvSpPr txBox="1"/>
          <p:nvPr/>
        </p:nvSpPr>
        <p:spPr>
          <a:xfrm>
            <a:off x="993444" y="4655057"/>
            <a:ext cx="7221220" cy="3454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86385" indent="-273685">
              <a:lnSpc>
                <a:spcPct val="100000"/>
              </a:lnSpc>
              <a:spcBef>
                <a:spcPts val="100"/>
              </a:spcBef>
              <a:buClr>
                <a:srgbClr val="D24717"/>
              </a:buClr>
              <a:buSzPct val="83333"/>
              <a:buFont typeface="Segoe UI Symbol"/>
              <a:buChar char="⚫"/>
              <a:tabLst>
                <a:tab pos="286385" algn="l"/>
              </a:tabLst>
            </a:pPr>
            <a:r>
              <a:rPr sz="2100" dirty="0">
                <a:latin typeface="Perpetua"/>
                <a:cs typeface="Perpetua"/>
              </a:rPr>
              <a:t>The</a:t>
            </a:r>
            <a:r>
              <a:rPr sz="2100" spc="-65" dirty="0">
                <a:latin typeface="Perpetua"/>
                <a:cs typeface="Perpetua"/>
              </a:rPr>
              <a:t> </a:t>
            </a:r>
            <a:r>
              <a:rPr sz="2100" dirty="0">
                <a:latin typeface="Perpetua"/>
                <a:cs typeface="Perpetua"/>
              </a:rPr>
              <a:t>numerical</a:t>
            </a:r>
            <a:r>
              <a:rPr sz="2100" spc="-25" dirty="0">
                <a:latin typeface="Perpetua"/>
                <a:cs typeface="Perpetua"/>
              </a:rPr>
              <a:t> </a:t>
            </a:r>
            <a:r>
              <a:rPr sz="2100" dirty="0">
                <a:latin typeface="Perpetua"/>
                <a:cs typeface="Perpetua"/>
              </a:rPr>
              <a:t>values</a:t>
            </a:r>
            <a:r>
              <a:rPr sz="2100" spc="-45" dirty="0">
                <a:latin typeface="Perpetua"/>
                <a:cs typeface="Perpetua"/>
              </a:rPr>
              <a:t> </a:t>
            </a:r>
            <a:r>
              <a:rPr sz="2100" dirty="0">
                <a:latin typeface="Perpetua"/>
                <a:cs typeface="Perpetua"/>
              </a:rPr>
              <a:t>of</a:t>
            </a:r>
            <a:r>
              <a:rPr sz="2100" spc="-30" dirty="0">
                <a:latin typeface="Perpetua"/>
                <a:cs typeface="Perpetua"/>
              </a:rPr>
              <a:t> </a:t>
            </a:r>
            <a:r>
              <a:rPr sz="2100" dirty="0">
                <a:latin typeface="Perpetua"/>
                <a:cs typeface="Perpetua"/>
              </a:rPr>
              <a:t>the</a:t>
            </a:r>
            <a:r>
              <a:rPr sz="2100" spc="-40" dirty="0">
                <a:latin typeface="Perpetua"/>
                <a:cs typeface="Perpetua"/>
              </a:rPr>
              <a:t> </a:t>
            </a:r>
            <a:r>
              <a:rPr sz="2100" dirty="0">
                <a:latin typeface="Perpetua"/>
                <a:cs typeface="Perpetua"/>
              </a:rPr>
              <a:t>estimators</a:t>
            </a:r>
            <a:r>
              <a:rPr sz="2100" spc="-15" dirty="0">
                <a:latin typeface="Perpetua"/>
                <a:cs typeface="Perpetua"/>
              </a:rPr>
              <a:t> </a:t>
            </a:r>
            <a:r>
              <a:rPr sz="2100" dirty="0">
                <a:latin typeface="Perpetua"/>
                <a:cs typeface="Perpetua"/>
              </a:rPr>
              <a:t>that</a:t>
            </a:r>
            <a:r>
              <a:rPr sz="2100" spc="-40" dirty="0">
                <a:latin typeface="Perpetua"/>
                <a:cs typeface="Perpetua"/>
              </a:rPr>
              <a:t> </a:t>
            </a:r>
            <a:r>
              <a:rPr sz="2100" dirty="0">
                <a:latin typeface="Perpetua"/>
                <a:cs typeface="Perpetua"/>
              </a:rPr>
              <a:t>we</a:t>
            </a:r>
            <a:r>
              <a:rPr sz="2100" spc="-40" dirty="0">
                <a:latin typeface="Perpetua"/>
                <a:cs typeface="Perpetua"/>
              </a:rPr>
              <a:t> </a:t>
            </a:r>
            <a:r>
              <a:rPr sz="2100" dirty="0">
                <a:latin typeface="Perpetua"/>
                <a:cs typeface="Perpetua"/>
              </a:rPr>
              <a:t>get,</a:t>
            </a:r>
            <a:r>
              <a:rPr sz="2100" spc="-110" dirty="0">
                <a:latin typeface="Perpetua"/>
                <a:cs typeface="Perpetua"/>
              </a:rPr>
              <a:t> </a:t>
            </a:r>
            <a:r>
              <a:rPr sz="2100" spc="-10" dirty="0">
                <a:latin typeface="Perpetua"/>
                <a:cs typeface="Perpetua"/>
              </a:rPr>
              <a:t>i.e.</a:t>
            </a:r>
            <a:r>
              <a:rPr sz="2100" spc="-110" dirty="0">
                <a:latin typeface="Perpetua"/>
                <a:cs typeface="Perpetua"/>
              </a:rPr>
              <a:t> </a:t>
            </a:r>
            <a:r>
              <a:rPr sz="2100" dirty="0">
                <a:latin typeface="Perpetua"/>
                <a:cs typeface="Perpetua"/>
              </a:rPr>
              <a:t>the</a:t>
            </a:r>
            <a:r>
              <a:rPr sz="2100" spc="-30" dirty="0">
                <a:latin typeface="Perpetua"/>
                <a:cs typeface="Perpetua"/>
              </a:rPr>
              <a:t> </a:t>
            </a:r>
            <a:r>
              <a:rPr sz="2100" dirty="0">
                <a:latin typeface="Perpetua"/>
                <a:cs typeface="Perpetua"/>
              </a:rPr>
              <a:t>estimates</a:t>
            </a:r>
            <a:r>
              <a:rPr sz="2100" spc="-40" dirty="0">
                <a:latin typeface="Perpetua"/>
                <a:cs typeface="Perpetua"/>
              </a:rPr>
              <a:t> </a:t>
            </a:r>
            <a:r>
              <a:rPr sz="2100" spc="-25" dirty="0">
                <a:latin typeface="Perpetua"/>
                <a:cs typeface="Perpetua"/>
              </a:rPr>
              <a:t>we</a:t>
            </a:r>
            <a:endParaRPr sz="2100">
              <a:latin typeface="Perpetua"/>
              <a:cs typeface="Perpetua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745980" y="1650859"/>
            <a:ext cx="111760" cy="196215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1100" spc="-50" dirty="0">
                <a:latin typeface="Symbol"/>
                <a:cs typeface="Symbol"/>
              </a:rPr>
              <a:t></a:t>
            </a:r>
            <a:endParaRPr sz="1100">
              <a:latin typeface="Symbol"/>
              <a:cs typeface="Symbo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6532886" y="1669133"/>
            <a:ext cx="128905" cy="2012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50" spc="60" dirty="0">
                <a:latin typeface="Symbol"/>
                <a:cs typeface="Symbol"/>
              </a:rPr>
              <a:t></a:t>
            </a:r>
            <a:endParaRPr sz="1150">
              <a:latin typeface="Symbol"/>
              <a:cs typeface="Symbo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968044" y="1786060"/>
            <a:ext cx="7084059" cy="67183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311785" indent="-273685">
              <a:lnSpc>
                <a:spcPts val="2745"/>
              </a:lnSpc>
              <a:spcBef>
                <a:spcPts val="120"/>
              </a:spcBef>
              <a:buClr>
                <a:srgbClr val="D24717"/>
              </a:buClr>
              <a:buSzPct val="83333"/>
              <a:buFont typeface="Segoe UI Symbol"/>
              <a:buChar char="⚫"/>
              <a:tabLst>
                <a:tab pos="311785" algn="l"/>
                <a:tab pos="3445510" algn="l"/>
              </a:tabLst>
            </a:pPr>
            <a:r>
              <a:rPr sz="2100" dirty="0">
                <a:latin typeface="Perpetua"/>
                <a:cs typeface="Perpetua"/>
              </a:rPr>
              <a:t>Rather</a:t>
            </a:r>
            <a:r>
              <a:rPr sz="2100" spc="-10" dirty="0">
                <a:latin typeface="Perpetua"/>
                <a:cs typeface="Perpetua"/>
              </a:rPr>
              <a:t> </a:t>
            </a:r>
            <a:r>
              <a:rPr sz="2100" dirty="0">
                <a:latin typeface="Perpetua"/>
                <a:cs typeface="Perpetua"/>
              </a:rPr>
              <a:t>than</a:t>
            </a:r>
            <a:r>
              <a:rPr sz="2100" spc="440" dirty="0">
                <a:latin typeface="Perpetua"/>
                <a:cs typeface="Perpetua"/>
              </a:rPr>
              <a:t> </a:t>
            </a:r>
            <a:r>
              <a:rPr sz="2100" dirty="0">
                <a:latin typeface="Perpetua"/>
                <a:cs typeface="Perpetua"/>
              </a:rPr>
              <a:t>the</a:t>
            </a:r>
            <a:r>
              <a:rPr sz="2100" spc="-15" dirty="0">
                <a:latin typeface="Perpetua"/>
                <a:cs typeface="Perpetua"/>
              </a:rPr>
              <a:t> </a:t>
            </a:r>
            <a:r>
              <a:rPr sz="2100" dirty="0">
                <a:latin typeface="Perpetua"/>
                <a:cs typeface="Perpetua"/>
              </a:rPr>
              <a:t>true </a:t>
            </a:r>
            <a:r>
              <a:rPr sz="2100" dirty="0">
                <a:latin typeface="Cambria"/>
                <a:cs typeface="Cambria"/>
              </a:rPr>
              <a:t>β</a:t>
            </a:r>
            <a:r>
              <a:rPr sz="2100" baseline="-19841" dirty="0">
                <a:latin typeface="Perpetua"/>
                <a:cs typeface="Perpetua"/>
              </a:rPr>
              <a:t>1</a:t>
            </a:r>
            <a:r>
              <a:rPr sz="2100" spc="202" baseline="-19841" dirty="0">
                <a:latin typeface="Perpetua"/>
                <a:cs typeface="Perpetua"/>
              </a:rPr>
              <a:t> </a:t>
            </a:r>
            <a:r>
              <a:rPr sz="2100" dirty="0">
                <a:latin typeface="Perpetua"/>
                <a:cs typeface="Perpetua"/>
              </a:rPr>
              <a:t>and</a:t>
            </a:r>
            <a:r>
              <a:rPr sz="2100" spc="-25" dirty="0">
                <a:latin typeface="Perpetua"/>
                <a:cs typeface="Perpetua"/>
              </a:rPr>
              <a:t> </a:t>
            </a:r>
            <a:r>
              <a:rPr sz="2100" spc="-25" dirty="0">
                <a:latin typeface="Cambria"/>
                <a:cs typeface="Cambria"/>
              </a:rPr>
              <a:t>β</a:t>
            </a:r>
            <a:r>
              <a:rPr sz="2100" spc="-37" baseline="-19841" dirty="0">
                <a:latin typeface="Perpetua"/>
                <a:cs typeface="Perpetua"/>
              </a:rPr>
              <a:t>2</a:t>
            </a:r>
            <a:r>
              <a:rPr sz="2100" baseline="-19841" dirty="0">
                <a:latin typeface="Perpetua"/>
                <a:cs typeface="Perpetua"/>
              </a:rPr>
              <a:t>	</a:t>
            </a:r>
            <a:r>
              <a:rPr sz="2100" dirty="0">
                <a:latin typeface="Perpetua"/>
                <a:cs typeface="Perpetua"/>
              </a:rPr>
              <a:t>we</a:t>
            </a:r>
            <a:r>
              <a:rPr sz="2100" spc="-45" dirty="0">
                <a:latin typeface="Perpetua"/>
                <a:cs typeface="Perpetua"/>
              </a:rPr>
              <a:t> </a:t>
            </a:r>
            <a:r>
              <a:rPr sz="2100" dirty="0">
                <a:latin typeface="Perpetua"/>
                <a:cs typeface="Perpetua"/>
              </a:rPr>
              <a:t>estimate</a:t>
            </a:r>
            <a:r>
              <a:rPr sz="2100" spc="360" dirty="0">
                <a:latin typeface="Perpetua"/>
                <a:cs typeface="Perpetua"/>
              </a:rPr>
              <a:t> </a:t>
            </a:r>
            <a:r>
              <a:rPr sz="3525" i="1" spc="-607" baseline="10638" dirty="0">
                <a:latin typeface="Symbol"/>
                <a:cs typeface="Symbol"/>
              </a:rPr>
              <a:t></a:t>
            </a:r>
            <a:r>
              <a:rPr sz="1650" spc="-607" baseline="-7575" dirty="0">
                <a:latin typeface="Times New Roman"/>
                <a:cs typeface="Times New Roman"/>
              </a:rPr>
              <a:t>1</a:t>
            </a:r>
            <a:r>
              <a:rPr sz="1650" spc="277" baseline="-7575" dirty="0">
                <a:latin typeface="Times New Roman"/>
                <a:cs typeface="Times New Roman"/>
              </a:rPr>
              <a:t>  </a:t>
            </a:r>
            <a:r>
              <a:rPr sz="2100" dirty="0">
                <a:latin typeface="Perpetua"/>
                <a:cs typeface="Perpetua"/>
              </a:rPr>
              <a:t>and</a:t>
            </a:r>
            <a:r>
              <a:rPr sz="2100" spc="-165" dirty="0">
                <a:latin typeface="Perpetua"/>
                <a:cs typeface="Perpetua"/>
              </a:rPr>
              <a:t> </a:t>
            </a:r>
            <a:r>
              <a:rPr sz="3675" i="1" spc="-494" baseline="4535" dirty="0">
                <a:latin typeface="Symbol"/>
                <a:cs typeface="Symbol"/>
              </a:rPr>
              <a:t></a:t>
            </a:r>
            <a:r>
              <a:rPr sz="1725" spc="-494" baseline="-19323" dirty="0">
                <a:latin typeface="Times New Roman"/>
                <a:cs typeface="Times New Roman"/>
              </a:rPr>
              <a:t>2</a:t>
            </a:r>
            <a:r>
              <a:rPr sz="2100" spc="-330" dirty="0">
                <a:latin typeface="Perpetua"/>
                <a:cs typeface="Perpetua"/>
              </a:rPr>
              <a:t>,</a:t>
            </a:r>
            <a:r>
              <a:rPr sz="2100" spc="-85" dirty="0">
                <a:latin typeface="Perpetua"/>
                <a:cs typeface="Perpetua"/>
              </a:rPr>
              <a:t> </a:t>
            </a:r>
            <a:r>
              <a:rPr sz="2100" dirty="0">
                <a:latin typeface="Perpetua"/>
                <a:cs typeface="Perpetua"/>
              </a:rPr>
              <a:t>their</a:t>
            </a:r>
            <a:r>
              <a:rPr sz="2100" spc="-25" dirty="0">
                <a:latin typeface="Perpetua"/>
                <a:cs typeface="Perpetua"/>
              </a:rPr>
              <a:t> </a:t>
            </a:r>
            <a:r>
              <a:rPr sz="2100" spc="-10" dirty="0">
                <a:latin typeface="Perpetua"/>
                <a:cs typeface="Perpetua"/>
              </a:rPr>
              <a:t>sample</a:t>
            </a:r>
            <a:endParaRPr sz="2100">
              <a:latin typeface="Perpetua"/>
              <a:cs typeface="Perpetua"/>
            </a:endParaRPr>
          </a:p>
          <a:p>
            <a:pPr marL="311785">
              <a:lnSpc>
                <a:spcPts val="2325"/>
              </a:lnSpc>
            </a:pPr>
            <a:r>
              <a:rPr sz="2100" b="1" i="1" spc="-10" dirty="0">
                <a:latin typeface="Perpetua"/>
                <a:cs typeface="Perpetua"/>
              </a:rPr>
              <a:t>estimators:</a:t>
            </a:r>
            <a:endParaRPr sz="2100">
              <a:latin typeface="Perpetua"/>
              <a:cs typeface="Perpetua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6142694" y="2492985"/>
            <a:ext cx="149860" cy="22796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1300" spc="135" dirty="0">
                <a:latin typeface="Symbol"/>
                <a:cs typeface="Symbol"/>
              </a:rPr>
              <a:t></a:t>
            </a:r>
            <a:endParaRPr sz="1300">
              <a:latin typeface="Symbol"/>
              <a:cs typeface="Symbo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3699846" y="3100804"/>
            <a:ext cx="1494155" cy="514350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758190">
              <a:lnSpc>
                <a:spcPts val="1335"/>
              </a:lnSpc>
              <a:spcBef>
                <a:spcPts val="125"/>
              </a:spcBef>
              <a:tabLst>
                <a:tab pos="1289685" algn="l"/>
              </a:tabLst>
            </a:pPr>
            <a:r>
              <a:rPr sz="1300" spc="135" dirty="0">
                <a:latin typeface="Symbol"/>
                <a:cs typeface="Symbol"/>
              </a:rPr>
              <a:t></a:t>
            </a:r>
            <a:r>
              <a:rPr sz="1300" dirty="0">
                <a:latin typeface="Times New Roman"/>
                <a:cs typeface="Times New Roman"/>
              </a:rPr>
              <a:t>	</a:t>
            </a:r>
            <a:r>
              <a:rPr sz="1300" spc="125" dirty="0">
                <a:latin typeface="Symbol"/>
                <a:cs typeface="Symbol"/>
              </a:rPr>
              <a:t></a:t>
            </a:r>
            <a:endParaRPr sz="1300">
              <a:latin typeface="Symbol"/>
              <a:cs typeface="Symbol"/>
            </a:endParaRPr>
          </a:p>
          <a:p>
            <a:pPr marL="50800">
              <a:lnSpc>
                <a:spcPts val="2475"/>
              </a:lnSpc>
            </a:pPr>
            <a:r>
              <a:rPr sz="2250" i="1" spc="130" dirty="0">
                <a:latin typeface="Times New Roman"/>
                <a:cs typeface="Times New Roman"/>
              </a:rPr>
              <a:t>Y</a:t>
            </a:r>
            <a:r>
              <a:rPr sz="1950" i="1" spc="195" baseline="-23504" dirty="0">
                <a:latin typeface="Times New Roman"/>
                <a:cs typeface="Times New Roman"/>
              </a:rPr>
              <a:t>i</a:t>
            </a:r>
            <a:r>
              <a:rPr sz="1950" i="1" spc="240" baseline="-23504" dirty="0">
                <a:latin typeface="Times New Roman"/>
                <a:cs typeface="Times New Roman"/>
              </a:rPr>
              <a:t>  </a:t>
            </a:r>
            <a:r>
              <a:rPr sz="2250" spc="280" dirty="0">
                <a:latin typeface="Symbol"/>
                <a:cs typeface="Symbol"/>
              </a:rPr>
              <a:t></a:t>
            </a:r>
            <a:r>
              <a:rPr sz="2250" spc="-75" dirty="0">
                <a:latin typeface="Times New Roman"/>
                <a:cs typeface="Times New Roman"/>
              </a:rPr>
              <a:t> </a:t>
            </a:r>
            <a:r>
              <a:rPr sz="2250" i="1" spc="130" dirty="0">
                <a:latin typeface="Times New Roman"/>
                <a:cs typeface="Times New Roman"/>
              </a:rPr>
              <a:t>Y</a:t>
            </a:r>
            <a:r>
              <a:rPr sz="1950" i="1" spc="195" baseline="-23504" dirty="0">
                <a:latin typeface="Times New Roman"/>
                <a:cs typeface="Times New Roman"/>
              </a:rPr>
              <a:t>i</a:t>
            </a:r>
            <a:r>
              <a:rPr sz="1950" i="1" spc="89" baseline="-23504" dirty="0">
                <a:latin typeface="Times New Roman"/>
                <a:cs typeface="Times New Roman"/>
              </a:rPr>
              <a:t> </a:t>
            </a:r>
            <a:r>
              <a:rPr sz="2250" spc="280" dirty="0">
                <a:latin typeface="Symbol"/>
                <a:cs typeface="Symbol"/>
              </a:rPr>
              <a:t></a:t>
            </a:r>
            <a:r>
              <a:rPr sz="2250" spc="-45" dirty="0">
                <a:latin typeface="Times New Roman"/>
                <a:cs typeface="Times New Roman"/>
              </a:rPr>
              <a:t> </a:t>
            </a:r>
            <a:r>
              <a:rPr sz="2250" i="1" spc="120" dirty="0">
                <a:latin typeface="Times New Roman"/>
                <a:cs typeface="Times New Roman"/>
              </a:rPr>
              <a:t>u</a:t>
            </a:r>
            <a:r>
              <a:rPr sz="1950" i="1" spc="179" baseline="-23504" dirty="0">
                <a:latin typeface="Times New Roman"/>
                <a:cs typeface="Times New Roman"/>
              </a:rPr>
              <a:t>i</a:t>
            </a:r>
            <a:endParaRPr sz="1950" baseline="-23504">
              <a:latin typeface="Times New Roman"/>
              <a:cs typeface="Times New Roman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3687146" y="2492985"/>
            <a:ext cx="2672080" cy="51879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802640">
              <a:lnSpc>
                <a:spcPts val="1235"/>
              </a:lnSpc>
              <a:spcBef>
                <a:spcPts val="125"/>
              </a:spcBef>
              <a:tabLst>
                <a:tab pos="1412875" algn="l"/>
              </a:tabLst>
            </a:pPr>
            <a:r>
              <a:rPr sz="1300" spc="135" dirty="0">
                <a:latin typeface="Symbol"/>
                <a:cs typeface="Symbol"/>
              </a:rPr>
              <a:t></a:t>
            </a:r>
            <a:r>
              <a:rPr sz="1300" dirty="0">
                <a:latin typeface="Times New Roman"/>
                <a:cs typeface="Times New Roman"/>
              </a:rPr>
              <a:t>	</a:t>
            </a:r>
            <a:r>
              <a:rPr sz="1300" spc="125" dirty="0">
                <a:latin typeface="Symbol"/>
                <a:cs typeface="Symbol"/>
              </a:rPr>
              <a:t></a:t>
            </a:r>
            <a:endParaRPr sz="1300">
              <a:latin typeface="Symbol"/>
              <a:cs typeface="Symbol"/>
            </a:endParaRPr>
          </a:p>
          <a:p>
            <a:pPr marL="63500">
              <a:lnSpc>
                <a:spcPts val="2615"/>
              </a:lnSpc>
            </a:pPr>
            <a:r>
              <a:rPr sz="2250" i="1" spc="130" dirty="0">
                <a:latin typeface="Times New Roman"/>
                <a:cs typeface="Times New Roman"/>
              </a:rPr>
              <a:t>Y</a:t>
            </a:r>
            <a:r>
              <a:rPr sz="1950" i="1" spc="195" baseline="-23504" dirty="0">
                <a:latin typeface="Times New Roman"/>
                <a:cs typeface="Times New Roman"/>
              </a:rPr>
              <a:t>i</a:t>
            </a:r>
            <a:r>
              <a:rPr sz="1950" i="1" spc="165" baseline="-23504" dirty="0">
                <a:latin typeface="Times New Roman"/>
                <a:cs typeface="Times New Roman"/>
              </a:rPr>
              <a:t>  </a:t>
            </a:r>
            <a:r>
              <a:rPr sz="2250" spc="280" dirty="0">
                <a:latin typeface="Symbol"/>
                <a:cs typeface="Symbol"/>
              </a:rPr>
              <a:t></a:t>
            </a:r>
            <a:r>
              <a:rPr sz="2250" spc="-70" dirty="0">
                <a:latin typeface="Times New Roman"/>
                <a:cs typeface="Times New Roman"/>
              </a:rPr>
              <a:t> </a:t>
            </a:r>
            <a:r>
              <a:rPr sz="2450" i="1" spc="-315" dirty="0">
                <a:latin typeface="Symbol"/>
                <a:cs typeface="Symbol"/>
              </a:rPr>
              <a:t></a:t>
            </a:r>
            <a:r>
              <a:rPr sz="1950" spc="-472" baseline="-23504" dirty="0">
                <a:latin typeface="Times New Roman"/>
                <a:cs typeface="Times New Roman"/>
              </a:rPr>
              <a:t>1</a:t>
            </a:r>
            <a:r>
              <a:rPr sz="1950" spc="-179" baseline="-23504" dirty="0">
                <a:latin typeface="Times New Roman"/>
                <a:cs typeface="Times New Roman"/>
              </a:rPr>
              <a:t> </a:t>
            </a:r>
            <a:r>
              <a:rPr sz="2250" spc="280" dirty="0">
                <a:latin typeface="Symbol"/>
                <a:cs typeface="Symbol"/>
              </a:rPr>
              <a:t></a:t>
            </a:r>
            <a:r>
              <a:rPr sz="2250" spc="-155" dirty="0">
                <a:latin typeface="Times New Roman"/>
                <a:cs typeface="Times New Roman"/>
              </a:rPr>
              <a:t> </a:t>
            </a:r>
            <a:r>
              <a:rPr sz="2450" i="1" spc="-100" dirty="0">
                <a:latin typeface="Symbol"/>
                <a:cs typeface="Symbol"/>
              </a:rPr>
              <a:t></a:t>
            </a:r>
            <a:r>
              <a:rPr sz="1950" spc="-150" baseline="-23504" dirty="0">
                <a:latin typeface="Times New Roman"/>
                <a:cs typeface="Times New Roman"/>
              </a:rPr>
              <a:t>2</a:t>
            </a:r>
            <a:r>
              <a:rPr sz="1950" spc="690" baseline="-23504" dirty="0">
                <a:latin typeface="Times New Roman"/>
                <a:cs typeface="Times New Roman"/>
              </a:rPr>
              <a:t> </a:t>
            </a:r>
            <a:r>
              <a:rPr sz="2250" i="1" spc="330" dirty="0">
                <a:latin typeface="Times New Roman"/>
                <a:cs typeface="Times New Roman"/>
              </a:rPr>
              <a:t>X</a:t>
            </a:r>
            <a:r>
              <a:rPr sz="1950" i="1" spc="494" baseline="-23504" dirty="0">
                <a:latin typeface="Times New Roman"/>
                <a:cs typeface="Times New Roman"/>
              </a:rPr>
              <a:t>i</a:t>
            </a:r>
            <a:r>
              <a:rPr sz="1950" i="1" spc="667" baseline="-23504" dirty="0">
                <a:latin typeface="Times New Roman"/>
                <a:cs typeface="Times New Roman"/>
              </a:rPr>
              <a:t> </a:t>
            </a:r>
            <a:r>
              <a:rPr sz="2250" spc="280" dirty="0">
                <a:latin typeface="Symbol"/>
                <a:cs typeface="Symbol"/>
              </a:rPr>
              <a:t></a:t>
            </a:r>
            <a:r>
              <a:rPr sz="2250" spc="-80" dirty="0">
                <a:latin typeface="Times New Roman"/>
                <a:cs typeface="Times New Roman"/>
              </a:rPr>
              <a:t> </a:t>
            </a:r>
            <a:r>
              <a:rPr sz="2250" i="1" spc="120" dirty="0">
                <a:latin typeface="Times New Roman"/>
                <a:cs typeface="Times New Roman"/>
              </a:rPr>
              <a:t>u</a:t>
            </a:r>
            <a:r>
              <a:rPr sz="1950" i="1" spc="179" baseline="-23504" dirty="0">
                <a:latin typeface="Times New Roman"/>
                <a:cs typeface="Times New Roman"/>
              </a:rPr>
              <a:t>i</a:t>
            </a:r>
            <a:endParaRPr sz="1950" baseline="-23504">
              <a:latin typeface="Times New Roman"/>
              <a:cs typeface="Times New Roman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6770589" y="3493132"/>
            <a:ext cx="113664" cy="19748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1100" spc="-50" dirty="0">
                <a:latin typeface="Symbol"/>
                <a:cs typeface="Symbol"/>
              </a:rPr>
              <a:t></a:t>
            </a:r>
            <a:endParaRPr sz="1100">
              <a:latin typeface="Symbol"/>
              <a:cs typeface="Symbol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6974585" y="3446409"/>
            <a:ext cx="1194435" cy="467995"/>
          </a:xfrm>
          <a:prstGeom prst="rect">
            <a:avLst/>
          </a:prstGeom>
        </p:spPr>
        <p:txBody>
          <a:bodyPr vert="horz" wrap="square" lIns="0" tIns="17780" rIns="0" bIns="0" rtlCol="0">
            <a:spAutoFit/>
          </a:bodyPr>
          <a:lstStyle/>
          <a:p>
            <a:pPr marL="325755">
              <a:lnSpc>
                <a:spcPts val="1000"/>
              </a:lnSpc>
              <a:spcBef>
                <a:spcPts val="140"/>
              </a:spcBef>
              <a:tabLst>
                <a:tab pos="731520" algn="l"/>
              </a:tabLst>
            </a:pPr>
            <a:r>
              <a:rPr sz="1050" spc="-50" dirty="0">
                <a:latin typeface="Symbol"/>
                <a:cs typeface="Symbol"/>
              </a:rPr>
              <a:t></a:t>
            </a:r>
            <a:r>
              <a:rPr sz="1050" dirty="0">
                <a:latin typeface="Times New Roman"/>
                <a:cs typeface="Times New Roman"/>
              </a:rPr>
              <a:t>	</a:t>
            </a:r>
            <a:r>
              <a:rPr sz="1050" spc="-50" dirty="0">
                <a:latin typeface="Symbol"/>
                <a:cs typeface="Symbol"/>
              </a:rPr>
              <a:t></a:t>
            </a:r>
            <a:endParaRPr sz="1050">
              <a:latin typeface="Symbol"/>
              <a:cs typeface="Symbol"/>
            </a:endParaRPr>
          </a:p>
          <a:p>
            <a:pPr marL="50800">
              <a:lnSpc>
                <a:spcPts val="2440"/>
              </a:lnSpc>
            </a:pPr>
            <a:r>
              <a:rPr sz="2250" baseline="-20370" dirty="0">
                <a:latin typeface="Perpetua"/>
                <a:cs typeface="Perpetua"/>
              </a:rPr>
              <a:t>=</a:t>
            </a:r>
            <a:r>
              <a:rPr sz="2250" spc="277" baseline="-20370" dirty="0">
                <a:latin typeface="Perpetua"/>
                <a:cs typeface="Perpetua"/>
              </a:rPr>
              <a:t> </a:t>
            </a:r>
            <a:r>
              <a:rPr sz="2250" i="1" spc="-445" dirty="0">
                <a:latin typeface="Symbol"/>
                <a:cs typeface="Symbol"/>
              </a:rPr>
              <a:t></a:t>
            </a:r>
            <a:r>
              <a:rPr sz="1575" spc="-667" baseline="-29100" dirty="0">
                <a:latin typeface="Times New Roman"/>
                <a:cs typeface="Times New Roman"/>
              </a:rPr>
              <a:t>1</a:t>
            </a:r>
            <a:r>
              <a:rPr sz="1575" spc="-127" baseline="-29100" dirty="0">
                <a:latin typeface="Times New Roman"/>
                <a:cs typeface="Times New Roman"/>
              </a:rPr>
              <a:t> </a:t>
            </a:r>
            <a:r>
              <a:rPr sz="2150" spc="-160" dirty="0">
                <a:latin typeface="Symbol"/>
                <a:cs typeface="Symbol"/>
              </a:rPr>
              <a:t></a:t>
            </a:r>
            <a:r>
              <a:rPr sz="2150" spc="-300" dirty="0">
                <a:latin typeface="Times New Roman"/>
                <a:cs typeface="Times New Roman"/>
              </a:rPr>
              <a:t> </a:t>
            </a:r>
            <a:r>
              <a:rPr sz="2250" i="1" spc="-395" dirty="0">
                <a:latin typeface="Symbol"/>
                <a:cs typeface="Symbol"/>
              </a:rPr>
              <a:t></a:t>
            </a:r>
            <a:r>
              <a:rPr sz="1575" spc="-592" baseline="-29100" dirty="0">
                <a:latin typeface="Times New Roman"/>
                <a:cs typeface="Times New Roman"/>
              </a:rPr>
              <a:t>2</a:t>
            </a:r>
            <a:r>
              <a:rPr sz="1575" spc="517" baseline="-29100" dirty="0">
                <a:latin typeface="Times New Roman"/>
                <a:cs typeface="Times New Roman"/>
              </a:rPr>
              <a:t> </a:t>
            </a:r>
            <a:r>
              <a:rPr sz="2150" i="1" spc="-180" dirty="0">
                <a:latin typeface="Times New Roman"/>
                <a:cs typeface="Times New Roman"/>
              </a:rPr>
              <a:t>X</a:t>
            </a:r>
            <a:r>
              <a:rPr sz="2150" i="1" spc="-335" dirty="0">
                <a:latin typeface="Times New Roman"/>
                <a:cs typeface="Times New Roman"/>
              </a:rPr>
              <a:t> </a:t>
            </a:r>
            <a:r>
              <a:rPr sz="1575" i="1" spc="-75" baseline="-29100" dirty="0">
                <a:latin typeface="Times New Roman"/>
                <a:cs typeface="Times New Roman"/>
              </a:rPr>
              <a:t>i</a:t>
            </a:r>
            <a:endParaRPr sz="1575" baseline="-29100">
              <a:latin typeface="Times New Roman"/>
              <a:cs typeface="Times New Roman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7291796" y="3935092"/>
            <a:ext cx="113664" cy="19748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1100" spc="-50" dirty="0">
                <a:latin typeface="Symbol"/>
                <a:cs typeface="Symbol"/>
              </a:rPr>
              <a:t></a:t>
            </a:r>
            <a:endParaRPr sz="1100">
              <a:latin typeface="Symbol"/>
              <a:cs typeface="Symbol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955344" y="3591368"/>
            <a:ext cx="7392034" cy="1049020"/>
          </a:xfrm>
          <a:prstGeom prst="rect">
            <a:avLst/>
          </a:prstGeom>
        </p:spPr>
        <p:txBody>
          <a:bodyPr vert="horz" wrap="square" lIns="0" tIns="37465" rIns="0" bIns="0" rtlCol="0">
            <a:spAutoFit/>
          </a:bodyPr>
          <a:lstStyle/>
          <a:p>
            <a:pPr marL="324485" indent="-273685">
              <a:lnSpc>
                <a:spcPct val="100000"/>
              </a:lnSpc>
              <a:spcBef>
                <a:spcPts val="295"/>
              </a:spcBef>
              <a:buClr>
                <a:srgbClr val="D24717"/>
              </a:buClr>
              <a:buSzPct val="83333"/>
              <a:buFont typeface="Segoe UI Symbol"/>
              <a:buChar char="⚫"/>
              <a:tabLst>
                <a:tab pos="324485" algn="l"/>
              </a:tabLst>
            </a:pPr>
            <a:r>
              <a:rPr sz="2100" dirty="0">
                <a:latin typeface="Perpetua"/>
                <a:cs typeface="Perpetua"/>
              </a:rPr>
              <a:t>The</a:t>
            </a:r>
            <a:r>
              <a:rPr sz="2100" spc="-5" dirty="0">
                <a:latin typeface="Perpetua"/>
                <a:cs typeface="Perpetua"/>
              </a:rPr>
              <a:t> </a:t>
            </a:r>
            <a:r>
              <a:rPr sz="2100" dirty="0">
                <a:latin typeface="Perpetua"/>
                <a:cs typeface="Perpetua"/>
              </a:rPr>
              <a:t>deterministic</a:t>
            </a:r>
            <a:r>
              <a:rPr sz="2100" spc="5" dirty="0">
                <a:latin typeface="Perpetua"/>
                <a:cs typeface="Perpetua"/>
              </a:rPr>
              <a:t> </a:t>
            </a:r>
            <a:r>
              <a:rPr sz="2100" dirty="0">
                <a:latin typeface="Perpetua"/>
                <a:cs typeface="Perpetua"/>
              </a:rPr>
              <a:t>part</a:t>
            </a:r>
            <a:r>
              <a:rPr sz="2100" spc="-5" dirty="0">
                <a:latin typeface="Perpetua"/>
                <a:cs typeface="Perpetua"/>
              </a:rPr>
              <a:t> </a:t>
            </a:r>
            <a:r>
              <a:rPr sz="2100" dirty="0">
                <a:latin typeface="Perpetua"/>
                <a:cs typeface="Perpetua"/>
              </a:rPr>
              <a:t>(the</a:t>
            </a:r>
            <a:r>
              <a:rPr sz="2100" spc="-5" dirty="0">
                <a:latin typeface="Perpetua"/>
                <a:cs typeface="Perpetua"/>
              </a:rPr>
              <a:t> </a:t>
            </a:r>
            <a:r>
              <a:rPr sz="2100" dirty="0">
                <a:latin typeface="Perpetua"/>
                <a:cs typeface="Perpetua"/>
              </a:rPr>
              <a:t>SRF) again</a:t>
            </a:r>
            <a:r>
              <a:rPr sz="2100" spc="-10" dirty="0">
                <a:latin typeface="Perpetua"/>
                <a:cs typeface="Perpetua"/>
              </a:rPr>
              <a:t> </a:t>
            </a:r>
            <a:r>
              <a:rPr sz="2100" dirty="0">
                <a:latin typeface="Perpetua"/>
                <a:cs typeface="Perpetua"/>
              </a:rPr>
              <a:t>is</a:t>
            </a:r>
            <a:r>
              <a:rPr sz="2100" spc="-10" dirty="0">
                <a:latin typeface="Perpetua"/>
                <a:cs typeface="Perpetua"/>
              </a:rPr>
              <a:t> </a:t>
            </a:r>
            <a:r>
              <a:rPr sz="2100" dirty="0">
                <a:latin typeface="Perpetua"/>
                <a:cs typeface="Perpetua"/>
              </a:rPr>
              <a:t>a</a:t>
            </a:r>
            <a:r>
              <a:rPr sz="2100" spc="-10" dirty="0">
                <a:latin typeface="Perpetua"/>
                <a:cs typeface="Perpetua"/>
              </a:rPr>
              <a:t> </a:t>
            </a:r>
            <a:r>
              <a:rPr sz="2100" dirty="0">
                <a:latin typeface="Perpetua"/>
                <a:cs typeface="Perpetua"/>
              </a:rPr>
              <a:t>line</a:t>
            </a:r>
            <a:r>
              <a:rPr sz="2100" spc="-20" dirty="0">
                <a:latin typeface="Perpetua"/>
                <a:cs typeface="Perpetua"/>
              </a:rPr>
              <a:t> </a:t>
            </a:r>
            <a:r>
              <a:rPr sz="2100" dirty="0">
                <a:latin typeface="Perpetua"/>
                <a:cs typeface="Perpetua"/>
              </a:rPr>
              <a:t>of points</a:t>
            </a:r>
            <a:r>
              <a:rPr sz="2100" spc="-60" dirty="0">
                <a:latin typeface="Perpetua"/>
                <a:cs typeface="Perpetua"/>
              </a:rPr>
              <a:t> </a:t>
            </a:r>
            <a:r>
              <a:rPr sz="3375" i="1" spc="-37" baseline="2469" dirty="0">
                <a:latin typeface="Times New Roman"/>
                <a:cs typeface="Times New Roman"/>
              </a:rPr>
              <a:t>Y</a:t>
            </a:r>
            <a:r>
              <a:rPr sz="1650" i="1" spc="-37" baseline="-25252" dirty="0">
                <a:latin typeface="Times New Roman"/>
                <a:cs typeface="Times New Roman"/>
              </a:rPr>
              <a:t>i</a:t>
            </a:r>
            <a:endParaRPr sz="1650" baseline="-25252">
              <a:latin typeface="Times New Roman"/>
              <a:cs typeface="Times New Roman"/>
            </a:endParaRPr>
          </a:p>
          <a:p>
            <a:pPr marL="324485" marR="43180" indent="-274320">
              <a:lnSpc>
                <a:spcPts val="2270"/>
              </a:lnSpc>
              <a:spcBef>
                <a:spcPts val="625"/>
              </a:spcBef>
              <a:buClr>
                <a:srgbClr val="D24717"/>
              </a:buClr>
              <a:buSzPct val="83333"/>
              <a:buFont typeface="Segoe UI Symbol"/>
              <a:buChar char="⚫"/>
              <a:tabLst>
                <a:tab pos="324485" algn="l"/>
              </a:tabLst>
            </a:pPr>
            <a:r>
              <a:rPr sz="2100" dirty="0">
                <a:latin typeface="Perpetua"/>
                <a:cs typeface="Perpetua"/>
              </a:rPr>
              <a:t>Again</a:t>
            </a:r>
            <a:r>
              <a:rPr sz="2100" spc="-55" dirty="0">
                <a:latin typeface="Perpetua"/>
                <a:cs typeface="Perpetua"/>
              </a:rPr>
              <a:t> </a:t>
            </a:r>
            <a:r>
              <a:rPr sz="2100" spc="-175" dirty="0">
                <a:latin typeface="Perpetua"/>
                <a:cs typeface="Perpetua"/>
              </a:rPr>
              <a:t>th</a:t>
            </a:r>
            <a:r>
              <a:rPr sz="1650" spc="-262" baseline="-22727" dirty="0">
                <a:latin typeface="Symbol"/>
                <a:cs typeface="Symbol"/>
              </a:rPr>
              <a:t></a:t>
            </a:r>
            <a:r>
              <a:rPr sz="2100" spc="-175" dirty="0">
                <a:latin typeface="Perpetua"/>
                <a:cs typeface="Perpetua"/>
              </a:rPr>
              <a:t>e</a:t>
            </a:r>
            <a:r>
              <a:rPr sz="2100" dirty="0">
                <a:latin typeface="Perpetua"/>
                <a:cs typeface="Perpetua"/>
              </a:rPr>
              <a:t> actual</a:t>
            </a:r>
            <a:r>
              <a:rPr sz="2100" spc="-30" dirty="0">
                <a:latin typeface="Perpetua"/>
                <a:cs typeface="Perpetua"/>
              </a:rPr>
              <a:t> </a:t>
            </a:r>
            <a:r>
              <a:rPr sz="2100" dirty="0">
                <a:latin typeface="Perpetua"/>
                <a:cs typeface="Perpetua"/>
              </a:rPr>
              <a:t>value</a:t>
            </a:r>
            <a:r>
              <a:rPr sz="2100" spc="-20" dirty="0">
                <a:latin typeface="Perpetua"/>
                <a:cs typeface="Perpetua"/>
              </a:rPr>
              <a:t> </a:t>
            </a:r>
            <a:r>
              <a:rPr sz="2100" dirty="0">
                <a:latin typeface="Perpetua"/>
                <a:cs typeface="Perpetua"/>
              </a:rPr>
              <a:t>ofY</a:t>
            </a:r>
            <a:r>
              <a:rPr sz="2100" spc="-30" dirty="0">
                <a:latin typeface="Perpetua"/>
                <a:cs typeface="Perpetua"/>
              </a:rPr>
              <a:t> </a:t>
            </a:r>
            <a:r>
              <a:rPr sz="2100" dirty="0">
                <a:latin typeface="Perpetua"/>
                <a:cs typeface="Perpetua"/>
              </a:rPr>
              <a:t>(Y</a:t>
            </a:r>
            <a:r>
              <a:rPr sz="2100" baseline="-19841" dirty="0">
                <a:latin typeface="Perpetua"/>
                <a:cs typeface="Perpetua"/>
              </a:rPr>
              <a:t>i</a:t>
            </a:r>
            <a:r>
              <a:rPr sz="2100" dirty="0">
                <a:latin typeface="Perpetua"/>
                <a:cs typeface="Perpetua"/>
              </a:rPr>
              <a:t>)</a:t>
            </a:r>
            <a:r>
              <a:rPr sz="2100" spc="-5" dirty="0">
                <a:latin typeface="Perpetua"/>
                <a:cs typeface="Perpetua"/>
              </a:rPr>
              <a:t> </a:t>
            </a:r>
            <a:r>
              <a:rPr sz="2100" dirty="0">
                <a:latin typeface="Perpetua"/>
                <a:cs typeface="Perpetua"/>
              </a:rPr>
              <a:t>is</a:t>
            </a:r>
            <a:r>
              <a:rPr sz="2100" spc="-30" dirty="0">
                <a:latin typeface="Perpetua"/>
                <a:cs typeface="Perpetua"/>
              </a:rPr>
              <a:t> </a:t>
            </a:r>
            <a:r>
              <a:rPr sz="2100" dirty="0">
                <a:latin typeface="Perpetua"/>
                <a:cs typeface="Perpetua"/>
              </a:rPr>
              <a:t>equal</a:t>
            </a:r>
            <a:r>
              <a:rPr sz="2100" spc="-25" dirty="0">
                <a:latin typeface="Perpetua"/>
                <a:cs typeface="Perpetua"/>
              </a:rPr>
              <a:t> </a:t>
            </a:r>
            <a:r>
              <a:rPr sz="2100" dirty="0">
                <a:latin typeface="Perpetua"/>
                <a:cs typeface="Perpetua"/>
              </a:rPr>
              <a:t>to</a:t>
            </a:r>
            <a:r>
              <a:rPr sz="2100" spc="-30" dirty="0">
                <a:latin typeface="Perpetua"/>
                <a:cs typeface="Perpetua"/>
              </a:rPr>
              <a:t> </a:t>
            </a:r>
            <a:r>
              <a:rPr sz="2100" dirty="0">
                <a:latin typeface="Perpetua"/>
                <a:cs typeface="Perpetua"/>
              </a:rPr>
              <a:t>the</a:t>
            </a:r>
            <a:r>
              <a:rPr sz="2100" spc="-25" dirty="0">
                <a:latin typeface="Perpetua"/>
                <a:cs typeface="Perpetua"/>
              </a:rPr>
              <a:t> </a:t>
            </a:r>
            <a:r>
              <a:rPr sz="2100" dirty="0">
                <a:latin typeface="Perpetua"/>
                <a:cs typeface="Perpetua"/>
              </a:rPr>
              <a:t>expected</a:t>
            </a:r>
            <a:r>
              <a:rPr sz="2100" spc="-10" dirty="0">
                <a:latin typeface="Perpetua"/>
                <a:cs typeface="Perpetua"/>
              </a:rPr>
              <a:t> </a:t>
            </a:r>
            <a:r>
              <a:rPr sz="2100" dirty="0">
                <a:latin typeface="Perpetua"/>
                <a:cs typeface="Perpetua"/>
              </a:rPr>
              <a:t>value</a:t>
            </a:r>
            <a:r>
              <a:rPr sz="2100" spc="-25" dirty="0">
                <a:latin typeface="Perpetua"/>
                <a:cs typeface="Perpetua"/>
              </a:rPr>
              <a:t> </a:t>
            </a:r>
            <a:r>
              <a:rPr sz="2100" spc="-10" dirty="0">
                <a:latin typeface="Perpetua"/>
                <a:cs typeface="Perpetua"/>
              </a:rPr>
              <a:t>(</a:t>
            </a:r>
            <a:r>
              <a:rPr sz="3375" i="1" spc="-15" baseline="-12345" dirty="0">
                <a:latin typeface="Times New Roman"/>
                <a:cs typeface="Times New Roman"/>
              </a:rPr>
              <a:t>Y</a:t>
            </a:r>
            <a:r>
              <a:rPr sz="1650" i="1" spc="-15" baseline="-53030" dirty="0">
                <a:latin typeface="Times New Roman"/>
                <a:cs typeface="Times New Roman"/>
              </a:rPr>
              <a:t>i</a:t>
            </a:r>
            <a:r>
              <a:rPr sz="1650" i="1" spc="322" baseline="-53030" dirty="0">
                <a:latin typeface="Times New Roman"/>
                <a:cs typeface="Times New Roman"/>
              </a:rPr>
              <a:t> </a:t>
            </a:r>
            <a:r>
              <a:rPr sz="2100" dirty="0">
                <a:latin typeface="Perpetua"/>
                <a:cs typeface="Perpetua"/>
              </a:rPr>
              <a:t>)</a:t>
            </a:r>
            <a:r>
              <a:rPr sz="2100" spc="-30" dirty="0">
                <a:latin typeface="Perpetua"/>
                <a:cs typeface="Perpetua"/>
              </a:rPr>
              <a:t> </a:t>
            </a:r>
            <a:r>
              <a:rPr sz="2100" dirty="0">
                <a:latin typeface="Perpetua"/>
                <a:cs typeface="Perpetua"/>
              </a:rPr>
              <a:t>plus</a:t>
            </a:r>
            <a:r>
              <a:rPr sz="2100" spc="-30" dirty="0">
                <a:latin typeface="Perpetua"/>
                <a:cs typeface="Perpetua"/>
              </a:rPr>
              <a:t> </a:t>
            </a:r>
            <a:r>
              <a:rPr sz="2100" spc="-25" dirty="0">
                <a:latin typeface="Perpetua"/>
                <a:cs typeface="Perpetua"/>
              </a:rPr>
              <a:t>an </a:t>
            </a:r>
            <a:r>
              <a:rPr sz="2100" dirty="0">
                <a:latin typeface="Perpetua"/>
                <a:cs typeface="Perpetua"/>
              </a:rPr>
              <a:t>error</a:t>
            </a:r>
            <a:r>
              <a:rPr sz="2100" spc="-15" dirty="0">
                <a:latin typeface="Perpetua"/>
                <a:cs typeface="Perpetua"/>
              </a:rPr>
              <a:t> </a:t>
            </a:r>
            <a:r>
              <a:rPr sz="2100" spc="-10" dirty="0">
                <a:latin typeface="Perpetua"/>
                <a:cs typeface="Perpetua"/>
              </a:rPr>
              <a:t>(</a:t>
            </a:r>
            <a:r>
              <a:rPr sz="3375" i="1" spc="-15" baseline="-4938" dirty="0">
                <a:latin typeface="Times New Roman"/>
                <a:cs typeface="Times New Roman"/>
              </a:rPr>
              <a:t>u</a:t>
            </a:r>
            <a:r>
              <a:rPr sz="1650" i="1" spc="-15" baseline="-37878" dirty="0">
                <a:latin typeface="Times New Roman"/>
                <a:cs typeface="Times New Roman"/>
              </a:rPr>
              <a:t>i</a:t>
            </a:r>
            <a:r>
              <a:rPr sz="2100" spc="-10" dirty="0">
                <a:latin typeface="Perpetua"/>
                <a:cs typeface="Perpetua"/>
              </a:rPr>
              <a:t>).</a:t>
            </a:r>
            <a:endParaRPr sz="2100">
              <a:latin typeface="Perpetua"/>
              <a:cs typeface="Perpetua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2075251" y="4927684"/>
            <a:ext cx="93345" cy="1625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900" spc="-50" dirty="0">
                <a:latin typeface="Symbol"/>
                <a:cs typeface="Symbol"/>
              </a:rPr>
              <a:t></a:t>
            </a:r>
            <a:endParaRPr sz="900">
              <a:latin typeface="Symbol"/>
              <a:cs typeface="Symbol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1242313" y="4942789"/>
            <a:ext cx="6856730" cy="63436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ts val="2395"/>
              </a:lnSpc>
              <a:spcBef>
                <a:spcPts val="100"/>
              </a:spcBef>
            </a:pPr>
            <a:r>
              <a:rPr sz="2100" dirty="0">
                <a:latin typeface="Perpetua"/>
                <a:cs typeface="Perpetua"/>
              </a:rPr>
              <a:t>get,</a:t>
            </a:r>
            <a:r>
              <a:rPr sz="2100" spc="-110" dirty="0">
                <a:latin typeface="Perpetua"/>
                <a:cs typeface="Perpetua"/>
              </a:rPr>
              <a:t> </a:t>
            </a:r>
            <a:r>
              <a:rPr sz="2100" spc="-10" dirty="0">
                <a:latin typeface="Perpetua"/>
                <a:cs typeface="Perpetua"/>
              </a:rPr>
              <a:t>the</a:t>
            </a:r>
            <a:r>
              <a:rPr sz="2100" spc="-145" dirty="0">
                <a:latin typeface="Perpetua"/>
                <a:cs typeface="Perpetua"/>
              </a:rPr>
              <a:t> </a:t>
            </a:r>
            <a:r>
              <a:rPr sz="2775" i="1" baseline="-7507" dirty="0">
                <a:latin typeface="Symbol"/>
                <a:cs typeface="Symbol"/>
              </a:rPr>
              <a:t></a:t>
            </a:r>
            <a:r>
              <a:rPr sz="2100" dirty="0">
                <a:latin typeface="Perpetua"/>
                <a:cs typeface="Perpetua"/>
              </a:rPr>
              <a:t>,</a:t>
            </a:r>
            <a:r>
              <a:rPr sz="2100" spc="-95" dirty="0">
                <a:latin typeface="Perpetua"/>
                <a:cs typeface="Perpetua"/>
              </a:rPr>
              <a:t> </a:t>
            </a:r>
            <a:r>
              <a:rPr sz="2100" dirty="0">
                <a:latin typeface="Perpetua"/>
                <a:cs typeface="Perpetua"/>
              </a:rPr>
              <a:t>will</a:t>
            </a:r>
            <a:r>
              <a:rPr sz="2100" spc="-25" dirty="0">
                <a:latin typeface="Perpetua"/>
                <a:cs typeface="Perpetua"/>
              </a:rPr>
              <a:t> </a:t>
            </a:r>
            <a:r>
              <a:rPr sz="2100" dirty="0">
                <a:latin typeface="Perpetua"/>
                <a:cs typeface="Perpetua"/>
              </a:rPr>
              <a:t>vary</a:t>
            </a:r>
            <a:r>
              <a:rPr sz="2100" spc="-5" dirty="0">
                <a:latin typeface="Perpetua"/>
                <a:cs typeface="Perpetua"/>
              </a:rPr>
              <a:t> </a:t>
            </a:r>
            <a:r>
              <a:rPr sz="2100" dirty="0">
                <a:latin typeface="Perpetua"/>
                <a:cs typeface="Perpetua"/>
              </a:rPr>
              <a:t>with</a:t>
            </a:r>
            <a:r>
              <a:rPr sz="2100" spc="-5" dirty="0">
                <a:latin typeface="Perpetua"/>
                <a:cs typeface="Perpetua"/>
              </a:rPr>
              <a:t> </a:t>
            </a:r>
            <a:r>
              <a:rPr sz="2100" dirty="0">
                <a:latin typeface="Perpetua"/>
                <a:cs typeface="Perpetua"/>
              </a:rPr>
              <a:t>the</a:t>
            </a:r>
            <a:r>
              <a:rPr sz="2100" spc="-10" dirty="0">
                <a:latin typeface="Perpetua"/>
                <a:cs typeface="Perpetua"/>
              </a:rPr>
              <a:t> </a:t>
            </a:r>
            <a:r>
              <a:rPr sz="2100" dirty="0">
                <a:latin typeface="Perpetua"/>
                <a:cs typeface="Perpetua"/>
              </a:rPr>
              <a:t>sample</a:t>
            </a:r>
            <a:r>
              <a:rPr sz="2100" spc="-15" dirty="0">
                <a:latin typeface="Perpetua"/>
                <a:cs typeface="Perpetua"/>
              </a:rPr>
              <a:t> </a:t>
            </a:r>
            <a:r>
              <a:rPr sz="2100" dirty="0">
                <a:latin typeface="Perpetua"/>
                <a:cs typeface="Perpetua"/>
              </a:rPr>
              <a:t>we</a:t>
            </a:r>
            <a:r>
              <a:rPr sz="2100" spc="-15" dirty="0">
                <a:latin typeface="Perpetua"/>
                <a:cs typeface="Perpetua"/>
              </a:rPr>
              <a:t> </a:t>
            </a:r>
            <a:r>
              <a:rPr sz="2100" spc="-25" dirty="0">
                <a:latin typeface="Perpetua"/>
                <a:cs typeface="Perpetua"/>
              </a:rPr>
              <a:t>have;</a:t>
            </a:r>
            <a:r>
              <a:rPr sz="2100" spc="-105" dirty="0">
                <a:latin typeface="Perpetua"/>
                <a:cs typeface="Perpetua"/>
              </a:rPr>
              <a:t> </a:t>
            </a:r>
            <a:r>
              <a:rPr sz="2100" dirty="0">
                <a:latin typeface="Perpetua"/>
                <a:cs typeface="Perpetua"/>
              </a:rPr>
              <a:t>they</a:t>
            </a:r>
            <a:r>
              <a:rPr sz="2100" spc="-5" dirty="0">
                <a:latin typeface="Perpetua"/>
                <a:cs typeface="Perpetua"/>
              </a:rPr>
              <a:t> </a:t>
            </a:r>
            <a:r>
              <a:rPr sz="2100" dirty="0">
                <a:latin typeface="Perpetua"/>
                <a:cs typeface="Perpetua"/>
              </a:rPr>
              <a:t>will</a:t>
            </a:r>
            <a:r>
              <a:rPr sz="2100" spc="-25" dirty="0">
                <a:latin typeface="Perpetua"/>
                <a:cs typeface="Perpetua"/>
              </a:rPr>
              <a:t> </a:t>
            </a:r>
            <a:r>
              <a:rPr sz="2100" dirty="0">
                <a:latin typeface="Perpetua"/>
                <a:cs typeface="Perpetua"/>
              </a:rPr>
              <a:t>not</a:t>
            </a:r>
            <a:r>
              <a:rPr sz="2100" spc="-10" dirty="0">
                <a:latin typeface="Perpetua"/>
                <a:cs typeface="Perpetua"/>
              </a:rPr>
              <a:t> </a:t>
            </a:r>
            <a:r>
              <a:rPr sz="2100" dirty="0">
                <a:latin typeface="Perpetua"/>
                <a:cs typeface="Perpetua"/>
              </a:rPr>
              <a:t>be</a:t>
            </a:r>
            <a:r>
              <a:rPr sz="2100" spc="-10" dirty="0">
                <a:latin typeface="Perpetua"/>
                <a:cs typeface="Perpetua"/>
              </a:rPr>
              <a:t> identical</a:t>
            </a:r>
            <a:endParaRPr sz="2100">
              <a:latin typeface="Perpetua"/>
              <a:cs typeface="Perpetua"/>
            </a:endParaRPr>
          </a:p>
          <a:p>
            <a:pPr marL="38100">
              <a:lnSpc>
                <a:spcPts val="2395"/>
              </a:lnSpc>
            </a:pPr>
            <a:r>
              <a:rPr sz="2100" dirty="0">
                <a:latin typeface="Perpetua"/>
                <a:cs typeface="Perpetua"/>
              </a:rPr>
              <a:t>across</a:t>
            </a:r>
            <a:r>
              <a:rPr sz="2100" spc="-5" dirty="0">
                <a:latin typeface="Perpetua"/>
                <a:cs typeface="Perpetua"/>
              </a:rPr>
              <a:t> </a:t>
            </a:r>
            <a:r>
              <a:rPr sz="2100" dirty="0">
                <a:latin typeface="Perpetua"/>
                <a:cs typeface="Perpetua"/>
              </a:rPr>
              <a:t>samples</a:t>
            </a:r>
            <a:r>
              <a:rPr sz="2100" spc="-30" dirty="0">
                <a:latin typeface="Perpetua"/>
                <a:cs typeface="Perpetua"/>
              </a:rPr>
              <a:t> </a:t>
            </a:r>
            <a:r>
              <a:rPr sz="2100" dirty="0">
                <a:latin typeface="Perpetua"/>
                <a:cs typeface="Perpetua"/>
              </a:rPr>
              <a:t>or</a:t>
            </a:r>
            <a:r>
              <a:rPr sz="2100" spc="-15" dirty="0">
                <a:latin typeface="Perpetua"/>
                <a:cs typeface="Perpetua"/>
              </a:rPr>
              <a:t> </a:t>
            </a:r>
            <a:r>
              <a:rPr sz="2100" dirty="0">
                <a:latin typeface="Perpetua"/>
                <a:cs typeface="Perpetua"/>
              </a:rPr>
              <a:t>to</a:t>
            </a:r>
            <a:r>
              <a:rPr sz="2100" spc="-25" dirty="0">
                <a:latin typeface="Perpetua"/>
                <a:cs typeface="Perpetua"/>
              </a:rPr>
              <a:t> </a:t>
            </a:r>
            <a:r>
              <a:rPr sz="2100" dirty="0">
                <a:latin typeface="Perpetua"/>
                <a:cs typeface="Perpetua"/>
              </a:rPr>
              <a:t>the</a:t>
            </a:r>
            <a:r>
              <a:rPr sz="2100" spc="-25" dirty="0">
                <a:latin typeface="Perpetua"/>
                <a:cs typeface="Perpetua"/>
              </a:rPr>
              <a:t> </a:t>
            </a:r>
            <a:r>
              <a:rPr sz="2100" dirty="0">
                <a:latin typeface="Perpetua"/>
                <a:cs typeface="Perpetua"/>
              </a:rPr>
              <a:t>true</a:t>
            </a:r>
            <a:r>
              <a:rPr sz="2100" spc="-5" dirty="0">
                <a:latin typeface="Perpetua"/>
                <a:cs typeface="Perpetua"/>
              </a:rPr>
              <a:t> </a:t>
            </a:r>
            <a:r>
              <a:rPr sz="2100" spc="-10" dirty="0">
                <a:latin typeface="Perpetua"/>
                <a:cs typeface="Perpetua"/>
              </a:rPr>
              <a:t>parameters.</a:t>
            </a:r>
            <a:endParaRPr sz="2100">
              <a:latin typeface="Perpetua"/>
              <a:cs typeface="Perpetua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8532876" y="6092952"/>
            <a:ext cx="457200" cy="457200"/>
          </a:xfrm>
          <a:custGeom>
            <a:avLst/>
            <a:gdLst/>
            <a:ahLst/>
            <a:cxnLst/>
            <a:rect l="l" t="t" r="r" b="b"/>
            <a:pathLst>
              <a:path w="457200" h="457200">
                <a:moveTo>
                  <a:pt x="228600" y="0"/>
                </a:moveTo>
                <a:lnTo>
                  <a:pt x="182533" y="4644"/>
                </a:lnTo>
                <a:lnTo>
                  <a:pt x="139624" y="17964"/>
                </a:lnTo>
                <a:lnTo>
                  <a:pt x="100793" y="39041"/>
                </a:lnTo>
                <a:lnTo>
                  <a:pt x="66960" y="66955"/>
                </a:lnTo>
                <a:lnTo>
                  <a:pt x="39045" y="100788"/>
                </a:lnTo>
                <a:lnTo>
                  <a:pt x="17966" y="139619"/>
                </a:lnTo>
                <a:lnTo>
                  <a:pt x="4644" y="182529"/>
                </a:lnTo>
                <a:lnTo>
                  <a:pt x="0" y="228600"/>
                </a:lnTo>
                <a:lnTo>
                  <a:pt x="4644" y="274670"/>
                </a:lnTo>
                <a:lnTo>
                  <a:pt x="17966" y="317580"/>
                </a:lnTo>
                <a:lnTo>
                  <a:pt x="39045" y="356411"/>
                </a:lnTo>
                <a:lnTo>
                  <a:pt x="66960" y="390244"/>
                </a:lnTo>
                <a:lnTo>
                  <a:pt x="100793" y="418158"/>
                </a:lnTo>
                <a:lnTo>
                  <a:pt x="139624" y="439235"/>
                </a:lnTo>
                <a:lnTo>
                  <a:pt x="182533" y="452555"/>
                </a:lnTo>
                <a:lnTo>
                  <a:pt x="228600" y="457200"/>
                </a:lnTo>
                <a:lnTo>
                  <a:pt x="274666" y="452555"/>
                </a:lnTo>
                <a:lnTo>
                  <a:pt x="317575" y="439235"/>
                </a:lnTo>
                <a:lnTo>
                  <a:pt x="356406" y="418158"/>
                </a:lnTo>
                <a:lnTo>
                  <a:pt x="390239" y="390244"/>
                </a:lnTo>
                <a:lnTo>
                  <a:pt x="418154" y="356411"/>
                </a:lnTo>
                <a:lnTo>
                  <a:pt x="439233" y="317580"/>
                </a:lnTo>
                <a:lnTo>
                  <a:pt x="452555" y="274670"/>
                </a:lnTo>
                <a:lnTo>
                  <a:pt x="457200" y="228600"/>
                </a:lnTo>
                <a:lnTo>
                  <a:pt x="452555" y="182529"/>
                </a:lnTo>
                <a:lnTo>
                  <a:pt x="439233" y="139619"/>
                </a:lnTo>
                <a:lnTo>
                  <a:pt x="418154" y="100788"/>
                </a:lnTo>
                <a:lnTo>
                  <a:pt x="390239" y="66955"/>
                </a:lnTo>
                <a:lnTo>
                  <a:pt x="356406" y="39041"/>
                </a:lnTo>
                <a:lnTo>
                  <a:pt x="317575" y="17964"/>
                </a:lnTo>
                <a:lnTo>
                  <a:pt x="274666" y="4644"/>
                </a:lnTo>
                <a:lnTo>
                  <a:pt x="228600" y="0"/>
                </a:lnTo>
                <a:close/>
              </a:path>
            </a:pathLst>
          </a:custGeom>
          <a:solidFill>
            <a:srgbClr val="D2471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993444" y="909320"/>
            <a:ext cx="7544434" cy="7569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2400" b="0" dirty="0">
                <a:latin typeface="Perpetua"/>
                <a:cs typeface="Perpetua"/>
              </a:rPr>
              <a:t>For</a:t>
            </a:r>
            <a:r>
              <a:rPr sz="2400" b="0" spc="-35" dirty="0">
                <a:latin typeface="Perpetua"/>
                <a:cs typeface="Perpetua"/>
              </a:rPr>
              <a:t> </a:t>
            </a:r>
            <a:r>
              <a:rPr sz="2400" b="0" dirty="0">
                <a:latin typeface="Perpetua"/>
                <a:cs typeface="Perpetua"/>
              </a:rPr>
              <a:t>ex:</a:t>
            </a:r>
            <a:r>
              <a:rPr sz="2400" b="0" spc="-125" dirty="0">
                <a:latin typeface="Perpetua"/>
                <a:cs typeface="Perpetua"/>
              </a:rPr>
              <a:t> </a:t>
            </a:r>
            <a:r>
              <a:rPr sz="2400" b="0" dirty="0">
                <a:latin typeface="Perpetua"/>
                <a:cs typeface="Perpetua"/>
              </a:rPr>
              <a:t>two</a:t>
            </a:r>
            <a:r>
              <a:rPr sz="2400" b="0" spc="-35" dirty="0">
                <a:latin typeface="Perpetua"/>
                <a:cs typeface="Perpetua"/>
              </a:rPr>
              <a:t> </a:t>
            </a:r>
            <a:r>
              <a:rPr sz="2400" b="0" dirty="0">
                <a:latin typeface="Perpetua"/>
                <a:cs typeface="Perpetua"/>
              </a:rPr>
              <a:t>random</a:t>
            </a:r>
            <a:r>
              <a:rPr sz="2400" b="0" spc="-50" dirty="0">
                <a:latin typeface="Perpetua"/>
                <a:cs typeface="Perpetua"/>
              </a:rPr>
              <a:t> </a:t>
            </a:r>
            <a:r>
              <a:rPr sz="2400" b="0" dirty="0">
                <a:latin typeface="Perpetua"/>
                <a:cs typeface="Perpetua"/>
              </a:rPr>
              <a:t>samples</a:t>
            </a:r>
            <a:r>
              <a:rPr sz="2400" b="0" spc="-40" dirty="0">
                <a:latin typeface="Perpetua"/>
                <a:cs typeface="Perpetua"/>
              </a:rPr>
              <a:t> </a:t>
            </a:r>
            <a:r>
              <a:rPr sz="2400" b="0" dirty="0">
                <a:latin typeface="Perpetua"/>
                <a:cs typeface="Perpetua"/>
              </a:rPr>
              <a:t>(samples</a:t>
            </a:r>
            <a:r>
              <a:rPr sz="2400" b="0" spc="-65" dirty="0">
                <a:latin typeface="Perpetua"/>
                <a:cs typeface="Perpetua"/>
              </a:rPr>
              <a:t> </a:t>
            </a:r>
            <a:r>
              <a:rPr sz="2400" b="0" dirty="0">
                <a:latin typeface="Perpetua"/>
                <a:cs typeface="Perpetua"/>
              </a:rPr>
              <a:t>1</a:t>
            </a:r>
            <a:r>
              <a:rPr sz="2400" b="0" spc="-35" dirty="0">
                <a:latin typeface="Perpetua"/>
                <a:cs typeface="Perpetua"/>
              </a:rPr>
              <a:t> </a:t>
            </a:r>
            <a:r>
              <a:rPr sz="2400" b="0" dirty="0">
                <a:latin typeface="Perpetua"/>
                <a:cs typeface="Perpetua"/>
              </a:rPr>
              <a:t>and</a:t>
            </a:r>
            <a:r>
              <a:rPr sz="2400" b="0" spc="-30" dirty="0">
                <a:latin typeface="Perpetua"/>
                <a:cs typeface="Perpetua"/>
              </a:rPr>
              <a:t> </a:t>
            </a:r>
            <a:r>
              <a:rPr sz="2400" b="0" dirty="0">
                <a:latin typeface="Perpetua"/>
                <a:cs typeface="Perpetua"/>
              </a:rPr>
              <a:t>2)</a:t>
            </a:r>
            <a:r>
              <a:rPr sz="2400" b="0" spc="-40" dirty="0">
                <a:latin typeface="Perpetua"/>
                <a:cs typeface="Perpetua"/>
              </a:rPr>
              <a:t> </a:t>
            </a:r>
            <a:r>
              <a:rPr sz="2400" b="0" dirty="0">
                <a:latin typeface="Perpetua"/>
                <a:cs typeface="Perpetua"/>
              </a:rPr>
              <a:t>could</a:t>
            </a:r>
            <a:r>
              <a:rPr sz="2400" b="0" spc="-40" dirty="0">
                <a:latin typeface="Perpetua"/>
                <a:cs typeface="Perpetua"/>
              </a:rPr>
              <a:t> </a:t>
            </a:r>
            <a:r>
              <a:rPr sz="2400" b="0" dirty="0">
                <a:latin typeface="Perpetua"/>
                <a:cs typeface="Perpetua"/>
              </a:rPr>
              <a:t>compare</a:t>
            </a:r>
            <a:r>
              <a:rPr sz="2400" b="0" spc="-45" dirty="0">
                <a:latin typeface="Perpetua"/>
                <a:cs typeface="Perpetua"/>
              </a:rPr>
              <a:t> </a:t>
            </a:r>
            <a:r>
              <a:rPr sz="2400" b="0" dirty="0">
                <a:latin typeface="Perpetua"/>
                <a:cs typeface="Perpetua"/>
              </a:rPr>
              <a:t>to</a:t>
            </a:r>
            <a:r>
              <a:rPr sz="2400" b="0" spc="-45" dirty="0">
                <a:latin typeface="Perpetua"/>
                <a:cs typeface="Perpetua"/>
              </a:rPr>
              <a:t> </a:t>
            </a:r>
            <a:r>
              <a:rPr sz="2400" b="0" spc="-25" dirty="0">
                <a:latin typeface="Perpetua"/>
                <a:cs typeface="Perpetua"/>
              </a:rPr>
              <a:t>the </a:t>
            </a:r>
            <a:r>
              <a:rPr sz="2400" b="0" dirty="0">
                <a:latin typeface="Perpetua"/>
                <a:cs typeface="Perpetua"/>
              </a:rPr>
              <a:t>true</a:t>
            </a:r>
            <a:r>
              <a:rPr sz="2400" b="0" spc="-25" dirty="0">
                <a:latin typeface="Perpetua"/>
                <a:cs typeface="Perpetua"/>
              </a:rPr>
              <a:t> </a:t>
            </a:r>
            <a:r>
              <a:rPr sz="2400" b="0" dirty="0">
                <a:latin typeface="Perpetua"/>
                <a:cs typeface="Perpetua"/>
              </a:rPr>
              <a:t>population</a:t>
            </a:r>
            <a:r>
              <a:rPr sz="2400" b="0" spc="-45" dirty="0">
                <a:latin typeface="Perpetua"/>
                <a:cs typeface="Perpetua"/>
              </a:rPr>
              <a:t> </a:t>
            </a:r>
            <a:r>
              <a:rPr sz="2400" b="0" dirty="0">
                <a:latin typeface="Perpetua"/>
                <a:cs typeface="Perpetua"/>
              </a:rPr>
              <a:t>as</a:t>
            </a:r>
            <a:r>
              <a:rPr sz="2400" b="0" spc="-30" dirty="0">
                <a:latin typeface="Perpetua"/>
                <a:cs typeface="Perpetua"/>
              </a:rPr>
              <a:t> </a:t>
            </a:r>
            <a:r>
              <a:rPr sz="2400" b="0" spc="-10" dirty="0">
                <a:latin typeface="Perpetua"/>
                <a:cs typeface="Perpetua"/>
              </a:rPr>
              <a:t>follows:</a:t>
            </a:r>
            <a:endParaRPr sz="2400">
              <a:latin typeface="Perpetua"/>
              <a:cs typeface="Perpetua"/>
            </a:endParaRPr>
          </a:p>
        </p:txBody>
      </p:sp>
      <p:sp>
        <p:nvSpPr>
          <p:cNvPr id="33" name="object 33"/>
          <p:cNvSpPr txBox="1"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84785">
              <a:lnSpc>
                <a:spcPts val="1664"/>
              </a:lnSpc>
            </a:pPr>
            <a:fld id="{81D60167-4931-47E6-BA6A-407CBD079E47}" type="slidenum">
              <a:rPr spc="-25" dirty="0"/>
              <a:t>14</a:t>
            </a:fld>
            <a:endParaRPr spc="-25" dirty="0"/>
          </a:p>
        </p:txBody>
      </p:sp>
      <p:grpSp>
        <p:nvGrpSpPr>
          <p:cNvPr id="4" name="object 4"/>
          <p:cNvGrpSpPr/>
          <p:nvPr/>
        </p:nvGrpSpPr>
        <p:grpSpPr>
          <a:xfrm>
            <a:off x="2081212" y="1744211"/>
            <a:ext cx="5494020" cy="4012565"/>
            <a:chOff x="2081212" y="1744211"/>
            <a:chExt cx="5494020" cy="4012565"/>
          </a:xfrm>
        </p:grpSpPr>
        <p:sp>
          <p:nvSpPr>
            <p:cNvPr id="5" name="object 5"/>
            <p:cNvSpPr/>
            <p:nvPr/>
          </p:nvSpPr>
          <p:spPr>
            <a:xfrm>
              <a:off x="2081212" y="1744211"/>
              <a:ext cx="5494020" cy="4012565"/>
            </a:xfrm>
            <a:custGeom>
              <a:avLst/>
              <a:gdLst/>
              <a:ahLst/>
              <a:cxnLst/>
              <a:rect l="l" t="t" r="r" b="b"/>
              <a:pathLst>
                <a:path w="5494020" h="4012565">
                  <a:moveTo>
                    <a:pt x="5493661" y="0"/>
                  </a:moveTo>
                  <a:lnTo>
                    <a:pt x="0" y="0"/>
                  </a:lnTo>
                  <a:lnTo>
                    <a:pt x="0" y="4012505"/>
                  </a:lnTo>
                  <a:lnTo>
                    <a:pt x="5493661" y="4012505"/>
                  </a:lnTo>
                  <a:lnTo>
                    <a:pt x="5493661" y="0"/>
                  </a:lnTo>
                  <a:close/>
                </a:path>
              </a:pathLst>
            </a:custGeom>
            <a:solidFill>
              <a:srgbClr val="EAF1F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2626612" y="1890920"/>
              <a:ext cx="4802505" cy="2910205"/>
            </a:xfrm>
            <a:custGeom>
              <a:avLst/>
              <a:gdLst/>
              <a:ahLst/>
              <a:cxnLst/>
              <a:rect l="l" t="t" r="r" b="b"/>
              <a:pathLst>
                <a:path w="4802505" h="2910204">
                  <a:moveTo>
                    <a:pt x="4802346" y="0"/>
                  </a:moveTo>
                  <a:lnTo>
                    <a:pt x="0" y="0"/>
                  </a:lnTo>
                  <a:lnTo>
                    <a:pt x="0" y="2910200"/>
                  </a:lnTo>
                  <a:lnTo>
                    <a:pt x="4802346" y="2910200"/>
                  </a:lnTo>
                  <a:lnTo>
                    <a:pt x="4802346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2626601" y="1971268"/>
              <a:ext cx="4802505" cy="2606675"/>
            </a:xfrm>
            <a:custGeom>
              <a:avLst/>
              <a:gdLst/>
              <a:ahLst/>
              <a:cxnLst/>
              <a:rect l="l" t="t" r="r" b="b"/>
              <a:pathLst>
                <a:path w="4802505" h="2606675">
                  <a:moveTo>
                    <a:pt x="4802238" y="2592679"/>
                  </a:moveTo>
                  <a:lnTo>
                    <a:pt x="0" y="2592679"/>
                  </a:lnTo>
                  <a:lnTo>
                    <a:pt x="0" y="2606078"/>
                  </a:lnTo>
                  <a:lnTo>
                    <a:pt x="4802238" y="2606078"/>
                  </a:lnTo>
                  <a:lnTo>
                    <a:pt x="4802238" y="2592679"/>
                  </a:lnTo>
                  <a:close/>
                </a:path>
                <a:path w="4802505" h="2606675">
                  <a:moveTo>
                    <a:pt x="4802238" y="1944585"/>
                  </a:moveTo>
                  <a:lnTo>
                    <a:pt x="0" y="1944585"/>
                  </a:lnTo>
                  <a:lnTo>
                    <a:pt x="0" y="1957984"/>
                  </a:lnTo>
                  <a:lnTo>
                    <a:pt x="4802238" y="1957984"/>
                  </a:lnTo>
                  <a:lnTo>
                    <a:pt x="4802238" y="1944585"/>
                  </a:lnTo>
                  <a:close/>
                </a:path>
                <a:path w="4802505" h="2606675">
                  <a:moveTo>
                    <a:pt x="4802238" y="1296212"/>
                  </a:moveTo>
                  <a:lnTo>
                    <a:pt x="0" y="1296212"/>
                  </a:lnTo>
                  <a:lnTo>
                    <a:pt x="0" y="1309598"/>
                  </a:lnTo>
                  <a:lnTo>
                    <a:pt x="4802238" y="1309598"/>
                  </a:lnTo>
                  <a:lnTo>
                    <a:pt x="4802238" y="1296212"/>
                  </a:lnTo>
                  <a:close/>
                </a:path>
                <a:path w="4802505" h="2606675">
                  <a:moveTo>
                    <a:pt x="4802238" y="648106"/>
                  </a:moveTo>
                  <a:lnTo>
                    <a:pt x="0" y="648106"/>
                  </a:lnTo>
                  <a:lnTo>
                    <a:pt x="0" y="661504"/>
                  </a:lnTo>
                  <a:lnTo>
                    <a:pt x="4802238" y="661504"/>
                  </a:lnTo>
                  <a:lnTo>
                    <a:pt x="4802238" y="648106"/>
                  </a:lnTo>
                  <a:close/>
                </a:path>
                <a:path w="4802505" h="2606675">
                  <a:moveTo>
                    <a:pt x="4802238" y="0"/>
                  </a:moveTo>
                  <a:lnTo>
                    <a:pt x="0" y="0"/>
                  </a:lnTo>
                  <a:lnTo>
                    <a:pt x="0" y="13398"/>
                  </a:lnTo>
                  <a:lnTo>
                    <a:pt x="4802238" y="13398"/>
                  </a:lnTo>
                  <a:lnTo>
                    <a:pt x="4802238" y="0"/>
                  </a:lnTo>
                  <a:close/>
                </a:path>
              </a:pathLst>
            </a:custGeom>
            <a:solidFill>
              <a:srgbClr val="EAF1F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2865988" y="3077063"/>
              <a:ext cx="4476750" cy="1273175"/>
            </a:xfrm>
            <a:custGeom>
              <a:avLst/>
              <a:gdLst/>
              <a:ahLst/>
              <a:cxnLst/>
              <a:rect l="l" t="t" r="r" b="b"/>
              <a:pathLst>
                <a:path w="4476750" h="1273175">
                  <a:moveTo>
                    <a:pt x="0" y="1273099"/>
                  </a:moveTo>
                  <a:lnTo>
                    <a:pt x="2238245" y="638359"/>
                  </a:lnTo>
                  <a:lnTo>
                    <a:pt x="4476254" y="0"/>
                  </a:lnTo>
                </a:path>
              </a:pathLst>
            </a:custGeom>
            <a:ln w="13391">
              <a:solidFill>
                <a:srgbClr val="1A466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2865988" y="2208471"/>
              <a:ext cx="4476750" cy="2506345"/>
            </a:xfrm>
            <a:custGeom>
              <a:avLst/>
              <a:gdLst/>
              <a:ahLst/>
              <a:cxnLst/>
              <a:rect l="l" t="t" r="r" b="b"/>
              <a:pathLst>
                <a:path w="4476750" h="2506345">
                  <a:moveTo>
                    <a:pt x="0" y="2505929"/>
                  </a:moveTo>
                  <a:lnTo>
                    <a:pt x="2238245" y="1252777"/>
                  </a:lnTo>
                  <a:lnTo>
                    <a:pt x="4476254" y="0"/>
                  </a:lnTo>
                </a:path>
              </a:pathLst>
            </a:custGeom>
            <a:ln w="13381">
              <a:solidFill>
                <a:srgbClr val="90353A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2865988" y="2696080"/>
              <a:ext cx="4476750" cy="1894839"/>
            </a:xfrm>
            <a:custGeom>
              <a:avLst/>
              <a:gdLst/>
              <a:ahLst/>
              <a:cxnLst/>
              <a:rect l="l" t="t" r="r" b="b"/>
              <a:pathLst>
                <a:path w="4476750" h="1894839">
                  <a:moveTo>
                    <a:pt x="0" y="1894574"/>
                  </a:moveTo>
                  <a:lnTo>
                    <a:pt x="2238245" y="945707"/>
                  </a:lnTo>
                  <a:lnTo>
                    <a:pt x="4476254" y="0"/>
                  </a:lnTo>
                </a:path>
              </a:pathLst>
            </a:custGeom>
            <a:ln w="13386">
              <a:solidFill>
                <a:srgbClr val="54752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1" name="object 11"/>
          <p:cNvSpPr txBox="1"/>
          <p:nvPr/>
        </p:nvSpPr>
        <p:spPr>
          <a:xfrm>
            <a:off x="6750558" y="2315690"/>
            <a:ext cx="379095" cy="105346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9525">
              <a:lnSpc>
                <a:spcPct val="100000"/>
              </a:lnSpc>
              <a:spcBef>
                <a:spcPts val="105"/>
              </a:spcBef>
            </a:pPr>
            <a:r>
              <a:rPr sz="1100" spc="-20" dirty="0">
                <a:latin typeface="Arial"/>
                <a:cs typeface="Arial"/>
              </a:rPr>
              <a:t>SRF2</a:t>
            </a:r>
            <a:endParaRPr sz="11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75"/>
              </a:spcBef>
            </a:pPr>
            <a:endParaRPr sz="1100">
              <a:latin typeface="Arial"/>
              <a:cs typeface="Arial"/>
            </a:endParaRPr>
          </a:p>
          <a:p>
            <a:pPr marR="8255" indent="5715">
              <a:lnSpc>
                <a:spcPct val="205300"/>
              </a:lnSpc>
              <a:spcBef>
                <a:spcPts val="5"/>
              </a:spcBef>
            </a:pPr>
            <a:r>
              <a:rPr sz="1100" spc="-20" dirty="0">
                <a:latin typeface="Arial"/>
                <a:cs typeface="Arial"/>
              </a:rPr>
              <a:t>SRF1 </a:t>
            </a:r>
            <a:r>
              <a:rPr sz="1100" spc="-25" dirty="0">
                <a:latin typeface="Arial"/>
                <a:cs typeface="Arial"/>
              </a:rPr>
              <a:t>PRF</a:t>
            </a:r>
            <a:endParaRPr sz="1100">
              <a:latin typeface="Arial"/>
              <a:cs typeface="Arial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2569938" y="1890962"/>
            <a:ext cx="4859020" cy="2967355"/>
          </a:xfrm>
          <a:custGeom>
            <a:avLst/>
            <a:gdLst/>
            <a:ahLst/>
            <a:cxnLst/>
            <a:rect l="l" t="t" r="r" b="b"/>
            <a:pathLst>
              <a:path w="4859020" h="2967354">
                <a:moveTo>
                  <a:pt x="56674" y="2910159"/>
                </a:moveTo>
                <a:lnTo>
                  <a:pt x="56674" y="0"/>
                </a:lnTo>
              </a:path>
              <a:path w="4859020" h="2967354">
                <a:moveTo>
                  <a:pt x="56674" y="2679676"/>
                </a:moveTo>
                <a:lnTo>
                  <a:pt x="0" y="2679676"/>
                </a:lnTo>
              </a:path>
              <a:path w="4859020" h="2967354">
                <a:moveTo>
                  <a:pt x="56674" y="2031586"/>
                </a:moveTo>
                <a:lnTo>
                  <a:pt x="0" y="2031586"/>
                </a:lnTo>
              </a:path>
              <a:path w="4859020" h="2967354">
                <a:moveTo>
                  <a:pt x="56674" y="1383205"/>
                </a:moveTo>
                <a:lnTo>
                  <a:pt x="0" y="1383205"/>
                </a:lnTo>
              </a:path>
              <a:path w="4859020" h="2967354">
                <a:moveTo>
                  <a:pt x="56674" y="735101"/>
                </a:moveTo>
                <a:lnTo>
                  <a:pt x="0" y="735101"/>
                </a:lnTo>
              </a:path>
              <a:path w="4859020" h="2967354">
                <a:moveTo>
                  <a:pt x="56674" y="86998"/>
                </a:moveTo>
                <a:lnTo>
                  <a:pt x="0" y="86998"/>
                </a:lnTo>
              </a:path>
              <a:path w="4859020" h="2967354">
                <a:moveTo>
                  <a:pt x="56674" y="2910159"/>
                </a:moveTo>
                <a:lnTo>
                  <a:pt x="4858909" y="2910159"/>
                </a:lnTo>
              </a:path>
              <a:path w="4859020" h="2967354">
                <a:moveTo>
                  <a:pt x="143029" y="2910159"/>
                </a:moveTo>
                <a:lnTo>
                  <a:pt x="143029" y="2966854"/>
                </a:lnTo>
              </a:path>
            </a:pathLst>
          </a:custGeom>
          <a:ln w="668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 txBox="1"/>
          <p:nvPr/>
        </p:nvSpPr>
        <p:spPr>
          <a:xfrm>
            <a:off x="2141108" y="4435509"/>
            <a:ext cx="182245" cy="261620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>
              <a:lnSpc>
                <a:spcPts val="1320"/>
              </a:lnSpc>
            </a:pPr>
            <a:r>
              <a:rPr sz="1100" spc="-25" dirty="0">
                <a:latin typeface="Arial"/>
                <a:cs typeface="Arial"/>
              </a:rPr>
              <a:t>450</a:t>
            </a:r>
            <a:endParaRPr sz="1100">
              <a:latin typeface="Arial"/>
              <a:cs typeface="Arial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2137782" y="3787128"/>
            <a:ext cx="182245" cy="261620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>
              <a:lnSpc>
                <a:spcPts val="1320"/>
              </a:lnSpc>
            </a:pPr>
            <a:r>
              <a:rPr sz="1100" spc="-25" dirty="0">
                <a:latin typeface="Arial"/>
                <a:cs typeface="Arial"/>
              </a:rPr>
              <a:t>500</a:t>
            </a:r>
            <a:endParaRPr sz="1100">
              <a:latin typeface="Arial"/>
              <a:cs typeface="Arial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2137782" y="3139025"/>
            <a:ext cx="182245" cy="261620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>
              <a:lnSpc>
                <a:spcPts val="1320"/>
              </a:lnSpc>
            </a:pPr>
            <a:r>
              <a:rPr sz="1100" spc="-25" dirty="0">
                <a:latin typeface="Arial"/>
                <a:cs typeface="Arial"/>
              </a:rPr>
              <a:t>550</a:t>
            </a:r>
            <a:endParaRPr sz="1100">
              <a:latin typeface="Arial"/>
              <a:cs typeface="Arial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2137782" y="2490921"/>
            <a:ext cx="182245" cy="261620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>
              <a:lnSpc>
                <a:spcPts val="1320"/>
              </a:lnSpc>
            </a:pPr>
            <a:r>
              <a:rPr sz="1100" spc="-25" dirty="0">
                <a:latin typeface="Arial"/>
                <a:cs typeface="Arial"/>
              </a:rPr>
              <a:t>600</a:t>
            </a:r>
            <a:endParaRPr sz="1100">
              <a:latin typeface="Arial"/>
              <a:cs typeface="Arial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2137782" y="1842540"/>
            <a:ext cx="182245" cy="261620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>
              <a:lnSpc>
                <a:spcPts val="1320"/>
              </a:lnSpc>
            </a:pPr>
            <a:r>
              <a:rPr sz="1100" spc="-25" dirty="0">
                <a:latin typeface="Arial"/>
                <a:cs typeface="Arial"/>
              </a:rPr>
              <a:t>650</a:t>
            </a:r>
            <a:endParaRPr sz="1100">
              <a:latin typeface="Arial"/>
              <a:cs typeface="Arial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2676289" y="4858229"/>
            <a:ext cx="90805" cy="19431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5"/>
              </a:spcBef>
            </a:pPr>
            <a:r>
              <a:rPr sz="1100" spc="-50" dirty="0">
                <a:latin typeface="Arial"/>
                <a:cs typeface="Arial"/>
              </a:rPr>
              <a:t>0</a:t>
            </a:r>
            <a:endParaRPr sz="1100">
              <a:latin typeface="Arial"/>
              <a:cs typeface="Arial"/>
            </a:endParaRPr>
          </a:p>
        </p:txBody>
      </p:sp>
      <p:sp>
        <p:nvSpPr>
          <p:cNvPr id="19" name="object 19"/>
          <p:cNvSpPr/>
          <p:nvPr/>
        </p:nvSpPr>
        <p:spPr>
          <a:xfrm>
            <a:off x="4256198" y="4801121"/>
            <a:ext cx="0" cy="57150"/>
          </a:xfrm>
          <a:custGeom>
            <a:avLst/>
            <a:gdLst/>
            <a:ahLst/>
            <a:cxnLst/>
            <a:rect l="l" t="t" r="r" b="b"/>
            <a:pathLst>
              <a:path h="57150">
                <a:moveTo>
                  <a:pt x="0" y="0"/>
                </a:moveTo>
                <a:lnTo>
                  <a:pt x="0" y="56695"/>
                </a:lnTo>
              </a:path>
            </a:pathLst>
          </a:custGeom>
          <a:ln w="666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 txBox="1"/>
          <p:nvPr/>
        </p:nvSpPr>
        <p:spPr>
          <a:xfrm>
            <a:off x="4179432" y="4858229"/>
            <a:ext cx="172085" cy="19431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5"/>
              </a:spcBef>
            </a:pPr>
            <a:r>
              <a:rPr sz="1100" spc="-25" dirty="0">
                <a:latin typeface="Arial"/>
                <a:cs typeface="Arial"/>
              </a:rPr>
              <a:t>50</a:t>
            </a:r>
            <a:endParaRPr sz="1100">
              <a:latin typeface="Arial"/>
              <a:cs typeface="Arial"/>
            </a:endParaRPr>
          </a:p>
        </p:txBody>
      </p:sp>
      <p:sp>
        <p:nvSpPr>
          <p:cNvPr id="21" name="object 21"/>
          <p:cNvSpPr/>
          <p:nvPr/>
        </p:nvSpPr>
        <p:spPr>
          <a:xfrm>
            <a:off x="5799013" y="4801121"/>
            <a:ext cx="0" cy="57150"/>
          </a:xfrm>
          <a:custGeom>
            <a:avLst/>
            <a:gdLst/>
            <a:ahLst/>
            <a:cxnLst/>
            <a:rect l="l" t="t" r="r" b="b"/>
            <a:pathLst>
              <a:path h="57150">
                <a:moveTo>
                  <a:pt x="0" y="0"/>
                </a:moveTo>
                <a:lnTo>
                  <a:pt x="0" y="56695"/>
                </a:lnTo>
              </a:path>
            </a:pathLst>
          </a:custGeom>
          <a:ln w="666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 txBox="1"/>
          <p:nvPr/>
        </p:nvSpPr>
        <p:spPr>
          <a:xfrm>
            <a:off x="5686080" y="4858229"/>
            <a:ext cx="247015" cy="19431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5"/>
              </a:spcBef>
            </a:pPr>
            <a:r>
              <a:rPr sz="1100" spc="-25" dirty="0">
                <a:latin typeface="Arial"/>
                <a:cs typeface="Arial"/>
              </a:rPr>
              <a:t>100</a:t>
            </a:r>
            <a:endParaRPr sz="1100">
              <a:latin typeface="Arial"/>
              <a:cs typeface="Arial"/>
            </a:endParaRPr>
          </a:p>
        </p:txBody>
      </p:sp>
      <p:sp>
        <p:nvSpPr>
          <p:cNvPr id="23" name="object 23"/>
          <p:cNvSpPr/>
          <p:nvPr/>
        </p:nvSpPr>
        <p:spPr>
          <a:xfrm>
            <a:off x="7342243" y="4801121"/>
            <a:ext cx="0" cy="57150"/>
          </a:xfrm>
          <a:custGeom>
            <a:avLst/>
            <a:gdLst/>
            <a:ahLst/>
            <a:cxnLst/>
            <a:rect l="l" t="t" r="r" b="b"/>
            <a:pathLst>
              <a:path h="57150">
                <a:moveTo>
                  <a:pt x="0" y="0"/>
                </a:moveTo>
                <a:lnTo>
                  <a:pt x="0" y="56695"/>
                </a:lnTo>
              </a:path>
            </a:pathLst>
          </a:custGeom>
          <a:ln w="666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 txBox="1"/>
          <p:nvPr/>
        </p:nvSpPr>
        <p:spPr>
          <a:xfrm>
            <a:off x="7229171" y="4858229"/>
            <a:ext cx="247015" cy="19431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5"/>
              </a:spcBef>
            </a:pPr>
            <a:r>
              <a:rPr sz="1100" spc="-25" dirty="0">
                <a:latin typeface="Arial"/>
                <a:cs typeface="Arial"/>
              </a:rPr>
              <a:t>150</a:t>
            </a:r>
            <a:endParaRPr sz="1100">
              <a:latin typeface="Arial"/>
              <a:cs typeface="Arial"/>
            </a:endParaRPr>
          </a:p>
        </p:txBody>
      </p:sp>
      <p:grpSp>
        <p:nvGrpSpPr>
          <p:cNvPr id="25" name="object 25"/>
          <p:cNvGrpSpPr/>
          <p:nvPr/>
        </p:nvGrpSpPr>
        <p:grpSpPr>
          <a:xfrm>
            <a:off x="3893404" y="5111969"/>
            <a:ext cx="2265045" cy="461009"/>
            <a:chOff x="3893404" y="5111969"/>
            <a:chExt cx="2265045" cy="461009"/>
          </a:xfrm>
        </p:grpSpPr>
        <p:sp>
          <p:nvSpPr>
            <p:cNvPr id="26" name="object 26"/>
            <p:cNvSpPr/>
            <p:nvPr/>
          </p:nvSpPr>
          <p:spPr>
            <a:xfrm>
              <a:off x="3896753" y="5115318"/>
              <a:ext cx="2258695" cy="454659"/>
            </a:xfrm>
            <a:custGeom>
              <a:avLst/>
              <a:gdLst/>
              <a:ahLst/>
              <a:cxnLst/>
              <a:rect l="l" t="t" r="r" b="b"/>
              <a:pathLst>
                <a:path w="2258695" h="454660">
                  <a:moveTo>
                    <a:pt x="2258240" y="0"/>
                  </a:moveTo>
                  <a:lnTo>
                    <a:pt x="0" y="0"/>
                  </a:lnTo>
                  <a:lnTo>
                    <a:pt x="0" y="454284"/>
                  </a:lnTo>
                  <a:lnTo>
                    <a:pt x="2258240" y="454284"/>
                  </a:lnTo>
                  <a:lnTo>
                    <a:pt x="225824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" name="object 27"/>
            <p:cNvSpPr/>
            <p:nvPr/>
          </p:nvSpPr>
          <p:spPr>
            <a:xfrm>
              <a:off x="3896753" y="5115318"/>
              <a:ext cx="2258695" cy="454659"/>
            </a:xfrm>
            <a:custGeom>
              <a:avLst/>
              <a:gdLst/>
              <a:ahLst/>
              <a:cxnLst/>
              <a:rect l="l" t="t" r="r" b="b"/>
              <a:pathLst>
                <a:path w="2258695" h="454660">
                  <a:moveTo>
                    <a:pt x="0" y="454284"/>
                  </a:moveTo>
                  <a:lnTo>
                    <a:pt x="2258240" y="454284"/>
                  </a:lnTo>
                  <a:lnTo>
                    <a:pt x="2258240" y="0"/>
                  </a:lnTo>
                  <a:lnTo>
                    <a:pt x="0" y="0"/>
                  </a:lnTo>
                  <a:lnTo>
                    <a:pt x="0" y="454284"/>
                  </a:lnTo>
                  <a:close/>
                </a:path>
              </a:pathLst>
            </a:custGeom>
            <a:ln w="669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" name="object 28"/>
            <p:cNvSpPr/>
            <p:nvPr/>
          </p:nvSpPr>
          <p:spPr>
            <a:xfrm>
              <a:off x="3956753" y="5245398"/>
              <a:ext cx="518795" cy="0"/>
            </a:xfrm>
            <a:custGeom>
              <a:avLst/>
              <a:gdLst/>
              <a:ahLst/>
              <a:cxnLst/>
              <a:rect l="l" t="t" r="r" b="b"/>
              <a:pathLst>
                <a:path w="518795">
                  <a:moveTo>
                    <a:pt x="0" y="0"/>
                  </a:moveTo>
                  <a:lnTo>
                    <a:pt x="518798" y="0"/>
                  </a:lnTo>
                </a:path>
              </a:pathLst>
            </a:custGeom>
            <a:ln w="13395">
              <a:solidFill>
                <a:srgbClr val="1A466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" name="object 29"/>
            <p:cNvSpPr/>
            <p:nvPr/>
          </p:nvSpPr>
          <p:spPr>
            <a:xfrm>
              <a:off x="5123910" y="5245398"/>
              <a:ext cx="519430" cy="0"/>
            </a:xfrm>
            <a:custGeom>
              <a:avLst/>
              <a:gdLst/>
              <a:ahLst/>
              <a:cxnLst/>
              <a:rect l="l" t="t" r="r" b="b"/>
              <a:pathLst>
                <a:path w="519429">
                  <a:moveTo>
                    <a:pt x="0" y="0"/>
                  </a:moveTo>
                  <a:lnTo>
                    <a:pt x="519075" y="0"/>
                  </a:lnTo>
                </a:path>
              </a:pathLst>
            </a:custGeom>
            <a:ln w="13395">
              <a:solidFill>
                <a:srgbClr val="90353A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" name="object 30"/>
            <p:cNvSpPr/>
            <p:nvPr/>
          </p:nvSpPr>
          <p:spPr>
            <a:xfrm>
              <a:off x="3956753" y="5439188"/>
              <a:ext cx="518795" cy="0"/>
            </a:xfrm>
            <a:custGeom>
              <a:avLst/>
              <a:gdLst/>
              <a:ahLst/>
              <a:cxnLst/>
              <a:rect l="l" t="t" r="r" b="b"/>
              <a:pathLst>
                <a:path w="518795">
                  <a:moveTo>
                    <a:pt x="0" y="0"/>
                  </a:moveTo>
                  <a:lnTo>
                    <a:pt x="518798" y="0"/>
                  </a:lnTo>
                </a:path>
              </a:pathLst>
            </a:custGeom>
            <a:ln w="13395">
              <a:solidFill>
                <a:srgbClr val="54752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1" name="object 31"/>
          <p:cNvSpPr txBox="1"/>
          <p:nvPr/>
        </p:nvSpPr>
        <p:spPr>
          <a:xfrm>
            <a:off x="5725988" y="5145741"/>
            <a:ext cx="369570" cy="19431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5"/>
              </a:spcBef>
            </a:pPr>
            <a:r>
              <a:rPr sz="1100" spc="-20" dirty="0">
                <a:latin typeface="Arial"/>
                <a:cs typeface="Arial"/>
              </a:rPr>
              <a:t>SRF2</a:t>
            </a:r>
            <a:endParaRPr sz="1100">
              <a:latin typeface="Arial"/>
              <a:cs typeface="Arial"/>
            </a:endParaRPr>
          </a:p>
        </p:txBody>
      </p:sp>
      <p:sp>
        <p:nvSpPr>
          <p:cNvPr id="32" name="object 32"/>
          <p:cNvSpPr txBox="1"/>
          <p:nvPr/>
        </p:nvSpPr>
        <p:spPr>
          <a:xfrm>
            <a:off x="4558831" y="5120741"/>
            <a:ext cx="369570" cy="41338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R="5080">
              <a:lnSpc>
                <a:spcPct val="115599"/>
              </a:lnSpc>
              <a:spcBef>
                <a:spcPts val="95"/>
              </a:spcBef>
            </a:pPr>
            <a:r>
              <a:rPr sz="1100" spc="-25" dirty="0">
                <a:latin typeface="Arial"/>
                <a:cs typeface="Arial"/>
              </a:rPr>
              <a:t>PRF </a:t>
            </a:r>
            <a:r>
              <a:rPr sz="1100" spc="-20" dirty="0">
                <a:latin typeface="Arial"/>
                <a:cs typeface="Arial"/>
              </a:rPr>
              <a:t>SRF1</a:t>
            </a:r>
            <a:endParaRPr sz="11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8459723" y="6164579"/>
            <a:ext cx="457200" cy="457200"/>
          </a:xfrm>
          <a:custGeom>
            <a:avLst/>
            <a:gdLst/>
            <a:ahLst/>
            <a:cxnLst/>
            <a:rect l="l" t="t" r="r" b="b"/>
            <a:pathLst>
              <a:path w="457200" h="457200">
                <a:moveTo>
                  <a:pt x="228600" y="0"/>
                </a:moveTo>
                <a:lnTo>
                  <a:pt x="182533" y="4644"/>
                </a:lnTo>
                <a:lnTo>
                  <a:pt x="139624" y="17964"/>
                </a:lnTo>
                <a:lnTo>
                  <a:pt x="100793" y="39041"/>
                </a:lnTo>
                <a:lnTo>
                  <a:pt x="66960" y="66955"/>
                </a:lnTo>
                <a:lnTo>
                  <a:pt x="39045" y="100788"/>
                </a:lnTo>
                <a:lnTo>
                  <a:pt x="17966" y="139619"/>
                </a:lnTo>
                <a:lnTo>
                  <a:pt x="4644" y="182529"/>
                </a:lnTo>
                <a:lnTo>
                  <a:pt x="0" y="228600"/>
                </a:lnTo>
                <a:lnTo>
                  <a:pt x="4644" y="274670"/>
                </a:lnTo>
                <a:lnTo>
                  <a:pt x="17966" y="317580"/>
                </a:lnTo>
                <a:lnTo>
                  <a:pt x="39045" y="356411"/>
                </a:lnTo>
                <a:lnTo>
                  <a:pt x="66960" y="390244"/>
                </a:lnTo>
                <a:lnTo>
                  <a:pt x="100793" y="418158"/>
                </a:lnTo>
                <a:lnTo>
                  <a:pt x="139624" y="439235"/>
                </a:lnTo>
                <a:lnTo>
                  <a:pt x="182533" y="452555"/>
                </a:lnTo>
                <a:lnTo>
                  <a:pt x="228600" y="457200"/>
                </a:lnTo>
                <a:lnTo>
                  <a:pt x="274666" y="452555"/>
                </a:lnTo>
                <a:lnTo>
                  <a:pt x="317575" y="439235"/>
                </a:lnTo>
                <a:lnTo>
                  <a:pt x="356406" y="418158"/>
                </a:lnTo>
                <a:lnTo>
                  <a:pt x="390239" y="390244"/>
                </a:lnTo>
                <a:lnTo>
                  <a:pt x="418154" y="356411"/>
                </a:lnTo>
                <a:lnTo>
                  <a:pt x="439233" y="317580"/>
                </a:lnTo>
                <a:lnTo>
                  <a:pt x="452555" y="274670"/>
                </a:lnTo>
                <a:lnTo>
                  <a:pt x="457200" y="228600"/>
                </a:lnTo>
                <a:lnTo>
                  <a:pt x="452555" y="182529"/>
                </a:lnTo>
                <a:lnTo>
                  <a:pt x="439233" y="139619"/>
                </a:lnTo>
                <a:lnTo>
                  <a:pt x="418154" y="100788"/>
                </a:lnTo>
                <a:lnTo>
                  <a:pt x="390239" y="66955"/>
                </a:lnTo>
                <a:lnTo>
                  <a:pt x="356406" y="39041"/>
                </a:lnTo>
                <a:lnTo>
                  <a:pt x="317575" y="17964"/>
                </a:lnTo>
                <a:lnTo>
                  <a:pt x="274666" y="4644"/>
                </a:lnTo>
                <a:lnTo>
                  <a:pt x="228600" y="0"/>
                </a:lnTo>
                <a:close/>
              </a:path>
            </a:pathLst>
          </a:custGeom>
          <a:solidFill>
            <a:srgbClr val="D2471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978508" y="793750"/>
            <a:ext cx="3364891" cy="42227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600" b="1" dirty="0">
                <a:solidFill>
                  <a:schemeClr val="tx1"/>
                </a:solidFill>
              </a:rPr>
              <a:t>TRUE</a:t>
            </a:r>
            <a:r>
              <a:rPr sz="2600" b="1" spc="-75" dirty="0">
                <a:solidFill>
                  <a:schemeClr val="tx1"/>
                </a:solidFill>
              </a:rPr>
              <a:t> </a:t>
            </a:r>
            <a:r>
              <a:rPr sz="2600" b="1" dirty="0">
                <a:solidFill>
                  <a:schemeClr val="tx1"/>
                </a:solidFill>
              </a:rPr>
              <a:t>MODEL:</a:t>
            </a:r>
            <a:r>
              <a:rPr sz="2600" b="1" spc="-145" dirty="0">
                <a:solidFill>
                  <a:schemeClr val="tx1"/>
                </a:solidFill>
              </a:rPr>
              <a:t> </a:t>
            </a:r>
            <a:r>
              <a:rPr sz="2600" b="1" spc="-25" dirty="0">
                <a:solidFill>
                  <a:schemeClr val="tx1"/>
                </a:solidFill>
              </a:rPr>
              <a:t>PRF</a:t>
            </a:r>
            <a:endParaRPr sz="2600" b="1" dirty="0">
              <a:solidFill>
                <a:schemeClr val="tx1"/>
              </a:solidFill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8572881" y="6285030"/>
            <a:ext cx="229870" cy="2279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664"/>
              </a:lnSpc>
            </a:pPr>
            <a:r>
              <a:rPr sz="1400" spc="-25" dirty="0">
                <a:solidFill>
                  <a:srgbClr val="FFFFFF"/>
                </a:solidFill>
                <a:latin typeface="Franklin Gothic Medium"/>
                <a:cs typeface="Franklin Gothic Medium"/>
              </a:rPr>
              <a:t>15</a:t>
            </a:r>
            <a:endParaRPr sz="1400">
              <a:latin typeface="Franklin Gothic Medium"/>
              <a:cs typeface="Franklin Gothic Medium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159502" y="793750"/>
            <a:ext cx="2841498" cy="41357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600" b="1" dirty="0">
                <a:latin typeface="+mj-lt"/>
                <a:cs typeface="Perpetua"/>
              </a:rPr>
              <a:t>SAMPLE:</a:t>
            </a:r>
            <a:r>
              <a:rPr sz="2600" b="1" spc="-145" dirty="0">
                <a:latin typeface="+mj-lt"/>
                <a:cs typeface="Perpetua"/>
              </a:rPr>
              <a:t> </a:t>
            </a:r>
            <a:r>
              <a:rPr sz="2600" b="1" spc="-25" dirty="0">
                <a:latin typeface="+mj-lt"/>
                <a:cs typeface="Perpetua"/>
              </a:rPr>
              <a:t>SRF</a:t>
            </a:r>
            <a:endParaRPr sz="2600" dirty="0">
              <a:latin typeface="+mj-lt"/>
              <a:cs typeface="Perpetua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953109" y="1635988"/>
            <a:ext cx="2689860" cy="1974850"/>
          </a:xfrm>
          <a:prstGeom prst="rect">
            <a:avLst/>
          </a:prstGeom>
        </p:spPr>
        <p:txBody>
          <a:bodyPr vert="horz" wrap="square" lIns="0" tIns="5334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420"/>
              </a:spcBef>
            </a:pPr>
            <a:r>
              <a:rPr sz="2300" dirty="0">
                <a:latin typeface="Perpetua"/>
                <a:cs typeface="Perpetua"/>
              </a:rPr>
              <a:t>Y</a:t>
            </a:r>
            <a:r>
              <a:rPr sz="2250" baseline="-20370" dirty="0">
                <a:latin typeface="Perpetua"/>
                <a:cs typeface="Perpetua"/>
              </a:rPr>
              <a:t>i</a:t>
            </a:r>
            <a:r>
              <a:rPr sz="2250" spc="240" baseline="-20370" dirty="0">
                <a:latin typeface="Perpetua"/>
                <a:cs typeface="Perpetua"/>
              </a:rPr>
              <a:t> </a:t>
            </a:r>
            <a:r>
              <a:rPr sz="1600" dirty="0">
                <a:latin typeface="Perpetua"/>
                <a:cs typeface="Perpetua"/>
              </a:rPr>
              <a:t>=</a:t>
            </a:r>
            <a:r>
              <a:rPr sz="1600" spc="145" dirty="0">
                <a:latin typeface="Perpetua"/>
                <a:cs typeface="Perpetua"/>
              </a:rPr>
              <a:t> </a:t>
            </a:r>
            <a:r>
              <a:rPr sz="2300" dirty="0">
                <a:latin typeface="Times New Roman"/>
                <a:cs typeface="Times New Roman"/>
              </a:rPr>
              <a:t>β</a:t>
            </a:r>
            <a:r>
              <a:rPr sz="2250" baseline="-20370" dirty="0">
                <a:latin typeface="Times New Roman"/>
                <a:cs typeface="Times New Roman"/>
              </a:rPr>
              <a:t>1</a:t>
            </a:r>
            <a:r>
              <a:rPr sz="2300" dirty="0">
                <a:latin typeface="Perpetua"/>
                <a:cs typeface="Perpetua"/>
              </a:rPr>
              <a:t>+</a:t>
            </a:r>
            <a:r>
              <a:rPr sz="2300" spc="-25" dirty="0">
                <a:latin typeface="Perpetua"/>
                <a:cs typeface="Perpetua"/>
              </a:rPr>
              <a:t> </a:t>
            </a:r>
            <a:r>
              <a:rPr sz="2300" dirty="0">
                <a:latin typeface="Times New Roman"/>
                <a:cs typeface="Times New Roman"/>
              </a:rPr>
              <a:t>β</a:t>
            </a:r>
            <a:r>
              <a:rPr sz="2250" baseline="-20370" dirty="0">
                <a:latin typeface="Times New Roman"/>
                <a:cs typeface="Times New Roman"/>
              </a:rPr>
              <a:t>2</a:t>
            </a:r>
            <a:r>
              <a:rPr sz="2250" spc="172" baseline="-20370" dirty="0">
                <a:latin typeface="Times New Roman"/>
                <a:cs typeface="Times New Roman"/>
              </a:rPr>
              <a:t> </a:t>
            </a:r>
            <a:r>
              <a:rPr sz="2300" dirty="0">
                <a:latin typeface="Perpetua"/>
                <a:cs typeface="Perpetua"/>
              </a:rPr>
              <a:t>X</a:t>
            </a:r>
            <a:r>
              <a:rPr sz="2250" baseline="-20370" dirty="0">
                <a:latin typeface="Perpetua"/>
                <a:cs typeface="Perpetua"/>
              </a:rPr>
              <a:t>i</a:t>
            </a:r>
            <a:r>
              <a:rPr sz="2250" spc="240" baseline="-20370" dirty="0">
                <a:latin typeface="Perpetua"/>
                <a:cs typeface="Perpetua"/>
              </a:rPr>
              <a:t> </a:t>
            </a:r>
            <a:r>
              <a:rPr sz="2300" dirty="0">
                <a:latin typeface="Perpetua"/>
                <a:cs typeface="Perpetua"/>
              </a:rPr>
              <a:t>+</a:t>
            </a:r>
            <a:r>
              <a:rPr sz="2300" spc="-25" dirty="0">
                <a:latin typeface="Perpetua"/>
                <a:cs typeface="Perpetua"/>
              </a:rPr>
              <a:t> u</a:t>
            </a:r>
            <a:r>
              <a:rPr sz="2250" spc="-37" baseline="-20370" dirty="0">
                <a:latin typeface="Perpetua"/>
                <a:cs typeface="Perpetua"/>
              </a:rPr>
              <a:t>i</a:t>
            </a:r>
            <a:endParaRPr sz="2250" baseline="-20370">
              <a:latin typeface="Perpetua"/>
              <a:cs typeface="Perpetua"/>
            </a:endParaRPr>
          </a:p>
          <a:p>
            <a:pPr marL="38100">
              <a:lnSpc>
                <a:spcPct val="100000"/>
              </a:lnSpc>
              <a:spcBef>
                <a:spcPts val="325"/>
              </a:spcBef>
            </a:pPr>
            <a:r>
              <a:rPr sz="2300" dirty="0">
                <a:latin typeface="Times New Roman"/>
                <a:cs typeface="Times New Roman"/>
              </a:rPr>
              <a:t>β</a:t>
            </a:r>
            <a:r>
              <a:rPr sz="2250" baseline="-20370" dirty="0">
                <a:latin typeface="Times New Roman"/>
                <a:cs typeface="Times New Roman"/>
              </a:rPr>
              <a:t>1</a:t>
            </a:r>
            <a:r>
              <a:rPr sz="2250" spc="187" baseline="-2037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Perpetua"/>
                <a:cs typeface="Perpetua"/>
              </a:rPr>
              <a:t>=</a:t>
            </a:r>
            <a:r>
              <a:rPr sz="1600" spc="145" dirty="0">
                <a:latin typeface="Perpetua"/>
                <a:cs typeface="Perpetua"/>
              </a:rPr>
              <a:t> </a:t>
            </a:r>
            <a:r>
              <a:rPr sz="2300" dirty="0">
                <a:latin typeface="Perpetua"/>
                <a:cs typeface="Perpetua"/>
              </a:rPr>
              <a:t>intercept</a:t>
            </a:r>
            <a:r>
              <a:rPr sz="2300" spc="-15" dirty="0">
                <a:latin typeface="Perpetua"/>
                <a:cs typeface="Perpetua"/>
              </a:rPr>
              <a:t> </a:t>
            </a:r>
            <a:r>
              <a:rPr sz="2300" spc="-10" dirty="0">
                <a:latin typeface="Perpetua"/>
                <a:cs typeface="Perpetua"/>
              </a:rPr>
              <a:t>parameter</a:t>
            </a:r>
            <a:endParaRPr sz="2300">
              <a:latin typeface="Perpetua"/>
              <a:cs typeface="Perpetua"/>
            </a:endParaRPr>
          </a:p>
          <a:p>
            <a:pPr marL="38100" marR="457834">
              <a:lnSpc>
                <a:spcPct val="110500"/>
              </a:lnSpc>
              <a:spcBef>
                <a:spcPts val="35"/>
              </a:spcBef>
            </a:pPr>
            <a:r>
              <a:rPr sz="2300" dirty="0">
                <a:latin typeface="Times New Roman"/>
                <a:cs typeface="Times New Roman"/>
              </a:rPr>
              <a:t>β</a:t>
            </a:r>
            <a:r>
              <a:rPr sz="2250" baseline="-20370" dirty="0">
                <a:latin typeface="Times New Roman"/>
                <a:cs typeface="Times New Roman"/>
              </a:rPr>
              <a:t>2</a:t>
            </a:r>
            <a:r>
              <a:rPr sz="2250" spc="-44" baseline="-2037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Perpetua"/>
                <a:cs typeface="Perpetua"/>
              </a:rPr>
              <a:t>=</a:t>
            </a:r>
            <a:r>
              <a:rPr sz="1600" spc="145" dirty="0">
                <a:latin typeface="Perpetua"/>
                <a:cs typeface="Perpetua"/>
              </a:rPr>
              <a:t> </a:t>
            </a:r>
            <a:r>
              <a:rPr sz="2300" dirty="0">
                <a:latin typeface="Perpetua"/>
                <a:cs typeface="Perpetua"/>
              </a:rPr>
              <a:t>slope</a:t>
            </a:r>
            <a:r>
              <a:rPr sz="2300" spc="-20" dirty="0">
                <a:latin typeface="Perpetua"/>
                <a:cs typeface="Perpetua"/>
              </a:rPr>
              <a:t> </a:t>
            </a:r>
            <a:r>
              <a:rPr sz="2300" spc="-10" dirty="0">
                <a:latin typeface="Perpetua"/>
                <a:cs typeface="Perpetua"/>
              </a:rPr>
              <a:t>parameter </a:t>
            </a:r>
            <a:r>
              <a:rPr sz="2300" dirty="0">
                <a:latin typeface="Perpetua"/>
                <a:cs typeface="Perpetua"/>
              </a:rPr>
              <a:t>u</a:t>
            </a:r>
            <a:r>
              <a:rPr sz="2300" spc="-10" dirty="0">
                <a:latin typeface="Perpetua"/>
                <a:cs typeface="Perpetua"/>
              </a:rPr>
              <a:t> </a:t>
            </a:r>
            <a:r>
              <a:rPr sz="1600" dirty="0">
                <a:latin typeface="Perpetua"/>
                <a:cs typeface="Perpetua"/>
              </a:rPr>
              <a:t>=</a:t>
            </a:r>
            <a:r>
              <a:rPr sz="1600" spc="150" dirty="0">
                <a:latin typeface="Perpetua"/>
                <a:cs typeface="Perpetua"/>
              </a:rPr>
              <a:t> </a:t>
            </a:r>
            <a:r>
              <a:rPr sz="2300" spc="-40" dirty="0">
                <a:latin typeface="Perpetua"/>
                <a:cs typeface="Perpetua"/>
              </a:rPr>
              <a:t>error,</a:t>
            </a:r>
            <a:r>
              <a:rPr sz="2300" spc="-100" dirty="0">
                <a:latin typeface="Perpetua"/>
                <a:cs typeface="Perpetua"/>
              </a:rPr>
              <a:t> </a:t>
            </a:r>
            <a:r>
              <a:rPr sz="2300" dirty="0">
                <a:latin typeface="Perpetua"/>
                <a:cs typeface="Perpetua"/>
              </a:rPr>
              <a:t>or</a:t>
            </a:r>
            <a:r>
              <a:rPr sz="2300" spc="-10" dirty="0">
                <a:latin typeface="Perpetua"/>
                <a:cs typeface="Perpetua"/>
              </a:rPr>
              <a:t> noise </a:t>
            </a:r>
            <a:r>
              <a:rPr sz="2300" dirty="0">
                <a:latin typeface="Perpetua"/>
                <a:cs typeface="Perpetua"/>
              </a:rPr>
              <a:t>Parameters</a:t>
            </a:r>
            <a:r>
              <a:rPr sz="2300" spc="-75" dirty="0">
                <a:latin typeface="Perpetua"/>
                <a:cs typeface="Perpetua"/>
              </a:rPr>
              <a:t> </a:t>
            </a:r>
            <a:r>
              <a:rPr sz="2300" dirty="0">
                <a:latin typeface="Perpetua"/>
                <a:cs typeface="Perpetua"/>
              </a:rPr>
              <a:t>are</a:t>
            </a:r>
            <a:r>
              <a:rPr sz="2300" spc="-70" dirty="0">
                <a:latin typeface="Perpetua"/>
                <a:cs typeface="Perpetua"/>
              </a:rPr>
              <a:t> </a:t>
            </a:r>
            <a:r>
              <a:rPr sz="2300" spc="-20" dirty="0">
                <a:latin typeface="Perpetua"/>
                <a:cs typeface="Perpetua"/>
              </a:rPr>
              <a:t>fixed</a:t>
            </a:r>
            <a:endParaRPr sz="2300">
              <a:latin typeface="Perpetua"/>
              <a:cs typeface="Perpetua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092446" y="3234308"/>
            <a:ext cx="2512060" cy="37655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300" dirty="0">
                <a:latin typeface="Perpetua"/>
                <a:cs typeface="Perpetua"/>
              </a:rPr>
              <a:t>Estimators</a:t>
            </a:r>
            <a:r>
              <a:rPr sz="2300" spc="-60" dirty="0">
                <a:latin typeface="Perpetua"/>
                <a:cs typeface="Perpetua"/>
              </a:rPr>
              <a:t> </a:t>
            </a:r>
            <a:r>
              <a:rPr sz="2300" dirty="0">
                <a:latin typeface="Perpetua"/>
                <a:cs typeface="Perpetua"/>
              </a:rPr>
              <a:t>are</a:t>
            </a:r>
            <a:r>
              <a:rPr sz="2300" spc="-50" dirty="0">
                <a:latin typeface="Perpetua"/>
                <a:cs typeface="Perpetua"/>
              </a:rPr>
              <a:t> </a:t>
            </a:r>
            <a:r>
              <a:rPr sz="2300" spc="-10" dirty="0">
                <a:latin typeface="Perpetua"/>
                <a:cs typeface="Perpetua"/>
              </a:rPr>
              <a:t>variables</a:t>
            </a:r>
            <a:endParaRPr sz="2300">
              <a:latin typeface="Perpetua"/>
              <a:cs typeface="Perpetua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4997977" y="2077463"/>
            <a:ext cx="518795" cy="45275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38100">
              <a:lnSpc>
                <a:spcPts val="2520"/>
              </a:lnSpc>
              <a:spcBef>
                <a:spcPts val="90"/>
              </a:spcBef>
            </a:pPr>
            <a:r>
              <a:rPr sz="2550" i="1" spc="-1400" dirty="0">
                <a:latin typeface="Symbol"/>
                <a:cs typeface="Symbol"/>
              </a:rPr>
              <a:t></a:t>
            </a:r>
            <a:endParaRPr sz="2550">
              <a:latin typeface="Symbol"/>
              <a:cs typeface="Symbol"/>
            </a:endParaRPr>
          </a:p>
          <a:p>
            <a:pPr marL="193040">
              <a:lnSpc>
                <a:spcPts val="840"/>
              </a:lnSpc>
            </a:pPr>
            <a:r>
              <a:rPr sz="1650" baseline="-12626" dirty="0">
                <a:latin typeface="Symbol"/>
                <a:cs typeface="Symbol"/>
              </a:rPr>
              <a:t></a:t>
            </a:r>
            <a:r>
              <a:rPr sz="1650" spc="67" baseline="-12626" dirty="0">
                <a:latin typeface="Times New Roman"/>
                <a:cs typeface="Times New Roman"/>
              </a:rPr>
              <a:t> </a:t>
            </a:r>
            <a:r>
              <a:rPr sz="1150" spc="110" dirty="0">
                <a:latin typeface="Times New Roman"/>
                <a:cs typeface="Times New Roman"/>
              </a:rPr>
              <a:t>1</a:t>
            </a:r>
            <a:endParaRPr sz="115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5036030" y="2030882"/>
            <a:ext cx="3156585" cy="1188720"/>
          </a:xfrm>
          <a:prstGeom prst="rect">
            <a:avLst/>
          </a:prstGeom>
        </p:spPr>
        <p:txBody>
          <a:bodyPr vert="horz" wrap="square" lIns="0" tIns="50165" rIns="0" bIns="0" rtlCol="0">
            <a:spAutoFit/>
          </a:bodyPr>
          <a:lstStyle/>
          <a:p>
            <a:pPr marR="43180" algn="r">
              <a:lnSpc>
                <a:spcPct val="100000"/>
              </a:lnSpc>
              <a:spcBef>
                <a:spcPts val="395"/>
              </a:spcBef>
            </a:pPr>
            <a:r>
              <a:rPr sz="1600" dirty="0">
                <a:latin typeface="Perpetua"/>
                <a:cs typeface="Perpetua"/>
              </a:rPr>
              <a:t>=</a:t>
            </a:r>
            <a:r>
              <a:rPr sz="1600" spc="125" dirty="0">
                <a:latin typeface="Perpetua"/>
                <a:cs typeface="Perpetua"/>
              </a:rPr>
              <a:t> </a:t>
            </a:r>
            <a:r>
              <a:rPr sz="2300" dirty="0">
                <a:latin typeface="Perpetua"/>
                <a:cs typeface="Perpetua"/>
              </a:rPr>
              <a:t>sample</a:t>
            </a:r>
            <a:r>
              <a:rPr sz="2300" spc="-30" dirty="0">
                <a:latin typeface="Perpetua"/>
                <a:cs typeface="Perpetua"/>
              </a:rPr>
              <a:t> </a:t>
            </a:r>
            <a:r>
              <a:rPr sz="2300" dirty="0">
                <a:latin typeface="Perpetua"/>
                <a:cs typeface="Perpetua"/>
              </a:rPr>
              <a:t>estimator</a:t>
            </a:r>
            <a:r>
              <a:rPr sz="2300" spc="-35" dirty="0">
                <a:latin typeface="Perpetua"/>
                <a:cs typeface="Perpetua"/>
              </a:rPr>
              <a:t> </a:t>
            </a:r>
            <a:r>
              <a:rPr sz="2300" dirty="0">
                <a:latin typeface="Perpetua"/>
                <a:cs typeface="Perpetua"/>
              </a:rPr>
              <a:t>of</a:t>
            </a:r>
            <a:r>
              <a:rPr sz="2300" spc="-30" dirty="0">
                <a:latin typeface="Perpetua"/>
                <a:cs typeface="Perpetua"/>
              </a:rPr>
              <a:t> </a:t>
            </a:r>
            <a:r>
              <a:rPr sz="2300" spc="-25" dirty="0">
                <a:latin typeface="Times New Roman"/>
                <a:cs typeface="Times New Roman"/>
              </a:rPr>
              <a:t>β</a:t>
            </a:r>
            <a:r>
              <a:rPr sz="2250" spc="-37" baseline="-20370" dirty="0">
                <a:latin typeface="Times New Roman"/>
                <a:cs typeface="Times New Roman"/>
              </a:rPr>
              <a:t>1</a:t>
            </a:r>
            <a:endParaRPr sz="2250" baseline="-20370">
              <a:latin typeface="Times New Roman"/>
              <a:cs typeface="Times New Roman"/>
            </a:endParaRPr>
          </a:p>
          <a:p>
            <a:pPr marR="43180" algn="r">
              <a:lnSpc>
                <a:spcPct val="100000"/>
              </a:lnSpc>
              <a:spcBef>
                <a:spcPts val="300"/>
              </a:spcBef>
              <a:tabLst>
                <a:tab pos="476884" algn="l"/>
              </a:tabLst>
            </a:pPr>
            <a:r>
              <a:rPr sz="2350" i="1" spc="-390" dirty="0">
                <a:latin typeface="Symbol"/>
                <a:cs typeface="Symbol"/>
              </a:rPr>
              <a:t></a:t>
            </a:r>
            <a:r>
              <a:rPr sz="1650" spc="-585" baseline="-27777" dirty="0">
                <a:latin typeface="Times New Roman"/>
                <a:cs typeface="Times New Roman"/>
              </a:rPr>
              <a:t>2</a:t>
            </a:r>
            <a:r>
              <a:rPr sz="1650" baseline="-27777" dirty="0">
                <a:latin typeface="Times New Roman"/>
                <a:cs typeface="Times New Roman"/>
              </a:rPr>
              <a:t>	</a:t>
            </a:r>
            <a:r>
              <a:rPr sz="2400" baseline="1736" dirty="0">
                <a:latin typeface="Perpetua"/>
                <a:cs typeface="Perpetua"/>
              </a:rPr>
              <a:t>=</a:t>
            </a:r>
            <a:r>
              <a:rPr sz="2400" spc="172" baseline="1736" dirty="0">
                <a:latin typeface="Perpetua"/>
                <a:cs typeface="Perpetua"/>
              </a:rPr>
              <a:t> </a:t>
            </a:r>
            <a:r>
              <a:rPr sz="3450" baseline="1207" dirty="0">
                <a:latin typeface="Perpetua"/>
                <a:cs typeface="Perpetua"/>
              </a:rPr>
              <a:t>sample</a:t>
            </a:r>
            <a:r>
              <a:rPr sz="3450" spc="-60" baseline="1207" dirty="0">
                <a:latin typeface="Perpetua"/>
                <a:cs typeface="Perpetua"/>
              </a:rPr>
              <a:t> </a:t>
            </a:r>
            <a:r>
              <a:rPr sz="3450" baseline="1207" dirty="0">
                <a:latin typeface="Perpetua"/>
                <a:cs typeface="Perpetua"/>
              </a:rPr>
              <a:t>estimator</a:t>
            </a:r>
            <a:r>
              <a:rPr sz="3450" spc="-75" baseline="1207" dirty="0">
                <a:latin typeface="Perpetua"/>
                <a:cs typeface="Perpetua"/>
              </a:rPr>
              <a:t> </a:t>
            </a:r>
            <a:r>
              <a:rPr sz="3450" baseline="1207" dirty="0">
                <a:latin typeface="Perpetua"/>
                <a:cs typeface="Perpetua"/>
              </a:rPr>
              <a:t>of</a:t>
            </a:r>
            <a:r>
              <a:rPr sz="3450" spc="-52" baseline="1207" dirty="0">
                <a:latin typeface="Perpetua"/>
                <a:cs typeface="Perpetua"/>
              </a:rPr>
              <a:t> </a:t>
            </a:r>
            <a:r>
              <a:rPr sz="3450" spc="-37" baseline="1207" dirty="0">
                <a:latin typeface="Times New Roman"/>
                <a:cs typeface="Times New Roman"/>
              </a:rPr>
              <a:t>β</a:t>
            </a:r>
            <a:r>
              <a:rPr sz="2250" spc="-37" baseline="-20370" dirty="0">
                <a:latin typeface="Times New Roman"/>
                <a:cs typeface="Times New Roman"/>
              </a:rPr>
              <a:t>2</a:t>
            </a:r>
            <a:endParaRPr sz="2250" baseline="-20370">
              <a:latin typeface="Times New Roman"/>
              <a:cs typeface="Times New Roman"/>
            </a:endParaRPr>
          </a:p>
          <a:p>
            <a:pPr marL="527685">
              <a:lnSpc>
                <a:spcPct val="100000"/>
              </a:lnSpc>
              <a:spcBef>
                <a:spcPts val="220"/>
              </a:spcBef>
            </a:pPr>
            <a:r>
              <a:rPr sz="1600" dirty="0">
                <a:latin typeface="Perpetua"/>
                <a:cs typeface="Perpetua"/>
              </a:rPr>
              <a:t>=</a:t>
            </a:r>
            <a:r>
              <a:rPr sz="1600" spc="145" dirty="0">
                <a:latin typeface="Perpetua"/>
                <a:cs typeface="Perpetua"/>
              </a:rPr>
              <a:t> </a:t>
            </a:r>
            <a:r>
              <a:rPr sz="2300" spc="-10" dirty="0">
                <a:latin typeface="Perpetua"/>
                <a:cs typeface="Perpetua"/>
              </a:rPr>
              <a:t>residual</a:t>
            </a:r>
            <a:endParaRPr sz="2300">
              <a:latin typeface="Perpetua"/>
              <a:cs typeface="Perpetua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5391205" y="3933040"/>
            <a:ext cx="121920" cy="2095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200" spc="-50" dirty="0">
                <a:latin typeface="Symbol"/>
                <a:cs typeface="Symbol"/>
              </a:rPr>
              <a:t></a:t>
            </a:r>
            <a:endParaRPr sz="1200">
              <a:latin typeface="Symbol"/>
              <a:cs typeface="Symbol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978509" y="4018026"/>
            <a:ext cx="7518400" cy="1791335"/>
          </a:xfrm>
          <a:prstGeom prst="rect">
            <a:avLst/>
          </a:prstGeom>
        </p:spPr>
        <p:txBody>
          <a:bodyPr vert="horz" wrap="square" lIns="0" tIns="45085" rIns="0" bIns="0" rtlCol="0">
            <a:spAutoFit/>
          </a:bodyPr>
          <a:lstStyle/>
          <a:p>
            <a:pPr marL="286385" marR="5080" indent="-274320">
              <a:lnSpc>
                <a:spcPts val="2560"/>
              </a:lnSpc>
              <a:spcBef>
                <a:spcPts val="355"/>
              </a:spcBef>
              <a:buClr>
                <a:srgbClr val="D24717"/>
              </a:buClr>
              <a:buSzPct val="84782"/>
              <a:buFont typeface="Segoe UI Symbol"/>
              <a:buChar char="⚫"/>
              <a:tabLst>
                <a:tab pos="286385" algn="l"/>
                <a:tab pos="4810760" algn="l"/>
              </a:tabLst>
            </a:pPr>
            <a:r>
              <a:rPr sz="2300" dirty="0">
                <a:latin typeface="Perpetua"/>
                <a:cs typeface="Perpetua"/>
              </a:rPr>
              <a:t>Our</a:t>
            </a:r>
            <a:r>
              <a:rPr sz="2300" spc="-60" dirty="0">
                <a:latin typeface="Perpetua"/>
                <a:cs typeface="Perpetua"/>
              </a:rPr>
              <a:t> </a:t>
            </a:r>
            <a:r>
              <a:rPr sz="2300" dirty="0">
                <a:latin typeface="Perpetua"/>
                <a:cs typeface="Perpetua"/>
              </a:rPr>
              <a:t>job</a:t>
            </a:r>
            <a:r>
              <a:rPr sz="2300" spc="-40" dirty="0">
                <a:latin typeface="Perpetua"/>
                <a:cs typeface="Perpetua"/>
              </a:rPr>
              <a:t> </a:t>
            </a:r>
            <a:r>
              <a:rPr sz="2300" dirty="0">
                <a:latin typeface="Perpetua"/>
                <a:cs typeface="Perpetua"/>
              </a:rPr>
              <a:t>is</a:t>
            </a:r>
            <a:r>
              <a:rPr sz="2300" spc="-20" dirty="0">
                <a:latin typeface="Perpetua"/>
                <a:cs typeface="Perpetua"/>
              </a:rPr>
              <a:t> </a:t>
            </a:r>
            <a:r>
              <a:rPr sz="2300" dirty="0">
                <a:latin typeface="Perpetua"/>
                <a:cs typeface="Perpetua"/>
              </a:rPr>
              <a:t>to</a:t>
            </a:r>
            <a:r>
              <a:rPr sz="2300" spc="-40" dirty="0">
                <a:latin typeface="Perpetua"/>
                <a:cs typeface="Perpetua"/>
              </a:rPr>
              <a:t> </a:t>
            </a:r>
            <a:r>
              <a:rPr sz="2300" dirty="0">
                <a:latin typeface="Perpetua"/>
                <a:cs typeface="Perpetua"/>
              </a:rPr>
              <a:t>calculate</a:t>
            </a:r>
            <a:r>
              <a:rPr sz="2300" spc="-35" dirty="0">
                <a:latin typeface="Perpetua"/>
                <a:cs typeface="Perpetua"/>
              </a:rPr>
              <a:t> </a:t>
            </a:r>
            <a:r>
              <a:rPr sz="2300" dirty="0">
                <a:latin typeface="Perpetua"/>
                <a:cs typeface="Perpetua"/>
              </a:rPr>
              <a:t>the</a:t>
            </a:r>
            <a:r>
              <a:rPr sz="2300" spc="-20" dirty="0">
                <a:latin typeface="Perpetua"/>
                <a:cs typeface="Perpetua"/>
              </a:rPr>
              <a:t> </a:t>
            </a:r>
            <a:r>
              <a:rPr sz="2300" dirty="0">
                <a:latin typeface="Perpetua"/>
                <a:cs typeface="Perpetua"/>
              </a:rPr>
              <a:t>estimators</a:t>
            </a:r>
            <a:r>
              <a:rPr sz="2300" spc="-20" dirty="0">
                <a:latin typeface="Perpetua"/>
                <a:cs typeface="Perpetua"/>
              </a:rPr>
              <a:t> </a:t>
            </a:r>
            <a:r>
              <a:rPr sz="2300" spc="-10" dirty="0">
                <a:latin typeface="Perpetua"/>
                <a:cs typeface="Perpetua"/>
              </a:rPr>
              <a:t>(</a:t>
            </a:r>
            <a:r>
              <a:rPr sz="2300" spc="-270" dirty="0">
                <a:latin typeface="Perpetua"/>
                <a:cs typeface="Perpetua"/>
              </a:rPr>
              <a:t> </a:t>
            </a:r>
            <a:r>
              <a:rPr sz="3450" i="1" spc="-37" baseline="-4830" dirty="0">
                <a:latin typeface="Symbol"/>
                <a:cs typeface="Symbol"/>
              </a:rPr>
              <a:t></a:t>
            </a:r>
            <a:r>
              <a:rPr sz="2300" spc="-25" dirty="0">
                <a:latin typeface="Perpetua"/>
                <a:cs typeface="Perpetua"/>
              </a:rPr>
              <a:t>)</a:t>
            </a:r>
            <a:r>
              <a:rPr sz="2300" dirty="0">
                <a:latin typeface="Perpetua"/>
                <a:cs typeface="Perpetua"/>
              </a:rPr>
              <a:t>	and</a:t>
            </a:r>
            <a:r>
              <a:rPr sz="2300" spc="-70" dirty="0">
                <a:latin typeface="Perpetua"/>
                <a:cs typeface="Perpetua"/>
              </a:rPr>
              <a:t> </a:t>
            </a:r>
            <a:r>
              <a:rPr sz="2300" dirty="0">
                <a:latin typeface="Perpetua"/>
                <a:cs typeface="Perpetua"/>
              </a:rPr>
              <a:t>make</a:t>
            </a:r>
            <a:r>
              <a:rPr sz="2300" spc="-45" dirty="0">
                <a:latin typeface="Perpetua"/>
                <a:cs typeface="Perpetua"/>
              </a:rPr>
              <a:t> </a:t>
            </a:r>
            <a:r>
              <a:rPr sz="2300" dirty="0">
                <a:latin typeface="Perpetua"/>
                <a:cs typeface="Perpetua"/>
              </a:rPr>
              <a:t>inference</a:t>
            </a:r>
            <a:r>
              <a:rPr sz="2300" spc="-70" dirty="0">
                <a:latin typeface="Perpetua"/>
                <a:cs typeface="Perpetua"/>
              </a:rPr>
              <a:t> </a:t>
            </a:r>
            <a:r>
              <a:rPr sz="2300" spc="-10" dirty="0">
                <a:latin typeface="Perpetua"/>
                <a:cs typeface="Perpetua"/>
              </a:rPr>
              <a:t>about </a:t>
            </a:r>
            <a:r>
              <a:rPr sz="2300" dirty="0">
                <a:latin typeface="Perpetua"/>
                <a:cs typeface="Perpetua"/>
              </a:rPr>
              <a:t>the</a:t>
            </a:r>
            <a:r>
              <a:rPr sz="2300" spc="-5" dirty="0">
                <a:latin typeface="Perpetua"/>
                <a:cs typeface="Perpetua"/>
              </a:rPr>
              <a:t> </a:t>
            </a:r>
            <a:r>
              <a:rPr sz="2300" dirty="0">
                <a:latin typeface="Perpetua"/>
                <a:cs typeface="Perpetua"/>
              </a:rPr>
              <a:t>true</a:t>
            </a:r>
            <a:r>
              <a:rPr sz="2300" spc="-20" dirty="0">
                <a:latin typeface="Perpetua"/>
                <a:cs typeface="Perpetua"/>
              </a:rPr>
              <a:t> </a:t>
            </a:r>
            <a:r>
              <a:rPr sz="2300" dirty="0">
                <a:latin typeface="Perpetua"/>
                <a:cs typeface="Perpetua"/>
              </a:rPr>
              <a:t>parameters</a:t>
            </a:r>
            <a:r>
              <a:rPr sz="2300" spc="-25" dirty="0">
                <a:latin typeface="Perpetua"/>
                <a:cs typeface="Perpetua"/>
              </a:rPr>
              <a:t> </a:t>
            </a:r>
            <a:r>
              <a:rPr sz="2300" dirty="0">
                <a:latin typeface="Perpetua"/>
                <a:cs typeface="Perpetua"/>
              </a:rPr>
              <a:t>(</a:t>
            </a:r>
            <a:r>
              <a:rPr sz="2300" dirty="0">
                <a:latin typeface="Times New Roman"/>
                <a:cs typeface="Times New Roman"/>
              </a:rPr>
              <a:t>β</a:t>
            </a:r>
            <a:r>
              <a:rPr sz="2300" dirty="0">
                <a:latin typeface="Perpetua"/>
                <a:cs typeface="Perpetua"/>
              </a:rPr>
              <a:t>)</a:t>
            </a:r>
            <a:r>
              <a:rPr sz="2300" spc="-10" dirty="0">
                <a:latin typeface="Perpetua"/>
                <a:cs typeface="Perpetua"/>
              </a:rPr>
              <a:t> </a:t>
            </a:r>
            <a:r>
              <a:rPr sz="2300" dirty="0">
                <a:latin typeface="Perpetua"/>
                <a:cs typeface="Perpetua"/>
              </a:rPr>
              <a:t>on</a:t>
            </a:r>
            <a:r>
              <a:rPr sz="2300" spc="-15" dirty="0">
                <a:latin typeface="Perpetua"/>
                <a:cs typeface="Perpetua"/>
              </a:rPr>
              <a:t> </a:t>
            </a:r>
            <a:r>
              <a:rPr sz="2300" dirty="0">
                <a:latin typeface="Perpetua"/>
                <a:cs typeface="Perpetua"/>
              </a:rPr>
              <a:t>the</a:t>
            </a:r>
            <a:r>
              <a:rPr sz="2300" spc="-5" dirty="0">
                <a:latin typeface="Perpetua"/>
                <a:cs typeface="Perpetua"/>
              </a:rPr>
              <a:t> </a:t>
            </a:r>
            <a:r>
              <a:rPr sz="2300" dirty="0">
                <a:latin typeface="Perpetua"/>
                <a:cs typeface="Perpetua"/>
              </a:rPr>
              <a:t>basis</a:t>
            </a:r>
            <a:r>
              <a:rPr sz="2300" spc="-5" dirty="0">
                <a:latin typeface="Perpetua"/>
                <a:cs typeface="Perpetua"/>
              </a:rPr>
              <a:t> </a:t>
            </a:r>
            <a:r>
              <a:rPr sz="2300" dirty="0">
                <a:latin typeface="Perpetua"/>
                <a:cs typeface="Perpetua"/>
              </a:rPr>
              <a:t>of</a:t>
            </a:r>
            <a:r>
              <a:rPr sz="2300" spc="-35" dirty="0">
                <a:latin typeface="Perpetua"/>
                <a:cs typeface="Perpetua"/>
              </a:rPr>
              <a:t> </a:t>
            </a:r>
            <a:r>
              <a:rPr sz="2300" spc="-10" dirty="0">
                <a:latin typeface="Perpetua"/>
                <a:cs typeface="Perpetua"/>
              </a:rPr>
              <a:t>them.</a:t>
            </a:r>
            <a:endParaRPr sz="2300">
              <a:latin typeface="Perpetua"/>
              <a:cs typeface="Perpetua"/>
            </a:endParaRPr>
          </a:p>
          <a:p>
            <a:pPr marL="286385" indent="-273685">
              <a:lnSpc>
                <a:spcPct val="100000"/>
              </a:lnSpc>
              <a:spcBef>
                <a:spcPts val="195"/>
              </a:spcBef>
              <a:buClr>
                <a:srgbClr val="D24717"/>
              </a:buClr>
              <a:buSzPct val="84782"/>
              <a:buFont typeface="Segoe UI Symbol"/>
              <a:buChar char="⚫"/>
              <a:tabLst>
                <a:tab pos="286385" algn="l"/>
              </a:tabLst>
            </a:pPr>
            <a:r>
              <a:rPr sz="2300" dirty="0">
                <a:latin typeface="Perpetua"/>
                <a:cs typeface="Perpetua"/>
              </a:rPr>
              <a:t>There</a:t>
            </a:r>
            <a:r>
              <a:rPr sz="2300" spc="-40" dirty="0">
                <a:latin typeface="Perpetua"/>
                <a:cs typeface="Perpetua"/>
              </a:rPr>
              <a:t> </a:t>
            </a:r>
            <a:r>
              <a:rPr sz="2300" dirty="0">
                <a:latin typeface="Perpetua"/>
                <a:cs typeface="Perpetua"/>
              </a:rPr>
              <a:t>are</a:t>
            </a:r>
            <a:r>
              <a:rPr sz="2300" spc="-35" dirty="0">
                <a:latin typeface="Perpetua"/>
                <a:cs typeface="Perpetua"/>
              </a:rPr>
              <a:t> </a:t>
            </a:r>
            <a:r>
              <a:rPr sz="2300" spc="-10" dirty="0">
                <a:latin typeface="Perpetua"/>
                <a:cs typeface="Perpetua"/>
              </a:rPr>
              <a:t>several</a:t>
            </a:r>
            <a:r>
              <a:rPr sz="2300" spc="-35" dirty="0">
                <a:latin typeface="Perpetua"/>
                <a:cs typeface="Perpetua"/>
              </a:rPr>
              <a:t> </a:t>
            </a:r>
            <a:r>
              <a:rPr sz="2300" dirty="0">
                <a:latin typeface="Perpetua"/>
                <a:cs typeface="Perpetua"/>
              </a:rPr>
              <a:t>methods</a:t>
            </a:r>
            <a:r>
              <a:rPr sz="2300" spc="-50" dirty="0">
                <a:latin typeface="Perpetua"/>
                <a:cs typeface="Perpetua"/>
              </a:rPr>
              <a:t> </a:t>
            </a:r>
            <a:r>
              <a:rPr sz="2300" dirty="0">
                <a:latin typeface="Perpetua"/>
                <a:cs typeface="Perpetua"/>
              </a:rPr>
              <a:t>of</a:t>
            </a:r>
            <a:r>
              <a:rPr sz="2300" spc="-50" dirty="0">
                <a:latin typeface="Perpetua"/>
                <a:cs typeface="Perpetua"/>
              </a:rPr>
              <a:t> </a:t>
            </a:r>
            <a:r>
              <a:rPr sz="2300" spc="-10" dirty="0">
                <a:latin typeface="Perpetua"/>
                <a:cs typeface="Perpetua"/>
              </a:rPr>
              <a:t>estimation.We</a:t>
            </a:r>
            <a:r>
              <a:rPr sz="2300" spc="-35" dirty="0">
                <a:latin typeface="Perpetua"/>
                <a:cs typeface="Perpetua"/>
              </a:rPr>
              <a:t> </a:t>
            </a:r>
            <a:r>
              <a:rPr sz="2300" dirty="0">
                <a:latin typeface="Perpetua"/>
                <a:cs typeface="Perpetua"/>
              </a:rPr>
              <a:t>will</a:t>
            </a:r>
            <a:r>
              <a:rPr sz="2300" spc="-55" dirty="0">
                <a:latin typeface="Perpetua"/>
                <a:cs typeface="Perpetua"/>
              </a:rPr>
              <a:t> </a:t>
            </a:r>
            <a:r>
              <a:rPr sz="2300" dirty="0">
                <a:latin typeface="Perpetua"/>
                <a:cs typeface="Perpetua"/>
              </a:rPr>
              <a:t>focus</a:t>
            </a:r>
            <a:r>
              <a:rPr sz="2300" spc="-50" dirty="0">
                <a:latin typeface="Perpetua"/>
                <a:cs typeface="Perpetua"/>
              </a:rPr>
              <a:t> </a:t>
            </a:r>
            <a:r>
              <a:rPr sz="2300" dirty="0">
                <a:latin typeface="Perpetua"/>
                <a:cs typeface="Perpetua"/>
              </a:rPr>
              <a:t>only</a:t>
            </a:r>
            <a:r>
              <a:rPr sz="2300" spc="-55" dirty="0">
                <a:latin typeface="Perpetua"/>
                <a:cs typeface="Perpetua"/>
              </a:rPr>
              <a:t> </a:t>
            </a:r>
            <a:r>
              <a:rPr sz="2300" dirty="0">
                <a:latin typeface="Perpetua"/>
                <a:cs typeface="Perpetua"/>
              </a:rPr>
              <a:t>on</a:t>
            </a:r>
            <a:r>
              <a:rPr sz="2300" spc="-45" dirty="0">
                <a:latin typeface="Perpetua"/>
                <a:cs typeface="Perpetua"/>
              </a:rPr>
              <a:t> </a:t>
            </a:r>
            <a:r>
              <a:rPr sz="2300" spc="-25" dirty="0">
                <a:latin typeface="Perpetua"/>
                <a:cs typeface="Perpetua"/>
              </a:rPr>
              <a:t>LS.</a:t>
            </a:r>
            <a:endParaRPr sz="2300">
              <a:latin typeface="Perpetua"/>
              <a:cs typeface="Perpetua"/>
            </a:endParaRPr>
          </a:p>
          <a:p>
            <a:pPr marL="286385" marR="73025" indent="-274320">
              <a:lnSpc>
                <a:spcPts val="2480"/>
              </a:lnSpc>
              <a:spcBef>
                <a:spcPts val="645"/>
              </a:spcBef>
              <a:buClr>
                <a:srgbClr val="D24717"/>
              </a:buClr>
              <a:buSzPct val="84782"/>
              <a:buFont typeface="Segoe UI Symbol"/>
              <a:buChar char="⚫"/>
              <a:tabLst>
                <a:tab pos="286385" algn="l"/>
              </a:tabLst>
            </a:pPr>
            <a:r>
              <a:rPr sz="2300" dirty="0">
                <a:latin typeface="Perpetua"/>
                <a:cs typeface="Perpetua"/>
              </a:rPr>
              <a:t>LS</a:t>
            </a:r>
            <a:r>
              <a:rPr sz="2300" spc="-40" dirty="0">
                <a:latin typeface="Perpetua"/>
                <a:cs typeface="Perpetua"/>
              </a:rPr>
              <a:t> </a:t>
            </a:r>
            <a:r>
              <a:rPr sz="2300" dirty="0">
                <a:latin typeface="Perpetua"/>
                <a:cs typeface="Perpetua"/>
              </a:rPr>
              <a:t>calculates</a:t>
            </a:r>
            <a:r>
              <a:rPr sz="2300" spc="-45" dirty="0">
                <a:latin typeface="Perpetua"/>
                <a:cs typeface="Perpetua"/>
              </a:rPr>
              <a:t> </a:t>
            </a:r>
            <a:r>
              <a:rPr sz="2300" dirty="0">
                <a:latin typeface="Perpetua"/>
                <a:cs typeface="Perpetua"/>
              </a:rPr>
              <a:t>the</a:t>
            </a:r>
            <a:r>
              <a:rPr sz="2300" spc="-25" dirty="0">
                <a:latin typeface="Perpetua"/>
                <a:cs typeface="Perpetua"/>
              </a:rPr>
              <a:t> </a:t>
            </a:r>
            <a:r>
              <a:rPr sz="2300" dirty="0">
                <a:latin typeface="Perpetua"/>
                <a:cs typeface="Perpetua"/>
              </a:rPr>
              <a:t>best</a:t>
            </a:r>
            <a:r>
              <a:rPr sz="2300" spc="-45" dirty="0">
                <a:latin typeface="Perpetua"/>
                <a:cs typeface="Perpetua"/>
              </a:rPr>
              <a:t> </a:t>
            </a:r>
            <a:r>
              <a:rPr sz="2300" dirty="0">
                <a:latin typeface="Perpetua"/>
                <a:cs typeface="Perpetua"/>
              </a:rPr>
              <a:t>possible</a:t>
            </a:r>
            <a:r>
              <a:rPr sz="2300" spc="-40" dirty="0">
                <a:latin typeface="Perpetua"/>
                <a:cs typeface="Perpetua"/>
              </a:rPr>
              <a:t> </a:t>
            </a:r>
            <a:r>
              <a:rPr sz="2300" spc="-10" dirty="0">
                <a:latin typeface="Perpetua"/>
                <a:cs typeface="Perpetua"/>
              </a:rPr>
              <a:t>line,</a:t>
            </a:r>
            <a:r>
              <a:rPr sz="2300" spc="-120" dirty="0">
                <a:latin typeface="Perpetua"/>
                <a:cs typeface="Perpetua"/>
              </a:rPr>
              <a:t> </a:t>
            </a:r>
            <a:r>
              <a:rPr sz="2300" dirty="0">
                <a:latin typeface="Perpetua"/>
                <a:cs typeface="Perpetua"/>
              </a:rPr>
              <a:t>the</a:t>
            </a:r>
            <a:r>
              <a:rPr sz="2300" spc="-25" dirty="0">
                <a:latin typeface="Perpetua"/>
                <a:cs typeface="Perpetua"/>
              </a:rPr>
              <a:t> </a:t>
            </a:r>
            <a:r>
              <a:rPr sz="2300" dirty="0">
                <a:latin typeface="Perpetua"/>
                <a:cs typeface="Perpetua"/>
              </a:rPr>
              <a:t>one</a:t>
            </a:r>
            <a:r>
              <a:rPr sz="2300" spc="-45" dirty="0">
                <a:latin typeface="Perpetua"/>
                <a:cs typeface="Perpetua"/>
              </a:rPr>
              <a:t> </a:t>
            </a:r>
            <a:r>
              <a:rPr sz="2300" dirty="0">
                <a:latin typeface="Perpetua"/>
                <a:cs typeface="Perpetua"/>
              </a:rPr>
              <a:t>closest</a:t>
            </a:r>
            <a:r>
              <a:rPr sz="2300" spc="-30" dirty="0">
                <a:latin typeface="Perpetua"/>
                <a:cs typeface="Perpetua"/>
              </a:rPr>
              <a:t> </a:t>
            </a:r>
            <a:r>
              <a:rPr sz="2300" dirty="0">
                <a:latin typeface="Perpetua"/>
                <a:cs typeface="Perpetua"/>
              </a:rPr>
              <a:t>to</a:t>
            </a:r>
            <a:r>
              <a:rPr sz="2300" spc="-25" dirty="0">
                <a:latin typeface="Perpetua"/>
                <a:cs typeface="Perpetua"/>
              </a:rPr>
              <a:t> </a:t>
            </a:r>
            <a:r>
              <a:rPr sz="2300" dirty="0">
                <a:latin typeface="Perpetua"/>
                <a:cs typeface="Perpetua"/>
              </a:rPr>
              <a:t>the</a:t>
            </a:r>
            <a:r>
              <a:rPr sz="2300" spc="-25" dirty="0">
                <a:latin typeface="Perpetua"/>
                <a:cs typeface="Perpetua"/>
              </a:rPr>
              <a:t> </a:t>
            </a:r>
            <a:r>
              <a:rPr sz="2300" dirty="0">
                <a:latin typeface="Perpetua"/>
                <a:cs typeface="Perpetua"/>
              </a:rPr>
              <a:t>points,</a:t>
            </a:r>
            <a:r>
              <a:rPr sz="2300" spc="-130" dirty="0">
                <a:latin typeface="Perpetua"/>
                <a:cs typeface="Perpetua"/>
              </a:rPr>
              <a:t> </a:t>
            </a:r>
            <a:r>
              <a:rPr sz="2300" spc="-20" dirty="0">
                <a:latin typeface="Perpetua"/>
                <a:cs typeface="Perpetua"/>
              </a:rPr>
              <a:t>i.e. </a:t>
            </a:r>
            <a:r>
              <a:rPr sz="2300" dirty="0">
                <a:latin typeface="Perpetua"/>
                <a:cs typeface="Perpetua"/>
              </a:rPr>
              <a:t>with</a:t>
            </a:r>
            <a:r>
              <a:rPr sz="2300" spc="-50" dirty="0">
                <a:latin typeface="Perpetua"/>
                <a:cs typeface="Perpetua"/>
              </a:rPr>
              <a:t> </a:t>
            </a:r>
            <a:r>
              <a:rPr sz="2300" dirty="0">
                <a:latin typeface="Perpetua"/>
                <a:cs typeface="Perpetua"/>
              </a:rPr>
              <a:t>smallest</a:t>
            </a:r>
            <a:r>
              <a:rPr sz="2300" spc="-45" dirty="0">
                <a:latin typeface="Perpetua"/>
                <a:cs typeface="Perpetua"/>
              </a:rPr>
              <a:t> </a:t>
            </a:r>
            <a:r>
              <a:rPr sz="2300" dirty="0">
                <a:latin typeface="Perpetua"/>
                <a:cs typeface="Perpetua"/>
              </a:rPr>
              <a:t>possible</a:t>
            </a:r>
            <a:r>
              <a:rPr sz="2300" spc="-60" dirty="0">
                <a:latin typeface="Perpetua"/>
                <a:cs typeface="Perpetua"/>
              </a:rPr>
              <a:t> </a:t>
            </a:r>
            <a:r>
              <a:rPr sz="2300" spc="-10" dirty="0">
                <a:latin typeface="Perpetua"/>
                <a:cs typeface="Perpetua"/>
              </a:rPr>
              <a:t>errors</a:t>
            </a:r>
            <a:endParaRPr sz="2300">
              <a:latin typeface="Perpetua"/>
              <a:cs typeface="Perpetua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5188046" y="2719689"/>
            <a:ext cx="179705" cy="2247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300" spc="375" dirty="0">
                <a:latin typeface="Symbol"/>
                <a:cs typeface="Symbol"/>
              </a:rPr>
              <a:t></a:t>
            </a:r>
            <a:endParaRPr sz="1300">
              <a:latin typeface="Symbol"/>
              <a:cs typeface="Symbol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5146860" y="2859531"/>
            <a:ext cx="245110" cy="36703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2250" i="1" spc="545" dirty="0">
                <a:latin typeface="Times New Roman"/>
                <a:cs typeface="Times New Roman"/>
              </a:rPr>
              <a:t>u</a:t>
            </a:r>
            <a:endParaRPr sz="2250">
              <a:latin typeface="Times New Roman"/>
              <a:cs typeface="Times New Roman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7176127" y="1638667"/>
            <a:ext cx="116839" cy="196215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1100" dirty="0">
                <a:latin typeface="Symbol"/>
                <a:cs typeface="Symbol"/>
              </a:rPr>
              <a:t></a:t>
            </a:r>
            <a:endParaRPr sz="1100">
              <a:latin typeface="Symbol"/>
              <a:cs typeface="Symbol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6295524" y="1638667"/>
            <a:ext cx="116839" cy="196215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1100" dirty="0">
                <a:latin typeface="Symbol"/>
                <a:cs typeface="Symbol"/>
              </a:rPr>
              <a:t></a:t>
            </a:r>
            <a:endParaRPr sz="1100">
              <a:latin typeface="Symbol"/>
              <a:cs typeface="Symbol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5786115" y="1638667"/>
            <a:ext cx="116839" cy="196215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1100" dirty="0">
                <a:latin typeface="Symbol"/>
                <a:cs typeface="Symbol"/>
              </a:rPr>
              <a:t></a:t>
            </a:r>
            <a:endParaRPr sz="1100">
              <a:latin typeface="Symbol"/>
              <a:cs typeface="Symbol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7257267" y="1962372"/>
            <a:ext cx="67945" cy="196215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1100" i="1" spc="-50" dirty="0">
                <a:latin typeface="Times New Roman"/>
                <a:cs typeface="Times New Roman"/>
              </a:rPr>
              <a:t>i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6890257" y="1749370"/>
            <a:ext cx="391795" cy="36639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2200" spc="80" dirty="0">
                <a:latin typeface="Symbol"/>
                <a:cs typeface="Symbol"/>
              </a:rPr>
              <a:t></a:t>
            </a:r>
            <a:r>
              <a:rPr sz="2200" spc="-165" dirty="0">
                <a:latin typeface="Times New Roman"/>
                <a:cs typeface="Times New Roman"/>
              </a:rPr>
              <a:t> </a:t>
            </a:r>
            <a:r>
              <a:rPr sz="2200" i="1" spc="35" dirty="0">
                <a:latin typeface="Times New Roman"/>
                <a:cs typeface="Times New Roman"/>
              </a:rPr>
              <a:t>u</a:t>
            </a:r>
            <a:endParaRPr sz="2200">
              <a:latin typeface="Times New Roman"/>
              <a:cs typeface="Times New Roman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5144815" y="1955934"/>
            <a:ext cx="1709420" cy="20383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63500">
              <a:lnSpc>
                <a:spcPct val="100000"/>
              </a:lnSpc>
              <a:spcBef>
                <a:spcPts val="120"/>
              </a:spcBef>
              <a:tabLst>
                <a:tab pos="739775" algn="l"/>
                <a:tab pos="1252220" algn="l"/>
                <a:tab pos="1628139" algn="l"/>
              </a:tabLst>
            </a:pPr>
            <a:r>
              <a:rPr sz="1725" spc="315" baseline="-12077" dirty="0">
                <a:latin typeface="Symbol"/>
                <a:cs typeface="Symbol"/>
              </a:rPr>
              <a:t></a:t>
            </a:r>
            <a:r>
              <a:rPr sz="1725" spc="-217" baseline="-12077" dirty="0">
                <a:latin typeface="Times New Roman"/>
                <a:cs typeface="Times New Roman"/>
              </a:rPr>
              <a:t> </a:t>
            </a:r>
            <a:r>
              <a:rPr sz="1100" i="1" spc="-50" dirty="0">
                <a:latin typeface="Times New Roman"/>
                <a:cs typeface="Times New Roman"/>
              </a:rPr>
              <a:t>i</a:t>
            </a:r>
            <a:r>
              <a:rPr sz="1100" i="1" dirty="0">
                <a:latin typeface="Times New Roman"/>
                <a:cs typeface="Times New Roman"/>
              </a:rPr>
              <a:t>	</a:t>
            </a:r>
            <a:r>
              <a:rPr sz="1100" spc="-50" dirty="0">
                <a:latin typeface="Times New Roman"/>
                <a:cs typeface="Times New Roman"/>
              </a:rPr>
              <a:t>1</a:t>
            </a:r>
            <a:r>
              <a:rPr sz="1100" dirty="0">
                <a:latin typeface="Times New Roman"/>
                <a:cs typeface="Times New Roman"/>
              </a:rPr>
              <a:t>	</a:t>
            </a:r>
            <a:r>
              <a:rPr sz="1100" spc="-50" dirty="0">
                <a:latin typeface="Times New Roman"/>
                <a:cs typeface="Times New Roman"/>
              </a:rPr>
              <a:t>2</a:t>
            </a:r>
            <a:r>
              <a:rPr sz="1100" dirty="0">
                <a:latin typeface="Times New Roman"/>
                <a:cs typeface="Times New Roman"/>
              </a:rPr>
              <a:t>	</a:t>
            </a:r>
            <a:r>
              <a:rPr sz="1100" i="1" spc="-50" dirty="0">
                <a:latin typeface="Times New Roman"/>
                <a:cs typeface="Times New Roman"/>
              </a:rPr>
              <a:t>i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5180367" y="1732048"/>
            <a:ext cx="1576705" cy="38735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2200" i="1" spc="95" dirty="0">
                <a:latin typeface="Times New Roman"/>
                <a:cs typeface="Times New Roman"/>
              </a:rPr>
              <a:t>Y</a:t>
            </a:r>
            <a:r>
              <a:rPr sz="2200" i="1" spc="445" dirty="0">
                <a:latin typeface="Times New Roman"/>
                <a:cs typeface="Times New Roman"/>
              </a:rPr>
              <a:t> </a:t>
            </a:r>
            <a:r>
              <a:rPr sz="2200" spc="80" dirty="0">
                <a:latin typeface="Symbol"/>
                <a:cs typeface="Symbol"/>
              </a:rPr>
              <a:t></a:t>
            </a:r>
            <a:r>
              <a:rPr sz="2200" spc="-150" dirty="0">
                <a:latin typeface="Times New Roman"/>
                <a:cs typeface="Times New Roman"/>
              </a:rPr>
              <a:t> </a:t>
            </a:r>
            <a:r>
              <a:rPr sz="2350" i="1" dirty="0">
                <a:latin typeface="Symbol"/>
                <a:cs typeface="Symbol"/>
              </a:rPr>
              <a:t></a:t>
            </a:r>
            <a:r>
              <a:rPr sz="2200" dirty="0">
                <a:latin typeface="Symbol"/>
                <a:cs typeface="Symbol"/>
              </a:rPr>
              <a:t></a:t>
            </a:r>
            <a:r>
              <a:rPr sz="2200" spc="-210" dirty="0">
                <a:latin typeface="Times New Roman"/>
                <a:cs typeface="Times New Roman"/>
              </a:rPr>
              <a:t> </a:t>
            </a:r>
            <a:r>
              <a:rPr sz="2350" i="1" dirty="0">
                <a:latin typeface="Symbol"/>
                <a:cs typeface="Symbol"/>
              </a:rPr>
              <a:t></a:t>
            </a:r>
            <a:r>
              <a:rPr sz="2350" spc="50" dirty="0">
                <a:latin typeface="Times New Roman"/>
                <a:cs typeface="Times New Roman"/>
              </a:rPr>
              <a:t> </a:t>
            </a:r>
            <a:r>
              <a:rPr sz="2200" i="1" spc="40" dirty="0">
                <a:latin typeface="Times New Roman"/>
                <a:cs typeface="Times New Roman"/>
              </a:rPr>
              <a:t>X</a:t>
            </a:r>
            <a:endParaRPr sz="2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57200" y="714511"/>
            <a:ext cx="8229600" cy="62837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>
                <a:solidFill>
                  <a:schemeClr val="tx1"/>
                </a:solidFill>
              </a:rPr>
              <a:t>1.3 Interpretation</a:t>
            </a:r>
            <a:r>
              <a:rPr spc="-20" dirty="0">
                <a:solidFill>
                  <a:schemeClr val="tx1"/>
                </a:solidFill>
              </a:rPr>
              <a:t> </a:t>
            </a:r>
            <a:r>
              <a:rPr dirty="0">
                <a:solidFill>
                  <a:schemeClr val="tx1"/>
                </a:solidFill>
              </a:rPr>
              <a:t>of</a:t>
            </a:r>
            <a:r>
              <a:rPr spc="5" dirty="0">
                <a:solidFill>
                  <a:schemeClr val="tx1"/>
                </a:solidFill>
              </a:rPr>
              <a:t> </a:t>
            </a:r>
            <a:r>
              <a:rPr dirty="0">
                <a:solidFill>
                  <a:schemeClr val="tx1"/>
                </a:solidFill>
              </a:rPr>
              <a:t>regression</a:t>
            </a:r>
            <a:r>
              <a:rPr spc="-25" dirty="0">
                <a:solidFill>
                  <a:schemeClr val="tx1"/>
                </a:solidFill>
              </a:rPr>
              <a:t> </a:t>
            </a:r>
            <a:r>
              <a:rPr spc="-10" dirty="0">
                <a:solidFill>
                  <a:schemeClr val="tx1"/>
                </a:solidFill>
              </a:rPr>
              <a:t>results</a:t>
            </a:r>
          </a:p>
        </p:txBody>
      </p:sp>
      <p:sp>
        <p:nvSpPr>
          <p:cNvPr id="3" name="object 3"/>
          <p:cNvSpPr/>
          <p:nvPr/>
        </p:nvSpPr>
        <p:spPr>
          <a:xfrm>
            <a:off x="8458200" y="6237732"/>
            <a:ext cx="457200" cy="457200"/>
          </a:xfrm>
          <a:custGeom>
            <a:avLst/>
            <a:gdLst/>
            <a:ahLst/>
            <a:cxnLst/>
            <a:rect l="l" t="t" r="r" b="b"/>
            <a:pathLst>
              <a:path w="457200" h="457200">
                <a:moveTo>
                  <a:pt x="228600" y="0"/>
                </a:moveTo>
                <a:lnTo>
                  <a:pt x="182533" y="4644"/>
                </a:lnTo>
                <a:lnTo>
                  <a:pt x="139624" y="17964"/>
                </a:lnTo>
                <a:lnTo>
                  <a:pt x="100793" y="39041"/>
                </a:lnTo>
                <a:lnTo>
                  <a:pt x="66960" y="66955"/>
                </a:lnTo>
                <a:lnTo>
                  <a:pt x="39045" y="100788"/>
                </a:lnTo>
                <a:lnTo>
                  <a:pt x="17966" y="139619"/>
                </a:lnTo>
                <a:lnTo>
                  <a:pt x="4644" y="182529"/>
                </a:lnTo>
                <a:lnTo>
                  <a:pt x="0" y="228600"/>
                </a:lnTo>
                <a:lnTo>
                  <a:pt x="4644" y="274670"/>
                </a:lnTo>
                <a:lnTo>
                  <a:pt x="17966" y="317580"/>
                </a:lnTo>
                <a:lnTo>
                  <a:pt x="39045" y="356411"/>
                </a:lnTo>
                <a:lnTo>
                  <a:pt x="66960" y="390244"/>
                </a:lnTo>
                <a:lnTo>
                  <a:pt x="100793" y="418158"/>
                </a:lnTo>
                <a:lnTo>
                  <a:pt x="139624" y="439235"/>
                </a:lnTo>
                <a:lnTo>
                  <a:pt x="182533" y="452555"/>
                </a:lnTo>
                <a:lnTo>
                  <a:pt x="228600" y="457200"/>
                </a:lnTo>
                <a:lnTo>
                  <a:pt x="274666" y="452555"/>
                </a:lnTo>
                <a:lnTo>
                  <a:pt x="317575" y="439235"/>
                </a:lnTo>
                <a:lnTo>
                  <a:pt x="356406" y="418158"/>
                </a:lnTo>
                <a:lnTo>
                  <a:pt x="390239" y="390244"/>
                </a:lnTo>
                <a:lnTo>
                  <a:pt x="418154" y="356411"/>
                </a:lnTo>
                <a:lnTo>
                  <a:pt x="439233" y="317580"/>
                </a:lnTo>
                <a:lnTo>
                  <a:pt x="452555" y="274670"/>
                </a:lnTo>
                <a:lnTo>
                  <a:pt x="457200" y="228600"/>
                </a:lnTo>
                <a:lnTo>
                  <a:pt x="452555" y="182529"/>
                </a:lnTo>
                <a:lnTo>
                  <a:pt x="439233" y="139619"/>
                </a:lnTo>
                <a:lnTo>
                  <a:pt x="418154" y="100788"/>
                </a:lnTo>
                <a:lnTo>
                  <a:pt x="390239" y="66955"/>
                </a:lnTo>
                <a:lnTo>
                  <a:pt x="356406" y="39041"/>
                </a:lnTo>
                <a:lnTo>
                  <a:pt x="317575" y="17964"/>
                </a:lnTo>
                <a:lnTo>
                  <a:pt x="274666" y="4644"/>
                </a:lnTo>
                <a:lnTo>
                  <a:pt x="228600" y="0"/>
                </a:lnTo>
                <a:close/>
              </a:path>
            </a:pathLst>
          </a:custGeom>
          <a:solidFill>
            <a:srgbClr val="D2471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968044" y="1368219"/>
            <a:ext cx="7614920" cy="2336165"/>
          </a:xfrm>
          <a:prstGeom prst="rect">
            <a:avLst/>
          </a:prstGeom>
        </p:spPr>
        <p:txBody>
          <a:bodyPr vert="horz" wrap="square" lIns="0" tIns="6667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525"/>
              </a:spcBef>
            </a:pPr>
            <a:r>
              <a:rPr sz="2000" dirty="0">
                <a:latin typeface="Perpetua"/>
                <a:cs typeface="Perpetua"/>
              </a:rPr>
              <a:t>In</a:t>
            </a:r>
            <a:r>
              <a:rPr sz="2000" spc="-30" dirty="0">
                <a:latin typeface="Perpetua"/>
                <a:cs typeface="Perpetua"/>
              </a:rPr>
              <a:t> </a:t>
            </a:r>
            <a:r>
              <a:rPr sz="2000" dirty="0">
                <a:latin typeface="Perpetua"/>
                <a:cs typeface="Perpetua"/>
              </a:rPr>
              <a:t>a</a:t>
            </a:r>
            <a:r>
              <a:rPr sz="2000" spc="-15" dirty="0">
                <a:latin typeface="Perpetua"/>
                <a:cs typeface="Perpetua"/>
              </a:rPr>
              <a:t> </a:t>
            </a:r>
            <a:r>
              <a:rPr sz="2000" dirty="0">
                <a:latin typeface="Perpetua"/>
                <a:cs typeface="Perpetua"/>
              </a:rPr>
              <a:t>linear</a:t>
            </a:r>
            <a:r>
              <a:rPr sz="2000" spc="-30" dirty="0">
                <a:latin typeface="Perpetua"/>
                <a:cs typeface="Perpetua"/>
              </a:rPr>
              <a:t> </a:t>
            </a:r>
            <a:r>
              <a:rPr sz="2000" dirty="0">
                <a:latin typeface="Perpetua"/>
                <a:cs typeface="Perpetua"/>
              </a:rPr>
              <a:t>equation</a:t>
            </a:r>
            <a:r>
              <a:rPr sz="2000" spc="-20" dirty="0">
                <a:latin typeface="Perpetua"/>
                <a:cs typeface="Perpetua"/>
              </a:rPr>
              <a:t> </a:t>
            </a:r>
            <a:r>
              <a:rPr sz="2000" dirty="0">
                <a:latin typeface="Perpetua"/>
                <a:cs typeface="Perpetua"/>
              </a:rPr>
              <a:t>of</a:t>
            </a:r>
            <a:r>
              <a:rPr sz="2000" spc="-20" dirty="0">
                <a:latin typeface="Perpetua"/>
                <a:cs typeface="Perpetua"/>
              </a:rPr>
              <a:t> </a:t>
            </a:r>
            <a:r>
              <a:rPr sz="2000" dirty="0">
                <a:latin typeface="Perpetua"/>
                <a:cs typeface="Perpetua"/>
              </a:rPr>
              <a:t>the</a:t>
            </a:r>
            <a:r>
              <a:rPr sz="2000" spc="-25" dirty="0">
                <a:latin typeface="Perpetua"/>
                <a:cs typeface="Perpetua"/>
              </a:rPr>
              <a:t> </a:t>
            </a:r>
            <a:r>
              <a:rPr sz="2000" spc="-20" dirty="0">
                <a:latin typeface="Perpetua"/>
                <a:cs typeface="Perpetua"/>
              </a:rPr>
              <a:t>type</a:t>
            </a:r>
            <a:endParaRPr sz="2000">
              <a:latin typeface="Perpetua"/>
              <a:cs typeface="Perpetua"/>
            </a:endParaRPr>
          </a:p>
          <a:p>
            <a:pPr marL="2921635">
              <a:lnSpc>
                <a:spcPct val="100000"/>
              </a:lnSpc>
              <a:spcBef>
                <a:spcPts val="420"/>
              </a:spcBef>
            </a:pPr>
            <a:r>
              <a:rPr sz="2000" dirty="0">
                <a:latin typeface="Perpetua"/>
                <a:cs typeface="Perpetua"/>
              </a:rPr>
              <a:t>Y</a:t>
            </a:r>
            <a:r>
              <a:rPr sz="1950" baseline="-21367" dirty="0">
                <a:latin typeface="Perpetua"/>
                <a:cs typeface="Perpetua"/>
              </a:rPr>
              <a:t>i</a:t>
            </a:r>
            <a:r>
              <a:rPr sz="1950" spc="209" baseline="-21367" dirty="0">
                <a:latin typeface="Perpetua"/>
                <a:cs typeface="Perpetua"/>
              </a:rPr>
              <a:t> </a:t>
            </a:r>
            <a:r>
              <a:rPr sz="2000" dirty="0">
                <a:latin typeface="Perpetua"/>
                <a:cs typeface="Perpetua"/>
              </a:rPr>
              <a:t>=</a:t>
            </a:r>
            <a:r>
              <a:rPr sz="2000" spc="-10" dirty="0">
                <a:latin typeface="Perpetua"/>
                <a:cs typeface="Perpetua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β</a:t>
            </a:r>
            <a:r>
              <a:rPr sz="1950" baseline="-21367" dirty="0">
                <a:latin typeface="Times New Roman"/>
                <a:cs typeface="Times New Roman"/>
              </a:rPr>
              <a:t>1</a:t>
            </a:r>
            <a:r>
              <a:rPr sz="1950" spc="-75" baseline="-21367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Perpetua"/>
                <a:cs typeface="Perpetua"/>
              </a:rPr>
              <a:t>+</a:t>
            </a:r>
            <a:r>
              <a:rPr sz="2000" spc="-5" dirty="0">
                <a:latin typeface="Perpetua"/>
                <a:cs typeface="Perpetua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β</a:t>
            </a:r>
            <a:r>
              <a:rPr sz="1950" baseline="-21367" dirty="0">
                <a:latin typeface="Times New Roman"/>
                <a:cs typeface="Times New Roman"/>
              </a:rPr>
              <a:t>2</a:t>
            </a:r>
            <a:r>
              <a:rPr sz="1950" spc="-60" baseline="-21367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Perpetua"/>
                <a:cs typeface="Perpetua"/>
              </a:rPr>
              <a:t>X</a:t>
            </a:r>
            <a:r>
              <a:rPr sz="1950" baseline="-21367" dirty="0">
                <a:latin typeface="Perpetua"/>
                <a:cs typeface="Perpetua"/>
              </a:rPr>
              <a:t>i</a:t>
            </a:r>
            <a:r>
              <a:rPr sz="1950" spc="179" baseline="-21367" dirty="0">
                <a:latin typeface="Perpetua"/>
                <a:cs typeface="Perpetua"/>
              </a:rPr>
              <a:t> </a:t>
            </a:r>
            <a:r>
              <a:rPr sz="2000" dirty="0">
                <a:latin typeface="Perpetua"/>
                <a:cs typeface="Perpetua"/>
              </a:rPr>
              <a:t>+</a:t>
            </a:r>
            <a:r>
              <a:rPr sz="2000" spc="-5" dirty="0">
                <a:latin typeface="Perpetua"/>
                <a:cs typeface="Perpetua"/>
              </a:rPr>
              <a:t> </a:t>
            </a:r>
            <a:r>
              <a:rPr sz="2000" spc="-25" dirty="0">
                <a:latin typeface="Perpetua"/>
                <a:cs typeface="Perpetua"/>
              </a:rPr>
              <a:t>u</a:t>
            </a:r>
            <a:r>
              <a:rPr sz="1950" spc="-37" baseline="-21367" dirty="0">
                <a:latin typeface="Perpetua"/>
                <a:cs typeface="Perpetua"/>
              </a:rPr>
              <a:t>i</a:t>
            </a:r>
            <a:endParaRPr sz="1950" baseline="-21367">
              <a:latin typeface="Perpetua"/>
              <a:cs typeface="Perpetua"/>
            </a:endParaRPr>
          </a:p>
          <a:p>
            <a:pPr marL="311785" indent="-273685">
              <a:lnSpc>
                <a:spcPct val="100000"/>
              </a:lnSpc>
              <a:spcBef>
                <a:spcPts val="360"/>
              </a:spcBef>
              <a:buClr>
                <a:srgbClr val="D24717"/>
              </a:buClr>
              <a:buSzPct val="85000"/>
              <a:buFont typeface="Segoe UI Symbol"/>
              <a:buChar char="⚫"/>
              <a:tabLst>
                <a:tab pos="311785" algn="l"/>
              </a:tabLst>
            </a:pPr>
            <a:r>
              <a:rPr sz="2000" dirty="0">
                <a:latin typeface="Times New Roman"/>
                <a:cs typeface="Times New Roman"/>
              </a:rPr>
              <a:t>β</a:t>
            </a:r>
            <a:r>
              <a:rPr sz="1950" baseline="-21367" dirty="0">
                <a:latin typeface="Times New Roman"/>
                <a:cs typeface="Times New Roman"/>
              </a:rPr>
              <a:t>1</a:t>
            </a:r>
            <a:r>
              <a:rPr sz="1950" spc="142" baseline="-21367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Perpetua"/>
                <a:cs typeface="Perpetua"/>
              </a:rPr>
              <a:t>=</a:t>
            </a:r>
            <a:r>
              <a:rPr sz="2000" spc="-10" dirty="0">
                <a:latin typeface="Perpetua"/>
                <a:cs typeface="Perpetua"/>
              </a:rPr>
              <a:t> </a:t>
            </a:r>
            <a:r>
              <a:rPr sz="2000" dirty="0">
                <a:latin typeface="Perpetua"/>
                <a:cs typeface="Perpetua"/>
              </a:rPr>
              <a:t>intercept:</a:t>
            </a:r>
            <a:r>
              <a:rPr sz="2000" spc="-75" dirty="0">
                <a:latin typeface="Perpetua"/>
                <a:cs typeface="Perpetua"/>
              </a:rPr>
              <a:t> </a:t>
            </a:r>
            <a:r>
              <a:rPr sz="2000" dirty="0">
                <a:latin typeface="Perpetua"/>
                <a:cs typeface="Perpetua"/>
              </a:rPr>
              <a:t>the</a:t>
            </a:r>
            <a:r>
              <a:rPr sz="2000" spc="-10" dirty="0">
                <a:latin typeface="Perpetua"/>
                <a:cs typeface="Perpetua"/>
              </a:rPr>
              <a:t> </a:t>
            </a:r>
            <a:r>
              <a:rPr sz="2000" dirty="0">
                <a:latin typeface="Perpetua"/>
                <a:cs typeface="Perpetua"/>
              </a:rPr>
              <a:t>value</a:t>
            </a:r>
            <a:r>
              <a:rPr sz="2000" spc="-25" dirty="0">
                <a:latin typeface="Perpetua"/>
                <a:cs typeface="Perpetua"/>
              </a:rPr>
              <a:t> </a:t>
            </a:r>
            <a:r>
              <a:rPr sz="2000" dirty="0">
                <a:latin typeface="Perpetua"/>
                <a:cs typeface="Perpetua"/>
              </a:rPr>
              <a:t>of</a:t>
            </a:r>
            <a:r>
              <a:rPr sz="2000" spc="100" dirty="0">
                <a:latin typeface="Perpetua"/>
                <a:cs typeface="Perpetua"/>
              </a:rPr>
              <a:t> </a:t>
            </a:r>
            <a:r>
              <a:rPr sz="2000" dirty="0">
                <a:latin typeface="Perpetua"/>
                <a:cs typeface="Perpetua"/>
              </a:rPr>
              <a:t>Y</a:t>
            </a:r>
            <a:r>
              <a:rPr sz="2000" spc="-20" dirty="0">
                <a:latin typeface="Perpetua"/>
                <a:cs typeface="Perpetua"/>
              </a:rPr>
              <a:t> </a:t>
            </a:r>
            <a:r>
              <a:rPr sz="2000" dirty="0">
                <a:latin typeface="Perpetua"/>
                <a:cs typeface="Perpetua"/>
              </a:rPr>
              <a:t>when</a:t>
            </a:r>
            <a:r>
              <a:rPr sz="2000" spc="-10" dirty="0">
                <a:latin typeface="Perpetua"/>
                <a:cs typeface="Perpetua"/>
              </a:rPr>
              <a:t> </a:t>
            </a:r>
            <a:r>
              <a:rPr sz="2000" dirty="0">
                <a:latin typeface="Perpetua"/>
                <a:cs typeface="Perpetua"/>
              </a:rPr>
              <a:t>X</a:t>
            </a:r>
            <a:r>
              <a:rPr sz="2000" spc="-30" dirty="0">
                <a:latin typeface="Perpetua"/>
                <a:cs typeface="Perpetua"/>
              </a:rPr>
              <a:t> </a:t>
            </a:r>
            <a:r>
              <a:rPr sz="2000" dirty="0">
                <a:latin typeface="Perpetua"/>
                <a:cs typeface="Perpetua"/>
              </a:rPr>
              <a:t>is</a:t>
            </a:r>
            <a:r>
              <a:rPr sz="2000" spc="-20" dirty="0">
                <a:latin typeface="Perpetua"/>
                <a:cs typeface="Perpetua"/>
              </a:rPr>
              <a:t> </a:t>
            </a:r>
            <a:r>
              <a:rPr sz="2000" spc="-25" dirty="0">
                <a:latin typeface="Perpetua"/>
                <a:cs typeface="Perpetua"/>
              </a:rPr>
              <a:t>0.</a:t>
            </a:r>
            <a:endParaRPr sz="2000">
              <a:latin typeface="Perpetua"/>
              <a:cs typeface="Perpetua"/>
            </a:endParaRPr>
          </a:p>
          <a:p>
            <a:pPr marL="311785" indent="-273685">
              <a:lnSpc>
                <a:spcPts val="2250"/>
              </a:lnSpc>
              <a:spcBef>
                <a:spcPts val="360"/>
              </a:spcBef>
              <a:buClr>
                <a:srgbClr val="D24717"/>
              </a:buClr>
              <a:buSzPct val="85000"/>
              <a:buFont typeface="Segoe UI Symbol"/>
              <a:buChar char="⚫"/>
              <a:tabLst>
                <a:tab pos="311785" algn="l"/>
              </a:tabLst>
            </a:pPr>
            <a:r>
              <a:rPr sz="2000" dirty="0">
                <a:latin typeface="Times New Roman"/>
                <a:cs typeface="Times New Roman"/>
              </a:rPr>
              <a:t>β</a:t>
            </a:r>
            <a:r>
              <a:rPr sz="1950" baseline="-21367" dirty="0">
                <a:latin typeface="Times New Roman"/>
                <a:cs typeface="Times New Roman"/>
              </a:rPr>
              <a:t>2</a:t>
            </a:r>
            <a:r>
              <a:rPr sz="1950" spc="150" baseline="-21367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Perpetua"/>
                <a:cs typeface="Perpetua"/>
              </a:rPr>
              <a:t>=</a:t>
            </a:r>
            <a:r>
              <a:rPr sz="2000" spc="-10" dirty="0">
                <a:latin typeface="Perpetua"/>
                <a:cs typeface="Perpetua"/>
              </a:rPr>
              <a:t> </a:t>
            </a:r>
            <a:r>
              <a:rPr sz="2000" dirty="0">
                <a:latin typeface="Perpetua"/>
                <a:cs typeface="Perpetua"/>
              </a:rPr>
              <a:t>the</a:t>
            </a:r>
            <a:r>
              <a:rPr sz="2000" spc="-10" dirty="0">
                <a:latin typeface="Perpetua"/>
                <a:cs typeface="Perpetua"/>
              </a:rPr>
              <a:t> </a:t>
            </a:r>
            <a:r>
              <a:rPr sz="2000" dirty="0">
                <a:latin typeface="Perpetua"/>
                <a:cs typeface="Perpetua"/>
              </a:rPr>
              <a:t>slope:</a:t>
            </a:r>
            <a:r>
              <a:rPr sz="2000" spc="-95" dirty="0">
                <a:latin typeface="Perpetua"/>
                <a:cs typeface="Perpetua"/>
              </a:rPr>
              <a:t> </a:t>
            </a:r>
            <a:r>
              <a:rPr sz="2000" dirty="0">
                <a:latin typeface="Perpetua"/>
                <a:cs typeface="Perpetua"/>
              </a:rPr>
              <a:t>the</a:t>
            </a:r>
            <a:r>
              <a:rPr sz="2000" spc="-10" dirty="0">
                <a:latin typeface="Perpetua"/>
                <a:cs typeface="Perpetua"/>
              </a:rPr>
              <a:t> </a:t>
            </a:r>
            <a:r>
              <a:rPr sz="2000" dirty="0">
                <a:latin typeface="Perpetua"/>
                <a:cs typeface="Perpetua"/>
              </a:rPr>
              <a:t>change</a:t>
            </a:r>
            <a:r>
              <a:rPr sz="2000" spc="-5" dirty="0">
                <a:latin typeface="Perpetua"/>
                <a:cs typeface="Perpetua"/>
              </a:rPr>
              <a:t> </a:t>
            </a:r>
            <a:r>
              <a:rPr sz="2000" dirty="0">
                <a:latin typeface="Perpetua"/>
                <a:cs typeface="Perpetua"/>
              </a:rPr>
              <a:t>in</a:t>
            </a:r>
            <a:r>
              <a:rPr sz="2000" spc="-10" dirty="0">
                <a:latin typeface="Perpetua"/>
                <a:cs typeface="Perpetua"/>
              </a:rPr>
              <a:t> </a:t>
            </a:r>
            <a:r>
              <a:rPr sz="2000" dirty="0">
                <a:latin typeface="Perpetua"/>
                <a:cs typeface="Perpetua"/>
              </a:rPr>
              <a:t>(the</a:t>
            </a:r>
            <a:r>
              <a:rPr sz="2000" spc="-10" dirty="0">
                <a:latin typeface="Perpetua"/>
                <a:cs typeface="Perpetua"/>
              </a:rPr>
              <a:t> </a:t>
            </a:r>
            <a:r>
              <a:rPr sz="2000" dirty="0">
                <a:latin typeface="Perpetua"/>
                <a:cs typeface="Perpetua"/>
              </a:rPr>
              <a:t>expected</a:t>
            </a:r>
            <a:r>
              <a:rPr sz="2000" spc="-15" dirty="0">
                <a:latin typeface="Perpetua"/>
                <a:cs typeface="Perpetua"/>
              </a:rPr>
              <a:t> </a:t>
            </a:r>
            <a:r>
              <a:rPr sz="2000" dirty="0">
                <a:latin typeface="Perpetua"/>
                <a:cs typeface="Perpetua"/>
              </a:rPr>
              <a:t>value</a:t>
            </a:r>
            <a:r>
              <a:rPr sz="2000" spc="-10" dirty="0">
                <a:latin typeface="Perpetua"/>
                <a:cs typeface="Perpetua"/>
              </a:rPr>
              <a:t> </a:t>
            </a:r>
            <a:r>
              <a:rPr sz="2000" dirty="0">
                <a:latin typeface="Perpetua"/>
                <a:cs typeface="Perpetua"/>
              </a:rPr>
              <a:t>of)</a:t>
            </a:r>
            <a:r>
              <a:rPr sz="2000" spc="90" dirty="0">
                <a:latin typeface="Perpetua"/>
                <a:cs typeface="Perpetua"/>
              </a:rPr>
              <a:t> </a:t>
            </a:r>
            <a:r>
              <a:rPr sz="2000" dirty="0">
                <a:latin typeface="Perpetua"/>
                <a:cs typeface="Perpetua"/>
              </a:rPr>
              <a:t>Y</a:t>
            </a:r>
            <a:r>
              <a:rPr sz="2000" spc="-10" dirty="0">
                <a:latin typeface="Perpetua"/>
                <a:cs typeface="Perpetua"/>
              </a:rPr>
              <a:t> </a:t>
            </a:r>
            <a:r>
              <a:rPr sz="2000" dirty="0">
                <a:latin typeface="Perpetua"/>
                <a:cs typeface="Perpetua"/>
              </a:rPr>
              <a:t>due</a:t>
            </a:r>
            <a:r>
              <a:rPr sz="2000" spc="-10" dirty="0">
                <a:latin typeface="Perpetua"/>
                <a:cs typeface="Perpetua"/>
              </a:rPr>
              <a:t> </a:t>
            </a:r>
            <a:r>
              <a:rPr sz="2000" dirty="0">
                <a:latin typeface="Perpetua"/>
                <a:cs typeface="Perpetua"/>
              </a:rPr>
              <a:t>to</a:t>
            </a:r>
            <a:r>
              <a:rPr sz="2000" spc="-25" dirty="0">
                <a:latin typeface="Perpetua"/>
                <a:cs typeface="Perpetua"/>
              </a:rPr>
              <a:t> </a:t>
            </a:r>
            <a:r>
              <a:rPr sz="2000" dirty="0">
                <a:latin typeface="Perpetua"/>
                <a:cs typeface="Perpetua"/>
              </a:rPr>
              <a:t>a</a:t>
            </a:r>
            <a:r>
              <a:rPr sz="2000" spc="-20" dirty="0">
                <a:latin typeface="Perpetua"/>
                <a:cs typeface="Perpetua"/>
              </a:rPr>
              <a:t> </a:t>
            </a:r>
            <a:r>
              <a:rPr sz="2000" spc="-10" dirty="0">
                <a:latin typeface="Perpetua"/>
                <a:cs typeface="Perpetua"/>
              </a:rPr>
              <a:t>1-</a:t>
            </a:r>
            <a:r>
              <a:rPr sz="2000" dirty="0">
                <a:latin typeface="Perpetua"/>
                <a:cs typeface="Perpetua"/>
              </a:rPr>
              <a:t>unit</a:t>
            </a:r>
            <a:r>
              <a:rPr sz="2000" spc="5" dirty="0">
                <a:latin typeface="Perpetua"/>
                <a:cs typeface="Perpetua"/>
              </a:rPr>
              <a:t> </a:t>
            </a:r>
            <a:r>
              <a:rPr sz="2000" spc="-10" dirty="0">
                <a:latin typeface="Perpetua"/>
                <a:cs typeface="Perpetua"/>
              </a:rPr>
              <a:t>increase</a:t>
            </a:r>
            <a:endParaRPr sz="2000">
              <a:latin typeface="Perpetua"/>
              <a:cs typeface="Perpetua"/>
            </a:endParaRPr>
          </a:p>
          <a:p>
            <a:pPr marL="311785">
              <a:lnSpc>
                <a:spcPts val="2250"/>
              </a:lnSpc>
            </a:pPr>
            <a:r>
              <a:rPr sz="2000" dirty="0">
                <a:latin typeface="Perpetua"/>
                <a:cs typeface="Perpetua"/>
              </a:rPr>
              <a:t>in</a:t>
            </a:r>
            <a:r>
              <a:rPr sz="2000" spc="-20" dirty="0">
                <a:latin typeface="Perpetua"/>
                <a:cs typeface="Perpetua"/>
              </a:rPr>
              <a:t> </a:t>
            </a:r>
            <a:r>
              <a:rPr sz="2000" spc="-35" dirty="0">
                <a:latin typeface="Perpetua"/>
                <a:cs typeface="Perpetua"/>
              </a:rPr>
              <a:t>X.</a:t>
            </a:r>
            <a:endParaRPr sz="2000">
              <a:latin typeface="Perpetua"/>
              <a:cs typeface="Perpetua"/>
            </a:endParaRPr>
          </a:p>
          <a:p>
            <a:pPr marL="38100" marR="30480">
              <a:lnSpc>
                <a:spcPts val="2160"/>
              </a:lnSpc>
              <a:spcBef>
                <a:spcPts val="635"/>
              </a:spcBef>
            </a:pPr>
            <a:r>
              <a:rPr sz="2000" dirty="0">
                <a:latin typeface="Perpetua"/>
                <a:cs typeface="Perpetua"/>
              </a:rPr>
              <a:t>For</a:t>
            </a:r>
            <a:r>
              <a:rPr sz="2000" spc="-85" dirty="0">
                <a:latin typeface="Perpetua"/>
                <a:cs typeface="Perpetua"/>
              </a:rPr>
              <a:t> </a:t>
            </a:r>
            <a:r>
              <a:rPr sz="2000" spc="-10" dirty="0">
                <a:latin typeface="Perpetua"/>
                <a:cs typeface="Perpetua"/>
              </a:rPr>
              <a:t>example,</a:t>
            </a:r>
            <a:r>
              <a:rPr sz="2000" spc="-105" dirty="0">
                <a:latin typeface="Perpetua"/>
                <a:cs typeface="Perpetua"/>
              </a:rPr>
              <a:t> </a:t>
            </a:r>
            <a:r>
              <a:rPr sz="2000" dirty="0">
                <a:latin typeface="Perpetua"/>
                <a:cs typeface="Perpetua"/>
              </a:rPr>
              <a:t>you</a:t>
            </a:r>
            <a:r>
              <a:rPr sz="2000" spc="-50" dirty="0">
                <a:latin typeface="Perpetua"/>
                <a:cs typeface="Perpetua"/>
              </a:rPr>
              <a:t> </a:t>
            </a:r>
            <a:r>
              <a:rPr sz="2000" dirty="0">
                <a:latin typeface="Perpetua"/>
                <a:cs typeface="Perpetua"/>
              </a:rPr>
              <a:t>model</a:t>
            </a:r>
            <a:r>
              <a:rPr sz="2000" spc="-60" dirty="0">
                <a:latin typeface="Perpetua"/>
                <a:cs typeface="Perpetua"/>
              </a:rPr>
              <a:t> </a:t>
            </a:r>
            <a:r>
              <a:rPr sz="2000" spc="-10" dirty="0">
                <a:latin typeface="Perpetua"/>
                <a:cs typeface="Perpetua"/>
              </a:rPr>
              <a:t>weekly</a:t>
            </a:r>
            <a:r>
              <a:rPr sz="2000" spc="-40" dirty="0">
                <a:latin typeface="Perpetua"/>
                <a:cs typeface="Perpetua"/>
              </a:rPr>
              <a:t> </a:t>
            </a:r>
            <a:r>
              <a:rPr sz="2000" dirty="0">
                <a:latin typeface="Perpetua"/>
                <a:cs typeface="Perpetua"/>
              </a:rPr>
              <a:t>family</a:t>
            </a:r>
            <a:r>
              <a:rPr sz="2000" spc="-40" dirty="0">
                <a:latin typeface="Perpetua"/>
                <a:cs typeface="Perpetua"/>
              </a:rPr>
              <a:t> </a:t>
            </a:r>
            <a:r>
              <a:rPr sz="2000" dirty="0">
                <a:latin typeface="Perpetua"/>
                <a:cs typeface="Perpetua"/>
              </a:rPr>
              <a:t>consumption</a:t>
            </a:r>
            <a:r>
              <a:rPr sz="2000" spc="-40" dirty="0">
                <a:latin typeface="Perpetua"/>
                <a:cs typeface="Perpetua"/>
              </a:rPr>
              <a:t> </a:t>
            </a:r>
            <a:r>
              <a:rPr sz="2000" dirty="0">
                <a:latin typeface="Perpetua"/>
                <a:cs typeface="Perpetua"/>
              </a:rPr>
              <a:t>as</a:t>
            </a:r>
            <a:r>
              <a:rPr sz="2000" spc="-50" dirty="0">
                <a:latin typeface="Perpetua"/>
                <a:cs typeface="Perpetua"/>
              </a:rPr>
              <a:t> </a:t>
            </a:r>
            <a:r>
              <a:rPr sz="2000" dirty="0">
                <a:latin typeface="Perpetua"/>
                <a:cs typeface="Perpetua"/>
              </a:rPr>
              <a:t>a</a:t>
            </a:r>
            <a:r>
              <a:rPr sz="2000" spc="-60" dirty="0">
                <a:latin typeface="Perpetua"/>
                <a:cs typeface="Perpetua"/>
              </a:rPr>
              <a:t> </a:t>
            </a:r>
            <a:r>
              <a:rPr sz="2000" dirty="0">
                <a:latin typeface="Perpetua"/>
                <a:cs typeface="Perpetua"/>
              </a:rPr>
              <a:t>function</a:t>
            </a:r>
            <a:r>
              <a:rPr sz="2000" spc="-25" dirty="0">
                <a:latin typeface="Perpetua"/>
                <a:cs typeface="Perpetua"/>
              </a:rPr>
              <a:t> </a:t>
            </a:r>
            <a:r>
              <a:rPr sz="2000" dirty="0">
                <a:latin typeface="Perpetua"/>
                <a:cs typeface="Perpetua"/>
              </a:rPr>
              <a:t>of</a:t>
            </a:r>
            <a:r>
              <a:rPr sz="2000" spc="-50" dirty="0">
                <a:latin typeface="Perpetua"/>
                <a:cs typeface="Perpetua"/>
              </a:rPr>
              <a:t> </a:t>
            </a:r>
            <a:r>
              <a:rPr sz="2000" spc="-10" dirty="0">
                <a:latin typeface="Perpetua"/>
                <a:cs typeface="Perpetua"/>
              </a:rPr>
              <a:t>weekly</a:t>
            </a:r>
            <a:r>
              <a:rPr sz="2000" spc="-40" dirty="0">
                <a:latin typeface="Perpetua"/>
                <a:cs typeface="Perpetua"/>
              </a:rPr>
              <a:t> </a:t>
            </a:r>
            <a:r>
              <a:rPr sz="2000" spc="-10" dirty="0">
                <a:latin typeface="Perpetua"/>
                <a:cs typeface="Perpetua"/>
              </a:rPr>
              <a:t>family income,</a:t>
            </a:r>
            <a:r>
              <a:rPr sz="2000" spc="-95" dirty="0">
                <a:latin typeface="Perpetua"/>
                <a:cs typeface="Perpetua"/>
              </a:rPr>
              <a:t> </a:t>
            </a:r>
            <a:r>
              <a:rPr sz="2000" dirty="0">
                <a:latin typeface="Perpetua"/>
                <a:cs typeface="Perpetua"/>
              </a:rPr>
              <a:t>both</a:t>
            </a:r>
            <a:r>
              <a:rPr sz="2000" spc="-5" dirty="0">
                <a:latin typeface="Perpetua"/>
                <a:cs typeface="Perpetua"/>
              </a:rPr>
              <a:t> </a:t>
            </a:r>
            <a:r>
              <a:rPr sz="2000" dirty="0">
                <a:latin typeface="Perpetua"/>
                <a:cs typeface="Perpetua"/>
              </a:rPr>
              <a:t>measured</a:t>
            </a:r>
            <a:r>
              <a:rPr sz="2000" spc="-20" dirty="0">
                <a:latin typeface="Perpetua"/>
                <a:cs typeface="Perpetua"/>
              </a:rPr>
              <a:t> </a:t>
            </a:r>
            <a:r>
              <a:rPr sz="2000" dirty="0">
                <a:latin typeface="Perpetua"/>
                <a:cs typeface="Perpetua"/>
              </a:rPr>
              <a:t>in</a:t>
            </a:r>
            <a:r>
              <a:rPr sz="2000" spc="-15" dirty="0">
                <a:latin typeface="Perpetua"/>
                <a:cs typeface="Perpetua"/>
              </a:rPr>
              <a:t> </a:t>
            </a:r>
            <a:r>
              <a:rPr sz="2000" dirty="0">
                <a:latin typeface="Perpetua"/>
                <a:cs typeface="Perpetua"/>
              </a:rPr>
              <a:t>$,</a:t>
            </a:r>
            <a:r>
              <a:rPr sz="2000" spc="-95" dirty="0">
                <a:latin typeface="Perpetua"/>
                <a:cs typeface="Perpetua"/>
              </a:rPr>
              <a:t> </a:t>
            </a:r>
            <a:r>
              <a:rPr sz="2000" dirty="0">
                <a:latin typeface="Perpetua"/>
                <a:cs typeface="Perpetua"/>
              </a:rPr>
              <a:t>and</a:t>
            </a:r>
            <a:r>
              <a:rPr sz="2000" spc="-25" dirty="0">
                <a:latin typeface="Perpetua"/>
                <a:cs typeface="Perpetua"/>
              </a:rPr>
              <a:t> </a:t>
            </a:r>
            <a:r>
              <a:rPr sz="2000" spc="-20" dirty="0">
                <a:latin typeface="Perpetua"/>
                <a:cs typeface="Perpetua"/>
              </a:rPr>
              <a:t>get:</a:t>
            </a:r>
            <a:endParaRPr sz="2000">
              <a:latin typeface="Perpetua"/>
              <a:cs typeface="Perpetua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8572245" y="6356963"/>
            <a:ext cx="224154" cy="2279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664"/>
              </a:lnSpc>
            </a:pPr>
            <a:r>
              <a:rPr sz="1400" spc="-25" dirty="0">
                <a:solidFill>
                  <a:srgbClr val="FFFFFF"/>
                </a:solidFill>
                <a:latin typeface="Franklin Gothic Medium"/>
                <a:cs typeface="Franklin Gothic Medium"/>
              </a:rPr>
              <a:t>16</a:t>
            </a:r>
            <a:endParaRPr sz="1400">
              <a:latin typeface="Franklin Gothic Medium"/>
              <a:cs typeface="Franklin Gothic Medium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882394" y="3728084"/>
            <a:ext cx="1492885" cy="3149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95"/>
              </a:spcBef>
            </a:pPr>
            <a:r>
              <a:rPr sz="1900" dirty="0">
                <a:latin typeface="Perpetua"/>
                <a:cs typeface="Perpetua"/>
              </a:rPr>
              <a:t>=</a:t>
            </a:r>
            <a:r>
              <a:rPr sz="1900" spc="-25" dirty="0">
                <a:latin typeface="Perpetua"/>
                <a:cs typeface="Perpetua"/>
              </a:rPr>
              <a:t> </a:t>
            </a:r>
            <a:r>
              <a:rPr sz="1900" dirty="0">
                <a:latin typeface="Perpetua"/>
                <a:cs typeface="Perpetua"/>
              </a:rPr>
              <a:t>17.0 +</a:t>
            </a:r>
            <a:r>
              <a:rPr sz="1900" spc="-35" dirty="0">
                <a:latin typeface="Perpetua"/>
                <a:cs typeface="Perpetua"/>
              </a:rPr>
              <a:t> </a:t>
            </a:r>
            <a:r>
              <a:rPr sz="1900" dirty="0">
                <a:latin typeface="Perpetua"/>
                <a:cs typeface="Perpetua"/>
              </a:rPr>
              <a:t>0.6</a:t>
            </a:r>
            <a:r>
              <a:rPr sz="1900" spc="-5" dirty="0">
                <a:latin typeface="Perpetua"/>
                <a:cs typeface="Perpetua"/>
              </a:rPr>
              <a:t> </a:t>
            </a:r>
            <a:r>
              <a:rPr sz="1900" spc="-25" dirty="0">
                <a:latin typeface="Perpetua"/>
                <a:cs typeface="Perpetua"/>
              </a:rPr>
              <a:t>X</a:t>
            </a:r>
            <a:r>
              <a:rPr sz="1875" spc="-37" baseline="-20000" dirty="0">
                <a:latin typeface="Perpetua"/>
                <a:cs typeface="Perpetua"/>
              </a:rPr>
              <a:t>i</a:t>
            </a:r>
            <a:endParaRPr sz="1875" baseline="-20000">
              <a:latin typeface="Perpetua"/>
              <a:cs typeface="Perpetua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993444" y="3995775"/>
            <a:ext cx="7420609" cy="1673225"/>
          </a:xfrm>
          <a:prstGeom prst="rect">
            <a:avLst/>
          </a:prstGeom>
        </p:spPr>
        <p:txBody>
          <a:bodyPr vert="horz" wrap="square" lIns="0" tIns="78105" rIns="0" bIns="0" rtlCol="0">
            <a:spAutoFit/>
          </a:bodyPr>
          <a:lstStyle/>
          <a:p>
            <a:pPr marL="286385" indent="-273685">
              <a:lnSpc>
                <a:spcPct val="100000"/>
              </a:lnSpc>
              <a:spcBef>
                <a:spcPts val="615"/>
              </a:spcBef>
              <a:buClr>
                <a:srgbClr val="D24717"/>
              </a:buClr>
              <a:buSzPct val="85000"/>
              <a:buFont typeface="Segoe UI Symbol"/>
              <a:buChar char="⚫"/>
              <a:tabLst>
                <a:tab pos="286385" algn="l"/>
              </a:tabLst>
            </a:pPr>
            <a:r>
              <a:rPr sz="2000" spc="-40" dirty="0">
                <a:latin typeface="Perpetua"/>
                <a:cs typeface="Perpetua"/>
              </a:rPr>
              <a:t>Weekly</a:t>
            </a:r>
            <a:r>
              <a:rPr sz="2000" spc="-45" dirty="0">
                <a:latin typeface="Perpetua"/>
                <a:cs typeface="Perpetua"/>
              </a:rPr>
              <a:t> </a:t>
            </a:r>
            <a:r>
              <a:rPr sz="2000" dirty="0">
                <a:latin typeface="Perpetua"/>
                <a:cs typeface="Perpetua"/>
              </a:rPr>
              <a:t>consumption</a:t>
            </a:r>
            <a:r>
              <a:rPr sz="2000" spc="-30" dirty="0">
                <a:latin typeface="Perpetua"/>
                <a:cs typeface="Perpetua"/>
              </a:rPr>
              <a:t> </a:t>
            </a:r>
            <a:r>
              <a:rPr sz="2000" dirty="0">
                <a:latin typeface="Perpetua"/>
                <a:cs typeface="Perpetua"/>
              </a:rPr>
              <a:t>when</a:t>
            </a:r>
            <a:r>
              <a:rPr sz="2000" spc="-30" dirty="0">
                <a:latin typeface="Perpetua"/>
                <a:cs typeface="Perpetua"/>
              </a:rPr>
              <a:t> </a:t>
            </a:r>
            <a:r>
              <a:rPr sz="2000" dirty="0">
                <a:latin typeface="Perpetua"/>
                <a:cs typeface="Perpetua"/>
              </a:rPr>
              <a:t>family</a:t>
            </a:r>
            <a:r>
              <a:rPr sz="2000" spc="-30" dirty="0">
                <a:latin typeface="Perpetua"/>
                <a:cs typeface="Perpetua"/>
              </a:rPr>
              <a:t> </a:t>
            </a:r>
            <a:r>
              <a:rPr sz="2000" dirty="0">
                <a:latin typeface="Perpetua"/>
                <a:cs typeface="Perpetua"/>
              </a:rPr>
              <a:t>income</a:t>
            </a:r>
            <a:r>
              <a:rPr sz="2000" spc="-25" dirty="0">
                <a:latin typeface="Perpetua"/>
                <a:cs typeface="Perpetua"/>
              </a:rPr>
              <a:t> </a:t>
            </a:r>
            <a:r>
              <a:rPr sz="2000" dirty="0">
                <a:latin typeface="Perpetua"/>
                <a:cs typeface="Perpetua"/>
              </a:rPr>
              <a:t>is</a:t>
            </a:r>
            <a:r>
              <a:rPr sz="2000" spc="-25" dirty="0">
                <a:latin typeface="Perpetua"/>
                <a:cs typeface="Perpetua"/>
              </a:rPr>
              <a:t> </a:t>
            </a:r>
            <a:r>
              <a:rPr sz="2000" dirty="0">
                <a:latin typeface="Perpetua"/>
                <a:cs typeface="Perpetua"/>
              </a:rPr>
              <a:t>0</a:t>
            </a:r>
            <a:r>
              <a:rPr sz="2000" spc="-40" dirty="0">
                <a:latin typeface="Perpetua"/>
                <a:cs typeface="Perpetua"/>
              </a:rPr>
              <a:t> </a:t>
            </a:r>
            <a:r>
              <a:rPr sz="2000" dirty="0">
                <a:latin typeface="Perpetua"/>
                <a:cs typeface="Perpetua"/>
              </a:rPr>
              <a:t>is</a:t>
            </a:r>
            <a:r>
              <a:rPr sz="2000" spc="-40" dirty="0">
                <a:latin typeface="Perpetua"/>
                <a:cs typeface="Perpetua"/>
              </a:rPr>
              <a:t> </a:t>
            </a:r>
            <a:r>
              <a:rPr sz="2000" spc="-20" dirty="0">
                <a:latin typeface="Perpetua"/>
                <a:cs typeface="Perpetua"/>
              </a:rPr>
              <a:t>$17.</a:t>
            </a:r>
            <a:endParaRPr sz="2000">
              <a:latin typeface="Perpetua"/>
              <a:cs typeface="Perpetua"/>
            </a:endParaRPr>
          </a:p>
          <a:p>
            <a:pPr marL="286385" marR="5080" indent="-274320">
              <a:lnSpc>
                <a:spcPts val="2220"/>
              </a:lnSpc>
              <a:spcBef>
                <a:spcPts val="740"/>
              </a:spcBef>
              <a:buClr>
                <a:srgbClr val="D24717"/>
              </a:buClr>
              <a:buSzPct val="85000"/>
              <a:buFont typeface="Segoe UI Symbol"/>
              <a:buChar char="⚫"/>
              <a:tabLst>
                <a:tab pos="286385" algn="l"/>
              </a:tabLst>
            </a:pPr>
            <a:r>
              <a:rPr sz="2000" dirty="0">
                <a:latin typeface="Perpetua"/>
                <a:cs typeface="Perpetua"/>
              </a:rPr>
              <a:t>An</a:t>
            </a:r>
            <a:r>
              <a:rPr sz="2000" spc="-60" dirty="0">
                <a:latin typeface="Perpetua"/>
                <a:cs typeface="Perpetua"/>
              </a:rPr>
              <a:t> </a:t>
            </a:r>
            <a:r>
              <a:rPr sz="2000" dirty="0">
                <a:latin typeface="Perpetua"/>
                <a:cs typeface="Perpetua"/>
              </a:rPr>
              <a:t>extra</a:t>
            </a:r>
            <a:r>
              <a:rPr sz="2000" spc="-40" dirty="0">
                <a:latin typeface="Perpetua"/>
                <a:cs typeface="Perpetua"/>
              </a:rPr>
              <a:t> </a:t>
            </a:r>
            <a:r>
              <a:rPr sz="2000" dirty="0">
                <a:latin typeface="Perpetua"/>
                <a:cs typeface="Perpetua"/>
              </a:rPr>
              <a:t>$</a:t>
            </a:r>
            <a:r>
              <a:rPr sz="2000" spc="-25" dirty="0">
                <a:latin typeface="Perpetua"/>
                <a:cs typeface="Perpetua"/>
              </a:rPr>
              <a:t> </a:t>
            </a:r>
            <a:r>
              <a:rPr sz="2000" dirty="0">
                <a:latin typeface="Perpetua"/>
                <a:cs typeface="Perpetua"/>
              </a:rPr>
              <a:t>in</a:t>
            </a:r>
            <a:r>
              <a:rPr sz="2000" spc="-40" dirty="0">
                <a:latin typeface="Perpetua"/>
                <a:cs typeface="Perpetua"/>
              </a:rPr>
              <a:t> </a:t>
            </a:r>
            <a:r>
              <a:rPr sz="2000" spc="-10" dirty="0">
                <a:latin typeface="Perpetua"/>
                <a:cs typeface="Perpetua"/>
              </a:rPr>
              <a:t>weekly</a:t>
            </a:r>
            <a:r>
              <a:rPr sz="2000" spc="-25" dirty="0">
                <a:latin typeface="Perpetua"/>
                <a:cs typeface="Perpetua"/>
              </a:rPr>
              <a:t> </a:t>
            </a:r>
            <a:r>
              <a:rPr sz="2000" dirty="0">
                <a:latin typeface="Perpetua"/>
                <a:cs typeface="Perpetua"/>
              </a:rPr>
              <a:t>income</a:t>
            </a:r>
            <a:r>
              <a:rPr sz="2000" spc="-25" dirty="0">
                <a:latin typeface="Perpetua"/>
                <a:cs typeface="Perpetua"/>
              </a:rPr>
              <a:t> </a:t>
            </a:r>
            <a:r>
              <a:rPr sz="2000" dirty="0">
                <a:latin typeface="Perpetua"/>
                <a:cs typeface="Perpetua"/>
              </a:rPr>
              <a:t>increases</a:t>
            </a:r>
            <a:r>
              <a:rPr sz="2000" spc="-25" dirty="0">
                <a:latin typeface="Perpetua"/>
                <a:cs typeface="Perpetua"/>
              </a:rPr>
              <a:t> </a:t>
            </a:r>
            <a:r>
              <a:rPr sz="2000" spc="-10" dirty="0">
                <a:latin typeface="Perpetua"/>
                <a:cs typeface="Perpetua"/>
              </a:rPr>
              <a:t>(average)</a:t>
            </a:r>
            <a:r>
              <a:rPr sz="2000" spc="-45" dirty="0">
                <a:latin typeface="Perpetua"/>
                <a:cs typeface="Perpetua"/>
              </a:rPr>
              <a:t> </a:t>
            </a:r>
            <a:r>
              <a:rPr sz="2000" dirty="0">
                <a:latin typeface="Perpetua"/>
                <a:cs typeface="Perpetua"/>
              </a:rPr>
              <a:t>consumption</a:t>
            </a:r>
            <a:r>
              <a:rPr sz="2000" spc="-30" dirty="0">
                <a:latin typeface="Perpetua"/>
                <a:cs typeface="Perpetua"/>
              </a:rPr>
              <a:t> </a:t>
            </a:r>
            <a:r>
              <a:rPr sz="2000" dirty="0">
                <a:latin typeface="Perpetua"/>
                <a:cs typeface="Perpetua"/>
              </a:rPr>
              <a:t>by</a:t>
            </a:r>
            <a:r>
              <a:rPr sz="2000" spc="-25" dirty="0">
                <a:latin typeface="Perpetua"/>
                <a:cs typeface="Perpetua"/>
              </a:rPr>
              <a:t> </a:t>
            </a:r>
            <a:r>
              <a:rPr sz="2000" dirty="0">
                <a:latin typeface="Perpetua"/>
                <a:cs typeface="Perpetua"/>
              </a:rPr>
              <a:t>$0.6,</a:t>
            </a:r>
            <a:r>
              <a:rPr sz="2000" spc="40" dirty="0">
                <a:latin typeface="Perpetua"/>
                <a:cs typeface="Perpetua"/>
              </a:rPr>
              <a:t> </a:t>
            </a:r>
            <a:r>
              <a:rPr sz="2000" spc="-20" dirty="0">
                <a:latin typeface="Perpetua"/>
                <a:cs typeface="Perpetua"/>
              </a:rPr>
              <a:t>i.e.</a:t>
            </a:r>
            <a:r>
              <a:rPr sz="2000" spc="-95" dirty="0">
                <a:latin typeface="Perpetua"/>
                <a:cs typeface="Perpetua"/>
              </a:rPr>
              <a:t> </a:t>
            </a:r>
            <a:r>
              <a:rPr sz="2000" spc="-25" dirty="0">
                <a:latin typeface="Perpetua"/>
                <a:cs typeface="Perpetua"/>
              </a:rPr>
              <a:t>60 </a:t>
            </a:r>
            <a:r>
              <a:rPr sz="2000" spc="-10" dirty="0">
                <a:latin typeface="Perpetua"/>
                <a:cs typeface="Perpetua"/>
              </a:rPr>
              <a:t>cents</a:t>
            </a:r>
            <a:endParaRPr sz="2000">
              <a:latin typeface="Perpetua"/>
              <a:cs typeface="Perpetua"/>
            </a:endParaRPr>
          </a:p>
          <a:p>
            <a:pPr marL="286385" indent="-273685">
              <a:lnSpc>
                <a:spcPts val="2280"/>
              </a:lnSpc>
              <a:spcBef>
                <a:spcPts val="315"/>
              </a:spcBef>
              <a:buClr>
                <a:srgbClr val="D24717"/>
              </a:buClr>
              <a:buSzPct val="85000"/>
              <a:buFont typeface="Segoe UI Symbol"/>
              <a:buChar char="⚫"/>
              <a:tabLst>
                <a:tab pos="286385" algn="l"/>
              </a:tabLst>
            </a:pPr>
            <a:r>
              <a:rPr sz="2000" dirty="0">
                <a:latin typeface="Perpetua"/>
                <a:cs typeface="Perpetua"/>
              </a:rPr>
              <a:t>And</a:t>
            </a:r>
            <a:r>
              <a:rPr sz="2000" spc="-60" dirty="0">
                <a:latin typeface="Perpetua"/>
                <a:cs typeface="Perpetua"/>
              </a:rPr>
              <a:t> </a:t>
            </a:r>
            <a:r>
              <a:rPr sz="2000" dirty="0">
                <a:latin typeface="Perpetua"/>
                <a:cs typeface="Perpetua"/>
              </a:rPr>
              <a:t>if</a:t>
            </a:r>
            <a:r>
              <a:rPr sz="2000" spc="-25" dirty="0">
                <a:latin typeface="Perpetua"/>
                <a:cs typeface="Perpetua"/>
              </a:rPr>
              <a:t> </a:t>
            </a:r>
            <a:r>
              <a:rPr sz="2000" dirty="0">
                <a:latin typeface="Perpetua"/>
                <a:cs typeface="Perpetua"/>
              </a:rPr>
              <a:t>income</a:t>
            </a:r>
            <a:r>
              <a:rPr sz="2000" spc="-10" dirty="0">
                <a:latin typeface="Perpetua"/>
                <a:cs typeface="Perpetua"/>
              </a:rPr>
              <a:t> </a:t>
            </a:r>
            <a:r>
              <a:rPr sz="2000" dirty="0">
                <a:latin typeface="Perpetua"/>
                <a:cs typeface="Perpetua"/>
              </a:rPr>
              <a:t>increased</a:t>
            </a:r>
            <a:r>
              <a:rPr sz="2000" spc="-35" dirty="0">
                <a:latin typeface="Perpetua"/>
                <a:cs typeface="Perpetua"/>
              </a:rPr>
              <a:t> </a:t>
            </a:r>
            <a:r>
              <a:rPr sz="2000" dirty="0">
                <a:latin typeface="Perpetua"/>
                <a:cs typeface="Perpetua"/>
              </a:rPr>
              <a:t>by</a:t>
            </a:r>
            <a:r>
              <a:rPr sz="2000" spc="-25" dirty="0">
                <a:latin typeface="Perpetua"/>
                <a:cs typeface="Perpetua"/>
              </a:rPr>
              <a:t> </a:t>
            </a:r>
            <a:r>
              <a:rPr sz="2000" spc="-10" dirty="0">
                <a:latin typeface="Perpetua"/>
                <a:cs typeface="Perpetua"/>
              </a:rPr>
              <a:t>$2?</a:t>
            </a:r>
            <a:r>
              <a:rPr sz="2000" spc="-250" dirty="0">
                <a:latin typeface="Perpetua"/>
                <a:cs typeface="Perpetua"/>
              </a:rPr>
              <a:t> </a:t>
            </a:r>
            <a:r>
              <a:rPr sz="2000" spc="-50" dirty="0">
                <a:latin typeface="Perpetua"/>
                <a:cs typeface="Perpetua"/>
              </a:rPr>
              <a:t>Well,</a:t>
            </a:r>
            <a:r>
              <a:rPr sz="2000" spc="-105" dirty="0">
                <a:latin typeface="Perpetua"/>
                <a:cs typeface="Perpetua"/>
              </a:rPr>
              <a:t> </a:t>
            </a:r>
            <a:r>
              <a:rPr sz="2000" dirty="0">
                <a:latin typeface="Perpetua"/>
                <a:cs typeface="Perpetua"/>
              </a:rPr>
              <a:t>then</a:t>
            </a:r>
            <a:r>
              <a:rPr sz="2000" spc="-35" dirty="0">
                <a:latin typeface="Perpetua"/>
                <a:cs typeface="Perpetua"/>
              </a:rPr>
              <a:t> </a:t>
            </a:r>
            <a:r>
              <a:rPr sz="2000" dirty="0">
                <a:latin typeface="Perpetua"/>
                <a:cs typeface="Perpetua"/>
              </a:rPr>
              <a:t>consumption</a:t>
            </a:r>
            <a:r>
              <a:rPr sz="2000" spc="-20" dirty="0">
                <a:latin typeface="Perpetua"/>
                <a:cs typeface="Perpetua"/>
              </a:rPr>
              <a:t> </a:t>
            </a:r>
            <a:r>
              <a:rPr sz="2000" dirty="0">
                <a:latin typeface="Perpetua"/>
                <a:cs typeface="Perpetua"/>
              </a:rPr>
              <a:t>should</a:t>
            </a:r>
            <a:r>
              <a:rPr sz="2000" spc="-40" dirty="0">
                <a:latin typeface="Perpetua"/>
                <a:cs typeface="Perpetua"/>
              </a:rPr>
              <a:t> </a:t>
            </a:r>
            <a:r>
              <a:rPr sz="2000" dirty="0">
                <a:latin typeface="Perpetua"/>
                <a:cs typeface="Perpetua"/>
              </a:rPr>
              <a:t>increase</a:t>
            </a:r>
            <a:r>
              <a:rPr sz="2000" spc="-25" dirty="0">
                <a:latin typeface="Perpetua"/>
                <a:cs typeface="Perpetua"/>
              </a:rPr>
              <a:t> by</a:t>
            </a:r>
            <a:endParaRPr sz="2000">
              <a:latin typeface="Perpetua"/>
              <a:cs typeface="Perpetua"/>
            </a:endParaRPr>
          </a:p>
          <a:p>
            <a:pPr marL="286385">
              <a:lnSpc>
                <a:spcPts val="2280"/>
              </a:lnSpc>
            </a:pPr>
            <a:r>
              <a:rPr sz="2000" dirty="0">
                <a:latin typeface="Perpetua"/>
                <a:cs typeface="Perpetua"/>
              </a:rPr>
              <a:t>2*(0.6)</a:t>
            </a:r>
            <a:r>
              <a:rPr sz="2000" spc="-30" dirty="0">
                <a:latin typeface="Perpetua"/>
                <a:cs typeface="Perpetua"/>
              </a:rPr>
              <a:t> </a:t>
            </a:r>
            <a:r>
              <a:rPr sz="2000" dirty="0">
                <a:latin typeface="Perpetua"/>
                <a:cs typeface="Perpetua"/>
              </a:rPr>
              <a:t>=</a:t>
            </a:r>
            <a:r>
              <a:rPr sz="2000" spc="-20" dirty="0">
                <a:latin typeface="Perpetua"/>
                <a:cs typeface="Perpetua"/>
              </a:rPr>
              <a:t> $1.2</a:t>
            </a:r>
            <a:endParaRPr sz="2000">
              <a:latin typeface="Perpetua"/>
              <a:cs typeface="Perpetua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686052" y="3631816"/>
            <a:ext cx="113030" cy="19748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1100" spc="-50" dirty="0">
                <a:latin typeface="Symbol"/>
                <a:cs typeface="Symbol"/>
              </a:rPr>
              <a:t></a:t>
            </a:r>
            <a:endParaRPr sz="1100">
              <a:latin typeface="Symbol"/>
              <a:cs typeface="Symbo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591241" y="3743747"/>
            <a:ext cx="255904" cy="3689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sz="2250" i="1" spc="-25" dirty="0">
                <a:latin typeface="Times New Roman"/>
                <a:cs typeface="Times New Roman"/>
              </a:rPr>
              <a:t>Y</a:t>
            </a:r>
            <a:r>
              <a:rPr sz="1650" i="1" spc="-37" baseline="-27777" dirty="0">
                <a:latin typeface="Times New Roman"/>
                <a:cs typeface="Times New Roman"/>
              </a:rPr>
              <a:t>i</a:t>
            </a:r>
            <a:endParaRPr sz="1650" baseline="-27777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8458200" y="6164579"/>
            <a:ext cx="457200" cy="457200"/>
          </a:xfrm>
          <a:custGeom>
            <a:avLst/>
            <a:gdLst/>
            <a:ahLst/>
            <a:cxnLst/>
            <a:rect l="l" t="t" r="r" b="b"/>
            <a:pathLst>
              <a:path w="457200" h="457200">
                <a:moveTo>
                  <a:pt x="228600" y="0"/>
                </a:moveTo>
                <a:lnTo>
                  <a:pt x="182533" y="4644"/>
                </a:lnTo>
                <a:lnTo>
                  <a:pt x="139624" y="17964"/>
                </a:lnTo>
                <a:lnTo>
                  <a:pt x="100793" y="39041"/>
                </a:lnTo>
                <a:lnTo>
                  <a:pt x="66960" y="66955"/>
                </a:lnTo>
                <a:lnTo>
                  <a:pt x="39045" y="100788"/>
                </a:lnTo>
                <a:lnTo>
                  <a:pt x="17966" y="139619"/>
                </a:lnTo>
                <a:lnTo>
                  <a:pt x="4644" y="182529"/>
                </a:lnTo>
                <a:lnTo>
                  <a:pt x="0" y="228600"/>
                </a:lnTo>
                <a:lnTo>
                  <a:pt x="4644" y="274670"/>
                </a:lnTo>
                <a:lnTo>
                  <a:pt x="17966" y="317580"/>
                </a:lnTo>
                <a:lnTo>
                  <a:pt x="39045" y="356411"/>
                </a:lnTo>
                <a:lnTo>
                  <a:pt x="66960" y="390244"/>
                </a:lnTo>
                <a:lnTo>
                  <a:pt x="100793" y="418158"/>
                </a:lnTo>
                <a:lnTo>
                  <a:pt x="139624" y="439235"/>
                </a:lnTo>
                <a:lnTo>
                  <a:pt x="182533" y="452555"/>
                </a:lnTo>
                <a:lnTo>
                  <a:pt x="228600" y="457200"/>
                </a:lnTo>
                <a:lnTo>
                  <a:pt x="274666" y="452555"/>
                </a:lnTo>
                <a:lnTo>
                  <a:pt x="317575" y="439235"/>
                </a:lnTo>
                <a:lnTo>
                  <a:pt x="356406" y="418158"/>
                </a:lnTo>
                <a:lnTo>
                  <a:pt x="390239" y="390244"/>
                </a:lnTo>
                <a:lnTo>
                  <a:pt x="418154" y="356411"/>
                </a:lnTo>
                <a:lnTo>
                  <a:pt x="439233" y="317580"/>
                </a:lnTo>
                <a:lnTo>
                  <a:pt x="452555" y="274670"/>
                </a:lnTo>
                <a:lnTo>
                  <a:pt x="457200" y="228600"/>
                </a:lnTo>
                <a:lnTo>
                  <a:pt x="452555" y="182529"/>
                </a:lnTo>
                <a:lnTo>
                  <a:pt x="439233" y="139619"/>
                </a:lnTo>
                <a:lnTo>
                  <a:pt x="418154" y="100788"/>
                </a:lnTo>
                <a:lnTo>
                  <a:pt x="390239" y="66955"/>
                </a:lnTo>
                <a:lnTo>
                  <a:pt x="356406" y="39041"/>
                </a:lnTo>
                <a:lnTo>
                  <a:pt x="317575" y="17964"/>
                </a:lnTo>
                <a:lnTo>
                  <a:pt x="274666" y="4644"/>
                </a:lnTo>
                <a:lnTo>
                  <a:pt x="228600" y="0"/>
                </a:lnTo>
                <a:close/>
              </a:path>
            </a:pathLst>
          </a:custGeom>
          <a:solidFill>
            <a:srgbClr val="D24717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27607" y="643241"/>
            <a:ext cx="7393085" cy="5266796"/>
          </a:xfrm>
          <a:prstGeom prst="rect">
            <a:avLst/>
          </a:prstGeom>
        </p:spPr>
      </p:pic>
      <p:sp>
        <p:nvSpPr>
          <p:cNvPr id="4" name="object 4"/>
          <p:cNvSpPr txBox="1"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 vert="horz" wrap="square" lIns="0" tIns="72237" rIns="0" bIns="0" rtlCol="0">
            <a:spAutoFit/>
          </a:bodyPr>
          <a:lstStyle/>
          <a:p>
            <a:pPr marL="183515">
              <a:lnSpc>
                <a:spcPts val="1664"/>
              </a:lnSpc>
            </a:pPr>
            <a:fld id="{81D60167-4931-47E6-BA6A-407CBD079E47}" type="slidenum">
              <a:rPr spc="-25" dirty="0"/>
              <a:t>17</a:t>
            </a:fld>
            <a:endParaRPr spc="-25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8532876" y="6164579"/>
            <a:ext cx="457200" cy="457200"/>
          </a:xfrm>
          <a:custGeom>
            <a:avLst/>
            <a:gdLst/>
            <a:ahLst/>
            <a:cxnLst/>
            <a:rect l="l" t="t" r="r" b="b"/>
            <a:pathLst>
              <a:path w="457200" h="457200">
                <a:moveTo>
                  <a:pt x="228600" y="0"/>
                </a:moveTo>
                <a:lnTo>
                  <a:pt x="182533" y="4644"/>
                </a:lnTo>
                <a:lnTo>
                  <a:pt x="139624" y="17964"/>
                </a:lnTo>
                <a:lnTo>
                  <a:pt x="100793" y="39041"/>
                </a:lnTo>
                <a:lnTo>
                  <a:pt x="66960" y="66955"/>
                </a:lnTo>
                <a:lnTo>
                  <a:pt x="39045" y="100788"/>
                </a:lnTo>
                <a:lnTo>
                  <a:pt x="17966" y="139619"/>
                </a:lnTo>
                <a:lnTo>
                  <a:pt x="4644" y="182529"/>
                </a:lnTo>
                <a:lnTo>
                  <a:pt x="0" y="228600"/>
                </a:lnTo>
                <a:lnTo>
                  <a:pt x="4644" y="274670"/>
                </a:lnTo>
                <a:lnTo>
                  <a:pt x="17966" y="317580"/>
                </a:lnTo>
                <a:lnTo>
                  <a:pt x="39045" y="356411"/>
                </a:lnTo>
                <a:lnTo>
                  <a:pt x="66960" y="390244"/>
                </a:lnTo>
                <a:lnTo>
                  <a:pt x="100793" y="418158"/>
                </a:lnTo>
                <a:lnTo>
                  <a:pt x="139624" y="439235"/>
                </a:lnTo>
                <a:lnTo>
                  <a:pt x="182533" y="452555"/>
                </a:lnTo>
                <a:lnTo>
                  <a:pt x="228600" y="457200"/>
                </a:lnTo>
                <a:lnTo>
                  <a:pt x="274666" y="452555"/>
                </a:lnTo>
                <a:lnTo>
                  <a:pt x="317575" y="439235"/>
                </a:lnTo>
                <a:lnTo>
                  <a:pt x="356406" y="418158"/>
                </a:lnTo>
                <a:lnTo>
                  <a:pt x="390239" y="390244"/>
                </a:lnTo>
                <a:lnTo>
                  <a:pt x="418154" y="356411"/>
                </a:lnTo>
                <a:lnTo>
                  <a:pt x="439233" y="317580"/>
                </a:lnTo>
                <a:lnTo>
                  <a:pt x="452555" y="274670"/>
                </a:lnTo>
                <a:lnTo>
                  <a:pt x="457200" y="228600"/>
                </a:lnTo>
                <a:lnTo>
                  <a:pt x="452555" y="182529"/>
                </a:lnTo>
                <a:lnTo>
                  <a:pt x="439233" y="139619"/>
                </a:lnTo>
                <a:lnTo>
                  <a:pt x="418154" y="100788"/>
                </a:lnTo>
                <a:lnTo>
                  <a:pt x="390239" y="66955"/>
                </a:lnTo>
                <a:lnTo>
                  <a:pt x="356406" y="39041"/>
                </a:lnTo>
                <a:lnTo>
                  <a:pt x="317575" y="17964"/>
                </a:lnTo>
                <a:lnTo>
                  <a:pt x="274666" y="4644"/>
                </a:lnTo>
                <a:lnTo>
                  <a:pt x="228600" y="0"/>
                </a:lnTo>
                <a:close/>
              </a:path>
            </a:pathLst>
          </a:custGeom>
          <a:solidFill>
            <a:srgbClr val="D2471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993444" y="1363930"/>
            <a:ext cx="7399020" cy="4172585"/>
          </a:xfrm>
          <a:prstGeom prst="rect">
            <a:avLst/>
          </a:prstGeom>
        </p:spPr>
        <p:txBody>
          <a:bodyPr vert="horz" wrap="square" lIns="0" tIns="895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705"/>
              </a:spcBef>
            </a:pPr>
            <a:r>
              <a:rPr sz="2200" spc="-125" dirty="0">
                <a:latin typeface="Perpetua"/>
                <a:cs typeface="Perpetua"/>
              </a:rPr>
              <a:t>We</a:t>
            </a:r>
            <a:r>
              <a:rPr sz="2200" spc="-10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can</a:t>
            </a:r>
            <a:r>
              <a:rPr sz="2200" spc="-45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use</a:t>
            </a:r>
            <a:r>
              <a:rPr sz="2200" spc="-30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these</a:t>
            </a:r>
            <a:r>
              <a:rPr sz="2200" spc="-35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results</a:t>
            </a:r>
            <a:r>
              <a:rPr sz="2200" spc="-15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to</a:t>
            </a:r>
            <a:r>
              <a:rPr sz="2200" spc="-20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make</a:t>
            </a:r>
            <a:r>
              <a:rPr sz="2200" spc="-30" dirty="0">
                <a:latin typeface="Perpetua"/>
                <a:cs typeface="Perpetua"/>
              </a:rPr>
              <a:t> </a:t>
            </a:r>
            <a:r>
              <a:rPr sz="2200" spc="-10" dirty="0">
                <a:latin typeface="Perpetua"/>
                <a:cs typeface="Perpetua"/>
              </a:rPr>
              <a:t>predictions,</a:t>
            </a:r>
            <a:r>
              <a:rPr sz="2200" spc="-85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for</a:t>
            </a:r>
            <a:r>
              <a:rPr sz="2200" spc="-15" dirty="0">
                <a:latin typeface="Perpetua"/>
                <a:cs typeface="Perpetua"/>
              </a:rPr>
              <a:t> </a:t>
            </a:r>
            <a:r>
              <a:rPr sz="2200" spc="-10" dirty="0">
                <a:latin typeface="Perpetua"/>
                <a:cs typeface="Perpetua"/>
              </a:rPr>
              <a:t>example:</a:t>
            </a:r>
            <a:endParaRPr sz="2200">
              <a:latin typeface="Perpetua"/>
              <a:cs typeface="Perpetua"/>
            </a:endParaRPr>
          </a:p>
          <a:p>
            <a:pPr marL="286385" marR="447675" indent="-274320">
              <a:lnSpc>
                <a:spcPct val="100000"/>
              </a:lnSpc>
              <a:spcBef>
                <a:spcPts val="605"/>
              </a:spcBef>
              <a:buClr>
                <a:srgbClr val="D24717"/>
              </a:buClr>
              <a:buSzPct val="84090"/>
              <a:buFont typeface="Segoe UI Symbol"/>
              <a:buChar char="⚫"/>
              <a:tabLst>
                <a:tab pos="286385" algn="l"/>
              </a:tabLst>
            </a:pPr>
            <a:r>
              <a:rPr sz="2200" dirty="0">
                <a:latin typeface="Perpetua"/>
                <a:cs typeface="Perpetua"/>
              </a:rPr>
              <a:t>What</a:t>
            </a:r>
            <a:r>
              <a:rPr sz="2200" spc="-55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is</a:t>
            </a:r>
            <a:r>
              <a:rPr sz="2200" spc="-50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the</a:t>
            </a:r>
            <a:r>
              <a:rPr sz="2200" spc="-50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expected</a:t>
            </a:r>
            <a:r>
              <a:rPr sz="2200" spc="-20" dirty="0">
                <a:latin typeface="Perpetua"/>
                <a:cs typeface="Perpetua"/>
              </a:rPr>
              <a:t> </a:t>
            </a:r>
            <a:r>
              <a:rPr sz="2200" spc="-10" dirty="0">
                <a:latin typeface="Perpetua"/>
                <a:cs typeface="Perpetua"/>
              </a:rPr>
              <a:t>weekly</a:t>
            </a:r>
            <a:r>
              <a:rPr sz="2200" spc="-55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consumption</a:t>
            </a:r>
            <a:r>
              <a:rPr sz="2200" spc="-5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of</a:t>
            </a:r>
            <a:r>
              <a:rPr sz="2200" spc="-35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a</a:t>
            </a:r>
            <a:r>
              <a:rPr sz="2200" spc="-45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family</a:t>
            </a:r>
            <a:r>
              <a:rPr sz="2200" spc="-50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with</a:t>
            </a:r>
            <a:r>
              <a:rPr sz="2200" spc="-45" dirty="0">
                <a:latin typeface="Perpetua"/>
                <a:cs typeface="Perpetua"/>
              </a:rPr>
              <a:t> </a:t>
            </a:r>
            <a:r>
              <a:rPr sz="2200" spc="-10" dirty="0">
                <a:latin typeface="Perpetua"/>
                <a:cs typeface="Perpetua"/>
              </a:rPr>
              <a:t>weekly </a:t>
            </a:r>
            <a:r>
              <a:rPr sz="2200" dirty="0">
                <a:latin typeface="Perpetua"/>
                <a:cs typeface="Perpetua"/>
              </a:rPr>
              <a:t>income</a:t>
            </a:r>
            <a:r>
              <a:rPr sz="2200" spc="-20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of</a:t>
            </a:r>
            <a:r>
              <a:rPr sz="2200" spc="-25" dirty="0">
                <a:latin typeface="Perpetua"/>
                <a:cs typeface="Perpetua"/>
              </a:rPr>
              <a:t> </a:t>
            </a:r>
            <a:r>
              <a:rPr sz="2200" spc="-20" dirty="0">
                <a:latin typeface="Perpetua"/>
                <a:cs typeface="Perpetua"/>
              </a:rPr>
              <a:t>$120?</a:t>
            </a:r>
            <a:endParaRPr sz="2200">
              <a:latin typeface="Perpetua"/>
              <a:cs typeface="Perpetua"/>
            </a:endParaRPr>
          </a:p>
          <a:p>
            <a:pPr marL="1841500">
              <a:lnSpc>
                <a:spcPct val="100000"/>
              </a:lnSpc>
              <a:spcBef>
                <a:spcPts val="600"/>
              </a:spcBef>
            </a:pPr>
            <a:r>
              <a:rPr sz="2200" dirty="0">
                <a:latin typeface="Perpetua"/>
                <a:cs typeface="Perpetua"/>
              </a:rPr>
              <a:t>17+0.6*(120)</a:t>
            </a:r>
            <a:r>
              <a:rPr sz="2200" spc="-30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=</a:t>
            </a:r>
            <a:r>
              <a:rPr sz="2200" spc="-60" dirty="0">
                <a:latin typeface="Perpetua"/>
                <a:cs typeface="Perpetua"/>
              </a:rPr>
              <a:t> </a:t>
            </a:r>
            <a:r>
              <a:rPr sz="2200" spc="-25" dirty="0">
                <a:latin typeface="Perpetua"/>
                <a:cs typeface="Perpetua"/>
              </a:rPr>
              <a:t>89</a:t>
            </a:r>
            <a:endParaRPr sz="2200">
              <a:latin typeface="Perpetua"/>
              <a:cs typeface="Perpetua"/>
            </a:endParaRPr>
          </a:p>
          <a:p>
            <a:pPr marL="286385" marR="5080" indent="-274320">
              <a:lnSpc>
                <a:spcPct val="100000"/>
              </a:lnSpc>
              <a:spcBef>
                <a:spcPts val="600"/>
              </a:spcBef>
              <a:buClr>
                <a:srgbClr val="D24717"/>
              </a:buClr>
              <a:buSzPct val="84090"/>
              <a:buFont typeface="Segoe UI Symbol"/>
              <a:buChar char="⚫"/>
              <a:tabLst>
                <a:tab pos="286385" algn="l"/>
              </a:tabLst>
            </a:pPr>
            <a:r>
              <a:rPr sz="2200" dirty="0">
                <a:latin typeface="Perpetua"/>
                <a:cs typeface="Perpetua"/>
              </a:rPr>
              <a:t>This</a:t>
            </a:r>
            <a:r>
              <a:rPr sz="2200" spc="-45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means</a:t>
            </a:r>
            <a:r>
              <a:rPr sz="2200" spc="-40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that</a:t>
            </a:r>
            <a:r>
              <a:rPr sz="2200" spc="-45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on</a:t>
            </a:r>
            <a:r>
              <a:rPr sz="2200" spc="-20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average</a:t>
            </a:r>
            <a:r>
              <a:rPr sz="2200" spc="-50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a</a:t>
            </a:r>
            <a:r>
              <a:rPr sz="2200" spc="-45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family</a:t>
            </a:r>
            <a:r>
              <a:rPr sz="2200" spc="-45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with</a:t>
            </a:r>
            <a:r>
              <a:rPr sz="2200" spc="-40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a</a:t>
            </a:r>
            <a:r>
              <a:rPr sz="2200" spc="-35" dirty="0">
                <a:latin typeface="Perpetua"/>
                <a:cs typeface="Perpetua"/>
              </a:rPr>
              <a:t> </a:t>
            </a:r>
            <a:r>
              <a:rPr sz="2200" spc="-10" dirty="0">
                <a:latin typeface="Perpetua"/>
                <a:cs typeface="Perpetua"/>
              </a:rPr>
              <a:t>weekly</a:t>
            </a:r>
            <a:r>
              <a:rPr sz="2200" spc="-45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income</a:t>
            </a:r>
            <a:r>
              <a:rPr sz="2200" spc="-30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of</a:t>
            </a:r>
            <a:r>
              <a:rPr sz="2200" spc="-30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$120</a:t>
            </a:r>
            <a:r>
              <a:rPr sz="2200" spc="-25" dirty="0">
                <a:latin typeface="Perpetua"/>
                <a:cs typeface="Perpetua"/>
              </a:rPr>
              <a:t> is </a:t>
            </a:r>
            <a:r>
              <a:rPr sz="2200" dirty="0">
                <a:latin typeface="Perpetua"/>
                <a:cs typeface="Perpetua"/>
              </a:rPr>
              <a:t>expected</a:t>
            </a:r>
            <a:r>
              <a:rPr sz="2200" spc="-5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to</a:t>
            </a:r>
            <a:r>
              <a:rPr sz="2200" spc="-20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consume</a:t>
            </a:r>
            <a:r>
              <a:rPr sz="2200" spc="5" dirty="0">
                <a:latin typeface="Perpetua"/>
                <a:cs typeface="Perpetua"/>
              </a:rPr>
              <a:t> </a:t>
            </a:r>
            <a:r>
              <a:rPr sz="2200" spc="-10" dirty="0">
                <a:latin typeface="Perpetua"/>
                <a:cs typeface="Perpetua"/>
              </a:rPr>
              <a:t>$89.</a:t>
            </a:r>
            <a:r>
              <a:rPr sz="2200" spc="-335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This</a:t>
            </a:r>
            <a:r>
              <a:rPr sz="2200" spc="-30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is</a:t>
            </a:r>
            <a:r>
              <a:rPr sz="2200" spc="-25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a</a:t>
            </a:r>
            <a:r>
              <a:rPr sz="2200" spc="-30" dirty="0">
                <a:latin typeface="Perpetua"/>
                <a:cs typeface="Perpetua"/>
              </a:rPr>
              <a:t> </a:t>
            </a:r>
            <a:r>
              <a:rPr sz="2200" spc="-10" dirty="0">
                <a:latin typeface="Perpetua"/>
                <a:cs typeface="Perpetua"/>
              </a:rPr>
              <a:t>prediction,</a:t>
            </a:r>
            <a:r>
              <a:rPr sz="2200" spc="-75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the</a:t>
            </a:r>
            <a:r>
              <a:rPr sz="2200" spc="-25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value</a:t>
            </a:r>
            <a:r>
              <a:rPr sz="2200" spc="-20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on</a:t>
            </a:r>
            <a:r>
              <a:rPr sz="2200" spc="-15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the</a:t>
            </a:r>
            <a:r>
              <a:rPr sz="2200" spc="-25" dirty="0">
                <a:latin typeface="Perpetua"/>
                <a:cs typeface="Perpetua"/>
              </a:rPr>
              <a:t> </a:t>
            </a:r>
            <a:r>
              <a:rPr sz="2200" spc="-10" dirty="0">
                <a:latin typeface="Perpetua"/>
                <a:cs typeface="Perpetua"/>
              </a:rPr>
              <a:t>line.</a:t>
            </a:r>
            <a:r>
              <a:rPr sz="2200" spc="-105" dirty="0">
                <a:latin typeface="Perpetua"/>
                <a:cs typeface="Perpetua"/>
              </a:rPr>
              <a:t> </a:t>
            </a:r>
            <a:r>
              <a:rPr sz="2200" spc="-25" dirty="0">
                <a:latin typeface="Perpetua"/>
                <a:cs typeface="Perpetua"/>
              </a:rPr>
              <a:t>In </a:t>
            </a:r>
            <a:r>
              <a:rPr sz="2200" dirty="0">
                <a:latin typeface="Perpetua"/>
                <a:cs typeface="Perpetua"/>
              </a:rPr>
              <a:t>reality</a:t>
            </a:r>
            <a:r>
              <a:rPr sz="2200" spc="-45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some</a:t>
            </a:r>
            <a:r>
              <a:rPr sz="2200" spc="-25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will</a:t>
            </a:r>
            <a:r>
              <a:rPr sz="2200" spc="-30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consume more</a:t>
            </a:r>
            <a:r>
              <a:rPr sz="2200" spc="-20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and</a:t>
            </a:r>
            <a:r>
              <a:rPr sz="2200" spc="-20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others</a:t>
            </a:r>
            <a:r>
              <a:rPr sz="2200" spc="-20" dirty="0">
                <a:latin typeface="Perpetua"/>
                <a:cs typeface="Perpetua"/>
              </a:rPr>
              <a:t> less.</a:t>
            </a:r>
            <a:r>
              <a:rPr sz="2200" spc="-350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The</a:t>
            </a:r>
            <a:r>
              <a:rPr sz="2200" spc="-30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difference</a:t>
            </a:r>
            <a:r>
              <a:rPr sz="2200" spc="-20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as</a:t>
            </a:r>
            <a:r>
              <a:rPr sz="2200" spc="-25" dirty="0">
                <a:latin typeface="Perpetua"/>
                <a:cs typeface="Perpetua"/>
              </a:rPr>
              <a:t> we </a:t>
            </a:r>
            <a:r>
              <a:rPr sz="2200" dirty="0">
                <a:latin typeface="Perpetua"/>
                <a:cs typeface="Perpetua"/>
              </a:rPr>
              <a:t>know</a:t>
            </a:r>
            <a:r>
              <a:rPr sz="2200" spc="-20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is</a:t>
            </a:r>
            <a:r>
              <a:rPr sz="2200" spc="450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the</a:t>
            </a:r>
            <a:r>
              <a:rPr sz="2200" spc="-30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error</a:t>
            </a:r>
            <a:r>
              <a:rPr sz="2200" spc="5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(the</a:t>
            </a:r>
            <a:r>
              <a:rPr sz="2200" spc="-30" dirty="0">
                <a:latin typeface="Perpetua"/>
                <a:cs typeface="Perpetua"/>
              </a:rPr>
              <a:t> </a:t>
            </a:r>
            <a:r>
              <a:rPr sz="2200" spc="-10" dirty="0">
                <a:latin typeface="Perpetua"/>
                <a:cs typeface="Perpetua"/>
              </a:rPr>
              <a:t>residual,</a:t>
            </a:r>
            <a:r>
              <a:rPr sz="2200" spc="-105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see</a:t>
            </a:r>
            <a:r>
              <a:rPr sz="2200" spc="-25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graph</a:t>
            </a:r>
            <a:r>
              <a:rPr sz="2200" spc="-20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on</a:t>
            </a:r>
            <a:r>
              <a:rPr sz="2200" spc="-5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the</a:t>
            </a:r>
            <a:r>
              <a:rPr sz="2200" spc="-30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previous</a:t>
            </a:r>
            <a:r>
              <a:rPr sz="2200" spc="-10" dirty="0">
                <a:latin typeface="Perpetua"/>
                <a:cs typeface="Perpetua"/>
              </a:rPr>
              <a:t> slide).Ex:</a:t>
            </a:r>
            <a:endParaRPr sz="2200">
              <a:latin typeface="Perpetua"/>
              <a:cs typeface="Perpetua"/>
            </a:endParaRPr>
          </a:p>
          <a:p>
            <a:pPr marL="286385" marR="31750" indent="-274320">
              <a:lnSpc>
                <a:spcPct val="100000"/>
              </a:lnSpc>
              <a:spcBef>
                <a:spcPts val="605"/>
              </a:spcBef>
              <a:buClr>
                <a:srgbClr val="D24717"/>
              </a:buClr>
              <a:buSzPct val="84090"/>
              <a:buFont typeface="Segoe UI Symbol"/>
              <a:buChar char="⚫"/>
              <a:tabLst>
                <a:tab pos="286385" algn="l"/>
              </a:tabLst>
            </a:pPr>
            <a:r>
              <a:rPr sz="2200" spc="-60" dirty="0">
                <a:latin typeface="Perpetua"/>
                <a:cs typeface="Perpetua"/>
              </a:rPr>
              <a:t>Take</a:t>
            </a:r>
            <a:r>
              <a:rPr sz="2200" spc="-65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two</a:t>
            </a:r>
            <a:r>
              <a:rPr sz="2200" spc="-65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observations</a:t>
            </a:r>
            <a:r>
              <a:rPr sz="2200" spc="-25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from</a:t>
            </a:r>
            <a:r>
              <a:rPr sz="2200" spc="-45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your</a:t>
            </a:r>
            <a:r>
              <a:rPr sz="2200" spc="-40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sample</a:t>
            </a:r>
            <a:r>
              <a:rPr sz="2200" spc="-65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with</a:t>
            </a:r>
            <a:r>
              <a:rPr sz="2200" spc="-70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oncome</a:t>
            </a:r>
            <a:r>
              <a:rPr sz="2200" spc="-35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$120:</a:t>
            </a:r>
            <a:r>
              <a:rPr sz="2200" spc="-120" dirty="0">
                <a:latin typeface="Perpetua"/>
                <a:cs typeface="Perpetua"/>
              </a:rPr>
              <a:t> </a:t>
            </a:r>
            <a:r>
              <a:rPr sz="2200" spc="-25" dirty="0">
                <a:latin typeface="Perpetua"/>
                <a:cs typeface="Perpetua"/>
              </a:rPr>
              <a:t>one </a:t>
            </a:r>
            <a:r>
              <a:rPr sz="2200" dirty="0">
                <a:latin typeface="Perpetua"/>
                <a:cs typeface="Perpetua"/>
              </a:rPr>
              <a:t>consumes</a:t>
            </a:r>
            <a:r>
              <a:rPr sz="2200" spc="-30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$79</a:t>
            </a:r>
            <a:r>
              <a:rPr sz="2200" spc="-30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the</a:t>
            </a:r>
            <a:r>
              <a:rPr sz="2200" spc="-50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other</a:t>
            </a:r>
            <a:r>
              <a:rPr sz="2200" spc="-35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consumes</a:t>
            </a:r>
            <a:r>
              <a:rPr sz="2200" spc="-15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$98.</a:t>
            </a:r>
            <a:r>
              <a:rPr sz="2200" spc="-125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their</a:t>
            </a:r>
            <a:r>
              <a:rPr sz="2200" spc="-55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residuals</a:t>
            </a:r>
            <a:r>
              <a:rPr sz="2200" spc="-35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are</a:t>
            </a:r>
            <a:r>
              <a:rPr sz="2200" spc="-55" dirty="0">
                <a:latin typeface="Perpetua"/>
                <a:cs typeface="Perpetua"/>
              </a:rPr>
              <a:t> </a:t>
            </a:r>
            <a:r>
              <a:rPr sz="2200" spc="-10" dirty="0">
                <a:latin typeface="Perpetua"/>
                <a:cs typeface="Perpetua"/>
              </a:rPr>
              <a:t>respectively</a:t>
            </a:r>
            <a:endParaRPr sz="2200">
              <a:latin typeface="Perpetua"/>
              <a:cs typeface="Perpetua"/>
            </a:endParaRPr>
          </a:p>
          <a:p>
            <a:pPr marL="1841500">
              <a:lnSpc>
                <a:spcPct val="100000"/>
              </a:lnSpc>
              <a:spcBef>
                <a:spcPts val="600"/>
              </a:spcBef>
            </a:pPr>
            <a:r>
              <a:rPr sz="2200" spc="-10" dirty="0">
                <a:latin typeface="Perpetua"/>
                <a:cs typeface="Perpetua"/>
              </a:rPr>
              <a:t>79-</a:t>
            </a:r>
            <a:r>
              <a:rPr sz="2200" dirty="0">
                <a:latin typeface="Perpetua"/>
                <a:cs typeface="Perpetua"/>
              </a:rPr>
              <a:t>89</a:t>
            </a:r>
            <a:r>
              <a:rPr sz="2200" spc="5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=</a:t>
            </a:r>
            <a:r>
              <a:rPr sz="2200" spc="-5" dirty="0">
                <a:latin typeface="Perpetua"/>
                <a:cs typeface="Perpetua"/>
              </a:rPr>
              <a:t> </a:t>
            </a:r>
            <a:r>
              <a:rPr sz="2200" spc="-10" dirty="0">
                <a:latin typeface="Perpetua"/>
                <a:cs typeface="Perpetua"/>
              </a:rPr>
              <a:t>-</a:t>
            </a:r>
            <a:r>
              <a:rPr sz="2200" dirty="0">
                <a:latin typeface="Perpetua"/>
                <a:cs typeface="Perpetua"/>
              </a:rPr>
              <a:t>10</a:t>
            </a:r>
            <a:r>
              <a:rPr sz="2200" spc="10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and</a:t>
            </a:r>
            <a:r>
              <a:rPr sz="2200" spc="-5" dirty="0">
                <a:latin typeface="Perpetua"/>
                <a:cs typeface="Perpetua"/>
              </a:rPr>
              <a:t> </a:t>
            </a:r>
            <a:r>
              <a:rPr sz="2200" spc="-10" dirty="0">
                <a:latin typeface="Perpetua"/>
                <a:cs typeface="Perpetua"/>
              </a:rPr>
              <a:t>98-</a:t>
            </a:r>
            <a:r>
              <a:rPr sz="2200" dirty="0">
                <a:latin typeface="Perpetua"/>
                <a:cs typeface="Perpetua"/>
              </a:rPr>
              <a:t>89</a:t>
            </a:r>
            <a:r>
              <a:rPr sz="2200" spc="10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=</a:t>
            </a:r>
            <a:r>
              <a:rPr sz="2200" spc="-10" dirty="0">
                <a:latin typeface="Perpetua"/>
                <a:cs typeface="Perpetua"/>
              </a:rPr>
              <a:t> </a:t>
            </a:r>
            <a:r>
              <a:rPr sz="2200" spc="-50" dirty="0">
                <a:latin typeface="Perpetua"/>
                <a:cs typeface="Perpetua"/>
              </a:rPr>
              <a:t>9</a:t>
            </a:r>
            <a:endParaRPr sz="2200">
              <a:latin typeface="Perpetua"/>
              <a:cs typeface="Perpetua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 vert="horz" wrap="square" lIns="0" tIns="72237" rIns="0" bIns="0" rtlCol="0">
            <a:spAutoFit/>
          </a:bodyPr>
          <a:lstStyle/>
          <a:p>
            <a:pPr marL="183515">
              <a:lnSpc>
                <a:spcPts val="1664"/>
              </a:lnSpc>
            </a:pPr>
            <a:fld id="{81D60167-4931-47E6-BA6A-407CBD079E47}" type="slidenum">
              <a:rPr spc="-25" dirty="0"/>
              <a:t>18</a:t>
            </a:fld>
            <a:endParaRPr spc="-25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8458200" y="6237732"/>
            <a:ext cx="457200" cy="457200"/>
          </a:xfrm>
          <a:custGeom>
            <a:avLst/>
            <a:gdLst/>
            <a:ahLst/>
            <a:cxnLst/>
            <a:rect l="l" t="t" r="r" b="b"/>
            <a:pathLst>
              <a:path w="457200" h="457200">
                <a:moveTo>
                  <a:pt x="228600" y="0"/>
                </a:moveTo>
                <a:lnTo>
                  <a:pt x="182533" y="4644"/>
                </a:lnTo>
                <a:lnTo>
                  <a:pt x="139624" y="17964"/>
                </a:lnTo>
                <a:lnTo>
                  <a:pt x="100793" y="39041"/>
                </a:lnTo>
                <a:lnTo>
                  <a:pt x="66960" y="66955"/>
                </a:lnTo>
                <a:lnTo>
                  <a:pt x="39045" y="100788"/>
                </a:lnTo>
                <a:lnTo>
                  <a:pt x="17966" y="139619"/>
                </a:lnTo>
                <a:lnTo>
                  <a:pt x="4644" y="182529"/>
                </a:lnTo>
                <a:lnTo>
                  <a:pt x="0" y="228600"/>
                </a:lnTo>
                <a:lnTo>
                  <a:pt x="4644" y="274670"/>
                </a:lnTo>
                <a:lnTo>
                  <a:pt x="17966" y="317580"/>
                </a:lnTo>
                <a:lnTo>
                  <a:pt x="39045" y="356411"/>
                </a:lnTo>
                <a:lnTo>
                  <a:pt x="66960" y="390244"/>
                </a:lnTo>
                <a:lnTo>
                  <a:pt x="100793" y="418158"/>
                </a:lnTo>
                <a:lnTo>
                  <a:pt x="139624" y="439235"/>
                </a:lnTo>
                <a:lnTo>
                  <a:pt x="182533" y="452555"/>
                </a:lnTo>
                <a:lnTo>
                  <a:pt x="228600" y="457200"/>
                </a:lnTo>
                <a:lnTo>
                  <a:pt x="274666" y="452555"/>
                </a:lnTo>
                <a:lnTo>
                  <a:pt x="317575" y="439235"/>
                </a:lnTo>
                <a:lnTo>
                  <a:pt x="356406" y="418158"/>
                </a:lnTo>
                <a:lnTo>
                  <a:pt x="390239" y="390244"/>
                </a:lnTo>
                <a:lnTo>
                  <a:pt x="418154" y="356411"/>
                </a:lnTo>
                <a:lnTo>
                  <a:pt x="439233" y="317580"/>
                </a:lnTo>
                <a:lnTo>
                  <a:pt x="452555" y="274670"/>
                </a:lnTo>
                <a:lnTo>
                  <a:pt x="457200" y="228600"/>
                </a:lnTo>
                <a:lnTo>
                  <a:pt x="452555" y="182529"/>
                </a:lnTo>
                <a:lnTo>
                  <a:pt x="439233" y="139619"/>
                </a:lnTo>
                <a:lnTo>
                  <a:pt x="418154" y="100788"/>
                </a:lnTo>
                <a:lnTo>
                  <a:pt x="390239" y="66955"/>
                </a:lnTo>
                <a:lnTo>
                  <a:pt x="356406" y="39041"/>
                </a:lnTo>
                <a:lnTo>
                  <a:pt x="317575" y="17964"/>
                </a:lnTo>
                <a:lnTo>
                  <a:pt x="274666" y="4644"/>
                </a:lnTo>
                <a:lnTo>
                  <a:pt x="228600" y="0"/>
                </a:lnTo>
                <a:close/>
              </a:path>
            </a:pathLst>
          </a:custGeom>
          <a:solidFill>
            <a:srgbClr val="D2471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993444" y="1441145"/>
            <a:ext cx="7211059" cy="383667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86385" indent="-273685">
              <a:lnSpc>
                <a:spcPct val="100000"/>
              </a:lnSpc>
              <a:spcBef>
                <a:spcPts val="95"/>
              </a:spcBef>
              <a:buClr>
                <a:srgbClr val="D24717"/>
              </a:buClr>
              <a:buSzPct val="84090"/>
              <a:buFont typeface="Segoe UI Symbol"/>
              <a:buChar char="⚫"/>
              <a:tabLst>
                <a:tab pos="286385" algn="l"/>
              </a:tabLst>
            </a:pPr>
            <a:r>
              <a:rPr sz="2200" dirty="0">
                <a:latin typeface="Perpetua"/>
                <a:cs typeface="Perpetua"/>
              </a:rPr>
              <a:t>What</a:t>
            </a:r>
            <a:r>
              <a:rPr sz="2200" spc="-50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is</a:t>
            </a:r>
            <a:r>
              <a:rPr sz="2200" spc="-45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the</a:t>
            </a:r>
            <a:r>
              <a:rPr sz="2200" spc="-50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expected</a:t>
            </a:r>
            <a:r>
              <a:rPr sz="2200" spc="-20" dirty="0">
                <a:latin typeface="Perpetua"/>
                <a:cs typeface="Perpetua"/>
              </a:rPr>
              <a:t> </a:t>
            </a:r>
            <a:r>
              <a:rPr sz="2200" spc="-10" dirty="0">
                <a:latin typeface="Perpetua"/>
                <a:cs typeface="Perpetua"/>
              </a:rPr>
              <a:t>weekly</a:t>
            </a:r>
            <a:r>
              <a:rPr sz="2200" spc="-50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consumption of</a:t>
            </a:r>
            <a:r>
              <a:rPr sz="2200" spc="-35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a</a:t>
            </a:r>
            <a:r>
              <a:rPr sz="2200" spc="-35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family</a:t>
            </a:r>
            <a:r>
              <a:rPr sz="2200" spc="-55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with</a:t>
            </a:r>
            <a:r>
              <a:rPr sz="2200" spc="-45" dirty="0">
                <a:latin typeface="Perpetua"/>
                <a:cs typeface="Perpetua"/>
              </a:rPr>
              <a:t> </a:t>
            </a:r>
            <a:r>
              <a:rPr sz="2200" spc="-10" dirty="0">
                <a:latin typeface="Perpetua"/>
                <a:cs typeface="Perpetua"/>
              </a:rPr>
              <a:t>weekly</a:t>
            </a:r>
            <a:endParaRPr sz="2200">
              <a:latin typeface="Perpetua"/>
              <a:cs typeface="Perpetua"/>
            </a:endParaRPr>
          </a:p>
          <a:p>
            <a:pPr marL="286385">
              <a:lnSpc>
                <a:spcPct val="100000"/>
              </a:lnSpc>
              <a:spcBef>
                <a:spcPts val="5"/>
              </a:spcBef>
            </a:pPr>
            <a:r>
              <a:rPr sz="2200" dirty="0">
                <a:latin typeface="Perpetua"/>
                <a:cs typeface="Perpetua"/>
              </a:rPr>
              <a:t>income</a:t>
            </a:r>
            <a:r>
              <a:rPr sz="2200" spc="-20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of</a:t>
            </a:r>
            <a:r>
              <a:rPr sz="2200" spc="-25" dirty="0">
                <a:latin typeface="Perpetua"/>
                <a:cs typeface="Perpetua"/>
              </a:rPr>
              <a:t> </a:t>
            </a:r>
            <a:r>
              <a:rPr sz="2200" spc="-20" dirty="0">
                <a:latin typeface="Perpetua"/>
                <a:cs typeface="Perpetua"/>
              </a:rPr>
              <a:t>$215?</a:t>
            </a:r>
            <a:endParaRPr sz="2200">
              <a:latin typeface="Perpetua"/>
              <a:cs typeface="Perpetua"/>
            </a:endParaRPr>
          </a:p>
          <a:p>
            <a:pPr marL="1841500">
              <a:lnSpc>
                <a:spcPct val="100000"/>
              </a:lnSpc>
              <a:spcBef>
                <a:spcPts val="600"/>
              </a:spcBef>
            </a:pPr>
            <a:r>
              <a:rPr sz="2200" dirty="0">
                <a:latin typeface="Perpetua"/>
                <a:cs typeface="Perpetua"/>
              </a:rPr>
              <a:t>17+0.6*(215)</a:t>
            </a:r>
            <a:r>
              <a:rPr sz="2200" spc="-25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=</a:t>
            </a:r>
            <a:r>
              <a:rPr sz="2200" spc="-50" dirty="0">
                <a:latin typeface="Perpetua"/>
                <a:cs typeface="Perpetua"/>
              </a:rPr>
              <a:t> </a:t>
            </a:r>
            <a:r>
              <a:rPr sz="2200" spc="-25" dirty="0">
                <a:latin typeface="Perpetua"/>
                <a:cs typeface="Perpetua"/>
              </a:rPr>
              <a:t>146</a:t>
            </a:r>
            <a:endParaRPr sz="2200">
              <a:latin typeface="Perpetua"/>
              <a:cs typeface="Perpetua"/>
            </a:endParaRPr>
          </a:p>
          <a:p>
            <a:pPr marL="286385" marR="5080" indent="-274320">
              <a:lnSpc>
                <a:spcPct val="100000"/>
              </a:lnSpc>
              <a:spcBef>
                <a:spcPts val="3840"/>
              </a:spcBef>
              <a:buClr>
                <a:srgbClr val="D24717"/>
              </a:buClr>
              <a:buSzPct val="84090"/>
              <a:buFont typeface="Segoe UI Symbol"/>
              <a:buChar char="⚫"/>
              <a:tabLst>
                <a:tab pos="286385" algn="l"/>
              </a:tabLst>
            </a:pPr>
            <a:r>
              <a:rPr sz="2200" dirty="0">
                <a:latin typeface="Perpetua"/>
                <a:cs typeface="Perpetua"/>
              </a:rPr>
              <a:t>If</a:t>
            </a:r>
            <a:r>
              <a:rPr sz="2200" spc="-40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you</a:t>
            </a:r>
            <a:r>
              <a:rPr sz="2200" spc="-20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had</a:t>
            </a:r>
            <a:r>
              <a:rPr sz="2200" spc="-35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an</a:t>
            </a:r>
            <a:r>
              <a:rPr sz="2200" spc="-35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actual</a:t>
            </a:r>
            <a:r>
              <a:rPr sz="2200" spc="-30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observation</a:t>
            </a:r>
            <a:r>
              <a:rPr sz="2200" spc="-15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in</a:t>
            </a:r>
            <a:r>
              <a:rPr sz="2200" spc="-35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your</a:t>
            </a:r>
            <a:r>
              <a:rPr sz="2200" spc="-20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sample</a:t>
            </a:r>
            <a:r>
              <a:rPr sz="2200" spc="-45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with</a:t>
            </a:r>
            <a:r>
              <a:rPr sz="2200" spc="-50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income</a:t>
            </a:r>
            <a:r>
              <a:rPr sz="2200" spc="-15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215</a:t>
            </a:r>
            <a:r>
              <a:rPr sz="2200" spc="-30" dirty="0">
                <a:latin typeface="Perpetua"/>
                <a:cs typeface="Perpetua"/>
              </a:rPr>
              <a:t> </a:t>
            </a:r>
            <a:r>
              <a:rPr sz="2200" spc="-25" dirty="0">
                <a:latin typeface="Perpetua"/>
                <a:cs typeface="Perpetua"/>
              </a:rPr>
              <a:t>and </a:t>
            </a:r>
            <a:r>
              <a:rPr sz="2200" dirty="0">
                <a:latin typeface="Perpetua"/>
                <a:cs typeface="Perpetua"/>
              </a:rPr>
              <a:t>consumption 150</a:t>
            </a:r>
            <a:r>
              <a:rPr sz="2200" spc="-25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what</a:t>
            </a:r>
            <a:r>
              <a:rPr sz="2200" spc="-45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is</a:t>
            </a:r>
            <a:r>
              <a:rPr sz="2200" spc="-45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their</a:t>
            </a:r>
            <a:r>
              <a:rPr sz="2200" spc="-50" dirty="0">
                <a:latin typeface="Perpetua"/>
                <a:cs typeface="Perpetua"/>
              </a:rPr>
              <a:t> </a:t>
            </a:r>
            <a:r>
              <a:rPr sz="2200" spc="-10" dirty="0">
                <a:latin typeface="Perpetua"/>
                <a:cs typeface="Perpetua"/>
              </a:rPr>
              <a:t>residual?</a:t>
            </a:r>
            <a:endParaRPr sz="2200">
              <a:latin typeface="Perpetua"/>
              <a:cs typeface="Perpetua"/>
            </a:endParaRPr>
          </a:p>
          <a:p>
            <a:pPr marL="2755900">
              <a:lnSpc>
                <a:spcPct val="100000"/>
              </a:lnSpc>
              <a:spcBef>
                <a:spcPts val="600"/>
              </a:spcBef>
            </a:pPr>
            <a:r>
              <a:rPr sz="2200" spc="-50" dirty="0">
                <a:latin typeface="Perpetua"/>
                <a:cs typeface="Perpetua"/>
              </a:rPr>
              <a:t>4</a:t>
            </a:r>
            <a:endParaRPr sz="2200">
              <a:latin typeface="Perpetua"/>
              <a:cs typeface="Perpetua"/>
            </a:endParaRPr>
          </a:p>
          <a:p>
            <a:pPr marL="286385" indent="-273685">
              <a:lnSpc>
                <a:spcPct val="100000"/>
              </a:lnSpc>
              <a:spcBef>
                <a:spcPts val="605"/>
              </a:spcBef>
              <a:buClr>
                <a:srgbClr val="D24717"/>
              </a:buClr>
              <a:buSzPct val="84090"/>
              <a:buFont typeface="Segoe UI Symbol"/>
              <a:buChar char="⚫"/>
              <a:tabLst>
                <a:tab pos="286385" algn="l"/>
              </a:tabLst>
            </a:pPr>
            <a:r>
              <a:rPr sz="2200" dirty="0">
                <a:latin typeface="Perpetua"/>
                <a:cs typeface="Perpetua"/>
              </a:rPr>
              <a:t>Where</a:t>
            </a:r>
            <a:r>
              <a:rPr sz="2200" spc="-55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would</a:t>
            </a:r>
            <a:r>
              <a:rPr sz="2200" spc="-40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they</a:t>
            </a:r>
            <a:r>
              <a:rPr sz="2200" spc="-50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be</a:t>
            </a:r>
            <a:r>
              <a:rPr sz="2200" spc="-40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with</a:t>
            </a:r>
            <a:r>
              <a:rPr sz="2200" spc="-50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respect</a:t>
            </a:r>
            <a:r>
              <a:rPr sz="2200" spc="-25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to</a:t>
            </a:r>
            <a:r>
              <a:rPr sz="2200" spc="-50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the</a:t>
            </a:r>
            <a:r>
              <a:rPr sz="2200" spc="-50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regression</a:t>
            </a:r>
            <a:r>
              <a:rPr sz="2200" spc="-20" dirty="0">
                <a:latin typeface="Perpetua"/>
                <a:cs typeface="Perpetua"/>
              </a:rPr>
              <a:t> </a:t>
            </a:r>
            <a:r>
              <a:rPr sz="2200" spc="-10" dirty="0">
                <a:latin typeface="Perpetua"/>
                <a:cs typeface="Perpetua"/>
              </a:rPr>
              <a:t>line?</a:t>
            </a:r>
            <a:endParaRPr sz="2200">
              <a:latin typeface="Perpetua"/>
              <a:cs typeface="Perpetua"/>
            </a:endParaRPr>
          </a:p>
          <a:p>
            <a:pPr marL="12700" marR="15240">
              <a:lnSpc>
                <a:spcPct val="100000"/>
              </a:lnSpc>
              <a:spcBef>
                <a:spcPts val="600"/>
              </a:spcBef>
            </a:pPr>
            <a:r>
              <a:rPr sz="2200" dirty="0">
                <a:latin typeface="Perpetua"/>
                <a:cs typeface="Perpetua"/>
              </a:rPr>
              <a:t>They</a:t>
            </a:r>
            <a:r>
              <a:rPr sz="2200" spc="-70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would</a:t>
            </a:r>
            <a:r>
              <a:rPr sz="2200" spc="-40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be</a:t>
            </a:r>
            <a:r>
              <a:rPr sz="2200" spc="-50" dirty="0">
                <a:latin typeface="Perpetua"/>
                <a:cs typeface="Perpetua"/>
              </a:rPr>
              <a:t> </a:t>
            </a:r>
            <a:r>
              <a:rPr sz="2200" spc="-10" dirty="0">
                <a:latin typeface="Perpetua"/>
                <a:cs typeface="Perpetua"/>
              </a:rPr>
              <a:t>above</a:t>
            </a:r>
            <a:r>
              <a:rPr sz="2200" spc="-50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the</a:t>
            </a:r>
            <a:r>
              <a:rPr sz="2200" spc="-50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regression</a:t>
            </a:r>
            <a:r>
              <a:rPr sz="2200" spc="-20" dirty="0">
                <a:latin typeface="Perpetua"/>
                <a:cs typeface="Perpetua"/>
              </a:rPr>
              <a:t> </a:t>
            </a:r>
            <a:r>
              <a:rPr sz="2200" spc="-10" dirty="0">
                <a:latin typeface="Perpetua"/>
                <a:cs typeface="Perpetua"/>
              </a:rPr>
              <a:t>line,</a:t>
            </a:r>
            <a:r>
              <a:rPr sz="2200" spc="-114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as</a:t>
            </a:r>
            <a:r>
              <a:rPr sz="2200" spc="-45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their</a:t>
            </a:r>
            <a:r>
              <a:rPr sz="2200" spc="-50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actual</a:t>
            </a:r>
            <a:r>
              <a:rPr sz="2200" spc="-35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consumption</a:t>
            </a:r>
            <a:r>
              <a:rPr sz="2200" spc="-5" dirty="0">
                <a:latin typeface="Perpetua"/>
                <a:cs typeface="Perpetua"/>
              </a:rPr>
              <a:t> </a:t>
            </a:r>
            <a:r>
              <a:rPr sz="2200" spc="-25" dirty="0">
                <a:latin typeface="Perpetua"/>
                <a:cs typeface="Perpetua"/>
              </a:rPr>
              <a:t>in </a:t>
            </a:r>
            <a:r>
              <a:rPr sz="2200" dirty="0">
                <a:latin typeface="Perpetua"/>
                <a:cs typeface="Perpetua"/>
              </a:rPr>
              <a:t>larger</a:t>
            </a:r>
            <a:r>
              <a:rPr sz="2200" spc="-40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than</a:t>
            </a:r>
            <a:r>
              <a:rPr sz="2200" spc="-25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the</a:t>
            </a:r>
            <a:r>
              <a:rPr sz="2200" spc="-40" dirty="0">
                <a:latin typeface="Perpetua"/>
                <a:cs typeface="Perpetua"/>
              </a:rPr>
              <a:t> </a:t>
            </a:r>
            <a:r>
              <a:rPr sz="2200" spc="-10" dirty="0">
                <a:latin typeface="Perpetua"/>
                <a:cs typeface="Perpetua"/>
              </a:rPr>
              <a:t>expectation</a:t>
            </a:r>
            <a:endParaRPr sz="2200">
              <a:latin typeface="Perpetua"/>
              <a:cs typeface="Perpetua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8570721" y="6356963"/>
            <a:ext cx="229870" cy="2279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664"/>
              </a:lnSpc>
            </a:pPr>
            <a:r>
              <a:rPr sz="1400" spc="-25" dirty="0">
                <a:solidFill>
                  <a:srgbClr val="FFFFFF"/>
                </a:solidFill>
                <a:latin typeface="Franklin Gothic Medium"/>
                <a:cs typeface="Franklin Gothic Medium"/>
              </a:rPr>
              <a:t>19</a:t>
            </a:r>
            <a:endParaRPr sz="1400">
              <a:latin typeface="Franklin Gothic Medium"/>
              <a:cs typeface="Franklin Gothic Medium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8532876" y="6164579"/>
            <a:ext cx="457200" cy="457200"/>
          </a:xfrm>
          <a:custGeom>
            <a:avLst/>
            <a:gdLst/>
            <a:ahLst/>
            <a:cxnLst/>
            <a:rect l="l" t="t" r="r" b="b"/>
            <a:pathLst>
              <a:path w="457200" h="457200">
                <a:moveTo>
                  <a:pt x="228600" y="0"/>
                </a:moveTo>
                <a:lnTo>
                  <a:pt x="182533" y="4644"/>
                </a:lnTo>
                <a:lnTo>
                  <a:pt x="139624" y="17964"/>
                </a:lnTo>
                <a:lnTo>
                  <a:pt x="100793" y="39041"/>
                </a:lnTo>
                <a:lnTo>
                  <a:pt x="66960" y="66955"/>
                </a:lnTo>
                <a:lnTo>
                  <a:pt x="39045" y="100788"/>
                </a:lnTo>
                <a:lnTo>
                  <a:pt x="17966" y="139619"/>
                </a:lnTo>
                <a:lnTo>
                  <a:pt x="4644" y="182529"/>
                </a:lnTo>
                <a:lnTo>
                  <a:pt x="0" y="228600"/>
                </a:lnTo>
                <a:lnTo>
                  <a:pt x="4644" y="274670"/>
                </a:lnTo>
                <a:lnTo>
                  <a:pt x="17966" y="317580"/>
                </a:lnTo>
                <a:lnTo>
                  <a:pt x="39045" y="356411"/>
                </a:lnTo>
                <a:lnTo>
                  <a:pt x="66960" y="390244"/>
                </a:lnTo>
                <a:lnTo>
                  <a:pt x="100793" y="418158"/>
                </a:lnTo>
                <a:lnTo>
                  <a:pt x="139624" y="439235"/>
                </a:lnTo>
                <a:lnTo>
                  <a:pt x="182533" y="452555"/>
                </a:lnTo>
                <a:lnTo>
                  <a:pt x="228600" y="457200"/>
                </a:lnTo>
                <a:lnTo>
                  <a:pt x="274666" y="452555"/>
                </a:lnTo>
                <a:lnTo>
                  <a:pt x="317575" y="439235"/>
                </a:lnTo>
                <a:lnTo>
                  <a:pt x="356406" y="418158"/>
                </a:lnTo>
                <a:lnTo>
                  <a:pt x="390239" y="390244"/>
                </a:lnTo>
                <a:lnTo>
                  <a:pt x="418154" y="356411"/>
                </a:lnTo>
                <a:lnTo>
                  <a:pt x="439233" y="317580"/>
                </a:lnTo>
                <a:lnTo>
                  <a:pt x="452555" y="274670"/>
                </a:lnTo>
                <a:lnTo>
                  <a:pt x="457200" y="228600"/>
                </a:lnTo>
                <a:lnTo>
                  <a:pt x="452555" y="182529"/>
                </a:lnTo>
                <a:lnTo>
                  <a:pt x="439233" y="139619"/>
                </a:lnTo>
                <a:lnTo>
                  <a:pt x="418154" y="100788"/>
                </a:lnTo>
                <a:lnTo>
                  <a:pt x="390239" y="66955"/>
                </a:lnTo>
                <a:lnTo>
                  <a:pt x="356406" y="39041"/>
                </a:lnTo>
                <a:lnTo>
                  <a:pt x="317575" y="17964"/>
                </a:lnTo>
                <a:lnTo>
                  <a:pt x="274666" y="4644"/>
                </a:lnTo>
                <a:lnTo>
                  <a:pt x="228600" y="0"/>
                </a:lnTo>
                <a:close/>
              </a:path>
            </a:pathLst>
          </a:custGeom>
          <a:solidFill>
            <a:srgbClr val="D2471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1676400" y="2057400"/>
            <a:ext cx="4544695" cy="34861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spc="-10" dirty="0">
                <a:latin typeface="Perpetua"/>
                <a:cs typeface="Perpetua"/>
              </a:rPr>
              <a:t>Index</a:t>
            </a:r>
            <a:endParaRPr sz="2400" dirty="0">
              <a:latin typeface="Perpetua"/>
              <a:cs typeface="Perpetua"/>
            </a:endParaRPr>
          </a:p>
          <a:p>
            <a:pPr marL="286385" indent="-273685">
              <a:lnSpc>
                <a:spcPct val="100000"/>
              </a:lnSpc>
              <a:spcBef>
                <a:spcPts val="4079"/>
              </a:spcBef>
              <a:buClr>
                <a:srgbClr val="D24717"/>
              </a:buClr>
              <a:buSzPct val="85416"/>
              <a:buFont typeface="Segoe UI Symbol"/>
              <a:buChar char="⚫"/>
              <a:tabLst>
                <a:tab pos="286385" algn="l"/>
              </a:tabLst>
            </a:pPr>
            <a:r>
              <a:rPr sz="2400" spc="-10" dirty="0">
                <a:latin typeface="Perpetua"/>
                <a:cs typeface="Perpetua"/>
              </a:rPr>
              <a:t>1.1</a:t>
            </a:r>
            <a:r>
              <a:rPr sz="2400" spc="-310" dirty="0">
                <a:latin typeface="Perpetua"/>
                <a:cs typeface="Perpetua"/>
              </a:rPr>
              <a:t> </a:t>
            </a:r>
            <a:r>
              <a:rPr sz="2400" dirty="0">
                <a:latin typeface="Perpetua"/>
                <a:cs typeface="Perpetua"/>
              </a:rPr>
              <a:t>What</a:t>
            </a:r>
            <a:r>
              <a:rPr sz="2400" spc="-50" dirty="0">
                <a:latin typeface="Perpetua"/>
                <a:cs typeface="Perpetua"/>
              </a:rPr>
              <a:t> </a:t>
            </a:r>
            <a:r>
              <a:rPr sz="2400" dirty="0">
                <a:latin typeface="Perpetua"/>
                <a:cs typeface="Perpetua"/>
              </a:rPr>
              <a:t>is</a:t>
            </a:r>
            <a:r>
              <a:rPr sz="2400" spc="-35" dirty="0">
                <a:latin typeface="Perpetua"/>
                <a:cs typeface="Perpetua"/>
              </a:rPr>
              <a:t> </a:t>
            </a:r>
            <a:r>
              <a:rPr sz="2400" dirty="0">
                <a:latin typeface="Perpetua"/>
                <a:cs typeface="Perpetua"/>
              </a:rPr>
              <a:t>regression</a:t>
            </a:r>
            <a:r>
              <a:rPr sz="2400" spc="-35" dirty="0">
                <a:latin typeface="Perpetua"/>
                <a:cs typeface="Perpetua"/>
              </a:rPr>
              <a:t> </a:t>
            </a:r>
            <a:r>
              <a:rPr sz="2400" spc="-10" dirty="0">
                <a:latin typeface="Perpetua"/>
                <a:cs typeface="Perpetua"/>
              </a:rPr>
              <a:t>analysis</a:t>
            </a:r>
            <a:endParaRPr sz="2400" dirty="0">
              <a:latin typeface="Perpetua"/>
              <a:cs typeface="Perpetua"/>
            </a:endParaRPr>
          </a:p>
          <a:p>
            <a:pPr marL="286385" indent="-273685">
              <a:lnSpc>
                <a:spcPct val="100000"/>
              </a:lnSpc>
              <a:spcBef>
                <a:spcPts val="600"/>
              </a:spcBef>
              <a:buClr>
                <a:srgbClr val="D24717"/>
              </a:buClr>
              <a:buSzPct val="85416"/>
              <a:buFont typeface="Segoe UI Symbol"/>
              <a:buChar char="⚫"/>
              <a:tabLst>
                <a:tab pos="286385" algn="l"/>
              </a:tabLst>
            </a:pPr>
            <a:r>
              <a:rPr sz="2400" spc="-10" dirty="0">
                <a:latin typeface="Perpetua"/>
                <a:cs typeface="Perpetua"/>
              </a:rPr>
              <a:t>1.2</a:t>
            </a:r>
            <a:r>
              <a:rPr sz="2400" spc="-300" dirty="0">
                <a:latin typeface="Perpetua"/>
                <a:cs typeface="Perpetua"/>
              </a:rPr>
              <a:t> </a:t>
            </a:r>
            <a:r>
              <a:rPr sz="2400" dirty="0">
                <a:latin typeface="Perpetua"/>
                <a:cs typeface="Perpetua"/>
              </a:rPr>
              <a:t>The</a:t>
            </a:r>
            <a:r>
              <a:rPr sz="2400" spc="-45" dirty="0">
                <a:latin typeface="Perpetua"/>
                <a:cs typeface="Perpetua"/>
              </a:rPr>
              <a:t> </a:t>
            </a:r>
            <a:r>
              <a:rPr sz="2400" dirty="0">
                <a:latin typeface="Perpetua"/>
                <a:cs typeface="Perpetua"/>
              </a:rPr>
              <a:t>simple</a:t>
            </a:r>
            <a:r>
              <a:rPr sz="2400" spc="-30" dirty="0">
                <a:latin typeface="Perpetua"/>
                <a:cs typeface="Perpetua"/>
              </a:rPr>
              <a:t> </a:t>
            </a:r>
            <a:r>
              <a:rPr sz="2400" dirty="0">
                <a:latin typeface="Perpetua"/>
                <a:cs typeface="Perpetua"/>
              </a:rPr>
              <a:t>regression</a:t>
            </a:r>
            <a:r>
              <a:rPr sz="2400" spc="-25" dirty="0">
                <a:latin typeface="Perpetua"/>
                <a:cs typeface="Perpetua"/>
              </a:rPr>
              <a:t> </a:t>
            </a:r>
            <a:r>
              <a:rPr sz="2400" spc="-10" dirty="0">
                <a:latin typeface="Perpetua"/>
                <a:cs typeface="Perpetua"/>
              </a:rPr>
              <a:t>model</a:t>
            </a:r>
            <a:endParaRPr sz="2400" dirty="0">
              <a:latin typeface="Perpetua"/>
              <a:cs typeface="Perpetua"/>
            </a:endParaRPr>
          </a:p>
          <a:p>
            <a:pPr marL="286385" indent="-273685">
              <a:lnSpc>
                <a:spcPct val="100000"/>
              </a:lnSpc>
              <a:spcBef>
                <a:spcPts val="600"/>
              </a:spcBef>
              <a:buClr>
                <a:srgbClr val="D24717"/>
              </a:buClr>
              <a:buSzPct val="85416"/>
              <a:buFont typeface="Segoe UI Symbol"/>
              <a:buChar char="⚫"/>
              <a:tabLst>
                <a:tab pos="286385" algn="l"/>
              </a:tabLst>
            </a:pPr>
            <a:r>
              <a:rPr sz="2400" dirty="0">
                <a:latin typeface="Perpetua"/>
                <a:cs typeface="Perpetua"/>
              </a:rPr>
              <a:t>1.3</a:t>
            </a:r>
            <a:r>
              <a:rPr sz="2400" spc="-60" dirty="0">
                <a:latin typeface="Perpetua"/>
                <a:cs typeface="Perpetua"/>
              </a:rPr>
              <a:t> </a:t>
            </a:r>
            <a:r>
              <a:rPr sz="2400" dirty="0">
                <a:latin typeface="Perpetua"/>
                <a:cs typeface="Perpetua"/>
              </a:rPr>
              <a:t>Interpretation</a:t>
            </a:r>
            <a:r>
              <a:rPr sz="2400" spc="-50" dirty="0">
                <a:latin typeface="Perpetua"/>
                <a:cs typeface="Perpetua"/>
              </a:rPr>
              <a:t> </a:t>
            </a:r>
            <a:r>
              <a:rPr sz="2400" dirty="0">
                <a:latin typeface="Perpetua"/>
                <a:cs typeface="Perpetua"/>
              </a:rPr>
              <a:t>of</a:t>
            </a:r>
            <a:r>
              <a:rPr sz="2400" spc="-65" dirty="0">
                <a:latin typeface="Perpetua"/>
                <a:cs typeface="Perpetua"/>
              </a:rPr>
              <a:t> </a:t>
            </a:r>
            <a:r>
              <a:rPr sz="2400" dirty="0">
                <a:latin typeface="Perpetua"/>
                <a:cs typeface="Perpetua"/>
              </a:rPr>
              <a:t>regression</a:t>
            </a:r>
            <a:r>
              <a:rPr sz="2400" spc="-55" dirty="0">
                <a:latin typeface="Perpetua"/>
                <a:cs typeface="Perpetua"/>
              </a:rPr>
              <a:t> </a:t>
            </a:r>
            <a:r>
              <a:rPr sz="2400" spc="-10" dirty="0">
                <a:latin typeface="Perpetua"/>
                <a:cs typeface="Perpetua"/>
              </a:rPr>
              <a:t>results</a:t>
            </a:r>
            <a:endParaRPr sz="2400" dirty="0">
              <a:latin typeface="Perpetua"/>
              <a:cs typeface="Perpetua"/>
            </a:endParaRPr>
          </a:p>
          <a:p>
            <a:pPr marL="286385" indent="-273685">
              <a:lnSpc>
                <a:spcPct val="100000"/>
              </a:lnSpc>
              <a:spcBef>
                <a:spcPts val="605"/>
              </a:spcBef>
              <a:buClr>
                <a:srgbClr val="D24717"/>
              </a:buClr>
              <a:buSzPct val="85416"/>
              <a:buFont typeface="Segoe UI Symbol"/>
              <a:buChar char="⚫"/>
              <a:tabLst>
                <a:tab pos="286385" algn="l"/>
              </a:tabLst>
            </a:pPr>
            <a:r>
              <a:rPr sz="2400" dirty="0">
                <a:latin typeface="Perpetua"/>
                <a:cs typeface="Perpetua"/>
              </a:rPr>
              <a:t>1.4</a:t>
            </a:r>
            <a:r>
              <a:rPr sz="2400" spc="-40" dirty="0">
                <a:latin typeface="Perpetua"/>
                <a:cs typeface="Perpetua"/>
              </a:rPr>
              <a:t> </a:t>
            </a:r>
            <a:r>
              <a:rPr sz="2400" dirty="0">
                <a:latin typeface="Perpetua"/>
                <a:cs typeface="Perpetua"/>
              </a:rPr>
              <a:t>How</a:t>
            </a:r>
            <a:r>
              <a:rPr sz="2400" spc="-35" dirty="0">
                <a:latin typeface="Perpetua"/>
                <a:cs typeface="Perpetua"/>
              </a:rPr>
              <a:t> </a:t>
            </a:r>
            <a:r>
              <a:rPr sz="2400" dirty="0">
                <a:latin typeface="Perpetua"/>
                <a:cs typeface="Perpetua"/>
              </a:rPr>
              <a:t>good</a:t>
            </a:r>
            <a:r>
              <a:rPr sz="2400" spc="-45" dirty="0">
                <a:latin typeface="Perpetua"/>
                <a:cs typeface="Perpetua"/>
              </a:rPr>
              <a:t> </a:t>
            </a:r>
            <a:r>
              <a:rPr sz="2400" dirty="0">
                <a:latin typeface="Perpetua"/>
                <a:cs typeface="Perpetua"/>
              </a:rPr>
              <a:t>is</a:t>
            </a:r>
            <a:r>
              <a:rPr sz="2400" spc="-40" dirty="0">
                <a:latin typeface="Perpetua"/>
                <a:cs typeface="Perpetua"/>
              </a:rPr>
              <a:t> </a:t>
            </a:r>
            <a:r>
              <a:rPr sz="2400" dirty="0">
                <a:latin typeface="Perpetua"/>
                <a:cs typeface="Perpetua"/>
              </a:rPr>
              <a:t>the</a:t>
            </a:r>
            <a:r>
              <a:rPr sz="2400" spc="-35" dirty="0">
                <a:latin typeface="Perpetua"/>
                <a:cs typeface="Perpetua"/>
              </a:rPr>
              <a:t> </a:t>
            </a:r>
            <a:r>
              <a:rPr sz="2400" spc="-10" dirty="0">
                <a:latin typeface="Perpetua"/>
                <a:cs typeface="Perpetua"/>
              </a:rPr>
              <a:t>model</a:t>
            </a:r>
            <a:endParaRPr sz="2400" dirty="0">
              <a:latin typeface="Perpetua"/>
              <a:cs typeface="Perpetua"/>
            </a:endParaRPr>
          </a:p>
          <a:p>
            <a:pPr marL="286385" indent="-273685">
              <a:lnSpc>
                <a:spcPct val="100000"/>
              </a:lnSpc>
              <a:spcBef>
                <a:spcPts val="600"/>
              </a:spcBef>
              <a:buClr>
                <a:srgbClr val="D24717"/>
              </a:buClr>
              <a:buSzPct val="85416"/>
              <a:buFont typeface="Segoe UI Symbol"/>
              <a:buChar char="⚫"/>
              <a:tabLst>
                <a:tab pos="286385" algn="l"/>
              </a:tabLst>
            </a:pPr>
            <a:r>
              <a:rPr sz="2400" spc="-10" dirty="0">
                <a:latin typeface="Perpetua"/>
                <a:cs typeface="Perpetua"/>
              </a:rPr>
              <a:t>1.5</a:t>
            </a:r>
            <a:r>
              <a:rPr sz="2400" spc="-300" dirty="0">
                <a:latin typeface="Perpetua"/>
                <a:cs typeface="Perpetua"/>
              </a:rPr>
              <a:t> </a:t>
            </a:r>
            <a:r>
              <a:rPr sz="2400" dirty="0">
                <a:latin typeface="Perpetua"/>
                <a:cs typeface="Perpetua"/>
              </a:rPr>
              <a:t>The</a:t>
            </a:r>
            <a:r>
              <a:rPr sz="2400" spc="-55" dirty="0">
                <a:latin typeface="Perpetua"/>
                <a:cs typeface="Perpetua"/>
              </a:rPr>
              <a:t> </a:t>
            </a:r>
            <a:r>
              <a:rPr sz="2400" dirty="0">
                <a:latin typeface="Perpetua"/>
                <a:cs typeface="Perpetua"/>
              </a:rPr>
              <a:t>multiple</a:t>
            </a:r>
            <a:r>
              <a:rPr sz="2400" spc="-25" dirty="0">
                <a:latin typeface="Perpetua"/>
                <a:cs typeface="Perpetua"/>
              </a:rPr>
              <a:t> </a:t>
            </a:r>
            <a:r>
              <a:rPr sz="2400" dirty="0">
                <a:latin typeface="Perpetua"/>
                <a:cs typeface="Perpetua"/>
              </a:rPr>
              <a:t>regression</a:t>
            </a:r>
            <a:r>
              <a:rPr sz="2400" spc="-45" dirty="0">
                <a:latin typeface="Perpetua"/>
                <a:cs typeface="Perpetua"/>
              </a:rPr>
              <a:t> </a:t>
            </a:r>
            <a:r>
              <a:rPr sz="2400" spc="-10" dirty="0">
                <a:latin typeface="Perpetua"/>
                <a:cs typeface="Perpetua"/>
              </a:rPr>
              <a:t>model</a:t>
            </a:r>
            <a:endParaRPr sz="2400" dirty="0">
              <a:latin typeface="Perpetua"/>
              <a:cs typeface="Perpetua"/>
            </a:endParaRPr>
          </a:p>
          <a:p>
            <a:pPr marL="286385" indent="-273685">
              <a:lnSpc>
                <a:spcPct val="100000"/>
              </a:lnSpc>
              <a:spcBef>
                <a:spcPts val="600"/>
              </a:spcBef>
              <a:buClr>
                <a:srgbClr val="D24717"/>
              </a:buClr>
              <a:buSzPct val="85416"/>
              <a:buFont typeface="Segoe UI Symbol"/>
              <a:buChar char="⚫"/>
              <a:tabLst>
                <a:tab pos="286385" algn="l"/>
              </a:tabLst>
            </a:pPr>
            <a:r>
              <a:rPr sz="2400" dirty="0">
                <a:latin typeface="Perpetua"/>
                <a:cs typeface="Perpetua"/>
              </a:rPr>
              <a:t>1.6</a:t>
            </a:r>
            <a:r>
              <a:rPr sz="2400" spc="-300" dirty="0">
                <a:latin typeface="Perpetua"/>
                <a:cs typeface="Perpetua"/>
              </a:rPr>
              <a:t> </a:t>
            </a:r>
            <a:r>
              <a:rPr sz="2400" dirty="0">
                <a:latin typeface="Perpetua"/>
                <a:cs typeface="Perpetua"/>
              </a:rPr>
              <a:t>The</a:t>
            </a:r>
            <a:r>
              <a:rPr sz="2400" spc="-10" dirty="0">
                <a:latin typeface="Perpetua"/>
                <a:cs typeface="Perpetua"/>
              </a:rPr>
              <a:t> </a:t>
            </a:r>
            <a:r>
              <a:rPr sz="2400" dirty="0">
                <a:latin typeface="Perpetua"/>
                <a:cs typeface="Perpetua"/>
              </a:rPr>
              <a:t>main </a:t>
            </a:r>
            <a:r>
              <a:rPr sz="2400" spc="-10" dirty="0">
                <a:latin typeface="Perpetua"/>
                <a:cs typeface="Perpetua"/>
              </a:rPr>
              <a:t>assumptions</a:t>
            </a:r>
            <a:endParaRPr sz="2400" dirty="0">
              <a:latin typeface="Perpetua"/>
              <a:cs typeface="Perpetua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 vert="horz" wrap="square" lIns="0" tIns="72237" rIns="0" bIns="0" rtlCol="0">
            <a:spAutoFit/>
          </a:bodyPr>
          <a:lstStyle/>
          <a:p>
            <a:pPr marL="234950">
              <a:lnSpc>
                <a:spcPts val="1664"/>
              </a:lnSpc>
            </a:pPr>
            <a:fld id="{81D60167-4931-47E6-BA6A-407CBD079E47}" type="slidenum">
              <a:rPr spc="-50" dirty="0"/>
              <a:t>2</a:t>
            </a:fld>
            <a:endParaRPr spc="-5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8532876" y="6164579"/>
            <a:ext cx="457200" cy="457200"/>
          </a:xfrm>
          <a:custGeom>
            <a:avLst/>
            <a:gdLst/>
            <a:ahLst/>
            <a:cxnLst/>
            <a:rect l="l" t="t" r="r" b="b"/>
            <a:pathLst>
              <a:path w="457200" h="457200">
                <a:moveTo>
                  <a:pt x="228600" y="0"/>
                </a:moveTo>
                <a:lnTo>
                  <a:pt x="182533" y="4644"/>
                </a:lnTo>
                <a:lnTo>
                  <a:pt x="139624" y="17964"/>
                </a:lnTo>
                <a:lnTo>
                  <a:pt x="100793" y="39041"/>
                </a:lnTo>
                <a:lnTo>
                  <a:pt x="66960" y="66955"/>
                </a:lnTo>
                <a:lnTo>
                  <a:pt x="39045" y="100788"/>
                </a:lnTo>
                <a:lnTo>
                  <a:pt x="17966" y="139619"/>
                </a:lnTo>
                <a:lnTo>
                  <a:pt x="4644" y="182529"/>
                </a:lnTo>
                <a:lnTo>
                  <a:pt x="0" y="228600"/>
                </a:lnTo>
                <a:lnTo>
                  <a:pt x="4644" y="274670"/>
                </a:lnTo>
                <a:lnTo>
                  <a:pt x="17966" y="317580"/>
                </a:lnTo>
                <a:lnTo>
                  <a:pt x="39045" y="356411"/>
                </a:lnTo>
                <a:lnTo>
                  <a:pt x="66960" y="390244"/>
                </a:lnTo>
                <a:lnTo>
                  <a:pt x="100793" y="418158"/>
                </a:lnTo>
                <a:lnTo>
                  <a:pt x="139624" y="439235"/>
                </a:lnTo>
                <a:lnTo>
                  <a:pt x="182533" y="452555"/>
                </a:lnTo>
                <a:lnTo>
                  <a:pt x="228600" y="457200"/>
                </a:lnTo>
                <a:lnTo>
                  <a:pt x="274666" y="452555"/>
                </a:lnTo>
                <a:lnTo>
                  <a:pt x="317575" y="439235"/>
                </a:lnTo>
                <a:lnTo>
                  <a:pt x="356406" y="418158"/>
                </a:lnTo>
                <a:lnTo>
                  <a:pt x="390239" y="390244"/>
                </a:lnTo>
                <a:lnTo>
                  <a:pt x="418154" y="356411"/>
                </a:lnTo>
                <a:lnTo>
                  <a:pt x="439233" y="317580"/>
                </a:lnTo>
                <a:lnTo>
                  <a:pt x="452555" y="274670"/>
                </a:lnTo>
                <a:lnTo>
                  <a:pt x="457200" y="228600"/>
                </a:lnTo>
                <a:lnTo>
                  <a:pt x="452555" y="182529"/>
                </a:lnTo>
                <a:lnTo>
                  <a:pt x="439233" y="139619"/>
                </a:lnTo>
                <a:lnTo>
                  <a:pt x="418154" y="100788"/>
                </a:lnTo>
                <a:lnTo>
                  <a:pt x="390239" y="66955"/>
                </a:lnTo>
                <a:lnTo>
                  <a:pt x="356406" y="39041"/>
                </a:lnTo>
                <a:lnTo>
                  <a:pt x="317575" y="17964"/>
                </a:lnTo>
                <a:lnTo>
                  <a:pt x="274666" y="4644"/>
                </a:lnTo>
                <a:lnTo>
                  <a:pt x="228600" y="0"/>
                </a:lnTo>
                <a:close/>
              </a:path>
            </a:pathLst>
          </a:custGeom>
          <a:solidFill>
            <a:srgbClr val="D2471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906576" y="591439"/>
            <a:ext cx="7424420" cy="63373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2395"/>
              </a:lnSpc>
              <a:spcBef>
                <a:spcPts val="100"/>
              </a:spcBef>
            </a:pPr>
            <a:r>
              <a:rPr sz="2100" b="1" dirty="0">
                <a:latin typeface="Perpetua"/>
                <a:cs typeface="Perpetua"/>
              </a:rPr>
              <a:t>Example</a:t>
            </a:r>
            <a:r>
              <a:rPr sz="2100" b="1" spc="-15" dirty="0">
                <a:latin typeface="Perpetua"/>
                <a:cs typeface="Perpetua"/>
              </a:rPr>
              <a:t> </a:t>
            </a:r>
            <a:r>
              <a:rPr sz="2100" b="1" dirty="0">
                <a:latin typeface="Perpetua"/>
                <a:cs typeface="Perpetua"/>
              </a:rPr>
              <a:t>2:</a:t>
            </a:r>
            <a:r>
              <a:rPr sz="2100" b="1" spc="-90" dirty="0">
                <a:latin typeface="Perpetua"/>
                <a:cs typeface="Perpetua"/>
              </a:rPr>
              <a:t> </a:t>
            </a:r>
            <a:r>
              <a:rPr sz="2100" dirty="0">
                <a:latin typeface="Perpetua"/>
                <a:cs typeface="Perpetua"/>
              </a:rPr>
              <a:t>CEO</a:t>
            </a:r>
            <a:r>
              <a:rPr sz="2100" spc="-40" dirty="0">
                <a:latin typeface="Perpetua"/>
                <a:cs typeface="Perpetua"/>
              </a:rPr>
              <a:t> </a:t>
            </a:r>
            <a:r>
              <a:rPr sz="2100" dirty="0">
                <a:latin typeface="Perpetua"/>
                <a:cs typeface="Perpetua"/>
              </a:rPr>
              <a:t>salaries</a:t>
            </a:r>
            <a:r>
              <a:rPr sz="2100" spc="-30" dirty="0">
                <a:latin typeface="Perpetua"/>
                <a:cs typeface="Perpetua"/>
              </a:rPr>
              <a:t> </a:t>
            </a:r>
            <a:r>
              <a:rPr sz="2100" dirty="0">
                <a:latin typeface="Perpetua"/>
                <a:cs typeface="Perpetua"/>
              </a:rPr>
              <a:t>(in</a:t>
            </a:r>
            <a:r>
              <a:rPr sz="2100" spc="-30" dirty="0">
                <a:latin typeface="Perpetua"/>
                <a:cs typeface="Perpetua"/>
              </a:rPr>
              <a:t> </a:t>
            </a:r>
            <a:r>
              <a:rPr sz="2100" dirty="0">
                <a:latin typeface="Perpetua"/>
                <a:cs typeface="Perpetua"/>
              </a:rPr>
              <a:t>$000)</a:t>
            </a:r>
            <a:r>
              <a:rPr sz="2100" spc="-5" dirty="0">
                <a:latin typeface="Perpetua"/>
                <a:cs typeface="Perpetua"/>
              </a:rPr>
              <a:t> </a:t>
            </a:r>
            <a:r>
              <a:rPr sz="2100" dirty="0">
                <a:latin typeface="Perpetua"/>
                <a:cs typeface="Perpetua"/>
              </a:rPr>
              <a:t>and</a:t>
            </a:r>
            <a:r>
              <a:rPr sz="2100" spc="-35" dirty="0">
                <a:latin typeface="Perpetua"/>
                <a:cs typeface="Perpetua"/>
              </a:rPr>
              <a:t> </a:t>
            </a:r>
            <a:r>
              <a:rPr sz="2100" dirty="0">
                <a:latin typeface="Perpetua"/>
                <a:cs typeface="Perpetua"/>
              </a:rPr>
              <a:t>ROE</a:t>
            </a:r>
            <a:r>
              <a:rPr sz="2100" spc="-20" dirty="0">
                <a:latin typeface="Perpetua"/>
                <a:cs typeface="Perpetua"/>
              </a:rPr>
              <a:t> </a:t>
            </a:r>
            <a:r>
              <a:rPr sz="2100" dirty="0">
                <a:latin typeface="Perpetua"/>
                <a:cs typeface="Perpetua"/>
              </a:rPr>
              <a:t>(in</a:t>
            </a:r>
            <a:r>
              <a:rPr sz="2100" spc="-30" dirty="0">
                <a:latin typeface="Perpetua"/>
                <a:cs typeface="Perpetua"/>
              </a:rPr>
              <a:t> </a:t>
            </a:r>
            <a:r>
              <a:rPr sz="2100" dirty="0">
                <a:latin typeface="Perpetua"/>
                <a:cs typeface="Perpetua"/>
              </a:rPr>
              <a:t>%),</a:t>
            </a:r>
            <a:r>
              <a:rPr sz="2100" spc="-100" dirty="0">
                <a:latin typeface="Perpetua"/>
                <a:cs typeface="Perpetua"/>
              </a:rPr>
              <a:t> </a:t>
            </a:r>
            <a:r>
              <a:rPr sz="2100" dirty="0">
                <a:latin typeface="Perpetua"/>
                <a:cs typeface="Perpetua"/>
              </a:rPr>
              <a:t>estimated</a:t>
            </a:r>
            <a:r>
              <a:rPr sz="2100" spc="450" dirty="0">
                <a:latin typeface="Perpetua"/>
                <a:cs typeface="Perpetua"/>
              </a:rPr>
              <a:t> </a:t>
            </a:r>
            <a:r>
              <a:rPr sz="2100" dirty="0">
                <a:latin typeface="Perpetua"/>
                <a:cs typeface="Perpetua"/>
              </a:rPr>
              <a:t>on</a:t>
            </a:r>
            <a:r>
              <a:rPr sz="2100" spc="-30" dirty="0">
                <a:latin typeface="Perpetua"/>
                <a:cs typeface="Perpetua"/>
              </a:rPr>
              <a:t> </a:t>
            </a:r>
            <a:r>
              <a:rPr sz="2100" dirty="0">
                <a:latin typeface="Perpetua"/>
                <a:cs typeface="Perpetua"/>
              </a:rPr>
              <a:t>a</a:t>
            </a:r>
            <a:r>
              <a:rPr sz="2100" spc="-30" dirty="0">
                <a:latin typeface="Perpetua"/>
                <a:cs typeface="Perpetua"/>
              </a:rPr>
              <a:t> </a:t>
            </a:r>
            <a:r>
              <a:rPr sz="2100" spc="-10" dirty="0">
                <a:latin typeface="Perpetua"/>
                <a:cs typeface="Perpetua"/>
              </a:rPr>
              <a:t>sample</a:t>
            </a:r>
            <a:endParaRPr sz="2100">
              <a:latin typeface="Perpetua"/>
              <a:cs typeface="Perpetua"/>
            </a:endParaRPr>
          </a:p>
          <a:p>
            <a:pPr marL="12700">
              <a:lnSpc>
                <a:spcPts val="2395"/>
              </a:lnSpc>
            </a:pPr>
            <a:r>
              <a:rPr sz="2100" dirty="0">
                <a:latin typeface="Perpetua"/>
                <a:cs typeface="Perpetua"/>
              </a:rPr>
              <a:t>of</a:t>
            </a:r>
            <a:r>
              <a:rPr sz="2100" spc="-5" dirty="0">
                <a:latin typeface="Perpetua"/>
                <a:cs typeface="Perpetua"/>
              </a:rPr>
              <a:t> </a:t>
            </a:r>
            <a:r>
              <a:rPr sz="2100" dirty="0">
                <a:latin typeface="Perpetua"/>
                <a:cs typeface="Perpetua"/>
              </a:rPr>
              <a:t>209</a:t>
            </a:r>
            <a:r>
              <a:rPr sz="2100" spc="459" dirty="0">
                <a:latin typeface="Perpetua"/>
                <a:cs typeface="Perpetua"/>
              </a:rPr>
              <a:t> </a:t>
            </a:r>
            <a:r>
              <a:rPr sz="2100" spc="-10" dirty="0">
                <a:latin typeface="Perpetua"/>
                <a:cs typeface="Perpetua"/>
              </a:rPr>
              <a:t>CEOs:</a:t>
            </a:r>
            <a:endParaRPr sz="2100">
              <a:latin typeface="Perpetua"/>
              <a:cs typeface="Perpetua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8643619" y="6285030"/>
            <a:ext cx="236220" cy="2279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664"/>
              </a:lnSpc>
            </a:pPr>
            <a:r>
              <a:rPr sz="1400" spc="-25" dirty="0">
                <a:solidFill>
                  <a:srgbClr val="FFFFFF"/>
                </a:solidFill>
                <a:latin typeface="Franklin Gothic Medium"/>
                <a:cs typeface="Franklin Gothic Medium"/>
              </a:rPr>
              <a:t>20</a:t>
            </a:r>
            <a:endParaRPr sz="1400">
              <a:latin typeface="Franklin Gothic Medium"/>
              <a:cs typeface="Franklin Gothic Medium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906576" y="3312414"/>
            <a:ext cx="7245350" cy="633730"/>
          </a:xfrm>
          <a:prstGeom prst="rect">
            <a:avLst/>
          </a:prstGeom>
        </p:spPr>
        <p:txBody>
          <a:bodyPr vert="horz" wrap="square" lIns="0" tIns="48260" rIns="0" bIns="0" rtlCol="0">
            <a:spAutoFit/>
          </a:bodyPr>
          <a:lstStyle/>
          <a:p>
            <a:pPr marL="12700" marR="5080">
              <a:lnSpc>
                <a:spcPts val="2270"/>
              </a:lnSpc>
              <a:spcBef>
                <a:spcPts val="380"/>
              </a:spcBef>
            </a:pPr>
            <a:r>
              <a:rPr sz="2100" b="1" dirty="0">
                <a:latin typeface="Perpetua"/>
                <a:cs typeface="Perpetua"/>
              </a:rPr>
              <a:t>Example</a:t>
            </a:r>
            <a:r>
              <a:rPr sz="2100" b="1" spc="-15" dirty="0">
                <a:latin typeface="Perpetua"/>
                <a:cs typeface="Perpetua"/>
              </a:rPr>
              <a:t> </a:t>
            </a:r>
            <a:r>
              <a:rPr sz="2100" b="1" dirty="0">
                <a:latin typeface="Perpetua"/>
                <a:cs typeface="Perpetua"/>
              </a:rPr>
              <a:t>3</a:t>
            </a:r>
            <a:r>
              <a:rPr sz="2100" dirty="0">
                <a:latin typeface="Perpetua"/>
                <a:cs typeface="Perpetua"/>
              </a:rPr>
              <a:t>:</a:t>
            </a:r>
            <a:r>
              <a:rPr sz="2100" spc="-95" dirty="0">
                <a:latin typeface="Perpetua"/>
                <a:cs typeface="Perpetua"/>
              </a:rPr>
              <a:t> </a:t>
            </a:r>
            <a:r>
              <a:rPr sz="2100" dirty="0">
                <a:latin typeface="Perpetua"/>
                <a:cs typeface="Perpetua"/>
              </a:rPr>
              <a:t>wage</a:t>
            </a:r>
            <a:r>
              <a:rPr sz="2100" spc="-20" dirty="0">
                <a:latin typeface="Perpetua"/>
                <a:cs typeface="Perpetua"/>
              </a:rPr>
              <a:t> </a:t>
            </a:r>
            <a:r>
              <a:rPr sz="2100" dirty="0">
                <a:latin typeface="Perpetua"/>
                <a:cs typeface="Perpetua"/>
              </a:rPr>
              <a:t>($</a:t>
            </a:r>
            <a:r>
              <a:rPr sz="2100" spc="-30" dirty="0">
                <a:latin typeface="Perpetua"/>
                <a:cs typeface="Perpetua"/>
              </a:rPr>
              <a:t> </a:t>
            </a:r>
            <a:r>
              <a:rPr sz="2100" dirty="0">
                <a:latin typeface="Perpetua"/>
                <a:cs typeface="Perpetua"/>
              </a:rPr>
              <a:t>per</a:t>
            </a:r>
            <a:r>
              <a:rPr sz="2100" spc="-15" dirty="0">
                <a:latin typeface="Perpetua"/>
                <a:cs typeface="Perpetua"/>
              </a:rPr>
              <a:t> </a:t>
            </a:r>
            <a:r>
              <a:rPr sz="2100" dirty="0">
                <a:latin typeface="Perpetua"/>
                <a:cs typeface="Perpetua"/>
              </a:rPr>
              <a:t>hour)</a:t>
            </a:r>
            <a:r>
              <a:rPr sz="2100" spc="-5" dirty="0">
                <a:latin typeface="Perpetua"/>
                <a:cs typeface="Perpetua"/>
              </a:rPr>
              <a:t> </a:t>
            </a:r>
            <a:r>
              <a:rPr sz="2100" dirty="0">
                <a:latin typeface="Perpetua"/>
                <a:cs typeface="Perpetua"/>
              </a:rPr>
              <a:t>and</a:t>
            </a:r>
            <a:r>
              <a:rPr sz="2100" spc="-30" dirty="0">
                <a:latin typeface="Perpetua"/>
                <a:cs typeface="Perpetua"/>
              </a:rPr>
              <a:t> </a:t>
            </a:r>
            <a:r>
              <a:rPr sz="2100" dirty="0">
                <a:latin typeface="Perpetua"/>
                <a:cs typeface="Perpetua"/>
              </a:rPr>
              <a:t>years</a:t>
            </a:r>
            <a:r>
              <a:rPr sz="2100" spc="-5" dirty="0">
                <a:latin typeface="Perpetua"/>
                <a:cs typeface="Perpetua"/>
              </a:rPr>
              <a:t> </a:t>
            </a:r>
            <a:r>
              <a:rPr sz="2100" dirty="0">
                <a:latin typeface="Perpetua"/>
                <a:cs typeface="Perpetua"/>
              </a:rPr>
              <a:t>of</a:t>
            </a:r>
            <a:r>
              <a:rPr sz="2100" spc="-25" dirty="0">
                <a:latin typeface="Perpetua"/>
                <a:cs typeface="Perpetua"/>
              </a:rPr>
              <a:t> </a:t>
            </a:r>
            <a:r>
              <a:rPr sz="2100" spc="-10" dirty="0">
                <a:latin typeface="Perpetua"/>
                <a:cs typeface="Perpetua"/>
              </a:rPr>
              <a:t>education,</a:t>
            </a:r>
            <a:r>
              <a:rPr sz="2100" spc="-90" dirty="0">
                <a:latin typeface="Perpetua"/>
                <a:cs typeface="Perpetua"/>
              </a:rPr>
              <a:t> </a:t>
            </a:r>
            <a:r>
              <a:rPr sz="2100" dirty="0">
                <a:latin typeface="Perpetua"/>
                <a:cs typeface="Perpetua"/>
              </a:rPr>
              <a:t>on</a:t>
            </a:r>
            <a:r>
              <a:rPr sz="2100" spc="-25" dirty="0">
                <a:latin typeface="Perpetua"/>
                <a:cs typeface="Perpetua"/>
              </a:rPr>
              <a:t> </a:t>
            </a:r>
            <a:r>
              <a:rPr sz="2100" dirty="0">
                <a:latin typeface="Perpetua"/>
                <a:cs typeface="Perpetua"/>
              </a:rPr>
              <a:t>a</a:t>
            </a:r>
            <a:r>
              <a:rPr sz="2100" spc="-25" dirty="0">
                <a:latin typeface="Perpetua"/>
                <a:cs typeface="Perpetua"/>
              </a:rPr>
              <a:t> </a:t>
            </a:r>
            <a:r>
              <a:rPr sz="2100" dirty="0">
                <a:latin typeface="Perpetua"/>
                <a:cs typeface="Perpetua"/>
              </a:rPr>
              <a:t>sample</a:t>
            </a:r>
            <a:r>
              <a:rPr sz="2100" spc="-35" dirty="0">
                <a:latin typeface="Perpetua"/>
                <a:cs typeface="Perpetua"/>
              </a:rPr>
              <a:t> </a:t>
            </a:r>
            <a:r>
              <a:rPr sz="2100" dirty="0">
                <a:latin typeface="Perpetua"/>
                <a:cs typeface="Perpetua"/>
              </a:rPr>
              <a:t>of</a:t>
            </a:r>
            <a:r>
              <a:rPr sz="2100" spc="434" dirty="0">
                <a:latin typeface="Perpetua"/>
                <a:cs typeface="Perpetua"/>
              </a:rPr>
              <a:t> </a:t>
            </a:r>
            <a:r>
              <a:rPr sz="2100" spc="-25" dirty="0">
                <a:latin typeface="Perpetua"/>
                <a:cs typeface="Perpetua"/>
              </a:rPr>
              <a:t>526 </a:t>
            </a:r>
            <a:r>
              <a:rPr sz="2100" spc="-10" dirty="0">
                <a:latin typeface="Perpetua"/>
                <a:cs typeface="Perpetua"/>
              </a:rPr>
              <a:t>individuals:</a:t>
            </a:r>
            <a:endParaRPr sz="2100">
              <a:latin typeface="Perpetua"/>
              <a:cs typeface="Perpetua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881176" y="1380763"/>
            <a:ext cx="7667625" cy="1564640"/>
          </a:xfrm>
          <a:prstGeom prst="rect">
            <a:avLst/>
          </a:prstGeom>
        </p:spPr>
        <p:txBody>
          <a:bodyPr vert="horz" wrap="square" lIns="0" tIns="146685" rIns="0" bIns="0" rtlCol="0">
            <a:spAutoFit/>
          </a:bodyPr>
          <a:lstStyle/>
          <a:p>
            <a:pPr marR="267970" algn="ctr">
              <a:lnSpc>
                <a:spcPct val="100000"/>
              </a:lnSpc>
              <a:spcBef>
                <a:spcPts val="1155"/>
              </a:spcBef>
            </a:pPr>
            <a:r>
              <a:rPr sz="2200" i="1" spc="70" dirty="0">
                <a:latin typeface="Times New Roman"/>
                <a:cs typeface="Times New Roman"/>
              </a:rPr>
              <a:t>S</a:t>
            </a:r>
            <a:r>
              <a:rPr sz="1650" i="1" spc="104" baseline="-27777" dirty="0">
                <a:latin typeface="Times New Roman"/>
                <a:cs typeface="Times New Roman"/>
              </a:rPr>
              <a:t>i</a:t>
            </a:r>
            <a:r>
              <a:rPr sz="1650" i="1" spc="187" baseline="-27777" dirty="0">
                <a:latin typeface="Times New Roman"/>
                <a:cs typeface="Times New Roman"/>
              </a:rPr>
              <a:t>  </a:t>
            </a:r>
            <a:r>
              <a:rPr sz="2200" spc="70" dirty="0">
                <a:latin typeface="Symbol"/>
                <a:cs typeface="Symbol"/>
              </a:rPr>
              <a:t></a:t>
            </a:r>
            <a:r>
              <a:rPr sz="2200" spc="-90" dirty="0">
                <a:latin typeface="Times New Roman"/>
                <a:cs typeface="Times New Roman"/>
              </a:rPr>
              <a:t> </a:t>
            </a:r>
            <a:r>
              <a:rPr sz="2200" spc="95" dirty="0">
                <a:latin typeface="Times New Roman"/>
                <a:cs typeface="Times New Roman"/>
              </a:rPr>
              <a:t>963.191</a:t>
            </a:r>
            <a:r>
              <a:rPr sz="2200" spc="95" dirty="0">
                <a:latin typeface="Symbol"/>
                <a:cs typeface="Symbol"/>
              </a:rPr>
              <a:t></a:t>
            </a:r>
            <a:r>
              <a:rPr sz="2200" spc="95" dirty="0">
                <a:latin typeface="Times New Roman"/>
                <a:cs typeface="Times New Roman"/>
              </a:rPr>
              <a:t>18.501</a:t>
            </a:r>
            <a:r>
              <a:rPr sz="2200" spc="-245" dirty="0">
                <a:latin typeface="Times New Roman"/>
                <a:cs typeface="Times New Roman"/>
              </a:rPr>
              <a:t> </a:t>
            </a:r>
            <a:r>
              <a:rPr sz="2200" i="1" spc="40" dirty="0">
                <a:latin typeface="Times New Roman"/>
                <a:cs typeface="Times New Roman"/>
              </a:rPr>
              <a:t>roe</a:t>
            </a:r>
            <a:endParaRPr sz="2200">
              <a:latin typeface="Times New Roman"/>
              <a:cs typeface="Times New Roman"/>
            </a:endParaRPr>
          </a:p>
          <a:p>
            <a:pPr marL="38100">
              <a:lnSpc>
                <a:spcPct val="100000"/>
              </a:lnSpc>
              <a:spcBef>
                <a:spcPts val="960"/>
              </a:spcBef>
            </a:pPr>
            <a:r>
              <a:rPr sz="2100" dirty="0">
                <a:latin typeface="Perpetua"/>
                <a:cs typeface="Perpetua"/>
              </a:rPr>
              <a:t>How</a:t>
            </a:r>
            <a:r>
              <a:rPr sz="2100" spc="-60" dirty="0">
                <a:latin typeface="Perpetua"/>
                <a:cs typeface="Perpetua"/>
              </a:rPr>
              <a:t> </a:t>
            </a:r>
            <a:r>
              <a:rPr sz="2100" dirty="0">
                <a:latin typeface="Perpetua"/>
                <a:cs typeface="Perpetua"/>
              </a:rPr>
              <a:t>do</a:t>
            </a:r>
            <a:r>
              <a:rPr sz="2100" spc="-40" dirty="0">
                <a:latin typeface="Perpetua"/>
                <a:cs typeface="Perpetua"/>
              </a:rPr>
              <a:t> </a:t>
            </a:r>
            <a:r>
              <a:rPr sz="2100" dirty="0">
                <a:latin typeface="Perpetua"/>
                <a:cs typeface="Perpetua"/>
              </a:rPr>
              <a:t>we</a:t>
            </a:r>
            <a:r>
              <a:rPr sz="2100" spc="-55" dirty="0">
                <a:latin typeface="Perpetua"/>
                <a:cs typeface="Perpetua"/>
              </a:rPr>
              <a:t> </a:t>
            </a:r>
            <a:r>
              <a:rPr sz="2100" dirty="0">
                <a:latin typeface="Perpetua"/>
                <a:cs typeface="Perpetua"/>
              </a:rPr>
              <a:t>interpret</a:t>
            </a:r>
            <a:r>
              <a:rPr sz="2100" spc="-30" dirty="0">
                <a:latin typeface="Perpetua"/>
                <a:cs typeface="Perpetua"/>
              </a:rPr>
              <a:t> </a:t>
            </a:r>
            <a:r>
              <a:rPr sz="2100" dirty="0">
                <a:latin typeface="Perpetua"/>
                <a:cs typeface="Perpetua"/>
              </a:rPr>
              <a:t>the</a:t>
            </a:r>
            <a:r>
              <a:rPr sz="2100" spc="-45" dirty="0">
                <a:latin typeface="Perpetua"/>
                <a:cs typeface="Perpetua"/>
              </a:rPr>
              <a:t> </a:t>
            </a:r>
            <a:r>
              <a:rPr sz="2100" spc="-10" dirty="0">
                <a:latin typeface="Perpetua"/>
                <a:cs typeface="Perpetua"/>
              </a:rPr>
              <a:t>result?</a:t>
            </a:r>
            <a:endParaRPr sz="2100">
              <a:latin typeface="Perpetua"/>
              <a:cs typeface="Perpetua"/>
            </a:endParaRPr>
          </a:p>
          <a:p>
            <a:pPr marL="38100" marR="30480">
              <a:lnSpc>
                <a:spcPts val="2160"/>
              </a:lnSpc>
              <a:spcBef>
                <a:spcPts val="655"/>
              </a:spcBef>
            </a:pPr>
            <a:r>
              <a:rPr sz="2000" i="1" dirty="0">
                <a:latin typeface="Perpetua"/>
                <a:cs typeface="Perpetua"/>
              </a:rPr>
              <a:t>For</a:t>
            </a:r>
            <a:r>
              <a:rPr sz="2000" i="1" spc="215" dirty="0">
                <a:latin typeface="Perpetua"/>
                <a:cs typeface="Perpetua"/>
              </a:rPr>
              <a:t> </a:t>
            </a:r>
            <a:r>
              <a:rPr sz="2000" i="1" dirty="0">
                <a:latin typeface="Perpetua"/>
                <a:cs typeface="Perpetua"/>
              </a:rPr>
              <a:t>each</a:t>
            </a:r>
            <a:r>
              <a:rPr sz="2000" i="1" spc="220" dirty="0">
                <a:latin typeface="Perpetua"/>
                <a:cs typeface="Perpetua"/>
              </a:rPr>
              <a:t> </a:t>
            </a:r>
            <a:r>
              <a:rPr sz="2000" i="1" dirty="0">
                <a:latin typeface="Perpetua"/>
                <a:cs typeface="Perpetua"/>
              </a:rPr>
              <a:t>1%</a:t>
            </a:r>
            <a:r>
              <a:rPr sz="2000" i="1" spc="215" dirty="0">
                <a:latin typeface="Perpetua"/>
                <a:cs typeface="Perpetua"/>
              </a:rPr>
              <a:t> </a:t>
            </a:r>
            <a:r>
              <a:rPr sz="2000" i="1" dirty="0">
                <a:latin typeface="Perpetua"/>
                <a:cs typeface="Perpetua"/>
              </a:rPr>
              <a:t>increase</a:t>
            </a:r>
            <a:r>
              <a:rPr sz="2000" i="1" spc="210" dirty="0">
                <a:latin typeface="Perpetua"/>
                <a:cs typeface="Perpetua"/>
              </a:rPr>
              <a:t> </a:t>
            </a:r>
            <a:r>
              <a:rPr sz="2000" i="1" dirty="0">
                <a:latin typeface="Perpetua"/>
                <a:cs typeface="Perpetua"/>
              </a:rPr>
              <a:t>in</a:t>
            </a:r>
            <a:r>
              <a:rPr sz="2000" i="1" spc="220" dirty="0">
                <a:latin typeface="Perpetua"/>
                <a:cs typeface="Perpetua"/>
              </a:rPr>
              <a:t> </a:t>
            </a:r>
            <a:r>
              <a:rPr sz="2000" i="1" dirty="0">
                <a:latin typeface="Perpetua"/>
                <a:cs typeface="Perpetua"/>
              </a:rPr>
              <a:t>ROE</a:t>
            </a:r>
            <a:r>
              <a:rPr sz="2000" i="1" spc="215" dirty="0">
                <a:latin typeface="Perpetua"/>
                <a:cs typeface="Perpetua"/>
              </a:rPr>
              <a:t> </a:t>
            </a:r>
            <a:r>
              <a:rPr sz="2000" i="1" dirty="0">
                <a:latin typeface="Perpetua"/>
                <a:cs typeface="Perpetua"/>
              </a:rPr>
              <a:t>CEO</a:t>
            </a:r>
            <a:r>
              <a:rPr sz="2000" i="1" spc="210" dirty="0">
                <a:latin typeface="Perpetua"/>
                <a:cs typeface="Perpetua"/>
              </a:rPr>
              <a:t> </a:t>
            </a:r>
            <a:r>
              <a:rPr sz="2000" i="1" dirty="0">
                <a:latin typeface="Perpetua"/>
                <a:cs typeface="Perpetua"/>
              </a:rPr>
              <a:t>salaries</a:t>
            </a:r>
            <a:r>
              <a:rPr sz="2000" i="1" spc="215" dirty="0">
                <a:latin typeface="Perpetua"/>
                <a:cs typeface="Perpetua"/>
              </a:rPr>
              <a:t> </a:t>
            </a:r>
            <a:r>
              <a:rPr sz="2000" i="1" dirty="0">
                <a:latin typeface="Perpetua"/>
                <a:cs typeface="Perpetua"/>
              </a:rPr>
              <a:t>increase</a:t>
            </a:r>
            <a:r>
              <a:rPr sz="2000" i="1" spc="215" dirty="0">
                <a:latin typeface="Perpetua"/>
                <a:cs typeface="Perpetua"/>
              </a:rPr>
              <a:t> </a:t>
            </a:r>
            <a:r>
              <a:rPr sz="2000" i="1" dirty="0">
                <a:latin typeface="Perpetua"/>
                <a:cs typeface="Perpetua"/>
              </a:rPr>
              <a:t>by</a:t>
            </a:r>
            <a:r>
              <a:rPr sz="2000" i="1" spc="215" dirty="0">
                <a:latin typeface="Perpetua"/>
                <a:cs typeface="Perpetua"/>
              </a:rPr>
              <a:t> </a:t>
            </a:r>
            <a:r>
              <a:rPr sz="2000" i="1" dirty="0">
                <a:latin typeface="Perpetua"/>
                <a:cs typeface="Perpetua"/>
              </a:rPr>
              <a:t>$18,501.</a:t>
            </a:r>
            <a:r>
              <a:rPr sz="2000" i="1" spc="35" dirty="0">
                <a:latin typeface="Perpetua"/>
                <a:cs typeface="Perpetua"/>
              </a:rPr>
              <a:t> </a:t>
            </a:r>
            <a:r>
              <a:rPr sz="2000" i="1" dirty="0">
                <a:latin typeface="Perpetua"/>
                <a:cs typeface="Perpetua"/>
              </a:rPr>
              <a:t>When</a:t>
            </a:r>
            <a:r>
              <a:rPr sz="2000" i="1" spc="229" dirty="0">
                <a:latin typeface="Perpetua"/>
                <a:cs typeface="Perpetua"/>
              </a:rPr>
              <a:t> </a:t>
            </a:r>
            <a:r>
              <a:rPr sz="2000" i="1" dirty="0">
                <a:latin typeface="Perpetua"/>
                <a:cs typeface="Perpetua"/>
              </a:rPr>
              <a:t>ROE</a:t>
            </a:r>
            <a:r>
              <a:rPr sz="2000" i="1" spc="210" dirty="0">
                <a:latin typeface="Perpetua"/>
                <a:cs typeface="Perpetua"/>
              </a:rPr>
              <a:t> </a:t>
            </a:r>
            <a:r>
              <a:rPr sz="2000" i="1" dirty="0">
                <a:latin typeface="Perpetua"/>
                <a:cs typeface="Perpetua"/>
              </a:rPr>
              <a:t>is</a:t>
            </a:r>
            <a:r>
              <a:rPr sz="2000" i="1" spc="220" dirty="0">
                <a:latin typeface="Perpetua"/>
                <a:cs typeface="Perpetua"/>
              </a:rPr>
              <a:t> </a:t>
            </a:r>
            <a:r>
              <a:rPr sz="2000" i="1" dirty="0">
                <a:latin typeface="Perpetua"/>
                <a:cs typeface="Perpetua"/>
              </a:rPr>
              <a:t>0%</a:t>
            </a:r>
            <a:r>
              <a:rPr sz="2000" i="1" spc="229" dirty="0">
                <a:latin typeface="Perpetua"/>
                <a:cs typeface="Perpetua"/>
              </a:rPr>
              <a:t> </a:t>
            </a:r>
            <a:r>
              <a:rPr sz="2000" i="1" spc="-25" dirty="0">
                <a:latin typeface="Perpetua"/>
                <a:cs typeface="Perpetua"/>
              </a:rPr>
              <a:t>the </a:t>
            </a:r>
            <a:r>
              <a:rPr sz="2000" i="1" spc="-30" dirty="0">
                <a:latin typeface="Perpetua"/>
                <a:cs typeface="Perpetua"/>
              </a:rPr>
              <a:t>average</a:t>
            </a:r>
            <a:r>
              <a:rPr sz="2000" i="1" spc="-25" dirty="0">
                <a:latin typeface="Perpetua"/>
                <a:cs typeface="Perpetua"/>
              </a:rPr>
              <a:t> </a:t>
            </a:r>
            <a:r>
              <a:rPr sz="2000" i="1" dirty="0">
                <a:latin typeface="Perpetua"/>
                <a:cs typeface="Perpetua"/>
              </a:rPr>
              <a:t>CEO</a:t>
            </a:r>
            <a:r>
              <a:rPr sz="2000" i="1" spc="-45" dirty="0">
                <a:latin typeface="Perpetua"/>
                <a:cs typeface="Perpetua"/>
              </a:rPr>
              <a:t> </a:t>
            </a:r>
            <a:r>
              <a:rPr sz="2000" i="1" dirty="0">
                <a:latin typeface="Perpetua"/>
                <a:cs typeface="Perpetua"/>
              </a:rPr>
              <a:t>salary</a:t>
            </a:r>
            <a:r>
              <a:rPr sz="2000" i="1" spc="-45" dirty="0">
                <a:latin typeface="Perpetua"/>
                <a:cs typeface="Perpetua"/>
              </a:rPr>
              <a:t> </a:t>
            </a:r>
            <a:r>
              <a:rPr sz="2000" i="1" dirty="0">
                <a:latin typeface="Perpetua"/>
                <a:cs typeface="Perpetua"/>
              </a:rPr>
              <a:t>is</a:t>
            </a:r>
            <a:r>
              <a:rPr sz="2000" i="1" spc="-25" dirty="0">
                <a:latin typeface="Perpetua"/>
                <a:cs typeface="Perpetua"/>
              </a:rPr>
              <a:t> </a:t>
            </a:r>
            <a:r>
              <a:rPr sz="2000" i="1" spc="-10" dirty="0">
                <a:latin typeface="Perpetua"/>
                <a:cs typeface="Perpetua"/>
              </a:rPr>
              <a:t>$963,191</a:t>
            </a:r>
            <a:endParaRPr sz="2000">
              <a:latin typeface="Perpetua"/>
              <a:cs typeface="Perpetua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3146652" y="1399399"/>
            <a:ext cx="116205" cy="196215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1100" spc="-50" dirty="0">
                <a:latin typeface="Symbol"/>
                <a:cs typeface="Symbol"/>
              </a:rPr>
              <a:t></a:t>
            </a:r>
            <a:endParaRPr sz="1100">
              <a:latin typeface="Symbol"/>
              <a:cs typeface="Symbo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868476" y="3930339"/>
            <a:ext cx="7262495" cy="1761489"/>
          </a:xfrm>
          <a:prstGeom prst="rect">
            <a:avLst/>
          </a:prstGeom>
        </p:spPr>
        <p:txBody>
          <a:bodyPr vert="horz" wrap="square" lIns="0" tIns="41910" rIns="0" bIns="0" rtlCol="0">
            <a:spAutoFit/>
          </a:bodyPr>
          <a:lstStyle/>
          <a:p>
            <a:pPr marR="613410" algn="ctr">
              <a:lnSpc>
                <a:spcPct val="100000"/>
              </a:lnSpc>
              <a:spcBef>
                <a:spcPts val="330"/>
              </a:spcBef>
            </a:pPr>
            <a:r>
              <a:rPr sz="2250" i="1" spc="130" dirty="0">
                <a:latin typeface="Times New Roman"/>
                <a:cs typeface="Times New Roman"/>
              </a:rPr>
              <a:t>W</a:t>
            </a:r>
            <a:r>
              <a:rPr sz="1650" i="1" spc="195" baseline="-27777" dirty="0">
                <a:latin typeface="Times New Roman"/>
                <a:cs typeface="Times New Roman"/>
              </a:rPr>
              <a:t>i</a:t>
            </a:r>
            <a:r>
              <a:rPr sz="1650" i="1" spc="254" baseline="-27777" dirty="0">
                <a:latin typeface="Times New Roman"/>
                <a:cs typeface="Times New Roman"/>
              </a:rPr>
              <a:t>  </a:t>
            </a:r>
            <a:r>
              <a:rPr sz="2250" spc="235" dirty="0">
                <a:latin typeface="Symbol"/>
                <a:cs typeface="Symbol"/>
              </a:rPr>
              <a:t></a:t>
            </a:r>
            <a:r>
              <a:rPr sz="2250" spc="-20" dirty="0">
                <a:latin typeface="Times New Roman"/>
                <a:cs typeface="Times New Roman"/>
              </a:rPr>
              <a:t> </a:t>
            </a:r>
            <a:r>
              <a:rPr sz="2250" spc="160" dirty="0">
                <a:latin typeface="Symbol"/>
                <a:cs typeface="Symbol"/>
              </a:rPr>
              <a:t></a:t>
            </a:r>
            <a:r>
              <a:rPr sz="2250" spc="160" dirty="0">
                <a:latin typeface="Times New Roman"/>
                <a:cs typeface="Times New Roman"/>
              </a:rPr>
              <a:t>0.90</a:t>
            </a:r>
            <a:r>
              <a:rPr sz="2250" spc="-185" dirty="0">
                <a:latin typeface="Times New Roman"/>
                <a:cs typeface="Times New Roman"/>
              </a:rPr>
              <a:t> </a:t>
            </a:r>
            <a:r>
              <a:rPr sz="2250" spc="235" dirty="0">
                <a:latin typeface="Symbol"/>
                <a:cs typeface="Symbol"/>
              </a:rPr>
              <a:t></a:t>
            </a:r>
            <a:r>
              <a:rPr sz="2250" spc="-145" dirty="0">
                <a:latin typeface="Times New Roman"/>
                <a:cs typeface="Times New Roman"/>
              </a:rPr>
              <a:t> </a:t>
            </a:r>
            <a:r>
              <a:rPr sz="2250" spc="125" dirty="0">
                <a:latin typeface="Times New Roman"/>
                <a:cs typeface="Times New Roman"/>
              </a:rPr>
              <a:t>0.54</a:t>
            </a:r>
            <a:r>
              <a:rPr sz="2250" i="1" spc="125" dirty="0">
                <a:latin typeface="Times New Roman"/>
                <a:cs typeface="Times New Roman"/>
              </a:rPr>
              <a:t>educ</a:t>
            </a:r>
            <a:r>
              <a:rPr sz="1650" i="1" spc="187" baseline="-27777" dirty="0">
                <a:latin typeface="Times New Roman"/>
                <a:cs typeface="Times New Roman"/>
              </a:rPr>
              <a:t>i</a:t>
            </a:r>
            <a:endParaRPr sz="1650" baseline="-27777">
              <a:latin typeface="Times New Roman"/>
              <a:cs typeface="Times New Roman"/>
            </a:endParaRPr>
          </a:p>
          <a:p>
            <a:pPr marL="50800">
              <a:lnSpc>
                <a:spcPts val="2395"/>
              </a:lnSpc>
              <a:spcBef>
                <a:spcPts val="210"/>
              </a:spcBef>
            </a:pPr>
            <a:r>
              <a:rPr sz="2100" i="1" spc="-10" dirty="0">
                <a:latin typeface="Perpetua"/>
                <a:cs typeface="Perpetua"/>
              </a:rPr>
              <a:t>Negative</a:t>
            </a:r>
            <a:r>
              <a:rPr sz="2100" i="1" spc="-55" dirty="0">
                <a:latin typeface="Perpetua"/>
                <a:cs typeface="Perpetua"/>
              </a:rPr>
              <a:t> </a:t>
            </a:r>
            <a:r>
              <a:rPr sz="2100" i="1" spc="-10" dirty="0">
                <a:latin typeface="Perpetua"/>
                <a:cs typeface="Perpetua"/>
              </a:rPr>
              <a:t>intercept:</a:t>
            </a:r>
            <a:r>
              <a:rPr sz="2100" i="1" spc="-185" dirty="0">
                <a:latin typeface="Perpetua"/>
                <a:cs typeface="Perpetua"/>
              </a:rPr>
              <a:t> </a:t>
            </a:r>
            <a:r>
              <a:rPr sz="2100" i="1" dirty="0">
                <a:latin typeface="Perpetua"/>
                <a:cs typeface="Perpetua"/>
              </a:rPr>
              <a:t>nobody</a:t>
            </a:r>
            <a:r>
              <a:rPr sz="2100" i="1" spc="-35" dirty="0">
                <a:latin typeface="Perpetua"/>
                <a:cs typeface="Perpetua"/>
              </a:rPr>
              <a:t> </a:t>
            </a:r>
            <a:r>
              <a:rPr sz="2100" i="1" dirty="0">
                <a:latin typeface="Perpetua"/>
                <a:cs typeface="Perpetua"/>
              </a:rPr>
              <a:t>has</a:t>
            </a:r>
            <a:r>
              <a:rPr sz="2100" i="1" spc="-30" dirty="0">
                <a:latin typeface="Perpetua"/>
                <a:cs typeface="Perpetua"/>
              </a:rPr>
              <a:t> </a:t>
            </a:r>
            <a:r>
              <a:rPr sz="2100" i="1" dirty="0">
                <a:latin typeface="Perpetua"/>
                <a:cs typeface="Perpetua"/>
              </a:rPr>
              <a:t>0</a:t>
            </a:r>
            <a:r>
              <a:rPr sz="2100" i="1" spc="-35" dirty="0">
                <a:latin typeface="Perpetua"/>
                <a:cs typeface="Perpetua"/>
              </a:rPr>
              <a:t> </a:t>
            </a:r>
            <a:r>
              <a:rPr sz="2100" i="1" dirty="0">
                <a:latin typeface="Perpetua"/>
                <a:cs typeface="Perpetua"/>
              </a:rPr>
              <a:t>years</a:t>
            </a:r>
            <a:r>
              <a:rPr sz="2100" i="1" spc="-25" dirty="0">
                <a:latin typeface="Perpetua"/>
                <a:cs typeface="Perpetua"/>
              </a:rPr>
              <a:t> </a:t>
            </a:r>
            <a:r>
              <a:rPr sz="2100" i="1" dirty="0">
                <a:latin typeface="Perpetua"/>
                <a:cs typeface="Perpetua"/>
              </a:rPr>
              <a:t>of</a:t>
            </a:r>
            <a:r>
              <a:rPr sz="2100" i="1" spc="-40" dirty="0">
                <a:latin typeface="Perpetua"/>
                <a:cs typeface="Perpetua"/>
              </a:rPr>
              <a:t> </a:t>
            </a:r>
            <a:r>
              <a:rPr sz="2100" i="1" spc="-10" dirty="0">
                <a:latin typeface="Perpetua"/>
                <a:cs typeface="Perpetua"/>
              </a:rPr>
              <a:t>education;</a:t>
            </a:r>
            <a:r>
              <a:rPr sz="2100" i="1" spc="-185" dirty="0">
                <a:latin typeface="Perpetua"/>
                <a:cs typeface="Perpetua"/>
              </a:rPr>
              <a:t> </a:t>
            </a:r>
            <a:r>
              <a:rPr sz="2100" i="1" dirty="0">
                <a:latin typeface="Perpetua"/>
                <a:cs typeface="Perpetua"/>
              </a:rPr>
              <a:t>for</a:t>
            </a:r>
            <a:r>
              <a:rPr sz="2100" i="1" spc="-30" dirty="0">
                <a:latin typeface="Perpetua"/>
                <a:cs typeface="Perpetua"/>
              </a:rPr>
              <a:t> </a:t>
            </a:r>
            <a:r>
              <a:rPr sz="2100" i="1" dirty="0">
                <a:latin typeface="Perpetua"/>
                <a:cs typeface="Perpetua"/>
              </a:rPr>
              <a:t>each</a:t>
            </a:r>
            <a:r>
              <a:rPr sz="2100" i="1" spc="-20" dirty="0">
                <a:latin typeface="Perpetua"/>
                <a:cs typeface="Perpetua"/>
              </a:rPr>
              <a:t> </a:t>
            </a:r>
            <a:r>
              <a:rPr sz="2100" i="1" dirty="0">
                <a:latin typeface="Perpetua"/>
                <a:cs typeface="Perpetua"/>
              </a:rPr>
              <a:t>extra</a:t>
            </a:r>
            <a:r>
              <a:rPr sz="2100" i="1" spc="-25" dirty="0">
                <a:latin typeface="Perpetua"/>
                <a:cs typeface="Perpetua"/>
              </a:rPr>
              <a:t> </a:t>
            </a:r>
            <a:r>
              <a:rPr sz="2100" i="1" dirty="0">
                <a:latin typeface="Perpetua"/>
                <a:cs typeface="Perpetua"/>
              </a:rPr>
              <a:t>year</a:t>
            </a:r>
            <a:r>
              <a:rPr sz="2100" i="1" spc="-20" dirty="0">
                <a:latin typeface="Perpetua"/>
                <a:cs typeface="Perpetua"/>
              </a:rPr>
              <a:t> </a:t>
            </a:r>
            <a:r>
              <a:rPr sz="2100" i="1" dirty="0">
                <a:latin typeface="Perpetua"/>
                <a:cs typeface="Perpetua"/>
              </a:rPr>
              <a:t>of</a:t>
            </a:r>
            <a:r>
              <a:rPr sz="2100" i="1" spc="-50" dirty="0">
                <a:latin typeface="Perpetua"/>
                <a:cs typeface="Perpetua"/>
              </a:rPr>
              <a:t> </a:t>
            </a:r>
            <a:r>
              <a:rPr sz="2100" i="1" spc="-10" dirty="0">
                <a:latin typeface="Perpetua"/>
                <a:cs typeface="Perpetua"/>
              </a:rPr>
              <a:t>education</a:t>
            </a:r>
            <a:endParaRPr sz="2100">
              <a:latin typeface="Perpetua"/>
              <a:cs typeface="Perpetua"/>
            </a:endParaRPr>
          </a:p>
          <a:p>
            <a:pPr marL="50800">
              <a:lnSpc>
                <a:spcPts val="2395"/>
              </a:lnSpc>
            </a:pPr>
            <a:r>
              <a:rPr sz="2100" i="1" dirty="0">
                <a:latin typeface="Perpetua"/>
                <a:cs typeface="Perpetua"/>
              </a:rPr>
              <a:t>hourly</a:t>
            </a:r>
            <a:r>
              <a:rPr sz="2100" i="1" spc="-65" dirty="0">
                <a:latin typeface="Perpetua"/>
                <a:cs typeface="Perpetua"/>
              </a:rPr>
              <a:t> </a:t>
            </a:r>
            <a:r>
              <a:rPr sz="2100" i="1" spc="-20" dirty="0">
                <a:latin typeface="Perpetua"/>
                <a:cs typeface="Perpetua"/>
              </a:rPr>
              <a:t>wage</a:t>
            </a:r>
            <a:r>
              <a:rPr sz="2100" i="1" spc="-45" dirty="0">
                <a:latin typeface="Perpetua"/>
                <a:cs typeface="Perpetua"/>
              </a:rPr>
              <a:t> </a:t>
            </a:r>
            <a:r>
              <a:rPr sz="2100" i="1" dirty="0">
                <a:latin typeface="Perpetua"/>
                <a:cs typeface="Perpetua"/>
              </a:rPr>
              <a:t>increases</a:t>
            </a:r>
            <a:r>
              <a:rPr sz="2100" i="1" spc="-55" dirty="0">
                <a:latin typeface="Perpetua"/>
                <a:cs typeface="Perpetua"/>
              </a:rPr>
              <a:t> </a:t>
            </a:r>
            <a:r>
              <a:rPr sz="2100" i="1" dirty="0">
                <a:latin typeface="Perpetua"/>
                <a:cs typeface="Perpetua"/>
              </a:rPr>
              <a:t>by</a:t>
            </a:r>
            <a:r>
              <a:rPr sz="2100" i="1" spc="-65" dirty="0">
                <a:latin typeface="Perpetua"/>
                <a:cs typeface="Perpetua"/>
              </a:rPr>
              <a:t> </a:t>
            </a:r>
            <a:r>
              <a:rPr sz="2100" i="1" dirty="0">
                <a:latin typeface="Perpetua"/>
                <a:cs typeface="Perpetua"/>
              </a:rPr>
              <a:t>54</a:t>
            </a:r>
            <a:r>
              <a:rPr sz="2100" i="1" spc="-60" dirty="0">
                <a:latin typeface="Perpetua"/>
                <a:cs typeface="Perpetua"/>
              </a:rPr>
              <a:t> </a:t>
            </a:r>
            <a:r>
              <a:rPr sz="2100" i="1" spc="-20" dirty="0">
                <a:latin typeface="Perpetua"/>
                <a:cs typeface="Perpetua"/>
              </a:rPr>
              <a:t>cents</a:t>
            </a:r>
            <a:endParaRPr sz="2100">
              <a:latin typeface="Perpetua"/>
              <a:cs typeface="Perpetua"/>
            </a:endParaRPr>
          </a:p>
          <a:p>
            <a:pPr marL="50800">
              <a:lnSpc>
                <a:spcPct val="100000"/>
              </a:lnSpc>
              <a:spcBef>
                <a:spcPts val="3215"/>
              </a:spcBef>
            </a:pPr>
            <a:r>
              <a:rPr sz="2100" dirty="0">
                <a:latin typeface="Perpetua"/>
                <a:cs typeface="Perpetua"/>
              </a:rPr>
              <a:t>How</a:t>
            </a:r>
            <a:r>
              <a:rPr sz="2100" spc="-50" dirty="0">
                <a:latin typeface="Perpetua"/>
                <a:cs typeface="Perpetua"/>
              </a:rPr>
              <a:t> </a:t>
            </a:r>
            <a:r>
              <a:rPr sz="2100" dirty="0">
                <a:latin typeface="Perpetua"/>
                <a:cs typeface="Perpetua"/>
              </a:rPr>
              <a:t>do</a:t>
            </a:r>
            <a:r>
              <a:rPr sz="2100" spc="-50" dirty="0">
                <a:latin typeface="Perpetua"/>
                <a:cs typeface="Perpetua"/>
              </a:rPr>
              <a:t> </a:t>
            </a:r>
            <a:r>
              <a:rPr sz="2100" dirty="0">
                <a:latin typeface="Perpetua"/>
                <a:cs typeface="Perpetua"/>
              </a:rPr>
              <a:t>we</a:t>
            </a:r>
            <a:r>
              <a:rPr sz="2100" spc="-45" dirty="0">
                <a:latin typeface="Perpetua"/>
                <a:cs typeface="Perpetua"/>
              </a:rPr>
              <a:t> </a:t>
            </a:r>
            <a:r>
              <a:rPr sz="2100" dirty="0">
                <a:latin typeface="Perpetua"/>
                <a:cs typeface="Perpetua"/>
              </a:rPr>
              <a:t>interpret</a:t>
            </a:r>
            <a:r>
              <a:rPr sz="2100" spc="-35" dirty="0">
                <a:latin typeface="Perpetua"/>
                <a:cs typeface="Perpetua"/>
              </a:rPr>
              <a:t> </a:t>
            </a:r>
            <a:r>
              <a:rPr sz="2100" dirty="0">
                <a:latin typeface="Perpetua"/>
                <a:cs typeface="Perpetua"/>
              </a:rPr>
              <a:t>the</a:t>
            </a:r>
            <a:r>
              <a:rPr sz="2100" spc="-40" dirty="0">
                <a:latin typeface="Perpetua"/>
                <a:cs typeface="Perpetua"/>
              </a:rPr>
              <a:t> </a:t>
            </a:r>
            <a:r>
              <a:rPr sz="2100" spc="-10" dirty="0">
                <a:latin typeface="Perpetua"/>
                <a:cs typeface="Perpetua"/>
              </a:rPr>
              <a:t>results?</a:t>
            </a:r>
            <a:endParaRPr sz="2100">
              <a:latin typeface="Perpetua"/>
              <a:cs typeface="Perpetua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2826153" y="3847065"/>
            <a:ext cx="128905" cy="19748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1100" spc="85" dirty="0">
                <a:latin typeface="Symbol"/>
                <a:cs typeface="Symbol"/>
              </a:rPr>
              <a:t></a:t>
            </a:r>
            <a:endParaRPr sz="1100">
              <a:latin typeface="Symbol"/>
              <a:cs typeface="Symbol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8532876" y="6237732"/>
            <a:ext cx="457200" cy="457200"/>
          </a:xfrm>
          <a:custGeom>
            <a:avLst/>
            <a:gdLst/>
            <a:ahLst/>
            <a:cxnLst/>
            <a:rect l="l" t="t" r="r" b="b"/>
            <a:pathLst>
              <a:path w="457200" h="457200">
                <a:moveTo>
                  <a:pt x="228600" y="0"/>
                </a:moveTo>
                <a:lnTo>
                  <a:pt x="182533" y="4644"/>
                </a:lnTo>
                <a:lnTo>
                  <a:pt x="139624" y="17964"/>
                </a:lnTo>
                <a:lnTo>
                  <a:pt x="100793" y="39041"/>
                </a:lnTo>
                <a:lnTo>
                  <a:pt x="66960" y="66955"/>
                </a:lnTo>
                <a:lnTo>
                  <a:pt x="39045" y="100788"/>
                </a:lnTo>
                <a:lnTo>
                  <a:pt x="17966" y="139619"/>
                </a:lnTo>
                <a:lnTo>
                  <a:pt x="4644" y="182529"/>
                </a:lnTo>
                <a:lnTo>
                  <a:pt x="0" y="228600"/>
                </a:lnTo>
                <a:lnTo>
                  <a:pt x="4644" y="274670"/>
                </a:lnTo>
                <a:lnTo>
                  <a:pt x="17966" y="317580"/>
                </a:lnTo>
                <a:lnTo>
                  <a:pt x="39045" y="356411"/>
                </a:lnTo>
                <a:lnTo>
                  <a:pt x="66960" y="390244"/>
                </a:lnTo>
                <a:lnTo>
                  <a:pt x="100793" y="418158"/>
                </a:lnTo>
                <a:lnTo>
                  <a:pt x="139624" y="439235"/>
                </a:lnTo>
                <a:lnTo>
                  <a:pt x="182533" y="452555"/>
                </a:lnTo>
                <a:lnTo>
                  <a:pt x="228600" y="457200"/>
                </a:lnTo>
                <a:lnTo>
                  <a:pt x="274666" y="452555"/>
                </a:lnTo>
                <a:lnTo>
                  <a:pt x="317575" y="439235"/>
                </a:lnTo>
                <a:lnTo>
                  <a:pt x="356406" y="418158"/>
                </a:lnTo>
                <a:lnTo>
                  <a:pt x="390239" y="390244"/>
                </a:lnTo>
                <a:lnTo>
                  <a:pt x="418154" y="356411"/>
                </a:lnTo>
                <a:lnTo>
                  <a:pt x="439233" y="317580"/>
                </a:lnTo>
                <a:lnTo>
                  <a:pt x="452555" y="274670"/>
                </a:lnTo>
                <a:lnTo>
                  <a:pt x="457200" y="228600"/>
                </a:lnTo>
                <a:lnTo>
                  <a:pt x="452555" y="182529"/>
                </a:lnTo>
                <a:lnTo>
                  <a:pt x="439233" y="139619"/>
                </a:lnTo>
                <a:lnTo>
                  <a:pt x="418154" y="100788"/>
                </a:lnTo>
                <a:lnTo>
                  <a:pt x="390239" y="66955"/>
                </a:lnTo>
                <a:lnTo>
                  <a:pt x="356406" y="39041"/>
                </a:lnTo>
                <a:lnTo>
                  <a:pt x="317575" y="17964"/>
                </a:lnTo>
                <a:lnTo>
                  <a:pt x="274666" y="4644"/>
                </a:lnTo>
                <a:lnTo>
                  <a:pt x="228600" y="0"/>
                </a:lnTo>
                <a:close/>
              </a:path>
            </a:pathLst>
          </a:custGeom>
          <a:solidFill>
            <a:srgbClr val="D2471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600200" y="914400"/>
            <a:ext cx="5788025" cy="367408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300" b="1" dirty="0">
                <a:solidFill>
                  <a:schemeClr val="tx1"/>
                </a:solidFill>
              </a:rPr>
              <a:t>One</a:t>
            </a:r>
            <a:r>
              <a:rPr sz="2300" b="1" spc="-65" dirty="0">
                <a:solidFill>
                  <a:schemeClr val="tx1"/>
                </a:solidFill>
              </a:rPr>
              <a:t> </a:t>
            </a:r>
            <a:r>
              <a:rPr sz="2300" b="1" dirty="0">
                <a:solidFill>
                  <a:schemeClr val="tx1"/>
                </a:solidFill>
              </a:rPr>
              <a:t>important</a:t>
            </a:r>
            <a:r>
              <a:rPr sz="2300" b="1" spc="-65" dirty="0">
                <a:solidFill>
                  <a:schemeClr val="tx1"/>
                </a:solidFill>
              </a:rPr>
              <a:t> </a:t>
            </a:r>
            <a:r>
              <a:rPr sz="2300" b="1" dirty="0">
                <a:solidFill>
                  <a:schemeClr val="tx1"/>
                </a:solidFill>
              </a:rPr>
              <a:t>thing</a:t>
            </a:r>
            <a:r>
              <a:rPr sz="2300" b="1" spc="-45" dirty="0">
                <a:solidFill>
                  <a:schemeClr val="tx1"/>
                </a:solidFill>
              </a:rPr>
              <a:t> </a:t>
            </a:r>
            <a:r>
              <a:rPr sz="2300" b="1" dirty="0">
                <a:solidFill>
                  <a:schemeClr val="tx1"/>
                </a:solidFill>
              </a:rPr>
              <a:t>you</a:t>
            </a:r>
            <a:r>
              <a:rPr sz="2300" b="1" spc="-45" dirty="0">
                <a:solidFill>
                  <a:schemeClr val="tx1"/>
                </a:solidFill>
              </a:rPr>
              <a:t> </a:t>
            </a:r>
            <a:r>
              <a:rPr sz="2300" b="1" dirty="0">
                <a:solidFill>
                  <a:schemeClr val="tx1"/>
                </a:solidFill>
              </a:rPr>
              <a:t>must</a:t>
            </a:r>
            <a:r>
              <a:rPr sz="2300" b="1" spc="-45" dirty="0">
                <a:solidFill>
                  <a:schemeClr val="tx1"/>
                </a:solidFill>
              </a:rPr>
              <a:t> </a:t>
            </a:r>
            <a:r>
              <a:rPr sz="2300" b="1" spc="-20" dirty="0">
                <a:solidFill>
                  <a:schemeClr val="tx1"/>
                </a:solidFill>
              </a:rPr>
              <a:t>know</a:t>
            </a:r>
            <a:endParaRPr sz="2300" b="1" dirty="0">
              <a:solidFill>
                <a:schemeClr val="tx1"/>
              </a:solidFill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8646668" y="6356963"/>
            <a:ext cx="224154" cy="2279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664"/>
              </a:lnSpc>
            </a:pPr>
            <a:r>
              <a:rPr sz="1400" spc="-25" dirty="0">
                <a:solidFill>
                  <a:srgbClr val="FFFFFF"/>
                </a:solidFill>
                <a:latin typeface="Franklin Gothic Medium"/>
                <a:cs typeface="Franklin Gothic Medium"/>
              </a:rPr>
              <a:t>21</a:t>
            </a:r>
            <a:endParaRPr sz="1400">
              <a:latin typeface="Franklin Gothic Medium"/>
              <a:cs typeface="Franklin Gothic Medium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942644" y="1524000"/>
            <a:ext cx="7714615" cy="4478020"/>
          </a:xfrm>
          <a:prstGeom prst="rect">
            <a:avLst/>
          </a:prstGeom>
        </p:spPr>
        <p:txBody>
          <a:bodyPr vert="horz" wrap="square" lIns="0" tIns="89535" rIns="0" bIns="0" rtlCol="0">
            <a:spAutoFit/>
          </a:bodyPr>
          <a:lstStyle/>
          <a:p>
            <a:pPr marL="63500">
              <a:lnSpc>
                <a:spcPct val="100000"/>
              </a:lnSpc>
              <a:spcBef>
                <a:spcPts val="705"/>
              </a:spcBef>
            </a:pPr>
            <a:r>
              <a:rPr sz="2200" dirty="0">
                <a:latin typeface="Perpetua"/>
                <a:cs typeface="Perpetua"/>
              </a:rPr>
              <a:t>Many</a:t>
            </a:r>
            <a:r>
              <a:rPr sz="2200" spc="-65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economic</a:t>
            </a:r>
            <a:r>
              <a:rPr sz="2200" spc="-50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(econometric)</a:t>
            </a:r>
            <a:r>
              <a:rPr sz="2200" spc="-50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models</a:t>
            </a:r>
            <a:r>
              <a:rPr sz="2200" spc="-60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are</a:t>
            </a:r>
            <a:r>
              <a:rPr sz="2200" spc="-75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expressed</a:t>
            </a:r>
            <a:r>
              <a:rPr sz="2200" spc="-45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in</a:t>
            </a:r>
            <a:r>
              <a:rPr sz="2200" spc="-65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natural</a:t>
            </a:r>
            <a:r>
              <a:rPr sz="2200" spc="-75" dirty="0">
                <a:latin typeface="Perpetua"/>
                <a:cs typeface="Perpetua"/>
              </a:rPr>
              <a:t> </a:t>
            </a:r>
            <a:r>
              <a:rPr sz="2200" spc="-10" dirty="0">
                <a:latin typeface="Perpetua"/>
                <a:cs typeface="Perpetua"/>
              </a:rPr>
              <a:t>logs.</a:t>
            </a:r>
            <a:endParaRPr sz="2200" dirty="0">
              <a:latin typeface="Perpetua"/>
              <a:cs typeface="Perpetua"/>
            </a:endParaRPr>
          </a:p>
          <a:p>
            <a:pPr marL="63500" marR="55880">
              <a:lnSpc>
                <a:spcPct val="100000"/>
              </a:lnSpc>
              <a:spcBef>
                <a:spcPts val="605"/>
              </a:spcBef>
            </a:pPr>
            <a:r>
              <a:rPr sz="2200" b="1" i="1" dirty="0">
                <a:latin typeface="Perpetua"/>
                <a:cs typeface="Perpetua"/>
              </a:rPr>
              <a:t>If</a:t>
            </a:r>
            <a:r>
              <a:rPr sz="2200" b="1" i="1" spc="225" dirty="0">
                <a:latin typeface="Perpetua"/>
                <a:cs typeface="Perpetua"/>
              </a:rPr>
              <a:t> </a:t>
            </a:r>
            <a:r>
              <a:rPr sz="2200" b="1" i="1" dirty="0">
                <a:latin typeface="Perpetua"/>
                <a:cs typeface="Perpetua"/>
              </a:rPr>
              <a:t>both</a:t>
            </a:r>
            <a:r>
              <a:rPr sz="2200" b="1" i="1" spc="235" dirty="0">
                <a:latin typeface="Perpetua"/>
                <a:cs typeface="Perpetua"/>
              </a:rPr>
              <a:t> </a:t>
            </a:r>
            <a:r>
              <a:rPr sz="2200" b="1" i="1" dirty="0">
                <a:latin typeface="Perpetua"/>
                <a:cs typeface="Perpetua"/>
              </a:rPr>
              <a:t>the</a:t>
            </a:r>
            <a:r>
              <a:rPr sz="2200" b="1" i="1" spc="220" dirty="0">
                <a:latin typeface="Perpetua"/>
                <a:cs typeface="Perpetua"/>
              </a:rPr>
              <a:t> </a:t>
            </a:r>
            <a:r>
              <a:rPr sz="2200" b="1" i="1" dirty="0">
                <a:latin typeface="Perpetua"/>
                <a:cs typeface="Perpetua"/>
              </a:rPr>
              <a:t>dependent</a:t>
            </a:r>
            <a:r>
              <a:rPr sz="2200" b="1" i="1" spc="229" dirty="0">
                <a:latin typeface="Perpetua"/>
                <a:cs typeface="Perpetua"/>
              </a:rPr>
              <a:t> </a:t>
            </a:r>
            <a:r>
              <a:rPr sz="2200" b="1" i="1" dirty="0">
                <a:latin typeface="Perpetua"/>
                <a:cs typeface="Perpetua"/>
              </a:rPr>
              <a:t>and</a:t>
            </a:r>
            <a:r>
              <a:rPr sz="2200" b="1" i="1" spc="229" dirty="0">
                <a:latin typeface="Perpetua"/>
                <a:cs typeface="Perpetua"/>
              </a:rPr>
              <a:t> </a:t>
            </a:r>
            <a:r>
              <a:rPr sz="2200" b="1" i="1" dirty="0">
                <a:latin typeface="Perpetua"/>
                <a:cs typeface="Perpetua"/>
              </a:rPr>
              <a:t>independent</a:t>
            </a:r>
            <a:r>
              <a:rPr sz="2200" b="1" i="1" spc="250" dirty="0">
                <a:latin typeface="Perpetua"/>
                <a:cs typeface="Perpetua"/>
              </a:rPr>
              <a:t> </a:t>
            </a:r>
            <a:r>
              <a:rPr sz="2200" b="1" i="1" dirty="0">
                <a:latin typeface="Perpetua"/>
                <a:cs typeface="Perpetua"/>
              </a:rPr>
              <a:t>variables</a:t>
            </a:r>
            <a:r>
              <a:rPr sz="2200" b="1" i="1" spc="229" dirty="0">
                <a:latin typeface="Perpetua"/>
                <a:cs typeface="Perpetua"/>
              </a:rPr>
              <a:t> </a:t>
            </a:r>
            <a:r>
              <a:rPr sz="2200" b="1" i="1" dirty="0">
                <a:latin typeface="Perpetua"/>
                <a:cs typeface="Perpetua"/>
              </a:rPr>
              <a:t>of</a:t>
            </a:r>
            <a:r>
              <a:rPr sz="2200" b="1" i="1" spc="225" dirty="0">
                <a:latin typeface="Perpetua"/>
                <a:cs typeface="Perpetua"/>
              </a:rPr>
              <a:t> </a:t>
            </a:r>
            <a:r>
              <a:rPr sz="2200" b="1" i="1" dirty="0">
                <a:latin typeface="Perpetua"/>
                <a:cs typeface="Perpetua"/>
              </a:rPr>
              <a:t>your</a:t>
            </a:r>
            <a:r>
              <a:rPr sz="2200" b="1" i="1" spc="240" dirty="0">
                <a:latin typeface="Perpetua"/>
                <a:cs typeface="Perpetua"/>
              </a:rPr>
              <a:t> </a:t>
            </a:r>
            <a:r>
              <a:rPr sz="2200" b="1" i="1" spc="-10" dirty="0">
                <a:latin typeface="Perpetua"/>
                <a:cs typeface="Perpetua"/>
              </a:rPr>
              <a:t>regression </a:t>
            </a:r>
            <a:r>
              <a:rPr sz="2200" b="1" i="1" dirty="0">
                <a:latin typeface="Perpetua"/>
                <a:cs typeface="Perpetua"/>
              </a:rPr>
              <a:t>are</a:t>
            </a:r>
            <a:r>
              <a:rPr sz="2200" b="1" i="1" spc="-55" dirty="0">
                <a:latin typeface="Perpetua"/>
                <a:cs typeface="Perpetua"/>
              </a:rPr>
              <a:t> </a:t>
            </a:r>
            <a:r>
              <a:rPr sz="2200" b="1" i="1" dirty="0">
                <a:latin typeface="Perpetua"/>
                <a:cs typeface="Perpetua"/>
              </a:rPr>
              <a:t>in</a:t>
            </a:r>
            <a:r>
              <a:rPr sz="2200" b="1" i="1" spc="-40" dirty="0">
                <a:latin typeface="Perpetua"/>
                <a:cs typeface="Perpetua"/>
              </a:rPr>
              <a:t> </a:t>
            </a:r>
            <a:r>
              <a:rPr sz="2200" b="1" i="1" dirty="0">
                <a:latin typeface="Perpetua"/>
                <a:cs typeface="Perpetua"/>
              </a:rPr>
              <a:t>natural</a:t>
            </a:r>
            <a:r>
              <a:rPr sz="2200" b="1" i="1" spc="-40" dirty="0">
                <a:latin typeface="Perpetua"/>
                <a:cs typeface="Perpetua"/>
              </a:rPr>
              <a:t> </a:t>
            </a:r>
            <a:r>
              <a:rPr sz="2200" b="1" i="1" dirty="0">
                <a:latin typeface="Perpetua"/>
                <a:cs typeface="Perpetua"/>
              </a:rPr>
              <a:t>logs</a:t>
            </a:r>
            <a:r>
              <a:rPr sz="2200" b="1" i="1" spc="-30" dirty="0">
                <a:latin typeface="Perpetua"/>
                <a:cs typeface="Perpetua"/>
              </a:rPr>
              <a:t> </a:t>
            </a:r>
            <a:r>
              <a:rPr sz="2200" b="1" i="1" dirty="0">
                <a:latin typeface="Perpetua"/>
                <a:cs typeface="Perpetua"/>
              </a:rPr>
              <a:t>then</a:t>
            </a:r>
            <a:r>
              <a:rPr sz="2200" b="1" i="1" spc="-40" dirty="0">
                <a:latin typeface="Perpetua"/>
                <a:cs typeface="Perpetua"/>
              </a:rPr>
              <a:t> </a:t>
            </a:r>
            <a:r>
              <a:rPr sz="2200" b="1" i="1" dirty="0">
                <a:latin typeface="Perpetua"/>
                <a:cs typeface="Perpetua"/>
              </a:rPr>
              <a:t>the</a:t>
            </a:r>
            <a:r>
              <a:rPr sz="2200" b="1" i="1" spc="-45" dirty="0">
                <a:latin typeface="Perpetua"/>
                <a:cs typeface="Perpetua"/>
              </a:rPr>
              <a:t> </a:t>
            </a:r>
            <a:r>
              <a:rPr sz="2200" b="1" i="1" dirty="0">
                <a:latin typeface="Perpetua"/>
                <a:cs typeface="Perpetua"/>
              </a:rPr>
              <a:t>slope</a:t>
            </a:r>
            <a:r>
              <a:rPr sz="2200" b="1" i="1" spc="-55" dirty="0">
                <a:latin typeface="Perpetua"/>
                <a:cs typeface="Perpetua"/>
              </a:rPr>
              <a:t> </a:t>
            </a:r>
            <a:r>
              <a:rPr sz="2200" b="1" i="1" dirty="0">
                <a:latin typeface="Perpetua"/>
                <a:cs typeface="Perpetua"/>
              </a:rPr>
              <a:t>coefficient</a:t>
            </a:r>
            <a:r>
              <a:rPr sz="2200" b="1" i="1" spc="-35" dirty="0">
                <a:latin typeface="Perpetua"/>
                <a:cs typeface="Perpetua"/>
              </a:rPr>
              <a:t> </a:t>
            </a:r>
            <a:r>
              <a:rPr sz="2200" b="1" i="1" dirty="0">
                <a:latin typeface="Perpetua"/>
                <a:cs typeface="Perpetua"/>
              </a:rPr>
              <a:t>is</a:t>
            </a:r>
            <a:r>
              <a:rPr sz="2200" b="1" i="1" spc="-40" dirty="0">
                <a:latin typeface="Perpetua"/>
                <a:cs typeface="Perpetua"/>
              </a:rPr>
              <a:t> </a:t>
            </a:r>
            <a:r>
              <a:rPr sz="2200" b="1" i="1" dirty="0">
                <a:latin typeface="Perpetua"/>
                <a:cs typeface="Perpetua"/>
              </a:rPr>
              <a:t>an</a:t>
            </a:r>
            <a:r>
              <a:rPr sz="2200" b="1" i="1" spc="-50" dirty="0">
                <a:latin typeface="Perpetua"/>
                <a:cs typeface="Perpetua"/>
              </a:rPr>
              <a:t> </a:t>
            </a:r>
            <a:r>
              <a:rPr sz="2200" b="1" i="1" u="sng" spc="-10" dirty="0">
                <a:uFill>
                  <a:solidFill>
                    <a:srgbClr val="000000"/>
                  </a:solidFill>
                </a:uFill>
                <a:latin typeface="Perpetua"/>
                <a:cs typeface="Perpetua"/>
              </a:rPr>
              <a:t>elasticity.</a:t>
            </a:r>
            <a:endParaRPr sz="2200" dirty="0">
              <a:latin typeface="Perpetua"/>
              <a:cs typeface="Perpetua"/>
            </a:endParaRPr>
          </a:p>
          <a:p>
            <a:pPr marL="63500">
              <a:lnSpc>
                <a:spcPct val="100000"/>
              </a:lnSpc>
              <a:spcBef>
                <a:spcPts val="600"/>
              </a:spcBef>
            </a:pPr>
            <a:r>
              <a:rPr sz="2200" spc="-20" dirty="0">
                <a:latin typeface="Perpetua"/>
                <a:cs typeface="Perpetua"/>
              </a:rPr>
              <a:t>I.e.</a:t>
            </a:r>
            <a:endParaRPr sz="2200" dirty="0">
              <a:latin typeface="Perpetua"/>
              <a:cs typeface="Perpetua"/>
            </a:endParaRPr>
          </a:p>
          <a:p>
            <a:pPr marL="1892300">
              <a:lnSpc>
                <a:spcPct val="100000"/>
              </a:lnSpc>
              <a:spcBef>
                <a:spcPts val="600"/>
              </a:spcBef>
            </a:pPr>
            <a:r>
              <a:rPr sz="2200" dirty="0">
                <a:latin typeface="Perpetua"/>
                <a:cs typeface="Perpetua"/>
              </a:rPr>
              <a:t>Y</a:t>
            </a:r>
            <a:r>
              <a:rPr sz="2175" baseline="-21072" dirty="0">
                <a:latin typeface="Perpetua"/>
                <a:cs typeface="Perpetua"/>
              </a:rPr>
              <a:t>i</a:t>
            </a:r>
            <a:r>
              <a:rPr sz="2175" spc="232" baseline="-21072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=</a:t>
            </a:r>
            <a:r>
              <a:rPr sz="2200" spc="-15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0.9</a:t>
            </a:r>
            <a:r>
              <a:rPr sz="2200" spc="-10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+</a:t>
            </a:r>
            <a:r>
              <a:rPr sz="2200" spc="-15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0.16 X</a:t>
            </a:r>
            <a:r>
              <a:rPr sz="2175" baseline="-21072" dirty="0">
                <a:latin typeface="Perpetua"/>
                <a:cs typeface="Perpetua"/>
              </a:rPr>
              <a:t>i</a:t>
            </a:r>
            <a:r>
              <a:rPr sz="2175" spc="225" baseline="-21072" dirty="0">
                <a:latin typeface="Perpetua"/>
                <a:cs typeface="Perpetua"/>
              </a:rPr>
              <a:t> </a:t>
            </a:r>
            <a:r>
              <a:rPr sz="2200" spc="-25" dirty="0">
                <a:latin typeface="Perpetua"/>
                <a:cs typeface="Perpetua"/>
              </a:rPr>
              <a:t>+u</a:t>
            </a:r>
            <a:r>
              <a:rPr sz="2175" spc="-37" baseline="-21072" dirty="0">
                <a:latin typeface="Perpetua"/>
                <a:cs typeface="Perpetua"/>
              </a:rPr>
              <a:t>i</a:t>
            </a:r>
            <a:endParaRPr sz="2175" baseline="-21072" dirty="0">
              <a:latin typeface="Perpetua"/>
              <a:cs typeface="Perpetua"/>
            </a:endParaRPr>
          </a:p>
          <a:p>
            <a:pPr marL="63500">
              <a:lnSpc>
                <a:spcPct val="100000"/>
              </a:lnSpc>
              <a:spcBef>
                <a:spcPts val="600"/>
              </a:spcBef>
            </a:pPr>
            <a:r>
              <a:rPr sz="2200" dirty="0">
                <a:latin typeface="Perpetua"/>
                <a:cs typeface="Perpetua"/>
              </a:rPr>
              <a:t>means</a:t>
            </a:r>
            <a:r>
              <a:rPr sz="2200" spc="-30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that</a:t>
            </a:r>
            <a:r>
              <a:rPr sz="2200" spc="-35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a</a:t>
            </a:r>
            <a:r>
              <a:rPr sz="2200" spc="-15" dirty="0">
                <a:latin typeface="Perpetua"/>
                <a:cs typeface="Perpetua"/>
              </a:rPr>
              <a:t> </a:t>
            </a:r>
            <a:r>
              <a:rPr sz="2200" b="1" i="1" spc="-10" dirty="0">
                <a:latin typeface="Perpetua"/>
                <a:cs typeface="Perpetua"/>
              </a:rPr>
              <a:t>1-</a:t>
            </a:r>
            <a:r>
              <a:rPr sz="2200" b="1" i="1" dirty="0">
                <a:latin typeface="Perpetua"/>
                <a:cs typeface="Perpetua"/>
              </a:rPr>
              <a:t>unit</a:t>
            </a:r>
            <a:r>
              <a:rPr sz="2200" b="1" i="1" spc="-10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increase</a:t>
            </a:r>
            <a:r>
              <a:rPr sz="2200" spc="-25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in</a:t>
            </a:r>
            <a:r>
              <a:rPr sz="2200" spc="-25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X</a:t>
            </a:r>
            <a:r>
              <a:rPr sz="2200" spc="-35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leads</a:t>
            </a:r>
            <a:r>
              <a:rPr sz="2200" spc="-25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to</a:t>
            </a:r>
            <a:r>
              <a:rPr sz="2200" spc="-30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a</a:t>
            </a:r>
            <a:r>
              <a:rPr sz="2200" spc="-10" dirty="0">
                <a:latin typeface="Perpetua"/>
                <a:cs typeface="Perpetua"/>
              </a:rPr>
              <a:t> </a:t>
            </a:r>
            <a:r>
              <a:rPr sz="2200" b="1" i="1" dirty="0">
                <a:latin typeface="Perpetua"/>
                <a:cs typeface="Perpetua"/>
              </a:rPr>
              <a:t>0.16</a:t>
            </a:r>
            <a:r>
              <a:rPr sz="2200" b="1" i="1" spc="-25" dirty="0">
                <a:latin typeface="Perpetua"/>
                <a:cs typeface="Perpetua"/>
              </a:rPr>
              <a:t> </a:t>
            </a:r>
            <a:r>
              <a:rPr sz="2200" b="1" i="1" dirty="0">
                <a:latin typeface="Perpetua"/>
                <a:cs typeface="Perpetua"/>
              </a:rPr>
              <a:t>units</a:t>
            </a:r>
            <a:r>
              <a:rPr sz="2200" b="1" i="1" spc="5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increase</a:t>
            </a:r>
            <a:r>
              <a:rPr sz="2200" spc="-10" dirty="0">
                <a:latin typeface="Perpetua"/>
                <a:cs typeface="Perpetua"/>
              </a:rPr>
              <a:t> </a:t>
            </a:r>
            <a:r>
              <a:rPr sz="2200" spc="-25" dirty="0">
                <a:latin typeface="Perpetua"/>
                <a:cs typeface="Perpetua"/>
              </a:rPr>
              <a:t>inY</a:t>
            </a:r>
            <a:endParaRPr sz="2200" dirty="0">
              <a:latin typeface="Perpetua"/>
              <a:cs typeface="Perpetua"/>
            </a:endParaRPr>
          </a:p>
          <a:p>
            <a:pPr marL="63500">
              <a:lnSpc>
                <a:spcPct val="100000"/>
              </a:lnSpc>
              <a:spcBef>
                <a:spcPts val="3844"/>
              </a:spcBef>
            </a:pPr>
            <a:r>
              <a:rPr sz="2200" spc="-25" dirty="0">
                <a:latin typeface="Perpetua"/>
                <a:cs typeface="Perpetua"/>
              </a:rPr>
              <a:t>BUT</a:t>
            </a:r>
            <a:endParaRPr sz="2200" dirty="0">
              <a:latin typeface="Perpetua"/>
              <a:cs typeface="Perpetua"/>
            </a:endParaRPr>
          </a:p>
          <a:p>
            <a:pPr marL="1892300">
              <a:lnSpc>
                <a:spcPct val="100000"/>
              </a:lnSpc>
              <a:spcBef>
                <a:spcPts val="600"/>
              </a:spcBef>
            </a:pPr>
            <a:r>
              <a:rPr sz="2200" dirty="0">
                <a:latin typeface="Perpetua"/>
                <a:cs typeface="Perpetua"/>
              </a:rPr>
              <a:t>lnY</a:t>
            </a:r>
            <a:r>
              <a:rPr sz="2175" baseline="-21072" dirty="0">
                <a:latin typeface="Perpetua"/>
                <a:cs typeface="Perpetua"/>
              </a:rPr>
              <a:t>i</a:t>
            </a:r>
            <a:r>
              <a:rPr sz="2175" spc="209" baseline="-21072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=</a:t>
            </a:r>
            <a:r>
              <a:rPr sz="2200" spc="-30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0.9</a:t>
            </a:r>
            <a:r>
              <a:rPr sz="2200" spc="-30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+</a:t>
            </a:r>
            <a:r>
              <a:rPr sz="2200" spc="-30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0.16lnX</a:t>
            </a:r>
            <a:r>
              <a:rPr sz="2175" baseline="-21072" dirty="0">
                <a:latin typeface="Perpetua"/>
                <a:cs typeface="Perpetua"/>
              </a:rPr>
              <a:t>i</a:t>
            </a:r>
            <a:r>
              <a:rPr sz="2175" spc="225" baseline="-21072" dirty="0">
                <a:latin typeface="Perpetua"/>
                <a:cs typeface="Perpetua"/>
              </a:rPr>
              <a:t> </a:t>
            </a:r>
            <a:r>
              <a:rPr sz="2200" spc="-25" dirty="0">
                <a:latin typeface="Perpetua"/>
                <a:cs typeface="Perpetua"/>
              </a:rPr>
              <a:t>+u</a:t>
            </a:r>
            <a:r>
              <a:rPr sz="2175" spc="-37" baseline="-21072" dirty="0">
                <a:latin typeface="Perpetua"/>
                <a:cs typeface="Perpetua"/>
              </a:rPr>
              <a:t>i</a:t>
            </a:r>
            <a:endParaRPr sz="2175" baseline="-21072" dirty="0">
              <a:latin typeface="Perpetua"/>
              <a:cs typeface="Perpetua"/>
            </a:endParaRPr>
          </a:p>
          <a:p>
            <a:pPr marL="63500">
              <a:lnSpc>
                <a:spcPct val="100000"/>
              </a:lnSpc>
              <a:spcBef>
                <a:spcPts val="3840"/>
              </a:spcBef>
            </a:pPr>
            <a:r>
              <a:rPr sz="2200" dirty="0">
                <a:latin typeface="Perpetua"/>
                <a:cs typeface="Perpetua"/>
              </a:rPr>
              <a:t>means</a:t>
            </a:r>
            <a:r>
              <a:rPr sz="2200" spc="-25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that</a:t>
            </a:r>
            <a:r>
              <a:rPr sz="2200" spc="-30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a</a:t>
            </a:r>
            <a:r>
              <a:rPr sz="2200" spc="-15" dirty="0">
                <a:latin typeface="Perpetua"/>
                <a:cs typeface="Perpetua"/>
              </a:rPr>
              <a:t> </a:t>
            </a:r>
            <a:r>
              <a:rPr sz="2200" b="1" i="1" dirty="0">
                <a:latin typeface="Perpetua"/>
                <a:cs typeface="Perpetua"/>
              </a:rPr>
              <a:t>1%</a:t>
            </a:r>
            <a:r>
              <a:rPr sz="2200" b="1" i="1" spc="-20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increase</a:t>
            </a:r>
            <a:r>
              <a:rPr sz="2200" spc="-20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in</a:t>
            </a:r>
            <a:r>
              <a:rPr sz="2200" spc="-15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X</a:t>
            </a:r>
            <a:r>
              <a:rPr sz="2200" spc="-25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will</a:t>
            </a:r>
            <a:r>
              <a:rPr sz="2200" spc="-30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lead</a:t>
            </a:r>
            <a:r>
              <a:rPr sz="2200" spc="-35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to</a:t>
            </a:r>
            <a:r>
              <a:rPr sz="2200" spc="-20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a</a:t>
            </a:r>
            <a:r>
              <a:rPr sz="2200" spc="-20" dirty="0">
                <a:latin typeface="Perpetua"/>
                <a:cs typeface="Perpetua"/>
              </a:rPr>
              <a:t> </a:t>
            </a:r>
            <a:r>
              <a:rPr sz="2200" b="1" i="1" dirty="0">
                <a:latin typeface="Perpetua"/>
                <a:cs typeface="Perpetua"/>
              </a:rPr>
              <a:t>0.16%</a:t>
            </a:r>
            <a:r>
              <a:rPr sz="2200" b="1" i="1" spc="-5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increase</a:t>
            </a:r>
            <a:r>
              <a:rPr sz="2200" spc="-20" dirty="0">
                <a:latin typeface="Perpetua"/>
                <a:cs typeface="Perpetua"/>
              </a:rPr>
              <a:t> inY.</a:t>
            </a:r>
            <a:endParaRPr sz="2200" dirty="0">
              <a:latin typeface="Perpetua"/>
              <a:cs typeface="Perpetua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91235" y="685800"/>
            <a:ext cx="7097167" cy="62837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b="1" dirty="0">
                <a:solidFill>
                  <a:schemeClr val="tx1"/>
                </a:solidFill>
              </a:rPr>
              <a:t>1.4</a:t>
            </a:r>
            <a:r>
              <a:rPr b="1" spc="-50" dirty="0">
                <a:solidFill>
                  <a:schemeClr val="tx1"/>
                </a:solidFill>
              </a:rPr>
              <a:t> </a:t>
            </a:r>
            <a:r>
              <a:rPr b="1" dirty="0">
                <a:solidFill>
                  <a:schemeClr val="tx1"/>
                </a:solidFill>
              </a:rPr>
              <a:t>How</a:t>
            </a:r>
            <a:r>
              <a:rPr b="1" spc="-45" dirty="0">
                <a:solidFill>
                  <a:schemeClr val="tx1"/>
                </a:solidFill>
              </a:rPr>
              <a:t> </a:t>
            </a:r>
            <a:r>
              <a:rPr b="1" dirty="0">
                <a:solidFill>
                  <a:schemeClr val="tx1"/>
                </a:solidFill>
              </a:rPr>
              <a:t>good</a:t>
            </a:r>
            <a:r>
              <a:rPr b="1" spc="-60" dirty="0">
                <a:solidFill>
                  <a:schemeClr val="tx1"/>
                </a:solidFill>
              </a:rPr>
              <a:t> </a:t>
            </a:r>
            <a:r>
              <a:rPr b="1" dirty="0">
                <a:solidFill>
                  <a:schemeClr val="tx1"/>
                </a:solidFill>
              </a:rPr>
              <a:t>is</a:t>
            </a:r>
            <a:r>
              <a:rPr b="1" spc="-45" dirty="0">
                <a:solidFill>
                  <a:schemeClr val="tx1"/>
                </a:solidFill>
              </a:rPr>
              <a:t> </a:t>
            </a:r>
            <a:r>
              <a:rPr b="1" dirty="0">
                <a:solidFill>
                  <a:schemeClr val="tx1"/>
                </a:solidFill>
              </a:rPr>
              <a:t>the</a:t>
            </a:r>
            <a:r>
              <a:rPr b="1" spc="-50" dirty="0">
                <a:solidFill>
                  <a:schemeClr val="tx1"/>
                </a:solidFill>
              </a:rPr>
              <a:t> </a:t>
            </a:r>
            <a:r>
              <a:rPr b="1" spc="-10" dirty="0">
                <a:solidFill>
                  <a:schemeClr val="tx1"/>
                </a:solidFill>
              </a:rPr>
              <a:t>model?</a:t>
            </a:r>
          </a:p>
        </p:txBody>
      </p:sp>
      <p:sp>
        <p:nvSpPr>
          <p:cNvPr id="3" name="object 3"/>
          <p:cNvSpPr/>
          <p:nvPr/>
        </p:nvSpPr>
        <p:spPr>
          <a:xfrm>
            <a:off x="8532876" y="6164579"/>
            <a:ext cx="457200" cy="457200"/>
          </a:xfrm>
          <a:custGeom>
            <a:avLst/>
            <a:gdLst/>
            <a:ahLst/>
            <a:cxnLst/>
            <a:rect l="l" t="t" r="r" b="b"/>
            <a:pathLst>
              <a:path w="457200" h="457200">
                <a:moveTo>
                  <a:pt x="228600" y="0"/>
                </a:moveTo>
                <a:lnTo>
                  <a:pt x="182533" y="4644"/>
                </a:lnTo>
                <a:lnTo>
                  <a:pt x="139624" y="17964"/>
                </a:lnTo>
                <a:lnTo>
                  <a:pt x="100793" y="39041"/>
                </a:lnTo>
                <a:lnTo>
                  <a:pt x="66960" y="66955"/>
                </a:lnTo>
                <a:lnTo>
                  <a:pt x="39045" y="100788"/>
                </a:lnTo>
                <a:lnTo>
                  <a:pt x="17966" y="139619"/>
                </a:lnTo>
                <a:lnTo>
                  <a:pt x="4644" y="182529"/>
                </a:lnTo>
                <a:lnTo>
                  <a:pt x="0" y="228600"/>
                </a:lnTo>
                <a:lnTo>
                  <a:pt x="4644" y="274670"/>
                </a:lnTo>
                <a:lnTo>
                  <a:pt x="17966" y="317580"/>
                </a:lnTo>
                <a:lnTo>
                  <a:pt x="39045" y="356411"/>
                </a:lnTo>
                <a:lnTo>
                  <a:pt x="66960" y="390244"/>
                </a:lnTo>
                <a:lnTo>
                  <a:pt x="100793" y="418158"/>
                </a:lnTo>
                <a:lnTo>
                  <a:pt x="139624" y="439235"/>
                </a:lnTo>
                <a:lnTo>
                  <a:pt x="182533" y="452555"/>
                </a:lnTo>
                <a:lnTo>
                  <a:pt x="228600" y="457200"/>
                </a:lnTo>
                <a:lnTo>
                  <a:pt x="274666" y="452555"/>
                </a:lnTo>
                <a:lnTo>
                  <a:pt x="317575" y="439235"/>
                </a:lnTo>
                <a:lnTo>
                  <a:pt x="356406" y="418158"/>
                </a:lnTo>
                <a:lnTo>
                  <a:pt x="390239" y="390244"/>
                </a:lnTo>
                <a:lnTo>
                  <a:pt x="418154" y="356411"/>
                </a:lnTo>
                <a:lnTo>
                  <a:pt x="439233" y="317580"/>
                </a:lnTo>
                <a:lnTo>
                  <a:pt x="452555" y="274670"/>
                </a:lnTo>
                <a:lnTo>
                  <a:pt x="457200" y="228600"/>
                </a:lnTo>
                <a:lnTo>
                  <a:pt x="452555" y="182529"/>
                </a:lnTo>
                <a:lnTo>
                  <a:pt x="439233" y="139619"/>
                </a:lnTo>
                <a:lnTo>
                  <a:pt x="418154" y="100788"/>
                </a:lnTo>
                <a:lnTo>
                  <a:pt x="390239" y="66955"/>
                </a:lnTo>
                <a:lnTo>
                  <a:pt x="356406" y="39041"/>
                </a:lnTo>
                <a:lnTo>
                  <a:pt x="317575" y="17964"/>
                </a:lnTo>
                <a:lnTo>
                  <a:pt x="274666" y="4644"/>
                </a:lnTo>
                <a:lnTo>
                  <a:pt x="228600" y="0"/>
                </a:lnTo>
                <a:close/>
              </a:path>
            </a:pathLst>
          </a:custGeom>
          <a:solidFill>
            <a:srgbClr val="D2471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968044" y="1521079"/>
            <a:ext cx="7666990" cy="332168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11785" marR="30480" indent="-274320" algn="just">
              <a:lnSpc>
                <a:spcPct val="100000"/>
              </a:lnSpc>
              <a:spcBef>
                <a:spcPts val="95"/>
              </a:spcBef>
              <a:buClr>
                <a:srgbClr val="D24717"/>
              </a:buClr>
              <a:buSzPct val="84090"/>
              <a:buFont typeface="Segoe UI Symbol"/>
              <a:buChar char="⚫"/>
              <a:tabLst>
                <a:tab pos="311785" algn="l"/>
              </a:tabLst>
            </a:pPr>
            <a:r>
              <a:rPr sz="2200" dirty="0">
                <a:latin typeface="Perpetua"/>
                <a:cs typeface="Perpetua"/>
              </a:rPr>
              <a:t>A</a:t>
            </a:r>
            <a:r>
              <a:rPr sz="2200" spc="45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measure</a:t>
            </a:r>
            <a:r>
              <a:rPr sz="2200" spc="50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of</a:t>
            </a:r>
            <a:r>
              <a:rPr sz="2200" spc="45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goodness</a:t>
            </a:r>
            <a:r>
              <a:rPr sz="2200" spc="45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of</a:t>
            </a:r>
            <a:r>
              <a:rPr sz="2200" spc="45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fit</a:t>
            </a:r>
            <a:r>
              <a:rPr sz="2200" spc="50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is</a:t>
            </a:r>
            <a:r>
              <a:rPr sz="2200" spc="40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the</a:t>
            </a:r>
            <a:r>
              <a:rPr sz="2200" spc="50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coefficient</a:t>
            </a:r>
            <a:r>
              <a:rPr sz="2200" spc="40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of</a:t>
            </a:r>
            <a:r>
              <a:rPr sz="2200" spc="45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determination</a:t>
            </a:r>
            <a:r>
              <a:rPr sz="2200" spc="60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R</a:t>
            </a:r>
            <a:r>
              <a:rPr sz="2175" baseline="24904" dirty="0">
                <a:latin typeface="Perpetua"/>
                <a:cs typeface="Perpetua"/>
              </a:rPr>
              <a:t>2</a:t>
            </a:r>
            <a:r>
              <a:rPr sz="2200" dirty="0">
                <a:latin typeface="Perpetua"/>
                <a:cs typeface="Perpetua"/>
              </a:rPr>
              <a:t>:</a:t>
            </a:r>
            <a:r>
              <a:rPr sz="2200" spc="-30" dirty="0">
                <a:latin typeface="Perpetua"/>
                <a:cs typeface="Perpetua"/>
              </a:rPr>
              <a:t> </a:t>
            </a:r>
            <a:r>
              <a:rPr sz="2200" spc="-25" dirty="0">
                <a:latin typeface="Perpetua"/>
                <a:cs typeface="Perpetua"/>
              </a:rPr>
              <a:t>how </a:t>
            </a:r>
            <a:r>
              <a:rPr sz="2200" dirty="0">
                <a:latin typeface="Perpetua"/>
                <a:cs typeface="Perpetua"/>
              </a:rPr>
              <a:t>close</a:t>
            </a:r>
            <a:r>
              <a:rPr sz="2200" spc="-25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to</a:t>
            </a:r>
            <a:r>
              <a:rPr sz="2200" spc="-20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the</a:t>
            </a:r>
            <a:r>
              <a:rPr sz="2200" spc="-25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data</a:t>
            </a:r>
            <a:r>
              <a:rPr sz="2200" spc="-20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points</a:t>
            </a:r>
            <a:r>
              <a:rPr sz="2200" spc="-20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is</a:t>
            </a:r>
            <a:r>
              <a:rPr sz="2200" spc="-35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the</a:t>
            </a:r>
            <a:r>
              <a:rPr sz="2200" spc="-25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regression</a:t>
            </a:r>
            <a:r>
              <a:rPr sz="2200" spc="5" dirty="0">
                <a:latin typeface="Perpetua"/>
                <a:cs typeface="Perpetua"/>
              </a:rPr>
              <a:t> </a:t>
            </a:r>
            <a:r>
              <a:rPr sz="2200" spc="-10" dirty="0">
                <a:latin typeface="Perpetua"/>
                <a:cs typeface="Perpetua"/>
              </a:rPr>
              <a:t>line.</a:t>
            </a:r>
            <a:endParaRPr sz="2200">
              <a:latin typeface="Perpetua"/>
              <a:cs typeface="Perpetua"/>
            </a:endParaRPr>
          </a:p>
          <a:p>
            <a:pPr marL="311785" marR="31750" indent="-274320" algn="just">
              <a:lnSpc>
                <a:spcPct val="100000"/>
              </a:lnSpc>
              <a:spcBef>
                <a:spcPts val="600"/>
              </a:spcBef>
              <a:buClr>
                <a:srgbClr val="D24717"/>
              </a:buClr>
              <a:buSzPct val="84090"/>
              <a:buFont typeface="Segoe UI Symbol"/>
              <a:buChar char="⚫"/>
              <a:tabLst>
                <a:tab pos="311785" algn="l"/>
              </a:tabLst>
            </a:pPr>
            <a:r>
              <a:rPr sz="2200" dirty="0">
                <a:latin typeface="Perpetua"/>
                <a:cs typeface="Perpetua"/>
              </a:rPr>
              <a:t>The</a:t>
            </a:r>
            <a:r>
              <a:rPr sz="2200" spc="-35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R</a:t>
            </a:r>
            <a:r>
              <a:rPr sz="2175" baseline="24904" dirty="0">
                <a:latin typeface="Perpetua"/>
                <a:cs typeface="Perpetua"/>
              </a:rPr>
              <a:t>2</a:t>
            </a:r>
            <a:r>
              <a:rPr sz="2175" spc="232" baseline="24904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measures</a:t>
            </a:r>
            <a:r>
              <a:rPr sz="2200" spc="-35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the</a:t>
            </a:r>
            <a:r>
              <a:rPr sz="2200" spc="-15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proportion of</a:t>
            </a:r>
            <a:r>
              <a:rPr sz="2200" spc="-20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the</a:t>
            </a:r>
            <a:r>
              <a:rPr sz="2200" spc="-20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variation</a:t>
            </a:r>
            <a:r>
              <a:rPr sz="2200" spc="-25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in</a:t>
            </a:r>
            <a:r>
              <a:rPr sz="2200" spc="-15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Y</a:t>
            </a:r>
            <a:r>
              <a:rPr sz="2200" spc="-10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that</a:t>
            </a:r>
            <a:r>
              <a:rPr sz="2200" spc="-35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is</a:t>
            </a:r>
            <a:r>
              <a:rPr sz="2200" spc="-5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explained</a:t>
            </a:r>
            <a:r>
              <a:rPr sz="2200" spc="-15" dirty="0">
                <a:latin typeface="Perpetua"/>
                <a:cs typeface="Perpetua"/>
              </a:rPr>
              <a:t> </a:t>
            </a:r>
            <a:r>
              <a:rPr sz="2200" spc="-25" dirty="0">
                <a:latin typeface="Perpetua"/>
                <a:cs typeface="Perpetua"/>
              </a:rPr>
              <a:t>by </a:t>
            </a:r>
            <a:r>
              <a:rPr sz="2200" dirty="0">
                <a:latin typeface="Perpetua"/>
                <a:cs typeface="Perpetua"/>
              </a:rPr>
              <a:t>the</a:t>
            </a:r>
            <a:r>
              <a:rPr sz="2200" spc="225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model,</a:t>
            </a:r>
            <a:r>
              <a:rPr sz="2200" spc="155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rather</a:t>
            </a:r>
            <a:r>
              <a:rPr sz="2200" spc="245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than</a:t>
            </a:r>
            <a:r>
              <a:rPr sz="2200" spc="250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being</a:t>
            </a:r>
            <a:r>
              <a:rPr sz="2200" spc="235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due</a:t>
            </a:r>
            <a:r>
              <a:rPr sz="2200" spc="245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to</a:t>
            </a:r>
            <a:r>
              <a:rPr sz="2200" spc="245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error;</a:t>
            </a:r>
            <a:r>
              <a:rPr sz="2200" spc="150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i.e.,</a:t>
            </a:r>
            <a:r>
              <a:rPr sz="2200" spc="150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the</a:t>
            </a:r>
            <a:r>
              <a:rPr sz="2200" spc="240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proportion</a:t>
            </a:r>
            <a:r>
              <a:rPr sz="2200" spc="260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of</a:t>
            </a:r>
            <a:r>
              <a:rPr sz="2200" spc="250" dirty="0">
                <a:latin typeface="Perpetua"/>
                <a:cs typeface="Perpetua"/>
              </a:rPr>
              <a:t> </a:t>
            </a:r>
            <a:r>
              <a:rPr sz="2200" spc="-25" dirty="0">
                <a:latin typeface="Perpetua"/>
                <a:cs typeface="Perpetua"/>
              </a:rPr>
              <a:t>the </a:t>
            </a:r>
            <a:r>
              <a:rPr sz="2200" dirty="0">
                <a:latin typeface="Perpetua"/>
                <a:cs typeface="Perpetua"/>
              </a:rPr>
              <a:t>changes inY</a:t>
            </a:r>
            <a:r>
              <a:rPr sz="2200" spc="-5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that</a:t>
            </a:r>
            <a:r>
              <a:rPr sz="2200" spc="-5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are</a:t>
            </a:r>
            <a:r>
              <a:rPr sz="2200" spc="-5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explained by</a:t>
            </a:r>
            <a:r>
              <a:rPr sz="2200" spc="5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the</a:t>
            </a:r>
            <a:r>
              <a:rPr sz="2200" spc="-5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changes</a:t>
            </a:r>
            <a:r>
              <a:rPr sz="2200" spc="-15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in </a:t>
            </a:r>
            <a:r>
              <a:rPr sz="2200" spc="-25" dirty="0">
                <a:latin typeface="Perpetua"/>
                <a:cs typeface="Perpetua"/>
              </a:rPr>
              <a:t>X.</a:t>
            </a:r>
            <a:endParaRPr sz="2200">
              <a:latin typeface="Perpetua"/>
              <a:cs typeface="Perpetua"/>
            </a:endParaRPr>
          </a:p>
          <a:p>
            <a:pPr marL="313055" indent="-274955" algn="just">
              <a:lnSpc>
                <a:spcPct val="100000"/>
              </a:lnSpc>
              <a:spcBef>
                <a:spcPts val="600"/>
              </a:spcBef>
              <a:buClr>
                <a:srgbClr val="D24717"/>
              </a:buClr>
              <a:buSzPct val="84090"/>
              <a:buFont typeface="Segoe UI Symbol"/>
              <a:buChar char="⚫"/>
              <a:tabLst>
                <a:tab pos="313055" algn="l"/>
              </a:tabLst>
            </a:pPr>
            <a:r>
              <a:rPr sz="2200" dirty="0">
                <a:latin typeface="Perpetua"/>
                <a:cs typeface="Perpetua"/>
              </a:rPr>
              <a:t>For</a:t>
            </a:r>
            <a:r>
              <a:rPr sz="2200" spc="-45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example</a:t>
            </a:r>
            <a:r>
              <a:rPr sz="2200" spc="-35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in</a:t>
            </a:r>
            <a:r>
              <a:rPr sz="2200" spc="-50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the</a:t>
            </a:r>
            <a:r>
              <a:rPr sz="2200" spc="-45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consumption</a:t>
            </a:r>
            <a:r>
              <a:rPr sz="2200" spc="-5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income</a:t>
            </a:r>
            <a:r>
              <a:rPr sz="2200" spc="-20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regression</a:t>
            </a:r>
            <a:r>
              <a:rPr sz="2200" spc="-30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we</a:t>
            </a:r>
            <a:r>
              <a:rPr sz="2200" spc="-55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had</a:t>
            </a:r>
            <a:r>
              <a:rPr sz="2200" spc="-40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R</a:t>
            </a:r>
            <a:r>
              <a:rPr sz="2175" baseline="24904" dirty="0">
                <a:latin typeface="Perpetua"/>
                <a:cs typeface="Perpetua"/>
              </a:rPr>
              <a:t>2</a:t>
            </a:r>
            <a:r>
              <a:rPr sz="1600" dirty="0">
                <a:latin typeface="Perpetua"/>
                <a:cs typeface="Perpetua"/>
              </a:rPr>
              <a:t>=</a:t>
            </a:r>
            <a:r>
              <a:rPr sz="1600" spc="95" dirty="0">
                <a:latin typeface="Perpetua"/>
                <a:cs typeface="Perpetua"/>
              </a:rPr>
              <a:t> </a:t>
            </a:r>
            <a:r>
              <a:rPr sz="2200" spc="-10" dirty="0">
                <a:latin typeface="Perpetua"/>
                <a:cs typeface="Perpetua"/>
              </a:rPr>
              <a:t>0.905:</a:t>
            </a:r>
            <a:endParaRPr sz="2200">
              <a:latin typeface="Perpetua"/>
              <a:cs typeface="Perpetua"/>
            </a:endParaRPr>
          </a:p>
          <a:p>
            <a:pPr marL="313055" indent="-274955" algn="just">
              <a:lnSpc>
                <a:spcPct val="100000"/>
              </a:lnSpc>
              <a:spcBef>
                <a:spcPts val="600"/>
              </a:spcBef>
              <a:buClr>
                <a:srgbClr val="D24717"/>
              </a:buClr>
              <a:buSzPct val="84090"/>
              <a:buFont typeface="Segoe UI Symbol"/>
              <a:buChar char="⚫"/>
              <a:tabLst>
                <a:tab pos="313055" algn="l"/>
              </a:tabLst>
            </a:pPr>
            <a:r>
              <a:rPr sz="2200" dirty="0">
                <a:latin typeface="Perpetua"/>
                <a:cs typeface="Perpetua"/>
              </a:rPr>
              <a:t>This</a:t>
            </a:r>
            <a:r>
              <a:rPr sz="2200" spc="85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means</a:t>
            </a:r>
            <a:r>
              <a:rPr sz="2200" spc="95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that</a:t>
            </a:r>
            <a:r>
              <a:rPr sz="2200" spc="95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90.5%</a:t>
            </a:r>
            <a:r>
              <a:rPr sz="2200" spc="90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of</a:t>
            </a:r>
            <a:r>
              <a:rPr sz="2200" spc="100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the</a:t>
            </a:r>
            <a:r>
              <a:rPr sz="2200" spc="105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changes</a:t>
            </a:r>
            <a:r>
              <a:rPr sz="2200" spc="95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in</a:t>
            </a:r>
            <a:r>
              <a:rPr sz="2200" spc="105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consumption</a:t>
            </a:r>
            <a:r>
              <a:rPr sz="2200" spc="105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are</a:t>
            </a:r>
            <a:r>
              <a:rPr sz="2200" spc="105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explained</a:t>
            </a:r>
            <a:r>
              <a:rPr sz="2200" spc="95" dirty="0">
                <a:latin typeface="Perpetua"/>
                <a:cs typeface="Perpetua"/>
              </a:rPr>
              <a:t> </a:t>
            </a:r>
            <a:r>
              <a:rPr sz="2200" spc="-25" dirty="0">
                <a:latin typeface="Perpetua"/>
                <a:cs typeface="Perpetua"/>
              </a:rPr>
              <a:t>by</a:t>
            </a:r>
            <a:endParaRPr sz="2200">
              <a:latin typeface="Perpetua"/>
              <a:cs typeface="Perpetua"/>
            </a:endParaRPr>
          </a:p>
          <a:p>
            <a:pPr marL="311785" algn="just">
              <a:lnSpc>
                <a:spcPct val="100000"/>
              </a:lnSpc>
              <a:spcBef>
                <a:spcPts val="5"/>
              </a:spcBef>
            </a:pPr>
            <a:r>
              <a:rPr sz="2200" dirty="0">
                <a:latin typeface="Perpetua"/>
                <a:cs typeface="Perpetua"/>
              </a:rPr>
              <a:t>those</a:t>
            </a:r>
            <a:r>
              <a:rPr sz="2200" spc="-15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in</a:t>
            </a:r>
            <a:r>
              <a:rPr sz="2200" spc="-30" dirty="0">
                <a:latin typeface="Perpetua"/>
                <a:cs typeface="Perpetua"/>
              </a:rPr>
              <a:t> </a:t>
            </a:r>
            <a:r>
              <a:rPr sz="2200" spc="-10" dirty="0">
                <a:latin typeface="Perpetua"/>
                <a:cs typeface="Perpetua"/>
              </a:rPr>
              <a:t>income.</a:t>
            </a:r>
            <a:endParaRPr sz="2200">
              <a:latin typeface="Perpetua"/>
              <a:cs typeface="Perpetua"/>
            </a:endParaRPr>
          </a:p>
          <a:p>
            <a:pPr marL="310515" indent="-272415" algn="just">
              <a:lnSpc>
                <a:spcPct val="100000"/>
              </a:lnSpc>
              <a:spcBef>
                <a:spcPts val="630"/>
              </a:spcBef>
              <a:buClr>
                <a:srgbClr val="D24717"/>
              </a:buClr>
              <a:buSzPct val="85000"/>
              <a:buFont typeface="Segoe UI Symbol"/>
              <a:buChar char="⚫"/>
              <a:tabLst>
                <a:tab pos="310515" algn="l"/>
              </a:tabLst>
            </a:pPr>
            <a:r>
              <a:rPr sz="2000" dirty="0">
                <a:latin typeface="Perpetua"/>
                <a:cs typeface="Perpetua"/>
              </a:rPr>
              <a:t>Remember</a:t>
            </a:r>
            <a:r>
              <a:rPr sz="2000" spc="-40" dirty="0">
                <a:latin typeface="Perpetua"/>
                <a:cs typeface="Perpetua"/>
              </a:rPr>
              <a:t> </a:t>
            </a:r>
            <a:r>
              <a:rPr sz="2000" dirty="0">
                <a:latin typeface="Perpetua"/>
                <a:cs typeface="Perpetua"/>
              </a:rPr>
              <a:t>that</a:t>
            </a:r>
            <a:r>
              <a:rPr sz="2000" spc="-5" dirty="0">
                <a:latin typeface="Perpetua"/>
                <a:cs typeface="Perpetua"/>
              </a:rPr>
              <a:t> </a:t>
            </a:r>
            <a:r>
              <a:rPr sz="2000" dirty="0">
                <a:latin typeface="Perpetua"/>
                <a:cs typeface="Perpetua"/>
              </a:rPr>
              <a:t>0</a:t>
            </a:r>
            <a:r>
              <a:rPr sz="2000" spc="-30" dirty="0">
                <a:latin typeface="Perpetua"/>
                <a:cs typeface="Perpetua"/>
              </a:rPr>
              <a:t> </a:t>
            </a:r>
            <a:r>
              <a:rPr sz="2000" dirty="0">
                <a:latin typeface="Perpetua"/>
                <a:cs typeface="Perpetua"/>
              </a:rPr>
              <a:t>&lt;</a:t>
            </a:r>
            <a:r>
              <a:rPr sz="2000" spc="-15" dirty="0">
                <a:latin typeface="Perpetua"/>
                <a:cs typeface="Perpetua"/>
              </a:rPr>
              <a:t> </a:t>
            </a:r>
            <a:r>
              <a:rPr sz="2000" dirty="0">
                <a:latin typeface="Perpetua"/>
                <a:cs typeface="Perpetua"/>
              </a:rPr>
              <a:t>R</a:t>
            </a:r>
            <a:r>
              <a:rPr sz="1950" baseline="25641" dirty="0">
                <a:latin typeface="Perpetua"/>
                <a:cs typeface="Perpetua"/>
              </a:rPr>
              <a:t>2</a:t>
            </a:r>
            <a:r>
              <a:rPr sz="1950" spc="209" baseline="25641" dirty="0">
                <a:latin typeface="Perpetua"/>
                <a:cs typeface="Perpetua"/>
              </a:rPr>
              <a:t> </a:t>
            </a:r>
            <a:r>
              <a:rPr sz="2000" dirty="0">
                <a:latin typeface="Perpetua"/>
                <a:cs typeface="Perpetua"/>
              </a:rPr>
              <a:t>&lt;</a:t>
            </a:r>
            <a:r>
              <a:rPr sz="2000" spc="-10" dirty="0">
                <a:latin typeface="Perpetua"/>
                <a:cs typeface="Perpetua"/>
              </a:rPr>
              <a:t> </a:t>
            </a:r>
            <a:r>
              <a:rPr sz="2000" dirty="0">
                <a:latin typeface="Perpetua"/>
                <a:cs typeface="Perpetua"/>
              </a:rPr>
              <a:t>1:</a:t>
            </a:r>
            <a:r>
              <a:rPr sz="2000" spc="-105" dirty="0">
                <a:latin typeface="Perpetua"/>
                <a:cs typeface="Perpetua"/>
              </a:rPr>
              <a:t> </a:t>
            </a:r>
            <a:r>
              <a:rPr sz="2000" dirty="0">
                <a:latin typeface="Perpetua"/>
                <a:cs typeface="Perpetua"/>
              </a:rPr>
              <a:t>the</a:t>
            </a:r>
            <a:r>
              <a:rPr sz="2000" spc="-20" dirty="0">
                <a:latin typeface="Perpetua"/>
                <a:cs typeface="Perpetua"/>
              </a:rPr>
              <a:t> </a:t>
            </a:r>
            <a:r>
              <a:rPr sz="2000" spc="-35" dirty="0">
                <a:latin typeface="Perpetua"/>
                <a:cs typeface="Perpetua"/>
              </a:rPr>
              <a:t>higher,</a:t>
            </a:r>
            <a:r>
              <a:rPr sz="2000" spc="-75" dirty="0">
                <a:latin typeface="Perpetua"/>
                <a:cs typeface="Perpetua"/>
              </a:rPr>
              <a:t> </a:t>
            </a:r>
            <a:r>
              <a:rPr sz="2000" dirty="0">
                <a:latin typeface="Perpetua"/>
                <a:cs typeface="Perpetua"/>
              </a:rPr>
              <a:t>the</a:t>
            </a:r>
            <a:r>
              <a:rPr sz="2000" spc="-10" dirty="0">
                <a:latin typeface="Perpetua"/>
                <a:cs typeface="Perpetua"/>
              </a:rPr>
              <a:t> </a:t>
            </a:r>
            <a:r>
              <a:rPr sz="2000" dirty="0">
                <a:latin typeface="Perpetua"/>
                <a:cs typeface="Perpetua"/>
              </a:rPr>
              <a:t>stronger</a:t>
            </a:r>
            <a:r>
              <a:rPr sz="2000" spc="-15" dirty="0">
                <a:latin typeface="Perpetua"/>
                <a:cs typeface="Perpetua"/>
              </a:rPr>
              <a:t> </a:t>
            </a:r>
            <a:r>
              <a:rPr sz="2000" dirty="0">
                <a:latin typeface="Perpetua"/>
                <a:cs typeface="Perpetua"/>
              </a:rPr>
              <a:t>is</a:t>
            </a:r>
            <a:r>
              <a:rPr sz="2000" spc="-15" dirty="0">
                <a:latin typeface="Perpetua"/>
                <a:cs typeface="Perpetua"/>
              </a:rPr>
              <a:t> </a:t>
            </a:r>
            <a:r>
              <a:rPr sz="2000" dirty="0">
                <a:latin typeface="Perpetua"/>
                <a:cs typeface="Perpetua"/>
              </a:rPr>
              <a:t>the</a:t>
            </a:r>
            <a:r>
              <a:rPr sz="2000" spc="-20" dirty="0">
                <a:latin typeface="Perpetua"/>
                <a:cs typeface="Perpetua"/>
              </a:rPr>
              <a:t> </a:t>
            </a:r>
            <a:r>
              <a:rPr sz="2000" spc="-10" dirty="0">
                <a:latin typeface="Perpetua"/>
                <a:cs typeface="Perpetua"/>
              </a:rPr>
              <a:t>model</a:t>
            </a:r>
            <a:endParaRPr sz="2000">
              <a:latin typeface="Perpetua"/>
              <a:cs typeface="Perpetua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8643619" y="6285030"/>
            <a:ext cx="236220" cy="2279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664"/>
              </a:lnSpc>
            </a:pPr>
            <a:r>
              <a:rPr sz="1400" spc="-25" dirty="0">
                <a:solidFill>
                  <a:srgbClr val="FFFFFF"/>
                </a:solidFill>
                <a:latin typeface="Franklin Gothic Medium"/>
                <a:cs typeface="Franklin Gothic Medium"/>
              </a:rPr>
              <a:t>22</a:t>
            </a:r>
            <a:endParaRPr sz="1400">
              <a:latin typeface="Franklin Gothic Medium"/>
              <a:cs typeface="Franklin Gothic Medium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043768" y="892502"/>
            <a:ext cx="6497902" cy="460722"/>
          </a:xfrm>
          <a:prstGeom prst="rect">
            <a:avLst/>
          </a:prstGeom>
        </p:spPr>
      </p:pic>
      <p:sp>
        <p:nvSpPr>
          <p:cNvPr id="4" name="object 4"/>
          <p:cNvSpPr/>
          <p:nvPr/>
        </p:nvSpPr>
        <p:spPr>
          <a:xfrm>
            <a:off x="8532876" y="6237732"/>
            <a:ext cx="457200" cy="457200"/>
          </a:xfrm>
          <a:custGeom>
            <a:avLst/>
            <a:gdLst/>
            <a:ahLst/>
            <a:cxnLst/>
            <a:rect l="l" t="t" r="r" b="b"/>
            <a:pathLst>
              <a:path w="457200" h="457200">
                <a:moveTo>
                  <a:pt x="228600" y="0"/>
                </a:moveTo>
                <a:lnTo>
                  <a:pt x="182533" y="4644"/>
                </a:lnTo>
                <a:lnTo>
                  <a:pt x="139624" y="17964"/>
                </a:lnTo>
                <a:lnTo>
                  <a:pt x="100793" y="39041"/>
                </a:lnTo>
                <a:lnTo>
                  <a:pt x="66960" y="66955"/>
                </a:lnTo>
                <a:lnTo>
                  <a:pt x="39045" y="100788"/>
                </a:lnTo>
                <a:lnTo>
                  <a:pt x="17966" y="139619"/>
                </a:lnTo>
                <a:lnTo>
                  <a:pt x="4644" y="182529"/>
                </a:lnTo>
                <a:lnTo>
                  <a:pt x="0" y="228600"/>
                </a:lnTo>
                <a:lnTo>
                  <a:pt x="4644" y="274670"/>
                </a:lnTo>
                <a:lnTo>
                  <a:pt x="17966" y="317580"/>
                </a:lnTo>
                <a:lnTo>
                  <a:pt x="39045" y="356411"/>
                </a:lnTo>
                <a:lnTo>
                  <a:pt x="66960" y="390244"/>
                </a:lnTo>
                <a:lnTo>
                  <a:pt x="100793" y="418158"/>
                </a:lnTo>
                <a:lnTo>
                  <a:pt x="139624" y="439235"/>
                </a:lnTo>
                <a:lnTo>
                  <a:pt x="182533" y="452555"/>
                </a:lnTo>
                <a:lnTo>
                  <a:pt x="228600" y="457200"/>
                </a:lnTo>
                <a:lnTo>
                  <a:pt x="274666" y="452555"/>
                </a:lnTo>
                <a:lnTo>
                  <a:pt x="317575" y="439235"/>
                </a:lnTo>
                <a:lnTo>
                  <a:pt x="356406" y="418158"/>
                </a:lnTo>
                <a:lnTo>
                  <a:pt x="390239" y="390244"/>
                </a:lnTo>
                <a:lnTo>
                  <a:pt x="418154" y="356411"/>
                </a:lnTo>
                <a:lnTo>
                  <a:pt x="439233" y="317580"/>
                </a:lnTo>
                <a:lnTo>
                  <a:pt x="452555" y="274670"/>
                </a:lnTo>
                <a:lnTo>
                  <a:pt x="457200" y="228600"/>
                </a:lnTo>
                <a:lnTo>
                  <a:pt x="452555" y="182529"/>
                </a:lnTo>
                <a:lnTo>
                  <a:pt x="439233" y="139619"/>
                </a:lnTo>
                <a:lnTo>
                  <a:pt x="418154" y="100788"/>
                </a:lnTo>
                <a:lnTo>
                  <a:pt x="390239" y="66955"/>
                </a:lnTo>
                <a:lnTo>
                  <a:pt x="356406" y="39041"/>
                </a:lnTo>
                <a:lnTo>
                  <a:pt x="317575" y="17964"/>
                </a:lnTo>
                <a:lnTo>
                  <a:pt x="274666" y="4644"/>
                </a:lnTo>
                <a:lnTo>
                  <a:pt x="228600" y="0"/>
                </a:lnTo>
                <a:close/>
              </a:path>
            </a:pathLst>
          </a:custGeom>
          <a:solidFill>
            <a:srgbClr val="D2471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968044" y="1438097"/>
            <a:ext cx="7548880" cy="435546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11785" indent="-273685">
              <a:lnSpc>
                <a:spcPct val="100000"/>
              </a:lnSpc>
              <a:spcBef>
                <a:spcPts val="100"/>
              </a:spcBef>
              <a:buClr>
                <a:srgbClr val="D24717"/>
              </a:buClr>
              <a:buSzPct val="85416"/>
              <a:buFont typeface="Segoe UI Symbol"/>
              <a:buChar char="⚫"/>
              <a:tabLst>
                <a:tab pos="311785" algn="l"/>
              </a:tabLst>
            </a:pPr>
            <a:r>
              <a:rPr sz="2400" dirty="0">
                <a:latin typeface="Perpetua"/>
                <a:cs typeface="Perpetua"/>
              </a:rPr>
              <a:t>A</a:t>
            </a:r>
            <a:r>
              <a:rPr sz="2400" spc="-35" dirty="0">
                <a:latin typeface="Perpetua"/>
                <a:cs typeface="Perpetua"/>
              </a:rPr>
              <a:t> </a:t>
            </a:r>
            <a:r>
              <a:rPr sz="2400" dirty="0">
                <a:latin typeface="Perpetua"/>
                <a:cs typeface="Perpetua"/>
              </a:rPr>
              <a:t>dependent</a:t>
            </a:r>
            <a:r>
              <a:rPr sz="2400" spc="-35" dirty="0">
                <a:latin typeface="Perpetua"/>
                <a:cs typeface="Perpetua"/>
              </a:rPr>
              <a:t> </a:t>
            </a:r>
            <a:r>
              <a:rPr sz="2400" dirty="0">
                <a:latin typeface="Perpetua"/>
                <a:cs typeface="Perpetua"/>
              </a:rPr>
              <a:t>variable</a:t>
            </a:r>
            <a:r>
              <a:rPr sz="2400" spc="-35" dirty="0">
                <a:latin typeface="Perpetua"/>
                <a:cs typeface="Perpetua"/>
              </a:rPr>
              <a:t> </a:t>
            </a:r>
            <a:r>
              <a:rPr sz="2400" dirty="0">
                <a:latin typeface="Perpetua"/>
                <a:cs typeface="Perpetua"/>
              </a:rPr>
              <a:t>is</a:t>
            </a:r>
            <a:r>
              <a:rPr sz="2400" spc="-15" dirty="0">
                <a:latin typeface="Perpetua"/>
                <a:cs typeface="Perpetua"/>
              </a:rPr>
              <a:t> </a:t>
            </a:r>
            <a:r>
              <a:rPr sz="2400" dirty="0">
                <a:latin typeface="Perpetua"/>
                <a:cs typeface="Perpetua"/>
              </a:rPr>
              <a:t>likely</a:t>
            </a:r>
            <a:r>
              <a:rPr sz="2400" spc="-20" dirty="0">
                <a:latin typeface="Perpetua"/>
                <a:cs typeface="Perpetua"/>
              </a:rPr>
              <a:t> </a:t>
            </a:r>
            <a:r>
              <a:rPr sz="2400" dirty="0">
                <a:latin typeface="Perpetua"/>
                <a:cs typeface="Perpetua"/>
              </a:rPr>
              <a:t>to</a:t>
            </a:r>
            <a:r>
              <a:rPr sz="2400" spc="-25" dirty="0">
                <a:latin typeface="Perpetua"/>
                <a:cs typeface="Perpetua"/>
              </a:rPr>
              <a:t> </a:t>
            </a:r>
            <a:r>
              <a:rPr sz="2400" dirty="0">
                <a:latin typeface="Perpetua"/>
                <a:cs typeface="Perpetua"/>
              </a:rPr>
              <a:t>be</a:t>
            </a:r>
            <a:r>
              <a:rPr sz="2400" spc="-15" dirty="0">
                <a:latin typeface="Perpetua"/>
                <a:cs typeface="Perpetua"/>
              </a:rPr>
              <a:t> </a:t>
            </a:r>
            <a:r>
              <a:rPr sz="2400" dirty="0">
                <a:latin typeface="Perpetua"/>
                <a:cs typeface="Perpetua"/>
              </a:rPr>
              <a:t>determined</a:t>
            </a:r>
            <a:r>
              <a:rPr sz="2400" spc="-15" dirty="0">
                <a:latin typeface="Perpetua"/>
                <a:cs typeface="Perpetua"/>
              </a:rPr>
              <a:t> </a:t>
            </a:r>
            <a:r>
              <a:rPr sz="2400" dirty="0">
                <a:latin typeface="Perpetua"/>
                <a:cs typeface="Perpetua"/>
              </a:rPr>
              <a:t>by</a:t>
            </a:r>
            <a:r>
              <a:rPr sz="2400" spc="-15" dirty="0">
                <a:latin typeface="Perpetua"/>
                <a:cs typeface="Perpetua"/>
              </a:rPr>
              <a:t> </a:t>
            </a:r>
            <a:r>
              <a:rPr sz="2400" spc="-10" dirty="0">
                <a:latin typeface="Perpetua"/>
                <a:cs typeface="Perpetua"/>
              </a:rPr>
              <a:t>several</a:t>
            </a:r>
            <a:endParaRPr sz="2400" dirty="0">
              <a:latin typeface="Perpetua"/>
              <a:cs typeface="Perpetua"/>
            </a:endParaRPr>
          </a:p>
          <a:p>
            <a:pPr marL="311785">
              <a:lnSpc>
                <a:spcPct val="100000"/>
              </a:lnSpc>
              <a:spcBef>
                <a:spcPts val="5"/>
              </a:spcBef>
            </a:pPr>
            <a:r>
              <a:rPr sz="2400" dirty="0">
                <a:latin typeface="Perpetua"/>
                <a:cs typeface="Perpetua"/>
              </a:rPr>
              <a:t>explanatory</a:t>
            </a:r>
            <a:r>
              <a:rPr sz="2400" spc="-25" dirty="0">
                <a:latin typeface="Perpetua"/>
                <a:cs typeface="Perpetua"/>
              </a:rPr>
              <a:t> </a:t>
            </a:r>
            <a:r>
              <a:rPr sz="2400" spc="-10" dirty="0">
                <a:latin typeface="Perpetua"/>
                <a:cs typeface="Perpetua"/>
              </a:rPr>
              <a:t>variables,</a:t>
            </a:r>
            <a:r>
              <a:rPr sz="2400" spc="-114" dirty="0">
                <a:latin typeface="Perpetua"/>
                <a:cs typeface="Perpetua"/>
              </a:rPr>
              <a:t> </a:t>
            </a:r>
            <a:r>
              <a:rPr sz="2400" dirty="0">
                <a:latin typeface="Perpetua"/>
                <a:cs typeface="Perpetua"/>
              </a:rPr>
              <a:t>not</a:t>
            </a:r>
            <a:r>
              <a:rPr sz="2400" spc="-25" dirty="0">
                <a:latin typeface="Perpetua"/>
                <a:cs typeface="Perpetua"/>
              </a:rPr>
              <a:t> </a:t>
            </a:r>
            <a:r>
              <a:rPr sz="2400" dirty="0">
                <a:latin typeface="Perpetua"/>
                <a:cs typeface="Perpetua"/>
              </a:rPr>
              <a:t>just</a:t>
            </a:r>
            <a:r>
              <a:rPr sz="2400" spc="-10" dirty="0">
                <a:latin typeface="Perpetua"/>
                <a:cs typeface="Perpetua"/>
              </a:rPr>
              <a:t> one:</a:t>
            </a:r>
            <a:r>
              <a:rPr sz="2400" spc="-114" dirty="0">
                <a:latin typeface="Perpetua"/>
                <a:cs typeface="Perpetua"/>
              </a:rPr>
              <a:t> </a:t>
            </a:r>
            <a:r>
              <a:rPr sz="2400" dirty="0">
                <a:latin typeface="Perpetua"/>
                <a:cs typeface="Perpetua"/>
              </a:rPr>
              <a:t>X</a:t>
            </a:r>
            <a:r>
              <a:rPr sz="2400" baseline="-20833" dirty="0">
                <a:latin typeface="Perpetua"/>
                <a:cs typeface="Perpetua"/>
              </a:rPr>
              <a:t>2</a:t>
            </a:r>
            <a:r>
              <a:rPr sz="2400" dirty="0">
                <a:latin typeface="Perpetua"/>
                <a:cs typeface="Perpetua"/>
              </a:rPr>
              <a:t>,</a:t>
            </a:r>
            <a:r>
              <a:rPr sz="2400" spc="-95" dirty="0">
                <a:latin typeface="Perpetua"/>
                <a:cs typeface="Perpetua"/>
              </a:rPr>
              <a:t> </a:t>
            </a:r>
            <a:r>
              <a:rPr sz="2400" dirty="0">
                <a:latin typeface="Perpetua"/>
                <a:cs typeface="Perpetua"/>
              </a:rPr>
              <a:t>X</a:t>
            </a:r>
            <a:r>
              <a:rPr sz="2400" baseline="-20833" dirty="0">
                <a:latin typeface="Perpetua"/>
                <a:cs typeface="Perpetua"/>
              </a:rPr>
              <a:t>3,</a:t>
            </a:r>
            <a:r>
              <a:rPr sz="2400" spc="-97" baseline="-20833" dirty="0">
                <a:latin typeface="Perpetua"/>
                <a:cs typeface="Perpetua"/>
              </a:rPr>
              <a:t> </a:t>
            </a:r>
            <a:r>
              <a:rPr sz="2400" dirty="0">
                <a:latin typeface="Perpetua"/>
                <a:cs typeface="Perpetua"/>
              </a:rPr>
              <a:t>X</a:t>
            </a:r>
            <a:r>
              <a:rPr sz="2400" baseline="-20833" dirty="0">
                <a:latin typeface="Perpetua"/>
                <a:cs typeface="Perpetua"/>
              </a:rPr>
              <a:t>4</a:t>
            </a:r>
            <a:r>
              <a:rPr sz="2400" spc="270" baseline="-20833" dirty="0">
                <a:latin typeface="Perpetua"/>
                <a:cs typeface="Perpetua"/>
              </a:rPr>
              <a:t> </a:t>
            </a:r>
            <a:r>
              <a:rPr sz="2400" spc="-20" dirty="0">
                <a:latin typeface="Perpetua"/>
                <a:cs typeface="Perpetua"/>
              </a:rPr>
              <a:t>etc.</a:t>
            </a:r>
            <a:endParaRPr sz="2400" dirty="0">
              <a:latin typeface="Perpetua"/>
              <a:cs typeface="Perpetua"/>
            </a:endParaRPr>
          </a:p>
          <a:p>
            <a:pPr marL="1866900">
              <a:lnSpc>
                <a:spcPct val="100000"/>
              </a:lnSpc>
              <a:spcBef>
                <a:spcPts val="600"/>
              </a:spcBef>
            </a:pPr>
            <a:r>
              <a:rPr sz="1400" dirty="0">
                <a:latin typeface="Perpetua"/>
                <a:cs typeface="Perpetua"/>
              </a:rPr>
              <a:t>=&gt;</a:t>
            </a:r>
            <a:r>
              <a:rPr sz="1400" spc="175" dirty="0">
                <a:latin typeface="Perpetua"/>
                <a:cs typeface="Perpetua"/>
              </a:rPr>
              <a:t> </a:t>
            </a:r>
            <a:r>
              <a:rPr sz="2400" dirty="0">
                <a:latin typeface="Perpetua"/>
                <a:cs typeface="Perpetua"/>
              </a:rPr>
              <a:t>multiple</a:t>
            </a:r>
            <a:r>
              <a:rPr sz="2400" spc="-50" dirty="0">
                <a:latin typeface="Perpetua"/>
                <a:cs typeface="Perpetua"/>
              </a:rPr>
              <a:t> </a:t>
            </a:r>
            <a:r>
              <a:rPr sz="2400" dirty="0">
                <a:latin typeface="Perpetua"/>
                <a:cs typeface="Perpetua"/>
              </a:rPr>
              <a:t>regression</a:t>
            </a:r>
            <a:r>
              <a:rPr sz="2400" spc="-45" dirty="0">
                <a:latin typeface="Perpetua"/>
                <a:cs typeface="Perpetua"/>
              </a:rPr>
              <a:t> </a:t>
            </a:r>
            <a:r>
              <a:rPr sz="2400" spc="-20" dirty="0">
                <a:latin typeface="Perpetua"/>
                <a:cs typeface="Perpetua"/>
              </a:rPr>
              <a:t>model</a:t>
            </a:r>
            <a:endParaRPr sz="2400" dirty="0">
              <a:latin typeface="Perpetua"/>
              <a:cs typeface="Perpetua"/>
            </a:endParaRPr>
          </a:p>
          <a:p>
            <a:pPr marL="311785" indent="-273685">
              <a:lnSpc>
                <a:spcPct val="100000"/>
              </a:lnSpc>
              <a:spcBef>
                <a:spcPts val="600"/>
              </a:spcBef>
              <a:buClr>
                <a:srgbClr val="D24717"/>
              </a:buClr>
              <a:buSzPct val="85416"/>
              <a:buFont typeface="Segoe UI Symbol"/>
              <a:buChar char="⚫"/>
              <a:tabLst>
                <a:tab pos="311785" algn="l"/>
              </a:tabLst>
            </a:pPr>
            <a:r>
              <a:rPr sz="2400" spc="-10" dirty="0">
                <a:latin typeface="Perpetua"/>
                <a:cs typeface="Perpetua"/>
              </a:rPr>
              <a:t>Examples:</a:t>
            </a:r>
            <a:endParaRPr sz="2400" dirty="0">
              <a:latin typeface="Perpetua"/>
              <a:cs typeface="Perpetua"/>
            </a:endParaRPr>
          </a:p>
          <a:p>
            <a:pPr marL="586105" marR="1090930" lvl="1" indent="-228600">
              <a:lnSpc>
                <a:spcPct val="100000"/>
              </a:lnSpc>
              <a:spcBef>
                <a:spcPts val="430"/>
              </a:spcBef>
              <a:buClr>
                <a:srgbClr val="9B2C1F"/>
              </a:buClr>
              <a:buSzPct val="84090"/>
              <a:buFont typeface="Arial"/>
              <a:buChar char="•"/>
              <a:tabLst>
                <a:tab pos="586105" algn="l"/>
              </a:tabLst>
            </a:pPr>
            <a:r>
              <a:rPr sz="2200" dirty="0">
                <a:latin typeface="Perpetua"/>
                <a:cs typeface="Perpetua"/>
              </a:rPr>
              <a:t>Earnings</a:t>
            </a:r>
            <a:r>
              <a:rPr sz="2200" spc="-30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are</a:t>
            </a:r>
            <a:r>
              <a:rPr sz="2200" spc="-50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not</a:t>
            </a:r>
            <a:r>
              <a:rPr sz="2200" spc="-45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determined</a:t>
            </a:r>
            <a:r>
              <a:rPr sz="2200" spc="-25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only</a:t>
            </a:r>
            <a:r>
              <a:rPr sz="2200" spc="-40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by</a:t>
            </a:r>
            <a:r>
              <a:rPr sz="2200" spc="-55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education</a:t>
            </a:r>
            <a:r>
              <a:rPr sz="2200" spc="-20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but</a:t>
            </a:r>
            <a:r>
              <a:rPr sz="2200" spc="-45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also</a:t>
            </a:r>
            <a:r>
              <a:rPr sz="2200" spc="-45" dirty="0">
                <a:latin typeface="Perpetua"/>
                <a:cs typeface="Perpetua"/>
              </a:rPr>
              <a:t> </a:t>
            </a:r>
            <a:r>
              <a:rPr sz="2200" spc="-25" dirty="0">
                <a:latin typeface="Perpetua"/>
                <a:cs typeface="Perpetua"/>
              </a:rPr>
              <a:t>by </a:t>
            </a:r>
            <a:r>
              <a:rPr sz="2200" spc="-10" dirty="0">
                <a:latin typeface="Perpetua"/>
                <a:cs typeface="Perpetua"/>
              </a:rPr>
              <a:t>experience,</a:t>
            </a:r>
            <a:r>
              <a:rPr sz="2200" spc="-114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sector</a:t>
            </a:r>
            <a:r>
              <a:rPr sz="2200" spc="-10" dirty="0">
                <a:latin typeface="Perpetua"/>
                <a:cs typeface="Perpetua"/>
              </a:rPr>
              <a:t> </a:t>
            </a:r>
            <a:r>
              <a:rPr sz="2200" spc="-20" dirty="0">
                <a:latin typeface="Perpetua"/>
                <a:cs typeface="Perpetua"/>
              </a:rPr>
              <a:t>etc.;</a:t>
            </a:r>
            <a:endParaRPr sz="2200" dirty="0">
              <a:latin typeface="Perpetua"/>
              <a:cs typeface="Perpetua"/>
            </a:endParaRPr>
          </a:p>
          <a:p>
            <a:pPr marL="586105" lvl="1" indent="-228600">
              <a:lnSpc>
                <a:spcPct val="100000"/>
              </a:lnSpc>
              <a:spcBef>
                <a:spcPts val="395"/>
              </a:spcBef>
              <a:buClr>
                <a:srgbClr val="9B2C1F"/>
              </a:buClr>
              <a:buSzPct val="84090"/>
              <a:buFont typeface="Arial"/>
              <a:buChar char="•"/>
              <a:tabLst>
                <a:tab pos="586105" algn="l"/>
              </a:tabLst>
            </a:pPr>
            <a:r>
              <a:rPr sz="2200" dirty="0">
                <a:latin typeface="Perpetua"/>
                <a:cs typeface="Perpetua"/>
              </a:rPr>
              <a:t>Demand</a:t>
            </a:r>
            <a:r>
              <a:rPr sz="2200" spc="-15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depends on</a:t>
            </a:r>
            <a:r>
              <a:rPr sz="2200" spc="-20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price</a:t>
            </a:r>
            <a:r>
              <a:rPr sz="2200" spc="-20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as</a:t>
            </a:r>
            <a:r>
              <a:rPr sz="2200" spc="-25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well</a:t>
            </a:r>
            <a:r>
              <a:rPr sz="2200" spc="-30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as</a:t>
            </a:r>
            <a:r>
              <a:rPr sz="2200" spc="-25" dirty="0">
                <a:latin typeface="Perpetua"/>
                <a:cs typeface="Perpetua"/>
              </a:rPr>
              <a:t> </a:t>
            </a:r>
            <a:r>
              <a:rPr sz="2200" spc="-20" dirty="0">
                <a:latin typeface="Perpetua"/>
                <a:cs typeface="Perpetua"/>
              </a:rPr>
              <a:t>income,</a:t>
            </a:r>
            <a:r>
              <a:rPr sz="2200" spc="-95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price</a:t>
            </a:r>
            <a:r>
              <a:rPr sz="2200" spc="-20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of</a:t>
            </a:r>
            <a:r>
              <a:rPr sz="2200" spc="-30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substitutes </a:t>
            </a:r>
            <a:r>
              <a:rPr sz="2200" spc="-20" dirty="0">
                <a:latin typeface="Perpetua"/>
                <a:cs typeface="Perpetua"/>
              </a:rPr>
              <a:t>etc;</a:t>
            </a:r>
            <a:endParaRPr sz="2200" dirty="0">
              <a:latin typeface="Perpetua"/>
              <a:cs typeface="Perpetua"/>
            </a:endParaRPr>
          </a:p>
          <a:p>
            <a:pPr marL="586105" marR="307975" lvl="1" indent="-228600">
              <a:lnSpc>
                <a:spcPct val="100000"/>
              </a:lnSpc>
              <a:spcBef>
                <a:spcPts val="400"/>
              </a:spcBef>
              <a:buClr>
                <a:srgbClr val="9B2C1F"/>
              </a:buClr>
              <a:buSzPct val="84090"/>
              <a:buFont typeface="Arial"/>
              <a:buChar char="•"/>
              <a:tabLst>
                <a:tab pos="586105" algn="l"/>
              </a:tabLst>
            </a:pPr>
            <a:r>
              <a:rPr sz="2200" dirty="0">
                <a:latin typeface="Perpetua"/>
                <a:cs typeface="Perpetua"/>
              </a:rPr>
              <a:t>Output</a:t>
            </a:r>
            <a:r>
              <a:rPr sz="2200" spc="-45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depends</a:t>
            </a:r>
            <a:r>
              <a:rPr sz="2200" spc="-35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on</a:t>
            </a:r>
            <a:r>
              <a:rPr sz="2200" spc="-50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several</a:t>
            </a:r>
            <a:r>
              <a:rPr sz="2200" spc="-40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inputs</a:t>
            </a:r>
            <a:r>
              <a:rPr sz="2200" spc="-60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of</a:t>
            </a:r>
            <a:r>
              <a:rPr sz="2200" spc="-50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production</a:t>
            </a:r>
            <a:r>
              <a:rPr sz="2200" spc="-5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and</a:t>
            </a:r>
            <a:r>
              <a:rPr sz="2200" spc="-45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various</a:t>
            </a:r>
            <a:r>
              <a:rPr sz="2200" spc="-50" dirty="0">
                <a:latin typeface="Perpetua"/>
                <a:cs typeface="Perpetua"/>
              </a:rPr>
              <a:t> </a:t>
            </a:r>
            <a:r>
              <a:rPr sz="2200" spc="-10" dirty="0">
                <a:latin typeface="Perpetua"/>
                <a:cs typeface="Perpetua"/>
              </a:rPr>
              <a:t>other environmental</a:t>
            </a:r>
            <a:r>
              <a:rPr sz="2200" spc="-40" dirty="0">
                <a:latin typeface="Perpetua"/>
                <a:cs typeface="Perpetua"/>
              </a:rPr>
              <a:t> </a:t>
            </a:r>
            <a:r>
              <a:rPr sz="2200" spc="-10" dirty="0">
                <a:latin typeface="Perpetua"/>
                <a:cs typeface="Perpetua"/>
              </a:rPr>
              <a:t>variables;</a:t>
            </a:r>
            <a:endParaRPr sz="2200" dirty="0">
              <a:latin typeface="Perpetua"/>
              <a:cs typeface="Perpetua"/>
            </a:endParaRPr>
          </a:p>
          <a:p>
            <a:pPr marL="311785" indent="-273685">
              <a:lnSpc>
                <a:spcPct val="100000"/>
              </a:lnSpc>
              <a:spcBef>
                <a:spcPts val="4060"/>
              </a:spcBef>
              <a:buClr>
                <a:srgbClr val="D24717"/>
              </a:buClr>
              <a:buSzPct val="85416"/>
              <a:buFont typeface="Segoe UI Symbol"/>
              <a:buChar char="⚫"/>
              <a:tabLst>
                <a:tab pos="311785" algn="l"/>
              </a:tabLst>
            </a:pPr>
            <a:r>
              <a:rPr sz="2400" dirty="0">
                <a:latin typeface="Perpetua"/>
                <a:cs typeface="Perpetua"/>
              </a:rPr>
              <a:t>Same</a:t>
            </a:r>
            <a:r>
              <a:rPr sz="2400" spc="-10" dirty="0">
                <a:latin typeface="Perpetua"/>
                <a:cs typeface="Perpetua"/>
              </a:rPr>
              <a:t> </a:t>
            </a:r>
            <a:r>
              <a:rPr sz="2400" dirty="0">
                <a:latin typeface="Perpetua"/>
                <a:cs typeface="Perpetua"/>
              </a:rPr>
              <a:t>set</a:t>
            </a:r>
            <a:r>
              <a:rPr sz="2400" spc="-20" dirty="0">
                <a:latin typeface="Perpetua"/>
                <a:cs typeface="Perpetua"/>
              </a:rPr>
              <a:t> </a:t>
            </a:r>
            <a:r>
              <a:rPr sz="2400" dirty="0">
                <a:latin typeface="Perpetua"/>
                <a:cs typeface="Perpetua"/>
              </a:rPr>
              <a:t>up</a:t>
            </a:r>
            <a:r>
              <a:rPr sz="2400" spc="-20" dirty="0">
                <a:latin typeface="Perpetua"/>
                <a:cs typeface="Perpetua"/>
              </a:rPr>
              <a:t> </a:t>
            </a:r>
            <a:r>
              <a:rPr sz="2400" dirty="0">
                <a:latin typeface="Perpetua"/>
                <a:cs typeface="Perpetua"/>
              </a:rPr>
              <a:t>as</a:t>
            </a:r>
            <a:r>
              <a:rPr sz="2400" spc="-20" dirty="0">
                <a:latin typeface="Perpetua"/>
                <a:cs typeface="Perpetua"/>
              </a:rPr>
              <a:t> </a:t>
            </a:r>
            <a:r>
              <a:rPr sz="2400" dirty="0">
                <a:latin typeface="Perpetua"/>
                <a:cs typeface="Perpetua"/>
              </a:rPr>
              <a:t>the</a:t>
            </a:r>
            <a:r>
              <a:rPr sz="2400" spc="-10" dirty="0">
                <a:latin typeface="Perpetua"/>
                <a:cs typeface="Perpetua"/>
              </a:rPr>
              <a:t> </a:t>
            </a:r>
            <a:r>
              <a:rPr sz="2400" dirty="0">
                <a:latin typeface="Perpetua"/>
                <a:cs typeface="Perpetua"/>
              </a:rPr>
              <a:t>simple</a:t>
            </a:r>
            <a:r>
              <a:rPr sz="2400" spc="-20" dirty="0">
                <a:latin typeface="Perpetua"/>
                <a:cs typeface="Perpetua"/>
              </a:rPr>
              <a:t> </a:t>
            </a:r>
            <a:r>
              <a:rPr sz="2400" spc="-10" dirty="0">
                <a:latin typeface="Perpetua"/>
                <a:cs typeface="Perpetua"/>
              </a:rPr>
              <a:t>regression</a:t>
            </a:r>
            <a:endParaRPr sz="2400" dirty="0">
              <a:latin typeface="Perpetua"/>
              <a:cs typeface="Perpetua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8643619" y="6356963"/>
            <a:ext cx="236220" cy="2279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664"/>
              </a:lnSpc>
            </a:pPr>
            <a:r>
              <a:rPr sz="1400" spc="-25" dirty="0">
                <a:solidFill>
                  <a:srgbClr val="FFFFFF"/>
                </a:solidFill>
                <a:latin typeface="Franklin Gothic Medium"/>
                <a:cs typeface="Franklin Gothic Medium"/>
              </a:rPr>
              <a:t>23</a:t>
            </a:r>
            <a:endParaRPr sz="1400">
              <a:latin typeface="Franklin Gothic Medium"/>
              <a:cs typeface="Franklin Gothic Medium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8459723" y="6164579"/>
            <a:ext cx="457200" cy="457200"/>
          </a:xfrm>
          <a:custGeom>
            <a:avLst/>
            <a:gdLst/>
            <a:ahLst/>
            <a:cxnLst/>
            <a:rect l="l" t="t" r="r" b="b"/>
            <a:pathLst>
              <a:path w="457200" h="457200">
                <a:moveTo>
                  <a:pt x="228600" y="0"/>
                </a:moveTo>
                <a:lnTo>
                  <a:pt x="182533" y="4644"/>
                </a:lnTo>
                <a:lnTo>
                  <a:pt x="139624" y="17964"/>
                </a:lnTo>
                <a:lnTo>
                  <a:pt x="100793" y="39041"/>
                </a:lnTo>
                <a:lnTo>
                  <a:pt x="66960" y="66955"/>
                </a:lnTo>
                <a:lnTo>
                  <a:pt x="39045" y="100788"/>
                </a:lnTo>
                <a:lnTo>
                  <a:pt x="17966" y="139619"/>
                </a:lnTo>
                <a:lnTo>
                  <a:pt x="4644" y="182529"/>
                </a:lnTo>
                <a:lnTo>
                  <a:pt x="0" y="228600"/>
                </a:lnTo>
                <a:lnTo>
                  <a:pt x="4644" y="274670"/>
                </a:lnTo>
                <a:lnTo>
                  <a:pt x="17966" y="317580"/>
                </a:lnTo>
                <a:lnTo>
                  <a:pt x="39045" y="356411"/>
                </a:lnTo>
                <a:lnTo>
                  <a:pt x="66960" y="390244"/>
                </a:lnTo>
                <a:lnTo>
                  <a:pt x="100793" y="418158"/>
                </a:lnTo>
                <a:lnTo>
                  <a:pt x="139624" y="439235"/>
                </a:lnTo>
                <a:lnTo>
                  <a:pt x="182533" y="452555"/>
                </a:lnTo>
                <a:lnTo>
                  <a:pt x="228600" y="457200"/>
                </a:lnTo>
                <a:lnTo>
                  <a:pt x="274666" y="452555"/>
                </a:lnTo>
                <a:lnTo>
                  <a:pt x="317575" y="439235"/>
                </a:lnTo>
                <a:lnTo>
                  <a:pt x="356406" y="418158"/>
                </a:lnTo>
                <a:lnTo>
                  <a:pt x="390239" y="390244"/>
                </a:lnTo>
                <a:lnTo>
                  <a:pt x="418154" y="356411"/>
                </a:lnTo>
                <a:lnTo>
                  <a:pt x="439233" y="317580"/>
                </a:lnTo>
                <a:lnTo>
                  <a:pt x="452555" y="274670"/>
                </a:lnTo>
                <a:lnTo>
                  <a:pt x="457200" y="228600"/>
                </a:lnTo>
                <a:lnTo>
                  <a:pt x="452555" y="182529"/>
                </a:lnTo>
                <a:lnTo>
                  <a:pt x="439233" y="139619"/>
                </a:lnTo>
                <a:lnTo>
                  <a:pt x="418154" y="100788"/>
                </a:lnTo>
                <a:lnTo>
                  <a:pt x="390239" y="66955"/>
                </a:lnTo>
                <a:lnTo>
                  <a:pt x="356406" y="39041"/>
                </a:lnTo>
                <a:lnTo>
                  <a:pt x="317575" y="17964"/>
                </a:lnTo>
                <a:lnTo>
                  <a:pt x="274666" y="4644"/>
                </a:lnTo>
                <a:lnTo>
                  <a:pt x="228600" y="0"/>
                </a:lnTo>
                <a:close/>
              </a:path>
            </a:pathLst>
          </a:custGeom>
          <a:solidFill>
            <a:srgbClr val="D2471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796239" y="880237"/>
            <a:ext cx="7647305" cy="37090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25120" marR="1372870" indent="-274955">
              <a:lnSpc>
                <a:spcPct val="127600"/>
              </a:lnSpc>
              <a:spcBef>
                <a:spcPts val="100"/>
              </a:spcBef>
              <a:buClr>
                <a:srgbClr val="D24717"/>
              </a:buClr>
              <a:buSzPct val="85416"/>
              <a:buFont typeface="Segoe UI Symbol"/>
              <a:buChar char="⚫"/>
              <a:tabLst>
                <a:tab pos="981710" algn="l"/>
              </a:tabLst>
            </a:pPr>
            <a:r>
              <a:rPr sz="2400" dirty="0">
                <a:latin typeface="Perpetua"/>
                <a:cs typeface="Perpetua"/>
              </a:rPr>
              <a:t>Interpretation</a:t>
            </a:r>
            <a:r>
              <a:rPr sz="2400" spc="-55" dirty="0">
                <a:latin typeface="Perpetua"/>
                <a:cs typeface="Perpetua"/>
              </a:rPr>
              <a:t> </a:t>
            </a:r>
            <a:r>
              <a:rPr sz="2400" dirty="0">
                <a:latin typeface="Perpetua"/>
                <a:cs typeface="Perpetua"/>
              </a:rPr>
              <a:t>very</a:t>
            </a:r>
            <a:r>
              <a:rPr sz="2400" spc="-40" dirty="0">
                <a:latin typeface="Perpetua"/>
                <a:cs typeface="Perpetua"/>
              </a:rPr>
              <a:t> </a:t>
            </a:r>
            <a:r>
              <a:rPr sz="2400" dirty="0">
                <a:latin typeface="Perpetua"/>
                <a:cs typeface="Perpetua"/>
              </a:rPr>
              <a:t>similar</a:t>
            </a:r>
            <a:r>
              <a:rPr sz="2400" spc="-60" dirty="0">
                <a:latin typeface="Perpetua"/>
                <a:cs typeface="Perpetua"/>
              </a:rPr>
              <a:t> </a:t>
            </a:r>
            <a:r>
              <a:rPr sz="2400" dirty="0">
                <a:latin typeface="Perpetua"/>
                <a:cs typeface="Perpetua"/>
              </a:rPr>
              <a:t>to</a:t>
            </a:r>
            <a:r>
              <a:rPr sz="2400" spc="-45" dirty="0">
                <a:latin typeface="Perpetua"/>
                <a:cs typeface="Perpetua"/>
              </a:rPr>
              <a:t> </a:t>
            </a:r>
            <a:r>
              <a:rPr sz="2400" dirty="0">
                <a:latin typeface="Perpetua"/>
                <a:cs typeface="Perpetua"/>
              </a:rPr>
              <a:t>simple</a:t>
            </a:r>
            <a:r>
              <a:rPr sz="2400" spc="-50" dirty="0">
                <a:latin typeface="Perpetua"/>
                <a:cs typeface="Perpetua"/>
              </a:rPr>
              <a:t> </a:t>
            </a:r>
            <a:r>
              <a:rPr sz="2400" dirty="0">
                <a:latin typeface="Perpetua"/>
                <a:cs typeface="Perpetua"/>
              </a:rPr>
              <a:t>regression</a:t>
            </a:r>
            <a:r>
              <a:rPr sz="2400" spc="-55" dirty="0">
                <a:latin typeface="Perpetua"/>
                <a:cs typeface="Perpetua"/>
              </a:rPr>
              <a:t> </a:t>
            </a:r>
            <a:r>
              <a:rPr sz="2400" spc="-10" dirty="0">
                <a:latin typeface="Perpetua"/>
                <a:cs typeface="Perpetua"/>
              </a:rPr>
              <a:t>model 	</a:t>
            </a:r>
            <a:r>
              <a:rPr sz="2400" dirty="0">
                <a:latin typeface="Perpetua"/>
                <a:cs typeface="Perpetua"/>
              </a:rPr>
              <a:t>Y</a:t>
            </a:r>
            <a:r>
              <a:rPr sz="2400" baseline="-20833" dirty="0">
                <a:latin typeface="Perpetua"/>
                <a:cs typeface="Perpetua"/>
              </a:rPr>
              <a:t>i</a:t>
            </a:r>
            <a:r>
              <a:rPr sz="2400" spc="217" baseline="-20833" dirty="0">
                <a:latin typeface="Perpetua"/>
                <a:cs typeface="Perpetua"/>
              </a:rPr>
              <a:t> </a:t>
            </a:r>
            <a:r>
              <a:rPr sz="2400" dirty="0">
                <a:latin typeface="Perpetua"/>
                <a:cs typeface="Perpetua"/>
              </a:rPr>
              <a:t>=</a:t>
            </a:r>
            <a:r>
              <a:rPr sz="2400" spc="-25" dirty="0">
                <a:latin typeface="Perpetua"/>
                <a:cs typeface="Perpetua"/>
              </a:rPr>
              <a:t> </a:t>
            </a:r>
            <a:r>
              <a:rPr sz="2400" dirty="0">
                <a:latin typeface="Cambria"/>
                <a:cs typeface="Cambria"/>
              </a:rPr>
              <a:t>β</a:t>
            </a:r>
            <a:r>
              <a:rPr sz="2400" baseline="-20833" dirty="0">
                <a:latin typeface="Perpetua"/>
                <a:cs typeface="Perpetua"/>
              </a:rPr>
              <a:t>1</a:t>
            </a:r>
            <a:r>
              <a:rPr sz="2400" spc="262" baseline="-20833" dirty="0">
                <a:latin typeface="Perpetua"/>
                <a:cs typeface="Perpetua"/>
              </a:rPr>
              <a:t> </a:t>
            </a:r>
            <a:r>
              <a:rPr sz="2400" dirty="0">
                <a:latin typeface="Perpetua"/>
                <a:cs typeface="Perpetua"/>
              </a:rPr>
              <a:t>+</a:t>
            </a:r>
            <a:r>
              <a:rPr sz="2400" spc="-20" dirty="0">
                <a:latin typeface="Perpetua"/>
                <a:cs typeface="Perpetua"/>
              </a:rPr>
              <a:t> </a:t>
            </a:r>
            <a:r>
              <a:rPr sz="2400" dirty="0">
                <a:latin typeface="Cambria"/>
                <a:cs typeface="Cambria"/>
              </a:rPr>
              <a:t>β</a:t>
            </a:r>
            <a:r>
              <a:rPr sz="2400" baseline="-20833" dirty="0">
                <a:latin typeface="Perpetua"/>
                <a:cs typeface="Perpetua"/>
              </a:rPr>
              <a:t>2 </a:t>
            </a:r>
            <a:r>
              <a:rPr sz="2400" dirty="0">
                <a:latin typeface="Perpetua"/>
                <a:cs typeface="Perpetua"/>
              </a:rPr>
              <a:t>X</a:t>
            </a:r>
            <a:r>
              <a:rPr sz="2400" baseline="-20833" dirty="0">
                <a:latin typeface="Perpetua"/>
                <a:cs typeface="Perpetua"/>
              </a:rPr>
              <a:t>1i</a:t>
            </a:r>
            <a:r>
              <a:rPr sz="2400" spc="254" baseline="-20833" dirty="0">
                <a:latin typeface="Perpetua"/>
                <a:cs typeface="Perpetua"/>
              </a:rPr>
              <a:t> </a:t>
            </a:r>
            <a:r>
              <a:rPr sz="2400" dirty="0">
                <a:latin typeface="Perpetua"/>
                <a:cs typeface="Perpetua"/>
              </a:rPr>
              <a:t>+</a:t>
            </a:r>
            <a:r>
              <a:rPr sz="2400" spc="-20" dirty="0">
                <a:latin typeface="Perpetua"/>
                <a:cs typeface="Perpetua"/>
              </a:rPr>
              <a:t> </a:t>
            </a:r>
            <a:r>
              <a:rPr sz="2400" dirty="0">
                <a:latin typeface="Cambria"/>
                <a:cs typeface="Cambria"/>
              </a:rPr>
              <a:t>β</a:t>
            </a:r>
            <a:r>
              <a:rPr sz="2400" baseline="-20833" dirty="0">
                <a:latin typeface="Perpetua"/>
                <a:cs typeface="Perpetua"/>
              </a:rPr>
              <a:t>3 </a:t>
            </a:r>
            <a:r>
              <a:rPr sz="2400" dirty="0">
                <a:latin typeface="Perpetua"/>
                <a:cs typeface="Perpetua"/>
              </a:rPr>
              <a:t>X</a:t>
            </a:r>
            <a:r>
              <a:rPr sz="2400" baseline="-20833" dirty="0">
                <a:latin typeface="Perpetua"/>
                <a:cs typeface="Perpetua"/>
              </a:rPr>
              <a:t>2i</a:t>
            </a:r>
            <a:r>
              <a:rPr sz="2400" spc="232" baseline="-20833" dirty="0">
                <a:latin typeface="Perpetua"/>
                <a:cs typeface="Perpetua"/>
              </a:rPr>
              <a:t> </a:t>
            </a:r>
            <a:r>
              <a:rPr sz="2400" dirty="0">
                <a:latin typeface="Perpetua"/>
                <a:cs typeface="Perpetua"/>
              </a:rPr>
              <a:t>+</a:t>
            </a:r>
            <a:r>
              <a:rPr sz="2400" spc="-20" dirty="0">
                <a:latin typeface="Perpetua"/>
                <a:cs typeface="Perpetua"/>
              </a:rPr>
              <a:t> </a:t>
            </a:r>
            <a:r>
              <a:rPr sz="2400" spc="-25" dirty="0">
                <a:latin typeface="Perpetua"/>
                <a:cs typeface="Perpetua"/>
              </a:rPr>
              <a:t>u</a:t>
            </a:r>
            <a:r>
              <a:rPr sz="2400" spc="-37" baseline="-20833" dirty="0">
                <a:latin typeface="Perpetua"/>
                <a:cs typeface="Perpetua"/>
              </a:rPr>
              <a:t>i</a:t>
            </a:r>
            <a:endParaRPr sz="2400" baseline="-20833">
              <a:latin typeface="Perpetua"/>
              <a:cs typeface="Perpetua"/>
            </a:endParaRPr>
          </a:p>
          <a:p>
            <a:pPr marL="325120" indent="-274320">
              <a:lnSpc>
                <a:spcPct val="100000"/>
              </a:lnSpc>
              <a:spcBef>
                <a:spcPts val="3240"/>
              </a:spcBef>
              <a:buClr>
                <a:srgbClr val="D24717"/>
              </a:buClr>
              <a:buSzPct val="85416"/>
              <a:buFont typeface="Segoe UI Symbol"/>
              <a:buChar char="⚫"/>
              <a:tabLst>
                <a:tab pos="325120" algn="l"/>
              </a:tabLst>
            </a:pPr>
            <a:r>
              <a:rPr sz="2400" dirty="0">
                <a:latin typeface="Cambria"/>
                <a:cs typeface="Cambria"/>
              </a:rPr>
              <a:t>β</a:t>
            </a:r>
            <a:r>
              <a:rPr sz="2400" baseline="-20833" dirty="0">
                <a:latin typeface="Perpetua"/>
                <a:cs typeface="Perpetua"/>
              </a:rPr>
              <a:t>1</a:t>
            </a:r>
            <a:r>
              <a:rPr sz="2400" spc="284" baseline="-20833" dirty="0">
                <a:latin typeface="Perpetua"/>
                <a:cs typeface="Perpetua"/>
              </a:rPr>
              <a:t> </a:t>
            </a:r>
            <a:r>
              <a:rPr sz="2400" dirty="0">
                <a:latin typeface="Perpetua"/>
                <a:cs typeface="Perpetua"/>
              </a:rPr>
              <a:t>=</a:t>
            </a:r>
            <a:r>
              <a:rPr sz="2400" spc="-5" dirty="0">
                <a:latin typeface="Perpetua"/>
                <a:cs typeface="Perpetua"/>
              </a:rPr>
              <a:t> </a:t>
            </a:r>
            <a:r>
              <a:rPr sz="2400" spc="-10" dirty="0">
                <a:latin typeface="Perpetua"/>
                <a:cs typeface="Perpetua"/>
              </a:rPr>
              <a:t>intercept:</a:t>
            </a:r>
            <a:r>
              <a:rPr sz="2400" spc="-110" dirty="0">
                <a:latin typeface="Perpetua"/>
                <a:cs typeface="Perpetua"/>
              </a:rPr>
              <a:t> </a:t>
            </a:r>
            <a:r>
              <a:rPr sz="2400" dirty="0">
                <a:latin typeface="Perpetua"/>
                <a:cs typeface="Perpetua"/>
              </a:rPr>
              <a:t>value ofY</a:t>
            </a:r>
            <a:r>
              <a:rPr sz="2400" spc="-10" dirty="0">
                <a:latin typeface="Perpetua"/>
                <a:cs typeface="Perpetua"/>
              </a:rPr>
              <a:t> </a:t>
            </a:r>
            <a:r>
              <a:rPr sz="2400" dirty="0">
                <a:latin typeface="Perpetua"/>
                <a:cs typeface="Perpetua"/>
              </a:rPr>
              <a:t>when</a:t>
            </a:r>
            <a:r>
              <a:rPr sz="2400" spc="-10" dirty="0">
                <a:latin typeface="Perpetua"/>
                <a:cs typeface="Perpetua"/>
              </a:rPr>
              <a:t> </a:t>
            </a:r>
            <a:r>
              <a:rPr sz="2400" dirty="0">
                <a:latin typeface="Perpetua"/>
                <a:cs typeface="Perpetua"/>
              </a:rPr>
              <a:t>all</a:t>
            </a:r>
            <a:r>
              <a:rPr sz="2400" spc="-5" dirty="0">
                <a:latin typeface="Perpetua"/>
                <a:cs typeface="Perpetua"/>
              </a:rPr>
              <a:t> </a:t>
            </a:r>
            <a:r>
              <a:rPr sz="2400" dirty="0">
                <a:latin typeface="Perpetua"/>
                <a:cs typeface="Perpetua"/>
              </a:rPr>
              <a:t>the</a:t>
            </a:r>
            <a:r>
              <a:rPr sz="2400" spc="5" dirty="0">
                <a:latin typeface="Perpetua"/>
                <a:cs typeface="Perpetua"/>
              </a:rPr>
              <a:t> </a:t>
            </a:r>
            <a:r>
              <a:rPr sz="2400" dirty="0">
                <a:latin typeface="Perpetua"/>
                <a:cs typeface="Perpetua"/>
              </a:rPr>
              <a:t>Xs</a:t>
            </a:r>
            <a:r>
              <a:rPr sz="2400" spc="-10" dirty="0">
                <a:latin typeface="Perpetua"/>
                <a:cs typeface="Perpetua"/>
              </a:rPr>
              <a:t> </a:t>
            </a:r>
            <a:r>
              <a:rPr sz="2400" dirty="0">
                <a:latin typeface="Perpetua"/>
                <a:cs typeface="Perpetua"/>
              </a:rPr>
              <a:t>are </a:t>
            </a:r>
            <a:r>
              <a:rPr sz="2400" spc="-25" dirty="0">
                <a:latin typeface="Perpetua"/>
                <a:cs typeface="Perpetua"/>
              </a:rPr>
              <a:t>0.</a:t>
            </a:r>
            <a:endParaRPr sz="2400">
              <a:latin typeface="Perpetua"/>
              <a:cs typeface="Perpetua"/>
            </a:endParaRPr>
          </a:p>
          <a:p>
            <a:pPr marL="325120" marR="43180" indent="-274955">
              <a:lnSpc>
                <a:spcPct val="99200"/>
              </a:lnSpc>
              <a:spcBef>
                <a:spcPts val="4105"/>
              </a:spcBef>
              <a:buClr>
                <a:srgbClr val="D24717"/>
              </a:buClr>
              <a:buSzPct val="85416"/>
              <a:buFont typeface="Segoe UI Symbol"/>
              <a:buChar char="⚫"/>
              <a:tabLst>
                <a:tab pos="325120" algn="l"/>
              </a:tabLst>
            </a:pPr>
            <a:r>
              <a:rPr sz="2400" dirty="0">
                <a:latin typeface="Cambria"/>
                <a:cs typeface="Cambria"/>
              </a:rPr>
              <a:t>β</a:t>
            </a:r>
            <a:r>
              <a:rPr sz="2400" baseline="-20833" dirty="0">
                <a:latin typeface="Perpetua"/>
                <a:cs typeface="Perpetua"/>
              </a:rPr>
              <a:t>2</a:t>
            </a:r>
            <a:r>
              <a:rPr sz="2400" spc="7" baseline="-20833" dirty="0">
                <a:latin typeface="Perpetua"/>
                <a:cs typeface="Perpetua"/>
              </a:rPr>
              <a:t> </a:t>
            </a:r>
            <a:r>
              <a:rPr sz="2400" dirty="0">
                <a:latin typeface="Perpetua"/>
                <a:cs typeface="Perpetua"/>
              </a:rPr>
              <a:t>,</a:t>
            </a:r>
            <a:r>
              <a:rPr sz="2400" spc="-110" dirty="0">
                <a:latin typeface="Perpetua"/>
                <a:cs typeface="Perpetua"/>
              </a:rPr>
              <a:t> </a:t>
            </a:r>
            <a:r>
              <a:rPr sz="2400" dirty="0">
                <a:latin typeface="Cambria"/>
                <a:cs typeface="Cambria"/>
              </a:rPr>
              <a:t>β</a:t>
            </a:r>
            <a:r>
              <a:rPr sz="2400" baseline="-20833" dirty="0">
                <a:latin typeface="Perpetua"/>
                <a:cs typeface="Perpetua"/>
              </a:rPr>
              <a:t>3</a:t>
            </a:r>
            <a:r>
              <a:rPr sz="2400" spc="277" baseline="-20833" dirty="0">
                <a:latin typeface="Perpetua"/>
                <a:cs typeface="Perpetua"/>
              </a:rPr>
              <a:t> </a:t>
            </a:r>
            <a:r>
              <a:rPr sz="2400" dirty="0">
                <a:latin typeface="Perpetua"/>
                <a:cs typeface="Perpetua"/>
              </a:rPr>
              <a:t>=</a:t>
            </a:r>
            <a:r>
              <a:rPr sz="2400" spc="-5" dirty="0">
                <a:latin typeface="Perpetua"/>
                <a:cs typeface="Perpetua"/>
              </a:rPr>
              <a:t> </a:t>
            </a:r>
            <a:r>
              <a:rPr sz="2400" dirty="0">
                <a:latin typeface="Perpetua"/>
                <a:cs typeface="Perpetua"/>
              </a:rPr>
              <a:t>partial</a:t>
            </a:r>
            <a:r>
              <a:rPr sz="2400" spc="-25" dirty="0">
                <a:latin typeface="Perpetua"/>
                <a:cs typeface="Perpetua"/>
              </a:rPr>
              <a:t> </a:t>
            </a:r>
            <a:r>
              <a:rPr sz="2400" dirty="0">
                <a:latin typeface="Perpetua"/>
                <a:cs typeface="Perpetua"/>
              </a:rPr>
              <a:t>regression</a:t>
            </a:r>
            <a:r>
              <a:rPr sz="2400" spc="-10" dirty="0">
                <a:latin typeface="Perpetua"/>
                <a:cs typeface="Perpetua"/>
              </a:rPr>
              <a:t> coefficients:</a:t>
            </a:r>
            <a:r>
              <a:rPr sz="2400" spc="-120" dirty="0">
                <a:latin typeface="Perpetua"/>
                <a:cs typeface="Perpetua"/>
              </a:rPr>
              <a:t> </a:t>
            </a:r>
            <a:r>
              <a:rPr sz="2400" dirty="0">
                <a:latin typeface="Perpetua"/>
                <a:cs typeface="Perpetua"/>
              </a:rPr>
              <a:t>in</a:t>
            </a:r>
            <a:r>
              <a:rPr sz="2400" spc="-10" dirty="0">
                <a:latin typeface="Perpetua"/>
                <a:cs typeface="Perpetua"/>
              </a:rPr>
              <a:t> </a:t>
            </a:r>
            <a:r>
              <a:rPr sz="2400" dirty="0">
                <a:latin typeface="Perpetua"/>
                <a:cs typeface="Perpetua"/>
              </a:rPr>
              <a:t>the linear</a:t>
            </a:r>
            <a:r>
              <a:rPr sz="2400" spc="-15" dirty="0">
                <a:latin typeface="Perpetua"/>
                <a:cs typeface="Perpetua"/>
              </a:rPr>
              <a:t> </a:t>
            </a:r>
            <a:r>
              <a:rPr sz="2400" dirty="0">
                <a:latin typeface="Perpetua"/>
                <a:cs typeface="Perpetua"/>
              </a:rPr>
              <a:t>model</a:t>
            </a:r>
            <a:r>
              <a:rPr sz="2400" spc="-25" dirty="0">
                <a:latin typeface="Perpetua"/>
                <a:cs typeface="Perpetua"/>
              </a:rPr>
              <a:t> </a:t>
            </a:r>
            <a:r>
              <a:rPr sz="2400" spc="-20" dirty="0">
                <a:latin typeface="Perpetua"/>
                <a:cs typeface="Perpetua"/>
              </a:rPr>
              <a:t>they </a:t>
            </a:r>
            <a:r>
              <a:rPr sz="2400" dirty="0">
                <a:latin typeface="Perpetua"/>
                <a:cs typeface="Perpetua"/>
              </a:rPr>
              <a:t>measure</a:t>
            </a:r>
            <a:r>
              <a:rPr sz="2400" spc="-35" dirty="0">
                <a:latin typeface="Perpetua"/>
                <a:cs typeface="Perpetua"/>
              </a:rPr>
              <a:t> </a:t>
            </a:r>
            <a:r>
              <a:rPr sz="2400" dirty="0">
                <a:latin typeface="Perpetua"/>
                <a:cs typeface="Perpetua"/>
              </a:rPr>
              <a:t>the</a:t>
            </a:r>
            <a:r>
              <a:rPr sz="2400" spc="-15" dirty="0">
                <a:latin typeface="Perpetua"/>
                <a:cs typeface="Perpetua"/>
              </a:rPr>
              <a:t> </a:t>
            </a:r>
            <a:r>
              <a:rPr sz="2400" dirty="0">
                <a:latin typeface="Perpetua"/>
                <a:cs typeface="Perpetua"/>
              </a:rPr>
              <a:t>isolated</a:t>
            </a:r>
            <a:r>
              <a:rPr sz="2400" spc="-25" dirty="0">
                <a:latin typeface="Perpetua"/>
                <a:cs typeface="Perpetua"/>
              </a:rPr>
              <a:t> </a:t>
            </a:r>
            <a:r>
              <a:rPr sz="2400" dirty="0">
                <a:latin typeface="Perpetua"/>
                <a:cs typeface="Perpetua"/>
              </a:rPr>
              <a:t>effect</a:t>
            </a:r>
            <a:r>
              <a:rPr sz="2400" spc="-20" dirty="0">
                <a:latin typeface="Perpetua"/>
                <a:cs typeface="Perpetua"/>
              </a:rPr>
              <a:t> </a:t>
            </a:r>
            <a:r>
              <a:rPr sz="2400" dirty="0">
                <a:latin typeface="Perpetua"/>
                <a:cs typeface="Perpetua"/>
              </a:rPr>
              <a:t>onY</a:t>
            </a:r>
            <a:r>
              <a:rPr sz="2400" spc="-25" dirty="0">
                <a:latin typeface="Perpetua"/>
                <a:cs typeface="Perpetua"/>
              </a:rPr>
              <a:t> </a:t>
            </a:r>
            <a:r>
              <a:rPr sz="2400" dirty="0">
                <a:latin typeface="Perpetua"/>
                <a:cs typeface="Perpetua"/>
              </a:rPr>
              <a:t>of</a:t>
            </a:r>
            <a:r>
              <a:rPr sz="2400" spc="-15" dirty="0">
                <a:latin typeface="Perpetua"/>
                <a:cs typeface="Perpetua"/>
              </a:rPr>
              <a:t> </a:t>
            </a:r>
            <a:r>
              <a:rPr sz="2400" dirty="0">
                <a:latin typeface="Perpetua"/>
                <a:cs typeface="Perpetua"/>
              </a:rPr>
              <a:t>each</a:t>
            </a:r>
            <a:r>
              <a:rPr sz="2400" spc="-25" dirty="0">
                <a:latin typeface="Perpetua"/>
                <a:cs typeface="Perpetua"/>
              </a:rPr>
              <a:t> </a:t>
            </a:r>
            <a:r>
              <a:rPr sz="2400" dirty="0">
                <a:latin typeface="Perpetua"/>
                <a:cs typeface="Perpetua"/>
              </a:rPr>
              <a:t>variable</a:t>
            </a:r>
            <a:r>
              <a:rPr sz="2400" spc="-30" dirty="0">
                <a:latin typeface="Perpetua"/>
                <a:cs typeface="Perpetua"/>
              </a:rPr>
              <a:t> </a:t>
            </a:r>
            <a:r>
              <a:rPr sz="2400" dirty="0">
                <a:latin typeface="Perpetua"/>
                <a:cs typeface="Perpetua"/>
              </a:rPr>
              <a:t>keeping</a:t>
            </a:r>
            <a:r>
              <a:rPr sz="2400" spc="-20" dirty="0">
                <a:latin typeface="Perpetua"/>
                <a:cs typeface="Perpetua"/>
              </a:rPr>
              <a:t> </a:t>
            </a:r>
            <a:r>
              <a:rPr sz="2400" dirty="0">
                <a:latin typeface="Perpetua"/>
                <a:cs typeface="Perpetua"/>
              </a:rPr>
              <a:t>the</a:t>
            </a:r>
            <a:r>
              <a:rPr sz="2400" spc="-25" dirty="0">
                <a:latin typeface="Perpetua"/>
                <a:cs typeface="Perpetua"/>
              </a:rPr>
              <a:t> </a:t>
            </a:r>
            <a:r>
              <a:rPr sz="2400" spc="-10" dirty="0">
                <a:latin typeface="Perpetua"/>
                <a:cs typeface="Perpetua"/>
              </a:rPr>
              <a:t>other </a:t>
            </a:r>
            <a:r>
              <a:rPr sz="2400" dirty="0">
                <a:latin typeface="Perpetua"/>
                <a:cs typeface="Perpetua"/>
              </a:rPr>
              <a:t>variable(s)</a:t>
            </a:r>
            <a:r>
              <a:rPr sz="2400" spc="-40" dirty="0">
                <a:latin typeface="Perpetua"/>
                <a:cs typeface="Perpetua"/>
              </a:rPr>
              <a:t> </a:t>
            </a:r>
            <a:r>
              <a:rPr sz="2400" dirty="0">
                <a:latin typeface="Perpetua"/>
                <a:cs typeface="Perpetua"/>
              </a:rPr>
              <a:t>fixed</a:t>
            </a:r>
            <a:r>
              <a:rPr sz="2400" spc="-25" dirty="0">
                <a:latin typeface="Perpetua"/>
                <a:cs typeface="Perpetua"/>
              </a:rPr>
              <a:t> </a:t>
            </a:r>
            <a:r>
              <a:rPr sz="1800" dirty="0">
                <a:latin typeface="Perpetua"/>
                <a:cs typeface="Perpetua"/>
              </a:rPr>
              <a:t>=</a:t>
            </a:r>
            <a:r>
              <a:rPr sz="1800" spc="110" dirty="0">
                <a:latin typeface="Perpetua"/>
                <a:cs typeface="Perpetua"/>
              </a:rPr>
              <a:t> </a:t>
            </a:r>
            <a:r>
              <a:rPr sz="2400" dirty="0">
                <a:latin typeface="Perpetua"/>
                <a:cs typeface="Perpetua"/>
              </a:rPr>
              <a:t>ceteris</a:t>
            </a:r>
            <a:r>
              <a:rPr sz="2400" spc="-15" dirty="0">
                <a:latin typeface="Perpetua"/>
                <a:cs typeface="Perpetua"/>
              </a:rPr>
              <a:t> </a:t>
            </a:r>
            <a:r>
              <a:rPr sz="2400" dirty="0">
                <a:latin typeface="Perpetua"/>
                <a:cs typeface="Perpetua"/>
              </a:rPr>
              <a:t>paribus</a:t>
            </a:r>
            <a:r>
              <a:rPr sz="2400" spc="-35" dirty="0">
                <a:latin typeface="Perpetua"/>
                <a:cs typeface="Perpetua"/>
              </a:rPr>
              <a:t> </a:t>
            </a:r>
            <a:r>
              <a:rPr sz="1800" dirty="0">
                <a:latin typeface="Perpetua"/>
                <a:cs typeface="Perpetua"/>
              </a:rPr>
              <a:t>=</a:t>
            </a:r>
            <a:r>
              <a:rPr sz="1800" spc="110" dirty="0">
                <a:latin typeface="Perpetua"/>
                <a:cs typeface="Perpetua"/>
              </a:rPr>
              <a:t> </a:t>
            </a:r>
            <a:r>
              <a:rPr sz="2400" dirty="0">
                <a:latin typeface="Perpetua"/>
                <a:cs typeface="Perpetua"/>
              </a:rPr>
              <a:t>all</a:t>
            </a:r>
            <a:r>
              <a:rPr sz="2400" spc="-25" dirty="0">
                <a:latin typeface="Perpetua"/>
                <a:cs typeface="Perpetua"/>
              </a:rPr>
              <a:t> </a:t>
            </a:r>
            <a:r>
              <a:rPr sz="2400" dirty="0">
                <a:latin typeface="Perpetua"/>
                <a:cs typeface="Perpetua"/>
              </a:rPr>
              <a:t>other</a:t>
            </a:r>
            <a:r>
              <a:rPr sz="2400" spc="-25" dirty="0">
                <a:latin typeface="Perpetua"/>
                <a:cs typeface="Perpetua"/>
              </a:rPr>
              <a:t> </a:t>
            </a:r>
            <a:r>
              <a:rPr sz="2400" spc="-10" dirty="0">
                <a:latin typeface="Perpetua"/>
                <a:cs typeface="Perpetua"/>
              </a:rPr>
              <a:t>relevant</a:t>
            </a:r>
            <a:r>
              <a:rPr sz="2400" spc="-25" dirty="0">
                <a:latin typeface="Perpetua"/>
                <a:cs typeface="Perpetua"/>
              </a:rPr>
              <a:t> </a:t>
            </a:r>
            <a:r>
              <a:rPr sz="2400" dirty="0">
                <a:latin typeface="Perpetua"/>
                <a:cs typeface="Perpetua"/>
              </a:rPr>
              <a:t>factors</a:t>
            </a:r>
            <a:r>
              <a:rPr sz="2400" spc="-30" dirty="0">
                <a:latin typeface="Perpetua"/>
                <a:cs typeface="Perpetua"/>
              </a:rPr>
              <a:t> </a:t>
            </a:r>
            <a:r>
              <a:rPr sz="2400" spc="-10" dirty="0">
                <a:latin typeface="Perpetua"/>
                <a:cs typeface="Perpetua"/>
              </a:rPr>
              <a:t>being equal.</a:t>
            </a:r>
            <a:endParaRPr sz="2400">
              <a:latin typeface="Perpetua"/>
              <a:cs typeface="Perpetua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 vert="horz" wrap="square" lIns="0" tIns="72237" rIns="0" bIns="0" rtlCol="0">
            <a:spAutoFit/>
          </a:bodyPr>
          <a:lstStyle/>
          <a:p>
            <a:pPr marL="181610">
              <a:lnSpc>
                <a:spcPts val="1664"/>
              </a:lnSpc>
            </a:pPr>
            <a:fld id="{81D60167-4931-47E6-BA6A-407CBD079E47}" type="slidenum">
              <a:rPr spc="-25" dirty="0"/>
              <a:t>24</a:t>
            </a:fld>
            <a:endParaRPr spc="-25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8532876" y="6164579"/>
            <a:ext cx="457200" cy="457200"/>
          </a:xfrm>
          <a:custGeom>
            <a:avLst/>
            <a:gdLst/>
            <a:ahLst/>
            <a:cxnLst/>
            <a:rect l="l" t="t" r="r" b="b"/>
            <a:pathLst>
              <a:path w="457200" h="457200">
                <a:moveTo>
                  <a:pt x="228600" y="0"/>
                </a:moveTo>
                <a:lnTo>
                  <a:pt x="182533" y="4644"/>
                </a:lnTo>
                <a:lnTo>
                  <a:pt x="139624" y="17964"/>
                </a:lnTo>
                <a:lnTo>
                  <a:pt x="100793" y="39041"/>
                </a:lnTo>
                <a:lnTo>
                  <a:pt x="66960" y="66955"/>
                </a:lnTo>
                <a:lnTo>
                  <a:pt x="39045" y="100788"/>
                </a:lnTo>
                <a:lnTo>
                  <a:pt x="17966" y="139619"/>
                </a:lnTo>
                <a:lnTo>
                  <a:pt x="4644" y="182529"/>
                </a:lnTo>
                <a:lnTo>
                  <a:pt x="0" y="228600"/>
                </a:lnTo>
                <a:lnTo>
                  <a:pt x="4644" y="274670"/>
                </a:lnTo>
                <a:lnTo>
                  <a:pt x="17966" y="317580"/>
                </a:lnTo>
                <a:lnTo>
                  <a:pt x="39045" y="356411"/>
                </a:lnTo>
                <a:lnTo>
                  <a:pt x="66960" y="390244"/>
                </a:lnTo>
                <a:lnTo>
                  <a:pt x="100793" y="418158"/>
                </a:lnTo>
                <a:lnTo>
                  <a:pt x="139624" y="439235"/>
                </a:lnTo>
                <a:lnTo>
                  <a:pt x="182533" y="452555"/>
                </a:lnTo>
                <a:lnTo>
                  <a:pt x="228600" y="457200"/>
                </a:lnTo>
                <a:lnTo>
                  <a:pt x="274666" y="452555"/>
                </a:lnTo>
                <a:lnTo>
                  <a:pt x="317575" y="439235"/>
                </a:lnTo>
                <a:lnTo>
                  <a:pt x="356406" y="418158"/>
                </a:lnTo>
                <a:lnTo>
                  <a:pt x="390239" y="390244"/>
                </a:lnTo>
                <a:lnTo>
                  <a:pt x="418154" y="356411"/>
                </a:lnTo>
                <a:lnTo>
                  <a:pt x="439233" y="317580"/>
                </a:lnTo>
                <a:lnTo>
                  <a:pt x="452555" y="274670"/>
                </a:lnTo>
                <a:lnTo>
                  <a:pt x="457200" y="228600"/>
                </a:lnTo>
                <a:lnTo>
                  <a:pt x="452555" y="182529"/>
                </a:lnTo>
                <a:lnTo>
                  <a:pt x="439233" y="139619"/>
                </a:lnTo>
                <a:lnTo>
                  <a:pt x="418154" y="100788"/>
                </a:lnTo>
                <a:lnTo>
                  <a:pt x="390239" y="66955"/>
                </a:lnTo>
                <a:lnTo>
                  <a:pt x="356406" y="39041"/>
                </a:lnTo>
                <a:lnTo>
                  <a:pt x="317575" y="17964"/>
                </a:lnTo>
                <a:lnTo>
                  <a:pt x="274666" y="4644"/>
                </a:lnTo>
                <a:lnTo>
                  <a:pt x="228600" y="0"/>
                </a:lnTo>
                <a:close/>
              </a:path>
            </a:pathLst>
          </a:custGeom>
          <a:solidFill>
            <a:srgbClr val="D2471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993444" y="678256"/>
            <a:ext cx="1224280" cy="42290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600" i="1" spc="-10" dirty="0">
                <a:latin typeface="Perpetua"/>
                <a:cs typeface="Perpetua"/>
              </a:rPr>
              <a:t>Example:</a:t>
            </a:r>
            <a:endParaRPr sz="2600">
              <a:latin typeface="Perpetua"/>
              <a:cs typeface="Perpetua"/>
            </a:endParaRPr>
          </a:p>
        </p:txBody>
      </p:sp>
      <p:sp>
        <p:nvSpPr>
          <p:cNvPr id="8" name="object 8"/>
          <p:cNvSpPr txBox="1"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 vert="horz" wrap="square" lIns="0" tIns="72237" rIns="0" bIns="0" rtlCol="0">
            <a:spAutoFit/>
          </a:bodyPr>
          <a:lstStyle/>
          <a:p>
            <a:pPr marL="181610">
              <a:lnSpc>
                <a:spcPts val="1664"/>
              </a:lnSpc>
            </a:pPr>
            <a:fld id="{81D60167-4931-47E6-BA6A-407CBD079E47}" type="slidenum">
              <a:rPr spc="-25" dirty="0"/>
              <a:t>25</a:t>
            </a:fld>
            <a:endParaRPr spc="-25" dirty="0"/>
          </a:p>
        </p:txBody>
      </p:sp>
      <p:sp>
        <p:nvSpPr>
          <p:cNvPr id="4" name="object 4"/>
          <p:cNvSpPr txBox="1"/>
          <p:nvPr/>
        </p:nvSpPr>
        <p:spPr>
          <a:xfrm>
            <a:off x="1413002" y="3963670"/>
            <a:ext cx="2925445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95"/>
              </a:spcBef>
            </a:pPr>
            <a:r>
              <a:rPr sz="2200" dirty="0">
                <a:latin typeface="Perpetua"/>
                <a:cs typeface="Perpetua"/>
              </a:rPr>
              <a:t>=</a:t>
            </a:r>
            <a:r>
              <a:rPr sz="2200" spc="-40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16.3</a:t>
            </a:r>
            <a:r>
              <a:rPr sz="2200" spc="-20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+0.68IN</a:t>
            </a:r>
            <a:r>
              <a:rPr sz="2175" baseline="-21072" dirty="0">
                <a:latin typeface="Perpetua"/>
                <a:cs typeface="Perpetua"/>
              </a:rPr>
              <a:t>i</a:t>
            </a:r>
            <a:r>
              <a:rPr sz="2175" spc="225" baseline="-21072" dirty="0">
                <a:latin typeface="Perpetua"/>
                <a:cs typeface="Perpetua"/>
              </a:rPr>
              <a:t> </a:t>
            </a:r>
            <a:r>
              <a:rPr sz="2200" spc="-10" dirty="0">
                <a:latin typeface="Perpetua"/>
                <a:cs typeface="Perpetua"/>
              </a:rPr>
              <a:t>+11.5CH</a:t>
            </a:r>
            <a:r>
              <a:rPr sz="2175" spc="-15" baseline="-21072" dirty="0">
                <a:latin typeface="Perpetua"/>
                <a:cs typeface="Perpetua"/>
              </a:rPr>
              <a:t>i</a:t>
            </a:r>
            <a:endParaRPr sz="2175" baseline="-21072">
              <a:latin typeface="Perpetua"/>
              <a:cs typeface="Perpetua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993444" y="4374845"/>
            <a:ext cx="7061200" cy="103187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5"/>
              </a:spcBef>
            </a:pPr>
            <a:r>
              <a:rPr sz="2200" dirty="0">
                <a:latin typeface="Perpetua"/>
                <a:cs typeface="Perpetua"/>
              </a:rPr>
              <a:t>This</a:t>
            </a:r>
            <a:r>
              <a:rPr sz="2200" spc="-40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means</a:t>
            </a:r>
            <a:r>
              <a:rPr sz="2200" spc="-35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that</a:t>
            </a:r>
            <a:r>
              <a:rPr sz="2200" spc="-40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an</a:t>
            </a:r>
            <a:r>
              <a:rPr sz="2200" spc="-25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extra</a:t>
            </a:r>
            <a:r>
              <a:rPr sz="2200" spc="-25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£</a:t>
            </a:r>
            <a:r>
              <a:rPr sz="2200" spc="-30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of</a:t>
            </a:r>
            <a:r>
              <a:rPr sz="2200" spc="-25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income</a:t>
            </a:r>
            <a:r>
              <a:rPr sz="2200" spc="-20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(keeping</a:t>
            </a:r>
            <a:r>
              <a:rPr sz="2200" spc="-20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the</a:t>
            </a:r>
            <a:r>
              <a:rPr sz="2200" spc="-40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number</a:t>
            </a:r>
            <a:r>
              <a:rPr sz="2200" spc="-10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of</a:t>
            </a:r>
            <a:r>
              <a:rPr sz="2200" spc="-25" dirty="0">
                <a:latin typeface="Perpetua"/>
                <a:cs typeface="Perpetua"/>
              </a:rPr>
              <a:t> </a:t>
            </a:r>
            <a:r>
              <a:rPr sz="2200" spc="-10" dirty="0">
                <a:latin typeface="Perpetua"/>
                <a:cs typeface="Perpetua"/>
              </a:rPr>
              <a:t>children </a:t>
            </a:r>
            <a:r>
              <a:rPr sz="2200" dirty="0">
                <a:latin typeface="Perpetua"/>
                <a:cs typeface="Perpetua"/>
              </a:rPr>
              <a:t>fixed)</a:t>
            </a:r>
            <a:r>
              <a:rPr sz="2200" spc="-75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increases</a:t>
            </a:r>
            <a:r>
              <a:rPr sz="2200" spc="-30" dirty="0">
                <a:latin typeface="Perpetua"/>
                <a:cs typeface="Perpetua"/>
              </a:rPr>
              <a:t> </a:t>
            </a:r>
            <a:r>
              <a:rPr sz="2200" spc="-10" dirty="0">
                <a:latin typeface="Perpetua"/>
                <a:cs typeface="Perpetua"/>
              </a:rPr>
              <a:t>weekly</a:t>
            </a:r>
            <a:r>
              <a:rPr sz="2200" spc="-60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consumption</a:t>
            </a:r>
            <a:r>
              <a:rPr sz="2200" spc="-10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by</a:t>
            </a:r>
            <a:r>
              <a:rPr sz="2200" spc="-45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68</a:t>
            </a:r>
            <a:r>
              <a:rPr sz="2200" spc="-45" dirty="0">
                <a:latin typeface="Perpetua"/>
                <a:cs typeface="Perpetua"/>
              </a:rPr>
              <a:t> </a:t>
            </a:r>
            <a:r>
              <a:rPr sz="2200" spc="-20" dirty="0">
                <a:latin typeface="Perpetua"/>
                <a:cs typeface="Perpetua"/>
              </a:rPr>
              <a:t>pence,</a:t>
            </a:r>
            <a:r>
              <a:rPr sz="2200" spc="-105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and</a:t>
            </a:r>
            <a:r>
              <a:rPr sz="2200" spc="-35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an</a:t>
            </a:r>
            <a:r>
              <a:rPr sz="2200" spc="-60" dirty="0">
                <a:latin typeface="Perpetua"/>
                <a:cs typeface="Perpetua"/>
              </a:rPr>
              <a:t> </a:t>
            </a:r>
            <a:r>
              <a:rPr sz="2200" spc="-10" dirty="0">
                <a:latin typeface="Perpetua"/>
                <a:cs typeface="Perpetua"/>
              </a:rPr>
              <a:t>extra </a:t>
            </a:r>
            <a:r>
              <a:rPr sz="2200" dirty="0">
                <a:latin typeface="Perpetua"/>
                <a:cs typeface="Perpetua"/>
              </a:rPr>
              <a:t>child(keeping</a:t>
            </a:r>
            <a:r>
              <a:rPr sz="2200" spc="-50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income</a:t>
            </a:r>
            <a:r>
              <a:rPr sz="2200" spc="-45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fixed)</a:t>
            </a:r>
            <a:r>
              <a:rPr sz="2200" spc="-50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increases</a:t>
            </a:r>
            <a:r>
              <a:rPr sz="2200" spc="-55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it</a:t>
            </a:r>
            <a:r>
              <a:rPr sz="2200" spc="-70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by</a:t>
            </a:r>
            <a:r>
              <a:rPr sz="2200" spc="-65" dirty="0">
                <a:latin typeface="Perpetua"/>
                <a:cs typeface="Perpetua"/>
              </a:rPr>
              <a:t> </a:t>
            </a:r>
            <a:r>
              <a:rPr sz="2200" spc="-10" dirty="0">
                <a:latin typeface="Perpetua"/>
                <a:cs typeface="Perpetua"/>
              </a:rPr>
              <a:t>£11.5.</a:t>
            </a:r>
            <a:endParaRPr sz="2200">
              <a:latin typeface="Perpetua"/>
              <a:cs typeface="Perpetua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968044" y="1159002"/>
            <a:ext cx="7520305" cy="28930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8100" marR="30480">
              <a:lnSpc>
                <a:spcPct val="100000"/>
              </a:lnSpc>
              <a:spcBef>
                <a:spcPts val="95"/>
              </a:spcBef>
            </a:pPr>
            <a:r>
              <a:rPr sz="2200" spc="-40" dirty="0">
                <a:latin typeface="Perpetua"/>
                <a:cs typeface="Perpetua"/>
              </a:rPr>
              <a:t>Weekly</a:t>
            </a:r>
            <a:r>
              <a:rPr sz="2200" spc="-55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family</a:t>
            </a:r>
            <a:r>
              <a:rPr sz="2200" spc="-50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consumption</a:t>
            </a:r>
            <a:r>
              <a:rPr sz="2200" spc="-10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(in</a:t>
            </a:r>
            <a:r>
              <a:rPr sz="2200" spc="-45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£)</a:t>
            </a:r>
            <a:r>
              <a:rPr sz="2200" spc="-40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as</a:t>
            </a:r>
            <a:r>
              <a:rPr sz="2200" spc="-45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a</a:t>
            </a:r>
            <a:r>
              <a:rPr sz="2200" spc="-50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function</a:t>
            </a:r>
            <a:r>
              <a:rPr sz="2200" spc="-20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of</a:t>
            </a:r>
            <a:r>
              <a:rPr sz="2200" spc="-35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number</a:t>
            </a:r>
            <a:r>
              <a:rPr sz="2200" spc="-25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of</a:t>
            </a:r>
            <a:r>
              <a:rPr sz="2200" spc="-40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children</a:t>
            </a:r>
            <a:r>
              <a:rPr sz="2200" spc="-35" dirty="0">
                <a:latin typeface="Perpetua"/>
                <a:cs typeface="Perpetua"/>
              </a:rPr>
              <a:t> </a:t>
            </a:r>
            <a:r>
              <a:rPr sz="2200" spc="-25" dirty="0">
                <a:latin typeface="Perpetua"/>
                <a:cs typeface="Perpetua"/>
              </a:rPr>
              <a:t>and </a:t>
            </a:r>
            <a:r>
              <a:rPr sz="2200" dirty="0">
                <a:latin typeface="Perpetua"/>
                <a:cs typeface="Perpetua"/>
              </a:rPr>
              <a:t>income</a:t>
            </a:r>
            <a:r>
              <a:rPr sz="2200" spc="-25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(in</a:t>
            </a:r>
            <a:r>
              <a:rPr sz="2200" spc="-35" dirty="0">
                <a:latin typeface="Perpetua"/>
                <a:cs typeface="Perpetua"/>
              </a:rPr>
              <a:t> </a:t>
            </a:r>
            <a:r>
              <a:rPr sz="2200" spc="-25" dirty="0">
                <a:latin typeface="Perpetua"/>
                <a:cs typeface="Perpetua"/>
              </a:rPr>
              <a:t>£):</a:t>
            </a:r>
            <a:endParaRPr sz="2200">
              <a:latin typeface="Perpetua"/>
              <a:cs typeface="Perpetua"/>
            </a:endParaRPr>
          </a:p>
          <a:p>
            <a:pPr marL="951865">
              <a:lnSpc>
                <a:spcPct val="100000"/>
              </a:lnSpc>
              <a:spcBef>
                <a:spcPts val="670"/>
              </a:spcBef>
            </a:pPr>
            <a:r>
              <a:rPr sz="2200" dirty="0">
                <a:latin typeface="Perpetua"/>
                <a:cs typeface="Perpetua"/>
              </a:rPr>
              <a:t>C</a:t>
            </a:r>
            <a:r>
              <a:rPr sz="2175" baseline="-21072" dirty="0">
                <a:latin typeface="Perpetua"/>
                <a:cs typeface="Perpetua"/>
              </a:rPr>
              <a:t>i</a:t>
            </a:r>
            <a:r>
              <a:rPr sz="2175" spc="247" baseline="-21072" dirty="0">
                <a:latin typeface="Perpetua"/>
                <a:cs typeface="Perpetua"/>
              </a:rPr>
              <a:t>  </a:t>
            </a:r>
            <a:r>
              <a:rPr sz="2200" dirty="0">
                <a:latin typeface="Perpetua"/>
                <a:cs typeface="Perpetua"/>
              </a:rPr>
              <a:t>=</a:t>
            </a:r>
            <a:r>
              <a:rPr sz="2200" spc="-15" dirty="0">
                <a:latin typeface="Perpetua"/>
                <a:cs typeface="Perpetua"/>
              </a:rPr>
              <a:t> </a:t>
            </a:r>
            <a:r>
              <a:rPr sz="2200" dirty="0">
                <a:latin typeface="Cambria"/>
                <a:cs typeface="Cambria"/>
              </a:rPr>
              <a:t>β</a:t>
            </a:r>
            <a:r>
              <a:rPr sz="2175" baseline="-21072" dirty="0">
                <a:latin typeface="Perpetua"/>
                <a:cs typeface="Perpetua"/>
              </a:rPr>
              <a:t>1</a:t>
            </a:r>
            <a:r>
              <a:rPr sz="2175" spc="254" baseline="-21072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+</a:t>
            </a:r>
            <a:r>
              <a:rPr sz="2200" spc="5" dirty="0">
                <a:latin typeface="Perpetua"/>
                <a:cs typeface="Perpetua"/>
              </a:rPr>
              <a:t> </a:t>
            </a:r>
            <a:r>
              <a:rPr sz="2200" dirty="0">
                <a:latin typeface="Cambria"/>
                <a:cs typeface="Cambria"/>
              </a:rPr>
              <a:t>β</a:t>
            </a:r>
            <a:r>
              <a:rPr sz="2175" baseline="-21072" dirty="0">
                <a:latin typeface="Perpetua"/>
                <a:cs typeface="Perpetua"/>
              </a:rPr>
              <a:t>2</a:t>
            </a:r>
            <a:r>
              <a:rPr sz="2175" spc="254" baseline="-21072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IN</a:t>
            </a:r>
            <a:r>
              <a:rPr sz="2175" baseline="-21072" dirty="0">
                <a:latin typeface="Perpetua"/>
                <a:cs typeface="Perpetua"/>
              </a:rPr>
              <a:t>i</a:t>
            </a:r>
            <a:r>
              <a:rPr sz="2175" spc="254" baseline="-21072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+</a:t>
            </a:r>
            <a:r>
              <a:rPr sz="2200" spc="-15" dirty="0">
                <a:latin typeface="Perpetua"/>
                <a:cs typeface="Perpetua"/>
              </a:rPr>
              <a:t> </a:t>
            </a:r>
            <a:r>
              <a:rPr sz="2200" dirty="0">
                <a:latin typeface="Cambria"/>
                <a:cs typeface="Cambria"/>
              </a:rPr>
              <a:t>β</a:t>
            </a:r>
            <a:r>
              <a:rPr sz="2175" baseline="-21072" dirty="0">
                <a:latin typeface="Perpetua"/>
                <a:cs typeface="Perpetua"/>
              </a:rPr>
              <a:t>3</a:t>
            </a:r>
            <a:r>
              <a:rPr sz="2175" spc="15" baseline="-21072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CH</a:t>
            </a:r>
            <a:r>
              <a:rPr sz="2175" baseline="-21072" dirty="0">
                <a:latin typeface="Perpetua"/>
                <a:cs typeface="Perpetua"/>
              </a:rPr>
              <a:t>i</a:t>
            </a:r>
            <a:r>
              <a:rPr sz="2175" spc="232" baseline="-21072" dirty="0">
                <a:latin typeface="Perpetua"/>
                <a:cs typeface="Perpetua"/>
              </a:rPr>
              <a:t> </a:t>
            </a:r>
            <a:r>
              <a:rPr sz="2200" spc="-25" dirty="0">
                <a:latin typeface="Perpetua"/>
                <a:cs typeface="Perpetua"/>
              </a:rPr>
              <a:t>+u</a:t>
            </a:r>
            <a:r>
              <a:rPr sz="2175" spc="-37" baseline="-21072" dirty="0">
                <a:latin typeface="Perpetua"/>
                <a:cs typeface="Perpetua"/>
              </a:rPr>
              <a:t>i</a:t>
            </a:r>
            <a:endParaRPr sz="2175" baseline="-21072">
              <a:latin typeface="Perpetua"/>
              <a:cs typeface="Perpetua"/>
            </a:endParaRPr>
          </a:p>
          <a:p>
            <a:pPr marL="38100">
              <a:lnSpc>
                <a:spcPct val="100000"/>
              </a:lnSpc>
              <a:spcBef>
                <a:spcPts val="605"/>
              </a:spcBef>
            </a:pPr>
            <a:r>
              <a:rPr sz="2200" dirty="0">
                <a:latin typeface="Cambria"/>
                <a:cs typeface="Cambria"/>
              </a:rPr>
              <a:t>β</a:t>
            </a:r>
            <a:r>
              <a:rPr sz="2175" baseline="-21072" dirty="0">
                <a:latin typeface="Perpetua"/>
                <a:cs typeface="Perpetua"/>
              </a:rPr>
              <a:t>2</a:t>
            </a:r>
            <a:r>
              <a:rPr sz="2175" spc="-52" baseline="-21072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=</a:t>
            </a:r>
            <a:r>
              <a:rPr sz="2200" spc="-35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effect</a:t>
            </a:r>
            <a:r>
              <a:rPr sz="2200" spc="-50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on</a:t>
            </a:r>
            <a:r>
              <a:rPr sz="2200" spc="-25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family</a:t>
            </a:r>
            <a:r>
              <a:rPr sz="2200" spc="-45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consumption of</a:t>
            </a:r>
            <a:r>
              <a:rPr sz="2200" spc="-35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an</a:t>
            </a:r>
            <a:r>
              <a:rPr sz="2200" spc="-35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additional</a:t>
            </a:r>
            <a:r>
              <a:rPr sz="2200" spc="-30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pound</a:t>
            </a:r>
            <a:r>
              <a:rPr sz="2200" spc="-25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of</a:t>
            </a:r>
            <a:r>
              <a:rPr sz="2200" spc="-35" dirty="0">
                <a:latin typeface="Perpetua"/>
                <a:cs typeface="Perpetua"/>
              </a:rPr>
              <a:t> </a:t>
            </a:r>
            <a:r>
              <a:rPr sz="2200" spc="-10" dirty="0">
                <a:latin typeface="Perpetua"/>
                <a:cs typeface="Perpetua"/>
              </a:rPr>
              <a:t>income;</a:t>
            </a:r>
            <a:endParaRPr sz="2200">
              <a:latin typeface="Perpetua"/>
              <a:cs typeface="Perpetua"/>
            </a:endParaRPr>
          </a:p>
          <a:p>
            <a:pPr marL="38100">
              <a:lnSpc>
                <a:spcPct val="100000"/>
              </a:lnSpc>
              <a:spcBef>
                <a:spcPts val="600"/>
              </a:spcBef>
            </a:pPr>
            <a:r>
              <a:rPr sz="2200" dirty="0">
                <a:latin typeface="Cambria"/>
                <a:cs typeface="Cambria"/>
              </a:rPr>
              <a:t>β</a:t>
            </a:r>
            <a:r>
              <a:rPr sz="2175" baseline="-21072" dirty="0">
                <a:latin typeface="Perpetua"/>
                <a:cs typeface="Perpetua"/>
              </a:rPr>
              <a:t>3</a:t>
            </a:r>
            <a:r>
              <a:rPr sz="2175" spc="-52" baseline="-21072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=</a:t>
            </a:r>
            <a:r>
              <a:rPr sz="2200" spc="-40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effect</a:t>
            </a:r>
            <a:r>
              <a:rPr sz="2200" spc="-50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on</a:t>
            </a:r>
            <a:r>
              <a:rPr sz="2200" spc="-25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family</a:t>
            </a:r>
            <a:r>
              <a:rPr sz="2200" spc="-50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consumption</a:t>
            </a:r>
            <a:r>
              <a:rPr sz="2200" spc="-5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of</a:t>
            </a:r>
            <a:r>
              <a:rPr sz="2200" spc="-35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an</a:t>
            </a:r>
            <a:r>
              <a:rPr sz="2200" spc="-35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additional</a:t>
            </a:r>
            <a:r>
              <a:rPr sz="2200" spc="-40" dirty="0">
                <a:latin typeface="Perpetua"/>
                <a:cs typeface="Perpetua"/>
              </a:rPr>
              <a:t> </a:t>
            </a:r>
            <a:r>
              <a:rPr sz="2200" spc="-10" dirty="0">
                <a:latin typeface="Perpetua"/>
                <a:cs typeface="Perpetua"/>
              </a:rPr>
              <a:t>child;</a:t>
            </a:r>
            <a:endParaRPr sz="2200">
              <a:latin typeface="Perpetua"/>
              <a:cs typeface="Perpetua"/>
            </a:endParaRPr>
          </a:p>
          <a:p>
            <a:pPr marL="38100">
              <a:lnSpc>
                <a:spcPts val="2590"/>
              </a:lnSpc>
              <a:spcBef>
                <a:spcPts val="3770"/>
              </a:spcBef>
            </a:pPr>
            <a:r>
              <a:rPr sz="2200" dirty="0">
                <a:latin typeface="Perpetua"/>
                <a:cs typeface="Perpetua"/>
              </a:rPr>
              <a:t>So</a:t>
            </a:r>
            <a:r>
              <a:rPr sz="2200" spc="-30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if</a:t>
            </a:r>
            <a:r>
              <a:rPr sz="2200" spc="-40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we</a:t>
            </a:r>
            <a:r>
              <a:rPr sz="2200" spc="-35" dirty="0">
                <a:latin typeface="Perpetua"/>
                <a:cs typeface="Perpetua"/>
              </a:rPr>
              <a:t> </a:t>
            </a:r>
            <a:r>
              <a:rPr sz="2200" spc="-25" dirty="0">
                <a:latin typeface="Perpetua"/>
                <a:cs typeface="Perpetua"/>
              </a:rPr>
              <a:t>get</a:t>
            </a:r>
            <a:endParaRPr sz="2200">
              <a:latin typeface="Perpetua"/>
              <a:cs typeface="Perpetua"/>
            </a:endParaRPr>
          </a:p>
          <a:p>
            <a:pPr marL="212090">
              <a:lnSpc>
                <a:spcPts val="1150"/>
              </a:lnSpc>
            </a:pPr>
            <a:r>
              <a:rPr sz="1000" dirty="0">
                <a:latin typeface="Times New Roman"/>
                <a:cs typeface="Times New Roman"/>
              </a:rPr>
              <a:t>^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040311" y="3973365"/>
            <a:ext cx="309880" cy="32829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35"/>
              </a:spcBef>
            </a:pPr>
            <a:r>
              <a:rPr sz="1950" i="1" spc="100" dirty="0">
                <a:latin typeface="Times New Roman"/>
                <a:cs typeface="Times New Roman"/>
              </a:rPr>
              <a:t>C</a:t>
            </a:r>
            <a:r>
              <a:rPr sz="1500" i="1" spc="150" baseline="-27777" dirty="0">
                <a:latin typeface="Times New Roman"/>
                <a:cs typeface="Times New Roman"/>
              </a:rPr>
              <a:t>i</a:t>
            </a:r>
            <a:endParaRPr sz="1500" baseline="-27777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8458200" y="6237732"/>
            <a:ext cx="457200" cy="457200"/>
          </a:xfrm>
          <a:custGeom>
            <a:avLst/>
            <a:gdLst/>
            <a:ahLst/>
            <a:cxnLst/>
            <a:rect l="l" t="t" r="r" b="b"/>
            <a:pathLst>
              <a:path w="457200" h="457200">
                <a:moveTo>
                  <a:pt x="228600" y="0"/>
                </a:moveTo>
                <a:lnTo>
                  <a:pt x="182533" y="4644"/>
                </a:lnTo>
                <a:lnTo>
                  <a:pt x="139624" y="17964"/>
                </a:lnTo>
                <a:lnTo>
                  <a:pt x="100793" y="39041"/>
                </a:lnTo>
                <a:lnTo>
                  <a:pt x="66960" y="66955"/>
                </a:lnTo>
                <a:lnTo>
                  <a:pt x="39045" y="100788"/>
                </a:lnTo>
                <a:lnTo>
                  <a:pt x="17966" y="139619"/>
                </a:lnTo>
                <a:lnTo>
                  <a:pt x="4644" y="182529"/>
                </a:lnTo>
                <a:lnTo>
                  <a:pt x="0" y="228600"/>
                </a:lnTo>
                <a:lnTo>
                  <a:pt x="4644" y="274670"/>
                </a:lnTo>
                <a:lnTo>
                  <a:pt x="17966" y="317580"/>
                </a:lnTo>
                <a:lnTo>
                  <a:pt x="39045" y="356411"/>
                </a:lnTo>
                <a:lnTo>
                  <a:pt x="66960" y="390244"/>
                </a:lnTo>
                <a:lnTo>
                  <a:pt x="100793" y="418158"/>
                </a:lnTo>
                <a:lnTo>
                  <a:pt x="139624" y="439235"/>
                </a:lnTo>
                <a:lnTo>
                  <a:pt x="182533" y="452555"/>
                </a:lnTo>
                <a:lnTo>
                  <a:pt x="228600" y="457200"/>
                </a:lnTo>
                <a:lnTo>
                  <a:pt x="274666" y="452555"/>
                </a:lnTo>
                <a:lnTo>
                  <a:pt x="317575" y="439235"/>
                </a:lnTo>
                <a:lnTo>
                  <a:pt x="356406" y="418158"/>
                </a:lnTo>
                <a:lnTo>
                  <a:pt x="390239" y="390244"/>
                </a:lnTo>
                <a:lnTo>
                  <a:pt x="418154" y="356411"/>
                </a:lnTo>
                <a:lnTo>
                  <a:pt x="439233" y="317580"/>
                </a:lnTo>
                <a:lnTo>
                  <a:pt x="452555" y="274670"/>
                </a:lnTo>
                <a:lnTo>
                  <a:pt x="457200" y="228600"/>
                </a:lnTo>
                <a:lnTo>
                  <a:pt x="452555" y="182529"/>
                </a:lnTo>
                <a:lnTo>
                  <a:pt x="439233" y="139619"/>
                </a:lnTo>
                <a:lnTo>
                  <a:pt x="418154" y="100788"/>
                </a:lnTo>
                <a:lnTo>
                  <a:pt x="390239" y="66955"/>
                </a:lnTo>
                <a:lnTo>
                  <a:pt x="356406" y="39041"/>
                </a:lnTo>
                <a:lnTo>
                  <a:pt x="317575" y="17964"/>
                </a:lnTo>
                <a:lnTo>
                  <a:pt x="274666" y="4644"/>
                </a:lnTo>
                <a:lnTo>
                  <a:pt x="228600" y="0"/>
                </a:lnTo>
                <a:close/>
              </a:path>
            </a:pathLst>
          </a:custGeom>
          <a:solidFill>
            <a:srgbClr val="D2471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2607768" y="852952"/>
            <a:ext cx="93345" cy="17716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000" dirty="0">
                <a:latin typeface="Times New Roman"/>
                <a:cs typeface="Times New Roman"/>
              </a:rPr>
              <a:t>^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8569197" y="6356963"/>
            <a:ext cx="236220" cy="2279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664"/>
              </a:lnSpc>
            </a:pPr>
            <a:r>
              <a:rPr sz="1400" spc="-25" dirty="0">
                <a:solidFill>
                  <a:srgbClr val="FFFFFF"/>
                </a:solidFill>
                <a:latin typeface="Franklin Gothic Medium"/>
                <a:cs typeface="Franklin Gothic Medium"/>
              </a:rPr>
              <a:t>26</a:t>
            </a:r>
            <a:endParaRPr sz="1400">
              <a:latin typeface="Franklin Gothic Medium"/>
              <a:cs typeface="Franklin Gothic Medium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980744" y="474624"/>
            <a:ext cx="4728845" cy="781685"/>
          </a:xfrm>
          <a:prstGeom prst="rect">
            <a:avLst/>
          </a:prstGeom>
        </p:spPr>
        <p:txBody>
          <a:bodyPr vert="horz" wrap="square" lIns="0" tIns="55244" rIns="0" bIns="0" rtlCol="0">
            <a:spAutoFit/>
          </a:bodyPr>
          <a:lstStyle/>
          <a:p>
            <a:pPr marL="25400">
              <a:lnSpc>
                <a:spcPct val="100000"/>
              </a:lnSpc>
              <a:spcBef>
                <a:spcPts val="434"/>
              </a:spcBef>
            </a:pPr>
            <a:r>
              <a:rPr sz="2200" b="0" dirty="0">
                <a:latin typeface="Perpetua"/>
                <a:cs typeface="Perpetua"/>
              </a:rPr>
              <a:t>Continuing</a:t>
            </a:r>
            <a:r>
              <a:rPr sz="2200" b="0" spc="-20" dirty="0">
                <a:latin typeface="Perpetua"/>
                <a:cs typeface="Perpetua"/>
              </a:rPr>
              <a:t> </a:t>
            </a:r>
            <a:r>
              <a:rPr sz="2200" b="0" dirty="0">
                <a:latin typeface="Perpetua"/>
                <a:cs typeface="Perpetua"/>
              </a:rPr>
              <a:t>on</a:t>
            </a:r>
            <a:r>
              <a:rPr sz="2200" b="0" spc="-30" dirty="0">
                <a:latin typeface="Perpetua"/>
                <a:cs typeface="Perpetua"/>
              </a:rPr>
              <a:t> </a:t>
            </a:r>
            <a:r>
              <a:rPr sz="2200" b="0" dirty="0">
                <a:latin typeface="Perpetua"/>
                <a:cs typeface="Perpetua"/>
              </a:rPr>
              <a:t>this</a:t>
            </a:r>
            <a:r>
              <a:rPr sz="2200" b="0" spc="-35" dirty="0">
                <a:latin typeface="Perpetua"/>
                <a:cs typeface="Perpetua"/>
              </a:rPr>
              <a:t> </a:t>
            </a:r>
            <a:r>
              <a:rPr sz="2200" b="0" spc="-10" dirty="0">
                <a:latin typeface="Perpetua"/>
                <a:cs typeface="Perpetua"/>
              </a:rPr>
              <a:t>example:</a:t>
            </a:r>
            <a:endParaRPr sz="2200">
              <a:latin typeface="Perpetua"/>
              <a:cs typeface="Perpetua"/>
            </a:endParaRPr>
          </a:p>
          <a:p>
            <a:pPr marL="1537335">
              <a:lnSpc>
                <a:spcPct val="100000"/>
              </a:lnSpc>
              <a:spcBef>
                <a:spcPts val="335"/>
              </a:spcBef>
            </a:pPr>
            <a:r>
              <a:rPr sz="2925" b="0" i="1" spc="187" baseline="-7122" dirty="0">
                <a:latin typeface="Times New Roman"/>
                <a:cs typeface="Times New Roman"/>
              </a:rPr>
              <a:t>C</a:t>
            </a:r>
            <a:r>
              <a:rPr sz="1500" b="0" i="1" spc="187" baseline="-38888" dirty="0">
                <a:latin typeface="Times New Roman"/>
                <a:cs typeface="Times New Roman"/>
              </a:rPr>
              <a:t>i</a:t>
            </a:r>
            <a:r>
              <a:rPr sz="1500" b="0" i="1" spc="562" baseline="-38888" dirty="0">
                <a:latin typeface="Times New Roman"/>
                <a:cs typeface="Times New Roman"/>
              </a:rPr>
              <a:t> </a:t>
            </a:r>
            <a:r>
              <a:rPr sz="2200" b="0" dirty="0">
                <a:latin typeface="Perpetua"/>
                <a:cs typeface="Perpetua"/>
              </a:rPr>
              <a:t>=</a:t>
            </a:r>
            <a:r>
              <a:rPr sz="2200" b="0" spc="-20" dirty="0">
                <a:latin typeface="Perpetua"/>
                <a:cs typeface="Perpetua"/>
              </a:rPr>
              <a:t> </a:t>
            </a:r>
            <a:r>
              <a:rPr sz="2200" b="0" dirty="0">
                <a:latin typeface="Perpetua"/>
                <a:cs typeface="Perpetua"/>
              </a:rPr>
              <a:t>16.3</a:t>
            </a:r>
            <a:r>
              <a:rPr sz="2200" b="0" spc="-15" dirty="0">
                <a:latin typeface="Perpetua"/>
                <a:cs typeface="Perpetua"/>
              </a:rPr>
              <a:t> </a:t>
            </a:r>
            <a:r>
              <a:rPr sz="2200" b="0" dirty="0">
                <a:latin typeface="Perpetua"/>
                <a:cs typeface="Perpetua"/>
              </a:rPr>
              <a:t>+0.68IN</a:t>
            </a:r>
            <a:r>
              <a:rPr sz="2175" b="0" baseline="-21072" dirty="0">
                <a:latin typeface="Perpetua"/>
                <a:cs typeface="Perpetua"/>
              </a:rPr>
              <a:t>i</a:t>
            </a:r>
            <a:r>
              <a:rPr sz="2175" b="0" spc="247" baseline="-21072" dirty="0">
                <a:latin typeface="Perpetua"/>
                <a:cs typeface="Perpetua"/>
              </a:rPr>
              <a:t> </a:t>
            </a:r>
            <a:r>
              <a:rPr sz="2200" b="0" spc="-10" dirty="0">
                <a:latin typeface="Perpetua"/>
                <a:cs typeface="Perpetua"/>
              </a:rPr>
              <a:t>+11.5CH</a:t>
            </a:r>
            <a:r>
              <a:rPr sz="2175" b="0" spc="-15" baseline="-21072" dirty="0">
                <a:latin typeface="Perpetua"/>
                <a:cs typeface="Perpetua"/>
              </a:rPr>
              <a:t>i</a:t>
            </a:r>
            <a:endParaRPr sz="2175" baseline="-21072">
              <a:latin typeface="Perpetua"/>
              <a:cs typeface="Perpetua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993444" y="1273505"/>
            <a:ext cx="7275195" cy="8356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86385" indent="-273685">
              <a:lnSpc>
                <a:spcPts val="2510"/>
              </a:lnSpc>
              <a:spcBef>
                <a:spcPts val="95"/>
              </a:spcBef>
              <a:buClr>
                <a:srgbClr val="D24717"/>
              </a:buClr>
              <a:buSzPct val="84090"/>
              <a:buFont typeface="Segoe UI Symbol"/>
              <a:buChar char="⚫"/>
              <a:tabLst>
                <a:tab pos="286385" algn="l"/>
              </a:tabLst>
            </a:pPr>
            <a:r>
              <a:rPr sz="2200" dirty="0">
                <a:latin typeface="Perpetua"/>
                <a:cs typeface="Perpetua"/>
              </a:rPr>
              <a:t>What</a:t>
            </a:r>
            <a:r>
              <a:rPr sz="2200" spc="-45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is</a:t>
            </a:r>
            <a:r>
              <a:rPr sz="2200" spc="-45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the</a:t>
            </a:r>
            <a:r>
              <a:rPr sz="2200" spc="-45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expected</a:t>
            </a:r>
            <a:r>
              <a:rPr sz="2200" spc="-15" dirty="0">
                <a:latin typeface="Perpetua"/>
                <a:cs typeface="Perpetua"/>
              </a:rPr>
              <a:t> </a:t>
            </a:r>
            <a:r>
              <a:rPr sz="2200" spc="-10" dirty="0">
                <a:latin typeface="Perpetua"/>
                <a:cs typeface="Perpetua"/>
              </a:rPr>
              <a:t>weekly</a:t>
            </a:r>
            <a:r>
              <a:rPr sz="2200" spc="-50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consumption</a:t>
            </a:r>
            <a:r>
              <a:rPr sz="2200" spc="5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of</a:t>
            </a:r>
            <a:r>
              <a:rPr sz="2200" spc="-30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a</a:t>
            </a:r>
            <a:r>
              <a:rPr sz="2200" spc="-35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family</a:t>
            </a:r>
            <a:r>
              <a:rPr sz="2200" spc="-50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with</a:t>
            </a:r>
            <a:r>
              <a:rPr sz="2200" spc="-45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2</a:t>
            </a:r>
            <a:r>
              <a:rPr sz="2200" spc="-30" dirty="0">
                <a:latin typeface="Perpetua"/>
                <a:cs typeface="Perpetua"/>
              </a:rPr>
              <a:t> </a:t>
            </a:r>
            <a:r>
              <a:rPr sz="2200" spc="-10" dirty="0">
                <a:latin typeface="Perpetua"/>
                <a:cs typeface="Perpetua"/>
              </a:rPr>
              <a:t>children</a:t>
            </a:r>
            <a:endParaRPr sz="2200">
              <a:latin typeface="Perpetua"/>
              <a:cs typeface="Perpetua"/>
            </a:endParaRPr>
          </a:p>
          <a:p>
            <a:pPr marL="286385">
              <a:lnSpc>
                <a:spcPts val="2510"/>
              </a:lnSpc>
            </a:pPr>
            <a:r>
              <a:rPr sz="2200" dirty="0">
                <a:latin typeface="Perpetua"/>
                <a:cs typeface="Perpetua"/>
              </a:rPr>
              <a:t>and</a:t>
            </a:r>
            <a:r>
              <a:rPr sz="2200" spc="-30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a</a:t>
            </a:r>
            <a:r>
              <a:rPr sz="2200" spc="-40" dirty="0">
                <a:latin typeface="Perpetua"/>
                <a:cs typeface="Perpetua"/>
              </a:rPr>
              <a:t> </a:t>
            </a:r>
            <a:r>
              <a:rPr sz="2200" spc="-10" dirty="0">
                <a:latin typeface="Perpetua"/>
                <a:cs typeface="Perpetua"/>
              </a:rPr>
              <a:t>weekly</a:t>
            </a:r>
            <a:r>
              <a:rPr sz="2200" spc="-40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income</a:t>
            </a:r>
            <a:r>
              <a:rPr sz="2200" spc="-20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of</a:t>
            </a:r>
            <a:r>
              <a:rPr sz="2200" spc="-25" dirty="0">
                <a:latin typeface="Perpetua"/>
                <a:cs typeface="Perpetua"/>
              </a:rPr>
              <a:t> </a:t>
            </a:r>
            <a:r>
              <a:rPr sz="2200" spc="-20" dirty="0">
                <a:latin typeface="Perpetua"/>
                <a:cs typeface="Perpetua"/>
              </a:rPr>
              <a:t>£360?</a:t>
            </a:r>
            <a:endParaRPr sz="2200">
              <a:latin typeface="Perpetua"/>
              <a:cs typeface="Perpetua"/>
            </a:endParaRPr>
          </a:p>
          <a:p>
            <a:pPr marL="1430020">
              <a:lnSpc>
                <a:spcPct val="100000"/>
              </a:lnSpc>
              <a:spcBef>
                <a:spcPts val="165"/>
              </a:spcBef>
            </a:pPr>
            <a:r>
              <a:rPr sz="1000" dirty="0">
                <a:latin typeface="Times New Roman"/>
                <a:cs typeface="Times New Roman"/>
              </a:rPr>
              <a:t>^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993444" y="2219491"/>
            <a:ext cx="7020559" cy="334454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521460">
              <a:lnSpc>
                <a:spcPts val="1045"/>
              </a:lnSpc>
              <a:spcBef>
                <a:spcPts val="90"/>
              </a:spcBef>
            </a:pPr>
            <a:r>
              <a:rPr sz="1000" i="1" spc="-50" dirty="0">
                <a:latin typeface="Times New Roman"/>
                <a:cs typeface="Times New Roman"/>
              </a:rPr>
              <a:t>i</a:t>
            </a:r>
            <a:endParaRPr sz="1000">
              <a:latin typeface="Times New Roman"/>
              <a:cs typeface="Times New Roman"/>
            </a:endParaRPr>
          </a:p>
          <a:p>
            <a:pPr marL="286385" marR="5080" indent="-274320">
              <a:lnSpc>
                <a:spcPts val="2380"/>
              </a:lnSpc>
              <a:spcBef>
                <a:spcPts val="140"/>
              </a:spcBef>
              <a:buClr>
                <a:srgbClr val="D24717"/>
              </a:buClr>
              <a:buSzPct val="84090"/>
              <a:buFont typeface="Segoe UI Symbol"/>
              <a:buChar char="⚫"/>
              <a:tabLst>
                <a:tab pos="286385" algn="l"/>
              </a:tabLst>
            </a:pPr>
            <a:r>
              <a:rPr sz="2200" dirty="0">
                <a:latin typeface="Perpetua"/>
                <a:cs typeface="Perpetua"/>
              </a:rPr>
              <a:t>By</a:t>
            </a:r>
            <a:r>
              <a:rPr sz="2200" spc="-65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how</a:t>
            </a:r>
            <a:r>
              <a:rPr sz="2200" spc="-55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much</a:t>
            </a:r>
            <a:r>
              <a:rPr sz="2200" spc="-50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would</a:t>
            </a:r>
            <a:r>
              <a:rPr sz="2200" spc="-50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their</a:t>
            </a:r>
            <a:r>
              <a:rPr sz="2200" spc="-50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consumption</a:t>
            </a:r>
            <a:r>
              <a:rPr sz="2200" spc="-20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increase</a:t>
            </a:r>
            <a:r>
              <a:rPr sz="2200" spc="-50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on</a:t>
            </a:r>
            <a:r>
              <a:rPr sz="2200" spc="-50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average</a:t>
            </a:r>
            <a:r>
              <a:rPr sz="2200" spc="-65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if</a:t>
            </a:r>
            <a:r>
              <a:rPr sz="2200" spc="-65" dirty="0">
                <a:latin typeface="Perpetua"/>
                <a:cs typeface="Perpetua"/>
              </a:rPr>
              <a:t> </a:t>
            </a:r>
            <a:r>
              <a:rPr sz="2200" spc="-10" dirty="0">
                <a:latin typeface="Perpetua"/>
                <a:cs typeface="Perpetua"/>
              </a:rPr>
              <a:t>their weekly</a:t>
            </a:r>
            <a:r>
              <a:rPr sz="2200" spc="-75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income</a:t>
            </a:r>
            <a:r>
              <a:rPr sz="2200" spc="-40" dirty="0">
                <a:latin typeface="Perpetua"/>
                <a:cs typeface="Perpetua"/>
              </a:rPr>
              <a:t> </a:t>
            </a:r>
            <a:r>
              <a:rPr sz="2200" i="1" dirty="0">
                <a:latin typeface="Perpetua"/>
                <a:cs typeface="Perpetua"/>
              </a:rPr>
              <a:t>increased</a:t>
            </a:r>
            <a:r>
              <a:rPr sz="2200" i="1" spc="-50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by</a:t>
            </a:r>
            <a:r>
              <a:rPr sz="2200" spc="-75" dirty="0">
                <a:latin typeface="Perpetua"/>
                <a:cs typeface="Perpetua"/>
              </a:rPr>
              <a:t> </a:t>
            </a:r>
            <a:r>
              <a:rPr sz="2200" spc="-20" dirty="0">
                <a:latin typeface="Perpetua"/>
                <a:cs typeface="Perpetua"/>
              </a:rPr>
              <a:t>£50?</a:t>
            </a:r>
            <a:endParaRPr sz="2200">
              <a:latin typeface="Perpetua"/>
              <a:cs typeface="Perpetua"/>
            </a:endParaRPr>
          </a:p>
          <a:p>
            <a:pPr marL="926465">
              <a:lnSpc>
                <a:spcPct val="100000"/>
              </a:lnSpc>
              <a:spcBef>
                <a:spcPts val="300"/>
              </a:spcBef>
            </a:pPr>
            <a:r>
              <a:rPr sz="2200" dirty="0">
                <a:latin typeface="Perpetua"/>
                <a:cs typeface="Perpetua"/>
              </a:rPr>
              <a:t>∆C</a:t>
            </a:r>
            <a:r>
              <a:rPr sz="2200" spc="-30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=</a:t>
            </a:r>
            <a:r>
              <a:rPr sz="2200" spc="-40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(0.68)*(50)</a:t>
            </a:r>
            <a:r>
              <a:rPr sz="2200" spc="5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=</a:t>
            </a:r>
            <a:r>
              <a:rPr sz="2200" spc="-35" dirty="0">
                <a:latin typeface="Perpetua"/>
                <a:cs typeface="Perpetua"/>
              </a:rPr>
              <a:t> </a:t>
            </a:r>
            <a:r>
              <a:rPr sz="2200" spc="-25" dirty="0">
                <a:latin typeface="Perpetua"/>
                <a:cs typeface="Perpetua"/>
              </a:rPr>
              <a:t>34</a:t>
            </a:r>
            <a:endParaRPr sz="2200">
              <a:latin typeface="Perpetua"/>
              <a:cs typeface="Perpetua"/>
            </a:endParaRPr>
          </a:p>
          <a:p>
            <a:pPr marL="12700">
              <a:lnSpc>
                <a:spcPct val="100000"/>
              </a:lnSpc>
              <a:spcBef>
                <a:spcPts val="335"/>
              </a:spcBef>
            </a:pPr>
            <a:r>
              <a:rPr sz="2200" spc="-50" dirty="0">
                <a:latin typeface="Perpetua"/>
                <a:cs typeface="Perpetua"/>
              </a:rPr>
              <a:t>(You</a:t>
            </a:r>
            <a:r>
              <a:rPr sz="2200" spc="-40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can</a:t>
            </a:r>
            <a:r>
              <a:rPr sz="2200" spc="-50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verify</a:t>
            </a:r>
            <a:r>
              <a:rPr sz="2200" spc="-55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that</a:t>
            </a:r>
            <a:r>
              <a:rPr sz="2200" spc="-60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their</a:t>
            </a:r>
            <a:r>
              <a:rPr sz="2200" spc="-60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consumption</a:t>
            </a:r>
            <a:r>
              <a:rPr sz="2200" spc="-15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would</a:t>
            </a:r>
            <a:r>
              <a:rPr sz="2200" spc="-45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be</a:t>
            </a:r>
            <a:r>
              <a:rPr sz="2200" spc="-65" dirty="0">
                <a:latin typeface="Perpetua"/>
                <a:cs typeface="Perpetua"/>
              </a:rPr>
              <a:t> </a:t>
            </a:r>
            <a:r>
              <a:rPr sz="2200" spc="-10" dirty="0">
                <a:latin typeface="Perpetua"/>
                <a:cs typeface="Perpetua"/>
              </a:rPr>
              <a:t>318.1)</a:t>
            </a:r>
            <a:endParaRPr sz="2200">
              <a:latin typeface="Perpetua"/>
              <a:cs typeface="Perpetua"/>
            </a:endParaRPr>
          </a:p>
          <a:p>
            <a:pPr marL="286385" indent="-273685">
              <a:lnSpc>
                <a:spcPts val="2510"/>
              </a:lnSpc>
              <a:spcBef>
                <a:spcPts val="335"/>
              </a:spcBef>
              <a:buClr>
                <a:srgbClr val="D24717"/>
              </a:buClr>
              <a:buSzPct val="84090"/>
              <a:buFont typeface="Segoe UI Symbol"/>
              <a:buChar char="⚫"/>
              <a:tabLst>
                <a:tab pos="286385" algn="l"/>
              </a:tabLst>
            </a:pPr>
            <a:r>
              <a:rPr sz="2200" dirty="0">
                <a:latin typeface="Perpetua"/>
                <a:cs typeface="Perpetua"/>
              </a:rPr>
              <a:t>By</a:t>
            </a:r>
            <a:r>
              <a:rPr sz="2200" spc="-60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how</a:t>
            </a:r>
            <a:r>
              <a:rPr sz="2200" spc="-50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much</a:t>
            </a:r>
            <a:r>
              <a:rPr sz="2200" spc="-40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would</a:t>
            </a:r>
            <a:r>
              <a:rPr sz="2200" spc="-45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their</a:t>
            </a:r>
            <a:r>
              <a:rPr sz="2200" spc="-40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consumption</a:t>
            </a:r>
            <a:r>
              <a:rPr sz="2200" spc="-10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increase</a:t>
            </a:r>
            <a:r>
              <a:rPr sz="2200" spc="-40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on</a:t>
            </a:r>
            <a:r>
              <a:rPr sz="2200" spc="-45" dirty="0">
                <a:latin typeface="Perpetua"/>
                <a:cs typeface="Perpetua"/>
              </a:rPr>
              <a:t> </a:t>
            </a:r>
            <a:r>
              <a:rPr sz="2200" spc="-10" dirty="0">
                <a:latin typeface="Perpetua"/>
                <a:cs typeface="Perpetua"/>
              </a:rPr>
              <a:t>average</a:t>
            </a:r>
            <a:r>
              <a:rPr sz="2200" spc="-55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if</a:t>
            </a:r>
            <a:r>
              <a:rPr sz="2200" spc="-50" dirty="0">
                <a:latin typeface="Perpetua"/>
                <a:cs typeface="Perpetua"/>
              </a:rPr>
              <a:t> </a:t>
            </a:r>
            <a:r>
              <a:rPr sz="2200" spc="-10" dirty="0">
                <a:latin typeface="Perpetua"/>
                <a:cs typeface="Perpetua"/>
              </a:rPr>
              <a:t>their</a:t>
            </a:r>
            <a:endParaRPr sz="2200">
              <a:latin typeface="Perpetua"/>
              <a:cs typeface="Perpetua"/>
            </a:endParaRPr>
          </a:p>
          <a:p>
            <a:pPr marL="286385">
              <a:lnSpc>
                <a:spcPts val="2510"/>
              </a:lnSpc>
            </a:pPr>
            <a:r>
              <a:rPr sz="2200" spc="-10" dirty="0">
                <a:latin typeface="Perpetua"/>
                <a:cs typeface="Perpetua"/>
              </a:rPr>
              <a:t>weekly</a:t>
            </a:r>
            <a:r>
              <a:rPr sz="2200" spc="-95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income</a:t>
            </a:r>
            <a:r>
              <a:rPr sz="2200" spc="-20" dirty="0">
                <a:latin typeface="Perpetua"/>
                <a:cs typeface="Perpetua"/>
              </a:rPr>
              <a:t> </a:t>
            </a:r>
            <a:r>
              <a:rPr sz="2200" i="1" dirty="0">
                <a:latin typeface="Perpetua"/>
                <a:cs typeface="Perpetua"/>
              </a:rPr>
              <a:t>increased</a:t>
            </a:r>
            <a:r>
              <a:rPr sz="2200" i="1" spc="-30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by</a:t>
            </a:r>
            <a:r>
              <a:rPr sz="2200" spc="-55" dirty="0">
                <a:latin typeface="Perpetua"/>
                <a:cs typeface="Perpetua"/>
              </a:rPr>
              <a:t> </a:t>
            </a:r>
            <a:r>
              <a:rPr sz="2200" spc="-10" dirty="0">
                <a:latin typeface="Perpetua"/>
                <a:cs typeface="Perpetua"/>
              </a:rPr>
              <a:t>£50</a:t>
            </a:r>
            <a:r>
              <a:rPr sz="2200" spc="-145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AND</a:t>
            </a:r>
            <a:r>
              <a:rPr sz="2200" spc="-45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they</a:t>
            </a:r>
            <a:r>
              <a:rPr sz="2200" spc="-55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had</a:t>
            </a:r>
            <a:r>
              <a:rPr sz="2200" spc="-50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an</a:t>
            </a:r>
            <a:r>
              <a:rPr sz="2200" spc="-30" dirty="0">
                <a:latin typeface="Perpetua"/>
                <a:cs typeface="Perpetua"/>
              </a:rPr>
              <a:t> </a:t>
            </a:r>
            <a:r>
              <a:rPr sz="2200" i="1" dirty="0">
                <a:latin typeface="Perpetua"/>
                <a:cs typeface="Perpetua"/>
              </a:rPr>
              <a:t>extra</a:t>
            </a:r>
            <a:r>
              <a:rPr sz="2200" i="1" spc="-40" dirty="0">
                <a:latin typeface="Perpetua"/>
                <a:cs typeface="Perpetua"/>
              </a:rPr>
              <a:t> </a:t>
            </a:r>
            <a:r>
              <a:rPr sz="2200" spc="-10" dirty="0">
                <a:latin typeface="Perpetua"/>
                <a:cs typeface="Perpetua"/>
              </a:rPr>
              <a:t>child?</a:t>
            </a:r>
            <a:endParaRPr sz="2200">
              <a:latin typeface="Perpetua"/>
              <a:cs typeface="Perpetua"/>
            </a:endParaRPr>
          </a:p>
          <a:p>
            <a:pPr marL="926465">
              <a:lnSpc>
                <a:spcPct val="100000"/>
              </a:lnSpc>
              <a:spcBef>
                <a:spcPts val="340"/>
              </a:spcBef>
            </a:pPr>
            <a:r>
              <a:rPr sz="2200" dirty="0">
                <a:latin typeface="Perpetua"/>
                <a:cs typeface="Perpetua"/>
              </a:rPr>
              <a:t>∆C</a:t>
            </a:r>
            <a:r>
              <a:rPr sz="2200" spc="-5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=</a:t>
            </a:r>
            <a:r>
              <a:rPr sz="2200" spc="-20" dirty="0">
                <a:latin typeface="Perpetua"/>
                <a:cs typeface="Perpetua"/>
              </a:rPr>
              <a:t> </a:t>
            </a:r>
            <a:r>
              <a:rPr sz="2200" spc="-10" dirty="0">
                <a:latin typeface="Perpetua"/>
                <a:cs typeface="Perpetua"/>
              </a:rPr>
              <a:t>(0.68)*(50)+(11.5)*(1)</a:t>
            </a:r>
            <a:r>
              <a:rPr sz="2200" spc="35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=</a:t>
            </a:r>
            <a:r>
              <a:rPr sz="2200" spc="-10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34+11.5</a:t>
            </a:r>
            <a:r>
              <a:rPr sz="2200" spc="10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=</a:t>
            </a:r>
            <a:r>
              <a:rPr sz="2200" spc="-20" dirty="0">
                <a:latin typeface="Perpetua"/>
                <a:cs typeface="Perpetua"/>
              </a:rPr>
              <a:t> 45.5</a:t>
            </a:r>
            <a:endParaRPr sz="2200">
              <a:latin typeface="Perpetua"/>
              <a:cs typeface="Perpetua"/>
            </a:endParaRPr>
          </a:p>
          <a:p>
            <a:pPr marL="12700">
              <a:lnSpc>
                <a:spcPct val="100000"/>
              </a:lnSpc>
              <a:spcBef>
                <a:spcPts val="335"/>
              </a:spcBef>
            </a:pPr>
            <a:r>
              <a:rPr sz="2200" spc="-70" dirty="0">
                <a:latin typeface="Perpetua"/>
                <a:cs typeface="Perpetua"/>
              </a:rPr>
              <a:t>You</a:t>
            </a:r>
            <a:r>
              <a:rPr sz="2200" spc="-50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can</a:t>
            </a:r>
            <a:r>
              <a:rPr sz="2200" spc="-45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verify</a:t>
            </a:r>
            <a:r>
              <a:rPr sz="2200" spc="-55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that</a:t>
            </a:r>
            <a:r>
              <a:rPr sz="2200" spc="-60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their</a:t>
            </a:r>
            <a:r>
              <a:rPr sz="2200" spc="-65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consumption</a:t>
            </a:r>
            <a:r>
              <a:rPr sz="2200" spc="-20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would</a:t>
            </a:r>
            <a:r>
              <a:rPr sz="2200" spc="-45" dirty="0">
                <a:latin typeface="Perpetua"/>
                <a:cs typeface="Perpetua"/>
              </a:rPr>
              <a:t> </a:t>
            </a:r>
            <a:r>
              <a:rPr sz="2200" spc="-25" dirty="0">
                <a:latin typeface="Perpetua"/>
                <a:cs typeface="Perpetua"/>
              </a:rPr>
              <a:t>be</a:t>
            </a:r>
            <a:endParaRPr sz="2200">
              <a:latin typeface="Perpetua"/>
              <a:cs typeface="Perpetua"/>
            </a:endParaRPr>
          </a:p>
          <a:p>
            <a:pPr marL="1841500">
              <a:lnSpc>
                <a:spcPct val="100000"/>
              </a:lnSpc>
              <a:spcBef>
                <a:spcPts val="335"/>
              </a:spcBef>
            </a:pPr>
            <a:r>
              <a:rPr sz="2200" dirty="0">
                <a:latin typeface="Perpetua"/>
                <a:cs typeface="Perpetua"/>
              </a:rPr>
              <a:t>16.3</a:t>
            </a:r>
            <a:r>
              <a:rPr sz="2200" spc="10" dirty="0">
                <a:latin typeface="Perpetua"/>
                <a:cs typeface="Perpetua"/>
              </a:rPr>
              <a:t> </a:t>
            </a:r>
            <a:r>
              <a:rPr sz="2200" spc="-10" dirty="0">
                <a:latin typeface="Perpetua"/>
                <a:cs typeface="Perpetua"/>
              </a:rPr>
              <a:t>+0.68*(410)+(11.5)*(3)</a:t>
            </a:r>
            <a:r>
              <a:rPr sz="2200" spc="50" dirty="0">
                <a:latin typeface="Perpetua"/>
                <a:cs typeface="Perpetua"/>
              </a:rPr>
              <a:t> </a:t>
            </a:r>
            <a:r>
              <a:rPr sz="2200" spc="-10" dirty="0">
                <a:latin typeface="Perpetua"/>
                <a:cs typeface="Perpetua"/>
              </a:rPr>
              <a:t>=329.6</a:t>
            </a:r>
            <a:endParaRPr sz="2200">
              <a:latin typeface="Perpetua"/>
              <a:cs typeface="Perpetua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2283895" y="1953894"/>
            <a:ext cx="4759325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95"/>
              </a:spcBef>
            </a:pPr>
            <a:r>
              <a:rPr sz="2925" i="1" spc="307" baseline="-11396" dirty="0">
                <a:latin typeface="Times New Roman"/>
                <a:cs typeface="Times New Roman"/>
              </a:rPr>
              <a:t>C</a:t>
            </a:r>
            <a:r>
              <a:rPr sz="2925" i="1" spc="150" baseline="-11396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Perpetua"/>
                <a:cs typeface="Perpetua"/>
              </a:rPr>
              <a:t>=</a:t>
            </a:r>
            <a:r>
              <a:rPr sz="2200" spc="-40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16.3</a:t>
            </a:r>
            <a:r>
              <a:rPr sz="2200" spc="-15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+(0.68)*(360)</a:t>
            </a:r>
            <a:r>
              <a:rPr sz="2200" spc="15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+</a:t>
            </a:r>
            <a:r>
              <a:rPr sz="2200" spc="-35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11.5*(2)</a:t>
            </a:r>
            <a:r>
              <a:rPr sz="2200" spc="-10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=</a:t>
            </a:r>
            <a:r>
              <a:rPr sz="2200" spc="-25" dirty="0">
                <a:latin typeface="Perpetua"/>
                <a:cs typeface="Perpetua"/>
              </a:rPr>
              <a:t> </a:t>
            </a:r>
            <a:r>
              <a:rPr sz="2200" spc="-10" dirty="0">
                <a:latin typeface="Perpetua"/>
                <a:cs typeface="Perpetua"/>
              </a:rPr>
              <a:t>284.1</a:t>
            </a:r>
            <a:endParaRPr sz="2200">
              <a:latin typeface="Perpetua"/>
              <a:cs typeface="Perpetua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8532876" y="6164579"/>
            <a:ext cx="457200" cy="457200"/>
          </a:xfrm>
          <a:custGeom>
            <a:avLst/>
            <a:gdLst/>
            <a:ahLst/>
            <a:cxnLst/>
            <a:rect l="l" t="t" r="r" b="b"/>
            <a:pathLst>
              <a:path w="457200" h="457200">
                <a:moveTo>
                  <a:pt x="228600" y="0"/>
                </a:moveTo>
                <a:lnTo>
                  <a:pt x="182533" y="4644"/>
                </a:lnTo>
                <a:lnTo>
                  <a:pt x="139624" y="17964"/>
                </a:lnTo>
                <a:lnTo>
                  <a:pt x="100793" y="39041"/>
                </a:lnTo>
                <a:lnTo>
                  <a:pt x="66960" y="66955"/>
                </a:lnTo>
                <a:lnTo>
                  <a:pt x="39045" y="100788"/>
                </a:lnTo>
                <a:lnTo>
                  <a:pt x="17966" y="139619"/>
                </a:lnTo>
                <a:lnTo>
                  <a:pt x="4644" y="182529"/>
                </a:lnTo>
                <a:lnTo>
                  <a:pt x="0" y="228600"/>
                </a:lnTo>
                <a:lnTo>
                  <a:pt x="4644" y="274670"/>
                </a:lnTo>
                <a:lnTo>
                  <a:pt x="17966" y="317580"/>
                </a:lnTo>
                <a:lnTo>
                  <a:pt x="39045" y="356411"/>
                </a:lnTo>
                <a:lnTo>
                  <a:pt x="66960" y="390244"/>
                </a:lnTo>
                <a:lnTo>
                  <a:pt x="100793" y="418158"/>
                </a:lnTo>
                <a:lnTo>
                  <a:pt x="139624" y="439235"/>
                </a:lnTo>
                <a:lnTo>
                  <a:pt x="182533" y="452555"/>
                </a:lnTo>
                <a:lnTo>
                  <a:pt x="228600" y="457200"/>
                </a:lnTo>
                <a:lnTo>
                  <a:pt x="274666" y="452555"/>
                </a:lnTo>
                <a:lnTo>
                  <a:pt x="317575" y="439235"/>
                </a:lnTo>
                <a:lnTo>
                  <a:pt x="356406" y="418158"/>
                </a:lnTo>
                <a:lnTo>
                  <a:pt x="390239" y="390244"/>
                </a:lnTo>
                <a:lnTo>
                  <a:pt x="418154" y="356411"/>
                </a:lnTo>
                <a:lnTo>
                  <a:pt x="439233" y="317580"/>
                </a:lnTo>
                <a:lnTo>
                  <a:pt x="452555" y="274670"/>
                </a:lnTo>
                <a:lnTo>
                  <a:pt x="457200" y="228600"/>
                </a:lnTo>
                <a:lnTo>
                  <a:pt x="452555" y="182529"/>
                </a:lnTo>
                <a:lnTo>
                  <a:pt x="439233" y="139619"/>
                </a:lnTo>
                <a:lnTo>
                  <a:pt x="418154" y="100788"/>
                </a:lnTo>
                <a:lnTo>
                  <a:pt x="390239" y="66955"/>
                </a:lnTo>
                <a:lnTo>
                  <a:pt x="356406" y="39041"/>
                </a:lnTo>
                <a:lnTo>
                  <a:pt x="317575" y="17964"/>
                </a:lnTo>
                <a:lnTo>
                  <a:pt x="274666" y="4644"/>
                </a:lnTo>
                <a:lnTo>
                  <a:pt x="228600" y="0"/>
                </a:lnTo>
                <a:close/>
              </a:path>
            </a:pathLst>
          </a:custGeom>
          <a:solidFill>
            <a:srgbClr val="D2471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993444" y="398144"/>
            <a:ext cx="1039494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i="1" spc="-10" dirty="0">
                <a:latin typeface="Perpetua"/>
                <a:cs typeface="Perpetua"/>
              </a:rPr>
              <a:t>Example.</a:t>
            </a:r>
            <a:endParaRPr sz="2200">
              <a:latin typeface="Perpetua"/>
              <a:cs typeface="Perpetua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8648192" y="6285030"/>
            <a:ext cx="220979" cy="2279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664"/>
              </a:lnSpc>
            </a:pPr>
            <a:r>
              <a:rPr sz="1400" spc="-40" dirty="0">
                <a:solidFill>
                  <a:srgbClr val="FFFFFF"/>
                </a:solidFill>
                <a:latin typeface="Franklin Gothic Medium"/>
                <a:cs typeface="Franklin Gothic Medium"/>
              </a:rPr>
              <a:t>27</a:t>
            </a:r>
            <a:endParaRPr sz="1400">
              <a:latin typeface="Franklin Gothic Medium"/>
              <a:cs typeface="Franklin Gothic Medium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665985" y="1221486"/>
            <a:ext cx="3138805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95"/>
              </a:spcBef>
            </a:pPr>
            <a:r>
              <a:rPr sz="2200" dirty="0">
                <a:latin typeface="Perpetua"/>
                <a:cs typeface="Perpetua"/>
              </a:rPr>
              <a:t>=</a:t>
            </a:r>
            <a:r>
              <a:rPr sz="2200" spc="-15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2.89 +</a:t>
            </a:r>
            <a:r>
              <a:rPr sz="2200" spc="-25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0.67lnL</a:t>
            </a:r>
            <a:r>
              <a:rPr sz="2175" baseline="-21072" dirty="0">
                <a:latin typeface="Perpetua"/>
                <a:cs typeface="Perpetua"/>
              </a:rPr>
              <a:t>i</a:t>
            </a:r>
            <a:r>
              <a:rPr sz="2175" spc="254" baseline="-21072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+</a:t>
            </a:r>
            <a:r>
              <a:rPr sz="2200" spc="-15" dirty="0">
                <a:latin typeface="Perpetua"/>
                <a:cs typeface="Perpetua"/>
              </a:rPr>
              <a:t> </a:t>
            </a:r>
            <a:r>
              <a:rPr sz="2200" spc="-10" dirty="0">
                <a:latin typeface="Perpetua"/>
                <a:cs typeface="Perpetua"/>
              </a:rPr>
              <a:t>0.52lnK</a:t>
            </a:r>
            <a:r>
              <a:rPr sz="2175" spc="-15" baseline="-21072" dirty="0">
                <a:latin typeface="Perpetua"/>
                <a:cs typeface="Perpetua"/>
              </a:rPr>
              <a:t>i</a:t>
            </a:r>
            <a:endParaRPr sz="2175" baseline="-21072">
              <a:latin typeface="Perpetua"/>
              <a:cs typeface="Perpetua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993444" y="1855802"/>
            <a:ext cx="7508240" cy="3913504"/>
          </a:xfrm>
          <a:prstGeom prst="rect">
            <a:avLst/>
          </a:prstGeom>
        </p:spPr>
        <p:txBody>
          <a:bodyPr vert="horz" wrap="square" lIns="0" tIns="89535" rIns="0" bIns="0" rtlCol="0">
            <a:spAutoFit/>
          </a:bodyPr>
          <a:lstStyle/>
          <a:p>
            <a:pPr marL="12700" algn="just">
              <a:lnSpc>
                <a:spcPct val="100000"/>
              </a:lnSpc>
              <a:spcBef>
                <a:spcPts val="705"/>
              </a:spcBef>
            </a:pPr>
            <a:r>
              <a:rPr sz="2200" dirty="0">
                <a:latin typeface="Perpetua"/>
                <a:cs typeface="Perpetua"/>
              </a:rPr>
              <a:t>Since</a:t>
            </a:r>
            <a:r>
              <a:rPr sz="2200" spc="-10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the</a:t>
            </a:r>
            <a:r>
              <a:rPr sz="2200" spc="-35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model</a:t>
            </a:r>
            <a:r>
              <a:rPr sz="2200" spc="-10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is</a:t>
            </a:r>
            <a:r>
              <a:rPr sz="2200" spc="-25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in</a:t>
            </a:r>
            <a:r>
              <a:rPr sz="2200" spc="-25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logs</a:t>
            </a:r>
            <a:r>
              <a:rPr sz="2200" spc="-30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the</a:t>
            </a:r>
            <a:r>
              <a:rPr sz="2200" spc="-25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coefficients will</a:t>
            </a:r>
            <a:r>
              <a:rPr sz="2200" spc="-30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be</a:t>
            </a:r>
            <a:r>
              <a:rPr sz="2200" spc="-30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(partial)</a:t>
            </a:r>
            <a:r>
              <a:rPr sz="2200" spc="-25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elasticities,</a:t>
            </a:r>
            <a:r>
              <a:rPr sz="2200" spc="-110" dirty="0">
                <a:latin typeface="Perpetua"/>
                <a:cs typeface="Perpetua"/>
              </a:rPr>
              <a:t> </a:t>
            </a:r>
            <a:r>
              <a:rPr sz="2200" spc="-10" dirty="0">
                <a:latin typeface="Perpetua"/>
                <a:cs typeface="Perpetua"/>
              </a:rPr>
              <a:t>thus:</a:t>
            </a:r>
            <a:endParaRPr sz="2200">
              <a:latin typeface="Perpetua"/>
              <a:cs typeface="Perpetua"/>
            </a:endParaRPr>
          </a:p>
          <a:p>
            <a:pPr marL="287655" indent="-274955" algn="just">
              <a:lnSpc>
                <a:spcPct val="100000"/>
              </a:lnSpc>
              <a:spcBef>
                <a:spcPts val="600"/>
              </a:spcBef>
              <a:buClr>
                <a:srgbClr val="D24717"/>
              </a:buClr>
              <a:buSzPct val="84090"/>
              <a:buFont typeface="Segoe UI Symbol"/>
              <a:buChar char="⚫"/>
              <a:tabLst>
                <a:tab pos="287655" algn="l"/>
              </a:tabLst>
            </a:pPr>
            <a:r>
              <a:rPr sz="2200" dirty="0">
                <a:latin typeface="Perpetua"/>
                <a:cs typeface="Perpetua"/>
              </a:rPr>
              <a:t>a</a:t>
            </a:r>
            <a:r>
              <a:rPr sz="2200" spc="-50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1%</a:t>
            </a:r>
            <a:r>
              <a:rPr sz="2200" spc="-30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increase</a:t>
            </a:r>
            <a:r>
              <a:rPr sz="2200" spc="-35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in</a:t>
            </a:r>
            <a:r>
              <a:rPr sz="2200" spc="-40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labour</a:t>
            </a:r>
            <a:r>
              <a:rPr sz="2200" spc="-40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input</a:t>
            </a:r>
            <a:r>
              <a:rPr sz="2200" spc="-35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increases</a:t>
            </a:r>
            <a:r>
              <a:rPr sz="2200" spc="-35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output</a:t>
            </a:r>
            <a:r>
              <a:rPr sz="2200" spc="-20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by</a:t>
            </a:r>
            <a:r>
              <a:rPr sz="2200" spc="-50" dirty="0">
                <a:latin typeface="Perpetua"/>
                <a:cs typeface="Perpetua"/>
              </a:rPr>
              <a:t> </a:t>
            </a:r>
            <a:r>
              <a:rPr sz="2200" spc="-10" dirty="0">
                <a:latin typeface="Perpetua"/>
                <a:cs typeface="Perpetua"/>
              </a:rPr>
              <a:t>0.67%;</a:t>
            </a:r>
            <a:endParaRPr sz="2200">
              <a:latin typeface="Perpetua"/>
              <a:cs typeface="Perpetua"/>
            </a:endParaRPr>
          </a:p>
          <a:p>
            <a:pPr marL="287655" indent="-274955" algn="just">
              <a:lnSpc>
                <a:spcPct val="100000"/>
              </a:lnSpc>
              <a:spcBef>
                <a:spcPts val="600"/>
              </a:spcBef>
              <a:buClr>
                <a:srgbClr val="D24717"/>
              </a:buClr>
              <a:buSzPct val="84090"/>
              <a:buFont typeface="Segoe UI Symbol"/>
              <a:buChar char="⚫"/>
              <a:tabLst>
                <a:tab pos="287655" algn="l"/>
              </a:tabLst>
            </a:pPr>
            <a:r>
              <a:rPr sz="2200" dirty="0">
                <a:latin typeface="Perpetua"/>
                <a:cs typeface="Perpetua"/>
              </a:rPr>
              <a:t>a</a:t>
            </a:r>
            <a:r>
              <a:rPr sz="2200" spc="-50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1%</a:t>
            </a:r>
            <a:r>
              <a:rPr sz="2200" spc="-25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increase</a:t>
            </a:r>
            <a:r>
              <a:rPr sz="2200" spc="-30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in</a:t>
            </a:r>
            <a:r>
              <a:rPr sz="2200" spc="-35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capital</a:t>
            </a:r>
            <a:r>
              <a:rPr sz="2200" spc="-40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input</a:t>
            </a:r>
            <a:r>
              <a:rPr sz="2200" spc="-45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increases</a:t>
            </a:r>
            <a:r>
              <a:rPr sz="2200" spc="-15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output</a:t>
            </a:r>
            <a:r>
              <a:rPr sz="2200" spc="-25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by</a:t>
            </a:r>
            <a:r>
              <a:rPr sz="2200" spc="-45" dirty="0">
                <a:latin typeface="Perpetua"/>
                <a:cs typeface="Perpetua"/>
              </a:rPr>
              <a:t> </a:t>
            </a:r>
            <a:r>
              <a:rPr sz="2200" spc="-10" dirty="0">
                <a:latin typeface="Perpetua"/>
                <a:cs typeface="Perpetua"/>
              </a:rPr>
              <a:t>0.52%;</a:t>
            </a:r>
            <a:endParaRPr sz="2200">
              <a:latin typeface="Perpetua"/>
              <a:cs typeface="Perpetua"/>
            </a:endParaRPr>
          </a:p>
          <a:p>
            <a:pPr marL="12700" algn="just">
              <a:lnSpc>
                <a:spcPct val="100000"/>
              </a:lnSpc>
              <a:spcBef>
                <a:spcPts val="600"/>
              </a:spcBef>
            </a:pPr>
            <a:r>
              <a:rPr sz="2200" i="1" dirty="0">
                <a:latin typeface="Perpetua"/>
                <a:cs typeface="Perpetua"/>
              </a:rPr>
              <a:t>Note</a:t>
            </a:r>
            <a:r>
              <a:rPr sz="2200" i="1" spc="-35" dirty="0">
                <a:latin typeface="Perpetua"/>
                <a:cs typeface="Perpetua"/>
              </a:rPr>
              <a:t> </a:t>
            </a:r>
            <a:r>
              <a:rPr sz="2200" i="1" dirty="0">
                <a:latin typeface="Perpetua"/>
                <a:cs typeface="Perpetua"/>
              </a:rPr>
              <a:t>for</a:t>
            </a:r>
            <a:r>
              <a:rPr sz="2200" i="1" spc="-35" dirty="0">
                <a:latin typeface="Perpetua"/>
                <a:cs typeface="Perpetua"/>
              </a:rPr>
              <a:t> </a:t>
            </a:r>
            <a:r>
              <a:rPr sz="2200" i="1" dirty="0">
                <a:latin typeface="Perpetua"/>
                <a:cs typeface="Perpetua"/>
              </a:rPr>
              <a:t>your</a:t>
            </a:r>
            <a:r>
              <a:rPr sz="2200" i="1" spc="-30" dirty="0">
                <a:latin typeface="Perpetua"/>
                <a:cs typeface="Perpetua"/>
              </a:rPr>
              <a:t> </a:t>
            </a:r>
            <a:r>
              <a:rPr sz="2200" i="1" spc="-10" dirty="0">
                <a:latin typeface="Perpetua"/>
                <a:cs typeface="Perpetua"/>
              </a:rPr>
              <a:t>interest:</a:t>
            </a:r>
            <a:endParaRPr sz="2200">
              <a:latin typeface="Perpetua"/>
              <a:cs typeface="Perpetua"/>
            </a:endParaRPr>
          </a:p>
          <a:p>
            <a:pPr marL="12700" marR="129539" algn="just">
              <a:lnSpc>
                <a:spcPct val="100000"/>
              </a:lnSpc>
              <a:spcBef>
                <a:spcPts val="605"/>
              </a:spcBef>
            </a:pPr>
            <a:r>
              <a:rPr sz="2200" dirty="0">
                <a:latin typeface="Perpetua"/>
                <a:cs typeface="Perpetua"/>
              </a:rPr>
              <a:t>The</a:t>
            </a:r>
            <a:r>
              <a:rPr sz="2200" spc="-25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sum of</a:t>
            </a:r>
            <a:r>
              <a:rPr sz="2200" spc="-5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these</a:t>
            </a:r>
            <a:r>
              <a:rPr sz="2200" spc="-25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partial</a:t>
            </a:r>
            <a:r>
              <a:rPr sz="2200" spc="-10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elasticities</a:t>
            </a:r>
            <a:r>
              <a:rPr sz="2200" spc="-30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is</a:t>
            </a:r>
            <a:r>
              <a:rPr sz="2200" spc="-15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known</a:t>
            </a:r>
            <a:r>
              <a:rPr sz="2200" spc="-15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as</a:t>
            </a:r>
            <a:r>
              <a:rPr sz="2200" spc="-10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total</a:t>
            </a:r>
            <a:r>
              <a:rPr sz="2200" spc="-15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elasticity</a:t>
            </a:r>
            <a:r>
              <a:rPr sz="2200" spc="-20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of</a:t>
            </a:r>
            <a:r>
              <a:rPr sz="2200" spc="-25" dirty="0">
                <a:latin typeface="Perpetua"/>
                <a:cs typeface="Perpetua"/>
              </a:rPr>
              <a:t> </a:t>
            </a:r>
            <a:r>
              <a:rPr sz="2200" spc="-10" dirty="0">
                <a:latin typeface="Perpetua"/>
                <a:cs typeface="Perpetua"/>
              </a:rPr>
              <a:t>scale,</a:t>
            </a:r>
            <a:r>
              <a:rPr sz="2200" spc="-85" dirty="0">
                <a:latin typeface="Perpetua"/>
                <a:cs typeface="Perpetua"/>
              </a:rPr>
              <a:t> </a:t>
            </a:r>
            <a:r>
              <a:rPr sz="2200" spc="-25" dirty="0">
                <a:latin typeface="Perpetua"/>
                <a:cs typeface="Perpetua"/>
              </a:rPr>
              <a:t>or </a:t>
            </a:r>
            <a:r>
              <a:rPr sz="2200" dirty="0">
                <a:latin typeface="Perpetua"/>
                <a:cs typeface="Perpetua"/>
              </a:rPr>
              <a:t>total</a:t>
            </a:r>
            <a:r>
              <a:rPr sz="2200" spc="-40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returns</a:t>
            </a:r>
            <a:r>
              <a:rPr sz="2200" spc="-10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to</a:t>
            </a:r>
            <a:r>
              <a:rPr sz="2200" spc="-35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scale;</a:t>
            </a:r>
            <a:r>
              <a:rPr sz="2200" spc="-110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it</a:t>
            </a:r>
            <a:r>
              <a:rPr sz="2200" spc="-35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indicates</a:t>
            </a:r>
            <a:r>
              <a:rPr sz="2200" spc="-25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the</a:t>
            </a:r>
            <a:r>
              <a:rPr sz="2200" spc="-40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%</a:t>
            </a:r>
            <a:r>
              <a:rPr sz="2200" spc="-25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increase</a:t>
            </a:r>
            <a:r>
              <a:rPr sz="2200" spc="-25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in</a:t>
            </a:r>
            <a:r>
              <a:rPr sz="2200" spc="-25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output</a:t>
            </a:r>
            <a:r>
              <a:rPr sz="2200" spc="-20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if</a:t>
            </a:r>
            <a:r>
              <a:rPr sz="2200" spc="-40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you</a:t>
            </a:r>
            <a:r>
              <a:rPr sz="2200" spc="-10" dirty="0">
                <a:latin typeface="Perpetua"/>
                <a:cs typeface="Perpetua"/>
              </a:rPr>
              <a:t> increase </a:t>
            </a:r>
            <a:r>
              <a:rPr sz="2200" dirty="0">
                <a:latin typeface="Perpetua"/>
                <a:cs typeface="Perpetua"/>
              </a:rPr>
              <a:t>both</a:t>
            </a:r>
            <a:r>
              <a:rPr sz="2200" spc="-40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inputs</a:t>
            </a:r>
            <a:r>
              <a:rPr sz="2200" spc="-40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by</a:t>
            </a:r>
            <a:r>
              <a:rPr sz="2200" spc="-50" dirty="0">
                <a:latin typeface="Perpetua"/>
                <a:cs typeface="Perpetua"/>
              </a:rPr>
              <a:t> </a:t>
            </a:r>
            <a:r>
              <a:rPr sz="2200" spc="-25" dirty="0">
                <a:latin typeface="Perpetua"/>
                <a:cs typeface="Perpetua"/>
              </a:rPr>
              <a:t>1%:</a:t>
            </a:r>
            <a:endParaRPr sz="2200">
              <a:latin typeface="Perpetua"/>
              <a:cs typeface="Perpetua"/>
            </a:endParaRPr>
          </a:p>
          <a:p>
            <a:pPr marL="12700" algn="just">
              <a:lnSpc>
                <a:spcPct val="100000"/>
              </a:lnSpc>
              <a:spcBef>
                <a:spcPts val="600"/>
              </a:spcBef>
            </a:pPr>
            <a:r>
              <a:rPr sz="2200" dirty="0">
                <a:latin typeface="Perpetua"/>
                <a:cs typeface="Perpetua"/>
              </a:rPr>
              <a:t>In</a:t>
            </a:r>
            <a:r>
              <a:rPr sz="2200" spc="-40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this</a:t>
            </a:r>
            <a:r>
              <a:rPr sz="2200" spc="-45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case</a:t>
            </a:r>
            <a:r>
              <a:rPr sz="2200" spc="-45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output</a:t>
            </a:r>
            <a:r>
              <a:rPr sz="2200" spc="-25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would</a:t>
            </a:r>
            <a:r>
              <a:rPr sz="2200" spc="-35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increase</a:t>
            </a:r>
            <a:r>
              <a:rPr sz="2200" spc="-35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by</a:t>
            </a:r>
            <a:r>
              <a:rPr sz="2200" spc="-50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0.67+0.52</a:t>
            </a:r>
            <a:r>
              <a:rPr sz="2200" spc="-20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=</a:t>
            </a:r>
            <a:r>
              <a:rPr sz="2200" spc="-40" dirty="0">
                <a:latin typeface="Perpetua"/>
                <a:cs typeface="Perpetua"/>
              </a:rPr>
              <a:t> </a:t>
            </a:r>
            <a:r>
              <a:rPr sz="2200" spc="-10" dirty="0">
                <a:latin typeface="Perpetua"/>
                <a:cs typeface="Perpetua"/>
              </a:rPr>
              <a:t>1.19%</a:t>
            </a:r>
            <a:endParaRPr sz="2200">
              <a:latin typeface="Perpetua"/>
              <a:cs typeface="Perpetua"/>
            </a:endParaRPr>
          </a:p>
          <a:p>
            <a:pPr marL="12700" algn="just">
              <a:lnSpc>
                <a:spcPct val="100000"/>
              </a:lnSpc>
              <a:spcBef>
                <a:spcPts val="600"/>
              </a:spcBef>
            </a:pPr>
            <a:r>
              <a:rPr sz="2200" spc="-125" dirty="0">
                <a:latin typeface="Perpetua"/>
                <a:cs typeface="Perpetua"/>
              </a:rPr>
              <a:t>We</a:t>
            </a:r>
            <a:r>
              <a:rPr sz="2200" spc="-5" dirty="0">
                <a:latin typeface="Perpetua"/>
                <a:cs typeface="Perpetua"/>
              </a:rPr>
              <a:t> </a:t>
            </a:r>
            <a:r>
              <a:rPr sz="2200" spc="-35" dirty="0">
                <a:latin typeface="Perpetua"/>
                <a:cs typeface="Perpetua"/>
              </a:rPr>
              <a:t>have</a:t>
            </a:r>
            <a:r>
              <a:rPr sz="2200" spc="-95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“increasing</a:t>
            </a:r>
            <a:r>
              <a:rPr sz="2200" spc="-55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returns to</a:t>
            </a:r>
            <a:r>
              <a:rPr sz="2200" spc="-15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scale”</a:t>
            </a:r>
            <a:r>
              <a:rPr sz="2200" spc="-105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as</a:t>
            </a:r>
            <a:r>
              <a:rPr sz="2200" spc="-30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the</a:t>
            </a:r>
            <a:r>
              <a:rPr sz="2200" spc="-30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measure</a:t>
            </a:r>
            <a:r>
              <a:rPr sz="2200" spc="-20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is</a:t>
            </a:r>
            <a:r>
              <a:rPr sz="2200" spc="-25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&gt;1.</a:t>
            </a:r>
            <a:r>
              <a:rPr sz="2200" spc="-110" dirty="0">
                <a:latin typeface="Perpetua"/>
                <a:cs typeface="Perpetua"/>
              </a:rPr>
              <a:t> </a:t>
            </a:r>
            <a:r>
              <a:rPr sz="2200" spc="-10" dirty="0">
                <a:latin typeface="Perpetua"/>
                <a:cs typeface="Perpetua"/>
              </a:rPr>
              <a:t>Decreasing</a:t>
            </a:r>
            <a:endParaRPr sz="2200">
              <a:latin typeface="Perpetua"/>
              <a:cs typeface="Perpetua"/>
            </a:endParaRPr>
          </a:p>
          <a:p>
            <a:pPr marL="12700" algn="just">
              <a:lnSpc>
                <a:spcPct val="100000"/>
              </a:lnSpc>
            </a:pPr>
            <a:r>
              <a:rPr sz="2200" dirty="0">
                <a:latin typeface="Perpetua"/>
                <a:cs typeface="Perpetua"/>
              </a:rPr>
              <a:t>returns are</a:t>
            </a:r>
            <a:r>
              <a:rPr sz="2200" spc="-45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&lt;1</a:t>
            </a:r>
            <a:r>
              <a:rPr sz="2200" spc="-30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and</a:t>
            </a:r>
            <a:r>
              <a:rPr sz="2200" spc="-20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constant</a:t>
            </a:r>
            <a:r>
              <a:rPr sz="2200" spc="-20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returns are</a:t>
            </a:r>
            <a:r>
              <a:rPr sz="2200" spc="-45" dirty="0">
                <a:latin typeface="Perpetua"/>
                <a:cs typeface="Perpetua"/>
              </a:rPr>
              <a:t> </a:t>
            </a:r>
            <a:r>
              <a:rPr sz="2200" spc="-25" dirty="0">
                <a:latin typeface="Perpetua"/>
                <a:cs typeface="Perpetua"/>
              </a:rPr>
              <a:t>=1</a:t>
            </a:r>
            <a:endParaRPr sz="2200">
              <a:latin typeface="Perpetua"/>
              <a:cs typeface="Perpetua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993444" y="810005"/>
            <a:ext cx="6432550" cy="50673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ts val="2615"/>
              </a:lnSpc>
              <a:spcBef>
                <a:spcPts val="95"/>
              </a:spcBef>
            </a:pPr>
            <a:r>
              <a:rPr sz="2200" dirty="0">
                <a:latin typeface="Perpetua"/>
                <a:cs typeface="Perpetua"/>
              </a:rPr>
              <a:t>Manufacturing</a:t>
            </a:r>
            <a:r>
              <a:rPr sz="2200" spc="-15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output</a:t>
            </a:r>
            <a:r>
              <a:rPr sz="2200" spc="-15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as</a:t>
            </a:r>
            <a:r>
              <a:rPr sz="2200" spc="-40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a</a:t>
            </a:r>
            <a:r>
              <a:rPr sz="2200" spc="-45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function of</a:t>
            </a:r>
            <a:r>
              <a:rPr sz="2200" spc="-30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labour</a:t>
            </a:r>
            <a:r>
              <a:rPr sz="2200" spc="-25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and</a:t>
            </a:r>
            <a:r>
              <a:rPr sz="2200" spc="-25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capital</a:t>
            </a:r>
            <a:r>
              <a:rPr sz="2200" spc="-35" dirty="0">
                <a:latin typeface="Perpetua"/>
                <a:cs typeface="Perpetua"/>
              </a:rPr>
              <a:t> </a:t>
            </a:r>
            <a:r>
              <a:rPr sz="2200" spc="-10" dirty="0">
                <a:latin typeface="Perpetua"/>
                <a:cs typeface="Perpetua"/>
              </a:rPr>
              <a:t>inputs:</a:t>
            </a:r>
            <a:endParaRPr sz="2200">
              <a:latin typeface="Perpetua"/>
              <a:cs typeface="Perpetua"/>
            </a:endParaRPr>
          </a:p>
          <a:p>
            <a:pPr marL="370840">
              <a:lnSpc>
                <a:spcPts val="1175"/>
              </a:lnSpc>
            </a:pPr>
            <a:r>
              <a:rPr sz="1000" dirty="0">
                <a:latin typeface="Times New Roman"/>
                <a:cs typeface="Times New Roman"/>
              </a:rPr>
              <a:t>^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116502" y="1237785"/>
            <a:ext cx="521970" cy="32829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35"/>
              </a:spcBef>
            </a:pPr>
            <a:r>
              <a:rPr sz="1950" spc="120" dirty="0">
                <a:latin typeface="Times New Roman"/>
                <a:cs typeface="Times New Roman"/>
              </a:rPr>
              <a:t>ln</a:t>
            </a:r>
            <a:r>
              <a:rPr sz="1950" spc="-270" dirty="0">
                <a:latin typeface="Times New Roman"/>
                <a:cs typeface="Times New Roman"/>
              </a:rPr>
              <a:t> </a:t>
            </a:r>
            <a:r>
              <a:rPr sz="1950" i="1" spc="45" dirty="0">
                <a:latin typeface="Times New Roman"/>
                <a:cs typeface="Times New Roman"/>
              </a:rPr>
              <a:t>Y</a:t>
            </a:r>
            <a:r>
              <a:rPr sz="1500" i="1" spc="67" baseline="-27777" dirty="0">
                <a:latin typeface="Times New Roman"/>
                <a:cs typeface="Times New Roman"/>
              </a:rPr>
              <a:t>i</a:t>
            </a:r>
            <a:endParaRPr sz="1500" baseline="-27777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8388095" y="6152388"/>
            <a:ext cx="457200" cy="457200"/>
          </a:xfrm>
          <a:custGeom>
            <a:avLst/>
            <a:gdLst/>
            <a:ahLst/>
            <a:cxnLst/>
            <a:rect l="l" t="t" r="r" b="b"/>
            <a:pathLst>
              <a:path w="457200" h="457200">
                <a:moveTo>
                  <a:pt x="228600" y="0"/>
                </a:moveTo>
                <a:lnTo>
                  <a:pt x="182533" y="4644"/>
                </a:lnTo>
                <a:lnTo>
                  <a:pt x="139624" y="17964"/>
                </a:lnTo>
                <a:lnTo>
                  <a:pt x="100793" y="39041"/>
                </a:lnTo>
                <a:lnTo>
                  <a:pt x="66960" y="66955"/>
                </a:lnTo>
                <a:lnTo>
                  <a:pt x="39045" y="100788"/>
                </a:lnTo>
                <a:lnTo>
                  <a:pt x="17966" y="139619"/>
                </a:lnTo>
                <a:lnTo>
                  <a:pt x="4644" y="182529"/>
                </a:lnTo>
                <a:lnTo>
                  <a:pt x="0" y="228600"/>
                </a:lnTo>
                <a:lnTo>
                  <a:pt x="4644" y="274670"/>
                </a:lnTo>
                <a:lnTo>
                  <a:pt x="17966" y="317580"/>
                </a:lnTo>
                <a:lnTo>
                  <a:pt x="39045" y="356411"/>
                </a:lnTo>
                <a:lnTo>
                  <a:pt x="66960" y="390244"/>
                </a:lnTo>
                <a:lnTo>
                  <a:pt x="100793" y="418158"/>
                </a:lnTo>
                <a:lnTo>
                  <a:pt x="139624" y="439235"/>
                </a:lnTo>
                <a:lnTo>
                  <a:pt x="182533" y="452555"/>
                </a:lnTo>
                <a:lnTo>
                  <a:pt x="228600" y="457200"/>
                </a:lnTo>
                <a:lnTo>
                  <a:pt x="274666" y="452555"/>
                </a:lnTo>
                <a:lnTo>
                  <a:pt x="317575" y="439235"/>
                </a:lnTo>
                <a:lnTo>
                  <a:pt x="356406" y="418158"/>
                </a:lnTo>
                <a:lnTo>
                  <a:pt x="390239" y="390244"/>
                </a:lnTo>
                <a:lnTo>
                  <a:pt x="418154" y="356411"/>
                </a:lnTo>
                <a:lnTo>
                  <a:pt x="439233" y="317580"/>
                </a:lnTo>
                <a:lnTo>
                  <a:pt x="452555" y="274670"/>
                </a:lnTo>
                <a:lnTo>
                  <a:pt x="457200" y="228600"/>
                </a:lnTo>
                <a:lnTo>
                  <a:pt x="452555" y="182529"/>
                </a:lnTo>
                <a:lnTo>
                  <a:pt x="439233" y="139619"/>
                </a:lnTo>
                <a:lnTo>
                  <a:pt x="418154" y="100788"/>
                </a:lnTo>
                <a:lnTo>
                  <a:pt x="390239" y="66955"/>
                </a:lnTo>
                <a:lnTo>
                  <a:pt x="356406" y="39041"/>
                </a:lnTo>
                <a:lnTo>
                  <a:pt x="317575" y="17964"/>
                </a:lnTo>
                <a:lnTo>
                  <a:pt x="274666" y="4644"/>
                </a:lnTo>
                <a:lnTo>
                  <a:pt x="228600" y="0"/>
                </a:lnTo>
                <a:close/>
              </a:path>
            </a:pathLst>
          </a:custGeom>
          <a:solidFill>
            <a:srgbClr val="D2471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978509" y="470408"/>
            <a:ext cx="4385310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b="0" dirty="0">
                <a:latin typeface="Perpetua"/>
                <a:cs typeface="Perpetua"/>
              </a:rPr>
              <a:t>And</a:t>
            </a:r>
            <a:r>
              <a:rPr sz="2200" b="0" spc="-25" dirty="0">
                <a:latin typeface="Perpetua"/>
                <a:cs typeface="Perpetua"/>
              </a:rPr>
              <a:t> </a:t>
            </a:r>
            <a:r>
              <a:rPr sz="2200" b="0" dirty="0">
                <a:latin typeface="Perpetua"/>
                <a:cs typeface="Perpetua"/>
              </a:rPr>
              <a:t>a</a:t>
            </a:r>
            <a:r>
              <a:rPr sz="2200" b="0" spc="-50" dirty="0">
                <a:latin typeface="Perpetua"/>
                <a:cs typeface="Perpetua"/>
              </a:rPr>
              <a:t> </a:t>
            </a:r>
            <a:r>
              <a:rPr sz="2200" b="0" dirty="0">
                <a:latin typeface="Perpetua"/>
                <a:cs typeface="Perpetua"/>
              </a:rPr>
              <a:t>couple</a:t>
            </a:r>
            <a:r>
              <a:rPr sz="2200" b="0" spc="-35" dirty="0">
                <a:latin typeface="Perpetua"/>
                <a:cs typeface="Perpetua"/>
              </a:rPr>
              <a:t> </a:t>
            </a:r>
            <a:r>
              <a:rPr sz="2200" b="0" dirty="0">
                <a:latin typeface="Perpetua"/>
                <a:cs typeface="Perpetua"/>
              </a:rPr>
              <a:t>more</a:t>
            </a:r>
            <a:r>
              <a:rPr sz="2200" b="0" spc="-20" dirty="0">
                <a:latin typeface="Perpetua"/>
                <a:cs typeface="Perpetua"/>
              </a:rPr>
              <a:t> </a:t>
            </a:r>
            <a:r>
              <a:rPr sz="2200" b="0" dirty="0">
                <a:latin typeface="Perpetua"/>
                <a:cs typeface="Perpetua"/>
              </a:rPr>
              <a:t>things</a:t>
            </a:r>
            <a:r>
              <a:rPr sz="2200" b="0" spc="-55" dirty="0">
                <a:latin typeface="Perpetua"/>
                <a:cs typeface="Perpetua"/>
              </a:rPr>
              <a:t> </a:t>
            </a:r>
            <a:r>
              <a:rPr sz="2200" b="0" dirty="0">
                <a:latin typeface="Perpetua"/>
                <a:cs typeface="Perpetua"/>
              </a:rPr>
              <a:t>before</a:t>
            </a:r>
            <a:r>
              <a:rPr sz="2200" b="0" spc="-35" dirty="0">
                <a:latin typeface="Perpetua"/>
                <a:cs typeface="Perpetua"/>
              </a:rPr>
              <a:t> </a:t>
            </a:r>
            <a:r>
              <a:rPr sz="2200" b="0" dirty="0">
                <a:latin typeface="Perpetua"/>
                <a:cs typeface="Perpetua"/>
              </a:rPr>
              <a:t>we</a:t>
            </a:r>
            <a:r>
              <a:rPr sz="2200" b="0" spc="-50" dirty="0">
                <a:latin typeface="Perpetua"/>
                <a:cs typeface="Perpetua"/>
              </a:rPr>
              <a:t> </a:t>
            </a:r>
            <a:r>
              <a:rPr sz="2200" b="0" spc="-20" dirty="0">
                <a:latin typeface="Perpetua"/>
                <a:cs typeface="Perpetua"/>
              </a:rPr>
              <a:t>end…</a:t>
            </a:r>
            <a:endParaRPr sz="2200">
              <a:latin typeface="Perpetua"/>
              <a:cs typeface="Perpetua"/>
            </a:endParaRPr>
          </a:p>
        </p:txBody>
      </p:sp>
      <p:sp>
        <p:nvSpPr>
          <p:cNvPr id="9" name="object 9"/>
          <p:cNvSpPr txBox="1"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 vert="horz" wrap="square" lIns="0" tIns="70230" rIns="0" bIns="0" rtlCol="0">
            <a:spAutoFit/>
          </a:bodyPr>
          <a:lstStyle/>
          <a:p>
            <a:pPr marL="182245">
              <a:lnSpc>
                <a:spcPct val="100000"/>
              </a:lnSpc>
              <a:spcBef>
                <a:spcPts val="85"/>
              </a:spcBef>
            </a:pPr>
            <a:fld id="{81D60167-4931-47E6-BA6A-407CBD079E47}" type="slidenum">
              <a:rPr spc="-25" dirty="0"/>
              <a:t>28</a:t>
            </a:fld>
            <a:endParaRPr spc="-25" dirty="0"/>
          </a:p>
        </p:txBody>
      </p:sp>
      <p:sp>
        <p:nvSpPr>
          <p:cNvPr id="4" name="object 4"/>
          <p:cNvSpPr txBox="1"/>
          <p:nvPr/>
        </p:nvSpPr>
        <p:spPr>
          <a:xfrm>
            <a:off x="965809" y="881887"/>
            <a:ext cx="7367905" cy="21132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99085" marR="17780" indent="-274320">
              <a:lnSpc>
                <a:spcPct val="100000"/>
              </a:lnSpc>
              <a:spcBef>
                <a:spcPts val="95"/>
              </a:spcBef>
              <a:buClr>
                <a:srgbClr val="D24717"/>
              </a:buClr>
              <a:buSzPct val="84090"/>
              <a:buFont typeface="Segoe UI Symbol"/>
              <a:buChar char="⚫"/>
              <a:tabLst>
                <a:tab pos="299085" algn="l"/>
              </a:tabLst>
            </a:pPr>
            <a:r>
              <a:rPr sz="2200" dirty="0">
                <a:latin typeface="Perpetua"/>
                <a:cs typeface="Perpetua"/>
              </a:rPr>
              <a:t>The</a:t>
            </a:r>
            <a:r>
              <a:rPr sz="2200" spc="-55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R</a:t>
            </a:r>
            <a:r>
              <a:rPr sz="2175" baseline="24904" dirty="0">
                <a:latin typeface="Perpetua"/>
                <a:cs typeface="Perpetua"/>
              </a:rPr>
              <a:t>2</a:t>
            </a:r>
            <a:r>
              <a:rPr sz="2175" spc="195" baseline="24904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(coefficient</a:t>
            </a:r>
            <a:r>
              <a:rPr sz="2200" spc="-20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of</a:t>
            </a:r>
            <a:r>
              <a:rPr sz="2200" spc="-40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multiple</a:t>
            </a:r>
            <a:r>
              <a:rPr sz="2200" spc="-40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determination)</a:t>
            </a:r>
            <a:r>
              <a:rPr sz="2200" spc="-25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now</a:t>
            </a:r>
            <a:r>
              <a:rPr sz="2200" spc="-40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measures</a:t>
            </a:r>
            <a:r>
              <a:rPr sz="2200" spc="-40" dirty="0">
                <a:latin typeface="Perpetua"/>
                <a:cs typeface="Perpetua"/>
              </a:rPr>
              <a:t> </a:t>
            </a:r>
            <a:r>
              <a:rPr sz="2200" spc="-25" dirty="0">
                <a:latin typeface="Perpetua"/>
                <a:cs typeface="Perpetua"/>
              </a:rPr>
              <a:t>the </a:t>
            </a:r>
            <a:r>
              <a:rPr sz="2200" dirty="0">
                <a:latin typeface="Perpetua"/>
                <a:cs typeface="Perpetua"/>
              </a:rPr>
              <a:t>proportion</a:t>
            </a:r>
            <a:r>
              <a:rPr sz="2200" spc="15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of</a:t>
            </a:r>
            <a:r>
              <a:rPr sz="2200" spc="5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the</a:t>
            </a:r>
            <a:r>
              <a:rPr sz="2200" spc="-25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variation</a:t>
            </a:r>
            <a:r>
              <a:rPr sz="2200" spc="-20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inY</a:t>
            </a:r>
            <a:r>
              <a:rPr sz="2200" spc="-15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explained</a:t>
            </a:r>
            <a:r>
              <a:rPr sz="2200" spc="-15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by</a:t>
            </a:r>
            <a:r>
              <a:rPr sz="2200" spc="-25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the</a:t>
            </a:r>
            <a:r>
              <a:rPr sz="2200" spc="-25" dirty="0">
                <a:latin typeface="Perpetua"/>
                <a:cs typeface="Perpetua"/>
              </a:rPr>
              <a:t> </a:t>
            </a:r>
            <a:r>
              <a:rPr sz="2200" spc="-10" dirty="0">
                <a:latin typeface="Perpetua"/>
                <a:cs typeface="Perpetua"/>
              </a:rPr>
              <a:t>model,</a:t>
            </a:r>
            <a:r>
              <a:rPr sz="2200" spc="-105" dirty="0">
                <a:latin typeface="Perpetua"/>
                <a:cs typeface="Perpetua"/>
              </a:rPr>
              <a:t> </a:t>
            </a:r>
            <a:r>
              <a:rPr sz="2200" spc="-10" dirty="0">
                <a:latin typeface="Perpetua"/>
                <a:cs typeface="Perpetua"/>
              </a:rPr>
              <a:t>i.e.</a:t>
            </a:r>
            <a:r>
              <a:rPr sz="2200" spc="-100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by </a:t>
            </a:r>
            <a:r>
              <a:rPr sz="2200" b="1" i="1" dirty="0">
                <a:latin typeface="Perpetua"/>
                <a:cs typeface="Perpetua"/>
              </a:rPr>
              <a:t>all</a:t>
            </a:r>
            <a:r>
              <a:rPr sz="2200" b="1" i="1" spc="-20" dirty="0">
                <a:latin typeface="Perpetua"/>
                <a:cs typeface="Perpetua"/>
              </a:rPr>
              <a:t> </a:t>
            </a:r>
            <a:r>
              <a:rPr sz="2200" spc="-25" dirty="0">
                <a:latin typeface="Perpetua"/>
                <a:cs typeface="Perpetua"/>
              </a:rPr>
              <a:t>the </a:t>
            </a:r>
            <a:r>
              <a:rPr sz="2200" dirty="0">
                <a:latin typeface="Perpetua"/>
                <a:cs typeface="Perpetua"/>
              </a:rPr>
              <a:t>explanatory</a:t>
            </a:r>
            <a:r>
              <a:rPr sz="2200" spc="-90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variables</a:t>
            </a:r>
            <a:r>
              <a:rPr sz="2200" spc="-100" dirty="0">
                <a:latin typeface="Perpetua"/>
                <a:cs typeface="Perpetua"/>
              </a:rPr>
              <a:t> </a:t>
            </a:r>
            <a:r>
              <a:rPr sz="2200" spc="-10" dirty="0">
                <a:latin typeface="Perpetua"/>
                <a:cs typeface="Perpetua"/>
              </a:rPr>
              <a:t>jointly.</a:t>
            </a:r>
            <a:endParaRPr sz="2200">
              <a:latin typeface="Perpetua"/>
              <a:cs typeface="Perpetua"/>
            </a:endParaRPr>
          </a:p>
          <a:p>
            <a:pPr marL="299085" marR="21590" indent="-274320">
              <a:lnSpc>
                <a:spcPct val="100000"/>
              </a:lnSpc>
              <a:spcBef>
                <a:spcPts val="600"/>
              </a:spcBef>
              <a:buClr>
                <a:srgbClr val="D24717"/>
              </a:buClr>
              <a:buSzPct val="84090"/>
              <a:buFont typeface="Segoe UI Symbol"/>
              <a:buChar char="⚫"/>
              <a:tabLst>
                <a:tab pos="299085" algn="l"/>
              </a:tabLst>
            </a:pPr>
            <a:r>
              <a:rPr sz="2200" dirty="0">
                <a:latin typeface="Perpetua"/>
                <a:cs typeface="Perpetua"/>
              </a:rPr>
              <a:t>In</a:t>
            </a:r>
            <a:r>
              <a:rPr sz="2200" spc="-40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our</a:t>
            </a:r>
            <a:r>
              <a:rPr sz="2200" spc="-35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examples</a:t>
            </a:r>
            <a:r>
              <a:rPr sz="2200" spc="-50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we</a:t>
            </a:r>
            <a:r>
              <a:rPr sz="2200" spc="-55" dirty="0">
                <a:latin typeface="Perpetua"/>
                <a:cs typeface="Perpetua"/>
              </a:rPr>
              <a:t> </a:t>
            </a:r>
            <a:r>
              <a:rPr sz="2200" spc="-10" dirty="0">
                <a:latin typeface="Perpetua"/>
                <a:cs typeface="Perpetua"/>
              </a:rPr>
              <a:t>have</a:t>
            </a:r>
            <a:r>
              <a:rPr sz="2200" spc="-55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used</a:t>
            </a:r>
            <a:r>
              <a:rPr sz="2200" spc="-40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linear</a:t>
            </a:r>
            <a:r>
              <a:rPr sz="2200" spc="-45" dirty="0">
                <a:latin typeface="Perpetua"/>
                <a:cs typeface="Perpetua"/>
              </a:rPr>
              <a:t> </a:t>
            </a:r>
            <a:r>
              <a:rPr sz="2200" spc="-10" dirty="0">
                <a:latin typeface="Perpetua"/>
                <a:cs typeface="Perpetua"/>
              </a:rPr>
              <a:t>functions.</a:t>
            </a:r>
            <a:r>
              <a:rPr sz="2200" spc="-110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Regression</a:t>
            </a:r>
            <a:r>
              <a:rPr sz="2200" spc="-20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can</a:t>
            </a:r>
            <a:r>
              <a:rPr sz="2200" spc="-45" dirty="0">
                <a:latin typeface="Perpetua"/>
                <a:cs typeface="Perpetua"/>
              </a:rPr>
              <a:t> </a:t>
            </a:r>
            <a:r>
              <a:rPr sz="2200" spc="-25" dirty="0">
                <a:latin typeface="Perpetua"/>
                <a:cs typeface="Perpetua"/>
              </a:rPr>
              <a:t>be </a:t>
            </a:r>
            <a:r>
              <a:rPr sz="2200" dirty="0">
                <a:latin typeface="Perpetua"/>
                <a:cs typeface="Perpetua"/>
              </a:rPr>
              <a:t>applied</a:t>
            </a:r>
            <a:r>
              <a:rPr sz="2200" spc="-65" dirty="0">
                <a:latin typeface="Perpetua"/>
                <a:cs typeface="Perpetua"/>
              </a:rPr>
              <a:t> </a:t>
            </a:r>
            <a:r>
              <a:rPr sz="2200" spc="-30" dirty="0">
                <a:latin typeface="Perpetua"/>
                <a:cs typeface="Perpetua"/>
              </a:rPr>
              <a:t>however</a:t>
            </a:r>
            <a:r>
              <a:rPr sz="2200" spc="-50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to</a:t>
            </a:r>
            <a:r>
              <a:rPr sz="2200" spc="-50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other</a:t>
            </a:r>
            <a:r>
              <a:rPr sz="2200" spc="-35" dirty="0">
                <a:latin typeface="Perpetua"/>
                <a:cs typeface="Perpetua"/>
              </a:rPr>
              <a:t> </a:t>
            </a:r>
            <a:r>
              <a:rPr sz="2200" spc="-10" dirty="0">
                <a:latin typeface="Perpetua"/>
                <a:cs typeface="Perpetua"/>
              </a:rPr>
              <a:t>functions,</a:t>
            </a:r>
            <a:r>
              <a:rPr sz="2200" spc="-100" dirty="0">
                <a:latin typeface="Perpetua"/>
                <a:cs typeface="Perpetua"/>
              </a:rPr>
              <a:t> </a:t>
            </a:r>
            <a:r>
              <a:rPr sz="2200" spc="-10" dirty="0">
                <a:latin typeface="Perpetua"/>
                <a:cs typeface="Perpetua"/>
              </a:rPr>
              <a:t>i.e.</a:t>
            </a:r>
            <a:r>
              <a:rPr sz="2200" spc="-114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other</a:t>
            </a:r>
            <a:r>
              <a:rPr sz="2200" spc="-35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relationships</a:t>
            </a:r>
            <a:r>
              <a:rPr sz="2200" spc="-30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between</a:t>
            </a:r>
            <a:r>
              <a:rPr sz="2200" spc="-50" dirty="0">
                <a:latin typeface="Perpetua"/>
                <a:cs typeface="Perpetua"/>
              </a:rPr>
              <a:t> X andY.</a:t>
            </a:r>
            <a:r>
              <a:rPr sz="2200" spc="-350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The</a:t>
            </a:r>
            <a:r>
              <a:rPr sz="2200" spc="-40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interpretation</a:t>
            </a:r>
            <a:r>
              <a:rPr sz="2200" spc="-10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of</a:t>
            </a:r>
            <a:r>
              <a:rPr sz="2200" spc="-15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coefficients in</a:t>
            </a:r>
            <a:r>
              <a:rPr sz="2200" spc="-20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that</a:t>
            </a:r>
            <a:r>
              <a:rPr sz="2200" spc="-25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case</a:t>
            </a:r>
            <a:r>
              <a:rPr sz="2200" spc="-30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differs</a:t>
            </a:r>
            <a:r>
              <a:rPr sz="2200" spc="-30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a</a:t>
            </a:r>
            <a:r>
              <a:rPr sz="2200" spc="-20" dirty="0">
                <a:latin typeface="Perpetua"/>
                <a:cs typeface="Perpetua"/>
              </a:rPr>
              <a:t> </a:t>
            </a:r>
            <a:r>
              <a:rPr sz="2200" spc="-25" dirty="0">
                <a:latin typeface="Perpetua"/>
                <a:cs typeface="Perpetua"/>
              </a:rPr>
              <a:t>bit</a:t>
            </a:r>
            <a:endParaRPr sz="2200">
              <a:latin typeface="Perpetua"/>
              <a:cs typeface="Perpetua"/>
            </a:endParaRPr>
          </a:p>
        </p:txBody>
      </p:sp>
      <p:grpSp>
        <p:nvGrpSpPr>
          <p:cNvPr id="5" name="object 5"/>
          <p:cNvGrpSpPr/>
          <p:nvPr/>
        </p:nvGrpSpPr>
        <p:grpSpPr>
          <a:xfrm>
            <a:off x="1187196" y="3069335"/>
            <a:ext cx="6212840" cy="3312160"/>
            <a:chOff x="1187196" y="3069335"/>
            <a:chExt cx="6212840" cy="3312160"/>
          </a:xfrm>
        </p:grpSpPr>
        <p:pic>
          <p:nvPicPr>
            <p:cNvPr id="6" name="object 6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187196" y="3069335"/>
              <a:ext cx="5992367" cy="3311652"/>
            </a:xfrm>
            <a:prstGeom prst="rect">
              <a:avLst/>
            </a:prstGeom>
          </p:spPr>
        </p:pic>
        <p:sp>
          <p:nvSpPr>
            <p:cNvPr id="7" name="object 7"/>
            <p:cNvSpPr/>
            <p:nvPr/>
          </p:nvSpPr>
          <p:spPr>
            <a:xfrm>
              <a:off x="6963155" y="3749293"/>
              <a:ext cx="436880" cy="464184"/>
            </a:xfrm>
            <a:custGeom>
              <a:avLst/>
              <a:gdLst/>
              <a:ahLst/>
              <a:cxnLst/>
              <a:rect l="l" t="t" r="r" b="b"/>
              <a:pathLst>
                <a:path w="436879" h="464185">
                  <a:moveTo>
                    <a:pt x="24384" y="382650"/>
                  </a:moveTo>
                  <a:lnTo>
                    <a:pt x="0" y="464184"/>
                  </a:lnTo>
                  <a:lnTo>
                    <a:pt x="79883" y="434847"/>
                  </a:lnTo>
                  <a:lnTo>
                    <a:pt x="66514" y="422274"/>
                  </a:lnTo>
                  <a:lnTo>
                    <a:pt x="48133" y="422274"/>
                  </a:lnTo>
                  <a:lnTo>
                    <a:pt x="38862" y="413638"/>
                  </a:lnTo>
                  <a:lnTo>
                    <a:pt x="47526" y="404416"/>
                  </a:lnTo>
                  <a:lnTo>
                    <a:pt x="24384" y="382650"/>
                  </a:lnTo>
                  <a:close/>
                </a:path>
                <a:path w="436879" h="464185">
                  <a:moveTo>
                    <a:pt x="47526" y="404416"/>
                  </a:moveTo>
                  <a:lnTo>
                    <a:pt x="38862" y="413638"/>
                  </a:lnTo>
                  <a:lnTo>
                    <a:pt x="48133" y="422274"/>
                  </a:lnTo>
                  <a:lnTo>
                    <a:pt x="56754" y="413095"/>
                  </a:lnTo>
                  <a:lnTo>
                    <a:pt x="47526" y="404416"/>
                  </a:lnTo>
                  <a:close/>
                </a:path>
                <a:path w="436879" h="464185">
                  <a:moveTo>
                    <a:pt x="56754" y="413095"/>
                  </a:moveTo>
                  <a:lnTo>
                    <a:pt x="48133" y="422274"/>
                  </a:lnTo>
                  <a:lnTo>
                    <a:pt x="66514" y="422274"/>
                  </a:lnTo>
                  <a:lnTo>
                    <a:pt x="56754" y="413095"/>
                  </a:lnTo>
                  <a:close/>
                </a:path>
                <a:path w="436879" h="464185">
                  <a:moveTo>
                    <a:pt x="427482" y="0"/>
                  </a:moveTo>
                  <a:lnTo>
                    <a:pt x="47526" y="404416"/>
                  </a:lnTo>
                  <a:lnTo>
                    <a:pt x="56754" y="413095"/>
                  </a:lnTo>
                  <a:lnTo>
                    <a:pt x="436625" y="8635"/>
                  </a:lnTo>
                  <a:lnTo>
                    <a:pt x="427482" y="0"/>
                  </a:lnTo>
                  <a:close/>
                </a:path>
              </a:pathLst>
            </a:custGeom>
            <a:solidFill>
              <a:srgbClr val="AE340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8" name="object 8"/>
          <p:cNvSpPr txBox="1"/>
          <p:nvPr/>
        </p:nvSpPr>
        <p:spPr>
          <a:xfrm>
            <a:off x="7467600" y="3069335"/>
            <a:ext cx="1440180" cy="914400"/>
          </a:xfrm>
          <a:prstGeom prst="rect">
            <a:avLst/>
          </a:prstGeom>
          <a:solidFill>
            <a:srgbClr val="D24717"/>
          </a:solidFill>
          <a:ln w="12700">
            <a:solidFill>
              <a:srgbClr val="9B310D"/>
            </a:solidFill>
          </a:ln>
        </p:spPr>
        <p:txBody>
          <a:bodyPr vert="horz" wrap="square" lIns="0" tIns="161925" rIns="0" bIns="0" rtlCol="0">
            <a:spAutoFit/>
          </a:bodyPr>
          <a:lstStyle/>
          <a:p>
            <a:pPr marL="214629" marR="207645" algn="ctr">
              <a:lnSpc>
                <a:spcPct val="100000"/>
              </a:lnSpc>
              <a:spcBef>
                <a:spcPts val="1275"/>
              </a:spcBef>
            </a:pPr>
            <a:r>
              <a:rPr sz="1200" spc="-45" dirty="0">
                <a:solidFill>
                  <a:srgbClr val="FFFFFF"/>
                </a:solidFill>
                <a:latin typeface="Perpetua"/>
                <a:cs typeface="Perpetua"/>
              </a:rPr>
              <a:t>You</a:t>
            </a:r>
            <a:r>
              <a:rPr sz="1200" spc="-25" dirty="0">
                <a:solidFill>
                  <a:srgbClr val="FFFFFF"/>
                </a:solidFill>
                <a:latin typeface="Perpetua"/>
                <a:cs typeface="Perpetua"/>
              </a:rPr>
              <a:t> </a:t>
            </a:r>
            <a:r>
              <a:rPr sz="1200" dirty="0">
                <a:solidFill>
                  <a:srgbClr val="FFFFFF"/>
                </a:solidFill>
                <a:latin typeface="Perpetua"/>
                <a:cs typeface="Perpetua"/>
              </a:rPr>
              <a:t>would</a:t>
            </a:r>
            <a:r>
              <a:rPr sz="1200" spc="-50" dirty="0">
                <a:solidFill>
                  <a:srgbClr val="FFFFFF"/>
                </a:solidFill>
                <a:latin typeface="Perpetua"/>
                <a:cs typeface="Perpetua"/>
              </a:rPr>
              <a:t> </a:t>
            </a:r>
            <a:r>
              <a:rPr sz="1200" spc="-10" dirty="0">
                <a:solidFill>
                  <a:srgbClr val="FFFFFF"/>
                </a:solidFill>
                <a:latin typeface="Perpetua"/>
                <a:cs typeface="Perpetua"/>
              </a:rPr>
              <a:t>have</a:t>
            </a:r>
            <a:r>
              <a:rPr sz="1200" spc="-35" dirty="0">
                <a:solidFill>
                  <a:srgbClr val="FFFFFF"/>
                </a:solidFill>
                <a:latin typeface="Perpetua"/>
                <a:cs typeface="Perpetua"/>
              </a:rPr>
              <a:t> </a:t>
            </a:r>
            <a:r>
              <a:rPr sz="1200" spc="-25" dirty="0">
                <a:solidFill>
                  <a:srgbClr val="FFFFFF"/>
                </a:solidFill>
                <a:latin typeface="Perpetua"/>
                <a:cs typeface="Perpetua"/>
              </a:rPr>
              <a:t>to </a:t>
            </a:r>
            <a:r>
              <a:rPr sz="1200" dirty="0">
                <a:solidFill>
                  <a:srgbClr val="FFFFFF"/>
                </a:solidFill>
                <a:latin typeface="Perpetua"/>
                <a:cs typeface="Perpetua"/>
              </a:rPr>
              <a:t>take</a:t>
            </a:r>
            <a:r>
              <a:rPr sz="1200" spc="-20" dirty="0">
                <a:solidFill>
                  <a:srgbClr val="FFFFFF"/>
                </a:solidFill>
                <a:latin typeface="Perpetua"/>
                <a:cs typeface="Perpetua"/>
              </a:rPr>
              <a:t> </a:t>
            </a:r>
            <a:r>
              <a:rPr sz="1200" dirty="0">
                <a:solidFill>
                  <a:srgbClr val="FFFFFF"/>
                </a:solidFill>
                <a:latin typeface="Perpetua"/>
                <a:cs typeface="Perpetua"/>
              </a:rPr>
              <a:t>the logs</a:t>
            </a:r>
            <a:r>
              <a:rPr sz="1200" spc="-15" dirty="0">
                <a:solidFill>
                  <a:srgbClr val="FFFFFF"/>
                </a:solidFill>
                <a:latin typeface="Perpetua"/>
                <a:cs typeface="Perpetua"/>
              </a:rPr>
              <a:t> </a:t>
            </a:r>
            <a:r>
              <a:rPr sz="1200" spc="-25" dirty="0">
                <a:solidFill>
                  <a:srgbClr val="FFFFFF"/>
                </a:solidFill>
                <a:latin typeface="Perpetua"/>
                <a:cs typeface="Perpetua"/>
              </a:rPr>
              <a:t>to </a:t>
            </a:r>
            <a:r>
              <a:rPr sz="1200" dirty="0">
                <a:solidFill>
                  <a:srgbClr val="FFFFFF"/>
                </a:solidFill>
                <a:latin typeface="Perpetua"/>
                <a:cs typeface="Perpetua"/>
              </a:rPr>
              <a:t>estimate</a:t>
            </a:r>
            <a:r>
              <a:rPr sz="1200" spc="-25" dirty="0">
                <a:solidFill>
                  <a:srgbClr val="FFFFFF"/>
                </a:solidFill>
                <a:latin typeface="Perpetua"/>
                <a:cs typeface="Perpetua"/>
              </a:rPr>
              <a:t> </a:t>
            </a:r>
            <a:r>
              <a:rPr sz="1200" dirty="0">
                <a:solidFill>
                  <a:srgbClr val="FFFFFF"/>
                </a:solidFill>
                <a:latin typeface="Perpetua"/>
                <a:cs typeface="Perpetua"/>
              </a:rPr>
              <a:t>this</a:t>
            </a:r>
            <a:r>
              <a:rPr sz="1200" spc="-20" dirty="0">
                <a:solidFill>
                  <a:srgbClr val="FFFFFF"/>
                </a:solidFill>
                <a:latin typeface="Perpetua"/>
                <a:cs typeface="Perpetua"/>
              </a:rPr>
              <a:t> </a:t>
            </a:r>
            <a:r>
              <a:rPr sz="1200" spc="-25" dirty="0">
                <a:solidFill>
                  <a:srgbClr val="FFFFFF"/>
                </a:solidFill>
                <a:latin typeface="Perpetua"/>
                <a:cs typeface="Perpetua"/>
              </a:rPr>
              <a:t>one</a:t>
            </a:r>
            <a:endParaRPr sz="1200">
              <a:latin typeface="Perpetua"/>
              <a:cs typeface="Perpetua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93444" y="524913"/>
            <a:ext cx="7007556" cy="62837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20" dirty="0">
                <a:solidFill>
                  <a:schemeClr val="tx1"/>
                </a:solidFill>
              </a:rPr>
              <a:t>1.6</a:t>
            </a:r>
            <a:r>
              <a:rPr spc="-425" dirty="0">
                <a:solidFill>
                  <a:schemeClr val="tx1"/>
                </a:solidFill>
              </a:rPr>
              <a:t> </a:t>
            </a:r>
            <a:r>
              <a:rPr dirty="0">
                <a:solidFill>
                  <a:schemeClr val="tx1"/>
                </a:solidFill>
              </a:rPr>
              <a:t>The</a:t>
            </a:r>
            <a:r>
              <a:rPr spc="-5" dirty="0">
                <a:solidFill>
                  <a:schemeClr val="tx1"/>
                </a:solidFill>
              </a:rPr>
              <a:t> </a:t>
            </a:r>
            <a:r>
              <a:rPr dirty="0">
                <a:solidFill>
                  <a:schemeClr val="tx1"/>
                </a:solidFill>
              </a:rPr>
              <a:t>main</a:t>
            </a:r>
            <a:r>
              <a:rPr spc="5" dirty="0">
                <a:solidFill>
                  <a:schemeClr val="tx1"/>
                </a:solidFill>
              </a:rPr>
              <a:t> </a:t>
            </a:r>
            <a:r>
              <a:rPr spc="-10" dirty="0">
                <a:solidFill>
                  <a:schemeClr val="tx1"/>
                </a:solidFill>
              </a:rPr>
              <a:t>assumptions</a:t>
            </a:r>
          </a:p>
        </p:txBody>
      </p:sp>
      <p:sp>
        <p:nvSpPr>
          <p:cNvPr id="11" name="object 11"/>
          <p:cNvSpPr txBox="1"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 vert="horz" wrap="square" lIns="0" tIns="70230" rIns="0" bIns="0" rtlCol="0">
            <a:spAutoFit/>
          </a:bodyPr>
          <a:lstStyle/>
          <a:p>
            <a:pPr marL="182245">
              <a:lnSpc>
                <a:spcPct val="100000"/>
              </a:lnSpc>
              <a:spcBef>
                <a:spcPts val="85"/>
              </a:spcBef>
            </a:pPr>
            <a:fld id="{81D60167-4931-47E6-BA6A-407CBD079E47}" type="slidenum">
              <a:rPr spc="-25" dirty="0"/>
              <a:t>29</a:t>
            </a:fld>
            <a:endParaRPr spc="-25" dirty="0"/>
          </a:p>
        </p:txBody>
      </p:sp>
      <p:sp>
        <p:nvSpPr>
          <p:cNvPr id="3" name="object 3"/>
          <p:cNvSpPr/>
          <p:nvPr/>
        </p:nvSpPr>
        <p:spPr>
          <a:xfrm>
            <a:off x="8458200" y="6152388"/>
            <a:ext cx="457200" cy="457200"/>
          </a:xfrm>
          <a:custGeom>
            <a:avLst/>
            <a:gdLst/>
            <a:ahLst/>
            <a:cxnLst/>
            <a:rect l="l" t="t" r="r" b="b"/>
            <a:pathLst>
              <a:path w="457200" h="457200">
                <a:moveTo>
                  <a:pt x="228600" y="0"/>
                </a:moveTo>
                <a:lnTo>
                  <a:pt x="182533" y="4644"/>
                </a:lnTo>
                <a:lnTo>
                  <a:pt x="139624" y="17964"/>
                </a:lnTo>
                <a:lnTo>
                  <a:pt x="100793" y="39041"/>
                </a:lnTo>
                <a:lnTo>
                  <a:pt x="66960" y="66955"/>
                </a:lnTo>
                <a:lnTo>
                  <a:pt x="39045" y="100788"/>
                </a:lnTo>
                <a:lnTo>
                  <a:pt x="17966" y="139619"/>
                </a:lnTo>
                <a:lnTo>
                  <a:pt x="4644" y="182529"/>
                </a:lnTo>
                <a:lnTo>
                  <a:pt x="0" y="228600"/>
                </a:lnTo>
                <a:lnTo>
                  <a:pt x="4644" y="274670"/>
                </a:lnTo>
                <a:lnTo>
                  <a:pt x="17966" y="317580"/>
                </a:lnTo>
                <a:lnTo>
                  <a:pt x="39045" y="356411"/>
                </a:lnTo>
                <a:lnTo>
                  <a:pt x="66960" y="390244"/>
                </a:lnTo>
                <a:lnTo>
                  <a:pt x="100793" y="418158"/>
                </a:lnTo>
                <a:lnTo>
                  <a:pt x="139624" y="439235"/>
                </a:lnTo>
                <a:lnTo>
                  <a:pt x="182533" y="452555"/>
                </a:lnTo>
                <a:lnTo>
                  <a:pt x="228600" y="457200"/>
                </a:lnTo>
                <a:lnTo>
                  <a:pt x="274666" y="452555"/>
                </a:lnTo>
                <a:lnTo>
                  <a:pt x="317575" y="439235"/>
                </a:lnTo>
                <a:lnTo>
                  <a:pt x="356406" y="418158"/>
                </a:lnTo>
                <a:lnTo>
                  <a:pt x="390239" y="390244"/>
                </a:lnTo>
                <a:lnTo>
                  <a:pt x="418154" y="356411"/>
                </a:lnTo>
                <a:lnTo>
                  <a:pt x="439233" y="317580"/>
                </a:lnTo>
                <a:lnTo>
                  <a:pt x="452555" y="274670"/>
                </a:lnTo>
                <a:lnTo>
                  <a:pt x="457200" y="228600"/>
                </a:lnTo>
                <a:lnTo>
                  <a:pt x="452555" y="182529"/>
                </a:lnTo>
                <a:lnTo>
                  <a:pt x="439233" y="139619"/>
                </a:lnTo>
                <a:lnTo>
                  <a:pt x="418154" y="100788"/>
                </a:lnTo>
                <a:lnTo>
                  <a:pt x="390239" y="66955"/>
                </a:lnTo>
                <a:lnTo>
                  <a:pt x="356406" y="39041"/>
                </a:lnTo>
                <a:lnTo>
                  <a:pt x="317575" y="17964"/>
                </a:lnTo>
                <a:lnTo>
                  <a:pt x="274666" y="4644"/>
                </a:lnTo>
                <a:lnTo>
                  <a:pt x="228600" y="0"/>
                </a:lnTo>
                <a:close/>
              </a:path>
            </a:pathLst>
          </a:custGeom>
          <a:solidFill>
            <a:srgbClr val="D2471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993444" y="1441145"/>
            <a:ext cx="7342505" cy="103187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86385" marR="5080" indent="-274320">
              <a:lnSpc>
                <a:spcPct val="100000"/>
              </a:lnSpc>
              <a:spcBef>
                <a:spcPts val="95"/>
              </a:spcBef>
              <a:buClr>
                <a:srgbClr val="D24717"/>
              </a:buClr>
              <a:buSzPct val="84090"/>
              <a:buFont typeface="Segoe UI Symbol"/>
              <a:buChar char="⚫"/>
              <a:tabLst>
                <a:tab pos="286385" algn="l"/>
              </a:tabLst>
            </a:pPr>
            <a:r>
              <a:rPr sz="2200" dirty="0">
                <a:latin typeface="Perpetua"/>
                <a:cs typeface="Perpetua"/>
              </a:rPr>
              <a:t>For</a:t>
            </a:r>
            <a:r>
              <a:rPr sz="2200" spc="-80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your</a:t>
            </a:r>
            <a:r>
              <a:rPr sz="2200" spc="-35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regression</a:t>
            </a:r>
            <a:r>
              <a:rPr sz="2200" spc="-30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model</a:t>
            </a:r>
            <a:r>
              <a:rPr sz="2200" spc="-55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to</a:t>
            </a:r>
            <a:r>
              <a:rPr sz="2200" spc="-65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produce</a:t>
            </a:r>
            <a:r>
              <a:rPr sz="2200" spc="-30" dirty="0">
                <a:latin typeface="Perpetua"/>
                <a:cs typeface="Perpetua"/>
              </a:rPr>
              <a:t> </a:t>
            </a:r>
            <a:r>
              <a:rPr sz="2200" spc="-10" dirty="0">
                <a:latin typeface="Perpetua"/>
                <a:cs typeface="Perpetua"/>
              </a:rPr>
              <a:t>good,</a:t>
            </a:r>
            <a:r>
              <a:rPr sz="2200" spc="-114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reliable</a:t>
            </a:r>
            <a:r>
              <a:rPr sz="2200" spc="-65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results</a:t>
            </a:r>
            <a:r>
              <a:rPr sz="2200" spc="-50" dirty="0">
                <a:latin typeface="Perpetua"/>
                <a:cs typeface="Perpetua"/>
              </a:rPr>
              <a:t> </a:t>
            </a:r>
            <a:r>
              <a:rPr sz="2200" spc="-20" dirty="0">
                <a:latin typeface="Perpetua"/>
                <a:cs typeface="Perpetua"/>
              </a:rPr>
              <a:t>some </a:t>
            </a:r>
            <a:r>
              <a:rPr sz="2200" dirty="0">
                <a:latin typeface="Perpetua"/>
                <a:cs typeface="Perpetua"/>
              </a:rPr>
              <a:t>assumptions</a:t>
            </a:r>
            <a:r>
              <a:rPr sz="2200" spc="-10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have</a:t>
            </a:r>
            <a:r>
              <a:rPr sz="2200" spc="-40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to</a:t>
            </a:r>
            <a:r>
              <a:rPr sz="2200" spc="-30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be</a:t>
            </a:r>
            <a:r>
              <a:rPr sz="2200" spc="-40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met.Without</a:t>
            </a:r>
            <a:r>
              <a:rPr sz="2200" spc="-30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going</a:t>
            </a:r>
            <a:r>
              <a:rPr sz="2200" spc="-30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into</a:t>
            </a:r>
            <a:r>
              <a:rPr sz="2200" spc="-30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technical</a:t>
            </a:r>
            <a:r>
              <a:rPr sz="2200" spc="-20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details</a:t>
            </a:r>
            <a:r>
              <a:rPr sz="2200" spc="-45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I</a:t>
            </a:r>
            <a:r>
              <a:rPr sz="2200" spc="-25" dirty="0">
                <a:latin typeface="Perpetua"/>
                <a:cs typeface="Perpetua"/>
              </a:rPr>
              <a:t> </a:t>
            </a:r>
            <a:r>
              <a:rPr sz="2200" spc="-20" dirty="0">
                <a:latin typeface="Perpetua"/>
                <a:cs typeface="Perpetua"/>
              </a:rPr>
              <a:t>will </a:t>
            </a:r>
            <a:r>
              <a:rPr sz="2200" dirty="0">
                <a:latin typeface="Perpetua"/>
                <a:cs typeface="Perpetua"/>
              </a:rPr>
              <a:t>list</a:t>
            </a:r>
            <a:r>
              <a:rPr sz="2200" spc="-20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the</a:t>
            </a:r>
            <a:r>
              <a:rPr sz="2200" spc="-10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most</a:t>
            </a:r>
            <a:r>
              <a:rPr sz="2200" spc="5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important</a:t>
            </a:r>
            <a:r>
              <a:rPr sz="2200" spc="20" dirty="0">
                <a:latin typeface="Perpetua"/>
                <a:cs typeface="Perpetua"/>
              </a:rPr>
              <a:t> </a:t>
            </a:r>
            <a:r>
              <a:rPr sz="2200" spc="-20" dirty="0">
                <a:latin typeface="Perpetua"/>
                <a:cs typeface="Perpetua"/>
              </a:rPr>
              <a:t>ones</a:t>
            </a:r>
            <a:endParaRPr sz="2200">
              <a:latin typeface="Perpetua"/>
              <a:cs typeface="Perpetua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928116" y="2852927"/>
            <a:ext cx="2571115" cy="1544320"/>
          </a:xfrm>
          <a:prstGeom prst="rect">
            <a:avLst/>
          </a:prstGeom>
          <a:solidFill>
            <a:srgbClr val="F9D9CD"/>
          </a:solidFill>
        </p:spPr>
        <p:txBody>
          <a:bodyPr vert="horz" wrap="square" lIns="0" tIns="247650" rIns="0" bIns="0" rtlCol="0">
            <a:spAutoFit/>
          </a:bodyPr>
          <a:lstStyle/>
          <a:p>
            <a:pPr marL="212725" marR="205740" indent="1270" algn="ctr">
              <a:lnSpc>
                <a:spcPts val="2580"/>
              </a:lnSpc>
              <a:spcBef>
                <a:spcPts val="1950"/>
              </a:spcBef>
            </a:pPr>
            <a:r>
              <a:rPr sz="2500" spc="-10" dirty="0">
                <a:latin typeface="Perpetua"/>
                <a:cs typeface="Perpetua"/>
              </a:rPr>
              <a:t>Correct specification</a:t>
            </a:r>
            <a:r>
              <a:rPr sz="2500" spc="-20" dirty="0">
                <a:latin typeface="Perpetua"/>
                <a:cs typeface="Perpetua"/>
              </a:rPr>
              <a:t> </a:t>
            </a:r>
            <a:r>
              <a:rPr sz="2500" dirty="0">
                <a:latin typeface="Perpetua"/>
                <a:cs typeface="Perpetua"/>
              </a:rPr>
              <a:t>of</a:t>
            </a:r>
            <a:r>
              <a:rPr sz="2500" spc="-15" dirty="0">
                <a:latin typeface="Perpetua"/>
                <a:cs typeface="Perpetua"/>
              </a:rPr>
              <a:t> </a:t>
            </a:r>
            <a:r>
              <a:rPr sz="2500" spc="-25" dirty="0">
                <a:latin typeface="Perpetua"/>
                <a:cs typeface="Perpetua"/>
              </a:rPr>
              <a:t>the </a:t>
            </a:r>
            <a:r>
              <a:rPr sz="2500" spc="-10" dirty="0">
                <a:latin typeface="Perpetua"/>
                <a:cs typeface="Perpetua"/>
              </a:rPr>
              <a:t>model</a:t>
            </a:r>
            <a:endParaRPr sz="2500">
              <a:latin typeface="Perpetua"/>
              <a:cs typeface="Perpetua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3636264" y="2852927"/>
            <a:ext cx="2571115" cy="1544320"/>
          </a:xfrm>
          <a:prstGeom prst="rect">
            <a:avLst/>
          </a:prstGeom>
          <a:solidFill>
            <a:srgbClr val="F4B39B"/>
          </a:solidFill>
        </p:spPr>
        <p:txBody>
          <a:bodyPr vert="horz" wrap="square" lIns="0" tIns="81915" rIns="0" bIns="0" rtlCol="0">
            <a:spAutoFit/>
          </a:bodyPr>
          <a:lstStyle/>
          <a:p>
            <a:pPr marL="184150" marR="173990" algn="ctr">
              <a:lnSpc>
                <a:spcPct val="86000"/>
              </a:lnSpc>
              <a:spcBef>
                <a:spcPts val="645"/>
              </a:spcBef>
            </a:pPr>
            <a:r>
              <a:rPr sz="2500" dirty="0">
                <a:latin typeface="Perpetua"/>
                <a:cs typeface="Perpetua"/>
              </a:rPr>
              <a:t>The</a:t>
            </a:r>
            <a:r>
              <a:rPr sz="2500" spc="-40" dirty="0">
                <a:latin typeface="Perpetua"/>
                <a:cs typeface="Perpetua"/>
              </a:rPr>
              <a:t> </a:t>
            </a:r>
            <a:r>
              <a:rPr sz="2500" dirty="0">
                <a:latin typeface="Perpetua"/>
                <a:cs typeface="Perpetua"/>
              </a:rPr>
              <a:t>errors</a:t>
            </a:r>
            <a:r>
              <a:rPr sz="2500" spc="-35" dirty="0">
                <a:latin typeface="Perpetua"/>
                <a:cs typeface="Perpetua"/>
              </a:rPr>
              <a:t> </a:t>
            </a:r>
            <a:r>
              <a:rPr sz="2500" spc="-10" dirty="0">
                <a:latin typeface="Perpetua"/>
                <a:cs typeface="Perpetua"/>
              </a:rPr>
              <a:t>have</a:t>
            </a:r>
            <a:r>
              <a:rPr sz="2500" spc="-35" dirty="0">
                <a:latin typeface="Perpetua"/>
                <a:cs typeface="Perpetua"/>
              </a:rPr>
              <a:t> </a:t>
            </a:r>
            <a:r>
              <a:rPr sz="2500" dirty="0">
                <a:latin typeface="Perpetua"/>
                <a:cs typeface="Perpetua"/>
              </a:rPr>
              <a:t>a</a:t>
            </a:r>
            <a:r>
              <a:rPr sz="2500" spc="-45" dirty="0">
                <a:latin typeface="Perpetua"/>
                <a:cs typeface="Perpetua"/>
              </a:rPr>
              <a:t> </a:t>
            </a:r>
            <a:r>
              <a:rPr sz="2500" spc="-50" dirty="0">
                <a:latin typeface="Perpetua"/>
                <a:cs typeface="Perpetua"/>
              </a:rPr>
              <a:t>0 </a:t>
            </a:r>
            <a:r>
              <a:rPr sz="2500" spc="-10" dirty="0">
                <a:latin typeface="Perpetua"/>
                <a:cs typeface="Perpetua"/>
              </a:rPr>
              <a:t>mean:</a:t>
            </a:r>
            <a:r>
              <a:rPr sz="2500" spc="-120" dirty="0">
                <a:latin typeface="Perpetua"/>
                <a:cs typeface="Perpetua"/>
              </a:rPr>
              <a:t> </a:t>
            </a:r>
            <a:r>
              <a:rPr sz="2500" dirty="0">
                <a:latin typeface="Perpetua"/>
                <a:cs typeface="Perpetua"/>
              </a:rPr>
              <a:t>the</a:t>
            </a:r>
            <a:r>
              <a:rPr sz="2500" spc="-10" dirty="0">
                <a:latin typeface="Perpetua"/>
                <a:cs typeface="Perpetua"/>
              </a:rPr>
              <a:t> random </a:t>
            </a:r>
            <a:r>
              <a:rPr sz="2500" dirty="0">
                <a:latin typeface="Perpetua"/>
                <a:cs typeface="Perpetua"/>
              </a:rPr>
              <a:t>factors</a:t>
            </a:r>
            <a:r>
              <a:rPr sz="2500" spc="-55" dirty="0">
                <a:latin typeface="Perpetua"/>
                <a:cs typeface="Perpetua"/>
              </a:rPr>
              <a:t> </a:t>
            </a:r>
            <a:r>
              <a:rPr sz="2500" dirty="0">
                <a:latin typeface="Perpetua"/>
                <a:cs typeface="Perpetua"/>
              </a:rPr>
              <a:t>cancel</a:t>
            </a:r>
            <a:r>
              <a:rPr sz="2500" spc="-50" dirty="0">
                <a:latin typeface="Perpetua"/>
                <a:cs typeface="Perpetua"/>
              </a:rPr>
              <a:t> </a:t>
            </a:r>
            <a:r>
              <a:rPr sz="2500" spc="-20" dirty="0">
                <a:latin typeface="Perpetua"/>
                <a:cs typeface="Perpetua"/>
              </a:rPr>
              <a:t>each </a:t>
            </a:r>
            <a:r>
              <a:rPr sz="2500" dirty="0">
                <a:latin typeface="Perpetua"/>
                <a:cs typeface="Perpetua"/>
              </a:rPr>
              <a:t>other</a:t>
            </a:r>
            <a:r>
              <a:rPr sz="2500" spc="-65" dirty="0">
                <a:latin typeface="Perpetua"/>
                <a:cs typeface="Perpetua"/>
              </a:rPr>
              <a:t> </a:t>
            </a:r>
            <a:r>
              <a:rPr sz="2500" spc="-25" dirty="0">
                <a:latin typeface="Perpetua"/>
                <a:cs typeface="Perpetua"/>
              </a:rPr>
              <a:t>out</a:t>
            </a:r>
            <a:endParaRPr sz="2500">
              <a:latin typeface="Perpetua"/>
              <a:cs typeface="Perpetua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6443471" y="2852927"/>
            <a:ext cx="2573020" cy="1544320"/>
          </a:xfrm>
          <a:prstGeom prst="rect">
            <a:avLst/>
          </a:prstGeom>
          <a:solidFill>
            <a:srgbClr val="EE8B6A"/>
          </a:solidFill>
        </p:spPr>
        <p:txBody>
          <a:bodyPr vert="horz" wrap="square" lIns="0" tIns="184150" rIns="0" bIns="0" rtlCol="0">
            <a:spAutoFit/>
          </a:bodyPr>
          <a:lstStyle/>
          <a:p>
            <a:pPr marL="300990" marR="290195" algn="ctr">
              <a:lnSpc>
                <a:spcPts val="2580"/>
              </a:lnSpc>
              <a:spcBef>
                <a:spcPts val="1450"/>
              </a:spcBef>
            </a:pPr>
            <a:r>
              <a:rPr sz="2500" dirty="0">
                <a:latin typeface="Perpetua"/>
                <a:cs typeface="Perpetua"/>
              </a:rPr>
              <a:t>No</a:t>
            </a:r>
            <a:r>
              <a:rPr sz="2500" spc="-35" dirty="0">
                <a:latin typeface="Perpetua"/>
                <a:cs typeface="Perpetua"/>
              </a:rPr>
              <a:t> </a:t>
            </a:r>
            <a:r>
              <a:rPr sz="2500" spc="-10" dirty="0">
                <a:latin typeface="Perpetua"/>
                <a:cs typeface="Perpetua"/>
              </a:rPr>
              <a:t>measurement </a:t>
            </a:r>
            <a:r>
              <a:rPr sz="2500" dirty="0">
                <a:latin typeface="Perpetua"/>
                <a:cs typeface="Perpetua"/>
              </a:rPr>
              <a:t>errors</a:t>
            </a:r>
            <a:r>
              <a:rPr sz="2500" spc="-15" dirty="0">
                <a:latin typeface="Perpetua"/>
                <a:cs typeface="Perpetua"/>
              </a:rPr>
              <a:t> </a:t>
            </a:r>
            <a:r>
              <a:rPr sz="2500" dirty="0">
                <a:latin typeface="Perpetua"/>
                <a:cs typeface="Perpetua"/>
              </a:rPr>
              <a:t>in</a:t>
            </a:r>
            <a:r>
              <a:rPr sz="2500" spc="-15" dirty="0">
                <a:latin typeface="Perpetua"/>
                <a:cs typeface="Perpetua"/>
              </a:rPr>
              <a:t> </a:t>
            </a:r>
            <a:r>
              <a:rPr sz="2500" spc="-25" dirty="0">
                <a:latin typeface="Perpetua"/>
                <a:cs typeface="Perpetua"/>
              </a:rPr>
              <a:t>the</a:t>
            </a:r>
            <a:endParaRPr sz="2500">
              <a:latin typeface="Perpetua"/>
              <a:cs typeface="Perpetua"/>
            </a:endParaRPr>
          </a:p>
          <a:p>
            <a:pPr marL="3810" algn="ctr">
              <a:lnSpc>
                <a:spcPct val="100000"/>
              </a:lnSpc>
              <a:spcBef>
                <a:spcPts val="560"/>
              </a:spcBef>
            </a:pPr>
            <a:r>
              <a:rPr sz="2500" spc="-25" dirty="0">
                <a:latin typeface="Perpetua"/>
                <a:cs typeface="Perpetua"/>
              </a:rPr>
              <a:t>Xs</a:t>
            </a:r>
            <a:endParaRPr sz="2500">
              <a:latin typeface="Perpetua"/>
              <a:cs typeface="Perpetua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827532" y="4578096"/>
            <a:ext cx="2573020" cy="1544320"/>
          </a:xfrm>
          <a:prstGeom prst="rect">
            <a:avLst/>
          </a:prstGeom>
          <a:solidFill>
            <a:srgbClr val="D24717"/>
          </a:solidFill>
        </p:spPr>
        <p:txBody>
          <a:bodyPr vert="horz" wrap="square" lIns="0" tIns="246379" rIns="0" bIns="0" rtlCol="0">
            <a:spAutoFit/>
          </a:bodyPr>
          <a:lstStyle/>
          <a:p>
            <a:pPr marL="111760" marR="105410" algn="ctr">
              <a:lnSpc>
                <a:spcPct val="86000"/>
              </a:lnSpc>
              <a:spcBef>
                <a:spcPts val="1939"/>
              </a:spcBef>
            </a:pPr>
            <a:r>
              <a:rPr sz="2500" dirty="0">
                <a:solidFill>
                  <a:srgbClr val="FFFFFF"/>
                </a:solidFill>
                <a:latin typeface="Perpetua"/>
                <a:cs typeface="Perpetua"/>
              </a:rPr>
              <a:t>Constant</a:t>
            </a:r>
            <a:r>
              <a:rPr sz="2500" spc="-75" dirty="0">
                <a:solidFill>
                  <a:srgbClr val="FFFFFF"/>
                </a:solidFill>
                <a:latin typeface="Perpetua"/>
                <a:cs typeface="Perpetua"/>
              </a:rPr>
              <a:t> </a:t>
            </a:r>
            <a:r>
              <a:rPr sz="2500" dirty="0">
                <a:solidFill>
                  <a:srgbClr val="FFFFFF"/>
                </a:solidFill>
                <a:latin typeface="Perpetua"/>
                <a:cs typeface="Perpetua"/>
              </a:rPr>
              <a:t>variance</a:t>
            </a:r>
            <a:r>
              <a:rPr sz="2500" spc="-70" dirty="0">
                <a:solidFill>
                  <a:srgbClr val="FFFFFF"/>
                </a:solidFill>
                <a:latin typeface="Perpetua"/>
                <a:cs typeface="Perpetua"/>
              </a:rPr>
              <a:t> </a:t>
            </a:r>
            <a:r>
              <a:rPr sz="2500" spc="-25" dirty="0">
                <a:solidFill>
                  <a:srgbClr val="FFFFFF"/>
                </a:solidFill>
                <a:latin typeface="Perpetua"/>
                <a:cs typeface="Perpetua"/>
              </a:rPr>
              <a:t>of </a:t>
            </a:r>
            <a:r>
              <a:rPr sz="2500" dirty="0">
                <a:solidFill>
                  <a:srgbClr val="FFFFFF"/>
                </a:solidFill>
                <a:latin typeface="Perpetua"/>
                <a:cs typeface="Perpetua"/>
              </a:rPr>
              <a:t>the</a:t>
            </a:r>
            <a:r>
              <a:rPr sz="2500" spc="-35" dirty="0">
                <a:solidFill>
                  <a:srgbClr val="FFFFFF"/>
                </a:solidFill>
                <a:latin typeface="Perpetua"/>
                <a:cs typeface="Perpetua"/>
              </a:rPr>
              <a:t> </a:t>
            </a:r>
            <a:r>
              <a:rPr sz="2500" spc="-10" dirty="0">
                <a:solidFill>
                  <a:srgbClr val="FFFFFF"/>
                </a:solidFill>
                <a:latin typeface="Perpetua"/>
                <a:cs typeface="Perpetua"/>
              </a:rPr>
              <a:t>errors (homoscedasticity)</a:t>
            </a:r>
            <a:endParaRPr sz="2500">
              <a:latin typeface="Perpetua"/>
              <a:cs typeface="Perpetua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3656076" y="4578096"/>
            <a:ext cx="2573020" cy="1544320"/>
          </a:xfrm>
          <a:prstGeom prst="rect">
            <a:avLst/>
          </a:prstGeom>
          <a:solidFill>
            <a:srgbClr val="9E3611"/>
          </a:solidFill>
        </p:spPr>
        <p:txBody>
          <a:bodyPr vert="horz" wrap="square" lIns="0" tIns="83185" rIns="0" bIns="0" rtlCol="0">
            <a:spAutoFit/>
          </a:bodyPr>
          <a:lstStyle/>
          <a:p>
            <a:pPr marL="125095" marR="115570" algn="ctr">
              <a:lnSpc>
                <a:spcPct val="86000"/>
              </a:lnSpc>
              <a:spcBef>
                <a:spcPts val="655"/>
              </a:spcBef>
            </a:pPr>
            <a:r>
              <a:rPr sz="2500" dirty="0">
                <a:solidFill>
                  <a:srgbClr val="FFFFFF"/>
                </a:solidFill>
                <a:latin typeface="Perpetua"/>
                <a:cs typeface="Perpetua"/>
              </a:rPr>
              <a:t>Independence</a:t>
            </a:r>
            <a:r>
              <a:rPr sz="2500" spc="-55" dirty="0">
                <a:solidFill>
                  <a:srgbClr val="FFFFFF"/>
                </a:solidFill>
                <a:latin typeface="Perpetua"/>
                <a:cs typeface="Perpetua"/>
              </a:rPr>
              <a:t> </a:t>
            </a:r>
            <a:r>
              <a:rPr sz="2500" dirty="0">
                <a:solidFill>
                  <a:srgbClr val="FFFFFF"/>
                </a:solidFill>
                <a:latin typeface="Perpetua"/>
                <a:cs typeface="Perpetua"/>
              </a:rPr>
              <a:t>of</a:t>
            </a:r>
            <a:r>
              <a:rPr sz="2500" spc="-90" dirty="0">
                <a:solidFill>
                  <a:srgbClr val="FFFFFF"/>
                </a:solidFill>
                <a:latin typeface="Perpetua"/>
                <a:cs typeface="Perpetua"/>
              </a:rPr>
              <a:t> </a:t>
            </a:r>
            <a:r>
              <a:rPr sz="2500" spc="-25" dirty="0">
                <a:solidFill>
                  <a:srgbClr val="FFFFFF"/>
                </a:solidFill>
                <a:latin typeface="Perpetua"/>
                <a:cs typeface="Perpetua"/>
              </a:rPr>
              <a:t>the </a:t>
            </a:r>
            <a:r>
              <a:rPr sz="2500" dirty="0">
                <a:solidFill>
                  <a:srgbClr val="FFFFFF"/>
                </a:solidFill>
                <a:latin typeface="Perpetua"/>
                <a:cs typeface="Perpetua"/>
              </a:rPr>
              <a:t>errors</a:t>
            </a:r>
            <a:r>
              <a:rPr sz="2500" spc="-40" dirty="0">
                <a:solidFill>
                  <a:srgbClr val="FFFFFF"/>
                </a:solidFill>
                <a:latin typeface="Perpetua"/>
                <a:cs typeface="Perpetua"/>
              </a:rPr>
              <a:t> </a:t>
            </a:r>
            <a:r>
              <a:rPr sz="2500" dirty="0">
                <a:solidFill>
                  <a:srgbClr val="FFFFFF"/>
                </a:solidFill>
                <a:latin typeface="Perpetua"/>
                <a:cs typeface="Perpetua"/>
              </a:rPr>
              <a:t>from</a:t>
            </a:r>
            <a:r>
              <a:rPr sz="2500" spc="-45" dirty="0">
                <a:solidFill>
                  <a:srgbClr val="FFFFFF"/>
                </a:solidFill>
                <a:latin typeface="Perpetua"/>
                <a:cs typeface="Perpetua"/>
              </a:rPr>
              <a:t> </a:t>
            </a:r>
            <a:r>
              <a:rPr sz="2500" spc="-20" dirty="0">
                <a:solidFill>
                  <a:srgbClr val="FFFFFF"/>
                </a:solidFill>
                <a:latin typeface="Perpetua"/>
                <a:cs typeface="Perpetua"/>
              </a:rPr>
              <a:t>each </a:t>
            </a:r>
            <a:r>
              <a:rPr sz="2500" dirty="0">
                <a:solidFill>
                  <a:srgbClr val="FFFFFF"/>
                </a:solidFill>
                <a:latin typeface="Perpetua"/>
                <a:cs typeface="Perpetua"/>
              </a:rPr>
              <a:t>other</a:t>
            </a:r>
            <a:r>
              <a:rPr sz="2500" spc="-65" dirty="0">
                <a:solidFill>
                  <a:srgbClr val="FFFFFF"/>
                </a:solidFill>
                <a:latin typeface="Perpetua"/>
                <a:cs typeface="Perpetua"/>
              </a:rPr>
              <a:t> </a:t>
            </a:r>
            <a:r>
              <a:rPr sz="2500" spc="-25" dirty="0">
                <a:solidFill>
                  <a:srgbClr val="FFFFFF"/>
                </a:solidFill>
                <a:latin typeface="Perpetua"/>
                <a:cs typeface="Perpetua"/>
              </a:rPr>
              <a:t>(no </a:t>
            </a:r>
            <a:r>
              <a:rPr sz="2500" spc="-10" dirty="0">
                <a:solidFill>
                  <a:srgbClr val="FFFFFF"/>
                </a:solidFill>
                <a:latin typeface="Perpetua"/>
                <a:cs typeface="Perpetua"/>
              </a:rPr>
              <a:t>autocorrelation)</a:t>
            </a:r>
            <a:endParaRPr sz="2500">
              <a:latin typeface="Perpetua"/>
              <a:cs typeface="Perpetua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6486144" y="4578096"/>
            <a:ext cx="2571115" cy="1544320"/>
          </a:xfrm>
          <a:prstGeom prst="rect">
            <a:avLst/>
          </a:prstGeom>
          <a:solidFill>
            <a:srgbClr val="946151"/>
          </a:solidFill>
        </p:spPr>
        <p:txBody>
          <a:bodyPr vert="horz" wrap="square" lIns="0" tIns="4762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375"/>
              </a:spcBef>
            </a:pPr>
            <a:endParaRPr sz="2500">
              <a:latin typeface="Times New Roman"/>
              <a:cs typeface="Times New Roman"/>
            </a:endParaRPr>
          </a:p>
          <a:p>
            <a:pPr marL="480695" marR="114935" indent="-356870">
              <a:lnSpc>
                <a:spcPts val="2580"/>
              </a:lnSpc>
            </a:pPr>
            <a:r>
              <a:rPr sz="2500" dirty="0">
                <a:solidFill>
                  <a:srgbClr val="FFFFFF"/>
                </a:solidFill>
                <a:latin typeface="Perpetua"/>
                <a:cs typeface="Perpetua"/>
              </a:rPr>
              <a:t>Independence</a:t>
            </a:r>
            <a:r>
              <a:rPr sz="2500" spc="-55" dirty="0">
                <a:solidFill>
                  <a:srgbClr val="FFFFFF"/>
                </a:solidFill>
                <a:latin typeface="Perpetua"/>
                <a:cs typeface="Perpetua"/>
              </a:rPr>
              <a:t> </a:t>
            </a:r>
            <a:r>
              <a:rPr sz="2500" dirty="0">
                <a:solidFill>
                  <a:srgbClr val="FFFFFF"/>
                </a:solidFill>
                <a:latin typeface="Perpetua"/>
                <a:cs typeface="Perpetua"/>
              </a:rPr>
              <a:t>of</a:t>
            </a:r>
            <a:r>
              <a:rPr sz="2500" spc="-90" dirty="0">
                <a:solidFill>
                  <a:srgbClr val="FFFFFF"/>
                </a:solidFill>
                <a:latin typeface="Perpetua"/>
                <a:cs typeface="Perpetua"/>
              </a:rPr>
              <a:t> </a:t>
            </a:r>
            <a:r>
              <a:rPr sz="2500" spc="-25" dirty="0">
                <a:solidFill>
                  <a:srgbClr val="FFFFFF"/>
                </a:solidFill>
                <a:latin typeface="Perpetua"/>
                <a:cs typeface="Perpetua"/>
              </a:rPr>
              <a:t>the </a:t>
            </a:r>
            <a:r>
              <a:rPr sz="2500" dirty="0">
                <a:solidFill>
                  <a:srgbClr val="FFFFFF"/>
                </a:solidFill>
                <a:latin typeface="Perpetua"/>
                <a:cs typeface="Perpetua"/>
              </a:rPr>
              <a:t>errors</a:t>
            </a:r>
            <a:r>
              <a:rPr sz="2500" spc="-35" dirty="0">
                <a:solidFill>
                  <a:srgbClr val="FFFFFF"/>
                </a:solidFill>
                <a:latin typeface="Perpetua"/>
                <a:cs typeface="Perpetua"/>
              </a:rPr>
              <a:t> </a:t>
            </a:r>
            <a:r>
              <a:rPr sz="2500" dirty="0">
                <a:solidFill>
                  <a:srgbClr val="FFFFFF"/>
                </a:solidFill>
                <a:latin typeface="Perpetua"/>
                <a:cs typeface="Perpetua"/>
              </a:rPr>
              <a:t>from</a:t>
            </a:r>
            <a:r>
              <a:rPr sz="2500" spc="-35" dirty="0">
                <a:solidFill>
                  <a:srgbClr val="FFFFFF"/>
                </a:solidFill>
                <a:latin typeface="Perpetua"/>
                <a:cs typeface="Perpetua"/>
              </a:rPr>
              <a:t> </a:t>
            </a:r>
            <a:r>
              <a:rPr sz="2500" spc="-50" dirty="0">
                <a:solidFill>
                  <a:srgbClr val="FFFFFF"/>
                </a:solidFill>
                <a:latin typeface="Perpetua"/>
                <a:cs typeface="Perpetua"/>
              </a:rPr>
              <a:t>X</a:t>
            </a:r>
            <a:endParaRPr sz="2500">
              <a:latin typeface="Perpetua"/>
              <a:cs typeface="Perpetua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043902" y="659330"/>
            <a:ext cx="7871498" cy="460722"/>
          </a:xfrm>
          <a:prstGeom prst="rect">
            <a:avLst/>
          </a:prstGeom>
        </p:spPr>
      </p:pic>
      <p:sp>
        <p:nvSpPr>
          <p:cNvPr id="6" name="object 6"/>
          <p:cNvSpPr txBox="1"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 vert="horz" wrap="square" lIns="0" tIns="72237" rIns="0" bIns="0" rtlCol="0">
            <a:spAutoFit/>
          </a:bodyPr>
          <a:lstStyle/>
          <a:p>
            <a:pPr marL="234950">
              <a:lnSpc>
                <a:spcPts val="1664"/>
              </a:lnSpc>
            </a:pPr>
            <a:fld id="{81D60167-4931-47E6-BA6A-407CBD079E47}" type="slidenum">
              <a:rPr spc="-50" dirty="0"/>
              <a:t>3</a:t>
            </a:fld>
            <a:endParaRPr spc="-50" dirty="0"/>
          </a:p>
        </p:txBody>
      </p:sp>
      <p:sp>
        <p:nvSpPr>
          <p:cNvPr id="4" name="object 4"/>
          <p:cNvSpPr txBox="1"/>
          <p:nvPr/>
        </p:nvSpPr>
        <p:spPr>
          <a:xfrm>
            <a:off x="993444" y="1602104"/>
            <a:ext cx="7538084" cy="327215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86385" marR="248920" indent="-274320">
              <a:lnSpc>
                <a:spcPct val="100000"/>
              </a:lnSpc>
              <a:spcBef>
                <a:spcPts val="95"/>
              </a:spcBef>
              <a:buClr>
                <a:srgbClr val="D24717"/>
              </a:buClr>
              <a:buSzPct val="84090"/>
              <a:buFont typeface="Segoe UI Symbol"/>
              <a:buChar char="⚫"/>
              <a:tabLst>
                <a:tab pos="286385" algn="l"/>
              </a:tabLst>
            </a:pPr>
            <a:r>
              <a:rPr sz="2200" dirty="0">
                <a:latin typeface="Perpetua"/>
                <a:cs typeface="Perpetua"/>
              </a:rPr>
              <a:t>Regression</a:t>
            </a:r>
            <a:r>
              <a:rPr sz="2200" spc="-25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analysis</a:t>
            </a:r>
            <a:r>
              <a:rPr sz="2200" spc="-40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is</a:t>
            </a:r>
            <a:r>
              <a:rPr sz="2200" spc="-40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a</a:t>
            </a:r>
            <a:r>
              <a:rPr sz="2200" spc="-45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set</a:t>
            </a:r>
            <a:r>
              <a:rPr sz="2200" spc="-45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of</a:t>
            </a:r>
            <a:r>
              <a:rPr sz="2200" spc="-30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statistical</a:t>
            </a:r>
            <a:r>
              <a:rPr sz="2200" spc="-40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methods</a:t>
            </a:r>
            <a:r>
              <a:rPr sz="2200" spc="-15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to</a:t>
            </a:r>
            <a:r>
              <a:rPr sz="2200" spc="-40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analyze</a:t>
            </a:r>
            <a:r>
              <a:rPr sz="2200" spc="-50" dirty="0">
                <a:latin typeface="Perpetua"/>
                <a:cs typeface="Perpetua"/>
              </a:rPr>
              <a:t> </a:t>
            </a:r>
            <a:r>
              <a:rPr sz="2200" spc="-10" dirty="0">
                <a:latin typeface="Perpetua"/>
                <a:cs typeface="Perpetua"/>
              </a:rPr>
              <a:t>(economic </a:t>
            </a:r>
            <a:r>
              <a:rPr sz="2200" dirty="0">
                <a:latin typeface="Perpetua"/>
                <a:cs typeface="Perpetua"/>
              </a:rPr>
              <a:t>and</a:t>
            </a:r>
            <a:r>
              <a:rPr sz="2200" spc="-40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other)</a:t>
            </a:r>
            <a:r>
              <a:rPr sz="2200" spc="-25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models,</a:t>
            </a:r>
            <a:r>
              <a:rPr sz="2200" spc="-105" dirty="0">
                <a:latin typeface="Perpetua"/>
                <a:cs typeface="Perpetua"/>
              </a:rPr>
              <a:t> </a:t>
            </a:r>
            <a:r>
              <a:rPr sz="2200" spc="-10" dirty="0">
                <a:latin typeface="Perpetua"/>
                <a:cs typeface="Perpetua"/>
              </a:rPr>
              <a:t>i.e.</a:t>
            </a:r>
            <a:r>
              <a:rPr sz="2200" spc="-114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formal,</a:t>
            </a:r>
            <a:r>
              <a:rPr sz="2200" spc="-100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mathematical</a:t>
            </a:r>
            <a:r>
              <a:rPr sz="2200" spc="-15" dirty="0">
                <a:latin typeface="Perpetua"/>
                <a:cs typeface="Perpetua"/>
              </a:rPr>
              <a:t> </a:t>
            </a:r>
            <a:r>
              <a:rPr sz="2200" spc="-10" dirty="0">
                <a:latin typeface="Perpetua"/>
                <a:cs typeface="Perpetua"/>
              </a:rPr>
              <a:t>relationships</a:t>
            </a:r>
            <a:r>
              <a:rPr sz="2200" spc="-30" dirty="0">
                <a:latin typeface="Perpetua"/>
                <a:cs typeface="Perpetua"/>
              </a:rPr>
              <a:t> </a:t>
            </a:r>
            <a:r>
              <a:rPr sz="2200" spc="-10" dirty="0">
                <a:latin typeface="Perpetua"/>
                <a:cs typeface="Perpetua"/>
              </a:rPr>
              <a:t>between variables:</a:t>
            </a:r>
            <a:endParaRPr sz="2200">
              <a:latin typeface="Perpetua"/>
              <a:cs typeface="Perpetua"/>
            </a:endParaRPr>
          </a:p>
          <a:p>
            <a:pPr marR="1255395" algn="ctr">
              <a:lnSpc>
                <a:spcPct val="100000"/>
              </a:lnSpc>
              <a:spcBef>
                <a:spcPts val="605"/>
              </a:spcBef>
            </a:pPr>
            <a:r>
              <a:rPr sz="2200" spc="-10" dirty="0">
                <a:latin typeface="Perpetua"/>
                <a:cs typeface="Perpetua"/>
              </a:rPr>
              <a:t>Y=f(X)</a:t>
            </a:r>
            <a:endParaRPr sz="2200">
              <a:latin typeface="Perpetua"/>
              <a:cs typeface="Perpetua"/>
            </a:endParaRPr>
          </a:p>
          <a:p>
            <a:pPr marL="286385" indent="-273685">
              <a:lnSpc>
                <a:spcPct val="100000"/>
              </a:lnSpc>
              <a:spcBef>
                <a:spcPts val="600"/>
              </a:spcBef>
              <a:buClr>
                <a:srgbClr val="D24717"/>
              </a:buClr>
              <a:buSzPct val="84090"/>
              <a:buFont typeface="Segoe UI Symbol"/>
              <a:buChar char="⚫"/>
              <a:tabLst>
                <a:tab pos="286385" algn="l"/>
              </a:tabLst>
            </a:pPr>
            <a:r>
              <a:rPr sz="2200" dirty="0">
                <a:latin typeface="Perpetua"/>
                <a:cs typeface="Perpetua"/>
              </a:rPr>
              <a:t>The</a:t>
            </a:r>
            <a:r>
              <a:rPr sz="2200" spc="-35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dependent</a:t>
            </a:r>
            <a:r>
              <a:rPr sz="2200" spc="-5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variableY</a:t>
            </a:r>
            <a:r>
              <a:rPr sz="2200" spc="-30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is</a:t>
            </a:r>
            <a:r>
              <a:rPr sz="2200" spc="-35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determined by</a:t>
            </a:r>
            <a:r>
              <a:rPr sz="2200" spc="-35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the</a:t>
            </a:r>
            <a:r>
              <a:rPr sz="2200" spc="-30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independent</a:t>
            </a:r>
            <a:r>
              <a:rPr sz="2200" spc="-5" dirty="0">
                <a:latin typeface="Perpetua"/>
                <a:cs typeface="Perpetua"/>
              </a:rPr>
              <a:t> </a:t>
            </a:r>
            <a:r>
              <a:rPr sz="2200" spc="-10" dirty="0">
                <a:latin typeface="Perpetua"/>
                <a:cs typeface="Perpetua"/>
              </a:rPr>
              <a:t>variable(s)</a:t>
            </a:r>
            <a:endParaRPr sz="2200">
              <a:latin typeface="Perpetua"/>
              <a:cs typeface="Perpetua"/>
            </a:endParaRPr>
          </a:p>
          <a:p>
            <a:pPr marL="286385">
              <a:lnSpc>
                <a:spcPct val="100000"/>
              </a:lnSpc>
            </a:pPr>
            <a:r>
              <a:rPr sz="2200" spc="-25" dirty="0">
                <a:latin typeface="Perpetua"/>
                <a:cs typeface="Perpetua"/>
              </a:rPr>
              <a:t>X.</a:t>
            </a:r>
            <a:endParaRPr sz="2200">
              <a:latin typeface="Perpetua"/>
              <a:cs typeface="Perpetua"/>
            </a:endParaRPr>
          </a:p>
          <a:p>
            <a:pPr marL="286385" marR="5080" indent="-274320" algn="just">
              <a:lnSpc>
                <a:spcPct val="100000"/>
              </a:lnSpc>
              <a:spcBef>
                <a:spcPts val="600"/>
              </a:spcBef>
              <a:buClr>
                <a:srgbClr val="D24717"/>
              </a:buClr>
              <a:buSzPct val="84090"/>
              <a:buFont typeface="Segoe UI Symbol"/>
              <a:buChar char="⚫"/>
              <a:tabLst>
                <a:tab pos="286385" algn="l"/>
              </a:tabLst>
            </a:pPr>
            <a:r>
              <a:rPr sz="2200" dirty="0">
                <a:latin typeface="Perpetua"/>
                <a:cs typeface="Perpetua"/>
              </a:rPr>
              <a:t>Different</a:t>
            </a:r>
            <a:r>
              <a:rPr sz="2200" spc="-55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from</a:t>
            </a:r>
            <a:r>
              <a:rPr sz="2200" spc="-30" dirty="0">
                <a:latin typeface="Perpetua"/>
                <a:cs typeface="Perpetua"/>
              </a:rPr>
              <a:t> </a:t>
            </a:r>
            <a:r>
              <a:rPr sz="2200" spc="-10" dirty="0">
                <a:latin typeface="Perpetua"/>
                <a:cs typeface="Perpetua"/>
              </a:rPr>
              <a:t>correlation,</a:t>
            </a:r>
            <a:r>
              <a:rPr sz="2200" spc="-100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which</a:t>
            </a:r>
            <a:r>
              <a:rPr sz="2200" spc="-40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is</a:t>
            </a:r>
            <a:r>
              <a:rPr sz="2200" spc="-50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simply</a:t>
            </a:r>
            <a:r>
              <a:rPr sz="2200" spc="-50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a</a:t>
            </a:r>
            <a:r>
              <a:rPr sz="2200" spc="-45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linear</a:t>
            </a:r>
            <a:r>
              <a:rPr sz="2200" spc="-40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association</a:t>
            </a:r>
            <a:r>
              <a:rPr sz="2200" spc="-35" dirty="0">
                <a:latin typeface="Perpetua"/>
                <a:cs typeface="Perpetua"/>
              </a:rPr>
              <a:t> </a:t>
            </a:r>
            <a:r>
              <a:rPr sz="2200" spc="-10" dirty="0">
                <a:latin typeface="Perpetua"/>
                <a:cs typeface="Perpetua"/>
              </a:rPr>
              <a:t>between </a:t>
            </a:r>
            <a:r>
              <a:rPr sz="2200" dirty="0">
                <a:latin typeface="Perpetua"/>
                <a:cs typeface="Perpetua"/>
              </a:rPr>
              <a:t>two</a:t>
            </a:r>
            <a:r>
              <a:rPr sz="2200" spc="-65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variables</a:t>
            </a:r>
            <a:r>
              <a:rPr sz="2200" spc="-40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X</a:t>
            </a:r>
            <a:r>
              <a:rPr sz="2200" spc="-35" dirty="0">
                <a:latin typeface="Perpetua"/>
                <a:cs typeface="Perpetua"/>
              </a:rPr>
              <a:t> </a:t>
            </a:r>
            <a:r>
              <a:rPr sz="2200" spc="-55" dirty="0">
                <a:latin typeface="Perpetua"/>
                <a:cs typeface="Perpetua"/>
              </a:rPr>
              <a:t>andY.</a:t>
            </a:r>
            <a:r>
              <a:rPr sz="2200" spc="-70" dirty="0">
                <a:latin typeface="Perpetua"/>
                <a:cs typeface="Perpetua"/>
              </a:rPr>
              <a:t> </a:t>
            </a:r>
            <a:r>
              <a:rPr sz="2200" spc="-20" dirty="0">
                <a:latin typeface="Perpetua"/>
                <a:cs typeface="Perpetua"/>
              </a:rPr>
              <a:t>Here,</a:t>
            </a:r>
            <a:r>
              <a:rPr sz="2200" spc="-95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withY=f(X),</a:t>
            </a:r>
            <a:r>
              <a:rPr sz="2200" spc="-114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we</a:t>
            </a:r>
            <a:r>
              <a:rPr sz="2200" spc="-35" dirty="0">
                <a:latin typeface="Perpetua"/>
                <a:cs typeface="Perpetua"/>
              </a:rPr>
              <a:t> </a:t>
            </a:r>
            <a:r>
              <a:rPr sz="2200" spc="-10" dirty="0">
                <a:latin typeface="Perpetua"/>
                <a:cs typeface="Perpetua"/>
              </a:rPr>
              <a:t>have</a:t>
            </a:r>
            <a:r>
              <a:rPr sz="2200" spc="-35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an</a:t>
            </a:r>
            <a:r>
              <a:rPr sz="2200" spc="-25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explicit</a:t>
            </a:r>
            <a:r>
              <a:rPr sz="2200" spc="-25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causal</a:t>
            </a:r>
            <a:r>
              <a:rPr sz="2200" spc="-25" dirty="0">
                <a:latin typeface="Perpetua"/>
                <a:cs typeface="Perpetua"/>
              </a:rPr>
              <a:t> </a:t>
            </a:r>
            <a:r>
              <a:rPr sz="2200" spc="-20" dirty="0">
                <a:latin typeface="Perpetua"/>
                <a:cs typeface="Perpetua"/>
              </a:rPr>
              <a:t>link </a:t>
            </a:r>
            <a:r>
              <a:rPr sz="2200" dirty="0">
                <a:latin typeface="Perpetua"/>
                <a:cs typeface="Perpetua"/>
              </a:rPr>
              <a:t>from</a:t>
            </a:r>
            <a:r>
              <a:rPr sz="2200" spc="-10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X</a:t>
            </a:r>
            <a:r>
              <a:rPr sz="2200" spc="-30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to</a:t>
            </a:r>
            <a:r>
              <a:rPr sz="2200" spc="105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Y</a:t>
            </a:r>
            <a:r>
              <a:rPr sz="2200" spc="-25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based</a:t>
            </a:r>
            <a:r>
              <a:rPr sz="2200" spc="-20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on</a:t>
            </a:r>
            <a:r>
              <a:rPr sz="2200" spc="-15" dirty="0">
                <a:latin typeface="Perpetua"/>
                <a:cs typeface="Perpetua"/>
              </a:rPr>
              <a:t> </a:t>
            </a:r>
            <a:r>
              <a:rPr sz="2200" spc="-10" dirty="0">
                <a:latin typeface="Perpetua"/>
                <a:cs typeface="Perpetua"/>
              </a:rPr>
              <a:t>theory.</a:t>
            </a:r>
            <a:endParaRPr sz="2200">
              <a:latin typeface="Perpetua"/>
              <a:cs typeface="Perpetua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8532876" y="6164579"/>
            <a:ext cx="457200" cy="457200"/>
          </a:xfrm>
          <a:custGeom>
            <a:avLst/>
            <a:gdLst/>
            <a:ahLst/>
            <a:cxnLst/>
            <a:rect l="l" t="t" r="r" b="b"/>
            <a:pathLst>
              <a:path w="457200" h="457200">
                <a:moveTo>
                  <a:pt x="228600" y="0"/>
                </a:moveTo>
                <a:lnTo>
                  <a:pt x="182533" y="4644"/>
                </a:lnTo>
                <a:lnTo>
                  <a:pt x="139624" y="17964"/>
                </a:lnTo>
                <a:lnTo>
                  <a:pt x="100793" y="39041"/>
                </a:lnTo>
                <a:lnTo>
                  <a:pt x="66960" y="66955"/>
                </a:lnTo>
                <a:lnTo>
                  <a:pt x="39045" y="100788"/>
                </a:lnTo>
                <a:lnTo>
                  <a:pt x="17966" y="139619"/>
                </a:lnTo>
                <a:lnTo>
                  <a:pt x="4644" y="182529"/>
                </a:lnTo>
                <a:lnTo>
                  <a:pt x="0" y="228600"/>
                </a:lnTo>
                <a:lnTo>
                  <a:pt x="4644" y="274670"/>
                </a:lnTo>
                <a:lnTo>
                  <a:pt x="17966" y="317580"/>
                </a:lnTo>
                <a:lnTo>
                  <a:pt x="39045" y="356411"/>
                </a:lnTo>
                <a:lnTo>
                  <a:pt x="66960" y="390244"/>
                </a:lnTo>
                <a:lnTo>
                  <a:pt x="100793" y="418158"/>
                </a:lnTo>
                <a:lnTo>
                  <a:pt x="139624" y="439235"/>
                </a:lnTo>
                <a:lnTo>
                  <a:pt x="182533" y="452555"/>
                </a:lnTo>
                <a:lnTo>
                  <a:pt x="228600" y="457200"/>
                </a:lnTo>
                <a:lnTo>
                  <a:pt x="274666" y="452555"/>
                </a:lnTo>
                <a:lnTo>
                  <a:pt x="317575" y="439235"/>
                </a:lnTo>
                <a:lnTo>
                  <a:pt x="356406" y="418158"/>
                </a:lnTo>
                <a:lnTo>
                  <a:pt x="390239" y="390244"/>
                </a:lnTo>
                <a:lnTo>
                  <a:pt x="418154" y="356411"/>
                </a:lnTo>
                <a:lnTo>
                  <a:pt x="439233" y="317580"/>
                </a:lnTo>
                <a:lnTo>
                  <a:pt x="452555" y="274670"/>
                </a:lnTo>
                <a:lnTo>
                  <a:pt x="457200" y="228600"/>
                </a:lnTo>
                <a:lnTo>
                  <a:pt x="452555" y="182529"/>
                </a:lnTo>
                <a:lnTo>
                  <a:pt x="439233" y="139619"/>
                </a:lnTo>
                <a:lnTo>
                  <a:pt x="418154" y="100788"/>
                </a:lnTo>
                <a:lnTo>
                  <a:pt x="390239" y="66955"/>
                </a:lnTo>
                <a:lnTo>
                  <a:pt x="356406" y="39041"/>
                </a:lnTo>
                <a:lnTo>
                  <a:pt x="317575" y="17964"/>
                </a:lnTo>
                <a:lnTo>
                  <a:pt x="274666" y="4644"/>
                </a:lnTo>
                <a:lnTo>
                  <a:pt x="228600" y="0"/>
                </a:lnTo>
                <a:close/>
              </a:path>
            </a:pathLst>
          </a:custGeom>
          <a:solidFill>
            <a:srgbClr val="D24717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651628" y="560578"/>
            <a:ext cx="3912235" cy="1132205"/>
          </a:xfrm>
          <a:prstGeom prst="rect">
            <a:avLst/>
          </a:prstGeom>
        </p:spPr>
        <p:txBody>
          <a:bodyPr vert="horz" wrap="square" lIns="0" tIns="8255" rIns="0" bIns="0" rtlCol="0">
            <a:spAutoFit/>
          </a:bodyPr>
          <a:lstStyle/>
          <a:p>
            <a:pPr marL="12700" marR="5080">
              <a:lnSpc>
                <a:spcPct val="101200"/>
              </a:lnSpc>
              <a:spcBef>
                <a:spcPts val="65"/>
              </a:spcBef>
            </a:pPr>
            <a:r>
              <a:rPr sz="2400" b="0" dirty="0">
                <a:latin typeface="Perpetua"/>
                <a:cs typeface="Perpetua"/>
              </a:rPr>
              <a:t>Is</a:t>
            </a:r>
            <a:r>
              <a:rPr sz="2400" b="0" spc="-25" dirty="0">
                <a:latin typeface="Perpetua"/>
                <a:cs typeface="Perpetua"/>
              </a:rPr>
              <a:t> </a:t>
            </a:r>
            <a:r>
              <a:rPr sz="2400" b="0" dirty="0">
                <a:latin typeface="Perpetua"/>
                <a:cs typeface="Perpetua"/>
              </a:rPr>
              <a:t>the</a:t>
            </a:r>
            <a:r>
              <a:rPr sz="2400" b="0" spc="-10" dirty="0">
                <a:latin typeface="Perpetua"/>
                <a:cs typeface="Perpetua"/>
              </a:rPr>
              <a:t> </a:t>
            </a:r>
            <a:r>
              <a:rPr sz="2400" b="0" dirty="0">
                <a:latin typeface="Perpetua"/>
                <a:cs typeface="Perpetua"/>
              </a:rPr>
              <a:t>model</a:t>
            </a:r>
            <a:r>
              <a:rPr sz="2400" b="0" spc="-35" dirty="0">
                <a:latin typeface="Perpetua"/>
                <a:cs typeface="Perpetua"/>
              </a:rPr>
              <a:t> </a:t>
            </a:r>
            <a:r>
              <a:rPr sz="2400" b="0" dirty="0">
                <a:latin typeface="Perpetua"/>
                <a:cs typeface="Perpetua"/>
              </a:rPr>
              <a:t>linear?</a:t>
            </a:r>
            <a:r>
              <a:rPr sz="2400" b="0" spc="-15" dirty="0">
                <a:latin typeface="Perpetua"/>
                <a:cs typeface="Perpetua"/>
              </a:rPr>
              <a:t> </a:t>
            </a:r>
            <a:r>
              <a:rPr sz="2400" b="0" dirty="0">
                <a:latin typeface="Perpetua"/>
                <a:cs typeface="Perpetua"/>
              </a:rPr>
              <a:t>Quadratic?</a:t>
            </a:r>
            <a:r>
              <a:rPr sz="2400" b="0" spc="-35" dirty="0">
                <a:latin typeface="Perpetua"/>
                <a:cs typeface="Perpetua"/>
              </a:rPr>
              <a:t> </a:t>
            </a:r>
            <a:r>
              <a:rPr sz="2400" b="0" spc="-25" dirty="0">
                <a:latin typeface="Perpetua"/>
                <a:cs typeface="Perpetua"/>
              </a:rPr>
              <a:t>Log </a:t>
            </a:r>
            <a:r>
              <a:rPr sz="2400" b="0" dirty="0">
                <a:latin typeface="Perpetua"/>
                <a:cs typeface="Perpetua"/>
              </a:rPr>
              <a:t>linear?</a:t>
            </a:r>
            <a:r>
              <a:rPr sz="2400" b="0" spc="-25" dirty="0">
                <a:latin typeface="Perpetua"/>
                <a:cs typeface="Perpetua"/>
              </a:rPr>
              <a:t> </a:t>
            </a:r>
            <a:r>
              <a:rPr sz="2400" b="0" dirty="0">
                <a:latin typeface="Perpetua"/>
                <a:cs typeface="Perpetua"/>
              </a:rPr>
              <a:t>Check</a:t>
            </a:r>
            <a:r>
              <a:rPr sz="2400" b="0" spc="-30" dirty="0">
                <a:latin typeface="Perpetua"/>
                <a:cs typeface="Perpetua"/>
              </a:rPr>
              <a:t> </a:t>
            </a:r>
            <a:r>
              <a:rPr sz="2400" b="0" dirty="0">
                <a:latin typeface="Perpetua"/>
                <a:cs typeface="Perpetua"/>
              </a:rPr>
              <a:t>your</a:t>
            </a:r>
            <a:r>
              <a:rPr sz="2400" b="0" spc="-35" dirty="0">
                <a:latin typeface="Perpetua"/>
                <a:cs typeface="Perpetua"/>
              </a:rPr>
              <a:t> </a:t>
            </a:r>
            <a:r>
              <a:rPr sz="2400" b="0" spc="-10" dirty="0">
                <a:latin typeface="Perpetua"/>
                <a:cs typeface="Perpetua"/>
              </a:rPr>
              <a:t>scatterplots, </a:t>
            </a:r>
            <a:r>
              <a:rPr sz="2400" b="0" dirty="0">
                <a:latin typeface="Perpetua"/>
                <a:cs typeface="Perpetua"/>
              </a:rPr>
              <a:t>read</a:t>
            </a:r>
            <a:r>
              <a:rPr sz="2400" b="0" spc="-30" dirty="0">
                <a:latin typeface="Perpetua"/>
                <a:cs typeface="Perpetua"/>
              </a:rPr>
              <a:t> </a:t>
            </a:r>
            <a:r>
              <a:rPr sz="2400" b="0" dirty="0">
                <a:latin typeface="Perpetua"/>
                <a:cs typeface="Perpetua"/>
              </a:rPr>
              <a:t>the</a:t>
            </a:r>
            <a:r>
              <a:rPr sz="2400" b="0" spc="-10" dirty="0">
                <a:latin typeface="Perpetua"/>
                <a:cs typeface="Perpetua"/>
              </a:rPr>
              <a:t> theory.</a:t>
            </a:r>
            <a:endParaRPr sz="2400">
              <a:latin typeface="Perpetua"/>
              <a:cs typeface="Perpetua"/>
            </a:endParaRPr>
          </a:p>
        </p:txBody>
      </p:sp>
      <p:sp>
        <p:nvSpPr>
          <p:cNvPr id="9" name="object 9"/>
          <p:cNvSpPr txBox="1"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 vert="horz" wrap="square" lIns="0" tIns="70230" rIns="0" bIns="0" rtlCol="0">
            <a:spAutoFit/>
          </a:bodyPr>
          <a:lstStyle/>
          <a:p>
            <a:pPr marL="182245">
              <a:lnSpc>
                <a:spcPct val="100000"/>
              </a:lnSpc>
              <a:spcBef>
                <a:spcPts val="85"/>
              </a:spcBef>
            </a:pPr>
            <a:fld id="{81D60167-4931-47E6-BA6A-407CBD079E47}" type="slidenum">
              <a:rPr spc="-25" dirty="0"/>
              <a:t>30</a:t>
            </a:fld>
            <a:endParaRPr spc="-25" dirty="0"/>
          </a:p>
        </p:txBody>
      </p:sp>
      <p:sp>
        <p:nvSpPr>
          <p:cNvPr id="3" name="object 3"/>
          <p:cNvSpPr txBox="1"/>
          <p:nvPr/>
        </p:nvSpPr>
        <p:spPr>
          <a:xfrm>
            <a:off x="4651628" y="2627757"/>
            <a:ext cx="3872865" cy="23729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2400" spc="-10" dirty="0">
                <a:latin typeface="Perpetua"/>
                <a:cs typeface="Perpetua"/>
              </a:rPr>
              <a:t>Have</a:t>
            </a:r>
            <a:r>
              <a:rPr sz="2400" spc="-50" dirty="0">
                <a:latin typeface="Perpetua"/>
                <a:cs typeface="Perpetua"/>
              </a:rPr>
              <a:t> </a:t>
            </a:r>
            <a:r>
              <a:rPr sz="2400" dirty="0">
                <a:latin typeface="Perpetua"/>
                <a:cs typeface="Perpetua"/>
              </a:rPr>
              <a:t>all</a:t>
            </a:r>
            <a:r>
              <a:rPr sz="2400" spc="-60" dirty="0">
                <a:latin typeface="Perpetua"/>
                <a:cs typeface="Perpetua"/>
              </a:rPr>
              <a:t> </a:t>
            </a:r>
            <a:r>
              <a:rPr sz="2400" dirty="0">
                <a:latin typeface="Perpetua"/>
                <a:cs typeface="Perpetua"/>
              </a:rPr>
              <a:t>the</a:t>
            </a:r>
            <a:r>
              <a:rPr sz="2400" spc="-40" dirty="0">
                <a:latin typeface="Perpetua"/>
                <a:cs typeface="Perpetua"/>
              </a:rPr>
              <a:t> </a:t>
            </a:r>
            <a:r>
              <a:rPr sz="2400" spc="-10" dirty="0">
                <a:latin typeface="Perpetua"/>
                <a:cs typeface="Perpetua"/>
              </a:rPr>
              <a:t>relevant</a:t>
            </a:r>
            <a:r>
              <a:rPr sz="2400" spc="-50" dirty="0">
                <a:latin typeface="Perpetua"/>
                <a:cs typeface="Perpetua"/>
              </a:rPr>
              <a:t> </a:t>
            </a:r>
            <a:r>
              <a:rPr sz="2400" dirty="0">
                <a:latin typeface="Perpetua"/>
                <a:cs typeface="Perpetua"/>
              </a:rPr>
              <a:t>variables</a:t>
            </a:r>
            <a:r>
              <a:rPr sz="2400" spc="-50" dirty="0">
                <a:latin typeface="Perpetua"/>
                <a:cs typeface="Perpetua"/>
              </a:rPr>
              <a:t> </a:t>
            </a:r>
            <a:r>
              <a:rPr sz="2400" spc="-20" dirty="0">
                <a:latin typeface="Perpetua"/>
                <a:cs typeface="Perpetua"/>
              </a:rPr>
              <a:t>been </a:t>
            </a:r>
            <a:r>
              <a:rPr sz="2400" dirty="0">
                <a:latin typeface="Perpetua"/>
                <a:cs typeface="Perpetua"/>
              </a:rPr>
              <a:t>included?</a:t>
            </a:r>
            <a:r>
              <a:rPr sz="2400" spc="-45" dirty="0">
                <a:latin typeface="Perpetua"/>
                <a:cs typeface="Perpetua"/>
              </a:rPr>
              <a:t> </a:t>
            </a:r>
            <a:r>
              <a:rPr sz="2400" spc="-10" dirty="0">
                <a:latin typeface="Perpetua"/>
                <a:cs typeface="Perpetua"/>
              </a:rPr>
              <a:t>Specification</a:t>
            </a:r>
            <a:r>
              <a:rPr sz="2400" spc="-35" dirty="0">
                <a:latin typeface="Perpetua"/>
                <a:cs typeface="Perpetua"/>
              </a:rPr>
              <a:t> </a:t>
            </a:r>
            <a:r>
              <a:rPr sz="2400" dirty="0">
                <a:latin typeface="Perpetua"/>
                <a:cs typeface="Perpetua"/>
              </a:rPr>
              <a:t>bias</a:t>
            </a:r>
            <a:r>
              <a:rPr sz="2400" spc="-35" dirty="0">
                <a:latin typeface="Perpetua"/>
                <a:cs typeface="Perpetua"/>
              </a:rPr>
              <a:t> </a:t>
            </a:r>
            <a:r>
              <a:rPr sz="2400" dirty="0">
                <a:latin typeface="Perpetua"/>
                <a:cs typeface="Perpetua"/>
              </a:rPr>
              <a:t>is</a:t>
            </a:r>
            <a:r>
              <a:rPr sz="2400" spc="-35" dirty="0">
                <a:latin typeface="Perpetua"/>
                <a:cs typeface="Perpetua"/>
              </a:rPr>
              <a:t> </a:t>
            </a:r>
            <a:r>
              <a:rPr sz="2400" spc="-50" dirty="0">
                <a:latin typeface="Perpetua"/>
                <a:cs typeface="Perpetua"/>
              </a:rPr>
              <a:t>a </a:t>
            </a:r>
            <a:r>
              <a:rPr sz="2400" dirty="0">
                <a:latin typeface="Perpetua"/>
                <a:cs typeface="Perpetua"/>
              </a:rPr>
              <a:t>serious</a:t>
            </a:r>
            <a:r>
              <a:rPr sz="2400" spc="-10" dirty="0">
                <a:latin typeface="Perpetua"/>
                <a:cs typeface="Perpetua"/>
              </a:rPr>
              <a:t> problem.</a:t>
            </a:r>
            <a:endParaRPr sz="2400">
              <a:latin typeface="Perpetua"/>
              <a:cs typeface="Perpetua"/>
            </a:endParaRPr>
          </a:p>
          <a:p>
            <a:pPr marL="12700" marR="563880">
              <a:lnSpc>
                <a:spcPct val="100000"/>
              </a:lnSpc>
              <a:spcBef>
                <a:spcPts val="4079"/>
              </a:spcBef>
            </a:pPr>
            <a:r>
              <a:rPr sz="2400" dirty="0">
                <a:latin typeface="Perpetua"/>
                <a:cs typeface="Perpetua"/>
              </a:rPr>
              <a:t>Are</a:t>
            </a:r>
            <a:r>
              <a:rPr sz="2400" spc="-25" dirty="0">
                <a:latin typeface="Perpetua"/>
                <a:cs typeface="Perpetua"/>
              </a:rPr>
              <a:t> </a:t>
            </a:r>
            <a:r>
              <a:rPr sz="2400" dirty="0">
                <a:latin typeface="Perpetua"/>
                <a:cs typeface="Perpetua"/>
              </a:rPr>
              <a:t>all</a:t>
            </a:r>
            <a:r>
              <a:rPr sz="2400" spc="-35" dirty="0">
                <a:latin typeface="Perpetua"/>
                <a:cs typeface="Perpetua"/>
              </a:rPr>
              <a:t> </a:t>
            </a:r>
            <a:r>
              <a:rPr sz="2400" dirty="0">
                <a:latin typeface="Perpetua"/>
                <a:cs typeface="Perpetua"/>
              </a:rPr>
              <a:t>the</a:t>
            </a:r>
            <a:r>
              <a:rPr sz="2400" spc="-20" dirty="0">
                <a:latin typeface="Perpetua"/>
                <a:cs typeface="Perpetua"/>
              </a:rPr>
              <a:t> </a:t>
            </a:r>
            <a:r>
              <a:rPr sz="2400" dirty="0">
                <a:latin typeface="Perpetua"/>
                <a:cs typeface="Perpetua"/>
              </a:rPr>
              <a:t>variables</a:t>
            </a:r>
            <a:r>
              <a:rPr sz="2400" spc="-30" dirty="0">
                <a:latin typeface="Perpetua"/>
                <a:cs typeface="Perpetua"/>
              </a:rPr>
              <a:t> </a:t>
            </a:r>
            <a:r>
              <a:rPr sz="2400" spc="-10" dirty="0">
                <a:latin typeface="Perpetua"/>
                <a:cs typeface="Perpetua"/>
              </a:rPr>
              <a:t>measured correctly?</a:t>
            </a:r>
            <a:endParaRPr sz="2400">
              <a:latin typeface="Perpetua"/>
              <a:cs typeface="Perpetua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050036" y="1557527"/>
            <a:ext cx="2664460" cy="2014855"/>
          </a:xfrm>
          <a:prstGeom prst="rect">
            <a:avLst/>
          </a:prstGeom>
          <a:solidFill>
            <a:srgbClr val="D24717"/>
          </a:solidFill>
          <a:ln w="12700">
            <a:solidFill>
              <a:srgbClr val="9B310D"/>
            </a:solidFill>
          </a:ln>
        </p:spPr>
        <p:txBody>
          <a:bodyPr vert="horz" wrap="square" lIns="0" tIns="24892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960"/>
              </a:spcBef>
            </a:pPr>
            <a:endParaRPr sz="2400">
              <a:latin typeface="Times New Roman"/>
              <a:cs typeface="Times New Roman"/>
            </a:endParaRPr>
          </a:p>
          <a:p>
            <a:pPr marL="632460" marR="176530" indent="-451484">
              <a:lnSpc>
                <a:spcPct val="100000"/>
              </a:lnSpc>
            </a:pPr>
            <a:r>
              <a:rPr sz="2400" dirty="0">
                <a:latin typeface="Perpetua"/>
                <a:cs typeface="Perpetua"/>
              </a:rPr>
              <a:t>Correct</a:t>
            </a:r>
            <a:r>
              <a:rPr sz="2400" spc="-25" dirty="0">
                <a:latin typeface="Perpetua"/>
                <a:cs typeface="Perpetua"/>
              </a:rPr>
              <a:t> </a:t>
            </a:r>
            <a:r>
              <a:rPr sz="2400" spc="-10" dirty="0">
                <a:latin typeface="Perpetua"/>
                <a:cs typeface="Perpetua"/>
              </a:rPr>
              <a:t>specification </a:t>
            </a:r>
            <a:r>
              <a:rPr sz="2400" dirty="0">
                <a:latin typeface="Perpetua"/>
                <a:cs typeface="Perpetua"/>
              </a:rPr>
              <a:t>of</a:t>
            </a:r>
            <a:r>
              <a:rPr sz="2400" spc="-10" dirty="0">
                <a:latin typeface="Perpetua"/>
                <a:cs typeface="Perpetua"/>
              </a:rPr>
              <a:t> </a:t>
            </a:r>
            <a:r>
              <a:rPr sz="2400" dirty="0">
                <a:latin typeface="Perpetua"/>
                <a:cs typeface="Perpetua"/>
              </a:rPr>
              <a:t>the</a:t>
            </a:r>
            <a:r>
              <a:rPr sz="2400" spc="-25" dirty="0">
                <a:latin typeface="Perpetua"/>
                <a:cs typeface="Perpetua"/>
              </a:rPr>
              <a:t> </a:t>
            </a:r>
            <a:r>
              <a:rPr sz="2400" spc="-20" dirty="0">
                <a:latin typeface="Perpetua"/>
                <a:cs typeface="Perpetua"/>
              </a:rPr>
              <a:t>model</a:t>
            </a:r>
            <a:endParaRPr sz="2400">
              <a:latin typeface="Perpetua"/>
              <a:cs typeface="Perpetua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3924300" y="2743200"/>
            <a:ext cx="648335" cy="76200"/>
          </a:xfrm>
          <a:custGeom>
            <a:avLst/>
            <a:gdLst/>
            <a:ahLst/>
            <a:cxnLst/>
            <a:rect l="l" t="t" r="r" b="b"/>
            <a:pathLst>
              <a:path w="648335" h="76200">
                <a:moveTo>
                  <a:pt x="571880" y="0"/>
                </a:moveTo>
                <a:lnTo>
                  <a:pt x="571880" y="76200"/>
                </a:lnTo>
                <a:lnTo>
                  <a:pt x="635380" y="44450"/>
                </a:lnTo>
                <a:lnTo>
                  <a:pt x="584580" y="44450"/>
                </a:lnTo>
                <a:lnTo>
                  <a:pt x="584580" y="31750"/>
                </a:lnTo>
                <a:lnTo>
                  <a:pt x="635380" y="31750"/>
                </a:lnTo>
                <a:lnTo>
                  <a:pt x="571880" y="0"/>
                </a:lnTo>
                <a:close/>
              </a:path>
              <a:path w="648335" h="76200">
                <a:moveTo>
                  <a:pt x="571880" y="31750"/>
                </a:moveTo>
                <a:lnTo>
                  <a:pt x="0" y="31750"/>
                </a:lnTo>
                <a:lnTo>
                  <a:pt x="0" y="44450"/>
                </a:lnTo>
                <a:lnTo>
                  <a:pt x="571880" y="44450"/>
                </a:lnTo>
                <a:lnTo>
                  <a:pt x="571880" y="31750"/>
                </a:lnTo>
                <a:close/>
              </a:path>
              <a:path w="648335" h="76200">
                <a:moveTo>
                  <a:pt x="635380" y="31750"/>
                </a:moveTo>
                <a:lnTo>
                  <a:pt x="584580" y="31750"/>
                </a:lnTo>
                <a:lnTo>
                  <a:pt x="584580" y="44450"/>
                </a:lnTo>
                <a:lnTo>
                  <a:pt x="635380" y="44450"/>
                </a:lnTo>
                <a:lnTo>
                  <a:pt x="648080" y="38100"/>
                </a:lnTo>
                <a:lnTo>
                  <a:pt x="635380" y="31750"/>
                </a:lnTo>
                <a:close/>
              </a:path>
            </a:pathLst>
          </a:custGeom>
          <a:solidFill>
            <a:srgbClr val="AE340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1086611" y="4148328"/>
            <a:ext cx="2664460" cy="1009015"/>
          </a:xfrm>
          <a:prstGeom prst="rect">
            <a:avLst/>
          </a:prstGeom>
          <a:solidFill>
            <a:srgbClr val="D24717"/>
          </a:solidFill>
          <a:ln w="12700">
            <a:solidFill>
              <a:srgbClr val="9B310D"/>
            </a:solidFill>
          </a:ln>
        </p:spPr>
        <p:txBody>
          <a:bodyPr vert="horz" wrap="square" lIns="0" tIns="97155" rIns="0" bIns="0" rtlCol="0">
            <a:spAutoFit/>
          </a:bodyPr>
          <a:lstStyle/>
          <a:p>
            <a:pPr marL="989330" marR="374650" indent="-607060">
              <a:lnSpc>
                <a:spcPct val="100000"/>
              </a:lnSpc>
              <a:spcBef>
                <a:spcPts val="765"/>
              </a:spcBef>
            </a:pPr>
            <a:r>
              <a:rPr sz="2400" dirty="0">
                <a:latin typeface="Perpetua"/>
                <a:cs typeface="Perpetua"/>
              </a:rPr>
              <a:t>No</a:t>
            </a:r>
            <a:r>
              <a:rPr sz="2400" spc="-5" dirty="0">
                <a:latin typeface="Perpetua"/>
                <a:cs typeface="Perpetua"/>
              </a:rPr>
              <a:t> </a:t>
            </a:r>
            <a:r>
              <a:rPr sz="2400" spc="-10" dirty="0">
                <a:latin typeface="Perpetua"/>
                <a:cs typeface="Perpetua"/>
              </a:rPr>
              <a:t>measurement errors</a:t>
            </a:r>
            <a:endParaRPr sz="2400">
              <a:latin typeface="Perpetua"/>
              <a:cs typeface="Perpetua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3995928" y="4614671"/>
            <a:ext cx="504190" cy="76200"/>
          </a:xfrm>
          <a:custGeom>
            <a:avLst/>
            <a:gdLst/>
            <a:ahLst/>
            <a:cxnLst/>
            <a:rect l="l" t="t" r="r" b="b"/>
            <a:pathLst>
              <a:path w="504189" h="76200">
                <a:moveTo>
                  <a:pt x="427863" y="0"/>
                </a:moveTo>
                <a:lnTo>
                  <a:pt x="427863" y="76200"/>
                </a:lnTo>
                <a:lnTo>
                  <a:pt x="491363" y="44450"/>
                </a:lnTo>
                <a:lnTo>
                  <a:pt x="440563" y="44450"/>
                </a:lnTo>
                <a:lnTo>
                  <a:pt x="440563" y="31750"/>
                </a:lnTo>
                <a:lnTo>
                  <a:pt x="491363" y="31750"/>
                </a:lnTo>
                <a:lnTo>
                  <a:pt x="427863" y="0"/>
                </a:lnTo>
                <a:close/>
              </a:path>
              <a:path w="504189" h="76200">
                <a:moveTo>
                  <a:pt x="427863" y="31750"/>
                </a:moveTo>
                <a:lnTo>
                  <a:pt x="0" y="31750"/>
                </a:lnTo>
                <a:lnTo>
                  <a:pt x="0" y="44450"/>
                </a:lnTo>
                <a:lnTo>
                  <a:pt x="427863" y="44450"/>
                </a:lnTo>
                <a:lnTo>
                  <a:pt x="427863" y="31750"/>
                </a:lnTo>
                <a:close/>
              </a:path>
              <a:path w="504189" h="76200">
                <a:moveTo>
                  <a:pt x="491363" y="31750"/>
                </a:moveTo>
                <a:lnTo>
                  <a:pt x="440563" y="31750"/>
                </a:lnTo>
                <a:lnTo>
                  <a:pt x="440563" y="44450"/>
                </a:lnTo>
                <a:lnTo>
                  <a:pt x="491363" y="44450"/>
                </a:lnTo>
                <a:lnTo>
                  <a:pt x="504063" y="38100"/>
                </a:lnTo>
                <a:lnTo>
                  <a:pt x="491363" y="31750"/>
                </a:lnTo>
                <a:close/>
              </a:path>
            </a:pathLst>
          </a:custGeom>
          <a:solidFill>
            <a:srgbClr val="AE340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3920490" y="1341119"/>
            <a:ext cx="580390" cy="437515"/>
          </a:xfrm>
          <a:custGeom>
            <a:avLst/>
            <a:gdLst/>
            <a:ahLst/>
            <a:cxnLst/>
            <a:rect l="l" t="t" r="r" b="b"/>
            <a:pathLst>
              <a:path w="580389" h="437514">
                <a:moveTo>
                  <a:pt x="515112" y="40639"/>
                </a:moveTo>
                <a:lnTo>
                  <a:pt x="0" y="426974"/>
                </a:lnTo>
                <a:lnTo>
                  <a:pt x="7620" y="437133"/>
                </a:lnTo>
                <a:lnTo>
                  <a:pt x="522732" y="50800"/>
                </a:lnTo>
                <a:lnTo>
                  <a:pt x="515112" y="40639"/>
                </a:lnTo>
                <a:close/>
              </a:path>
              <a:path w="580389" h="437514">
                <a:moveTo>
                  <a:pt x="563372" y="33019"/>
                </a:moveTo>
                <a:lnTo>
                  <a:pt x="525272" y="33019"/>
                </a:lnTo>
                <a:lnTo>
                  <a:pt x="532892" y="43179"/>
                </a:lnTo>
                <a:lnTo>
                  <a:pt x="522732" y="50800"/>
                </a:lnTo>
                <a:lnTo>
                  <a:pt x="541782" y="76200"/>
                </a:lnTo>
                <a:lnTo>
                  <a:pt x="563372" y="33019"/>
                </a:lnTo>
                <a:close/>
              </a:path>
              <a:path w="580389" h="437514">
                <a:moveTo>
                  <a:pt x="525272" y="33019"/>
                </a:moveTo>
                <a:lnTo>
                  <a:pt x="515112" y="40639"/>
                </a:lnTo>
                <a:lnTo>
                  <a:pt x="522732" y="50800"/>
                </a:lnTo>
                <a:lnTo>
                  <a:pt x="532892" y="43179"/>
                </a:lnTo>
                <a:lnTo>
                  <a:pt x="525272" y="33019"/>
                </a:lnTo>
                <a:close/>
              </a:path>
              <a:path w="580389" h="437514">
                <a:moveTo>
                  <a:pt x="579882" y="0"/>
                </a:moveTo>
                <a:lnTo>
                  <a:pt x="496062" y="15239"/>
                </a:lnTo>
                <a:lnTo>
                  <a:pt x="515112" y="40639"/>
                </a:lnTo>
                <a:lnTo>
                  <a:pt x="525272" y="33019"/>
                </a:lnTo>
                <a:lnTo>
                  <a:pt x="563372" y="33019"/>
                </a:lnTo>
                <a:lnTo>
                  <a:pt x="579882" y="0"/>
                </a:lnTo>
                <a:close/>
              </a:path>
            </a:pathLst>
          </a:custGeom>
          <a:solidFill>
            <a:srgbClr val="AE3408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8540495" y="6210300"/>
            <a:ext cx="457200" cy="457200"/>
          </a:xfrm>
          <a:custGeom>
            <a:avLst/>
            <a:gdLst/>
            <a:ahLst/>
            <a:cxnLst/>
            <a:rect l="l" t="t" r="r" b="b"/>
            <a:pathLst>
              <a:path w="457200" h="457200">
                <a:moveTo>
                  <a:pt x="228600" y="0"/>
                </a:moveTo>
                <a:lnTo>
                  <a:pt x="182533" y="4644"/>
                </a:lnTo>
                <a:lnTo>
                  <a:pt x="139624" y="17964"/>
                </a:lnTo>
                <a:lnTo>
                  <a:pt x="100793" y="39041"/>
                </a:lnTo>
                <a:lnTo>
                  <a:pt x="66960" y="66955"/>
                </a:lnTo>
                <a:lnTo>
                  <a:pt x="39045" y="100788"/>
                </a:lnTo>
                <a:lnTo>
                  <a:pt x="17966" y="139619"/>
                </a:lnTo>
                <a:lnTo>
                  <a:pt x="4644" y="182529"/>
                </a:lnTo>
                <a:lnTo>
                  <a:pt x="0" y="228600"/>
                </a:lnTo>
                <a:lnTo>
                  <a:pt x="4644" y="274670"/>
                </a:lnTo>
                <a:lnTo>
                  <a:pt x="17966" y="317580"/>
                </a:lnTo>
                <a:lnTo>
                  <a:pt x="39045" y="356411"/>
                </a:lnTo>
                <a:lnTo>
                  <a:pt x="66960" y="390244"/>
                </a:lnTo>
                <a:lnTo>
                  <a:pt x="100793" y="418158"/>
                </a:lnTo>
                <a:lnTo>
                  <a:pt x="139624" y="439235"/>
                </a:lnTo>
                <a:lnTo>
                  <a:pt x="182533" y="452555"/>
                </a:lnTo>
                <a:lnTo>
                  <a:pt x="228600" y="457200"/>
                </a:lnTo>
                <a:lnTo>
                  <a:pt x="274666" y="452555"/>
                </a:lnTo>
                <a:lnTo>
                  <a:pt x="317575" y="439235"/>
                </a:lnTo>
                <a:lnTo>
                  <a:pt x="356406" y="418158"/>
                </a:lnTo>
                <a:lnTo>
                  <a:pt x="390239" y="390244"/>
                </a:lnTo>
                <a:lnTo>
                  <a:pt x="418154" y="356411"/>
                </a:lnTo>
                <a:lnTo>
                  <a:pt x="439233" y="317580"/>
                </a:lnTo>
                <a:lnTo>
                  <a:pt x="452555" y="274670"/>
                </a:lnTo>
                <a:lnTo>
                  <a:pt x="457200" y="228600"/>
                </a:lnTo>
                <a:lnTo>
                  <a:pt x="452555" y="182529"/>
                </a:lnTo>
                <a:lnTo>
                  <a:pt x="439233" y="139619"/>
                </a:lnTo>
                <a:lnTo>
                  <a:pt x="418154" y="100788"/>
                </a:lnTo>
                <a:lnTo>
                  <a:pt x="390239" y="66955"/>
                </a:lnTo>
                <a:lnTo>
                  <a:pt x="356406" y="39041"/>
                </a:lnTo>
                <a:lnTo>
                  <a:pt x="317575" y="17964"/>
                </a:lnTo>
                <a:lnTo>
                  <a:pt x="274666" y="4644"/>
                </a:lnTo>
                <a:lnTo>
                  <a:pt x="228600" y="0"/>
                </a:lnTo>
                <a:close/>
              </a:path>
            </a:pathLst>
          </a:custGeom>
          <a:solidFill>
            <a:srgbClr val="D2471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227075" y="2196083"/>
            <a:ext cx="2952115" cy="1800225"/>
          </a:xfrm>
          <a:prstGeom prst="rect">
            <a:avLst/>
          </a:prstGeom>
          <a:solidFill>
            <a:srgbClr val="D24717"/>
          </a:solidFill>
          <a:ln w="12700">
            <a:solidFill>
              <a:srgbClr val="9B310D"/>
            </a:solidFill>
          </a:ln>
        </p:spPr>
        <p:txBody>
          <a:bodyPr vert="horz" wrap="square" lIns="0" tIns="126364" rIns="0" bIns="0" rtlCol="0">
            <a:spAutoFit/>
          </a:bodyPr>
          <a:lstStyle/>
          <a:p>
            <a:pPr marL="418465" marR="410845" algn="ctr">
              <a:lnSpc>
                <a:spcPct val="100000"/>
              </a:lnSpc>
              <a:spcBef>
                <a:spcPts val="994"/>
              </a:spcBef>
            </a:pPr>
            <a:r>
              <a:rPr sz="2400" dirty="0">
                <a:latin typeface="Perpetua"/>
                <a:cs typeface="Perpetua"/>
              </a:rPr>
              <a:t>The</a:t>
            </a:r>
            <a:r>
              <a:rPr sz="2400" spc="-30" dirty="0">
                <a:latin typeface="Perpetua"/>
                <a:cs typeface="Perpetua"/>
              </a:rPr>
              <a:t> </a:t>
            </a:r>
            <a:r>
              <a:rPr sz="2400" dirty="0">
                <a:latin typeface="Perpetua"/>
                <a:cs typeface="Perpetua"/>
              </a:rPr>
              <a:t>errors</a:t>
            </a:r>
            <a:r>
              <a:rPr sz="2400" spc="-15" dirty="0">
                <a:latin typeface="Perpetua"/>
                <a:cs typeface="Perpetua"/>
              </a:rPr>
              <a:t> </a:t>
            </a:r>
            <a:r>
              <a:rPr sz="2400" spc="-10" dirty="0">
                <a:latin typeface="Perpetua"/>
                <a:cs typeface="Perpetua"/>
              </a:rPr>
              <a:t>have</a:t>
            </a:r>
            <a:r>
              <a:rPr sz="2400" spc="-25" dirty="0">
                <a:latin typeface="Perpetua"/>
                <a:cs typeface="Perpetua"/>
              </a:rPr>
              <a:t> </a:t>
            </a:r>
            <a:r>
              <a:rPr sz="2400" dirty="0">
                <a:latin typeface="Perpetua"/>
                <a:cs typeface="Perpetua"/>
              </a:rPr>
              <a:t>a</a:t>
            </a:r>
            <a:r>
              <a:rPr sz="2400" spc="-15" dirty="0">
                <a:latin typeface="Perpetua"/>
                <a:cs typeface="Perpetua"/>
              </a:rPr>
              <a:t> </a:t>
            </a:r>
            <a:r>
              <a:rPr sz="2400" spc="-50" dirty="0">
                <a:latin typeface="Perpetua"/>
                <a:cs typeface="Perpetua"/>
              </a:rPr>
              <a:t>0 </a:t>
            </a:r>
            <a:r>
              <a:rPr sz="2400" spc="-10" dirty="0">
                <a:latin typeface="Perpetua"/>
                <a:cs typeface="Perpetua"/>
              </a:rPr>
              <a:t>mean:</a:t>
            </a:r>
            <a:endParaRPr sz="2400">
              <a:latin typeface="Perpetua"/>
              <a:cs typeface="Perpetua"/>
            </a:endParaRPr>
          </a:p>
          <a:p>
            <a:pPr marL="306705" marR="294640" indent="-5715" algn="ctr">
              <a:lnSpc>
                <a:spcPct val="100000"/>
              </a:lnSpc>
            </a:pPr>
            <a:r>
              <a:rPr sz="2400" dirty="0">
                <a:latin typeface="Perpetua"/>
                <a:cs typeface="Perpetua"/>
              </a:rPr>
              <a:t>the random</a:t>
            </a:r>
            <a:r>
              <a:rPr sz="2400" spc="-20" dirty="0">
                <a:latin typeface="Perpetua"/>
                <a:cs typeface="Perpetua"/>
              </a:rPr>
              <a:t> </a:t>
            </a:r>
            <a:r>
              <a:rPr sz="2400" spc="-10" dirty="0">
                <a:latin typeface="Perpetua"/>
                <a:cs typeface="Perpetua"/>
              </a:rPr>
              <a:t>factors </a:t>
            </a:r>
            <a:r>
              <a:rPr sz="2400" dirty="0">
                <a:latin typeface="Perpetua"/>
                <a:cs typeface="Perpetua"/>
              </a:rPr>
              <a:t>cancel each</a:t>
            </a:r>
            <a:r>
              <a:rPr sz="2400" spc="5" dirty="0">
                <a:latin typeface="Perpetua"/>
                <a:cs typeface="Perpetua"/>
              </a:rPr>
              <a:t> </a:t>
            </a:r>
            <a:r>
              <a:rPr sz="2400" dirty="0">
                <a:latin typeface="Perpetua"/>
                <a:cs typeface="Perpetua"/>
              </a:rPr>
              <a:t>other</a:t>
            </a:r>
            <a:r>
              <a:rPr sz="2400" spc="5" dirty="0">
                <a:latin typeface="Perpetua"/>
                <a:cs typeface="Perpetua"/>
              </a:rPr>
              <a:t> </a:t>
            </a:r>
            <a:r>
              <a:rPr sz="2400" spc="-25" dirty="0">
                <a:latin typeface="Perpetua"/>
                <a:cs typeface="Perpetua"/>
              </a:rPr>
              <a:t>out</a:t>
            </a:r>
            <a:endParaRPr sz="2400">
              <a:latin typeface="Perpetua"/>
              <a:cs typeface="Perpetua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491484" y="912875"/>
            <a:ext cx="5256275" cy="4172712"/>
          </a:xfrm>
          <a:prstGeom prst="rect">
            <a:avLst/>
          </a:prstGeom>
        </p:spPr>
      </p:pic>
      <p:sp>
        <p:nvSpPr>
          <p:cNvPr id="5" name="object 5"/>
          <p:cNvSpPr txBox="1"/>
          <p:nvPr/>
        </p:nvSpPr>
        <p:spPr>
          <a:xfrm>
            <a:off x="913282" y="5101590"/>
            <a:ext cx="249237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96240" marR="5080" indent="-384175">
              <a:lnSpc>
                <a:spcPct val="100000"/>
              </a:lnSpc>
              <a:spcBef>
                <a:spcPts val="100"/>
              </a:spcBef>
            </a:pPr>
            <a:r>
              <a:rPr sz="1800" spc="-95" dirty="0">
                <a:latin typeface="Perpetua"/>
                <a:cs typeface="Perpetua"/>
              </a:rPr>
              <a:t>We</a:t>
            </a:r>
            <a:r>
              <a:rPr sz="1800" spc="-20" dirty="0">
                <a:latin typeface="Perpetua"/>
                <a:cs typeface="Perpetua"/>
              </a:rPr>
              <a:t> </a:t>
            </a:r>
            <a:r>
              <a:rPr sz="1800" dirty="0">
                <a:latin typeface="Perpetua"/>
                <a:cs typeface="Perpetua"/>
              </a:rPr>
              <a:t>also</a:t>
            </a:r>
            <a:r>
              <a:rPr sz="1800" spc="-35" dirty="0">
                <a:latin typeface="Perpetua"/>
                <a:cs typeface="Perpetua"/>
              </a:rPr>
              <a:t> </a:t>
            </a:r>
            <a:r>
              <a:rPr sz="1800" dirty="0">
                <a:latin typeface="Perpetua"/>
                <a:cs typeface="Perpetua"/>
              </a:rPr>
              <a:t>often</a:t>
            </a:r>
            <a:r>
              <a:rPr sz="1800" spc="-35" dirty="0">
                <a:latin typeface="Perpetua"/>
                <a:cs typeface="Perpetua"/>
              </a:rPr>
              <a:t> </a:t>
            </a:r>
            <a:r>
              <a:rPr sz="1800" dirty="0">
                <a:latin typeface="Perpetua"/>
                <a:cs typeface="Perpetua"/>
              </a:rPr>
              <a:t>assume</a:t>
            </a:r>
            <a:r>
              <a:rPr sz="1800" spc="-25" dirty="0">
                <a:latin typeface="Perpetua"/>
                <a:cs typeface="Perpetua"/>
              </a:rPr>
              <a:t> </a:t>
            </a:r>
            <a:r>
              <a:rPr sz="1800" dirty="0">
                <a:latin typeface="Perpetua"/>
                <a:cs typeface="Perpetua"/>
              </a:rPr>
              <a:t>they</a:t>
            </a:r>
            <a:r>
              <a:rPr sz="1800" spc="-45" dirty="0">
                <a:latin typeface="Perpetua"/>
                <a:cs typeface="Perpetua"/>
              </a:rPr>
              <a:t> </a:t>
            </a:r>
            <a:r>
              <a:rPr sz="1800" spc="-25" dirty="0">
                <a:latin typeface="Perpetua"/>
                <a:cs typeface="Perpetua"/>
              </a:rPr>
              <a:t>are </a:t>
            </a:r>
            <a:r>
              <a:rPr sz="1800" dirty="0">
                <a:latin typeface="Perpetua"/>
                <a:cs typeface="Perpetua"/>
              </a:rPr>
              <a:t>normally</a:t>
            </a:r>
            <a:r>
              <a:rPr sz="1800" spc="-45" dirty="0">
                <a:latin typeface="Perpetua"/>
                <a:cs typeface="Perpetua"/>
              </a:rPr>
              <a:t> </a:t>
            </a:r>
            <a:r>
              <a:rPr sz="1800" spc="-10" dirty="0">
                <a:latin typeface="Perpetua"/>
                <a:cs typeface="Perpetua"/>
              </a:rPr>
              <a:t>distributed</a:t>
            </a:r>
            <a:endParaRPr sz="1800">
              <a:latin typeface="Perpetua"/>
              <a:cs typeface="Perpetua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3056382" y="4221479"/>
            <a:ext cx="1156335" cy="869315"/>
          </a:xfrm>
          <a:custGeom>
            <a:avLst/>
            <a:gdLst/>
            <a:ahLst/>
            <a:cxnLst/>
            <a:rect l="l" t="t" r="r" b="b"/>
            <a:pathLst>
              <a:path w="1156335" h="869314">
                <a:moveTo>
                  <a:pt x="1091183" y="40640"/>
                </a:moveTo>
                <a:lnTo>
                  <a:pt x="0" y="859028"/>
                </a:lnTo>
                <a:lnTo>
                  <a:pt x="7619" y="869188"/>
                </a:lnTo>
                <a:lnTo>
                  <a:pt x="1098804" y="50800"/>
                </a:lnTo>
                <a:lnTo>
                  <a:pt x="1091183" y="40640"/>
                </a:lnTo>
                <a:close/>
              </a:path>
              <a:path w="1156335" h="869314">
                <a:moveTo>
                  <a:pt x="1139444" y="33020"/>
                </a:moveTo>
                <a:lnTo>
                  <a:pt x="1101344" y="33020"/>
                </a:lnTo>
                <a:lnTo>
                  <a:pt x="1108964" y="43180"/>
                </a:lnTo>
                <a:lnTo>
                  <a:pt x="1098804" y="50800"/>
                </a:lnTo>
                <a:lnTo>
                  <a:pt x="1117854" y="76200"/>
                </a:lnTo>
                <a:lnTo>
                  <a:pt x="1139444" y="33020"/>
                </a:lnTo>
                <a:close/>
              </a:path>
              <a:path w="1156335" h="869314">
                <a:moveTo>
                  <a:pt x="1101344" y="33020"/>
                </a:moveTo>
                <a:lnTo>
                  <a:pt x="1091183" y="40640"/>
                </a:lnTo>
                <a:lnTo>
                  <a:pt x="1098804" y="50800"/>
                </a:lnTo>
                <a:lnTo>
                  <a:pt x="1108964" y="43180"/>
                </a:lnTo>
                <a:lnTo>
                  <a:pt x="1101344" y="33020"/>
                </a:lnTo>
                <a:close/>
              </a:path>
              <a:path w="1156335" h="869314">
                <a:moveTo>
                  <a:pt x="1155954" y="0"/>
                </a:moveTo>
                <a:lnTo>
                  <a:pt x="1072133" y="15240"/>
                </a:lnTo>
                <a:lnTo>
                  <a:pt x="1091183" y="40640"/>
                </a:lnTo>
                <a:lnTo>
                  <a:pt x="1101344" y="33020"/>
                </a:lnTo>
                <a:lnTo>
                  <a:pt x="1139444" y="33020"/>
                </a:lnTo>
                <a:lnTo>
                  <a:pt x="1155954" y="0"/>
                </a:lnTo>
                <a:close/>
              </a:path>
            </a:pathLst>
          </a:custGeom>
          <a:solidFill>
            <a:srgbClr val="AE340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 vert="horz" wrap="square" lIns="0" tIns="70230" rIns="0" bIns="0" rtlCol="0">
            <a:spAutoFit/>
          </a:bodyPr>
          <a:lstStyle/>
          <a:p>
            <a:pPr marL="182245">
              <a:lnSpc>
                <a:spcPct val="100000"/>
              </a:lnSpc>
              <a:spcBef>
                <a:spcPts val="85"/>
              </a:spcBef>
            </a:pPr>
            <a:fld id="{81D60167-4931-47E6-BA6A-407CBD079E47}" type="slidenum">
              <a:rPr spc="-25" dirty="0"/>
              <a:t>31</a:t>
            </a:fld>
            <a:endParaRPr spc="-25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8458200" y="6175247"/>
            <a:ext cx="457200" cy="457200"/>
          </a:xfrm>
          <a:custGeom>
            <a:avLst/>
            <a:gdLst/>
            <a:ahLst/>
            <a:cxnLst/>
            <a:rect l="l" t="t" r="r" b="b"/>
            <a:pathLst>
              <a:path w="457200" h="457200">
                <a:moveTo>
                  <a:pt x="228600" y="0"/>
                </a:moveTo>
                <a:lnTo>
                  <a:pt x="182533" y="4644"/>
                </a:lnTo>
                <a:lnTo>
                  <a:pt x="139624" y="17964"/>
                </a:lnTo>
                <a:lnTo>
                  <a:pt x="100793" y="39041"/>
                </a:lnTo>
                <a:lnTo>
                  <a:pt x="66960" y="66955"/>
                </a:lnTo>
                <a:lnTo>
                  <a:pt x="39045" y="100788"/>
                </a:lnTo>
                <a:lnTo>
                  <a:pt x="17966" y="139619"/>
                </a:lnTo>
                <a:lnTo>
                  <a:pt x="4644" y="182529"/>
                </a:lnTo>
                <a:lnTo>
                  <a:pt x="0" y="228599"/>
                </a:lnTo>
                <a:lnTo>
                  <a:pt x="4644" y="274670"/>
                </a:lnTo>
                <a:lnTo>
                  <a:pt x="17966" y="317580"/>
                </a:lnTo>
                <a:lnTo>
                  <a:pt x="39045" y="356411"/>
                </a:lnTo>
                <a:lnTo>
                  <a:pt x="66960" y="390244"/>
                </a:lnTo>
                <a:lnTo>
                  <a:pt x="100793" y="418158"/>
                </a:lnTo>
                <a:lnTo>
                  <a:pt x="139624" y="439235"/>
                </a:lnTo>
                <a:lnTo>
                  <a:pt x="182533" y="452555"/>
                </a:lnTo>
                <a:lnTo>
                  <a:pt x="228600" y="457199"/>
                </a:lnTo>
                <a:lnTo>
                  <a:pt x="274666" y="452555"/>
                </a:lnTo>
                <a:lnTo>
                  <a:pt x="317575" y="439235"/>
                </a:lnTo>
                <a:lnTo>
                  <a:pt x="356406" y="418158"/>
                </a:lnTo>
                <a:lnTo>
                  <a:pt x="390239" y="390244"/>
                </a:lnTo>
                <a:lnTo>
                  <a:pt x="418154" y="356411"/>
                </a:lnTo>
                <a:lnTo>
                  <a:pt x="439233" y="317580"/>
                </a:lnTo>
                <a:lnTo>
                  <a:pt x="452555" y="274670"/>
                </a:lnTo>
                <a:lnTo>
                  <a:pt x="457200" y="228599"/>
                </a:lnTo>
                <a:lnTo>
                  <a:pt x="452555" y="182529"/>
                </a:lnTo>
                <a:lnTo>
                  <a:pt x="439233" y="139619"/>
                </a:lnTo>
                <a:lnTo>
                  <a:pt x="418154" y="100788"/>
                </a:lnTo>
                <a:lnTo>
                  <a:pt x="390239" y="66955"/>
                </a:lnTo>
                <a:lnTo>
                  <a:pt x="356406" y="39041"/>
                </a:lnTo>
                <a:lnTo>
                  <a:pt x="317575" y="17964"/>
                </a:lnTo>
                <a:lnTo>
                  <a:pt x="274666" y="4644"/>
                </a:lnTo>
                <a:lnTo>
                  <a:pt x="228600" y="0"/>
                </a:lnTo>
                <a:close/>
              </a:path>
            </a:pathLst>
          </a:custGeom>
          <a:solidFill>
            <a:srgbClr val="D2471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4060697" y="1459433"/>
            <a:ext cx="2560320" cy="3917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0" dirty="0">
                <a:latin typeface="Perpetua"/>
                <a:cs typeface="Perpetua"/>
              </a:rPr>
              <a:t>Non</a:t>
            </a:r>
            <a:r>
              <a:rPr sz="2400" b="0" spc="-15" dirty="0">
                <a:latin typeface="Perpetua"/>
                <a:cs typeface="Perpetua"/>
              </a:rPr>
              <a:t> </a:t>
            </a:r>
            <a:r>
              <a:rPr sz="2400" b="0" dirty="0">
                <a:latin typeface="Perpetua"/>
                <a:cs typeface="Perpetua"/>
              </a:rPr>
              <a:t>constant</a:t>
            </a:r>
            <a:r>
              <a:rPr sz="2400" b="0" spc="-15" dirty="0">
                <a:latin typeface="Perpetua"/>
                <a:cs typeface="Perpetua"/>
              </a:rPr>
              <a:t> </a:t>
            </a:r>
            <a:r>
              <a:rPr sz="2400" b="0" spc="-10" dirty="0">
                <a:latin typeface="Perpetua"/>
                <a:cs typeface="Perpetua"/>
              </a:rPr>
              <a:t>variance:</a:t>
            </a:r>
            <a:endParaRPr sz="2400">
              <a:latin typeface="Perpetua"/>
              <a:cs typeface="Perpetua"/>
            </a:endParaRPr>
          </a:p>
        </p:txBody>
      </p:sp>
      <p:sp>
        <p:nvSpPr>
          <p:cNvPr id="7" name="object 7"/>
          <p:cNvSpPr txBox="1"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 vert="horz" wrap="square" lIns="0" tIns="70230" rIns="0" bIns="0" rtlCol="0">
            <a:spAutoFit/>
          </a:bodyPr>
          <a:lstStyle/>
          <a:p>
            <a:pPr marL="182245">
              <a:lnSpc>
                <a:spcPct val="100000"/>
              </a:lnSpc>
              <a:spcBef>
                <a:spcPts val="85"/>
              </a:spcBef>
            </a:pPr>
            <a:fld id="{81D60167-4931-47E6-BA6A-407CBD079E47}" type="slidenum">
              <a:rPr spc="-25" dirty="0"/>
              <a:t>32</a:t>
            </a:fld>
            <a:endParaRPr spc="-25" dirty="0"/>
          </a:p>
        </p:txBody>
      </p:sp>
      <p:sp>
        <p:nvSpPr>
          <p:cNvPr id="4" name="object 4"/>
          <p:cNvSpPr txBox="1"/>
          <p:nvPr/>
        </p:nvSpPr>
        <p:spPr>
          <a:xfrm>
            <a:off x="402437" y="4563617"/>
            <a:ext cx="8096250" cy="11233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latin typeface="Perpetua"/>
                <a:cs typeface="Perpetua"/>
              </a:rPr>
              <a:t>The</a:t>
            </a:r>
            <a:r>
              <a:rPr sz="2400" spc="-40" dirty="0">
                <a:latin typeface="Perpetua"/>
                <a:cs typeface="Perpetua"/>
              </a:rPr>
              <a:t> </a:t>
            </a:r>
            <a:r>
              <a:rPr sz="2400" dirty="0">
                <a:latin typeface="Perpetua"/>
                <a:cs typeface="Perpetua"/>
              </a:rPr>
              <a:t>residuals</a:t>
            </a:r>
            <a:r>
              <a:rPr sz="2400" spc="-45" dirty="0">
                <a:latin typeface="Perpetua"/>
                <a:cs typeface="Perpetua"/>
              </a:rPr>
              <a:t> </a:t>
            </a:r>
            <a:r>
              <a:rPr sz="2400" dirty="0">
                <a:latin typeface="Perpetua"/>
                <a:cs typeface="Perpetua"/>
              </a:rPr>
              <a:t>must</a:t>
            </a:r>
            <a:r>
              <a:rPr sz="2400" spc="-45" dirty="0">
                <a:latin typeface="Perpetua"/>
                <a:cs typeface="Perpetua"/>
              </a:rPr>
              <a:t> </a:t>
            </a:r>
            <a:r>
              <a:rPr sz="2400" dirty="0">
                <a:latin typeface="Perpetua"/>
                <a:cs typeface="Perpetua"/>
              </a:rPr>
              <a:t>vary</a:t>
            </a:r>
            <a:r>
              <a:rPr sz="2400" spc="-30" dirty="0">
                <a:latin typeface="Perpetua"/>
                <a:cs typeface="Perpetua"/>
              </a:rPr>
              <a:t> </a:t>
            </a:r>
            <a:r>
              <a:rPr sz="2400" dirty="0">
                <a:latin typeface="Perpetua"/>
                <a:cs typeface="Perpetua"/>
              </a:rPr>
              <a:t>around</a:t>
            </a:r>
            <a:r>
              <a:rPr sz="2400" spc="-45" dirty="0">
                <a:latin typeface="Perpetua"/>
                <a:cs typeface="Perpetua"/>
              </a:rPr>
              <a:t> </a:t>
            </a:r>
            <a:r>
              <a:rPr sz="2400" dirty="0">
                <a:latin typeface="Perpetua"/>
                <a:cs typeface="Perpetua"/>
              </a:rPr>
              <a:t>the</a:t>
            </a:r>
            <a:r>
              <a:rPr sz="2400" spc="-25" dirty="0">
                <a:latin typeface="Perpetua"/>
                <a:cs typeface="Perpetua"/>
              </a:rPr>
              <a:t> </a:t>
            </a:r>
            <a:r>
              <a:rPr sz="2400" dirty="0">
                <a:latin typeface="Perpetua"/>
                <a:cs typeface="Perpetua"/>
              </a:rPr>
              <a:t>regression</a:t>
            </a:r>
            <a:r>
              <a:rPr sz="2400" spc="-40" dirty="0">
                <a:latin typeface="Perpetua"/>
                <a:cs typeface="Perpetua"/>
              </a:rPr>
              <a:t> </a:t>
            </a:r>
            <a:r>
              <a:rPr sz="2400" dirty="0">
                <a:latin typeface="Perpetua"/>
                <a:cs typeface="Perpetua"/>
              </a:rPr>
              <a:t>line</a:t>
            </a:r>
            <a:r>
              <a:rPr sz="2400" spc="-25" dirty="0">
                <a:latin typeface="Perpetua"/>
                <a:cs typeface="Perpetua"/>
              </a:rPr>
              <a:t> </a:t>
            </a:r>
            <a:r>
              <a:rPr sz="2400" dirty="0">
                <a:latin typeface="Perpetua"/>
                <a:cs typeface="Perpetua"/>
              </a:rPr>
              <a:t>in</a:t>
            </a:r>
            <a:r>
              <a:rPr sz="2400" spc="-35" dirty="0">
                <a:latin typeface="Perpetua"/>
                <a:cs typeface="Perpetua"/>
              </a:rPr>
              <a:t> </a:t>
            </a:r>
            <a:r>
              <a:rPr sz="2400" dirty="0">
                <a:latin typeface="Perpetua"/>
                <a:cs typeface="Perpetua"/>
              </a:rPr>
              <a:t>the</a:t>
            </a:r>
            <a:r>
              <a:rPr sz="2400" spc="-25" dirty="0">
                <a:latin typeface="Perpetua"/>
                <a:cs typeface="Perpetua"/>
              </a:rPr>
              <a:t> </a:t>
            </a:r>
            <a:r>
              <a:rPr sz="2400" dirty="0">
                <a:latin typeface="Perpetua"/>
                <a:cs typeface="Perpetua"/>
              </a:rPr>
              <a:t>same</a:t>
            </a:r>
            <a:r>
              <a:rPr sz="2400" spc="-35" dirty="0">
                <a:latin typeface="Perpetua"/>
                <a:cs typeface="Perpetua"/>
              </a:rPr>
              <a:t> </a:t>
            </a:r>
            <a:r>
              <a:rPr sz="2400" spc="-20" dirty="0">
                <a:latin typeface="Perpetua"/>
                <a:cs typeface="Perpetua"/>
              </a:rPr>
              <a:t>way,</a:t>
            </a:r>
            <a:endParaRPr sz="2400">
              <a:latin typeface="Perpetua"/>
              <a:cs typeface="Perpetua"/>
            </a:endParaRPr>
          </a:p>
          <a:p>
            <a:pPr marL="12700">
              <a:lnSpc>
                <a:spcPct val="100000"/>
              </a:lnSpc>
            </a:pPr>
            <a:r>
              <a:rPr sz="2400" spc="-10" dirty="0">
                <a:latin typeface="Perpetua"/>
                <a:cs typeface="Perpetua"/>
              </a:rPr>
              <a:t>independently</a:t>
            </a:r>
            <a:r>
              <a:rPr sz="2400" spc="-45" dirty="0">
                <a:latin typeface="Perpetua"/>
                <a:cs typeface="Perpetua"/>
              </a:rPr>
              <a:t> </a:t>
            </a:r>
            <a:r>
              <a:rPr sz="2400" dirty="0">
                <a:latin typeface="Perpetua"/>
                <a:cs typeface="Perpetua"/>
              </a:rPr>
              <a:t>of</a:t>
            </a:r>
            <a:r>
              <a:rPr sz="2400" spc="-25" dirty="0">
                <a:latin typeface="Perpetua"/>
                <a:cs typeface="Perpetua"/>
              </a:rPr>
              <a:t> </a:t>
            </a:r>
            <a:r>
              <a:rPr sz="2400" dirty="0">
                <a:latin typeface="Perpetua"/>
                <a:cs typeface="Perpetua"/>
              </a:rPr>
              <a:t>the</a:t>
            </a:r>
            <a:r>
              <a:rPr sz="2400" spc="-35" dirty="0">
                <a:latin typeface="Perpetua"/>
                <a:cs typeface="Perpetua"/>
              </a:rPr>
              <a:t> </a:t>
            </a:r>
            <a:r>
              <a:rPr sz="2400" dirty="0">
                <a:latin typeface="Perpetua"/>
                <a:cs typeface="Perpetua"/>
              </a:rPr>
              <a:t>level</a:t>
            </a:r>
            <a:r>
              <a:rPr sz="2400" spc="-25" dirty="0">
                <a:latin typeface="Perpetua"/>
                <a:cs typeface="Perpetua"/>
              </a:rPr>
              <a:t> </a:t>
            </a:r>
            <a:r>
              <a:rPr sz="2400" dirty="0">
                <a:latin typeface="Perpetua"/>
                <a:cs typeface="Perpetua"/>
              </a:rPr>
              <a:t>of</a:t>
            </a:r>
            <a:r>
              <a:rPr sz="2400" spc="-25" dirty="0">
                <a:latin typeface="Perpetua"/>
                <a:cs typeface="Perpetua"/>
              </a:rPr>
              <a:t> </a:t>
            </a:r>
            <a:r>
              <a:rPr sz="2400" dirty="0">
                <a:latin typeface="Perpetua"/>
                <a:cs typeface="Perpetua"/>
              </a:rPr>
              <a:t>X.</a:t>
            </a:r>
            <a:r>
              <a:rPr sz="2400" spc="-130" dirty="0">
                <a:latin typeface="Perpetua"/>
                <a:cs typeface="Perpetua"/>
              </a:rPr>
              <a:t> </a:t>
            </a:r>
            <a:r>
              <a:rPr sz="2400" dirty="0">
                <a:latin typeface="Perpetua"/>
                <a:cs typeface="Perpetua"/>
              </a:rPr>
              <a:t>If</a:t>
            </a:r>
            <a:r>
              <a:rPr sz="2400" spc="-25" dirty="0">
                <a:latin typeface="Perpetua"/>
                <a:cs typeface="Perpetua"/>
              </a:rPr>
              <a:t> </a:t>
            </a:r>
            <a:r>
              <a:rPr sz="2400" dirty="0">
                <a:latin typeface="Perpetua"/>
                <a:cs typeface="Perpetua"/>
              </a:rPr>
              <a:t>not</a:t>
            </a:r>
            <a:r>
              <a:rPr sz="2400" spc="-30" dirty="0">
                <a:latin typeface="Perpetua"/>
                <a:cs typeface="Perpetua"/>
              </a:rPr>
              <a:t> </a:t>
            </a:r>
            <a:r>
              <a:rPr sz="2400" dirty="0">
                <a:latin typeface="Perpetua"/>
                <a:cs typeface="Perpetua"/>
              </a:rPr>
              <a:t>your</a:t>
            </a:r>
            <a:r>
              <a:rPr sz="2400" spc="-40" dirty="0">
                <a:latin typeface="Perpetua"/>
                <a:cs typeface="Perpetua"/>
              </a:rPr>
              <a:t> </a:t>
            </a:r>
            <a:r>
              <a:rPr sz="2400" dirty="0">
                <a:latin typeface="Perpetua"/>
                <a:cs typeface="Perpetua"/>
              </a:rPr>
              <a:t>estimators</a:t>
            </a:r>
            <a:r>
              <a:rPr sz="2400" spc="-35" dirty="0">
                <a:latin typeface="Perpetua"/>
                <a:cs typeface="Perpetua"/>
              </a:rPr>
              <a:t> </a:t>
            </a:r>
            <a:r>
              <a:rPr sz="2400" dirty="0">
                <a:latin typeface="Perpetua"/>
                <a:cs typeface="Perpetua"/>
              </a:rPr>
              <a:t>will</a:t>
            </a:r>
            <a:r>
              <a:rPr sz="2400" spc="-45" dirty="0">
                <a:latin typeface="Perpetua"/>
                <a:cs typeface="Perpetua"/>
              </a:rPr>
              <a:t> </a:t>
            </a:r>
            <a:r>
              <a:rPr sz="2400" dirty="0">
                <a:latin typeface="Perpetua"/>
                <a:cs typeface="Perpetua"/>
              </a:rPr>
              <a:t>be</a:t>
            </a:r>
            <a:r>
              <a:rPr sz="2400" spc="-114" dirty="0">
                <a:latin typeface="Perpetua"/>
                <a:cs typeface="Perpetua"/>
              </a:rPr>
              <a:t> </a:t>
            </a:r>
            <a:r>
              <a:rPr sz="2400" spc="-10" dirty="0">
                <a:latin typeface="Perpetua"/>
                <a:cs typeface="Perpetua"/>
              </a:rPr>
              <a:t>“inefficient”</a:t>
            </a:r>
            <a:endParaRPr sz="2400">
              <a:latin typeface="Perpetua"/>
              <a:cs typeface="Perpetua"/>
            </a:endParaRPr>
          </a:p>
          <a:p>
            <a:pPr marL="12700">
              <a:lnSpc>
                <a:spcPct val="100000"/>
              </a:lnSpc>
            </a:pPr>
            <a:r>
              <a:rPr sz="2400" spc="-20" dirty="0">
                <a:latin typeface="Perpetua"/>
                <a:cs typeface="Perpetua"/>
              </a:rPr>
              <a:t>i.e.</a:t>
            </a:r>
            <a:r>
              <a:rPr sz="2400" spc="-114" dirty="0">
                <a:latin typeface="Perpetua"/>
                <a:cs typeface="Perpetua"/>
              </a:rPr>
              <a:t> </a:t>
            </a:r>
            <a:r>
              <a:rPr sz="2400" dirty="0">
                <a:latin typeface="Perpetua"/>
                <a:cs typeface="Perpetua"/>
              </a:rPr>
              <a:t>they</a:t>
            </a:r>
            <a:r>
              <a:rPr sz="2400" spc="-40" dirty="0">
                <a:latin typeface="Perpetua"/>
                <a:cs typeface="Perpetua"/>
              </a:rPr>
              <a:t> </a:t>
            </a:r>
            <a:r>
              <a:rPr sz="2400" dirty="0">
                <a:latin typeface="Perpetua"/>
                <a:cs typeface="Perpetua"/>
              </a:rPr>
              <a:t>will</a:t>
            </a:r>
            <a:r>
              <a:rPr sz="2400" spc="-40" dirty="0">
                <a:latin typeface="Perpetua"/>
                <a:cs typeface="Perpetua"/>
              </a:rPr>
              <a:t> </a:t>
            </a:r>
            <a:r>
              <a:rPr sz="2400" spc="-10" dirty="0">
                <a:latin typeface="Perpetua"/>
                <a:cs typeface="Perpetua"/>
              </a:rPr>
              <a:t>have</a:t>
            </a:r>
            <a:r>
              <a:rPr sz="2400" spc="-25" dirty="0">
                <a:latin typeface="Perpetua"/>
                <a:cs typeface="Perpetua"/>
              </a:rPr>
              <a:t> </a:t>
            </a:r>
            <a:r>
              <a:rPr sz="2400" dirty="0">
                <a:latin typeface="Perpetua"/>
                <a:cs typeface="Perpetua"/>
              </a:rPr>
              <a:t>too</a:t>
            </a:r>
            <a:r>
              <a:rPr sz="2400" spc="-25" dirty="0">
                <a:latin typeface="Perpetua"/>
                <a:cs typeface="Perpetua"/>
              </a:rPr>
              <a:t> </a:t>
            </a:r>
            <a:r>
              <a:rPr sz="2400" dirty="0">
                <a:latin typeface="Perpetua"/>
                <a:cs typeface="Perpetua"/>
              </a:rPr>
              <a:t>large</a:t>
            </a:r>
            <a:r>
              <a:rPr sz="2400" spc="-30" dirty="0">
                <a:latin typeface="Perpetua"/>
                <a:cs typeface="Perpetua"/>
              </a:rPr>
              <a:t> </a:t>
            </a:r>
            <a:r>
              <a:rPr sz="2400" dirty="0">
                <a:latin typeface="Perpetua"/>
                <a:cs typeface="Perpetua"/>
              </a:rPr>
              <a:t>variances</a:t>
            </a:r>
            <a:r>
              <a:rPr sz="2400" spc="-35" dirty="0">
                <a:latin typeface="Perpetua"/>
                <a:cs typeface="Perpetua"/>
              </a:rPr>
              <a:t> </a:t>
            </a:r>
            <a:r>
              <a:rPr sz="2400" dirty="0">
                <a:latin typeface="Perpetua"/>
                <a:cs typeface="Perpetua"/>
              </a:rPr>
              <a:t>and</a:t>
            </a:r>
            <a:r>
              <a:rPr sz="2400" spc="-35" dirty="0">
                <a:latin typeface="Perpetua"/>
                <a:cs typeface="Perpetua"/>
              </a:rPr>
              <a:t> </a:t>
            </a:r>
            <a:r>
              <a:rPr sz="2400" dirty="0">
                <a:latin typeface="Perpetua"/>
                <a:cs typeface="Perpetua"/>
              </a:rPr>
              <a:t>will</a:t>
            </a:r>
            <a:r>
              <a:rPr sz="2400" spc="-35" dirty="0">
                <a:latin typeface="Perpetua"/>
                <a:cs typeface="Perpetua"/>
              </a:rPr>
              <a:t> </a:t>
            </a:r>
            <a:r>
              <a:rPr sz="2400" dirty="0">
                <a:latin typeface="Perpetua"/>
                <a:cs typeface="Perpetua"/>
              </a:rPr>
              <a:t>be</a:t>
            </a:r>
            <a:r>
              <a:rPr sz="2400" spc="-40" dirty="0">
                <a:latin typeface="Perpetua"/>
                <a:cs typeface="Perpetua"/>
              </a:rPr>
              <a:t> </a:t>
            </a:r>
            <a:r>
              <a:rPr sz="2400" dirty="0">
                <a:latin typeface="Perpetua"/>
                <a:cs typeface="Perpetua"/>
              </a:rPr>
              <a:t>more</a:t>
            </a:r>
            <a:r>
              <a:rPr sz="2400" spc="-45" dirty="0">
                <a:latin typeface="Perpetua"/>
                <a:cs typeface="Perpetua"/>
              </a:rPr>
              <a:t> </a:t>
            </a:r>
            <a:r>
              <a:rPr sz="2400" spc="-10" dirty="0">
                <a:latin typeface="Perpetua"/>
                <a:cs typeface="Perpetua"/>
              </a:rPr>
              <a:t>imprecise.</a:t>
            </a:r>
            <a:endParaRPr sz="2400">
              <a:latin typeface="Perpetua"/>
              <a:cs typeface="Perpetua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23088" y="2087879"/>
            <a:ext cx="2737485" cy="2016760"/>
          </a:xfrm>
          <a:prstGeom prst="rect">
            <a:avLst/>
          </a:prstGeom>
          <a:solidFill>
            <a:srgbClr val="D24717"/>
          </a:solidFill>
          <a:ln w="12700">
            <a:solidFill>
              <a:srgbClr val="9B310D"/>
            </a:solidFill>
          </a:ln>
        </p:spPr>
        <p:txBody>
          <a:bodyPr vert="horz" wrap="square" lIns="0" tIns="6667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525"/>
              </a:spcBef>
            </a:pPr>
            <a:endParaRPr sz="2400">
              <a:latin typeface="Times New Roman"/>
              <a:cs typeface="Times New Roman"/>
            </a:endParaRPr>
          </a:p>
          <a:p>
            <a:pPr marL="241300" marR="236220" algn="ctr">
              <a:lnSpc>
                <a:spcPct val="100000"/>
              </a:lnSpc>
            </a:pPr>
            <a:r>
              <a:rPr sz="2400" dirty="0">
                <a:latin typeface="Perpetua"/>
                <a:cs typeface="Perpetua"/>
              </a:rPr>
              <a:t>Constant</a:t>
            </a:r>
            <a:r>
              <a:rPr sz="2400" spc="-25" dirty="0">
                <a:latin typeface="Perpetua"/>
                <a:cs typeface="Perpetua"/>
              </a:rPr>
              <a:t> </a:t>
            </a:r>
            <a:r>
              <a:rPr sz="2400" dirty="0">
                <a:latin typeface="Perpetua"/>
                <a:cs typeface="Perpetua"/>
              </a:rPr>
              <a:t>variance</a:t>
            </a:r>
            <a:r>
              <a:rPr sz="2400" spc="-25" dirty="0">
                <a:latin typeface="Perpetua"/>
                <a:cs typeface="Perpetua"/>
              </a:rPr>
              <a:t> of </a:t>
            </a:r>
            <a:r>
              <a:rPr sz="2400" dirty="0">
                <a:latin typeface="Perpetua"/>
                <a:cs typeface="Perpetua"/>
              </a:rPr>
              <a:t>the</a:t>
            </a:r>
            <a:r>
              <a:rPr sz="2400" spc="-5" dirty="0">
                <a:latin typeface="Perpetua"/>
                <a:cs typeface="Perpetua"/>
              </a:rPr>
              <a:t> </a:t>
            </a:r>
            <a:r>
              <a:rPr sz="2400" spc="-10" dirty="0">
                <a:latin typeface="Perpetua"/>
                <a:cs typeface="Perpetua"/>
              </a:rPr>
              <a:t>errors (homoscedasticity)</a:t>
            </a:r>
            <a:endParaRPr sz="2400">
              <a:latin typeface="Perpetua"/>
              <a:cs typeface="Perpetua"/>
            </a:endParaRPr>
          </a:p>
        </p:txBody>
      </p:sp>
      <p:pic>
        <p:nvPicPr>
          <p:cNvPr id="6" name="object 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819144" y="2060448"/>
            <a:ext cx="5096256" cy="2188464"/>
          </a:xfrm>
          <a:prstGeom prst="rect">
            <a:avLst/>
          </a:prstGeom>
        </p:spPr>
      </p:pic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8532876" y="6208776"/>
            <a:ext cx="457200" cy="457200"/>
          </a:xfrm>
          <a:custGeom>
            <a:avLst/>
            <a:gdLst/>
            <a:ahLst/>
            <a:cxnLst/>
            <a:rect l="l" t="t" r="r" b="b"/>
            <a:pathLst>
              <a:path w="457200" h="457200">
                <a:moveTo>
                  <a:pt x="228600" y="0"/>
                </a:moveTo>
                <a:lnTo>
                  <a:pt x="182533" y="4644"/>
                </a:lnTo>
                <a:lnTo>
                  <a:pt x="139624" y="17964"/>
                </a:lnTo>
                <a:lnTo>
                  <a:pt x="100793" y="39041"/>
                </a:lnTo>
                <a:lnTo>
                  <a:pt x="66960" y="66955"/>
                </a:lnTo>
                <a:lnTo>
                  <a:pt x="39045" y="100788"/>
                </a:lnTo>
                <a:lnTo>
                  <a:pt x="17966" y="139619"/>
                </a:lnTo>
                <a:lnTo>
                  <a:pt x="4644" y="182529"/>
                </a:lnTo>
                <a:lnTo>
                  <a:pt x="0" y="228600"/>
                </a:lnTo>
                <a:lnTo>
                  <a:pt x="4644" y="274670"/>
                </a:lnTo>
                <a:lnTo>
                  <a:pt x="17966" y="317580"/>
                </a:lnTo>
                <a:lnTo>
                  <a:pt x="39045" y="356411"/>
                </a:lnTo>
                <a:lnTo>
                  <a:pt x="66960" y="390244"/>
                </a:lnTo>
                <a:lnTo>
                  <a:pt x="100793" y="418158"/>
                </a:lnTo>
                <a:lnTo>
                  <a:pt x="139624" y="439235"/>
                </a:lnTo>
                <a:lnTo>
                  <a:pt x="182533" y="452555"/>
                </a:lnTo>
                <a:lnTo>
                  <a:pt x="228600" y="457200"/>
                </a:lnTo>
                <a:lnTo>
                  <a:pt x="274666" y="452555"/>
                </a:lnTo>
                <a:lnTo>
                  <a:pt x="317575" y="439235"/>
                </a:lnTo>
                <a:lnTo>
                  <a:pt x="356406" y="418158"/>
                </a:lnTo>
                <a:lnTo>
                  <a:pt x="390239" y="390244"/>
                </a:lnTo>
                <a:lnTo>
                  <a:pt x="418154" y="356411"/>
                </a:lnTo>
                <a:lnTo>
                  <a:pt x="439233" y="317580"/>
                </a:lnTo>
                <a:lnTo>
                  <a:pt x="452555" y="274670"/>
                </a:lnTo>
                <a:lnTo>
                  <a:pt x="457200" y="228600"/>
                </a:lnTo>
                <a:lnTo>
                  <a:pt x="452555" y="182529"/>
                </a:lnTo>
                <a:lnTo>
                  <a:pt x="439233" y="139619"/>
                </a:lnTo>
                <a:lnTo>
                  <a:pt x="418154" y="100788"/>
                </a:lnTo>
                <a:lnTo>
                  <a:pt x="390239" y="66955"/>
                </a:lnTo>
                <a:lnTo>
                  <a:pt x="356406" y="39041"/>
                </a:lnTo>
                <a:lnTo>
                  <a:pt x="317575" y="17964"/>
                </a:lnTo>
                <a:lnTo>
                  <a:pt x="274666" y="4644"/>
                </a:lnTo>
                <a:lnTo>
                  <a:pt x="228600" y="0"/>
                </a:lnTo>
                <a:close/>
              </a:path>
            </a:pathLst>
          </a:custGeom>
          <a:solidFill>
            <a:srgbClr val="D2471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1006144" y="1547802"/>
            <a:ext cx="568325" cy="34988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2450"/>
              </a:lnSpc>
            </a:pPr>
            <a:r>
              <a:rPr sz="2400" spc="-10" dirty="0">
                <a:latin typeface="Perpetua"/>
                <a:cs typeface="Perpetua"/>
              </a:rPr>
              <a:t>extra</a:t>
            </a:r>
            <a:endParaRPr sz="2400">
              <a:latin typeface="Perpetua"/>
              <a:cs typeface="Perpetua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651628" y="1105280"/>
            <a:ext cx="3902710" cy="1497965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12700" marR="5080">
              <a:lnSpc>
                <a:spcPct val="100800"/>
              </a:lnSpc>
              <a:spcBef>
                <a:spcPts val="75"/>
              </a:spcBef>
            </a:pPr>
            <a:r>
              <a:rPr sz="2400" dirty="0">
                <a:latin typeface="Perpetua"/>
                <a:cs typeface="Perpetua"/>
              </a:rPr>
              <a:t>No</a:t>
            </a:r>
            <a:r>
              <a:rPr sz="2400" spc="-100" dirty="0">
                <a:latin typeface="Perpetua"/>
                <a:cs typeface="Perpetua"/>
              </a:rPr>
              <a:t> </a:t>
            </a:r>
            <a:r>
              <a:rPr sz="2400" spc="-10" dirty="0">
                <a:latin typeface="Perpetua"/>
                <a:cs typeface="Perpetua"/>
              </a:rPr>
              <a:t>“autocorrelation”:</a:t>
            </a:r>
            <a:r>
              <a:rPr sz="2400" spc="-135" dirty="0">
                <a:latin typeface="Perpetua"/>
                <a:cs typeface="Perpetua"/>
              </a:rPr>
              <a:t> </a:t>
            </a:r>
            <a:r>
              <a:rPr sz="2400" dirty="0">
                <a:latin typeface="Perpetua"/>
                <a:cs typeface="Perpetua"/>
              </a:rPr>
              <a:t>for ex.</a:t>
            </a:r>
            <a:r>
              <a:rPr sz="2400" spc="-95" dirty="0">
                <a:latin typeface="Perpetua"/>
                <a:cs typeface="Perpetua"/>
              </a:rPr>
              <a:t> </a:t>
            </a:r>
            <a:r>
              <a:rPr sz="2400" spc="-10" dirty="0">
                <a:latin typeface="Perpetua"/>
                <a:cs typeface="Perpetua"/>
              </a:rPr>
              <a:t>one’s </a:t>
            </a:r>
            <a:r>
              <a:rPr sz="2400" dirty="0">
                <a:latin typeface="Perpetua"/>
                <a:cs typeface="Perpetua"/>
              </a:rPr>
              <a:t>consumption</a:t>
            </a:r>
            <a:r>
              <a:rPr sz="2400" spc="-50" dirty="0">
                <a:latin typeface="Perpetua"/>
                <a:cs typeface="Perpetua"/>
              </a:rPr>
              <a:t> </a:t>
            </a:r>
            <a:r>
              <a:rPr sz="2400" dirty="0">
                <a:latin typeface="Perpetua"/>
                <a:cs typeface="Perpetua"/>
              </a:rPr>
              <a:t>has</a:t>
            </a:r>
            <a:r>
              <a:rPr sz="2400" spc="-15" dirty="0">
                <a:latin typeface="Perpetua"/>
                <a:cs typeface="Perpetua"/>
              </a:rPr>
              <a:t> </a:t>
            </a:r>
            <a:r>
              <a:rPr sz="2400" dirty="0">
                <a:latin typeface="Perpetua"/>
                <a:cs typeface="Perpetua"/>
              </a:rPr>
              <a:t>nothing</a:t>
            </a:r>
            <a:r>
              <a:rPr sz="2400" spc="-20" dirty="0">
                <a:latin typeface="Perpetua"/>
                <a:cs typeface="Perpetua"/>
              </a:rPr>
              <a:t> </a:t>
            </a:r>
            <a:r>
              <a:rPr sz="2400" dirty="0">
                <a:latin typeface="Perpetua"/>
                <a:cs typeface="Perpetua"/>
              </a:rPr>
              <a:t>to</a:t>
            </a:r>
            <a:r>
              <a:rPr sz="2400" spc="-15" dirty="0">
                <a:latin typeface="Perpetua"/>
                <a:cs typeface="Perpetua"/>
              </a:rPr>
              <a:t> </a:t>
            </a:r>
            <a:r>
              <a:rPr sz="2400" spc="-35" dirty="0">
                <a:latin typeface="Perpetua"/>
                <a:cs typeface="Perpetua"/>
              </a:rPr>
              <a:t>do </a:t>
            </a:r>
            <a:r>
              <a:rPr sz="2400" dirty="0">
                <a:latin typeface="Perpetua"/>
                <a:cs typeface="Perpetua"/>
              </a:rPr>
              <a:t>with</a:t>
            </a:r>
            <a:r>
              <a:rPr sz="2400" spc="-15" dirty="0">
                <a:latin typeface="Perpetua"/>
                <a:cs typeface="Perpetua"/>
              </a:rPr>
              <a:t> </a:t>
            </a:r>
            <a:r>
              <a:rPr sz="2400" spc="-35" dirty="0">
                <a:latin typeface="Perpetua"/>
                <a:cs typeface="Perpetua"/>
              </a:rPr>
              <a:t>another’s.</a:t>
            </a:r>
            <a:r>
              <a:rPr sz="2400" spc="-114" dirty="0">
                <a:latin typeface="Perpetua"/>
                <a:cs typeface="Perpetua"/>
              </a:rPr>
              <a:t> </a:t>
            </a:r>
            <a:r>
              <a:rPr sz="2400" dirty="0">
                <a:latin typeface="Perpetua"/>
                <a:cs typeface="Perpetua"/>
              </a:rPr>
              <a:t>If not,</a:t>
            </a:r>
            <a:r>
              <a:rPr sz="2400" spc="-114" dirty="0">
                <a:latin typeface="Perpetua"/>
                <a:cs typeface="Perpetua"/>
              </a:rPr>
              <a:t> </a:t>
            </a:r>
            <a:r>
              <a:rPr sz="2400" dirty="0">
                <a:latin typeface="Perpetua"/>
                <a:cs typeface="Perpetua"/>
              </a:rPr>
              <a:t>again</a:t>
            </a:r>
            <a:r>
              <a:rPr sz="2400" spc="-10" dirty="0">
                <a:latin typeface="Perpetua"/>
                <a:cs typeface="Perpetua"/>
              </a:rPr>
              <a:t> </a:t>
            </a:r>
            <a:r>
              <a:rPr sz="2400" dirty="0">
                <a:latin typeface="Perpetua"/>
                <a:cs typeface="Perpetua"/>
              </a:rPr>
              <a:t>you </a:t>
            </a:r>
            <a:r>
              <a:rPr sz="2400" spc="-25" dirty="0">
                <a:latin typeface="Perpetua"/>
                <a:cs typeface="Perpetua"/>
              </a:rPr>
              <a:t>get </a:t>
            </a:r>
            <a:r>
              <a:rPr sz="2400" dirty="0">
                <a:latin typeface="Perpetua"/>
                <a:cs typeface="Perpetua"/>
              </a:rPr>
              <a:t>inefficient</a:t>
            </a:r>
            <a:r>
              <a:rPr sz="2400" spc="-95" dirty="0">
                <a:latin typeface="Perpetua"/>
                <a:cs typeface="Perpetua"/>
              </a:rPr>
              <a:t> </a:t>
            </a:r>
            <a:r>
              <a:rPr sz="2400" spc="-10" dirty="0">
                <a:latin typeface="Perpetua"/>
                <a:cs typeface="Perpetua"/>
              </a:rPr>
              <a:t>estimators.</a:t>
            </a:r>
            <a:endParaRPr sz="2400">
              <a:latin typeface="Perpetua"/>
              <a:cs typeface="Perpetua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993444" y="3096005"/>
            <a:ext cx="7319645" cy="23729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93980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latin typeface="Perpetua"/>
                <a:cs typeface="Perpetua"/>
              </a:rPr>
              <a:t>Generally</a:t>
            </a:r>
            <a:r>
              <a:rPr sz="2400" spc="-45" dirty="0">
                <a:latin typeface="Perpetua"/>
                <a:cs typeface="Perpetua"/>
              </a:rPr>
              <a:t> </a:t>
            </a:r>
            <a:r>
              <a:rPr sz="2400" dirty="0">
                <a:latin typeface="Perpetua"/>
                <a:cs typeface="Perpetua"/>
              </a:rPr>
              <a:t>OK</a:t>
            </a:r>
            <a:r>
              <a:rPr sz="2400" spc="-40" dirty="0">
                <a:latin typeface="Perpetua"/>
                <a:cs typeface="Perpetua"/>
              </a:rPr>
              <a:t> </a:t>
            </a:r>
            <a:r>
              <a:rPr sz="2400" dirty="0">
                <a:latin typeface="Perpetua"/>
                <a:cs typeface="Perpetua"/>
              </a:rPr>
              <a:t>in</a:t>
            </a:r>
            <a:r>
              <a:rPr sz="2400" spc="-40" dirty="0">
                <a:latin typeface="Perpetua"/>
                <a:cs typeface="Perpetua"/>
              </a:rPr>
              <a:t> </a:t>
            </a:r>
            <a:r>
              <a:rPr sz="2400" dirty="0">
                <a:latin typeface="Perpetua"/>
                <a:cs typeface="Perpetua"/>
              </a:rPr>
              <a:t>cross</a:t>
            </a:r>
            <a:r>
              <a:rPr sz="2400" spc="-55" dirty="0">
                <a:latin typeface="Perpetua"/>
                <a:cs typeface="Perpetua"/>
              </a:rPr>
              <a:t> </a:t>
            </a:r>
            <a:r>
              <a:rPr sz="2400" dirty="0">
                <a:latin typeface="Perpetua"/>
                <a:cs typeface="Perpetua"/>
              </a:rPr>
              <a:t>sectional</a:t>
            </a:r>
            <a:r>
              <a:rPr sz="2400" spc="-50" dirty="0">
                <a:latin typeface="Perpetua"/>
                <a:cs typeface="Perpetua"/>
              </a:rPr>
              <a:t> </a:t>
            </a:r>
            <a:r>
              <a:rPr sz="2400" dirty="0">
                <a:latin typeface="Perpetua"/>
                <a:cs typeface="Perpetua"/>
              </a:rPr>
              <a:t>data</a:t>
            </a:r>
            <a:r>
              <a:rPr sz="2400" spc="-40" dirty="0">
                <a:latin typeface="Perpetua"/>
                <a:cs typeface="Perpetua"/>
              </a:rPr>
              <a:t> </a:t>
            </a:r>
            <a:r>
              <a:rPr sz="2400" dirty="0">
                <a:latin typeface="Perpetua"/>
                <a:cs typeface="Perpetua"/>
              </a:rPr>
              <a:t>but</a:t>
            </a:r>
            <a:r>
              <a:rPr sz="2400" spc="-55" dirty="0">
                <a:latin typeface="Perpetua"/>
                <a:cs typeface="Perpetua"/>
              </a:rPr>
              <a:t> </a:t>
            </a:r>
            <a:r>
              <a:rPr sz="2400" dirty="0">
                <a:latin typeface="Perpetua"/>
                <a:cs typeface="Perpetua"/>
              </a:rPr>
              <a:t>can</a:t>
            </a:r>
            <a:r>
              <a:rPr sz="2400" spc="-40" dirty="0">
                <a:latin typeface="Perpetua"/>
                <a:cs typeface="Perpetua"/>
              </a:rPr>
              <a:t> </a:t>
            </a:r>
            <a:r>
              <a:rPr sz="2400" dirty="0">
                <a:latin typeface="Perpetua"/>
                <a:cs typeface="Perpetua"/>
              </a:rPr>
              <a:t>be</a:t>
            </a:r>
            <a:r>
              <a:rPr sz="2400" spc="-50" dirty="0">
                <a:latin typeface="Perpetua"/>
                <a:cs typeface="Perpetua"/>
              </a:rPr>
              <a:t> </a:t>
            </a:r>
            <a:r>
              <a:rPr sz="2400" dirty="0">
                <a:latin typeface="Perpetua"/>
                <a:cs typeface="Perpetua"/>
              </a:rPr>
              <a:t>a</a:t>
            </a:r>
            <a:r>
              <a:rPr sz="2400" spc="-40" dirty="0">
                <a:latin typeface="Perpetua"/>
                <a:cs typeface="Perpetua"/>
              </a:rPr>
              <a:t> </a:t>
            </a:r>
            <a:r>
              <a:rPr sz="2400" dirty="0">
                <a:latin typeface="Perpetua"/>
                <a:cs typeface="Perpetua"/>
              </a:rPr>
              <a:t>problem</a:t>
            </a:r>
            <a:r>
              <a:rPr sz="2400" spc="-60" dirty="0">
                <a:latin typeface="Perpetua"/>
                <a:cs typeface="Perpetua"/>
              </a:rPr>
              <a:t> </a:t>
            </a:r>
            <a:r>
              <a:rPr sz="2400" dirty="0">
                <a:latin typeface="Perpetua"/>
                <a:cs typeface="Perpetua"/>
              </a:rPr>
              <a:t>in</a:t>
            </a:r>
            <a:r>
              <a:rPr sz="2400" spc="-40" dirty="0">
                <a:latin typeface="Perpetua"/>
                <a:cs typeface="Perpetua"/>
              </a:rPr>
              <a:t> </a:t>
            </a:r>
            <a:r>
              <a:rPr sz="2400" spc="-20" dirty="0">
                <a:latin typeface="Perpetua"/>
                <a:cs typeface="Perpetua"/>
              </a:rPr>
              <a:t>time </a:t>
            </a:r>
            <a:r>
              <a:rPr sz="2400" spc="-10" dirty="0">
                <a:latin typeface="Perpetua"/>
                <a:cs typeface="Perpetua"/>
              </a:rPr>
              <a:t>series:</a:t>
            </a:r>
            <a:endParaRPr sz="2400">
              <a:latin typeface="Perpetua"/>
              <a:cs typeface="Perpetua"/>
            </a:endParaRPr>
          </a:p>
          <a:p>
            <a:pPr marL="286385" indent="-273685">
              <a:lnSpc>
                <a:spcPct val="100000"/>
              </a:lnSpc>
              <a:spcBef>
                <a:spcPts val="600"/>
              </a:spcBef>
              <a:buClr>
                <a:srgbClr val="D24717"/>
              </a:buClr>
              <a:buSzPct val="85416"/>
              <a:buFont typeface="Segoe UI Symbol"/>
              <a:buChar char="⚫"/>
              <a:tabLst>
                <a:tab pos="286385" algn="l"/>
              </a:tabLst>
            </a:pPr>
            <a:r>
              <a:rPr sz="2400" dirty="0">
                <a:latin typeface="Perpetua"/>
                <a:cs typeface="Perpetua"/>
              </a:rPr>
              <a:t>My</a:t>
            </a:r>
            <a:r>
              <a:rPr sz="2400" spc="-135" dirty="0">
                <a:latin typeface="Perpetua"/>
                <a:cs typeface="Perpetua"/>
              </a:rPr>
              <a:t> </a:t>
            </a:r>
            <a:r>
              <a:rPr sz="2400" spc="-10" dirty="0">
                <a:latin typeface="Perpetua"/>
                <a:cs typeface="Perpetua"/>
              </a:rPr>
              <a:t>“excess”</a:t>
            </a:r>
            <a:r>
              <a:rPr sz="2400" spc="-125" dirty="0">
                <a:latin typeface="Perpetua"/>
                <a:cs typeface="Perpetua"/>
              </a:rPr>
              <a:t> </a:t>
            </a:r>
            <a:r>
              <a:rPr sz="2400" dirty="0">
                <a:latin typeface="Perpetua"/>
                <a:cs typeface="Perpetua"/>
              </a:rPr>
              <a:t>consumption</a:t>
            </a:r>
            <a:r>
              <a:rPr sz="2400" spc="-70" dirty="0">
                <a:latin typeface="Perpetua"/>
                <a:cs typeface="Perpetua"/>
              </a:rPr>
              <a:t> </a:t>
            </a:r>
            <a:r>
              <a:rPr sz="2400" dirty="0">
                <a:latin typeface="Perpetua"/>
                <a:cs typeface="Perpetua"/>
              </a:rPr>
              <a:t>today</a:t>
            </a:r>
            <a:r>
              <a:rPr sz="2400" spc="-50" dirty="0">
                <a:latin typeface="Perpetua"/>
                <a:cs typeface="Perpetua"/>
              </a:rPr>
              <a:t> </a:t>
            </a:r>
            <a:r>
              <a:rPr sz="2400" dirty="0">
                <a:latin typeface="Perpetua"/>
                <a:cs typeface="Perpetua"/>
              </a:rPr>
              <a:t>will</a:t>
            </a:r>
            <a:r>
              <a:rPr sz="2400" spc="-40" dirty="0">
                <a:latin typeface="Perpetua"/>
                <a:cs typeface="Perpetua"/>
              </a:rPr>
              <a:t> </a:t>
            </a:r>
            <a:r>
              <a:rPr sz="2400" spc="-10" dirty="0">
                <a:latin typeface="Perpetua"/>
                <a:cs typeface="Perpetua"/>
              </a:rPr>
              <a:t>probably</a:t>
            </a:r>
            <a:r>
              <a:rPr sz="2400" spc="-60" dirty="0">
                <a:latin typeface="Perpetua"/>
                <a:cs typeface="Perpetua"/>
              </a:rPr>
              <a:t> </a:t>
            </a:r>
            <a:r>
              <a:rPr sz="2400" dirty="0">
                <a:latin typeface="Perpetua"/>
                <a:cs typeface="Perpetua"/>
              </a:rPr>
              <a:t>affect</a:t>
            </a:r>
            <a:r>
              <a:rPr sz="2400" spc="-35" dirty="0">
                <a:latin typeface="Perpetua"/>
                <a:cs typeface="Perpetua"/>
              </a:rPr>
              <a:t> </a:t>
            </a:r>
            <a:r>
              <a:rPr sz="2400" dirty="0">
                <a:latin typeface="Perpetua"/>
                <a:cs typeface="Perpetua"/>
              </a:rPr>
              <a:t>how</a:t>
            </a:r>
            <a:r>
              <a:rPr sz="2400" spc="-50" dirty="0">
                <a:latin typeface="Perpetua"/>
                <a:cs typeface="Perpetua"/>
              </a:rPr>
              <a:t> </a:t>
            </a:r>
            <a:r>
              <a:rPr sz="2400" dirty="0">
                <a:latin typeface="Perpetua"/>
                <a:cs typeface="Perpetua"/>
              </a:rPr>
              <a:t>much</a:t>
            </a:r>
            <a:r>
              <a:rPr sz="2400" spc="-40" dirty="0">
                <a:latin typeface="Perpetua"/>
                <a:cs typeface="Perpetua"/>
              </a:rPr>
              <a:t> </a:t>
            </a:r>
            <a:r>
              <a:rPr sz="2400" spc="-50" dirty="0">
                <a:latin typeface="Perpetua"/>
                <a:cs typeface="Perpetua"/>
              </a:rPr>
              <a:t>I</a:t>
            </a:r>
            <a:endParaRPr sz="2400">
              <a:latin typeface="Perpetua"/>
              <a:cs typeface="Perpetua"/>
            </a:endParaRPr>
          </a:p>
          <a:p>
            <a:pPr marL="286385">
              <a:lnSpc>
                <a:spcPct val="100000"/>
              </a:lnSpc>
            </a:pPr>
            <a:r>
              <a:rPr sz="2400" dirty="0">
                <a:latin typeface="Perpetua"/>
                <a:cs typeface="Perpetua"/>
              </a:rPr>
              <a:t>will</a:t>
            </a:r>
            <a:r>
              <a:rPr sz="2400" spc="-30" dirty="0">
                <a:latin typeface="Perpetua"/>
                <a:cs typeface="Perpetua"/>
              </a:rPr>
              <a:t> </a:t>
            </a:r>
            <a:r>
              <a:rPr sz="2400" dirty="0">
                <a:latin typeface="Perpetua"/>
                <a:cs typeface="Perpetua"/>
              </a:rPr>
              <a:t>consume</a:t>
            </a:r>
            <a:r>
              <a:rPr sz="2400" spc="-45" dirty="0">
                <a:latin typeface="Perpetua"/>
                <a:cs typeface="Perpetua"/>
              </a:rPr>
              <a:t> </a:t>
            </a:r>
            <a:r>
              <a:rPr sz="2400" spc="-10" dirty="0">
                <a:latin typeface="Perpetua"/>
                <a:cs typeface="Perpetua"/>
              </a:rPr>
              <a:t>tomorrow!</a:t>
            </a:r>
            <a:endParaRPr sz="2400">
              <a:latin typeface="Perpetua"/>
              <a:cs typeface="Perpetua"/>
            </a:endParaRPr>
          </a:p>
          <a:p>
            <a:pPr marL="286385" indent="-273685">
              <a:lnSpc>
                <a:spcPct val="100000"/>
              </a:lnSpc>
              <a:spcBef>
                <a:spcPts val="600"/>
              </a:spcBef>
              <a:buClr>
                <a:srgbClr val="D24717"/>
              </a:buClr>
              <a:buSzPct val="85416"/>
              <a:buFont typeface="Segoe UI Symbol"/>
              <a:buChar char="⚫"/>
              <a:tabLst>
                <a:tab pos="286385" algn="l"/>
              </a:tabLst>
            </a:pPr>
            <a:r>
              <a:rPr sz="2400" dirty="0">
                <a:latin typeface="Perpetua"/>
                <a:cs typeface="Perpetua"/>
              </a:rPr>
              <a:t>The</a:t>
            </a:r>
            <a:r>
              <a:rPr sz="2400" spc="-30" dirty="0">
                <a:latin typeface="Perpetua"/>
                <a:cs typeface="Perpetua"/>
              </a:rPr>
              <a:t> </a:t>
            </a:r>
            <a:r>
              <a:rPr sz="2400" dirty="0">
                <a:latin typeface="Perpetua"/>
                <a:cs typeface="Perpetua"/>
              </a:rPr>
              <a:t>effects</a:t>
            </a:r>
            <a:r>
              <a:rPr sz="2400" spc="-15" dirty="0">
                <a:latin typeface="Perpetua"/>
                <a:cs typeface="Perpetua"/>
              </a:rPr>
              <a:t> </a:t>
            </a:r>
            <a:r>
              <a:rPr sz="2400" dirty="0">
                <a:latin typeface="Perpetua"/>
                <a:cs typeface="Perpetua"/>
              </a:rPr>
              <a:t>of</a:t>
            </a:r>
            <a:r>
              <a:rPr sz="2400" spc="-20" dirty="0">
                <a:latin typeface="Perpetua"/>
                <a:cs typeface="Perpetua"/>
              </a:rPr>
              <a:t> </a:t>
            </a:r>
            <a:r>
              <a:rPr sz="2400" dirty="0">
                <a:latin typeface="Perpetua"/>
                <a:cs typeface="Perpetua"/>
              </a:rPr>
              <a:t>this</a:t>
            </a:r>
            <a:r>
              <a:rPr sz="2400" spc="-25" dirty="0">
                <a:latin typeface="Perpetua"/>
                <a:cs typeface="Perpetua"/>
              </a:rPr>
              <a:t> </a:t>
            </a:r>
            <a:r>
              <a:rPr sz="2400" spc="-30" dirty="0">
                <a:latin typeface="Perpetua"/>
                <a:cs typeface="Perpetua"/>
              </a:rPr>
              <a:t>year’s</a:t>
            </a:r>
            <a:r>
              <a:rPr sz="2400" spc="-15" dirty="0">
                <a:latin typeface="Perpetua"/>
                <a:cs typeface="Perpetua"/>
              </a:rPr>
              <a:t> </a:t>
            </a:r>
            <a:r>
              <a:rPr sz="2400" dirty="0">
                <a:latin typeface="Perpetua"/>
                <a:cs typeface="Perpetua"/>
              </a:rPr>
              <a:t>pandemic</a:t>
            </a:r>
            <a:r>
              <a:rPr sz="2400" spc="-40" dirty="0">
                <a:latin typeface="Perpetua"/>
                <a:cs typeface="Perpetua"/>
              </a:rPr>
              <a:t> </a:t>
            </a:r>
            <a:r>
              <a:rPr sz="2400" dirty="0">
                <a:latin typeface="Perpetua"/>
                <a:cs typeface="Perpetua"/>
              </a:rPr>
              <a:t>are</a:t>
            </a:r>
            <a:r>
              <a:rPr sz="2400" spc="-15" dirty="0">
                <a:latin typeface="Perpetua"/>
                <a:cs typeface="Perpetua"/>
              </a:rPr>
              <a:t> </a:t>
            </a:r>
            <a:r>
              <a:rPr sz="2400" dirty="0">
                <a:latin typeface="Perpetua"/>
                <a:cs typeface="Perpetua"/>
              </a:rPr>
              <a:t>going</a:t>
            </a:r>
            <a:r>
              <a:rPr sz="2400" spc="-15" dirty="0">
                <a:latin typeface="Perpetua"/>
                <a:cs typeface="Perpetua"/>
              </a:rPr>
              <a:t> </a:t>
            </a:r>
            <a:r>
              <a:rPr sz="2400" dirty="0">
                <a:latin typeface="Perpetua"/>
                <a:cs typeface="Perpetua"/>
              </a:rPr>
              <a:t>to</a:t>
            </a:r>
            <a:r>
              <a:rPr sz="2400" spc="-20" dirty="0">
                <a:latin typeface="Perpetua"/>
                <a:cs typeface="Perpetua"/>
              </a:rPr>
              <a:t> </a:t>
            </a:r>
            <a:r>
              <a:rPr sz="2400" dirty="0">
                <a:latin typeface="Perpetua"/>
                <a:cs typeface="Perpetua"/>
              </a:rPr>
              <a:t>be</a:t>
            </a:r>
            <a:r>
              <a:rPr sz="2400" spc="-25" dirty="0">
                <a:latin typeface="Perpetua"/>
                <a:cs typeface="Perpetua"/>
              </a:rPr>
              <a:t> </a:t>
            </a:r>
            <a:r>
              <a:rPr sz="2400" dirty="0">
                <a:latin typeface="Perpetua"/>
                <a:cs typeface="Perpetua"/>
              </a:rPr>
              <a:t>felt</a:t>
            </a:r>
            <a:r>
              <a:rPr sz="2400" spc="-20" dirty="0">
                <a:latin typeface="Perpetua"/>
                <a:cs typeface="Perpetua"/>
              </a:rPr>
              <a:t> </a:t>
            </a:r>
            <a:r>
              <a:rPr sz="2400" dirty="0">
                <a:latin typeface="Perpetua"/>
                <a:cs typeface="Perpetua"/>
              </a:rPr>
              <a:t>for</a:t>
            </a:r>
            <a:r>
              <a:rPr sz="2400" spc="-25" dirty="0">
                <a:latin typeface="Perpetua"/>
                <a:cs typeface="Perpetua"/>
              </a:rPr>
              <a:t> </a:t>
            </a:r>
            <a:r>
              <a:rPr sz="2400" dirty="0">
                <a:latin typeface="Perpetua"/>
                <a:cs typeface="Perpetua"/>
              </a:rPr>
              <a:t>a</a:t>
            </a:r>
            <a:r>
              <a:rPr sz="2400" spc="-20" dirty="0">
                <a:latin typeface="Perpetua"/>
                <a:cs typeface="Perpetua"/>
              </a:rPr>
              <a:t> long</a:t>
            </a:r>
            <a:endParaRPr sz="2400">
              <a:latin typeface="Perpetua"/>
              <a:cs typeface="Perpetua"/>
            </a:endParaRPr>
          </a:p>
          <a:p>
            <a:pPr marL="286385">
              <a:lnSpc>
                <a:spcPct val="100000"/>
              </a:lnSpc>
              <a:spcBef>
                <a:spcPts val="5"/>
              </a:spcBef>
            </a:pPr>
            <a:r>
              <a:rPr sz="2400" spc="-10" dirty="0">
                <a:latin typeface="Perpetua"/>
                <a:cs typeface="Perpetua"/>
              </a:rPr>
              <a:t>time.</a:t>
            </a:r>
            <a:endParaRPr sz="2400">
              <a:latin typeface="Perpetua"/>
              <a:cs typeface="Perpetua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934211" y="1412747"/>
            <a:ext cx="2665730" cy="1369060"/>
          </a:xfrm>
          <a:prstGeom prst="rect">
            <a:avLst/>
          </a:prstGeom>
          <a:solidFill>
            <a:srgbClr val="D24717"/>
          </a:solidFill>
          <a:ln w="12700">
            <a:solidFill>
              <a:srgbClr val="9B310D"/>
            </a:solidFill>
          </a:ln>
        </p:spPr>
        <p:txBody>
          <a:bodyPr vert="horz" wrap="square" lIns="0" tIns="92710" rIns="0" bIns="0" rtlCol="0">
            <a:spAutoFit/>
          </a:bodyPr>
          <a:lstStyle/>
          <a:p>
            <a:pPr marL="107314" marR="102235" indent="3175" algn="ctr">
              <a:lnSpc>
                <a:spcPct val="100000"/>
              </a:lnSpc>
              <a:spcBef>
                <a:spcPts val="730"/>
              </a:spcBef>
            </a:pPr>
            <a:r>
              <a:rPr sz="2400" dirty="0">
                <a:latin typeface="Perpetua"/>
                <a:cs typeface="Perpetua"/>
              </a:rPr>
              <a:t>The</a:t>
            </a:r>
            <a:r>
              <a:rPr sz="2400" spc="15" dirty="0">
                <a:latin typeface="Perpetua"/>
                <a:cs typeface="Perpetua"/>
              </a:rPr>
              <a:t> </a:t>
            </a:r>
            <a:r>
              <a:rPr sz="2400" dirty="0">
                <a:latin typeface="Perpetua"/>
                <a:cs typeface="Perpetua"/>
              </a:rPr>
              <a:t>errors</a:t>
            </a:r>
            <a:r>
              <a:rPr sz="2400" spc="25" dirty="0">
                <a:latin typeface="Perpetua"/>
                <a:cs typeface="Perpetua"/>
              </a:rPr>
              <a:t> </a:t>
            </a:r>
            <a:r>
              <a:rPr sz="2400" spc="-25" dirty="0">
                <a:latin typeface="Perpetua"/>
                <a:cs typeface="Perpetua"/>
              </a:rPr>
              <a:t>are </a:t>
            </a:r>
            <a:r>
              <a:rPr sz="2400" dirty="0">
                <a:latin typeface="Perpetua"/>
                <a:cs typeface="Perpetua"/>
              </a:rPr>
              <a:t>independent</a:t>
            </a:r>
            <a:r>
              <a:rPr sz="2400" spc="-90" dirty="0">
                <a:latin typeface="Perpetua"/>
                <a:cs typeface="Perpetua"/>
              </a:rPr>
              <a:t> </a:t>
            </a:r>
            <a:r>
              <a:rPr sz="2400" dirty="0">
                <a:latin typeface="Perpetua"/>
                <a:cs typeface="Perpetua"/>
              </a:rPr>
              <a:t>from</a:t>
            </a:r>
            <a:r>
              <a:rPr sz="2400" spc="-80" dirty="0">
                <a:latin typeface="Perpetua"/>
                <a:cs typeface="Perpetua"/>
              </a:rPr>
              <a:t> </a:t>
            </a:r>
            <a:r>
              <a:rPr sz="2400" spc="-25" dirty="0">
                <a:latin typeface="Perpetua"/>
                <a:cs typeface="Perpetua"/>
              </a:rPr>
              <a:t>one </a:t>
            </a:r>
            <a:r>
              <a:rPr sz="2400" spc="-10" dirty="0">
                <a:latin typeface="Perpetua"/>
                <a:cs typeface="Perpetua"/>
              </a:rPr>
              <a:t>another</a:t>
            </a:r>
            <a:endParaRPr sz="2400">
              <a:latin typeface="Perpetua"/>
              <a:cs typeface="Perpetua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3707891" y="1879092"/>
            <a:ext cx="864235" cy="76200"/>
          </a:xfrm>
          <a:custGeom>
            <a:avLst/>
            <a:gdLst/>
            <a:ahLst/>
            <a:cxnLst/>
            <a:rect l="l" t="t" r="r" b="b"/>
            <a:pathLst>
              <a:path w="864235" h="76200">
                <a:moveTo>
                  <a:pt x="787908" y="0"/>
                </a:moveTo>
                <a:lnTo>
                  <a:pt x="787908" y="76200"/>
                </a:lnTo>
                <a:lnTo>
                  <a:pt x="851408" y="44450"/>
                </a:lnTo>
                <a:lnTo>
                  <a:pt x="800608" y="44450"/>
                </a:lnTo>
                <a:lnTo>
                  <a:pt x="800608" y="31750"/>
                </a:lnTo>
                <a:lnTo>
                  <a:pt x="851408" y="31750"/>
                </a:lnTo>
                <a:lnTo>
                  <a:pt x="787908" y="0"/>
                </a:lnTo>
                <a:close/>
              </a:path>
              <a:path w="864235" h="76200">
                <a:moveTo>
                  <a:pt x="787908" y="31750"/>
                </a:moveTo>
                <a:lnTo>
                  <a:pt x="0" y="31750"/>
                </a:lnTo>
                <a:lnTo>
                  <a:pt x="0" y="44450"/>
                </a:lnTo>
                <a:lnTo>
                  <a:pt x="787908" y="44450"/>
                </a:lnTo>
                <a:lnTo>
                  <a:pt x="787908" y="31750"/>
                </a:lnTo>
                <a:close/>
              </a:path>
              <a:path w="864235" h="76200">
                <a:moveTo>
                  <a:pt x="851408" y="31750"/>
                </a:moveTo>
                <a:lnTo>
                  <a:pt x="800608" y="31750"/>
                </a:lnTo>
                <a:lnTo>
                  <a:pt x="800608" y="44450"/>
                </a:lnTo>
                <a:lnTo>
                  <a:pt x="851408" y="44450"/>
                </a:lnTo>
                <a:lnTo>
                  <a:pt x="864108" y="38100"/>
                </a:lnTo>
                <a:lnTo>
                  <a:pt x="851408" y="31750"/>
                </a:lnTo>
                <a:close/>
              </a:path>
            </a:pathLst>
          </a:custGeom>
          <a:solidFill>
            <a:srgbClr val="AE340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 vert="horz" wrap="square" lIns="0" tIns="70230" rIns="0" bIns="0" rtlCol="0">
            <a:spAutoFit/>
          </a:bodyPr>
          <a:lstStyle/>
          <a:p>
            <a:pPr marL="182245">
              <a:lnSpc>
                <a:spcPct val="100000"/>
              </a:lnSpc>
              <a:spcBef>
                <a:spcPts val="85"/>
              </a:spcBef>
            </a:pPr>
            <a:fld id="{81D60167-4931-47E6-BA6A-407CBD079E47}" type="slidenum">
              <a:rPr spc="-25" dirty="0"/>
              <a:t>33</a:t>
            </a:fld>
            <a:endParaRPr spc="-25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8532876" y="6164579"/>
            <a:ext cx="457200" cy="457200"/>
          </a:xfrm>
          <a:custGeom>
            <a:avLst/>
            <a:gdLst/>
            <a:ahLst/>
            <a:cxnLst/>
            <a:rect l="l" t="t" r="r" b="b"/>
            <a:pathLst>
              <a:path w="457200" h="457200">
                <a:moveTo>
                  <a:pt x="228600" y="0"/>
                </a:moveTo>
                <a:lnTo>
                  <a:pt x="182533" y="4644"/>
                </a:lnTo>
                <a:lnTo>
                  <a:pt x="139624" y="17964"/>
                </a:lnTo>
                <a:lnTo>
                  <a:pt x="100793" y="39041"/>
                </a:lnTo>
                <a:lnTo>
                  <a:pt x="66960" y="66955"/>
                </a:lnTo>
                <a:lnTo>
                  <a:pt x="39045" y="100788"/>
                </a:lnTo>
                <a:lnTo>
                  <a:pt x="17966" y="139619"/>
                </a:lnTo>
                <a:lnTo>
                  <a:pt x="4644" y="182529"/>
                </a:lnTo>
                <a:lnTo>
                  <a:pt x="0" y="228600"/>
                </a:lnTo>
                <a:lnTo>
                  <a:pt x="4644" y="274670"/>
                </a:lnTo>
                <a:lnTo>
                  <a:pt x="17966" y="317580"/>
                </a:lnTo>
                <a:lnTo>
                  <a:pt x="39045" y="356411"/>
                </a:lnTo>
                <a:lnTo>
                  <a:pt x="66960" y="390244"/>
                </a:lnTo>
                <a:lnTo>
                  <a:pt x="100793" y="418158"/>
                </a:lnTo>
                <a:lnTo>
                  <a:pt x="139624" y="439235"/>
                </a:lnTo>
                <a:lnTo>
                  <a:pt x="182533" y="452555"/>
                </a:lnTo>
                <a:lnTo>
                  <a:pt x="228600" y="457200"/>
                </a:lnTo>
                <a:lnTo>
                  <a:pt x="274666" y="452555"/>
                </a:lnTo>
                <a:lnTo>
                  <a:pt x="317575" y="439235"/>
                </a:lnTo>
                <a:lnTo>
                  <a:pt x="356406" y="418158"/>
                </a:lnTo>
                <a:lnTo>
                  <a:pt x="390239" y="390244"/>
                </a:lnTo>
                <a:lnTo>
                  <a:pt x="418154" y="356411"/>
                </a:lnTo>
                <a:lnTo>
                  <a:pt x="439233" y="317580"/>
                </a:lnTo>
                <a:lnTo>
                  <a:pt x="452555" y="274670"/>
                </a:lnTo>
                <a:lnTo>
                  <a:pt x="457200" y="228600"/>
                </a:lnTo>
                <a:lnTo>
                  <a:pt x="452555" y="182529"/>
                </a:lnTo>
                <a:lnTo>
                  <a:pt x="439233" y="139619"/>
                </a:lnTo>
                <a:lnTo>
                  <a:pt x="418154" y="100788"/>
                </a:lnTo>
                <a:lnTo>
                  <a:pt x="390239" y="66955"/>
                </a:lnTo>
                <a:lnTo>
                  <a:pt x="356406" y="39041"/>
                </a:lnTo>
                <a:lnTo>
                  <a:pt x="317575" y="17964"/>
                </a:lnTo>
                <a:lnTo>
                  <a:pt x="274666" y="4644"/>
                </a:lnTo>
                <a:lnTo>
                  <a:pt x="228600" y="0"/>
                </a:lnTo>
                <a:close/>
              </a:path>
            </a:pathLst>
          </a:custGeom>
          <a:solidFill>
            <a:srgbClr val="D2471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4276725" y="830326"/>
            <a:ext cx="3484879" cy="887730"/>
          </a:xfrm>
          <a:prstGeom prst="rect">
            <a:avLst/>
          </a:prstGeom>
        </p:spPr>
        <p:txBody>
          <a:bodyPr vert="horz" wrap="square" lIns="0" tIns="40005" rIns="0" bIns="0" rtlCol="0">
            <a:spAutoFit/>
          </a:bodyPr>
          <a:lstStyle/>
          <a:p>
            <a:pPr marL="12700" marR="5080">
              <a:lnSpc>
                <a:spcPct val="91200"/>
              </a:lnSpc>
              <a:spcBef>
                <a:spcPts val="315"/>
              </a:spcBef>
            </a:pPr>
            <a:r>
              <a:rPr sz="2000" dirty="0">
                <a:latin typeface="Perpetua"/>
                <a:cs typeface="Perpetua"/>
              </a:rPr>
              <a:t>Also</a:t>
            </a:r>
            <a:r>
              <a:rPr sz="2000" spc="-40" dirty="0">
                <a:latin typeface="Perpetua"/>
                <a:cs typeface="Perpetua"/>
              </a:rPr>
              <a:t> </a:t>
            </a:r>
            <a:r>
              <a:rPr sz="2000" dirty="0">
                <a:latin typeface="Perpetua"/>
                <a:cs typeface="Perpetua"/>
              </a:rPr>
              <a:t>known</a:t>
            </a:r>
            <a:r>
              <a:rPr sz="2000" spc="-35" dirty="0">
                <a:latin typeface="Perpetua"/>
                <a:cs typeface="Perpetua"/>
              </a:rPr>
              <a:t> </a:t>
            </a:r>
            <a:r>
              <a:rPr sz="2000" dirty="0">
                <a:latin typeface="Perpetua"/>
                <a:cs typeface="Perpetua"/>
              </a:rPr>
              <a:t>as</a:t>
            </a:r>
            <a:r>
              <a:rPr sz="2000" spc="-25" dirty="0">
                <a:latin typeface="Perpetua"/>
                <a:cs typeface="Perpetua"/>
              </a:rPr>
              <a:t> </a:t>
            </a:r>
            <a:r>
              <a:rPr sz="2000" dirty="0">
                <a:latin typeface="Perpetua"/>
                <a:cs typeface="Perpetua"/>
              </a:rPr>
              <a:t>exogeneity</a:t>
            </a:r>
            <a:r>
              <a:rPr sz="2000" spc="-25" dirty="0">
                <a:latin typeface="Perpetua"/>
                <a:cs typeface="Perpetua"/>
              </a:rPr>
              <a:t> </a:t>
            </a:r>
            <a:r>
              <a:rPr sz="2000" dirty="0">
                <a:latin typeface="Perpetua"/>
                <a:cs typeface="Perpetua"/>
              </a:rPr>
              <a:t>of</a:t>
            </a:r>
            <a:r>
              <a:rPr sz="2000" spc="-25" dirty="0">
                <a:latin typeface="Perpetua"/>
                <a:cs typeface="Perpetua"/>
              </a:rPr>
              <a:t> the </a:t>
            </a:r>
            <a:r>
              <a:rPr sz="2000" dirty="0">
                <a:latin typeface="Perpetua"/>
                <a:cs typeface="Perpetua"/>
              </a:rPr>
              <a:t>independent</a:t>
            </a:r>
            <a:r>
              <a:rPr sz="2000" spc="-20" dirty="0">
                <a:latin typeface="Perpetua"/>
                <a:cs typeface="Perpetua"/>
              </a:rPr>
              <a:t> </a:t>
            </a:r>
            <a:r>
              <a:rPr sz="2000" spc="-10" dirty="0">
                <a:latin typeface="Perpetua"/>
                <a:cs typeface="Perpetua"/>
              </a:rPr>
              <a:t>variables:</a:t>
            </a:r>
            <a:r>
              <a:rPr sz="2000" spc="-95" dirty="0">
                <a:latin typeface="Perpetua"/>
                <a:cs typeface="Perpetua"/>
              </a:rPr>
              <a:t> </a:t>
            </a:r>
            <a:r>
              <a:rPr sz="2000" dirty="0">
                <a:latin typeface="Perpetua"/>
                <a:cs typeface="Perpetua"/>
              </a:rPr>
              <a:t>their</a:t>
            </a:r>
            <a:r>
              <a:rPr sz="2000" spc="-20" dirty="0">
                <a:latin typeface="Perpetua"/>
                <a:cs typeface="Perpetua"/>
              </a:rPr>
              <a:t> </a:t>
            </a:r>
            <a:r>
              <a:rPr sz="2000" dirty="0">
                <a:latin typeface="Perpetua"/>
                <a:cs typeface="Perpetua"/>
              </a:rPr>
              <a:t>effect</a:t>
            </a:r>
            <a:r>
              <a:rPr sz="2000" spc="445" dirty="0">
                <a:latin typeface="Perpetua"/>
                <a:cs typeface="Perpetua"/>
              </a:rPr>
              <a:t> </a:t>
            </a:r>
            <a:r>
              <a:rPr sz="2000" spc="-25" dirty="0">
                <a:latin typeface="Perpetua"/>
                <a:cs typeface="Perpetua"/>
              </a:rPr>
              <a:t>on </a:t>
            </a:r>
            <a:r>
              <a:rPr sz="2000" dirty="0">
                <a:latin typeface="Perpetua"/>
                <a:cs typeface="Perpetua"/>
              </a:rPr>
              <a:t>Y</a:t>
            </a:r>
            <a:r>
              <a:rPr sz="2000" spc="-35" dirty="0">
                <a:latin typeface="Perpetua"/>
                <a:cs typeface="Perpetua"/>
              </a:rPr>
              <a:t> </a:t>
            </a:r>
            <a:r>
              <a:rPr sz="2000" dirty="0">
                <a:latin typeface="Perpetua"/>
                <a:cs typeface="Perpetua"/>
              </a:rPr>
              <a:t>is</a:t>
            </a:r>
            <a:r>
              <a:rPr sz="2000" spc="-20" dirty="0">
                <a:latin typeface="Perpetua"/>
                <a:cs typeface="Perpetua"/>
              </a:rPr>
              <a:t> </a:t>
            </a:r>
            <a:r>
              <a:rPr sz="2000" dirty="0">
                <a:latin typeface="Perpetua"/>
                <a:cs typeface="Perpetua"/>
              </a:rPr>
              <a:t>direct</a:t>
            </a:r>
            <a:r>
              <a:rPr sz="2000" spc="-10" dirty="0">
                <a:latin typeface="Perpetua"/>
                <a:cs typeface="Perpetua"/>
              </a:rPr>
              <a:t> </a:t>
            </a:r>
            <a:r>
              <a:rPr sz="2000" dirty="0">
                <a:latin typeface="Perpetua"/>
                <a:cs typeface="Perpetua"/>
              </a:rPr>
              <a:t>and</a:t>
            </a:r>
            <a:r>
              <a:rPr sz="2000" spc="-40" dirty="0">
                <a:latin typeface="Perpetua"/>
                <a:cs typeface="Perpetua"/>
              </a:rPr>
              <a:t> </a:t>
            </a:r>
            <a:r>
              <a:rPr sz="2000" dirty="0">
                <a:latin typeface="Perpetua"/>
                <a:cs typeface="Perpetua"/>
              </a:rPr>
              <a:t>unrelated</a:t>
            </a:r>
            <a:r>
              <a:rPr sz="2000" spc="-35" dirty="0">
                <a:latin typeface="Perpetua"/>
                <a:cs typeface="Perpetua"/>
              </a:rPr>
              <a:t> </a:t>
            </a:r>
            <a:r>
              <a:rPr sz="2000" dirty="0">
                <a:latin typeface="Perpetua"/>
                <a:cs typeface="Perpetua"/>
              </a:rPr>
              <a:t>to</a:t>
            </a:r>
            <a:r>
              <a:rPr sz="2000" spc="-40" dirty="0">
                <a:latin typeface="Perpetua"/>
                <a:cs typeface="Perpetua"/>
              </a:rPr>
              <a:t> </a:t>
            </a:r>
            <a:r>
              <a:rPr sz="2000" dirty="0">
                <a:latin typeface="Perpetua"/>
                <a:cs typeface="Perpetua"/>
              </a:rPr>
              <a:t>the</a:t>
            </a:r>
            <a:r>
              <a:rPr sz="2000" spc="-30" dirty="0">
                <a:latin typeface="Perpetua"/>
                <a:cs typeface="Perpetua"/>
              </a:rPr>
              <a:t> </a:t>
            </a:r>
            <a:r>
              <a:rPr sz="2000" spc="-10" dirty="0">
                <a:latin typeface="Perpetua"/>
                <a:cs typeface="Perpetua"/>
              </a:rPr>
              <a:t>error:</a:t>
            </a:r>
            <a:endParaRPr sz="2000">
              <a:latin typeface="Perpetua"/>
              <a:cs typeface="Perpetua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618540" y="3950970"/>
            <a:ext cx="7888605" cy="879475"/>
          </a:xfrm>
          <a:prstGeom prst="rect">
            <a:avLst/>
          </a:prstGeom>
        </p:spPr>
        <p:txBody>
          <a:bodyPr vert="horz" wrap="square" lIns="0" tIns="47625" rIns="0" bIns="0" rtlCol="0">
            <a:spAutoFit/>
          </a:bodyPr>
          <a:lstStyle/>
          <a:p>
            <a:pPr marL="12700" marR="5080">
              <a:lnSpc>
                <a:spcPts val="2160"/>
              </a:lnSpc>
              <a:spcBef>
                <a:spcPts val="375"/>
              </a:spcBef>
            </a:pPr>
            <a:r>
              <a:rPr sz="2000" dirty="0">
                <a:latin typeface="Perpetua"/>
                <a:cs typeface="Perpetua"/>
              </a:rPr>
              <a:t>If</a:t>
            </a:r>
            <a:r>
              <a:rPr sz="2000" spc="-20" dirty="0">
                <a:latin typeface="Perpetua"/>
                <a:cs typeface="Perpetua"/>
              </a:rPr>
              <a:t> </a:t>
            </a:r>
            <a:r>
              <a:rPr sz="2000" dirty="0">
                <a:latin typeface="Perpetua"/>
                <a:cs typeface="Perpetua"/>
              </a:rPr>
              <a:t>X</a:t>
            </a:r>
            <a:r>
              <a:rPr sz="2000" spc="-20" dirty="0">
                <a:latin typeface="Perpetua"/>
                <a:cs typeface="Perpetua"/>
              </a:rPr>
              <a:t> </a:t>
            </a:r>
            <a:r>
              <a:rPr sz="2000" dirty="0">
                <a:latin typeface="Perpetua"/>
                <a:cs typeface="Perpetua"/>
              </a:rPr>
              <a:t>and</a:t>
            </a:r>
            <a:r>
              <a:rPr sz="2000" spc="-30" dirty="0">
                <a:latin typeface="Perpetua"/>
                <a:cs typeface="Perpetua"/>
              </a:rPr>
              <a:t> </a:t>
            </a:r>
            <a:r>
              <a:rPr sz="2000" dirty="0">
                <a:latin typeface="Perpetua"/>
                <a:cs typeface="Perpetua"/>
              </a:rPr>
              <a:t>u</a:t>
            </a:r>
            <a:r>
              <a:rPr sz="2000" spc="-35" dirty="0">
                <a:latin typeface="Perpetua"/>
                <a:cs typeface="Perpetua"/>
              </a:rPr>
              <a:t> </a:t>
            </a:r>
            <a:r>
              <a:rPr sz="2000" dirty="0">
                <a:latin typeface="Perpetua"/>
                <a:cs typeface="Perpetua"/>
              </a:rPr>
              <a:t>are</a:t>
            </a:r>
            <a:r>
              <a:rPr sz="2000" spc="-20" dirty="0">
                <a:latin typeface="Perpetua"/>
                <a:cs typeface="Perpetua"/>
              </a:rPr>
              <a:t> </a:t>
            </a:r>
            <a:r>
              <a:rPr sz="2000" dirty="0">
                <a:latin typeface="Perpetua"/>
                <a:cs typeface="Perpetua"/>
              </a:rPr>
              <a:t>correlated</a:t>
            </a:r>
            <a:r>
              <a:rPr sz="2000" spc="-10" dirty="0">
                <a:latin typeface="Perpetua"/>
                <a:cs typeface="Perpetua"/>
              </a:rPr>
              <a:t> </a:t>
            </a:r>
            <a:r>
              <a:rPr sz="2000" dirty="0">
                <a:latin typeface="Perpetua"/>
                <a:cs typeface="Perpetua"/>
              </a:rPr>
              <a:t>then</a:t>
            </a:r>
            <a:r>
              <a:rPr sz="2000" spc="-30" dirty="0">
                <a:latin typeface="Perpetua"/>
                <a:cs typeface="Perpetua"/>
              </a:rPr>
              <a:t> </a:t>
            </a:r>
            <a:r>
              <a:rPr sz="2000" dirty="0">
                <a:latin typeface="Perpetua"/>
                <a:cs typeface="Perpetua"/>
              </a:rPr>
              <a:t>the</a:t>
            </a:r>
            <a:r>
              <a:rPr sz="2000" spc="-20" dirty="0">
                <a:latin typeface="Perpetua"/>
                <a:cs typeface="Perpetua"/>
              </a:rPr>
              <a:t> </a:t>
            </a:r>
            <a:r>
              <a:rPr sz="2000" dirty="0">
                <a:latin typeface="Perpetua"/>
                <a:cs typeface="Perpetua"/>
              </a:rPr>
              <a:t>OLS</a:t>
            </a:r>
            <a:r>
              <a:rPr sz="2000" spc="-30" dirty="0">
                <a:latin typeface="Perpetua"/>
                <a:cs typeface="Perpetua"/>
              </a:rPr>
              <a:t> </a:t>
            </a:r>
            <a:r>
              <a:rPr sz="2000" dirty="0">
                <a:latin typeface="Perpetua"/>
                <a:cs typeface="Perpetua"/>
              </a:rPr>
              <a:t>estimators</a:t>
            </a:r>
            <a:r>
              <a:rPr sz="2000" spc="-20" dirty="0">
                <a:latin typeface="Perpetua"/>
                <a:cs typeface="Perpetua"/>
              </a:rPr>
              <a:t> </a:t>
            </a:r>
            <a:r>
              <a:rPr sz="2000" dirty="0">
                <a:latin typeface="Perpetua"/>
                <a:cs typeface="Perpetua"/>
              </a:rPr>
              <a:t>will</a:t>
            </a:r>
            <a:r>
              <a:rPr sz="2000" spc="-20" dirty="0">
                <a:latin typeface="Perpetua"/>
                <a:cs typeface="Perpetua"/>
              </a:rPr>
              <a:t> </a:t>
            </a:r>
            <a:r>
              <a:rPr sz="2000" dirty="0">
                <a:latin typeface="Perpetua"/>
                <a:cs typeface="Perpetua"/>
              </a:rPr>
              <a:t>attribute</a:t>
            </a:r>
            <a:r>
              <a:rPr sz="2000" spc="-5" dirty="0">
                <a:latin typeface="Perpetua"/>
                <a:cs typeface="Perpetua"/>
              </a:rPr>
              <a:t> </a:t>
            </a:r>
            <a:r>
              <a:rPr sz="2000" dirty="0">
                <a:latin typeface="Perpetua"/>
                <a:cs typeface="Perpetua"/>
              </a:rPr>
              <a:t>to</a:t>
            </a:r>
            <a:r>
              <a:rPr sz="2000" spc="-30" dirty="0">
                <a:latin typeface="Perpetua"/>
                <a:cs typeface="Perpetua"/>
              </a:rPr>
              <a:t> </a:t>
            </a:r>
            <a:r>
              <a:rPr sz="2000" dirty="0">
                <a:latin typeface="Perpetua"/>
                <a:cs typeface="Perpetua"/>
              </a:rPr>
              <a:t>X</a:t>
            </a:r>
            <a:r>
              <a:rPr sz="2000" spc="-20" dirty="0">
                <a:latin typeface="Perpetua"/>
                <a:cs typeface="Perpetua"/>
              </a:rPr>
              <a:t> </a:t>
            </a:r>
            <a:r>
              <a:rPr sz="2000" dirty="0">
                <a:latin typeface="Perpetua"/>
                <a:cs typeface="Perpetua"/>
              </a:rPr>
              <a:t>some</a:t>
            </a:r>
            <a:r>
              <a:rPr sz="2000" spc="-20" dirty="0">
                <a:latin typeface="Perpetua"/>
                <a:cs typeface="Perpetua"/>
              </a:rPr>
              <a:t> </a:t>
            </a:r>
            <a:r>
              <a:rPr sz="2000" dirty="0">
                <a:latin typeface="Perpetua"/>
                <a:cs typeface="Perpetua"/>
              </a:rPr>
              <a:t>of</a:t>
            </a:r>
            <a:r>
              <a:rPr sz="2000" spc="-20" dirty="0">
                <a:latin typeface="Perpetua"/>
                <a:cs typeface="Perpetua"/>
              </a:rPr>
              <a:t> </a:t>
            </a:r>
            <a:r>
              <a:rPr sz="2000" spc="-25" dirty="0">
                <a:latin typeface="Perpetua"/>
                <a:cs typeface="Perpetua"/>
              </a:rPr>
              <a:t>the </a:t>
            </a:r>
            <a:r>
              <a:rPr sz="2000" dirty="0">
                <a:latin typeface="Perpetua"/>
                <a:cs typeface="Perpetua"/>
              </a:rPr>
              <a:t>variation</a:t>
            </a:r>
            <a:r>
              <a:rPr sz="2000" spc="-15" dirty="0">
                <a:latin typeface="Perpetua"/>
                <a:cs typeface="Perpetua"/>
              </a:rPr>
              <a:t> </a:t>
            </a:r>
            <a:r>
              <a:rPr sz="2000" dirty="0">
                <a:latin typeface="Perpetua"/>
                <a:cs typeface="Perpetua"/>
              </a:rPr>
              <a:t>inY</a:t>
            </a:r>
            <a:r>
              <a:rPr sz="2000" spc="-10" dirty="0">
                <a:latin typeface="Perpetua"/>
                <a:cs typeface="Perpetua"/>
              </a:rPr>
              <a:t> </a:t>
            </a:r>
            <a:r>
              <a:rPr sz="2000" dirty="0">
                <a:latin typeface="Perpetua"/>
                <a:cs typeface="Perpetua"/>
              </a:rPr>
              <a:t>that</a:t>
            </a:r>
            <a:r>
              <a:rPr sz="2000" spc="-10" dirty="0">
                <a:latin typeface="Perpetua"/>
                <a:cs typeface="Perpetua"/>
              </a:rPr>
              <a:t> actually</a:t>
            </a:r>
            <a:r>
              <a:rPr sz="2000" spc="-40" dirty="0">
                <a:latin typeface="Perpetua"/>
                <a:cs typeface="Perpetua"/>
              </a:rPr>
              <a:t> </a:t>
            </a:r>
            <a:r>
              <a:rPr sz="2000" dirty="0">
                <a:latin typeface="Perpetua"/>
                <a:cs typeface="Perpetua"/>
              </a:rPr>
              <a:t>comes</a:t>
            </a:r>
            <a:r>
              <a:rPr sz="2000" spc="-10" dirty="0">
                <a:latin typeface="Perpetua"/>
                <a:cs typeface="Perpetua"/>
              </a:rPr>
              <a:t> </a:t>
            </a:r>
            <a:r>
              <a:rPr sz="2000" dirty="0">
                <a:latin typeface="Perpetua"/>
                <a:cs typeface="Perpetua"/>
              </a:rPr>
              <a:t>from the</a:t>
            </a:r>
            <a:r>
              <a:rPr sz="2000" spc="-15" dirty="0">
                <a:latin typeface="Perpetua"/>
                <a:cs typeface="Perpetua"/>
              </a:rPr>
              <a:t> </a:t>
            </a:r>
            <a:r>
              <a:rPr sz="2000" dirty="0">
                <a:latin typeface="Perpetua"/>
                <a:cs typeface="Perpetua"/>
              </a:rPr>
              <a:t>error</a:t>
            </a:r>
            <a:r>
              <a:rPr sz="2000" spc="-10" dirty="0">
                <a:latin typeface="Perpetua"/>
                <a:cs typeface="Perpetua"/>
              </a:rPr>
              <a:t> </a:t>
            </a:r>
            <a:r>
              <a:rPr sz="2000" dirty="0">
                <a:latin typeface="Perpetua"/>
                <a:cs typeface="Perpetua"/>
              </a:rPr>
              <a:t>term,</a:t>
            </a:r>
            <a:r>
              <a:rPr sz="2000" spc="-100" dirty="0">
                <a:latin typeface="Perpetua"/>
                <a:cs typeface="Perpetua"/>
              </a:rPr>
              <a:t> </a:t>
            </a:r>
            <a:r>
              <a:rPr sz="2000" dirty="0">
                <a:latin typeface="Perpetua"/>
                <a:cs typeface="Perpetua"/>
              </a:rPr>
              <a:t>biasing</a:t>
            </a:r>
            <a:r>
              <a:rPr sz="2000" spc="-10" dirty="0">
                <a:latin typeface="Perpetua"/>
                <a:cs typeface="Perpetua"/>
              </a:rPr>
              <a:t> </a:t>
            </a:r>
            <a:r>
              <a:rPr sz="2000" dirty="0">
                <a:latin typeface="Perpetua"/>
                <a:cs typeface="Perpetua"/>
              </a:rPr>
              <a:t>the</a:t>
            </a:r>
            <a:r>
              <a:rPr sz="2000" spc="-15" dirty="0">
                <a:latin typeface="Perpetua"/>
                <a:cs typeface="Perpetua"/>
              </a:rPr>
              <a:t> </a:t>
            </a:r>
            <a:r>
              <a:rPr sz="2000" dirty="0">
                <a:latin typeface="Perpetua"/>
                <a:cs typeface="Perpetua"/>
              </a:rPr>
              <a:t>measurement</a:t>
            </a:r>
            <a:r>
              <a:rPr sz="2000" spc="-20" dirty="0">
                <a:latin typeface="Perpetua"/>
                <a:cs typeface="Perpetua"/>
              </a:rPr>
              <a:t> </a:t>
            </a:r>
            <a:r>
              <a:rPr sz="2000" dirty="0">
                <a:latin typeface="Perpetua"/>
                <a:cs typeface="Perpetua"/>
              </a:rPr>
              <a:t>of</a:t>
            </a:r>
            <a:r>
              <a:rPr sz="2000" spc="-20" dirty="0">
                <a:latin typeface="Perpetua"/>
                <a:cs typeface="Perpetua"/>
              </a:rPr>
              <a:t> </a:t>
            </a:r>
            <a:r>
              <a:rPr sz="2000" spc="-25" dirty="0">
                <a:latin typeface="Perpetua"/>
                <a:cs typeface="Perpetua"/>
              </a:rPr>
              <a:t>the </a:t>
            </a:r>
            <a:r>
              <a:rPr sz="2000" dirty="0">
                <a:latin typeface="Perpetua"/>
                <a:cs typeface="Perpetua"/>
              </a:rPr>
              <a:t>true</a:t>
            </a:r>
            <a:r>
              <a:rPr sz="2000" spc="-10" dirty="0">
                <a:latin typeface="Perpetua"/>
                <a:cs typeface="Perpetua"/>
              </a:rPr>
              <a:t> </a:t>
            </a:r>
            <a:r>
              <a:rPr sz="2000" dirty="0">
                <a:latin typeface="Perpetua"/>
                <a:cs typeface="Perpetua"/>
              </a:rPr>
              <a:t>effect</a:t>
            </a:r>
            <a:r>
              <a:rPr sz="2000" spc="10" dirty="0">
                <a:latin typeface="Perpetua"/>
                <a:cs typeface="Perpetua"/>
              </a:rPr>
              <a:t> </a:t>
            </a:r>
            <a:r>
              <a:rPr sz="2000" dirty="0">
                <a:latin typeface="Perpetua"/>
                <a:cs typeface="Perpetua"/>
              </a:rPr>
              <a:t>of</a:t>
            </a:r>
            <a:r>
              <a:rPr sz="2000" spc="-15" dirty="0">
                <a:latin typeface="Perpetua"/>
                <a:cs typeface="Perpetua"/>
              </a:rPr>
              <a:t> </a:t>
            </a:r>
            <a:r>
              <a:rPr sz="2000" spc="-25" dirty="0">
                <a:latin typeface="Perpetua"/>
                <a:cs typeface="Perpetua"/>
              </a:rPr>
              <a:t>X.</a:t>
            </a:r>
            <a:endParaRPr sz="2000">
              <a:latin typeface="Perpetua"/>
              <a:cs typeface="Perpetua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532759" y="4850129"/>
            <a:ext cx="4894580" cy="1428750"/>
          </a:xfrm>
          <a:prstGeom prst="rect">
            <a:avLst/>
          </a:prstGeom>
        </p:spPr>
        <p:txBody>
          <a:bodyPr vert="horz" wrap="square" lIns="0" tIns="43180" rIns="0" bIns="0" rtlCol="0">
            <a:spAutoFit/>
          </a:bodyPr>
          <a:lstStyle/>
          <a:p>
            <a:pPr marL="12700" marR="5080">
              <a:lnSpc>
                <a:spcPct val="90000"/>
              </a:lnSpc>
              <a:spcBef>
                <a:spcPts val="340"/>
              </a:spcBef>
            </a:pPr>
            <a:r>
              <a:rPr sz="2000" spc="-10" dirty="0">
                <a:latin typeface="Perpetua"/>
                <a:cs typeface="Perpetua"/>
              </a:rPr>
              <a:t>Eg:</a:t>
            </a:r>
            <a:r>
              <a:rPr sz="2000" spc="-85" dirty="0">
                <a:latin typeface="Perpetua"/>
                <a:cs typeface="Perpetua"/>
              </a:rPr>
              <a:t> </a:t>
            </a:r>
            <a:r>
              <a:rPr sz="2000" dirty="0">
                <a:latin typeface="Perpetua"/>
                <a:cs typeface="Perpetua"/>
              </a:rPr>
              <a:t>earnings (Y)</a:t>
            </a:r>
            <a:r>
              <a:rPr sz="2000" spc="-15" dirty="0">
                <a:latin typeface="Perpetua"/>
                <a:cs typeface="Perpetua"/>
              </a:rPr>
              <a:t> </a:t>
            </a:r>
            <a:r>
              <a:rPr sz="2000" dirty="0">
                <a:latin typeface="Perpetua"/>
                <a:cs typeface="Perpetua"/>
              </a:rPr>
              <a:t>depend</a:t>
            </a:r>
            <a:r>
              <a:rPr sz="2000" spc="-20" dirty="0">
                <a:latin typeface="Perpetua"/>
                <a:cs typeface="Perpetua"/>
              </a:rPr>
              <a:t> </a:t>
            </a:r>
            <a:r>
              <a:rPr sz="2000" dirty="0">
                <a:latin typeface="Perpetua"/>
                <a:cs typeface="Perpetua"/>
              </a:rPr>
              <a:t>on</a:t>
            </a:r>
            <a:r>
              <a:rPr sz="2000" spc="-15" dirty="0">
                <a:latin typeface="Perpetua"/>
                <a:cs typeface="Perpetua"/>
              </a:rPr>
              <a:t> </a:t>
            </a:r>
            <a:r>
              <a:rPr sz="2000" dirty="0">
                <a:latin typeface="Perpetua"/>
                <a:cs typeface="Perpetua"/>
              </a:rPr>
              <a:t>schooling</a:t>
            </a:r>
            <a:r>
              <a:rPr sz="2000" spc="5" dirty="0">
                <a:latin typeface="Perpetua"/>
                <a:cs typeface="Perpetua"/>
              </a:rPr>
              <a:t> </a:t>
            </a:r>
            <a:r>
              <a:rPr sz="2000" dirty="0">
                <a:latin typeface="Perpetua"/>
                <a:cs typeface="Perpetua"/>
              </a:rPr>
              <a:t>(X)</a:t>
            </a:r>
            <a:r>
              <a:rPr sz="2000" spc="-10" dirty="0">
                <a:latin typeface="Perpetua"/>
                <a:cs typeface="Perpetua"/>
              </a:rPr>
              <a:t> </a:t>
            </a:r>
            <a:r>
              <a:rPr sz="2000" spc="-25" dirty="0">
                <a:latin typeface="Perpetua"/>
                <a:cs typeface="Perpetua"/>
              </a:rPr>
              <a:t>and </a:t>
            </a:r>
            <a:r>
              <a:rPr sz="2000" dirty="0">
                <a:latin typeface="Perpetua"/>
                <a:cs typeface="Perpetua"/>
              </a:rPr>
              <a:t>unobserved</a:t>
            </a:r>
            <a:r>
              <a:rPr sz="2000" spc="-40" dirty="0">
                <a:latin typeface="Perpetua"/>
                <a:cs typeface="Perpetua"/>
              </a:rPr>
              <a:t> </a:t>
            </a:r>
            <a:r>
              <a:rPr sz="2000" dirty="0">
                <a:latin typeface="Perpetua"/>
                <a:cs typeface="Perpetua"/>
              </a:rPr>
              <a:t>ability</a:t>
            </a:r>
            <a:r>
              <a:rPr sz="2000" spc="-25" dirty="0">
                <a:latin typeface="Perpetua"/>
                <a:cs typeface="Perpetua"/>
              </a:rPr>
              <a:t> </a:t>
            </a:r>
            <a:r>
              <a:rPr sz="2000" dirty="0">
                <a:latin typeface="Perpetua"/>
                <a:cs typeface="Perpetua"/>
              </a:rPr>
              <a:t>(in</a:t>
            </a:r>
            <a:r>
              <a:rPr sz="2000" spc="-20" dirty="0">
                <a:latin typeface="Perpetua"/>
                <a:cs typeface="Perpetua"/>
              </a:rPr>
              <a:t> </a:t>
            </a:r>
            <a:r>
              <a:rPr sz="2000" dirty="0">
                <a:latin typeface="Perpetua"/>
                <a:cs typeface="Perpetua"/>
              </a:rPr>
              <a:t>u);</a:t>
            </a:r>
            <a:r>
              <a:rPr sz="2000" spc="-105" dirty="0">
                <a:latin typeface="Perpetua"/>
                <a:cs typeface="Perpetua"/>
              </a:rPr>
              <a:t> </a:t>
            </a:r>
            <a:r>
              <a:rPr sz="2000" spc="-25" dirty="0">
                <a:latin typeface="Perpetua"/>
                <a:cs typeface="Perpetua"/>
              </a:rPr>
              <a:t>however</a:t>
            </a:r>
            <a:r>
              <a:rPr sz="2000" spc="-40" dirty="0">
                <a:latin typeface="Perpetua"/>
                <a:cs typeface="Perpetua"/>
              </a:rPr>
              <a:t> </a:t>
            </a:r>
            <a:r>
              <a:rPr sz="2000" dirty="0">
                <a:latin typeface="Perpetua"/>
                <a:cs typeface="Perpetua"/>
              </a:rPr>
              <a:t>ability</a:t>
            </a:r>
            <a:r>
              <a:rPr sz="2000" spc="-20" dirty="0">
                <a:latin typeface="Perpetua"/>
                <a:cs typeface="Perpetua"/>
              </a:rPr>
              <a:t> </a:t>
            </a:r>
            <a:r>
              <a:rPr sz="2000" spc="-10" dirty="0">
                <a:latin typeface="Perpetua"/>
                <a:cs typeface="Perpetua"/>
              </a:rPr>
              <a:t>indirectly </a:t>
            </a:r>
            <a:r>
              <a:rPr sz="2000" dirty="0">
                <a:latin typeface="Perpetua"/>
                <a:cs typeface="Perpetua"/>
              </a:rPr>
              <a:t>also</a:t>
            </a:r>
            <a:r>
              <a:rPr sz="2000" spc="-35" dirty="0">
                <a:latin typeface="Perpetua"/>
                <a:cs typeface="Perpetua"/>
              </a:rPr>
              <a:t> </a:t>
            </a:r>
            <a:r>
              <a:rPr sz="2000" dirty="0">
                <a:latin typeface="Perpetua"/>
                <a:cs typeface="Perpetua"/>
              </a:rPr>
              <a:t>affects</a:t>
            </a:r>
            <a:r>
              <a:rPr sz="2000" spc="-5" dirty="0">
                <a:latin typeface="Perpetua"/>
                <a:cs typeface="Perpetua"/>
              </a:rPr>
              <a:t> </a:t>
            </a:r>
            <a:r>
              <a:rPr sz="2000" spc="-25" dirty="0">
                <a:latin typeface="Perpetua"/>
                <a:cs typeface="Perpetua"/>
              </a:rPr>
              <a:t>schooling.</a:t>
            </a:r>
            <a:r>
              <a:rPr sz="2000" spc="-85" dirty="0">
                <a:latin typeface="Perpetua"/>
                <a:cs typeface="Perpetua"/>
              </a:rPr>
              <a:t> </a:t>
            </a:r>
            <a:r>
              <a:rPr sz="2000" dirty="0">
                <a:latin typeface="Perpetua"/>
                <a:cs typeface="Perpetua"/>
              </a:rPr>
              <a:t>Since</a:t>
            </a:r>
            <a:r>
              <a:rPr sz="2000" spc="-10" dirty="0">
                <a:latin typeface="Perpetua"/>
                <a:cs typeface="Perpetua"/>
              </a:rPr>
              <a:t> </a:t>
            </a:r>
            <a:r>
              <a:rPr sz="2000" dirty="0">
                <a:latin typeface="Perpetua"/>
                <a:cs typeface="Perpetua"/>
              </a:rPr>
              <a:t>it</a:t>
            </a:r>
            <a:r>
              <a:rPr sz="2000" spc="-15" dirty="0">
                <a:latin typeface="Perpetua"/>
                <a:cs typeface="Perpetua"/>
              </a:rPr>
              <a:t> </a:t>
            </a:r>
            <a:r>
              <a:rPr sz="2000" dirty="0">
                <a:latin typeface="Perpetua"/>
                <a:cs typeface="Perpetua"/>
              </a:rPr>
              <a:t>is</a:t>
            </a:r>
            <a:r>
              <a:rPr sz="2000" spc="-15" dirty="0">
                <a:latin typeface="Perpetua"/>
                <a:cs typeface="Perpetua"/>
              </a:rPr>
              <a:t> </a:t>
            </a:r>
            <a:r>
              <a:rPr sz="2000" dirty="0">
                <a:latin typeface="Perpetua"/>
                <a:cs typeface="Perpetua"/>
              </a:rPr>
              <a:t>not</a:t>
            </a:r>
            <a:r>
              <a:rPr sz="2000" spc="-10" dirty="0">
                <a:latin typeface="Perpetua"/>
                <a:cs typeface="Perpetua"/>
              </a:rPr>
              <a:t> explicitly </a:t>
            </a:r>
            <a:r>
              <a:rPr sz="2000" dirty="0">
                <a:latin typeface="Perpetua"/>
                <a:cs typeface="Perpetua"/>
              </a:rPr>
              <a:t>measured</a:t>
            </a:r>
            <a:r>
              <a:rPr sz="2000" spc="-35" dirty="0">
                <a:latin typeface="Perpetua"/>
                <a:cs typeface="Perpetua"/>
              </a:rPr>
              <a:t> </a:t>
            </a:r>
            <a:r>
              <a:rPr sz="2000" dirty="0">
                <a:latin typeface="Perpetua"/>
                <a:cs typeface="Perpetua"/>
              </a:rPr>
              <a:t>in</a:t>
            </a:r>
            <a:r>
              <a:rPr sz="2000" spc="-15" dirty="0">
                <a:latin typeface="Perpetua"/>
                <a:cs typeface="Perpetua"/>
              </a:rPr>
              <a:t> </a:t>
            </a:r>
            <a:r>
              <a:rPr sz="2000" dirty="0">
                <a:latin typeface="Perpetua"/>
                <a:cs typeface="Perpetua"/>
              </a:rPr>
              <a:t>the</a:t>
            </a:r>
            <a:r>
              <a:rPr sz="2000" spc="-20" dirty="0">
                <a:latin typeface="Perpetua"/>
                <a:cs typeface="Perpetua"/>
              </a:rPr>
              <a:t> </a:t>
            </a:r>
            <a:r>
              <a:rPr sz="2000" dirty="0">
                <a:latin typeface="Perpetua"/>
                <a:cs typeface="Perpetua"/>
              </a:rPr>
              <a:t>model</a:t>
            </a:r>
            <a:r>
              <a:rPr sz="2000" spc="-45" dirty="0">
                <a:latin typeface="Perpetua"/>
                <a:cs typeface="Perpetua"/>
              </a:rPr>
              <a:t> </a:t>
            </a:r>
            <a:r>
              <a:rPr sz="2000" dirty="0">
                <a:latin typeface="Perpetua"/>
                <a:cs typeface="Perpetua"/>
              </a:rPr>
              <a:t>its</a:t>
            </a:r>
            <a:r>
              <a:rPr sz="2000" spc="-20" dirty="0">
                <a:latin typeface="Perpetua"/>
                <a:cs typeface="Perpetua"/>
              </a:rPr>
              <a:t> </a:t>
            </a:r>
            <a:r>
              <a:rPr sz="2000" dirty="0">
                <a:latin typeface="Perpetua"/>
                <a:cs typeface="Perpetua"/>
              </a:rPr>
              <a:t>effect</a:t>
            </a:r>
            <a:r>
              <a:rPr sz="2000" spc="-10" dirty="0">
                <a:latin typeface="Perpetua"/>
                <a:cs typeface="Perpetua"/>
              </a:rPr>
              <a:t> </a:t>
            </a:r>
            <a:r>
              <a:rPr sz="2000" dirty="0">
                <a:latin typeface="Perpetua"/>
                <a:cs typeface="Perpetua"/>
              </a:rPr>
              <a:t>will</a:t>
            </a:r>
            <a:r>
              <a:rPr sz="2000" spc="-95" dirty="0">
                <a:latin typeface="Perpetua"/>
                <a:cs typeface="Perpetua"/>
              </a:rPr>
              <a:t> </a:t>
            </a:r>
            <a:r>
              <a:rPr sz="2000" spc="-10" dirty="0">
                <a:latin typeface="Perpetua"/>
                <a:cs typeface="Perpetua"/>
              </a:rPr>
              <a:t>“muddle”</a:t>
            </a:r>
            <a:r>
              <a:rPr sz="2000" spc="-105" dirty="0">
                <a:latin typeface="Perpetua"/>
                <a:cs typeface="Perpetua"/>
              </a:rPr>
              <a:t> </a:t>
            </a:r>
            <a:r>
              <a:rPr sz="2000" dirty="0">
                <a:latin typeface="Perpetua"/>
                <a:cs typeface="Perpetua"/>
              </a:rPr>
              <a:t>that</a:t>
            </a:r>
            <a:r>
              <a:rPr sz="2000" spc="-20" dirty="0">
                <a:latin typeface="Perpetua"/>
                <a:cs typeface="Perpetua"/>
              </a:rPr>
              <a:t> </a:t>
            </a:r>
            <a:r>
              <a:rPr sz="2000" spc="-25" dirty="0">
                <a:latin typeface="Perpetua"/>
                <a:cs typeface="Perpetua"/>
              </a:rPr>
              <a:t>of </a:t>
            </a:r>
            <a:r>
              <a:rPr sz="2000" dirty="0">
                <a:latin typeface="Perpetua"/>
                <a:cs typeface="Perpetua"/>
              </a:rPr>
              <a:t>X,</a:t>
            </a:r>
            <a:r>
              <a:rPr sz="2000" spc="-110" dirty="0">
                <a:latin typeface="Perpetua"/>
                <a:cs typeface="Perpetua"/>
              </a:rPr>
              <a:t> </a:t>
            </a:r>
            <a:r>
              <a:rPr sz="2000" dirty="0">
                <a:latin typeface="Perpetua"/>
                <a:cs typeface="Perpetua"/>
              </a:rPr>
              <a:t>whose</a:t>
            </a:r>
            <a:r>
              <a:rPr sz="2000" spc="-20" dirty="0">
                <a:latin typeface="Perpetua"/>
                <a:cs typeface="Perpetua"/>
              </a:rPr>
              <a:t> </a:t>
            </a:r>
            <a:r>
              <a:rPr sz="2000" spc="-10" dirty="0">
                <a:latin typeface="Perpetua"/>
                <a:cs typeface="Perpetua"/>
              </a:rPr>
              <a:t>relevance</a:t>
            </a:r>
            <a:r>
              <a:rPr sz="2000" spc="-20" dirty="0">
                <a:latin typeface="Perpetua"/>
                <a:cs typeface="Perpetua"/>
              </a:rPr>
              <a:t> </a:t>
            </a:r>
            <a:r>
              <a:rPr sz="2000" dirty="0">
                <a:latin typeface="Perpetua"/>
                <a:cs typeface="Perpetua"/>
              </a:rPr>
              <a:t>will</a:t>
            </a:r>
            <a:r>
              <a:rPr sz="2000" spc="-35" dirty="0">
                <a:latin typeface="Perpetua"/>
                <a:cs typeface="Perpetua"/>
              </a:rPr>
              <a:t> </a:t>
            </a:r>
            <a:r>
              <a:rPr sz="2000" spc="-10" dirty="0">
                <a:latin typeface="Perpetua"/>
                <a:cs typeface="Perpetua"/>
              </a:rPr>
              <a:t>probably</a:t>
            </a:r>
            <a:r>
              <a:rPr sz="2000" spc="-25" dirty="0">
                <a:latin typeface="Perpetua"/>
                <a:cs typeface="Perpetua"/>
              </a:rPr>
              <a:t> </a:t>
            </a:r>
            <a:r>
              <a:rPr sz="2000" dirty="0">
                <a:latin typeface="Perpetua"/>
                <a:cs typeface="Perpetua"/>
              </a:rPr>
              <a:t>appear</a:t>
            </a:r>
            <a:r>
              <a:rPr sz="2000" spc="-50" dirty="0">
                <a:latin typeface="Perpetua"/>
                <a:cs typeface="Perpetua"/>
              </a:rPr>
              <a:t> </a:t>
            </a:r>
            <a:r>
              <a:rPr sz="2000" spc="-10" dirty="0">
                <a:latin typeface="Perpetua"/>
                <a:cs typeface="Perpetua"/>
              </a:rPr>
              <a:t>larger</a:t>
            </a:r>
            <a:endParaRPr sz="2000">
              <a:latin typeface="Perpetua"/>
              <a:cs typeface="Perpetua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611123" y="1988820"/>
            <a:ext cx="2520950" cy="1297305"/>
          </a:xfrm>
          <a:prstGeom prst="rect">
            <a:avLst/>
          </a:prstGeom>
          <a:solidFill>
            <a:srgbClr val="D24717"/>
          </a:solidFill>
          <a:ln w="12700">
            <a:solidFill>
              <a:srgbClr val="9B310D"/>
            </a:solidFill>
          </a:ln>
        </p:spPr>
        <p:txBody>
          <a:bodyPr vert="horz" wrap="square" lIns="0" tIns="240029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889"/>
              </a:spcBef>
            </a:pPr>
            <a:r>
              <a:rPr sz="2400" spc="-10" dirty="0">
                <a:latin typeface="Perpetua"/>
                <a:cs typeface="Perpetua"/>
              </a:rPr>
              <a:t>Independence</a:t>
            </a:r>
            <a:r>
              <a:rPr sz="2400" spc="-35" dirty="0">
                <a:latin typeface="Perpetua"/>
                <a:cs typeface="Perpetua"/>
              </a:rPr>
              <a:t> </a:t>
            </a:r>
            <a:r>
              <a:rPr sz="2400" dirty="0">
                <a:latin typeface="Perpetua"/>
                <a:cs typeface="Perpetua"/>
              </a:rPr>
              <a:t>of</a:t>
            </a:r>
            <a:r>
              <a:rPr sz="2400" spc="-5" dirty="0">
                <a:latin typeface="Perpetua"/>
                <a:cs typeface="Perpetua"/>
              </a:rPr>
              <a:t> </a:t>
            </a:r>
            <a:r>
              <a:rPr sz="2400" spc="-25" dirty="0">
                <a:latin typeface="Perpetua"/>
                <a:cs typeface="Perpetua"/>
              </a:rPr>
              <a:t>the</a:t>
            </a:r>
            <a:endParaRPr sz="2400">
              <a:latin typeface="Perpetua"/>
              <a:cs typeface="Perpetua"/>
            </a:endParaRPr>
          </a:p>
          <a:p>
            <a:pPr algn="ctr">
              <a:lnSpc>
                <a:spcPct val="100000"/>
              </a:lnSpc>
            </a:pPr>
            <a:r>
              <a:rPr sz="2400" dirty="0">
                <a:latin typeface="Perpetua"/>
                <a:cs typeface="Perpetua"/>
              </a:rPr>
              <a:t>errors</a:t>
            </a:r>
            <a:r>
              <a:rPr sz="2400" spc="-10" dirty="0">
                <a:latin typeface="Perpetua"/>
                <a:cs typeface="Perpetua"/>
              </a:rPr>
              <a:t> </a:t>
            </a:r>
            <a:r>
              <a:rPr sz="2400" dirty="0">
                <a:latin typeface="Perpetua"/>
                <a:cs typeface="Perpetua"/>
              </a:rPr>
              <a:t>from </a:t>
            </a:r>
            <a:r>
              <a:rPr sz="2400" spc="-50" dirty="0">
                <a:latin typeface="Perpetua"/>
                <a:cs typeface="Perpetua"/>
              </a:rPr>
              <a:t>X</a:t>
            </a:r>
            <a:endParaRPr sz="2400">
              <a:latin typeface="Perpetua"/>
              <a:cs typeface="Perpetua"/>
            </a:endParaRPr>
          </a:p>
        </p:txBody>
      </p:sp>
      <p:grpSp>
        <p:nvGrpSpPr>
          <p:cNvPr id="7" name="object 7"/>
          <p:cNvGrpSpPr/>
          <p:nvPr/>
        </p:nvGrpSpPr>
        <p:grpSpPr>
          <a:xfrm>
            <a:off x="4205985" y="2098294"/>
            <a:ext cx="732155" cy="544830"/>
            <a:chOff x="4205985" y="2098294"/>
            <a:chExt cx="732155" cy="544830"/>
          </a:xfrm>
        </p:grpSpPr>
        <p:sp>
          <p:nvSpPr>
            <p:cNvPr id="8" name="object 8"/>
            <p:cNvSpPr/>
            <p:nvPr/>
          </p:nvSpPr>
          <p:spPr>
            <a:xfrm>
              <a:off x="4212335" y="2104644"/>
              <a:ext cx="719455" cy="532130"/>
            </a:xfrm>
            <a:custGeom>
              <a:avLst/>
              <a:gdLst/>
              <a:ahLst/>
              <a:cxnLst/>
              <a:rect l="l" t="t" r="r" b="b"/>
              <a:pathLst>
                <a:path w="719454" h="532130">
                  <a:moveTo>
                    <a:pt x="359663" y="0"/>
                  </a:moveTo>
                  <a:lnTo>
                    <a:pt x="306517" y="2884"/>
                  </a:lnTo>
                  <a:lnTo>
                    <a:pt x="255791" y="11264"/>
                  </a:lnTo>
                  <a:lnTo>
                    <a:pt x="208042" y="24726"/>
                  </a:lnTo>
                  <a:lnTo>
                    <a:pt x="163827" y="42859"/>
                  </a:lnTo>
                  <a:lnTo>
                    <a:pt x="123701" y="65250"/>
                  </a:lnTo>
                  <a:lnTo>
                    <a:pt x="88222" y="91488"/>
                  </a:lnTo>
                  <a:lnTo>
                    <a:pt x="57946" y="121159"/>
                  </a:lnTo>
                  <a:lnTo>
                    <a:pt x="33429" y="153851"/>
                  </a:lnTo>
                  <a:lnTo>
                    <a:pt x="15228" y="189154"/>
                  </a:lnTo>
                  <a:lnTo>
                    <a:pt x="3899" y="226653"/>
                  </a:lnTo>
                  <a:lnTo>
                    <a:pt x="0" y="265938"/>
                  </a:lnTo>
                  <a:lnTo>
                    <a:pt x="3899" y="305222"/>
                  </a:lnTo>
                  <a:lnTo>
                    <a:pt x="15228" y="342721"/>
                  </a:lnTo>
                  <a:lnTo>
                    <a:pt x="33429" y="378024"/>
                  </a:lnTo>
                  <a:lnTo>
                    <a:pt x="57946" y="410716"/>
                  </a:lnTo>
                  <a:lnTo>
                    <a:pt x="88222" y="440387"/>
                  </a:lnTo>
                  <a:lnTo>
                    <a:pt x="123701" y="466625"/>
                  </a:lnTo>
                  <a:lnTo>
                    <a:pt x="163827" y="489016"/>
                  </a:lnTo>
                  <a:lnTo>
                    <a:pt x="208042" y="507149"/>
                  </a:lnTo>
                  <a:lnTo>
                    <a:pt x="255791" y="520611"/>
                  </a:lnTo>
                  <a:lnTo>
                    <a:pt x="306517" y="528991"/>
                  </a:lnTo>
                  <a:lnTo>
                    <a:pt x="359663" y="531876"/>
                  </a:lnTo>
                  <a:lnTo>
                    <a:pt x="412810" y="528991"/>
                  </a:lnTo>
                  <a:lnTo>
                    <a:pt x="463536" y="520611"/>
                  </a:lnTo>
                  <a:lnTo>
                    <a:pt x="511285" y="507149"/>
                  </a:lnTo>
                  <a:lnTo>
                    <a:pt x="555500" y="489016"/>
                  </a:lnTo>
                  <a:lnTo>
                    <a:pt x="595626" y="466625"/>
                  </a:lnTo>
                  <a:lnTo>
                    <a:pt x="631105" y="440387"/>
                  </a:lnTo>
                  <a:lnTo>
                    <a:pt x="661381" y="410716"/>
                  </a:lnTo>
                  <a:lnTo>
                    <a:pt x="685898" y="378024"/>
                  </a:lnTo>
                  <a:lnTo>
                    <a:pt x="704099" y="342721"/>
                  </a:lnTo>
                  <a:lnTo>
                    <a:pt x="715428" y="305222"/>
                  </a:lnTo>
                  <a:lnTo>
                    <a:pt x="719327" y="265938"/>
                  </a:lnTo>
                  <a:lnTo>
                    <a:pt x="715428" y="226653"/>
                  </a:lnTo>
                  <a:lnTo>
                    <a:pt x="704099" y="189154"/>
                  </a:lnTo>
                  <a:lnTo>
                    <a:pt x="685898" y="153851"/>
                  </a:lnTo>
                  <a:lnTo>
                    <a:pt x="661381" y="121159"/>
                  </a:lnTo>
                  <a:lnTo>
                    <a:pt x="631105" y="91488"/>
                  </a:lnTo>
                  <a:lnTo>
                    <a:pt x="595626" y="65250"/>
                  </a:lnTo>
                  <a:lnTo>
                    <a:pt x="555500" y="42859"/>
                  </a:lnTo>
                  <a:lnTo>
                    <a:pt x="511285" y="24726"/>
                  </a:lnTo>
                  <a:lnTo>
                    <a:pt x="463536" y="11264"/>
                  </a:lnTo>
                  <a:lnTo>
                    <a:pt x="412810" y="2884"/>
                  </a:lnTo>
                  <a:lnTo>
                    <a:pt x="359663" y="0"/>
                  </a:lnTo>
                  <a:close/>
                </a:path>
              </a:pathLst>
            </a:custGeom>
            <a:solidFill>
              <a:srgbClr val="D2471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4212335" y="2104644"/>
              <a:ext cx="719455" cy="532130"/>
            </a:xfrm>
            <a:custGeom>
              <a:avLst/>
              <a:gdLst/>
              <a:ahLst/>
              <a:cxnLst/>
              <a:rect l="l" t="t" r="r" b="b"/>
              <a:pathLst>
                <a:path w="719454" h="532130">
                  <a:moveTo>
                    <a:pt x="0" y="265938"/>
                  </a:moveTo>
                  <a:lnTo>
                    <a:pt x="3899" y="226653"/>
                  </a:lnTo>
                  <a:lnTo>
                    <a:pt x="15228" y="189154"/>
                  </a:lnTo>
                  <a:lnTo>
                    <a:pt x="33429" y="153851"/>
                  </a:lnTo>
                  <a:lnTo>
                    <a:pt x="57946" y="121159"/>
                  </a:lnTo>
                  <a:lnTo>
                    <a:pt x="88222" y="91488"/>
                  </a:lnTo>
                  <a:lnTo>
                    <a:pt x="123701" y="65250"/>
                  </a:lnTo>
                  <a:lnTo>
                    <a:pt x="163827" y="42859"/>
                  </a:lnTo>
                  <a:lnTo>
                    <a:pt x="208042" y="24726"/>
                  </a:lnTo>
                  <a:lnTo>
                    <a:pt x="255791" y="11264"/>
                  </a:lnTo>
                  <a:lnTo>
                    <a:pt x="306517" y="2884"/>
                  </a:lnTo>
                  <a:lnTo>
                    <a:pt x="359663" y="0"/>
                  </a:lnTo>
                  <a:lnTo>
                    <a:pt x="412810" y="2884"/>
                  </a:lnTo>
                  <a:lnTo>
                    <a:pt x="463536" y="11264"/>
                  </a:lnTo>
                  <a:lnTo>
                    <a:pt x="511285" y="24726"/>
                  </a:lnTo>
                  <a:lnTo>
                    <a:pt x="555500" y="42859"/>
                  </a:lnTo>
                  <a:lnTo>
                    <a:pt x="595626" y="65250"/>
                  </a:lnTo>
                  <a:lnTo>
                    <a:pt x="631105" y="91488"/>
                  </a:lnTo>
                  <a:lnTo>
                    <a:pt x="661381" y="121159"/>
                  </a:lnTo>
                  <a:lnTo>
                    <a:pt x="685898" y="153851"/>
                  </a:lnTo>
                  <a:lnTo>
                    <a:pt x="704099" y="189154"/>
                  </a:lnTo>
                  <a:lnTo>
                    <a:pt x="715428" y="226653"/>
                  </a:lnTo>
                  <a:lnTo>
                    <a:pt x="719327" y="265938"/>
                  </a:lnTo>
                  <a:lnTo>
                    <a:pt x="715428" y="305222"/>
                  </a:lnTo>
                  <a:lnTo>
                    <a:pt x="704099" y="342721"/>
                  </a:lnTo>
                  <a:lnTo>
                    <a:pt x="685898" y="378024"/>
                  </a:lnTo>
                  <a:lnTo>
                    <a:pt x="661381" y="410716"/>
                  </a:lnTo>
                  <a:lnTo>
                    <a:pt x="631105" y="440387"/>
                  </a:lnTo>
                  <a:lnTo>
                    <a:pt x="595626" y="466625"/>
                  </a:lnTo>
                  <a:lnTo>
                    <a:pt x="555500" y="489016"/>
                  </a:lnTo>
                  <a:lnTo>
                    <a:pt x="511285" y="507149"/>
                  </a:lnTo>
                  <a:lnTo>
                    <a:pt x="463536" y="520611"/>
                  </a:lnTo>
                  <a:lnTo>
                    <a:pt x="412810" y="528991"/>
                  </a:lnTo>
                  <a:lnTo>
                    <a:pt x="359663" y="531876"/>
                  </a:lnTo>
                  <a:lnTo>
                    <a:pt x="306517" y="528991"/>
                  </a:lnTo>
                  <a:lnTo>
                    <a:pt x="255791" y="520611"/>
                  </a:lnTo>
                  <a:lnTo>
                    <a:pt x="208042" y="507149"/>
                  </a:lnTo>
                  <a:lnTo>
                    <a:pt x="163827" y="489016"/>
                  </a:lnTo>
                  <a:lnTo>
                    <a:pt x="123701" y="466625"/>
                  </a:lnTo>
                  <a:lnTo>
                    <a:pt x="88222" y="440387"/>
                  </a:lnTo>
                  <a:lnTo>
                    <a:pt x="57946" y="410716"/>
                  </a:lnTo>
                  <a:lnTo>
                    <a:pt x="33429" y="378024"/>
                  </a:lnTo>
                  <a:lnTo>
                    <a:pt x="15228" y="342721"/>
                  </a:lnTo>
                  <a:lnTo>
                    <a:pt x="3899" y="305222"/>
                  </a:lnTo>
                  <a:lnTo>
                    <a:pt x="0" y="265938"/>
                  </a:lnTo>
                  <a:close/>
                </a:path>
              </a:pathLst>
            </a:custGeom>
            <a:ln w="12700">
              <a:solidFill>
                <a:srgbClr val="9B310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0" name="object 10"/>
          <p:cNvSpPr txBox="1"/>
          <p:nvPr/>
        </p:nvSpPr>
        <p:spPr>
          <a:xfrm>
            <a:off x="4484370" y="2189226"/>
            <a:ext cx="17843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50" dirty="0">
                <a:latin typeface="Perpetua"/>
                <a:cs typeface="Perpetua"/>
              </a:rPr>
              <a:t>X</a:t>
            </a:r>
            <a:endParaRPr sz="1800">
              <a:latin typeface="Perpetua"/>
              <a:cs typeface="Perpetua"/>
            </a:endParaRPr>
          </a:p>
        </p:txBody>
      </p:sp>
      <p:grpSp>
        <p:nvGrpSpPr>
          <p:cNvPr id="11" name="object 11"/>
          <p:cNvGrpSpPr/>
          <p:nvPr/>
        </p:nvGrpSpPr>
        <p:grpSpPr>
          <a:xfrm>
            <a:off x="4205985" y="2846577"/>
            <a:ext cx="803910" cy="546100"/>
            <a:chOff x="4205985" y="2846577"/>
            <a:chExt cx="803910" cy="546100"/>
          </a:xfrm>
        </p:grpSpPr>
        <p:sp>
          <p:nvSpPr>
            <p:cNvPr id="12" name="object 12"/>
            <p:cNvSpPr/>
            <p:nvPr/>
          </p:nvSpPr>
          <p:spPr>
            <a:xfrm>
              <a:off x="4212335" y="2852927"/>
              <a:ext cx="791210" cy="533400"/>
            </a:xfrm>
            <a:custGeom>
              <a:avLst/>
              <a:gdLst/>
              <a:ahLst/>
              <a:cxnLst/>
              <a:rect l="l" t="t" r="r" b="b"/>
              <a:pathLst>
                <a:path w="791210" h="533400">
                  <a:moveTo>
                    <a:pt x="395477" y="0"/>
                  </a:moveTo>
                  <a:lnTo>
                    <a:pt x="337031" y="2891"/>
                  </a:lnTo>
                  <a:lnTo>
                    <a:pt x="281250" y="11289"/>
                  </a:lnTo>
                  <a:lnTo>
                    <a:pt x="228744" y="24783"/>
                  </a:lnTo>
                  <a:lnTo>
                    <a:pt x="180125" y="42960"/>
                  </a:lnTo>
                  <a:lnTo>
                    <a:pt x="136005" y="65408"/>
                  </a:lnTo>
                  <a:lnTo>
                    <a:pt x="96996" y="91714"/>
                  </a:lnTo>
                  <a:lnTo>
                    <a:pt x="63708" y="121467"/>
                  </a:lnTo>
                  <a:lnTo>
                    <a:pt x="36752" y="154254"/>
                  </a:lnTo>
                  <a:lnTo>
                    <a:pt x="16742" y="189664"/>
                  </a:lnTo>
                  <a:lnTo>
                    <a:pt x="4287" y="227283"/>
                  </a:lnTo>
                  <a:lnTo>
                    <a:pt x="0" y="266700"/>
                  </a:lnTo>
                  <a:lnTo>
                    <a:pt x="4287" y="306116"/>
                  </a:lnTo>
                  <a:lnTo>
                    <a:pt x="16742" y="343735"/>
                  </a:lnTo>
                  <a:lnTo>
                    <a:pt x="36752" y="379145"/>
                  </a:lnTo>
                  <a:lnTo>
                    <a:pt x="63708" y="411932"/>
                  </a:lnTo>
                  <a:lnTo>
                    <a:pt x="96996" y="441685"/>
                  </a:lnTo>
                  <a:lnTo>
                    <a:pt x="136005" y="467991"/>
                  </a:lnTo>
                  <a:lnTo>
                    <a:pt x="180125" y="490439"/>
                  </a:lnTo>
                  <a:lnTo>
                    <a:pt x="228744" y="508616"/>
                  </a:lnTo>
                  <a:lnTo>
                    <a:pt x="281250" y="522110"/>
                  </a:lnTo>
                  <a:lnTo>
                    <a:pt x="337031" y="530508"/>
                  </a:lnTo>
                  <a:lnTo>
                    <a:pt x="395477" y="533400"/>
                  </a:lnTo>
                  <a:lnTo>
                    <a:pt x="453924" y="530508"/>
                  </a:lnTo>
                  <a:lnTo>
                    <a:pt x="509705" y="522110"/>
                  </a:lnTo>
                  <a:lnTo>
                    <a:pt x="562211" y="508616"/>
                  </a:lnTo>
                  <a:lnTo>
                    <a:pt x="610830" y="490439"/>
                  </a:lnTo>
                  <a:lnTo>
                    <a:pt x="654950" y="467991"/>
                  </a:lnTo>
                  <a:lnTo>
                    <a:pt x="693959" y="441685"/>
                  </a:lnTo>
                  <a:lnTo>
                    <a:pt x="727247" y="411932"/>
                  </a:lnTo>
                  <a:lnTo>
                    <a:pt x="754203" y="379145"/>
                  </a:lnTo>
                  <a:lnTo>
                    <a:pt x="774213" y="343735"/>
                  </a:lnTo>
                  <a:lnTo>
                    <a:pt x="786668" y="306116"/>
                  </a:lnTo>
                  <a:lnTo>
                    <a:pt x="790955" y="266700"/>
                  </a:lnTo>
                  <a:lnTo>
                    <a:pt x="786668" y="227283"/>
                  </a:lnTo>
                  <a:lnTo>
                    <a:pt x="774213" y="189664"/>
                  </a:lnTo>
                  <a:lnTo>
                    <a:pt x="754203" y="154254"/>
                  </a:lnTo>
                  <a:lnTo>
                    <a:pt x="727247" y="121467"/>
                  </a:lnTo>
                  <a:lnTo>
                    <a:pt x="693959" y="91714"/>
                  </a:lnTo>
                  <a:lnTo>
                    <a:pt x="654950" y="65408"/>
                  </a:lnTo>
                  <a:lnTo>
                    <a:pt x="610830" y="42960"/>
                  </a:lnTo>
                  <a:lnTo>
                    <a:pt x="562211" y="24783"/>
                  </a:lnTo>
                  <a:lnTo>
                    <a:pt x="509705" y="11289"/>
                  </a:lnTo>
                  <a:lnTo>
                    <a:pt x="453924" y="2891"/>
                  </a:lnTo>
                  <a:lnTo>
                    <a:pt x="395477" y="0"/>
                  </a:lnTo>
                  <a:close/>
                </a:path>
              </a:pathLst>
            </a:custGeom>
            <a:solidFill>
              <a:srgbClr val="D2471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4212335" y="2852927"/>
              <a:ext cx="791210" cy="533400"/>
            </a:xfrm>
            <a:custGeom>
              <a:avLst/>
              <a:gdLst/>
              <a:ahLst/>
              <a:cxnLst/>
              <a:rect l="l" t="t" r="r" b="b"/>
              <a:pathLst>
                <a:path w="791210" h="533400">
                  <a:moveTo>
                    <a:pt x="0" y="266700"/>
                  </a:moveTo>
                  <a:lnTo>
                    <a:pt x="4287" y="227283"/>
                  </a:lnTo>
                  <a:lnTo>
                    <a:pt x="16742" y="189664"/>
                  </a:lnTo>
                  <a:lnTo>
                    <a:pt x="36752" y="154254"/>
                  </a:lnTo>
                  <a:lnTo>
                    <a:pt x="63708" y="121467"/>
                  </a:lnTo>
                  <a:lnTo>
                    <a:pt x="96996" y="91714"/>
                  </a:lnTo>
                  <a:lnTo>
                    <a:pt x="136005" y="65408"/>
                  </a:lnTo>
                  <a:lnTo>
                    <a:pt x="180125" y="42960"/>
                  </a:lnTo>
                  <a:lnTo>
                    <a:pt x="228744" y="24783"/>
                  </a:lnTo>
                  <a:lnTo>
                    <a:pt x="281250" y="11289"/>
                  </a:lnTo>
                  <a:lnTo>
                    <a:pt x="337031" y="2891"/>
                  </a:lnTo>
                  <a:lnTo>
                    <a:pt x="395477" y="0"/>
                  </a:lnTo>
                  <a:lnTo>
                    <a:pt x="453924" y="2891"/>
                  </a:lnTo>
                  <a:lnTo>
                    <a:pt x="509705" y="11289"/>
                  </a:lnTo>
                  <a:lnTo>
                    <a:pt x="562211" y="24783"/>
                  </a:lnTo>
                  <a:lnTo>
                    <a:pt x="610830" y="42960"/>
                  </a:lnTo>
                  <a:lnTo>
                    <a:pt x="654950" y="65408"/>
                  </a:lnTo>
                  <a:lnTo>
                    <a:pt x="693959" y="91714"/>
                  </a:lnTo>
                  <a:lnTo>
                    <a:pt x="727247" y="121467"/>
                  </a:lnTo>
                  <a:lnTo>
                    <a:pt x="754203" y="154254"/>
                  </a:lnTo>
                  <a:lnTo>
                    <a:pt x="774213" y="189664"/>
                  </a:lnTo>
                  <a:lnTo>
                    <a:pt x="786668" y="227283"/>
                  </a:lnTo>
                  <a:lnTo>
                    <a:pt x="790955" y="266700"/>
                  </a:lnTo>
                  <a:lnTo>
                    <a:pt x="786668" y="306116"/>
                  </a:lnTo>
                  <a:lnTo>
                    <a:pt x="774213" y="343735"/>
                  </a:lnTo>
                  <a:lnTo>
                    <a:pt x="754203" y="379145"/>
                  </a:lnTo>
                  <a:lnTo>
                    <a:pt x="727247" y="411932"/>
                  </a:lnTo>
                  <a:lnTo>
                    <a:pt x="693959" y="441685"/>
                  </a:lnTo>
                  <a:lnTo>
                    <a:pt x="654950" y="467991"/>
                  </a:lnTo>
                  <a:lnTo>
                    <a:pt x="610830" y="490439"/>
                  </a:lnTo>
                  <a:lnTo>
                    <a:pt x="562211" y="508616"/>
                  </a:lnTo>
                  <a:lnTo>
                    <a:pt x="509705" y="522110"/>
                  </a:lnTo>
                  <a:lnTo>
                    <a:pt x="453924" y="530508"/>
                  </a:lnTo>
                  <a:lnTo>
                    <a:pt x="395477" y="533400"/>
                  </a:lnTo>
                  <a:lnTo>
                    <a:pt x="337031" y="530508"/>
                  </a:lnTo>
                  <a:lnTo>
                    <a:pt x="281250" y="522110"/>
                  </a:lnTo>
                  <a:lnTo>
                    <a:pt x="228744" y="508616"/>
                  </a:lnTo>
                  <a:lnTo>
                    <a:pt x="180125" y="490439"/>
                  </a:lnTo>
                  <a:lnTo>
                    <a:pt x="136005" y="467991"/>
                  </a:lnTo>
                  <a:lnTo>
                    <a:pt x="96996" y="441685"/>
                  </a:lnTo>
                  <a:lnTo>
                    <a:pt x="63708" y="411932"/>
                  </a:lnTo>
                  <a:lnTo>
                    <a:pt x="36752" y="379145"/>
                  </a:lnTo>
                  <a:lnTo>
                    <a:pt x="16742" y="343735"/>
                  </a:lnTo>
                  <a:lnTo>
                    <a:pt x="4287" y="306116"/>
                  </a:lnTo>
                  <a:lnTo>
                    <a:pt x="0" y="266700"/>
                  </a:lnTo>
                  <a:close/>
                </a:path>
              </a:pathLst>
            </a:custGeom>
            <a:ln w="12700">
              <a:solidFill>
                <a:srgbClr val="9B310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4" name="object 14"/>
          <p:cNvSpPr txBox="1"/>
          <p:nvPr/>
        </p:nvSpPr>
        <p:spPr>
          <a:xfrm>
            <a:off x="4525517" y="2882010"/>
            <a:ext cx="16510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-50" dirty="0">
                <a:latin typeface="Perpetua"/>
                <a:cs typeface="Perpetua"/>
              </a:rPr>
              <a:t>u</a:t>
            </a:r>
            <a:endParaRPr sz="2400">
              <a:latin typeface="Perpetua"/>
              <a:cs typeface="Perpetua"/>
            </a:endParaRPr>
          </a:p>
        </p:txBody>
      </p:sp>
      <p:grpSp>
        <p:nvGrpSpPr>
          <p:cNvPr id="15" name="object 15"/>
          <p:cNvGrpSpPr/>
          <p:nvPr/>
        </p:nvGrpSpPr>
        <p:grpSpPr>
          <a:xfrm>
            <a:off x="1756917" y="4896358"/>
            <a:ext cx="1093470" cy="876935"/>
            <a:chOff x="1756917" y="4896358"/>
            <a:chExt cx="1093470" cy="876935"/>
          </a:xfrm>
        </p:grpSpPr>
        <p:sp>
          <p:nvSpPr>
            <p:cNvPr id="16" name="object 16"/>
            <p:cNvSpPr/>
            <p:nvPr/>
          </p:nvSpPr>
          <p:spPr>
            <a:xfrm>
              <a:off x="1763267" y="4902708"/>
              <a:ext cx="1080770" cy="864235"/>
            </a:xfrm>
            <a:custGeom>
              <a:avLst/>
              <a:gdLst/>
              <a:ahLst/>
              <a:cxnLst/>
              <a:rect l="l" t="t" r="r" b="b"/>
              <a:pathLst>
                <a:path w="1080770" h="864235">
                  <a:moveTo>
                    <a:pt x="540257" y="0"/>
                  </a:moveTo>
                  <a:lnTo>
                    <a:pt x="488235" y="1977"/>
                  </a:lnTo>
                  <a:lnTo>
                    <a:pt x="437611" y="7789"/>
                  </a:lnTo>
                  <a:lnTo>
                    <a:pt x="388610" y="17255"/>
                  </a:lnTo>
                  <a:lnTo>
                    <a:pt x="341459" y="30194"/>
                  </a:lnTo>
                  <a:lnTo>
                    <a:pt x="296386" y="46424"/>
                  </a:lnTo>
                  <a:lnTo>
                    <a:pt x="253616" y="65765"/>
                  </a:lnTo>
                  <a:lnTo>
                    <a:pt x="213377" y="88036"/>
                  </a:lnTo>
                  <a:lnTo>
                    <a:pt x="175894" y="113055"/>
                  </a:lnTo>
                  <a:lnTo>
                    <a:pt x="141395" y="140642"/>
                  </a:lnTo>
                  <a:lnTo>
                    <a:pt x="110106" y="170616"/>
                  </a:lnTo>
                  <a:lnTo>
                    <a:pt x="82254" y="202795"/>
                  </a:lnTo>
                  <a:lnTo>
                    <a:pt x="58065" y="236999"/>
                  </a:lnTo>
                  <a:lnTo>
                    <a:pt x="37765" y="273047"/>
                  </a:lnTo>
                  <a:lnTo>
                    <a:pt x="21583" y="310757"/>
                  </a:lnTo>
                  <a:lnTo>
                    <a:pt x="9743" y="349949"/>
                  </a:lnTo>
                  <a:lnTo>
                    <a:pt x="2473" y="390441"/>
                  </a:lnTo>
                  <a:lnTo>
                    <a:pt x="0" y="432054"/>
                  </a:lnTo>
                  <a:lnTo>
                    <a:pt x="2473" y="473666"/>
                  </a:lnTo>
                  <a:lnTo>
                    <a:pt x="9743" y="514158"/>
                  </a:lnTo>
                  <a:lnTo>
                    <a:pt x="21583" y="553350"/>
                  </a:lnTo>
                  <a:lnTo>
                    <a:pt x="37765" y="591060"/>
                  </a:lnTo>
                  <a:lnTo>
                    <a:pt x="58065" y="627108"/>
                  </a:lnTo>
                  <a:lnTo>
                    <a:pt x="82254" y="661312"/>
                  </a:lnTo>
                  <a:lnTo>
                    <a:pt x="110106" y="693491"/>
                  </a:lnTo>
                  <a:lnTo>
                    <a:pt x="141395" y="723465"/>
                  </a:lnTo>
                  <a:lnTo>
                    <a:pt x="175894" y="751052"/>
                  </a:lnTo>
                  <a:lnTo>
                    <a:pt x="213377" y="776071"/>
                  </a:lnTo>
                  <a:lnTo>
                    <a:pt x="253616" y="798342"/>
                  </a:lnTo>
                  <a:lnTo>
                    <a:pt x="296386" y="817683"/>
                  </a:lnTo>
                  <a:lnTo>
                    <a:pt x="341459" y="833913"/>
                  </a:lnTo>
                  <a:lnTo>
                    <a:pt x="388610" y="846852"/>
                  </a:lnTo>
                  <a:lnTo>
                    <a:pt x="437611" y="856318"/>
                  </a:lnTo>
                  <a:lnTo>
                    <a:pt x="488235" y="862130"/>
                  </a:lnTo>
                  <a:lnTo>
                    <a:pt x="540257" y="864108"/>
                  </a:lnTo>
                  <a:lnTo>
                    <a:pt x="592280" y="862130"/>
                  </a:lnTo>
                  <a:lnTo>
                    <a:pt x="642904" y="856318"/>
                  </a:lnTo>
                  <a:lnTo>
                    <a:pt x="691905" y="846852"/>
                  </a:lnTo>
                  <a:lnTo>
                    <a:pt x="739056" y="833913"/>
                  </a:lnTo>
                  <a:lnTo>
                    <a:pt x="784129" y="817683"/>
                  </a:lnTo>
                  <a:lnTo>
                    <a:pt x="826899" y="798342"/>
                  </a:lnTo>
                  <a:lnTo>
                    <a:pt x="867138" y="776071"/>
                  </a:lnTo>
                  <a:lnTo>
                    <a:pt x="904621" y="751052"/>
                  </a:lnTo>
                  <a:lnTo>
                    <a:pt x="939120" y="723465"/>
                  </a:lnTo>
                  <a:lnTo>
                    <a:pt x="970409" y="693491"/>
                  </a:lnTo>
                  <a:lnTo>
                    <a:pt x="998261" y="661312"/>
                  </a:lnTo>
                  <a:lnTo>
                    <a:pt x="1022450" y="627108"/>
                  </a:lnTo>
                  <a:lnTo>
                    <a:pt x="1042750" y="591060"/>
                  </a:lnTo>
                  <a:lnTo>
                    <a:pt x="1058932" y="553350"/>
                  </a:lnTo>
                  <a:lnTo>
                    <a:pt x="1070772" y="514158"/>
                  </a:lnTo>
                  <a:lnTo>
                    <a:pt x="1078042" y="473666"/>
                  </a:lnTo>
                  <a:lnTo>
                    <a:pt x="1080515" y="432054"/>
                  </a:lnTo>
                  <a:lnTo>
                    <a:pt x="1078042" y="390441"/>
                  </a:lnTo>
                  <a:lnTo>
                    <a:pt x="1070772" y="349949"/>
                  </a:lnTo>
                  <a:lnTo>
                    <a:pt x="1058932" y="310757"/>
                  </a:lnTo>
                  <a:lnTo>
                    <a:pt x="1042750" y="273047"/>
                  </a:lnTo>
                  <a:lnTo>
                    <a:pt x="1022450" y="236999"/>
                  </a:lnTo>
                  <a:lnTo>
                    <a:pt x="998261" y="202795"/>
                  </a:lnTo>
                  <a:lnTo>
                    <a:pt x="970409" y="170616"/>
                  </a:lnTo>
                  <a:lnTo>
                    <a:pt x="939120" y="140642"/>
                  </a:lnTo>
                  <a:lnTo>
                    <a:pt x="904621" y="113055"/>
                  </a:lnTo>
                  <a:lnTo>
                    <a:pt x="867138" y="88036"/>
                  </a:lnTo>
                  <a:lnTo>
                    <a:pt x="826899" y="65765"/>
                  </a:lnTo>
                  <a:lnTo>
                    <a:pt x="784129" y="46424"/>
                  </a:lnTo>
                  <a:lnTo>
                    <a:pt x="739056" y="30194"/>
                  </a:lnTo>
                  <a:lnTo>
                    <a:pt x="691905" y="17255"/>
                  </a:lnTo>
                  <a:lnTo>
                    <a:pt x="642904" y="7789"/>
                  </a:lnTo>
                  <a:lnTo>
                    <a:pt x="592280" y="1977"/>
                  </a:lnTo>
                  <a:lnTo>
                    <a:pt x="540257" y="0"/>
                  </a:lnTo>
                  <a:close/>
                </a:path>
              </a:pathLst>
            </a:custGeom>
            <a:solidFill>
              <a:srgbClr val="D2471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1763267" y="4902708"/>
              <a:ext cx="1080770" cy="864235"/>
            </a:xfrm>
            <a:custGeom>
              <a:avLst/>
              <a:gdLst/>
              <a:ahLst/>
              <a:cxnLst/>
              <a:rect l="l" t="t" r="r" b="b"/>
              <a:pathLst>
                <a:path w="1080770" h="864235">
                  <a:moveTo>
                    <a:pt x="0" y="432054"/>
                  </a:moveTo>
                  <a:lnTo>
                    <a:pt x="2473" y="390441"/>
                  </a:lnTo>
                  <a:lnTo>
                    <a:pt x="9743" y="349949"/>
                  </a:lnTo>
                  <a:lnTo>
                    <a:pt x="21583" y="310757"/>
                  </a:lnTo>
                  <a:lnTo>
                    <a:pt x="37765" y="273047"/>
                  </a:lnTo>
                  <a:lnTo>
                    <a:pt x="58065" y="236999"/>
                  </a:lnTo>
                  <a:lnTo>
                    <a:pt x="82254" y="202795"/>
                  </a:lnTo>
                  <a:lnTo>
                    <a:pt x="110106" y="170616"/>
                  </a:lnTo>
                  <a:lnTo>
                    <a:pt x="141395" y="140642"/>
                  </a:lnTo>
                  <a:lnTo>
                    <a:pt x="175894" y="113055"/>
                  </a:lnTo>
                  <a:lnTo>
                    <a:pt x="213377" y="88036"/>
                  </a:lnTo>
                  <a:lnTo>
                    <a:pt x="253616" y="65765"/>
                  </a:lnTo>
                  <a:lnTo>
                    <a:pt x="296386" y="46424"/>
                  </a:lnTo>
                  <a:lnTo>
                    <a:pt x="341459" y="30194"/>
                  </a:lnTo>
                  <a:lnTo>
                    <a:pt x="388610" y="17255"/>
                  </a:lnTo>
                  <a:lnTo>
                    <a:pt x="437611" y="7789"/>
                  </a:lnTo>
                  <a:lnTo>
                    <a:pt x="488235" y="1977"/>
                  </a:lnTo>
                  <a:lnTo>
                    <a:pt x="540257" y="0"/>
                  </a:lnTo>
                  <a:lnTo>
                    <a:pt x="592280" y="1977"/>
                  </a:lnTo>
                  <a:lnTo>
                    <a:pt x="642904" y="7789"/>
                  </a:lnTo>
                  <a:lnTo>
                    <a:pt x="691905" y="17255"/>
                  </a:lnTo>
                  <a:lnTo>
                    <a:pt x="739056" y="30194"/>
                  </a:lnTo>
                  <a:lnTo>
                    <a:pt x="784129" y="46424"/>
                  </a:lnTo>
                  <a:lnTo>
                    <a:pt x="826899" y="65765"/>
                  </a:lnTo>
                  <a:lnTo>
                    <a:pt x="867138" y="88036"/>
                  </a:lnTo>
                  <a:lnTo>
                    <a:pt x="904621" y="113055"/>
                  </a:lnTo>
                  <a:lnTo>
                    <a:pt x="939120" y="140642"/>
                  </a:lnTo>
                  <a:lnTo>
                    <a:pt x="970409" y="170616"/>
                  </a:lnTo>
                  <a:lnTo>
                    <a:pt x="998261" y="202795"/>
                  </a:lnTo>
                  <a:lnTo>
                    <a:pt x="1022450" y="236999"/>
                  </a:lnTo>
                  <a:lnTo>
                    <a:pt x="1042750" y="273047"/>
                  </a:lnTo>
                  <a:lnTo>
                    <a:pt x="1058932" y="310757"/>
                  </a:lnTo>
                  <a:lnTo>
                    <a:pt x="1070772" y="349949"/>
                  </a:lnTo>
                  <a:lnTo>
                    <a:pt x="1078042" y="390441"/>
                  </a:lnTo>
                  <a:lnTo>
                    <a:pt x="1080515" y="432054"/>
                  </a:lnTo>
                  <a:lnTo>
                    <a:pt x="1078042" y="473666"/>
                  </a:lnTo>
                  <a:lnTo>
                    <a:pt x="1070772" y="514158"/>
                  </a:lnTo>
                  <a:lnTo>
                    <a:pt x="1058932" y="553350"/>
                  </a:lnTo>
                  <a:lnTo>
                    <a:pt x="1042750" y="591060"/>
                  </a:lnTo>
                  <a:lnTo>
                    <a:pt x="1022450" y="627108"/>
                  </a:lnTo>
                  <a:lnTo>
                    <a:pt x="998261" y="661312"/>
                  </a:lnTo>
                  <a:lnTo>
                    <a:pt x="970409" y="693491"/>
                  </a:lnTo>
                  <a:lnTo>
                    <a:pt x="939120" y="723465"/>
                  </a:lnTo>
                  <a:lnTo>
                    <a:pt x="904621" y="751052"/>
                  </a:lnTo>
                  <a:lnTo>
                    <a:pt x="867138" y="776071"/>
                  </a:lnTo>
                  <a:lnTo>
                    <a:pt x="826899" y="798342"/>
                  </a:lnTo>
                  <a:lnTo>
                    <a:pt x="784129" y="817683"/>
                  </a:lnTo>
                  <a:lnTo>
                    <a:pt x="739056" y="833913"/>
                  </a:lnTo>
                  <a:lnTo>
                    <a:pt x="691905" y="846852"/>
                  </a:lnTo>
                  <a:lnTo>
                    <a:pt x="642904" y="856318"/>
                  </a:lnTo>
                  <a:lnTo>
                    <a:pt x="592280" y="862130"/>
                  </a:lnTo>
                  <a:lnTo>
                    <a:pt x="540257" y="864108"/>
                  </a:lnTo>
                  <a:lnTo>
                    <a:pt x="488235" y="862130"/>
                  </a:lnTo>
                  <a:lnTo>
                    <a:pt x="437611" y="856318"/>
                  </a:lnTo>
                  <a:lnTo>
                    <a:pt x="388610" y="846852"/>
                  </a:lnTo>
                  <a:lnTo>
                    <a:pt x="341459" y="833913"/>
                  </a:lnTo>
                  <a:lnTo>
                    <a:pt x="296386" y="817683"/>
                  </a:lnTo>
                  <a:lnTo>
                    <a:pt x="253616" y="798342"/>
                  </a:lnTo>
                  <a:lnTo>
                    <a:pt x="213377" y="776071"/>
                  </a:lnTo>
                  <a:lnTo>
                    <a:pt x="175894" y="751052"/>
                  </a:lnTo>
                  <a:lnTo>
                    <a:pt x="141395" y="723465"/>
                  </a:lnTo>
                  <a:lnTo>
                    <a:pt x="110106" y="693491"/>
                  </a:lnTo>
                  <a:lnTo>
                    <a:pt x="82254" y="661312"/>
                  </a:lnTo>
                  <a:lnTo>
                    <a:pt x="58065" y="627108"/>
                  </a:lnTo>
                  <a:lnTo>
                    <a:pt x="37765" y="591060"/>
                  </a:lnTo>
                  <a:lnTo>
                    <a:pt x="21583" y="553350"/>
                  </a:lnTo>
                  <a:lnTo>
                    <a:pt x="9743" y="514158"/>
                  </a:lnTo>
                  <a:lnTo>
                    <a:pt x="2473" y="473666"/>
                  </a:lnTo>
                  <a:lnTo>
                    <a:pt x="0" y="432054"/>
                  </a:lnTo>
                  <a:close/>
                </a:path>
              </a:pathLst>
            </a:custGeom>
            <a:ln w="12699">
              <a:solidFill>
                <a:srgbClr val="9B310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8" name="object 18"/>
          <p:cNvSpPr txBox="1"/>
          <p:nvPr/>
        </p:nvSpPr>
        <p:spPr>
          <a:xfrm>
            <a:off x="2196845" y="5097907"/>
            <a:ext cx="21336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spc="-50" dirty="0">
                <a:latin typeface="Perpetua"/>
                <a:cs typeface="Perpetua"/>
              </a:rPr>
              <a:t>Y</a:t>
            </a:r>
            <a:endParaRPr sz="2400">
              <a:latin typeface="Perpetua"/>
              <a:cs typeface="Perpetua"/>
            </a:endParaRPr>
          </a:p>
        </p:txBody>
      </p:sp>
      <p:sp>
        <p:nvSpPr>
          <p:cNvPr id="19" name="object 19"/>
          <p:cNvSpPr/>
          <p:nvPr/>
        </p:nvSpPr>
        <p:spPr>
          <a:xfrm>
            <a:off x="5073777" y="2363977"/>
            <a:ext cx="434975" cy="203835"/>
          </a:xfrm>
          <a:custGeom>
            <a:avLst/>
            <a:gdLst/>
            <a:ahLst/>
            <a:cxnLst/>
            <a:rect l="l" t="t" r="r" b="b"/>
            <a:pathLst>
              <a:path w="434975" h="203835">
                <a:moveTo>
                  <a:pt x="362638" y="174785"/>
                </a:moveTo>
                <a:lnTo>
                  <a:pt x="349631" y="203708"/>
                </a:lnTo>
                <a:lnTo>
                  <a:pt x="434721" y="200151"/>
                </a:lnTo>
                <a:lnTo>
                  <a:pt x="418224" y="179959"/>
                </a:lnTo>
                <a:lnTo>
                  <a:pt x="374142" y="179959"/>
                </a:lnTo>
                <a:lnTo>
                  <a:pt x="362638" y="174785"/>
                </a:lnTo>
                <a:close/>
              </a:path>
              <a:path w="434975" h="203835">
                <a:moveTo>
                  <a:pt x="367839" y="163219"/>
                </a:moveTo>
                <a:lnTo>
                  <a:pt x="362638" y="174785"/>
                </a:lnTo>
                <a:lnTo>
                  <a:pt x="374142" y="179959"/>
                </a:lnTo>
                <a:lnTo>
                  <a:pt x="379349" y="168401"/>
                </a:lnTo>
                <a:lnTo>
                  <a:pt x="367839" y="163219"/>
                </a:lnTo>
                <a:close/>
              </a:path>
              <a:path w="434975" h="203835">
                <a:moveTo>
                  <a:pt x="380873" y="134238"/>
                </a:moveTo>
                <a:lnTo>
                  <a:pt x="367839" y="163219"/>
                </a:lnTo>
                <a:lnTo>
                  <a:pt x="379349" y="168401"/>
                </a:lnTo>
                <a:lnTo>
                  <a:pt x="374142" y="179959"/>
                </a:lnTo>
                <a:lnTo>
                  <a:pt x="418224" y="179959"/>
                </a:lnTo>
                <a:lnTo>
                  <a:pt x="380873" y="134238"/>
                </a:lnTo>
                <a:close/>
              </a:path>
              <a:path w="434975" h="203835">
                <a:moveTo>
                  <a:pt x="5334" y="0"/>
                </a:moveTo>
                <a:lnTo>
                  <a:pt x="0" y="11684"/>
                </a:lnTo>
                <a:lnTo>
                  <a:pt x="362638" y="174785"/>
                </a:lnTo>
                <a:lnTo>
                  <a:pt x="367839" y="163219"/>
                </a:lnTo>
                <a:lnTo>
                  <a:pt x="5334" y="0"/>
                </a:lnTo>
                <a:close/>
              </a:path>
            </a:pathLst>
          </a:custGeom>
          <a:solidFill>
            <a:srgbClr val="AE340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5072760" y="2924555"/>
            <a:ext cx="436245" cy="314960"/>
          </a:xfrm>
          <a:custGeom>
            <a:avLst/>
            <a:gdLst/>
            <a:ahLst/>
            <a:cxnLst/>
            <a:rect l="l" t="t" r="r" b="b"/>
            <a:pathLst>
              <a:path w="436245" h="314960">
                <a:moveTo>
                  <a:pt x="370121" y="39219"/>
                </a:moveTo>
                <a:lnTo>
                  <a:pt x="0" y="304546"/>
                </a:lnTo>
                <a:lnTo>
                  <a:pt x="7365" y="314833"/>
                </a:lnTo>
                <a:lnTo>
                  <a:pt x="377533" y="49562"/>
                </a:lnTo>
                <a:lnTo>
                  <a:pt x="370121" y="39219"/>
                </a:lnTo>
                <a:close/>
              </a:path>
              <a:path w="436245" h="314960">
                <a:moveTo>
                  <a:pt x="418911" y="31877"/>
                </a:moveTo>
                <a:lnTo>
                  <a:pt x="380364" y="31877"/>
                </a:lnTo>
                <a:lnTo>
                  <a:pt x="387858" y="42164"/>
                </a:lnTo>
                <a:lnTo>
                  <a:pt x="377533" y="49562"/>
                </a:lnTo>
                <a:lnTo>
                  <a:pt x="395986" y="75311"/>
                </a:lnTo>
                <a:lnTo>
                  <a:pt x="418911" y="31877"/>
                </a:lnTo>
                <a:close/>
              </a:path>
              <a:path w="436245" h="314960">
                <a:moveTo>
                  <a:pt x="380364" y="31877"/>
                </a:moveTo>
                <a:lnTo>
                  <a:pt x="370121" y="39219"/>
                </a:lnTo>
                <a:lnTo>
                  <a:pt x="377533" y="49562"/>
                </a:lnTo>
                <a:lnTo>
                  <a:pt x="387858" y="42164"/>
                </a:lnTo>
                <a:lnTo>
                  <a:pt x="380364" y="31877"/>
                </a:lnTo>
                <a:close/>
              </a:path>
              <a:path w="436245" h="314960">
                <a:moveTo>
                  <a:pt x="435737" y="0"/>
                </a:moveTo>
                <a:lnTo>
                  <a:pt x="351663" y="13462"/>
                </a:lnTo>
                <a:lnTo>
                  <a:pt x="370121" y="39219"/>
                </a:lnTo>
                <a:lnTo>
                  <a:pt x="380364" y="31877"/>
                </a:lnTo>
                <a:lnTo>
                  <a:pt x="418911" y="31877"/>
                </a:lnTo>
                <a:lnTo>
                  <a:pt x="435737" y="0"/>
                </a:lnTo>
                <a:close/>
              </a:path>
            </a:pathLst>
          </a:custGeom>
          <a:solidFill>
            <a:srgbClr val="AE3408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1" name="object 21"/>
          <p:cNvGrpSpPr/>
          <p:nvPr/>
        </p:nvGrpSpPr>
        <p:grpSpPr>
          <a:xfrm>
            <a:off x="604773" y="4777485"/>
            <a:ext cx="734060" cy="546100"/>
            <a:chOff x="604773" y="4777485"/>
            <a:chExt cx="734060" cy="546100"/>
          </a:xfrm>
        </p:grpSpPr>
        <p:sp>
          <p:nvSpPr>
            <p:cNvPr id="22" name="object 22"/>
            <p:cNvSpPr/>
            <p:nvPr/>
          </p:nvSpPr>
          <p:spPr>
            <a:xfrm>
              <a:off x="611123" y="4783835"/>
              <a:ext cx="721360" cy="533400"/>
            </a:xfrm>
            <a:custGeom>
              <a:avLst/>
              <a:gdLst/>
              <a:ahLst/>
              <a:cxnLst/>
              <a:rect l="l" t="t" r="r" b="b"/>
              <a:pathLst>
                <a:path w="721360" h="533400">
                  <a:moveTo>
                    <a:pt x="360426" y="0"/>
                  </a:moveTo>
                  <a:lnTo>
                    <a:pt x="307164" y="2891"/>
                  </a:lnTo>
                  <a:lnTo>
                    <a:pt x="256329" y="11289"/>
                  </a:lnTo>
                  <a:lnTo>
                    <a:pt x="208478" y="24783"/>
                  </a:lnTo>
                  <a:lnTo>
                    <a:pt x="164169" y="42960"/>
                  </a:lnTo>
                  <a:lnTo>
                    <a:pt x="123959" y="65408"/>
                  </a:lnTo>
                  <a:lnTo>
                    <a:pt x="88405" y="91714"/>
                  </a:lnTo>
                  <a:lnTo>
                    <a:pt x="58066" y="121467"/>
                  </a:lnTo>
                  <a:lnTo>
                    <a:pt x="33498" y="154254"/>
                  </a:lnTo>
                  <a:lnTo>
                    <a:pt x="15259" y="189664"/>
                  </a:lnTo>
                  <a:lnTo>
                    <a:pt x="3907" y="227283"/>
                  </a:lnTo>
                  <a:lnTo>
                    <a:pt x="0" y="266700"/>
                  </a:lnTo>
                  <a:lnTo>
                    <a:pt x="3907" y="306116"/>
                  </a:lnTo>
                  <a:lnTo>
                    <a:pt x="15259" y="343735"/>
                  </a:lnTo>
                  <a:lnTo>
                    <a:pt x="33498" y="379145"/>
                  </a:lnTo>
                  <a:lnTo>
                    <a:pt x="58066" y="411932"/>
                  </a:lnTo>
                  <a:lnTo>
                    <a:pt x="88405" y="441685"/>
                  </a:lnTo>
                  <a:lnTo>
                    <a:pt x="123959" y="467991"/>
                  </a:lnTo>
                  <a:lnTo>
                    <a:pt x="164169" y="490439"/>
                  </a:lnTo>
                  <a:lnTo>
                    <a:pt x="208478" y="508616"/>
                  </a:lnTo>
                  <a:lnTo>
                    <a:pt x="256329" y="522110"/>
                  </a:lnTo>
                  <a:lnTo>
                    <a:pt x="307164" y="530508"/>
                  </a:lnTo>
                  <a:lnTo>
                    <a:pt x="360426" y="533400"/>
                  </a:lnTo>
                  <a:lnTo>
                    <a:pt x="413687" y="530508"/>
                  </a:lnTo>
                  <a:lnTo>
                    <a:pt x="464522" y="522110"/>
                  </a:lnTo>
                  <a:lnTo>
                    <a:pt x="512373" y="508616"/>
                  </a:lnTo>
                  <a:lnTo>
                    <a:pt x="556682" y="490439"/>
                  </a:lnTo>
                  <a:lnTo>
                    <a:pt x="596892" y="467991"/>
                  </a:lnTo>
                  <a:lnTo>
                    <a:pt x="632446" y="441685"/>
                  </a:lnTo>
                  <a:lnTo>
                    <a:pt x="662785" y="411932"/>
                  </a:lnTo>
                  <a:lnTo>
                    <a:pt x="687353" y="379145"/>
                  </a:lnTo>
                  <a:lnTo>
                    <a:pt x="705592" y="343735"/>
                  </a:lnTo>
                  <a:lnTo>
                    <a:pt x="716944" y="306116"/>
                  </a:lnTo>
                  <a:lnTo>
                    <a:pt x="720852" y="266700"/>
                  </a:lnTo>
                  <a:lnTo>
                    <a:pt x="716944" y="227283"/>
                  </a:lnTo>
                  <a:lnTo>
                    <a:pt x="705592" y="189664"/>
                  </a:lnTo>
                  <a:lnTo>
                    <a:pt x="687353" y="154254"/>
                  </a:lnTo>
                  <a:lnTo>
                    <a:pt x="662785" y="121467"/>
                  </a:lnTo>
                  <a:lnTo>
                    <a:pt x="632446" y="91714"/>
                  </a:lnTo>
                  <a:lnTo>
                    <a:pt x="596892" y="65408"/>
                  </a:lnTo>
                  <a:lnTo>
                    <a:pt x="556682" y="42960"/>
                  </a:lnTo>
                  <a:lnTo>
                    <a:pt x="512373" y="24783"/>
                  </a:lnTo>
                  <a:lnTo>
                    <a:pt x="464522" y="11289"/>
                  </a:lnTo>
                  <a:lnTo>
                    <a:pt x="413687" y="2891"/>
                  </a:lnTo>
                  <a:lnTo>
                    <a:pt x="360426" y="0"/>
                  </a:lnTo>
                  <a:close/>
                </a:path>
              </a:pathLst>
            </a:custGeom>
            <a:solidFill>
              <a:srgbClr val="D2471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" name="object 23"/>
            <p:cNvSpPr/>
            <p:nvPr/>
          </p:nvSpPr>
          <p:spPr>
            <a:xfrm>
              <a:off x="611123" y="4783835"/>
              <a:ext cx="721360" cy="533400"/>
            </a:xfrm>
            <a:custGeom>
              <a:avLst/>
              <a:gdLst/>
              <a:ahLst/>
              <a:cxnLst/>
              <a:rect l="l" t="t" r="r" b="b"/>
              <a:pathLst>
                <a:path w="721360" h="533400">
                  <a:moveTo>
                    <a:pt x="0" y="266700"/>
                  </a:moveTo>
                  <a:lnTo>
                    <a:pt x="3907" y="227283"/>
                  </a:lnTo>
                  <a:lnTo>
                    <a:pt x="15259" y="189664"/>
                  </a:lnTo>
                  <a:lnTo>
                    <a:pt x="33498" y="154254"/>
                  </a:lnTo>
                  <a:lnTo>
                    <a:pt x="58066" y="121467"/>
                  </a:lnTo>
                  <a:lnTo>
                    <a:pt x="88405" y="91714"/>
                  </a:lnTo>
                  <a:lnTo>
                    <a:pt x="123959" y="65408"/>
                  </a:lnTo>
                  <a:lnTo>
                    <a:pt x="164169" y="42960"/>
                  </a:lnTo>
                  <a:lnTo>
                    <a:pt x="208478" y="24783"/>
                  </a:lnTo>
                  <a:lnTo>
                    <a:pt x="256329" y="11289"/>
                  </a:lnTo>
                  <a:lnTo>
                    <a:pt x="307164" y="2891"/>
                  </a:lnTo>
                  <a:lnTo>
                    <a:pt x="360426" y="0"/>
                  </a:lnTo>
                  <a:lnTo>
                    <a:pt x="413687" y="2891"/>
                  </a:lnTo>
                  <a:lnTo>
                    <a:pt x="464522" y="11289"/>
                  </a:lnTo>
                  <a:lnTo>
                    <a:pt x="512373" y="24783"/>
                  </a:lnTo>
                  <a:lnTo>
                    <a:pt x="556682" y="42960"/>
                  </a:lnTo>
                  <a:lnTo>
                    <a:pt x="596892" y="65408"/>
                  </a:lnTo>
                  <a:lnTo>
                    <a:pt x="632446" y="91714"/>
                  </a:lnTo>
                  <a:lnTo>
                    <a:pt x="662785" y="121467"/>
                  </a:lnTo>
                  <a:lnTo>
                    <a:pt x="687353" y="154254"/>
                  </a:lnTo>
                  <a:lnTo>
                    <a:pt x="705592" y="189664"/>
                  </a:lnTo>
                  <a:lnTo>
                    <a:pt x="716944" y="227283"/>
                  </a:lnTo>
                  <a:lnTo>
                    <a:pt x="720852" y="266700"/>
                  </a:lnTo>
                  <a:lnTo>
                    <a:pt x="716944" y="306116"/>
                  </a:lnTo>
                  <a:lnTo>
                    <a:pt x="705592" y="343735"/>
                  </a:lnTo>
                  <a:lnTo>
                    <a:pt x="687353" y="379145"/>
                  </a:lnTo>
                  <a:lnTo>
                    <a:pt x="662785" y="411932"/>
                  </a:lnTo>
                  <a:lnTo>
                    <a:pt x="632446" y="441685"/>
                  </a:lnTo>
                  <a:lnTo>
                    <a:pt x="596892" y="467991"/>
                  </a:lnTo>
                  <a:lnTo>
                    <a:pt x="556682" y="490439"/>
                  </a:lnTo>
                  <a:lnTo>
                    <a:pt x="512373" y="508616"/>
                  </a:lnTo>
                  <a:lnTo>
                    <a:pt x="464522" y="522110"/>
                  </a:lnTo>
                  <a:lnTo>
                    <a:pt x="413687" y="530508"/>
                  </a:lnTo>
                  <a:lnTo>
                    <a:pt x="360426" y="533400"/>
                  </a:lnTo>
                  <a:lnTo>
                    <a:pt x="307164" y="530508"/>
                  </a:lnTo>
                  <a:lnTo>
                    <a:pt x="256329" y="522110"/>
                  </a:lnTo>
                  <a:lnTo>
                    <a:pt x="208478" y="508616"/>
                  </a:lnTo>
                  <a:lnTo>
                    <a:pt x="164169" y="490439"/>
                  </a:lnTo>
                  <a:lnTo>
                    <a:pt x="123959" y="467991"/>
                  </a:lnTo>
                  <a:lnTo>
                    <a:pt x="88405" y="441685"/>
                  </a:lnTo>
                  <a:lnTo>
                    <a:pt x="58066" y="411932"/>
                  </a:lnTo>
                  <a:lnTo>
                    <a:pt x="33498" y="379145"/>
                  </a:lnTo>
                  <a:lnTo>
                    <a:pt x="15259" y="343735"/>
                  </a:lnTo>
                  <a:lnTo>
                    <a:pt x="3907" y="306116"/>
                  </a:lnTo>
                  <a:lnTo>
                    <a:pt x="0" y="266700"/>
                  </a:lnTo>
                  <a:close/>
                </a:path>
              </a:pathLst>
            </a:custGeom>
            <a:ln w="12700">
              <a:solidFill>
                <a:srgbClr val="9B310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4" name="object 24"/>
          <p:cNvSpPr txBox="1"/>
          <p:nvPr/>
        </p:nvSpPr>
        <p:spPr>
          <a:xfrm>
            <a:off x="883107" y="4869891"/>
            <a:ext cx="178435" cy="3003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50" dirty="0">
                <a:latin typeface="Perpetua"/>
                <a:cs typeface="Perpetua"/>
              </a:rPr>
              <a:t>X</a:t>
            </a:r>
            <a:endParaRPr sz="1800">
              <a:latin typeface="Perpetua"/>
              <a:cs typeface="Perpetua"/>
            </a:endParaRPr>
          </a:p>
        </p:txBody>
      </p:sp>
      <p:grpSp>
        <p:nvGrpSpPr>
          <p:cNvPr id="25" name="object 25"/>
          <p:cNvGrpSpPr/>
          <p:nvPr/>
        </p:nvGrpSpPr>
        <p:grpSpPr>
          <a:xfrm>
            <a:off x="604773" y="5611114"/>
            <a:ext cx="805180" cy="515620"/>
            <a:chOff x="604773" y="5611114"/>
            <a:chExt cx="805180" cy="515620"/>
          </a:xfrm>
        </p:grpSpPr>
        <p:sp>
          <p:nvSpPr>
            <p:cNvPr id="26" name="object 26"/>
            <p:cNvSpPr/>
            <p:nvPr/>
          </p:nvSpPr>
          <p:spPr>
            <a:xfrm>
              <a:off x="611123" y="5617464"/>
              <a:ext cx="792480" cy="502920"/>
            </a:xfrm>
            <a:custGeom>
              <a:avLst/>
              <a:gdLst/>
              <a:ahLst/>
              <a:cxnLst/>
              <a:rect l="l" t="t" r="r" b="b"/>
              <a:pathLst>
                <a:path w="792480" h="502920">
                  <a:moveTo>
                    <a:pt x="396239" y="0"/>
                  </a:moveTo>
                  <a:lnTo>
                    <a:pt x="337687" y="2726"/>
                  </a:lnTo>
                  <a:lnTo>
                    <a:pt x="281801" y="10646"/>
                  </a:lnTo>
                  <a:lnTo>
                    <a:pt x="229196" y="23371"/>
                  </a:lnTo>
                  <a:lnTo>
                    <a:pt x="180484" y="40512"/>
                  </a:lnTo>
                  <a:lnTo>
                    <a:pt x="136278" y="61679"/>
                  </a:lnTo>
                  <a:lnTo>
                    <a:pt x="97192" y="86484"/>
                  </a:lnTo>
                  <a:lnTo>
                    <a:pt x="63837" y="114538"/>
                  </a:lnTo>
                  <a:lnTo>
                    <a:pt x="36828" y="145452"/>
                  </a:lnTo>
                  <a:lnTo>
                    <a:pt x="16776" y="178836"/>
                  </a:lnTo>
                  <a:lnTo>
                    <a:pt x="0" y="251460"/>
                  </a:lnTo>
                  <a:lnTo>
                    <a:pt x="4296" y="288618"/>
                  </a:lnTo>
                  <a:lnTo>
                    <a:pt x="36828" y="357467"/>
                  </a:lnTo>
                  <a:lnTo>
                    <a:pt x="63837" y="388381"/>
                  </a:lnTo>
                  <a:lnTo>
                    <a:pt x="97192" y="416435"/>
                  </a:lnTo>
                  <a:lnTo>
                    <a:pt x="136278" y="441240"/>
                  </a:lnTo>
                  <a:lnTo>
                    <a:pt x="180484" y="462407"/>
                  </a:lnTo>
                  <a:lnTo>
                    <a:pt x="229196" y="479548"/>
                  </a:lnTo>
                  <a:lnTo>
                    <a:pt x="281801" y="492273"/>
                  </a:lnTo>
                  <a:lnTo>
                    <a:pt x="337687" y="500193"/>
                  </a:lnTo>
                  <a:lnTo>
                    <a:pt x="396239" y="502920"/>
                  </a:lnTo>
                  <a:lnTo>
                    <a:pt x="454792" y="500193"/>
                  </a:lnTo>
                  <a:lnTo>
                    <a:pt x="510678" y="492273"/>
                  </a:lnTo>
                  <a:lnTo>
                    <a:pt x="563283" y="479548"/>
                  </a:lnTo>
                  <a:lnTo>
                    <a:pt x="611995" y="462407"/>
                  </a:lnTo>
                  <a:lnTo>
                    <a:pt x="656201" y="441240"/>
                  </a:lnTo>
                  <a:lnTo>
                    <a:pt x="695287" y="416435"/>
                  </a:lnTo>
                  <a:lnTo>
                    <a:pt x="728642" y="388381"/>
                  </a:lnTo>
                  <a:lnTo>
                    <a:pt x="755651" y="357467"/>
                  </a:lnTo>
                  <a:lnTo>
                    <a:pt x="775703" y="324083"/>
                  </a:lnTo>
                  <a:lnTo>
                    <a:pt x="792480" y="251460"/>
                  </a:lnTo>
                  <a:lnTo>
                    <a:pt x="788183" y="214301"/>
                  </a:lnTo>
                  <a:lnTo>
                    <a:pt x="755651" y="145452"/>
                  </a:lnTo>
                  <a:lnTo>
                    <a:pt x="728642" y="114538"/>
                  </a:lnTo>
                  <a:lnTo>
                    <a:pt x="695287" y="86484"/>
                  </a:lnTo>
                  <a:lnTo>
                    <a:pt x="656201" y="61679"/>
                  </a:lnTo>
                  <a:lnTo>
                    <a:pt x="611995" y="40512"/>
                  </a:lnTo>
                  <a:lnTo>
                    <a:pt x="563283" y="23371"/>
                  </a:lnTo>
                  <a:lnTo>
                    <a:pt x="510678" y="10646"/>
                  </a:lnTo>
                  <a:lnTo>
                    <a:pt x="454792" y="2726"/>
                  </a:lnTo>
                  <a:lnTo>
                    <a:pt x="396239" y="0"/>
                  </a:lnTo>
                  <a:close/>
                </a:path>
              </a:pathLst>
            </a:custGeom>
            <a:solidFill>
              <a:srgbClr val="D2471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" name="object 27"/>
            <p:cNvSpPr/>
            <p:nvPr/>
          </p:nvSpPr>
          <p:spPr>
            <a:xfrm>
              <a:off x="611123" y="5617464"/>
              <a:ext cx="792480" cy="502920"/>
            </a:xfrm>
            <a:custGeom>
              <a:avLst/>
              <a:gdLst/>
              <a:ahLst/>
              <a:cxnLst/>
              <a:rect l="l" t="t" r="r" b="b"/>
              <a:pathLst>
                <a:path w="792480" h="502920">
                  <a:moveTo>
                    <a:pt x="0" y="251460"/>
                  </a:moveTo>
                  <a:lnTo>
                    <a:pt x="16776" y="178836"/>
                  </a:lnTo>
                  <a:lnTo>
                    <a:pt x="36828" y="145452"/>
                  </a:lnTo>
                  <a:lnTo>
                    <a:pt x="63837" y="114538"/>
                  </a:lnTo>
                  <a:lnTo>
                    <a:pt x="97192" y="86484"/>
                  </a:lnTo>
                  <a:lnTo>
                    <a:pt x="136278" y="61679"/>
                  </a:lnTo>
                  <a:lnTo>
                    <a:pt x="180484" y="40512"/>
                  </a:lnTo>
                  <a:lnTo>
                    <a:pt x="229196" y="23371"/>
                  </a:lnTo>
                  <a:lnTo>
                    <a:pt x="281801" y="10646"/>
                  </a:lnTo>
                  <a:lnTo>
                    <a:pt x="337687" y="2726"/>
                  </a:lnTo>
                  <a:lnTo>
                    <a:pt x="396239" y="0"/>
                  </a:lnTo>
                  <a:lnTo>
                    <a:pt x="454792" y="2726"/>
                  </a:lnTo>
                  <a:lnTo>
                    <a:pt x="510678" y="10646"/>
                  </a:lnTo>
                  <a:lnTo>
                    <a:pt x="563283" y="23371"/>
                  </a:lnTo>
                  <a:lnTo>
                    <a:pt x="611995" y="40512"/>
                  </a:lnTo>
                  <a:lnTo>
                    <a:pt x="656201" y="61679"/>
                  </a:lnTo>
                  <a:lnTo>
                    <a:pt x="695287" y="86484"/>
                  </a:lnTo>
                  <a:lnTo>
                    <a:pt x="728642" y="114538"/>
                  </a:lnTo>
                  <a:lnTo>
                    <a:pt x="755651" y="145452"/>
                  </a:lnTo>
                  <a:lnTo>
                    <a:pt x="775703" y="178836"/>
                  </a:lnTo>
                  <a:lnTo>
                    <a:pt x="792480" y="251460"/>
                  </a:lnTo>
                  <a:lnTo>
                    <a:pt x="788183" y="288618"/>
                  </a:lnTo>
                  <a:lnTo>
                    <a:pt x="755651" y="357467"/>
                  </a:lnTo>
                  <a:lnTo>
                    <a:pt x="728642" y="388381"/>
                  </a:lnTo>
                  <a:lnTo>
                    <a:pt x="695287" y="416435"/>
                  </a:lnTo>
                  <a:lnTo>
                    <a:pt x="656201" y="441240"/>
                  </a:lnTo>
                  <a:lnTo>
                    <a:pt x="611995" y="462407"/>
                  </a:lnTo>
                  <a:lnTo>
                    <a:pt x="563283" y="479548"/>
                  </a:lnTo>
                  <a:lnTo>
                    <a:pt x="510678" y="492273"/>
                  </a:lnTo>
                  <a:lnTo>
                    <a:pt x="454792" y="500193"/>
                  </a:lnTo>
                  <a:lnTo>
                    <a:pt x="396239" y="502920"/>
                  </a:lnTo>
                  <a:lnTo>
                    <a:pt x="337687" y="500193"/>
                  </a:lnTo>
                  <a:lnTo>
                    <a:pt x="281801" y="492273"/>
                  </a:lnTo>
                  <a:lnTo>
                    <a:pt x="229196" y="479548"/>
                  </a:lnTo>
                  <a:lnTo>
                    <a:pt x="180484" y="462407"/>
                  </a:lnTo>
                  <a:lnTo>
                    <a:pt x="136278" y="441240"/>
                  </a:lnTo>
                  <a:lnTo>
                    <a:pt x="97192" y="416435"/>
                  </a:lnTo>
                  <a:lnTo>
                    <a:pt x="63837" y="388381"/>
                  </a:lnTo>
                  <a:lnTo>
                    <a:pt x="36828" y="357467"/>
                  </a:lnTo>
                  <a:lnTo>
                    <a:pt x="16776" y="324083"/>
                  </a:lnTo>
                  <a:lnTo>
                    <a:pt x="0" y="251460"/>
                  </a:lnTo>
                  <a:close/>
                </a:path>
              </a:pathLst>
            </a:custGeom>
            <a:ln w="12700">
              <a:solidFill>
                <a:srgbClr val="9B310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8" name="object 28"/>
          <p:cNvSpPr txBox="1"/>
          <p:nvPr/>
        </p:nvSpPr>
        <p:spPr>
          <a:xfrm>
            <a:off x="924255" y="5631586"/>
            <a:ext cx="16510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-50" dirty="0">
                <a:latin typeface="Perpetua"/>
                <a:cs typeface="Perpetua"/>
              </a:rPr>
              <a:t>u</a:t>
            </a:r>
            <a:endParaRPr sz="2400">
              <a:latin typeface="Perpetua"/>
              <a:cs typeface="Perpetua"/>
            </a:endParaRPr>
          </a:p>
        </p:txBody>
      </p:sp>
      <p:grpSp>
        <p:nvGrpSpPr>
          <p:cNvPr id="29" name="object 29"/>
          <p:cNvGrpSpPr/>
          <p:nvPr/>
        </p:nvGrpSpPr>
        <p:grpSpPr>
          <a:xfrm>
            <a:off x="5758941" y="2249170"/>
            <a:ext cx="1093470" cy="876935"/>
            <a:chOff x="5758941" y="2249170"/>
            <a:chExt cx="1093470" cy="876935"/>
          </a:xfrm>
        </p:grpSpPr>
        <p:sp>
          <p:nvSpPr>
            <p:cNvPr id="30" name="object 30"/>
            <p:cNvSpPr/>
            <p:nvPr/>
          </p:nvSpPr>
          <p:spPr>
            <a:xfrm>
              <a:off x="5765291" y="2255520"/>
              <a:ext cx="1080770" cy="864235"/>
            </a:xfrm>
            <a:custGeom>
              <a:avLst/>
              <a:gdLst/>
              <a:ahLst/>
              <a:cxnLst/>
              <a:rect l="l" t="t" r="r" b="b"/>
              <a:pathLst>
                <a:path w="1080770" h="864235">
                  <a:moveTo>
                    <a:pt x="540258" y="0"/>
                  </a:moveTo>
                  <a:lnTo>
                    <a:pt x="488235" y="1977"/>
                  </a:lnTo>
                  <a:lnTo>
                    <a:pt x="437611" y="7789"/>
                  </a:lnTo>
                  <a:lnTo>
                    <a:pt x="388610" y="17255"/>
                  </a:lnTo>
                  <a:lnTo>
                    <a:pt x="341459" y="30194"/>
                  </a:lnTo>
                  <a:lnTo>
                    <a:pt x="296386" y="46424"/>
                  </a:lnTo>
                  <a:lnTo>
                    <a:pt x="253616" y="65765"/>
                  </a:lnTo>
                  <a:lnTo>
                    <a:pt x="213377" y="88036"/>
                  </a:lnTo>
                  <a:lnTo>
                    <a:pt x="175894" y="113055"/>
                  </a:lnTo>
                  <a:lnTo>
                    <a:pt x="141395" y="140642"/>
                  </a:lnTo>
                  <a:lnTo>
                    <a:pt x="110106" y="170616"/>
                  </a:lnTo>
                  <a:lnTo>
                    <a:pt x="82254" y="202795"/>
                  </a:lnTo>
                  <a:lnTo>
                    <a:pt x="58065" y="236999"/>
                  </a:lnTo>
                  <a:lnTo>
                    <a:pt x="37765" y="273047"/>
                  </a:lnTo>
                  <a:lnTo>
                    <a:pt x="21583" y="310757"/>
                  </a:lnTo>
                  <a:lnTo>
                    <a:pt x="9743" y="349949"/>
                  </a:lnTo>
                  <a:lnTo>
                    <a:pt x="2473" y="390441"/>
                  </a:lnTo>
                  <a:lnTo>
                    <a:pt x="0" y="432053"/>
                  </a:lnTo>
                  <a:lnTo>
                    <a:pt x="2473" y="473666"/>
                  </a:lnTo>
                  <a:lnTo>
                    <a:pt x="9743" y="514158"/>
                  </a:lnTo>
                  <a:lnTo>
                    <a:pt x="21583" y="553350"/>
                  </a:lnTo>
                  <a:lnTo>
                    <a:pt x="37765" y="591060"/>
                  </a:lnTo>
                  <a:lnTo>
                    <a:pt x="58065" y="627108"/>
                  </a:lnTo>
                  <a:lnTo>
                    <a:pt x="82254" y="661312"/>
                  </a:lnTo>
                  <a:lnTo>
                    <a:pt x="110106" y="693491"/>
                  </a:lnTo>
                  <a:lnTo>
                    <a:pt x="141395" y="723465"/>
                  </a:lnTo>
                  <a:lnTo>
                    <a:pt x="175894" y="751052"/>
                  </a:lnTo>
                  <a:lnTo>
                    <a:pt x="213377" y="776071"/>
                  </a:lnTo>
                  <a:lnTo>
                    <a:pt x="253616" y="798342"/>
                  </a:lnTo>
                  <a:lnTo>
                    <a:pt x="296386" y="817683"/>
                  </a:lnTo>
                  <a:lnTo>
                    <a:pt x="341459" y="833913"/>
                  </a:lnTo>
                  <a:lnTo>
                    <a:pt x="388610" y="846852"/>
                  </a:lnTo>
                  <a:lnTo>
                    <a:pt x="437611" y="856318"/>
                  </a:lnTo>
                  <a:lnTo>
                    <a:pt x="488235" y="862130"/>
                  </a:lnTo>
                  <a:lnTo>
                    <a:pt x="540258" y="864107"/>
                  </a:lnTo>
                  <a:lnTo>
                    <a:pt x="592280" y="862130"/>
                  </a:lnTo>
                  <a:lnTo>
                    <a:pt x="642904" y="856318"/>
                  </a:lnTo>
                  <a:lnTo>
                    <a:pt x="691905" y="846852"/>
                  </a:lnTo>
                  <a:lnTo>
                    <a:pt x="739056" y="833913"/>
                  </a:lnTo>
                  <a:lnTo>
                    <a:pt x="784129" y="817683"/>
                  </a:lnTo>
                  <a:lnTo>
                    <a:pt x="826899" y="798342"/>
                  </a:lnTo>
                  <a:lnTo>
                    <a:pt x="867138" y="776071"/>
                  </a:lnTo>
                  <a:lnTo>
                    <a:pt x="904621" y="751052"/>
                  </a:lnTo>
                  <a:lnTo>
                    <a:pt x="939120" y="723465"/>
                  </a:lnTo>
                  <a:lnTo>
                    <a:pt x="970409" y="693491"/>
                  </a:lnTo>
                  <a:lnTo>
                    <a:pt x="998261" y="661312"/>
                  </a:lnTo>
                  <a:lnTo>
                    <a:pt x="1022450" y="627108"/>
                  </a:lnTo>
                  <a:lnTo>
                    <a:pt x="1042750" y="591060"/>
                  </a:lnTo>
                  <a:lnTo>
                    <a:pt x="1058932" y="553350"/>
                  </a:lnTo>
                  <a:lnTo>
                    <a:pt x="1070772" y="514158"/>
                  </a:lnTo>
                  <a:lnTo>
                    <a:pt x="1078042" y="473666"/>
                  </a:lnTo>
                  <a:lnTo>
                    <a:pt x="1080515" y="432053"/>
                  </a:lnTo>
                  <a:lnTo>
                    <a:pt x="1078042" y="390441"/>
                  </a:lnTo>
                  <a:lnTo>
                    <a:pt x="1070772" y="349949"/>
                  </a:lnTo>
                  <a:lnTo>
                    <a:pt x="1058932" y="310757"/>
                  </a:lnTo>
                  <a:lnTo>
                    <a:pt x="1042750" y="273047"/>
                  </a:lnTo>
                  <a:lnTo>
                    <a:pt x="1022450" y="236999"/>
                  </a:lnTo>
                  <a:lnTo>
                    <a:pt x="998261" y="202795"/>
                  </a:lnTo>
                  <a:lnTo>
                    <a:pt x="970409" y="170616"/>
                  </a:lnTo>
                  <a:lnTo>
                    <a:pt x="939120" y="140642"/>
                  </a:lnTo>
                  <a:lnTo>
                    <a:pt x="904621" y="113055"/>
                  </a:lnTo>
                  <a:lnTo>
                    <a:pt x="867138" y="88036"/>
                  </a:lnTo>
                  <a:lnTo>
                    <a:pt x="826899" y="65765"/>
                  </a:lnTo>
                  <a:lnTo>
                    <a:pt x="784129" y="46424"/>
                  </a:lnTo>
                  <a:lnTo>
                    <a:pt x="739056" y="30194"/>
                  </a:lnTo>
                  <a:lnTo>
                    <a:pt x="691905" y="17255"/>
                  </a:lnTo>
                  <a:lnTo>
                    <a:pt x="642904" y="7789"/>
                  </a:lnTo>
                  <a:lnTo>
                    <a:pt x="592280" y="1977"/>
                  </a:lnTo>
                  <a:lnTo>
                    <a:pt x="540258" y="0"/>
                  </a:lnTo>
                  <a:close/>
                </a:path>
              </a:pathLst>
            </a:custGeom>
            <a:solidFill>
              <a:srgbClr val="D2471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1" name="object 31"/>
            <p:cNvSpPr/>
            <p:nvPr/>
          </p:nvSpPr>
          <p:spPr>
            <a:xfrm>
              <a:off x="5765291" y="2255520"/>
              <a:ext cx="1080770" cy="864235"/>
            </a:xfrm>
            <a:custGeom>
              <a:avLst/>
              <a:gdLst/>
              <a:ahLst/>
              <a:cxnLst/>
              <a:rect l="l" t="t" r="r" b="b"/>
              <a:pathLst>
                <a:path w="1080770" h="864235">
                  <a:moveTo>
                    <a:pt x="0" y="432053"/>
                  </a:moveTo>
                  <a:lnTo>
                    <a:pt x="2473" y="390441"/>
                  </a:lnTo>
                  <a:lnTo>
                    <a:pt x="9743" y="349949"/>
                  </a:lnTo>
                  <a:lnTo>
                    <a:pt x="21583" y="310757"/>
                  </a:lnTo>
                  <a:lnTo>
                    <a:pt x="37765" y="273047"/>
                  </a:lnTo>
                  <a:lnTo>
                    <a:pt x="58065" y="236999"/>
                  </a:lnTo>
                  <a:lnTo>
                    <a:pt x="82254" y="202795"/>
                  </a:lnTo>
                  <a:lnTo>
                    <a:pt x="110106" y="170616"/>
                  </a:lnTo>
                  <a:lnTo>
                    <a:pt x="141395" y="140642"/>
                  </a:lnTo>
                  <a:lnTo>
                    <a:pt x="175894" y="113055"/>
                  </a:lnTo>
                  <a:lnTo>
                    <a:pt x="213377" y="88036"/>
                  </a:lnTo>
                  <a:lnTo>
                    <a:pt x="253616" y="65765"/>
                  </a:lnTo>
                  <a:lnTo>
                    <a:pt x="296386" y="46424"/>
                  </a:lnTo>
                  <a:lnTo>
                    <a:pt x="341459" y="30194"/>
                  </a:lnTo>
                  <a:lnTo>
                    <a:pt x="388610" y="17255"/>
                  </a:lnTo>
                  <a:lnTo>
                    <a:pt x="437611" y="7789"/>
                  </a:lnTo>
                  <a:lnTo>
                    <a:pt x="488235" y="1977"/>
                  </a:lnTo>
                  <a:lnTo>
                    <a:pt x="540258" y="0"/>
                  </a:lnTo>
                  <a:lnTo>
                    <a:pt x="592280" y="1977"/>
                  </a:lnTo>
                  <a:lnTo>
                    <a:pt x="642904" y="7789"/>
                  </a:lnTo>
                  <a:lnTo>
                    <a:pt x="691905" y="17255"/>
                  </a:lnTo>
                  <a:lnTo>
                    <a:pt x="739056" y="30194"/>
                  </a:lnTo>
                  <a:lnTo>
                    <a:pt x="784129" y="46424"/>
                  </a:lnTo>
                  <a:lnTo>
                    <a:pt x="826899" y="65765"/>
                  </a:lnTo>
                  <a:lnTo>
                    <a:pt x="867138" y="88036"/>
                  </a:lnTo>
                  <a:lnTo>
                    <a:pt x="904621" y="113055"/>
                  </a:lnTo>
                  <a:lnTo>
                    <a:pt x="939120" y="140642"/>
                  </a:lnTo>
                  <a:lnTo>
                    <a:pt x="970409" y="170616"/>
                  </a:lnTo>
                  <a:lnTo>
                    <a:pt x="998261" y="202795"/>
                  </a:lnTo>
                  <a:lnTo>
                    <a:pt x="1022450" y="236999"/>
                  </a:lnTo>
                  <a:lnTo>
                    <a:pt x="1042750" y="273047"/>
                  </a:lnTo>
                  <a:lnTo>
                    <a:pt x="1058932" y="310757"/>
                  </a:lnTo>
                  <a:lnTo>
                    <a:pt x="1070772" y="349949"/>
                  </a:lnTo>
                  <a:lnTo>
                    <a:pt x="1078042" y="390441"/>
                  </a:lnTo>
                  <a:lnTo>
                    <a:pt x="1080515" y="432053"/>
                  </a:lnTo>
                  <a:lnTo>
                    <a:pt x="1078042" y="473666"/>
                  </a:lnTo>
                  <a:lnTo>
                    <a:pt x="1070772" y="514158"/>
                  </a:lnTo>
                  <a:lnTo>
                    <a:pt x="1058932" y="553350"/>
                  </a:lnTo>
                  <a:lnTo>
                    <a:pt x="1042750" y="591060"/>
                  </a:lnTo>
                  <a:lnTo>
                    <a:pt x="1022450" y="627108"/>
                  </a:lnTo>
                  <a:lnTo>
                    <a:pt x="998261" y="661312"/>
                  </a:lnTo>
                  <a:lnTo>
                    <a:pt x="970409" y="693491"/>
                  </a:lnTo>
                  <a:lnTo>
                    <a:pt x="939120" y="723465"/>
                  </a:lnTo>
                  <a:lnTo>
                    <a:pt x="904621" y="751052"/>
                  </a:lnTo>
                  <a:lnTo>
                    <a:pt x="867138" y="776071"/>
                  </a:lnTo>
                  <a:lnTo>
                    <a:pt x="826899" y="798342"/>
                  </a:lnTo>
                  <a:lnTo>
                    <a:pt x="784129" y="817683"/>
                  </a:lnTo>
                  <a:lnTo>
                    <a:pt x="739056" y="833913"/>
                  </a:lnTo>
                  <a:lnTo>
                    <a:pt x="691905" y="846852"/>
                  </a:lnTo>
                  <a:lnTo>
                    <a:pt x="642904" y="856318"/>
                  </a:lnTo>
                  <a:lnTo>
                    <a:pt x="592280" y="862130"/>
                  </a:lnTo>
                  <a:lnTo>
                    <a:pt x="540258" y="864107"/>
                  </a:lnTo>
                  <a:lnTo>
                    <a:pt x="488235" y="862130"/>
                  </a:lnTo>
                  <a:lnTo>
                    <a:pt x="437611" y="856318"/>
                  </a:lnTo>
                  <a:lnTo>
                    <a:pt x="388610" y="846852"/>
                  </a:lnTo>
                  <a:lnTo>
                    <a:pt x="341459" y="833913"/>
                  </a:lnTo>
                  <a:lnTo>
                    <a:pt x="296386" y="817683"/>
                  </a:lnTo>
                  <a:lnTo>
                    <a:pt x="253616" y="798342"/>
                  </a:lnTo>
                  <a:lnTo>
                    <a:pt x="213377" y="776071"/>
                  </a:lnTo>
                  <a:lnTo>
                    <a:pt x="175894" y="751052"/>
                  </a:lnTo>
                  <a:lnTo>
                    <a:pt x="141395" y="723465"/>
                  </a:lnTo>
                  <a:lnTo>
                    <a:pt x="110106" y="693491"/>
                  </a:lnTo>
                  <a:lnTo>
                    <a:pt x="82254" y="661312"/>
                  </a:lnTo>
                  <a:lnTo>
                    <a:pt x="58065" y="627108"/>
                  </a:lnTo>
                  <a:lnTo>
                    <a:pt x="37765" y="591060"/>
                  </a:lnTo>
                  <a:lnTo>
                    <a:pt x="21583" y="553350"/>
                  </a:lnTo>
                  <a:lnTo>
                    <a:pt x="9743" y="514158"/>
                  </a:lnTo>
                  <a:lnTo>
                    <a:pt x="2473" y="473666"/>
                  </a:lnTo>
                  <a:lnTo>
                    <a:pt x="0" y="432053"/>
                  </a:lnTo>
                  <a:close/>
                </a:path>
              </a:pathLst>
            </a:custGeom>
            <a:ln w="12700">
              <a:solidFill>
                <a:srgbClr val="9B310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2" name="object 32"/>
          <p:cNvSpPr txBox="1"/>
          <p:nvPr/>
        </p:nvSpPr>
        <p:spPr>
          <a:xfrm>
            <a:off x="6199123" y="2449829"/>
            <a:ext cx="21336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spc="-50" dirty="0">
                <a:latin typeface="Perpetua"/>
                <a:cs typeface="Perpetua"/>
              </a:rPr>
              <a:t>Y</a:t>
            </a:r>
            <a:endParaRPr sz="2400">
              <a:latin typeface="Perpetua"/>
              <a:cs typeface="Perpetua"/>
            </a:endParaRPr>
          </a:p>
        </p:txBody>
      </p:sp>
      <p:sp>
        <p:nvSpPr>
          <p:cNvPr id="33" name="object 33"/>
          <p:cNvSpPr/>
          <p:nvPr/>
        </p:nvSpPr>
        <p:spPr>
          <a:xfrm>
            <a:off x="934212" y="5044566"/>
            <a:ext cx="937894" cy="828675"/>
          </a:xfrm>
          <a:custGeom>
            <a:avLst/>
            <a:gdLst/>
            <a:ahLst/>
            <a:cxnLst/>
            <a:rect l="l" t="t" r="r" b="b"/>
            <a:pathLst>
              <a:path w="937894" h="828675">
                <a:moveTo>
                  <a:pt x="76200" y="348869"/>
                </a:moveTo>
                <a:lnTo>
                  <a:pt x="69850" y="336169"/>
                </a:lnTo>
                <a:lnTo>
                  <a:pt x="38100" y="272669"/>
                </a:lnTo>
                <a:lnTo>
                  <a:pt x="0" y="348869"/>
                </a:lnTo>
                <a:lnTo>
                  <a:pt x="31750" y="348869"/>
                </a:lnTo>
                <a:lnTo>
                  <a:pt x="31750" y="572452"/>
                </a:lnTo>
                <a:lnTo>
                  <a:pt x="44450" y="572452"/>
                </a:lnTo>
                <a:lnTo>
                  <a:pt x="44450" y="348869"/>
                </a:lnTo>
                <a:lnTo>
                  <a:pt x="76200" y="348869"/>
                </a:lnTo>
                <a:close/>
              </a:path>
              <a:path w="937894" h="828675">
                <a:moveTo>
                  <a:pt x="829437" y="146431"/>
                </a:moveTo>
                <a:lnTo>
                  <a:pt x="813943" y="129286"/>
                </a:lnTo>
                <a:lnTo>
                  <a:pt x="772287" y="83185"/>
                </a:lnTo>
                <a:lnTo>
                  <a:pt x="760704" y="112864"/>
                </a:lnTo>
                <a:lnTo>
                  <a:pt x="471678" y="0"/>
                </a:lnTo>
                <a:lnTo>
                  <a:pt x="467106" y="11938"/>
                </a:lnTo>
                <a:lnTo>
                  <a:pt x="756107" y="124663"/>
                </a:lnTo>
                <a:lnTo>
                  <a:pt x="744601" y="154178"/>
                </a:lnTo>
                <a:lnTo>
                  <a:pt x="829437" y="146431"/>
                </a:lnTo>
                <a:close/>
              </a:path>
              <a:path w="937894" h="828675">
                <a:moveTo>
                  <a:pt x="937387" y="472313"/>
                </a:moveTo>
                <a:lnTo>
                  <a:pt x="853567" y="487553"/>
                </a:lnTo>
                <a:lnTo>
                  <a:pt x="872693" y="513003"/>
                </a:lnTo>
                <a:lnTo>
                  <a:pt x="465582" y="818476"/>
                </a:lnTo>
                <a:lnTo>
                  <a:pt x="473202" y="828636"/>
                </a:lnTo>
                <a:lnTo>
                  <a:pt x="880325" y="523151"/>
                </a:lnTo>
                <a:lnTo>
                  <a:pt x="899414" y="548525"/>
                </a:lnTo>
                <a:lnTo>
                  <a:pt x="920927" y="505333"/>
                </a:lnTo>
                <a:lnTo>
                  <a:pt x="937387" y="472313"/>
                </a:lnTo>
                <a:close/>
              </a:path>
            </a:pathLst>
          </a:custGeom>
          <a:solidFill>
            <a:srgbClr val="AE340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 txBox="1"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 vert="horz" wrap="square" lIns="0" tIns="70230" rIns="0" bIns="0" rtlCol="0">
            <a:spAutoFit/>
          </a:bodyPr>
          <a:lstStyle/>
          <a:p>
            <a:pPr marL="182245">
              <a:lnSpc>
                <a:spcPct val="100000"/>
              </a:lnSpc>
              <a:spcBef>
                <a:spcPts val="85"/>
              </a:spcBef>
            </a:pPr>
            <a:fld id="{81D60167-4931-47E6-BA6A-407CBD079E47}" type="slidenum">
              <a:rPr spc="-25" dirty="0"/>
              <a:t>34</a:t>
            </a:fld>
            <a:endParaRPr spc="-25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971800" y="895916"/>
            <a:ext cx="1941355" cy="456160"/>
          </a:xfrm>
          <a:prstGeom prst="rect">
            <a:avLst/>
          </a:prstGeom>
        </p:spPr>
      </p:pic>
      <p:sp>
        <p:nvSpPr>
          <p:cNvPr id="5" name="object 5"/>
          <p:cNvSpPr txBox="1"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85115" marR="584200" indent="-273050">
              <a:lnSpc>
                <a:spcPct val="100000"/>
              </a:lnSpc>
              <a:spcBef>
                <a:spcPts val="105"/>
              </a:spcBef>
              <a:buClr>
                <a:srgbClr val="D24717"/>
              </a:buClr>
              <a:buSzPct val="84615"/>
              <a:buFont typeface="Segoe UI Symbol"/>
              <a:buChar char="⚫"/>
              <a:tabLst>
                <a:tab pos="286385" algn="l"/>
              </a:tabLst>
            </a:pPr>
            <a:r>
              <a:rPr dirty="0"/>
              <a:t>Regression</a:t>
            </a:r>
            <a:r>
              <a:rPr spc="-45" dirty="0"/>
              <a:t> </a:t>
            </a:r>
            <a:r>
              <a:rPr dirty="0"/>
              <a:t>analysis</a:t>
            </a:r>
            <a:r>
              <a:rPr spc="-30" dirty="0"/>
              <a:t> </a:t>
            </a:r>
            <a:r>
              <a:rPr dirty="0"/>
              <a:t>is</a:t>
            </a:r>
            <a:r>
              <a:rPr spc="-25" dirty="0"/>
              <a:t> </a:t>
            </a:r>
            <a:r>
              <a:rPr dirty="0"/>
              <a:t>a</a:t>
            </a:r>
            <a:r>
              <a:rPr spc="-25" dirty="0"/>
              <a:t> </a:t>
            </a:r>
            <a:r>
              <a:rPr spc="-20" dirty="0"/>
              <a:t>power</a:t>
            </a:r>
            <a:r>
              <a:rPr spc="-35" dirty="0"/>
              <a:t> </a:t>
            </a:r>
            <a:r>
              <a:rPr dirty="0"/>
              <a:t>tool</a:t>
            </a:r>
            <a:r>
              <a:rPr spc="-25" dirty="0"/>
              <a:t> </a:t>
            </a:r>
            <a:r>
              <a:rPr dirty="0"/>
              <a:t>to</a:t>
            </a:r>
            <a:r>
              <a:rPr spc="-25" dirty="0"/>
              <a:t> </a:t>
            </a:r>
            <a:r>
              <a:rPr dirty="0"/>
              <a:t>quantify</a:t>
            </a:r>
            <a:r>
              <a:rPr spc="-25" dirty="0"/>
              <a:t> </a:t>
            </a:r>
            <a:r>
              <a:rPr dirty="0"/>
              <a:t>the</a:t>
            </a:r>
            <a:r>
              <a:rPr spc="-45" dirty="0"/>
              <a:t> </a:t>
            </a:r>
            <a:r>
              <a:rPr spc="-10" dirty="0"/>
              <a:t>causal 	</a:t>
            </a:r>
            <a:r>
              <a:rPr dirty="0"/>
              <a:t>relationship</a:t>
            </a:r>
            <a:r>
              <a:rPr spc="-50" dirty="0"/>
              <a:t> </a:t>
            </a:r>
            <a:r>
              <a:rPr dirty="0"/>
              <a:t>between</a:t>
            </a:r>
            <a:r>
              <a:rPr spc="-60" dirty="0"/>
              <a:t> </a:t>
            </a:r>
            <a:r>
              <a:rPr dirty="0"/>
              <a:t>some</a:t>
            </a:r>
            <a:r>
              <a:rPr spc="-40" dirty="0"/>
              <a:t> </a:t>
            </a:r>
            <a:r>
              <a:rPr dirty="0"/>
              <a:t>IVs</a:t>
            </a:r>
            <a:r>
              <a:rPr spc="-50" dirty="0"/>
              <a:t> </a:t>
            </a:r>
            <a:r>
              <a:rPr dirty="0"/>
              <a:t>and</a:t>
            </a:r>
            <a:r>
              <a:rPr spc="-45" dirty="0"/>
              <a:t> </a:t>
            </a:r>
            <a:r>
              <a:rPr dirty="0"/>
              <a:t>a</a:t>
            </a:r>
            <a:r>
              <a:rPr spc="-40" dirty="0"/>
              <a:t> </a:t>
            </a:r>
            <a:r>
              <a:rPr spc="-25" dirty="0"/>
              <a:t>DV.</a:t>
            </a:r>
          </a:p>
          <a:p>
            <a:pPr marL="285750" indent="-273050">
              <a:lnSpc>
                <a:spcPct val="100000"/>
              </a:lnSpc>
              <a:spcBef>
                <a:spcPts val="605"/>
              </a:spcBef>
              <a:buClr>
                <a:srgbClr val="D24717"/>
              </a:buClr>
              <a:buSzPct val="84615"/>
              <a:buFont typeface="Segoe UI Symbol"/>
              <a:buChar char="⚫"/>
              <a:tabLst>
                <a:tab pos="285750" algn="l"/>
              </a:tabLst>
            </a:pPr>
            <a:r>
              <a:rPr spc="-150" dirty="0"/>
              <a:t>We</a:t>
            </a:r>
            <a:r>
              <a:rPr dirty="0"/>
              <a:t> can</a:t>
            </a:r>
            <a:r>
              <a:rPr spc="-20" dirty="0"/>
              <a:t> </a:t>
            </a:r>
            <a:r>
              <a:rPr dirty="0"/>
              <a:t>measure</a:t>
            </a:r>
            <a:r>
              <a:rPr spc="-15" dirty="0"/>
              <a:t> </a:t>
            </a:r>
            <a:r>
              <a:rPr dirty="0"/>
              <a:t>the</a:t>
            </a:r>
            <a:r>
              <a:rPr spc="-10" dirty="0"/>
              <a:t> </a:t>
            </a:r>
            <a:r>
              <a:rPr dirty="0"/>
              <a:t>effect</a:t>
            </a:r>
            <a:r>
              <a:rPr spc="-10" dirty="0"/>
              <a:t> </a:t>
            </a:r>
            <a:r>
              <a:rPr dirty="0"/>
              <a:t>that each</a:t>
            </a:r>
            <a:r>
              <a:rPr spc="-10" dirty="0"/>
              <a:t> </a:t>
            </a:r>
            <a:r>
              <a:rPr dirty="0"/>
              <a:t>of</a:t>
            </a:r>
            <a:r>
              <a:rPr spc="-15" dirty="0"/>
              <a:t> </a:t>
            </a:r>
            <a:r>
              <a:rPr dirty="0"/>
              <a:t>the</a:t>
            </a:r>
            <a:r>
              <a:rPr spc="-10" dirty="0"/>
              <a:t> </a:t>
            </a:r>
            <a:r>
              <a:rPr dirty="0"/>
              <a:t>IVs</a:t>
            </a:r>
            <a:r>
              <a:rPr spc="-10" dirty="0"/>
              <a:t> </a:t>
            </a:r>
            <a:r>
              <a:rPr dirty="0"/>
              <a:t>has</a:t>
            </a:r>
            <a:r>
              <a:rPr spc="-5" dirty="0"/>
              <a:t> </a:t>
            </a:r>
            <a:r>
              <a:rPr dirty="0"/>
              <a:t>on</a:t>
            </a:r>
            <a:r>
              <a:rPr spc="-25" dirty="0"/>
              <a:t> </a:t>
            </a:r>
            <a:r>
              <a:rPr dirty="0"/>
              <a:t>the</a:t>
            </a:r>
            <a:r>
              <a:rPr spc="-20" dirty="0"/>
              <a:t> </a:t>
            </a:r>
            <a:r>
              <a:rPr spc="-155" dirty="0"/>
              <a:t>DV.</a:t>
            </a:r>
          </a:p>
          <a:p>
            <a:pPr marL="285750" indent="-273050">
              <a:lnSpc>
                <a:spcPct val="100000"/>
              </a:lnSpc>
              <a:spcBef>
                <a:spcPts val="600"/>
              </a:spcBef>
              <a:buClr>
                <a:srgbClr val="D24717"/>
              </a:buClr>
              <a:buSzPct val="84615"/>
              <a:buFont typeface="Segoe UI Symbol"/>
              <a:buChar char="⚫"/>
              <a:tabLst>
                <a:tab pos="285750" algn="l"/>
              </a:tabLst>
            </a:pPr>
            <a:r>
              <a:rPr spc="-150" dirty="0"/>
              <a:t>We</a:t>
            </a:r>
            <a:r>
              <a:rPr spc="-10" dirty="0"/>
              <a:t> </a:t>
            </a:r>
            <a:r>
              <a:rPr dirty="0"/>
              <a:t>can</a:t>
            </a:r>
            <a:r>
              <a:rPr spc="-45" dirty="0"/>
              <a:t> </a:t>
            </a:r>
            <a:r>
              <a:rPr dirty="0"/>
              <a:t>make</a:t>
            </a:r>
            <a:r>
              <a:rPr spc="-30" dirty="0"/>
              <a:t> </a:t>
            </a:r>
            <a:r>
              <a:rPr dirty="0"/>
              <a:t>predictions</a:t>
            </a:r>
            <a:r>
              <a:rPr spc="-20" dirty="0"/>
              <a:t> </a:t>
            </a:r>
            <a:r>
              <a:rPr dirty="0"/>
              <a:t>using</a:t>
            </a:r>
            <a:r>
              <a:rPr spc="-20" dirty="0"/>
              <a:t> </a:t>
            </a:r>
            <a:r>
              <a:rPr dirty="0"/>
              <a:t>our</a:t>
            </a:r>
            <a:r>
              <a:rPr spc="-20" dirty="0"/>
              <a:t> </a:t>
            </a:r>
            <a:r>
              <a:rPr spc="-10" dirty="0"/>
              <a:t>estimates.</a:t>
            </a:r>
          </a:p>
          <a:p>
            <a:pPr marL="285115" marR="603885" indent="-273050">
              <a:lnSpc>
                <a:spcPct val="100000"/>
              </a:lnSpc>
              <a:spcBef>
                <a:spcPts val="600"/>
              </a:spcBef>
              <a:buClr>
                <a:srgbClr val="D24717"/>
              </a:buClr>
              <a:buSzPct val="84615"/>
              <a:buFont typeface="Segoe UI Symbol"/>
              <a:buChar char="⚫"/>
              <a:tabLst>
                <a:tab pos="286385" algn="l"/>
              </a:tabLst>
            </a:pPr>
            <a:r>
              <a:rPr dirty="0"/>
              <a:t>There</a:t>
            </a:r>
            <a:r>
              <a:rPr spc="-45" dirty="0"/>
              <a:t> </a:t>
            </a:r>
            <a:r>
              <a:rPr dirty="0"/>
              <a:t>are</a:t>
            </a:r>
            <a:r>
              <a:rPr spc="-15" dirty="0"/>
              <a:t> </a:t>
            </a:r>
            <a:r>
              <a:rPr dirty="0"/>
              <a:t>of</a:t>
            </a:r>
            <a:r>
              <a:rPr spc="-30" dirty="0"/>
              <a:t> </a:t>
            </a:r>
            <a:r>
              <a:rPr dirty="0"/>
              <a:t>course</a:t>
            </a:r>
            <a:r>
              <a:rPr spc="-15" dirty="0"/>
              <a:t> </a:t>
            </a:r>
            <a:r>
              <a:rPr dirty="0"/>
              <a:t>some</a:t>
            </a:r>
            <a:r>
              <a:rPr spc="-35" dirty="0"/>
              <a:t> </a:t>
            </a:r>
            <a:r>
              <a:rPr dirty="0"/>
              <a:t>necessary</a:t>
            </a:r>
            <a:r>
              <a:rPr spc="-15" dirty="0"/>
              <a:t> </a:t>
            </a:r>
            <a:r>
              <a:rPr dirty="0"/>
              <a:t>assumptions</a:t>
            </a:r>
            <a:r>
              <a:rPr spc="-20" dirty="0"/>
              <a:t> </a:t>
            </a:r>
            <a:r>
              <a:rPr dirty="0"/>
              <a:t>for</a:t>
            </a:r>
            <a:r>
              <a:rPr spc="-15" dirty="0"/>
              <a:t> </a:t>
            </a:r>
            <a:r>
              <a:rPr spc="-25" dirty="0"/>
              <a:t>our 	</a:t>
            </a:r>
            <a:r>
              <a:rPr dirty="0"/>
              <a:t>estimators to</a:t>
            </a:r>
            <a:r>
              <a:rPr spc="-20" dirty="0"/>
              <a:t> </a:t>
            </a:r>
            <a:r>
              <a:rPr dirty="0"/>
              <a:t>be</a:t>
            </a:r>
            <a:r>
              <a:rPr spc="-20" dirty="0"/>
              <a:t> </a:t>
            </a:r>
            <a:r>
              <a:rPr spc="-25" dirty="0"/>
              <a:t>OK.</a:t>
            </a:r>
          </a:p>
        </p:txBody>
      </p:sp>
      <p:sp>
        <p:nvSpPr>
          <p:cNvPr id="4" name="object 4"/>
          <p:cNvSpPr/>
          <p:nvPr/>
        </p:nvSpPr>
        <p:spPr>
          <a:xfrm>
            <a:off x="8458200" y="6237732"/>
            <a:ext cx="457200" cy="457200"/>
          </a:xfrm>
          <a:custGeom>
            <a:avLst/>
            <a:gdLst/>
            <a:ahLst/>
            <a:cxnLst/>
            <a:rect l="l" t="t" r="r" b="b"/>
            <a:pathLst>
              <a:path w="457200" h="457200">
                <a:moveTo>
                  <a:pt x="228600" y="0"/>
                </a:moveTo>
                <a:lnTo>
                  <a:pt x="182533" y="4644"/>
                </a:lnTo>
                <a:lnTo>
                  <a:pt x="139624" y="17964"/>
                </a:lnTo>
                <a:lnTo>
                  <a:pt x="100793" y="39041"/>
                </a:lnTo>
                <a:lnTo>
                  <a:pt x="66960" y="66955"/>
                </a:lnTo>
                <a:lnTo>
                  <a:pt x="39045" y="100788"/>
                </a:lnTo>
                <a:lnTo>
                  <a:pt x="17966" y="139619"/>
                </a:lnTo>
                <a:lnTo>
                  <a:pt x="4644" y="182529"/>
                </a:lnTo>
                <a:lnTo>
                  <a:pt x="0" y="228600"/>
                </a:lnTo>
                <a:lnTo>
                  <a:pt x="4644" y="274670"/>
                </a:lnTo>
                <a:lnTo>
                  <a:pt x="17966" y="317580"/>
                </a:lnTo>
                <a:lnTo>
                  <a:pt x="39045" y="356411"/>
                </a:lnTo>
                <a:lnTo>
                  <a:pt x="66960" y="390244"/>
                </a:lnTo>
                <a:lnTo>
                  <a:pt x="100793" y="418158"/>
                </a:lnTo>
                <a:lnTo>
                  <a:pt x="139624" y="439235"/>
                </a:lnTo>
                <a:lnTo>
                  <a:pt x="182533" y="452555"/>
                </a:lnTo>
                <a:lnTo>
                  <a:pt x="228600" y="457200"/>
                </a:lnTo>
                <a:lnTo>
                  <a:pt x="274666" y="452555"/>
                </a:lnTo>
                <a:lnTo>
                  <a:pt x="317575" y="439235"/>
                </a:lnTo>
                <a:lnTo>
                  <a:pt x="356406" y="418158"/>
                </a:lnTo>
                <a:lnTo>
                  <a:pt x="390239" y="390244"/>
                </a:lnTo>
                <a:lnTo>
                  <a:pt x="418154" y="356411"/>
                </a:lnTo>
                <a:lnTo>
                  <a:pt x="439233" y="317580"/>
                </a:lnTo>
                <a:lnTo>
                  <a:pt x="452555" y="274670"/>
                </a:lnTo>
                <a:lnTo>
                  <a:pt x="457200" y="228600"/>
                </a:lnTo>
                <a:lnTo>
                  <a:pt x="452555" y="182529"/>
                </a:lnTo>
                <a:lnTo>
                  <a:pt x="439233" y="139619"/>
                </a:lnTo>
                <a:lnTo>
                  <a:pt x="418154" y="100788"/>
                </a:lnTo>
                <a:lnTo>
                  <a:pt x="390239" y="66955"/>
                </a:lnTo>
                <a:lnTo>
                  <a:pt x="356406" y="39041"/>
                </a:lnTo>
                <a:lnTo>
                  <a:pt x="317575" y="17964"/>
                </a:lnTo>
                <a:lnTo>
                  <a:pt x="274666" y="4644"/>
                </a:lnTo>
                <a:lnTo>
                  <a:pt x="228600" y="0"/>
                </a:lnTo>
                <a:close/>
              </a:path>
            </a:pathLst>
          </a:custGeom>
          <a:solidFill>
            <a:srgbClr val="D2471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8569197" y="6356963"/>
            <a:ext cx="236220" cy="2279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664"/>
              </a:lnSpc>
            </a:pPr>
            <a:r>
              <a:rPr sz="1400" spc="-25" dirty="0">
                <a:solidFill>
                  <a:srgbClr val="FFFFFF"/>
                </a:solidFill>
                <a:latin typeface="Franklin Gothic Medium"/>
                <a:cs typeface="Franklin Gothic Medium"/>
              </a:rPr>
              <a:t>35</a:t>
            </a:r>
            <a:endParaRPr sz="1400">
              <a:latin typeface="Franklin Gothic Medium"/>
              <a:cs typeface="Franklin Gothic Medium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8532876" y="6237732"/>
            <a:ext cx="457200" cy="457200"/>
          </a:xfrm>
          <a:custGeom>
            <a:avLst/>
            <a:gdLst/>
            <a:ahLst/>
            <a:cxnLst/>
            <a:rect l="l" t="t" r="r" b="b"/>
            <a:pathLst>
              <a:path w="457200" h="457200">
                <a:moveTo>
                  <a:pt x="228600" y="0"/>
                </a:moveTo>
                <a:lnTo>
                  <a:pt x="182533" y="4644"/>
                </a:lnTo>
                <a:lnTo>
                  <a:pt x="139624" y="17964"/>
                </a:lnTo>
                <a:lnTo>
                  <a:pt x="100793" y="39041"/>
                </a:lnTo>
                <a:lnTo>
                  <a:pt x="66960" y="66955"/>
                </a:lnTo>
                <a:lnTo>
                  <a:pt x="39045" y="100788"/>
                </a:lnTo>
                <a:lnTo>
                  <a:pt x="17966" y="139619"/>
                </a:lnTo>
                <a:lnTo>
                  <a:pt x="4644" y="182529"/>
                </a:lnTo>
                <a:lnTo>
                  <a:pt x="0" y="228600"/>
                </a:lnTo>
                <a:lnTo>
                  <a:pt x="4644" y="274670"/>
                </a:lnTo>
                <a:lnTo>
                  <a:pt x="17966" y="317580"/>
                </a:lnTo>
                <a:lnTo>
                  <a:pt x="39045" y="356411"/>
                </a:lnTo>
                <a:lnTo>
                  <a:pt x="66960" y="390244"/>
                </a:lnTo>
                <a:lnTo>
                  <a:pt x="100793" y="418158"/>
                </a:lnTo>
                <a:lnTo>
                  <a:pt x="139624" y="439235"/>
                </a:lnTo>
                <a:lnTo>
                  <a:pt x="182533" y="452555"/>
                </a:lnTo>
                <a:lnTo>
                  <a:pt x="228600" y="457200"/>
                </a:lnTo>
                <a:lnTo>
                  <a:pt x="274666" y="452555"/>
                </a:lnTo>
                <a:lnTo>
                  <a:pt x="317575" y="439235"/>
                </a:lnTo>
                <a:lnTo>
                  <a:pt x="356406" y="418158"/>
                </a:lnTo>
                <a:lnTo>
                  <a:pt x="390239" y="390244"/>
                </a:lnTo>
                <a:lnTo>
                  <a:pt x="418154" y="356411"/>
                </a:lnTo>
                <a:lnTo>
                  <a:pt x="439233" y="317580"/>
                </a:lnTo>
                <a:lnTo>
                  <a:pt x="452555" y="274670"/>
                </a:lnTo>
                <a:lnTo>
                  <a:pt x="457200" y="228600"/>
                </a:lnTo>
                <a:lnTo>
                  <a:pt x="452555" y="182529"/>
                </a:lnTo>
                <a:lnTo>
                  <a:pt x="439233" y="139619"/>
                </a:lnTo>
                <a:lnTo>
                  <a:pt x="418154" y="100788"/>
                </a:lnTo>
                <a:lnTo>
                  <a:pt x="390239" y="66955"/>
                </a:lnTo>
                <a:lnTo>
                  <a:pt x="356406" y="39041"/>
                </a:lnTo>
                <a:lnTo>
                  <a:pt x="317575" y="17964"/>
                </a:lnTo>
                <a:lnTo>
                  <a:pt x="274666" y="4644"/>
                </a:lnTo>
                <a:lnTo>
                  <a:pt x="228600" y="0"/>
                </a:lnTo>
                <a:close/>
              </a:path>
            </a:pathLst>
          </a:custGeom>
          <a:solidFill>
            <a:srgbClr val="D2471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993444" y="935101"/>
            <a:ext cx="7560309" cy="398716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4387215" indent="273685">
              <a:lnSpc>
                <a:spcPct val="120900"/>
              </a:lnSpc>
              <a:spcBef>
                <a:spcPts val="100"/>
              </a:spcBef>
              <a:buClr>
                <a:srgbClr val="D24717"/>
              </a:buClr>
              <a:buSzPct val="85416"/>
              <a:buFont typeface="Segoe UI Symbol"/>
              <a:buChar char="⚫"/>
              <a:tabLst>
                <a:tab pos="286385" algn="l"/>
              </a:tabLst>
            </a:pPr>
            <a:r>
              <a:rPr sz="2400" dirty="0">
                <a:latin typeface="Perpetua"/>
                <a:cs typeface="Perpetua"/>
              </a:rPr>
              <a:t>Examples</a:t>
            </a:r>
            <a:r>
              <a:rPr sz="2400" spc="-20" dirty="0">
                <a:latin typeface="Perpetua"/>
                <a:cs typeface="Perpetua"/>
              </a:rPr>
              <a:t> </a:t>
            </a:r>
            <a:r>
              <a:rPr sz="2400" dirty="0">
                <a:latin typeface="Perpetua"/>
                <a:cs typeface="Perpetua"/>
              </a:rPr>
              <a:t>and</a:t>
            </a:r>
            <a:r>
              <a:rPr sz="2400" spc="-15" dirty="0">
                <a:latin typeface="Perpetua"/>
                <a:cs typeface="Perpetua"/>
              </a:rPr>
              <a:t> </a:t>
            </a:r>
            <a:r>
              <a:rPr sz="2400" spc="-10" dirty="0">
                <a:latin typeface="Perpetua"/>
                <a:cs typeface="Perpetua"/>
              </a:rPr>
              <a:t>applications Economics:</a:t>
            </a:r>
            <a:endParaRPr sz="2400">
              <a:latin typeface="Perpetua"/>
              <a:cs typeface="Perpetua"/>
            </a:endParaRPr>
          </a:p>
          <a:p>
            <a:pPr marL="561340" lvl="1" indent="-229235">
              <a:lnSpc>
                <a:spcPct val="100000"/>
              </a:lnSpc>
              <a:spcBef>
                <a:spcPts val="430"/>
              </a:spcBef>
              <a:buClr>
                <a:srgbClr val="9B2C1F"/>
              </a:buClr>
              <a:buSzPct val="84090"/>
              <a:buFont typeface="Segoe UI Symbol"/>
              <a:buChar char="⚫"/>
              <a:tabLst>
                <a:tab pos="561340" algn="l"/>
              </a:tabLst>
            </a:pPr>
            <a:r>
              <a:rPr sz="2200" spc="-30" dirty="0">
                <a:latin typeface="Perpetua"/>
                <a:cs typeface="Perpetua"/>
              </a:rPr>
              <a:t>Wages</a:t>
            </a:r>
            <a:r>
              <a:rPr sz="2200" spc="-60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depend</a:t>
            </a:r>
            <a:r>
              <a:rPr sz="2200" spc="-30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on</a:t>
            </a:r>
            <a:r>
              <a:rPr sz="2200" spc="-30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experience</a:t>
            </a:r>
            <a:r>
              <a:rPr sz="2200" spc="-40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and</a:t>
            </a:r>
            <a:r>
              <a:rPr sz="2200" spc="-35" dirty="0">
                <a:latin typeface="Perpetua"/>
                <a:cs typeface="Perpetua"/>
              </a:rPr>
              <a:t> </a:t>
            </a:r>
            <a:r>
              <a:rPr sz="2200" spc="-10" dirty="0">
                <a:latin typeface="Perpetua"/>
                <a:cs typeface="Perpetua"/>
              </a:rPr>
              <a:t>schooling;</a:t>
            </a:r>
            <a:endParaRPr sz="2200">
              <a:latin typeface="Perpetua"/>
              <a:cs typeface="Perpetua"/>
            </a:endParaRPr>
          </a:p>
          <a:p>
            <a:pPr marL="561340" lvl="1" indent="-229235">
              <a:lnSpc>
                <a:spcPct val="100000"/>
              </a:lnSpc>
              <a:spcBef>
                <a:spcPts val="395"/>
              </a:spcBef>
              <a:buClr>
                <a:srgbClr val="9B2C1F"/>
              </a:buClr>
              <a:buSzPct val="84090"/>
              <a:buFont typeface="Segoe UI Symbol"/>
              <a:buChar char="⚫"/>
              <a:tabLst>
                <a:tab pos="561340" algn="l"/>
              </a:tabLst>
            </a:pPr>
            <a:r>
              <a:rPr sz="2200" dirty="0">
                <a:latin typeface="Perpetua"/>
                <a:cs typeface="Perpetua"/>
              </a:rPr>
              <a:t>Demand</a:t>
            </a:r>
            <a:r>
              <a:rPr sz="2200" spc="-25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depends</a:t>
            </a:r>
            <a:r>
              <a:rPr sz="2200" spc="-10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on</a:t>
            </a:r>
            <a:r>
              <a:rPr sz="2200" spc="-25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price,</a:t>
            </a:r>
            <a:r>
              <a:rPr sz="2200" spc="-100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income</a:t>
            </a:r>
            <a:r>
              <a:rPr sz="2200" spc="-15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and</a:t>
            </a:r>
            <a:r>
              <a:rPr sz="2200" spc="-20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the</a:t>
            </a:r>
            <a:r>
              <a:rPr sz="2200" spc="-40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price</a:t>
            </a:r>
            <a:r>
              <a:rPr sz="2200" spc="-20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of</a:t>
            </a:r>
            <a:r>
              <a:rPr sz="2200" spc="-25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substitute</a:t>
            </a:r>
            <a:r>
              <a:rPr sz="2200" spc="-25" dirty="0">
                <a:latin typeface="Perpetua"/>
                <a:cs typeface="Perpetua"/>
              </a:rPr>
              <a:t> </a:t>
            </a:r>
            <a:r>
              <a:rPr sz="2200" spc="-10" dirty="0">
                <a:latin typeface="Perpetua"/>
                <a:cs typeface="Perpetua"/>
              </a:rPr>
              <a:t>goods;</a:t>
            </a:r>
            <a:endParaRPr sz="2200">
              <a:latin typeface="Perpetua"/>
              <a:cs typeface="Perpetua"/>
            </a:endParaRPr>
          </a:p>
          <a:p>
            <a:pPr marL="12700">
              <a:lnSpc>
                <a:spcPct val="100000"/>
              </a:lnSpc>
              <a:spcBef>
                <a:spcPts val="550"/>
              </a:spcBef>
            </a:pPr>
            <a:r>
              <a:rPr sz="2600" dirty="0">
                <a:latin typeface="Perpetua"/>
                <a:cs typeface="Perpetua"/>
              </a:rPr>
              <a:t>But </a:t>
            </a:r>
            <a:r>
              <a:rPr sz="2600" spc="-20" dirty="0">
                <a:latin typeface="Perpetua"/>
                <a:cs typeface="Perpetua"/>
              </a:rPr>
              <a:t>also</a:t>
            </a:r>
            <a:endParaRPr sz="2600">
              <a:latin typeface="Perpetua"/>
              <a:cs typeface="Perpetua"/>
            </a:endParaRPr>
          </a:p>
          <a:p>
            <a:pPr marL="560705" marR="5080" lvl="1" indent="-228600">
              <a:lnSpc>
                <a:spcPct val="100000"/>
              </a:lnSpc>
              <a:spcBef>
                <a:spcPts val="445"/>
              </a:spcBef>
              <a:buClr>
                <a:srgbClr val="9B2C1F"/>
              </a:buClr>
              <a:buSzPct val="84090"/>
              <a:buFont typeface="Segoe UI Symbol"/>
              <a:buChar char="⚫"/>
              <a:tabLst>
                <a:tab pos="560705" algn="l"/>
              </a:tabLst>
            </a:pPr>
            <a:r>
              <a:rPr sz="2200" dirty="0">
                <a:latin typeface="Perpetua"/>
                <a:cs typeface="Perpetua"/>
              </a:rPr>
              <a:t>The</a:t>
            </a:r>
            <a:r>
              <a:rPr sz="2200" spc="-40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number</a:t>
            </a:r>
            <a:r>
              <a:rPr sz="2200" spc="-15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of</a:t>
            </a:r>
            <a:r>
              <a:rPr sz="2200" spc="-25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days</a:t>
            </a:r>
            <a:r>
              <a:rPr sz="2200" spc="-30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of</a:t>
            </a:r>
            <a:r>
              <a:rPr sz="2200" spc="-25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illness</a:t>
            </a:r>
            <a:r>
              <a:rPr sz="2200" spc="-40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of</a:t>
            </a:r>
            <a:r>
              <a:rPr sz="2200" spc="-20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an</a:t>
            </a:r>
            <a:r>
              <a:rPr sz="2200" spc="-40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individual</a:t>
            </a:r>
            <a:r>
              <a:rPr sz="2200" spc="-25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is</a:t>
            </a:r>
            <a:r>
              <a:rPr sz="2200" spc="-30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affected</a:t>
            </a:r>
            <a:r>
              <a:rPr sz="2200" spc="-30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by</a:t>
            </a:r>
            <a:r>
              <a:rPr sz="2200" spc="-35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their</a:t>
            </a:r>
            <a:r>
              <a:rPr sz="2200" spc="-20" dirty="0">
                <a:latin typeface="Perpetua"/>
                <a:cs typeface="Perpetua"/>
              </a:rPr>
              <a:t> </a:t>
            </a:r>
            <a:r>
              <a:rPr sz="2200" spc="-10" dirty="0">
                <a:latin typeface="Perpetua"/>
                <a:cs typeface="Perpetua"/>
              </a:rPr>
              <a:t>level </a:t>
            </a:r>
            <a:r>
              <a:rPr sz="2200" dirty="0">
                <a:latin typeface="Perpetua"/>
                <a:cs typeface="Perpetua"/>
              </a:rPr>
              <a:t>of</a:t>
            </a:r>
            <a:r>
              <a:rPr sz="2200" spc="-10" dirty="0">
                <a:latin typeface="Perpetua"/>
                <a:cs typeface="Perpetua"/>
              </a:rPr>
              <a:t> stress;</a:t>
            </a:r>
            <a:endParaRPr sz="2200">
              <a:latin typeface="Perpetua"/>
              <a:cs typeface="Perpetua"/>
            </a:endParaRPr>
          </a:p>
          <a:p>
            <a:pPr marL="561340" lvl="1" indent="-229235">
              <a:lnSpc>
                <a:spcPct val="100000"/>
              </a:lnSpc>
              <a:spcBef>
                <a:spcPts val="409"/>
              </a:spcBef>
              <a:buClr>
                <a:srgbClr val="9B2C1F"/>
              </a:buClr>
              <a:buSzPct val="84090"/>
              <a:buFont typeface="Segoe UI Symbol"/>
              <a:buChar char="⚫"/>
              <a:tabLst>
                <a:tab pos="561340" algn="l"/>
              </a:tabLst>
            </a:pPr>
            <a:r>
              <a:rPr sz="2200" dirty="0">
                <a:latin typeface="Perpetua"/>
                <a:cs typeface="Perpetua"/>
              </a:rPr>
              <a:t>Health</a:t>
            </a:r>
            <a:r>
              <a:rPr sz="2200" spc="-45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beliefs</a:t>
            </a:r>
            <a:r>
              <a:rPr sz="2200" spc="-40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might</a:t>
            </a:r>
            <a:r>
              <a:rPr sz="2200" spc="-40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affect</a:t>
            </a:r>
            <a:r>
              <a:rPr sz="2200" spc="-45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attendance</a:t>
            </a:r>
            <a:r>
              <a:rPr sz="2200" spc="-35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to</a:t>
            </a:r>
            <a:r>
              <a:rPr sz="2200" spc="-40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mammogram</a:t>
            </a:r>
            <a:r>
              <a:rPr sz="2200" spc="-15" dirty="0">
                <a:latin typeface="Perpetua"/>
                <a:cs typeface="Perpetua"/>
              </a:rPr>
              <a:t> </a:t>
            </a:r>
            <a:r>
              <a:rPr sz="2200" spc="-10" dirty="0">
                <a:latin typeface="Perpetua"/>
                <a:cs typeface="Perpetua"/>
              </a:rPr>
              <a:t>screenings;</a:t>
            </a:r>
            <a:endParaRPr sz="2200">
              <a:latin typeface="Perpetua"/>
              <a:cs typeface="Perpetua"/>
            </a:endParaRPr>
          </a:p>
          <a:p>
            <a:pPr marL="560705" marR="86360" lvl="1" indent="-228600">
              <a:lnSpc>
                <a:spcPct val="100000"/>
              </a:lnSpc>
              <a:spcBef>
                <a:spcPts val="400"/>
              </a:spcBef>
              <a:buClr>
                <a:srgbClr val="9B2C1F"/>
              </a:buClr>
              <a:buSzPct val="84090"/>
              <a:buFont typeface="Segoe UI Symbol"/>
              <a:buChar char="⚫"/>
              <a:tabLst>
                <a:tab pos="560705" algn="l"/>
              </a:tabLst>
            </a:pPr>
            <a:r>
              <a:rPr sz="2200" dirty="0">
                <a:latin typeface="Perpetua"/>
                <a:cs typeface="Perpetua"/>
              </a:rPr>
              <a:t>Students</a:t>
            </a:r>
            <a:r>
              <a:rPr sz="2200" spc="-40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performance</a:t>
            </a:r>
            <a:r>
              <a:rPr sz="2200" spc="-15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is</a:t>
            </a:r>
            <a:r>
              <a:rPr sz="2200" spc="-45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affected</a:t>
            </a:r>
            <a:r>
              <a:rPr sz="2200" spc="-40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also</a:t>
            </a:r>
            <a:r>
              <a:rPr sz="2200" spc="-40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by</a:t>
            </a:r>
            <a:r>
              <a:rPr sz="2200" spc="-50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the</a:t>
            </a:r>
            <a:r>
              <a:rPr sz="2200" spc="-50" dirty="0">
                <a:latin typeface="Perpetua"/>
                <a:cs typeface="Perpetua"/>
              </a:rPr>
              <a:t> </a:t>
            </a:r>
            <a:r>
              <a:rPr sz="2200" spc="-10" dirty="0">
                <a:latin typeface="Perpetua"/>
                <a:cs typeface="Perpetua"/>
              </a:rPr>
              <a:t>public/private</a:t>
            </a:r>
            <a:r>
              <a:rPr sz="2200" spc="-25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nature</a:t>
            </a:r>
            <a:r>
              <a:rPr sz="2200" spc="-40" dirty="0">
                <a:latin typeface="Perpetua"/>
                <a:cs typeface="Perpetua"/>
              </a:rPr>
              <a:t> </a:t>
            </a:r>
            <a:r>
              <a:rPr sz="2200" spc="-25" dirty="0">
                <a:latin typeface="Perpetua"/>
                <a:cs typeface="Perpetua"/>
              </a:rPr>
              <a:t>of </a:t>
            </a:r>
            <a:r>
              <a:rPr sz="2200" dirty="0">
                <a:latin typeface="Perpetua"/>
                <a:cs typeface="Perpetua"/>
              </a:rPr>
              <a:t>the</a:t>
            </a:r>
            <a:r>
              <a:rPr sz="2200" spc="-15" dirty="0">
                <a:latin typeface="Perpetua"/>
                <a:cs typeface="Perpetua"/>
              </a:rPr>
              <a:t> </a:t>
            </a:r>
            <a:r>
              <a:rPr sz="2200" spc="-10" dirty="0">
                <a:latin typeface="Perpetua"/>
                <a:cs typeface="Perpetua"/>
              </a:rPr>
              <a:t>school</a:t>
            </a:r>
            <a:endParaRPr sz="2200">
              <a:latin typeface="Perpetua"/>
              <a:cs typeface="Perpetua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 vert="horz" wrap="square" lIns="0" tIns="144170" rIns="0" bIns="0" rtlCol="0">
            <a:spAutoFit/>
          </a:bodyPr>
          <a:lstStyle/>
          <a:p>
            <a:pPr marL="234950">
              <a:lnSpc>
                <a:spcPts val="1664"/>
              </a:lnSpc>
            </a:pPr>
            <a:fld id="{81D60167-4931-47E6-BA6A-407CBD079E47}" type="slidenum">
              <a:rPr spc="-50" dirty="0"/>
              <a:t>4</a:t>
            </a:fld>
            <a:endParaRPr spc="-5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8532876" y="6237732"/>
            <a:ext cx="457200" cy="457200"/>
          </a:xfrm>
          <a:custGeom>
            <a:avLst/>
            <a:gdLst/>
            <a:ahLst/>
            <a:cxnLst/>
            <a:rect l="l" t="t" r="r" b="b"/>
            <a:pathLst>
              <a:path w="457200" h="457200">
                <a:moveTo>
                  <a:pt x="228600" y="0"/>
                </a:moveTo>
                <a:lnTo>
                  <a:pt x="182533" y="4644"/>
                </a:lnTo>
                <a:lnTo>
                  <a:pt x="139624" y="17964"/>
                </a:lnTo>
                <a:lnTo>
                  <a:pt x="100793" y="39041"/>
                </a:lnTo>
                <a:lnTo>
                  <a:pt x="66960" y="66955"/>
                </a:lnTo>
                <a:lnTo>
                  <a:pt x="39045" y="100788"/>
                </a:lnTo>
                <a:lnTo>
                  <a:pt x="17966" y="139619"/>
                </a:lnTo>
                <a:lnTo>
                  <a:pt x="4644" y="182529"/>
                </a:lnTo>
                <a:lnTo>
                  <a:pt x="0" y="228600"/>
                </a:lnTo>
                <a:lnTo>
                  <a:pt x="4644" y="274670"/>
                </a:lnTo>
                <a:lnTo>
                  <a:pt x="17966" y="317580"/>
                </a:lnTo>
                <a:lnTo>
                  <a:pt x="39045" y="356411"/>
                </a:lnTo>
                <a:lnTo>
                  <a:pt x="66960" y="390244"/>
                </a:lnTo>
                <a:lnTo>
                  <a:pt x="100793" y="418158"/>
                </a:lnTo>
                <a:lnTo>
                  <a:pt x="139624" y="439235"/>
                </a:lnTo>
                <a:lnTo>
                  <a:pt x="182533" y="452555"/>
                </a:lnTo>
                <a:lnTo>
                  <a:pt x="228600" y="457200"/>
                </a:lnTo>
                <a:lnTo>
                  <a:pt x="274666" y="452555"/>
                </a:lnTo>
                <a:lnTo>
                  <a:pt x="317575" y="439235"/>
                </a:lnTo>
                <a:lnTo>
                  <a:pt x="356406" y="418158"/>
                </a:lnTo>
                <a:lnTo>
                  <a:pt x="390239" y="390244"/>
                </a:lnTo>
                <a:lnTo>
                  <a:pt x="418154" y="356411"/>
                </a:lnTo>
                <a:lnTo>
                  <a:pt x="439233" y="317580"/>
                </a:lnTo>
                <a:lnTo>
                  <a:pt x="452555" y="274670"/>
                </a:lnTo>
                <a:lnTo>
                  <a:pt x="457200" y="228600"/>
                </a:lnTo>
                <a:lnTo>
                  <a:pt x="452555" y="182529"/>
                </a:lnTo>
                <a:lnTo>
                  <a:pt x="439233" y="139619"/>
                </a:lnTo>
                <a:lnTo>
                  <a:pt x="418154" y="100788"/>
                </a:lnTo>
                <a:lnTo>
                  <a:pt x="390239" y="66955"/>
                </a:lnTo>
                <a:lnTo>
                  <a:pt x="356406" y="39041"/>
                </a:lnTo>
                <a:lnTo>
                  <a:pt x="317575" y="17964"/>
                </a:lnTo>
                <a:lnTo>
                  <a:pt x="274666" y="4644"/>
                </a:lnTo>
                <a:lnTo>
                  <a:pt x="228600" y="0"/>
                </a:lnTo>
                <a:close/>
              </a:path>
            </a:pathLst>
          </a:custGeom>
          <a:solidFill>
            <a:srgbClr val="D2471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993444" y="1820782"/>
            <a:ext cx="7561580" cy="3169285"/>
          </a:xfrm>
          <a:prstGeom prst="rect">
            <a:avLst/>
          </a:prstGeom>
        </p:spPr>
        <p:txBody>
          <a:bodyPr vert="horz" wrap="square" lIns="0" tIns="72390" rIns="0" bIns="0" rtlCol="0">
            <a:spAutoFit/>
          </a:bodyPr>
          <a:lstStyle/>
          <a:p>
            <a:pPr marL="286385" indent="-273685">
              <a:lnSpc>
                <a:spcPct val="100000"/>
              </a:lnSpc>
              <a:spcBef>
                <a:spcPts val="570"/>
              </a:spcBef>
              <a:buClr>
                <a:srgbClr val="D24717"/>
              </a:buClr>
              <a:buSzPct val="85416"/>
              <a:buFont typeface="Segoe UI Symbol"/>
              <a:buChar char="⚫"/>
              <a:tabLst>
                <a:tab pos="286385" algn="l"/>
              </a:tabLst>
            </a:pPr>
            <a:r>
              <a:rPr sz="2400" spc="-145" dirty="0">
                <a:latin typeface="Perpetua"/>
                <a:cs typeface="Perpetua"/>
              </a:rPr>
              <a:t>We</a:t>
            </a:r>
            <a:r>
              <a:rPr sz="2400" dirty="0">
                <a:latin typeface="Perpetua"/>
                <a:cs typeface="Perpetua"/>
              </a:rPr>
              <a:t> use</a:t>
            </a:r>
            <a:r>
              <a:rPr sz="2400" spc="-40" dirty="0">
                <a:latin typeface="Perpetua"/>
                <a:cs typeface="Perpetua"/>
              </a:rPr>
              <a:t> </a:t>
            </a:r>
            <a:r>
              <a:rPr sz="2400" dirty="0">
                <a:latin typeface="Perpetua"/>
                <a:cs typeface="Perpetua"/>
              </a:rPr>
              <a:t>econometrics</a:t>
            </a:r>
            <a:r>
              <a:rPr sz="2400" spc="-35" dirty="0">
                <a:latin typeface="Perpetua"/>
                <a:cs typeface="Perpetua"/>
              </a:rPr>
              <a:t> </a:t>
            </a:r>
            <a:r>
              <a:rPr sz="2400" dirty="0">
                <a:latin typeface="Perpetua"/>
                <a:cs typeface="Perpetua"/>
              </a:rPr>
              <a:t>to</a:t>
            </a:r>
            <a:r>
              <a:rPr sz="2400" spc="-5" dirty="0">
                <a:latin typeface="Perpetua"/>
                <a:cs typeface="Perpetua"/>
              </a:rPr>
              <a:t> </a:t>
            </a:r>
            <a:r>
              <a:rPr sz="2400" b="1" dirty="0">
                <a:latin typeface="Perpetua"/>
                <a:cs typeface="Perpetua"/>
              </a:rPr>
              <a:t>quantify</a:t>
            </a:r>
            <a:r>
              <a:rPr sz="2400" b="1" spc="-35" dirty="0">
                <a:latin typeface="Perpetua"/>
                <a:cs typeface="Perpetua"/>
              </a:rPr>
              <a:t> </a:t>
            </a:r>
            <a:r>
              <a:rPr sz="2400" dirty="0">
                <a:latin typeface="Perpetua"/>
                <a:cs typeface="Perpetua"/>
              </a:rPr>
              <a:t>these</a:t>
            </a:r>
            <a:r>
              <a:rPr sz="2400" spc="-35" dirty="0">
                <a:latin typeface="Perpetua"/>
                <a:cs typeface="Perpetua"/>
              </a:rPr>
              <a:t> </a:t>
            </a:r>
            <a:r>
              <a:rPr sz="2400" dirty="0">
                <a:latin typeface="Perpetua"/>
                <a:cs typeface="Perpetua"/>
              </a:rPr>
              <a:t>relationships</a:t>
            </a:r>
            <a:r>
              <a:rPr sz="2400" spc="-30" dirty="0">
                <a:latin typeface="Perpetua"/>
                <a:cs typeface="Perpetua"/>
              </a:rPr>
              <a:t> </a:t>
            </a:r>
            <a:r>
              <a:rPr sz="2400" spc="-20" dirty="0">
                <a:latin typeface="Perpetua"/>
                <a:cs typeface="Perpetua"/>
              </a:rPr>
              <a:t>and:</a:t>
            </a:r>
            <a:endParaRPr sz="2400">
              <a:latin typeface="Perpetua"/>
              <a:cs typeface="Perpetua"/>
            </a:endParaRPr>
          </a:p>
          <a:p>
            <a:pPr marL="561340" lvl="1" indent="-229235">
              <a:lnSpc>
                <a:spcPct val="100000"/>
              </a:lnSpc>
              <a:spcBef>
                <a:spcPts val="430"/>
              </a:spcBef>
              <a:buClr>
                <a:srgbClr val="9B2C1F"/>
              </a:buClr>
              <a:buSzPct val="84090"/>
              <a:buFont typeface="Segoe UI Symbol"/>
              <a:buChar char="⚫"/>
              <a:tabLst>
                <a:tab pos="561340" algn="l"/>
              </a:tabLst>
            </a:pPr>
            <a:r>
              <a:rPr sz="2200" dirty="0">
                <a:latin typeface="Perpetua"/>
                <a:cs typeface="Perpetua"/>
              </a:rPr>
              <a:t>Measure</a:t>
            </a:r>
            <a:r>
              <a:rPr sz="2200" spc="-60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by</a:t>
            </a:r>
            <a:r>
              <a:rPr sz="2200" spc="-45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how</a:t>
            </a:r>
            <a:r>
              <a:rPr sz="2200" spc="-55" dirty="0">
                <a:latin typeface="Perpetua"/>
                <a:cs typeface="Perpetua"/>
              </a:rPr>
              <a:t> </a:t>
            </a:r>
            <a:r>
              <a:rPr sz="2200" spc="-10" dirty="0">
                <a:latin typeface="Perpetua"/>
                <a:cs typeface="Perpetua"/>
              </a:rPr>
              <a:t>much</a:t>
            </a:r>
            <a:r>
              <a:rPr sz="2200" spc="-355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Y</a:t>
            </a:r>
            <a:r>
              <a:rPr sz="2200" spc="-50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is</a:t>
            </a:r>
            <a:r>
              <a:rPr sz="2200" spc="-55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affected</a:t>
            </a:r>
            <a:r>
              <a:rPr sz="2200" spc="-45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by</a:t>
            </a:r>
            <a:r>
              <a:rPr sz="2200" spc="-45" dirty="0">
                <a:latin typeface="Perpetua"/>
                <a:cs typeface="Perpetua"/>
              </a:rPr>
              <a:t> </a:t>
            </a:r>
            <a:r>
              <a:rPr sz="2200" spc="-25" dirty="0">
                <a:latin typeface="Perpetua"/>
                <a:cs typeface="Perpetua"/>
              </a:rPr>
              <a:t>X;</a:t>
            </a:r>
            <a:endParaRPr sz="2200">
              <a:latin typeface="Perpetua"/>
              <a:cs typeface="Perpetua"/>
            </a:endParaRPr>
          </a:p>
          <a:p>
            <a:pPr marL="561340" lvl="1" indent="-229235">
              <a:lnSpc>
                <a:spcPct val="100000"/>
              </a:lnSpc>
              <a:spcBef>
                <a:spcPts val="395"/>
              </a:spcBef>
              <a:buClr>
                <a:srgbClr val="9B2C1F"/>
              </a:buClr>
              <a:buSzPct val="84090"/>
              <a:buFont typeface="Segoe UI Symbol"/>
              <a:buChar char="⚫"/>
              <a:tabLst>
                <a:tab pos="561340" algn="l"/>
              </a:tabLst>
            </a:pPr>
            <a:r>
              <a:rPr sz="2200" spc="-65" dirty="0">
                <a:latin typeface="Perpetua"/>
                <a:cs typeface="Perpetua"/>
              </a:rPr>
              <a:t>Test</a:t>
            </a:r>
            <a:r>
              <a:rPr sz="2200" spc="-30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theories</a:t>
            </a:r>
            <a:r>
              <a:rPr sz="2200" spc="-10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and</a:t>
            </a:r>
            <a:r>
              <a:rPr sz="2200" spc="-15" dirty="0">
                <a:latin typeface="Perpetua"/>
                <a:cs typeface="Perpetua"/>
              </a:rPr>
              <a:t> </a:t>
            </a:r>
            <a:r>
              <a:rPr sz="2200" spc="-10" dirty="0">
                <a:latin typeface="Perpetua"/>
                <a:cs typeface="Perpetua"/>
              </a:rPr>
              <a:t>hypotheses;</a:t>
            </a:r>
            <a:endParaRPr sz="2200">
              <a:latin typeface="Perpetua"/>
              <a:cs typeface="Perpetua"/>
            </a:endParaRPr>
          </a:p>
          <a:p>
            <a:pPr marL="561340" lvl="1" indent="-229235">
              <a:lnSpc>
                <a:spcPct val="100000"/>
              </a:lnSpc>
              <a:spcBef>
                <a:spcPts val="400"/>
              </a:spcBef>
              <a:buClr>
                <a:srgbClr val="9B2C1F"/>
              </a:buClr>
              <a:buSzPct val="84090"/>
              <a:buFont typeface="Segoe UI Symbol"/>
              <a:buChar char="⚫"/>
              <a:tabLst>
                <a:tab pos="561340" algn="l"/>
              </a:tabLst>
            </a:pPr>
            <a:r>
              <a:rPr sz="2200" dirty="0">
                <a:latin typeface="Perpetua"/>
                <a:cs typeface="Perpetua"/>
              </a:rPr>
              <a:t>Predict</a:t>
            </a:r>
            <a:r>
              <a:rPr sz="2200" spc="-25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the</a:t>
            </a:r>
            <a:r>
              <a:rPr sz="2200" spc="-30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value</a:t>
            </a:r>
            <a:r>
              <a:rPr sz="2200" spc="-25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of</a:t>
            </a:r>
            <a:r>
              <a:rPr sz="2200" spc="95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Y</a:t>
            </a:r>
            <a:r>
              <a:rPr sz="2200" spc="-20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given</a:t>
            </a:r>
            <a:r>
              <a:rPr sz="2200" spc="-20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the</a:t>
            </a:r>
            <a:r>
              <a:rPr sz="2200" spc="-35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value</a:t>
            </a:r>
            <a:r>
              <a:rPr sz="2200" spc="-30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of</a:t>
            </a:r>
            <a:r>
              <a:rPr sz="2200" spc="-20" dirty="0">
                <a:latin typeface="Perpetua"/>
                <a:cs typeface="Perpetua"/>
              </a:rPr>
              <a:t> </a:t>
            </a:r>
            <a:r>
              <a:rPr sz="2200" spc="-25" dirty="0">
                <a:latin typeface="Perpetua"/>
                <a:cs typeface="Perpetua"/>
              </a:rPr>
              <a:t>X;</a:t>
            </a:r>
            <a:endParaRPr sz="2200">
              <a:latin typeface="Perpetua"/>
              <a:cs typeface="Perpetua"/>
            </a:endParaRPr>
          </a:p>
          <a:p>
            <a:pPr marL="286385" marR="5080" indent="-274320">
              <a:lnSpc>
                <a:spcPct val="100000"/>
              </a:lnSpc>
              <a:spcBef>
                <a:spcPts val="3615"/>
              </a:spcBef>
              <a:buClr>
                <a:srgbClr val="D24717"/>
              </a:buClr>
              <a:buSzPct val="85416"/>
              <a:buFont typeface="Segoe UI Symbol"/>
              <a:buChar char="⚫"/>
              <a:tabLst>
                <a:tab pos="286385" algn="l"/>
              </a:tabLst>
            </a:pPr>
            <a:r>
              <a:rPr sz="2400" dirty="0">
                <a:latin typeface="Perpetua"/>
                <a:cs typeface="Perpetua"/>
              </a:rPr>
              <a:t>The</a:t>
            </a:r>
            <a:r>
              <a:rPr sz="2400" spc="-20" dirty="0">
                <a:latin typeface="Perpetua"/>
                <a:cs typeface="Perpetua"/>
              </a:rPr>
              <a:t> </a:t>
            </a:r>
            <a:r>
              <a:rPr sz="2400" dirty="0">
                <a:latin typeface="Perpetua"/>
                <a:cs typeface="Perpetua"/>
              </a:rPr>
              <a:t>method</a:t>
            </a:r>
            <a:r>
              <a:rPr sz="2400" spc="-15" dirty="0">
                <a:latin typeface="Perpetua"/>
                <a:cs typeface="Perpetua"/>
              </a:rPr>
              <a:t> </a:t>
            </a:r>
            <a:r>
              <a:rPr sz="2400" dirty="0">
                <a:latin typeface="Perpetua"/>
                <a:cs typeface="Perpetua"/>
              </a:rPr>
              <a:t>of</a:t>
            </a:r>
            <a:r>
              <a:rPr sz="2400" spc="-5" dirty="0">
                <a:latin typeface="Perpetua"/>
                <a:cs typeface="Perpetua"/>
              </a:rPr>
              <a:t> </a:t>
            </a:r>
            <a:r>
              <a:rPr sz="2400" dirty="0">
                <a:latin typeface="Perpetua"/>
                <a:cs typeface="Perpetua"/>
              </a:rPr>
              <a:t>Least</a:t>
            </a:r>
            <a:r>
              <a:rPr sz="2400" spc="-25" dirty="0">
                <a:latin typeface="Perpetua"/>
                <a:cs typeface="Perpetua"/>
              </a:rPr>
              <a:t> </a:t>
            </a:r>
            <a:r>
              <a:rPr sz="2400" dirty="0">
                <a:latin typeface="Perpetua"/>
                <a:cs typeface="Perpetua"/>
              </a:rPr>
              <a:t>Squares</a:t>
            </a:r>
            <a:r>
              <a:rPr sz="2400" spc="-25" dirty="0">
                <a:latin typeface="Perpetua"/>
                <a:cs typeface="Perpetua"/>
              </a:rPr>
              <a:t> </a:t>
            </a:r>
            <a:r>
              <a:rPr sz="2400" dirty="0">
                <a:latin typeface="Perpetua"/>
                <a:cs typeface="Perpetua"/>
              </a:rPr>
              <a:t>(LS</a:t>
            </a:r>
            <a:r>
              <a:rPr sz="2400" spc="-5" dirty="0">
                <a:latin typeface="Perpetua"/>
                <a:cs typeface="Perpetua"/>
              </a:rPr>
              <a:t> </a:t>
            </a:r>
            <a:r>
              <a:rPr sz="2400" dirty="0">
                <a:latin typeface="Perpetua"/>
                <a:cs typeface="Perpetua"/>
              </a:rPr>
              <a:t>or</a:t>
            </a:r>
            <a:r>
              <a:rPr sz="2400" spc="-15" dirty="0">
                <a:latin typeface="Perpetua"/>
                <a:cs typeface="Perpetua"/>
              </a:rPr>
              <a:t> </a:t>
            </a:r>
            <a:r>
              <a:rPr sz="2400" dirty="0">
                <a:latin typeface="Perpetua"/>
                <a:cs typeface="Perpetua"/>
              </a:rPr>
              <a:t>OLS</a:t>
            </a:r>
            <a:r>
              <a:rPr sz="2400" spc="-5" dirty="0">
                <a:latin typeface="Perpetua"/>
                <a:cs typeface="Perpetua"/>
              </a:rPr>
              <a:t> </a:t>
            </a:r>
            <a:r>
              <a:rPr sz="2400" dirty="0">
                <a:latin typeface="Perpetua"/>
                <a:cs typeface="Perpetua"/>
              </a:rPr>
              <a:t>–</a:t>
            </a:r>
            <a:r>
              <a:rPr sz="2400" spc="-15" dirty="0">
                <a:latin typeface="Perpetua"/>
                <a:cs typeface="Perpetua"/>
              </a:rPr>
              <a:t> </a:t>
            </a:r>
            <a:r>
              <a:rPr sz="2400" dirty="0">
                <a:latin typeface="Perpetua"/>
                <a:cs typeface="Perpetua"/>
              </a:rPr>
              <a:t>Ordinary</a:t>
            </a:r>
            <a:r>
              <a:rPr sz="2400" spc="-40" dirty="0">
                <a:latin typeface="Perpetua"/>
                <a:cs typeface="Perpetua"/>
              </a:rPr>
              <a:t> </a:t>
            </a:r>
            <a:r>
              <a:rPr sz="2400" spc="-10" dirty="0">
                <a:latin typeface="Perpetua"/>
                <a:cs typeface="Perpetua"/>
              </a:rPr>
              <a:t>Least </a:t>
            </a:r>
            <a:r>
              <a:rPr sz="2400" dirty="0">
                <a:latin typeface="Perpetua"/>
                <a:cs typeface="Perpetua"/>
              </a:rPr>
              <a:t>Squares)</a:t>
            </a:r>
            <a:r>
              <a:rPr sz="2400" spc="-45" dirty="0">
                <a:latin typeface="Perpetua"/>
                <a:cs typeface="Perpetua"/>
              </a:rPr>
              <a:t> </a:t>
            </a:r>
            <a:r>
              <a:rPr sz="2400" dirty="0">
                <a:latin typeface="Perpetua"/>
                <a:cs typeface="Perpetua"/>
              </a:rPr>
              <a:t>is</a:t>
            </a:r>
            <a:r>
              <a:rPr sz="2400" spc="-30" dirty="0">
                <a:latin typeface="Perpetua"/>
                <a:cs typeface="Perpetua"/>
              </a:rPr>
              <a:t> </a:t>
            </a:r>
            <a:r>
              <a:rPr sz="2400" dirty="0">
                <a:latin typeface="Perpetua"/>
                <a:cs typeface="Perpetua"/>
              </a:rPr>
              <a:t>a</a:t>
            </a:r>
            <a:r>
              <a:rPr sz="2400" spc="-30" dirty="0">
                <a:latin typeface="Perpetua"/>
                <a:cs typeface="Perpetua"/>
              </a:rPr>
              <a:t> </a:t>
            </a:r>
            <a:r>
              <a:rPr sz="2400" dirty="0">
                <a:latin typeface="Perpetua"/>
                <a:cs typeface="Perpetua"/>
              </a:rPr>
              <a:t>very</a:t>
            </a:r>
            <a:r>
              <a:rPr sz="2400" spc="-20" dirty="0">
                <a:latin typeface="Perpetua"/>
                <a:cs typeface="Perpetua"/>
              </a:rPr>
              <a:t> </a:t>
            </a:r>
            <a:r>
              <a:rPr sz="2400" dirty="0">
                <a:latin typeface="Perpetua"/>
                <a:cs typeface="Perpetua"/>
              </a:rPr>
              <a:t>popular</a:t>
            </a:r>
            <a:r>
              <a:rPr sz="2400" spc="-45" dirty="0">
                <a:latin typeface="Perpetua"/>
                <a:cs typeface="Perpetua"/>
              </a:rPr>
              <a:t> </a:t>
            </a:r>
            <a:r>
              <a:rPr sz="2400" dirty="0">
                <a:latin typeface="Perpetua"/>
                <a:cs typeface="Perpetua"/>
              </a:rPr>
              <a:t>and</a:t>
            </a:r>
            <a:r>
              <a:rPr sz="2400" spc="-35" dirty="0">
                <a:latin typeface="Perpetua"/>
                <a:cs typeface="Perpetua"/>
              </a:rPr>
              <a:t> </a:t>
            </a:r>
            <a:r>
              <a:rPr sz="2400" spc="-20" dirty="0">
                <a:latin typeface="Perpetua"/>
                <a:cs typeface="Perpetua"/>
              </a:rPr>
              <a:t>powerful</a:t>
            </a:r>
            <a:r>
              <a:rPr sz="2400" spc="-25" dirty="0">
                <a:latin typeface="Perpetua"/>
                <a:cs typeface="Perpetua"/>
              </a:rPr>
              <a:t> </a:t>
            </a:r>
            <a:r>
              <a:rPr sz="2400" dirty="0">
                <a:latin typeface="Perpetua"/>
                <a:cs typeface="Perpetua"/>
              </a:rPr>
              <a:t>method</a:t>
            </a:r>
            <a:r>
              <a:rPr sz="2400" spc="-30" dirty="0">
                <a:latin typeface="Perpetua"/>
                <a:cs typeface="Perpetua"/>
              </a:rPr>
              <a:t> </a:t>
            </a:r>
            <a:r>
              <a:rPr sz="2400" dirty="0">
                <a:latin typeface="Perpetua"/>
                <a:cs typeface="Perpetua"/>
              </a:rPr>
              <a:t>of</a:t>
            </a:r>
            <a:r>
              <a:rPr sz="2400" spc="-35" dirty="0">
                <a:latin typeface="Perpetua"/>
                <a:cs typeface="Perpetua"/>
              </a:rPr>
              <a:t> </a:t>
            </a:r>
            <a:r>
              <a:rPr sz="2400" spc="-10" dirty="0">
                <a:latin typeface="Perpetua"/>
                <a:cs typeface="Perpetua"/>
              </a:rPr>
              <a:t>estimation,</a:t>
            </a:r>
            <a:r>
              <a:rPr sz="2400" spc="-120" dirty="0">
                <a:latin typeface="Perpetua"/>
                <a:cs typeface="Perpetua"/>
              </a:rPr>
              <a:t> </a:t>
            </a:r>
            <a:r>
              <a:rPr sz="2400" spc="-25" dirty="0">
                <a:latin typeface="Perpetua"/>
                <a:cs typeface="Perpetua"/>
              </a:rPr>
              <a:t>and </a:t>
            </a:r>
            <a:r>
              <a:rPr sz="2400" dirty="0">
                <a:latin typeface="Perpetua"/>
                <a:cs typeface="Perpetua"/>
              </a:rPr>
              <a:t>the</a:t>
            </a:r>
            <a:r>
              <a:rPr sz="2400" spc="-35" dirty="0">
                <a:latin typeface="Perpetua"/>
                <a:cs typeface="Perpetua"/>
              </a:rPr>
              <a:t> </a:t>
            </a:r>
            <a:r>
              <a:rPr sz="2400" dirty="0">
                <a:latin typeface="Perpetua"/>
                <a:cs typeface="Perpetua"/>
              </a:rPr>
              <a:t>one</a:t>
            </a:r>
            <a:r>
              <a:rPr sz="2400" spc="-45" dirty="0">
                <a:latin typeface="Perpetua"/>
                <a:cs typeface="Perpetua"/>
              </a:rPr>
              <a:t> </a:t>
            </a:r>
            <a:r>
              <a:rPr sz="2400" dirty="0">
                <a:latin typeface="Perpetua"/>
                <a:cs typeface="Perpetua"/>
              </a:rPr>
              <a:t>we</a:t>
            </a:r>
            <a:r>
              <a:rPr sz="2400" spc="-30" dirty="0">
                <a:latin typeface="Perpetua"/>
                <a:cs typeface="Perpetua"/>
              </a:rPr>
              <a:t> </a:t>
            </a:r>
            <a:r>
              <a:rPr sz="2400" dirty="0">
                <a:latin typeface="Perpetua"/>
                <a:cs typeface="Perpetua"/>
              </a:rPr>
              <a:t>will</a:t>
            </a:r>
            <a:r>
              <a:rPr sz="2400" spc="-50" dirty="0">
                <a:latin typeface="Perpetua"/>
                <a:cs typeface="Perpetua"/>
              </a:rPr>
              <a:t> </a:t>
            </a:r>
            <a:r>
              <a:rPr sz="2400" dirty="0">
                <a:latin typeface="Perpetua"/>
                <a:cs typeface="Perpetua"/>
              </a:rPr>
              <a:t>be</a:t>
            </a:r>
            <a:r>
              <a:rPr sz="2400" spc="-30" dirty="0">
                <a:latin typeface="Perpetua"/>
                <a:cs typeface="Perpetua"/>
              </a:rPr>
              <a:t> </a:t>
            </a:r>
            <a:r>
              <a:rPr sz="2400" dirty="0">
                <a:latin typeface="Perpetua"/>
                <a:cs typeface="Perpetua"/>
              </a:rPr>
              <a:t>looking</a:t>
            </a:r>
            <a:r>
              <a:rPr sz="2400" spc="-55" dirty="0">
                <a:latin typeface="Perpetua"/>
                <a:cs typeface="Perpetua"/>
              </a:rPr>
              <a:t> </a:t>
            </a:r>
            <a:r>
              <a:rPr sz="2400" spc="-25" dirty="0">
                <a:latin typeface="Perpetua"/>
                <a:cs typeface="Perpetua"/>
              </a:rPr>
              <a:t>at</a:t>
            </a:r>
            <a:endParaRPr sz="2400">
              <a:latin typeface="Perpetua"/>
              <a:cs typeface="Perpetua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 vert="horz" wrap="square" lIns="0" tIns="144170" rIns="0" bIns="0" rtlCol="0">
            <a:spAutoFit/>
          </a:bodyPr>
          <a:lstStyle/>
          <a:p>
            <a:pPr marL="234950">
              <a:lnSpc>
                <a:spcPts val="1664"/>
              </a:lnSpc>
            </a:pPr>
            <a:fld id="{81D60167-4931-47E6-BA6A-407CBD079E47}" type="slidenum">
              <a:rPr spc="-50" dirty="0"/>
              <a:t>5</a:t>
            </a:fld>
            <a:endParaRPr spc="-5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8458200" y="6164579"/>
            <a:ext cx="457200" cy="457200"/>
          </a:xfrm>
          <a:custGeom>
            <a:avLst/>
            <a:gdLst/>
            <a:ahLst/>
            <a:cxnLst/>
            <a:rect l="l" t="t" r="r" b="b"/>
            <a:pathLst>
              <a:path w="457200" h="457200">
                <a:moveTo>
                  <a:pt x="228600" y="0"/>
                </a:moveTo>
                <a:lnTo>
                  <a:pt x="182533" y="4644"/>
                </a:lnTo>
                <a:lnTo>
                  <a:pt x="139624" y="17964"/>
                </a:lnTo>
                <a:lnTo>
                  <a:pt x="100793" y="39041"/>
                </a:lnTo>
                <a:lnTo>
                  <a:pt x="66960" y="66955"/>
                </a:lnTo>
                <a:lnTo>
                  <a:pt x="39045" y="100788"/>
                </a:lnTo>
                <a:lnTo>
                  <a:pt x="17966" y="139619"/>
                </a:lnTo>
                <a:lnTo>
                  <a:pt x="4644" y="182529"/>
                </a:lnTo>
                <a:lnTo>
                  <a:pt x="0" y="228600"/>
                </a:lnTo>
                <a:lnTo>
                  <a:pt x="4644" y="274670"/>
                </a:lnTo>
                <a:lnTo>
                  <a:pt x="17966" y="317580"/>
                </a:lnTo>
                <a:lnTo>
                  <a:pt x="39045" y="356411"/>
                </a:lnTo>
                <a:lnTo>
                  <a:pt x="66960" y="390244"/>
                </a:lnTo>
                <a:lnTo>
                  <a:pt x="100793" y="418158"/>
                </a:lnTo>
                <a:lnTo>
                  <a:pt x="139624" y="439235"/>
                </a:lnTo>
                <a:lnTo>
                  <a:pt x="182533" y="452555"/>
                </a:lnTo>
                <a:lnTo>
                  <a:pt x="228600" y="457200"/>
                </a:lnTo>
                <a:lnTo>
                  <a:pt x="274666" y="452555"/>
                </a:lnTo>
                <a:lnTo>
                  <a:pt x="317575" y="439235"/>
                </a:lnTo>
                <a:lnTo>
                  <a:pt x="356406" y="418158"/>
                </a:lnTo>
                <a:lnTo>
                  <a:pt x="390239" y="390244"/>
                </a:lnTo>
                <a:lnTo>
                  <a:pt x="418154" y="356411"/>
                </a:lnTo>
                <a:lnTo>
                  <a:pt x="439233" y="317580"/>
                </a:lnTo>
                <a:lnTo>
                  <a:pt x="452555" y="274670"/>
                </a:lnTo>
                <a:lnTo>
                  <a:pt x="457200" y="228600"/>
                </a:lnTo>
                <a:lnTo>
                  <a:pt x="452555" y="182529"/>
                </a:lnTo>
                <a:lnTo>
                  <a:pt x="439233" y="139619"/>
                </a:lnTo>
                <a:lnTo>
                  <a:pt x="418154" y="100788"/>
                </a:lnTo>
                <a:lnTo>
                  <a:pt x="390239" y="66955"/>
                </a:lnTo>
                <a:lnTo>
                  <a:pt x="356406" y="39041"/>
                </a:lnTo>
                <a:lnTo>
                  <a:pt x="317575" y="17964"/>
                </a:lnTo>
                <a:lnTo>
                  <a:pt x="274666" y="4644"/>
                </a:lnTo>
                <a:lnTo>
                  <a:pt x="228600" y="0"/>
                </a:lnTo>
                <a:close/>
              </a:path>
            </a:pathLst>
          </a:custGeom>
          <a:solidFill>
            <a:srgbClr val="D2471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993444" y="700532"/>
            <a:ext cx="3853179" cy="66738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0" dirty="0">
                <a:latin typeface="Perpetua"/>
                <a:cs typeface="Perpetua"/>
              </a:rPr>
              <a:t>The</a:t>
            </a:r>
            <a:r>
              <a:rPr sz="2400" b="0" spc="-50" dirty="0">
                <a:latin typeface="Perpetua"/>
                <a:cs typeface="Perpetua"/>
              </a:rPr>
              <a:t> </a:t>
            </a:r>
            <a:r>
              <a:rPr sz="2400" b="0" dirty="0">
                <a:latin typeface="Perpetua"/>
                <a:cs typeface="Perpetua"/>
              </a:rPr>
              <a:t>process</a:t>
            </a:r>
            <a:r>
              <a:rPr sz="2400" b="0" spc="-45" dirty="0">
                <a:latin typeface="Perpetua"/>
                <a:cs typeface="Perpetua"/>
              </a:rPr>
              <a:t> </a:t>
            </a:r>
            <a:r>
              <a:rPr sz="2400" b="0" dirty="0">
                <a:latin typeface="Perpetua"/>
                <a:cs typeface="Perpetua"/>
              </a:rPr>
              <a:t>can</a:t>
            </a:r>
            <a:r>
              <a:rPr sz="2400" b="0" spc="-40" dirty="0">
                <a:latin typeface="Perpetua"/>
                <a:cs typeface="Perpetua"/>
              </a:rPr>
              <a:t> </a:t>
            </a:r>
            <a:r>
              <a:rPr sz="2400" b="0" dirty="0">
                <a:latin typeface="Perpetua"/>
                <a:cs typeface="Perpetua"/>
              </a:rPr>
              <a:t>be</a:t>
            </a:r>
            <a:r>
              <a:rPr sz="2400" b="0" spc="-45" dirty="0">
                <a:latin typeface="Perpetua"/>
                <a:cs typeface="Perpetua"/>
              </a:rPr>
              <a:t> </a:t>
            </a:r>
            <a:r>
              <a:rPr sz="2400" b="0" spc="-10" dirty="0">
                <a:latin typeface="Perpetua"/>
                <a:cs typeface="Perpetua"/>
              </a:rPr>
              <a:t>represented</a:t>
            </a:r>
            <a:r>
              <a:rPr sz="2400" b="0" spc="-35" dirty="0">
                <a:latin typeface="Perpetua"/>
                <a:cs typeface="Perpetua"/>
              </a:rPr>
              <a:t> </a:t>
            </a:r>
            <a:r>
              <a:rPr sz="2400" b="0" spc="-25" dirty="0">
                <a:latin typeface="Perpetua"/>
                <a:cs typeface="Perpetua"/>
              </a:rPr>
              <a:t>as:</a:t>
            </a:r>
            <a:endParaRPr sz="2400">
              <a:latin typeface="Perpetua"/>
              <a:cs typeface="Perpetua"/>
            </a:endParaRPr>
          </a:p>
          <a:p>
            <a:pPr marR="5080" algn="r">
              <a:lnSpc>
                <a:spcPct val="100000"/>
              </a:lnSpc>
              <a:spcBef>
                <a:spcPts val="10"/>
              </a:spcBef>
            </a:pPr>
            <a:r>
              <a:rPr sz="1800" b="0" spc="-10" dirty="0">
                <a:latin typeface="Perpetua"/>
                <a:cs typeface="Perpetua"/>
              </a:rPr>
              <a:t>Theory</a:t>
            </a:r>
            <a:endParaRPr sz="1800">
              <a:latin typeface="Perpetua"/>
              <a:cs typeface="Perpetua"/>
            </a:endParaRPr>
          </a:p>
        </p:txBody>
      </p:sp>
      <p:sp>
        <p:nvSpPr>
          <p:cNvPr id="26" name="object 26"/>
          <p:cNvSpPr txBox="1"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 vert="horz" wrap="square" lIns="0" tIns="72237" rIns="0" bIns="0" rtlCol="0">
            <a:spAutoFit/>
          </a:bodyPr>
          <a:lstStyle/>
          <a:p>
            <a:pPr marL="160655">
              <a:lnSpc>
                <a:spcPts val="1664"/>
              </a:lnSpc>
            </a:pPr>
            <a:fld id="{81D60167-4931-47E6-BA6A-407CBD079E47}" type="slidenum">
              <a:rPr spc="-50" dirty="0"/>
              <a:t>6</a:t>
            </a:fld>
            <a:endParaRPr spc="-50" dirty="0"/>
          </a:p>
        </p:txBody>
      </p:sp>
      <p:sp>
        <p:nvSpPr>
          <p:cNvPr id="4" name="object 4"/>
          <p:cNvSpPr txBox="1"/>
          <p:nvPr/>
        </p:nvSpPr>
        <p:spPr>
          <a:xfrm>
            <a:off x="3736975" y="1608531"/>
            <a:ext cx="1662430" cy="3003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Perpetua"/>
                <a:cs typeface="Perpetua"/>
              </a:rPr>
              <a:t>Econometric</a:t>
            </a:r>
            <a:r>
              <a:rPr sz="1800" spc="-65" dirty="0">
                <a:latin typeface="Perpetua"/>
                <a:cs typeface="Perpetua"/>
              </a:rPr>
              <a:t> </a:t>
            </a:r>
            <a:r>
              <a:rPr sz="1800" spc="-20" dirty="0">
                <a:latin typeface="Perpetua"/>
                <a:cs typeface="Perpetua"/>
              </a:rPr>
              <a:t>model</a:t>
            </a:r>
            <a:endParaRPr sz="1800">
              <a:latin typeface="Perpetua"/>
              <a:cs typeface="Perpetua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6390238" y="1608531"/>
            <a:ext cx="410845" cy="3003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20" dirty="0">
                <a:latin typeface="Perpetua"/>
                <a:cs typeface="Perpetua"/>
              </a:rPr>
              <a:t>Data</a:t>
            </a:r>
            <a:endParaRPr sz="1800">
              <a:latin typeface="Perpetua"/>
              <a:cs typeface="Perpetua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822575" y="2148585"/>
            <a:ext cx="2957195" cy="1382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9271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Perpetua"/>
                <a:cs typeface="Perpetua"/>
              </a:rPr>
              <a:t>Model</a:t>
            </a:r>
            <a:r>
              <a:rPr sz="1800" spc="-70" dirty="0">
                <a:latin typeface="Perpetua"/>
                <a:cs typeface="Perpetua"/>
              </a:rPr>
              <a:t> </a:t>
            </a:r>
            <a:r>
              <a:rPr sz="1800" spc="-10" dirty="0">
                <a:latin typeface="Perpetua"/>
                <a:cs typeface="Perpetua"/>
              </a:rPr>
              <a:t>estimation</a:t>
            </a:r>
            <a:endParaRPr sz="1800">
              <a:latin typeface="Perpetua"/>
              <a:cs typeface="Perpetua"/>
            </a:endParaRPr>
          </a:p>
          <a:p>
            <a:pPr marL="12700">
              <a:lnSpc>
                <a:spcPct val="100000"/>
              </a:lnSpc>
              <a:spcBef>
                <a:spcPts val="2100"/>
              </a:spcBef>
            </a:pPr>
            <a:r>
              <a:rPr sz="1800" spc="-10" dirty="0">
                <a:latin typeface="Perpetua"/>
                <a:cs typeface="Perpetua"/>
              </a:rPr>
              <a:t>Specification</a:t>
            </a:r>
            <a:r>
              <a:rPr sz="1800" spc="-35" dirty="0">
                <a:latin typeface="Perpetua"/>
                <a:cs typeface="Perpetua"/>
              </a:rPr>
              <a:t> </a:t>
            </a:r>
            <a:r>
              <a:rPr sz="1800" dirty="0">
                <a:latin typeface="Perpetua"/>
                <a:cs typeface="Perpetua"/>
              </a:rPr>
              <a:t>testing</a:t>
            </a:r>
            <a:r>
              <a:rPr sz="1800" spc="-5" dirty="0">
                <a:latin typeface="Perpetua"/>
                <a:cs typeface="Perpetua"/>
              </a:rPr>
              <a:t> </a:t>
            </a:r>
            <a:r>
              <a:rPr sz="1800" dirty="0">
                <a:latin typeface="Perpetua"/>
                <a:cs typeface="Perpetua"/>
              </a:rPr>
              <a:t>and </a:t>
            </a:r>
            <a:r>
              <a:rPr sz="1800" spc="-10" dirty="0">
                <a:latin typeface="Perpetua"/>
                <a:cs typeface="Perpetua"/>
              </a:rPr>
              <a:t>diagnostics</a:t>
            </a:r>
            <a:endParaRPr sz="1800">
              <a:latin typeface="Perpetua"/>
              <a:cs typeface="Perpetua"/>
            </a:endParaRPr>
          </a:p>
          <a:p>
            <a:pPr marL="927100">
              <a:lnSpc>
                <a:spcPct val="100000"/>
              </a:lnSpc>
              <a:spcBef>
                <a:spcPts val="2100"/>
              </a:spcBef>
            </a:pPr>
            <a:r>
              <a:rPr sz="1800" dirty="0">
                <a:latin typeface="Perpetua"/>
                <a:cs typeface="Perpetua"/>
              </a:rPr>
              <a:t>Is</a:t>
            </a:r>
            <a:r>
              <a:rPr sz="1800" spc="-30" dirty="0">
                <a:latin typeface="Perpetua"/>
                <a:cs typeface="Perpetua"/>
              </a:rPr>
              <a:t> </a:t>
            </a:r>
            <a:r>
              <a:rPr sz="1800" dirty="0">
                <a:latin typeface="Perpetua"/>
                <a:cs typeface="Perpetua"/>
              </a:rPr>
              <a:t>the</a:t>
            </a:r>
            <a:r>
              <a:rPr sz="1800" spc="-35" dirty="0">
                <a:latin typeface="Perpetua"/>
                <a:cs typeface="Perpetua"/>
              </a:rPr>
              <a:t> </a:t>
            </a:r>
            <a:r>
              <a:rPr sz="1800" dirty="0">
                <a:latin typeface="Perpetua"/>
                <a:cs typeface="Perpetua"/>
              </a:rPr>
              <a:t>model</a:t>
            </a:r>
            <a:r>
              <a:rPr sz="1800" spc="-25" dirty="0">
                <a:latin typeface="Perpetua"/>
                <a:cs typeface="Perpetua"/>
              </a:rPr>
              <a:t> </a:t>
            </a:r>
            <a:r>
              <a:rPr sz="1800" spc="-10" dirty="0">
                <a:latin typeface="Perpetua"/>
                <a:cs typeface="Perpetua"/>
              </a:rPr>
              <a:t>adequate?</a:t>
            </a:r>
            <a:endParaRPr sz="1800">
              <a:latin typeface="Perpetua"/>
              <a:cs typeface="Perpetua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2822575" y="3762883"/>
            <a:ext cx="278765" cy="2851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700" spc="-55" dirty="0">
                <a:latin typeface="Perpetua"/>
                <a:cs typeface="Perpetua"/>
              </a:rPr>
              <a:t>Yes</a:t>
            </a:r>
            <a:endParaRPr sz="1700">
              <a:latin typeface="Perpetua"/>
              <a:cs typeface="Perpetua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6123180" y="3762883"/>
            <a:ext cx="269240" cy="2851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700" spc="-25" dirty="0">
                <a:latin typeface="Perpetua"/>
                <a:cs typeface="Perpetua"/>
              </a:rPr>
              <a:t>No</a:t>
            </a:r>
            <a:endParaRPr sz="1700">
              <a:latin typeface="Perpetua"/>
              <a:cs typeface="Perpetua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313433" y="4278248"/>
            <a:ext cx="2370455" cy="10598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700" spc="-55" dirty="0">
                <a:latin typeface="Perpetua"/>
                <a:cs typeface="Perpetua"/>
              </a:rPr>
              <a:t>Test</a:t>
            </a:r>
            <a:r>
              <a:rPr sz="1700" spc="-35" dirty="0">
                <a:latin typeface="Perpetua"/>
                <a:cs typeface="Perpetua"/>
              </a:rPr>
              <a:t> </a:t>
            </a:r>
            <a:r>
              <a:rPr sz="1700" dirty="0">
                <a:latin typeface="Perpetua"/>
                <a:cs typeface="Perpetua"/>
              </a:rPr>
              <a:t>any</a:t>
            </a:r>
            <a:r>
              <a:rPr sz="1700" spc="-30" dirty="0">
                <a:latin typeface="Perpetua"/>
                <a:cs typeface="Perpetua"/>
              </a:rPr>
              <a:t> </a:t>
            </a:r>
            <a:r>
              <a:rPr sz="1700" spc="-10" dirty="0">
                <a:latin typeface="Perpetua"/>
                <a:cs typeface="Perpetua"/>
              </a:rPr>
              <a:t>hypotheses</a:t>
            </a:r>
            <a:endParaRPr sz="1700">
              <a:latin typeface="Perpetua"/>
              <a:cs typeface="Perpetua"/>
            </a:endParaRPr>
          </a:p>
          <a:p>
            <a:pPr marL="12700" marR="5080">
              <a:lnSpc>
                <a:spcPts val="2030"/>
              </a:lnSpc>
              <a:spcBef>
                <a:spcPts val="2105"/>
              </a:spcBef>
            </a:pPr>
            <a:r>
              <a:rPr sz="1700" dirty="0">
                <a:latin typeface="Perpetua"/>
                <a:cs typeface="Perpetua"/>
              </a:rPr>
              <a:t>Use</a:t>
            </a:r>
            <a:r>
              <a:rPr sz="1700" spc="-15" dirty="0">
                <a:latin typeface="Perpetua"/>
                <a:cs typeface="Perpetua"/>
              </a:rPr>
              <a:t> </a:t>
            </a:r>
            <a:r>
              <a:rPr sz="1700" dirty="0">
                <a:latin typeface="Perpetua"/>
                <a:cs typeface="Perpetua"/>
              </a:rPr>
              <a:t>for</a:t>
            </a:r>
            <a:r>
              <a:rPr sz="1700" spc="-25" dirty="0">
                <a:latin typeface="Perpetua"/>
                <a:cs typeface="Perpetua"/>
              </a:rPr>
              <a:t> </a:t>
            </a:r>
            <a:r>
              <a:rPr sz="1700" dirty="0">
                <a:latin typeface="Perpetua"/>
                <a:cs typeface="Perpetua"/>
              </a:rPr>
              <a:t>predictions</a:t>
            </a:r>
            <a:r>
              <a:rPr sz="1700" spc="-45" dirty="0">
                <a:latin typeface="Perpetua"/>
                <a:cs typeface="Perpetua"/>
              </a:rPr>
              <a:t> </a:t>
            </a:r>
            <a:r>
              <a:rPr sz="1700" dirty="0">
                <a:latin typeface="Perpetua"/>
                <a:cs typeface="Perpetua"/>
              </a:rPr>
              <a:t>and</a:t>
            </a:r>
            <a:r>
              <a:rPr sz="1700" spc="-15" dirty="0">
                <a:latin typeface="Perpetua"/>
                <a:cs typeface="Perpetua"/>
              </a:rPr>
              <a:t> </a:t>
            </a:r>
            <a:r>
              <a:rPr sz="1700" spc="-10" dirty="0">
                <a:latin typeface="Perpetua"/>
                <a:cs typeface="Perpetua"/>
              </a:rPr>
              <a:t>policy making</a:t>
            </a:r>
            <a:endParaRPr sz="1700">
              <a:latin typeface="Perpetua"/>
              <a:cs typeface="Perpetua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4533900" y="1412747"/>
            <a:ext cx="76200" cy="288290"/>
          </a:xfrm>
          <a:custGeom>
            <a:avLst/>
            <a:gdLst/>
            <a:ahLst/>
            <a:cxnLst/>
            <a:rect l="l" t="t" r="r" b="b"/>
            <a:pathLst>
              <a:path w="76200" h="288289">
                <a:moveTo>
                  <a:pt x="31750" y="211836"/>
                </a:moveTo>
                <a:lnTo>
                  <a:pt x="0" y="211836"/>
                </a:lnTo>
                <a:lnTo>
                  <a:pt x="38100" y="288036"/>
                </a:lnTo>
                <a:lnTo>
                  <a:pt x="69850" y="224536"/>
                </a:lnTo>
                <a:lnTo>
                  <a:pt x="31750" y="224536"/>
                </a:lnTo>
                <a:lnTo>
                  <a:pt x="31750" y="211836"/>
                </a:lnTo>
                <a:close/>
              </a:path>
              <a:path w="76200" h="288289">
                <a:moveTo>
                  <a:pt x="44450" y="0"/>
                </a:moveTo>
                <a:lnTo>
                  <a:pt x="31750" y="0"/>
                </a:lnTo>
                <a:lnTo>
                  <a:pt x="31750" y="224536"/>
                </a:lnTo>
                <a:lnTo>
                  <a:pt x="44450" y="224536"/>
                </a:lnTo>
                <a:lnTo>
                  <a:pt x="44450" y="0"/>
                </a:lnTo>
                <a:close/>
              </a:path>
              <a:path w="76200" h="288289">
                <a:moveTo>
                  <a:pt x="76200" y="211836"/>
                </a:moveTo>
                <a:lnTo>
                  <a:pt x="44450" y="211836"/>
                </a:lnTo>
                <a:lnTo>
                  <a:pt x="44450" y="224536"/>
                </a:lnTo>
                <a:lnTo>
                  <a:pt x="69850" y="224536"/>
                </a:lnTo>
                <a:lnTo>
                  <a:pt x="76200" y="211836"/>
                </a:lnTo>
                <a:close/>
              </a:path>
            </a:pathLst>
          </a:custGeom>
          <a:solidFill>
            <a:srgbClr val="AE340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4533900" y="1917192"/>
            <a:ext cx="76200" cy="288290"/>
          </a:xfrm>
          <a:custGeom>
            <a:avLst/>
            <a:gdLst/>
            <a:ahLst/>
            <a:cxnLst/>
            <a:rect l="l" t="t" r="r" b="b"/>
            <a:pathLst>
              <a:path w="76200" h="288289">
                <a:moveTo>
                  <a:pt x="31750" y="211836"/>
                </a:moveTo>
                <a:lnTo>
                  <a:pt x="0" y="211836"/>
                </a:lnTo>
                <a:lnTo>
                  <a:pt x="38100" y="288036"/>
                </a:lnTo>
                <a:lnTo>
                  <a:pt x="69850" y="224536"/>
                </a:lnTo>
                <a:lnTo>
                  <a:pt x="31750" y="224536"/>
                </a:lnTo>
                <a:lnTo>
                  <a:pt x="31750" y="211836"/>
                </a:lnTo>
                <a:close/>
              </a:path>
              <a:path w="76200" h="288289">
                <a:moveTo>
                  <a:pt x="44450" y="0"/>
                </a:moveTo>
                <a:lnTo>
                  <a:pt x="31750" y="0"/>
                </a:lnTo>
                <a:lnTo>
                  <a:pt x="31750" y="224536"/>
                </a:lnTo>
                <a:lnTo>
                  <a:pt x="44450" y="224536"/>
                </a:lnTo>
                <a:lnTo>
                  <a:pt x="44450" y="0"/>
                </a:lnTo>
                <a:close/>
              </a:path>
              <a:path w="76200" h="288289">
                <a:moveTo>
                  <a:pt x="76200" y="211836"/>
                </a:moveTo>
                <a:lnTo>
                  <a:pt x="44450" y="211836"/>
                </a:lnTo>
                <a:lnTo>
                  <a:pt x="44450" y="224536"/>
                </a:lnTo>
                <a:lnTo>
                  <a:pt x="69850" y="224536"/>
                </a:lnTo>
                <a:lnTo>
                  <a:pt x="76200" y="211836"/>
                </a:lnTo>
                <a:close/>
              </a:path>
            </a:pathLst>
          </a:custGeom>
          <a:solidFill>
            <a:srgbClr val="AE340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4533900" y="2493264"/>
            <a:ext cx="76200" cy="288290"/>
          </a:xfrm>
          <a:custGeom>
            <a:avLst/>
            <a:gdLst/>
            <a:ahLst/>
            <a:cxnLst/>
            <a:rect l="l" t="t" r="r" b="b"/>
            <a:pathLst>
              <a:path w="76200" h="288289">
                <a:moveTo>
                  <a:pt x="31750" y="211836"/>
                </a:moveTo>
                <a:lnTo>
                  <a:pt x="0" y="211836"/>
                </a:lnTo>
                <a:lnTo>
                  <a:pt x="38100" y="288036"/>
                </a:lnTo>
                <a:lnTo>
                  <a:pt x="69850" y="224536"/>
                </a:lnTo>
                <a:lnTo>
                  <a:pt x="31750" y="224536"/>
                </a:lnTo>
                <a:lnTo>
                  <a:pt x="31750" y="211836"/>
                </a:lnTo>
                <a:close/>
              </a:path>
              <a:path w="76200" h="288289">
                <a:moveTo>
                  <a:pt x="44450" y="0"/>
                </a:moveTo>
                <a:lnTo>
                  <a:pt x="31750" y="0"/>
                </a:lnTo>
                <a:lnTo>
                  <a:pt x="31750" y="224536"/>
                </a:lnTo>
                <a:lnTo>
                  <a:pt x="44450" y="224536"/>
                </a:lnTo>
                <a:lnTo>
                  <a:pt x="44450" y="0"/>
                </a:lnTo>
                <a:close/>
              </a:path>
              <a:path w="76200" h="288289">
                <a:moveTo>
                  <a:pt x="76200" y="211836"/>
                </a:moveTo>
                <a:lnTo>
                  <a:pt x="44450" y="211836"/>
                </a:lnTo>
                <a:lnTo>
                  <a:pt x="44450" y="224536"/>
                </a:lnTo>
                <a:lnTo>
                  <a:pt x="69850" y="224536"/>
                </a:lnTo>
                <a:lnTo>
                  <a:pt x="76200" y="211836"/>
                </a:lnTo>
                <a:close/>
              </a:path>
            </a:pathLst>
          </a:custGeom>
          <a:solidFill>
            <a:srgbClr val="AE340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4533900" y="2997707"/>
            <a:ext cx="76200" cy="288290"/>
          </a:xfrm>
          <a:custGeom>
            <a:avLst/>
            <a:gdLst/>
            <a:ahLst/>
            <a:cxnLst/>
            <a:rect l="l" t="t" r="r" b="b"/>
            <a:pathLst>
              <a:path w="76200" h="288289">
                <a:moveTo>
                  <a:pt x="31750" y="211836"/>
                </a:moveTo>
                <a:lnTo>
                  <a:pt x="0" y="211836"/>
                </a:lnTo>
                <a:lnTo>
                  <a:pt x="38100" y="288036"/>
                </a:lnTo>
                <a:lnTo>
                  <a:pt x="69850" y="224536"/>
                </a:lnTo>
                <a:lnTo>
                  <a:pt x="31750" y="224536"/>
                </a:lnTo>
                <a:lnTo>
                  <a:pt x="31750" y="211836"/>
                </a:lnTo>
                <a:close/>
              </a:path>
              <a:path w="76200" h="288289">
                <a:moveTo>
                  <a:pt x="44450" y="0"/>
                </a:moveTo>
                <a:lnTo>
                  <a:pt x="31750" y="0"/>
                </a:lnTo>
                <a:lnTo>
                  <a:pt x="31750" y="224536"/>
                </a:lnTo>
                <a:lnTo>
                  <a:pt x="44450" y="224536"/>
                </a:lnTo>
                <a:lnTo>
                  <a:pt x="44450" y="0"/>
                </a:lnTo>
                <a:close/>
              </a:path>
              <a:path w="76200" h="288289">
                <a:moveTo>
                  <a:pt x="76200" y="211836"/>
                </a:moveTo>
                <a:lnTo>
                  <a:pt x="44450" y="211836"/>
                </a:lnTo>
                <a:lnTo>
                  <a:pt x="44450" y="224536"/>
                </a:lnTo>
                <a:lnTo>
                  <a:pt x="69850" y="224536"/>
                </a:lnTo>
                <a:lnTo>
                  <a:pt x="76200" y="211836"/>
                </a:lnTo>
                <a:close/>
              </a:path>
            </a:pathLst>
          </a:custGeom>
          <a:solidFill>
            <a:srgbClr val="AE340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3491484" y="3566795"/>
            <a:ext cx="507365" cy="294005"/>
          </a:xfrm>
          <a:custGeom>
            <a:avLst/>
            <a:gdLst/>
            <a:ahLst/>
            <a:cxnLst/>
            <a:rect l="l" t="t" r="r" b="b"/>
            <a:pathLst>
              <a:path w="507364" h="294004">
                <a:moveTo>
                  <a:pt x="47243" y="222630"/>
                </a:moveTo>
                <a:lnTo>
                  <a:pt x="0" y="293496"/>
                </a:lnTo>
                <a:lnTo>
                  <a:pt x="85089" y="288797"/>
                </a:lnTo>
                <a:lnTo>
                  <a:pt x="72886" y="267461"/>
                </a:lnTo>
                <a:lnTo>
                  <a:pt x="58292" y="267461"/>
                </a:lnTo>
                <a:lnTo>
                  <a:pt x="51942" y="256412"/>
                </a:lnTo>
                <a:lnTo>
                  <a:pt x="62965" y="250117"/>
                </a:lnTo>
                <a:lnTo>
                  <a:pt x="47243" y="222630"/>
                </a:lnTo>
                <a:close/>
              </a:path>
              <a:path w="507364" h="294004">
                <a:moveTo>
                  <a:pt x="62965" y="250117"/>
                </a:moveTo>
                <a:lnTo>
                  <a:pt x="51942" y="256412"/>
                </a:lnTo>
                <a:lnTo>
                  <a:pt x="58292" y="267461"/>
                </a:lnTo>
                <a:lnTo>
                  <a:pt x="69291" y="261177"/>
                </a:lnTo>
                <a:lnTo>
                  <a:pt x="62965" y="250117"/>
                </a:lnTo>
                <a:close/>
              </a:path>
              <a:path w="507364" h="294004">
                <a:moveTo>
                  <a:pt x="69291" y="261177"/>
                </a:moveTo>
                <a:lnTo>
                  <a:pt x="58292" y="267461"/>
                </a:lnTo>
                <a:lnTo>
                  <a:pt x="72886" y="267461"/>
                </a:lnTo>
                <a:lnTo>
                  <a:pt x="69291" y="261177"/>
                </a:lnTo>
                <a:close/>
              </a:path>
              <a:path w="507364" h="294004">
                <a:moveTo>
                  <a:pt x="500888" y="0"/>
                </a:moveTo>
                <a:lnTo>
                  <a:pt x="62965" y="250117"/>
                </a:lnTo>
                <a:lnTo>
                  <a:pt x="69291" y="261177"/>
                </a:lnTo>
                <a:lnTo>
                  <a:pt x="507238" y="10921"/>
                </a:lnTo>
                <a:lnTo>
                  <a:pt x="500888" y="0"/>
                </a:lnTo>
                <a:close/>
              </a:path>
            </a:pathLst>
          </a:custGeom>
          <a:solidFill>
            <a:srgbClr val="AE340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5432933" y="3566795"/>
            <a:ext cx="507365" cy="294005"/>
          </a:xfrm>
          <a:custGeom>
            <a:avLst/>
            <a:gdLst/>
            <a:ahLst/>
            <a:cxnLst/>
            <a:rect l="l" t="t" r="r" b="b"/>
            <a:pathLst>
              <a:path w="507364" h="294004">
                <a:moveTo>
                  <a:pt x="437946" y="261177"/>
                </a:moveTo>
                <a:lnTo>
                  <a:pt x="422147" y="288797"/>
                </a:lnTo>
                <a:lnTo>
                  <a:pt x="507238" y="293496"/>
                </a:lnTo>
                <a:lnTo>
                  <a:pt x="489881" y="267461"/>
                </a:lnTo>
                <a:lnTo>
                  <a:pt x="448944" y="267461"/>
                </a:lnTo>
                <a:lnTo>
                  <a:pt x="437946" y="261177"/>
                </a:lnTo>
                <a:close/>
              </a:path>
              <a:path w="507364" h="294004">
                <a:moveTo>
                  <a:pt x="444272" y="250117"/>
                </a:moveTo>
                <a:lnTo>
                  <a:pt x="437946" y="261177"/>
                </a:lnTo>
                <a:lnTo>
                  <a:pt x="448944" y="267461"/>
                </a:lnTo>
                <a:lnTo>
                  <a:pt x="455294" y="256412"/>
                </a:lnTo>
                <a:lnTo>
                  <a:pt x="444272" y="250117"/>
                </a:lnTo>
                <a:close/>
              </a:path>
              <a:path w="507364" h="294004">
                <a:moveTo>
                  <a:pt x="459993" y="222630"/>
                </a:moveTo>
                <a:lnTo>
                  <a:pt x="444272" y="250117"/>
                </a:lnTo>
                <a:lnTo>
                  <a:pt x="455294" y="256412"/>
                </a:lnTo>
                <a:lnTo>
                  <a:pt x="448944" y="267461"/>
                </a:lnTo>
                <a:lnTo>
                  <a:pt x="489881" y="267461"/>
                </a:lnTo>
                <a:lnTo>
                  <a:pt x="459993" y="222630"/>
                </a:lnTo>
                <a:close/>
              </a:path>
              <a:path w="507364" h="294004">
                <a:moveTo>
                  <a:pt x="6350" y="0"/>
                </a:moveTo>
                <a:lnTo>
                  <a:pt x="0" y="10921"/>
                </a:lnTo>
                <a:lnTo>
                  <a:pt x="437946" y="261177"/>
                </a:lnTo>
                <a:lnTo>
                  <a:pt x="444272" y="250117"/>
                </a:lnTo>
                <a:lnTo>
                  <a:pt x="6350" y="0"/>
                </a:lnTo>
                <a:close/>
              </a:path>
            </a:pathLst>
          </a:custGeom>
          <a:solidFill>
            <a:srgbClr val="AE340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5579364" y="1734311"/>
            <a:ext cx="432434" cy="76200"/>
          </a:xfrm>
          <a:custGeom>
            <a:avLst/>
            <a:gdLst/>
            <a:ahLst/>
            <a:cxnLst/>
            <a:rect l="l" t="t" r="r" b="b"/>
            <a:pathLst>
              <a:path w="432435" h="76200">
                <a:moveTo>
                  <a:pt x="355853" y="0"/>
                </a:moveTo>
                <a:lnTo>
                  <a:pt x="355853" y="76200"/>
                </a:lnTo>
                <a:lnTo>
                  <a:pt x="419353" y="44450"/>
                </a:lnTo>
                <a:lnTo>
                  <a:pt x="368553" y="44450"/>
                </a:lnTo>
                <a:lnTo>
                  <a:pt x="368553" y="31750"/>
                </a:lnTo>
                <a:lnTo>
                  <a:pt x="419353" y="31750"/>
                </a:lnTo>
                <a:lnTo>
                  <a:pt x="355853" y="0"/>
                </a:lnTo>
                <a:close/>
              </a:path>
              <a:path w="432435" h="76200">
                <a:moveTo>
                  <a:pt x="355853" y="31750"/>
                </a:moveTo>
                <a:lnTo>
                  <a:pt x="0" y="31750"/>
                </a:lnTo>
                <a:lnTo>
                  <a:pt x="0" y="44450"/>
                </a:lnTo>
                <a:lnTo>
                  <a:pt x="355853" y="44450"/>
                </a:lnTo>
                <a:lnTo>
                  <a:pt x="355853" y="31750"/>
                </a:lnTo>
                <a:close/>
              </a:path>
              <a:path w="432435" h="76200">
                <a:moveTo>
                  <a:pt x="419353" y="31750"/>
                </a:moveTo>
                <a:lnTo>
                  <a:pt x="368553" y="31750"/>
                </a:lnTo>
                <a:lnTo>
                  <a:pt x="368553" y="44450"/>
                </a:lnTo>
                <a:lnTo>
                  <a:pt x="419353" y="44450"/>
                </a:lnTo>
                <a:lnTo>
                  <a:pt x="432053" y="38100"/>
                </a:lnTo>
                <a:lnTo>
                  <a:pt x="419353" y="31750"/>
                </a:lnTo>
                <a:close/>
              </a:path>
            </a:pathLst>
          </a:custGeom>
          <a:solidFill>
            <a:srgbClr val="AE3408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17" name="object 17"/>
          <p:cNvGrpSpPr/>
          <p:nvPr/>
        </p:nvGrpSpPr>
        <p:grpSpPr>
          <a:xfrm>
            <a:off x="5003291" y="1917192"/>
            <a:ext cx="1806575" cy="254635"/>
            <a:chOff x="5003291" y="1917192"/>
            <a:chExt cx="1806575" cy="254635"/>
          </a:xfrm>
        </p:grpSpPr>
        <p:sp>
          <p:nvSpPr>
            <p:cNvPr id="18" name="object 18"/>
            <p:cNvSpPr/>
            <p:nvPr/>
          </p:nvSpPr>
          <p:spPr>
            <a:xfrm>
              <a:off x="6804659" y="1917192"/>
              <a:ext cx="0" cy="216535"/>
            </a:xfrm>
            <a:custGeom>
              <a:avLst/>
              <a:gdLst/>
              <a:ahLst/>
              <a:cxnLst/>
              <a:rect l="l" t="t" r="r" b="b"/>
              <a:pathLst>
                <a:path h="216535">
                  <a:moveTo>
                    <a:pt x="0" y="0"/>
                  </a:moveTo>
                  <a:lnTo>
                    <a:pt x="0" y="216027"/>
                  </a:lnTo>
                </a:path>
              </a:pathLst>
            </a:custGeom>
            <a:ln w="9525">
              <a:solidFill>
                <a:srgbClr val="AE340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5003291" y="2095500"/>
              <a:ext cx="1800225" cy="76200"/>
            </a:xfrm>
            <a:custGeom>
              <a:avLst/>
              <a:gdLst/>
              <a:ahLst/>
              <a:cxnLst/>
              <a:rect l="l" t="t" r="r" b="b"/>
              <a:pathLst>
                <a:path w="1800225" h="76200">
                  <a:moveTo>
                    <a:pt x="76200" y="0"/>
                  </a:moveTo>
                  <a:lnTo>
                    <a:pt x="0" y="38100"/>
                  </a:lnTo>
                  <a:lnTo>
                    <a:pt x="76200" y="76200"/>
                  </a:lnTo>
                  <a:lnTo>
                    <a:pt x="76200" y="44450"/>
                  </a:lnTo>
                  <a:lnTo>
                    <a:pt x="63500" y="44450"/>
                  </a:lnTo>
                  <a:lnTo>
                    <a:pt x="63500" y="31750"/>
                  </a:lnTo>
                  <a:lnTo>
                    <a:pt x="76200" y="31750"/>
                  </a:lnTo>
                  <a:lnTo>
                    <a:pt x="76200" y="0"/>
                  </a:lnTo>
                  <a:close/>
                </a:path>
                <a:path w="1800225" h="76200">
                  <a:moveTo>
                    <a:pt x="76200" y="31750"/>
                  </a:moveTo>
                  <a:lnTo>
                    <a:pt x="63500" y="31750"/>
                  </a:lnTo>
                  <a:lnTo>
                    <a:pt x="63500" y="44450"/>
                  </a:lnTo>
                  <a:lnTo>
                    <a:pt x="76200" y="44450"/>
                  </a:lnTo>
                  <a:lnTo>
                    <a:pt x="76200" y="31750"/>
                  </a:lnTo>
                  <a:close/>
                </a:path>
                <a:path w="1800225" h="76200">
                  <a:moveTo>
                    <a:pt x="1800225" y="31750"/>
                  </a:moveTo>
                  <a:lnTo>
                    <a:pt x="76200" y="31750"/>
                  </a:lnTo>
                  <a:lnTo>
                    <a:pt x="76200" y="44450"/>
                  </a:lnTo>
                  <a:lnTo>
                    <a:pt x="1800225" y="44450"/>
                  </a:lnTo>
                  <a:lnTo>
                    <a:pt x="1800225" y="31750"/>
                  </a:lnTo>
                  <a:close/>
                </a:path>
              </a:pathLst>
            </a:custGeom>
            <a:solidFill>
              <a:srgbClr val="AE340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20" name="object 20"/>
          <p:cNvGrpSpPr/>
          <p:nvPr/>
        </p:nvGrpSpPr>
        <p:grpSpPr>
          <a:xfrm>
            <a:off x="6588252" y="1662683"/>
            <a:ext cx="1661795" cy="2419350"/>
            <a:chOff x="6588252" y="1662683"/>
            <a:chExt cx="1661795" cy="2419350"/>
          </a:xfrm>
        </p:grpSpPr>
        <p:sp>
          <p:nvSpPr>
            <p:cNvPr id="21" name="object 21"/>
            <p:cNvSpPr/>
            <p:nvPr/>
          </p:nvSpPr>
          <p:spPr>
            <a:xfrm>
              <a:off x="6588252" y="1700783"/>
              <a:ext cx="1656714" cy="2376805"/>
            </a:xfrm>
            <a:custGeom>
              <a:avLst/>
              <a:gdLst/>
              <a:ahLst/>
              <a:cxnLst/>
              <a:rect l="l" t="t" r="r" b="b"/>
              <a:pathLst>
                <a:path w="1656715" h="2376804">
                  <a:moveTo>
                    <a:pt x="0" y="2375916"/>
                  </a:moveTo>
                  <a:lnTo>
                    <a:pt x="1656206" y="2375916"/>
                  </a:lnTo>
                </a:path>
                <a:path w="1656715" h="2376804">
                  <a:moveTo>
                    <a:pt x="1656588" y="2376297"/>
                  </a:moveTo>
                  <a:lnTo>
                    <a:pt x="1656588" y="0"/>
                  </a:lnTo>
                </a:path>
              </a:pathLst>
            </a:custGeom>
            <a:ln w="9525">
              <a:solidFill>
                <a:srgbClr val="AE340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" name="object 22"/>
            <p:cNvSpPr/>
            <p:nvPr/>
          </p:nvSpPr>
          <p:spPr>
            <a:xfrm>
              <a:off x="7415784" y="1662683"/>
              <a:ext cx="828040" cy="76200"/>
            </a:xfrm>
            <a:custGeom>
              <a:avLst/>
              <a:gdLst/>
              <a:ahLst/>
              <a:cxnLst/>
              <a:rect l="l" t="t" r="r" b="b"/>
              <a:pathLst>
                <a:path w="828040" h="76200">
                  <a:moveTo>
                    <a:pt x="76200" y="0"/>
                  </a:moveTo>
                  <a:lnTo>
                    <a:pt x="0" y="38100"/>
                  </a:lnTo>
                  <a:lnTo>
                    <a:pt x="76200" y="76200"/>
                  </a:lnTo>
                  <a:lnTo>
                    <a:pt x="76200" y="44450"/>
                  </a:lnTo>
                  <a:lnTo>
                    <a:pt x="63500" y="44450"/>
                  </a:lnTo>
                  <a:lnTo>
                    <a:pt x="63500" y="31750"/>
                  </a:lnTo>
                  <a:lnTo>
                    <a:pt x="76200" y="31750"/>
                  </a:lnTo>
                  <a:lnTo>
                    <a:pt x="76200" y="0"/>
                  </a:lnTo>
                  <a:close/>
                </a:path>
                <a:path w="828040" h="76200">
                  <a:moveTo>
                    <a:pt x="76200" y="31750"/>
                  </a:moveTo>
                  <a:lnTo>
                    <a:pt x="63500" y="31750"/>
                  </a:lnTo>
                  <a:lnTo>
                    <a:pt x="63500" y="44450"/>
                  </a:lnTo>
                  <a:lnTo>
                    <a:pt x="76200" y="44450"/>
                  </a:lnTo>
                  <a:lnTo>
                    <a:pt x="76200" y="31750"/>
                  </a:lnTo>
                  <a:close/>
                </a:path>
                <a:path w="828040" h="76200">
                  <a:moveTo>
                    <a:pt x="828040" y="31750"/>
                  </a:moveTo>
                  <a:lnTo>
                    <a:pt x="76200" y="31750"/>
                  </a:lnTo>
                  <a:lnTo>
                    <a:pt x="76200" y="44450"/>
                  </a:lnTo>
                  <a:lnTo>
                    <a:pt x="828040" y="44450"/>
                  </a:lnTo>
                  <a:lnTo>
                    <a:pt x="828040" y="31750"/>
                  </a:lnTo>
                  <a:close/>
                </a:path>
              </a:pathLst>
            </a:custGeom>
            <a:solidFill>
              <a:srgbClr val="AE340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23" name="object 23"/>
          <p:cNvGrpSpPr/>
          <p:nvPr/>
        </p:nvGrpSpPr>
        <p:grpSpPr>
          <a:xfrm>
            <a:off x="909637" y="1231391"/>
            <a:ext cx="2366645" cy="3855085"/>
            <a:chOff x="909637" y="1231391"/>
            <a:chExt cx="2366645" cy="3855085"/>
          </a:xfrm>
        </p:grpSpPr>
        <p:sp>
          <p:nvSpPr>
            <p:cNvPr id="24" name="object 24"/>
            <p:cNvSpPr/>
            <p:nvPr/>
          </p:nvSpPr>
          <p:spPr>
            <a:xfrm>
              <a:off x="914400" y="1231391"/>
              <a:ext cx="2361565" cy="76200"/>
            </a:xfrm>
            <a:custGeom>
              <a:avLst/>
              <a:gdLst/>
              <a:ahLst/>
              <a:cxnLst/>
              <a:rect l="l" t="t" r="r" b="b"/>
              <a:pathLst>
                <a:path w="2361565" h="76200">
                  <a:moveTo>
                    <a:pt x="2285238" y="0"/>
                  </a:moveTo>
                  <a:lnTo>
                    <a:pt x="2285238" y="76200"/>
                  </a:lnTo>
                  <a:lnTo>
                    <a:pt x="2348738" y="44450"/>
                  </a:lnTo>
                  <a:lnTo>
                    <a:pt x="2297938" y="44450"/>
                  </a:lnTo>
                  <a:lnTo>
                    <a:pt x="2297938" y="31750"/>
                  </a:lnTo>
                  <a:lnTo>
                    <a:pt x="2348738" y="31750"/>
                  </a:lnTo>
                  <a:lnTo>
                    <a:pt x="2285238" y="0"/>
                  </a:lnTo>
                  <a:close/>
                </a:path>
                <a:path w="2361565" h="76200">
                  <a:moveTo>
                    <a:pt x="2285238" y="31750"/>
                  </a:moveTo>
                  <a:lnTo>
                    <a:pt x="0" y="31750"/>
                  </a:lnTo>
                  <a:lnTo>
                    <a:pt x="0" y="44450"/>
                  </a:lnTo>
                  <a:lnTo>
                    <a:pt x="2285238" y="44450"/>
                  </a:lnTo>
                  <a:lnTo>
                    <a:pt x="2285238" y="31750"/>
                  </a:lnTo>
                  <a:close/>
                </a:path>
                <a:path w="2361565" h="76200">
                  <a:moveTo>
                    <a:pt x="2348738" y="31750"/>
                  </a:moveTo>
                  <a:lnTo>
                    <a:pt x="2297938" y="31750"/>
                  </a:lnTo>
                  <a:lnTo>
                    <a:pt x="2297938" y="44450"/>
                  </a:lnTo>
                  <a:lnTo>
                    <a:pt x="2348738" y="44450"/>
                  </a:lnTo>
                  <a:lnTo>
                    <a:pt x="2361438" y="38100"/>
                  </a:lnTo>
                  <a:lnTo>
                    <a:pt x="2348738" y="31750"/>
                  </a:lnTo>
                  <a:close/>
                </a:path>
              </a:pathLst>
            </a:custGeom>
            <a:solidFill>
              <a:srgbClr val="AE340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25"/>
            <p:cNvSpPr/>
            <p:nvPr/>
          </p:nvSpPr>
          <p:spPr>
            <a:xfrm>
              <a:off x="914400" y="1269491"/>
              <a:ext cx="0" cy="3816985"/>
            </a:xfrm>
            <a:custGeom>
              <a:avLst/>
              <a:gdLst/>
              <a:ahLst/>
              <a:cxnLst/>
              <a:rect l="l" t="t" r="r" b="b"/>
              <a:pathLst>
                <a:path h="3816985">
                  <a:moveTo>
                    <a:pt x="0" y="0"/>
                  </a:moveTo>
                  <a:lnTo>
                    <a:pt x="0" y="3816477"/>
                  </a:lnTo>
                </a:path>
              </a:pathLst>
            </a:custGeom>
            <a:ln w="9525">
              <a:solidFill>
                <a:srgbClr val="AE340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8458200" y="6237732"/>
            <a:ext cx="457200" cy="457200"/>
          </a:xfrm>
          <a:custGeom>
            <a:avLst/>
            <a:gdLst/>
            <a:ahLst/>
            <a:cxnLst/>
            <a:rect l="l" t="t" r="r" b="b"/>
            <a:pathLst>
              <a:path w="457200" h="457200">
                <a:moveTo>
                  <a:pt x="228600" y="0"/>
                </a:moveTo>
                <a:lnTo>
                  <a:pt x="182533" y="4644"/>
                </a:lnTo>
                <a:lnTo>
                  <a:pt x="139624" y="17964"/>
                </a:lnTo>
                <a:lnTo>
                  <a:pt x="100793" y="39041"/>
                </a:lnTo>
                <a:lnTo>
                  <a:pt x="66960" y="66955"/>
                </a:lnTo>
                <a:lnTo>
                  <a:pt x="39045" y="100788"/>
                </a:lnTo>
                <a:lnTo>
                  <a:pt x="17966" y="139619"/>
                </a:lnTo>
                <a:lnTo>
                  <a:pt x="4644" y="182529"/>
                </a:lnTo>
                <a:lnTo>
                  <a:pt x="0" y="228600"/>
                </a:lnTo>
                <a:lnTo>
                  <a:pt x="4644" y="274670"/>
                </a:lnTo>
                <a:lnTo>
                  <a:pt x="17966" y="317580"/>
                </a:lnTo>
                <a:lnTo>
                  <a:pt x="39045" y="356411"/>
                </a:lnTo>
                <a:lnTo>
                  <a:pt x="66960" y="390244"/>
                </a:lnTo>
                <a:lnTo>
                  <a:pt x="100793" y="418158"/>
                </a:lnTo>
                <a:lnTo>
                  <a:pt x="139624" y="439235"/>
                </a:lnTo>
                <a:lnTo>
                  <a:pt x="182533" y="452555"/>
                </a:lnTo>
                <a:lnTo>
                  <a:pt x="228600" y="457200"/>
                </a:lnTo>
                <a:lnTo>
                  <a:pt x="274666" y="452555"/>
                </a:lnTo>
                <a:lnTo>
                  <a:pt x="317575" y="439235"/>
                </a:lnTo>
                <a:lnTo>
                  <a:pt x="356406" y="418158"/>
                </a:lnTo>
                <a:lnTo>
                  <a:pt x="390239" y="390244"/>
                </a:lnTo>
                <a:lnTo>
                  <a:pt x="418154" y="356411"/>
                </a:lnTo>
                <a:lnTo>
                  <a:pt x="439233" y="317580"/>
                </a:lnTo>
                <a:lnTo>
                  <a:pt x="452555" y="274670"/>
                </a:lnTo>
                <a:lnTo>
                  <a:pt x="457200" y="228600"/>
                </a:lnTo>
                <a:lnTo>
                  <a:pt x="452555" y="182529"/>
                </a:lnTo>
                <a:lnTo>
                  <a:pt x="439233" y="139619"/>
                </a:lnTo>
                <a:lnTo>
                  <a:pt x="418154" y="100788"/>
                </a:lnTo>
                <a:lnTo>
                  <a:pt x="390239" y="66955"/>
                </a:lnTo>
                <a:lnTo>
                  <a:pt x="356406" y="39041"/>
                </a:lnTo>
                <a:lnTo>
                  <a:pt x="317575" y="17964"/>
                </a:lnTo>
                <a:lnTo>
                  <a:pt x="274666" y="4644"/>
                </a:lnTo>
                <a:lnTo>
                  <a:pt x="228600" y="0"/>
                </a:lnTo>
                <a:close/>
              </a:path>
            </a:pathLst>
          </a:custGeom>
          <a:solidFill>
            <a:srgbClr val="D2471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955344" y="810005"/>
            <a:ext cx="7636509" cy="435419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50800">
              <a:lnSpc>
                <a:spcPct val="100000"/>
              </a:lnSpc>
              <a:spcBef>
                <a:spcPts val="95"/>
              </a:spcBef>
            </a:pPr>
            <a:r>
              <a:rPr sz="2200" dirty="0">
                <a:latin typeface="Perpetua"/>
                <a:cs typeface="Perpetua"/>
              </a:rPr>
              <a:t>There</a:t>
            </a:r>
            <a:r>
              <a:rPr sz="2200" spc="-50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are</a:t>
            </a:r>
            <a:r>
              <a:rPr sz="2200" spc="-55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three</a:t>
            </a:r>
            <a:r>
              <a:rPr sz="2200" spc="-55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structures</a:t>
            </a:r>
            <a:r>
              <a:rPr sz="2200" spc="-25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of</a:t>
            </a:r>
            <a:r>
              <a:rPr sz="2200" spc="-45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economic</a:t>
            </a:r>
            <a:r>
              <a:rPr sz="2200" spc="-20" dirty="0">
                <a:latin typeface="Perpetua"/>
                <a:cs typeface="Perpetua"/>
              </a:rPr>
              <a:t> </a:t>
            </a:r>
            <a:r>
              <a:rPr sz="2200" spc="-10" dirty="0">
                <a:latin typeface="Perpetua"/>
                <a:cs typeface="Perpetua"/>
              </a:rPr>
              <a:t>data:</a:t>
            </a:r>
            <a:endParaRPr sz="2200">
              <a:latin typeface="Perpetua"/>
              <a:cs typeface="Perpetua"/>
            </a:endParaRPr>
          </a:p>
          <a:p>
            <a:pPr marL="324485" marR="213360" indent="-274320">
              <a:lnSpc>
                <a:spcPct val="100000"/>
              </a:lnSpc>
              <a:spcBef>
                <a:spcPts val="3840"/>
              </a:spcBef>
              <a:buClr>
                <a:srgbClr val="D24717"/>
              </a:buClr>
              <a:buSzPct val="84090"/>
              <a:buFont typeface="Segoe UI Symbol"/>
              <a:buChar char="⚫"/>
              <a:tabLst>
                <a:tab pos="324485" algn="l"/>
              </a:tabLst>
            </a:pPr>
            <a:r>
              <a:rPr sz="2200" b="1" dirty="0">
                <a:latin typeface="Perpetua"/>
                <a:cs typeface="Perpetua"/>
              </a:rPr>
              <a:t>Cross</a:t>
            </a:r>
            <a:r>
              <a:rPr sz="2200" b="1" spc="-45" dirty="0">
                <a:latin typeface="Perpetua"/>
                <a:cs typeface="Perpetua"/>
              </a:rPr>
              <a:t> </a:t>
            </a:r>
            <a:r>
              <a:rPr sz="2200" b="1" spc="-10" dirty="0">
                <a:latin typeface="Perpetua"/>
                <a:cs typeface="Perpetua"/>
              </a:rPr>
              <a:t>sectional</a:t>
            </a:r>
            <a:r>
              <a:rPr sz="2200" spc="-10" dirty="0">
                <a:latin typeface="Perpetua"/>
                <a:cs typeface="Perpetua"/>
              </a:rPr>
              <a:t>:</a:t>
            </a:r>
            <a:r>
              <a:rPr sz="2200" spc="-90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variables</a:t>
            </a:r>
            <a:r>
              <a:rPr sz="2200" spc="-40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are</a:t>
            </a:r>
            <a:r>
              <a:rPr sz="2200" spc="-30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observed</a:t>
            </a:r>
            <a:r>
              <a:rPr sz="2200" spc="5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at</a:t>
            </a:r>
            <a:r>
              <a:rPr sz="2200" spc="-35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the</a:t>
            </a:r>
            <a:r>
              <a:rPr sz="2200" spc="-35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same</a:t>
            </a:r>
            <a:r>
              <a:rPr sz="2200" spc="-35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point</a:t>
            </a:r>
            <a:r>
              <a:rPr sz="2200" spc="-15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in</a:t>
            </a:r>
            <a:r>
              <a:rPr sz="2200" spc="-30" dirty="0">
                <a:latin typeface="Perpetua"/>
                <a:cs typeface="Perpetua"/>
              </a:rPr>
              <a:t> </a:t>
            </a:r>
            <a:r>
              <a:rPr sz="2200" spc="-20" dirty="0">
                <a:latin typeface="Perpetua"/>
                <a:cs typeface="Perpetua"/>
              </a:rPr>
              <a:t>time </a:t>
            </a:r>
            <a:r>
              <a:rPr sz="2200" dirty="0">
                <a:latin typeface="Perpetua"/>
                <a:cs typeface="Perpetua"/>
              </a:rPr>
              <a:t>among</a:t>
            </a:r>
            <a:r>
              <a:rPr sz="2200" spc="-50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several</a:t>
            </a:r>
            <a:r>
              <a:rPr sz="2200" spc="-35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units</a:t>
            </a:r>
            <a:r>
              <a:rPr sz="2200" spc="-50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(individuals,</a:t>
            </a:r>
            <a:r>
              <a:rPr sz="2200" spc="-125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firms,</a:t>
            </a:r>
            <a:r>
              <a:rPr sz="2200" spc="-110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countries</a:t>
            </a:r>
            <a:r>
              <a:rPr sz="2200" spc="-25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etc).</a:t>
            </a:r>
            <a:r>
              <a:rPr sz="2200" spc="-114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Examples</a:t>
            </a:r>
            <a:r>
              <a:rPr sz="2200" spc="-30" dirty="0">
                <a:latin typeface="Perpetua"/>
                <a:cs typeface="Perpetua"/>
              </a:rPr>
              <a:t> </a:t>
            </a:r>
            <a:r>
              <a:rPr sz="2200" spc="-25" dirty="0">
                <a:latin typeface="Perpetua"/>
                <a:cs typeface="Perpetua"/>
              </a:rPr>
              <a:t>of </a:t>
            </a:r>
            <a:r>
              <a:rPr sz="2200" dirty="0">
                <a:latin typeface="Perpetua"/>
                <a:cs typeface="Perpetua"/>
              </a:rPr>
              <a:t>these</a:t>
            </a:r>
            <a:r>
              <a:rPr sz="2200" spc="-35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datasets</a:t>
            </a:r>
            <a:r>
              <a:rPr sz="2200" spc="-25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are</a:t>
            </a:r>
            <a:r>
              <a:rPr sz="2200" spc="-35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the</a:t>
            </a:r>
            <a:r>
              <a:rPr sz="2200" spc="-35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census</a:t>
            </a:r>
            <a:r>
              <a:rPr sz="2200" spc="-20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of</a:t>
            </a:r>
            <a:r>
              <a:rPr sz="2200" spc="-20" dirty="0">
                <a:latin typeface="Perpetua"/>
                <a:cs typeface="Perpetua"/>
              </a:rPr>
              <a:t> </a:t>
            </a:r>
            <a:r>
              <a:rPr sz="2200" spc="-10" dirty="0">
                <a:latin typeface="Perpetua"/>
                <a:cs typeface="Perpetua"/>
              </a:rPr>
              <a:t>population,</a:t>
            </a:r>
            <a:r>
              <a:rPr sz="2200" spc="-95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opinion</a:t>
            </a:r>
            <a:r>
              <a:rPr sz="2200" spc="-10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polls,</a:t>
            </a:r>
            <a:r>
              <a:rPr sz="2200" spc="-105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or</a:t>
            </a:r>
            <a:r>
              <a:rPr sz="2200" spc="-10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in</a:t>
            </a:r>
            <a:r>
              <a:rPr sz="2200" spc="-25" dirty="0">
                <a:latin typeface="Perpetua"/>
                <a:cs typeface="Perpetua"/>
              </a:rPr>
              <a:t> </a:t>
            </a:r>
            <a:r>
              <a:rPr sz="2200" spc="-10" dirty="0">
                <a:latin typeface="Perpetua"/>
                <a:cs typeface="Perpetua"/>
              </a:rPr>
              <a:t>general </a:t>
            </a:r>
            <a:r>
              <a:rPr sz="2200" dirty="0">
                <a:latin typeface="Perpetua"/>
                <a:cs typeface="Perpetua"/>
              </a:rPr>
              <a:t>samples</a:t>
            </a:r>
            <a:r>
              <a:rPr sz="2200" spc="-35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that</a:t>
            </a:r>
            <a:r>
              <a:rPr sz="2200" spc="-40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contain</a:t>
            </a:r>
            <a:r>
              <a:rPr sz="2200" spc="-10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no</a:t>
            </a:r>
            <a:r>
              <a:rPr sz="2200" spc="-15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time</a:t>
            </a:r>
            <a:r>
              <a:rPr sz="2200" spc="-35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variation</a:t>
            </a:r>
            <a:r>
              <a:rPr sz="2200" spc="-35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in</a:t>
            </a:r>
            <a:r>
              <a:rPr sz="2200" spc="-30" dirty="0">
                <a:latin typeface="Perpetua"/>
                <a:cs typeface="Perpetua"/>
              </a:rPr>
              <a:t> </a:t>
            </a:r>
            <a:r>
              <a:rPr sz="2200" spc="-10" dirty="0">
                <a:latin typeface="Perpetua"/>
                <a:cs typeface="Perpetua"/>
              </a:rPr>
              <a:t>them.</a:t>
            </a:r>
            <a:r>
              <a:rPr sz="2200" spc="-110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Main</a:t>
            </a:r>
            <a:r>
              <a:rPr sz="2200" spc="-25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focus</a:t>
            </a:r>
            <a:r>
              <a:rPr sz="2200" spc="-15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of</a:t>
            </a:r>
            <a:r>
              <a:rPr sz="2200" spc="-25" dirty="0">
                <a:latin typeface="Perpetua"/>
                <a:cs typeface="Perpetua"/>
              </a:rPr>
              <a:t> </a:t>
            </a:r>
            <a:r>
              <a:rPr sz="2200" spc="-20" dirty="0">
                <a:latin typeface="Perpetua"/>
                <a:cs typeface="Perpetua"/>
              </a:rPr>
              <a:t>this module.</a:t>
            </a:r>
            <a:r>
              <a:rPr sz="2200" spc="-60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Label:</a:t>
            </a:r>
            <a:r>
              <a:rPr sz="2200" spc="-85" dirty="0">
                <a:latin typeface="Perpetua"/>
                <a:cs typeface="Perpetua"/>
              </a:rPr>
              <a:t> </a:t>
            </a:r>
            <a:r>
              <a:rPr sz="2200" spc="-25" dirty="0">
                <a:latin typeface="Perpetua"/>
                <a:cs typeface="Perpetua"/>
              </a:rPr>
              <a:t>x</a:t>
            </a:r>
            <a:r>
              <a:rPr sz="2175" spc="-37" baseline="-21072" dirty="0">
                <a:latin typeface="Perpetua"/>
                <a:cs typeface="Perpetua"/>
              </a:rPr>
              <a:t>i</a:t>
            </a:r>
            <a:endParaRPr sz="2175" baseline="-21072">
              <a:latin typeface="Perpetua"/>
              <a:cs typeface="Perpetua"/>
            </a:endParaRPr>
          </a:p>
          <a:p>
            <a:pPr marL="324485" marR="307975" indent="-274320">
              <a:lnSpc>
                <a:spcPct val="100000"/>
              </a:lnSpc>
              <a:spcBef>
                <a:spcPts val="605"/>
              </a:spcBef>
              <a:buClr>
                <a:srgbClr val="D24717"/>
              </a:buClr>
              <a:buSzPct val="84090"/>
              <a:buFont typeface="Segoe UI Symbol"/>
              <a:buChar char="⚫"/>
              <a:tabLst>
                <a:tab pos="324485" algn="l"/>
              </a:tabLst>
            </a:pPr>
            <a:r>
              <a:rPr sz="2200" b="1" dirty="0">
                <a:latin typeface="Perpetua"/>
                <a:cs typeface="Perpetua"/>
              </a:rPr>
              <a:t>Time</a:t>
            </a:r>
            <a:r>
              <a:rPr sz="2200" b="1" spc="-30" dirty="0">
                <a:latin typeface="Perpetua"/>
                <a:cs typeface="Perpetua"/>
              </a:rPr>
              <a:t> </a:t>
            </a:r>
            <a:r>
              <a:rPr sz="2200" b="1" dirty="0">
                <a:latin typeface="Perpetua"/>
                <a:cs typeface="Perpetua"/>
              </a:rPr>
              <a:t>series</a:t>
            </a:r>
            <a:r>
              <a:rPr sz="2200" dirty="0">
                <a:latin typeface="Perpetua"/>
                <a:cs typeface="Perpetua"/>
              </a:rPr>
              <a:t>:</a:t>
            </a:r>
            <a:r>
              <a:rPr sz="2200" spc="-110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the</a:t>
            </a:r>
            <a:r>
              <a:rPr sz="2200" spc="-35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same</a:t>
            </a:r>
            <a:r>
              <a:rPr sz="2200" spc="-30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unit</a:t>
            </a:r>
            <a:r>
              <a:rPr sz="2200" spc="-30" dirty="0">
                <a:latin typeface="Perpetua"/>
                <a:cs typeface="Perpetua"/>
              </a:rPr>
              <a:t> </a:t>
            </a:r>
            <a:r>
              <a:rPr sz="2200" spc="-10" dirty="0">
                <a:latin typeface="Perpetua"/>
                <a:cs typeface="Perpetua"/>
              </a:rPr>
              <a:t>(individual,</a:t>
            </a:r>
            <a:r>
              <a:rPr sz="2200" spc="-114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firm,</a:t>
            </a:r>
            <a:r>
              <a:rPr sz="2200" spc="-90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country…)</a:t>
            </a:r>
            <a:r>
              <a:rPr sz="2200" spc="5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is</a:t>
            </a:r>
            <a:r>
              <a:rPr sz="2200" spc="-35" dirty="0">
                <a:latin typeface="Perpetua"/>
                <a:cs typeface="Perpetua"/>
              </a:rPr>
              <a:t> </a:t>
            </a:r>
            <a:r>
              <a:rPr sz="2200" spc="-10" dirty="0">
                <a:latin typeface="Perpetua"/>
                <a:cs typeface="Perpetua"/>
              </a:rPr>
              <a:t>observed over</a:t>
            </a:r>
            <a:r>
              <a:rPr sz="2200" spc="-60" dirty="0">
                <a:latin typeface="Perpetua"/>
                <a:cs typeface="Perpetua"/>
              </a:rPr>
              <a:t> </a:t>
            </a:r>
            <a:r>
              <a:rPr sz="2200" spc="-10" dirty="0">
                <a:latin typeface="Perpetua"/>
                <a:cs typeface="Perpetua"/>
              </a:rPr>
              <a:t>time.</a:t>
            </a:r>
            <a:r>
              <a:rPr sz="2200" spc="-114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Usually</a:t>
            </a:r>
            <a:r>
              <a:rPr sz="2200" spc="-55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macro</a:t>
            </a:r>
            <a:r>
              <a:rPr sz="2200" spc="-20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variables</a:t>
            </a:r>
            <a:r>
              <a:rPr sz="2200" spc="-60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and</a:t>
            </a:r>
            <a:r>
              <a:rPr sz="2200" spc="-35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many</a:t>
            </a:r>
            <a:r>
              <a:rPr sz="2200" spc="-40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time</a:t>
            </a:r>
            <a:r>
              <a:rPr sz="2200" spc="-55" dirty="0">
                <a:latin typeface="Perpetua"/>
                <a:cs typeface="Perpetua"/>
              </a:rPr>
              <a:t> </a:t>
            </a:r>
            <a:r>
              <a:rPr sz="2200" spc="-10" dirty="0">
                <a:latin typeface="Perpetua"/>
                <a:cs typeface="Perpetua"/>
              </a:rPr>
              <a:t>frequencies:</a:t>
            </a:r>
            <a:r>
              <a:rPr sz="2200" spc="-105" dirty="0">
                <a:latin typeface="Perpetua"/>
                <a:cs typeface="Perpetua"/>
              </a:rPr>
              <a:t> </a:t>
            </a:r>
            <a:r>
              <a:rPr sz="2200" spc="-10" dirty="0">
                <a:latin typeface="Perpetua"/>
                <a:cs typeface="Perpetua"/>
              </a:rPr>
              <a:t>daily, </a:t>
            </a:r>
            <a:r>
              <a:rPr sz="2200" spc="-55" dirty="0">
                <a:latin typeface="Perpetua"/>
                <a:cs typeface="Perpetua"/>
              </a:rPr>
              <a:t>weekly,</a:t>
            </a:r>
            <a:r>
              <a:rPr sz="2200" spc="-95" dirty="0">
                <a:latin typeface="Perpetua"/>
                <a:cs typeface="Perpetua"/>
              </a:rPr>
              <a:t> </a:t>
            </a:r>
            <a:r>
              <a:rPr sz="2200" spc="-40" dirty="0">
                <a:latin typeface="Perpetua"/>
                <a:cs typeface="Perpetua"/>
              </a:rPr>
              <a:t>monthly,</a:t>
            </a:r>
            <a:r>
              <a:rPr sz="2200" spc="-85" dirty="0">
                <a:latin typeface="Perpetua"/>
                <a:cs typeface="Perpetua"/>
              </a:rPr>
              <a:t> </a:t>
            </a:r>
            <a:r>
              <a:rPr sz="2200" spc="-30" dirty="0">
                <a:latin typeface="Perpetua"/>
                <a:cs typeface="Perpetua"/>
              </a:rPr>
              <a:t>quarterly,</a:t>
            </a:r>
            <a:r>
              <a:rPr sz="2200" spc="-75" dirty="0">
                <a:latin typeface="Perpetua"/>
                <a:cs typeface="Perpetua"/>
              </a:rPr>
              <a:t> </a:t>
            </a:r>
            <a:r>
              <a:rPr sz="2200" spc="-10" dirty="0">
                <a:latin typeface="Perpetua"/>
                <a:cs typeface="Perpetua"/>
              </a:rPr>
              <a:t>yearly… </a:t>
            </a:r>
            <a:r>
              <a:rPr sz="2200" dirty="0">
                <a:latin typeface="Perpetua"/>
                <a:cs typeface="Perpetua"/>
              </a:rPr>
              <a:t>Label:</a:t>
            </a:r>
            <a:r>
              <a:rPr sz="2200" spc="-80" dirty="0">
                <a:latin typeface="Perpetua"/>
                <a:cs typeface="Perpetua"/>
              </a:rPr>
              <a:t> </a:t>
            </a:r>
            <a:r>
              <a:rPr sz="2200" spc="-25" dirty="0">
                <a:latin typeface="Perpetua"/>
                <a:cs typeface="Perpetua"/>
              </a:rPr>
              <a:t>x</a:t>
            </a:r>
            <a:r>
              <a:rPr sz="2175" spc="-37" baseline="-21072" dirty="0">
                <a:latin typeface="Perpetua"/>
                <a:cs typeface="Perpetua"/>
              </a:rPr>
              <a:t>t</a:t>
            </a:r>
            <a:endParaRPr sz="2175" baseline="-21072">
              <a:latin typeface="Perpetua"/>
              <a:cs typeface="Perpetua"/>
            </a:endParaRPr>
          </a:p>
          <a:p>
            <a:pPr marL="324485" marR="43180" indent="-274320">
              <a:lnSpc>
                <a:spcPct val="100000"/>
              </a:lnSpc>
              <a:spcBef>
                <a:spcPts val="600"/>
              </a:spcBef>
              <a:buClr>
                <a:srgbClr val="D24717"/>
              </a:buClr>
              <a:buSzPct val="84090"/>
              <a:buFont typeface="Segoe UI Symbol"/>
              <a:buChar char="⚫"/>
              <a:tabLst>
                <a:tab pos="324485" algn="l"/>
              </a:tabLst>
            </a:pPr>
            <a:r>
              <a:rPr sz="2200" b="1" spc="-10" dirty="0">
                <a:latin typeface="Perpetua"/>
                <a:cs typeface="Perpetua"/>
              </a:rPr>
              <a:t>Panel,</a:t>
            </a:r>
            <a:r>
              <a:rPr sz="2200" b="1" spc="-95" dirty="0">
                <a:latin typeface="Perpetua"/>
                <a:cs typeface="Perpetua"/>
              </a:rPr>
              <a:t> </a:t>
            </a:r>
            <a:r>
              <a:rPr sz="2200" b="1" dirty="0">
                <a:latin typeface="Perpetua"/>
                <a:cs typeface="Perpetua"/>
              </a:rPr>
              <a:t>or</a:t>
            </a:r>
            <a:r>
              <a:rPr sz="2200" b="1" spc="-40" dirty="0">
                <a:latin typeface="Perpetua"/>
                <a:cs typeface="Perpetua"/>
              </a:rPr>
              <a:t> </a:t>
            </a:r>
            <a:r>
              <a:rPr sz="2200" b="1" spc="-10" dirty="0">
                <a:latin typeface="Perpetua"/>
                <a:cs typeface="Perpetua"/>
              </a:rPr>
              <a:t>longitudinal</a:t>
            </a:r>
            <a:r>
              <a:rPr sz="2200" spc="-10" dirty="0">
                <a:latin typeface="Perpetua"/>
                <a:cs typeface="Perpetua"/>
              </a:rPr>
              <a:t>:</a:t>
            </a:r>
            <a:r>
              <a:rPr sz="2200" spc="-90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combines</a:t>
            </a:r>
            <a:r>
              <a:rPr sz="2200" spc="-10" dirty="0">
                <a:latin typeface="Perpetua"/>
                <a:cs typeface="Perpetua"/>
              </a:rPr>
              <a:t> both:</a:t>
            </a:r>
            <a:r>
              <a:rPr sz="2200" spc="-114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the</a:t>
            </a:r>
            <a:r>
              <a:rPr sz="2200" spc="-35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same</a:t>
            </a:r>
            <a:r>
              <a:rPr sz="2200" spc="-35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cross</a:t>
            </a:r>
            <a:r>
              <a:rPr sz="2200" spc="-5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sectional</a:t>
            </a:r>
            <a:r>
              <a:rPr sz="2200" spc="-15" dirty="0">
                <a:latin typeface="Perpetua"/>
                <a:cs typeface="Perpetua"/>
              </a:rPr>
              <a:t> </a:t>
            </a:r>
            <a:r>
              <a:rPr sz="2200" spc="-10" dirty="0">
                <a:latin typeface="Perpetua"/>
                <a:cs typeface="Perpetua"/>
              </a:rPr>
              <a:t>units </a:t>
            </a:r>
            <a:r>
              <a:rPr sz="2200" dirty="0">
                <a:latin typeface="Perpetua"/>
                <a:cs typeface="Perpetua"/>
              </a:rPr>
              <a:t>are</a:t>
            </a:r>
            <a:r>
              <a:rPr sz="2200" spc="-95" dirty="0">
                <a:latin typeface="Perpetua"/>
                <a:cs typeface="Perpetua"/>
              </a:rPr>
              <a:t> </a:t>
            </a:r>
            <a:r>
              <a:rPr sz="2200" spc="-10" dirty="0">
                <a:latin typeface="Perpetua"/>
                <a:cs typeface="Perpetua"/>
              </a:rPr>
              <a:t>followed</a:t>
            </a:r>
            <a:r>
              <a:rPr sz="2200" spc="-60" dirty="0">
                <a:latin typeface="Perpetua"/>
                <a:cs typeface="Perpetua"/>
              </a:rPr>
              <a:t> </a:t>
            </a:r>
            <a:r>
              <a:rPr sz="2200" spc="-10" dirty="0">
                <a:latin typeface="Perpetua"/>
                <a:cs typeface="Perpetua"/>
              </a:rPr>
              <a:t>over</a:t>
            </a:r>
            <a:r>
              <a:rPr sz="2200" spc="-40" dirty="0">
                <a:latin typeface="Perpetua"/>
                <a:cs typeface="Perpetua"/>
              </a:rPr>
              <a:t> </a:t>
            </a:r>
            <a:r>
              <a:rPr sz="2200" spc="-10" dirty="0">
                <a:latin typeface="Perpetua"/>
                <a:cs typeface="Perpetua"/>
              </a:rPr>
              <a:t>time.</a:t>
            </a:r>
            <a:r>
              <a:rPr sz="2200" spc="-114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Label:</a:t>
            </a:r>
            <a:r>
              <a:rPr sz="2200" spc="-125" dirty="0">
                <a:latin typeface="Perpetua"/>
                <a:cs typeface="Perpetua"/>
              </a:rPr>
              <a:t> </a:t>
            </a:r>
            <a:r>
              <a:rPr sz="2200" spc="-20" dirty="0">
                <a:latin typeface="Perpetua"/>
                <a:cs typeface="Perpetua"/>
              </a:rPr>
              <a:t>x</a:t>
            </a:r>
            <a:r>
              <a:rPr sz="2175" spc="-30" baseline="-21072" dirty="0">
                <a:latin typeface="Perpetua"/>
                <a:cs typeface="Perpetua"/>
              </a:rPr>
              <a:t>it</a:t>
            </a:r>
            <a:r>
              <a:rPr sz="2200" spc="-20" dirty="0">
                <a:latin typeface="Perpetua"/>
                <a:cs typeface="Perpetua"/>
              </a:rPr>
              <a:t>.</a:t>
            </a:r>
            <a:endParaRPr sz="2200">
              <a:latin typeface="Perpetua"/>
              <a:cs typeface="Perpetua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 vert="horz" wrap="square" lIns="0" tIns="144170" rIns="0" bIns="0" rtlCol="0">
            <a:spAutoFit/>
          </a:bodyPr>
          <a:lstStyle/>
          <a:p>
            <a:pPr marL="160655">
              <a:lnSpc>
                <a:spcPts val="1664"/>
              </a:lnSpc>
            </a:pPr>
            <a:fld id="{81D60167-4931-47E6-BA6A-407CBD079E47}" type="slidenum">
              <a:rPr spc="-50" dirty="0"/>
              <a:t>7</a:t>
            </a:fld>
            <a:endParaRPr spc="-5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043903" y="892502"/>
            <a:ext cx="6121215" cy="460722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457200" y="714511"/>
            <a:ext cx="8229600" cy="62837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endParaRPr spc="-10" dirty="0"/>
          </a:p>
        </p:txBody>
      </p:sp>
      <p:sp>
        <p:nvSpPr>
          <p:cNvPr id="91" name="object 91"/>
          <p:cNvSpPr txBox="1"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 vert="horz" wrap="square" lIns="0" tIns="144170" rIns="0" bIns="0" rtlCol="0">
            <a:spAutoFit/>
          </a:bodyPr>
          <a:lstStyle/>
          <a:p>
            <a:pPr marL="160655">
              <a:lnSpc>
                <a:spcPts val="1664"/>
              </a:lnSpc>
            </a:pPr>
            <a:fld id="{81D60167-4931-47E6-BA6A-407CBD079E47}" type="slidenum">
              <a:rPr spc="-50" dirty="0"/>
              <a:t>8</a:t>
            </a:fld>
            <a:endParaRPr spc="-50" dirty="0"/>
          </a:p>
        </p:txBody>
      </p:sp>
      <p:sp>
        <p:nvSpPr>
          <p:cNvPr id="4" name="object 4"/>
          <p:cNvSpPr/>
          <p:nvPr/>
        </p:nvSpPr>
        <p:spPr>
          <a:xfrm>
            <a:off x="8532876" y="6237732"/>
            <a:ext cx="457200" cy="457200"/>
          </a:xfrm>
          <a:custGeom>
            <a:avLst/>
            <a:gdLst/>
            <a:ahLst/>
            <a:cxnLst/>
            <a:rect l="l" t="t" r="r" b="b"/>
            <a:pathLst>
              <a:path w="457200" h="457200">
                <a:moveTo>
                  <a:pt x="228600" y="0"/>
                </a:moveTo>
                <a:lnTo>
                  <a:pt x="182533" y="4644"/>
                </a:lnTo>
                <a:lnTo>
                  <a:pt x="139624" y="17964"/>
                </a:lnTo>
                <a:lnTo>
                  <a:pt x="100793" y="39041"/>
                </a:lnTo>
                <a:lnTo>
                  <a:pt x="66960" y="66955"/>
                </a:lnTo>
                <a:lnTo>
                  <a:pt x="39045" y="100788"/>
                </a:lnTo>
                <a:lnTo>
                  <a:pt x="17966" y="139619"/>
                </a:lnTo>
                <a:lnTo>
                  <a:pt x="4644" y="182529"/>
                </a:lnTo>
                <a:lnTo>
                  <a:pt x="0" y="228600"/>
                </a:lnTo>
                <a:lnTo>
                  <a:pt x="4644" y="274670"/>
                </a:lnTo>
                <a:lnTo>
                  <a:pt x="17966" y="317580"/>
                </a:lnTo>
                <a:lnTo>
                  <a:pt x="39045" y="356411"/>
                </a:lnTo>
                <a:lnTo>
                  <a:pt x="66960" y="390244"/>
                </a:lnTo>
                <a:lnTo>
                  <a:pt x="100793" y="418158"/>
                </a:lnTo>
                <a:lnTo>
                  <a:pt x="139624" y="439235"/>
                </a:lnTo>
                <a:lnTo>
                  <a:pt x="182533" y="452555"/>
                </a:lnTo>
                <a:lnTo>
                  <a:pt x="228600" y="457200"/>
                </a:lnTo>
                <a:lnTo>
                  <a:pt x="274666" y="452555"/>
                </a:lnTo>
                <a:lnTo>
                  <a:pt x="317575" y="439235"/>
                </a:lnTo>
                <a:lnTo>
                  <a:pt x="356406" y="418158"/>
                </a:lnTo>
                <a:lnTo>
                  <a:pt x="390239" y="390244"/>
                </a:lnTo>
                <a:lnTo>
                  <a:pt x="418154" y="356411"/>
                </a:lnTo>
                <a:lnTo>
                  <a:pt x="439233" y="317580"/>
                </a:lnTo>
                <a:lnTo>
                  <a:pt x="452555" y="274670"/>
                </a:lnTo>
                <a:lnTo>
                  <a:pt x="457200" y="228600"/>
                </a:lnTo>
                <a:lnTo>
                  <a:pt x="452555" y="182529"/>
                </a:lnTo>
                <a:lnTo>
                  <a:pt x="439233" y="139619"/>
                </a:lnTo>
                <a:lnTo>
                  <a:pt x="418154" y="100788"/>
                </a:lnTo>
                <a:lnTo>
                  <a:pt x="390239" y="66955"/>
                </a:lnTo>
                <a:lnTo>
                  <a:pt x="356406" y="39041"/>
                </a:lnTo>
                <a:lnTo>
                  <a:pt x="317575" y="17964"/>
                </a:lnTo>
                <a:lnTo>
                  <a:pt x="274666" y="4644"/>
                </a:lnTo>
                <a:lnTo>
                  <a:pt x="228600" y="0"/>
                </a:lnTo>
                <a:close/>
              </a:path>
            </a:pathLst>
          </a:custGeom>
          <a:solidFill>
            <a:srgbClr val="D2471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993444" y="1441145"/>
            <a:ext cx="7583805" cy="144335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86385" indent="-273685">
              <a:lnSpc>
                <a:spcPct val="100000"/>
              </a:lnSpc>
              <a:spcBef>
                <a:spcPts val="95"/>
              </a:spcBef>
              <a:buClr>
                <a:srgbClr val="D24717"/>
              </a:buClr>
              <a:buSzPct val="84090"/>
              <a:buFont typeface="Segoe UI Symbol"/>
              <a:buChar char="⚫"/>
              <a:tabLst>
                <a:tab pos="286385" algn="l"/>
              </a:tabLst>
            </a:pPr>
            <a:r>
              <a:rPr sz="2200" dirty="0">
                <a:latin typeface="Perpetua"/>
                <a:cs typeface="Perpetua"/>
              </a:rPr>
              <a:t>The</a:t>
            </a:r>
            <a:r>
              <a:rPr sz="2200" spc="-30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simplest</a:t>
            </a:r>
            <a:r>
              <a:rPr sz="2200" spc="-25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set</a:t>
            </a:r>
            <a:r>
              <a:rPr sz="2200" spc="-25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up:</a:t>
            </a:r>
            <a:r>
              <a:rPr sz="2200" spc="-90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only</a:t>
            </a:r>
            <a:r>
              <a:rPr sz="2200" spc="-20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one</a:t>
            </a:r>
            <a:r>
              <a:rPr sz="2200" spc="-5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X</a:t>
            </a:r>
            <a:r>
              <a:rPr sz="2200" spc="-25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and</a:t>
            </a:r>
            <a:r>
              <a:rPr sz="2200" spc="-10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a</a:t>
            </a:r>
            <a:r>
              <a:rPr sz="2200" spc="-25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linear</a:t>
            </a:r>
            <a:r>
              <a:rPr sz="2200" spc="-20" dirty="0">
                <a:latin typeface="Perpetua"/>
                <a:cs typeface="Perpetua"/>
              </a:rPr>
              <a:t> </a:t>
            </a:r>
            <a:r>
              <a:rPr sz="2200" spc="-10" dirty="0">
                <a:latin typeface="Perpetua"/>
                <a:cs typeface="Perpetua"/>
              </a:rPr>
              <a:t>relationship</a:t>
            </a:r>
            <a:r>
              <a:rPr sz="2200" spc="-5" dirty="0">
                <a:latin typeface="Perpetua"/>
                <a:cs typeface="Perpetua"/>
              </a:rPr>
              <a:t> </a:t>
            </a:r>
            <a:r>
              <a:rPr sz="2200" spc="-20" dirty="0">
                <a:latin typeface="Perpetua"/>
                <a:cs typeface="Perpetua"/>
              </a:rPr>
              <a:t>withY:</a:t>
            </a:r>
            <a:r>
              <a:rPr sz="2200" spc="-105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easier</a:t>
            </a:r>
            <a:r>
              <a:rPr sz="2200" spc="-25" dirty="0">
                <a:latin typeface="Perpetua"/>
                <a:cs typeface="Perpetua"/>
              </a:rPr>
              <a:t> to</a:t>
            </a:r>
            <a:endParaRPr sz="2200">
              <a:latin typeface="Perpetua"/>
              <a:cs typeface="Perpetua"/>
            </a:endParaRPr>
          </a:p>
          <a:p>
            <a:pPr marL="286385">
              <a:lnSpc>
                <a:spcPct val="100000"/>
              </a:lnSpc>
              <a:spcBef>
                <a:spcPts val="5"/>
              </a:spcBef>
            </a:pPr>
            <a:r>
              <a:rPr sz="2200" spc="-10" dirty="0">
                <a:latin typeface="Perpetua"/>
                <a:cs typeface="Perpetua"/>
              </a:rPr>
              <a:t>understand!</a:t>
            </a:r>
            <a:endParaRPr sz="2200">
              <a:latin typeface="Perpetua"/>
              <a:cs typeface="Perpetua"/>
            </a:endParaRPr>
          </a:p>
          <a:p>
            <a:pPr marL="286385" marR="50800" indent="-274320">
              <a:lnSpc>
                <a:spcPct val="100000"/>
              </a:lnSpc>
              <a:spcBef>
                <a:spcPts val="600"/>
              </a:spcBef>
              <a:buClr>
                <a:srgbClr val="D24717"/>
              </a:buClr>
              <a:buSzPct val="84090"/>
              <a:buFont typeface="Segoe UI Symbol"/>
              <a:buChar char="⚫"/>
              <a:tabLst>
                <a:tab pos="286385" algn="l"/>
              </a:tabLst>
            </a:pPr>
            <a:r>
              <a:rPr sz="2200" dirty="0">
                <a:latin typeface="Perpetua"/>
                <a:cs typeface="Perpetua"/>
              </a:rPr>
              <a:t>Suppose</a:t>
            </a:r>
            <a:r>
              <a:rPr sz="2200" spc="-40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we</a:t>
            </a:r>
            <a:r>
              <a:rPr sz="2200" spc="-55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think</a:t>
            </a:r>
            <a:r>
              <a:rPr sz="2200" spc="-35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consumption</a:t>
            </a:r>
            <a:r>
              <a:rPr sz="2200" spc="-10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(Y)</a:t>
            </a:r>
            <a:r>
              <a:rPr sz="2200" spc="-50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depends</a:t>
            </a:r>
            <a:r>
              <a:rPr sz="2200" spc="-30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on</a:t>
            </a:r>
            <a:r>
              <a:rPr sz="2200" spc="-40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income</a:t>
            </a:r>
            <a:r>
              <a:rPr sz="2200" spc="-30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(X)</a:t>
            </a:r>
            <a:r>
              <a:rPr sz="2200" spc="-50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and</a:t>
            </a:r>
            <a:r>
              <a:rPr sz="2200" spc="-40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we</a:t>
            </a:r>
            <a:r>
              <a:rPr sz="2200" spc="-55" dirty="0">
                <a:latin typeface="Perpetua"/>
                <a:cs typeface="Perpetua"/>
              </a:rPr>
              <a:t> </a:t>
            </a:r>
            <a:r>
              <a:rPr sz="2200" spc="-20" dirty="0">
                <a:latin typeface="Perpetua"/>
                <a:cs typeface="Perpetua"/>
              </a:rPr>
              <a:t>have </a:t>
            </a:r>
            <a:r>
              <a:rPr sz="2200" dirty="0">
                <a:latin typeface="Perpetua"/>
                <a:cs typeface="Perpetua"/>
              </a:rPr>
              <a:t>some</a:t>
            </a:r>
            <a:r>
              <a:rPr sz="2200" spc="-20" dirty="0">
                <a:latin typeface="Perpetua"/>
                <a:cs typeface="Perpetua"/>
              </a:rPr>
              <a:t> </a:t>
            </a:r>
            <a:r>
              <a:rPr sz="2200" spc="-10" dirty="0">
                <a:latin typeface="Perpetua"/>
                <a:cs typeface="Perpetua"/>
              </a:rPr>
              <a:t>data:</a:t>
            </a:r>
            <a:r>
              <a:rPr sz="2200" spc="-114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it</a:t>
            </a:r>
            <a:r>
              <a:rPr sz="2200" spc="-30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looks</a:t>
            </a:r>
            <a:r>
              <a:rPr sz="2200" spc="-30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like</a:t>
            </a:r>
            <a:r>
              <a:rPr sz="2200" spc="-35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a</a:t>
            </a:r>
            <a:r>
              <a:rPr sz="2200" spc="-20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linear</a:t>
            </a:r>
            <a:r>
              <a:rPr sz="2200" spc="-25" dirty="0">
                <a:latin typeface="Perpetua"/>
                <a:cs typeface="Perpetua"/>
              </a:rPr>
              <a:t> </a:t>
            </a:r>
            <a:r>
              <a:rPr sz="2200" spc="-10" dirty="0">
                <a:latin typeface="Perpetua"/>
                <a:cs typeface="Perpetua"/>
              </a:rPr>
              <a:t>relationship</a:t>
            </a:r>
            <a:endParaRPr sz="2200">
              <a:latin typeface="Perpetua"/>
              <a:cs typeface="Perpetua"/>
            </a:endParaRPr>
          </a:p>
        </p:txBody>
      </p:sp>
      <p:grpSp>
        <p:nvGrpSpPr>
          <p:cNvPr id="6" name="object 6"/>
          <p:cNvGrpSpPr/>
          <p:nvPr/>
        </p:nvGrpSpPr>
        <p:grpSpPr>
          <a:xfrm>
            <a:off x="1492439" y="3226563"/>
            <a:ext cx="6165215" cy="2965450"/>
            <a:chOff x="1492439" y="3226563"/>
            <a:chExt cx="6165215" cy="2965450"/>
          </a:xfrm>
        </p:grpSpPr>
        <p:sp>
          <p:nvSpPr>
            <p:cNvPr id="7" name="object 7"/>
            <p:cNvSpPr/>
            <p:nvPr/>
          </p:nvSpPr>
          <p:spPr>
            <a:xfrm>
              <a:off x="1492439" y="3226563"/>
              <a:ext cx="6165215" cy="2965450"/>
            </a:xfrm>
            <a:custGeom>
              <a:avLst/>
              <a:gdLst/>
              <a:ahLst/>
              <a:cxnLst/>
              <a:rect l="l" t="t" r="r" b="b"/>
              <a:pathLst>
                <a:path w="6165215" h="2965450">
                  <a:moveTo>
                    <a:pt x="6164856" y="0"/>
                  </a:moveTo>
                  <a:lnTo>
                    <a:pt x="0" y="0"/>
                  </a:lnTo>
                  <a:lnTo>
                    <a:pt x="0" y="2965164"/>
                  </a:lnTo>
                  <a:lnTo>
                    <a:pt x="6164856" y="2965164"/>
                  </a:lnTo>
                  <a:lnTo>
                    <a:pt x="6164856" y="0"/>
                  </a:lnTo>
                  <a:close/>
                </a:path>
              </a:pathLst>
            </a:custGeom>
            <a:solidFill>
              <a:srgbClr val="EAF1F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2104262" y="3335111"/>
              <a:ext cx="5389245" cy="2430145"/>
            </a:xfrm>
            <a:custGeom>
              <a:avLst/>
              <a:gdLst/>
              <a:ahLst/>
              <a:cxnLst/>
              <a:rect l="l" t="t" r="r" b="b"/>
              <a:pathLst>
                <a:path w="5389245" h="2430145">
                  <a:moveTo>
                    <a:pt x="5388730" y="0"/>
                  </a:moveTo>
                  <a:lnTo>
                    <a:pt x="0" y="0"/>
                  </a:lnTo>
                  <a:lnTo>
                    <a:pt x="0" y="2430032"/>
                  </a:lnTo>
                  <a:lnTo>
                    <a:pt x="5388730" y="2430032"/>
                  </a:lnTo>
                  <a:lnTo>
                    <a:pt x="538873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2104262" y="3976384"/>
              <a:ext cx="5389245" cy="1727200"/>
            </a:xfrm>
            <a:custGeom>
              <a:avLst/>
              <a:gdLst/>
              <a:ahLst/>
              <a:cxnLst/>
              <a:rect l="l" t="t" r="r" b="b"/>
              <a:pathLst>
                <a:path w="5389245" h="1727200">
                  <a:moveTo>
                    <a:pt x="0" y="1727075"/>
                  </a:moveTo>
                  <a:lnTo>
                    <a:pt x="5388699" y="1727075"/>
                  </a:lnTo>
                </a:path>
                <a:path w="5389245" h="1727200">
                  <a:moveTo>
                    <a:pt x="0" y="1149705"/>
                  </a:moveTo>
                  <a:lnTo>
                    <a:pt x="5388699" y="1149705"/>
                  </a:lnTo>
                </a:path>
                <a:path w="5389245" h="1727200">
                  <a:moveTo>
                    <a:pt x="0" y="574903"/>
                  </a:moveTo>
                  <a:lnTo>
                    <a:pt x="5388699" y="574903"/>
                  </a:lnTo>
                </a:path>
                <a:path w="5389245" h="1727200">
                  <a:moveTo>
                    <a:pt x="0" y="0"/>
                  </a:moveTo>
                  <a:lnTo>
                    <a:pt x="5388699" y="0"/>
                  </a:lnTo>
                </a:path>
              </a:pathLst>
            </a:custGeom>
            <a:ln w="12401">
              <a:solidFill>
                <a:srgbClr val="EAF1F3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4425767" y="4200940"/>
              <a:ext cx="63500" cy="44450"/>
            </a:xfrm>
            <a:custGeom>
              <a:avLst/>
              <a:gdLst/>
              <a:ahLst/>
              <a:cxnLst/>
              <a:rect l="l" t="t" r="r" b="b"/>
              <a:pathLst>
                <a:path w="63500" h="44450">
                  <a:moveTo>
                    <a:pt x="29844" y="0"/>
                  </a:moveTo>
                  <a:lnTo>
                    <a:pt x="18886" y="1734"/>
                  </a:lnTo>
                  <a:lnTo>
                    <a:pt x="9326" y="6474"/>
                  </a:lnTo>
                  <a:lnTo>
                    <a:pt x="2564" y="13527"/>
                  </a:lnTo>
                  <a:lnTo>
                    <a:pt x="0" y="22198"/>
                  </a:lnTo>
                  <a:lnTo>
                    <a:pt x="2564" y="30869"/>
                  </a:lnTo>
                  <a:lnTo>
                    <a:pt x="9326" y="37922"/>
                  </a:lnTo>
                  <a:lnTo>
                    <a:pt x="18886" y="42663"/>
                  </a:lnTo>
                  <a:lnTo>
                    <a:pt x="29844" y="44397"/>
                  </a:lnTo>
                  <a:lnTo>
                    <a:pt x="42960" y="42663"/>
                  </a:lnTo>
                  <a:lnTo>
                    <a:pt x="53627" y="37922"/>
                  </a:lnTo>
                  <a:lnTo>
                    <a:pt x="60797" y="30869"/>
                  </a:lnTo>
                  <a:lnTo>
                    <a:pt x="63420" y="22198"/>
                  </a:lnTo>
                  <a:lnTo>
                    <a:pt x="60797" y="13527"/>
                  </a:lnTo>
                  <a:lnTo>
                    <a:pt x="53627" y="6474"/>
                  </a:lnTo>
                  <a:lnTo>
                    <a:pt x="42960" y="1734"/>
                  </a:lnTo>
                  <a:lnTo>
                    <a:pt x="29844" y="0"/>
                  </a:lnTo>
                  <a:close/>
                </a:path>
              </a:pathLst>
            </a:custGeom>
            <a:solidFill>
              <a:srgbClr val="1A466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4425767" y="4200940"/>
              <a:ext cx="63500" cy="44450"/>
            </a:xfrm>
            <a:custGeom>
              <a:avLst/>
              <a:gdLst/>
              <a:ahLst/>
              <a:cxnLst/>
              <a:rect l="l" t="t" r="r" b="b"/>
              <a:pathLst>
                <a:path w="63500" h="44450">
                  <a:moveTo>
                    <a:pt x="0" y="22198"/>
                  </a:moveTo>
                  <a:lnTo>
                    <a:pt x="2564" y="30869"/>
                  </a:lnTo>
                  <a:lnTo>
                    <a:pt x="9326" y="37922"/>
                  </a:lnTo>
                  <a:lnTo>
                    <a:pt x="18886" y="42663"/>
                  </a:lnTo>
                  <a:lnTo>
                    <a:pt x="29844" y="44397"/>
                  </a:lnTo>
                  <a:lnTo>
                    <a:pt x="42960" y="42663"/>
                  </a:lnTo>
                  <a:lnTo>
                    <a:pt x="53627" y="37922"/>
                  </a:lnTo>
                  <a:lnTo>
                    <a:pt x="60797" y="30869"/>
                  </a:lnTo>
                  <a:lnTo>
                    <a:pt x="63420" y="22198"/>
                  </a:lnTo>
                  <a:lnTo>
                    <a:pt x="60797" y="13527"/>
                  </a:lnTo>
                  <a:lnTo>
                    <a:pt x="53627" y="6474"/>
                  </a:lnTo>
                  <a:lnTo>
                    <a:pt x="42960" y="1734"/>
                  </a:lnTo>
                  <a:lnTo>
                    <a:pt x="29844" y="0"/>
                  </a:lnTo>
                  <a:lnTo>
                    <a:pt x="18886" y="1734"/>
                  </a:lnTo>
                  <a:lnTo>
                    <a:pt x="9326" y="6474"/>
                  </a:lnTo>
                  <a:lnTo>
                    <a:pt x="2564" y="13527"/>
                  </a:lnTo>
                  <a:lnTo>
                    <a:pt x="0" y="22198"/>
                  </a:lnTo>
                  <a:close/>
                </a:path>
              </a:pathLst>
            </a:custGeom>
            <a:ln w="11536">
              <a:solidFill>
                <a:srgbClr val="1A466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3873324" y="4736277"/>
              <a:ext cx="63500" cy="44450"/>
            </a:xfrm>
            <a:custGeom>
              <a:avLst/>
              <a:gdLst/>
              <a:ahLst/>
              <a:cxnLst/>
              <a:rect l="l" t="t" r="r" b="b"/>
              <a:pathLst>
                <a:path w="63500" h="44450">
                  <a:moveTo>
                    <a:pt x="29844" y="0"/>
                  </a:moveTo>
                  <a:lnTo>
                    <a:pt x="18886" y="1734"/>
                  </a:lnTo>
                  <a:lnTo>
                    <a:pt x="9326" y="6474"/>
                  </a:lnTo>
                  <a:lnTo>
                    <a:pt x="2564" y="13527"/>
                  </a:lnTo>
                  <a:lnTo>
                    <a:pt x="0" y="22198"/>
                  </a:lnTo>
                  <a:lnTo>
                    <a:pt x="2564" y="30869"/>
                  </a:lnTo>
                  <a:lnTo>
                    <a:pt x="9326" y="37922"/>
                  </a:lnTo>
                  <a:lnTo>
                    <a:pt x="18886" y="42663"/>
                  </a:lnTo>
                  <a:lnTo>
                    <a:pt x="29844" y="44397"/>
                  </a:lnTo>
                  <a:lnTo>
                    <a:pt x="42960" y="42663"/>
                  </a:lnTo>
                  <a:lnTo>
                    <a:pt x="53627" y="37922"/>
                  </a:lnTo>
                  <a:lnTo>
                    <a:pt x="60797" y="30869"/>
                  </a:lnTo>
                  <a:lnTo>
                    <a:pt x="63420" y="22198"/>
                  </a:lnTo>
                  <a:lnTo>
                    <a:pt x="60797" y="13527"/>
                  </a:lnTo>
                  <a:lnTo>
                    <a:pt x="53627" y="6474"/>
                  </a:lnTo>
                  <a:lnTo>
                    <a:pt x="42960" y="1734"/>
                  </a:lnTo>
                  <a:lnTo>
                    <a:pt x="29844" y="0"/>
                  </a:lnTo>
                  <a:close/>
                </a:path>
              </a:pathLst>
            </a:custGeom>
            <a:solidFill>
              <a:srgbClr val="1A466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3873324" y="4736277"/>
              <a:ext cx="63500" cy="44450"/>
            </a:xfrm>
            <a:custGeom>
              <a:avLst/>
              <a:gdLst/>
              <a:ahLst/>
              <a:cxnLst/>
              <a:rect l="l" t="t" r="r" b="b"/>
              <a:pathLst>
                <a:path w="63500" h="44450">
                  <a:moveTo>
                    <a:pt x="0" y="22198"/>
                  </a:moveTo>
                  <a:lnTo>
                    <a:pt x="2564" y="30869"/>
                  </a:lnTo>
                  <a:lnTo>
                    <a:pt x="9326" y="37922"/>
                  </a:lnTo>
                  <a:lnTo>
                    <a:pt x="18886" y="42663"/>
                  </a:lnTo>
                  <a:lnTo>
                    <a:pt x="29844" y="44397"/>
                  </a:lnTo>
                  <a:lnTo>
                    <a:pt x="42960" y="42663"/>
                  </a:lnTo>
                  <a:lnTo>
                    <a:pt x="53627" y="37922"/>
                  </a:lnTo>
                  <a:lnTo>
                    <a:pt x="60797" y="30869"/>
                  </a:lnTo>
                  <a:lnTo>
                    <a:pt x="63420" y="22198"/>
                  </a:lnTo>
                  <a:lnTo>
                    <a:pt x="60797" y="13527"/>
                  </a:lnTo>
                  <a:lnTo>
                    <a:pt x="53627" y="6474"/>
                  </a:lnTo>
                  <a:lnTo>
                    <a:pt x="42960" y="1734"/>
                  </a:lnTo>
                  <a:lnTo>
                    <a:pt x="29844" y="0"/>
                  </a:lnTo>
                  <a:lnTo>
                    <a:pt x="18886" y="1734"/>
                  </a:lnTo>
                  <a:lnTo>
                    <a:pt x="9326" y="6474"/>
                  </a:lnTo>
                  <a:lnTo>
                    <a:pt x="2564" y="13527"/>
                  </a:lnTo>
                  <a:lnTo>
                    <a:pt x="0" y="22198"/>
                  </a:lnTo>
                  <a:close/>
                </a:path>
              </a:pathLst>
            </a:custGeom>
            <a:ln w="11536">
              <a:solidFill>
                <a:srgbClr val="1A466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3623216" y="5069360"/>
              <a:ext cx="67310" cy="44450"/>
            </a:xfrm>
            <a:custGeom>
              <a:avLst/>
              <a:gdLst/>
              <a:ahLst/>
              <a:cxnLst/>
              <a:rect l="l" t="t" r="r" b="b"/>
              <a:pathLst>
                <a:path w="67310" h="44450">
                  <a:moveTo>
                    <a:pt x="33575" y="0"/>
                  </a:moveTo>
                  <a:lnTo>
                    <a:pt x="20460" y="1734"/>
                  </a:lnTo>
                  <a:lnTo>
                    <a:pt x="9792" y="6474"/>
                  </a:lnTo>
                  <a:lnTo>
                    <a:pt x="2623" y="13527"/>
                  </a:lnTo>
                  <a:lnTo>
                    <a:pt x="0" y="22198"/>
                  </a:lnTo>
                  <a:lnTo>
                    <a:pt x="2623" y="30869"/>
                  </a:lnTo>
                  <a:lnTo>
                    <a:pt x="9792" y="37922"/>
                  </a:lnTo>
                  <a:lnTo>
                    <a:pt x="20460" y="42663"/>
                  </a:lnTo>
                  <a:lnTo>
                    <a:pt x="33575" y="44397"/>
                  </a:lnTo>
                  <a:lnTo>
                    <a:pt x="46691" y="42663"/>
                  </a:lnTo>
                  <a:lnTo>
                    <a:pt x="57358" y="37922"/>
                  </a:lnTo>
                  <a:lnTo>
                    <a:pt x="64528" y="30869"/>
                  </a:lnTo>
                  <a:lnTo>
                    <a:pt x="67151" y="22198"/>
                  </a:lnTo>
                  <a:lnTo>
                    <a:pt x="64528" y="13527"/>
                  </a:lnTo>
                  <a:lnTo>
                    <a:pt x="57358" y="6474"/>
                  </a:lnTo>
                  <a:lnTo>
                    <a:pt x="46691" y="1734"/>
                  </a:lnTo>
                  <a:lnTo>
                    <a:pt x="33575" y="0"/>
                  </a:lnTo>
                  <a:close/>
                </a:path>
              </a:pathLst>
            </a:custGeom>
            <a:solidFill>
              <a:srgbClr val="1A466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3623216" y="5069360"/>
              <a:ext cx="67310" cy="44450"/>
            </a:xfrm>
            <a:custGeom>
              <a:avLst/>
              <a:gdLst/>
              <a:ahLst/>
              <a:cxnLst/>
              <a:rect l="l" t="t" r="r" b="b"/>
              <a:pathLst>
                <a:path w="67310" h="44450">
                  <a:moveTo>
                    <a:pt x="0" y="22198"/>
                  </a:moveTo>
                  <a:lnTo>
                    <a:pt x="2623" y="30869"/>
                  </a:lnTo>
                  <a:lnTo>
                    <a:pt x="9792" y="37922"/>
                  </a:lnTo>
                  <a:lnTo>
                    <a:pt x="20460" y="42663"/>
                  </a:lnTo>
                  <a:lnTo>
                    <a:pt x="33575" y="44397"/>
                  </a:lnTo>
                  <a:lnTo>
                    <a:pt x="46691" y="42663"/>
                  </a:lnTo>
                  <a:lnTo>
                    <a:pt x="57358" y="37922"/>
                  </a:lnTo>
                  <a:lnTo>
                    <a:pt x="64528" y="30869"/>
                  </a:lnTo>
                  <a:lnTo>
                    <a:pt x="67151" y="22198"/>
                  </a:lnTo>
                  <a:lnTo>
                    <a:pt x="64528" y="13527"/>
                  </a:lnTo>
                  <a:lnTo>
                    <a:pt x="57358" y="6474"/>
                  </a:lnTo>
                  <a:lnTo>
                    <a:pt x="46691" y="1734"/>
                  </a:lnTo>
                  <a:lnTo>
                    <a:pt x="33575" y="0"/>
                  </a:lnTo>
                  <a:lnTo>
                    <a:pt x="20460" y="1734"/>
                  </a:lnTo>
                  <a:lnTo>
                    <a:pt x="9792" y="6474"/>
                  </a:lnTo>
                  <a:lnTo>
                    <a:pt x="2623" y="13527"/>
                  </a:lnTo>
                  <a:lnTo>
                    <a:pt x="0" y="22198"/>
                  </a:lnTo>
                  <a:close/>
                </a:path>
              </a:pathLst>
            </a:custGeom>
            <a:ln w="11410">
              <a:solidFill>
                <a:srgbClr val="1A466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3817209" y="4585820"/>
              <a:ext cx="67310" cy="42545"/>
            </a:xfrm>
            <a:custGeom>
              <a:avLst/>
              <a:gdLst/>
              <a:ahLst/>
              <a:cxnLst/>
              <a:rect l="l" t="t" r="r" b="b"/>
              <a:pathLst>
                <a:path w="67310" h="42545">
                  <a:moveTo>
                    <a:pt x="33731" y="0"/>
                  </a:moveTo>
                  <a:lnTo>
                    <a:pt x="20525" y="1695"/>
                  </a:lnTo>
                  <a:lnTo>
                    <a:pt x="9812" y="6166"/>
                  </a:lnTo>
                  <a:lnTo>
                    <a:pt x="2625" y="12486"/>
                  </a:lnTo>
                  <a:lnTo>
                    <a:pt x="0" y="19732"/>
                  </a:lnTo>
                  <a:lnTo>
                    <a:pt x="2625" y="28403"/>
                  </a:lnTo>
                  <a:lnTo>
                    <a:pt x="9812" y="35456"/>
                  </a:lnTo>
                  <a:lnTo>
                    <a:pt x="20525" y="40196"/>
                  </a:lnTo>
                  <a:lnTo>
                    <a:pt x="33731" y="41930"/>
                  </a:lnTo>
                  <a:lnTo>
                    <a:pt x="46846" y="40196"/>
                  </a:lnTo>
                  <a:lnTo>
                    <a:pt x="57513" y="35456"/>
                  </a:lnTo>
                  <a:lnTo>
                    <a:pt x="64683" y="28403"/>
                  </a:lnTo>
                  <a:lnTo>
                    <a:pt x="67306" y="19732"/>
                  </a:lnTo>
                  <a:lnTo>
                    <a:pt x="64683" y="12486"/>
                  </a:lnTo>
                  <a:lnTo>
                    <a:pt x="57513" y="6166"/>
                  </a:lnTo>
                  <a:lnTo>
                    <a:pt x="46846" y="1695"/>
                  </a:lnTo>
                  <a:lnTo>
                    <a:pt x="33731" y="0"/>
                  </a:lnTo>
                  <a:close/>
                </a:path>
              </a:pathLst>
            </a:custGeom>
            <a:solidFill>
              <a:srgbClr val="1A466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3817209" y="4585820"/>
              <a:ext cx="67310" cy="42545"/>
            </a:xfrm>
            <a:custGeom>
              <a:avLst/>
              <a:gdLst/>
              <a:ahLst/>
              <a:cxnLst/>
              <a:rect l="l" t="t" r="r" b="b"/>
              <a:pathLst>
                <a:path w="67310" h="42545">
                  <a:moveTo>
                    <a:pt x="0" y="19732"/>
                  </a:moveTo>
                  <a:lnTo>
                    <a:pt x="2625" y="28403"/>
                  </a:lnTo>
                  <a:lnTo>
                    <a:pt x="9812" y="35456"/>
                  </a:lnTo>
                  <a:lnTo>
                    <a:pt x="20525" y="40196"/>
                  </a:lnTo>
                  <a:lnTo>
                    <a:pt x="33731" y="41930"/>
                  </a:lnTo>
                  <a:lnTo>
                    <a:pt x="46846" y="40196"/>
                  </a:lnTo>
                  <a:lnTo>
                    <a:pt x="57513" y="35456"/>
                  </a:lnTo>
                  <a:lnTo>
                    <a:pt x="64683" y="28403"/>
                  </a:lnTo>
                  <a:lnTo>
                    <a:pt x="67306" y="19732"/>
                  </a:lnTo>
                  <a:lnTo>
                    <a:pt x="64683" y="12486"/>
                  </a:lnTo>
                  <a:lnTo>
                    <a:pt x="57513" y="6166"/>
                  </a:lnTo>
                  <a:lnTo>
                    <a:pt x="46846" y="1695"/>
                  </a:lnTo>
                  <a:lnTo>
                    <a:pt x="33731" y="0"/>
                  </a:lnTo>
                  <a:lnTo>
                    <a:pt x="20525" y="1695"/>
                  </a:lnTo>
                  <a:lnTo>
                    <a:pt x="9812" y="6166"/>
                  </a:lnTo>
                  <a:lnTo>
                    <a:pt x="2625" y="12486"/>
                  </a:lnTo>
                  <a:lnTo>
                    <a:pt x="0" y="19732"/>
                  </a:lnTo>
                  <a:close/>
                </a:path>
              </a:pathLst>
            </a:custGeom>
            <a:ln w="11286">
              <a:solidFill>
                <a:srgbClr val="1A466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5772988" y="5224812"/>
              <a:ext cx="63500" cy="44450"/>
            </a:xfrm>
            <a:custGeom>
              <a:avLst/>
              <a:gdLst/>
              <a:ahLst/>
              <a:cxnLst/>
              <a:rect l="l" t="t" r="r" b="b"/>
              <a:pathLst>
                <a:path w="63500" h="44450">
                  <a:moveTo>
                    <a:pt x="29844" y="0"/>
                  </a:moveTo>
                  <a:lnTo>
                    <a:pt x="18886" y="1735"/>
                  </a:lnTo>
                  <a:lnTo>
                    <a:pt x="9326" y="6479"/>
                  </a:lnTo>
                  <a:lnTo>
                    <a:pt x="2564" y="13535"/>
                  </a:lnTo>
                  <a:lnTo>
                    <a:pt x="0" y="22208"/>
                  </a:lnTo>
                  <a:lnTo>
                    <a:pt x="2564" y="30881"/>
                  </a:lnTo>
                  <a:lnTo>
                    <a:pt x="9326" y="37938"/>
                  </a:lnTo>
                  <a:lnTo>
                    <a:pt x="18886" y="42681"/>
                  </a:lnTo>
                  <a:lnTo>
                    <a:pt x="29844" y="44417"/>
                  </a:lnTo>
                  <a:lnTo>
                    <a:pt x="42960" y="42681"/>
                  </a:lnTo>
                  <a:lnTo>
                    <a:pt x="53627" y="37938"/>
                  </a:lnTo>
                  <a:lnTo>
                    <a:pt x="60797" y="30881"/>
                  </a:lnTo>
                  <a:lnTo>
                    <a:pt x="63420" y="22208"/>
                  </a:lnTo>
                  <a:lnTo>
                    <a:pt x="60797" y="13535"/>
                  </a:lnTo>
                  <a:lnTo>
                    <a:pt x="53627" y="6479"/>
                  </a:lnTo>
                  <a:lnTo>
                    <a:pt x="42960" y="1735"/>
                  </a:lnTo>
                  <a:lnTo>
                    <a:pt x="29844" y="0"/>
                  </a:lnTo>
                  <a:close/>
                </a:path>
              </a:pathLst>
            </a:custGeom>
            <a:solidFill>
              <a:srgbClr val="1A466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5772988" y="5224812"/>
              <a:ext cx="63500" cy="44450"/>
            </a:xfrm>
            <a:custGeom>
              <a:avLst/>
              <a:gdLst/>
              <a:ahLst/>
              <a:cxnLst/>
              <a:rect l="l" t="t" r="r" b="b"/>
              <a:pathLst>
                <a:path w="63500" h="44450">
                  <a:moveTo>
                    <a:pt x="0" y="22208"/>
                  </a:moveTo>
                  <a:lnTo>
                    <a:pt x="2564" y="30881"/>
                  </a:lnTo>
                  <a:lnTo>
                    <a:pt x="9326" y="37938"/>
                  </a:lnTo>
                  <a:lnTo>
                    <a:pt x="18886" y="42681"/>
                  </a:lnTo>
                  <a:lnTo>
                    <a:pt x="29844" y="44417"/>
                  </a:lnTo>
                  <a:lnTo>
                    <a:pt x="42960" y="42681"/>
                  </a:lnTo>
                  <a:lnTo>
                    <a:pt x="53627" y="37938"/>
                  </a:lnTo>
                  <a:lnTo>
                    <a:pt x="60797" y="30881"/>
                  </a:lnTo>
                  <a:lnTo>
                    <a:pt x="63420" y="22208"/>
                  </a:lnTo>
                  <a:lnTo>
                    <a:pt x="60797" y="13535"/>
                  </a:lnTo>
                  <a:lnTo>
                    <a:pt x="53627" y="6479"/>
                  </a:lnTo>
                  <a:lnTo>
                    <a:pt x="42960" y="1735"/>
                  </a:lnTo>
                  <a:lnTo>
                    <a:pt x="29844" y="0"/>
                  </a:lnTo>
                  <a:lnTo>
                    <a:pt x="18886" y="1735"/>
                  </a:lnTo>
                  <a:lnTo>
                    <a:pt x="9326" y="6479"/>
                  </a:lnTo>
                  <a:lnTo>
                    <a:pt x="2564" y="13535"/>
                  </a:lnTo>
                  <a:lnTo>
                    <a:pt x="0" y="22208"/>
                  </a:lnTo>
                  <a:close/>
                </a:path>
              </a:pathLst>
            </a:custGeom>
            <a:ln w="11537">
              <a:solidFill>
                <a:srgbClr val="1A466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3462644" y="5345712"/>
              <a:ext cx="63500" cy="42545"/>
            </a:xfrm>
            <a:custGeom>
              <a:avLst/>
              <a:gdLst/>
              <a:ahLst/>
              <a:cxnLst/>
              <a:rect l="l" t="t" r="r" b="b"/>
              <a:pathLst>
                <a:path w="63500" h="42545">
                  <a:moveTo>
                    <a:pt x="29844" y="0"/>
                  </a:moveTo>
                  <a:lnTo>
                    <a:pt x="18886" y="1695"/>
                  </a:lnTo>
                  <a:lnTo>
                    <a:pt x="9326" y="6166"/>
                  </a:lnTo>
                  <a:lnTo>
                    <a:pt x="2564" y="12486"/>
                  </a:lnTo>
                  <a:lnTo>
                    <a:pt x="0" y="19732"/>
                  </a:lnTo>
                  <a:lnTo>
                    <a:pt x="2564" y="28409"/>
                  </a:lnTo>
                  <a:lnTo>
                    <a:pt x="9326" y="35465"/>
                  </a:lnTo>
                  <a:lnTo>
                    <a:pt x="18886" y="40206"/>
                  </a:lnTo>
                  <a:lnTo>
                    <a:pt x="29844" y="41941"/>
                  </a:lnTo>
                  <a:lnTo>
                    <a:pt x="42960" y="40206"/>
                  </a:lnTo>
                  <a:lnTo>
                    <a:pt x="53627" y="35465"/>
                  </a:lnTo>
                  <a:lnTo>
                    <a:pt x="60797" y="28409"/>
                  </a:lnTo>
                  <a:lnTo>
                    <a:pt x="63420" y="19732"/>
                  </a:lnTo>
                  <a:lnTo>
                    <a:pt x="60797" y="12486"/>
                  </a:lnTo>
                  <a:lnTo>
                    <a:pt x="53627" y="6166"/>
                  </a:lnTo>
                  <a:lnTo>
                    <a:pt x="42960" y="1695"/>
                  </a:lnTo>
                  <a:lnTo>
                    <a:pt x="29844" y="0"/>
                  </a:lnTo>
                  <a:close/>
                </a:path>
              </a:pathLst>
            </a:custGeom>
            <a:solidFill>
              <a:srgbClr val="1A466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21"/>
            <p:cNvSpPr/>
            <p:nvPr/>
          </p:nvSpPr>
          <p:spPr>
            <a:xfrm>
              <a:off x="3462644" y="5345712"/>
              <a:ext cx="63500" cy="42545"/>
            </a:xfrm>
            <a:custGeom>
              <a:avLst/>
              <a:gdLst/>
              <a:ahLst/>
              <a:cxnLst/>
              <a:rect l="l" t="t" r="r" b="b"/>
              <a:pathLst>
                <a:path w="63500" h="42545">
                  <a:moveTo>
                    <a:pt x="0" y="19732"/>
                  </a:moveTo>
                  <a:lnTo>
                    <a:pt x="2564" y="28409"/>
                  </a:lnTo>
                  <a:lnTo>
                    <a:pt x="9326" y="35465"/>
                  </a:lnTo>
                  <a:lnTo>
                    <a:pt x="18886" y="40206"/>
                  </a:lnTo>
                  <a:lnTo>
                    <a:pt x="29844" y="41941"/>
                  </a:lnTo>
                  <a:lnTo>
                    <a:pt x="42960" y="40206"/>
                  </a:lnTo>
                  <a:lnTo>
                    <a:pt x="53627" y="35465"/>
                  </a:lnTo>
                  <a:lnTo>
                    <a:pt x="60797" y="28409"/>
                  </a:lnTo>
                  <a:lnTo>
                    <a:pt x="63420" y="19732"/>
                  </a:lnTo>
                  <a:lnTo>
                    <a:pt x="60797" y="12486"/>
                  </a:lnTo>
                  <a:lnTo>
                    <a:pt x="53627" y="6166"/>
                  </a:lnTo>
                  <a:lnTo>
                    <a:pt x="42960" y="1695"/>
                  </a:lnTo>
                  <a:lnTo>
                    <a:pt x="29844" y="0"/>
                  </a:lnTo>
                  <a:lnTo>
                    <a:pt x="18886" y="1695"/>
                  </a:lnTo>
                  <a:lnTo>
                    <a:pt x="9326" y="6166"/>
                  </a:lnTo>
                  <a:lnTo>
                    <a:pt x="2564" y="12486"/>
                  </a:lnTo>
                  <a:lnTo>
                    <a:pt x="0" y="19732"/>
                  </a:lnTo>
                  <a:close/>
                </a:path>
              </a:pathLst>
            </a:custGeom>
            <a:ln w="11411">
              <a:solidFill>
                <a:srgbClr val="1A466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" name="object 22"/>
            <p:cNvSpPr/>
            <p:nvPr/>
          </p:nvSpPr>
          <p:spPr>
            <a:xfrm>
              <a:off x="7362701" y="4368663"/>
              <a:ext cx="63500" cy="44450"/>
            </a:xfrm>
            <a:custGeom>
              <a:avLst/>
              <a:gdLst/>
              <a:ahLst/>
              <a:cxnLst/>
              <a:rect l="l" t="t" r="r" b="b"/>
              <a:pathLst>
                <a:path w="63500" h="44450">
                  <a:moveTo>
                    <a:pt x="29534" y="0"/>
                  </a:moveTo>
                  <a:lnTo>
                    <a:pt x="18623" y="1734"/>
                  </a:lnTo>
                  <a:lnTo>
                    <a:pt x="9171" y="6474"/>
                  </a:lnTo>
                  <a:lnTo>
                    <a:pt x="2516" y="13527"/>
                  </a:lnTo>
                  <a:lnTo>
                    <a:pt x="0" y="22198"/>
                  </a:lnTo>
                  <a:lnTo>
                    <a:pt x="2516" y="30869"/>
                  </a:lnTo>
                  <a:lnTo>
                    <a:pt x="9171" y="37922"/>
                  </a:lnTo>
                  <a:lnTo>
                    <a:pt x="18623" y="42663"/>
                  </a:lnTo>
                  <a:lnTo>
                    <a:pt x="29534" y="44397"/>
                  </a:lnTo>
                  <a:lnTo>
                    <a:pt x="42649" y="42663"/>
                  </a:lnTo>
                  <a:lnTo>
                    <a:pt x="53316" y="37922"/>
                  </a:lnTo>
                  <a:lnTo>
                    <a:pt x="60486" y="30869"/>
                  </a:lnTo>
                  <a:lnTo>
                    <a:pt x="63109" y="22198"/>
                  </a:lnTo>
                  <a:lnTo>
                    <a:pt x="60486" y="13527"/>
                  </a:lnTo>
                  <a:lnTo>
                    <a:pt x="53316" y="6474"/>
                  </a:lnTo>
                  <a:lnTo>
                    <a:pt x="42649" y="1734"/>
                  </a:lnTo>
                  <a:lnTo>
                    <a:pt x="29534" y="0"/>
                  </a:lnTo>
                  <a:close/>
                </a:path>
              </a:pathLst>
            </a:custGeom>
            <a:solidFill>
              <a:srgbClr val="1A466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" name="object 23"/>
            <p:cNvSpPr/>
            <p:nvPr/>
          </p:nvSpPr>
          <p:spPr>
            <a:xfrm>
              <a:off x="7362701" y="4368663"/>
              <a:ext cx="63500" cy="44450"/>
            </a:xfrm>
            <a:custGeom>
              <a:avLst/>
              <a:gdLst/>
              <a:ahLst/>
              <a:cxnLst/>
              <a:rect l="l" t="t" r="r" b="b"/>
              <a:pathLst>
                <a:path w="63500" h="44450">
                  <a:moveTo>
                    <a:pt x="0" y="22198"/>
                  </a:moveTo>
                  <a:lnTo>
                    <a:pt x="2516" y="30869"/>
                  </a:lnTo>
                  <a:lnTo>
                    <a:pt x="9171" y="37922"/>
                  </a:lnTo>
                  <a:lnTo>
                    <a:pt x="18623" y="42663"/>
                  </a:lnTo>
                  <a:lnTo>
                    <a:pt x="29534" y="44397"/>
                  </a:lnTo>
                  <a:lnTo>
                    <a:pt x="42649" y="42663"/>
                  </a:lnTo>
                  <a:lnTo>
                    <a:pt x="53316" y="37922"/>
                  </a:lnTo>
                  <a:lnTo>
                    <a:pt x="60486" y="30869"/>
                  </a:lnTo>
                  <a:lnTo>
                    <a:pt x="63109" y="22198"/>
                  </a:lnTo>
                  <a:lnTo>
                    <a:pt x="60486" y="13527"/>
                  </a:lnTo>
                  <a:lnTo>
                    <a:pt x="53316" y="6474"/>
                  </a:lnTo>
                  <a:lnTo>
                    <a:pt x="42649" y="1734"/>
                  </a:lnTo>
                  <a:lnTo>
                    <a:pt x="29534" y="0"/>
                  </a:lnTo>
                  <a:lnTo>
                    <a:pt x="18623" y="1734"/>
                  </a:lnTo>
                  <a:lnTo>
                    <a:pt x="9171" y="6474"/>
                  </a:lnTo>
                  <a:lnTo>
                    <a:pt x="2516" y="13527"/>
                  </a:lnTo>
                  <a:lnTo>
                    <a:pt x="0" y="22198"/>
                  </a:lnTo>
                  <a:close/>
                </a:path>
              </a:pathLst>
            </a:custGeom>
            <a:ln w="11547">
              <a:solidFill>
                <a:srgbClr val="1A466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" name="object 24"/>
            <p:cNvSpPr/>
            <p:nvPr/>
          </p:nvSpPr>
          <p:spPr>
            <a:xfrm>
              <a:off x="4571261" y="5116224"/>
              <a:ext cx="67310" cy="44450"/>
            </a:xfrm>
            <a:custGeom>
              <a:avLst/>
              <a:gdLst/>
              <a:ahLst/>
              <a:cxnLst/>
              <a:rect l="l" t="t" r="r" b="b"/>
              <a:pathLst>
                <a:path w="67310" h="44450">
                  <a:moveTo>
                    <a:pt x="33575" y="0"/>
                  </a:moveTo>
                  <a:lnTo>
                    <a:pt x="20460" y="1734"/>
                  </a:lnTo>
                  <a:lnTo>
                    <a:pt x="9792" y="6474"/>
                  </a:lnTo>
                  <a:lnTo>
                    <a:pt x="2623" y="13527"/>
                  </a:lnTo>
                  <a:lnTo>
                    <a:pt x="0" y="22198"/>
                  </a:lnTo>
                  <a:lnTo>
                    <a:pt x="2623" y="30869"/>
                  </a:lnTo>
                  <a:lnTo>
                    <a:pt x="9792" y="37922"/>
                  </a:lnTo>
                  <a:lnTo>
                    <a:pt x="20460" y="42663"/>
                  </a:lnTo>
                  <a:lnTo>
                    <a:pt x="33575" y="44397"/>
                  </a:lnTo>
                  <a:lnTo>
                    <a:pt x="46780" y="42663"/>
                  </a:lnTo>
                  <a:lnTo>
                    <a:pt x="57494" y="37922"/>
                  </a:lnTo>
                  <a:lnTo>
                    <a:pt x="64681" y="30869"/>
                  </a:lnTo>
                  <a:lnTo>
                    <a:pt x="67306" y="22198"/>
                  </a:lnTo>
                  <a:lnTo>
                    <a:pt x="64681" y="13527"/>
                  </a:lnTo>
                  <a:lnTo>
                    <a:pt x="57494" y="6474"/>
                  </a:lnTo>
                  <a:lnTo>
                    <a:pt x="46780" y="1734"/>
                  </a:lnTo>
                  <a:lnTo>
                    <a:pt x="33575" y="0"/>
                  </a:lnTo>
                  <a:close/>
                </a:path>
              </a:pathLst>
            </a:custGeom>
            <a:solidFill>
              <a:srgbClr val="1A466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25"/>
            <p:cNvSpPr/>
            <p:nvPr/>
          </p:nvSpPr>
          <p:spPr>
            <a:xfrm>
              <a:off x="4571261" y="5116224"/>
              <a:ext cx="67310" cy="44450"/>
            </a:xfrm>
            <a:custGeom>
              <a:avLst/>
              <a:gdLst/>
              <a:ahLst/>
              <a:cxnLst/>
              <a:rect l="l" t="t" r="r" b="b"/>
              <a:pathLst>
                <a:path w="67310" h="44450">
                  <a:moveTo>
                    <a:pt x="0" y="22198"/>
                  </a:moveTo>
                  <a:lnTo>
                    <a:pt x="2623" y="30869"/>
                  </a:lnTo>
                  <a:lnTo>
                    <a:pt x="9792" y="37922"/>
                  </a:lnTo>
                  <a:lnTo>
                    <a:pt x="20460" y="42663"/>
                  </a:lnTo>
                  <a:lnTo>
                    <a:pt x="33575" y="44397"/>
                  </a:lnTo>
                  <a:lnTo>
                    <a:pt x="46780" y="42663"/>
                  </a:lnTo>
                  <a:lnTo>
                    <a:pt x="57494" y="37922"/>
                  </a:lnTo>
                  <a:lnTo>
                    <a:pt x="64681" y="30869"/>
                  </a:lnTo>
                  <a:lnTo>
                    <a:pt x="67306" y="22198"/>
                  </a:lnTo>
                  <a:lnTo>
                    <a:pt x="64681" y="13527"/>
                  </a:lnTo>
                  <a:lnTo>
                    <a:pt x="57494" y="6474"/>
                  </a:lnTo>
                  <a:lnTo>
                    <a:pt x="46780" y="1734"/>
                  </a:lnTo>
                  <a:lnTo>
                    <a:pt x="33575" y="0"/>
                  </a:lnTo>
                  <a:lnTo>
                    <a:pt x="20460" y="1734"/>
                  </a:lnTo>
                  <a:lnTo>
                    <a:pt x="9792" y="6474"/>
                  </a:lnTo>
                  <a:lnTo>
                    <a:pt x="2623" y="13527"/>
                  </a:lnTo>
                  <a:lnTo>
                    <a:pt x="0" y="22198"/>
                  </a:lnTo>
                  <a:close/>
                </a:path>
              </a:pathLst>
            </a:custGeom>
            <a:ln w="11406">
              <a:solidFill>
                <a:srgbClr val="1A466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" name="object 26"/>
            <p:cNvSpPr/>
            <p:nvPr/>
          </p:nvSpPr>
          <p:spPr>
            <a:xfrm>
              <a:off x="3451452" y="5284029"/>
              <a:ext cx="63500" cy="44450"/>
            </a:xfrm>
            <a:custGeom>
              <a:avLst/>
              <a:gdLst/>
              <a:ahLst/>
              <a:cxnLst/>
              <a:rect l="l" t="t" r="r" b="b"/>
              <a:pathLst>
                <a:path w="63500" h="44450">
                  <a:moveTo>
                    <a:pt x="29844" y="0"/>
                  </a:moveTo>
                  <a:lnTo>
                    <a:pt x="18886" y="1734"/>
                  </a:lnTo>
                  <a:lnTo>
                    <a:pt x="9326" y="6475"/>
                  </a:lnTo>
                  <a:lnTo>
                    <a:pt x="2564" y="13531"/>
                  </a:lnTo>
                  <a:lnTo>
                    <a:pt x="0" y="22208"/>
                  </a:lnTo>
                  <a:lnTo>
                    <a:pt x="2564" y="30880"/>
                  </a:lnTo>
                  <a:lnTo>
                    <a:pt x="9326" y="37932"/>
                  </a:lnTo>
                  <a:lnTo>
                    <a:pt x="18886" y="42673"/>
                  </a:lnTo>
                  <a:lnTo>
                    <a:pt x="29844" y="44407"/>
                  </a:lnTo>
                  <a:lnTo>
                    <a:pt x="42960" y="42673"/>
                  </a:lnTo>
                  <a:lnTo>
                    <a:pt x="53627" y="37932"/>
                  </a:lnTo>
                  <a:lnTo>
                    <a:pt x="60797" y="30880"/>
                  </a:lnTo>
                  <a:lnTo>
                    <a:pt x="63420" y="22208"/>
                  </a:lnTo>
                  <a:lnTo>
                    <a:pt x="60797" y="13531"/>
                  </a:lnTo>
                  <a:lnTo>
                    <a:pt x="53627" y="6475"/>
                  </a:lnTo>
                  <a:lnTo>
                    <a:pt x="42960" y="1734"/>
                  </a:lnTo>
                  <a:lnTo>
                    <a:pt x="29844" y="0"/>
                  </a:lnTo>
                  <a:close/>
                </a:path>
              </a:pathLst>
            </a:custGeom>
            <a:solidFill>
              <a:srgbClr val="1A466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" name="object 27"/>
            <p:cNvSpPr/>
            <p:nvPr/>
          </p:nvSpPr>
          <p:spPr>
            <a:xfrm>
              <a:off x="3451452" y="5284029"/>
              <a:ext cx="63500" cy="44450"/>
            </a:xfrm>
            <a:custGeom>
              <a:avLst/>
              <a:gdLst/>
              <a:ahLst/>
              <a:cxnLst/>
              <a:rect l="l" t="t" r="r" b="b"/>
              <a:pathLst>
                <a:path w="63500" h="44450">
                  <a:moveTo>
                    <a:pt x="0" y="22208"/>
                  </a:moveTo>
                  <a:lnTo>
                    <a:pt x="2564" y="30880"/>
                  </a:lnTo>
                  <a:lnTo>
                    <a:pt x="9326" y="37932"/>
                  </a:lnTo>
                  <a:lnTo>
                    <a:pt x="18886" y="42673"/>
                  </a:lnTo>
                  <a:lnTo>
                    <a:pt x="29844" y="44407"/>
                  </a:lnTo>
                  <a:lnTo>
                    <a:pt x="42960" y="42673"/>
                  </a:lnTo>
                  <a:lnTo>
                    <a:pt x="53627" y="37932"/>
                  </a:lnTo>
                  <a:lnTo>
                    <a:pt x="60797" y="30880"/>
                  </a:lnTo>
                  <a:lnTo>
                    <a:pt x="63420" y="22208"/>
                  </a:lnTo>
                  <a:lnTo>
                    <a:pt x="60797" y="13531"/>
                  </a:lnTo>
                  <a:lnTo>
                    <a:pt x="53627" y="6475"/>
                  </a:lnTo>
                  <a:lnTo>
                    <a:pt x="42960" y="1734"/>
                  </a:lnTo>
                  <a:lnTo>
                    <a:pt x="29844" y="0"/>
                  </a:lnTo>
                  <a:lnTo>
                    <a:pt x="18886" y="1734"/>
                  </a:lnTo>
                  <a:lnTo>
                    <a:pt x="9326" y="6475"/>
                  </a:lnTo>
                  <a:lnTo>
                    <a:pt x="2564" y="13531"/>
                  </a:lnTo>
                  <a:lnTo>
                    <a:pt x="0" y="22208"/>
                  </a:lnTo>
                  <a:close/>
                </a:path>
              </a:pathLst>
            </a:custGeom>
            <a:ln w="11536">
              <a:solidFill>
                <a:srgbClr val="1A466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" name="object 28"/>
            <p:cNvSpPr/>
            <p:nvPr/>
          </p:nvSpPr>
          <p:spPr>
            <a:xfrm>
              <a:off x="3239117" y="5197721"/>
              <a:ext cx="67310" cy="41910"/>
            </a:xfrm>
            <a:custGeom>
              <a:avLst/>
              <a:gdLst/>
              <a:ahLst/>
              <a:cxnLst/>
              <a:rect l="l" t="t" r="r" b="b"/>
              <a:pathLst>
                <a:path w="67310" h="41910">
                  <a:moveTo>
                    <a:pt x="33575" y="0"/>
                  </a:moveTo>
                  <a:lnTo>
                    <a:pt x="20460" y="1689"/>
                  </a:lnTo>
                  <a:lnTo>
                    <a:pt x="9792" y="6145"/>
                  </a:lnTo>
                  <a:lnTo>
                    <a:pt x="2623" y="12452"/>
                  </a:lnTo>
                  <a:lnTo>
                    <a:pt x="0" y="19691"/>
                  </a:lnTo>
                  <a:lnTo>
                    <a:pt x="2623" y="28368"/>
                  </a:lnTo>
                  <a:lnTo>
                    <a:pt x="9792" y="35424"/>
                  </a:lnTo>
                  <a:lnTo>
                    <a:pt x="20460" y="40165"/>
                  </a:lnTo>
                  <a:lnTo>
                    <a:pt x="33575" y="41899"/>
                  </a:lnTo>
                  <a:lnTo>
                    <a:pt x="46691" y="40165"/>
                  </a:lnTo>
                  <a:lnTo>
                    <a:pt x="57358" y="35424"/>
                  </a:lnTo>
                  <a:lnTo>
                    <a:pt x="64528" y="28368"/>
                  </a:lnTo>
                  <a:lnTo>
                    <a:pt x="67151" y="19691"/>
                  </a:lnTo>
                  <a:lnTo>
                    <a:pt x="64528" y="12452"/>
                  </a:lnTo>
                  <a:lnTo>
                    <a:pt x="57358" y="6145"/>
                  </a:lnTo>
                  <a:lnTo>
                    <a:pt x="46691" y="1689"/>
                  </a:lnTo>
                  <a:lnTo>
                    <a:pt x="33575" y="0"/>
                  </a:lnTo>
                  <a:close/>
                </a:path>
              </a:pathLst>
            </a:custGeom>
            <a:solidFill>
              <a:srgbClr val="1A466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" name="object 29"/>
            <p:cNvSpPr/>
            <p:nvPr/>
          </p:nvSpPr>
          <p:spPr>
            <a:xfrm>
              <a:off x="3239117" y="5197721"/>
              <a:ext cx="67310" cy="41910"/>
            </a:xfrm>
            <a:custGeom>
              <a:avLst/>
              <a:gdLst/>
              <a:ahLst/>
              <a:cxnLst/>
              <a:rect l="l" t="t" r="r" b="b"/>
              <a:pathLst>
                <a:path w="67310" h="41910">
                  <a:moveTo>
                    <a:pt x="0" y="19691"/>
                  </a:moveTo>
                  <a:lnTo>
                    <a:pt x="2623" y="28368"/>
                  </a:lnTo>
                  <a:lnTo>
                    <a:pt x="9792" y="35424"/>
                  </a:lnTo>
                  <a:lnTo>
                    <a:pt x="20460" y="40165"/>
                  </a:lnTo>
                  <a:lnTo>
                    <a:pt x="33575" y="41899"/>
                  </a:lnTo>
                  <a:lnTo>
                    <a:pt x="46691" y="40165"/>
                  </a:lnTo>
                  <a:lnTo>
                    <a:pt x="57358" y="35424"/>
                  </a:lnTo>
                  <a:lnTo>
                    <a:pt x="64528" y="28368"/>
                  </a:lnTo>
                  <a:lnTo>
                    <a:pt x="67151" y="19691"/>
                  </a:lnTo>
                  <a:lnTo>
                    <a:pt x="64528" y="12452"/>
                  </a:lnTo>
                  <a:lnTo>
                    <a:pt x="57358" y="6145"/>
                  </a:lnTo>
                  <a:lnTo>
                    <a:pt x="46691" y="1689"/>
                  </a:lnTo>
                  <a:lnTo>
                    <a:pt x="33575" y="0"/>
                  </a:lnTo>
                  <a:lnTo>
                    <a:pt x="20460" y="1689"/>
                  </a:lnTo>
                  <a:lnTo>
                    <a:pt x="9792" y="6145"/>
                  </a:lnTo>
                  <a:lnTo>
                    <a:pt x="2623" y="12452"/>
                  </a:lnTo>
                  <a:lnTo>
                    <a:pt x="0" y="19691"/>
                  </a:lnTo>
                  <a:close/>
                </a:path>
              </a:pathLst>
            </a:custGeom>
            <a:ln w="11289">
              <a:solidFill>
                <a:srgbClr val="1A466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" name="object 30"/>
            <p:cNvSpPr/>
            <p:nvPr/>
          </p:nvSpPr>
          <p:spPr>
            <a:xfrm>
              <a:off x="4936707" y="4788074"/>
              <a:ext cx="67310" cy="42545"/>
            </a:xfrm>
            <a:custGeom>
              <a:avLst/>
              <a:gdLst/>
              <a:ahLst/>
              <a:cxnLst/>
              <a:rect l="l" t="t" r="r" b="b"/>
              <a:pathLst>
                <a:path w="67310" h="42545">
                  <a:moveTo>
                    <a:pt x="33575" y="0"/>
                  </a:moveTo>
                  <a:lnTo>
                    <a:pt x="20460" y="1695"/>
                  </a:lnTo>
                  <a:lnTo>
                    <a:pt x="9792" y="6166"/>
                  </a:lnTo>
                  <a:lnTo>
                    <a:pt x="2623" y="12486"/>
                  </a:lnTo>
                  <a:lnTo>
                    <a:pt x="0" y="19732"/>
                  </a:lnTo>
                  <a:lnTo>
                    <a:pt x="2623" y="28419"/>
                  </a:lnTo>
                  <a:lnTo>
                    <a:pt x="9792" y="35507"/>
                  </a:lnTo>
                  <a:lnTo>
                    <a:pt x="20460" y="40283"/>
                  </a:lnTo>
                  <a:lnTo>
                    <a:pt x="33575" y="42033"/>
                  </a:lnTo>
                  <a:lnTo>
                    <a:pt x="46780" y="40283"/>
                  </a:lnTo>
                  <a:lnTo>
                    <a:pt x="57494" y="35507"/>
                  </a:lnTo>
                  <a:lnTo>
                    <a:pt x="64681" y="28419"/>
                  </a:lnTo>
                  <a:lnTo>
                    <a:pt x="67306" y="19732"/>
                  </a:lnTo>
                  <a:lnTo>
                    <a:pt x="64681" y="12486"/>
                  </a:lnTo>
                  <a:lnTo>
                    <a:pt x="57494" y="6166"/>
                  </a:lnTo>
                  <a:lnTo>
                    <a:pt x="46780" y="1695"/>
                  </a:lnTo>
                  <a:lnTo>
                    <a:pt x="33575" y="0"/>
                  </a:lnTo>
                  <a:close/>
                </a:path>
              </a:pathLst>
            </a:custGeom>
            <a:solidFill>
              <a:srgbClr val="1A466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1" name="object 31"/>
            <p:cNvSpPr/>
            <p:nvPr/>
          </p:nvSpPr>
          <p:spPr>
            <a:xfrm>
              <a:off x="4936707" y="4788074"/>
              <a:ext cx="67310" cy="42545"/>
            </a:xfrm>
            <a:custGeom>
              <a:avLst/>
              <a:gdLst/>
              <a:ahLst/>
              <a:cxnLst/>
              <a:rect l="l" t="t" r="r" b="b"/>
              <a:pathLst>
                <a:path w="67310" h="42545">
                  <a:moveTo>
                    <a:pt x="0" y="19732"/>
                  </a:moveTo>
                  <a:lnTo>
                    <a:pt x="2623" y="28419"/>
                  </a:lnTo>
                  <a:lnTo>
                    <a:pt x="9792" y="35507"/>
                  </a:lnTo>
                  <a:lnTo>
                    <a:pt x="20460" y="40283"/>
                  </a:lnTo>
                  <a:lnTo>
                    <a:pt x="33575" y="42033"/>
                  </a:lnTo>
                  <a:lnTo>
                    <a:pt x="46780" y="40283"/>
                  </a:lnTo>
                  <a:lnTo>
                    <a:pt x="57494" y="35507"/>
                  </a:lnTo>
                  <a:lnTo>
                    <a:pt x="64681" y="28419"/>
                  </a:lnTo>
                  <a:lnTo>
                    <a:pt x="67306" y="19732"/>
                  </a:lnTo>
                  <a:lnTo>
                    <a:pt x="64681" y="12486"/>
                  </a:lnTo>
                  <a:lnTo>
                    <a:pt x="57494" y="6166"/>
                  </a:lnTo>
                  <a:lnTo>
                    <a:pt x="46780" y="1695"/>
                  </a:lnTo>
                  <a:lnTo>
                    <a:pt x="33575" y="0"/>
                  </a:lnTo>
                  <a:lnTo>
                    <a:pt x="20460" y="1695"/>
                  </a:lnTo>
                  <a:lnTo>
                    <a:pt x="9792" y="6166"/>
                  </a:lnTo>
                  <a:lnTo>
                    <a:pt x="2623" y="12486"/>
                  </a:lnTo>
                  <a:lnTo>
                    <a:pt x="0" y="19732"/>
                  </a:lnTo>
                  <a:close/>
                </a:path>
              </a:pathLst>
            </a:custGeom>
            <a:ln w="11291">
              <a:solidFill>
                <a:srgbClr val="1A466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2" name="object 32"/>
            <p:cNvSpPr/>
            <p:nvPr/>
          </p:nvSpPr>
          <p:spPr>
            <a:xfrm>
              <a:off x="4291309" y="5518420"/>
              <a:ext cx="63500" cy="42545"/>
            </a:xfrm>
            <a:custGeom>
              <a:avLst/>
              <a:gdLst/>
              <a:ahLst/>
              <a:cxnLst/>
              <a:rect l="l" t="t" r="r" b="b"/>
              <a:pathLst>
                <a:path w="63500" h="42545">
                  <a:moveTo>
                    <a:pt x="29844" y="0"/>
                  </a:moveTo>
                  <a:lnTo>
                    <a:pt x="18886" y="1695"/>
                  </a:lnTo>
                  <a:lnTo>
                    <a:pt x="9326" y="6166"/>
                  </a:lnTo>
                  <a:lnTo>
                    <a:pt x="2564" y="12486"/>
                  </a:lnTo>
                  <a:lnTo>
                    <a:pt x="0" y="19732"/>
                  </a:lnTo>
                  <a:lnTo>
                    <a:pt x="2564" y="28409"/>
                  </a:lnTo>
                  <a:lnTo>
                    <a:pt x="9326" y="35465"/>
                  </a:lnTo>
                  <a:lnTo>
                    <a:pt x="18886" y="40206"/>
                  </a:lnTo>
                  <a:lnTo>
                    <a:pt x="29844" y="41941"/>
                  </a:lnTo>
                  <a:lnTo>
                    <a:pt x="42960" y="40206"/>
                  </a:lnTo>
                  <a:lnTo>
                    <a:pt x="53627" y="35465"/>
                  </a:lnTo>
                  <a:lnTo>
                    <a:pt x="60797" y="28409"/>
                  </a:lnTo>
                  <a:lnTo>
                    <a:pt x="63420" y="19732"/>
                  </a:lnTo>
                  <a:lnTo>
                    <a:pt x="60797" y="12486"/>
                  </a:lnTo>
                  <a:lnTo>
                    <a:pt x="53627" y="6166"/>
                  </a:lnTo>
                  <a:lnTo>
                    <a:pt x="42960" y="1695"/>
                  </a:lnTo>
                  <a:lnTo>
                    <a:pt x="29844" y="0"/>
                  </a:lnTo>
                  <a:close/>
                </a:path>
              </a:pathLst>
            </a:custGeom>
            <a:solidFill>
              <a:srgbClr val="1A466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3" name="object 33"/>
            <p:cNvSpPr/>
            <p:nvPr/>
          </p:nvSpPr>
          <p:spPr>
            <a:xfrm>
              <a:off x="4291309" y="5518420"/>
              <a:ext cx="63500" cy="42545"/>
            </a:xfrm>
            <a:custGeom>
              <a:avLst/>
              <a:gdLst/>
              <a:ahLst/>
              <a:cxnLst/>
              <a:rect l="l" t="t" r="r" b="b"/>
              <a:pathLst>
                <a:path w="63500" h="42545">
                  <a:moveTo>
                    <a:pt x="0" y="19732"/>
                  </a:moveTo>
                  <a:lnTo>
                    <a:pt x="2564" y="28409"/>
                  </a:lnTo>
                  <a:lnTo>
                    <a:pt x="9326" y="35465"/>
                  </a:lnTo>
                  <a:lnTo>
                    <a:pt x="18886" y="40206"/>
                  </a:lnTo>
                  <a:lnTo>
                    <a:pt x="29844" y="41941"/>
                  </a:lnTo>
                  <a:lnTo>
                    <a:pt x="42960" y="40206"/>
                  </a:lnTo>
                  <a:lnTo>
                    <a:pt x="53627" y="35465"/>
                  </a:lnTo>
                  <a:lnTo>
                    <a:pt x="60797" y="28409"/>
                  </a:lnTo>
                  <a:lnTo>
                    <a:pt x="63420" y="19732"/>
                  </a:lnTo>
                  <a:lnTo>
                    <a:pt x="60797" y="12486"/>
                  </a:lnTo>
                  <a:lnTo>
                    <a:pt x="53627" y="6166"/>
                  </a:lnTo>
                  <a:lnTo>
                    <a:pt x="42960" y="1695"/>
                  </a:lnTo>
                  <a:lnTo>
                    <a:pt x="29844" y="0"/>
                  </a:lnTo>
                  <a:lnTo>
                    <a:pt x="18886" y="1695"/>
                  </a:lnTo>
                  <a:lnTo>
                    <a:pt x="9326" y="6166"/>
                  </a:lnTo>
                  <a:lnTo>
                    <a:pt x="2564" y="12486"/>
                  </a:lnTo>
                  <a:lnTo>
                    <a:pt x="0" y="19732"/>
                  </a:lnTo>
                  <a:close/>
                </a:path>
              </a:pathLst>
            </a:custGeom>
            <a:ln w="11411">
              <a:solidFill>
                <a:srgbClr val="1A466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4" name="object 34"/>
            <p:cNvSpPr/>
            <p:nvPr/>
          </p:nvSpPr>
          <p:spPr>
            <a:xfrm>
              <a:off x="5772988" y="4247804"/>
              <a:ext cx="63500" cy="42545"/>
            </a:xfrm>
            <a:custGeom>
              <a:avLst/>
              <a:gdLst/>
              <a:ahLst/>
              <a:cxnLst/>
              <a:rect l="l" t="t" r="r" b="b"/>
              <a:pathLst>
                <a:path w="63500" h="42545">
                  <a:moveTo>
                    <a:pt x="29844" y="0"/>
                  </a:moveTo>
                  <a:lnTo>
                    <a:pt x="18886" y="1695"/>
                  </a:lnTo>
                  <a:lnTo>
                    <a:pt x="9326" y="6166"/>
                  </a:lnTo>
                  <a:lnTo>
                    <a:pt x="2564" y="12486"/>
                  </a:lnTo>
                  <a:lnTo>
                    <a:pt x="0" y="19732"/>
                  </a:lnTo>
                  <a:lnTo>
                    <a:pt x="2564" y="28403"/>
                  </a:lnTo>
                  <a:lnTo>
                    <a:pt x="9326" y="35456"/>
                  </a:lnTo>
                  <a:lnTo>
                    <a:pt x="18886" y="40196"/>
                  </a:lnTo>
                  <a:lnTo>
                    <a:pt x="29844" y="41930"/>
                  </a:lnTo>
                  <a:lnTo>
                    <a:pt x="42960" y="40196"/>
                  </a:lnTo>
                  <a:lnTo>
                    <a:pt x="53627" y="35456"/>
                  </a:lnTo>
                  <a:lnTo>
                    <a:pt x="60797" y="28403"/>
                  </a:lnTo>
                  <a:lnTo>
                    <a:pt x="63420" y="19732"/>
                  </a:lnTo>
                  <a:lnTo>
                    <a:pt x="60797" y="12486"/>
                  </a:lnTo>
                  <a:lnTo>
                    <a:pt x="53627" y="6166"/>
                  </a:lnTo>
                  <a:lnTo>
                    <a:pt x="42960" y="1695"/>
                  </a:lnTo>
                  <a:lnTo>
                    <a:pt x="29844" y="0"/>
                  </a:lnTo>
                  <a:close/>
                </a:path>
              </a:pathLst>
            </a:custGeom>
            <a:solidFill>
              <a:srgbClr val="1A466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5" name="object 35"/>
            <p:cNvSpPr/>
            <p:nvPr/>
          </p:nvSpPr>
          <p:spPr>
            <a:xfrm>
              <a:off x="5772988" y="4247804"/>
              <a:ext cx="63500" cy="42545"/>
            </a:xfrm>
            <a:custGeom>
              <a:avLst/>
              <a:gdLst/>
              <a:ahLst/>
              <a:cxnLst/>
              <a:rect l="l" t="t" r="r" b="b"/>
              <a:pathLst>
                <a:path w="63500" h="42545">
                  <a:moveTo>
                    <a:pt x="0" y="19732"/>
                  </a:moveTo>
                  <a:lnTo>
                    <a:pt x="2564" y="28403"/>
                  </a:lnTo>
                  <a:lnTo>
                    <a:pt x="9326" y="35456"/>
                  </a:lnTo>
                  <a:lnTo>
                    <a:pt x="18886" y="40196"/>
                  </a:lnTo>
                  <a:lnTo>
                    <a:pt x="29844" y="41930"/>
                  </a:lnTo>
                  <a:lnTo>
                    <a:pt x="42960" y="40196"/>
                  </a:lnTo>
                  <a:lnTo>
                    <a:pt x="53627" y="35456"/>
                  </a:lnTo>
                  <a:lnTo>
                    <a:pt x="60797" y="28403"/>
                  </a:lnTo>
                  <a:lnTo>
                    <a:pt x="63420" y="19732"/>
                  </a:lnTo>
                  <a:lnTo>
                    <a:pt x="60797" y="12486"/>
                  </a:lnTo>
                  <a:lnTo>
                    <a:pt x="53627" y="6166"/>
                  </a:lnTo>
                  <a:lnTo>
                    <a:pt x="42960" y="1695"/>
                  </a:lnTo>
                  <a:lnTo>
                    <a:pt x="29844" y="0"/>
                  </a:lnTo>
                  <a:lnTo>
                    <a:pt x="18886" y="1695"/>
                  </a:lnTo>
                  <a:lnTo>
                    <a:pt x="9326" y="6166"/>
                  </a:lnTo>
                  <a:lnTo>
                    <a:pt x="2564" y="12486"/>
                  </a:lnTo>
                  <a:lnTo>
                    <a:pt x="0" y="19732"/>
                  </a:lnTo>
                  <a:close/>
                </a:path>
              </a:pathLst>
            </a:custGeom>
            <a:ln w="11410">
              <a:solidFill>
                <a:srgbClr val="1A466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6" name="object 36"/>
            <p:cNvSpPr/>
            <p:nvPr/>
          </p:nvSpPr>
          <p:spPr>
            <a:xfrm>
              <a:off x="5239043" y="3786463"/>
              <a:ext cx="64135" cy="44450"/>
            </a:xfrm>
            <a:custGeom>
              <a:avLst/>
              <a:gdLst/>
              <a:ahLst/>
              <a:cxnLst/>
              <a:rect l="l" t="t" r="r" b="b"/>
              <a:pathLst>
                <a:path w="64135" h="44450">
                  <a:moveTo>
                    <a:pt x="30000" y="0"/>
                  </a:moveTo>
                  <a:lnTo>
                    <a:pt x="19017" y="1734"/>
                  </a:lnTo>
                  <a:lnTo>
                    <a:pt x="9404" y="6474"/>
                  </a:lnTo>
                  <a:lnTo>
                    <a:pt x="2589" y="13527"/>
                  </a:lnTo>
                  <a:lnTo>
                    <a:pt x="0" y="22198"/>
                  </a:lnTo>
                  <a:lnTo>
                    <a:pt x="2589" y="30869"/>
                  </a:lnTo>
                  <a:lnTo>
                    <a:pt x="9404" y="37922"/>
                  </a:lnTo>
                  <a:lnTo>
                    <a:pt x="19017" y="42663"/>
                  </a:lnTo>
                  <a:lnTo>
                    <a:pt x="30000" y="44397"/>
                  </a:lnTo>
                  <a:lnTo>
                    <a:pt x="43115" y="42663"/>
                  </a:lnTo>
                  <a:lnTo>
                    <a:pt x="53783" y="37922"/>
                  </a:lnTo>
                  <a:lnTo>
                    <a:pt x="60952" y="30869"/>
                  </a:lnTo>
                  <a:lnTo>
                    <a:pt x="63576" y="22198"/>
                  </a:lnTo>
                  <a:lnTo>
                    <a:pt x="60952" y="13527"/>
                  </a:lnTo>
                  <a:lnTo>
                    <a:pt x="53783" y="6474"/>
                  </a:lnTo>
                  <a:lnTo>
                    <a:pt x="43115" y="1734"/>
                  </a:lnTo>
                  <a:lnTo>
                    <a:pt x="30000" y="0"/>
                  </a:lnTo>
                  <a:close/>
                </a:path>
              </a:pathLst>
            </a:custGeom>
            <a:solidFill>
              <a:srgbClr val="1A466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7" name="object 37"/>
            <p:cNvSpPr/>
            <p:nvPr/>
          </p:nvSpPr>
          <p:spPr>
            <a:xfrm>
              <a:off x="5239043" y="3786463"/>
              <a:ext cx="64135" cy="44450"/>
            </a:xfrm>
            <a:custGeom>
              <a:avLst/>
              <a:gdLst/>
              <a:ahLst/>
              <a:cxnLst/>
              <a:rect l="l" t="t" r="r" b="b"/>
              <a:pathLst>
                <a:path w="64135" h="44450">
                  <a:moveTo>
                    <a:pt x="0" y="22198"/>
                  </a:moveTo>
                  <a:lnTo>
                    <a:pt x="2589" y="30869"/>
                  </a:lnTo>
                  <a:lnTo>
                    <a:pt x="9404" y="37922"/>
                  </a:lnTo>
                  <a:lnTo>
                    <a:pt x="19017" y="42663"/>
                  </a:lnTo>
                  <a:lnTo>
                    <a:pt x="30000" y="44397"/>
                  </a:lnTo>
                  <a:lnTo>
                    <a:pt x="43115" y="42663"/>
                  </a:lnTo>
                  <a:lnTo>
                    <a:pt x="53783" y="37922"/>
                  </a:lnTo>
                  <a:lnTo>
                    <a:pt x="60952" y="30869"/>
                  </a:lnTo>
                  <a:lnTo>
                    <a:pt x="63576" y="22198"/>
                  </a:lnTo>
                  <a:lnTo>
                    <a:pt x="60952" y="13527"/>
                  </a:lnTo>
                  <a:lnTo>
                    <a:pt x="53783" y="6474"/>
                  </a:lnTo>
                  <a:lnTo>
                    <a:pt x="43115" y="1734"/>
                  </a:lnTo>
                  <a:lnTo>
                    <a:pt x="30000" y="0"/>
                  </a:lnTo>
                  <a:lnTo>
                    <a:pt x="19017" y="1734"/>
                  </a:lnTo>
                  <a:lnTo>
                    <a:pt x="9404" y="6474"/>
                  </a:lnTo>
                  <a:lnTo>
                    <a:pt x="2589" y="13527"/>
                  </a:lnTo>
                  <a:lnTo>
                    <a:pt x="0" y="22198"/>
                  </a:lnTo>
                  <a:close/>
                </a:path>
              </a:pathLst>
            </a:custGeom>
            <a:ln w="11530">
              <a:solidFill>
                <a:srgbClr val="1A466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8" name="object 38"/>
            <p:cNvSpPr/>
            <p:nvPr/>
          </p:nvSpPr>
          <p:spPr>
            <a:xfrm>
              <a:off x="2996471" y="5168020"/>
              <a:ext cx="67310" cy="42545"/>
            </a:xfrm>
            <a:custGeom>
              <a:avLst/>
              <a:gdLst/>
              <a:ahLst/>
              <a:cxnLst/>
              <a:rect l="l" t="t" r="r" b="b"/>
              <a:pathLst>
                <a:path w="67310" h="42545">
                  <a:moveTo>
                    <a:pt x="33575" y="0"/>
                  </a:moveTo>
                  <a:lnTo>
                    <a:pt x="20460" y="1711"/>
                  </a:lnTo>
                  <a:lnTo>
                    <a:pt x="9792" y="6217"/>
                  </a:lnTo>
                  <a:lnTo>
                    <a:pt x="2623" y="12573"/>
                  </a:lnTo>
                  <a:lnTo>
                    <a:pt x="0" y="19834"/>
                  </a:lnTo>
                  <a:lnTo>
                    <a:pt x="2623" y="28482"/>
                  </a:lnTo>
                  <a:lnTo>
                    <a:pt x="9792" y="35522"/>
                  </a:lnTo>
                  <a:lnTo>
                    <a:pt x="20460" y="40258"/>
                  </a:lnTo>
                  <a:lnTo>
                    <a:pt x="33575" y="41992"/>
                  </a:lnTo>
                  <a:lnTo>
                    <a:pt x="46691" y="40258"/>
                  </a:lnTo>
                  <a:lnTo>
                    <a:pt x="57358" y="35522"/>
                  </a:lnTo>
                  <a:lnTo>
                    <a:pt x="64528" y="28482"/>
                  </a:lnTo>
                  <a:lnTo>
                    <a:pt x="67151" y="19834"/>
                  </a:lnTo>
                  <a:lnTo>
                    <a:pt x="64528" y="12573"/>
                  </a:lnTo>
                  <a:lnTo>
                    <a:pt x="57358" y="6217"/>
                  </a:lnTo>
                  <a:lnTo>
                    <a:pt x="46691" y="1711"/>
                  </a:lnTo>
                  <a:lnTo>
                    <a:pt x="33575" y="0"/>
                  </a:lnTo>
                  <a:close/>
                </a:path>
              </a:pathLst>
            </a:custGeom>
            <a:solidFill>
              <a:srgbClr val="1A466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9" name="object 39"/>
            <p:cNvSpPr/>
            <p:nvPr/>
          </p:nvSpPr>
          <p:spPr>
            <a:xfrm>
              <a:off x="2996471" y="5168020"/>
              <a:ext cx="67310" cy="42545"/>
            </a:xfrm>
            <a:custGeom>
              <a:avLst/>
              <a:gdLst/>
              <a:ahLst/>
              <a:cxnLst/>
              <a:rect l="l" t="t" r="r" b="b"/>
              <a:pathLst>
                <a:path w="67310" h="42545">
                  <a:moveTo>
                    <a:pt x="0" y="19834"/>
                  </a:moveTo>
                  <a:lnTo>
                    <a:pt x="2623" y="28482"/>
                  </a:lnTo>
                  <a:lnTo>
                    <a:pt x="9792" y="35522"/>
                  </a:lnTo>
                  <a:lnTo>
                    <a:pt x="20460" y="40258"/>
                  </a:lnTo>
                  <a:lnTo>
                    <a:pt x="33575" y="41992"/>
                  </a:lnTo>
                  <a:lnTo>
                    <a:pt x="46691" y="40258"/>
                  </a:lnTo>
                  <a:lnTo>
                    <a:pt x="57358" y="35522"/>
                  </a:lnTo>
                  <a:lnTo>
                    <a:pt x="64528" y="28482"/>
                  </a:lnTo>
                  <a:lnTo>
                    <a:pt x="67151" y="19834"/>
                  </a:lnTo>
                  <a:lnTo>
                    <a:pt x="64528" y="12573"/>
                  </a:lnTo>
                  <a:lnTo>
                    <a:pt x="57358" y="6217"/>
                  </a:lnTo>
                  <a:lnTo>
                    <a:pt x="46691" y="1711"/>
                  </a:lnTo>
                  <a:lnTo>
                    <a:pt x="33575" y="0"/>
                  </a:lnTo>
                  <a:lnTo>
                    <a:pt x="20460" y="1711"/>
                  </a:lnTo>
                  <a:lnTo>
                    <a:pt x="9792" y="6217"/>
                  </a:lnTo>
                  <a:lnTo>
                    <a:pt x="2623" y="12573"/>
                  </a:lnTo>
                  <a:lnTo>
                    <a:pt x="0" y="19834"/>
                  </a:lnTo>
                  <a:close/>
                </a:path>
              </a:pathLst>
            </a:custGeom>
            <a:ln w="11294">
              <a:solidFill>
                <a:srgbClr val="1A466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0" name="object 40"/>
            <p:cNvSpPr/>
            <p:nvPr/>
          </p:nvSpPr>
          <p:spPr>
            <a:xfrm>
              <a:off x="3354767" y="5501144"/>
              <a:ext cx="63500" cy="42545"/>
            </a:xfrm>
            <a:custGeom>
              <a:avLst/>
              <a:gdLst/>
              <a:ahLst/>
              <a:cxnLst/>
              <a:rect l="l" t="t" r="r" b="b"/>
              <a:pathLst>
                <a:path w="63500" h="42545">
                  <a:moveTo>
                    <a:pt x="29844" y="0"/>
                  </a:moveTo>
                  <a:lnTo>
                    <a:pt x="18886" y="1697"/>
                  </a:lnTo>
                  <a:lnTo>
                    <a:pt x="9326" y="6171"/>
                  </a:lnTo>
                  <a:lnTo>
                    <a:pt x="2564" y="12495"/>
                  </a:lnTo>
                  <a:lnTo>
                    <a:pt x="0" y="19742"/>
                  </a:lnTo>
                  <a:lnTo>
                    <a:pt x="2564" y="28413"/>
                  </a:lnTo>
                  <a:lnTo>
                    <a:pt x="9326" y="35466"/>
                  </a:lnTo>
                  <a:lnTo>
                    <a:pt x="18886" y="40206"/>
                  </a:lnTo>
                  <a:lnTo>
                    <a:pt x="29844" y="41941"/>
                  </a:lnTo>
                  <a:lnTo>
                    <a:pt x="42780" y="40206"/>
                  </a:lnTo>
                  <a:lnTo>
                    <a:pt x="53355" y="35466"/>
                  </a:lnTo>
                  <a:lnTo>
                    <a:pt x="60491" y="28413"/>
                  </a:lnTo>
                  <a:lnTo>
                    <a:pt x="63109" y="19742"/>
                  </a:lnTo>
                  <a:lnTo>
                    <a:pt x="60491" y="12495"/>
                  </a:lnTo>
                  <a:lnTo>
                    <a:pt x="53355" y="6171"/>
                  </a:lnTo>
                  <a:lnTo>
                    <a:pt x="42780" y="1697"/>
                  </a:lnTo>
                  <a:lnTo>
                    <a:pt x="29844" y="0"/>
                  </a:lnTo>
                  <a:close/>
                </a:path>
              </a:pathLst>
            </a:custGeom>
            <a:solidFill>
              <a:srgbClr val="1A466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1" name="object 41"/>
            <p:cNvSpPr/>
            <p:nvPr/>
          </p:nvSpPr>
          <p:spPr>
            <a:xfrm>
              <a:off x="3354767" y="5501144"/>
              <a:ext cx="63500" cy="42545"/>
            </a:xfrm>
            <a:custGeom>
              <a:avLst/>
              <a:gdLst/>
              <a:ahLst/>
              <a:cxnLst/>
              <a:rect l="l" t="t" r="r" b="b"/>
              <a:pathLst>
                <a:path w="63500" h="42545">
                  <a:moveTo>
                    <a:pt x="0" y="19742"/>
                  </a:moveTo>
                  <a:lnTo>
                    <a:pt x="2564" y="28413"/>
                  </a:lnTo>
                  <a:lnTo>
                    <a:pt x="9326" y="35466"/>
                  </a:lnTo>
                  <a:lnTo>
                    <a:pt x="18886" y="40206"/>
                  </a:lnTo>
                  <a:lnTo>
                    <a:pt x="29844" y="41941"/>
                  </a:lnTo>
                  <a:lnTo>
                    <a:pt x="42780" y="40206"/>
                  </a:lnTo>
                  <a:lnTo>
                    <a:pt x="53355" y="35466"/>
                  </a:lnTo>
                  <a:lnTo>
                    <a:pt x="60491" y="28413"/>
                  </a:lnTo>
                  <a:lnTo>
                    <a:pt x="63109" y="19742"/>
                  </a:lnTo>
                  <a:lnTo>
                    <a:pt x="60491" y="12495"/>
                  </a:lnTo>
                  <a:lnTo>
                    <a:pt x="53355" y="6171"/>
                  </a:lnTo>
                  <a:lnTo>
                    <a:pt x="42780" y="1697"/>
                  </a:lnTo>
                  <a:lnTo>
                    <a:pt x="29844" y="0"/>
                  </a:lnTo>
                  <a:lnTo>
                    <a:pt x="18886" y="1697"/>
                  </a:lnTo>
                  <a:lnTo>
                    <a:pt x="9326" y="6171"/>
                  </a:lnTo>
                  <a:lnTo>
                    <a:pt x="2564" y="12495"/>
                  </a:lnTo>
                  <a:lnTo>
                    <a:pt x="0" y="19742"/>
                  </a:lnTo>
                  <a:close/>
                </a:path>
              </a:pathLst>
            </a:custGeom>
            <a:ln w="11422">
              <a:solidFill>
                <a:srgbClr val="1A466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2" name="object 42"/>
            <p:cNvSpPr/>
            <p:nvPr/>
          </p:nvSpPr>
          <p:spPr>
            <a:xfrm>
              <a:off x="5041320" y="5042228"/>
              <a:ext cx="63500" cy="44450"/>
            </a:xfrm>
            <a:custGeom>
              <a:avLst/>
              <a:gdLst/>
              <a:ahLst/>
              <a:cxnLst/>
              <a:rect l="l" t="t" r="r" b="b"/>
              <a:pathLst>
                <a:path w="63500" h="44450">
                  <a:moveTo>
                    <a:pt x="29844" y="0"/>
                  </a:moveTo>
                  <a:lnTo>
                    <a:pt x="18886" y="1734"/>
                  </a:lnTo>
                  <a:lnTo>
                    <a:pt x="9326" y="6474"/>
                  </a:lnTo>
                  <a:lnTo>
                    <a:pt x="2564" y="13527"/>
                  </a:lnTo>
                  <a:lnTo>
                    <a:pt x="0" y="22198"/>
                  </a:lnTo>
                  <a:lnTo>
                    <a:pt x="2564" y="30869"/>
                  </a:lnTo>
                  <a:lnTo>
                    <a:pt x="9326" y="37922"/>
                  </a:lnTo>
                  <a:lnTo>
                    <a:pt x="18886" y="42663"/>
                  </a:lnTo>
                  <a:lnTo>
                    <a:pt x="29844" y="44397"/>
                  </a:lnTo>
                  <a:lnTo>
                    <a:pt x="42960" y="42663"/>
                  </a:lnTo>
                  <a:lnTo>
                    <a:pt x="53627" y="37922"/>
                  </a:lnTo>
                  <a:lnTo>
                    <a:pt x="60797" y="30869"/>
                  </a:lnTo>
                  <a:lnTo>
                    <a:pt x="63420" y="22198"/>
                  </a:lnTo>
                  <a:lnTo>
                    <a:pt x="60797" y="13527"/>
                  </a:lnTo>
                  <a:lnTo>
                    <a:pt x="53627" y="6474"/>
                  </a:lnTo>
                  <a:lnTo>
                    <a:pt x="42960" y="1734"/>
                  </a:lnTo>
                  <a:lnTo>
                    <a:pt x="29844" y="0"/>
                  </a:lnTo>
                  <a:close/>
                </a:path>
              </a:pathLst>
            </a:custGeom>
            <a:solidFill>
              <a:srgbClr val="1A466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3" name="object 43"/>
            <p:cNvSpPr/>
            <p:nvPr/>
          </p:nvSpPr>
          <p:spPr>
            <a:xfrm>
              <a:off x="5041320" y="5042228"/>
              <a:ext cx="63500" cy="44450"/>
            </a:xfrm>
            <a:custGeom>
              <a:avLst/>
              <a:gdLst/>
              <a:ahLst/>
              <a:cxnLst/>
              <a:rect l="l" t="t" r="r" b="b"/>
              <a:pathLst>
                <a:path w="63500" h="44450">
                  <a:moveTo>
                    <a:pt x="0" y="22198"/>
                  </a:moveTo>
                  <a:lnTo>
                    <a:pt x="2564" y="30869"/>
                  </a:lnTo>
                  <a:lnTo>
                    <a:pt x="9326" y="37922"/>
                  </a:lnTo>
                  <a:lnTo>
                    <a:pt x="18886" y="42663"/>
                  </a:lnTo>
                  <a:lnTo>
                    <a:pt x="29844" y="44397"/>
                  </a:lnTo>
                  <a:lnTo>
                    <a:pt x="42960" y="42663"/>
                  </a:lnTo>
                  <a:lnTo>
                    <a:pt x="53627" y="37922"/>
                  </a:lnTo>
                  <a:lnTo>
                    <a:pt x="60797" y="30869"/>
                  </a:lnTo>
                  <a:lnTo>
                    <a:pt x="63420" y="22198"/>
                  </a:lnTo>
                  <a:lnTo>
                    <a:pt x="60797" y="13527"/>
                  </a:lnTo>
                  <a:lnTo>
                    <a:pt x="53627" y="6474"/>
                  </a:lnTo>
                  <a:lnTo>
                    <a:pt x="42960" y="1734"/>
                  </a:lnTo>
                  <a:lnTo>
                    <a:pt x="29844" y="0"/>
                  </a:lnTo>
                  <a:lnTo>
                    <a:pt x="18886" y="1734"/>
                  </a:lnTo>
                  <a:lnTo>
                    <a:pt x="9326" y="6474"/>
                  </a:lnTo>
                  <a:lnTo>
                    <a:pt x="2564" y="13527"/>
                  </a:lnTo>
                  <a:lnTo>
                    <a:pt x="0" y="22198"/>
                  </a:lnTo>
                  <a:close/>
                </a:path>
              </a:pathLst>
            </a:custGeom>
            <a:ln w="11536">
              <a:solidFill>
                <a:srgbClr val="1A466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4" name="object 44"/>
            <p:cNvSpPr/>
            <p:nvPr/>
          </p:nvSpPr>
          <p:spPr>
            <a:xfrm>
              <a:off x="5086087" y="4909036"/>
              <a:ext cx="63500" cy="44450"/>
            </a:xfrm>
            <a:custGeom>
              <a:avLst/>
              <a:gdLst/>
              <a:ahLst/>
              <a:cxnLst/>
              <a:rect l="l" t="t" r="r" b="b"/>
              <a:pathLst>
                <a:path w="63500" h="44450">
                  <a:moveTo>
                    <a:pt x="29844" y="0"/>
                  </a:moveTo>
                  <a:lnTo>
                    <a:pt x="18886" y="1734"/>
                  </a:lnTo>
                  <a:lnTo>
                    <a:pt x="9326" y="6474"/>
                  </a:lnTo>
                  <a:lnTo>
                    <a:pt x="2564" y="13527"/>
                  </a:lnTo>
                  <a:lnTo>
                    <a:pt x="0" y="22198"/>
                  </a:lnTo>
                  <a:lnTo>
                    <a:pt x="2564" y="30869"/>
                  </a:lnTo>
                  <a:lnTo>
                    <a:pt x="9326" y="37922"/>
                  </a:lnTo>
                  <a:lnTo>
                    <a:pt x="18886" y="42663"/>
                  </a:lnTo>
                  <a:lnTo>
                    <a:pt x="29844" y="44397"/>
                  </a:lnTo>
                  <a:lnTo>
                    <a:pt x="42960" y="42663"/>
                  </a:lnTo>
                  <a:lnTo>
                    <a:pt x="53627" y="37922"/>
                  </a:lnTo>
                  <a:lnTo>
                    <a:pt x="60797" y="30869"/>
                  </a:lnTo>
                  <a:lnTo>
                    <a:pt x="63420" y="22198"/>
                  </a:lnTo>
                  <a:lnTo>
                    <a:pt x="60797" y="13527"/>
                  </a:lnTo>
                  <a:lnTo>
                    <a:pt x="53627" y="6474"/>
                  </a:lnTo>
                  <a:lnTo>
                    <a:pt x="42960" y="1734"/>
                  </a:lnTo>
                  <a:lnTo>
                    <a:pt x="29844" y="0"/>
                  </a:lnTo>
                  <a:close/>
                </a:path>
              </a:pathLst>
            </a:custGeom>
            <a:solidFill>
              <a:srgbClr val="1A466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5" name="object 45"/>
            <p:cNvSpPr/>
            <p:nvPr/>
          </p:nvSpPr>
          <p:spPr>
            <a:xfrm>
              <a:off x="5086087" y="4909036"/>
              <a:ext cx="63500" cy="44450"/>
            </a:xfrm>
            <a:custGeom>
              <a:avLst/>
              <a:gdLst/>
              <a:ahLst/>
              <a:cxnLst/>
              <a:rect l="l" t="t" r="r" b="b"/>
              <a:pathLst>
                <a:path w="63500" h="44450">
                  <a:moveTo>
                    <a:pt x="0" y="22198"/>
                  </a:moveTo>
                  <a:lnTo>
                    <a:pt x="2564" y="30869"/>
                  </a:lnTo>
                  <a:lnTo>
                    <a:pt x="9326" y="37922"/>
                  </a:lnTo>
                  <a:lnTo>
                    <a:pt x="18886" y="42663"/>
                  </a:lnTo>
                  <a:lnTo>
                    <a:pt x="29844" y="44397"/>
                  </a:lnTo>
                  <a:lnTo>
                    <a:pt x="42960" y="42663"/>
                  </a:lnTo>
                  <a:lnTo>
                    <a:pt x="53627" y="37922"/>
                  </a:lnTo>
                  <a:lnTo>
                    <a:pt x="60797" y="30869"/>
                  </a:lnTo>
                  <a:lnTo>
                    <a:pt x="63420" y="22198"/>
                  </a:lnTo>
                  <a:lnTo>
                    <a:pt x="60797" y="13527"/>
                  </a:lnTo>
                  <a:lnTo>
                    <a:pt x="53627" y="6474"/>
                  </a:lnTo>
                  <a:lnTo>
                    <a:pt x="42960" y="1734"/>
                  </a:lnTo>
                  <a:lnTo>
                    <a:pt x="29844" y="0"/>
                  </a:lnTo>
                  <a:lnTo>
                    <a:pt x="18886" y="1734"/>
                  </a:lnTo>
                  <a:lnTo>
                    <a:pt x="9326" y="6474"/>
                  </a:lnTo>
                  <a:lnTo>
                    <a:pt x="2564" y="13527"/>
                  </a:lnTo>
                  <a:lnTo>
                    <a:pt x="0" y="22198"/>
                  </a:lnTo>
                  <a:close/>
                </a:path>
              </a:pathLst>
            </a:custGeom>
            <a:ln w="11536">
              <a:solidFill>
                <a:srgbClr val="1A466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6" name="object 46"/>
            <p:cNvSpPr/>
            <p:nvPr/>
          </p:nvSpPr>
          <p:spPr>
            <a:xfrm>
              <a:off x="4321154" y="4598152"/>
              <a:ext cx="67310" cy="42545"/>
            </a:xfrm>
            <a:custGeom>
              <a:avLst/>
              <a:gdLst/>
              <a:ahLst/>
              <a:cxnLst/>
              <a:rect l="l" t="t" r="r" b="b"/>
              <a:pathLst>
                <a:path w="67310" h="42545">
                  <a:moveTo>
                    <a:pt x="33575" y="0"/>
                  </a:moveTo>
                  <a:lnTo>
                    <a:pt x="20460" y="1695"/>
                  </a:lnTo>
                  <a:lnTo>
                    <a:pt x="9792" y="6166"/>
                  </a:lnTo>
                  <a:lnTo>
                    <a:pt x="2623" y="12486"/>
                  </a:lnTo>
                  <a:lnTo>
                    <a:pt x="0" y="19732"/>
                  </a:lnTo>
                  <a:lnTo>
                    <a:pt x="2623" y="28403"/>
                  </a:lnTo>
                  <a:lnTo>
                    <a:pt x="9792" y="35456"/>
                  </a:lnTo>
                  <a:lnTo>
                    <a:pt x="20460" y="40196"/>
                  </a:lnTo>
                  <a:lnTo>
                    <a:pt x="33575" y="41930"/>
                  </a:lnTo>
                  <a:lnTo>
                    <a:pt x="46780" y="40196"/>
                  </a:lnTo>
                  <a:lnTo>
                    <a:pt x="57494" y="35456"/>
                  </a:lnTo>
                  <a:lnTo>
                    <a:pt x="64681" y="28403"/>
                  </a:lnTo>
                  <a:lnTo>
                    <a:pt x="67306" y="19732"/>
                  </a:lnTo>
                  <a:lnTo>
                    <a:pt x="64681" y="12486"/>
                  </a:lnTo>
                  <a:lnTo>
                    <a:pt x="57494" y="6166"/>
                  </a:lnTo>
                  <a:lnTo>
                    <a:pt x="46780" y="1695"/>
                  </a:lnTo>
                  <a:lnTo>
                    <a:pt x="33575" y="0"/>
                  </a:lnTo>
                  <a:close/>
                </a:path>
              </a:pathLst>
            </a:custGeom>
            <a:solidFill>
              <a:srgbClr val="1A466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7" name="object 47"/>
            <p:cNvSpPr/>
            <p:nvPr/>
          </p:nvSpPr>
          <p:spPr>
            <a:xfrm>
              <a:off x="4321154" y="4598152"/>
              <a:ext cx="67310" cy="42545"/>
            </a:xfrm>
            <a:custGeom>
              <a:avLst/>
              <a:gdLst/>
              <a:ahLst/>
              <a:cxnLst/>
              <a:rect l="l" t="t" r="r" b="b"/>
              <a:pathLst>
                <a:path w="67310" h="42545">
                  <a:moveTo>
                    <a:pt x="0" y="19732"/>
                  </a:moveTo>
                  <a:lnTo>
                    <a:pt x="2623" y="28403"/>
                  </a:lnTo>
                  <a:lnTo>
                    <a:pt x="9792" y="35456"/>
                  </a:lnTo>
                  <a:lnTo>
                    <a:pt x="20460" y="40196"/>
                  </a:lnTo>
                  <a:lnTo>
                    <a:pt x="33575" y="41930"/>
                  </a:lnTo>
                  <a:lnTo>
                    <a:pt x="46780" y="40196"/>
                  </a:lnTo>
                  <a:lnTo>
                    <a:pt x="57494" y="35456"/>
                  </a:lnTo>
                  <a:lnTo>
                    <a:pt x="64681" y="28403"/>
                  </a:lnTo>
                  <a:lnTo>
                    <a:pt x="67306" y="19732"/>
                  </a:lnTo>
                  <a:lnTo>
                    <a:pt x="64681" y="12486"/>
                  </a:lnTo>
                  <a:lnTo>
                    <a:pt x="57494" y="6166"/>
                  </a:lnTo>
                  <a:lnTo>
                    <a:pt x="46780" y="1695"/>
                  </a:lnTo>
                  <a:lnTo>
                    <a:pt x="33575" y="0"/>
                  </a:lnTo>
                  <a:lnTo>
                    <a:pt x="20460" y="1695"/>
                  </a:lnTo>
                  <a:lnTo>
                    <a:pt x="9792" y="6166"/>
                  </a:lnTo>
                  <a:lnTo>
                    <a:pt x="2623" y="12486"/>
                  </a:lnTo>
                  <a:lnTo>
                    <a:pt x="0" y="19732"/>
                  </a:lnTo>
                  <a:close/>
                </a:path>
              </a:pathLst>
            </a:custGeom>
            <a:ln w="11286">
              <a:solidFill>
                <a:srgbClr val="1A466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8" name="object 48"/>
            <p:cNvSpPr/>
            <p:nvPr/>
          </p:nvSpPr>
          <p:spPr>
            <a:xfrm>
              <a:off x="3686637" y="5387653"/>
              <a:ext cx="63500" cy="42545"/>
            </a:xfrm>
            <a:custGeom>
              <a:avLst/>
              <a:gdLst/>
              <a:ahLst/>
              <a:cxnLst/>
              <a:rect l="l" t="t" r="r" b="b"/>
              <a:pathLst>
                <a:path w="63500" h="42545">
                  <a:moveTo>
                    <a:pt x="29844" y="0"/>
                  </a:moveTo>
                  <a:lnTo>
                    <a:pt x="18886" y="1695"/>
                  </a:lnTo>
                  <a:lnTo>
                    <a:pt x="9326" y="6167"/>
                  </a:lnTo>
                  <a:lnTo>
                    <a:pt x="2564" y="12491"/>
                  </a:lnTo>
                  <a:lnTo>
                    <a:pt x="0" y="19742"/>
                  </a:lnTo>
                  <a:lnTo>
                    <a:pt x="2564" y="28413"/>
                  </a:lnTo>
                  <a:lnTo>
                    <a:pt x="9326" y="35466"/>
                  </a:lnTo>
                  <a:lnTo>
                    <a:pt x="18886" y="40206"/>
                  </a:lnTo>
                  <a:lnTo>
                    <a:pt x="29844" y="41941"/>
                  </a:lnTo>
                  <a:lnTo>
                    <a:pt x="42960" y="40206"/>
                  </a:lnTo>
                  <a:lnTo>
                    <a:pt x="53627" y="35466"/>
                  </a:lnTo>
                  <a:lnTo>
                    <a:pt x="60797" y="28413"/>
                  </a:lnTo>
                  <a:lnTo>
                    <a:pt x="63420" y="19742"/>
                  </a:lnTo>
                  <a:lnTo>
                    <a:pt x="60797" y="12491"/>
                  </a:lnTo>
                  <a:lnTo>
                    <a:pt x="53627" y="6167"/>
                  </a:lnTo>
                  <a:lnTo>
                    <a:pt x="42960" y="1695"/>
                  </a:lnTo>
                  <a:lnTo>
                    <a:pt x="29844" y="0"/>
                  </a:lnTo>
                  <a:close/>
                </a:path>
              </a:pathLst>
            </a:custGeom>
            <a:solidFill>
              <a:srgbClr val="1A466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9" name="object 49"/>
            <p:cNvSpPr/>
            <p:nvPr/>
          </p:nvSpPr>
          <p:spPr>
            <a:xfrm>
              <a:off x="3686637" y="5387653"/>
              <a:ext cx="63500" cy="42545"/>
            </a:xfrm>
            <a:custGeom>
              <a:avLst/>
              <a:gdLst/>
              <a:ahLst/>
              <a:cxnLst/>
              <a:rect l="l" t="t" r="r" b="b"/>
              <a:pathLst>
                <a:path w="63500" h="42545">
                  <a:moveTo>
                    <a:pt x="0" y="19742"/>
                  </a:moveTo>
                  <a:lnTo>
                    <a:pt x="2564" y="28413"/>
                  </a:lnTo>
                  <a:lnTo>
                    <a:pt x="9326" y="35466"/>
                  </a:lnTo>
                  <a:lnTo>
                    <a:pt x="18886" y="40206"/>
                  </a:lnTo>
                  <a:lnTo>
                    <a:pt x="29844" y="41941"/>
                  </a:lnTo>
                  <a:lnTo>
                    <a:pt x="42960" y="40206"/>
                  </a:lnTo>
                  <a:lnTo>
                    <a:pt x="53627" y="35466"/>
                  </a:lnTo>
                  <a:lnTo>
                    <a:pt x="60797" y="28413"/>
                  </a:lnTo>
                  <a:lnTo>
                    <a:pt x="63420" y="19742"/>
                  </a:lnTo>
                  <a:lnTo>
                    <a:pt x="60797" y="12491"/>
                  </a:lnTo>
                  <a:lnTo>
                    <a:pt x="53627" y="6167"/>
                  </a:lnTo>
                  <a:lnTo>
                    <a:pt x="42960" y="1695"/>
                  </a:lnTo>
                  <a:lnTo>
                    <a:pt x="29844" y="0"/>
                  </a:lnTo>
                  <a:lnTo>
                    <a:pt x="18886" y="1695"/>
                  </a:lnTo>
                  <a:lnTo>
                    <a:pt x="9326" y="6167"/>
                  </a:lnTo>
                  <a:lnTo>
                    <a:pt x="2564" y="12491"/>
                  </a:lnTo>
                  <a:lnTo>
                    <a:pt x="0" y="19742"/>
                  </a:lnTo>
                  <a:close/>
                </a:path>
              </a:pathLst>
            </a:custGeom>
            <a:ln w="11411">
              <a:solidFill>
                <a:srgbClr val="1A466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0" name="object 50"/>
            <p:cNvSpPr/>
            <p:nvPr/>
          </p:nvSpPr>
          <p:spPr>
            <a:xfrm>
              <a:off x="4354730" y="4144210"/>
              <a:ext cx="67310" cy="44450"/>
            </a:xfrm>
            <a:custGeom>
              <a:avLst/>
              <a:gdLst/>
              <a:ahLst/>
              <a:cxnLst/>
              <a:rect l="l" t="t" r="r" b="b"/>
              <a:pathLst>
                <a:path w="67310" h="44450">
                  <a:moveTo>
                    <a:pt x="33731" y="0"/>
                  </a:moveTo>
                  <a:lnTo>
                    <a:pt x="20591" y="1734"/>
                  </a:lnTo>
                  <a:lnTo>
                    <a:pt x="9870" y="6474"/>
                  </a:lnTo>
                  <a:lnTo>
                    <a:pt x="2647" y="13527"/>
                  </a:lnTo>
                  <a:lnTo>
                    <a:pt x="0" y="22198"/>
                  </a:lnTo>
                  <a:lnTo>
                    <a:pt x="2647" y="30869"/>
                  </a:lnTo>
                  <a:lnTo>
                    <a:pt x="9870" y="37922"/>
                  </a:lnTo>
                  <a:lnTo>
                    <a:pt x="20591" y="42663"/>
                  </a:lnTo>
                  <a:lnTo>
                    <a:pt x="33731" y="44397"/>
                  </a:lnTo>
                  <a:lnTo>
                    <a:pt x="46846" y="42663"/>
                  </a:lnTo>
                  <a:lnTo>
                    <a:pt x="57513" y="37922"/>
                  </a:lnTo>
                  <a:lnTo>
                    <a:pt x="64683" y="30869"/>
                  </a:lnTo>
                  <a:lnTo>
                    <a:pt x="67306" y="22198"/>
                  </a:lnTo>
                  <a:lnTo>
                    <a:pt x="64683" y="13527"/>
                  </a:lnTo>
                  <a:lnTo>
                    <a:pt x="57513" y="6474"/>
                  </a:lnTo>
                  <a:lnTo>
                    <a:pt x="46846" y="1734"/>
                  </a:lnTo>
                  <a:lnTo>
                    <a:pt x="33731" y="0"/>
                  </a:lnTo>
                  <a:close/>
                </a:path>
              </a:pathLst>
            </a:custGeom>
            <a:solidFill>
              <a:srgbClr val="1A466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1" name="object 51"/>
            <p:cNvSpPr/>
            <p:nvPr/>
          </p:nvSpPr>
          <p:spPr>
            <a:xfrm>
              <a:off x="4354730" y="4144210"/>
              <a:ext cx="67310" cy="44450"/>
            </a:xfrm>
            <a:custGeom>
              <a:avLst/>
              <a:gdLst/>
              <a:ahLst/>
              <a:cxnLst/>
              <a:rect l="l" t="t" r="r" b="b"/>
              <a:pathLst>
                <a:path w="67310" h="44450">
                  <a:moveTo>
                    <a:pt x="0" y="22198"/>
                  </a:moveTo>
                  <a:lnTo>
                    <a:pt x="2647" y="30869"/>
                  </a:lnTo>
                  <a:lnTo>
                    <a:pt x="9870" y="37922"/>
                  </a:lnTo>
                  <a:lnTo>
                    <a:pt x="20591" y="42663"/>
                  </a:lnTo>
                  <a:lnTo>
                    <a:pt x="33731" y="44397"/>
                  </a:lnTo>
                  <a:lnTo>
                    <a:pt x="46846" y="42663"/>
                  </a:lnTo>
                  <a:lnTo>
                    <a:pt x="57513" y="37922"/>
                  </a:lnTo>
                  <a:lnTo>
                    <a:pt x="64683" y="30869"/>
                  </a:lnTo>
                  <a:lnTo>
                    <a:pt x="67306" y="22198"/>
                  </a:lnTo>
                  <a:lnTo>
                    <a:pt x="64683" y="13527"/>
                  </a:lnTo>
                  <a:lnTo>
                    <a:pt x="57513" y="6474"/>
                  </a:lnTo>
                  <a:lnTo>
                    <a:pt x="46846" y="1734"/>
                  </a:lnTo>
                  <a:lnTo>
                    <a:pt x="33731" y="0"/>
                  </a:lnTo>
                  <a:lnTo>
                    <a:pt x="20591" y="1734"/>
                  </a:lnTo>
                  <a:lnTo>
                    <a:pt x="9870" y="6474"/>
                  </a:lnTo>
                  <a:lnTo>
                    <a:pt x="2647" y="13527"/>
                  </a:lnTo>
                  <a:lnTo>
                    <a:pt x="0" y="22198"/>
                  </a:lnTo>
                  <a:close/>
                </a:path>
              </a:pathLst>
            </a:custGeom>
            <a:ln w="11406">
              <a:solidFill>
                <a:srgbClr val="1A466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2" name="object 52"/>
            <p:cNvSpPr/>
            <p:nvPr/>
          </p:nvSpPr>
          <p:spPr>
            <a:xfrm>
              <a:off x="3764980" y="4896704"/>
              <a:ext cx="67310" cy="44450"/>
            </a:xfrm>
            <a:custGeom>
              <a:avLst/>
              <a:gdLst/>
              <a:ahLst/>
              <a:cxnLst/>
              <a:rect l="l" t="t" r="r" b="b"/>
              <a:pathLst>
                <a:path w="67310" h="44450">
                  <a:moveTo>
                    <a:pt x="33575" y="0"/>
                  </a:moveTo>
                  <a:lnTo>
                    <a:pt x="20460" y="1734"/>
                  </a:lnTo>
                  <a:lnTo>
                    <a:pt x="9792" y="6474"/>
                  </a:lnTo>
                  <a:lnTo>
                    <a:pt x="2623" y="13527"/>
                  </a:lnTo>
                  <a:lnTo>
                    <a:pt x="0" y="22198"/>
                  </a:lnTo>
                  <a:lnTo>
                    <a:pt x="2623" y="30869"/>
                  </a:lnTo>
                  <a:lnTo>
                    <a:pt x="9792" y="37922"/>
                  </a:lnTo>
                  <a:lnTo>
                    <a:pt x="20460" y="42663"/>
                  </a:lnTo>
                  <a:lnTo>
                    <a:pt x="33575" y="44397"/>
                  </a:lnTo>
                  <a:lnTo>
                    <a:pt x="46691" y="42663"/>
                  </a:lnTo>
                  <a:lnTo>
                    <a:pt x="57358" y="37922"/>
                  </a:lnTo>
                  <a:lnTo>
                    <a:pt x="64528" y="30869"/>
                  </a:lnTo>
                  <a:lnTo>
                    <a:pt x="67151" y="22198"/>
                  </a:lnTo>
                  <a:lnTo>
                    <a:pt x="64528" y="13527"/>
                  </a:lnTo>
                  <a:lnTo>
                    <a:pt x="57358" y="6474"/>
                  </a:lnTo>
                  <a:lnTo>
                    <a:pt x="46691" y="1734"/>
                  </a:lnTo>
                  <a:lnTo>
                    <a:pt x="33575" y="0"/>
                  </a:lnTo>
                  <a:close/>
                </a:path>
              </a:pathLst>
            </a:custGeom>
            <a:solidFill>
              <a:srgbClr val="1A466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3" name="object 53"/>
            <p:cNvSpPr/>
            <p:nvPr/>
          </p:nvSpPr>
          <p:spPr>
            <a:xfrm>
              <a:off x="3764980" y="4896704"/>
              <a:ext cx="67310" cy="44450"/>
            </a:xfrm>
            <a:custGeom>
              <a:avLst/>
              <a:gdLst/>
              <a:ahLst/>
              <a:cxnLst/>
              <a:rect l="l" t="t" r="r" b="b"/>
              <a:pathLst>
                <a:path w="67310" h="44450">
                  <a:moveTo>
                    <a:pt x="0" y="22198"/>
                  </a:moveTo>
                  <a:lnTo>
                    <a:pt x="2623" y="30869"/>
                  </a:lnTo>
                  <a:lnTo>
                    <a:pt x="9792" y="37922"/>
                  </a:lnTo>
                  <a:lnTo>
                    <a:pt x="20460" y="42663"/>
                  </a:lnTo>
                  <a:lnTo>
                    <a:pt x="33575" y="44397"/>
                  </a:lnTo>
                  <a:lnTo>
                    <a:pt x="46691" y="42663"/>
                  </a:lnTo>
                  <a:lnTo>
                    <a:pt x="57358" y="37922"/>
                  </a:lnTo>
                  <a:lnTo>
                    <a:pt x="64528" y="30869"/>
                  </a:lnTo>
                  <a:lnTo>
                    <a:pt x="67151" y="22198"/>
                  </a:lnTo>
                  <a:lnTo>
                    <a:pt x="64528" y="13527"/>
                  </a:lnTo>
                  <a:lnTo>
                    <a:pt x="57358" y="6474"/>
                  </a:lnTo>
                  <a:lnTo>
                    <a:pt x="46691" y="1734"/>
                  </a:lnTo>
                  <a:lnTo>
                    <a:pt x="33575" y="0"/>
                  </a:lnTo>
                  <a:lnTo>
                    <a:pt x="20460" y="1734"/>
                  </a:lnTo>
                  <a:lnTo>
                    <a:pt x="9792" y="6474"/>
                  </a:lnTo>
                  <a:lnTo>
                    <a:pt x="2623" y="13527"/>
                  </a:lnTo>
                  <a:lnTo>
                    <a:pt x="0" y="22198"/>
                  </a:lnTo>
                  <a:close/>
                </a:path>
              </a:pathLst>
            </a:custGeom>
            <a:ln w="11410">
              <a:solidFill>
                <a:srgbClr val="1A466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4" name="object 54"/>
            <p:cNvSpPr/>
            <p:nvPr/>
          </p:nvSpPr>
          <p:spPr>
            <a:xfrm>
              <a:off x="5477958" y="4499492"/>
              <a:ext cx="67310" cy="44450"/>
            </a:xfrm>
            <a:custGeom>
              <a:avLst/>
              <a:gdLst/>
              <a:ahLst/>
              <a:cxnLst/>
              <a:rect l="l" t="t" r="r" b="b"/>
              <a:pathLst>
                <a:path w="67310" h="44450">
                  <a:moveTo>
                    <a:pt x="33731" y="0"/>
                  </a:moveTo>
                  <a:lnTo>
                    <a:pt x="20525" y="1734"/>
                  </a:lnTo>
                  <a:lnTo>
                    <a:pt x="9812" y="6474"/>
                  </a:lnTo>
                  <a:lnTo>
                    <a:pt x="2625" y="13527"/>
                  </a:lnTo>
                  <a:lnTo>
                    <a:pt x="0" y="22198"/>
                  </a:lnTo>
                  <a:lnTo>
                    <a:pt x="2625" y="30869"/>
                  </a:lnTo>
                  <a:lnTo>
                    <a:pt x="9812" y="37922"/>
                  </a:lnTo>
                  <a:lnTo>
                    <a:pt x="20525" y="42663"/>
                  </a:lnTo>
                  <a:lnTo>
                    <a:pt x="33731" y="44397"/>
                  </a:lnTo>
                  <a:lnTo>
                    <a:pt x="46846" y="42663"/>
                  </a:lnTo>
                  <a:lnTo>
                    <a:pt x="57513" y="37922"/>
                  </a:lnTo>
                  <a:lnTo>
                    <a:pt x="64683" y="30869"/>
                  </a:lnTo>
                  <a:lnTo>
                    <a:pt x="67306" y="22198"/>
                  </a:lnTo>
                  <a:lnTo>
                    <a:pt x="64683" y="13527"/>
                  </a:lnTo>
                  <a:lnTo>
                    <a:pt x="57513" y="6474"/>
                  </a:lnTo>
                  <a:lnTo>
                    <a:pt x="46846" y="1734"/>
                  </a:lnTo>
                  <a:lnTo>
                    <a:pt x="33731" y="0"/>
                  </a:lnTo>
                  <a:close/>
                </a:path>
              </a:pathLst>
            </a:custGeom>
            <a:solidFill>
              <a:srgbClr val="1A466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5" name="object 55"/>
            <p:cNvSpPr/>
            <p:nvPr/>
          </p:nvSpPr>
          <p:spPr>
            <a:xfrm>
              <a:off x="5477958" y="4499492"/>
              <a:ext cx="67310" cy="44450"/>
            </a:xfrm>
            <a:custGeom>
              <a:avLst/>
              <a:gdLst/>
              <a:ahLst/>
              <a:cxnLst/>
              <a:rect l="l" t="t" r="r" b="b"/>
              <a:pathLst>
                <a:path w="67310" h="44450">
                  <a:moveTo>
                    <a:pt x="0" y="22198"/>
                  </a:moveTo>
                  <a:lnTo>
                    <a:pt x="2625" y="30869"/>
                  </a:lnTo>
                  <a:lnTo>
                    <a:pt x="9812" y="37922"/>
                  </a:lnTo>
                  <a:lnTo>
                    <a:pt x="20525" y="42663"/>
                  </a:lnTo>
                  <a:lnTo>
                    <a:pt x="33731" y="44397"/>
                  </a:lnTo>
                  <a:lnTo>
                    <a:pt x="46846" y="42663"/>
                  </a:lnTo>
                  <a:lnTo>
                    <a:pt x="57513" y="37922"/>
                  </a:lnTo>
                  <a:lnTo>
                    <a:pt x="64683" y="30869"/>
                  </a:lnTo>
                  <a:lnTo>
                    <a:pt x="67306" y="22198"/>
                  </a:lnTo>
                  <a:lnTo>
                    <a:pt x="64683" y="13527"/>
                  </a:lnTo>
                  <a:lnTo>
                    <a:pt x="57513" y="6474"/>
                  </a:lnTo>
                  <a:lnTo>
                    <a:pt x="46846" y="1734"/>
                  </a:lnTo>
                  <a:lnTo>
                    <a:pt x="33731" y="0"/>
                  </a:lnTo>
                  <a:lnTo>
                    <a:pt x="20525" y="1734"/>
                  </a:lnTo>
                  <a:lnTo>
                    <a:pt x="9812" y="6474"/>
                  </a:lnTo>
                  <a:lnTo>
                    <a:pt x="2625" y="13527"/>
                  </a:lnTo>
                  <a:lnTo>
                    <a:pt x="0" y="22198"/>
                  </a:lnTo>
                  <a:close/>
                </a:path>
              </a:pathLst>
            </a:custGeom>
            <a:ln w="11406">
              <a:solidFill>
                <a:srgbClr val="1A466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6" name="object 56"/>
            <p:cNvSpPr/>
            <p:nvPr/>
          </p:nvSpPr>
          <p:spPr>
            <a:xfrm>
              <a:off x="2835899" y="5604769"/>
              <a:ext cx="67310" cy="44450"/>
            </a:xfrm>
            <a:custGeom>
              <a:avLst/>
              <a:gdLst/>
              <a:ahLst/>
              <a:cxnLst/>
              <a:rect l="l" t="t" r="r" b="b"/>
              <a:pathLst>
                <a:path w="67310" h="44450">
                  <a:moveTo>
                    <a:pt x="33591" y="0"/>
                  </a:moveTo>
                  <a:lnTo>
                    <a:pt x="20473" y="1735"/>
                  </a:lnTo>
                  <a:lnTo>
                    <a:pt x="9800" y="6479"/>
                  </a:lnTo>
                  <a:lnTo>
                    <a:pt x="2625" y="13535"/>
                  </a:lnTo>
                  <a:lnTo>
                    <a:pt x="0" y="22208"/>
                  </a:lnTo>
                  <a:lnTo>
                    <a:pt x="2625" y="30881"/>
                  </a:lnTo>
                  <a:lnTo>
                    <a:pt x="9800" y="37938"/>
                  </a:lnTo>
                  <a:lnTo>
                    <a:pt x="20473" y="42681"/>
                  </a:lnTo>
                  <a:lnTo>
                    <a:pt x="33591" y="44417"/>
                  </a:lnTo>
                  <a:lnTo>
                    <a:pt x="46718" y="42681"/>
                  </a:lnTo>
                  <a:lnTo>
                    <a:pt x="57395" y="37938"/>
                  </a:lnTo>
                  <a:lnTo>
                    <a:pt x="64572" y="30881"/>
                  </a:lnTo>
                  <a:lnTo>
                    <a:pt x="67197" y="22208"/>
                  </a:lnTo>
                  <a:lnTo>
                    <a:pt x="64572" y="13535"/>
                  </a:lnTo>
                  <a:lnTo>
                    <a:pt x="57395" y="6479"/>
                  </a:lnTo>
                  <a:lnTo>
                    <a:pt x="46718" y="1735"/>
                  </a:lnTo>
                  <a:lnTo>
                    <a:pt x="33591" y="0"/>
                  </a:lnTo>
                  <a:close/>
                </a:path>
              </a:pathLst>
            </a:custGeom>
            <a:solidFill>
              <a:srgbClr val="1A466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7" name="object 57"/>
            <p:cNvSpPr/>
            <p:nvPr/>
          </p:nvSpPr>
          <p:spPr>
            <a:xfrm>
              <a:off x="2835899" y="5604769"/>
              <a:ext cx="67310" cy="44450"/>
            </a:xfrm>
            <a:custGeom>
              <a:avLst/>
              <a:gdLst/>
              <a:ahLst/>
              <a:cxnLst/>
              <a:rect l="l" t="t" r="r" b="b"/>
              <a:pathLst>
                <a:path w="67310" h="44450">
                  <a:moveTo>
                    <a:pt x="0" y="22208"/>
                  </a:moveTo>
                  <a:lnTo>
                    <a:pt x="2625" y="30881"/>
                  </a:lnTo>
                  <a:lnTo>
                    <a:pt x="9800" y="37938"/>
                  </a:lnTo>
                  <a:lnTo>
                    <a:pt x="20473" y="42681"/>
                  </a:lnTo>
                  <a:lnTo>
                    <a:pt x="33591" y="44417"/>
                  </a:lnTo>
                  <a:lnTo>
                    <a:pt x="46718" y="42681"/>
                  </a:lnTo>
                  <a:lnTo>
                    <a:pt x="57395" y="37938"/>
                  </a:lnTo>
                  <a:lnTo>
                    <a:pt x="64572" y="30881"/>
                  </a:lnTo>
                  <a:lnTo>
                    <a:pt x="67197" y="22208"/>
                  </a:lnTo>
                  <a:lnTo>
                    <a:pt x="64572" y="13535"/>
                  </a:lnTo>
                  <a:lnTo>
                    <a:pt x="57395" y="6479"/>
                  </a:lnTo>
                  <a:lnTo>
                    <a:pt x="46718" y="1735"/>
                  </a:lnTo>
                  <a:lnTo>
                    <a:pt x="33591" y="0"/>
                  </a:lnTo>
                  <a:lnTo>
                    <a:pt x="20473" y="1735"/>
                  </a:lnTo>
                  <a:lnTo>
                    <a:pt x="9800" y="6479"/>
                  </a:lnTo>
                  <a:lnTo>
                    <a:pt x="2625" y="13535"/>
                  </a:lnTo>
                  <a:lnTo>
                    <a:pt x="0" y="22208"/>
                  </a:lnTo>
                  <a:close/>
                </a:path>
              </a:pathLst>
            </a:custGeom>
            <a:ln w="11410">
              <a:solidFill>
                <a:srgbClr val="1A466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8" name="object 58"/>
            <p:cNvSpPr/>
            <p:nvPr/>
          </p:nvSpPr>
          <p:spPr>
            <a:xfrm>
              <a:off x="6679685" y="4482226"/>
              <a:ext cx="67310" cy="44450"/>
            </a:xfrm>
            <a:custGeom>
              <a:avLst/>
              <a:gdLst/>
              <a:ahLst/>
              <a:cxnLst/>
              <a:rect l="l" t="t" r="r" b="b"/>
              <a:pathLst>
                <a:path w="67309" h="44450">
                  <a:moveTo>
                    <a:pt x="33575" y="0"/>
                  </a:moveTo>
                  <a:lnTo>
                    <a:pt x="20460" y="1734"/>
                  </a:lnTo>
                  <a:lnTo>
                    <a:pt x="9792" y="6474"/>
                  </a:lnTo>
                  <a:lnTo>
                    <a:pt x="2623" y="13527"/>
                  </a:lnTo>
                  <a:lnTo>
                    <a:pt x="0" y="22198"/>
                  </a:lnTo>
                  <a:lnTo>
                    <a:pt x="2623" y="30869"/>
                  </a:lnTo>
                  <a:lnTo>
                    <a:pt x="9792" y="37922"/>
                  </a:lnTo>
                  <a:lnTo>
                    <a:pt x="20460" y="42663"/>
                  </a:lnTo>
                  <a:lnTo>
                    <a:pt x="33575" y="44397"/>
                  </a:lnTo>
                  <a:lnTo>
                    <a:pt x="46691" y="42663"/>
                  </a:lnTo>
                  <a:lnTo>
                    <a:pt x="57358" y="37922"/>
                  </a:lnTo>
                  <a:lnTo>
                    <a:pt x="64528" y="30869"/>
                  </a:lnTo>
                  <a:lnTo>
                    <a:pt x="67151" y="22198"/>
                  </a:lnTo>
                  <a:lnTo>
                    <a:pt x="64528" y="13527"/>
                  </a:lnTo>
                  <a:lnTo>
                    <a:pt x="57358" y="6474"/>
                  </a:lnTo>
                  <a:lnTo>
                    <a:pt x="46691" y="1734"/>
                  </a:lnTo>
                  <a:lnTo>
                    <a:pt x="33575" y="0"/>
                  </a:lnTo>
                  <a:close/>
                </a:path>
              </a:pathLst>
            </a:custGeom>
            <a:solidFill>
              <a:srgbClr val="1A466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9" name="object 59"/>
            <p:cNvSpPr/>
            <p:nvPr/>
          </p:nvSpPr>
          <p:spPr>
            <a:xfrm>
              <a:off x="6679685" y="4482226"/>
              <a:ext cx="67310" cy="44450"/>
            </a:xfrm>
            <a:custGeom>
              <a:avLst/>
              <a:gdLst/>
              <a:ahLst/>
              <a:cxnLst/>
              <a:rect l="l" t="t" r="r" b="b"/>
              <a:pathLst>
                <a:path w="67309" h="44450">
                  <a:moveTo>
                    <a:pt x="0" y="22198"/>
                  </a:moveTo>
                  <a:lnTo>
                    <a:pt x="2623" y="30869"/>
                  </a:lnTo>
                  <a:lnTo>
                    <a:pt x="9792" y="37922"/>
                  </a:lnTo>
                  <a:lnTo>
                    <a:pt x="20460" y="42663"/>
                  </a:lnTo>
                  <a:lnTo>
                    <a:pt x="33575" y="44397"/>
                  </a:lnTo>
                  <a:lnTo>
                    <a:pt x="46691" y="42663"/>
                  </a:lnTo>
                  <a:lnTo>
                    <a:pt x="57358" y="37922"/>
                  </a:lnTo>
                  <a:lnTo>
                    <a:pt x="64528" y="30869"/>
                  </a:lnTo>
                  <a:lnTo>
                    <a:pt x="67151" y="22198"/>
                  </a:lnTo>
                  <a:lnTo>
                    <a:pt x="64528" y="13527"/>
                  </a:lnTo>
                  <a:lnTo>
                    <a:pt x="57358" y="6474"/>
                  </a:lnTo>
                  <a:lnTo>
                    <a:pt x="46691" y="1734"/>
                  </a:lnTo>
                  <a:lnTo>
                    <a:pt x="33575" y="0"/>
                  </a:lnTo>
                  <a:lnTo>
                    <a:pt x="20460" y="1734"/>
                  </a:lnTo>
                  <a:lnTo>
                    <a:pt x="9792" y="6474"/>
                  </a:lnTo>
                  <a:lnTo>
                    <a:pt x="2623" y="13527"/>
                  </a:lnTo>
                  <a:lnTo>
                    <a:pt x="0" y="22198"/>
                  </a:lnTo>
                  <a:close/>
                </a:path>
              </a:pathLst>
            </a:custGeom>
            <a:ln w="11410">
              <a:solidFill>
                <a:srgbClr val="1A466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0" name="object 60"/>
            <p:cNvSpPr/>
            <p:nvPr/>
          </p:nvSpPr>
          <p:spPr>
            <a:xfrm>
              <a:off x="5257851" y="4758476"/>
              <a:ext cx="63500" cy="42545"/>
            </a:xfrm>
            <a:custGeom>
              <a:avLst/>
              <a:gdLst/>
              <a:ahLst/>
              <a:cxnLst/>
              <a:rect l="l" t="t" r="r" b="b"/>
              <a:pathLst>
                <a:path w="63500" h="42545">
                  <a:moveTo>
                    <a:pt x="29844" y="0"/>
                  </a:moveTo>
                  <a:lnTo>
                    <a:pt x="18886" y="1695"/>
                  </a:lnTo>
                  <a:lnTo>
                    <a:pt x="9326" y="6166"/>
                  </a:lnTo>
                  <a:lnTo>
                    <a:pt x="2564" y="12486"/>
                  </a:lnTo>
                  <a:lnTo>
                    <a:pt x="0" y="19732"/>
                  </a:lnTo>
                  <a:lnTo>
                    <a:pt x="2564" y="28403"/>
                  </a:lnTo>
                  <a:lnTo>
                    <a:pt x="9326" y="35456"/>
                  </a:lnTo>
                  <a:lnTo>
                    <a:pt x="18886" y="40196"/>
                  </a:lnTo>
                  <a:lnTo>
                    <a:pt x="29844" y="41930"/>
                  </a:lnTo>
                  <a:lnTo>
                    <a:pt x="42960" y="40196"/>
                  </a:lnTo>
                  <a:lnTo>
                    <a:pt x="53627" y="35456"/>
                  </a:lnTo>
                  <a:lnTo>
                    <a:pt x="60797" y="28403"/>
                  </a:lnTo>
                  <a:lnTo>
                    <a:pt x="63420" y="19732"/>
                  </a:lnTo>
                  <a:lnTo>
                    <a:pt x="60797" y="12486"/>
                  </a:lnTo>
                  <a:lnTo>
                    <a:pt x="53627" y="6166"/>
                  </a:lnTo>
                  <a:lnTo>
                    <a:pt x="42960" y="1695"/>
                  </a:lnTo>
                  <a:lnTo>
                    <a:pt x="29844" y="0"/>
                  </a:lnTo>
                  <a:close/>
                </a:path>
              </a:pathLst>
            </a:custGeom>
            <a:solidFill>
              <a:srgbClr val="1A466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1" name="object 61"/>
            <p:cNvSpPr/>
            <p:nvPr/>
          </p:nvSpPr>
          <p:spPr>
            <a:xfrm>
              <a:off x="5257851" y="4758476"/>
              <a:ext cx="63500" cy="42545"/>
            </a:xfrm>
            <a:custGeom>
              <a:avLst/>
              <a:gdLst/>
              <a:ahLst/>
              <a:cxnLst/>
              <a:rect l="l" t="t" r="r" b="b"/>
              <a:pathLst>
                <a:path w="63500" h="42545">
                  <a:moveTo>
                    <a:pt x="0" y="19732"/>
                  </a:moveTo>
                  <a:lnTo>
                    <a:pt x="2564" y="28403"/>
                  </a:lnTo>
                  <a:lnTo>
                    <a:pt x="9326" y="35456"/>
                  </a:lnTo>
                  <a:lnTo>
                    <a:pt x="18886" y="40196"/>
                  </a:lnTo>
                  <a:lnTo>
                    <a:pt x="29844" y="41930"/>
                  </a:lnTo>
                  <a:lnTo>
                    <a:pt x="42960" y="40196"/>
                  </a:lnTo>
                  <a:lnTo>
                    <a:pt x="53627" y="35456"/>
                  </a:lnTo>
                  <a:lnTo>
                    <a:pt x="60797" y="28403"/>
                  </a:lnTo>
                  <a:lnTo>
                    <a:pt x="63420" y="19732"/>
                  </a:lnTo>
                  <a:lnTo>
                    <a:pt x="60797" y="12486"/>
                  </a:lnTo>
                  <a:lnTo>
                    <a:pt x="53627" y="6166"/>
                  </a:lnTo>
                  <a:lnTo>
                    <a:pt x="42960" y="1695"/>
                  </a:lnTo>
                  <a:lnTo>
                    <a:pt x="29844" y="0"/>
                  </a:lnTo>
                  <a:lnTo>
                    <a:pt x="18886" y="1695"/>
                  </a:lnTo>
                  <a:lnTo>
                    <a:pt x="9326" y="6166"/>
                  </a:lnTo>
                  <a:lnTo>
                    <a:pt x="2564" y="12486"/>
                  </a:lnTo>
                  <a:lnTo>
                    <a:pt x="0" y="19732"/>
                  </a:lnTo>
                  <a:close/>
                </a:path>
              </a:pathLst>
            </a:custGeom>
            <a:ln w="11410">
              <a:solidFill>
                <a:srgbClr val="1A466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2" name="object 62"/>
            <p:cNvSpPr/>
            <p:nvPr/>
          </p:nvSpPr>
          <p:spPr>
            <a:xfrm>
              <a:off x="4392191" y="5202613"/>
              <a:ext cx="67310" cy="42545"/>
            </a:xfrm>
            <a:custGeom>
              <a:avLst/>
              <a:gdLst/>
              <a:ahLst/>
              <a:cxnLst/>
              <a:rect l="l" t="t" r="r" b="b"/>
              <a:pathLst>
                <a:path w="67310" h="42545">
                  <a:moveTo>
                    <a:pt x="33575" y="0"/>
                  </a:moveTo>
                  <a:lnTo>
                    <a:pt x="20460" y="1695"/>
                  </a:lnTo>
                  <a:lnTo>
                    <a:pt x="9792" y="6166"/>
                  </a:lnTo>
                  <a:lnTo>
                    <a:pt x="2623" y="12486"/>
                  </a:lnTo>
                  <a:lnTo>
                    <a:pt x="0" y="19732"/>
                  </a:lnTo>
                  <a:lnTo>
                    <a:pt x="2623" y="28409"/>
                  </a:lnTo>
                  <a:lnTo>
                    <a:pt x="9792" y="35465"/>
                  </a:lnTo>
                  <a:lnTo>
                    <a:pt x="20460" y="40206"/>
                  </a:lnTo>
                  <a:lnTo>
                    <a:pt x="33575" y="41941"/>
                  </a:lnTo>
                  <a:lnTo>
                    <a:pt x="46691" y="40206"/>
                  </a:lnTo>
                  <a:lnTo>
                    <a:pt x="57358" y="35465"/>
                  </a:lnTo>
                  <a:lnTo>
                    <a:pt x="64528" y="28409"/>
                  </a:lnTo>
                  <a:lnTo>
                    <a:pt x="67151" y="19732"/>
                  </a:lnTo>
                  <a:lnTo>
                    <a:pt x="64528" y="12486"/>
                  </a:lnTo>
                  <a:lnTo>
                    <a:pt x="57358" y="6166"/>
                  </a:lnTo>
                  <a:lnTo>
                    <a:pt x="46691" y="1695"/>
                  </a:lnTo>
                  <a:lnTo>
                    <a:pt x="33575" y="0"/>
                  </a:lnTo>
                  <a:close/>
                </a:path>
              </a:pathLst>
            </a:custGeom>
            <a:solidFill>
              <a:srgbClr val="1A466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3" name="object 63"/>
            <p:cNvSpPr/>
            <p:nvPr/>
          </p:nvSpPr>
          <p:spPr>
            <a:xfrm>
              <a:off x="4392191" y="5202613"/>
              <a:ext cx="67310" cy="42545"/>
            </a:xfrm>
            <a:custGeom>
              <a:avLst/>
              <a:gdLst/>
              <a:ahLst/>
              <a:cxnLst/>
              <a:rect l="l" t="t" r="r" b="b"/>
              <a:pathLst>
                <a:path w="67310" h="42545">
                  <a:moveTo>
                    <a:pt x="0" y="19732"/>
                  </a:moveTo>
                  <a:lnTo>
                    <a:pt x="2623" y="28409"/>
                  </a:lnTo>
                  <a:lnTo>
                    <a:pt x="9792" y="35465"/>
                  </a:lnTo>
                  <a:lnTo>
                    <a:pt x="20460" y="40206"/>
                  </a:lnTo>
                  <a:lnTo>
                    <a:pt x="33575" y="41941"/>
                  </a:lnTo>
                  <a:lnTo>
                    <a:pt x="46691" y="40206"/>
                  </a:lnTo>
                  <a:lnTo>
                    <a:pt x="57358" y="35465"/>
                  </a:lnTo>
                  <a:lnTo>
                    <a:pt x="64528" y="28409"/>
                  </a:lnTo>
                  <a:lnTo>
                    <a:pt x="67151" y="19732"/>
                  </a:lnTo>
                  <a:lnTo>
                    <a:pt x="64528" y="12486"/>
                  </a:lnTo>
                  <a:lnTo>
                    <a:pt x="57358" y="6166"/>
                  </a:lnTo>
                  <a:lnTo>
                    <a:pt x="46691" y="1695"/>
                  </a:lnTo>
                  <a:lnTo>
                    <a:pt x="33575" y="0"/>
                  </a:lnTo>
                  <a:lnTo>
                    <a:pt x="20460" y="1695"/>
                  </a:lnTo>
                  <a:lnTo>
                    <a:pt x="9792" y="6166"/>
                  </a:lnTo>
                  <a:lnTo>
                    <a:pt x="2623" y="12486"/>
                  </a:lnTo>
                  <a:lnTo>
                    <a:pt x="0" y="19732"/>
                  </a:lnTo>
                  <a:close/>
                </a:path>
              </a:pathLst>
            </a:custGeom>
            <a:ln w="11291">
              <a:solidFill>
                <a:srgbClr val="1A466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4" name="object 64"/>
            <p:cNvSpPr/>
            <p:nvPr/>
          </p:nvSpPr>
          <p:spPr>
            <a:xfrm>
              <a:off x="3794825" y="5163087"/>
              <a:ext cx="67310" cy="42545"/>
            </a:xfrm>
            <a:custGeom>
              <a:avLst/>
              <a:gdLst/>
              <a:ahLst/>
              <a:cxnLst/>
              <a:rect l="l" t="t" r="r" b="b"/>
              <a:pathLst>
                <a:path w="67310" h="42545">
                  <a:moveTo>
                    <a:pt x="33575" y="0"/>
                  </a:moveTo>
                  <a:lnTo>
                    <a:pt x="20460" y="1697"/>
                  </a:lnTo>
                  <a:lnTo>
                    <a:pt x="9792" y="6179"/>
                  </a:lnTo>
                  <a:lnTo>
                    <a:pt x="2623" y="12530"/>
                  </a:lnTo>
                  <a:lnTo>
                    <a:pt x="0" y="19834"/>
                  </a:lnTo>
                  <a:lnTo>
                    <a:pt x="2623" y="28499"/>
                  </a:lnTo>
                  <a:lnTo>
                    <a:pt x="9792" y="35538"/>
                  </a:lnTo>
                  <a:lnTo>
                    <a:pt x="20460" y="40264"/>
                  </a:lnTo>
                  <a:lnTo>
                    <a:pt x="33575" y="41992"/>
                  </a:lnTo>
                  <a:lnTo>
                    <a:pt x="46780" y="40264"/>
                  </a:lnTo>
                  <a:lnTo>
                    <a:pt x="57494" y="35538"/>
                  </a:lnTo>
                  <a:lnTo>
                    <a:pt x="64681" y="28499"/>
                  </a:lnTo>
                  <a:lnTo>
                    <a:pt x="67306" y="19834"/>
                  </a:lnTo>
                  <a:lnTo>
                    <a:pt x="64681" y="12530"/>
                  </a:lnTo>
                  <a:lnTo>
                    <a:pt x="57494" y="6179"/>
                  </a:lnTo>
                  <a:lnTo>
                    <a:pt x="46780" y="1697"/>
                  </a:lnTo>
                  <a:lnTo>
                    <a:pt x="33575" y="0"/>
                  </a:lnTo>
                  <a:close/>
                </a:path>
              </a:pathLst>
            </a:custGeom>
            <a:solidFill>
              <a:srgbClr val="1A466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5" name="object 65"/>
            <p:cNvSpPr/>
            <p:nvPr/>
          </p:nvSpPr>
          <p:spPr>
            <a:xfrm>
              <a:off x="3794825" y="5163087"/>
              <a:ext cx="67310" cy="42545"/>
            </a:xfrm>
            <a:custGeom>
              <a:avLst/>
              <a:gdLst/>
              <a:ahLst/>
              <a:cxnLst/>
              <a:rect l="l" t="t" r="r" b="b"/>
              <a:pathLst>
                <a:path w="67310" h="42545">
                  <a:moveTo>
                    <a:pt x="0" y="19834"/>
                  </a:moveTo>
                  <a:lnTo>
                    <a:pt x="2623" y="28499"/>
                  </a:lnTo>
                  <a:lnTo>
                    <a:pt x="9792" y="35538"/>
                  </a:lnTo>
                  <a:lnTo>
                    <a:pt x="20460" y="40264"/>
                  </a:lnTo>
                  <a:lnTo>
                    <a:pt x="33575" y="41992"/>
                  </a:lnTo>
                  <a:lnTo>
                    <a:pt x="46780" y="40264"/>
                  </a:lnTo>
                  <a:lnTo>
                    <a:pt x="57494" y="35538"/>
                  </a:lnTo>
                  <a:lnTo>
                    <a:pt x="64681" y="28499"/>
                  </a:lnTo>
                  <a:lnTo>
                    <a:pt x="67306" y="19834"/>
                  </a:lnTo>
                  <a:lnTo>
                    <a:pt x="64681" y="12530"/>
                  </a:lnTo>
                  <a:lnTo>
                    <a:pt x="57494" y="6179"/>
                  </a:lnTo>
                  <a:lnTo>
                    <a:pt x="46780" y="1697"/>
                  </a:lnTo>
                  <a:lnTo>
                    <a:pt x="33575" y="0"/>
                  </a:lnTo>
                  <a:lnTo>
                    <a:pt x="20460" y="1697"/>
                  </a:lnTo>
                  <a:lnTo>
                    <a:pt x="9792" y="6179"/>
                  </a:lnTo>
                  <a:lnTo>
                    <a:pt x="2623" y="12530"/>
                  </a:lnTo>
                  <a:lnTo>
                    <a:pt x="0" y="19834"/>
                  </a:lnTo>
                  <a:close/>
                </a:path>
              </a:pathLst>
            </a:custGeom>
            <a:ln w="11289">
              <a:solidFill>
                <a:srgbClr val="1A466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6" name="object 66"/>
            <p:cNvSpPr/>
            <p:nvPr/>
          </p:nvSpPr>
          <p:spPr>
            <a:xfrm>
              <a:off x="6589995" y="4931235"/>
              <a:ext cx="64135" cy="44450"/>
            </a:xfrm>
            <a:custGeom>
              <a:avLst/>
              <a:gdLst/>
              <a:ahLst/>
              <a:cxnLst/>
              <a:rect l="l" t="t" r="r" b="b"/>
              <a:pathLst>
                <a:path w="64134" h="44450">
                  <a:moveTo>
                    <a:pt x="29844" y="0"/>
                  </a:moveTo>
                  <a:lnTo>
                    <a:pt x="18886" y="1734"/>
                  </a:lnTo>
                  <a:lnTo>
                    <a:pt x="9326" y="6474"/>
                  </a:lnTo>
                  <a:lnTo>
                    <a:pt x="2564" y="13527"/>
                  </a:lnTo>
                  <a:lnTo>
                    <a:pt x="0" y="22198"/>
                  </a:lnTo>
                  <a:lnTo>
                    <a:pt x="2564" y="30869"/>
                  </a:lnTo>
                  <a:lnTo>
                    <a:pt x="9326" y="37922"/>
                  </a:lnTo>
                  <a:lnTo>
                    <a:pt x="18886" y="42663"/>
                  </a:lnTo>
                  <a:lnTo>
                    <a:pt x="29844" y="44397"/>
                  </a:lnTo>
                  <a:lnTo>
                    <a:pt x="43050" y="42663"/>
                  </a:lnTo>
                  <a:lnTo>
                    <a:pt x="53763" y="37922"/>
                  </a:lnTo>
                  <a:lnTo>
                    <a:pt x="60950" y="30869"/>
                  </a:lnTo>
                  <a:lnTo>
                    <a:pt x="63576" y="22198"/>
                  </a:lnTo>
                  <a:lnTo>
                    <a:pt x="60950" y="13527"/>
                  </a:lnTo>
                  <a:lnTo>
                    <a:pt x="53763" y="6474"/>
                  </a:lnTo>
                  <a:lnTo>
                    <a:pt x="43050" y="1734"/>
                  </a:lnTo>
                  <a:lnTo>
                    <a:pt x="29844" y="0"/>
                  </a:lnTo>
                  <a:close/>
                </a:path>
              </a:pathLst>
            </a:custGeom>
            <a:solidFill>
              <a:srgbClr val="1A466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7" name="object 67"/>
            <p:cNvSpPr/>
            <p:nvPr/>
          </p:nvSpPr>
          <p:spPr>
            <a:xfrm>
              <a:off x="6589995" y="4931235"/>
              <a:ext cx="64135" cy="44450"/>
            </a:xfrm>
            <a:custGeom>
              <a:avLst/>
              <a:gdLst/>
              <a:ahLst/>
              <a:cxnLst/>
              <a:rect l="l" t="t" r="r" b="b"/>
              <a:pathLst>
                <a:path w="64134" h="44450">
                  <a:moveTo>
                    <a:pt x="0" y="22198"/>
                  </a:moveTo>
                  <a:lnTo>
                    <a:pt x="2564" y="30869"/>
                  </a:lnTo>
                  <a:lnTo>
                    <a:pt x="9326" y="37922"/>
                  </a:lnTo>
                  <a:lnTo>
                    <a:pt x="18886" y="42663"/>
                  </a:lnTo>
                  <a:lnTo>
                    <a:pt x="29844" y="44397"/>
                  </a:lnTo>
                  <a:lnTo>
                    <a:pt x="43050" y="42663"/>
                  </a:lnTo>
                  <a:lnTo>
                    <a:pt x="53763" y="37922"/>
                  </a:lnTo>
                  <a:lnTo>
                    <a:pt x="60950" y="30869"/>
                  </a:lnTo>
                  <a:lnTo>
                    <a:pt x="63576" y="22198"/>
                  </a:lnTo>
                  <a:lnTo>
                    <a:pt x="60950" y="13527"/>
                  </a:lnTo>
                  <a:lnTo>
                    <a:pt x="53763" y="6474"/>
                  </a:lnTo>
                  <a:lnTo>
                    <a:pt x="43050" y="1734"/>
                  </a:lnTo>
                  <a:lnTo>
                    <a:pt x="29844" y="0"/>
                  </a:lnTo>
                  <a:lnTo>
                    <a:pt x="18886" y="1734"/>
                  </a:lnTo>
                  <a:lnTo>
                    <a:pt x="9326" y="6474"/>
                  </a:lnTo>
                  <a:lnTo>
                    <a:pt x="2564" y="13527"/>
                  </a:lnTo>
                  <a:lnTo>
                    <a:pt x="0" y="22198"/>
                  </a:lnTo>
                  <a:close/>
                </a:path>
              </a:pathLst>
            </a:custGeom>
            <a:ln w="11530">
              <a:solidFill>
                <a:srgbClr val="1A466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8" name="object 68"/>
            <p:cNvSpPr/>
            <p:nvPr/>
          </p:nvSpPr>
          <p:spPr>
            <a:xfrm>
              <a:off x="4291309" y="5150755"/>
              <a:ext cx="63500" cy="42545"/>
            </a:xfrm>
            <a:custGeom>
              <a:avLst/>
              <a:gdLst/>
              <a:ahLst/>
              <a:cxnLst/>
              <a:rect l="l" t="t" r="r" b="b"/>
              <a:pathLst>
                <a:path w="63500" h="42545">
                  <a:moveTo>
                    <a:pt x="29844" y="0"/>
                  </a:moveTo>
                  <a:lnTo>
                    <a:pt x="18886" y="1695"/>
                  </a:lnTo>
                  <a:lnTo>
                    <a:pt x="9326" y="6166"/>
                  </a:lnTo>
                  <a:lnTo>
                    <a:pt x="2564" y="12486"/>
                  </a:lnTo>
                  <a:lnTo>
                    <a:pt x="0" y="19732"/>
                  </a:lnTo>
                  <a:lnTo>
                    <a:pt x="2564" y="28462"/>
                  </a:lnTo>
                  <a:lnTo>
                    <a:pt x="9326" y="35546"/>
                  </a:lnTo>
                  <a:lnTo>
                    <a:pt x="18886" y="40297"/>
                  </a:lnTo>
                  <a:lnTo>
                    <a:pt x="29844" y="42033"/>
                  </a:lnTo>
                  <a:lnTo>
                    <a:pt x="42960" y="40297"/>
                  </a:lnTo>
                  <a:lnTo>
                    <a:pt x="53627" y="35546"/>
                  </a:lnTo>
                  <a:lnTo>
                    <a:pt x="60797" y="28462"/>
                  </a:lnTo>
                  <a:lnTo>
                    <a:pt x="63420" y="19732"/>
                  </a:lnTo>
                  <a:lnTo>
                    <a:pt x="60797" y="12486"/>
                  </a:lnTo>
                  <a:lnTo>
                    <a:pt x="53627" y="6166"/>
                  </a:lnTo>
                  <a:lnTo>
                    <a:pt x="42960" y="1695"/>
                  </a:lnTo>
                  <a:lnTo>
                    <a:pt x="29844" y="0"/>
                  </a:lnTo>
                  <a:close/>
                </a:path>
              </a:pathLst>
            </a:custGeom>
            <a:solidFill>
              <a:srgbClr val="1A466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9" name="object 69"/>
            <p:cNvSpPr/>
            <p:nvPr/>
          </p:nvSpPr>
          <p:spPr>
            <a:xfrm>
              <a:off x="4291309" y="5150755"/>
              <a:ext cx="63500" cy="42545"/>
            </a:xfrm>
            <a:custGeom>
              <a:avLst/>
              <a:gdLst/>
              <a:ahLst/>
              <a:cxnLst/>
              <a:rect l="l" t="t" r="r" b="b"/>
              <a:pathLst>
                <a:path w="63500" h="42545">
                  <a:moveTo>
                    <a:pt x="0" y="19732"/>
                  </a:moveTo>
                  <a:lnTo>
                    <a:pt x="2564" y="28462"/>
                  </a:lnTo>
                  <a:lnTo>
                    <a:pt x="9326" y="35546"/>
                  </a:lnTo>
                  <a:lnTo>
                    <a:pt x="18886" y="40297"/>
                  </a:lnTo>
                  <a:lnTo>
                    <a:pt x="29844" y="42033"/>
                  </a:lnTo>
                  <a:lnTo>
                    <a:pt x="42960" y="40297"/>
                  </a:lnTo>
                  <a:lnTo>
                    <a:pt x="53627" y="35546"/>
                  </a:lnTo>
                  <a:lnTo>
                    <a:pt x="60797" y="28462"/>
                  </a:lnTo>
                  <a:lnTo>
                    <a:pt x="63420" y="19732"/>
                  </a:lnTo>
                  <a:lnTo>
                    <a:pt x="60797" y="12486"/>
                  </a:lnTo>
                  <a:lnTo>
                    <a:pt x="53627" y="6166"/>
                  </a:lnTo>
                  <a:lnTo>
                    <a:pt x="42960" y="1695"/>
                  </a:lnTo>
                  <a:lnTo>
                    <a:pt x="29844" y="0"/>
                  </a:lnTo>
                  <a:lnTo>
                    <a:pt x="18886" y="1695"/>
                  </a:lnTo>
                  <a:lnTo>
                    <a:pt x="9326" y="6166"/>
                  </a:lnTo>
                  <a:lnTo>
                    <a:pt x="2564" y="12486"/>
                  </a:lnTo>
                  <a:lnTo>
                    <a:pt x="0" y="19732"/>
                  </a:lnTo>
                  <a:close/>
                </a:path>
              </a:pathLst>
            </a:custGeom>
            <a:ln w="11416">
              <a:solidFill>
                <a:srgbClr val="1A466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0" name="object 70"/>
            <p:cNvSpPr/>
            <p:nvPr/>
          </p:nvSpPr>
          <p:spPr>
            <a:xfrm>
              <a:off x="4015087" y="4896704"/>
              <a:ext cx="67310" cy="44450"/>
            </a:xfrm>
            <a:custGeom>
              <a:avLst/>
              <a:gdLst/>
              <a:ahLst/>
              <a:cxnLst/>
              <a:rect l="l" t="t" r="r" b="b"/>
              <a:pathLst>
                <a:path w="67310" h="44450">
                  <a:moveTo>
                    <a:pt x="33575" y="0"/>
                  </a:moveTo>
                  <a:lnTo>
                    <a:pt x="20460" y="1734"/>
                  </a:lnTo>
                  <a:lnTo>
                    <a:pt x="9792" y="6474"/>
                  </a:lnTo>
                  <a:lnTo>
                    <a:pt x="2623" y="13527"/>
                  </a:lnTo>
                  <a:lnTo>
                    <a:pt x="0" y="22198"/>
                  </a:lnTo>
                  <a:lnTo>
                    <a:pt x="2623" y="30869"/>
                  </a:lnTo>
                  <a:lnTo>
                    <a:pt x="9792" y="37922"/>
                  </a:lnTo>
                  <a:lnTo>
                    <a:pt x="20460" y="42663"/>
                  </a:lnTo>
                  <a:lnTo>
                    <a:pt x="33575" y="44397"/>
                  </a:lnTo>
                  <a:lnTo>
                    <a:pt x="46691" y="42663"/>
                  </a:lnTo>
                  <a:lnTo>
                    <a:pt x="57358" y="37922"/>
                  </a:lnTo>
                  <a:lnTo>
                    <a:pt x="64528" y="30869"/>
                  </a:lnTo>
                  <a:lnTo>
                    <a:pt x="67151" y="22198"/>
                  </a:lnTo>
                  <a:lnTo>
                    <a:pt x="64528" y="13527"/>
                  </a:lnTo>
                  <a:lnTo>
                    <a:pt x="57358" y="6474"/>
                  </a:lnTo>
                  <a:lnTo>
                    <a:pt x="46691" y="1734"/>
                  </a:lnTo>
                  <a:lnTo>
                    <a:pt x="33575" y="0"/>
                  </a:lnTo>
                  <a:close/>
                </a:path>
              </a:pathLst>
            </a:custGeom>
            <a:solidFill>
              <a:srgbClr val="1A466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1" name="object 71"/>
            <p:cNvSpPr/>
            <p:nvPr/>
          </p:nvSpPr>
          <p:spPr>
            <a:xfrm>
              <a:off x="4015087" y="4896704"/>
              <a:ext cx="67310" cy="44450"/>
            </a:xfrm>
            <a:custGeom>
              <a:avLst/>
              <a:gdLst/>
              <a:ahLst/>
              <a:cxnLst/>
              <a:rect l="l" t="t" r="r" b="b"/>
              <a:pathLst>
                <a:path w="67310" h="44450">
                  <a:moveTo>
                    <a:pt x="0" y="22198"/>
                  </a:moveTo>
                  <a:lnTo>
                    <a:pt x="2623" y="30869"/>
                  </a:lnTo>
                  <a:lnTo>
                    <a:pt x="9792" y="37922"/>
                  </a:lnTo>
                  <a:lnTo>
                    <a:pt x="20460" y="42663"/>
                  </a:lnTo>
                  <a:lnTo>
                    <a:pt x="33575" y="44397"/>
                  </a:lnTo>
                  <a:lnTo>
                    <a:pt x="46691" y="42663"/>
                  </a:lnTo>
                  <a:lnTo>
                    <a:pt x="57358" y="37922"/>
                  </a:lnTo>
                  <a:lnTo>
                    <a:pt x="64528" y="30869"/>
                  </a:lnTo>
                  <a:lnTo>
                    <a:pt x="67151" y="22198"/>
                  </a:lnTo>
                  <a:lnTo>
                    <a:pt x="64528" y="13527"/>
                  </a:lnTo>
                  <a:lnTo>
                    <a:pt x="57358" y="6474"/>
                  </a:lnTo>
                  <a:lnTo>
                    <a:pt x="46691" y="1734"/>
                  </a:lnTo>
                  <a:lnTo>
                    <a:pt x="33575" y="0"/>
                  </a:lnTo>
                  <a:lnTo>
                    <a:pt x="20460" y="1734"/>
                  </a:lnTo>
                  <a:lnTo>
                    <a:pt x="9792" y="6474"/>
                  </a:lnTo>
                  <a:lnTo>
                    <a:pt x="2623" y="13527"/>
                  </a:lnTo>
                  <a:lnTo>
                    <a:pt x="0" y="22198"/>
                  </a:lnTo>
                  <a:close/>
                </a:path>
              </a:pathLst>
            </a:custGeom>
            <a:ln w="11410">
              <a:solidFill>
                <a:srgbClr val="1A466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2" name="object 72"/>
            <p:cNvSpPr/>
            <p:nvPr/>
          </p:nvSpPr>
          <p:spPr>
            <a:xfrm>
              <a:off x="2041167" y="3335193"/>
              <a:ext cx="63500" cy="2432685"/>
            </a:xfrm>
            <a:custGeom>
              <a:avLst/>
              <a:gdLst/>
              <a:ahLst/>
              <a:cxnLst/>
              <a:rect l="l" t="t" r="r" b="b"/>
              <a:pathLst>
                <a:path w="63500" h="2432685">
                  <a:moveTo>
                    <a:pt x="63094" y="2432417"/>
                  </a:moveTo>
                  <a:lnTo>
                    <a:pt x="63094" y="0"/>
                  </a:lnTo>
                </a:path>
                <a:path w="63500" h="2432685">
                  <a:moveTo>
                    <a:pt x="63094" y="2368267"/>
                  </a:moveTo>
                  <a:lnTo>
                    <a:pt x="0" y="2368267"/>
                  </a:lnTo>
                </a:path>
              </a:pathLst>
            </a:custGeom>
            <a:ln w="62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3" name="object 73"/>
          <p:cNvSpPr txBox="1"/>
          <p:nvPr/>
        </p:nvSpPr>
        <p:spPr>
          <a:xfrm>
            <a:off x="1823087" y="5660270"/>
            <a:ext cx="200660" cy="83185"/>
          </a:xfrm>
          <a:prstGeom prst="rect">
            <a:avLst/>
          </a:prstGeom>
        </p:spPr>
        <p:txBody>
          <a:bodyPr vert="vert270" wrap="square" lIns="0" tIns="19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sz="1200" spc="-165" dirty="0">
                <a:latin typeface="Arial"/>
                <a:cs typeface="Arial"/>
              </a:rPr>
              <a:t>0</a:t>
            </a:r>
            <a:endParaRPr sz="1200">
              <a:latin typeface="Arial"/>
              <a:cs typeface="Arial"/>
            </a:endParaRPr>
          </a:p>
        </p:txBody>
      </p:sp>
      <p:sp>
        <p:nvSpPr>
          <p:cNvPr id="74" name="object 74"/>
          <p:cNvSpPr/>
          <p:nvPr/>
        </p:nvSpPr>
        <p:spPr>
          <a:xfrm>
            <a:off x="2041168" y="5126090"/>
            <a:ext cx="63500" cy="0"/>
          </a:xfrm>
          <a:custGeom>
            <a:avLst/>
            <a:gdLst/>
            <a:ahLst/>
            <a:cxnLst/>
            <a:rect l="l" t="t" r="r" b="b"/>
            <a:pathLst>
              <a:path w="63500">
                <a:moveTo>
                  <a:pt x="63094" y="0"/>
                </a:moveTo>
                <a:lnTo>
                  <a:pt x="0" y="0"/>
                </a:lnTo>
              </a:path>
            </a:pathLst>
          </a:custGeom>
          <a:ln w="493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5" name="object 75"/>
          <p:cNvSpPr txBox="1"/>
          <p:nvPr/>
        </p:nvSpPr>
        <p:spPr>
          <a:xfrm>
            <a:off x="1823087" y="5082889"/>
            <a:ext cx="200660" cy="83185"/>
          </a:xfrm>
          <a:prstGeom prst="rect">
            <a:avLst/>
          </a:prstGeom>
        </p:spPr>
        <p:txBody>
          <a:bodyPr vert="vert270" wrap="square" lIns="0" tIns="19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sz="1200" spc="-165" dirty="0">
                <a:latin typeface="Arial"/>
                <a:cs typeface="Arial"/>
              </a:rPr>
              <a:t>1</a:t>
            </a:r>
            <a:endParaRPr sz="1200">
              <a:latin typeface="Arial"/>
              <a:cs typeface="Arial"/>
            </a:endParaRPr>
          </a:p>
        </p:txBody>
      </p:sp>
      <p:sp>
        <p:nvSpPr>
          <p:cNvPr id="76" name="object 76"/>
          <p:cNvSpPr/>
          <p:nvPr/>
        </p:nvSpPr>
        <p:spPr>
          <a:xfrm>
            <a:off x="2041168" y="3976385"/>
            <a:ext cx="63500" cy="575310"/>
          </a:xfrm>
          <a:custGeom>
            <a:avLst/>
            <a:gdLst/>
            <a:ahLst/>
            <a:cxnLst/>
            <a:rect l="l" t="t" r="r" b="b"/>
            <a:pathLst>
              <a:path w="63500" h="575310">
                <a:moveTo>
                  <a:pt x="63094" y="574903"/>
                </a:moveTo>
                <a:lnTo>
                  <a:pt x="0" y="574903"/>
                </a:lnTo>
              </a:path>
              <a:path w="63500" h="575310">
                <a:moveTo>
                  <a:pt x="63094" y="0"/>
                </a:moveTo>
                <a:lnTo>
                  <a:pt x="0" y="0"/>
                </a:lnTo>
              </a:path>
            </a:pathLst>
          </a:custGeom>
          <a:ln w="62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7" name="object 77"/>
          <p:cNvSpPr txBox="1"/>
          <p:nvPr/>
        </p:nvSpPr>
        <p:spPr>
          <a:xfrm>
            <a:off x="1823087" y="3933184"/>
            <a:ext cx="200660" cy="83185"/>
          </a:xfrm>
          <a:prstGeom prst="rect">
            <a:avLst/>
          </a:prstGeom>
        </p:spPr>
        <p:txBody>
          <a:bodyPr vert="vert270" wrap="square" lIns="0" tIns="19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sz="1200" spc="-165" dirty="0">
                <a:latin typeface="Arial"/>
                <a:cs typeface="Arial"/>
              </a:rPr>
              <a:t>3</a:t>
            </a:r>
            <a:endParaRPr sz="1200">
              <a:latin typeface="Arial"/>
              <a:cs typeface="Arial"/>
            </a:endParaRPr>
          </a:p>
        </p:txBody>
      </p:sp>
      <p:sp>
        <p:nvSpPr>
          <p:cNvPr id="78" name="object 78"/>
          <p:cNvSpPr/>
          <p:nvPr/>
        </p:nvSpPr>
        <p:spPr>
          <a:xfrm>
            <a:off x="2041168" y="3399014"/>
            <a:ext cx="63500" cy="0"/>
          </a:xfrm>
          <a:custGeom>
            <a:avLst/>
            <a:gdLst/>
            <a:ahLst/>
            <a:cxnLst/>
            <a:rect l="l" t="t" r="r" b="b"/>
            <a:pathLst>
              <a:path w="63500">
                <a:moveTo>
                  <a:pt x="63094" y="0"/>
                </a:moveTo>
                <a:lnTo>
                  <a:pt x="0" y="0"/>
                </a:lnTo>
              </a:path>
            </a:pathLst>
          </a:custGeom>
          <a:ln w="493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9" name="object 79"/>
          <p:cNvSpPr txBox="1"/>
          <p:nvPr/>
        </p:nvSpPr>
        <p:spPr>
          <a:xfrm>
            <a:off x="1823087" y="3355916"/>
            <a:ext cx="200660" cy="83185"/>
          </a:xfrm>
          <a:prstGeom prst="rect">
            <a:avLst/>
          </a:prstGeom>
        </p:spPr>
        <p:txBody>
          <a:bodyPr vert="vert270" wrap="square" lIns="0" tIns="19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sz="1200" spc="-165" dirty="0">
                <a:latin typeface="Arial"/>
                <a:cs typeface="Arial"/>
              </a:rPr>
              <a:t>4</a:t>
            </a:r>
            <a:endParaRPr sz="1200">
              <a:latin typeface="Arial"/>
              <a:cs typeface="Arial"/>
            </a:endParaRPr>
          </a:p>
        </p:txBody>
      </p:sp>
      <p:sp>
        <p:nvSpPr>
          <p:cNvPr id="80" name="object 80"/>
          <p:cNvSpPr txBox="1"/>
          <p:nvPr/>
        </p:nvSpPr>
        <p:spPr>
          <a:xfrm>
            <a:off x="1651370" y="4503982"/>
            <a:ext cx="372745" cy="94615"/>
          </a:xfrm>
          <a:prstGeom prst="rect">
            <a:avLst/>
          </a:prstGeom>
        </p:spPr>
        <p:txBody>
          <a:bodyPr vert="vert270" wrap="square" lIns="0" tIns="17145" rIns="0" bIns="0" rtlCol="0">
            <a:spAutoFit/>
          </a:bodyPr>
          <a:lstStyle/>
          <a:p>
            <a:pPr marL="19685" marR="5080" indent="-7620">
              <a:lnSpc>
                <a:spcPts val="1350"/>
              </a:lnSpc>
              <a:spcBef>
                <a:spcPts val="135"/>
              </a:spcBef>
            </a:pPr>
            <a:r>
              <a:rPr sz="1200" spc="-310" dirty="0">
                <a:latin typeface="Arial"/>
                <a:cs typeface="Arial"/>
              </a:rPr>
              <a:t>Y</a:t>
            </a:r>
            <a:r>
              <a:rPr sz="1200" spc="500" dirty="0">
                <a:latin typeface="Arial"/>
                <a:cs typeface="Arial"/>
              </a:rPr>
              <a:t> </a:t>
            </a:r>
            <a:r>
              <a:rPr sz="1200" spc="-220" dirty="0">
                <a:latin typeface="Arial"/>
                <a:cs typeface="Arial"/>
              </a:rPr>
              <a:t>2</a:t>
            </a:r>
            <a:endParaRPr sz="1200">
              <a:latin typeface="Arial"/>
              <a:cs typeface="Arial"/>
            </a:endParaRPr>
          </a:p>
        </p:txBody>
      </p:sp>
      <p:sp>
        <p:nvSpPr>
          <p:cNvPr id="81" name="object 81"/>
          <p:cNvSpPr/>
          <p:nvPr/>
        </p:nvSpPr>
        <p:spPr>
          <a:xfrm>
            <a:off x="2104262" y="5767610"/>
            <a:ext cx="5389245" cy="42545"/>
          </a:xfrm>
          <a:custGeom>
            <a:avLst/>
            <a:gdLst/>
            <a:ahLst/>
            <a:cxnLst/>
            <a:rect l="l" t="t" r="r" b="b"/>
            <a:pathLst>
              <a:path w="5389245" h="42545">
                <a:moveTo>
                  <a:pt x="0" y="0"/>
                </a:moveTo>
                <a:lnTo>
                  <a:pt x="5388699" y="0"/>
                </a:lnTo>
              </a:path>
              <a:path w="5389245" h="42545">
                <a:moveTo>
                  <a:pt x="97042" y="0"/>
                </a:moveTo>
                <a:lnTo>
                  <a:pt x="97042" y="41941"/>
                </a:lnTo>
              </a:path>
            </a:pathLst>
          </a:custGeom>
          <a:ln w="62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2" name="object 82"/>
          <p:cNvSpPr txBox="1"/>
          <p:nvPr/>
        </p:nvSpPr>
        <p:spPr>
          <a:xfrm>
            <a:off x="2160252" y="5806687"/>
            <a:ext cx="100330" cy="149860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14"/>
              </a:spcBef>
            </a:pPr>
            <a:r>
              <a:rPr sz="800" spc="180" dirty="0">
                <a:latin typeface="Arial"/>
                <a:cs typeface="Arial"/>
              </a:rPr>
              <a:t>0</a:t>
            </a:r>
            <a:endParaRPr sz="800">
              <a:latin typeface="Arial"/>
              <a:cs typeface="Arial"/>
            </a:endParaRPr>
          </a:p>
        </p:txBody>
      </p:sp>
      <p:sp>
        <p:nvSpPr>
          <p:cNvPr id="83" name="object 83"/>
          <p:cNvSpPr/>
          <p:nvPr/>
        </p:nvSpPr>
        <p:spPr>
          <a:xfrm>
            <a:off x="3485028" y="5767610"/>
            <a:ext cx="0" cy="42545"/>
          </a:xfrm>
          <a:custGeom>
            <a:avLst/>
            <a:gdLst/>
            <a:ahLst/>
            <a:cxnLst/>
            <a:rect l="l" t="t" r="r" b="b"/>
            <a:pathLst>
              <a:path h="42545">
                <a:moveTo>
                  <a:pt x="0" y="0"/>
                </a:moveTo>
                <a:lnTo>
                  <a:pt x="0" y="41941"/>
                </a:lnTo>
              </a:path>
            </a:pathLst>
          </a:custGeom>
          <a:ln w="746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4" name="object 84"/>
          <p:cNvSpPr txBox="1"/>
          <p:nvPr/>
        </p:nvSpPr>
        <p:spPr>
          <a:xfrm>
            <a:off x="3443991" y="5806687"/>
            <a:ext cx="100330" cy="149860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14"/>
              </a:spcBef>
            </a:pPr>
            <a:r>
              <a:rPr sz="800" spc="180" dirty="0">
                <a:latin typeface="Arial"/>
                <a:cs typeface="Arial"/>
              </a:rPr>
              <a:t>2</a:t>
            </a:r>
            <a:endParaRPr sz="800">
              <a:latin typeface="Arial"/>
              <a:cs typeface="Arial"/>
            </a:endParaRPr>
          </a:p>
        </p:txBody>
      </p:sp>
      <p:sp>
        <p:nvSpPr>
          <p:cNvPr id="85" name="object 85"/>
          <p:cNvSpPr/>
          <p:nvPr/>
        </p:nvSpPr>
        <p:spPr>
          <a:xfrm>
            <a:off x="4765098" y="5767610"/>
            <a:ext cx="1284605" cy="42545"/>
          </a:xfrm>
          <a:custGeom>
            <a:avLst/>
            <a:gdLst/>
            <a:ahLst/>
            <a:cxnLst/>
            <a:rect l="l" t="t" r="r" b="b"/>
            <a:pathLst>
              <a:path w="1284604" h="42545">
                <a:moveTo>
                  <a:pt x="0" y="0"/>
                </a:moveTo>
                <a:lnTo>
                  <a:pt x="0" y="41941"/>
                </a:lnTo>
              </a:path>
              <a:path w="1284604" h="42545">
                <a:moveTo>
                  <a:pt x="1284111" y="0"/>
                </a:moveTo>
                <a:lnTo>
                  <a:pt x="1284111" y="41941"/>
                </a:lnTo>
              </a:path>
            </a:pathLst>
          </a:custGeom>
          <a:ln w="62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6" name="object 86"/>
          <p:cNvSpPr txBox="1"/>
          <p:nvPr/>
        </p:nvSpPr>
        <p:spPr>
          <a:xfrm>
            <a:off x="6008018" y="5806687"/>
            <a:ext cx="100330" cy="149860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14"/>
              </a:spcBef>
            </a:pPr>
            <a:r>
              <a:rPr sz="800" spc="180" dirty="0">
                <a:latin typeface="Arial"/>
                <a:cs typeface="Arial"/>
              </a:rPr>
              <a:t>6</a:t>
            </a:r>
            <a:endParaRPr sz="800">
              <a:latin typeface="Arial"/>
              <a:cs typeface="Arial"/>
            </a:endParaRPr>
          </a:p>
        </p:txBody>
      </p:sp>
      <p:sp>
        <p:nvSpPr>
          <p:cNvPr id="87" name="object 87"/>
          <p:cNvSpPr/>
          <p:nvPr/>
        </p:nvSpPr>
        <p:spPr>
          <a:xfrm>
            <a:off x="7329125" y="5767610"/>
            <a:ext cx="0" cy="42545"/>
          </a:xfrm>
          <a:custGeom>
            <a:avLst/>
            <a:gdLst/>
            <a:ahLst/>
            <a:cxnLst/>
            <a:rect l="l" t="t" r="r" b="b"/>
            <a:pathLst>
              <a:path h="42545">
                <a:moveTo>
                  <a:pt x="0" y="0"/>
                </a:moveTo>
                <a:lnTo>
                  <a:pt x="0" y="41941"/>
                </a:lnTo>
              </a:path>
            </a:pathLst>
          </a:custGeom>
          <a:ln w="746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8" name="object 88"/>
          <p:cNvSpPr txBox="1"/>
          <p:nvPr/>
        </p:nvSpPr>
        <p:spPr>
          <a:xfrm>
            <a:off x="7288088" y="5806687"/>
            <a:ext cx="100330" cy="149860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14"/>
              </a:spcBef>
            </a:pPr>
            <a:r>
              <a:rPr sz="800" spc="180" dirty="0">
                <a:latin typeface="Arial"/>
                <a:cs typeface="Arial"/>
              </a:rPr>
              <a:t>8</a:t>
            </a:r>
            <a:endParaRPr sz="800">
              <a:latin typeface="Arial"/>
              <a:cs typeface="Arial"/>
            </a:endParaRPr>
          </a:p>
        </p:txBody>
      </p:sp>
      <p:sp>
        <p:nvSpPr>
          <p:cNvPr id="89" name="object 89"/>
          <p:cNvSpPr txBox="1"/>
          <p:nvPr/>
        </p:nvSpPr>
        <p:spPr>
          <a:xfrm>
            <a:off x="4724372" y="5806687"/>
            <a:ext cx="152400" cy="272415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>
              <a:lnSpc>
                <a:spcPts val="869"/>
              </a:lnSpc>
              <a:spcBef>
                <a:spcPts val="114"/>
              </a:spcBef>
            </a:pPr>
            <a:r>
              <a:rPr sz="800" spc="180" dirty="0">
                <a:latin typeface="Arial"/>
                <a:cs typeface="Arial"/>
              </a:rPr>
              <a:t>4</a:t>
            </a:r>
            <a:endParaRPr sz="800">
              <a:latin typeface="Arial"/>
              <a:cs typeface="Arial"/>
            </a:endParaRPr>
          </a:p>
          <a:p>
            <a:pPr marL="14604">
              <a:lnSpc>
                <a:spcPts val="1050"/>
              </a:lnSpc>
            </a:pPr>
            <a:r>
              <a:rPr sz="950" spc="285" dirty="0">
                <a:latin typeface="Arial"/>
                <a:cs typeface="Arial"/>
              </a:rPr>
              <a:t>X</a:t>
            </a:r>
            <a:endParaRPr sz="950">
              <a:latin typeface="Arial"/>
              <a:cs typeface="Arial"/>
            </a:endParaRPr>
          </a:p>
        </p:txBody>
      </p:sp>
      <p:sp>
        <p:nvSpPr>
          <p:cNvPr id="90" name="object 90"/>
          <p:cNvSpPr/>
          <p:nvPr/>
        </p:nvSpPr>
        <p:spPr>
          <a:xfrm>
            <a:off x="2051304" y="4148328"/>
            <a:ext cx="5256530" cy="1368425"/>
          </a:xfrm>
          <a:custGeom>
            <a:avLst/>
            <a:gdLst/>
            <a:ahLst/>
            <a:cxnLst/>
            <a:rect l="l" t="t" r="r" b="b"/>
            <a:pathLst>
              <a:path w="5256530" h="1368425">
                <a:moveTo>
                  <a:pt x="0" y="1368171"/>
                </a:moveTo>
                <a:lnTo>
                  <a:pt x="5256530" y="0"/>
                </a:lnTo>
              </a:path>
            </a:pathLst>
          </a:custGeom>
          <a:ln w="9525">
            <a:solidFill>
              <a:srgbClr val="AE3408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8532876" y="6164579"/>
            <a:ext cx="457200" cy="457200"/>
          </a:xfrm>
          <a:custGeom>
            <a:avLst/>
            <a:gdLst/>
            <a:ahLst/>
            <a:cxnLst/>
            <a:rect l="l" t="t" r="r" b="b"/>
            <a:pathLst>
              <a:path w="457200" h="457200">
                <a:moveTo>
                  <a:pt x="228600" y="0"/>
                </a:moveTo>
                <a:lnTo>
                  <a:pt x="182533" y="4644"/>
                </a:lnTo>
                <a:lnTo>
                  <a:pt x="139624" y="17964"/>
                </a:lnTo>
                <a:lnTo>
                  <a:pt x="100793" y="39041"/>
                </a:lnTo>
                <a:lnTo>
                  <a:pt x="66960" y="66955"/>
                </a:lnTo>
                <a:lnTo>
                  <a:pt x="39045" y="100788"/>
                </a:lnTo>
                <a:lnTo>
                  <a:pt x="17966" y="139619"/>
                </a:lnTo>
                <a:lnTo>
                  <a:pt x="4644" y="182529"/>
                </a:lnTo>
                <a:lnTo>
                  <a:pt x="0" y="228600"/>
                </a:lnTo>
                <a:lnTo>
                  <a:pt x="4644" y="274670"/>
                </a:lnTo>
                <a:lnTo>
                  <a:pt x="17966" y="317580"/>
                </a:lnTo>
                <a:lnTo>
                  <a:pt x="39045" y="356411"/>
                </a:lnTo>
                <a:lnTo>
                  <a:pt x="66960" y="390244"/>
                </a:lnTo>
                <a:lnTo>
                  <a:pt x="100793" y="418158"/>
                </a:lnTo>
                <a:lnTo>
                  <a:pt x="139624" y="439235"/>
                </a:lnTo>
                <a:lnTo>
                  <a:pt x="182533" y="452555"/>
                </a:lnTo>
                <a:lnTo>
                  <a:pt x="228600" y="457200"/>
                </a:lnTo>
                <a:lnTo>
                  <a:pt x="274666" y="452555"/>
                </a:lnTo>
                <a:lnTo>
                  <a:pt x="317575" y="439235"/>
                </a:lnTo>
                <a:lnTo>
                  <a:pt x="356406" y="418158"/>
                </a:lnTo>
                <a:lnTo>
                  <a:pt x="390239" y="390244"/>
                </a:lnTo>
                <a:lnTo>
                  <a:pt x="418154" y="356411"/>
                </a:lnTo>
                <a:lnTo>
                  <a:pt x="439233" y="317580"/>
                </a:lnTo>
                <a:lnTo>
                  <a:pt x="452555" y="274670"/>
                </a:lnTo>
                <a:lnTo>
                  <a:pt x="457200" y="228600"/>
                </a:lnTo>
                <a:lnTo>
                  <a:pt x="452555" y="182529"/>
                </a:lnTo>
                <a:lnTo>
                  <a:pt x="439233" y="139619"/>
                </a:lnTo>
                <a:lnTo>
                  <a:pt x="418154" y="100788"/>
                </a:lnTo>
                <a:lnTo>
                  <a:pt x="390239" y="66955"/>
                </a:lnTo>
                <a:lnTo>
                  <a:pt x="356406" y="39041"/>
                </a:lnTo>
                <a:lnTo>
                  <a:pt x="317575" y="17964"/>
                </a:lnTo>
                <a:lnTo>
                  <a:pt x="274666" y="4644"/>
                </a:lnTo>
                <a:lnTo>
                  <a:pt x="228600" y="0"/>
                </a:lnTo>
                <a:close/>
              </a:path>
            </a:pathLst>
          </a:custGeom>
          <a:solidFill>
            <a:srgbClr val="D2471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955344" y="939233"/>
            <a:ext cx="7454900" cy="2775585"/>
          </a:xfrm>
          <a:prstGeom prst="rect">
            <a:avLst/>
          </a:prstGeom>
        </p:spPr>
        <p:txBody>
          <a:bodyPr vert="horz" wrap="square" lIns="0" tIns="98425" rIns="0" bIns="0" rtlCol="0">
            <a:spAutoFit/>
          </a:bodyPr>
          <a:lstStyle/>
          <a:p>
            <a:pPr marL="324485" indent="-273685">
              <a:lnSpc>
                <a:spcPct val="100000"/>
              </a:lnSpc>
              <a:spcBef>
                <a:spcPts val="775"/>
              </a:spcBef>
              <a:buClr>
                <a:srgbClr val="D24717"/>
              </a:buClr>
              <a:buSzPct val="84090"/>
              <a:buFont typeface="Segoe UI Symbol"/>
              <a:buChar char="⚫"/>
              <a:tabLst>
                <a:tab pos="324485" algn="l"/>
              </a:tabLst>
            </a:pPr>
            <a:r>
              <a:rPr sz="2200" dirty="0">
                <a:latin typeface="Perpetua"/>
                <a:cs typeface="Perpetua"/>
              </a:rPr>
              <a:t>Our</a:t>
            </a:r>
            <a:r>
              <a:rPr sz="2200" spc="-35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model</a:t>
            </a:r>
            <a:r>
              <a:rPr sz="2200" spc="-45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can</a:t>
            </a:r>
            <a:r>
              <a:rPr sz="2200" spc="-35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therefore</a:t>
            </a:r>
            <a:r>
              <a:rPr sz="2200" spc="-25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be</a:t>
            </a:r>
            <a:r>
              <a:rPr sz="2200" spc="-55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written</a:t>
            </a:r>
            <a:r>
              <a:rPr sz="2200" spc="-50" dirty="0">
                <a:latin typeface="Perpetua"/>
                <a:cs typeface="Perpetua"/>
              </a:rPr>
              <a:t> </a:t>
            </a:r>
            <a:r>
              <a:rPr sz="2200" spc="-25" dirty="0">
                <a:latin typeface="Perpetua"/>
                <a:cs typeface="Perpetua"/>
              </a:rPr>
              <a:t>as</a:t>
            </a:r>
            <a:endParaRPr sz="2200">
              <a:latin typeface="Perpetua"/>
              <a:cs typeface="Perpetua"/>
            </a:endParaRPr>
          </a:p>
          <a:p>
            <a:pPr marL="1879600">
              <a:lnSpc>
                <a:spcPct val="100000"/>
              </a:lnSpc>
              <a:spcBef>
                <a:spcPts val="675"/>
              </a:spcBef>
            </a:pPr>
            <a:r>
              <a:rPr sz="2200" dirty="0">
                <a:latin typeface="Perpetua"/>
                <a:cs typeface="Perpetua"/>
              </a:rPr>
              <a:t>Y</a:t>
            </a:r>
            <a:r>
              <a:rPr sz="2175" baseline="-21072" dirty="0">
                <a:latin typeface="Perpetua"/>
                <a:cs typeface="Perpetua"/>
              </a:rPr>
              <a:t>i</a:t>
            </a:r>
            <a:r>
              <a:rPr sz="2175" spc="232" baseline="-21072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=</a:t>
            </a:r>
            <a:r>
              <a:rPr sz="2200" spc="-15" dirty="0">
                <a:latin typeface="Perpetua"/>
                <a:cs typeface="Perpetua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β</a:t>
            </a:r>
            <a:r>
              <a:rPr sz="2175" baseline="-21072" dirty="0">
                <a:latin typeface="Times New Roman"/>
                <a:cs typeface="Times New Roman"/>
              </a:rPr>
              <a:t>1</a:t>
            </a:r>
            <a:r>
              <a:rPr sz="2175" spc="195" baseline="-21072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Perpetua"/>
                <a:cs typeface="Perpetua"/>
              </a:rPr>
              <a:t>+</a:t>
            </a:r>
            <a:r>
              <a:rPr sz="2200" spc="-25" dirty="0">
                <a:latin typeface="Perpetua"/>
                <a:cs typeface="Perpetua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β</a:t>
            </a:r>
            <a:r>
              <a:rPr sz="2175" baseline="-21072" dirty="0">
                <a:latin typeface="Times New Roman"/>
                <a:cs typeface="Times New Roman"/>
              </a:rPr>
              <a:t>2</a:t>
            </a:r>
            <a:r>
              <a:rPr sz="2175" spc="-15" baseline="-21072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X</a:t>
            </a:r>
            <a:r>
              <a:rPr sz="2175" baseline="-21072" dirty="0">
                <a:latin typeface="Perpetua"/>
                <a:cs typeface="Perpetua"/>
              </a:rPr>
              <a:t>i</a:t>
            </a:r>
            <a:r>
              <a:rPr sz="2200" dirty="0">
                <a:latin typeface="Perpetua"/>
                <a:cs typeface="Perpetua"/>
              </a:rPr>
              <a:t>+</a:t>
            </a:r>
            <a:r>
              <a:rPr sz="2200" spc="-10" dirty="0">
                <a:latin typeface="Perpetua"/>
                <a:cs typeface="Perpetua"/>
              </a:rPr>
              <a:t> </a:t>
            </a:r>
            <a:r>
              <a:rPr sz="2200" spc="-25" dirty="0">
                <a:latin typeface="Perpetua"/>
                <a:cs typeface="Perpetua"/>
              </a:rPr>
              <a:t>u</a:t>
            </a:r>
            <a:r>
              <a:rPr sz="2175" spc="-37" baseline="-21072" dirty="0">
                <a:latin typeface="Perpetua"/>
                <a:cs typeface="Perpetua"/>
              </a:rPr>
              <a:t>i</a:t>
            </a:r>
            <a:endParaRPr sz="2175" baseline="-21072">
              <a:latin typeface="Perpetua"/>
              <a:cs typeface="Perpetua"/>
            </a:endParaRPr>
          </a:p>
          <a:p>
            <a:pPr marL="324485" marR="43180" indent="-274320">
              <a:lnSpc>
                <a:spcPct val="98700"/>
              </a:lnSpc>
              <a:spcBef>
                <a:spcPts val="3875"/>
              </a:spcBef>
              <a:buClr>
                <a:srgbClr val="D24717"/>
              </a:buClr>
              <a:buSzPct val="84090"/>
              <a:buFont typeface="Segoe UI Symbol"/>
              <a:buChar char="⚫"/>
              <a:tabLst>
                <a:tab pos="324485" algn="l"/>
              </a:tabLst>
            </a:pPr>
            <a:r>
              <a:rPr sz="2200" dirty="0">
                <a:latin typeface="Times New Roman"/>
                <a:cs typeface="Times New Roman"/>
              </a:rPr>
              <a:t>β</a:t>
            </a:r>
            <a:r>
              <a:rPr sz="2175" baseline="-21072" dirty="0">
                <a:latin typeface="Times New Roman"/>
                <a:cs typeface="Times New Roman"/>
              </a:rPr>
              <a:t>1</a:t>
            </a:r>
            <a:r>
              <a:rPr sz="2175" spc="187" baseline="-21072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Perpetua"/>
                <a:cs typeface="Perpetua"/>
              </a:rPr>
              <a:t>and</a:t>
            </a:r>
            <a:r>
              <a:rPr sz="2200" spc="-20" dirty="0">
                <a:latin typeface="Perpetua"/>
                <a:cs typeface="Perpetua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β</a:t>
            </a:r>
            <a:r>
              <a:rPr sz="2175" baseline="-21072" dirty="0">
                <a:latin typeface="Times New Roman"/>
                <a:cs typeface="Times New Roman"/>
              </a:rPr>
              <a:t>2</a:t>
            </a:r>
            <a:r>
              <a:rPr sz="2175" spc="-15" baseline="-21072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Perpetua"/>
                <a:cs typeface="Perpetua"/>
              </a:rPr>
              <a:t>:</a:t>
            </a:r>
            <a:r>
              <a:rPr sz="2200" spc="-105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the</a:t>
            </a:r>
            <a:r>
              <a:rPr sz="2200" spc="-30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population</a:t>
            </a:r>
            <a:r>
              <a:rPr sz="2200" spc="-15" dirty="0">
                <a:latin typeface="Perpetua"/>
                <a:cs typeface="Perpetua"/>
              </a:rPr>
              <a:t> </a:t>
            </a:r>
            <a:r>
              <a:rPr sz="2200" spc="-10" dirty="0">
                <a:latin typeface="Perpetua"/>
                <a:cs typeface="Perpetua"/>
              </a:rPr>
              <a:t>parameters,</a:t>
            </a:r>
            <a:r>
              <a:rPr sz="2200" spc="-100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the</a:t>
            </a:r>
            <a:r>
              <a:rPr sz="2200" spc="-114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“true”</a:t>
            </a:r>
            <a:r>
              <a:rPr sz="2200" spc="-90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parameters</a:t>
            </a:r>
            <a:r>
              <a:rPr sz="2200" spc="-15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of</a:t>
            </a:r>
            <a:r>
              <a:rPr sz="2200" spc="-15" dirty="0">
                <a:latin typeface="Perpetua"/>
                <a:cs typeface="Perpetua"/>
              </a:rPr>
              <a:t> </a:t>
            </a:r>
            <a:r>
              <a:rPr sz="2200" spc="-20" dirty="0">
                <a:latin typeface="Perpetua"/>
                <a:cs typeface="Perpetua"/>
              </a:rPr>
              <a:t>this </a:t>
            </a:r>
            <a:r>
              <a:rPr sz="2200" dirty="0">
                <a:latin typeface="Perpetua"/>
                <a:cs typeface="Perpetua"/>
              </a:rPr>
              <a:t>relationship</a:t>
            </a:r>
            <a:r>
              <a:rPr sz="2200" spc="-75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that</a:t>
            </a:r>
            <a:r>
              <a:rPr sz="2200" spc="-40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define</a:t>
            </a:r>
            <a:r>
              <a:rPr sz="2200" spc="-30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the</a:t>
            </a:r>
            <a:r>
              <a:rPr sz="2200" spc="-40" dirty="0">
                <a:latin typeface="Perpetua"/>
                <a:cs typeface="Perpetua"/>
              </a:rPr>
              <a:t> </a:t>
            </a:r>
            <a:r>
              <a:rPr sz="2200" spc="-10" dirty="0">
                <a:latin typeface="Perpetua"/>
                <a:cs typeface="Perpetua"/>
              </a:rPr>
              <a:t>Population</a:t>
            </a:r>
            <a:r>
              <a:rPr sz="2200" spc="-35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Regression</a:t>
            </a:r>
            <a:r>
              <a:rPr sz="2200" spc="-10" dirty="0">
                <a:latin typeface="Perpetua"/>
                <a:cs typeface="Perpetua"/>
              </a:rPr>
              <a:t> </a:t>
            </a:r>
            <a:r>
              <a:rPr sz="2200" spc="-20" dirty="0">
                <a:latin typeface="Perpetua"/>
                <a:cs typeface="Perpetua"/>
              </a:rPr>
              <a:t>Function.</a:t>
            </a:r>
            <a:r>
              <a:rPr sz="2200" spc="-330" dirty="0">
                <a:latin typeface="Perpetua"/>
                <a:cs typeface="Perpetua"/>
              </a:rPr>
              <a:t> </a:t>
            </a:r>
            <a:r>
              <a:rPr sz="2200" spc="-125" dirty="0">
                <a:latin typeface="Perpetua"/>
                <a:cs typeface="Perpetua"/>
              </a:rPr>
              <a:t>We</a:t>
            </a:r>
            <a:r>
              <a:rPr sz="2200" spc="-5" dirty="0">
                <a:latin typeface="Perpetua"/>
                <a:cs typeface="Perpetua"/>
              </a:rPr>
              <a:t> </a:t>
            </a:r>
            <a:r>
              <a:rPr sz="2200" spc="-10" dirty="0">
                <a:latin typeface="Perpetua"/>
                <a:cs typeface="Perpetua"/>
              </a:rPr>
              <a:t>would </a:t>
            </a:r>
            <a:r>
              <a:rPr sz="2200" dirty="0">
                <a:latin typeface="Perpetua"/>
                <a:cs typeface="Perpetua"/>
              </a:rPr>
              <a:t>need</a:t>
            </a:r>
            <a:r>
              <a:rPr sz="2200" spc="-35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access</a:t>
            </a:r>
            <a:r>
              <a:rPr sz="2200" spc="-10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to</a:t>
            </a:r>
            <a:r>
              <a:rPr sz="2200" spc="-35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the</a:t>
            </a:r>
            <a:r>
              <a:rPr sz="2200" spc="-40" dirty="0">
                <a:latin typeface="Perpetua"/>
                <a:cs typeface="Perpetua"/>
              </a:rPr>
              <a:t> </a:t>
            </a:r>
            <a:r>
              <a:rPr sz="2200" dirty="0">
                <a:latin typeface="Perpetua"/>
                <a:cs typeface="Perpetua"/>
              </a:rPr>
              <a:t>whole</a:t>
            </a:r>
            <a:r>
              <a:rPr sz="2200" spc="-40" dirty="0">
                <a:latin typeface="Perpetua"/>
                <a:cs typeface="Perpetua"/>
              </a:rPr>
              <a:t> </a:t>
            </a:r>
            <a:r>
              <a:rPr sz="2200" spc="-10" dirty="0">
                <a:latin typeface="Perpetua"/>
                <a:cs typeface="Perpetua"/>
              </a:rPr>
              <a:t>population.</a:t>
            </a:r>
            <a:endParaRPr sz="2200">
              <a:latin typeface="Perpetua"/>
              <a:cs typeface="Perpetua"/>
            </a:endParaRPr>
          </a:p>
          <a:p>
            <a:pPr marL="1879600">
              <a:lnSpc>
                <a:spcPct val="100000"/>
              </a:lnSpc>
              <a:spcBef>
                <a:spcPts val="445"/>
              </a:spcBef>
            </a:pPr>
            <a:r>
              <a:rPr sz="2400" dirty="0">
                <a:latin typeface="Perpetua"/>
                <a:cs typeface="Perpetua"/>
              </a:rPr>
              <a:t>Y</a:t>
            </a:r>
            <a:r>
              <a:rPr sz="2400" baseline="-20833" dirty="0">
                <a:latin typeface="Perpetua"/>
                <a:cs typeface="Perpetua"/>
              </a:rPr>
              <a:t>i</a:t>
            </a:r>
            <a:r>
              <a:rPr sz="2400" spc="209" baseline="-20833" dirty="0">
                <a:latin typeface="Perpetua"/>
                <a:cs typeface="Perpetua"/>
              </a:rPr>
              <a:t> </a:t>
            </a:r>
            <a:r>
              <a:rPr sz="2400" dirty="0">
                <a:latin typeface="Perpetua"/>
                <a:cs typeface="Perpetua"/>
              </a:rPr>
              <a:t>=</a:t>
            </a:r>
            <a:r>
              <a:rPr sz="2400" spc="-15" dirty="0">
                <a:latin typeface="Perpetua"/>
                <a:cs typeface="Perpetua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β</a:t>
            </a:r>
            <a:r>
              <a:rPr sz="2400" baseline="-20833" dirty="0">
                <a:latin typeface="Times New Roman"/>
                <a:cs typeface="Times New Roman"/>
              </a:rPr>
              <a:t>1</a:t>
            </a:r>
            <a:r>
              <a:rPr sz="2400" spc="165" baseline="-20833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Perpetua"/>
                <a:cs typeface="Perpetua"/>
              </a:rPr>
              <a:t>+</a:t>
            </a:r>
            <a:r>
              <a:rPr sz="2400" spc="-30" dirty="0">
                <a:latin typeface="Perpetua"/>
                <a:cs typeface="Perpetua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β</a:t>
            </a:r>
            <a:r>
              <a:rPr sz="2400" baseline="-20833" dirty="0">
                <a:latin typeface="Times New Roman"/>
                <a:cs typeface="Times New Roman"/>
              </a:rPr>
              <a:t>2</a:t>
            </a:r>
            <a:r>
              <a:rPr sz="2400" spc="-22" baseline="-20833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X</a:t>
            </a:r>
            <a:r>
              <a:rPr sz="2400" baseline="-20833" dirty="0">
                <a:latin typeface="Perpetua"/>
                <a:cs typeface="Perpetua"/>
              </a:rPr>
              <a:t>i</a:t>
            </a:r>
            <a:r>
              <a:rPr sz="2400" dirty="0">
                <a:latin typeface="Perpetua"/>
                <a:cs typeface="Perpetua"/>
              </a:rPr>
              <a:t>+</a:t>
            </a:r>
            <a:r>
              <a:rPr sz="2400" spc="-15" dirty="0">
                <a:latin typeface="Perpetua"/>
                <a:cs typeface="Perpetua"/>
              </a:rPr>
              <a:t> </a:t>
            </a:r>
            <a:r>
              <a:rPr sz="2400" spc="-25" dirty="0">
                <a:latin typeface="Perpetua"/>
                <a:cs typeface="Perpetua"/>
              </a:rPr>
              <a:t>u</a:t>
            </a:r>
            <a:r>
              <a:rPr sz="2400" spc="-37" baseline="-20833" dirty="0">
                <a:latin typeface="Perpetua"/>
                <a:cs typeface="Perpetua"/>
              </a:rPr>
              <a:t>i</a:t>
            </a:r>
            <a:endParaRPr sz="2400" baseline="-20833">
              <a:latin typeface="Perpetua"/>
              <a:cs typeface="Perpetua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955649" y="3961587"/>
            <a:ext cx="942975" cy="11233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1800" spc="-10" dirty="0">
                <a:latin typeface="Perpetua"/>
                <a:cs typeface="Perpetua"/>
              </a:rPr>
              <a:t>Actual </a:t>
            </a:r>
            <a:r>
              <a:rPr sz="1800" dirty="0">
                <a:latin typeface="Perpetua"/>
                <a:cs typeface="Perpetua"/>
              </a:rPr>
              <a:t>value</a:t>
            </a:r>
            <a:r>
              <a:rPr sz="1800" spc="-35" dirty="0">
                <a:latin typeface="Perpetua"/>
                <a:cs typeface="Perpetua"/>
              </a:rPr>
              <a:t> </a:t>
            </a:r>
            <a:r>
              <a:rPr sz="1800" dirty="0">
                <a:latin typeface="Perpetua"/>
                <a:cs typeface="Perpetua"/>
              </a:rPr>
              <a:t>of</a:t>
            </a:r>
            <a:r>
              <a:rPr sz="1800" spc="80" dirty="0">
                <a:latin typeface="Perpetua"/>
                <a:cs typeface="Perpetua"/>
              </a:rPr>
              <a:t> </a:t>
            </a:r>
            <a:r>
              <a:rPr sz="1800" spc="-50" dirty="0">
                <a:latin typeface="Perpetua"/>
                <a:cs typeface="Perpetua"/>
              </a:rPr>
              <a:t>Y </a:t>
            </a:r>
            <a:r>
              <a:rPr sz="1800" dirty="0">
                <a:latin typeface="Perpetua"/>
                <a:cs typeface="Perpetua"/>
              </a:rPr>
              <a:t>of</a:t>
            </a:r>
            <a:r>
              <a:rPr sz="1800" spc="-10" dirty="0">
                <a:latin typeface="Perpetua"/>
                <a:cs typeface="Perpetua"/>
              </a:rPr>
              <a:t> </a:t>
            </a:r>
            <a:r>
              <a:rPr sz="1800" spc="-20" dirty="0">
                <a:latin typeface="Perpetua"/>
                <a:cs typeface="Perpetua"/>
              </a:rPr>
              <a:t>each </a:t>
            </a:r>
            <a:r>
              <a:rPr sz="1800" dirty="0">
                <a:latin typeface="Perpetua"/>
                <a:cs typeface="Perpetua"/>
              </a:rPr>
              <a:t>individual</a:t>
            </a:r>
            <a:r>
              <a:rPr sz="1800" spc="-60" dirty="0">
                <a:latin typeface="Perpetua"/>
                <a:cs typeface="Perpetua"/>
              </a:rPr>
              <a:t> </a:t>
            </a:r>
            <a:r>
              <a:rPr sz="1800" i="1" spc="-50" dirty="0">
                <a:latin typeface="Perpetua"/>
                <a:cs typeface="Perpetua"/>
              </a:rPr>
              <a:t>i</a:t>
            </a:r>
            <a:endParaRPr sz="1800">
              <a:latin typeface="Perpetua"/>
              <a:cs typeface="Perpetua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3477767" y="3883152"/>
            <a:ext cx="935990" cy="360045"/>
          </a:xfrm>
          <a:custGeom>
            <a:avLst/>
            <a:gdLst/>
            <a:ahLst/>
            <a:cxnLst/>
            <a:rect l="l" t="t" r="r" b="b"/>
            <a:pathLst>
              <a:path w="935989" h="360045">
                <a:moveTo>
                  <a:pt x="935736" y="0"/>
                </a:moveTo>
                <a:lnTo>
                  <a:pt x="933374" y="69996"/>
                </a:lnTo>
                <a:lnTo>
                  <a:pt x="926941" y="127158"/>
                </a:lnTo>
                <a:lnTo>
                  <a:pt x="917412" y="165699"/>
                </a:lnTo>
                <a:lnTo>
                  <a:pt x="905764" y="179831"/>
                </a:lnTo>
                <a:lnTo>
                  <a:pt x="497840" y="179831"/>
                </a:lnTo>
                <a:lnTo>
                  <a:pt x="486191" y="193964"/>
                </a:lnTo>
                <a:lnTo>
                  <a:pt x="476662" y="232505"/>
                </a:lnTo>
                <a:lnTo>
                  <a:pt x="470229" y="289667"/>
                </a:lnTo>
                <a:lnTo>
                  <a:pt x="467868" y="359664"/>
                </a:lnTo>
                <a:lnTo>
                  <a:pt x="465506" y="289667"/>
                </a:lnTo>
                <a:lnTo>
                  <a:pt x="459073" y="232505"/>
                </a:lnTo>
                <a:lnTo>
                  <a:pt x="449544" y="193964"/>
                </a:lnTo>
                <a:lnTo>
                  <a:pt x="437896" y="179831"/>
                </a:lnTo>
                <a:lnTo>
                  <a:pt x="29972" y="179831"/>
                </a:lnTo>
                <a:lnTo>
                  <a:pt x="18323" y="165699"/>
                </a:lnTo>
                <a:lnTo>
                  <a:pt x="8794" y="127158"/>
                </a:lnTo>
                <a:lnTo>
                  <a:pt x="2361" y="69996"/>
                </a:lnTo>
                <a:lnTo>
                  <a:pt x="0" y="0"/>
                </a:lnTo>
              </a:path>
            </a:pathLst>
          </a:custGeom>
          <a:ln w="9525">
            <a:solidFill>
              <a:srgbClr val="AE3408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2707004" y="4620005"/>
            <a:ext cx="2435860" cy="16719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just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Perpetua"/>
                <a:cs typeface="Perpetua"/>
              </a:rPr>
              <a:t>Model</a:t>
            </a:r>
            <a:r>
              <a:rPr sz="1800" spc="140" dirty="0">
                <a:latin typeface="Perpetua"/>
                <a:cs typeface="Perpetua"/>
              </a:rPr>
              <a:t> </a:t>
            </a:r>
            <a:r>
              <a:rPr sz="1800" dirty="0">
                <a:latin typeface="Perpetua"/>
                <a:cs typeface="Perpetua"/>
              </a:rPr>
              <a:t>prediction</a:t>
            </a:r>
            <a:r>
              <a:rPr sz="1800" spc="150" dirty="0">
                <a:latin typeface="Perpetua"/>
                <a:cs typeface="Perpetua"/>
              </a:rPr>
              <a:t> </a:t>
            </a:r>
            <a:r>
              <a:rPr sz="1800" dirty="0">
                <a:latin typeface="Perpetua"/>
                <a:cs typeface="Perpetua"/>
              </a:rPr>
              <a:t>of</a:t>
            </a:r>
            <a:r>
              <a:rPr sz="1800" spc="150" dirty="0">
                <a:latin typeface="Perpetua"/>
                <a:cs typeface="Perpetua"/>
              </a:rPr>
              <a:t> </a:t>
            </a:r>
            <a:r>
              <a:rPr sz="1800" dirty="0">
                <a:latin typeface="Perpetua"/>
                <a:cs typeface="Perpetua"/>
              </a:rPr>
              <a:t>Y</a:t>
            </a:r>
            <a:r>
              <a:rPr sz="1800" spc="135" dirty="0">
                <a:latin typeface="Perpetua"/>
                <a:cs typeface="Perpetua"/>
              </a:rPr>
              <a:t> </a:t>
            </a:r>
            <a:r>
              <a:rPr sz="1800" spc="-20" dirty="0">
                <a:latin typeface="Perpetua"/>
                <a:cs typeface="Perpetua"/>
              </a:rPr>
              <a:t>given </a:t>
            </a:r>
            <a:r>
              <a:rPr sz="1800" dirty="0">
                <a:latin typeface="Perpetua"/>
                <a:cs typeface="Perpetua"/>
              </a:rPr>
              <a:t>X:</a:t>
            </a:r>
            <a:r>
              <a:rPr sz="1800" spc="210" dirty="0">
                <a:latin typeface="Perpetua"/>
                <a:cs typeface="Perpetua"/>
              </a:rPr>
              <a:t> </a:t>
            </a:r>
            <a:r>
              <a:rPr sz="1800" dirty="0">
                <a:latin typeface="Perpetua"/>
                <a:cs typeface="Perpetua"/>
              </a:rPr>
              <a:t>deterministic</a:t>
            </a:r>
            <a:r>
              <a:rPr sz="1800" spc="265" dirty="0">
                <a:latin typeface="Perpetua"/>
                <a:cs typeface="Perpetua"/>
              </a:rPr>
              <a:t> </a:t>
            </a:r>
            <a:r>
              <a:rPr sz="1800" dirty="0">
                <a:latin typeface="Perpetua"/>
                <a:cs typeface="Perpetua"/>
              </a:rPr>
              <a:t>part</a:t>
            </a:r>
            <a:r>
              <a:rPr sz="1800" spc="290" dirty="0">
                <a:latin typeface="Perpetua"/>
                <a:cs typeface="Perpetua"/>
              </a:rPr>
              <a:t> </a:t>
            </a:r>
            <a:r>
              <a:rPr sz="1800" dirty="0">
                <a:latin typeface="Perpetua"/>
                <a:cs typeface="Perpetua"/>
              </a:rPr>
              <a:t>of</a:t>
            </a:r>
            <a:r>
              <a:rPr sz="1800" spc="270" dirty="0">
                <a:latin typeface="Perpetua"/>
                <a:cs typeface="Perpetua"/>
              </a:rPr>
              <a:t> </a:t>
            </a:r>
            <a:r>
              <a:rPr sz="1800" spc="-25" dirty="0">
                <a:latin typeface="Perpetua"/>
                <a:cs typeface="Perpetua"/>
              </a:rPr>
              <a:t>the </a:t>
            </a:r>
            <a:r>
              <a:rPr sz="1800" dirty="0">
                <a:latin typeface="Perpetua"/>
                <a:cs typeface="Perpetua"/>
              </a:rPr>
              <a:t>equation,</a:t>
            </a:r>
            <a:r>
              <a:rPr sz="1800" spc="-45" dirty="0">
                <a:latin typeface="Perpetua"/>
                <a:cs typeface="Perpetua"/>
              </a:rPr>
              <a:t> </a:t>
            </a:r>
            <a:r>
              <a:rPr sz="1800" dirty="0">
                <a:latin typeface="Perpetua"/>
                <a:cs typeface="Perpetua"/>
              </a:rPr>
              <a:t>the</a:t>
            </a:r>
            <a:r>
              <a:rPr sz="1800" spc="40" dirty="0">
                <a:latin typeface="Perpetua"/>
                <a:cs typeface="Perpetua"/>
              </a:rPr>
              <a:t> </a:t>
            </a:r>
            <a:r>
              <a:rPr sz="1800" spc="-50" dirty="0">
                <a:latin typeface="Perpetua"/>
                <a:cs typeface="Perpetua"/>
              </a:rPr>
              <a:t>PRF,</a:t>
            </a:r>
            <a:r>
              <a:rPr sz="1800" spc="-40" dirty="0">
                <a:latin typeface="Perpetua"/>
                <a:cs typeface="Perpetua"/>
              </a:rPr>
              <a:t> </a:t>
            </a:r>
            <a:r>
              <a:rPr sz="1800" dirty="0">
                <a:latin typeface="Perpetua"/>
                <a:cs typeface="Perpetua"/>
              </a:rPr>
              <a:t>the</a:t>
            </a:r>
            <a:r>
              <a:rPr sz="1800" spc="25" dirty="0">
                <a:latin typeface="Perpetua"/>
                <a:cs typeface="Perpetua"/>
              </a:rPr>
              <a:t> </a:t>
            </a:r>
            <a:r>
              <a:rPr sz="1800" spc="-10" dirty="0">
                <a:latin typeface="Perpetua"/>
                <a:cs typeface="Perpetua"/>
              </a:rPr>
              <a:t>values </a:t>
            </a:r>
            <a:r>
              <a:rPr sz="1800" dirty="0">
                <a:latin typeface="Perpetua"/>
                <a:cs typeface="Perpetua"/>
              </a:rPr>
              <a:t>on</a:t>
            </a:r>
            <a:r>
              <a:rPr sz="1800" spc="40" dirty="0">
                <a:latin typeface="Perpetua"/>
                <a:cs typeface="Perpetua"/>
              </a:rPr>
              <a:t> </a:t>
            </a:r>
            <a:r>
              <a:rPr sz="1800" dirty="0">
                <a:latin typeface="Perpetua"/>
                <a:cs typeface="Perpetua"/>
              </a:rPr>
              <a:t>the</a:t>
            </a:r>
            <a:r>
              <a:rPr sz="1800" spc="40" dirty="0">
                <a:latin typeface="Perpetua"/>
                <a:cs typeface="Perpetua"/>
              </a:rPr>
              <a:t> </a:t>
            </a:r>
            <a:r>
              <a:rPr sz="1800" dirty="0">
                <a:latin typeface="Perpetua"/>
                <a:cs typeface="Perpetua"/>
              </a:rPr>
              <a:t>line.</a:t>
            </a:r>
            <a:r>
              <a:rPr sz="1800" spc="-40" dirty="0">
                <a:latin typeface="Perpetua"/>
                <a:cs typeface="Perpetua"/>
              </a:rPr>
              <a:t> </a:t>
            </a:r>
            <a:r>
              <a:rPr sz="1800" dirty="0">
                <a:latin typeface="Perpetua"/>
                <a:cs typeface="Perpetua"/>
              </a:rPr>
              <a:t>What</a:t>
            </a:r>
            <a:r>
              <a:rPr sz="1800" spc="35" dirty="0">
                <a:latin typeface="Perpetua"/>
                <a:cs typeface="Perpetua"/>
              </a:rPr>
              <a:t> </a:t>
            </a:r>
            <a:r>
              <a:rPr sz="1800" dirty="0">
                <a:latin typeface="Perpetua"/>
                <a:cs typeface="Perpetua"/>
              </a:rPr>
              <a:t>on</a:t>
            </a:r>
            <a:r>
              <a:rPr sz="1800" spc="40" dirty="0">
                <a:latin typeface="Perpetua"/>
                <a:cs typeface="Perpetua"/>
              </a:rPr>
              <a:t> </a:t>
            </a:r>
            <a:r>
              <a:rPr sz="1800" spc="-10" dirty="0">
                <a:latin typeface="Perpetua"/>
                <a:cs typeface="Perpetua"/>
              </a:rPr>
              <a:t>average </a:t>
            </a:r>
            <a:r>
              <a:rPr sz="1800" dirty="0">
                <a:latin typeface="Perpetua"/>
                <a:cs typeface="Perpetua"/>
              </a:rPr>
              <a:t>Y</a:t>
            </a:r>
            <a:r>
              <a:rPr sz="1800" spc="195" dirty="0">
                <a:latin typeface="Perpetua"/>
                <a:cs typeface="Perpetua"/>
              </a:rPr>
              <a:t> </a:t>
            </a:r>
            <a:r>
              <a:rPr sz="1800" dirty="0">
                <a:latin typeface="Perpetua"/>
                <a:cs typeface="Perpetua"/>
              </a:rPr>
              <a:t>is</a:t>
            </a:r>
            <a:r>
              <a:rPr sz="1800" spc="190" dirty="0">
                <a:latin typeface="Perpetua"/>
                <a:cs typeface="Perpetua"/>
              </a:rPr>
              <a:t> </a:t>
            </a:r>
            <a:r>
              <a:rPr sz="1800" dirty="0">
                <a:latin typeface="Perpetua"/>
                <a:cs typeface="Perpetua"/>
              </a:rPr>
              <a:t>given</a:t>
            </a:r>
            <a:r>
              <a:rPr sz="1800" spc="200" dirty="0">
                <a:latin typeface="Perpetua"/>
                <a:cs typeface="Perpetua"/>
              </a:rPr>
              <a:t> </a:t>
            </a:r>
            <a:r>
              <a:rPr sz="1800" dirty="0">
                <a:latin typeface="Perpetua"/>
                <a:cs typeface="Perpetua"/>
              </a:rPr>
              <a:t>a</a:t>
            </a:r>
            <a:r>
              <a:rPr sz="1800" spc="185" dirty="0">
                <a:latin typeface="Perpetua"/>
                <a:cs typeface="Perpetua"/>
              </a:rPr>
              <a:t> </a:t>
            </a:r>
            <a:r>
              <a:rPr sz="1800" dirty="0">
                <a:latin typeface="Perpetua"/>
                <a:cs typeface="Perpetua"/>
              </a:rPr>
              <a:t>certain</a:t>
            </a:r>
            <a:r>
              <a:rPr sz="1800" spc="204" dirty="0">
                <a:latin typeface="Perpetua"/>
                <a:cs typeface="Perpetua"/>
              </a:rPr>
              <a:t> </a:t>
            </a:r>
            <a:r>
              <a:rPr sz="1800" dirty="0">
                <a:latin typeface="Perpetua"/>
                <a:cs typeface="Perpetua"/>
              </a:rPr>
              <a:t>value</a:t>
            </a:r>
            <a:r>
              <a:rPr sz="1800" spc="185" dirty="0">
                <a:latin typeface="Perpetua"/>
                <a:cs typeface="Perpetua"/>
              </a:rPr>
              <a:t> </a:t>
            </a:r>
            <a:r>
              <a:rPr sz="1800" spc="-25" dirty="0">
                <a:latin typeface="Perpetua"/>
                <a:cs typeface="Perpetua"/>
              </a:rPr>
              <a:t>of </a:t>
            </a:r>
            <a:r>
              <a:rPr sz="1800" spc="-50" dirty="0">
                <a:latin typeface="Perpetua"/>
                <a:cs typeface="Perpetua"/>
              </a:rPr>
              <a:t>X</a:t>
            </a:r>
            <a:endParaRPr sz="1800">
              <a:latin typeface="Perpetua"/>
              <a:cs typeface="Perpetua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1761998" y="3755263"/>
            <a:ext cx="865505" cy="212725"/>
          </a:xfrm>
          <a:custGeom>
            <a:avLst/>
            <a:gdLst/>
            <a:ahLst/>
            <a:cxnLst/>
            <a:rect l="l" t="t" r="r" b="b"/>
            <a:pathLst>
              <a:path w="865505" h="212725">
                <a:moveTo>
                  <a:pt x="828655" y="34212"/>
                </a:moveTo>
                <a:lnTo>
                  <a:pt x="0" y="199770"/>
                </a:lnTo>
                <a:lnTo>
                  <a:pt x="2539" y="212217"/>
                </a:lnTo>
                <a:lnTo>
                  <a:pt x="831375" y="46622"/>
                </a:lnTo>
                <a:lnTo>
                  <a:pt x="840699" y="38356"/>
                </a:lnTo>
                <a:lnTo>
                  <a:pt x="828655" y="34212"/>
                </a:lnTo>
                <a:close/>
              </a:path>
              <a:path w="865505" h="212725">
                <a:moveTo>
                  <a:pt x="854310" y="29591"/>
                </a:moveTo>
                <a:lnTo>
                  <a:pt x="851788" y="29591"/>
                </a:lnTo>
                <a:lnTo>
                  <a:pt x="854328" y="42037"/>
                </a:lnTo>
                <a:lnTo>
                  <a:pt x="831375" y="46622"/>
                </a:lnTo>
                <a:lnTo>
                  <a:pt x="782827" y="89662"/>
                </a:lnTo>
                <a:lnTo>
                  <a:pt x="780160" y="91948"/>
                </a:lnTo>
                <a:lnTo>
                  <a:pt x="779907" y="96012"/>
                </a:lnTo>
                <a:lnTo>
                  <a:pt x="782319" y="98551"/>
                </a:lnTo>
                <a:lnTo>
                  <a:pt x="784606" y="101218"/>
                </a:lnTo>
                <a:lnTo>
                  <a:pt x="788543" y="101473"/>
                </a:lnTo>
                <a:lnTo>
                  <a:pt x="791209" y="99187"/>
                </a:lnTo>
                <a:lnTo>
                  <a:pt x="865377" y="33400"/>
                </a:lnTo>
                <a:lnTo>
                  <a:pt x="854310" y="29591"/>
                </a:lnTo>
                <a:close/>
              </a:path>
              <a:path w="865505" h="212725">
                <a:moveTo>
                  <a:pt x="840699" y="38356"/>
                </a:moveTo>
                <a:lnTo>
                  <a:pt x="831375" y="46622"/>
                </a:lnTo>
                <a:lnTo>
                  <a:pt x="854328" y="42037"/>
                </a:lnTo>
                <a:lnTo>
                  <a:pt x="851026" y="41910"/>
                </a:lnTo>
                <a:lnTo>
                  <a:pt x="840699" y="38356"/>
                </a:lnTo>
                <a:close/>
              </a:path>
              <a:path w="865505" h="212725">
                <a:moveTo>
                  <a:pt x="848868" y="31114"/>
                </a:moveTo>
                <a:lnTo>
                  <a:pt x="840699" y="38356"/>
                </a:lnTo>
                <a:lnTo>
                  <a:pt x="851026" y="41910"/>
                </a:lnTo>
                <a:lnTo>
                  <a:pt x="848868" y="31114"/>
                </a:lnTo>
                <a:close/>
              </a:path>
              <a:path w="865505" h="212725">
                <a:moveTo>
                  <a:pt x="852100" y="31114"/>
                </a:moveTo>
                <a:lnTo>
                  <a:pt x="848868" y="31114"/>
                </a:lnTo>
                <a:lnTo>
                  <a:pt x="851026" y="41910"/>
                </a:lnTo>
                <a:lnTo>
                  <a:pt x="854303" y="41910"/>
                </a:lnTo>
                <a:lnTo>
                  <a:pt x="852100" y="31114"/>
                </a:lnTo>
                <a:close/>
              </a:path>
              <a:path w="865505" h="212725">
                <a:moveTo>
                  <a:pt x="851788" y="29591"/>
                </a:moveTo>
                <a:lnTo>
                  <a:pt x="828655" y="34212"/>
                </a:lnTo>
                <a:lnTo>
                  <a:pt x="840699" y="38356"/>
                </a:lnTo>
                <a:lnTo>
                  <a:pt x="848868" y="31114"/>
                </a:lnTo>
                <a:lnTo>
                  <a:pt x="852100" y="31114"/>
                </a:lnTo>
                <a:lnTo>
                  <a:pt x="851788" y="29591"/>
                </a:lnTo>
                <a:close/>
              </a:path>
              <a:path w="865505" h="212725">
                <a:moveTo>
                  <a:pt x="768350" y="0"/>
                </a:moveTo>
                <a:lnTo>
                  <a:pt x="764794" y="1778"/>
                </a:lnTo>
                <a:lnTo>
                  <a:pt x="763651" y="5080"/>
                </a:lnTo>
                <a:lnTo>
                  <a:pt x="762507" y="8509"/>
                </a:lnTo>
                <a:lnTo>
                  <a:pt x="764285" y="12064"/>
                </a:lnTo>
                <a:lnTo>
                  <a:pt x="828655" y="34212"/>
                </a:lnTo>
                <a:lnTo>
                  <a:pt x="851788" y="29591"/>
                </a:lnTo>
                <a:lnTo>
                  <a:pt x="854310" y="29591"/>
                </a:lnTo>
                <a:lnTo>
                  <a:pt x="768350" y="0"/>
                </a:lnTo>
                <a:close/>
              </a:path>
            </a:pathLst>
          </a:custGeom>
          <a:solidFill>
            <a:srgbClr val="AE340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5564251" y="3989958"/>
            <a:ext cx="160782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Perpetua"/>
                <a:cs typeface="Perpetua"/>
              </a:rPr>
              <a:t>Stochastic part,</a:t>
            </a:r>
            <a:r>
              <a:rPr sz="1800" spc="-50" dirty="0">
                <a:latin typeface="Perpetua"/>
                <a:cs typeface="Perpetua"/>
              </a:rPr>
              <a:t> </a:t>
            </a:r>
            <a:r>
              <a:rPr sz="1800" spc="-25" dirty="0">
                <a:latin typeface="Perpetua"/>
                <a:cs typeface="Perpetua"/>
              </a:rPr>
              <a:t>the </a:t>
            </a:r>
            <a:r>
              <a:rPr sz="1800" spc="-10" dirty="0">
                <a:latin typeface="Perpetua"/>
                <a:cs typeface="Perpetua"/>
              </a:rPr>
              <a:t>error</a:t>
            </a:r>
            <a:endParaRPr sz="1800">
              <a:latin typeface="Perpetua"/>
              <a:cs typeface="Perpetua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5070347" y="3788664"/>
            <a:ext cx="220979" cy="278130"/>
          </a:xfrm>
          <a:custGeom>
            <a:avLst/>
            <a:gdLst/>
            <a:ahLst/>
            <a:cxnLst/>
            <a:rect l="l" t="t" r="r" b="b"/>
            <a:pathLst>
              <a:path w="220979" h="278129">
                <a:moveTo>
                  <a:pt x="15608" y="19737"/>
                </a:moveTo>
                <a:lnTo>
                  <a:pt x="17383" y="32329"/>
                </a:lnTo>
                <a:lnTo>
                  <a:pt x="211074" y="277749"/>
                </a:lnTo>
                <a:lnTo>
                  <a:pt x="220979" y="269875"/>
                </a:lnTo>
                <a:lnTo>
                  <a:pt x="27318" y="24342"/>
                </a:lnTo>
                <a:lnTo>
                  <a:pt x="15608" y="19737"/>
                </a:lnTo>
                <a:close/>
              </a:path>
              <a:path w="220979" h="278129">
                <a:moveTo>
                  <a:pt x="0" y="0"/>
                </a:moveTo>
                <a:lnTo>
                  <a:pt x="13842" y="98171"/>
                </a:lnTo>
                <a:lnTo>
                  <a:pt x="14350" y="101600"/>
                </a:lnTo>
                <a:lnTo>
                  <a:pt x="17525" y="104012"/>
                </a:lnTo>
                <a:lnTo>
                  <a:pt x="24511" y="102997"/>
                </a:lnTo>
                <a:lnTo>
                  <a:pt x="26924" y="99822"/>
                </a:lnTo>
                <a:lnTo>
                  <a:pt x="26415" y="96393"/>
                </a:lnTo>
                <a:lnTo>
                  <a:pt x="17383" y="32329"/>
                </a:lnTo>
                <a:lnTo>
                  <a:pt x="2793" y="13843"/>
                </a:lnTo>
                <a:lnTo>
                  <a:pt x="12826" y="5968"/>
                </a:lnTo>
                <a:lnTo>
                  <a:pt x="15205" y="5968"/>
                </a:lnTo>
                <a:lnTo>
                  <a:pt x="0" y="0"/>
                </a:lnTo>
                <a:close/>
              </a:path>
              <a:path w="220979" h="278129">
                <a:moveTo>
                  <a:pt x="15205" y="5968"/>
                </a:moveTo>
                <a:lnTo>
                  <a:pt x="12826" y="5968"/>
                </a:lnTo>
                <a:lnTo>
                  <a:pt x="27318" y="24342"/>
                </a:lnTo>
                <a:lnTo>
                  <a:pt x="87502" y="48006"/>
                </a:lnTo>
                <a:lnTo>
                  <a:pt x="90804" y="49403"/>
                </a:lnTo>
                <a:lnTo>
                  <a:pt x="94487" y="47752"/>
                </a:lnTo>
                <a:lnTo>
                  <a:pt x="95757" y="44450"/>
                </a:lnTo>
                <a:lnTo>
                  <a:pt x="97027" y="41275"/>
                </a:lnTo>
                <a:lnTo>
                  <a:pt x="95503" y="37465"/>
                </a:lnTo>
                <a:lnTo>
                  <a:pt x="15205" y="5968"/>
                </a:lnTo>
                <a:close/>
              </a:path>
              <a:path w="220979" h="278129">
                <a:moveTo>
                  <a:pt x="12826" y="5968"/>
                </a:moveTo>
                <a:lnTo>
                  <a:pt x="2793" y="13843"/>
                </a:lnTo>
                <a:lnTo>
                  <a:pt x="17383" y="32329"/>
                </a:lnTo>
                <a:lnTo>
                  <a:pt x="15608" y="19737"/>
                </a:lnTo>
                <a:lnTo>
                  <a:pt x="5461" y="15748"/>
                </a:lnTo>
                <a:lnTo>
                  <a:pt x="14097" y="9017"/>
                </a:lnTo>
                <a:lnTo>
                  <a:pt x="15231" y="9017"/>
                </a:lnTo>
                <a:lnTo>
                  <a:pt x="12826" y="5968"/>
                </a:lnTo>
                <a:close/>
              </a:path>
              <a:path w="220979" h="278129">
                <a:moveTo>
                  <a:pt x="15231" y="9017"/>
                </a:moveTo>
                <a:lnTo>
                  <a:pt x="14097" y="9017"/>
                </a:lnTo>
                <a:lnTo>
                  <a:pt x="15608" y="19737"/>
                </a:lnTo>
                <a:lnTo>
                  <a:pt x="27318" y="24342"/>
                </a:lnTo>
                <a:lnTo>
                  <a:pt x="15231" y="9017"/>
                </a:lnTo>
                <a:close/>
              </a:path>
              <a:path w="220979" h="278129">
                <a:moveTo>
                  <a:pt x="14097" y="9017"/>
                </a:moveTo>
                <a:lnTo>
                  <a:pt x="5461" y="15748"/>
                </a:lnTo>
                <a:lnTo>
                  <a:pt x="15608" y="19737"/>
                </a:lnTo>
                <a:lnTo>
                  <a:pt x="14097" y="9017"/>
                </a:lnTo>
                <a:close/>
              </a:path>
            </a:pathLst>
          </a:custGeom>
          <a:solidFill>
            <a:srgbClr val="AE340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 vert="horz" wrap="square" lIns="0" tIns="72237" rIns="0" bIns="0" rtlCol="0">
            <a:spAutoFit/>
          </a:bodyPr>
          <a:lstStyle/>
          <a:p>
            <a:pPr marL="110489">
              <a:lnSpc>
                <a:spcPts val="1664"/>
              </a:lnSpc>
            </a:pPr>
            <a:fld id="{81D60167-4931-47E6-BA6A-407CBD079E47}" type="slidenum">
              <a:rPr spc="-25" dirty="0"/>
              <a:t>9</a:t>
            </a:fld>
            <a:endParaRPr spc="-25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ty">
  <a:themeElements>
    <a:clrScheme name="Clarity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12</TotalTime>
  <Words>2766</Words>
  <Application>Microsoft Office PowerPoint</Application>
  <PresentationFormat>On-screen Show (4:3)</PresentationFormat>
  <Paragraphs>341</Paragraphs>
  <Slides>35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35</vt:i4>
      </vt:variant>
    </vt:vector>
  </HeadingPairs>
  <TitlesOfParts>
    <vt:vector size="36" baseType="lpstr">
      <vt:lpstr>Clarity</vt:lpstr>
      <vt:lpstr>Introduction to Econometrics</vt:lpstr>
      <vt:lpstr>PowerPoint Presentation</vt:lpstr>
      <vt:lpstr>PowerPoint Presentation</vt:lpstr>
      <vt:lpstr>PowerPoint Presentation</vt:lpstr>
      <vt:lpstr>PowerPoint Presentation</vt:lpstr>
      <vt:lpstr>The process can be represented as: Theory</vt:lpstr>
      <vt:lpstr>PowerPoint Presentation</vt:lpstr>
      <vt:lpstr>PowerPoint Presentation</vt:lpstr>
      <vt:lpstr>PowerPoint Presentation</vt:lpstr>
      <vt:lpstr>Blue dots = the actual data, the (Yi, Xi) pairs: eg, the actual consumption and income level of each individual i.</vt:lpstr>
      <vt:lpstr>PowerPoint Presentation</vt:lpstr>
      <vt:lpstr>Why do we need an error term?</vt:lpstr>
      <vt:lpstr>PowerPoint Presentation</vt:lpstr>
      <vt:lpstr>For ex: two random samples (samples 1 and 2) could compare to the true population as follows:</vt:lpstr>
      <vt:lpstr>TRUE MODEL: PRF</vt:lpstr>
      <vt:lpstr>1.3 Interpretation of regression results</vt:lpstr>
      <vt:lpstr>PowerPoint Presentation</vt:lpstr>
      <vt:lpstr>PowerPoint Presentation</vt:lpstr>
      <vt:lpstr>PowerPoint Presentation</vt:lpstr>
      <vt:lpstr>PowerPoint Presentation</vt:lpstr>
      <vt:lpstr>One important thing you must know</vt:lpstr>
      <vt:lpstr>1.4 How good is the model?</vt:lpstr>
      <vt:lpstr>PowerPoint Presentation</vt:lpstr>
      <vt:lpstr>PowerPoint Presentation</vt:lpstr>
      <vt:lpstr>Example:</vt:lpstr>
      <vt:lpstr>Continuing on this example: Ci = 16.3 +0.68INi +11.5CHi</vt:lpstr>
      <vt:lpstr>Example.</vt:lpstr>
      <vt:lpstr>And a couple more things before we end…</vt:lpstr>
      <vt:lpstr>1.6 The main assumptions</vt:lpstr>
      <vt:lpstr>Is the model linear? Quadratic? Log linear? Check your scatterplots, read the theory.</vt:lpstr>
      <vt:lpstr>PowerPoint Presentation</vt:lpstr>
      <vt:lpstr>Non constant variance: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EC204 Topic 1</dc:title>
  <dc:creator>Alessandra Ferrari</dc:creator>
  <cp:lastModifiedBy>Cansu</cp:lastModifiedBy>
  <cp:revision>2</cp:revision>
  <dcterms:created xsi:type="dcterms:W3CDTF">2023-10-31T13:30:08Z</dcterms:created>
  <dcterms:modified xsi:type="dcterms:W3CDTF">2025-10-16T12:14:22Z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2020-11-06T00:00:00Z</vt:filetime>
  </property>
  <property fmtid="{D5CDD505-2E9C-101B-9397-08002B2CF9AE}" pid="3" name="Creator">
    <vt:lpwstr>Microsoft® PowerPoint® for Microsoft 365</vt:lpwstr>
  </property>
  <property fmtid="{D5CDD505-2E9C-101B-9397-08002B2CF9AE}" pid="4" name="LastSaved">
    <vt:filetime>2023-10-31T00:00:00Z</vt:filetime>
  </property>
  <property fmtid="{D5CDD505-2E9C-101B-9397-08002B2CF9AE}" pid="5" name="Producer">
    <vt:lpwstr>Microsoft® PowerPoint® for Microsoft 365</vt:lpwstr>
  </property>
</Properties>
</file>