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  <p:sldId id="264" r:id="rId6"/>
    <p:sldId id="265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2" r:id="rId21"/>
    <p:sldId id="281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98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51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14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38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001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4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89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885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3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469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54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8D6EA-6AE3-4FB4-8594-BAFD85724D3B}" type="datetimeFigureOut">
              <a:rPr lang="tr-TR" smtClean="0"/>
              <a:t>7.11.2025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FB4DB-85F1-41EF-BE59-7122FE6CA5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12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Teun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 </a:t>
            </a:r>
            <a:r>
              <a:rPr lang="tr-TR" dirty="0" err="1"/>
              <a:t>Dijk</a:t>
            </a:r>
            <a:r>
              <a:rPr lang="tr-TR" dirty="0"/>
              <a:t/>
            </a:r>
            <a:br>
              <a:rPr lang="tr-TR" dirty="0"/>
            </a:br>
            <a:r>
              <a:rPr lang="tr-TR" sz="3200" dirty="0"/>
              <a:t>PART 3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Lecturer</a:t>
            </a:r>
            <a:r>
              <a:rPr lang="tr-TR" dirty="0"/>
              <a:t> Betül ALTAŞ</a:t>
            </a:r>
          </a:p>
        </p:txBody>
      </p:sp>
    </p:spTree>
    <p:extLst>
      <p:ext uri="{BB962C8B-B14F-4D97-AF65-F5344CB8AC3E}">
        <p14:creationId xmlns:p14="http://schemas.microsoft.com/office/powerpoint/2010/main" val="3250326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Mental models</a:t>
            </a:r>
            <a:r>
              <a:rPr lang="tr-TR" sz="280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 </a:t>
            </a:r>
            <a:r>
              <a:rPr lang="en-US" sz="2800" dirty="0"/>
              <a:t>feature all personally relevant beliefs about an event, that is, knowledge as well as opinions (and emotions)</a:t>
            </a:r>
            <a:r>
              <a:rPr lang="tr-TR" sz="2800" dirty="0"/>
              <a:t>,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en-US" sz="2800" dirty="0"/>
              <a:t>explain how in the same social situation each discourse is different</a:t>
            </a:r>
            <a:r>
              <a:rPr lang="tr-TR" sz="2800" dirty="0"/>
              <a:t>.</a:t>
            </a:r>
          </a:p>
          <a:p>
            <a:endParaRPr lang="tr-TR" sz="2800" dirty="0"/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u="sng" dirty="0" err="1"/>
              <a:t>What</a:t>
            </a:r>
            <a:r>
              <a:rPr lang="tr-TR" u="sng" dirty="0"/>
              <a:t>  </a:t>
            </a:r>
            <a:r>
              <a:rPr lang="tr-TR" u="sng" dirty="0" err="1"/>
              <a:t>to</a:t>
            </a:r>
            <a:r>
              <a:rPr lang="tr-TR" u="sng" dirty="0"/>
              <a:t> do at </a:t>
            </a:r>
            <a:r>
              <a:rPr lang="tr-TR" u="sng" dirty="0" err="1"/>
              <a:t>this</a:t>
            </a:r>
            <a:r>
              <a:rPr lang="tr-TR" u="sng" dirty="0"/>
              <a:t> final </a:t>
            </a:r>
            <a:r>
              <a:rPr lang="tr-TR" u="sng" dirty="0" err="1"/>
              <a:t>phase</a:t>
            </a:r>
            <a:r>
              <a:rPr lang="tr-TR" u="sng" dirty="0"/>
              <a:t> of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analysis</a:t>
            </a:r>
            <a:r>
              <a:rPr lang="tr-TR" u="sng" dirty="0"/>
              <a:t>?</a:t>
            </a:r>
          </a:p>
          <a:p>
            <a:pPr marL="0" indent="0">
              <a:buNone/>
            </a:pPr>
            <a:r>
              <a:rPr lang="tr-TR" sz="2800" dirty="0"/>
              <a:t>     </a:t>
            </a:r>
            <a:r>
              <a:rPr lang="tr-TR" sz="2800" dirty="0" err="1"/>
              <a:t>Explain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discuss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ways</a:t>
            </a:r>
            <a:r>
              <a:rPr lang="tr-TR" sz="2800" dirty="0"/>
              <a:t> how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fact</a:t>
            </a:r>
            <a:r>
              <a:rPr lang="tr-TR" sz="2800" dirty="0"/>
              <a:t>(s)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interpreted</a:t>
            </a:r>
            <a:r>
              <a:rPr lang="tr-T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2984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cognition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CDA is interested in power, domination and social inequality, it tends to focus on groups, organizations and institutions.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2601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CDA needs to </a:t>
            </a:r>
            <a:r>
              <a:rPr lang="tr-TR" dirty="0" err="1"/>
              <a:t>explain</a:t>
            </a:r>
            <a:r>
              <a:rPr lang="tr-TR" dirty="0"/>
              <a:t> </a:t>
            </a:r>
            <a:r>
              <a:rPr lang="en-US" dirty="0"/>
              <a:t>the various forms of social cognition that are shared by these social collectivities: </a:t>
            </a:r>
            <a:endParaRPr lang="tr-TR" dirty="0"/>
          </a:p>
          <a:p>
            <a:r>
              <a:rPr lang="en-US" dirty="0"/>
              <a:t>knowledge,</a:t>
            </a:r>
            <a:endParaRPr lang="tr-TR" dirty="0"/>
          </a:p>
          <a:p>
            <a:r>
              <a:rPr lang="en-US" dirty="0"/>
              <a:t> attitudes, </a:t>
            </a:r>
            <a:endParaRPr lang="tr-TR" dirty="0"/>
          </a:p>
          <a:p>
            <a:r>
              <a:rPr lang="en-US" dirty="0"/>
              <a:t>ideologies,</a:t>
            </a:r>
            <a:endParaRPr lang="tr-TR" dirty="0"/>
          </a:p>
          <a:p>
            <a:r>
              <a:rPr lang="en-US" dirty="0"/>
              <a:t> norms and values.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645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Knowledge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Personal knowledge </a:t>
            </a:r>
            <a:r>
              <a:rPr lang="tr-TR" dirty="0"/>
              <a:t>: of </a:t>
            </a:r>
            <a:r>
              <a:rPr lang="en-US" dirty="0" err="1"/>
              <a:t>speci</a:t>
            </a:r>
            <a:r>
              <a:rPr lang="tr-TR" dirty="0"/>
              <a:t>fi</a:t>
            </a:r>
            <a:r>
              <a:rPr lang="en-US" dirty="0"/>
              <a:t>c, personal events</a:t>
            </a:r>
            <a:r>
              <a:rPr lang="tr-TR" dirty="0"/>
              <a:t>.</a:t>
            </a:r>
          </a:p>
          <a:p>
            <a:r>
              <a:rPr lang="en-US" dirty="0"/>
              <a:t>Group knowledge</a:t>
            </a:r>
            <a:r>
              <a:rPr lang="tr-TR" dirty="0"/>
              <a:t>: </a:t>
            </a:r>
            <a:r>
              <a:rPr lang="en-US" dirty="0"/>
              <a:t> </a:t>
            </a:r>
            <a:r>
              <a:rPr lang="tr-TR" dirty="0"/>
              <a:t>of </a:t>
            </a:r>
            <a:r>
              <a:rPr lang="en-US" dirty="0"/>
              <a:t>professionals, social movements or business companies</a:t>
            </a:r>
            <a:r>
              <a:rPr lang="tr-TR" dirty="0"/>
              <a:t>.</a:t>
            </a:r>
          </a:p>
          <a:p>
            <a:r>
              <a:rPr lang="en-US" dirty="0"/>
              <a:t>Cultural knowledge </a:t>
            </a:r>
            <a:r>
              <a:rPr lang="tr-TR" dirty="0"/>
              <a:t>: of </a:t>
            </a:r>
            <a:r>
              <a:rPr lang="en-US" dirty="0"/>
              <a:t>all competent members of a society or culture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*CK </a:t>
            </a:r>
            <a:r>
              <a:rPr lang="tr-TR" dirty="0" err="1"/>
              <a:t>forms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common ground of all social practices and discourses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7245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Attitudes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are</a:t>
            </a:r>
            <a:r>
              <a:rPr lang="tr-TR" dirty="0"/>
              <a:t> </a:t>
            </a:r>
            <a:r>
              <a:rPr lang="en-US" dirty="0"/>
              <a:t>socially shared opinions, such as the opinions people share about immigration, abortion or nuclear energy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 consist of a cluster of evaluative propositions.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7638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Ideologies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</a:t>
            </a:r>
            <a:r>
              <a:rPr lang="en-US" dirty="0" err="1"/>
              <a:t>deologies</a:t>
            </a:r>
            <a:r>
              <a:rPr lang="en-US" dirty="0"/>
              <a:t> as the basic social representations of social groups.</a:t>
            </a:r>
            <a:endParaRPr lang="tr-TR" dirty="0"/>
          </a:p>
          <a:p>
            <a:r>
              <a:rPr lang="en-US" dirty="0"/>
              <a:t> They are at the basis of the knowledge and attitudes of groups such as socialists, neo-liberals, ecologists, feminists as well as anti-feminists.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1020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Ideologies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700" dirty="0">
                <a:solidFill>
                  <a:prstClr val="black"/>
                </a:solidFill>
              </a:rPr>
              <a:t>They have a schematic structure that represents the self-image of each group</a:t>
            </a:r>
            <a:r>
              <a:rPr lang="tr-TR" sz="2700" dirty="0">
                <a:solidFill>
                  <a:prstClr val="black"/>
                </a:solidFill>
              </a:rPr>
              <a:t>.</a:t>
            </a:r>
          </a:p>
          <a:p>
            <a:pPr lvl="0"/>
            <a:endParaRPr lang="tr-TR" sz="2700" dirty="0">
              <a:solidFill>
                <a:prstClr val="black"/>
              </a:solidFill>
            </a:endParaRPr>
          </a:p>
          <a:p>
            <a:pPr lvl="0"/>
            <a:r>
              <a:rPr lang="tr-TR" sz="2700" dirty="0" err="1">
                <a:solidFill>
                  <a:prstClr val="black"/>
                </a:solidFill>
              </a:rPr>
              <a:t>They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 err="1">
                <a:solidFill>
                  <a:prstClr val="black"/>
                </a:solidFill>
              </a:rPr>
              <a:t>featur</a:t>
            </a:r>
            <a:r>
              <a:rPr lang="tr-TR" sz="2700" dirty="0">
                <a:solidFill>
                  <a:prstClr val="black"/>
                </a:solidFill>
              </a:rPr>
              <a:t>e </a:t>
            </a:r>
            <a:r>
              <a:rPr lang="tr-TR" sz="2700" dirty="0" err="1">
                <a:solidFill>
                  <a:prstClr val="black"/>
                </a:solidFill>
              </a:rPr>
              <a:t>group’s</a:t>
            </a:r>
            <a:r>
              <a:rPr lang="en-US" sz="2700" dirty="0">
                <a:solidFill>
                  <a:prstClr val="black"/>
                </a:solidFill>
              </a:rPr>
              <a:t> membership devices, aims, activities, norms and resources of each group.</a:t>
            </a:r>
            <a:endParaRPr lang="tr-TR" sz="2700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856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Ideologies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700" dirty="0">
                <a:solidFill>
                  <a:prstClr val="black"/>
                </a:solidFill>
              </a:rPr>
              <a:t>Ideologies feature the basic principles that organize the attitudes shared by the members of a group. </a:t>
            </a:r>
            <a:endParaRPr lang="tr-TR" sz="2700" dirty="0">
              <a:solidFill>
                <a:prstClr val="black"/>
              </a:solidFill>
            </a:endParaRPr>
          </a:p>
          <a:p>
            <a:pPr lvl="0"/>
            <a:r>
              <a:rPr lang="tr-TR" sz="2700" dirty="0" err="1">
                <a:solidFill>
                  <a:prstClr val="black"/>
                </a:solidFill>
              </a:rPr>
              <a:t>For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tr-TR" sz="2700" dirty="0" err="1">
                <a:solidFill>
                  <a:prstClr val="black"/>
                </a:solidFill>
              </a:rPr>
              <a:t>example</a:t>
            </a:r>
            <a:r>
              <a:rPr lang="tr-TR" sz="2700" dirty="0">
                <a:solidFill>
                  <a:prstClr val="black"/>
                </a:solidFill>
              </a:rPr>
              <a:t>:</a:t>
            </a:r>
            <a:r>
              <a:rPr lang="en-US" sz="2700" dirty="0">
                <a:solidFill>
                  <a:prstClr val="black"/>
                </a:solidFill>
              </a:rPr>
              <a:t> </a:t>
            </a:r>
            <a:r>
              <a:rPr lang="tr-TR" sz="2700" dirty="0">
                <a:solidFill>
                  <a:srgbClr val="FF0000"/>
                </a:solidFill>
              </a:rPr>
              <a:t>A</a:t>
            </a:r>
            <a:r>
              <a:rPr lang="en-US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capitalist</a:t>
            </a:r>
            <a:r>
              <a:rPr lang="en-US" sz="2700" dirty="0">
                <a:solidFill>
                  <a:srgbClr val="FF0000"/>
                </a:solidFill>
              </a:rPr>
              <a:t> ideology </a:t>
            </a:r>
            <a:r>
              <a:rPr lang="en-US" sz="2700" dirty="0">
                <a:solidFill>
                  <a:prstClr val="black"/>
                </a:solidFill>
              </a:rPr>
              <a:t>may organize attitudes about education</a:t>
            </a:r>
            <a:r>
              <a:rPr lang="tr-TR" sz="2700" dirty="0">
                <a:solidFill>
                  <a:prstClr val="black"/>
                </a:solidFill>
              </a:rPr>
              <a:t>al </a:t>
            </a:r>
            <a:r>
              <a:rPr lang="tr-TR" sz="2700" dirty="0" err="1">
                <a:solidFill>
                  <a:prstClr val="black"/>
                </a:solidFill>
              </a:rPr>
              <a:t>rights</a:t>
            </a:r>
            <a:r>
              <a:rPr lang="tr-TR" sz="2700" dirty="0">
                <a:solidFill>
                  <a:prstClr val="black"/>
                </a:solidFill>
              </a:rPr>
              <a:t>  </a:t>
            </a:r>
            <a:r>
              <a:rPr lang="tr-TR" sz="2700" dirty="0" err="1">
                <a:solidFill>
                  <a:prstClr val="black"/>
                </a:solidFill>
              </a:rPr>
              <a:t>and</a:t>
            </a:r>
            <a:r>
              <a:rPr lang="en-US" sz="2700" dirty="0">
                <a:solidFill>
                  <a:prstClr val="black"/>
                </a:solidFill>
              </a:rPr>
              <a:t> the </a:t>
            </a:r>
            <a:r>
              <a:rPr lang="en-US" sz="2700" dirty="0" err="1">
                <a:solidFill>
                  <a:prstClr val="black"/>
                </a:solidFill>
              </a:rPr>
              <a:t>labour</a:t>
            </a:r>
            <a:r>
              <a:rPr lang="en-US" sz="2700" dirty="0">
                <a:solidFill>
                  <a:prstClr val="black"/>
                </a:solidFill>
              </a:rPr>
              <a:t> market.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5058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Discourse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society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Discourse is often de</a:t>
            </a:r>
            <a:r>
              <a:rPr lang="tr-TR" dirty="0"/>
              <a:t>fi</a:t>
            </a:r>
            <a:r>
              <a:rPr lang="en-US" dirty="0" err="1"/>
              <a:t>ned</a:t>
            </a:r>
            <a:r>
              <a:rPr lang="en-US" dirty="0"/>
              <a:t> as a communicative event, and occurring in a social situation, featuring a setting, participants in different roles, actions, and so on. </a:t>
            </a:r>
            <a:r>
              <a:rPr lang="tr-TR" dirty="0"/>
              <a:t>(            </a:t>
            </a:r>
            <a:r>
              <a:rPr lang="tr-TR" dirty="0" err="1"/>
              <a:t>context</a:t>
            </a:r>
            <a:r>
              <a:rPr lang="tr-TR" dirty="0"/>
              <a:t> model)</a:t>
            </a:r>
          </a:p>
        </p:txBody>
      </p:sp>
      <p:sp>
        <p:nvSpPr>
          <p:cNvPr id="4" name="Sağ Ok 3"/>
          <p:cNvSpPr/>
          <p:nvPr/>
        </p:nvSpPr>
        <p:spPr>
          <a:xfrm>
            <a:off x="1691680" y="362086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001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Action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consists</a:t>
            </a:r>
            <a:r>
              <a:rPr lang="tr-TR" dirty="0"/>
              <a:t> </a:t>
            </a:r>
            <a:r>
              <a:rPr lang="tr-TR" dirty="0" err="1"/>
              <a:t>interactions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practices</a:t>
            </a:r>
            <a:r>
              <a:rPr lang="tr-TR" dirty="0"/>
              <a:t>.</a:t>
            </a:r>
          </a:p>
          <a:p>
            <a:r>
              <a:rPr lang="tr-TR" dirty="0" err="1"/>
              <a:t>needs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construct</a:t>
            </a:r>
            <a:r>
              <a:rPr lang="tr-TR" dirty="0" err="1"/>
              <a:t>ion</a:t>
            </a:r>
            <a:r>
              <a:rPr lang="tr-TR" dirty="0"/>
              <a:t> of </a:t>
            </a:r>
            <a:r>
              <a:rPr lang="en-US" dirty="0"/>
              <a:t>social and political analysis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going</a:t>
            </a:r>
            <a:r>
              <a:rPr lang="tr-TR" dirty="0"/>
              <a:t> on in </a:t>
            </a:r>
            <a:r>
              <a:rPr lang="tr-TR" dirty="0" err="1"/>
              <a:t>discourse</a:t>
            </a:r>
            <a:r>
              <a:rPr lang="tr-TR" dirty="0"/>
              <a:t>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9756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/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relevance of subtle `formal' structures</a:t>
            </a:r>
            <a:r>
              <a:rPr lang="tr-TR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tr-TR" dirty="0"/>
              <a:t>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tr-TR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tr-TR" u="sng" dirty="0" err="1"/>
              <a:t>What</a:t>
            </a:r>
            <a:r>
              <a:rPr lang="tr-TR" u="sng" dirty="0"/>
              <a:t> </a:t>
            </a:r>
            <a:r>
              <a:rPr lang="tr-TR" u="sng" dirty="0" err="1"/>
              <a:t>to</a:t>
            </a:r>
            <a:r>
              <a:rPr lang="tr-TR" u="sng" dirty="0"/>
              <a:t> do at </a:t>
            </a:r>
            <a:r>
              <a:rPr lang="tr-TR" u="sng" dirty="0" err="1"/>
              <a:t>this</a:t>
            </a:r>
            <a:r>
              <a:rPr lang="tr-TR" u="sng" dirty="0"/>
              <a:t> </a:t>
            </a:r>
            <a:r>
              <a:rPr lang="tr-TR" u="sng" dirty="0" err="1"/>
              <a:t>phase</a:t>
            </a:r>
            <a:r>
              <a:rPr lang="tr-TR" u="sng" dirty="0"/>
              <a:t> of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analysis</a:t>
            </a:r>
            <a:r>
              <a:rPr lang="tr-TR" u="sng" dirty="0"/>
              <a:t>?</a:t>
            </a:r>
          </a:p>
          <a:p>
            <a:pPr marL="0" indent="0">
              <a:buNone/>
            </a:pPr>
            <a:r>
              <a:rPr lang="tr-TR" dirty="0"/>
              <a:t>1.The </a:t>
            </a:r>
            <a:r>
              <a:rPr lang="tr-TR" dirty="0" err="1"/>
              <a:t>focus</a:t>
            </a:r>
            <a:r>
              <a:rPr lang="tr-TR" dirty="0"/>
              <a:t> is on </a:t>
            </a:r>
            <a:r>
              <a:rPr lang="en-US" dirty="0"/>
              <a:t>the syntax of sentences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e.g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r</a:t>
            </a:r>
            <a:r>
              <a:rPr lang="en-US" dirty="0" err="1"/>
              <a:t>epeated</a:t>
            </a:r>
            <a:r>
              <a:rPr lang="en-US" dirty="0"/>
              <a:t> use of passive constructs </a:t>
            </a:r>
            <a:r>
              <a:rPr lang="tr-TR" dirty="0"/>
              <a:t>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user</a:t>
            </a:r>
            <a:r>
              <a:rPr lang="tr-TR" dirty="0"/>
              <a:t> </a:t>
            </a:r>
            <a:r>
              <a:rPr lang="en-US" dirty="0"/>
              <a:t>typically hide</a:t>
            </a:r>
            <a:r>
              <a:rPr lang="tr-TR" dirty="0"/>
              <a:t>s</a:t>
            </a:r>
            <a:r>
              <a:rPr lang="en-US" dirty="0"/>
              <a:t> agents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2.  </a:t>
            </a:r>
            <a:r>
              <a:rPr lang="tr-TR" dirty="0" err="1"/>
              <a:t>Understanding</a:t>
            </a:r>
            <a:r>
              <a:rPr lang="tr-TR" dirty="0"/>
              <a:t> how </a:t>
            </a:r>
            <a:r>
              <a:rPr lang="tr-TR" dirty="0" err="1"/>
              <a:t>omitting</a:t>
            </a:r>
            <a:r>
              <a:rPr lang="tr-TR" dirty="0"/>
              <a:t> is </a:t>
            </a:r>
            <a:r>
              <a:rPr lang="tr-TR" dirty="0" err="1"/>
              <a:t>perfomed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20463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Societal</a:t>
            </a:r>
            <a:r>
              <a:rPr lang="tr-TR" dirty="0"/>
              <a:t> </a:t>
            </a:r>
            <a:r>
              <a:rPr lang="tr-TR" dirty="0" err="1"/>
              <a:t>structures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CDA is </a:t>
            </a:r>
            <a:r>
              <a:rPr lang="tr-TR" dirty="0" err="1"/>
              <a:t>involved</a:t>
            </a:r>
            <a:r>
              <a:rPr lang="tr-TR" dirty="0"/>
              <a:t> </a:t>
            </a:r>
            <a:r>
              <a:rPr lang="en-US" dirty="0"/>
              <a:t>in the detailed study of the interface between </a:t>
            </a:r>
            <a:r>
              <a:rPr lang="en-US" u="sng" dirty="0"/>
              <a:t>the local and the global</a:t>
            </a:r>
            <a:r>
              <a:rPr lang="en-US" dirty="0"/>
              <a:t>, between </a:t>
            </a:r>
            <a:r>
              <a:rPr lang="en-US" u="sng" dirty="0"/>
              <a:t>the structures of discourse </a:t>
            </a:r>
            <a:r>
              <a:rPr lang="en-US" dirty="0"/>
              <a:t>and the </a:t>
            </a:r>
            <a:r>
              <a:rPr lang="en-US" u="sng" dirty="0"/>
              <a:t>structures of society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  <a:p>
            <a:r>
              <a:rPr lang="tr-TR" dirty="0"/>
              <a:t>S</a:t>
            </a:r>
            <a:r>
              <a:rPr lang="en-US" dirty="0" err="1"/>
              <a:t>uch</a:t>
            </a:r>
            <a:r>
              <a:rPr lang="en-US" dirty="0"/>
              <a:t> links are not direct, but need a cognitive and an interactional interface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232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en-US" dirty="0" err="1"/>
              <a:t>ocial</a:t>
            </a:r>
            <a:r>
              <a:rPr lang="en-US" dirty="0"/>
              <a:t> representations, including attitudes and ideologies are often mediated by mental models in order to show up in discourse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/>
              <a:t>S</a:t>
            </a:r>
            <a:r>
              <a:rPr lang="en-US" dirty="0" err="1"/>
              <a:t>uch</a:t>
            </a:r>
            <a:r>
              <a:rPr lang="en-US" dirty="0"/>
              <a:t> discourse has social effects and functions only when it</a:t>
            </a:r>
            <a:r>
              <a:rPr lang="tr-TR" dirty="0"/>
              <a:t>,</a:t>
            </a:r>
            <a:r>
              <a:rPr lang="en-US" dirty="0"/>
              <a:t> in turns</a:t>
            </a:r>
            <a:r>
              <a:rPr lang="tr-TR" dirty="0"/>
              <a:t>,</a:t>
            </a:r>
            <a:r>
              <a:rPr lang="en-US" dirty="0"/>
              <a:t> contributes to the formation of social attitudes and ideologies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820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highlight>
                  <a:srgbClr val="FFFF00"/>
                </a:highlight>
              </a:rPr>
              <a:t>Who</a:t>
            </a:r>
            <a:r>
              <a:rPr lang="tr-TR" dirty="0">
                <a:highlight>
                  <a:srgbClr val="FFFF00"/>
                </a:highlight>
              </a:rPr>
              <a:t> is </a:t>
            </a:r>
            <a:r>
              <a:rPr lang="tr-TR" dirty="0" err="1">
                <a:highlight>
                  <a:srgbClr val="FFFF00"/>
                </a:highlight>
              </a:rPr>
              <a:t>responsible</a:t>
            </a:r>
            <a:r>
              <a:rPr lang="tr-TR" dirty="0">
                <a:highlight>
                  <a:srgbClr val="FFFF00"/>
                </a:highlight>
              </a:rPr>
              <a:t> </a:t>
            </a:r>
            <a:r>
              <a:rPr lang="tr-TR" dirty="0"/>
              <a:t>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«T</a:t>
            </a:r>
            <a:r>
              <a:rPr lang="en-US" dirty="0">
                <a:solidFill>
                  <a:prstClr val="black"/>
                </a:solidFill>
              </a:rPr>
              <a:t>his freedom has been under attack</a:t>
            </a:r>
            <a:r>
              <a:rPr lang="tr-TR" dirty="0">
                <a:solidFill>
                  <a:prstClr val="black"/>
                </a:solidFill>
              </a:rPr>
              <a:t>» (</a:t>
            </a:r>
            <a:r>
              <a:rPr lang="tr-TR" dirty="0" err="1">
                <a:solidFill>
                  <a:prstClr val="black"/>
                </a:solidFill>
              </a:rPr>
              <a:t>van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Dijk</a:t>
            </a:r>
            <a:r>
              <a:rPr lang="tr-TR" dirty="0">
                <a:solidFill>
                  <a:prstClr val="black"/>
                </a:solidFill>
              </a:rPr>
              <a:t>, 2004, p. 107).</a:t>
            </a:r>
          </a:p>
          <a:p>
            <a:pPr marL="0" indent="0">
              <a:buNone/>
            </a:pPr>
            <a:r>
              <a:rPr lang="tr-TR" dirty="0"/>
              <a:t>    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user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speaker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omitting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agents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negative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actions</a:t>
            </a:r>
            <a:r>
              <a:rPr lang="tr-TR" dirty="0">
                <a:solidFill>
                  <a:srgbClr val="FF0000"/>
                </a:solidFill>
              </a:rPr>
              <a:t>? </a:t>
            </a:r>
            <a:r>
              <a:rPr lang="tr-TR" dirty="0" err="1">
                <a:solidFill>
                  <a:srgbClr val="FF0000"/>
                </a:solidFill>
              </a:rPr>
              <a:t>What</a:t>
            </a:r>
            <a:r>
              <a:rPr lang="tr-TR" dirty="0">
                <a:solidFill>
                  <a:srgbClr val="FF0000"/>
                </a:solidFill>
              </a:rPr>
              <a:t> is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purpose</a:t>
            </a:r>
            <a:r>
              <a:rPr lang="tr-TR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Aşağı Ok 3"/>
          <p:cNvSpPr/>
          <p:nvPr/>
        </p:nvSpPr>
        <p:spPr>
          <a:xfrm>
            <a:off x="4067944" y="314096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781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Context</a:t>
            </a:r>
            <a:r>
              <a:rPr lang="tr-TR" b="1" dirty="0"/>
              <a:t> </a:t>
            </a:r>
            <a:r>
              <a:rPr lang="tr-TR" b="1" dirty="0" err="1"/>
              <a:t>models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CDA can only be realized if discourse structures are related to structures of local and global </a:t>
            </a:r>
            <a:r>
              <a:rPr lang="en-US" dirty="0">
                <a:solidFill>
                  <a:srgbClr val="FF0000"/>
                </a:solidFill>
              </a:rPr>
              <a:t>contexts.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9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difference</a:t>
            </a:r>
            <a:r>
              <a:rPr lang="tr-TR" dirty="0"/>
              <a:t> </a:t>
            </a:r>
            <a:r>
              <a:rPr lang="en-US" dirty="0"/>
              <a:t>between </a:t>
            </a:r>
            <a:r>
              <a:rPr lang="en-US" i="1" dirty="0"/>
              <a:t>local</a:t>
            </a:r>
            <a:r>
              <a:rPr lang="en-US" dirty="0"/>
              <a:t> and </a:t>
            </a:r>
            <a:r>
              <a:rPr lang="en-US" i="1" dirty="0"/>
              <a:t>global</a:t>
            </a:r>
            <a:r>
              <a:rPr lang="en-US" dirty="0"/>
              <a:t> contexts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u="sng" dirty="0">
                <a:solidFill>
                  <a:srgbClr val="FF0000"/>
                </a:solidFill>
              </a:rPr>
              <a:t>Global contexts </a:t>
            </a:r>
            <a:r>
              <a:rPr lang="en-US" sz="2800" dirty="0"/>
              <a:t>are de</a:t>
            </a:r>
            <a:r>
              <a:rPr lang="tr-TR" sz="2800" dirty="0"/>
              <a:t>fi</a:t>
            </a:r>
            <a:r>
              <a:rPr lang="en-US" sz="2800" dirty="0" err="1"/>
              <a:t>ned</a:t>
            </a:r>
            <a:r>
              <a:rPr lang="en-US" sz="2800" dirty="0"/>
              <a:t> by </a:t>
            </a:r>
            <a:r>
              <a:rPr lang="tr-TR" sz="2800" dirty="0"/>
              <a:t>:</a:t>
            </a:r>
          </a:p>
          <a:p>
            <a:r>
              <a:rPr lang="en-US" sz="2800" dirty="0"/>
              <a:t>the social, </a:t>
            </a:r>
            <a:endParaRPr lang="tr-TR" sz="2800" dirty="0"/>
          </a:p>
          <a:p>
            <a:r>
              <a:rPr lang="en-US" sz="2800" dirty="0"/>
              <a:t>political, </a:t>
            </a:r>
            <a:endParaRPr lang="tr-TR" sz="2800" dirty="0"/>
          </a:p>
          <a:p>
            <a:r>
              <a:rPr lang="en-US" sz="2800" dirty="0"/>
              <a:t>cultural and historical structures </a:t>
            </a:r>
            <a:r>
              <a:rPr lang="tr-TR" sz="2800" dirty="0" err="1"/>
              <a:t>where</a:t>
            </a:r>
            <a:r>
              <a:rPr lang="tr-TR" sz="2800" dirty="0"/>
              <a:t> </a:t>
            </a:r>
            <a:r>
              <a:rPr lang="en-US" sz="2800" dirty="0"/>
              <a:t>a communicative event takes place.</a:t>
            </a:r>
            <a:endParaRPr lang="tr-TR" sz="2800" dirty="0"/>
          </a:p>
          <a:p>
            <a:endParaRPr lang="tr-TR" sz="2800" dirty="0"/>
          </a:p>
          <a:p>
            <a:pPr marL="0" indent="0">
              <a:buNone/>
            </a:pPr>
            <a:r>
              <a:rPr lang="tr-TR" sz="2800" dirty="0" err="1">
                <a:solidFill>
                  <a:srgbClr val="FF0000"/>
                </a:solidFill>
              </a:rPr>
              <a:t>Local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context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err="1"/>
              <a:t>constraints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properties</a:t>
            </a:r>
            <a:r>
              <a:rPr lang="tr-TR" sz="2800" dirty="0"/>
              <a:t> of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text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talk.</a:t>
            </a:r>
          </a:p>
        </p:txBody>
      </p:sp>
    </p:spTree>
    <p:extLst>
      <p:ext uri="{BB962C8B-B14F-4D97-AF65-F5344CB8AC3E}">
        <p14:creationId xmlns:p14="http://schemas.microsoft.com/office/powerpoint/2010/main" val="880966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       </a:t>
            </a:r>
            <a:r>
              <a:rPr lang="tr-TR" u="sng" dirty="0" err="1"/>
              <a:t>What</a:t>
            </a:r>
            <a:r>
              <a:rPr lang="tr-TR" u="sng" dirty="0"/>
              <a:t> </a:t>
            </a:r>
            <a:r>
              <a:rPr lang="tr-TR" u="sng" dirty="0" err="1"/>
              <a:t>to</a:t>
            </a:r>
            <a:r>
              <a:rPr lang="tr-TR" u="sng" dirty="0"/>
              <a:t> do at </a:t>
            </a:r>
            <a:r>
              <a:rPr lang="tr-TR" u="sng" dirty="0" err="1"/>
              <a:t>this</a:t>
            </a:r>
            <a:r>
              <a:rPr lang="tr-TR" u="sng" dirty="0"/>
              <a:t> </a:t>
            </a:r>
            <a:r>
              <a:rPr lang="tr-TR" u="sng" dirty="0" err="1"/>
              <a:t>phase</a:t>
            </a:r>
            <a:r>
              <a:rPr lang="tr-TR" u="sng" dirty="0"/>
              <a:t> of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analysis</a:t>
            </a:r>
            <a:r>
              <a:rPr lang="tr-TR" u="sng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Explain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local</a:t>
            </a:r>
            <a:r>
              <a:rPr lang="tr-TR" dirty="0"/>
              <a:t> </a:t>
            </a:r>
            <a:r>
              <a:rPr lang="tr-TR" dirty="0" err="1"/>
              <a:t>context</a:t>
            </a:r>
            <a:r>
              <a:rPr lang="tr-TR" dirty="0"/>
              <a:t>: </a:t>
            </a:r>
            <a:r>
              <a:rPr lang="en-US" dirty="0">
                <a:solidFill>
                  <a:srgbClr val="FF0000"/>
                </a:solidFill>
              </a:rPr>
              <a:t>who is speaking to whom</a:t>
            </a:r>
            <a:r>
              <a:rPr lang="en-US" dirty="0"/>
              <a:t>, </a:t>
            </a:r>
            <a:r>
              <a:rPr lang="tr-TR" dirty="0"/>
              <a:t> </a:t>
            </a:r>
            <a:r>
              <a:rPr lang="en-US" dirty="0">
                <a:solidFill>
                  <a:schemeClr val="accent1"/>
                </a:solidFill>
              </a:rPr>
              <a:t>when</a:t>
            </a:r>
            <a:r>
              <a:rPr lang="en-US" dirty="0"/>
              <a:t> and </a:t>
            </a:r>
            <a:r>
              <a:rPr lang="en-US" dirty="0">
                <a:solidFill>
                  <a:srgbClr val="7030A0"/>
                </a:solidFill>
              </a:rPr>
              <a:t>where,</a:t>
            </a:r>
            <a:r>
              <a:rPr lang="en-US" dirty="0"/>
              <a:t> </a:t>
            </a:r>
            <a:r>
              <a:rPr lang="tr-TR" dirty="0" err="1"/>
              <a:t>and</a:t>
            </a:r>
            <a:r>
              <a:rPr lang="en-US" dirty="0"/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with what purposes. 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818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 models allow us to explain what is relevant to the social situation for the speech participants. </a:t>
            </a:r>
            <a:endParaRPr lang="tr-TR" dirty="0"/>
          </a:p>
          <a:p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clarify</a:t>
            </a:r>
            <a:r>
              <a:rPr lang="tr-TR" dirty="0"/>
              <a:t> it </a:t>
            </a:r>
            <a:r>
              <a:rPr lang="tr-TR" dirty="0" err="1"/>
              <a:t>further</a:t>
            </a:r>
            <a:r>
              <a:rPr lang="tr-TR" dirty="0"/>
              <a:t>, </a:t>
            </a:r>
            <a:r>
              <a:rPr lang="en-US" dirty="0"/>
              <a:t>a theory of context provides </a:t>
            </a:r>
            <a:r>
              <a:rPr lang="en-US" u="sng" dirty="0"/>
              <a:t>a theory of relevance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562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</a:t>
            </a:r>
            <a:r>
              <a:rPr lang="en-US" dirty="0" err="1"/>
              <a:t>ontext</a:t>
            </a:r>
            <a:r>
              <a:rPr lang="en-US" dirty="0"/>
              <a:t> models are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</a:t>
            </a:r>
            <a:r>
              <a:rPr lang="en-US" dirty="0"/>
              <a:t>he mental representations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en-US" dirty="0"/>
              <a:t>control many of the properties of discourse production and understanding, such as</a:t>
            </a:r>
            <a:r>
              <a:rPr lang="tr-TR" dirty="0"/>
              <a:t>: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chemeClr val="tx2"/>
                </a:solidFill>
              </a:rPr>
              <a:t>genre, </a:t>
            </a:r>
            <a:r>
              <a:rPr lang="tr-TR" dirty="0">
                <a:solidFill>
                  <a:schemeClr val="tx2"/>
                </a:solidFill>
              </a:rPr>
              <a:t>                        *</a:t>
            </a:r>
            <a:r>
              <a:rPr lang="en-US" dirty="0">
                <a:solidFill>
                  <a:srgbClr val="FF0000"/>
                </a:solidFill>
              </a:rPr>
              <a:t>speech acts, 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en-US" sz="3000" dirty="0">
                <a:solidFill>
                  <a:schemeClr val="tx2"/>
                </a:solidFill>
              </a:rPr>
              <a:t>topic choice,</a:t>
            </a:r>
            <a:r>
              <a:rPr lang="tr-TR" sz="3000" dirty="0">
                <a:solidFill>
                  <a:schemeClr val="tx2"/>
                </a:solidFill>
              </a:rPr>
              <a:t>                 *</a:t>
            </a:r>
            <a:r>
              <a:rPr lang="tr-TR" sz="3000" dirty="0" err="1">
                <a:solidFill>
                  <a:srgbClr val="FF0000"/>
                </a:solidFill>
              </a:rPr>
              <a:t>style</a:t>
            </a:r>
            <a:r>
              <a:rPr lang="tr-TR" sz="3000" dirty="0">
                <a:solidFill>
                  <a:srgbClr val="FF0000"/>
                </a:solidFill>
              </a:rPr>
              <a:t> ,</a:t>
            </a:r>
          </a:p>
          <a:p>
            <a:pPr lvl="0"/>
            <a:r>
              <a:rPr lang="en-US" sz="3000" dirty="0">
                <a:solidFill>
                  <a:schemeClr val="tx2"/>
                </a:solidFill>
              </a:rPr>
              <a:t> local meanings</a:t>
            </a:r>
            <a:r>
              <a:rPr lang="tr-TR" sz="3000" dirty="0">
                <a:solidFill>
                  <a:prstClr val="black"/>
                </a:solidFill>
              </a:rPr>
              <a:t>,            *</a:t>
            </a:r>
            <a:r>
              <a:rPr lang="tr-TR" sz="3000" dirty="0" err="1">
                <a:solidFill>
                  <a:srgbClr val="FF0000"/>
                </a:solidFill>
              </a:rPr>
              <a:t>rhetoric</a:t>
            </a:r>
            <a:r>
              <a:rPr lang="tr-TR" sz="3000" dirty="0">
                <a:solidFill>
                  <a:srgbClr val="FF0000"/>
                </a:solidFill>
              </a:rPr>
              <a:t>.</a:t>
            </a:r>
          </a:p>
          <a:p>
            <a:pPr lvl="0"/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>
                <a:solidFill>
                  <a:schemeClr val="tx2"/>
                </a:solidFill>
              </a:rPr>
              <a:t>coherence</a:t>
            </a:r>
            <a:r>
              <a:rPr lang="tr-TR" sz="3000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66701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Event</a:t>
            </a:r>
            <a:r>
              <a:rPr lang="tr-TR" dirty="0"/>
              <a:t> </a:t>
            </a:r>
            <a:r>
              <a:rPr lang="tr-TR" dirty="0" err="1"/>
              <a:t>models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Language users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en-US" dirty="0"/>
              <a:t>form mental models of the </a:t>
            </a:r>
            <a:r>
              <a:rPr lang="en-US" dirty="0">
                <a:solidFill>
                  <a:srgbClr val="FF0000"/>
                </a:solidFill>
              </a:rPr>
              <a:t>events or situations </a:t>
            </a:r>
            <a:r>
              <a:rPr lang="en-US" dirty="0"/>
              <a:t>they speak</a:t>
            </a:r>
            <a:r>
              <a:rPr lang="tr-TR" dirty="0"/>
              <a:t>/</a:t>
            </a:r>
            <a:r>
              <a:rPr lang="en-US" dirty="0"/>
              <a:t>write about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/>
              <a:t>D</a:t>
            </a:r>
            <a:r>
              <a:rPr lang="en-US" dirty="0" err="1"/>
              <a:t>iscourses</a:t>
            </a:r>
            <a:r>
              <a:rPr lang="en-US" dirty="0"/>
              <a:t> are interpreted as coherent relative to the mental models the users have about the events or </a:t>
            </a:r>
            <a:r>
              <a:rPr lang="en-US" dirty="0">
                <a:solidFill>
                  <a:srgbClr val="FF0000"/>
                </a:solidFill>
              </a:rPr>
              <a:t>facts </a:t>
            </a:r>
            <a:r>
              <a:rPr lang="en-US" dirty="0"/>
              <a:t>referred to.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90692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781</Words>
  <Application>Microsoft Office PowerPoint</Application>
  <PresentationFormat>Ekran Gösterisi (4:3)</PresentationFormat>
  <Paragraphs>83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Teun van Dijk PART 3</vt:lpstr>
      <vt:lpstr>PowerPoint Sunusu</vt:lpstr>
      <vt:lpstr>Who is responsible ?</vt:lpstr>
      <vt:lpstr>Context models </vt:lpstr>
      <vt:lpstr>The difference between local and global contexts:</vt:lpstr>
      <vt:lpstr>PowerPoint Sunusu</vt:lpstr>
      <vt:lpstr>PowerPoint Sunusu</vt:lpstr>
      <vt:lpstr>Context models are:</vt:lpstr>
      <vt:lpstr>Event models</vt:lpstr>
      <vt:lpstr>PowerPoint Sunusu</vt:lpstr>
      <vt:lpstr>Social cognition</vt:lpstr>
      <vt:lpstr>PowerPoint Sunusu</vt:lpstr>
      <vt:lpstr>Knowledge</vt:lpstr>
      <vt:lpstr>Attitudes</vt:lpstr>
      <vt:lpstr>Ideologies</vt:lpstr>
      <vt:lpstr>Ideologies </vt:lpstr>
      <vt:lpstr>Ideologies </vt:lpstr>
      <vt:lpstr>Discourse and society</vt:lpstr>
      <vt:lpstr>Action </vt:lpstr>
      <vt:lpstr>Societal structures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DELL</dc:creator>
  <cp:lastModifiedBy>Betul ALTAS</cp:lastModifiedBy>
  <cp:revision>100</cp:revision>
  <dcterms:created xsi:type="dcterms:W3CDTF">2020-04-24T17:05:38Z</dcterms:created>
  <dcterms:modified xsi:type="dcterms:W3CDTF">2025-11-07T12:46:26Z</dcterms:modified>
</cp:coreProperties>
</file>