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notesSlides/notesSlide2.xml" ContentType="application/vnd.openxmlformats-officedocument.presentationml.notesSlide+xml"/>
  <Override PartName="/ppt/ink/ink2.xml" ContentType="application/inkml+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4" r:id="rId1"/>
  </p:sldMasterIdLst>
  <p:notesMasterIdLst>
    <p:notesMasterId r:id="rId29"/>
  </p:notesMasterIdLst>
  <p:sldIdLst>
    <p:sldId id="256" r:id="rId2"/>
    <p:sldId id="259" r:id="rId3"/>
    <p:sldId id="261" r:id="rId4"/>
    <p:sldId id="276" r:id="rId5"/>
    <p:sldId id="262" r:id="rId6"/>
    <p:sldId id="263" r:id="rId7"/>
    <p:sldId id="264" r:id="rId8"/>
    <p:sldId id="265" r:id="rId9"/>
    <p:sldId id="266" r:id="rId10"/>
    <p:sldId id="277" r:id="rId11"/>
    <p:sldId id="267" r:id="rId12"/>
    <p:sldId id="279" r:id="rId13"/>
    <p:sldId id="280" r:id="rId14"/>
    <p:sldId id="269" r:id="rId15"/>
    <p:sldId id="281" r:id="rId16"/>
    <p:sldId id="282" r:id="rId17"/>
    <p:sldId id="270" r:id="rId18"/>
    <p:sldId id="271" r:id="rId19"/>
    <p:sldId id="272" r:id="rId20"/>
    <p:sldId id="278" r:id="rId21"/>
    <p:sldId id="283" r:id="rId22"/>
    <p:sldId id="273" r:id="rId23"/>
    <p:sldId id="274" r:id="rId24"/>
    <p:sldId id="275" r:id="rId25"/>
    <p:sldId id="284" r:id="rId26"/>
    <p:sldId id="285" r:id="rId27"/>
    <p:sldId id="286" r:id="rId2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890"/>
  </p:normalViewPr>
  <p:slideViewPr>
    <p:cSldViewPr snapToGrid="0" snapToObjects="1">
      <p:cViewPr varScale="1">
        <p:scale>
          <a:sx n="92" d="100"/>
          <a:sy n="92" d="100"/>
        </p:scale>
        <p:origin x="-468"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ink/ink1.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40" units="1/cm"/>
          <inkml:channelProperty channel="Y" name="resolution" value="40" units="1/cm"/>
        </inkml:channelProperties>
      </inkml:inkSource>
      <inkml:timestamp xml:id="ts0" timeString="2008-05-22T07:27:29.781"/>
    </inkml:context>
    <inkml:brush xml:id="br0">
      <inkml:brushProperty name="width" value="0.09701" units="cm"/>
      <inkml:brushProperty name="height" value="0.09701" units="cm"/>
      <inkml:brushProperty name="color" value="#FF0000"/>
      <inkml:brushProperty name="fitToCurve" value="1"/>
    </inkml:brush>
  </inkml:definitions>
  <inkml:trace contextRef="#ctx0" brushRef="#br0">0 0</inkml:trace>
</inkml:ink>
</file>

<file path=ppt/ink/ink2.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40" units="1/cm"/>
          <inkml:channelProperty channel="Y" name="resolution" value="40" units="1/cm"/>
        </inkml:channelProperties>
      </inkml:inkSource>
      <inkml:timestamp xml:id="ts0" timeString="2008-05-22T07:27:29.781"/>
    </inkml:context>
    <inkml:brush xml:id="br0">
      <inkml:brushProperty name="width" value="0.09701" units="cm"/>
      <inkml:brushProperty name="height" value="0.09701" units="cm"/>
      <inkml:brushProperty name="color" value="#FF0000"/>
      <inkml:brushProperty name="fitToCurve" value="1"/>
    </inkml:brush>
  </inkml:definitions>
  <inkml:trace contextRef="#ctx0" brushRef="#br0">-2147483648-2147483648</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47983AD-CAC7-487D-A678-752D15B4846E}" type="datetimeFigureOut">
              <a:rPr lang="tr-TR" smtClean="0"/>
              <a:t>4.03.2025</a:t>
            </a:fld>
            <a:endParaRPr lang="tr-TR"/>
          </a:p>
        </p:txBody>
      </p:sp>
      <p:sp>
        <p:nvSpPr>
          <p:cNvPr id="4" name="Slayt Görüntüsü Yer Tutucus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A749C45-8D8D-4ADC-BA47-FA3C76B1D753}" type="slidenum">
              <a:rPr lang="tr-TR" smtClean="0"/>
              <a:t>‹#›</a:t>
            </a:fld>
            <a:endParaRPr lang="tr-TR"/>
          </a:p>
        </p:txBody>
      </p:sp>
    </p:spTree>
    <p:extLst>
      <p:ext uri="{BB962C8B-B14F-4D97-AF65-F5344CB8AC3E}">
        <p14:creationId xmlns:p14="http://schemas.microsoft.com/office/powerpoint/2010/main" val="32027689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a:defRPr sz="1600" b="1">
                <a:solidFill>
                  <a:schemeClr val="accent1"/>
                </a:solidFill>
                <a:latin typeface="Albertus" pitchFamily="34" charset="0"/>
                <a:cs typeface="Arial" charset="0"/>
              </a:defRPr>
            </a:lvl1pPr>
            <a:lvl2pPr marL="742950" indent="-285750" defTabSz="908050">
              <a:defRPr sz="1600" b="1">
                <a:solidFill>
                  <a:schemeClr val="accent1"/>
                </a:solidFill>
                <a:latin typeface="Albertus" pitchFamily="34" charset="0"/>
                <a:cs typeface="Arial" charset="0"/>
              </a:defRPr>
            </a:lvl2pPr>
            <a:lvl3pPr marL="1143000" indent="-228600" defTabSz="908050">
              <a:defRPr sz="1600" b="1">
                <a:solidFill>
                  <a:schemeClr val="accent1"/>
                </a:solidFill>
                <a:latin typeface="Albertus" pitchFamily="34" charset="0"/>
                <a:cs typeface="Arial" charset="0"/>
              </a:defRPr>
            </a:lvl3pPr>
            <a:lvl4pPr marL="1600200" indent="-228600" defTabSz="908050">
              <a:defRPr sz="1600" b="1">
                <a:solidFill>
                  <a:schemeClr val="accent1"/>
                </a:solidFill>
                <a:latin typeface="Albertus" pitchFamily="34" charset="0"/>
                <a:cs typeface="Arial" charset="0"/>
              </a:defRPr>
            </a:lvl4pPr>
            <a:lvl5pPr marL="2057400" indent="-228600" defTabSz="908050">
              <a:defRPr sz="1600" b="1">
                <a:solidFill>
                  <a:schemeClr val="accent1"/>
                </a:solidFill>
                <a:latin typeface="Albertus" pitchFamily="34" charset="0"/>
                <a:cs typeface="Arial" charset="0"/>
              </a:defRPr>
            </a:lvl5pPr>
            <a:lvl6pPr marL="25146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6pPr>
            <a:lvl7pPr marL="29718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7pPr>
            <a:lvl8pPr marL="34290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8pPr>
            <a:lvl9pPr marL="38862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9pPr>
          </a:lstStyle>
          <a:p>
            <a:fld id="{294633F9-CA37-44BD-9489-2BE17CD2FB2D}" type="slidenum">
              <a:rPr lang="tr-TR" altLang="tr-TR" sz="1100" b="0" smtClean="0">
                <a:solidFill>
                  <a:schemeClr val="tx1"/>
                </a:solidFill>
                <a:latin typeface="Arial" charset="0"/>
              </a:rPr>
              <a:pPr/>
              <a:t>3</a:t>
            </a:fld>
            <a:endParaRPr lang="tr-TR" altLang="tr-TR" sz="1100" b="0" smtClean="0">
              <a:solidFill>
                <a:schemeClr val="tx1"/>
              </a:solidFill>
              <a:latin typeface="Arial"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a:defRPr sz="1600" b="1">
                <a:solidFill>
                  <a:schemeClr val="accent1"/>
                </a:solidFill>
                <a:latin typeface="Albertus" pitchFamily="34" charset="0"/>
                <a:cs typeface="Arial" charset="0"/>
              </a:defRPr>
            </a:lvl1pPr>
            <a:lvl2pPr marL="742950" indent="-285750" defTabSz="908050">
              <a:defRPr sz="1600" b="1">
                <a:solidFill>
                  <a:schemeClr val="accent1"/>
                </a:solidFill>
                <a:latin typeface="Albertus" pitchFamily="34" charset="0"/>
                <a:cs typeface="Arial" charset="0"/>
              </a:defRPr>
            </a:lvl2pPr>
            <a:lvl3pPr marL="1143000" indent="-228600" defTabSz="908050">
              <a:defRPr sz="1600" b="1">
                <a:solidFill>
                  <a:schemeClr val="accent1"/>
                </a:solidFill>
                <a:latin typeface="Albertus" pitchFamily="34" charset="0"/>
                <a:cs typeface="Arial" charset="0"/>
              </a:defRPr>
            </a:lvl3pPr>
            <a:lvl4pPr marL="1600200" indent="-228600" defTabSz="908050">
              <a:defRPr sz="1600" b="1">
                <a:solidFill>
                  <a:schemeClr val="accent1"/>
                </a:solidFill>
                <a:latin typeface="Albertus" pitchFamily="34" charset="0"/>
                <a:cs typeface="Arial" charset="0"/>
              </a:defRPr>
            </a:lvl4pPr>
            <a:lvl5pPr marL="2057400" indent="-228600" defTabSz="908050">
              <a:defRPr sz="1600" b="1">
                <a:solidFill>
                  <a:schemeClr val="accent1"/>
                </a:solidFill>
                <a:latin typeface="Albertus" pitchFamily="34" charset="0"/>
                <a:cs typeface="Arial" charset="0"/>
              </a:defRPr>
            </a:lvl5pPr>
            <a:lvl6pPr marL="25146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6pPr>
            <a:lvl7pPr marL="29718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7pPr>
            <a:lvl8pPr marL="34290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8pPr>
            <a:lvl9pPr marL="38862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9pPr>
          </a:lstStyle>
          <a:p>
            <a:fld id="{62772DCE-561B-4EDA-BC92-E7838BE70D56}" type="slidenum">
              <a:rPr lang="tr-TR" altLang="tr-TR" sz="1100" b="0" smtClean="0">
                <a:solidFill>
                  <a:schemeClr val="tx1"/>
                </a:solidFill>
                <a:latin typeface="Arial" charset="0"/>
              </a:rPr>
              <a:pPr/>
              <a:t>18</a:t>
            </a:fld>
            <a:endParaRPr lang="tr-TR" altLang="tr-TR" sz="1100" b="0" smtClean="0">
              <a:solidFill>
                <a:schemeClr val="tx1"/>
              </a:solidFill>
              <a:latin typeface="Arial"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a:defRPr sz="1600" b="1">
                <a:solidFill>
                  <a:schemeClr val="accent1"/>
                </a:solidFill>
                <a:latin typeface="Albertus" pitchFamily="34" charset="0"/>
                <a:cs typeface="Arial" charset="0"/>
              </a:defRPr>
            </a:lvl1pPr>
            <a:lvl2pPr marL="742950" indent="-285750" defTabSz="908050">
              <a:defRPr sz="1600" b="1">
                <a:solidFill>
                  <a:schemeClr val="accent1"/>
                </a:solidFill>
                <a:latin typeface="Albertus" pitchFamily="34" charset="0"/>
                <a:cs typeface="Arial" charset="0"/>
              </a:defRPr>
            </a:lvl2pPr>
            <a:lvl3pPr marL="1143000" indent="-228600" defTabSz="908050">
              <a:defRPr sz="1600" b="1">
                <a:solidFill>
                  <a:schemeClr val="accent1"/>
                </a:solidFill>
                <a:latin typeface="Albertus" pitchFamily="34" charset="0"/>
                <a:cs typeface="Arial" charset="0"/>
              </a:defRPr>
            </a:lvl3pPr>
            <a:lvl4pPr marL="1600200" indent="-228600" defTabSz="908050">
              <a:defRPr sz="1600" b="1">
                <a:solidFill>
                  <a:schemeClr val="accent1"/>
                </a:solidFill>
                <a:latin typeface="Albertus" pitchFamily="34" charset="0"/>
                <a:cs typeface="Arial" charset="0"/>
              </a:defRPr>
            </a:lvl4pPr>
            <a:lvl5pPr marL="2057400" indent="-228600" defTabSz="908050">
              <a:defRPr sz="1600" b="1">
                <a:solidFill>
                  <a:schemeClr val="accent1"/>
                </a:solidFill>
                <a:latin typeface="Albertus" pitchFamily="34" charset="0"/>
                <a:cs typeface="Arial" charset="0"/>
              </a:defRPr>
            </a:lvl5pPr>
            <a:lvl6pPr marL="25146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6pPr>
            <a:lvl7pPr marL="29718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7pPr>
            <a:lvl8pPr marL="34290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8pPr>
            <a:lvl9pPr marL="38862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9pPr>
          </a:lstStyle>
          <a:p>
            <a:fld id="{A74DF119-A353-45B7-AB31-4A5C0C0DF537}" type="slidenum">
              <a:rPr lang="tr-TR" altLang="tr-TR" sz="1100" b="0" smtClean="0">
                <a:solidFill>
                  <a:schemeClr val="tx1"/>
                </a:solidFill>
                <a:latin typeface="Arial" charset="0"/>
              </a:rPr>
              <a:pPr/>
              <a:t>19</a:t>
            </a:fld>
            <a:endParaRPr lang="tr-TR" altLang="tr-TR" sz="1100" b="0" smtClean="0">
              <a:solidFill>
                <a:schemeClr val="tx1"/>
              </a:solidFill>
              <a:latin typeface="Arial" charset="0"/>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a:defRPr sz="1600" b="1">
                <a:solidFill>
                  <a:schemeClr val="accent1"/>
                </a:solidFill>
                <a:latin typeface="Albertus" pitchFamily="34" charset="0"/>
                <a:cs typeface="Arial" charset="0"/>
              </a:defRPr>
            </a:lvl1pPr>
            <a:lvl2pPr marL="742950" indent="-285750" defTabSz="908050">
              <a:defRPr sz="1600" b="1">
                <a:solidFill>
                  <a:schemeClr val="accent1"/>
                </a:solidFill>
                <a:latin typeface="Albertus" pitchFamily="34" charset="0"/>
                <a:cs typeface="Arial" charset="0"/>
              </a:defRPr>
            </a:lvl2pPr>
            <a:lvl3pPr marL="1143000" indent="-228600" defTabSz="908050">
              <a:defRPr sz="1600" b="1">
                <a:solidFill>
                  <a:schemeClr val="accent1"/>
                </a:solidFill>
                <a:latin typeface="Albertus" pitchFamily="34" charset="0"/>
                <a:cs typeface="Arial" charset="0"/>
              </a:defRPr>
            </a:lvl3pPr>
            <a:lvl4pPr marL="1600200" indent="-228600" defTabSz="908050">
              <a:defRPr sz="1600" b="1">
                <a:solidFill>
                  <a:schemeClr val="accent1"/>
                </a:solidFill>
                <a:latin typeface="Albertus" pitchFamily="34" charset="0"/>
                <a:cs typeface="Arial" charset="0"/>
              </a:defRPr>
            </a:lvl4pPr>
            <a:lvl5pPr marL="2057400" indent="-228600" defTabSz="908050">
              <a:defRPr sz="1600" b="1">
                <a:solidFill>
                  <a:schemeClr val="accent1"/>
                </a:solidFill>
                <a:latin typeface="Albertus" pitchFamily="34" charset="0"/>
                <a:cs typeface="Arial" charset="0"/>
              </a:defRPr>
            </a:lvl5pPr>
            <a:lvl6pPr marL="25146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6pPr>
            <a:lvl7pPr marL="29718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7pPr>
            <a:lvl8pPr marL="34290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8pPr>
            <a:lvl9pPr marL="38862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9pPr>
          </a:lstStyle>
          <a:p>
            <a:fld id="{A74DF119-A353-45B7-AB31-4A5C0C0DF537}" type="slidenum">
              <a:rPr lang="tr-TR" altLang="tr-TR" sz="1100" b="0" smtClean="0">
                <a:solidFill>
                  <a:schemeClr val="tx1"/>
                </a:solidFill>
                <a:latin typeface="Arial" charset="0"/>
              </a:rPr>
              <a:pPr/>
              <a:t>20</a:t>
            </a:fld>
            <a:endParaRPr lang="tr-TR" altLang="tr-TR" sz="1100" b="0" smtClean="0">
              <a:solidFill>
                <a:schemeClr val="tx1"/>
              </a:solidFill>
              <a:latin typeface="Arial" charset="0"/>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a:defRPr sz="1600" b="1">
                <a:solidFill>
                  <a:schemeClr val="accent1"/>
                </a:solidFill>
                <a:latin typeface="Albertus" pitchFamily="34" charset="0"/>
                <a:cs typeface="Arial" charset="0"/>
              </a:defRPr>
            </a:lvl1pPr>
            <a:lvl2pPr marL="742950" indent="-285750" defTabSz="908050">
              <a:defRPr sz="1600" b="1">
                <a:solidFill>
                  <a:schemeClr val="accent1"/>
                </a:solidFill>
                <a:latin typeface="Albertus" pitchFamily="34" charset="0"/>
                <a:cs typeface="Arial" charset="0"/>
              </a:defRPr>
            </a:lvl2pPr>
            <a:lvl3pPr marL="1143000" indent="-228600" defTabSz="908050">
              <a:defRPr sz="1600" b="1">
                <a:solidFill>
                  <a:schemeClr val="accent1"/>
                </a:solidFill>
                <a:latin typeface="Albertus" pitchFamily="34" charset="0"/>
                <a:cs typeface="Arial" charset="0"/>
              </a:defRPr>
            </a:lvl3pPr>
            <a:lvl4pPr marL="1600200" indent="-228600" defTabSz="908050">
              <a:defRPr sz="1600" b="1">
                <a:solidFill>
                  <a:schemeClr val="accent1"/>
                </a:solidFill>
                <a:latin typeface="Albertus" pitchFamily="34" charset="0"/>
                <a:cs typeface="Arial" charset="0"/>
              </a:defRPr>
            </a:lvl4pPr>
            <a:lvl5pPr marL="2057400" indent="-228600" defTabSz="908050">
              <a:defRPr sz="1600" b="1">
                <a:solidFill>
                  <a:schemeClr val="accent1"/>
                </a:solidFill>
                <a:latin typeface="Albertus" pitchFamily="34" charset="0"/>
                <a:cs typeface="Arial" charset="0"/>
              </a:defRPr>
            </a:lvl5pPr>
            <a:lvl6pPr marL="25146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6pPr>
            <a:lvl7pPr marL="29718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7pPr>
            <a:lvl8pPr marL="34290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8pPr>
            <a:lvl9pPr marL="38862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9pPr>
          </a:lstStyle>
          <a:p>
            <a:fld id="{294633F9-CA37-44BD-9489-2BE17CD2FB2D}" type="slidenum">
              <a:rPr lang="tr-TR" altLang="tr-TR" sz="1100" b="0" smtClean="0">
                <a:solidFill>
                  <a:schemeClr val="tx1"/>
                </a:solidFill>
                <a:latin typeface="Arial" charset="0"/>
              </a:rPr>
              <a:pPr/>
              <a:t>4</a:t>
            </a:fld>
            <a:endParaRPr lang="tr-TR" altLang="tr-TR" sz="1100" b="0" smtClean="0">
              <a:solidFill>
                <a:schemeClr val="tx1"/>
              </a:solidFill>
              <a:latin typeface="Arial"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a:defRPr sz="1600" b="1">
                <a:solidFill>
                  <a:schemeClr val="accent1"/>
                </a:solidFill>
                <a:latin typeface="Albertus" pitchFamily="34" charset="0"/>
                <a:cs typeface="Arial" charset="0"/>
              </a:defRPr>
            </a:lvl1pPr>
            <a:lvl2pPr marL="742950" indent="-285750" defTabSz="908050">
              <a:defRPr sz="1600" b="1">
                <a:solidFill>
                  <a:schemeClr val="accent1"/>
                </a:solidFill>
                <a:latin typeface="Albertus" pitchFamily="34" charset="0"/>
                <a:cs typeface="Arial" charset="0"/>
              </a:defRPr>
            </a:lvl2pPr>
            <a:lvl3pPr marL="1143000" indent="-228600" defTabSz="908050">
              <a:defRPr sz="1600" b="1">
                <a:solidFill>
                  <a:schemeClr val="accent1"/>
                </a:solidFill>
                <a:latin typeface="Albertus" pitchFamily="34" charset="0"/>
                <a:cs typeface="Arial" charset="0"/>
              </a:defRPr>
            </a:lvl3pPr>
            <a:lvl4pPr marL="1600200" indent="-228600" defTabSz="908050">
              <a:defRPr sz="1600" b="1">
                <a:solidFill>
                  <a:schemeClr val="accent1"/>
                </a:solidFill>
                <a:latin typeface="Albertus" pitchFamily="34" charset="0"/>
                <a:cs typeface="Arial" charset="0"/>
              </a:defRPr>
            </a:lvl4pPr>
            <a:lvl5pPr marL="2057400" indent="-228600" defTabSz="908050">
              <a:defRPr sz="1600" b="1">
                <a:solidFill>
                  <a:schemeClr val="accent1"/>
                </a:solidFill>
                <a:latin typeface="Albertus" pitchFamily="34" charset="0"/>
                <a:cs typeface="Arial" charset="0"/>
              </a:defRPr>
            </a:lvl5pPr>
            <a:lvl6pPr marL="25146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6pPr>
            <a:lvl7pPr marL="29718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7pPr>
            <a:lvl8pPr marL="34290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8pPr>
            <a:lvl9pPr marL="38862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9pPr>
          </a:lstStyle>
          <a:p>
            <a:fld id="{C2F4489B-BE6E-4378-BE1A-A05E26FF944F}" type="slidenum">
              <a:rPr lang="tr-TR" altLang="tr-TR" sz="1100" b="0" smtClean="0">
                <a:solidFill>
                  <a:schemeClr val="tx1"/>
                </a:solidFill>
                <a:latin typeface="Arial" charset="0"/>
              </a:rPr>
              <a:pPr/>
              <a:t>5</a:t>
            </a:fld>
            <a:endParaRPr lang="tr-TR" altLang="tr-TR" sz="1100" b="0" smtClean="0">
              <a:solidFill>
                <a:schemeClr val="tx1"/>
              </a:solidFill>
              <a:latin typeface="Arial" charset="0"/>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a:defRPr sz="1600" b="1">
                <a:solidFill>
                  <a:schemeClr val="accent1"/>
                </a:solidFill>
                <a:latin typeface="Albertus" pitchFamily="34" charset="0"/>
                <a:cs typeface="Arial" charset="0"/>
              </a:defRPr>
            </a:lvl1pPr>
            <a:lvl2pPr marL="742950" indent="-285750" defTabSz="908050">
              <a:defRPr sz="1600" b="1">
                <a:solidFill>
                  <a:schemeClr val="accent1"/>
                </a:solidFill>
                <a:latin typeface="Albertus" pitchFamily="34" charset="0"/>
                <a:cs typeface="Arial" charset="0"/>
              </a:defRPr>
            </a:lvl2pPr>
            <a:lvl3pPr marL="1143000" indent="-228600" defTabSz="908050">
              <a:defRPr sz="1600" b="1">
                <a:solidFill>
                  <a:schemeClr val="accent1"/>
                </a:solidFill>
                <a:latin typeface="Albertus" pitchFamily="34" charset="0"/>
                <a:cs typeface="Arial" charset="0"/>
              </a:defRPr>
            </a:lvl3pPr>
            <a:lvl4pPr marL="1600200" indent="-228600" defTabSz="908050">
              <a:defRPr sz="1600" b="1">
                <a:solidFill>
                  <a:schemeClr val="accent1"/>
                </a:solidFill>
                <a:latin typeface="Albertus" pitchFamily="34" charset="0"/>
                <a:cs typeface="Arial" charset="0"/>
              </a:defRPr>
            </a:lvl4pPr>
            <a:lvl5pPr marL="2057400" indent="-228600" defTabSz="908050">
              <a:defRPr sz="1600" b="1">
                <a:solidFill>
                  <a:schemeClr val="accent1"/>
                </a:solidFill>
                <a:latin typeface="Albertus" pitchFamily="34" charset="0"/>
                <a:cs typeface="Arial" charset="0"/>
              </a:defRPr>
            </a:lvl5pPr>
            <a:lvl6pPr marL="25146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6pPr>
            <a:lvl7pPr marL="29718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7pPr>
            <a:lvl8pPr marL="34290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8pPr>
            <a:lvl9pPr marL="38862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9pPr>
          </a:lstStyle>
          <a:p>
            <a:fld id="{914F8859-DE2B-483B-BF7E-2BC1870A98AD}" type="slidenum">
              <a:rPr lang="tr-TR" altLang="tr-TR" sz="1100" b="0" smtClean="0">
                <a:solidFill>
                  <a:schemeClr val="tx1"/>
                </a:solidFill>
                <a:latin typeface="Arial" charset="0"/>
              </a:rPr>
              <a:pPr/>
              <a:t>8</a:t>
            </a:fld>
            <a:endParaRPr lang="tr-TR" altLang="tr-TR" sz="1100" b="0" smtClean="0">
              <a:solidFill>
                <a:schemeClr val="tx1"/>
              </a:solidFill>
              <a:latin typeface="Arial" charset="0"/>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a:defRPr sz="1600" b="1">
                <a:solidFill>
                  <a:schemeClr val="accent1"/>
                </a:solidFill>
                <a:latin typeface="Albertus" pitchFamily="34" charset="0"/>
                <a:cs typeface="Arial" charset="0"/>
              </a:defRPr>
            </a:lvl1pPr>
            <a:lvl2pPr marL="742950" indent="-285750" defTabSz="908050">
              <a:defRPr sz="1600" b="1">
                <a:solidFill>
                  <a:schemeClr val="accent1"/>
                </a:solidFill>
                <a:latin typeface="Albertus" pitchFamily="34" charset="0"/>
                <a:cs typeface="Arial" charset="0"/>
              </a:defRPr>
            </a:lvl2pPr>
            <a:lvl3pPr marL="1143000" indent="-228600" defTabSz="908050">
              <a:defRPr sz="1600" b="1">
                <a:solidFill>
                  <a:schemeClr val="accent1"/>
                </a:solidFill>
                <a:latin typeface="Albertus" pitchFamily="34" charset="0"/>
                <a:cs typeface="Arial" charset="0"/>
              </a:defRPr>
            </a:lvl3pPr>
            <a:lvl4pPr marL="1600200" indent="-228600" defTabSz="908050">
              <a:defRPr sz="1600" b="1">
                <a:solidFill>
                  <a:schemeClr val="accent1"/>
                </a:solidFill>
                <a:latin typeface="Albertus" pitchFamily="34" charset="0"/>
                <a:cs typeface="Arial" charset="0"/>
              </a:defRPr>
            </a:lvl4pPr>
            <a:lvl5pPr marL="2057400" indent="-228600" defTabSz="908050">
              <a:defRPr sz="1600" b="1">
                <a:solidFill>
                  <a:schemeClr val="accent1"/>
                </a:solidFill>
                <a:latin typeface="Albertus" pitchFamily="34" charset="0"/>
                <a:cs typeface="Arial" charset="0"/>
              </a:defRPr>
            </a:lvl5pPr>
            <a:lvl6pPr marL="25146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6pPr>
            <a:lvl7pPr marL="29718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7pPr>
            <a:lvl8pPr marL="34290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8pPr>
            <a:lvl9pPr marL="38862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9pPr>
          </a:lstStyle>
          <a:p>
            <a:fld id="{F307DF3C-A26D-4B61-93F5-DABFAA2A9624}" type="slidenum">
              <a:rPr lang="tr-TR" altLang="tr-TR" sz="1100" b="0" smtClean="0">
                <a:solidFill>
                  <a:schemeClr val="tx1"/>
                </a:solidFill>
                <a:latin typeface="Arial" charset="0"/>
              </a:rPr>
              <a:pPr/>
              <a:t>9</a:t>
            </a:fld>
            <a:endParaRPr lang="tr-TR" altLang="tr-TR" sz="1100" b="0" smtClean="0">
              <a:solidFill>
                <a:schemeClr val="tx1"/>
              </a:solidFill>
              <a:latin typeface="Arial" charset="0"/>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a:defRPr sz="1600" b="1">
                <a:solidFill>
                  <a:schemeClr val="accent1"/>
                </a:solidFill>
                <a:latin typeface="Albertus" pitchFamily="34" charset="0"/>
                <a:cs typeface="Arial" charset="0"/>
              </a:defRPr>
            </a:lvl1pPr>
            <a:lvl2pPr marL="742950" indent="-285750" defTabSz="908050">
              <a:defRPr sz="1600" b="1">
                <a:solidFill>
                  <a:schemeClr val="accent1"/>
                </a:solidFill>
                <a:latin typeface="Albertus" pitchFamily="34" charset="0"/>
                <a:cs typeface="Arial" charset="0"/>
              </a:defRPr>
            </a:lvl2pPr>
            <a:lvl3pPr marL="1143000" indent="-228600" defTabSz="908050">
              <a:defRPr sz="1600" b="1">
                <a:solidFill>
                  <a:schemeClr val="accent1"/>
                </a:solidFill>
                <a:latin typeface="Albertus" pitchFamily="34" charset="0"/>
                <a:cs typeface="Arial" charset="0"/>
              </a:defRPr>
            </a:lvl3pPr>
            <a:lvl4pPr marL="1600200" indent="-228600" defTabSz="908050">
              <a:defRPr sz="1600" b="1">
                <a:solidFill>
                  <a:schemeClr val="accent1"/>
                </a:solidFill>
                <a:latin typeface="Albertus" pitchFamily="34" charset="0"/>
                <a:cs typeface="Arial" charset="0"/>
              </a:defRPr>
            </a:lvl4pPr>
            <a:lvl5pPr marL="2057400" indent="-228600" defTabSz="908050">
              <a:defRPr sz="1600" b="1">
                <a:solidFill>
                  <a:schemeClr val="accent1"/>
                </a:solidFill>
                <a:latin typeface="Albertus" pitchFamily="34" charset="0"/>
                <a:cs typeface="Arial" charset="0"/>
              </a:defRPr>
            </a:lvl5pPr>
            <a:lvl6pPr marL="25146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6pPr>
            <a:lvl7pPr marL="29718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7pPr>
            <a:lvl8pPr marL="34290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8pPr>
            <a:lvl9pPr marL="38862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9pPr>
          </a:lstStyle>
          <a:p>
            <a:fld id="{F307DF3C-A26D-4B61-93F5-DABFAA2A9624}" type="slidenum">
              <a:rPr lang="tr-TR" altLang="tr-TR" sz="1100" b="0" smtClean="0">
                <a:solidFill>
                  <a:schemeClr val="tx1"/>
                </a:solidFill>
                <a:latin typeface="Arial" charset="0"/>
              </a:rPr>
              <a:pPr/>
              <a:t>10</a:t>
            </a:fld>
            <a:endParaRPr lang="tr-TR" altLang="tr-TR" sz="1100" b="0" smtClean="0">
              <a:solidFill>
                <a:schemeClr val="tx1"/>
              </a:solidFill>
              <a:latin typeface="Arial" charset="0"/>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a:defRPr sz="1600" b="1">
                <a:solidFill>
                  <a:schemeClr val="accent1"/>
                </a:solidFill>
                <a:latin typeface="Albertus" pitchFamily="34" charset="0"/>
                <a:cs typeface="Arial" charset="0"/>
              </a:defRPr>
            </a:lvl1pPr>
            <a:lvl2pPr marL="742950" indent="-285750" defTabSz="908050">
              <a:defRPr sz="1600" b="1">
                <a:solidFill>
                  <a:schemeClr val="accent1"/>
                </a:solidFill>
                <a:latin typeface="Albertus" pitchFamily="34" charset="0"/>
                <a:cs typeface="Arial" charset="0"/>
              </a:defRPr>
            </a:lvl2pPr>
            <a:lvl3pPr marL="1143000" indent="-228600" defTabSz="908050">
              <a:defRPr sz="1600" b="1">
                <a:solidFill>
                  <a:schemeClr val="accent1"/>
                </a:solidFill>
                <a:latin typeface="Albertus" pitchFamily="34" charset="0"/>
                <a:cs typeface="Arial" charset="0"/>
              </a:defRPr>
            </a:lvl3pPr>
            <a:lvl4pPr marL="1600200" indent="-228600" defTabSz="908050">
              <a:defRPr sz="1600" b="1">
                <a:solidFill>
                  <a:schemeClr val="accent1"/>
                </a:solidFill>
                <a:latin typeface="Albertus" pitchFamily="34" charset="0"/>
                <a:cs typeface="Arial" charset="0"/>
              </a:defRPr>
            </a:lvl4pPr>
            <a:lvl5pPr marL="2057400" indent="-228600" defTabSz="908050">
              <a:defRPr sz="1600" b="1">
                <a:solidFill>
                  <a:schemeClr val="accent1"/>
                </a:solidFill>
                <a:latin typeface="Albertus" pitchFamily="34" charset="0"/>
                <a:cs typeface="Arial" charset="0"/>
              </a:defRPr>
            </a:lvl5pPr>
            <a:lvl6pPr marL="25146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6pPr>
            <a:lvl7pPr marL="29718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7pPr>
            <a:lvl8pPr marL="34290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8pPr>
            <a:lvl9pPr marL="38862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9pPr>
          </a:lstStyle>
          <a:p>
            <a:fld id="{6FC90A70-10CC-495D-9C07-E582EB8E8A95}" type="slidenum">
              <a:rPr lang="tr-TR" altLang="tr-TR" sz="1100" b="0" smtClean="0">
                <a:solidFill>
                  <a:schemeClr val="tx1"/>
                </a:solidFill>
                <a:latin typeface="Arial" charset="0"/>
              </a:rPr>
              <a:pPr/>
              <a:t>11</a:t>
            </a:fld>
            <a:endParaRPr lang="tr-TR" altLang="tr-TR" sz="1100" b="0" smtClean="0">
              <a:solidFill>
                <a:schemeClr val="tx1"/>
              </a:solidFill>
              <a:latin typeface="Arial" charset="0"/>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a:defRPr sz="1600" b="1">
                <a:solidFill>
                  <a:schemeClr val="accent1"/>
                </a:solidFill>
                <a:latin typeface="Albertus" pitchFamily="34" charset="0"/>
                <a:cs typeface="Arial" charset="0"/>
              </a:defRPr>
            </a:lvl1pPr>
            <a:lvl2pPr marL="742950" indent="-285750" defTabSz="908050">
              <a:defRPr sz="1600" b="1">
                <a:solidFill>
                  <a:schemeClr val="accent1"/>
                </a:solidFill>
                <a:latin typeface="Albertus" pitchFamily="34" charset="0"/>
                <a:cs typeface="Arial" charset="0"/>
              </a:defRPr>
            </a:lvl2pPr>
            <a:lvl3pPr marL="1143000" indent="-228600" defTabSz="908050">
              <a:defRPr sz="1600" b="1">
                <a:solidFill>
                  <a:schemeClr val="accent1"/>
                </a:solidFill>
                <a:latin typeface="Albertus" pitchFamily="34" charset="0"/>
                <a:cs typeface="Arial" charset="0"/>
              </a:defRPr>
            </a:lvl3pPr>
            <a:lvl4pPr marL="1600200" indent="-228600" defTabSz="908050">
              <a:defRPr sz="1600" b="1">
                <a:solidFill>
                  <a:schemeClr val="accent1"/>
                </a:solidFill>
                <a:latin typeface="Albertus" pitchFamily="34" charset="0"/>
                <a:cs typeface="Arial" charset="0"/>
              </a:defRPr>
            </a:lvl4pPr>
            <a:lvl5pPr marL="2057400" indent="-228600" defTabSz="908050">
              <a:defRPr sz="1600" b="1">
                <a:solidFill>
                  <a:schemeClr val="accent1"/>
                </a:solidFill>
                <a:latin typeface="Albertus" pitchFamily="34" charset="0"/>
                <a:cs typeface="Arial" charset="0"/>
              </a:defRPr>
            </a:lvl5pPr>
            <a:lvl6pPr marL="25146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6pPr>
            <a:lvl7pPr marL="29718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7pPr>
            <a:lvl8pPr marL="34290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8pPr>
            <a:lvl9pPr marL="38862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9pPr>
          </a:lstStyle>
          <a:p>
            <a:fld id="{3B23588E-D1A6-4508-84FF-3828BDF883B4}" type="slidenum">
              <a:rPr lang="tr-TR" altLang="tr-TR" sz="1100" b="0" smtClean="0">
                <a:solidFill>
                  <a:schemeClr val="tx1"/>
                </a:solidFill>
                <a:latin typeface="Arial" charset="0"/>
              </a:rPr>
              <a:pPr/>
              <a:t>14</a:t>
            </a:fld>
            <a:endParaRPr lang="tr-TR" altLang="tr-TR" sz="1100" b="0" smtClean="0">
              <a:solidFill>
                <a:schemeClr val="tx1"/>
              </a:solidFill>
              <a:latin typeface="Arial" charset="0"/>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a:defRPr sz="1600" b="1">
                <a:solidFill>
                  <a:schemeClr val="accent1"/>
                </a:solidFill>
                <a:latin typeface="Albertus" pitchFamily="34" charset="0"/>
                <a:cs typeface="Arial" charset="0"/>
              </a:defRPr>
            </a:lvl1pPr>
            <a:lvl2pPr marL="742950" indent="-285750" defTabSz="908050">
              <a:defRPr sz="1600" b="1">
                <a:solidFill>
                  <a:schemeClr val="accent1"/>
                </a:solidFill>
                <a:latin typeface="Albertus" pitchFamily="34" charset="0"/>
                <a:cs typeface="Arial" charset="0"/>
              </a:defRPr>
            </a:lvl2pPr>
            <a:lvl3pPr marL="1143000" indent="-228600" defTabSz="908050">
              <a:defRPr sz="1600" b="1">
                <a:solidFill>
                  <a:schemeClr val="accent1"/>
                </a:solidFill>
                <a:latin typeface="Albertus" pitchFamily="34" charset="0"/>
                <a:cs typeface="Arial" charset="0"/>
              </a:defRPr>
            </a:lvl3pPr>
            <a:lvl4pPr marL="1600200" indent="-228600" defTabSz="908050">
              <a:defRPr sz="1600" b="1">
                <a:solidFill>
                  <a:schemeClr val="accent1"/>
                </a:solidFill>
                <a:latin typeface="Albertus" pitchFamily="34" charset="0"/>
                <a:cs typeface="Arial" charset="0"/>
              </a:defRPr>
            </a:lvl4pPr>
            <a:lvl5pPr marL="2057400" indent="-228600" defTabSz="908050">
              <a:defRPr sz="1600" b="1">
                <a:solidFill>
                  <a:schemeClr val="accent1"/>
                </a:solidFill>
                <a:latin typeface="Albertus" pitchFamily="34" charset="0"/>
                <a:cs typeface="Arial" charset="0"/>
              </a:defRPr>
            </a:lvl5pPr>
            <a:lvl6pPr marL="25146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6pPr>
            <a:lvl7pPr marL="29718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7pPr>
            <a:lvl8pPr marL="34290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8pPr>
            <a:lvl9pPr marL="38862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9pPr>
          </a:lstStyle>
          <a:p>
            <a:fld id="{3B23588E-D1A6-4508-84FF-3828BDF883B4}" type="slidenum">
              <a:rPr lang="tr-TR" altLang="tr-TR" sz="1100" b="0" smtClean="0">
                <a:solidFill>
                  <a:schemeClr val="tx1"/>
                </a:solidFill>
                <a:latin typeface="Arial" charset="0"/>
              </a:rPr>
              <a:pPr/>
              <a:t>15</a:t>
            </a:fld>
            <a:endParaRPr lang="tr-TR" altLang="tr-TR" sz="1100" b="0" smtClean="0">
              <a:solidFill>
                <a:schemeClr val="tx1"/>
              </a:solidFill>
              <a:latin typeface="Arial" charset="0"/>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4.03.2025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598575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F36B85B7-8636-0C4C-B77F-113F5C6F65B4}" type="datetimeFigureOut">
              <a:rPr lang="tr-TR" smtClean="0"/>
              <a:t>4.03.2025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2955303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F36B85B7-8636-0C4C-B77F-113F5C6F65B4}" type="datetimeFigureOut">
              <a:rPr lang="tr-TR" smtClean="0"/>
              <a:t>4.03.2025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3134550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4.03.2025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356334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4.03.2025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70265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tr-TR"/>
              <a:t>Asıl metin stillerini düzenle
İkinci düzey
Üçüncü düzey
Dördüncü düzey
Beşinci düzey</a:t>
            </a:r>
            <a:endParaRPr lang="en-US" dirty="0"/>
          </a:p>
        </p:txBody>
      </p:sp>
      <p:sp>
        <p:nvSpPr>
          <p:cNvPr id="8" name="Date Placeholder 7"/>
          <p:cNvSpPr>
            <a:spLocks noGrp="1"/>
          </p:cNvSpPr>
          <p:nvPr>
            <p:ph type="dt" sz="half" idx="10"/>
          </p:nvPr>
        </p:nvSpPr>
        <p:spPr/>
        <p:txBody>
          <a:bodyPr/>
          <a:lstStyle/>
          <a:p>
            <a:fld id="{F36B85B7-8636-0C4C-B77F-113F5C6F65B4}" type="datetimeFigureOut">
              <a:rPr lang="tr-TR" smtClean="0"/>
              <a:t>4.03.2025</a:t>
            </a:fld>
            <a:endParaRPr lang="tr-TR"/>
          </a:p>
        </p:txBody>
      </p:sp>
      <p:sp>
        <p:nvSpPr>
          <p:cNvPr id="9" name="Footer Placeholder 8"/>
          <p:cNvSpPr>
            <a:spLocks noGrp="1"/>
          </p:cNvSpPr>
          <p:nvPr>
            <p:ph type="ftr" sz="quarter" idx="11"/>
          </p:nvPr>
        </p:nvSpPr>
        <p:spPr/>
        <p:txBody>
          <a:bodyPr/>
          <a:lstStyle/>
          <a:p>
            <a:endParaRPr lang="tr-TR"/>
          </a:p>
        </p:txBody>
      </p:sp>
      <p:sp>
        <p:nvSpPr>
          <p:cNvPr id="10" name="Slide Number Placeholder 9"/>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2059619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1583436" y="3143250"/>
            <a:ext cx="4270248" cy="2596776"/>
          </a:xfrm>
        </p:spPr>
        <p:txBody>
          <a:body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tr-TR"/>
              <a:t>Asıl metin stillerini düzenle
İkinci düzey
Üçüncü düzey
Dördüncü düzey
Beşinci düzey</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4.03.2025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
        <p:nvSpPr>
          <p:cNvPr id="10" name="Title 9"/>
          <p:cNvSpPr>
            <a:spLocks noGrp="1"/>
          </p:cNvSpPr>
          <p:nvPr>
            <p:ph type="title"/>
          </p:nvPr>
        </p:nvSpPr>
        <p:spPr/>
        <p:txBody>
          <a:bodyPr/>
          <a:lstStyle/>
          <a:p>
            <a:r>
              <a:rPr lang="tr-TR"/>
              <a:t>Asıl başlık stilini düzenlemek için tıklayın</a:t>
            </a:r>
            <a:endParaRPr lang="en-US" dirty="0"/>
          </a:p>
        </p:txBody>
      </p:sp>
    </p:spTree>
    <p:extLst>
      <p:ext uri="{BB962C8B-B14F-4D97-AF65-F5344CB8AC3E}">
        <p14:creationId xmlns:p14="http://schemas.microsoft.com/office/powerpoint/2010/main" val="1940017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F36B85B7-8636-0C4C-B77F-113F5C6F65B4}" type="datetimeFigureOut">
              <a:rPr lang="tr-TR" smtClean="0"/>
              <a:t>4.03.2025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3890565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6B85B7-8636-0C4C-B77F-113F5C6F65B4}" type="datetimeFigureOut">
              <a:rPr lang="tr-TR" smtClean="0"/>
              <a:t>4.03.2025</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313748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9" name="Date Placeholder 8"/>
          <p:cNvSpPr>
            <a:spLocks noGrp="1"/>
          </p:cNvSpPr>
          <p:nvPr>
            <p:ph type="dt" sz="half" idx="10"/>
          </p:nvPr>
        </p:nvSpPr>
        <p:spPr/>
        <p:txBody>
          <a:bodyPr/>
          <a:lstStyle/>
          <a:p>
            <a:fld id="{F36B85B7-8636-0C4C-B77F-113F5C6F65B4}" type="datetimeFigureOut">
              <a:rPr lang="tr-TR" smtClean="0"/>
              <a:t>4.03.2025</a:t>
            </a:fld>
            <a:endParaRPr lang="tr-TR"/>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tr-TR"/>
          </a:p>
        </p:txBody>
      </p:sp>
      <p:sp>
        <p:nvSpPr>
          <p:cNvPr id="11" name="Slide Number Placeholder 10"/>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81421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F36B85B7-8636-0C4C-B77F-113F5C6F65B4}" type="datetimeFigureOut">
              <a:rPr lang="tr-TR" smtClean="0"/>
              <a:t>4.03.2025</a:t>
            </a:fld>
            <a:endParaRPr lang="tr-TR"/>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tr-TR"/>
          </a:p>
        </p:txBody>
      </p:sp>
      <p:sp>
        <p:nvSpPr>
          <p:cNvPr id="10" name="Slide Number Placeholder 9"/>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531554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F36B85B7-8636-0C4C-B77F-113F5C6F65B4}" type="datetimeFigureOut">
              <a:rPr lang="tr-TR" smtClean="0"/>
              <a:t>4.03.2025</a:t>
            </a:fld>
            <a:endParaRPr lang="tr-TR"/>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tr-TR"/>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90820359-39E2-2248-9560-4F01914582F6}" type="slidenum">
              <a:rPr lang="tr-TR" smtClean="0"/>
              <a:t>‹#›</a:t>
            </a:fld>
            <a:endParaRPr lang="tr-TR"/>
          </a:p>
        </p:txBody>
      </p:sp>
    </p:spTree>
    <p:extLst>
      <p:ext uri="{BB962C8B-B14F-4D97-AF65-F5344CB8AC3E}">
        <p14:creationId xmlns:p14="http://schemas.microsoft.com/office/powerpoint/2010/main" val="276131376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clipboard/media/image2.emf"/></Relationships>
</file>

<file path=ppt/slides/_rels/slide4.xml.rels><?xml version="1.0" encoding="UTF-8" standalone="yes"?>
<Relationships xmlns="http://schemas.openxmlformats.org/package/2006/relationships"><Relationship Id="rId3" Type="http://schemas.openxmlformats.org/officeDocument/2006/relationships/customXml" Target="../ink/ink2.xm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clipboard/media/image2.emf"/></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2C34D7D2-4820-3546-9D0D-836CDB550997}"/>
              </a:ext>
            </a:extLst>
          </p:cNvPr>
          <p:cNvSpPr>
            <a:spLocks noGrp="1"/>
          </p:cNvSpPr>
          <p:nvPr>
            <p:ph type="ctrTitle"/>
          </p:nvPr>
        </p:nvSpPr>
        <p:spPr/>
        <p:txBody>
          <a:bodyPr>
            <a:normAutofit/>
          </a:bodyPr>
          <a:lstStyle/>
          <a:p>
            <a:r>
              <a:rPr lang="tr-TR" cap="none" dirty="0" smtClean="0">
                <a:solidFill>
                  <a:schemeClr val="accent2">
                    <a:lumMod val="50000"/>
                  </a:schemeClr>
                </a:solidFill>
              </a:rPr>
              <a:t>BANKACILIK HUKUKU</a:t>
            </a:r>
            <a:endParaRPr lang="tr-TR" cap="none" dirty="0">
              <a:solidFill>
                <a:schemeClr val="accent2">
                  <a:lumMod val="50000"/>
                </a:schemeClr>
              </a:solidFill>
            </a:endParaRPr>
          </a:p>
        </p:txBody>
      </p:sp>
      <p:sp>
        <p:nvSpPr>
          <p:cNvPr id="6" name="Alt Başlık 5"/>
          <p:cNvSpPr>
            <a:spLocks noGrp="1"/>
          </p:cNvSpPr>
          <p:nvPr>
            <p:ph type="subTitle" idx="1"/>
          </p:nvPr>
        </p:nvSpPr>
        <p:spPr/>
        <p:txBody>
          <a:bodyPr/>
          <a:lstStyle/>
          <a:p>
            <a:pPr algn="r"/>
            <a:r>
              <a:rPr lang="tr-TR" dirty="0" smtClean="0">
                <a:solidFill>
                  <a:schemeClr val="accent2">
                    <a:lumMod val="50000"/>
                  </a:schemeClr>
                </a:solidFill>
              </a:rPr>
              <a:t>BANKALARDA KURUMSAL YÖNETİM</a:t>
            </a:r>
            <a:endParaRPr lang="tr-TR" dirty="0"/>
          </a:p>
        </p:txBody>
      </p:sp>
      <p:pic>
        <p:nvPicPr>
          <p:cNvPr id="4" name="Resim 3">
            <a:extLst>
              <a:ext uri="{FF2B5EF4-FFF2-40B4-BE49-F238E27FC236}">
                <a16:creationId xmlns:a16="http://schemas.microsoft.com/office/drawing/2014/main" xmln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75293" y="196088"/>
            <a:ext cx="6016707" cy="1351135"/>
          </a:xfrm>
          <a:prstGeom prst="rect">
            <a:avLst/>
          </a:prstGeom>
        </p:spPr>
      </p:pic>
    </p:spTree>
    <p:extLst>
      <p:ext uri="{BB962C8B-B14F-4D97-AF65-F5344CB8AC3E}">
        <p14:creationId xmlns:p14="http://schemas.microsoft.com/office/powerpoint/2010/main" val="1452308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fontAlgn="auto" hangingPunct="1">
              <a:spcAft>
                <a:spcPts val="0"/>
              </a:spcAft>
              <a:defRPr/>
            </a:pPr>
            <a:r>
              <a:rPr lang="tr-TR" cap="none" dirty="0" smtClean="0">
                <a:solidFill>
                  <a:schemeClr val="tx1"/>
                </a:solidFill>
              </a:rPr>
              <a:t>Banka Yönetim Kurulu</a:t>
            </a:r>
          </a:p>
        </p:txBody>
      </p:sp>
      <p:sp>
        <p:nvSpPr>
          <p:cNvPr id="8195" name="Rectangle 3"/>
          <p:cNvSpPr>
            <a:spLocks noGrp="1" noChangeArrowheads="1"/>
          </p:cNvSpPr>
          <p:nvPr>
            <p:ph idx="1"/>
          </p:nvPr>
        </p:nvSpPr>
        <p:spPr/>
        <p:txBody>
          <a:bodyPr rtlCol="0">
            <a:noAutofit/>
          </a:bodyPr>
          <a:lstStyle/>
          <a:p>
            <a:pPr marL="182880" indent="-182880" algn="just">
              <a:defRPr/>
            </a:pPr>
            <a:r>
              <a:rPr lang="tr-TR" sz="2000" dirty="0"/>
              <a:t>Yönetim kurulu üyelerinin bu Kanun’un 8. maddesinin birinci fıkrasının (a), (b), (c) ve (d) bentlerinde belirtilen şartları taşıması gerekir; </a:t>
            </a:r>
            <a:endParaRPr lang="tr-TR" sz="2000" dirty="0" smtClean="0"/>
          </a:p>
          <a:p>
            <a:pPr marL="182880" indent="-182880" algn="just">
              <a:defRPr/>
            </a:pPr>
            <a:r>
              <a:rPr lang="tr-TR" sz="2000" dirty="0" smtClean="0"/>
              <a:t>a</a:t>
            </a:r>
            <a:r>
              <a:rPr lang="tr-TR" sz="2000" dirty="0"/>
              <a:t>) Müflis olmamak, konkordato ilan etmiş olmamak, hakkında iflas erteleme kararı verilmiş olmamak, </a:t>
            </a:r>
            <a:endParaRPr lang="tr-TR" sz="2000" dirty="0" smtClean="0"/>
          </a:p>
          <a:p>
            <a:pPr marL="182880" indent="-182880" algn="just">
              <a:defRPr/>
            </a:pPr>
            <a:r>
              <a:rPr lang="tr-TR" sz="2000" dirty="0" smtClean="0"/>
              <a:t>b</a:t>
            </a:r>
            <a:r>
              <a:rPr lang="tr-TR" sz="2000" dirty="0"/>
              <a:t>) Faaliyet izni kaldırılmış veya fona devredilmiş bankalarda nitelikli paya sahip olmamak veya kontrolü elinde bulundurmamak, </a:t>
            </a:r>
            <a:endParaRPr lang="tr-TR" sz="2000" dirty="0" smtClean="0"/>
          </a:p>
          <a:p>
            <a:pPr marL="182880" indent="-182880" algn="just">
              <a:defRPr/>
            </a:pPr>
            <a:r>
              <a:rPr lang="tr-TR" sz="2000" dirty="0" smtClean="0"/>
              <a:t>c</a:t>
            </a:r>
            <a:r>
              <a:rPr lang="tr-TR" sz="2000" dirty="0"/>
              <a:t>) Bazı suçlardan dolayı ceza almamış </a:t>
            </a:r>
            <a:r>
              <a:rPr lang="tr-TR" sz="2000" dirty="0" smtClean="0"/>
              <a:t>olmak</a:t>
            </a:r>
          </a:p>
          <a:p>
            <a:pPr marL="182880" indent="-182880" algn="just">
              <a:defRPr/>
            </a:pPr>
            <a:r>
              <a:rPr lang="tr-TR" sz="2000" dirty="0"/>
              <a:t>Bankaların yönetim kurulu üyeleri ile müdürler kurulu başkan ve üyeleri, seçilmeleri veya atanmalarından sonra yerel ticaret mahkemesi huzurunda yemin etmedikçe göreve başlayamazlar. (md.27)</a:t>
            </a:r>
            <a:endParaRPr lang="tr-TR" sz="2000" dirty="0" smtClean="0">
              <a:latin typeface="+mj-lt"/>
            </a:endParaRP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3"/>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6086140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fontAlgn="auto" hangingPunct="1">
              <a:spcAft>
                <a:spcPts val="0"/>
              </a:spcAft>
              <a:defRPr/>
            </a:pPr>
            <a:r>
              <a:rPr lang="tr-TR" cap="none" dirty="0" smtClean="0">
                <a:solidFill>
                  <a:schemeClr val="tx1"/>
                </a:solidFill>
              </a:rPr>
              <a:t>Banka Yönetim Kurulu</a:t>
            </a:r>
          </a:p>
        </p:txBody>
      </p:sp>
      <p:sp>
        <p:nvSpPr>
          <p:cNvPr id="8195" name="Rectangle 3"/>
          <p:cNvSpPr>
            <a:spLocks noGrp="1" noChangeArrowheads="1"/>
          </p:cNvSpPr>
          <p:nvPr>
            <p:ph idx="1"/>
          </p:nvPr>
        </p:nvSpPr>
        <p:spPr/>
        <p:txBody>
          <a:bodyPr rtlCol="0">
            <a:noAutofit/>
          </a:bodyPr>
          <a:lstStyle/>
          <a:p>
            <a:pPr marL="182880" indent="-182880" algn="just" eaLnBrk="1" fontAlgn="auto" hangingPunct="1">
              <a:spcAft>
                <a:spcPts val="0"/>
              </a:spcAft>
              <a:buFont typeface="Arial" pitchFamily="34" charset="0"/>
              <a:buChar char="•"/>
              <a:defRPr/>
            </a:pPr>
            <a:r>
              <a:rPr lang="tr-TR" sz="2400" dirty="0" smtClean="0">
                <a:latin typeface="+mj-lt"/>
              </a:rPr>
              <a:t>Türkiye'de şube açmak suretiyle faaliyette bulunan yurt dışında kurulu bankaların Türkiye'deki yönetim merkezlerinde, yönetim kurulu yetki ve sorumluluklarını taşıyan, merkez şube müdürünün de dahil olduğu en az üç kişilik bir müdürler kurulu oluşturmaları zorunludur. Müdürler kurulu yönetim kurulu hükmündedir. </a:t>
            </a:r>
          </a:p>
          <a:p>
            <a:pPr marL="182880" indent="-182880" algn="just" eaLnBrk="1" fontAlgn="auto" hangingPunct="1">
              <a:spcAft>
                <a:spcPts val="0"/>
              </a:spcAft>
              <a:buFont typeface="Arial" pitchFamily="34" charset="0"/>
              <a:buChar char="•"/>
              <a:defRPr/>
            </a:pPr>
            <a:endParaRPr lang="tr-TR" sz="2400" dirty="0" smtClean="0">
              <a:latin typeface="+mj-lt"/>
            </a:endParaRP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3"/>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18890621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smtClean="0"/>
              <a:t>Yönetim Kurulunun Sorumluluğu</a:t>
            </a:r>
            <a:endParaRPr lang="tr-TR" cap="none" dirty="0"/>
          </a:p>
        </p:txBody>
      </p:sp>
      <p:sp>
        <p:nvSpPr>
          <p:cNvPr id="3" name="İçerik Yer Tutucusu 2"/>
          <p:cNvSpPr>
            <a:spLocks noGrp="1"/>
          </p:cNvSpPr>
          <p:nvPr>
            <p:ph idx="1"/>
          </p:nvPr>
        </p:nvSpPr>
        <p:spPr/>
        <p:txBody>
          <a:bodyPr>
            <a:noAutofit/>
          </a:bodyPr>
          <a:lstStyle/>
          <a:p>
            <a:pPr algn="just"/>
            <a:r>
              <a:rPr lang="tr-TR" sz="2400" dirty="0"/>
              <a:t>Faaliyet İzni Kaldırılan veya Fona Devredilen Bankalara İlişkin </a:t>
            </a:r>
            <a:r>
              <a:rPr lang="tr-TR" sz="2400" dirty="0" smtClean="0"/>
              <a:t>Sorumluluk</a:t>
            </a:r>
          </a:p>
          <a:p>
            <a:pPr algn="just"/>
            <a:r>
              <a:rPr lang="tr-TR" sz="2400" dirty="0" smtClean="0"/>
              <a:t>Madde </a:t>
            </a:r>
            <a:r>
              <a:rPr lang="tr-TR" sz="2400" dirty="0"/>
              <a:t>108: Banka Kaynaklarının İstismarı—“71 inci maddenin birinci fıkrasının (e) bendi hükümlerine göre faaliyet izni kaldırılan veya Fona devredilen bankaların hâkim ortakları ve yöneticileri, bu Kanunun şahsi sorumluluğa ilişkin hükümleri saklı kalmak kaydıyla, kullandıkları kaynakları ve bu suretle uğranılan zararları Fon tarafından verilecek süre içerisinde iade ve tazmin etmekle mükelleftir</a:t>
            </a:r>
            <a:r>
              <a:rPr lang="tr-TR" sz="2400" dirty="0" smtClean="0"/>
              <a:t>.”</a:t>
            </a:r>
            <a:endParaRPr lang="tr-TR" sz="2400" dirty="0"/>
          </a:p>
        </p:txBody>
      </p:sp>
    </p:spTree>
    <p:extLst>
      <p:ext uri="{BB962C8B-B14F-4D97-AF65-F5344CB8AC3E}">
        <p14:creationId xmlns:p14="http://schemas.microsoft.com/office/powerpoint/2010/main" val="16568968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smtClean="0"/>
              <a:t>Yönetim Kurulunun Sorumluluğu</a:t>
            </a:r>
            <a:endParaRPr lang="tr-TR" cap="none" dirty="0"/>
          </a:p>
        </p:txBody>
      </p:sp>
      <p:sp>
        <p:nvSpPr>
          <p:cNvPr id="3" name="İçerik Yer Tutucusu 2"/>
          <p:cNvSpPr>
            <a:spLocks noGrp="1"/>
          </p:cNvSpPr>
          <p:nvPr>
            <p:ph idx="1"/>
          </p:nvPr>
        </p:nvSpPr>
        <p:spPr/>
        <p:txBody>
          <a:bodyPr>
            <a:noAutofit/>
          </a:bodyPr>
          <a:lstStyle/>
          <a:p>
            <a:pPr algn="just"/>
            <a:r>
              <a:rPr lang="tr-TR" sz="2400" dirty="0" smtClean="0"/>
              <a:t>Madde </a:t>
            </a:r>
            <a:r>
              <a:rPr lang="tr-TR" sz="2400" dirty="0"/>
              <a:t>110: Şahsi Sorumluluk—“Bir bankanın yöneticilerinin ve denetçilerinin kanuna aykırı karar ve işlemleriyle banka hakkında 71 inci madde hükümlerinin uygulanmasına neden olduklarının tespiti hâlinde, bankaya verdikleri zararlarla sınırlı olarak bunların şahsi sorumlulukları yoluna gidilerek, Fon Kurulu kararına istinaden ve Fonun talebi üzerine doğrudan şahsen iflaslarına mahkemece karar verilebilir.» </a:t>
            </a:r>
          </a:p>
        </p:txBody>
      </p:sp>
    </p:spTree>
    <p:extLst>
      <p:ext uri="{BB962C8B-B14F-4D97-AF65-F5344CB8AC3E}">
        <p14:creationId xmlns:p14="http://schemas.microsoft.com/office/powerpoint/2010/main" val="17045964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fontAlgn="auto" hangingPunct="1">
              <a:lnSpc>
                <a:spcPct val="120000"/>
              </a:lnSpc>
              <a:spcAft>
                <a:spcPts val="0"/>
              </a:spcAft>
              <a:defRPr/>
            </a:pPr>
            <a:r>
              <a:rPr lang="tr-TR" cap="none" dirty="0" smtClean="0">
                <a:solidFill>
                  <a:schemeClr val="tx1"/>
                </a:solidFill>
              </a:rPr>
              <a:t>Banka Denetim Komitesi</a:t>
            </a:r>
          </a:p>
        </p:txBody>
      </p:sp>
      <p:sp>
        <p:nvSpPr>
          <p:cNvPr id="10243" name="Rectangle 3"/>
          <p:cNvSpPr>
            <a:spLocks noGrp="1" noChangeArrowheads="1"/>
          </p:cNvSpPr>
          <p:nvPr>
            <p:ph idx="1"/>
          </p:nvPr>
        </p:nvSpPr>
        <p:spPr/>
        <p:txBody>
          <a:bodyPr rtlCol="0">
            <a:noAutofit/>
          </a:bodyPr>
          <a:lstStyle/>
          <a:p>
            <a:pPr marL="182880" indent="-182880" algn="just">
              <a:defRPr/>
            </a:pPr>
            <a:r>
              <a:rPr lang="tr-TR" sz="2400" dirty="0"/>
              <a:t>Bankaların, yönetim kurullarınca yönetim kurulunun denetim ve gözetim faaliyetlerinin yerine getirilmesine yardımcı olmak üzere denetim komitesi oluşturulur. Denetim komitesi en az iki üyeden oluşur. Denetim komitesi üyeleri </a:t>
            </a:r>
            <a:r>
              <a:rPr lang="tr-TR" sz="2400" dirty="0" err="1"/>
              <a:t>icraî</a:t>
            </a:r>
            <a:r>
              <a:rPr lang="tr-TR" sz="2400" dirty="0"/>
              <a:t> görevi bulunmayan yönetim kurulu üyeleri arasından seçilir. Türkiye'de şube olarak faaliyet gösteren bankalarda ise kendisine bağlı </a:t>
            </a:r>
            <a:r>
              <a:rPr lang="tr-TR" sz="2400" dirty="0" err="1"/>
              <a:t>icraî</a:t>
            </a:r>
            <a:r>
              <a:rPr lang="tr-TR" sz="2400" dirty="0"/>
              <a:t> mahiyette faaliyet gösteren bir birim bulunmayan müdürler kurulu üyelerinden biri görevlendirilir. </a:t>
            </a:r>
            <a:endParaRPr lang="tr-TR" sz="2400" dirty="0" smtClean="0">
              <a:latin typeface="+mj-lt"/>
            </a:endParaRP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3"/>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20004778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fontAlgn="auto" hangingPunct="1">
              <a:lnSpc>
                <a:spcPct val="120000"/>
              </a:lnSpc>
              <a:spcAft>
                <a:spcPts val="0"/>
              </a:spcAft>
              <a:defRPr/>
            </a:pPr>
            <a:r>
              <a:rPr lang="tr-TR" cap="none" dirty="0" smtClean="0">
                <a:solidFill>
                  <a:schemeClr val="tx1"/>
                </a:solidFill>
              </a:rPr>
              <a:t>Banka Denetim Komitesi</a:t>
            </a:r>
          </a:p>
        </p:txBody>
      </p:sp>
      <p:sp>
        <p:nvSpPr>
          <p:cNvPr id="10243" name="Rectangle 3"/>
          <p:cNvSpPr>
            <a:spLocks noGrp="1" noChangeArrowheads="1"/>
          </p:cNvSpPr>
          <p:nvPr>
            <p:ph idx="1"/>
          </p:nvPr>
        </p:nvSpPr>
        <p:spPr/>
        <p:txBody>
          <a:bodyPr rtlCol="0">
            <a:noAutofit/>
          </a:bodyPr>
          <a:lstStyle/>
          <a:p>
            <a:pPr marL="182880" indent="-182880" algn="just">
              <a:defRPr/>
            </a:pPr>
            <a:r>
              <a:rPr lang="tr-TR" sz="2400" dirty="0" smtClean="0"/>
              <a:t>-</a:t>
            </a:r>
            <a:r>
              <a:rPr lang="tr-TR" sz="2400" dirty="0" err="1"/>
              <a:t>İcrai</a:t>
            </a:r>
            <a:r>
              <a:rPr lang="tr-TR" sz="2400" dirty="0"/>
              <a:t> görevi bulunmayan yönetim kurulu üyesi: Kendisine bağlı </a:t>
            </a:r>
            <a:r>
              <a:rPr lang="tr-TR" sz="2400" dirty="0" err="1"/>
              <a:t>icrai</a:t>
            </a:r>
            <a:r>
              <a:rPr lang="tr-TR" sz="2400" dirty="0"/>
              <a:t> mahiyette faaliyet gösteren bir birim bulunmayan yönetim kurulu üyesini, </a:t>
            </a:r>
            <a:endParaRPr lang="tr-TR" sz="2400" dirty="0" smtClean="0"/>
          </a:p>
          <a:p>
            <a:pPr marL="182880" indent="-182880" algn="just">
              <a:defRPr/>
            </a:pPr>
            <a:r>
              <a:rPr lang="tr-TR" sz="2400" dirty="0" smtClean="0"/>
              <a:t>- </a:t>
            </a:r>
            <a:r>
              <a:rPr lang="tr-TR" sz="2400" dirty="0" err="1"/>
              <a:t>İcrai</a:t>
            </a:r>
            <a:r>
              <a:rPr lang="tr-TR" sz="2400" dirty="0"/>
              <a:t> mahiyette faaliyet gösteren birim: Doğrudan gelir getirici faaliyetlerin icra edildiği birimi ifade eder. (Bankaların İç Sistemleri ve İçsel Sermaye Yeterliliği Değerlendirme Süreci Hakkında Yönetmelik, Madde 3)</a:t>
            </a:r>
            <a:endParaRPr lang="tr-TR" sz="2400" dirty="0" smtClean="0">
              <a:latin typeface="+mj-lt"/>
            </a:endParaRP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3"/>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17301087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smtClean="0"/>
              <a:t>Denetim Komitesinin Görev Ve Sorumlulukları</a:t>
            </a:r>
            <a:endParaRPr lang="tr-TR" cap="none" dirty="0"/>
          </a:p>
        </p:txBody>
      </p:sp>
      <p:sp>
        <p:nvSpPr>
          <p:cNvPr id="3" name="İçerik Yer Tutucusu 2"/>
          <p:cNvSpPr>
            <a:spLocks noGrp="1"/>
          </p:cNvSpPr>
          <p:nvPr>
            <p:ph idx="1"/>
          </p:nvPr>
        </p:nvSpPr>
        <p:spPr/>
        <p:txBody>
          <a:bodyPr>
            <a:noAutofit/>
          </a:bodyPr>
          <a:lstStyle/>
          <a:p>
            <a:pPr algn="just"/>
            <a:r>
              <a:rPr lang="tr-TR" dirty="0" smtClean="0"/>
              <a:t>a) Yönetim </a:t>
            </a:r>
            <a:r>
              <a:rPr lang="tr-TR" dirty="0"/>
              <a:t>kurulu adına bankanın iç kontrol, risk yönetimi ve iç denetim sistemlerinin etkinliğini ve yeterliliğini, </a:t>
            </a:r>
            <a:endParaRPr lang="tr-TR" dirty="0" smtClean="0"/>
          </a:p>
          <a:p>
            <a:pPr algn="just"/>
            <a:r>
              <a:rPr lang="tr-TR" dirty="0" smtClean="0"/>
              <a:t>b</a:t>
            </a:r>
            <a:r>
              <a:rPr lang="tr-TR" dirty="0"/>
              <a:t>) Bu sistemler ile muhasebe ve raporlama sistemlerinin bu Kanun ve ilgili düzenlemeler çerçevesinde işleyişini ve üretilen bilgilerin bütünlüğünü gözetmek, </a:t>
            </a:r>
            <a:endParaRPr lang="tr-TR" dirty="0" smtClean="0"/>
          </a:p>
          <a:p>
            <a:pPr algn="just"/>
            <a:r>
              <a:rPr lang="tr-TR" dirty="0" smtClean="0"/>
              <a:t>c</a:t>
            </a:r>
            <a:r>
              <a:rPr lang="tr-TR" dirty="0"/>
              <a:t>) Bağımsız denetim kuruluşlarının yönetim kurulu tarafından seçilmesinde gerekli ön değerlendirmeleri yapmak, </a:t>
            </a:r>
            <a:endParaRPr lang="tr-TR" dirty="0" smtClean="0"/>
          </a:p>
          <a:p>
            <a:pPr algn="just"/>
            <a:r>
              <a:rPr lang="tr-TR" dirty="0" smtClean="0"/>
              <a:t>d</a:t>
            </a:r>
            <a:r>
              <a:rPr lang="tr-TR" dirty="0"/>
              <a:t>) Yönetim kurulu tarafından seçilen bağımsız denetim kuruluşlarının faaliyetlerini düzenli olarak izlemek, </a:t>
            </a:r>
            <a:endParaRPr lang="tr-TR" dirty="0" smtClean="0"/>
          </a:p>
          <a:p>
            <a:pPr algn="just"/>
            <a:r>
              <a:rPr lang="tr-TR" dirty="0" smtClean="0"/>
              <a:t>e</a:t>
            </a:r>
            <a:r>
              <a:rPr lang="tr-TR" dirty="0"/>
              <a:t>) Bu Kanun kapsamında ana ortaklık niteliğindeki kuruluşlarda, konsolide denetime tâbi kuruluşların iç denetim işlevlerinin konsolide olarak sürdürülmesini ve eşgüdümünü sağlamakla görevli ve sorumludur. </a:t>
            </a:r>
          </a:p>
        </p:txBody>
      </p:sp>
    </p:spTree>
    <p:extLst>
      <p:ext uri="{BB962C8B-B14F-4D97-AF65-F5344CB8AC3E}">
        <p14:creationId xmlns:p14="http://schemas.microsoft.com/office/powerpoint/2010/main" val="25856210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defRPr/>
            </a:pPr>
            <a:r>
              <a:rPr lang="tr-TR" cap="none" dirty="0" smtClean="0"/>
              <a:t>Banka Kredi Komitesi</a:t>
            </a:r>
            <a:endParaRPr lang="tr-TR" cap="none" dirty="0"/>
          </a:p>
        </p:txBody>
      </p:sp>
      <p:sp>
        <p:nvSpPr>
          <p:cNvPr id="16387" name="İçerik Yer Tutucusu 2"/>
          <p:cNvSpPr>
            <a:spLocks noGrp="1"/>
          </p:cNvSpPr>
          <p:nvPr>
            <p:ph idx="1"/>
          </p:nvPr>
        </p:nvSpPr>
        <p:spPr/>
        <p:txBody>
          <a:bodyPr>
            <a:noAutofit/>
          </a:bodyPr>
          <a:lstStyle/>
          <a:p>
            <a:pPr algn="just"/>
            <a:r>
              <a:rPr lang="tr-TR" altLang="tr-TR" sz="2400" dirty="0" smtClean="0"/>
              <a:t>Banka yönetim kurulunun, kredilerle ilgili olarak vereceği görevleri yapmak üzere, (süre hariç) genel müdürde aranan şartları taşıyan üyeleri arasından seçeceği en az iki üye ile banka genel müdürü veya vekilinden oluşan bir kredi komitesi kurulabilir. </a:t>
            </a:r>
          </a:p>
          <a:p>
            <a:pPr algn="just"/>
            <a:r>
              <a:rPr lang="tr-TR" altLang="tr-TR" sz="2400" dirty="0" smtClean="0"/>
              <a:t> Türkiye’de şube açmak suretiyle faaliyet gösteren yabancı bankalarda kredi komitesi kurulması halinde, müdürler kurulu aynı zamanda kredi komitesi görevini yürütür.</a:t>
            </a:r>
          </a:p>
          <a:p>
            <a:pPr algn="just"/>
            <a:r>
              <a:rPr lang="tr-TR" altLang="tr-TR" sz="2400" dirty="0" smtClean="0"/>
              <a:t>Kredi komitesince kredi açılmasında Genel Müdürlüğün yazılı önerisi aranır. </a:t>
            </a:r>
          </a:p>
          <a:p>
            <a:pPr algn="just"/>
            <a:endParaRPr lang="tr-TR" altLang="tr-TR" sz="2400" dirty="0" smtClean="0"/>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11868437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a:bodyPr>
          <a:lstStyle/>
          <a:p>
            <a:pPr eaLnBrk="1" fontAlgn="auto" hangingPunct="1">
              <a:spcAft>
                <a:spcPts val="0"/>
              </a:spcAft>
              <a:defRPr/>
            </a:pPr>
            <a:r>
              <a:rPr lang="tr-TR" cap="none" dirty="0" smtClean="0">
                <a:solidFill>
                  <a:schemeClr val="tx1"/>
                </a:solidFill>
              </a:rPr>
              <a:t>Banka Genel </a:t>
            </a:r>
            <a:r>
              <a:rPr lang="tr-TR" cap="none" dirty="0" smtClean="0">
                <a:solidFill>
                  <a:schemeClr val="tx1"/>
                </a:solidFill>
              </a:rPr>
              <a:t>Müdürü</a:t>
            </a:r>
            <a:endParaRPr lang="tr-TR" cap="none" dirty="0" smtClean="0">
              <a:solidFill>
                <a:schemeClr val="tx1"/>
              </a:solidFill>
            </a:endParaRPr>
          </a:p>
        </p:txBody>
      </p:sp>
      <p:sp>
        <p:nvSpPr>
          <p:cNvPr id="13315" name="Rectangle 3"/>
          <p:cNvSpPr>
            <a:spLocks noGrp="1" noChangeArrowheads="1"/>
          </p:cNvSpPr>
          <p:nvPr>
            <p:ph idx="1"/>
          </p:nvPr>
        </p:nvSpPr>
        <p:spPr>
          <a:xfrm>
            <a:off x="2228227" y="2638044"/>
            <a:ext cx="7729728" cy="3101983"/>
          </a:xfrm>
        </p:spPr>
        <p:txBody>
          <a:bodyPr rtlCol="0">
            <a:noAutofit/>
          </a:bodyPr>
          <a:lstStyle/>
          <a:p>
            <a:pPr marL="182880" indent="-182880" algn="just">
              <a:defRPr/>
            </a:pPr>
            <a:r>
              <a:rPr lang="tr-TR" sz="2000" dirty="0"/>
              <a:t>Banka genel müdürlerinin; </a:t>
            </a:r>
            <a:endParaRPr lang="tr-TR" sz="2000" dirty="0" smtClean="0"/>
          </a:p>
          <a:p>
            <a:pPr marL="182880" indent="-182880" algn="just">
              <a:defRPr/>
            </a:pPr>
            <a:r>
              <a:rPr lang="tr-TR" sz="2000" dirty="0" smtClean="0"/>
              <a:t>a</a:t>
            </a:r>
            <a:r>
              <a:rPr lang="tr-TR" sz="2000" dirty="0"/>
              <a:t>) hukuk, iktisat, maliye, bankacılık, işletme, kamu yönetimi ve dengi dallarda en az lisans düzeyinde, mühendislik alanında lisans düzeyinde öğrenim görmüş olanların ise belirtilen alanlarda lisansüstü öğrenim görmüş olmaları ve </a:t>
            </a:r>
            <a:endParaRPr lang="tr-TR" sz="2000" dirty="0" smtClean="0"/>
          </a:p>
          <a:p>
            <a:pPr marL="182880" indent="-182880" algn="just">
              <a:defRPr/>
            </a:pPr>
            <a:r>
              <a:rPr lang="tr-TR" sz="2000" dirty="0" smtClean="0"/>
              <a:t>b</a:t>
            </a:r>
            <a:r>
              <a:rPr lang="tr-TR" sz="2000" dirty="0"/>
              <a:t>) bankacılık veya işletmecilik alanında en az on yıllık meslekî deneyime sahip olmaları şarttır. (md. 25) </a:t>
            </a:r>
            <a:endParaRPr lang="tr-TR" sz="2000" dirty="0" smtClean="0"/>
          </a:p>
          <a:p>
            <a:pPr marL="182880" indent="-182880" algn="just">
              <a:defRPr/>
            </a:pPr>
            <a:r>
              <a:rPr lang="tr-TR" sz="2000" dirty="0" smtClean="0"/>
              <a:t>c</a:t>
            </a:r>
            <a:r>
              <a:rPr lang="tr-TR" sz="2000" dirty="0"/>
              <a:t>) Müflis olmaması, konkordato ilan etmiş olmaması, hakkında iflas erteleme kararı verilmemiş olması, faaliyet izni kaldırılmış veya fona devredilmiş bankalarda nitelikli paya sahip olmaması veya kontrolü elinde bulundurmuş olmaması, bazı suçlardan dolayı ceza almamış olması da şarttır. (md.26)</a:t>
            </a:r>
            <a:endParaRPr lang="tr-TR" sz="2000" dirty="0" smtClean="0">
              <a:latin typeface="+mj-lt"/>
            </a:endParaRP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3"/>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9911281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a:bodyPr>
          <a:lstStyle/>
          <a:p>
            <a:pPr eaLnBrk="1" fontAlgn="auto" hangingPunct="1">
              <a:spcAft>
                <a:spcPts val="0"/>
              </a:spcAft>
              <a:defRPr/>
            </a:pPr>
            <a:r>
              <a:rPr lang="tr-TR" cap="none" dirty="0" smtClean="0">
                <a:solidFill>
                  <a:schemeClr val="tx1"/>
                </a:solidFill>
              </a:rPr>
              <a:t>Banka Genel </a:t>
            </a:r>
            <a:r>
              <a:rPr lang="tr-TR" cap="none" dirty="0" smtClean="0">
                <a:solidFill>
                  <a:schemeClr val="tx1"/>
                </a:solidFill>
              </a:rPr>
              <a:t>Müdürü</a:t>
            </a:r>
            <a:endParaRPr lang="tr-TR" sz="3600" dirty="0" smtClean="0">
              <a:solidFill>
                <a:schemeClr val="tx1"/>
              </a:solidFill>
            </a:endParaRPr>
          </a:p>
        </p:txBody>
      </p:sp>
      <p:sp>
        <p:nvSpPr>
          <p:cNvPr id="13315" name="Rectangle 3"/>
          <p:cNvSpPr>
            <a:spLocks noGrp="1" noChangeArrowheads="1"/>
          </p:cNvSpPr>
          <p:nvPr>
            <p:ph idx="1"/>
          </p:nvPr>
        </p:nvSpPr>
        <p:spPr/>
        <p:txBody>
          <a:bodyPr rtlCol="0">
            <a:noAutofit/>
          </a:bodyPr>
          <a:lstStyle/>
          <a:p>
            <a:pPr marL="182880" indent="-182880" algn="just">
              <a:defRPr/>
            </a:pPr>
            <a:r>
              <a:rPr lang="tr-TR" sz="2400" dirty="0"/>
              <a:t>Genel müdürlüğe atanacakların, bu maddede aranan şartları taşıdıklarını gösteren belgelerle birlikte Kuruma bildirilmesi şarttır. </a:t>
            </a:r>
            <a:endParaRPr lang="tr-TR" sz="2400" dirty="0" smtClean="0"/>
          </a:p>
          <a:p>
            <a:pPr marL="182880" indent="-182880" algn="just">
              <a:defRPr/>
            </a:pPr>
            <a:r>
              <a:rPr lang="tr-TR" sz="2400" dirty="0" smtClean="0"/>
              <a:t>Bildirimden </a:t>
            </a:r>
            <a:r>
              <a:rPr lang="tr-TR" sz="2400" dirty="0"/>
              <a:t>itibaren yedi iş günü içinde Kurumca olumsuz görüş bildirilmemesi durumunda ilgili kişilerin atamaları yapılabilir. </a:t>
            </a:r>
            <a:endParaRPr lang="tr-TR" sz="2400" dirty="0" smtClean="0"/>
          </a:p>
          <a:p>
            <a:pPr marL="182880" indent="-182880" algn="just">
              <a:defRPr/>
            </a:pPr>
            <a:r>
              <a:rPr lang="tr-TR" sz="2400" dirty="0" smtClean="0"/>
              <a:t>Herhangi </a:t>
            </a:r>
            <a:r>
              <a:rPr lang="tr-TR" sz="2400" dirty="0"/>
              <a:t>bir nedenle görevden ayrılan genel müdür ve yardımcılarının görevden ayrılma nedenleri, ilgili banka ve görevden ayrılan tarafından yedi iş günü içinde Kuruma bildirilir. </a:t>
            </a:r>
            <a:endParaRPr lang="tr-TR" sz="2400" dirty="0" smtClean="0">
              <a:latin typeface="+mj-lt"/>
            </a:endParaRP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3"/>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37574986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Başlık"/>
          <p:cNvSpPr>
            <a:spLocks noGrp="1"/>
          </p:cNvSpPr>
          <p:nvPr>
            <p:ph type="title"/>
          </p:nvPr>
        </p:nvSpPr>
        <p:spPr/>
        <p:txBody>
          <a:bodyPr>
            <a:normAutofit/>
          </a:bodyPr>
          <a:lstStyle/>
          <a:p>
            <a:r>
              <a:rPr lang="tr-TR" altLang="tr-TR" cap="none" dirty="0" smtClean="0"/>
              <a:t>Ders Planı</a:t>
            </a:r>
          </a:p>
        </p:txBody>
      </p:sp>
      <p:sp>
        <p:nvSpPr>
          <p:cNvPr id="4099" name="2 İçerik Yer Tutucusu"/>
          <p:cNvSpPr>
            <a:spLocks noGrp="1"/>
          </p:cNvSpPr>
          <p:nvPr>
            <p:ph idx="1"/>
          </p:nvPr>
        </p:nvSpPr>
        <p:spPr/>
        <p:txBody>
          <a:bodyPr/>
          <a:lstStyle/>
          <a:p>
            <a:pPr algn="just"/>
            <a:r>
              <a:rPr lang="tr-TR" altLang="tr-TR" sz="2400" dirty="0" smtClean="0"/>
              <a:t>Bankaların faaliyet konuları</a:t>
            </a:r>
          </a:p>
          <a:p>
            <a:pPr algn="just"/>
            <a:r>
              <a:rPr lang="tr-TR" altLang="tr-TR" sz="2400" dirty="0" smtClean="0"/>
              <a:t>Bankaların faaliyet yasakları</a:t>
            </a:r>
          </a:p>
          <a:p>
            <a:pPr algn="just"/>
            <a:r>
              <a:rPr lang="tr-TR" altLang="tr-TR" sz="2400" dirty="0" smtClean="0"/>
              <a:t>Bankaların kuruluş işlemleri</a:t>
            </a:r>
          </a:p>
          <a:p>
            <a:pPr algn="just"/>
            <a:r>
              <a:rPr lang="tr-TR" altLang="tr-TR" sz="2400" dirty="0" smtClean="0"/>
              <a:t>Bankaların faaliyete geçme işlemleri</a:t>
            </a:r>
          </a:p>
          <a:p>
            <a:pPr algn="just"/>
            <a:endParaRPr lang="tr-TR" altLang="tr-TR" sz="2400" dirty="0" smtClean="0"/>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29391633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a:bodyPr>
          <a:lstStyle/>
          <a:p>
            <a:pPr eaLnBrk="1" fontAlgn="auto" hangingPunct="1">
              <a:spcAft>
                <a:spcPts val="0"/>
              </a:spcAft>
              <a:defRPr/>
            </a:pPr>
            <a:r>
              <a:rPr lang="tr-TR" cap="none" dirty="0" smtClean="0">
                <a:solidFill>
                  <a:schemeClr val="tx1"/>
                </a:solidFill>
              </a:rPr>
              <a:t>Banka Genel Müdür </a:t>
            </a:r>
            <a:r>
              <a:rPr lang="tr-TR" cap="none" dirty="0" smtClean="0">
                <a:solidFill>
                  <a:schemeClr val="tx1"/>
                </a:solidFill>
              </a:rPr>
              <a:t>Yardımcıları</a:t>
            </a:r>
            <a:endParaRPr lang="tr-TR" sz="3600" dirty="0" smtClean="0">
              <a:solidFill>
                <a:schemeClr val="tx1"/>
              </a:solidFill>
            </a:endParaRPr>
          </a:p>
        </p:txBody>
      </p:sp>
      <p:sp>
        <p:nvSpPr>
          <p:cNvPr id="13315" name="Rectangle 3"/>
          <p:cNvSpPr>
            <a:spLocks noGrp="1" noChangeArrowheads="1"/>
          </p:cNvSpPr>
          <p:nvPr>
            <p:ph idx="1"/>
          </p:nvPr>
        </p:nvSpPr>
        <p:spPr/>
        <p:txBody>
          <a:bodyPr rtlCol="0">
            <a:noAutofit/>
          </a:bodyPr>
          <a:lstStyle/>
          <a:p>
            <a:pPr marL="182880" indent="-182880" algn="just">
              <a:defRPr/>
            </a:pPr>
            <a:r>
              <a:rPr lang="tr-TR" sz="2000" dirty="0"/>
              <a:t>Genel müdür yardımcılarının, </a:t>
            </a:r>
            <a:endParaRPr lang="tr-TR" sz="2000" dirty="0" smtClean="0"/>
          </a:p>
          <a:p>
            <a:pPr marL="182880" indent="-182880" algn="just">
              <a:defRPr/>
            </a:pPr>
            <a:r>
              <a:rPr lang="tr-TR" sz="2000" dirty="0" smtClean="0"/>
              <a:t>a</a:t>
            </a:r>
            <a:r>
              <a:rPr lang="tr-TR" sz="2000" dirty="0"/>
              <a:t>) en az yedi yıllık meslekî deneyime sahip ve </a:t>
            </a:r>
            <a:endParaRPr lang="tr-TR" sz="2000" dirty="0" smtClean="0"/>
          </a:p>
          <a:p>
            <a:pPr marL="182880" indent="-182880" algn="just">
              <a:defRPr/>
            </a:pPr>
            <a:r>
              <a:rPr lang="tr-TR" sz="2000" dirty="0" smtClean="0"/>
              <a:t>b</a:t>
            </a:r>
            <a:r>
              <a:rPr lang="tr-TR" sz="2000" dirty="0"/>
              <a:t>) asgarî üçte ikisinin birinci fıkrada belirtilen (hukuk, iktisat, maliye, bankacılık, işletme, kamu yönetimi ve dengi dallarda) alanlarda en az lisans düzeyinde öğrenim görmüş olması şarttır.(md.25) </a:t>
            </a:r>
            <a:endParaRPr lang="tr-TR" sz="2000" dirty="0" smtClean="0"/>
          </a:p>
          <a:p>
            <a:pPr marL="182880" indent="-182880" algn="just">
              <a:defRPr/>
            </a:pPr>
            <a:r>
              <a:rPr lang="tr-TR" sz="2000" dirty="0" smtClean="0"/>
              <a:t>c</a:t>
            </a:r>
            <a:r>
              <a:rPr lang="tr-TR" sz="2000" dirty="0"/>
              <a:t>) Müflis olmaması, konkordato ilan etmiş olmaması, hakkında iflas erteleme kararı verilmemiş olması, faaliyet izni kaldırılmış veya fona devredilmiş bankalarda nitelikli paya sahip olmaması veya kontrolü elinde bulundurmuş olmaması, bazı suçlardan dolayı ceza almamış olması da şarttır. (md.26)</a:t>
            </a:r>
            <a:endParaRPr lang="tr-TR" sz="2000" dirty="0" smtClean="0">
              <a:latin typeface="+mj-lt"/>
            </a:endParaRP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3"/>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26442153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a:solidFill>
                  <a:schemeClr val="tx1"/>
                </a:solidFill>
              </a:rPr>
              <a:t>Banka Genel Müdür Yardımcıları</a:t>
            </a:r>
            <a:endParaRPr lang="tr-TR" dirty="0"/>
          </a:p>
        </p:txBody>
      </p:sp>
      <p:sp>
        <p:nvSpPr>
          <p:cNvPr id="3" name="İçerik Yer Tutucusu 2"/>
          <p:cNvSpPr>
            <a:spLocks noGrp="1"/>
          </p:cNvSpPr>
          <p:nvPr>
            <p:ph idx="1"/>
          </p:nvPr>
        </p:nvSpPr>
        <p:spPr/>
        <p:txBody>
          <a:bodyPr>
            <a:normAutofit/>
          </a:bodyPr>
          <a:lstStyle/>
          <a:p>
            <a:pPr algn="just"/>
            <a:r>
              <a:rPr lang="tr-TR" sz="2000" dirty="0"/>
              <a:t>Genel müdürlüğe ve yardımcılıklarına atanacakların, bu maddede aranan şartları taşıdıklarını gösteren belgelerle birlikte Kuruma bildirilmesi şarttır. </a:t>
            </a:r>
            <a:endParaRPr lang="tr-TR" sz="2000" dirty="0" smtClean="0"/>
          </a:p>
          <a:p>
            <a:pPr algn="just"/>
            <a:r>
              <a:rPr lang="tr-TR" sz="2000" dirty="0" smtClean="0"/>
              <a:t>Bildirimden </a:t>
            </a:r>
            <a:r>
              <a:rPr lang="tr-TR" sz="2000" dirty="0"/>
              <a:t>itibaren yedi iş günü içinde Kurumca olumsuz görüş bildirilmemesi durumunda ilgili kişilerin atamaları yapılabilir. </a:t>
            </a:r>
            <a:endParaRPr lang="tr-TR" sz="2000" dirty="0" smtClean="0"/>
          </a:p>
          <a:p>
            <a:pPr algn="just"/>
            <a:r>
              <a:rPr lang="tr-TR" sz="2000" dirty="0" smtClean="0"/>
              <a:t>Herhangi </a:t>
            </a:r>
            <a:r>
              <a:rPr lang="tr-TR" sz="2000" dirty="0"/>
              <a:t>bir nedenle görevden ayrılan genel müdür ve yardımcılarının görevden ayrılma nedenleri, ilgili banka ve görevden ayrılan tarafından yedi iş günü içinde Kuruma bildirilir.</a:t>
            </a:r>
          </a:p>
        </p:txBody>
      </p:sp>
    </p:spTree>
    <p:extLst>
      <p:ext uri="{BB962C8B-B14F-4D97-AF65-F5344CB8AC3E}">
        <p14:creationId xmlns:p14="http://schemas.microsoft.com/office/powerpoint/2010/main" val="37986257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defRPr/>
            </a:pPr>
            <a:r>
              <a:rPr lang="tr-TR" cap="none" dirty="0" smtClean="0"/>
              <a:t>Bölge Müdürlüğü</a:t>
            </a:r>
            <a:endParaRPr lang="tr-TR" cap="none" dirty="0"/>
          </a:p>
        </p:txBody>
      </p:sp>
      <p:sp>
        <p:nvSpPr>
          <p:cNvPr id="19459" name="İçerik Yer Tutucusu 2"/>
          <p:cNvSpPr>
            <a:spLocks noGrp="1"/>
          </p:cNvSpPr>
          <p:nvPr>
            <p:ph idx="1"/>
          </p:nvPr>
        </p:nvSpPr>
        <p:spPr/>
        <p:txBody>
          <a:bodyPr>
            <a:normAutofit/>
          </a:bodyPr>
          <a:lstStyle/>
          <a:p>
            <a:pPr algn="just"/>
            <a:r>
              <a:rPr lang="tr-TR" altLang="tr-TR" sz="2400" dirty="0" smtClean="0"/>
              <a:t>Banka Genel Müdürlüğü ile şubeler arasındaki ilişkileri düzenler. Kendisine bağlı şubelerin faaliyetleri ile ilgili olarak Genel Müdürlük tarafından kendisine devredilen yetkiler çerçevesinde, gözetim, yetkilendirme ve yönlendirme işlevlerini yerine getirir. </a:t>
            </a:r>
            <a:endParaRPr lang="tr-TR" altLang="tr-TR" sz="2400" b="1" dirty="0" smtClean="0"/>
          </a:p>
          <a:p>
            <a:pPr algn="just"/>
            <a:endParaRPr lang="tr-TR" altLang="tr-TR" sz="2400" dirty="0" smtClean="0"/>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33018125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defRPr/>
            </a:pPr>
            <a:r>
              <a:rPr lang="tr-TR" cap="none" dirty="0" smtClean="0"/>
              <a:t>Şube</a:t>
            </a:r>
            <a:endParaRPr lang="tr-TR" cap="none" dirty="0"/>
          </a:p>
        </p:txBody>
      </p:sp>
      <p:sp>
        <p:nvSpPr>
          <p:cNvPr id="20483" name="İçerik Yer Tutucusu 2"/>
          <p:cNvSpPr>
            <a:spLocks noGrp="1"/>
          </p:cNvSpPr>
          <p:nvPr>
            <p:ph idx="1"/>
          </p:nvPr>
        </p:nvSpPr>
        <p:spPr>
          <a:xfrm>
            <a:off x="2231136" y="2253577"/>
            <a:ext cx="7729728" cy="3101983"/>
          </a:xfrm>
        </p:spPr>
        <p:txBody>
          <a:bodyPr>
            <a:noAutofit/>
          </a:bodyPr>
          <a:lstStyle/>
          <a:p>
            <a:pPr algn="just"/>
            <a:r>
              <a:rPr lang="tr-TR" altLang="tr-TR" sz="2300" dirty="0" smtClean="0"/>
              <a:t>Bir ticari işletme tarafından kurulan ya da oluşturulan birimin şube olarak nitelendirilebilmesi için; </a:t>
            </a:r>
            <a:endParaRPr lang="tr-TR" altLang="tr-TR" sz="2300" b="1" dirty="0" smtClean="0"/>
          </a:p>
          <a:p>
            <a:pPr lvl="2" algn="just"/>
            <a:r>
              <a:rPr lang="tr-TR" altLang="tr-TR" sz="2300" dirty="0" smtClean="0"/>
              <a:t>Bu örgütün yönetim bakımından merkeze bağlı olması, </a:t>
            </a:r>
            <a:endParaRPr lang="tr-TR" altLang="tr-TR" sz="2300" b="1" dirty="0" smtClean="0"/>
          </a:p>
          <a:p>
            <a:pPr lvl="2" algn="just"/>
            <a:r>
              <a:rPr lang="tr-TR" altLang="tr-TR" sz="2300" dirty="0" smtClean="0"/>
              <a:t>Dış ilişkileri kendi başına yapabilme yetkisinin bulunması, </a:t>
            </a:r>
            <a:endParaRPr lang="tr-TR" altLang="tr-TR" sz="2300" b="1" dirty="0" smtClean="0"/>
          </a:p>
          <a:p>
            <a:pPr lvl="2" algn="just"/>
            <a:r>
              <a:rPr lang="tr-TR" altLang="tr-TR" sz="2300" dirty="0" smtClean="0"/>
              <a:t>Yer ve yönetim ayrılığının ve nihayet ayrı bir muhasebesinin bulunması, </a:t>
            </a:r>
            <a:endParaRPr lang="tr-TR" altLang="tr-TR" sz="2300" b="1" dirty="0" smtClean="0"/>
          </a:p>
          <a:p>
            <a:pPr algn="just"/>
            <a:r>
              <a:rPr lang="tr-TR" altLang="tr-TR" sz="2300" dirty="0" smtClean="0"/>
              <a:t>zorunlu olduğuna değinilmektedir. Şube tanımında, bankaların bağımlı bir parçasını oluşturma ve bu kuruluşların faaliyetlerinin tamamını veya bir kısmını yapma, esas alınmıştır.</a:t>
            </a:r>
            <a:endParaRPr lang="tr-TR" altLang="tr-TR" sz="2300" b="1" dirty="0" smtClean="0"/>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1612511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defRPr/>
            </a:pPr>
            <a:r>
              <a:rPr lang="tr-TR" cap="none" dirty="0" smtClean="0"/>
              <a:t>Şube</a:t>
            </a:r>
            <a:endParaRPr lang="tr-TR" cap="none" dirty="0"/>
          </a:p>
        </p:txBody>
      </p:sp>
      <p:sp>
        <p:nvSpPr>
          <p:cNvPr id="21507" name="İçerik Yer Tutucusu 2"/>
          <p:cNvSpPr>
            <a:spLocks noGrp="1"/>
          </p:cNvSpPr>
          <p:nvPr>
            <p:ph idx="1"/>
          </p:nvPr>
        </p:nvSpPr>
        <p:spPr/>
        <p:txBody>
          <a:bodyPr>
            <a:normAutofit/>
          </a:bodyPr>
          <a:lstStyle/>
          <a:p>
            <a:pPr algn="just"/>
            <a:r>
              <a:rPr lang="tr-TR" altLang="tr-TR" sz="2400" dirty="0" smtClean="0"/>
              <a:t>Bankacılık Kanununa göre Şube; elektronik işlem cihazlarından ibaret birimler hariç olmak üzere, bankaların bağımlı bir parçasını oluşturan ve bu kuruluşların faaliyetlerinin tamamını veya bir kısmını kendi başına yapan, sabit ya da seyyar bürolar gibi her türlü işyerini ifade eder. </a:t>
            </a:r>
            <a:endParaRPr lang="tr-TR" altLang="tr-TR" sz="2400" b="1" dirty="0" smtClean="0"/>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35506228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smtClean="0"/>
              <a:t>Çalışma Yasağı</a:t>
            </a:r>
            <a:endParaRPr lang="tr-TR" cap="none" dirty="0"/>
          </a:p>
        </p:txBody>
      </p:sp>
      <p:sp>
        <p:nvSpPr>
          <p:cNvPr id="3" name="İçerik Yer Tutucusu 2"/>
          <p:cNvSpPr>
            <a:spLocks noGrp="1"/>
          </p:cNvSpPr>
          <p:nvPr>
            <p:ph idx="1"/>
          </p:nvPr>
        </p:nvSpPr>
        <p:spPr/>
        <p:txBody>
          <a:bodyPr>
            <a:noAutofit/>
          </a:bodyPr>
          <a:lstStyle/>
          <a:p>
            <a:pPr algn="just"/>
            <a:r>
              <a:rPr lang="tr-TR" sz="2000" dirty="0" smtClean="0"/>
              <a:t>Bank </a:t>
            </a:r>
            <a:r>
              <a:rPr lang="tr-TR" sz="2000" dirty="0"/>
              <a:t>K.m.26/1 “Bu Kanunun 8. maddesinin birinci fıkrasının (a), (b), (c) ve (d) bentlerinde belirtilen şartları taşımayan kişiler, bankalarda genel müdür, genel müdür yardımcısı veya imza yetkisini haiz görevli olarak çalıştırılamazlar. Bankalar, bu kimselerin imza yetkilerini derhal kaldırmak zorundadırlar.” (müflis olmaması, konkordato ilan etmemiş olması, bazı suçlardan mahkum olmaması, batık bankalarda ortaklığı olmaması) </a:t>
            </a:r>
            <a:endParaRPr lang="tr-TR" sz="2000" dirty="0" smtClean="0"/>
          </a:p>
          <a:p>
            <a:pPr algn="just"/>
            <a:r>
              <a:rPr lang="tr-TR" sz="2000" dirty="0" smtClean="0"/>
              <a:t>Yaptırımı</a:t>
            </a:r>
            <a:r>
              <a:rPr lang="tr-TR" sz="2000" dirty="0"/>
              <a:t>; 26. maddede belirtilen kişilerin yasaklanan görevlerde çalıştırılması hâlinde, Bankaya 146. madde uyarınca idari para cezası verilebilecektir.</a:t>
            </a:r>
          </a:p>
        </p:txBody>
      </p:sp>
    </p:spTree>
    <p:extLst>
      <p:ext uri="{BB962C8B-B14F-4D97-AF65-F5344CB8AC3E}">
        <p14:creationId xmlns:p14="http://schemas.microsoft.com/office/powerpoint/2010/main" val="36608304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smtClean="0"/>
              <a:t>İmza Yetkisinin Kaldırılması</a:t>
            </a:r>
            <a:endParaRPr lang="tr-TR" cap="none" dirty="0"/>
          </a:p>
        </p:txBody>
      </p:sp>
      <p:sp>
        <p:nvSpPr>
          <p:cNvPr id="3" name="İçerik Yer Tutucusu 2"/>
          <p:cNvSpPr>
            <a:spLocks noGrp="1"/>
          </p:cNvSpPr>
          <p:nvPr>
            <p:ph idx="1"/>
          </p:nvPr>
        </p:nvSpPr>
        <p:spPr/>
        <p:txBody>
          <a:bodyPr>
            <a:noAutofit/>
          </a:bodyPr>
          <a:lstStyle/>
          <a:p>
            <a:pPr algn="just"/>
            <a:r>
              <a:rPr lang="tr-TR" sz="2000" dirty="0"/>
              <a:t>Bank K.m.26/2 «Kurum denetimleri sonucunda, bu Kanun veya ilgili diğer mevzuat hükümlerini ihlâl ettikleri ve bankacılık sistemini ya da bankanın emin bir şekilde çalışmasını tehlikeye düşürdükleri tespit edilen ve haklarında Cumhuriyet Başsavcılığına yazılı başvuruda bulunulan banka mensuplarının, imza yetkileri Kurul kararı ile geçici olarak kaldırılır. Bu kimseler, Kurulun izni olmadıkça imza yetkisini haiz personel olarak hiçbir bankada çalıştırılamazlar.» </a:t>
            </a:r>
            <a:endParaRPr lang="tr-TR" sz="2000" dirty="0" smtClean="0"/>
          </a:p>
          <a:p>
            <a:pPr algn="just"/>
            <a:r>
              <a:rPr lang="tr-TR" sz="2000" dirty="0" smtClean="0"/>
              <a:t>Yaptırımı</a:t>
            </a:r>
            <a:r>
              <a:rPr lang="tr-TR" sz="2000" dirty="0"/>
              <a:t>; 26. maddede belirtilen kişilerin yasaklanan görevlerde çalıştırılması hâlinde, Bankaya 146. madde uyarınca idari para cezası verilebilecekti</a:t>
            </a:r>
          </a:p>
        </p:txBody>
      </p:sp>
    </p:spTree>
    <p:extLst>
      <p:ext uri="{BB962C8B-B14F-4D97-AF65-F5344CB8AC3E}">
        <p14:creationId xmlns:p14="http://schemas.microsoft.com/office/powerpoint/2010/main" val="23269362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smtClean="0"/>
              <a:t>Mal Beyanı</a:t>
            </a:r>
            <a:endParaRPr lang="tr-TR" cap="none" dirty="0"/>
          </a:p>
        </p:txBody>
      </p:sp>
      <p:sp>
        <p:nvSpPr>
          <p:cNvPr id="3" name="İçerik Yer Tutucusu 2"/>
          <p:cNvSpPr>
            <a:spLocks noGrp="1"/>
          </p:cNvSpPr>
          <p:nvPr>
            <p:ph idx="1"/>
          </p:nvPr>
        </p:nvSpPr>
        <p:spPr/>
        <p:txBody>
          <a:bodyPr>
            <a:normAutofit/>
          </a:bodyPr>
          <a:lstStyle/>
          <a:p>
            <a:pPr algn="just"/>
            <a:r>
              <a:rPr lang="tr-TR" sz="2400" dirty="0"/>
              <a:t>Bankaların yönetim kurulu üyeleri ile müdürler kurulu başkan ve üyeleri ile genel müdür ve yardımcıları ve imza yetkisine sahip mensuplarından bölge müdürleri, şube müdürleri ve genel müdürlük merkez teşkilatında yer alan bölüm, kısım, grup ve bunlara eşdeğer isimler altında faaliyet gösteren birimlerin yöneticileri 3628 sayılı Mal Bildiriminde Bulunulması, Rüşvet ve Yolsuzluklarla Mücadele Kanunu hükümlerine tâbidirler.</a:t>
            </a:r>
          </a:p>
        </p:txBody>
      </p:sp>
    </p:spTree>
    <p:extLst>
      <p:ext uri="{BB962C8B-B14F-4D97-AF65-F5344CB8AC3E}">
        <p14:creationId xmlns:p14="http://schemas.microsoft.com/office/powerpoint/2010/main" val="19334107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fontAlgn="auto" hangingPunct="1">
              <a:spcAft>
                <a:spcPts val="0"/>
              </a:spcAft>
              <a:defRPr/>
            </a:pPr>
            <a:r>
              <a:rPr lang="tr-TR" cap="none" dirty="0" smtClean="0">
                <a:solidFill>
                  <a:schemeClr val="tx1"/>
                </a:solidFill>
              </a:rPr>
              <a:t>Banka Örgütü</a:t>
            </a:r>
          </a:p>
        </p:txBody>
      </p:sp>
      <p:sp>
        <p:nvSpPr>
          <p:cNvPr id="69636" name="Rectangle 3"/>
          <p:cNvSpPr>
            <a:spLocks noGrp="1" noChangeArrowheads="1"/>
          </p:cNvSpPr>
          <p:nvPr>
            <p:ph idx="1"/>
          </p:nvPr>
        </p:nvSpPr>
        <p:spPr/>
        <p:txBody>
          <a:bodyPr rtlCol="0">
            <a:noAutofit/>
          </a:bodyPr>
          <a:lstStyle/>
          <a:p>
            <a:pPr marL="0" indent="0" algn="just" eaLnBrk="1" fontAlgn="auto" hangingPunct="1">
              <a:spcAft>
                <a:spcPts val="0"/>
              </a:spcAft>
              <a:buClr>
                <a:schemeClr val="accent3"/>
              </a:buClr>
              <a:buNone/>
              <a:defRPr/>
            </a:pPr>
            <a:r>
              <a:rPr lang="tr-TR" sz="2400" dirty="0" smtClean="0">
                <a:latin typeface="+mj-lt"/>
              </a:rPr>
              <a:t>Bankalar, Anonim Ortaklık olarak kurulmak zorunda olduklarından örgüt yapısı, TTK’nin hükümlerine göre belirlenmektedir. </a:t>
            </a:r>
          </a:p>
        </p:txBody>
      </p:sp>
      <mc:AlternateContent xmlns:mc="http://schemas.openxmlformats.org/markup-compatibility/2006" xmlns:p14="http://schemas.microsoft.com/office/powerpoint/2010/main">
        <mc:Choice Requires="p14">
          <p:contentPart p14:bwMode="auto" r:id="rId3">
            <p14:nvContentPartPr>
              <p14:cNvPr id="1026" name="Ink 11"/>
              <p14:cNvContentPartPr>
                <a14:cpLocks xmlns:a14="http://schemas.microsoft.com/office/drawing/2010/main" noRot="1" noChangeAspect="1" noEditPoints="1" noChangeArrowheads="1" noChangeShapeType="1"/>
              </p14:cNvContentPartPr>
              <p14:nvPr/>
            </p14:nvContentPartPr>
            <p14:xfrm>
              <a:off x="6606118" y="5546725"/>
              <a:ext cx="2116" cy="1588"/>
            </p14:xfrm>
          </p:contentPart>
        </mc:Choice>
        <mc:Fallback xmlns="">
          <p:pic>
            <p:nvPicPr>
              <p:cNvPr id="1026" name="Ink 11"/>
              <p:cNvPicPr>
                <a:picLocks noRot="1" noChangeAspect="1" noEditPoints="1" noChangeArrowheads="1" noChangeShapeType="1"/>
              </p:cNvPicPr>
              <p:nvPr/>
            </p:nvPicPr>
            <p:blipFill>
              <a:blip r:embed="rId4"/>
              <a:stretch>
                <a:fillRect/>
              </a:stretch>
            </p:blipFill>
            <p:spPr>
              <a:xfrm>
                <a:off x="4876825" y="5468913"/>
                <a:ext cx="157113" cy="157212"/>
              </a:xfrm>
              <a:prstGeom prst="rect">
                <a:avLst/>
              </a:prstGeom>
            </p:spPr>
          </p:pic>
        </mc:Fallback>
      </mc:AlternateContent>
      <p:pic>
        <p:nvPicPr>
          <p:cNvPr id="5" name="Resim 4">
            <a:extLst>
              <a:ext uri="{FF2B5EF4-FFF2-40B4-BE49-F238E27FC236}">
                <a16:creationId xmlns:a16="http://schemas.microsoft.com/office/drawing/2014/main" xmlns="" id="{00642A11-83CF-B341-A6C8-9C5A1640C222}"/>
              </a:ext>
            </a:extLst>
          </p:cNvPr>
          <p:cNvPicPr>
            <a:picLocks noChangeAspect="1"/>
          </p:cNvPicPr>
          <p:nvPr/>
        </p:nvPicPr>
        <p:blipFill>
          <a:blip r:embed="rId5"/>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8410996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fontAlgn="auto" hangingPunct="1">
              <a:spcAft>
                <a:spcPts val="0"/>
              </a:spcAft>
              <a:defRPr/>
            </a:pPr>
            <a:r>
              <a:rPr lang="tr-TR" cap="none" dirty="0" smtClean="0">
                <a:solidFill>
                  <a:schemeClr val="tx1"/>
                </a:solidFill>
              </a:rPr>
              <a:t>Banka Örgütü</a:t>
            </a:r>
          </a:p>
        </p:txBody>
      </p:sp>
      <p:sp>
        <p:nvSpPr>
          <p:cNvPr id="69636" name="Rectangle 3"/>
          <p:cNvSpPr>
            <a:spLocks noGrp="1" noChangeArrowheads="1"/>
          </p:cNvSpPr>
          <p:nvPr>
            <p:ph idx="1"/>
          </p:nvPr>
        </p:nvSpPr>
        <p:spPr>
          <a:xfrm>
            <a:off x="2231136" y="2336705"/>
            <a:ext cx="7729728" cy="4417386"/>
          </a:xfrm>
        </p:spPr>
        <p:txBody>
          <a:bodyPr rtlCol="0">
            <a:noAutofit/>
          </a:bodyPr>
          <a:lstStyle/>
          <a:p>
            <a:pPr marL="0" indent="0" algn="just" eaLnBrk="1" fontAlgn="auto" hangingPunct="1">
              <a:spcAft>
                <a:spcPts val="0"/>
              </a:spcAft>
              <a:buClr>
                <a:schemeClr val="accent3"/>
              </a:buClr>
              <a:buNone/>
              <a:defRPr/>
            </a:pPr>
            <a:r>
              <a:rPr lang="tr-TR" sz="2400" dirty="0" smtClean="0">
                <a:latin typeface="+mj-lt"/>
              </a:rPr>
              <a:t>Bankalarda aşağıdaki organların bulunması gerekir;</a:t>
            </a:r>
          </a:p>
          <a:p>
            <a:pPr marL="0" indent="0" algn="just" eaLnBrk="1" fontAlgn="auto" hangingPunct="1">
              <a:spcAft>
                <a:spcPts val="0"/>
              </a:spcAft>
              <a:buClr>
                <a:schemeClr val="accent3"/>
              </a:buClr>
              <a:buNone/>
              <a:defRPr/>
            </a:pPr>
            <a:endParaRPr lang="tr-TR" sz="2400" dirty="0" smtClean="0">
              <a:latin typeface="+mj-lt"/>
            </a:endParaRPr>
          </a:p>
          <a:p>
            <a:pPr marL="274320" indent="-274320" algn="just" eaLnBrk="1" fontAlgn="auto" hangingPunct="1">
              <a:spcAft>
                <a:spcPts val="0"/>
              </a:spcAft>
              <a:buClr>
                <a:schemeClr val="accent3"/>
              </a:buClr>
              <a:buFont typeface="Wingdings" pitchFamily="2" charset="2"/>
              <a:buNone/>
              <a:defRPr/>
            </a:pPr>
            <a:r>
              <a:rPr lang="tr-TR" sz="2400" dirty="0" smtClean="0">
                <a:latin typeface="+mj-lt"/>
              </a:rPr>
              <a:t>	a) Genel Kurul</a:t>
            </a:r>
          </a:p>
          <a:p>
            <a:pPr marL="274320" indent="-274320" algn="just" eaLnBrk="1" fontAlgn="auto" hangingPunct="1">
              <a:spcAft>
                <a:spcPts val="0"/>
              </a:spcAft>
              <a:buClr>
                <a:schemeClr val="accent3"/>
              </a:buClr>
              <a:buFont typeface="Wingdings" pitchFamily="2" charset="2"/>
              <a:buNone/>
              <a:defRPr/>
            </a:pPr>
            <a:r>
              <a:rPr lang="tr-TR" sz="2400" dirty="0" smtClean="0">
                <a:latin typeface="+mj-lt"/>
              </a:rPr>
              <a:t>	b) Yönetim Kurulu</a:t>
            </a:r>
          </a:p>
          <a:p>
            <a:pPr marL="274320" indent="-274320" algn="just" eaLnBrk="1" fontAlgn="auto" hangingPunct="1">
              <a:spcAft>
                <a:spcPts val="0"/>
              </a:spcAft>
              <a:buClr>
                <a:schemeClr val="accent3"/>
              </a:buClr>
              <a:buFont typeface="Wingdings" pitchFamily="2" charset="2"/>
              <a:buNone/>
              <a:defRPr/>
            </a:pPr>
            <a:r>
              <a:rPr lang="tr-TR" sz="2400" dirty="0" smtClean="0">
                <a:latin typeface="+mj-lt"/>
              </a:rPr>
              <a:t>	c) Denetim Komitesi</a:t>
            </a:r>
          </a:p>
          <a:p>
            <a:pPr marL="274320" indent="-274320" algn="just" eaLnBrk="1" fontAlgn="auto" hangingPunct="1">
              <a:spcAft>
                <a:spcPts val="0"/>
              </a:spcAft>
              <a:buClr>
                <a:schemeClr val="accent3"/>
              </a:buClr>
              <a:buFont typeface="Wingdings" pitchFamily="2" charset="2"/>
              <a:buNone/>
              <a:defRPr/>
            </a:pPr>
            <a:r>
              <a:rPr lang="tr-TR" sz="2400" dirty="0">
                <a:latin typeface="+mj-lt"/>
              </a:rPr>
              <a:t>	</a:t>
            </a:r>
            <a:r>
              <a:rPr lang="tr-TR" sz="2400" dirty="0" smtClean="0">
                <a:latin typeface="+mj-lt"/>
              </a:rPr>
              <a:t>d) Kredi Komitesi</a:t>
            </a:r>
          </a:p>
          <a:p>
            <a:pPr marL="274320" indent="-274320" algn="just" eaLnBrk="1" fontAlgn="auto" hangingPunct="1">
              <a:spcAft>
                <a:spcPts val="0"/>
              </a:spcAft>
              <a:buClr>
                <a:schemeClr val="accent3"/>
              </a:buClr>
              <a:buFont typeface="Wingdings" pitchFamily="2" charset="2"/>
              <a:buNone/>
              <a:defRPr/>
            </a:pPr>
            <a:r>
              <a:rPr lang="tr-TR" sz="2400" dirty="0" smtClean="0">
                <a:latin typeface="+mj-lt"/>
              </a:rPr>
              <a:t>	e) Genel Müdürlük </a:t>
            </a:r>
          </a:p>
          <a:p>
            <a:pPr marL="274320" indent="-274320" algn="just" eaLnBrk="1" fontAlgn="auto" hangingPunct="1">
              <a:spcAft>
                <a:spcPts val="0"/>
              </a:spcAft>
              <a:buClr>
                <a:schemeClr val="accent3"/>
              </a:buClr>
              <a:buFont typeface="Wingdings" pitchFamily="2" charset="2"/>
              <a:buNone/>
              <a:defRPr/>
            </a:pPr>
            <a:r>
              <a:rPr lang="tr-TR" sz="2400" dirty="0" smtClean="0">
                <a:latin typeface="+mj-lt"/>
              </a:rPr>
              <a:t>		- Bölge Müdürlükleri</a:t>
            </a:r>
          </a:p>
          <a:p>
            <a:pPr marL="274320" indent="-274320" algn="just" eaLnBrk="1" fontAlgn="auto" hangingPunct="1">
              <a:spcAft>
                <a:spcPts val="0"/>
              </a:spcAft>
              <a:buClr>
                <a:schemeClr val="accent3"/>
              </a:buClr>
              <a:buFont typeface="Wingdings" pitchFamily="2" charset="2"/>
              <a:buNone/>
              <a:defRPr/>
            </a:pPr>
            <a:r>
              <a:rPr lang="tr-TR" sz="2400" dirty="0" smtClean="0">
                <a:latin typeface="+mj-lt"/>
              </a:rPr>
              <a:t>		- Şubeler</a:t>
            </a:r>
          </a:p>
        </p:txBody>
      </p:sp>
      <mc:AlternateContent xmlns:mc="http://schemas.openxmlformats.org/markup-compatibility/2006" xmlns:p14="http://schemas.microsoft.com/office/powerpoint/2010/main">
        <mc:Choice Requires="p14">
          <p:contentPart p14:bwMode="auto" r:id="rId3">
            <p14:nvContentPartPr>
              <p14:cNvPr id="1026" name="Ink 11"/>
              <p14:cNvContentPartPr>
                <a14:cpLocks xmlns:a14="http://schemas.microsoft.com/office/drawing/2010/main" noRot="1" noChangeAspect="1" noEditPoints="1" noChangeArrowheads="1" noChangeShapeType="1"/>
              </p14:cNvContentPartPr>
              <p14:nvPr/>
            </p14:nvContentPartPr>
            <p14:xfrm>
              <a:off x="6606118" y="5546725"/>
              <a:ext cx="2116" cy="1588"/>
            </p14:xfrm>
          </p:contentPart>
        </mc:Choice>
        <mc:Fallback xmlns="">
          <p:pic>
            <p:nvPicPr>
              <p:cNvPr id="1026" name="Ink 11"/>
              <p:cNvPicPr>
                <a:picLocks noRot="1" noChangeAspect="1" noEditPoints="1" noChangeArrowheads="1" noChangeShapeType="1"/>
              </p:cNvPicPr>
              <p:nvPr/>
            </p:nvPicPr>
            <p:blipFill>
              <a:blip r:embed="rId4"/>
              <a:stretch>
                <a:fillRect/>
              </a:stretch>
            </p:blipFill>
            <p:spPr>
              <a:xfrm>
                <a:off x="4876825" y="5468913"/>
                <a:ext cx="157113" cy="157212"/>
              </a:xfrm>
              <a:prstGeom prst="rect">
                <a:avLst/>
              </a:prstGeom>
            </p:spPr>
          </p:pic>
        </mc:Fallback>
      </mc:AlternateContent>
      <p:pic>
        <p:nvPicPr>
          <p:cNvPr id="5" name="Resim 4">
            <a:extLst>
              <a:ext uri="{FF2B5EF4-FFF2-40B4-BE49-F238E27FC236}">
                <a16:creationId xmlns:a16="http://schemas.microsoft.com/office/drawing/2014/main" xmlns="" id="{00642A11-83CF-B341-A6C8-9C5A1640C222}"/>
              </a:ext>
            </a:extLst>
          </p:cNvPr>
          <p:cNvPicPr>
            <a:picLocks noChangeAspect="1"/>
          </p:cNvPicPr>
          <p:nvPr/>
        </p:nvPicPr>
        <p:blipFill>
          <a:blip r:embed="rId5"/>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41139436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fontAlgn="auto" hangingPunct="1">
              <a:spcAft>
                <a:spcPts val="0"/>
              </a:spcAft>
              <a:defRPr/>
            </a:pPr>
            <a:r>
              <a:rPr lang="tr-TR" cap="none" dirty="0" smtClean="0">
                <a:solidFill>
                  <a:schemeClr val="tx1"/>
                </a:solidFill>
              </a:rPr>
              <a:t>Banka Genel Kurulu</a:t>
            </a:r>
          </a:p>
        </p:txBody>
      </p:sp>
      <p:sp>
        <p:nvSpPr>
          <p:cNvPr id="70660" name="Rectangle 3"/>
          <p:cNvSpPr>
            <a:spLocks noGrp="1" noChangeArrowheads="1"/>
          </p:cNvSpPr>
          <p:nvPr>
            <p:ph idx="1"/>
          </p:nvPr>
        </p:nvSpPr>
        <p:spPr/>
        <p:txBody>
          <a:bodyPr rtlCol="0">
            <a:noAutofit/>
          </a:bodyPr>
          <a:lstStyle/>
          <a:p>
            <a:pPr marL="274320" indent="-274320" algn="just" eaLnBrk="1" fontAlgn="auto" hangingPunct="1">
              <a:spcAft>
                <a:spcPts val="0"/>
              </a:spcAft>
              <a:buClr>
                <a:schemeClr val="accent3"/>
              </a:buClr>
              <a:buFont typeface="Wingdings 2"/>
              <a:buChar char=""/>
              <a:defRPr/>
            </a:pPr>
            <a:r>
              <a:rPr lang="tr-TR" sz="2400" dirty="0" smtClean="0">
                <a:latin typeface="+mj-lt"/>
              </a:rPr>
              <a:t>Bankanın yönetim kurulunu seçmek, </a:t>
            </a:r>
          </a:p>
          <a:p>
            <a:pPr marL="274320" indent="-274320" algn="just" eaLnBrk="1" fontAlgn="auto" hangingPunct="1">
              <a:spcAft>
                <a:spcPts val="0"/>
              </a:spcAft>
              <a:buClr>
                <a:schemeClr val="accent3"/>
              </a:buClr>
              <a:buFont typeface="Wingdings 2"/>
              <a:buChar char=""/>
              <a:defRPr/>
            </a:pPr>
            <a:r>
              <a:rPr lang="tr-TR" sz="2400" dirty="0" smtClean="0">
                <a:latin typeface="+mj-lt"/>
              </a:rPr>
              <a:t>Bankanın ana sözleşmesinde değişiklik yapmak, </a:t>
            </a:r>
          </a:p>
          <a:p>
            <a:pPr marL="274320" indent="-274320" algn="just" eaLnBrk="1" fontAlgn="auto" hangingPunct="1">
              <a:spcAft>
                <a:spcPts val="0"/>
              </a:spcAft>
              <a:buClr>
                <a:schemeClr val="accent3"/>
              </a:buClr>
              <a:buFont typeface="Wingdings 2"/>
              <a:buChar char=""/>
              <a:defRPr/>
            </a:pPr>
            <a:r>
              <a:rPr lang="tr-TR" sz="2400" dirty="0" smtClean="0">
                <a:latin typeface="+mj-lt"/>
              </a:rPr>
              <a:t>Bilanço kar ve zararının onaylamak, </a:t>
            </a:r>
          </a:p>
          <a:p>
            <a:pPr marL="274320" indent="-274320" algn="just" eaLnBrk="1" fontAlgn="auto" hangingPunct="1">
              <a:spcAft>
                <a:spcPts val="0"/>
              </a:spcAft>
              <a:buClr>
                <a:schemeClr val="accent3"/>
              </a:buClr>
              <a:buFont typeface="Wingdings 2"/>
              <a:buChar char=""/>
              <a:defRPr/>
            </a:pPr>
            <a:r>
              <a:rPr lang="tr-TR" sz="2400" dirty="0" smtClean="0">
                <a:latin typeface="+mj-lt"/>
              </a:rPr>
              <a:t>Yedek akçe ayırmak, </a:t>
            </a:r>
          </a:p>
          <a:p>
            <a:pPr marL="274320" indent="-274320" algn="just" eaLnBrk="1" fontAlgn="auto" hangingPunct="1">
              <a:spcAft>
                <a:spcPts val="0"/>
              </a:spcAft>
              <a:buClr>
                <a:schemeClr val="accent3"/>
              </a:buClr>
              <a:buFont typeface="Wingdings 2"/>
              <a:buChar char=""/>
              <a:defRPr/>
            </a:pPr>
            <a:r>
              <a:rPr lang="tr-TR" sz="2400" dirty="0" smtClean="0">
                <a:latin typeface="+mj-lt"/>
              </a:rPr>
              <a:t>Kar dağıtım işlemlerini yapmak. </a:t>
            </a:r>
          </a:p>
          <a:p>
            <a:pPr marL="274320" indent="-274320" algn="just" eaLnBrk="1" fontAlgn="auto" hangingPunct="1">
              <a:spcAft>
                <a:spcPts val="0"/>
              </a:spcAft>
              <a:buClr>
                <a:schemeClr val="accent3"/>
              </a:buClr>
              <a:buFont typeface="Wingdings 2"/>
              <a:buChar char=""/>
              <a:defRPr/>
            </a:pPr>
            <a:endParaRPr lang="tr-TR" sz="2400" dirty="0" smtClean="0">
              <a:latin typeface="+mj-lt"/>
            </a:endParaRP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3"/>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39886459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defRPr/>
            </a:pPr>
            <a:r>
              <a:rPr lang="tr-TR" cap="none" dirty="0" smtClean="0"/>
              <a:t>Banka Yönetim Kurulu</a:t>
            </a:r>
            <a:endParaRPr lang="tr-TR" cap="none" dirty="0"/>
          </a:p>
        </p:txBody>
      </p:sp>
      <p:sp>
        <p:nvSpPr>
          <p:cNvPr id="9219" name="İçerik Yer Tutucusu 2"/>
          <p:cNvSpPr>
            <a:spLocks noGrp="1"/>
          </p:cNvSpPr>
          <p:nvPr>
            <p:ph idx="1"/>
          </p:nvPr>
        </p:nvSpPr>
        <p:spPr/>
        <p:txBody>
          <a:bodyPr>
            <a:noAutofit/>
          </a:bodyPr>
          <a:lstStyle/>
          <a:p>
            <a:pPr algn="just"/>
            <a:r>
              <a:rPr lang="tr-TR" sz="2000" dirty="0" smtClean="0"/>
              <a:t>Bankanın </a:t>
            </a:r>
            <a:r>
              <a:rPr lang="tr-TR" sz="2000" dirty="0"/>
              <a:t>temel temsil ve karar organıdır. </a:t>
            </a:r>
            <a:endParaRPr lang="tr-TR" sz="2000" dirty="0" smtClean="0"/>
          </a:p>
          <a:p>
            <a:pPr algn="just"/>
            <a:r>
              <a:rPr lang="tr-TR" sz="2000" dirty="0" smtClean="0"/>
              <a:t>a</a:t>
            </a:r>
            <a:r>
              <a:rPr lang="tr-TR" sz="2000" dirty="0"/>
              <a:t>) İç kontrol, risk yönetimi ve iç denetim sistemlerinin ilgili mevzuata uygun olarak tesis edilmesi, işlerliğinin, uygunluğunun ve yeterliliğinin sağlanması (md. 23), </a:t>
            </a:r>
            <a:endParaRPr lang="tr-TR" sz="2000" dirty="0" smtClean="0"/>
          </a:p>
          <a:p>
            <a:pPr algn="just"/>
            <a:r>
              <a:rPr lang="tr-TR" sz="2000" dirty="0" smtClean="0"/>
              <a:t>b</a:t>
            </a:r>
            <a:r>
              <a:rPr lang="tr-TR" sz="2000" dirty="0"/>
              <a:t>) finansal raporlama sistemlerinin güvence altına alınması (md. 23), </a:t>
            </a:r>
            <a:endParaRPr lang="tr-TR" sz="2000" dirty="0" smtClean="0"/>
          </a:p>
          <a:p>
            <a:pPr algn="just"/>
            <a:r>
              <a:rPr lang="tr-TR" sz="2000" dirty="0" smtClean="0"/>
              <a:t>c</a:t>
            </a:r>
            <a:r>
              <a:rPr lang="tr-TR" sz="2000" dirty="0"/>
              <a:t>) banka içindeki yetki ve sorumlulukların belirlenmesinden (md. 23), </a:t>
            </a:r>
            <a:endParaRPr lang="tr-TR" sz="2000" dirty="0" smtClean="0"/>
          </a:p>
          <a:p>
            <a:pPr algn="just"/>
            <a:r>
              <a:rPr lang="tr-TR" sz="2000" dirty="0" smtClean="0"/>
              <a:t>d</a:t>
            </a:r>
            <a:r>
              <a:rPr lang="tr-TR" sz="2000" dirty="0"/>
              <a:t>) faaliyetlerin muhasebeleştirilmesinden (m. 41), </a:t>
            </a:r>
            <a:endParaRPr lang="tr-TR" sz="2000" dirty="0" smtClean="0"/>
          </a:p>
          <a:p>
            <a:pPr algn="just"/>
            <a:r>
              <a:rPr lang="tr-TR" sz="2000" dirty="0" smtClean="0"/>
              <a:t>e) finansal </a:t>
            </a:r>
            <a:r>
              <a:rPr lang="tr-TR" sz="2000" dirty="0"/>
              <a:t>tabloların hazırlanmasından, onaylanmasından, denetlenmesinden, sunulmasından ve yayımlanmasından (m. 41) sorumludur. </a:t>
            </a:r>
            <a:endParaRPr lang="tr-TR" sz="2000" dirty="0" smtClean="0"/>
          </a:p>
          <a:p>
            <a:pPr algn="just"/>
            <a:r>
              <a:rPr lang="tr-TR" altLang="tr-TR" sz="2000" dirty="0" smtClean="0"/>
              <a:t>F) kredi verme yetkisi Yönetim Kuruluna aittir. </a:t>
            </a:r>
            <a:endParaRPr lang="tr-TR" altLang="tr-TR" sz="2000" dirty="0" smtClean="0"/>
          </a:p>
          <a:p>
            <a:endParaRPr lang="tr-TR" altLang="tr-TR" sz="2000" dirty="0" smtClean="0"/>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19632654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defRPr/>
            </a:pPr>
            <a:r>
              <a:rPr lang="tr-TR" cap="none" dirty="0" smtClean="0"/>
              <a:t>Banka Yönetim Kurulu</a:t>
            </a:r>
            <a:endParaRPr lang="tr-TR" cap="none" dirty="0"/>
          </a:p>
        </p:txBody>
      </p:sp>
      <p:sp>
        <p:nvSpPr>
          <p:cNvPr id="10243" name="İçerik Yer Tutucusu 2"/>
          <p:cNvSpPr>
            <a:spLocks noGrp="1"/>
          </p:cNvSpPr>
          <p:nvPr>
            <p:ph idx="1"/>
          </p:nvPr>
        </p:nvSpPr>
        <p:spPr/>
        <p:txBody>
          <a:bodyPr>
            <a:noAutofit/>
          </a:bodyPr>
          <a:lstStyle/>
          <a:p>
            <a:pPr algn="just"/>
            <a:r>
              <a:rPr lang="tr-TR" altLang="tr-TR" sz="2400" dirty="0" smtClean="0"/>
              <a:t>Yönetim Kurulunca kredi açılmasında Genel Müdürlüğün yazılı önerisi aranır. Kredi açma yetkisi ile ilgili olarak Yönetim Kurulu bir gerçek ya da tüzel kişiye açılacak kredi sınırın tespitinde, kredi komitesine öz kaynakların % 10’u, Genel Müdürlüğe % 1’ i oranında kredi açma yetkisini devredebilir. </a:t>
            </a:r>
          </a:p>
          <a:p>
            <a:pPr algn="just"/>
            <a:r>
              <a:rPr lang="tr-TR" altLang="tr-TR" sz="2400" dirty="0" smtClean="0"/>
              <a:t>Genel Müdürlük kendisine devredilen kredi açma yetkisini diğer birimleri, bölge müdürlükleri veya şubeler aracılığıyla da kullanabilir. </a:t>
            </a:r>
          </a:p>
          <a:p>
            <a:endParaRPr lang="tr-TR" altLang="tr-TR" sz="2400" dirty="0" smtClean="0"/>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1584930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fontAlgn="auto" hangingPunct="1">
              <a:spcAft>
                <a:spcPts val="0"/>
              </a:spcAft>
              <a:defRPr/>
            </a:pPr>
            <a:r>
              <a:rPr lang="tr-TR" cap="none" dirty="0" smtClean="0">
                <a:solidFill>
                  <a:schemeClr val="tx1"/>
                </a:solidFill>
              </a:rPr>
              <a:t>Banka Yönetim Kurulu</a:t>
            </a:r>
          </a:p>
        </p:txBody>
      </p:sp>
      <p:sp>
        <p:nvSpPr>
          <p:cNvPr id="8195" name="Rectangle 3"/>
          <p:cNvSpPr>
            <a:spLocks noGrp="1" noChangeArrowheads="1"/>
          </p:cNvSpPr>
          <p:nvPr>
            <p:ph idx="1"/>
          </p:nvPr>
        </p:nvSpPr>
        <p:spPr/>
        <p:txBody>
          <a:bodyPr rtlCol="0">
            <a:noAutofit/>
          </a:bodyPr>
          <a:lstStyle/>
          <a:p>
            <a:pPr marL="182880" indent="-182880" algn="just" eaLnBrk="1" fontAlgn="auto" hangingPunct="1">
              <a:spcAft>
                <a:spcPts val="0"/>
              </a:spcAft>
              <a:buFont typeface="Arial" pitchFamily="34" charset="0"/>
              <a:buChar char="•"/>
              <a:defRPr/>
            </a:pPr>
            <a:r>
              <a:rPr lang="tr-TR" sz="2400" dirty="0" smtClean="0">
                <a:latin typeface="+mj-lt"/>
              </a:rPr>
              <a:t>Bankaların yönetim kurulları genel müdür dahil </a:t>
            </a:r>
            <a:r>
              <a:rPr lang="tr-TR" sz="2400" u="sng" dirty="0" smtClean="0">
                <a:latin typeface="+mj-lt"/>
              </a:rPr>
              <a:t>beş kişiden az olamaz.</a:t>
            </a:r>
            <a:r>
              <a:rPr lang="tr-TR" sz="2400" dirty="0" smtClean="0">
                <a:latin typeface="+mj-lt"/>
              </a:rPr>
              <a:t> Genel müdür, yönetim kurulunun doğal üyesidir. </a:t>
            </a:r>
          </a:p>
          <a:p>
            <a:pPr marL="182880" indent="-182880" algn="just" eaLnBrk="1" fontAlgn="auto" hangingPunct="1">
              <a:spcAft>
                <a:spcPts val="0"/>
              </a:spcAft>
              <a:buFont typeface="Arial" pitchFamily="34" charset="0"/>
              <a:buChar char="•"/>
              <a:defRPr/>
            </a:pPr>
            <a:endParaRPr lang="tr-TR" sz="2400" dirty="0" smtClean="0">
              <a:latin typeface="+mj-lt"/>
            </a:endParaRP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3"/>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4267890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fontAlgn="auto" hangingPunct="1">
              <a:spcAft>
                <a:spcPts val="0"/>
              </a:spcAft>
              <a:defRPr/>
            </a:pPr>
            <a:r>
              <a:rPr lang="tr-TR" cap="none" dirty="0" smtClean="0">
                <a:solidFill>
                  <a:schemeClr val="tx1"/>
                </a:solidFill>
              </a:rPr>
              <a:t>Banka Yönetim Kurulu</a:t>
            </a:r>
          </a:p>
        </p:txBody>
      </p:sp>
      <p:sp>
        <p:nvSpPr>
          <p:cNvPr id="8195" name="Rectangle 3"/>
          <p:cNvSpPr>
            <a:spLocks noGrp="1" noChangeArrowheads="1"/>
          </p:cNvSpPr>
          <p:nvPr>
            <p:ph idx="1"/>
          </p:nvPr>
        </p:nvSpPr>
        <p:spPr/>
        <p:txBody>
          <a:bodyPr rtlCol="0">
            <a:noAutofit/>
          </a:bodyPr>
          <a:lstStyle/>
          <a:p>
            <a:pPr marL="182880" indent="-182880" algn="just" eaLnBrk="1" fontAlgn="auto" hangingPunct="1">
              <a:spcAft>
                <a:spcPts val="0"/>
              </a:spcAft>
              <a:buFont typeface="Arial" pitchFamily="34" charset="0"/>
              <a:buChar char="•"/>
              <a:defRPr/>
            </a:pPr>
            <a:r>
              <a:rPr lang="tr-TR" sz="2400" dirty="0" smtClean="0">
                <a:latin typeface="+mj-lt"/>
              </a:rPr>
              <a:t>Genel müdür için öngörülen şartlar, yönetim kurulu üyelerinin yarıdan bir fazlası için de aranır. </a:t>
            </a:r>
          </a:p>
          <a:p>
            <a:pPr marL="182880" indent="-182880" algn="just" eaLnBrk="1" fontAlgn="auto" hangingPunct="1">
              <a:spcAft>
                <a:spcPts val="0"/>
              </a:spcAft>
              <a:buFont typeface="Arial" pitchFamily="34" charset="0"/>
              <a:buChar char="•"/>
              <a:defRPr/>
            </a:pPr>
            <a:r>
              <a:rPr lang="tr-TR" sz="2400" dirty="0" smtClean="0">
                <a:latin typeface="+mj-lt"/>
              </a:rPr>
              <a:t>Yönetim kurulu üyeliğine seçilenler yedi iş günü içerisinde Kuruma bildirilir. (Kurum uygun görmediği yönetim kurulu üyesinin uzaklaştırılmasını isteyebilir.) </a:t>
            </a:r>
          </a:p>
          <a:p>
            <a:pPr marL="182880" indent="-182880" algn="just" eaLnBrk="1" fontAlgn="auto" hangingPunct="1">
              <a:spcAft>
                <a:spcPts val="0"/>
              </a:spcAft>
              <a:buFont typeface="Arial" pitchFamily="34" charset="0"/>
              <a:buChar char="•"/>
              <a:defRPr/>
            </a:pPr>
            <a:r>
              <a:rPr lang="tr-TR" sz="2400" dirty="0" smtClean="0">
                <a:latin typeface="+mj-lt"/>
              </a:rPr>
              <a:t>Genel müdürlük ve yönetim kurulu başkanlığı görevleri aynı kişi tarafından icra edilemez. </a:t>
            </a: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3"/>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19121689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Paket">
  <a:themeElements>
    <a:clrScheme name="Mavi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Paket">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ket">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xmlns="" name="Parcel" id="{8BEC4385-4EB9-4D53-BFB5-0EA123736B6D}" vid="{4DB32801-28C0-48B0-8C1D-A9A58613615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{405A2CB4-4D4F-2747-8C50-B9A9F25CD2EF}tf10001120</Template>
  <TotalTime>68</TotalTime>
  <Words>1637</Words>
  <Application>Microsoft Office PowerPoint</Application>
  <PresentationFormat>Özel</PresentationFormat>
  <Paragraphs>118</Paragraphs>
  <Slides>27</Slides>
  <Notes>12</Notes>
  <HiddenSlides>0</HiddenSlides>
  <MMClips>0</MMClips>
  <ScaleCrop>false</ScaleCrop>
  <HeadingPairs>
    <vt:vector size="4" baseType="variant">
      <vt:variant>
        <vt:lpstr>Tema</vt:lpstr>
      </vt:variant>
      <vt:variant>
        <vt:i4>1</vt:i4>
      </vt:variant>
      <vt:variant>
        <vt:lpstr>Slayt Başlıkları</vt:lpstr>
      </vt:variant>
      <vt:variant>
        <vt:i4>27</vt:i4>
      </vt:variant>
    </vt:vector>
  </HeadingPairs>
  <TitlesOfParts>
    <vt:vector size="28" baseType="lpstr">
      <vt:lpstr>Paket</vt:lpstr>
      <vt:lpstr>BANKACILIK HUKUKU</vt:lpstr>
      <vt:lpstr>Ders Planı</vt:lpstr>
      <vt:lpstr>Banka Örgütü</vt:lpstr>
      <vt:lpstr>Banka Örgütü</vt:lpstr>
      <vt:lpstr>Banka Genel Kurulu</vt:lpstr>
      <vt:lpstr>Banka Yönetim Kurulu</vt:lpstr>
      <vt:lpstr>Banka Yönetim Kurulu</vt:lpstr>
      <vt:lpstr>Banka Yönetim Kurulu</vt:lpstr>
      <vt:lpstr>Banka Yönetim Kurulu</vt:lpstr>
      <vt:lpstr>Banka Yönetim Kurulu</vt:lpstr>
      <vt:lpstr>Banka Yönetim Kurulu</vt:lpstr>
      <vt:lpstr>Yönetim Kurulunun Sorumluluğu</vt:lpstr>
      <vt:lpstr>Yönetim Kurulunun Sorumluluğu</vt:lpstr>
      <vt:lpstr>Banka Denetim Komitesi</vt:lpstr>
      <vt:lpstr>Banka Denetim Komitesi</vt:lpstr>
      <vt:lpstr>Denetim Komitesinin Görev Ve Sorumlulukları</vt:lpstr>
      <vt:lpstr>Banka Kredi Komitesi</vt:lpstr>
      <vt:lpstr>Banka Genel Müdürü</vt:lpstr>
      <vt:lpstr>Banka Genel Müdürü</vt:lpstr>
      <vt:lpstr>Banka Genel Müdür Yardımcıları</vt:lpstr>
      <vt:lpstr>Banka Genel Müdür Yardımcıları</vt:lpstr>
      <vt:lpstr>Bölge Müdürlüğü</vt:lpstr>
      <vt:lpstr>Şube</vt:lpstr>
      <vt:lpstr>Şube</vt:lpstr>
      <vt:lpstr>Çalışma Yasağı</vt:lpstr>
      <vt:lpstr>İmza Yetkisinin Kaldırılması</vt:lpstr>
      <vt:lpstr>Mal Beyanı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TAŞIYANIN SORUMLULUĞU</dc:title>
  <dc:creator>Microsoft Office User</dc:creator>
  <cp:lastModifiedBy>Senol KANDEMIR</cp:lastModifiedBy>
  <cp:revision>16</cp:revision>
  <dcterms:created xsi:type="dcterms:W3CDTF">2021-10-23T00:07:47Z</dcterms:created>
  <dcterms:modified xsi:type="dcterms:W3CDTF">2025-03-04T06:22:59Z</dcterms:modified>
</cp:coreProperties>
</file>