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2.bin" ContentType="image/jpeg"/>
  <Override PartName="/ppt/media/image24.bin" ContentType="image/jpeg"/>
  <Override PartName="/ppt/media/image35.bin" ContentType="image/jpeg"/>
  <Override PartName="/ppt/media/image36.bin" ContentType="image/jpeg"/>
  <Override PartName="/ppt/media/image37.bin" ContentType="image/jpeg"/>
  <Override PartName="/ppt/media/image38.bin" ContentType="image/jpeg"/>
  <Override PartName="/ppt/media/image39.bin" ContentType="image/jpeg"/>
  <Override PartName="/ppt/media/image48.bin" ContentType="image/jpeg"/>
  <Override PartName="/ppt/media/image50.bin" ContentType="image/jpeg"/>
  <Override PartName="/ppt/media/image51.bin" ContentType="image/jpeg"/>
  <Override PartName="/ppt/media/image52.bin" ContentType="image/jpeg"/>
  <Override PartName="/ppt/media/image53.bin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sldIdLst>
    <p:sldId id="301" r:id="rId3"/>
    <p:sldId id="316" r:id="rId4"/>
    <p:sldId id="346" r:id="rId5"/>
    <p:sldId id="377" r:id="rId6"/>
    <p:sldId id="402" r:id="rId7"/>
    <p:sldId id="451" r:id="rId8"/>
    <p:sldId id="477" r:id="rId9"/>
    <p:sldId id="531" r:id="rId10"/>
    <p:sldId id="561" r:id="rId11"/>
    <p:sldId id="601" r:id="rId12"/>
    <p:sldId id="633" r:id="rId13"/>
    <p:sldId id="668" r:id="rId14"/>
    <p:sldId id="669" r:id="rId15"/>
    <p:sldId id="269" r:id="rId16"/>
  </p:sldIdLst>
  <p:sldSz cx="18288000" cy="10287000"/>
  <p:notesSz cx="18288000" cy="10287000"/>
  <p:embeddedFontLst>
    <p:embeddedFont>
      <p:font typeface="Lora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1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5E7C3-BDE1-4DBB-9410-A9CC7B21EC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5502DA-2522-4D63-824C-A6B77F37FA07}">
      <dgm:prSet custT="1"/>
      <dgm:spPr/>
      <dgm:t>
        <a:bodyPr/>
        <a:lstStyle/>
        <a:p>
          <a:r>
            <a:rPr lang="en-GB" sz="3600" dirty="0"/>
            <a:t>Both require </a:t>
          </a:r>
          <a:r>
            <a:rPr lang="en-GB" sz="3600" b="1" dirty="0"/>
            <a:t>technical precision + cultural sensitivity</a:t>
          </a:r>
          <a:r>
            <a:rPr lang="en-GB" sz="3600" dirty="0"/>
            <a:t>.</a:t>
          </a:r>
          <a:endParaRPr lang="en-US" sz="3600" dirty="0"/>
        </a:p>
      </dgm:t>
    </dgm:pt>
    <dgm:pt modelId="{FB14B179-53AF-4EB6-93A8-E232FA455E2F}" type="parTrans" cxnId="{50565C3E-1F59-4E83-8A27-CE8867D6AF78}">
      <dgm:prSet/>
      <dgm:spPr/>
      <dgm:t>
        <a:bodyPr/>
        <a:lstStyle/>
        <a:p>
          <a:endParaRPr lang="en-US"/>
        </a:p>
      </dgm:t>
    </dgm:pt>
    <dgm:pt modelId="{F39E73DC-ED95-4A30-A62B-01B7E3EC19B0}" type="sibTrans" cxnId="{50565C3E-1F59-4E83-8A27-CE8867D6AF78}">
      <dgm:prSet/>
      <dgm:spPr/>
      <dgm:t>
        <a:bodyPr/>
        <a:lstStyle/>
        <a:p>
          <a:endParaRPr lang="en-US"/>
        </a:p>
      </dgm:t>
    </dgm:pt>
    <dgm:pt modelId="{42342245-7BCF-4884-8FC0-2424D1D8729D}">
      <dgm:prSet custT="1"/>
      <dgm:spPr/>
      <dgm:t>
        <a:bodyPr/>
        <a:lstStyle/>
        <a:p>
          <a:r>
            <a:rPr lang="en-GB" sz="3600" dirty="0"/>
            <a:t>Key in global media industries (films, TV, streaming).</a:t>
          </a:r>
          <a:endParaRPr lang="en-US" sz="3600" dirty="0"/>
        </a:p>
      </dgm:t>
    </dgm:pt>
    <dgm:pt modelId="{BD0BBD17-6A6C-4973-8A19-5140CD921B83}" type="parTrans" cxnId="{43A255F7-BC18-42A8-8F61-C9F38B152AE5}">
      <dgm:prSet/>
      <dgm:spPr/>
      <dgm:t>
        <a:bodyPr/>
        <a:lstStyle/>
        <a:p>
          <a:endParaRPr lang="en-US"/>
        </a:p>
      </dgm:t>
    </dgm:pt>
    <dgm:pt modelId="{8A91215A-FFD1-4762-8D3D-102927CBAC6B}" type="sibTrans" cxnId="{43A255F7-BC18-42A8-8F61-C9F38B152AE5}">
      <dgm:prSet/>
      <dgm:spPr/>
      <dgm:t>
        <a:bodyPr/>
        <a:lstStyle/>
        <a:p>
          <a:endParaRPr lang="en-US"/>
        </a:p>
      </dgm:t>
    </dgm:pt>
    <dgm:pt modelId="{93F876F6-0EC2-4E52-9C1C-4297C9E4BD1E}">
      <dgm:prSet custT="1"/>
      <dgm:spPr/>
      <dgm:t>
        <a:bodyPr/>
        <a:lstStyle/>
        <a:p>
          <a:r>
            <a:rPr lang="en-GB" sz="3600" dirty="0"/>
            <a:t>Translators shape how cultures </a:t>
          </a:r>
          <a:r>
            <a:rPr lang="en-GB" sz="3600" b="1" dirty="0"/>
            <a:t>perceive foreign media</a:t>
          </a:r>
          <a:r>
            <a:rPr lang="en-GB" sz="3600" dirty="0"/>
            <a:t>.</a:t>
          </a:r>
          <a:endParaRPr lang="en-US" sz="3600" dirty="0"/>
        </a:p>
      </dgm:t>
    </dgm:pt>
    <dgm:pt modelId="{D62ECCEC-6065-4356-9681-B9911AD3137A}" type="parTrans" cxnId="{E5267B81-4339-4AB5-B8B2-4DF3BE68E4E0}">
      <dgm:prSet/>
      <dgm:spPr/>
      <dgm:t>
        <a:bodyPr/>
        <a:lstStyle/>
        <a:p>
          <a:endParaRPr lang="en-US"/>
        </a:p>
      </dgm:t>
    </dgm:pt>
    <dgm:pt modelId="{F48FFC06-0DAD-44BA-83A9-AD440C944A01}" type="sibTrans" cxnId="{E5267B81-4339-4AB5-B8B2-4DF3BE68E4E0}">
      <dgm:prSet/>
      <dgm:spPr/>
      <dgm:t>
        <a:bodyPr/>
        <a:lstStyle/>
        <a:p>
          <a:endParaRPr lang="en-US"/>
        </a:p>
      </dgm:t>
    </dgm:pt>
    <dgm:pt modelId="{020D4B84-6BAD-4B21-8624-96B7EB77FF0E}" type="pres">
      <dgm:prSet presAssocID="{B265E7C3-BDE1-4DBB-9410-A9CC7B21ECB9}" presName="root" presStyleCnt="0">
        <dgm:presLayoutVars>
          <dgm:dir/>
          <dgm:resizeHandles val="exact"/>
        </dgm:presLayoutVars>
      </dgm:prSet>
      <dgm:spPr/>
    </dgm:pt>
    <dgm:pt modelId="{897331CC-0B67-43D2-B2D5-43DA9FD70EC7}" type="pres">
      <dgm:prSet presAssocID="{5C5502DA-2522-4D63-824C-A6B77F37FA07}" presName="compNode" presStyleCnt="0"/>
      <dgm:spPr/>
    </dgm:pt>
    <dgm:pt modelId="{225650B6-77C8-4205-86F3-CA941CA0E4FE}" type="pres">
      <dgm:prSet presAssocID="{5C5502DA-2522-4D63-824C-A6B77F37FA07}" presName="bgRect" presStyleLbl="bgShp" presStyleIdx="0" presStyleCnt="3"/>
      <dgm:spPr/>
    </dgm:pt>
    <dgm:pt modelId="{38B8D817-8E34-4AEC-AD01-FAC70FABAA42}" type="pres">
      <dgm:prSet presAssocID="{5C5502DA-2522-4D63-824C-A6B77F37FA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7D033D0-4343-4560-B8E2-248A34B38F1A}" type="pres">
      <dgm:prSet presAssocID="{5C5502DA-2522-4D63-824C-A6B77F37FA07}" presName="spaceRect" presStyleCnt="0"/>
      <dgm:spPr/>
    </dgm:pt>
    <dgm:pt modelId="{552D0139-EAAF-4CF5-B2B2-317493B3D9DF}" type="pres">
      <dgm:prSet presAssocID="{5C5502DA-2522-4D63-824C-A6B77F37FA07}" presName="parTx" presStyleLbl="revTx" presStyleIdx="0" presStyleCnt="3">
        <dgm:presLayoutVars>
          <dgm:chMax val="0"/>
          <dgm:chPref val="0"/>
        </dgm:presLayoutVars>
      </dgm:prSet>
      <dgm:spPr/>
    </dgm:pt>
    <dgm:pt modelId="{6546809F-2444-44EE-B07F-D7ED9C45AA45}" type="pres">
      <dgm:prSet presAssocID="{F39E73DC-ED95-4A30-A62B-01B7E3EC19B0}" presName="sibTrans" presStyleCnt="0"/>
      <dgm:spPr/>
    </dgm:pt>
    <dgm:pt modelId="{2BF7A06D-7BE4-4ABC-BA07-93448DA4F06F}" type="pres">
      <dgm:prSet presAssocID="{42342245-7BCF-4884-8FC0-2424D1D8729D}" presName="compNode" presStyleCnt="0"/>
      <dgm:spPr/>
    </dgm:pt>
    <dgm:pt modelId="{DA841F1A-56CA-41E0-944C-BD3F12AE50E4}" type="pres">
      <dgm:prSet presAssocID="{42342245-7BCF-4884-8FC0-2424D1D8729D}" presName="bgRect" presStyleLbl="bgShp" presStyleIdx="1" presStyleCnt="3"/>
      <dgm:spPr/>
    </dgm:pt>
    <dgm:pt modelId="{C0EA7C6A-C18A-43BD-BFD6-FCEFB2B4198B}" type="pres">
      <dgm:prSet presAssocID="{42342245-7BCF-4884-8FC0-2424D1D872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53BB1BED-86E2-4EE2-B67F-932540B3975D}" type="pres">
      <dgm:prSet presAssocID="{42342245-7BCF-4884-8FC0-2424D1D8729D}" presName="spaceRect" presStyleCnt="0"/>
      <dgm:spPr/>
    </dgm:pt>
    <dgm:pt modelId="{4F9B2496-EB94-41CC-9E42-EB6064C51FC1}" type="pres">
      <dgm:prSet presAssocID="{42342245-7BCF-4884-8FC0-2424D1D8729D}" presName="parTx" presStyleLbl="revTx" presStyleIdx="1" presStyleCnt="3">
        <dgm:presLayoutVars>
          <dgm:chMax val="0"/>
          <dgm:chPref val="0"/>
        </dgm:presLayoutVars>
      </dgm:prSet>
      <dgm:spPr/>
    </dgm:pt>
    <dgm:pt modelId="{CFA8D7D1-6447-46A8-9B3C-8A5C5B9FACE1}" type="pres">
      <dgm:prSet presAssocID="{8A91215A-FFD1-4762-8D3D-102927CBAC6B}" presName="sibTrans" presStyleCnt="0"/>
      <dgm:spPr/>
    </dgm:pt>
    <dgm:pt modelId="{27E64172-D09D-4FA2-ABFB-FB7ED376877B}" type="pres">
      <dgm:prSet presAssocID="{93F876F6-0EC2-4E52-9C1C-4297C9E4BD1E}" presName="compNode" presStyleCnt="0"/>
      <dgm:spPr/>
    </dgm:pt>
    <dgm:pt modelId="{294225E3-097A-4883-9300-105ADAB2C53F}" type="pres">
      <dgm:prSet presAssocID="{93F876F6-0EC2-4E52-9C1C-4297C9E4BD1E}" presName="bgRect" presStyleLbl="bgShp" presStyleIdx="2" presStyleCnt="3"/>
      <dgm:spPr/>
    </dgm:pt>
    <dgm:pt modelId="{B5429EA8-213D-4004-ABF3-496D559B94EE}" type="pres">
      <dgm:prSet presAssocID="{93F876F6-0EC2-4E52-9C1C-4297C9E4BD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424F58E-772F-47AB-BC1C-499D33A5B6A9}" type="pres">
      <dgm:prSet presAssocID="{93F876F6-0EC2-4E52-9C1C-4297C9E4BD1E}" presName="spaceRect" presStyleCnt="0"/>
      <dgm:spPr/>
    </dgm:pt>
    <dgm:pt modelId="{A734D11A-ABA7-429A-9C46-50A5BA6A1210}" type="pres">
      <dgm:prSet presAssocID="{93F876F6-0EC2-4E52-9C1C-4297C9E4BD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565C3E-1F59-4E83-8A27-CE8867D6AF78}" srcId="{B265E7C3-BDE1-4DBB-9410-A9CC7B21ECB9}" destId="{5C5502DA-2522-4D63-824C-A6B77F37FA07}" srcOrd="0" destOrd="0" parTransId="{FB14B179-53AF-4EB6-93A8-E232FA455E2F}" sibTransId="{F39E73DC-ED95-4A30-A62B-01B7E3EC19B0}"/>
    <dgm:cxn modelId="{B6841C46-AE85-4132-8498-2C905C239EEA}" type="presOf" srcId="{5C5502DA-2522-4D63-824C-A6B77F37FA07}" destId="{552D0139-EAAF-4CF5-B2B2-317493B3D9DF}" srcOrd="0" destOrd="0" presId="urn:microsoft.com/office/officeart/2018/2/layout/IconVerticalSolidList"/>
    <dgm:cxn modelId="{E5267B81-4339-4AB5-B8B2-4DF3BE68E4E0}" srcId="{B265E7C3-BDE1-4DBB-9410-A9CC7B21ECB9}" destId="{93F876F6-0EC2-4E52-9C1C-4297C9E4BD1E}" srcOrd="2" destOrd="0" parTransId="{D62ECCEC-6065-4356-9681-B9911AD3137A}" sibTransId="{F48FFC06-0DAD-44BA-83A9-AD440C944A01}"/>
    <dgm:cxn modelId="{B41EEDA1-2654-49DE-AB44-2C7516ED91CD}" type="presOf" srcId="{93F876F6-0EC2-4E52-9C1C-4297C9E4BD1E}" destId="{A734D11A-ABA7-429A-9C46-50A5BA6A1210}" srcOrd="0" destOrd="0" presId="urn:microsoft.com/office/officeart/2018/2/layout/IconVerticalSolidList"/>
    <dgm:cxn modelId="{EE5742B0-8557-4A04-B5EF-38983312E1DE}" type="presOf" srcId="{B265E7C3-BDE1-4DBB-9410-A9CC7B21ECB9}" destId="{020D4B84-6BAD-4B21-8624-96B7EB77FF0E}" srcOrd="0" destOrd="0" presId="urn:microsoft.com/office/officeart/2018/2/layout/IconVerticalSolidList"/>
    <dgm:cxn modelId="{EA665DE7-5C5C-4418-A8C2-C931C5344B96}" type="presOf" srcId="{42342245-7BCF-4884-8FC0-2424D1D8729D}" destId="{4F9B2496-EB94-41CC-9E42-EB6064C51FC1}" srcOrd="0" destOrd="0" presId="urn:microsoft.com/office/officeart/2018/2/layout/IconVerticalSolidList"/>
    <dgm:cxn modelId="{43A255F7-BC18-42A8-8F61-C9F38B152AE5}" srcId="{B265E7C3-BDE1-4DBB-9410-A9CC7B21ECB9}" destId="{42342245-7BCF-4884-8FC0-2424D1D8729D}" srcOrd="1" destOrd="0" parTransId="{BD0BBD17-6A6C-4973-8A19-5140CD921B83}" sibTransId="{8A91215A-FFD1-4762-8D3D-102927CBAC6B}"/>
    <dgm:cxn modelId="{63FC1EB2-B486-4D6B-B9E8-71BE756A1E37}" type="presParOf" srcId="{020D4B84-6BAD-4B21-8624-96B7EB77FF0E}" destId="{897331CC-0B67-43D2-B2D5-43DA9FD70EC7}" srcOrd="0" destOrd="0" presId="urn:microsoft.com/office/officeart/2018/2/layout/IconVerticalSolidList"/>
    <dgm:cxn modelId="{EA7F60DD-44C0-4B17-9F24-A0FBCA9C4C07}" type="presParOf" srcId="{897331CC-0B67-43D2-B2D5-43DA9FD70EC7}" destId="{225650B6-77C8-4205-86F3-CA941CA0E4FE}" srcOrd="0" destOrd="0" presId="urn:microsoft.com/office/officeart/2018/2/layout/IconVerticalSolidList"/>
    <dgm:cxn modelId="{EA2A698F-8508-4512-85BB-EA3CCA05106F}" type="presParOf" srcId="{897331CC-0B67-43D2-B2D5-43DA9FD70EC7}" destId="{38B8D817-8E34-4AEC-AD01-FAC70FABAA42}" srcOrd="1" destOrd="0" presId="urn:microsoft.com/office/officeart/2018/2/layout/IconVerticalSolidList"/>
    <dgm:cxn modelId="{DA124F4D-6635-4BE7-83DB-75DA33B442F5}" type="presParOf" srcId="{897331CC-0B67-43D2-B2D5-43DA9FD70EC7}" destId="{C7D033D0-4343-4560-B8E2-248A34B38F1A}" srcOrd="2" destOrd="0" presId="urn:microsoft.com/office/officeart/2018/2/layout/IconVerticalSolidList"/>
    <dgm:cxn modelId="{FFEF130C-D679-4D2C-802C-898F36C6884B}" type="presParOf" srcId="{897331CC-0B67-43D2-B2D5-43DA9FD70EC7}" destId="{552D0139-EAAF-4CF5-B2B2-317493B3D9DF}" srcOrd="3" destOrd="0" presId="urn:microsoft.com/office/officeart/2018/2/layout/IconVerticalSolidList"/>
    <dgm:cxn modelId="{92455131-EACB-4B43-8CAC-6FF0BC949FA7}" type="presParOf" srcId="{020D4B84-6BAD-4B21-8624-96B7EB77FF0E}" destId="{6546809F-2444-44EE-B07F-D7ED9C45AA45}" srcOrd="1" destOrd="0" presId="urn:microsoft.com/office/officeart/2018/2/layout/IconVerticalSolidList"/>
    <dgm:cxn modelId="{8913A86C-15AB-4834-9355-B6E01639BB19}" type="presParOf" srcId="{020D4B84-6BAD-4B21-8624-96B7EB77FF0E}" destId="{2BF7A06D-7BE4-4ABC-BA07-93448DA4F06F}" srcOrd="2" destOrd="0" presId="urn:microsoft.com/office/officeart/2018/2/layout/IconVerticalSolidList"/>
    <dgm:cxn modelId="{106259F1-FEB2-4FA6-8491-7626EBD2856B}" type="presParOf" srcId="{2BF7A06D-7BE4-4ABC-BA07-93448DA4F06F}" destId="{DA841F1A-56CA-41E0-944C-BD3F12AE50E4}" srcOrd="0" destOrd="0" presId="urn:microsoft.com/office/officeart/2018/2/layout/IconVerticalSolidList"/>
    <dgm:cxn modelId="{D7FB4614-2023-4E83-B5A4-6E1B928E3525}" type="presParOf" srcId="{2BF7A06D-7BE4-4ABC-BA07-93448DA4F06F}" destId="{C0EA7C6A-C18A-43BD-BFD6-FCEFB2B4198B}" srcOrd="1" destOrd="0" presId="urn:microsoft.com/office/officeart/2018/2/layout/IconVerticalSolidList"/>
    <dgm:cxn modelId="{EA1C12D8-F5D5-4F9D-96D7-A45065B62BCE}" type="presParOf" srcId="{2BF7A06D-7BE4-4ABC-BA07-93448DA4F06F}" destId="{53BB1BED-86E2-4EE2-B67F-932540B3975D}" srcOrd="2" destOrd="0" presId="urn:microsoft.com/office/officeart/2018/2/layout/IconVerticalSolidList"/>
    <dgm:cxn modelId="{B9164832-E5FE-4A98-81D7-E510F168B810}" type="presParOf" srcId="{2BF7A06D-7BE4-4ABC-BA07-93448DA4F06F}" destId="{4F9B2496-EB94-41CC-9E42-EB6064C51FC1}" srcOrd="3" destOrd="0" presId="urn:microsoft.com/office/officeart/2018/2/layout/IconVerticalSolidList"/>
    <dgm:cxn modelId="{734D9FBB-4A1D-4574-9A62-A9561A652B33}" type="presParOf" srcId="{020D4B84-6BAD-4B21-8624-96B7EB77FF0E}" destId="{CFA8D7D1-6447-46A8-9B3C-8A5C5B9FACE1}" srcOrd="3" destOrd="0" presId="urn:microsoft.com/office/officeart/2018/2/layout/IconVerticalSolidList"/>
    <dgm:cxn modelId="{10F3EC9F-6CCE-430C-A76A-ABEA1C5AAB83}" type="presParOf" srcId="{020D4B84-6BAD-4B21-8624-96B7EB77FF0E}" destId="{27E64172-D09D-4FA2-ABFB-FB7ED376877B}" srcOrd="4" destOrd="0" presId="urn:microsoft.com/office/officeart/2018/2/layout/IconVerticalSolidList"/>
    <dgm:cxn modelId="{A98065EA-EEC4-4E4D-AE55-24653358F93B}" type="presParOf" srcId="{27E64172-D09D-4FA2-ABFB-FB7ED376877B}" destId="{294225E3-097A-4883-9300-105ADAB2C53F}" srcOrd="0" destOrd="0" presId="urn:microsoft.com/office/officeart/2018/2/layout/IconVerticalSolidList"/>
    <dgm:cxn modelId="{47D34756-3CBD-4263-9D95-738CB2635D7F}" type="presParOf" srcId="{27E64172-D09D-4FA2-ABFB-FB7ED376877B}" destId="{B5429EA8-213D-4004-ABF3-496D559B94EE}" srcOrd="1" destOrd="0" presId="urn:microsoft.com/office/officeart/2018/2/layout/IconVerticalSolidList"/>
    <dgm:cxn modelId="{13A0205A-7F70-459E-826C-949F9CB6C26F}" type="presParOf" srcId="{27E64172-D09D-4FA2-ABFB-FB7ED376877B}" destId="{F424F58E-772F-47AB-BC1C-499D33A5B6A9}" srcOrd="2" destOrd="0" presId="urn:microsoft.com/office/officeart/2018/2/layout/IconVerticalSolidList"/>
    <dgm:cxn modelId="{97EC6D26-8D21-4DCD-8139-AF4EACB50C9D}" type="presParOf" srcId="{27E64172-D09D-4FA2-ABFB-FB7ED376877B}" destId="{A734D11A-ABA7-429A-9C46-50A5BA6A12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650B6-77C8-4205-86F3-CA941CA0E4FE}">
      <dsp:nvSpPr>
        <dsp:cNvPr id="0" name=""/>
        <dsp:cNvSpPr/>
      </dsp:nvSpPr>
      <dsp:spPr>
        <a:xfrm>
          <a:off x="0" y="1009"/>
          <a:ext cx="9546336" cy="23624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8D817-8E34-4AEC-AD01-FAC70FABAA42}">
      <dsp:nvSpPr>
        <dsp:cNvPr id="0" name=""/>
        <dsp:cNvSpPr/>
      </dsp:nvSpPr>
      <dsp:spPr>
        <a:xfrm>
          <a:off x="714654" y="532570"/>
          <a:ext cx="1299371" cy="12993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D0139-EAAF-4CF5-B2B2-317493B3D9DF}">
      <dsp:nvSpPr>
        <dsp:cNvPr id="0" name=""/>
        <dsp:cNvSpPr/>
      </dsp:nvSpPr>
      <dsp:spPr>
        <a:xfrm>
          <a:off x="2728680" y="1009"/>
          <a:ext cx="6817655" cy="236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1" tIns="250031" rIns="250031" bIns="250031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Both require </a:t>
          </a:r>
          <a:r>
            <a:rPr lang="en-GB" sz="3600" b="1" kern="1200" dirty="0"/>
            <a:t>technical precision + cultural sensitivity</a:t>
          </a:r>
          <a:r>
            <a:rPr lang="en-GB" sz="3600" kern="1200" dirty="0"/>
            <a:t>.</a:t>
          </a:r>
          <a:endParaRPr lang="en-US" sz="3600" kern="1200" dirty="0"/>
        </a:p>
      </dsp:txBody>
      <dsp:txXfrm>
        <a:off x="2728680" y="1009"/>
        <a:ext cx="6817655" cy="2362493"/>
      </dsp:txXfrm>
    </dsp:sp>
    <dsp:sp modelId="{DA841F1A-56CA-41E0-944C-BD3F12AE50E4}">
      <dsp:nvSpPr>
        <dsp:cNvPr id="0" name=""/>
        <dsp:cNvSpPr/>
      </dsp:nvSpPr>
      <dsp:spPr>
        <a:xfrm>
          <a:off x="0" y="2954127"/>
          <a:ext cx="9546336" cy="23624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7C6A-C18A-43BD-BFD6-FCEFB2B4198B}">
      <dsp:nvSpPr>
        <dsp:cNvPr id="0" name=""/>
        <dsp:cNvSpPr/>
      </dsp:nvSpPr>
      <dsp:spPr>
        <a:xfrm>
          <a:off x="714654" y="3485688"/>
          <a:ext cx="1299371" cy="1299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2496-EB94-41CC-9E42-EB6064C51FC1}">
      <dsp:nvSpPr>
        <dsp:cNvPr id="0" name=""/>
        <dsp:cNvSpPr/>
      </dsp:nvSpPr>
      <dsp:spPr>
        <a:xfrm>
          <a:off x="2728680" y="2954127"/>
          <a:ext cx="6817655" cy="236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1" tIns="250031" rIns="250031" bIns="250031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Key in global media industries (films, TV, streaming).</a:t>
          </a:r>
          <a:endParaRPr lang="en-US" sz="3600" kern="1200" dirty="0"/>
        </a:p>
      </dsp:txBody>
      <dsp:txXfrm>
        <a:off x="2728680" y="2954127"/>
        <a:ext cx="6817655" cy="2362493"/>
      </dsp:txXfrm>
    </dsp:sp>
    <dsp:sp modelId="{294225E3-097A-4883-9300-105ADAB2C53F}">
      <dsp:nvSpPr>
        <dsp:cNvPr id="0" name=""/>
        <dsp:cNvSpPr/>
      </dsp:nvSpPr>
      <dsp:spPr>
        <a:xfrm>
          <a:off x="0" y="5907244"/>
          <a:ext cx="9546336" cy="23624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29EA8-213D-4004-ABF3-496D559B94EE}">
      <dsp:nvSpPr>
        <dsp:cNvPr id="0" name=""/>
        <dsp:cNvSpPr/>
      </dsp:nvSpPr>
      <dsp:spPr>
        <a:xfrm>
          <a:off x="714654" y="6438805"/>
          <a:ext cx="1299371" cy="12993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4D11A-ABA7-429A-9C46-50A5BA6A1210}">
      <dsp:nvSpPr>
        <dsp:cNvPr id="0" name=""/>
        <dsp:cNvSpPr/>
      </dsp:nvSpPr>
      <dsp:spPr>
        <a:xfrm>
          <a:off x="2728680" y="5907244"/>
          <a:ext cx="6817655" cy="236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1" tIns="250031" rIns="250031" bIns="250031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Translators shape how cultures </a:t>
          </a:r>
          <a:r>
            <a:rPr lang="en-GB" sz="3600" b="1" kern="1200" dirty="0"/>
            <a:t>perceive foreign media</a:t>
          </a:r>
          <a:r>
            <a:rPr lang="en-GB" sz="3600" kern="1200" dirty="0"/>
            <a:t>.</a:t>
          </a:r>
          <a:endParaRPr lang="en-US" sz="3600" kern="1200" dirty="0"/>
        </a:p>
      </dsp:txBody>
      <dsp:txXfrm>
        <a:off x="2728680" y="5907244"/>
        <a:ext cx="6817655" cy="2362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63A6-5AD3-0224-A7E8-20D64DCF9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3E9A4-36F8-717C-1133-F2E474F78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2B894-F686-5E52-7C5E-A3C5891F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66771-7A73-AFEE-E833-5EE6D0F2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1E4D2-11EB-16DB-9AFA-73E3EF65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72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DFF2-1EB8-3B05-2E7F-2686AC97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EB2B-FDC9-0E21-CE73-2DCA35CD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9CC2-9E2E-264F-027D-270FEDB7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895C0-FE04-A4C3-67AA-21159422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CAD06-B929-9745-C8FF-D94F0D83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3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ADFD-EEC2-1040-C605-3A758536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B17A-A6FE-FD32-E239-633F55F1D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6A738-A7C4-5338-E0C1-999D9B5D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C7D1-46A9-3F4A-9410-6A34030B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A826-16C7-E6A1-884D-3B06CDC9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03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D47D-2423-72BE-71AB-E7259A8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7C5C3-2914-56C5-93C3-2EDCFCB19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A992A-4042-B25E-E60E-EBD6F8BE9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23A1A-D6A6-2F77-CD0B-D59A3FCD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2F2E4-98B5-B9AE-AB56-2545F0EB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40996-BF9D-5D40-A1BB-D889DB03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39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94D3-F724-7A2C-4A56-B1EC77E8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9A531-7FE7-C475-CAD3-21222686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88029-FF5A-5DA1-0566-CCF03E0B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CDDCD-62A6-F70D-344A-68C2F1D44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2126E-6B21-A01F-0921-F45BFAF34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1BDB4-0E56-E5A7-6166-D1620072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0961D-57BF-B383-6FC5-A5630B05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00B2B-4DD8-6B81-8570-AF34D8A9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81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9F44-ECBE-D309-B729-82564F9A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D75FF-444B-6065-8676-ABC76121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E4A54-011F-6D74-620A-131CEA64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217D2-B3BB-BFAF-125F-8041CB0D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4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B42A8-5DF7-866B-600A-D2DFC413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0D3AF-A67D-2352-3813-E69E5957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A4DEA-55F4-1ADD-AA48-8A43983C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94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C695-A6C9-EBB4-47CB-93744C32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A9F9-1250-DCC7-3955-716AE786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2FD45-DBF5-AB52-72F5-8235A8F4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5EB05-7B0E-931A-E4C7-93D455B9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1388A-7F65-0F75-E612-160A180C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29CD5-597B-007D-8FA2-F446117C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66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BCF1-D88C-1C75-42FF-DE80F52E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3079C-110F-FFF4-11C1-0B44A4019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0154-88EE-3B53-2530-FD4C6970D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3D33A-4203-0403-AB9D-94A88103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0E050-7BE3-5483-DA48-0602A8E7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6BB33-F1E0-42E0-4424-A7B64C63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03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EB8E-6D8F-7503-630D-36F3E7E6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D0BE-B36F-4C54-4963-07116A9FA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6508D-68C5-9C5D-B63E-54FC986C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53858-7925-6507-F086-13AB2159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30451-63A8-40E2-95C6-04A9AC2F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7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A0640-2C81-B02F-E956-2FFC16BA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5A53B-FC8B-3FF9-DDD8-9A209591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8A646-457A-43BB-A494-A7A3958E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EF83-4372-6A6F-8CA0-BA66AE0C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33F47-CD13-705F-B8EC-2726EAF7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2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47C7B-851D-1D6A-A1E2-18FAC30F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3AA19-B488-CB32-58E8-B892BA73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9E59-AEB1-F81C-A7BE-1EB10E5C8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A5AC7-E462-4901-B218-EBA9DDC90086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1C54-E98C-AC0D-3A88-644A3767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098B-83B5-783E-1272-805231CA1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B4D25-A7C9-4255-BE5A-FE38F757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5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bin"/><Relationship Id="rId4" Type="http://schemas.openxmlformats.org/officeDocument/2006/relationships/image" Target="../media/image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7" Type="http://schemas.openxmlformats.org/officeDocument/2006/relationships/image" Target="../media/image44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bin"/><Relationship Id="rId5" Type="http://schemas.openxmlformats.org/officeDocument/2006/relationships/image" Target="../media/image42.bin"/><Relationship Id="rId4" Type="http://schemas.openxmlformats.org/officeDocument/2006/relationships/image" Target="../media/image4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7" Type="http://schemas.openxmlformats.org/officeDocument/2006/relationships/image" Target="../media/image8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bin"/><Relationship Id="rId5" Type="http://schemas.openxmlformats.org/officeDocument/2006/relationships/image" Target="../media/image47.bin"/><Relationship Id="rId4" Type="http://schemas.openxmlformats.org/officeDocument/2006/relationships/image" Target="../media/image4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bin"/><Relationship Id="rId3" Type="http://schemas.openxmlformats.org/officeDocument/2006/relationships/image" Target="../media/image6.bin"/><Relationship Id="rId7" Type="http://schemas.openxmlformats.org/officeDocument/2006/relationships/image" Target="../media/image51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bin"/><Relationship Id="rId5" Type="http://schemas.openxmlformats.org/officeDocument/2006/relationships/image" Target="../media/image49.bin"/><Relationship Id="rId10" Type="http://schemas.openxmlformats.org/officeDocument/2006/relationships/image" Target="../media/image8.bin"/><Relationship Id="rId4" Type="http://schemas.openxmlformats.org/officeDocument/2006/relationships/image" Target="../media/image48.bin"/><Relationship Id="rId9" Type="http://schemas.openxmlformats.org/officeDocument/2006/relationships/image" Target="../media/image5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bin"/><Relationship Id="rId4" Type="http://schemas.openxmlformats.org/officeDocument/2006/relationships/image" Target="../media/image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bin"/><Relationship Id="rId4" Type="http://schemas.openxmlformats.org/officeDocument/2006/relationships/image" Target="../media/image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bin"/><Relationship Id="rId3" Type="http://schemas.openxmlformats.org/officeDocument/2006/relationships/image" Target="../media/image10.bin"/><Relationship Id="rId7" Type="http://schemas.openxmlformats.org/officeDocument/2006/relationships/image" Target="../media/image14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bin"/><Relationship Id="rId5" Type="http://schemas.openxmlformats.org/officeDocument/2006/relationships/image" Target="../media/image12.bin"/><Relationship Id="rId4" Type="http://schemas.openxmlformats.org/officeDocument/2006/relationships/image" Target="../media/image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image" Target="../media/image6.bin"/><Relationship Id="rId7" Type="http://schemas.openxmlformats.org/officeDocument/2006/relationships/image" Target="../media/image19.bin"/><Relationship Id="rId12" Type="http://schemas.openxmlformats.org/officeDocument/2006/relationships/image" Target="../media/image8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bin"/><Relationship Id="rId11" Type="http://schemas.openxmlformats.org/officeDocument/2006/relationships/image" Target="../media/image23.bin"/><Relationship Id="rId5" Type="http://schemas.openxmlformats.org/officeDocument/2006/relationships/image" Target="../media/image17.bin"/><Relationship Id="rId10" Type="http://schemas.openxmlformats.org/officeDocument/2006/relationships/image" Target="../media/image22.bin"/><Relationship Id="rId4" Type="http://schemas.openxmlformats.org/officeDocument/2006/relationships/image" Target="../media/image16.bin"/><Relationship Id="rId9" Type="http://schemas.openxmlformats.org/officeDocument/2006/relationships/image" Target="../media/image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bin"/><Relationship Id="rId5" Type="http://schemas.openxmlformats.org/officeDocument/2006/relationships/image" Target="../media/image26.bin"/><Relationship Id="rId4" Type="http://schemas.openxmlformats.org/officeDocument/2006/relationships/image" Target="../media/image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bin"/><Relationship Id="rId4" Type="http://schemas.openxmlformats.org/officeDocument/2006/relationships/image" Target="../media/image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bin"/><Relationship Id="rId3" Type="http://schemas.openxmlformats.org/officeDocument/2006/relationships/image" Target="../media/image6.bin"/><Relationship Id="rId7" Type="http://schemas.openxmlformats.org/officeDocument/2006/relationships/image" Target="../media/image32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bin"/><Relationship Id="rId5" Type="http://schemas.openxmlformats.org/officeDocument/2006/relationships/image" Target="../media/image30.bin"/><Relationship Id="rId4" Type="http://schemas.openxmlformats.org/officeDocument/2006/relationships/image" Target="../media/image29.bin"/><Relationship Id="rId9" Type="http://schemas.openxmlformats.org/officeDocument/2006/relationships/image" Target="../media/image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bin"/><Relationship Id="rId3" Type="http://schemas.openxmlformats.org/officeDocument/2006/relationships/image" Target="../media/image6.bin"/><Relationship Id="rId7" Type="http://schemas.openxmlformats.org/officeDocument/2006/relationships/image" Target="../media/image37.bin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bin"/><Relationship Id="rId5" Type="http://schemas.openxmlformats.org/officeDocument/2006/relationships/image" Target="../media/image35.bin"/><Relationship Id="rId10" Type="http://schemas.openxmlformats.org/officeDocument/2006/relationships/image" Target="../media/image8.bin"/><Relationship Id="rId4" Type="http://schemas.openxmlformats.org/officeDocument/2006/relationships/image" Target="../media/image34.bin"/><Relationship Id="rId9" Type="http://schemas.openxmlformats.org/officeDocument/2006/relationships/image" Target="../media/image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03" name="Presenter Name-43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9804" y="7752445"/>
            <a:ext cx="984408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9"/>
              </a:lnSpc>
            </a:pPr>
            <a:r>
              <a:rPr lang="en-US" sz="33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Lect. Dr. Fatma TOKÖZ</a:t>
            </a:r>
          </a:p>
        </p:txBody>
      </p:sp>
      <p:sp>
        <p:nvSpPr>
          <p:cNvPr id="305" name="Presenter Designation-40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1513" y="9010650"/>
            <a:ext cx="9844088" cy="5143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</a:pPr>
            <a:r>
              <a:rPr lang="en-US" sz="2400" dirty="0">
                <a:solidFill>
                  <a:srgbClr val="F1F1F2">
                    <a:alpha val="100000"/>
                  </a:srgbClr>
                </a:solidFill>
                <a:latin typeface="Lora" panose="00000700000000000000" pitchFamily="2" charset="0"/>
              </a:rPr>
              <a:t>29.09.2025</a:t>
            </a:r>
          </a:p>
        </p:txBody>
      </p:sp>
      <p:sp>
        <p:nvSpPr>
          <p:cNvPr id="307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2887885"/>
            <a:ext cx="9844088" cy="1771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60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Lecture 1: </a:t>
            </a:r>
            <a:r>
              <a:rPr lang="en-US" sz="6000" b="1" i="1" dirty="0">
                <a:solidFill>
                  <a:srgbClr val="FFFFFF"/>
                </a:solidFill>
                <a:latin typeface="Roboto" panose="00000700000000000000" pitchFamily="2" charset="0"/>
              </a:rPr>
              <a:t>Translation for Subtitling and Dubbing</a:t>
            </a:r>
          </a:p>
        </p:txBody>
      </p:sp>
      <p:sp>
        <p:nvSpPr>
          <p:cNvPr id="30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5179790"/>
            <a:ext cx="984408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538"/>
              </a:lnSpc>
            </a:pPr>
            <a:r>
              <a:rPr lang="en-US" sz="3900" dirty="0">
                <a:solidFill>
                  <a:srgbClr val="F1F1F2">
                    <a:alpha val="100000"/>
                  </a:srgbClr>
                </a:solidFill>
                <a:latin typeface="Lora" panose="00000700000000000000" pitchFamily="2" charset="0"/>
              </a:rPr>
              <a:t>AET-231 course – 2nd Year, Fall Semester</a:t>
            </a:r>
          </a:p>
        </p:txBody>
      </p:sp>
      <p:pic>
        <p:nvPicPr>
          <p:cNvPr id="311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1338655" y="762000"/>
            <a:ext cx="6191250" cy="8763000"/>
          </a:xfrm>
          <a:prstGeom prst="rect">
            <a:avLst/>
          </a:prstGeom>
        </p:spPr>
      </p:pic>
      <p:pic>
        <p:nvPicPr>
          <p:cNvPr id="313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CF3973D-1938-4505-9170-85ABC8F1121C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60" b="-60"/>
          <a:stretch/>
        </p:blipFill>
        <p:spPr>
          <a:xfrm>
            <a:off x="11283696" y="7115461"/>
            <a:ext cx="1669732" cy="3171539"/>
          </a:xfrm>
          <a:prstGeom prst="rect">
            <a:avLst/>
          </a:prstGeom>
        </p:spPr>
      </p:pic>
      <p:pic>
        <p:nvPicPr>
          <p:cNvPr id="314" name="layoutShapeInnerChild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6DD0C020-ADD3-4C87-AF42-2E36B7F6D005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280" b="-280"/>
          <a:stretch/>
        </p:blipFill>
        <p:spPr>
          <a:xfrm>
            <a:off x="16687800" y="0"/>
            <a:ext cx="1591056" cy="15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03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8689" y="0"/>
            <a:ext cx="18288000" cy="10287000"/>
          </a:xfrm>
          <a:prstGeom prst="rect">
            <a:avLst/>
          </a:prstGeom>
        </p:spPr>
      </p:pic>
      <p:pic>
        <p:nvPicPr>
          <p:cNvPr id="604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03B9C1AE-1E27-46E4-9695-07835770F3B8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3195641" y="2865486"/>
            <a:ext cx="1036225" cy="1036225"/>
          </a:xfrm>
          <a:prstGeom prst="rect">
            <a:avLst/>
          </a:prstGeom>
        </p:spPr>
      </p:pic>
      <p:sp>
        <p:nvSpPr>
          <p:cNvPr id="60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71500" y="3899332"/>
            <a:ext cx="6286596" cy="90281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Subtitling</a:t>
            </a:r>
            <a:endParaRPr lang="en-US" sz="1400" b="1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</p:txBody>
      </p:sp>
      <p:sp>
        <p:nvSpPr>
          <p:cNvPr id="60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9305" y="4895469"/>
            <a:ext cx="601884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Textual representation of dialogue</a:t>
            </a:r>
          </a:p>
        </p:txBody>
      </p:sp>
      <p:pic>
        <p:nvPicPr>
          <p:cNvPr id="608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571500" y="5172224"/>
            <a:ext cx="120253" cy="120253"/>
          </a:xfrm>
          <a:prstGeom prst="rect">
            <a:avLst/>
          </a:prstGeom>
        </p:spPr>
      </p:pic>
      <p:sp>
        <p:nvSpPr>
          <p:cNvPr id="609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" y="6135434"/>
            <a:ext cx="601884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Involves transcription, translation, and time coding</a:t>
            </a:r>
          </a:p>
        </p:txBody>
      </p:sp>
      <p:pic>
        <p:nvPicPr>
          <p:cNvPr id="610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571500" y="6376226"/>
            <a:ext cx="120253" cy="120253"/>
          </a:xfrm>
          <a:prstGeom prst="rect">
            <a:avLst/>
          </a:prstGeom>
        </p:spPr>
      </p:pic>
      <p:sp>
        <p:nvSpPr>
          <p:cNvPr id="611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" y="7339298"/>
            <a:ext cx="601884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Preserves original voice and authenticity</a:t>
            </a:r>
          </a:p>
        </p:txBody>
      </p:sp>
      <p:pic>
        <p:nvPicPr>
          <p:cNvPr id="612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571500" y="7580090"/>
            <a:ext cx="120253" cy="120253"/>
          </a:xfrm>
          <a:prstGeom prst="rect">
            <a:avLst/>
          </a:prstGeom>
        </p:spPr>
      </p:pic>
      <p:sp>
        <p:nvSpPr>
          <p:cNvPr id="61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" y="8543258"/>
            <a:ext cx="6018848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More cost-effective and faster</a:t>
            </a:r>
          </a:p>
        </p:txBody>
      </p:sp>
      <p:pic>
        <p:nvPicPr>
          <p:cNvPr id="614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571500" y="8784050"/>
            <a:ext cx="120253" cy="120253"/>
          </a:xfrm>
          <a:prstGeom prst="rect">
            <a:avLst/>
          </a:prstGeom>
        </p:spPr>
      </p:pic>
      <p:sp>
        <p:nvSpPr>
          <p:cNvPr id="615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89" y="9145238"/>
            <a:ext cx="6718755" cy="115358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Improves accessibility for the hearing impaired</a:t>
            </a:r>
          </a:p>
        </p:txBody>
      </p:sp>
      <p:pic>
        <p:nvPicPr>
          <p:cNvPr id="616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571500" y="9386030"/>
            <a:ext cx="120253" cy="120253"/>
          </a:xfrm>
          <a:prstGeom prst="rect">
            <a:avLst/>
          </a:prstGeom>
        </p:spPr>
      </p:pic>
      <p:pic>
        <p:nvPicPr>
          <p:cNvPr id="617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1F91D506-53BD-4090-A0DC-01BE9BDBC452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3814013" y="2216182"/>
            <a:ext cx="1036225" cy="1036225"/>
          </a:xfrm>
          <a:prstGeom prst="rect">
            <a:avLst/>
          </a:prstGeom>
        </p:spPr>
      </p:pic>
      <p:sp>
        <p:nvSpPr>
          <p:cNvPr id="61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72206" y="3652360"/>
            <a:ext cx="6319838" cy="90281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0000">
                    <a:alpha val="100000"/>
                  </a:srgbClr>
                </a:solidFill>
                <a:latin typeface="Roboto" panose="00000700000000000000" pitchFamily="2" charset="0"/>
              </a:rPr>
              <a:t>Dubbing</a:t>
            </a:r>
          </a:p>
        </p:txBody>
      </p:sp>
      <p:sp>
        <p:nvSpPr>
          <p:cNvPr id="62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30895" y="4931474"/>
            <a:ext cx="601884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Lora" panose="00000700000000000000" pitchFamily="2" charset="0"/>
              </a:rPr>
              <a:t>Spoken replacement of original dialogue</a:t>
            </a:r>
          </a:p>
        </p:txBody>
      </p:sp>
      <p:pic>
        <p:nvPicPr>
          <p:cNvPr id="621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429848" y="5172224"/>
            <a:ext cx="120253" cy="120253"/>
          </a:xfrm>
          <a:prstGeom prst="rect">
            <a:avLst/>
          </a:prstGeom>
        </p:spPr>
      </p:pic>
      <p:sp>
        <p:nvSpPr>
          <p:cNvPr id="622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30895" y="6135434"/>
            <a:ext cx="6018848" cy="1819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Lora" panose="00000700000000000000" pitchFamily="2" charset="0"/>
              </a:rPr>
              <a:t>Requires translation, lip-synchronization, mixing, and post-production</a:t>
            </a:r>
          </a:p>
        </p:txBody>
      </p:sp>
      <p:pic>
        <p:nvPicPr>
          <p:cNvPr id="623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429905" y="6376226"/>
            <a:ext cx="120253" cy="120253"/>
          </a:xfrm>
          <a:prstGeom prst="rect">
            <a:avLst/>
          </a:prstGeom>
        </p:spPr>
      </p:pic>
      <p:sp>
        <p:nvSpPr>
          <p:cNvPr id="62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30895" y="7941278"/>
            <a:ext cx="601884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Lora" panose="00000700000000000000" pitchFamily="2" charset="0"/>
              </a:rPr>
              <a:t>Enhances emotional impact using familiar voices</a:t>
            </a:r>
          </a:p>
        </p:txBody>
      </p:sp>
      <p:pic>
        <p:nvPicPr>
          <p:cNvPr id="625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429905" y="8182070"/>
            <a:ext cx="120253" cy="120253"/>
          </a:xfrm>
          <a:prstGeom prst="rect">
            <a:avLst/>
          </a:prstGeom>
        </p:spPr>
      </p:pic>
      <p:sp>
        <p:nvSpPr>
          <p:cNvPr id="626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30895" y="9145238"/>
            <a:ext cx="601884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Lora" panose="00000700000000000000" pitchFamily="2" charset="0"/>
              </a:rPr>
              <a:t>Higher cost and longer production time</a:t>
            </a:r>
          </a:p>
        </p:txBody>
      </p:sp>
      <p:pic>
        <p:nvPicPr>
          <p:cNvPr id="627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429905" y="9386030"/>
            <a:ext cx="120253" cy="120253"/>
          </a:xfrm>
          <a:prstGeom prst="rect">
            <a:avLst/>
          </a:prstGeom>
        </p:spPr>
      </p:pic>
      <p:sp>
        <p:nvSpPr>
          <p:cNvPr id="628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23900"/>
            <a:ext cx="7577138" cy="10001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Subtitling vs. Dubbing: Key Differences</a:t>
            </a:r>
          </a:p>
        </p:txBody>
      </p:sp>
      <p:sp>
        <p:nvSpPr>
          <p:cNvPr id="630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999" y="1828800"/>
            <a:ext cx="8865079" cy="77476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44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Compare how subtitling and dubbing impact content delivery and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334250" y="762000"/>
            <a:ext cx="28575" cy="5972175"/>
          </a:xfrm>
          <a:prstGeom prst="rect">
            <a:avLst/>
          </a:prstGeom>
        </p:spPr>
      </p:pic>
      <p:pic>
        <p:nvPicPr>
          <p:cNvPr id="636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48538" y="747712"/>
            <a:ext cx="476250" cy="28575"/>
          </a:xfrm>
          <a:prstGeom prst="rect">
            <a:avLst/>
          </a:prstGeom>
        </p:spPr>
      </p:pic>
      <p:pic>
        <p:nvPicPr>
          <p:cNvPr id="637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48538" y="2576512"/>
            <a:ext cx="476250" cy="28575"/>
          </a:xfrm>
          <a:prstGeom prst="rect">
            <a:avLst/>
          </a:prstGeom>
        </p:spPr>
      </p:pic>
      <p:pic>
        <p:nvPicPr>
          <p:cNvPr id="638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48538" y="4405312"/>
            <a:ext cx="476250" cy="28575"/>
          </a:xfrm>
          <a:prstGeom prst="rect">
            <a:avLst/>
          </a:prstGeom>
        </p:spPr>
      </p:pic>
      <p:pic>
        <p:nvPicPr>
          <p:cNvPr id="639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48538" y="6719888"/>
            <a:ext cx="476250" cy="28575"/>
          </a:xfrm>
          <a:prstGeom prst="rect">
            <a:avLst/>
          </a:prstGeom>
        </p:spPr>
      </p:pic>
      <p:pic>
        <p:nvPicPr>
          <p:cNvPr id="64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72325" y="762000"/>
            <a:ext cx="342900" cy="342900"/>
          </a:xfrm>
          <a:prstGeom prst="rect">
            <a:avLst/>
          </a:prstGeom>
        </p:spPr>
      </p:pic>
      <p:sp>
        <p:nvSpPr>
          <p:cNvPr id="641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63289" y="817721"/>
            <a:ext cx="195262" cy="2381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822"/>
              </a:lnSpc>
            </a:pPr>
            <a:r>
              <a:rPr lang="en-US" sz="1215" b="1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01</a:t>
            </a:r>
          </a:p>
        </p:txBody>
      </p:sp>
      <p:sp>
        <p:nvSpPr>
          <p:cNvPr id="64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762000"/>
            <a:ext cx="710088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7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1900</a:t>
            </a:r>
          </a:p>
        </p:txBody>
      </p:sp>
      <p:sp>
        <p:nvSpPr>
          <p:cNvPr id="64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1324642"/>
            <a:ext cx="710088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Silent Films Era</a:t>
            </a:r>
          </a:p>
        </p:txBody>
      </p:sp>
      <p:sp>
        <p:nvSpPr>
          <p:cNvPr id="644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1806321"/>
            <a:ext cx="710088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Use of intertitles to convey dialogue and narrative</a:t>
            </a:r>
          </a:p>
        </p:txBody>
      </p:sp>
      <p:pic>
        <p:nvPicPr>
          <p:cNvPr id="6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72325" y="2592610"/>
            <a:ext cx="342900" cy="342900"/>
          </a:xfrm>
          <a:prstGeom prst="rect">
            <a:avLst/>
          </a:prstGeom>
        </p:spPr>
      </p:pic>
      <p:sp>
        <p:nvSpPr>
          <p:cNvPr id="646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53478" y="2648331"/>
            <a:ext cx="214312" cy="2381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822"/>
              </a:lnSpc>
            </a:pPr>
            <a:r>
              <a:rPr lang="en-US" sz="1215" b="1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02</a:t>
            </a:r>
          </a:p>
        </p:txBody>
      </p:sp>
      <p:sp>
        <p:nvSpPr>
          <p:cNvPr id="64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2592610"/>
            <a:ext cx="892968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7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1920</a:t>
            </a:r>
          </a:p>
        </p:txBody>
      </p:sp>
      <p:sp>
        <p:nvSpPr>
          <p:cNvPr id="64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3155252"/>
            <a:ext cx="892968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Introduction of Talkies</a:t>
            </a:r>
          </a:p>
        </p:txBody>
      </p:sp>
      <p:sp>
        <p:nvSpPr>
          <p:cNvPr id="649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3636836"/>
            <a:ext cx="892968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Rise of sound films created the need for subtitling and dubbing</a:t>
            </a:r>
          </a:p>
        </p:txBody>
      </p:sp>
      <p:pic>
        <p:nvPicPr>
          <p:cNvPr id="6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72325" y="4423220"/>
            <a:ext cx="342900" cy="342900"/>
          </a:xfrm>
          <a:prstGeom prst="rect">
            <a:avLst/>
          </a:prstGeom>
        </p:spPr>
      </p:pic>
      <p:sp>
        <p:nvSpPr>
          <p:cNvPr id="651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51382" y="4478941"/>
            <a:ext cx="214312" cy="2381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822"/>
              </a:lnSpc>
            </a:pPr>
            <a:r>
              <a:rPr lang="en-US" sz="1215" b="1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03</a:t>
            </a:r>
          </a:p>
        </p:txBody>
      </p:sp>
      <p:sp>
        <p:nvSpPr>
          <p:cNvPr id="65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4423220"/>
            <a:ext cx="9358312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7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1930</a:t>
            </a:r>
          </a:p>
        </p:txBody>
      </p:sp>
      <p:sp>
        <p:nvSpPr>
          <p:cNvPr id="65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4985861"/>
            <a:ext cx="9358312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Regional Preferences Emerge</a:t>
            </a:r>
          </a:p>
        </p:txBody>
      </p:sp>
      <p:sp>
        <p:nvSpPr>
          <p:cNvPr id="65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5467445"/>
            <a:ext cx="93583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Southern Europe favored dubbing; Northern Europe preferred subtitling; Turkey used dubbing on TV and subtitling in cinemas</a:t>
            </a:r>
          </a:p>
        </p:txBody>
      </p:sp>
      <p:pic>
        <p:nvPicPr>
          <p:cNvPr id="6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72325" y="6735413"/>
            <a:ext cx="342900" cy="342900"/>
          </a:xfrm>
          <a:prstGeom prst="rect">
            <a:avLst/>
          </a:prstGeom>
        </p:spPr>
      </p:pic>
      <p:sp>
        <p:nvSpPr>
          <p:cNvPr id="656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52526" y="6791134"/>
            <a:ext cx="214312" cy="2381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822"/>
              </a:lnSpc>
            </a:pPr>
            <a:r>
              <a:rPr lang="en-US" sz="1215" b="1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04</a:t>
            </a:r>
          </a:p>
        </p:txBody>
      </p:sp>
      <p:sp>
        <p:nvSpPr>
          <p:cNvPr id="65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6735413"/>
            <a:ext cx="9358312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7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2020</a:t>
            </a:r>
          </a:p>
        </p:txBody>
      </p:sp>
      <p:sp>
        <p:nvSpPr>
          <p:cNvPr id="658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7298055"/>
            <a:ext cx="9358312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Streaming Platforms Era</a:t>
            </a:r>
          </a:p>
        </p:txBody>
      </p:sp>
      <p:sp>
        <p:nvSpPr>
          <p:cNvPr id="65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20025" y="7779639"/>
            <a:ext cx="93583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Hybrid subtitling and dubbing approaches combined with enhanced accessibility features</a:t>
            </a:r>
          </a:p>
        </p:txBody>
      </p:sp>
      <p:pic>
        <p:nvPicPr>
          <p:cNvPr id="6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pic>
        <p:nvPicPr>
          <p:cNvPr id="662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D4C8263-8F31-4BDF-AC54-21441E556D77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663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30663"/>
            <a:ext cx="4795838" cy="2324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Evolution of Subtitling and Dubbing in Film</a:t>
            </a:r>
          </a:p>
        </p:txBody>
      </p:sp>
      <p:sp>
        <p:nvSpPr>
          <p:cNvPr id="665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162300"/>
            <a:ext cx="4795838" cy="1428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Tracing key milestones and regional preferences from silent films to streaming platforms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7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pic>
        <p:nvPicPr>
          <p:cNvPr id="672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762000"/>
            <a:ext cx="3248025" cy="2647950"/>
          </a:xfrm>
          <a:prstGeom prst="rect">
            <a:avLst/>
          </a:prstGeom>
        </p:spPr>
      </p:pic>
      <p:sp>
        <p:nvSpPr>
          <p:cNvPr id="674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3592354"/>
            <a:ext cx="3281362" cy="1409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          Provide open access to global media and culture</a:t>
            </a:r>
          </a:p>
        </p:txBody>
      </p:sp>
      <p:pic>
        <p:nvPicPr>
          <p:cNvPr id="67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3592264"/>
            <a:ext cx="466725" cy="466725"/>
          </a:xfrm>
          <a:prstGeom prst="rect">
            <a:avLst/>
          </a:prstGeom>
        </p:spPr>
      </p:pic>
      <p:sp>
        <p:nvSpPr>
          <p:cNvPr id="678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75481" y="3677602"/>
            <a:ext cx="2714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52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01</a:t>
            </a:r>
          </a:p>
        </p:txBody>
      </p:sp>
      <p:pic>
        <p:nvPicPr>
          <p:cNvPr id="680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0718673" y="762000"/>
            <a:ext cx="3248025" cy="2647950"/>
          </a:xfrm>
          <a:prstGeom prst="rect">
            <a:avLst/>
          </a:prstGeom>
        </p:spPr>
      </p:pic>
      <p:sp>
        <p:nvSpPr>
          <p:cNvPr id="68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18673" y="3592354"/>
            <a:ext cx="3281362" cy="1409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          Enable transfer and adaptation of cultural values</a:t>
            </a:r>
          </a:p>
        </p:txBody>
      </p:sp>
      <p:pic>
        <p:nvPicPr>
          <p:cNvPr id="6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0718673" y="3592354"/>
            <a:ext cx="466725" cy="466725"/>
          </a:xfrm>
          <a:prstGeom prst="rect">
            <a:avLst/>
          </a:prstGeom>
        </p:spPr>
      </p:pic>
      <p:sp>
        <p:nvSpPr>
          <p:cNvPr id="686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831449" y="3677602"/>
            <a:ext cx="2714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52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02</a:t>
            </a:r>
          </a:p>
        </p:txBody>
      </p:sp>
      <p:pic>
        <p:nvPicPr>
          <p:cNvPr id="688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4274641" y="762000"/>
            <a:ext cx="3248025" cy="2647950"/>
          </a:xfrm>
          <a:prstGeom prst="rect">
            <a:avLst/>
          </a:prstGeom>
        </p:spPr>
      </p:pic>
      <p:sp>
        <p:nvSpPr>
          <p:cNvPr id="69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74641" y="3592354"/>
            <a:ext cx="3281362" cy="1409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          Influenced by economic, historical, and ideological factors</a:t>
            </a:r>
          </a:p>
        </p:txBody>
      </p:sp>
      <p:pic>
        <p:nvPicPr>
          <p:cNvPr id="69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4274641" y="3592354"/>
            <a:ext cx="466725" cy="466725"/>
          </a:xfrm>
          <a:prstGeom prst="rect">
            <a:avLst/>
          </a:prstGeom>
        </p:spPr>
      </p:pic>
      <p:sp>
        <p:nvSpPr>
          <p:cNvPr id="694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387322" y="3677602"/>
            <a:ext cx="2714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52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03</a:t>
            </a:r>
          </a:p>
        </p:txBody>
      </p:sp>
      <p:pic>
        <p:nvPicPr>
          <p:cNvPr id="696" name="image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7162800" y="5295900"/>
            <a:ext cx="3248025" cy="2647950"/>
          </a:xfrm>
          <a:prstGeom prst="rect">
            <a:avLst/>
          </a:prstGeom>
        </p:spPr>
      </p:pic>
      <p:sp>
        <p:nvSpPr>
          <p:cNvPr id="69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8126254"/>
            <a:ext cx="3281362" cy="1409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          AVT bridges translation studies and media industries</a:t>
            </a:r>
          </a:p>
        </p:txBody>
      </p:sp>
      <p:pic>
        <p:nvPicPr>
          <p:cNvPr id="7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8126254"/>
            <a:ext cx="466725" cy="466725"/>
          </a:xfrm>
          <a:prstGeom prst="rect">
            <a:avLst/>
          </a:prstGeom>
        </p:spPr>
      </p:pic>
      <p:sp>
        <p:nvSpPr>
          <p:cNvPr id="702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75481" y="8211502"/>
            <a:ext cx="2714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52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04</a:t>
            </a:r>
          </a:p>
        </p:txBody>
      </p:sp>
      <p:pic>
        <p:nvPicPr>
          <p:cNvPr id="704" name="image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0718673" y="5295900"/>
            <a:ext cx="3248025" cy="2647950"/>
          </a:xfrm>
          <a:prstGeom prst="rect">
            <a:avLst/>
          </a:prstGeom>
        </p:spPr>
      </p:pic>
      <p:sp>
        <p:nvSpPr>
          <p:cNvPr id="706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18673" y="8126254"/>
            <a:ext cx="3281362" cy="1409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          Rapid growth driven by rising digital streaming demand</a:t>
            </a:r>
          </a:p>
        </p:txBody>
      </p:sp>
      <p:pic>
        <p:nvPicPr>
          <p:cNvPr id="70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0718673" y="8126254"/>
            <a:ext cx="466725" cy="466725"/>
          </a:xfrm>
          <a:prstGeom prst="rect">
            <a:avLst/>
          </a:prstGeom>
        </p:spPr>
      </p:pic>
      <p:sp>
        <p:nvSpPr>
          <p:cNvPr id="710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831449" y="8211502"/>
            <a:ext cx="2714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52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05</a:t>
            </a:r>
          </a:p>
        </p:txBody>
      </p:sp>
      <p:pic>
        <p:nvPicPr>
          <p:cNvPr id="712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0B728945-BA32-4A69-9BEA-A1779CCAFDA7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713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25900"/>
            <a:ext cx="4795838" cy="312906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en-US" sz="54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Global Media Through Subtitling &amp; Dubbing</a:t>
            </a:r>
          </a:p>
        </p:txBody>
      </p:sp>
      <p:sp>
        <p:nvSpPr>
          <p:cNvPr id="715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4638817"/>
            <a:ext cx="4795838" cy="191962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8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How audiovisual translation bridges cultures, economies, and industries 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837060-E5E8-C255-100A-484D32C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97219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Summary: Subtitling vs. Dubbing</a:t>
            </a:r>
            <a:endParaRPr lang="tr-T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64DC1-1352-C24D-7B08-16C38D918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300" y="1666553"/>
            <a:ext cx="7736681" cy="1235868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Subtitling</a:t>
            </a:r>
            <a:endParaRPr lang="tr-TR" sz="2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00F7E-9627-E0FA-1F5D-3A54A4A12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29" y="3225115"/>
            <a:ext cx="8261135" cy="651419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Translation of spoken source language into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synchronized captions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at the bottom of the screen.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Alters the source text minimally while keeping audience aware of the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foreignness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of the text.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Preserves original voices and acting.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Cheaper, faster, useful for language learning.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AD83F-5F9C-0C1B-7C03-46C9287B3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299" y="1666553"/>
            <a:ext cx="7774782" cy="1235868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Dubbing</a:t>
            </a:r>
            <a:endParaRPr lang="tr-TR" sz="27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81A918-C509-7615-0887-0D2B61E16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299" y="3447537"/>
            <a:ext cx="8294474" cy="6116592"/>
          </a:xfrm>
        </p:spPr>
        <p:txBody>
          <a:bodyPr>
            <a:normAutofit fontScale="92500"/>
          </a:bodyPr>
          <a:lstStyle/>
          <a:p>
            <a:r>
              <a:rPr lang="en-GB" dirty="0"/>
              <a:t>Replaces original voices with translated voices, adjusted to actors’ </a:t>
            </a:r>
            <a:r>
              <a:rPr lang="en-GB" b="1" dirty="0"/>
              <a:t>lip movements and timing</a:t>
            </a:r>
            <a:r>
              <a:rPr lang="en-GB" dirty="0"/>
              <a:t>.</a:t>
            </a:r>
          </a:p>
          <a:p>
            <a:r>
              <a:rPr lang="en-GB" dirty="0"/>
              <a:t>Makes the audience feel as if actors speak the target language.</a:t>
            </a:r>
          </a:p>
          <a:p>
            <a:r>
              <a:rPr lang="en-GB" dirty="0"/>
              <a:t>Creates immersive viewing, especially for children/non-readers.</a:t>
            </a:r>
          </a:p>
          <a:p>
            <a:r>
              <a:rPr lang="en-GB" dirty="0"/>
              <a:t>Costly and time-consuming, sometimes reduces authenticity.</a:t>
            </a:r>
          </a:p>
        </p:txBody>
      </p:sp>
    </p:spTree>
    <p:extLst>
      <p:ext uri="{BB962C8B-B14F-4D97-AF65-F5344CB8AC3E}">
        <p14:creationId xmlns:p14="http://schemas.microsoft.com/office/powerpoint/2010/main" val="19174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228333" cy="10287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217216" cy="10287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CAF6D-ED67-78D4-F3BE-066E2CCD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741932"/>
            <a:ext cx="5404104" cy="6789420"/>
          </a:xfrm>
        </p:spPr>
        <p:txBody>
          <a:bodyPr>
            <a:normAutofit/>
          </a:bodyPr>
          <a:lstStyle/>
          <a:p>
            <a:r>
              <a:rPr lang="en-GB" sz="6000" b="1"/>
              <a:t>Why Important for Translators</a:t>
            </a:r>
            <a:endParaRPr lang="tr-TR" sz="6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22292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8BCCD9-BD35-6C21-5065-782946E87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365863"/>
              </p:ext>
            </p:extLst>
          </p:nvPr>
        </p:nvGraphicFramePr>
        <p:xfrm>
          <a:off x="7955280" y="1014984"/>
          <a:ext cx="9546336" cy="827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95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-16241"/>
            <a:ext cx="6362700" cy="10287000"/>
          </a:xfrm>
          <a:prstGeom prst="rect">
            <a:avLst/>
          </a:prstGeom>
        </p:spPr>
      </p:pic>
      <p:pic>
        <p:nvPicPr>
          <p:cNvPr id="3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762000"/>
            <a:ext cx="3324225" cy="4305300"/>
          </a:xfrm>
          <a:prstGeom prst="rect">
            <a:avLst/>
          </a:prstGeom>
        </p:spPr>
      </p:pic>
      <p:sp>
        <p:nvSpPr>
          <p:cNvPr id="32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67600" y="2145030"/>
            <a:ext cx="2747962" cy="30353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8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Explore </a:t>
            </a:r>
            <a:r>
              <a:rPr lang="en-US" sz="2800" b="1" dirty="0">
                <a:solidFill>
                  <a:srgbClr val="07071B"/>
                </a:solidFill>
                <a:latin typeface="Lora" panose="00000700000000000000" pitchFamily="2" charset="0"/>
              </a:rPr>
              <a:t>Audiovisual Translation (AVT)</a:t>
            </a:r>
            <a:r>
              <a:rPr lang="en-US" sz="2800" dirty="0">
                <a:solidFill>
                  <a:srgbClr val="07071B"/>
                </a:solidFill>
                <a:latin typeface="Lora" panose="00000700000000000000" pitchFamily="2" charset="0"/>
              </a:rPr>
              <a:t> in films, series, musicals, and documentaries</a:t>
            </a:r>
          </a:p>
        </p:txBody>
      </p:sp>
      <p:pic>
        <p:nvPicPr>
          <p:cNvPr id="3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0680573" y="762000"/>
            <a:ext cx="3324225" cy="4305300"/>
          </a:xfrm>
          <a:prstGeom prst="rect">
            <a:avLst/>
          </a:prstGeom>
        </p:spPr>
      </p:pic>
      <p:sp>
        <p:nvSpPr>
          <p:cNvPr id="326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85373" y="2145030"/>
            <a:ext cx="2747962" cy="259930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8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Gain practical skills in </a:t>
            </a:r>
            <a:r>
              <a:rPr lang="en-US" sz="2800" b="1" dirty="0">
                <a:solidFill>
                  <a:srgbClr val="07071B"/>
                </a:solidFill>
                <a:latin typeface="Lora" panose="00000700000000000000" pitchFamily="2" charset="0"/>
              </a:rPr>
              <a:t>subtitling</a:t>
            </a:r>
            <a:r>
              <a:rPr lang="en-US" sz="2800" dirty="0">
                <a:solidFill>
                  <a:srgbClr val="07071B"/>
                </a:solidFill>
                <a:latin typeface="Lora" panose="00000700000000000000" pitchFamily="2" charset="0"/>
              </a:rPr>
              <a:t>: spotting, segmentation, and timing</a:t>
            </a:r>
          </a:p>
        </p:txBody>
      </p:sp>
      <p:pic>
        <p:nvPicPr>
          <p:cNvPr id="3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4198441" y="762000"/>
            <a:ext cx="3324225" cy="4305300"/>
          </a:xfrm>
          <a:prstGeom prst="rect">
            <a:avLst/>
          </a:prstGeom>
        </p:spPr>
      </p:pic>
      <p:sp>
        <p:nvSpPr>
          <p:cNvPr id="33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503241" y="2145030"/>
            <a:ext cx="2747962" cy="30353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8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Learn </a:t>
            </a:r>
            <a:r>
              <a:rPr lang="en-US" sz="2800" b="1" dirty="0">
                <a:solidFill>
                  <a:srgbClr val="07071B"/>
                </a:solidFill>
                <a:latin typeface="Lora" panose="00000700000000000000" pitchFamily="2" charset="0"/>
              </a:rPr>
              <a:t>dubbing principles</a:t>
            </a:r>
            <a:r>
              <a:rPr lang="en-US" sz="2800" dirty="0">
                <a:solidFill>
                  <a:srgbClr val="07071B"/>
                </a:solidFill>
                <a:latin typeface="Lora" panose="00000700000000000000" pitchFamily="2" charset="0"/>
              </a:rPr>
              <a:t> including lip-sync and isochrony for authentic voice matches</a:t>
            </a:r>
          </a:p>
        </p:txBody>
      </p:sp>
      <p:pic>
        <p:nvPicPr>
          <p:cNvPr id="3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5238750"/>
            <a:ext cx="3324225" cy="4305300"/>
          </a:xfrm>
          <a:prstGeom prst="rect">
            <a:avLst/>
          </a:prstGeom>
        </p:spPr>
      </p:pic>
      <p:sp>
        <p:nvSpPr>
          <p:cNvPr id="33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67600" y="6621780"/>
            <a:ext cx="2747962" cy="259930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8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Understand </a:t>
            </a:r>
            <a:r>
              <a:rPr lang="en-US" sz="2800" b="1" dirty="0">
                <a:solidFill>
                  <a:srgbClr val="07071B"/>
                </a:solidFill>
                <a:latin typeface="Lora" panose="00000700000000000000" pitchFamily="2" charset="0"/>
              </a:rPr>
              <a:t>cultural transfer</a:t>
            </a:r>
            <a:r>
              <a:rPr lang="en-US" sz="2800" dirty="0">
                <a:solidFill>
                  <a:srgbClr val="07071B"/>
                </a:solidFill>
                <a:latin typeface="Lora" panose="00000700000000000000" pitchFamily="2" charset="0"/>
              </a:rPr>
              <a:t> and adapt content for diverse audiences</a:t>
            </a:r>
          </a:p>
        </p:txBody>
      </p:sp>
      <p:pic>
        <p:nvPicPr>
          <p:cNvPr id="33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0680573" y="5238750"/>
            <a:ext cx="3324225" cy="4305300"/>
          </a:xfrm>
          <a:prstGeom prst="rect">
            <a:avLst/>
          </a:prstGeom>
        </p:spPr>
      </p:pic>
      <p:sp>
        <p:nvSpPr>
          <p:cNvPr id="338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85373" y="6621780"/>
            <a:ext cx="2747962" cy="30353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8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Engage in group projects, build a professional portfolio, and practice reflective learning</a:t>
            </a:r>
          </a:p>
        </p:txBody>
      </p:sp>
      <p:pic>
        <p:nvPicPr>
          <p:cNvPr id="340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07FF266-C703-44A3-A35D-229844952BEC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341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5334" y="1627811"/>
            <a:ext cx="4795838" cy="2324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 Audiovisual Translation in Film &amp; Media</a:t>
            </a:r>
          </a:p>
        </p:txBody>
      </p:sp>
      <p:sp>
        <p:nvSpPr>
          <p:cNvPr id="343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81679" y="4316730"/>
            <a:ext cx="4795838" cy="1428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Hands-on course focusing on subtitling, dubbing, and cultural adaptation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4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sp>
        <p:nvSpPr>
          <p:cNvPr id="350" name="-48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838200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Master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Audiovisual Translation</a:t>
            </a:r>
            <a:r>
              <a:rPr lang="en-US" sz="3000" dirty="0">
                <a:solidFill>
                  <a:srgbClr val="07071B"/>
                </a:solidFill>
                <a:latin typeface="Lora" panose="00000700000000000000" pitchFamily="2" charset="0"/>
              </a:rPr>
              <a:t> techniques</a:t>
            </a:r>
          </a:p>
        </p:txBody>
      </p:sp>
      <p:pic>
        <p:nvPicPr>
          <p:cNvPr id="351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927735"/>
            <a:ext cx="342900" cy="342900"/>
          </a:xfrm>
          <a:prstGeom prst="rect">
            <a:avLst/>
          </a:prstGeom>
        </p:spPr>
      </p:pic>
      <p:sp>
        <p:nvSpPr>
          <p:cNvPr id="352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903922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01</a:t>
            </a:r>
          </a:p>
        </p:txBody>
      </p:sp>
      <p:sp>
        <p:nvSpPr>
          <p:cNvPr id="353" name="-47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1550670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Develop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technical proficiency</a:t>
            </a:r>
            <a:r>
              <a:rPr lang="en-US" sz="3000" dirty="0">
                <a:solidFill>
                  <a:srgbClr val="07071B"/>
                </a:solidFill>
                <a:latin typeface="Lora" panose="00000700000000000000" pitchFamily="2" charset="0"/>
              </a:rPr>
              <a:t> for real-world projects</a:t>
            </a:r>
          </a:p>
        </p:txBody>
      </p:sp>
      <p:pic>
        <p:nvPicPr>
          <p:cNvPr id="354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1640205"/>
            <a:ext cx="342900" cy="342900"/>
          </a:xfrm>
          <a:prstGeom prst="rect">
            <a:avLst/>
          </a:prstGeom>
        </p:spPr>
      </p:pic>
      <p:sp>
        <p:nvSpPr>
          <p:cNvPr id="355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1616392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02</a:t>
            </a:r>
          </a:p>
        </p:txBody>
      </p:sp>
      <p:sp>
        <p:nvSpPr>
          <p:cNvPr id="356" name="-49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2263140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Apply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translation strategies</a:t>
            </a:r>
            <a:r>
              <a:rPr lang="en-US" sz="3000" dirty="0">
                <a:solidFill>
                  <a:srgbClr val="07071B"/>
                </a:solidFill>
                <a:latin typeface="Lora" panose="00000700000000000000" pitchFamily="2" charset="0"/>
              </a:rPr>
              <a:t> across multiple genres</a:t>
            </a:r>
          </a:p>
        </p:txBody>
      </p:sp>
      <p:pic>
        <p:nvPicPr>
          <p:cNvPr id="357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2352675"/>
            <a:ext cx="342900" cy="342900"/>
          </a:xfrm>
          <a:prstGeom prst="rect">
            <a:avLst/>
          </a:prstGeom>
        </p:spPr>
      </p:pic>
      <p:sp>
        <p:nvSpPr>
          <p:cNvPr id="358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2328862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03</a:t>
            </a:r>
          </a:p>
        </p:txBody>
      </p:sp>
      <p:sp>
        <p:nvSpPr>
          <p:cNvPr id="359" name="-43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2975705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Gain competence in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subtitling and dubbing tools</a:t>
            </a:r>
          </a:p>
        </p:txBody>
      </p:sp>
      <p:pic>
        <p:nvPicPr>
          <p:cNvPr id="360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3065240"/>
            <a:ext cx="342900" cy="342900"/>
          </a:xfrm>
          <a:prstGeom prst="rect">
            <a:avLst/>
          </a:prstGeom>
        </p:spPr>
      </p:pic>
      <p:sp>
        <p:nvSpPr>
          <p:cNvPr id="361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3041428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04</a:t>
            </a:r>
          </a:p>
        </p:txBody>
      </p:sp>
      <p:sp>
        <p:nvSpPr>
          <p:cNvPr id="362" name="-49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3688175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Work collaboratively and provide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peer feedback</a:t>
            </a:r>
          </a:p>
        </p:txBody>
      </p:sp>
      <p:pic>
        <p:nvPicPr>
          <p:cNvPr id="363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3777710"/>
            <a:ext cx="342900" cy="342900"/>
          </a:xfrm>
          <a:prstGeom prst="rect">
            <a:avLst/>
          </a:prstGeom>
        </p:spPr>
      </p:pic>
      <p:sp>
        <p:nvSpPr>
          <p:cNvPr id="364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3753898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05</a:t>
            </a:r>
          </a:p>
        </p:txBody>
      </p:sp>
      <p:sp>
        <p:nvSpPr>
          <p:cNvPr id="365" name="-41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4400645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Reflect critically on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translation decisions</a:t>
            </a:r>
          </a:p>
        </p:txBody>
      </p:sp>
      <p:pic>
        <p:nvPicPr>
          <p:cNvPr id="366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4490180"/>
            <a:ext cx="342900" cy="342900"/>
          </a:xfrm>
          <a:prstGeom prst="rect">
            <a:avLst/>
          </a:prstGeom>
        </p:spPr>
      </p:pic>
      <p:sp>
        <p:nvSpPr>
          <p:cNvPr id="367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4466368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06</a:t>
            </a:r>
          </a:p>
        </p:txBody>
      </p:sp>
      <p:sp>
        <p:nvSpPr>
          <p:cNvPr id="368" name="-40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6200" y="5113115"/>
            <a:ext cx="98631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10"/>
              </a:lnSpc>
            </a:pPr>
            <a:r>
              <a:rPr lang="en-US" sz="30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Connect class practice with </a:t>
            </a:r>
            <a:r>
              <a:rPr lang="en-US" sz="3000" b="1" dirty="0">
                <a:solidFill>
                  <a:srgbClr val="07071B"/>
                </a:solidFill>
                <a:latin typeface="Lora" panose="00000700000000000000" pitchFamily="2" charset="0"/>
              </a:rPr>
              <a:t>global media industries</a:t>
            </a:r>
          </a:p>
        </p:txBody>
      </p:sp>
      <p:pic>
        <p:nvPicPr>
          <p:cNvPr id="369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162800" y="5202650"/>
            <a:ext cx="342900" cy="342900"/>
          </a:xfrm>
          <a:prstGeom prst="rect">
            <a:avLst/>
          </a:prstGeom>
        </p:spPr>
      </p:pic>
      <p:sp>
        <p:nvSpPr>
          <p:cNvPr id="370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38988" y="5178838"/>
            <a:ext cx="390525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1215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07</a:t>
            </a:r>
          </a:p>
        </p:txBody>
      </p:sp>
      <p:pic>
        <p:nvPicPr>
          <p:cNvPr id="371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771B2616-8593-45A9-A78B-463FB3AC4F3F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372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35425"/>
            <a:ext cx="4795838" cy="1552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 Key Audiovisual Translation Skills</a:t>
            </a:r>
          </a:p>
        </p:txBody>
      </p:sp>
      <p:sp>
        <p:nvSpPr>
          <p:cNvPr id="374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2400300"/>
            <a:ext cx="4795838" cy="1428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Achieve technical proficiency, real-world readiness, and critical insight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79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AA9F9166-908D-4798-85DF-2E4368043658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261" b="-261"/>
          <a:stretch/>
        </p:blipFill>
        <p:spPr>
          <a:xfrm>
            <a:off x="17525428" y="0"/>
            <a:ext cx="762572" cy="1523524"/>
          </a:xfrm>
          <a:prstGeom prst="rect">
            <a:avLst/>
          </a:prstGeom>
        </p:spPr>
      </p:pic>
      <p:pic>
        <p:nvPicPr>
          <p:cNvPr id="38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5925800" cy="2324100"/>
          </a:xfrm>
          <a:prstGeom prst="rect">
            <a:avLst/>
          </a:prstGeom>
        </p:spPr>
      </p:pic>
      <p:pic>
        <p:nvPicPr>
          <p:cNvPr id="382" name="svgbas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43F1974D-AE42-42E1-8811-5CB64182F849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62000" y="2781300"/>
            <a:ext cx="16764000" cy="6743700"/>
          </a:xfrm>
          <a:prstGeom prst="rect">
            <a:avLst/>
          </a:prstGeom>
        </p:spPr>
      </p:pic>
      <p:pic>
        <p:nvPicPr>
          <p:cNvPr id="3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010525" y="5024438"/>
            <a:ext cx="2266950" cy="2257425"/>
          </a:xfrm>
          <a:prstGeom prst="rect">
            <a:avLst/>
          </a:prstGeom>
        </p:spPr>
      </p:pic>
      <p:pic>
        <p:nvPicPr>
          <p:cNvPr id="384" name="iconNode018a7af9-cdc7-4690-8d45-47ef490dc346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1CCFE628-8CC2-4572-A9EA-B2A654967843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166" b="-166"/>
          <a:stretch/>
        </p:blipFill>
        <p:spPr>
          <a:xfrm>
            <a:off x="8578120" y="5589175"/>
            <a:ext cx="1135285" cy="1129474"/>
          </a:xfrm>
          <a:prstGeom prst="rect">
            <a:avLst/>
          </a:prstGeom>
        </p:spPr>
      </p:pic>
      <p:pic>
        <p:nvPicPr>
          <p:cNvPr id="38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9065228" y="4072890"/>
            <a:ext cx="161925" cy="161925"/>
          </a:xfrm>
          <a:prstGeom prst="rect">
            <a:avLst/>
          </a:prstGeom>
        </p:spPr>
      </p:pic>
      <p:sp>
        <p:nvSpPr>
          <p:cNvPr id="38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931589" y="3550707"/>
            <a:ext cx="9563632" cy="40607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Define essential terms and concepts in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subtitling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 and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dubbing</a:t>
            </a:r>
          </a:p>
        </p:txBody>
      </p:sp>
      <p:pic>
        <p:nvPicPr>
          <p:cNvPr id="38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0795254" y="5063109"/>
            <a:ext cx="161925" cy="161925"/>
          </a:xfrm>
          <a:prstGeom prst="rect">
            <a:avLst/>
          </a:prstGeom>
        </p:spPr>
      </p:pic>
      <p:sp>
        <p:nvSpPr>
          <p:cNvPr id="388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88471" y="4718780"/>
            <a:ext cx="6167438" cy="866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Demonstrate key subtitling steps: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spotting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,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segmentation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, and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timing</a:t>
            </a:r>
          </a:p>
        </p:txBody>
      </p:sp>
      <p:pic>
        <p:nvPicPr>
          <p:cNvPr id="3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0795254" y="7072884"/>
            <a:ext cx="161925" cy="161925"/>
          </a:xfrm>
          <a:prstGeom prst="rect">
            <a:avLst/>
          </a:prstGeom>
        </p:spPr>
      </p:pic>
      <p:sp>
        <p:nvSpPr>
          <p:cNvPr id="39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88471" y="6728555"/>
            <a:ext cx="6167438" cy="866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Produce subtitles that are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accurate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,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readable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, and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culturally appropriate</a:t>
            </a:r>
          </a:p>
        </p:txBody>
      </p:sp>
      <p:pic>
        <p:nvPicPr>
          <p:cNvPr id="3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9065228" y="8071104"/>
            <a:ext cx="161925" cy="161925"/>
          </a:xfrm>
          <a:prstGeom prst="rect">
            <a:avLst/>
          </a:prstGeom>
        </p:spPr>
      </p:pic>
      <p:sp>
        <p:nvSpPr>
          <p:cNvPr id="392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547360" y="8330946"/>
            <a:ext cx="7234238" cy="84209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Analyze audiovisual texts across diverse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styles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 and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genres</a:t>
            </a:r>
          </a:p>
        </p:txBody>
      </p:sp>
      <p:pic>
        <p:nvPicPr>
          <p:cNvPr id="39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7320820" y="7072884"/>
            <a:ext cx="161925" cy="161925"/>
          </a:xfrm>
          <a:prstGeom prst="rect">
            <a:avLst/>
          </a:prstGeom>
        </p:spPr>
      </p:pic>
      <p:sp>
        <p:nvSpPr>
          <p:cNvPr id="394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8961" y="6941820"/>
            <a:ext cx="6100762" cy="84209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Reflect critically through a professional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portfolio</a:t>
            </a:r>
          </a:p>
        </p:txBody>
      </p:sp>
      <p:pic>
        <p:nvPicPr>
          <p:cNvPr id="39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7320820" y="5063109"/>
            <a:ext cx="161925" cy="161925"/>
          </a:xfrm>
          <a:prstGeom prst="rect">
            <a:avLst/>
          </a:prstGeom>
        </p:spPr>
      </p:pic>
      <p:sp>
        <p:nvSpPr>
          <p:cNvPr id="396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79562" y="4718780"/>
            <a:ext cx="6543779" cy="84209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Explore subtitling conventions, software, dubbing techniques, and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synchronisation</a:t>
            </a:r>
          </a:p>
        </p:txBody>
      </p:sp>
      <p:sp>
        <p:nvSpPr>
          <p:cNvPr id="397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90600" y="495300"/>
            <a:ext cx="1473993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34"/>
              </a:lnSpc>
            </a:pPr>
            <a:r>
              <a:rPr lang="en-US" sz="42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Key Subtitling and Dubbing Skills</a:t>
            </a:r>
          </a:p>
        </p:txBody>
      </p:sp>
      <p:sp>
        <p:nvSpPr>
          <p:cNvPr id="39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90600" y="1295400"/>
            <a:ext cx="1473993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Achieve expertise in audiovisual translation techniques and critical analysis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pic>
        <p:nvPicPr>
          <p:cNvPr id="40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67625" y="1287780"/>
            <a:ext cx="38100" cy="1352550"/>
          </a:xfrm>
          <a:prstGeom prst="rect">
            <a:avLst/>
          </a:prstGeom>
        </p:spPr>
      </p:pic>
      <p:pic>
        <p:nvPicPr>
          <p:cNvPr id="4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762000"/>
            <a:ext cx="1047750" cy="1047750"/>
          </a:xfrm>
          <a:prstGeom prst="rect">
            <a:avLst/>
          </a:prstGeom>
        </p:spPr>
      </p:pic>
      <p:pic>
        <p:nvPicPr>
          <p:cNvPr id="40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162800" y="1603248"/>
            <a:ext cx="209550" cy="209550"/>
          </a:xfrm>
          <a:prstGeom prst="rect">
            <a:avLst/>
          </a:prstGeom>
        </p:spPr>
      </p:pic>
      <p:pic>
        <p:nvPicPr>
          <p:cNvPr id="411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E4C39C63-9FE3-4758-925D-01EB7E8148C6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425595" y="1024795"/>
            <a:ext cx="525780" cy="525780"/>
          </a:xfrm>
          <a:prstGeom prst="rect">
            <a:avLst/>
          </a:prstGeom>
        </p:spPr>
      </p:pic>
      <p:sp>
        <p:nvSpPr>
          <p:cNvPr id="413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19160" y="806196"/>
            <a:ext cx="904398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Film communicates through multiple semiotic modes: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visuals, sound, editing, acting, lighting, and mise-en-scène</a:t>
            </a:r>
          </a:p>
        </p:txBody>
      </p:sp>
      <p:pic>
        <p:nvPicPr>
          <p:cNvPr id="41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67625" y="2644045"/>
            <a:ext cx="38100" cy="1352550"/>
          </a:xfrm>
          <a:prstGeom prst="rect">
            <a:avLst/>
          </a:prstGeom>
        </p:spPr>
      </p:pic>
      <p:pic>
        <p:nvPicPr>
          <p:cNvPr id="4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2118360"/>
            <a:ext cx="1047750" cy="1047750"/>
          </a:xfrm>
          <a:prstGeom prst="rect">
            <a:avLst/>
          </a:prstGeom>
        </p:spPr>
      </p:pic>
      <p:pic>
        <p:nvPicPr>
          <p:cNvPr id="4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162800" y="2959608"/>
            <a:ext cx="209550" cy="209550"/>
          </a:xfrm>
          <a:prstGeom prst="rect">
            <a:avLst/>
          </a:prstGeom>
        </p:spPr>
      </p:pic>
      <p:pic>
        <p:nvPicPr>
          <p:cNvPr id="419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AEF681F2-8040-4E35-807A-9ED63E25C13B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425595" y="2381155"/>
            <a:ext cx="525780" cy="525780"/>
          </a:xfrm>
          <a:prstGeom prst="rect">
            <a:avLst/>
          </a:prstGeom>
        </p:spPr>
      </p:pic>
      <p:sp>
        <p:nvSpPr>
          <p:cNvPr id="42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19160" y="2162461"/>
            <a:ext cx="904398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Subtitling and dubbing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 transfer meaning beyond literal words, adapting audiovisual content for new audiences</a:t>
            </a:r>
          </a:p>
        </p:txBody>
      </p:sp>
      <p:pic>
        <p:nvPicPr>
          <p:cNvPr id="42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67625" y="4000405"/>
            <a:ext cx="38100" cy="1352550"/>
          </a:xfrm>
          <a:prstGeom prst="rect">
            <a:avLst/>
          </a:prstGeom>
        </p:spPr>
      </p:pic>
      <p:pic>
        <p:nvPicPr>
          <p:cNvPr id="4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3474625"/>
            <a:ext cx="1047750" cy="1047750"/>
          </a:xfrm>
          <a:prstGeom prst="rect">
            <a:avLst/>
          </a:prstGeom>
        </p:spPr>
      </p:pic>
      <p:pic>
        <p:nvPicPr>
          <p:cNvPr id="4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162800" y="4315873"/>
            <a:ext cx="209550" cy="209550"/>
          </a:xfrm>
          <a:prstGeom prst="rect">
            <a:avLst/>
          </a:prstGeom>
        </p:spPr>
      </p:pic>
      <p:pic>
        <p:nvPicPr>
          <p:cNvPr id="427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425595" y="3737515"/>
            <a:ext cx="525780" cy="525780"/>
          </a:xfrm>
          <a:prstGeom prst="rect">
            <a:avLst/>
          </a:prstGeom>
        </p:spPr>
      </p:pic>
      <p:sp>
        <p:nvSpPr>
          <p:cNvPr id="42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19160" y="3518821"/>
            <a:ext cx="904398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Audiovisual translation requires attention to both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denoted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 (literal) and </a:t>
            </a:r>
            <a:r>
              <a:rPr lang="en-US" sz="2400" b="1" dirty="0">
                <a:solidFill>
                  <a:srgbClr val="07071B"/>
                </a:solidFill>
                <a:latin typeface="Lora" panose="00000700000000000000" pitchFamily="2" charset="0"/>
              </a:rPr>
              <a:t>connoted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 (implied) meanings</a:t>
            </a:r>
          </a:p>
        </p:txBody>
      </p:sp>
      <p:pic>
        <p:nvPicPr>
          <p:cNvPr id="43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67625" y="5356765"/>
            <a:ext cx="38100" cy="1352550"/>
          </a:xfrm>
          <a:prstGeom prst="rect">
            <a:avLst/>
          </a:prstGeom>
        </p:spPr>
      </p:pic>
      <p:pic>
        <p:nvPicPr>
          <p:cNvPr id="4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4830985"/>
            <a:ext cx="1047750" cy="1047750"/>
          </a:xfrm>
          <a:prstGeom prst="rect">
            <a:avLst/>
          </a:prstGeom>
        </p:spPr>
      </p:pic>
      <p:pic>
        <p:nvPicPr>
          <p:cNvPr id="4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162800" y="5672233"/>
            <a:ext cx="209550" cy="209550"/>
          </a:xfrm>
          <a:prstGeom prst="rect">
            <a:avLst/>
          </a:prstGeom>
        </p:spPr>
      </p:pic>
      <p:pic>
        <p:nvPicPr>
          <p:cNvPr id="435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9CA8EA16-8190-4A07-BD5C-F381217FC56C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425595" y="5093780"/>
            <a:ext cx="525780" cy="525780"/>
          </a:xfrm>
          <a:prstGeom prst="rect">
            <a:avLst/>
          </a:prstGeom>
        </p:spPr>
      </p:pic>
      <p:sp>
        <p:nvSpPr>
          <p:cNvPr id="43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19160" y="4875086"/>
            <a:ext cx="904398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Effective AVT balances fidelity to the explicit message and sensitivity to cultural and contextual nuances</a:t>
            </a:r>
          </a:p>
        </p:txBody>
      </p:sp>
      <p:pic>
        <p:nvPicPr>
          <p:cNvPr id="43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6187250"/>
            <a:ext cx="1047750" cy="1047750"/>
          </a:xfrm>
          <a:prstGeom prst="rect">
            <a:avLst/>
          </a:prstGeom>
        </p:spPr>
      </p:pic>
      <p:pic>
        <p:nvPicPr>
          <p:cNvPr id="44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162800" y="7028593"/>
            <a:ext cx="209550" cy="209550"/>
          </a:xfrm>
          <a:prstGeom prst="rect">
            <a:avLst/>
          </a:prstGeom>
        </p:spPr>
      </p:pic>
      <p:pic>
        <p:nvPicPr>
          <p:cNvPr id="442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5D55ECFC-1932-4EE0-9E44-4D57ADDE5848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425595" y="6450140"/>
            <a:ext cx="525780" cy="525780"/>
          </a:xfrm>
          <a:prstGeom prst="rect">
            <a:avLst/>
          </a:prstGeom>
        </p:spPr>
      </p:pic>
      <p:sp>
        <p:nvSpPr>
          <p:cNvPr id="444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19160" y="6231446"/>
            <a:ext cx="904398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Concepts referenced from Gambier, Okyayuz &amp; Kaya (2017) highlight the complexity of film semiotics and translation</a:t>
            </a:r>
          </a:p>
        </p:txBody>
      </p:sp>
      <p:pic>
        <p:nvPicPr>
          <p:cNvPr id="445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  <a:extLst>
              <a:ext uri="{A8B452B9-B354-4F76-84A0-99B90CED7B54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44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30663"/>
            <a:ext cx="4795838" cy="2324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Understanding Film Language and Semiotics</a:t>
            </a:r>
          </a:p>
        </p:txBody>
      </p:sp>
      <p:sp>
        <p:nvSpPr>
          <p:cNvPr id="448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162300"/>
            <a:ext cx="4795838" cy="1428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8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How audiovisual elements and translation shape meaning beyond words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53" name="cc0250cb-c476-4cbc-9caa-39660814af5d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906000" y="3581400"/>
            <a:ext cx="7620000" cy="5943600"/>
          </a:xfrm>
          <a:prstGeom prst="rect">
            <a:avLst/>
          </a:prstGeom>
        </p:spPr>
      </p:pic>
      <p:pic>
        <p:nvPicPr>
          <p:cNvPr id="4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447496" y="431321"/>
            <a:ext cx="8658404" cy="9055579"/>
          </a:xfrm>
          <a:prstGeom prst="rect">
            <a:avLst/>
          </a:prstGeom>
        </p:spPr>
      </p:pic>
      <p:sp>
        <p:nvSpPr>
          <p:cNvPr id="457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7300" y="2152929"/>
            <a:ext cx="7424738" cy="1581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Audiovisual translation</a:t>
            </a:r>
            <a:r>
              <a:rPr lang="en-US" sz="2800" b="1" dirty="0">
                <a:solidFill>
                  <a:srgbClr val="FFFFFF"/>
                </a:solidFill>
                <a:latin typeface="Roboto" panose="00000700000000000000" pitchFamily="2" charset="0"/>
              </a:rPr>
              <a:t> transfers multimodal and multimedial texts into another language and/or culture.</a:t>
            </a:r>
          </a:p>
        </p:txBody>
      </p:sp>
      <p:pic>
        <p:nvPicPr>
          <p:cNvPr id="45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257300" y="4128897"/>
            <a:ext cx="7391400" cy="19050"/>
          </a:xfrm>
          <a:prstGeom prst="rect">
            <a:avLst/>
          </a:prstGeom>
        </p:spPr>
      </p:pic>
      <p:sp>
        <p:nvSpPr>
          <p:cNvPr id="46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7300" y="4481322"/>
            <a:ext cx="7424738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3"/>
              </a:lnSpc>
            </a:pPr>
            <a:r>
              <a:rPr lang="en-US" sz="2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Covers films, TV, theatre, musicals, opera, webpages, and video games.</a:t>
            </a:r>
          </a:p>
        </p:txBody>
      </p:sp>
      <p:pic>
        <p:nvPicPr>
          <p:cNvPr id="4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257300" y="5478399"/>
            <a:ext cx="7391400" cy="19050"/>
          </a:xfrm>
          <a:prstGeom prst="rect">
            <a:avLst/>
          </a:prstGeom>
        </p:spPr>
      </p:pic>
      <p:sp>
        <p:nvSpPr>
          <p:cNvPr id="465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23962" y="5720899"/>
            <a:ext cx="7424738" cy="123110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3"/>
              </a:lnSpc>
            </a:pPr>
            <a:r>
              <a:rPr lang="en-US" sz="2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Source texts combine audio and visual elements, making them multimodal and multi-indicative.</a:t>
            </a:r>
          </a:p>
        </p:txBody>
      </p:sp>
      <p:pic>
        <p:nvPicPr>
          <p:cNvPr id="4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257300" y="7140731"/>
            <a:ext cx="7391400" cy="19050"/>
          </a:xfrm>
          <a:prstGeom prst="rect">
            <a:avLst/>
          </a:prstGeom>
        </p:spPr>
      </p:pic>
      <p:sp>
        <p:nvSpPr>
          <p:cNvPr id="469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7300" y="7493251"/>
            <a:ext cx="7424738" cy="123110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3"/>
              </a:lnSpc>
            </a:pPr>
            <a:r>
              <a:rPr lang="en-US" sz="2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Aims to make content accessible to multilingual audiences and individuals with hearing or visual impairments.</a:t>
            </a:r>
          </a:p>
        </p:txBody>
      </p:sp>
      <p:sp>
        <p:nvSpPr>
          <p:cNvPr id="471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906000" y="723900"/>
            <a:ext cx="76533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34"/>
              </a:lnSpc>
            </a:pPr>
            <a:r>
              <a:rPr lang="en-US" sz="4400" b="1" dirty="0">
                <a:solidFill>
                  <a:srgbClr val="204ECF">
                    <a:alpha val="100000"/>
                  </a:srgbClr>
                </a:solidFill>
                <a:latin typeface="Roboto" panose="00000700000000000000" pitchFamily="2" charset="0"/>
              </a:rPr>
              <a:t>The Power of Audiovisual Translation</a:t>
            </a:r>
          </a:p>
        </p:txBody>
      </p:sp>
      <p:pic>
        <p:nvPicPr>
          <p:cNvPr id="473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A069670E-F677-4395-BF55-2CDCB8049BB7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261" b="-261"/>
          <a:stretch/>
        </p:blipFill>
        <p:spPr>
          <a:xfrm>
            <a:off x="17525428" y="8763476"/>
            <a:ext cx="762572" cy="1523524"/>
          </a:xfrm>
          <a:prstGeom prst="rect">
            <a:avLst/>
          </a:prstGeom>
        </p:spPr>
      </p:pic>
      <p:sp>
        <p:nvSpPr>
          <p:cNvPr id="474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906000" y="2171700"/>
            <a:ext cx="7653338" cy="942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800" dirty="0">
                <a:latin typeface="Lora" panose="00000700000000000000" pitchFamily="2" charset="0"/>
              </a:rPr>
              <a:t>Bridging languages and cultures through multimodal content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7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sp>
        <p:nvSpPr>
          <p:cNvPr id="481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67600" y="762000"/>
            <a:ext cx="4643438" cy="4167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384"/>
              </a:lnSpc>
            </a:pPr>
            <a:r>
              <a:rPr lang="en-US" sz="28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Dominant AVT Types</a:t>
            </a:r>
          </a:p>
        </p:txBody>
      </p:sp>
      <p:sp>
        <p:nvSpPr>
          <p:cNvPr id="48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08392" y="1229868"/>
            <a:ext cx="4402646" cy="1933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Interlingual Subtitling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Translating spoken language into subtitles in another language.</a:t>
            </a:r>
          </a:p>
        </p:txBody>
      </p:sp>
      <p:pic>
        <p:nvPicPr>
          <p:cNvPr id="485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467600" y="1422500"/>
            <a:ext cx="96143" cy="96143"/>
          </a:xfrm>
          <a:prstGeom prst="rect">
            <a:avLst/>
          </a:prstGeom>
        </p:spPr>
      </p:pic>
      <p:sp>
        <p:nvSpPr>
          <p:cNvPr id="48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08392" y="3156394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Dubbing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Replacing original speech with translated voice recordings.</a:t>
            </a:r>
          </a:p>
        </p:txBody>
      </p:sp>
      <p:pic>
        <p:nvPicPr>
          <p:cNvPr id="489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467600" y="3348990"/>
            <a:ext cx="96143" cy="96143"/>
          </a:xfrm>
          <a:prstGeom prst="rect">
            <a:avLst/>
          </a:prstGeom>
        </p:spPr>
      </p:pic>
      <p:sp>
        <p:nvSpPr>
          <p:cNvPr id="491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08392" y="4601146"/>
            <a:ext cx="4402646" cy="1933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Consecutive &amp; Simultaneous Interpreting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Oral translation during or after original speech.</a:t>
            </a:r>
          </a:p>
        </p:txBody>
      </p:sp>
      <p:pic>
        <p:nvPicPr>
          <p:cNvPr id="493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467600" y="4793837"/>
            <a:ext cx="96143" cy="96143"/>
          </a:xfrm>
          <a:prstGeom prst="rect">
            <a:avLst/>
          </a:prstGeom>
        </p:spPr>
      </p:pic>
      <p:sp>
        <p:nvSpPr>
          <p:cNvPr id="495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08392" y="6527578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Voice-over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Overlaying translated speech while original audio remains audible.</a:t>
            </a:r>
          </a:p>
        </p:txBody>
      </p:sp>
      <p:pic>
        <p:nvPicPr>
          <p:cNvPr id="497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467600" y="6720268"/>
            <a:ext cx="96143" cy="96143"/>
          </a:xfrm>
          <a:prstGeom prst="rect">
            <a:avLst/>
          </a:prstGeom>
        </p:spPr>
      </p:pic>
      <p:sp>
        <p:nvSpPr>
          <p:cNvPr id="499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08392" y="7972425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Free Commentary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Providing additional or alternative spoken information.</a:t>
            </a:r>
          </a:p>
        </p:txBody>
      </p:sp>
      <p:pic>
        <p:nvPicPr>
          <p:cNvPr id="501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467600" y="8165020"/>
            <a:ext cx="96143" cy="96143"/>
          </a:xfrm>
          <a:prstGeom prst="rect">
            <a:avLst/>
          </a:prstGeom>
        </p:spPr>
      </p:pic>
      <p:sp>
        <p:nvSpPr>
          <p:cNvPr id="503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15900" y="762000"/>
            <a:ext cx="4643438" cy="4167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384"/>
              </a:lnSpc>
            </a:pPr>
            <a:r>
              <a:rPr lang="en-US" sz="2800" b="1" dirty="0">
                <a:solidFill>
                  <a:srgbClr val="07071B">
                    <a:alpha val="100000"/>
                  </a:srgbClr>
                </a:solidFill>
                <a:latin typeface="Roboto" panose="00000700000000000000" pitchFamily="2" charset="0"/>
              </a:rPr>
              <a:t>Challenging AVT Types</a:t>
            </a:r>
          </a:p>
        </p:txBody>
      </p:sp>
      <p:sp>
        <p:nvSpPr>
          <p:cNvPr id="50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56692" y="1229868"/>
            <a:ext cx="4402646" cy="1933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Intralingual Subtitling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Subtitling within the same language, often for accessibility.</a:t>
            </a:r>
          </a:p>
        </p:txBody>
      </p:sp>
      <p:pic>
        <p:nvPicPr>
          <p:cNvPr id="507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915900" y="1422559"/>
            <a:ext cx="96143" cy="96143"/>
          </a:xfrm>
          <a:prstGeom prst="rect">
            <a:avLst/>
          </a:prstGeom>
        </p:spPr>
      </p:pic>
      <p:sp>
        <p:nvSpPr>
          <p:cNvPr id="509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56692" y="3156394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Live Subtitling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Real-time subtitle creation during broadcasts or events.</a:t>
            </a:r>
          </a:p>
        </p:txBody>
      </p:sp>
      <p:pic>
        <p:nvPicPr>
          <p:cNvPr id="511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915900" y="3348990"/>
            <a:ext cx="96143" cy="96143"/>
          </a:xfrm>
          <a:prstGeom prst="rect">
            <a:avLst/>
          </a:prstGeom>
        </p:spPr>
      </p:pic>
      <p:sp>
        <p:nvSpPr>
          <p:cNvPr id="513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56692" y="4601146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Surtitling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Subtitles displayed for live performances like opera or theatre.</a:t>
            </a:r>
          </a:p>
        </p:txBody>
      </p:sp>
      <p:pic>
        <p:nvPicPr>
          <p:cNvPr id="515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915900" y="4793837"/>
            <a:ext cx="96143" cy="96143"/>
          </a:xfrm>
          <a:prstGeom prst="rect">
            <a:avLst/>
          </a:prstGeom>
        </p:spPr>
      </p:pic>
      <p:sp>
        <p:nvSpPr>
          <p:cNvPr id="517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56692" y="6045994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Audio Description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Narration of visual elements for visually impaired audiences.</a:t>
            </a:r>
          </a:p>
        </p:txBody>
      </p:sp>
      <p:pic>
        <p:nvPicPr>
          <p:cNvPr id="519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915900" y="6238589"/>
            <a:ext cx="96143" cy="96143"/>
          </a:xfrm>
          <a:prstGeom prst="rect">
            <a:avLst/>
          </a:prstGeom>
        </p:spPr>
      </p:pic>
      <p:sp>
        <p:nvSpPr>
          <p:cNvPr id="52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56692" y="7490841"/>
            <a:ext cx="4402646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Multilingual Production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Creating content in multiple languages simultaneously.</a:t>
            </a:r>
          </a:p>
        </p:txBody>
      </p:sp>
      <p:pic>
        <p:nvPicPr>
          <p:cNvPr id="523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915900" y="7683436"/>
            <a:ext cx="96143" cy="96143"/>
          </a:xfrm>
          <a:prstGeom prst="rect">
            <a:avLst/>
          </a:prstGeom>
        </p:spPr>
      </p:pic>
      <p:pic>
        <p:nvPicPr>
          <p:cNvPr id="525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47B6B3B7-3E3E-4D6D-A174-44BC3D484C20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52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25900"/>
            <a:ext cx="4795838" cy="3095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Explore Key Modalities of Audiovisual Translation</a:t>
            </a:r>
          </a:p>
        </p:txBody>
      </p:sp>
      <p:sp>
        <p:nvSpPr>
          <p:cNvPr id="528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924300"/>
            <a:ext cx="4795838" cy="1905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Distinguishing dominant and challenging AVT types according to Yves Gambier (2003) and Okyayuz (2017)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sp>
        <p:nvSpPr>
          <p:cNvPr id="53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762000"/>
            <a:ext cx="940593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Interlingual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Translates speech from one language to another.</a:t>
            </a:r>
          </a:p>
        </p:txBody>
      </p:sp>
      <p:pic>
        <p:nvPicPr>
          <p:cNvPr id="537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15626CE9-69AB-4C01-B8CB-DD5070C6F787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764000" y="762000"/>
            <a:ext cx="457200" cy="457200"/>
          </a:xfrm>
          <a:prstGeom prst="rect">
            <a:avLst/>
          </a:prstGeom>
        </p:spPr>
      </p:pic>
      <p:sp>
        <p:nvSpPr>
          <p:cNvPr id="53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1434084"/>
            <a:ext cx="940593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Intralingual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Captions within the same language, including SDH, karaoke, and dialect variations.</a:t>
            </a:r>
          </a:p>
        </p:txBody>
      </p:sp>
      <p:pic>
        <p:nvPicPr>
          <p:cNvPr id="541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6764000" y="1434084"/>
            <a:ext cx="457200" cy="457200"/>
          </a:xfrm>
          <a:prstGeom prst="rect">
            <a:avLst/>
          </a:prstGeom>
        </p:spPr>
      </p:pic>
      <p:sp>
        <p:nvSpPr>
          <p:cNvPr id="54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2587847"/>
            <a:ext cx="940593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Bimodal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Combines captions with sound elements for enhanced accessibility.</a:t>
            </a:r>
          </a:p>
        </p:txBody>
      </p:sp>
      <p:pic>
        <p:nvPicPr>
          <p:cNvPr id="545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7181D70E-9009-4242-89B2-AEA8C8B83DAC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764000" y="2587847"/>
            <a:ext cx="457200" cy="457200"/>
          </a:xfrm>
          <a:prstGeom prst="rect">
            <a:avLst/>
          </a:prstGeom>
        </p:spPr>
      </p:pic>
      <p:sp>
        <p:nvSpPr>
          <p:cNvPr id="54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3741515"/>
            <a:ext cx="940593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Fansubbing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Informal subtitles created by fans, often for niche audiences.</a:t>
            </a:r>
          </a:p>
        </p:txBody>
      </p:sp>
      <p:pic>
        <p:nvPicPr>
          <p:cNvPr id="549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137C0426-3A46-4CCB-94AC-6FF6D87438F3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764000" y="3741515"/>
            <a:ext cx="457200" cy="457200"/>
          </a:xfrm>
          <a:prstGeom prst="rect">
            <a:avLst/>
          </a:prstGeom>
        </p:spPr>
      </p:pic>
      <p:sp>
        <p:nvSpPr>
          <p:cNvPr id="551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62800" y="4895278"/>
            <a:ext cx="940593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Bilingual Subtitles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Designed for language learners or multilingual viewers by displaying two languages simultaneously.</a:t>
            </a:r>
          </a:p>
        </p:txBody>
      </p:sp>
      <p:pic>
        <p:nvPicPr>
          <p:cNvPr id="553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D7F47F4B-84C9-4618-9016-C9AB6CA59A9A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764000" y="4895278"/>
            <a:ext cx="457200" cy="457200"/>
          </a:xfrm>
          <a:prstGeom prst="rect">
            <a:avLst/>
          </a:prstGeom>
        </p:spPr>
      </p:pic>
      <p:pic>
        <p:nvPicPr>
          <p:cNvPr id="555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96A2F3BC-6F16-4C42-9719-C41F2C4B662B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55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30663"/>
            <a:ext cx="4795838" cy="2324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Explore Key Types of Subtitling</a:t>
            </a:r>
          </a:p>
        </p:txBody>
      </p:sp>
      <p:sp>
        <p:nvSpPr>
          <p:cNvPr id="558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162300"/>
            <a:ext cx="4795838" cy="1600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266"/>
              </a:lnSpc>
            </a:pPr>
            <a:r>
              <a:rPr lang="en-US" sz="27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Understand distinct subtitling methods and their unique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pic>
        <p:nvPicPr>
          <p:cNvPr id="5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42860" y="762000"/>
            <a:ext cx="9886950" cy="1619250"/>
          </a:xfrm>
          <a:prstGeom prst="rect">
            <a:avLst/>
          </a:prstGeom>
        </p:spPr>
      </p:pic>
      <p:pic>
        <p:nvPicPr>
          <p:cNvPr id="567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162800" y="1082040"/>
            <a:ext cx="962025" cy="962025"/>
          </a:xfrm>
          <a:prstGeom prst="rect">
            <a:avLst/>
          </a:prstGeom>
        </p:spPr>
      </p:pic>
      <p:sp>
        <p:nvSpPr>
          <p:cNvPr id="569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27625" y="1080516"/>
            <a:ext cx="88249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Lip-sync Dubbing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Matches voice precisely to the original lip movements for seamless viewing.</a:t>
            </a:r>
          </a:p>
        </p:txBody>
      </p:sp>
      <p:pic>
        <p:nvPicPr>
          <p:cNvPr id="57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42860" y="2552700"/>
            <a:ext cx="9886950" cy="1619250"/>
          </a:xfrm>
          <a:prstGeom prst="rect">
            <a:avLst/>
          </a:prstGeom>
        </p:spPr>
      </p:pic>
      <p:pic>
        <p:nvPicPr>
          <p:cNvPr id="573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162800" y="2872740"/>
            <a:ext cx="962025" cy="962025"/>
          </a:xfrm>
          <a:prstGeom prst="rect">
            <a:avLst/>
          </a:prstGeom>
        </p:spPr>
      </p:pic>
      <p:sp>
        <p:nvSpPr>
          <p:cNvPr id="575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27625" y="2871216"/>
            <a:ext cx="88249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Voice-synchronised Dubbing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Aligns timing and tone closely with the original performance to maintain authenticity.</a:t>
            </a:r>
          </a:p>
        </p:txBody>
      </p:sp>
      <p:pic>
        <p:nvPicPr>
          <p:cNvPr id="5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42860" y="4343400"/>
            <a:ext cx="9886950" cy="1619250"/>
          </a:xfrm>
          <a:prstGeom prst="rect">
            <a:avLst/>
          </a:prstGeom>
        </p:spPr>
      </p:pic>
      <p:pic>
        <p:nvPicPr>
          <p:cNvPr id="579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162800" y="4663440"/>
            <a:ext cx="962025" cy="962025"/>
          </a:xfrm>
          <a:prstGeom prst="rect">
            <a:avLst/>
          </a:prstGeom>
        </p:spPr>
      </p:pic>
      <p:sp>
        <p:nvSpPr>
          <p:cNvPr id="58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27625" y="4661916"/>
            <a:ext cx="88249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Free/Parody Dubbing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Offers humorous reinterpretations, often changing the original meaning for entertainment.</a:t>
            </a:r>
          </a:p>
        </p:txBody>
      </p:sp>
      <p:pic>
        <p:nvPicPr>
          <p:cNvPr id="5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42860" y="6134100"/>
            <a:ext cx="9886950" cy="1619250"/>
          </a:xfrm>
          <a:prstGeom prst="rect">
            <a:avLst/>
          </a:prstGeom>
        </p:spPr>
      </p:pic>
      <p:pic>
        <p:nvPicPr>
          <p:cNvPr id="585" name="image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7162800" y="6454140"/>
            <a:ext cx="962025" cy="962025"/>
          </a:xfrm>
          <a:prstGeom prst="rect">
            <a:avLst/>
          </a:prstGeom>
        </p:spPr>
      </p:pic>
      <p:sp>
        <p:nvSpPr>
          <p:cNvPr id="58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27625" y="6452616"/>
            <a:ext cx="88249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UN-style Voice-over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Keeps the original audio audible beneath the translation, typical in United Nations broadcasts.</a:t>
            </a:r>
          </a:p>
        </p:txBody>
      </p:sp>
      <p:pic>
        <p:nvPicPr>
          <p:cNvPr id="5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42860" y="7924800"/>
            <a:ext cx="9886950" cy="1619250"/>
          </a:xfrm>
          <a:prstGeom prst="rect">
            <a:avLst/>
          </a:prstGeom>
        </p:spPr>
      </p:pic>
      <p:pic>
        <p:nvPicPr>
          <p:cNvPr id="591" name="image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162800" y="8244840"/>
            <a:ext cx="962025" cy="962025"/>
          </a:xfrm>
          <a:prstGeom prst="rect">
            <a:avLst/>
          </a:prstGeom>
        </p:spPr>
      </p:pic>
      <p:sp>
        <p:nvSpPr>
          <p:cNvPr id="593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27625" y="8243316"/>
            <a:ext cx="8824912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400" b="1" dirty="0">
                <a:solidFill>
                  <a:srgbClr val="07071B">
                    <a:alpha val="100000"/>
                  </a:srgbClr>
                </a:solidFill>
                <a:latin typeface="Lora" panose="00000700000000000000" pitchFamily="2" charset="0"/>
              </a:rPr>
              <a:t>Revoicing Practices</a:t>
            </a:r>
            <a:r>
              <a:rPr lang="en-US" sz="2400" dirty="0">
                <a:solidFill>
                  <a:srgbClr val="07071B"/>
                </a:solidFill>
                <a:latin typeface="Lora" panose="00000700000000000000" pitchFamily="2" charset="0"/>
              </a:rPr>
              <a:t>: Includes narration, fandubbing by fans, and audio description for accessibility and creative adaptation.</a:t>
            </a:r>
          </a:p>
        </p:txBody>
      </p:sp>
      <p:pic>
        <p:nvPicPr>
          <p:cNvPr id="595" name="layoutShapeInnerChild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8F868F75-885D-408C-B136-729E9A12A713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441" b="-441"/>
          <a:stretch/>
        </p:blipFill>
        <p:spPr>
          <a:xfrm>
            <a:off x="0" y="0"/>
            <a:ext cx="409575" cy="816769"/>
          </a:xfrm>
          <a:prstGeom prst="rect">
            <a:avLst/>
          </a:prstGeom>
        </p:spPr>
      </p:pic>
      <p:sp>
        <p:nvSpPr>
          <p:cNvPr id="59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30663"/>
            <a:ext cx="4795838" cy="2324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b="1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Explore Key Types of Dubbing</a:t>
            </a:r>
          </a:p>
        </p:txBody>
      </p:sp>
      <p:sp>
        <p:nvSpPr>
          <p:cNvPr id="598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162300"/>
            <a:ext cx="4795838" cy="819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Lora" panose="00000700000000000000" pitchFamily="2" charset="0"/>
              </a:rPr>
              <a:t>Understand dubbing methods that shape audio-visual translation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1088</Words>
  <Application>Microsoft Office PowerPoint</Application>
  <PresentationFormat>Custom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 Light</vt:lpstr>
      <vt:lpstr>Lora</vt:lpstr>
      <vt:lpstr>Aptos Display</vt:lpstr>
      <vt:lpstr>Roboto</vt:lpstr>
      <vt:lpstr>Aptos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Subtitling vs. Dubbing</vt:lpstr>
      <vt:lpstr>Why Important for Translators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2.6.0.0, docId: 22213628, orderId: 9811595</dc:title>
  <dc:creator>Presentations.AI Exporter</dc:creator>
  <cp:lastModifiedBy>Fatma Tokoz</cp:lastModifiedBy>
  <cp:revision>7</cp:revision>
  <dcterms:created xsi:type="dcterms:W3CDTF">2025-09-29T06:36:13Z</dcterms:created>
  <dcterms:modified xsi:type="dcterms:W3CDTF">2025-09-29T06:57:51Z</dcterms:modified>
</cp:coreProperties>
</file>