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9" autoAdjust="0"/>
    <p:restoredTop sz="98387" autoAdjust="0"/>
  </p:normalViewPr>
  <p:slideViewPr>
    <p:cSldViewPr>
      <p:cViewPr varScale="1">
        <p:scale>
          <a:sx n="82" d="100"/>
          <a:sy n="82" d="100"/>
        </p:scale>
        <p:origin x="893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7663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GB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B1D6D-76EB-4BE7-A818-5FC74BBBFC6C}" type="datetimeFigureOut">
              <a:rPr lang="tr-TR" smtClean="0"/>
              <a:pPr/>
              <a:t>14.12.2022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206C-0542-4D6A-9720-A7B87F33D16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B1D6D-76EB-4BE7-A818-5FC74BBBFC6C}" type="datetimeFigureOut">
              <a:rPr lang="tr-TR" smtClean="0"/>
              <a:pPr/>
              <a:t>14.12.2022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206C-0542-4D6A-9720-A7B87F33D16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B1D6D-76EB-4BE7-A818-5FC74BBBFC6C}" type="datetimeFigureOut">
              <a:rPr lang="tr-TR" smtClean="0"/>
              <a:pPr/>
              <a:t>14.12.2022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206C-0542-4D6A-9720-A7B87F33D16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B1D6D-76EB-4BE7-A818-5FC74BBBFC6C}" type="datetimeFigureOut">
              <a:rPr lang="tr-TR" smtClean="0"/>
              <a:pPr/>
              <a:t>14.12.2022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206C-0542-4D6A-9720-A7B87F33D16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B1D6D-76EB-4BE7-A818-5FC74BBBFC6C}" type="datetimeFigureOut">
              <a:rPr lang="tr-TR" smtClean="0"/>
              <a:pPr/>
              <a:t>14.12.2022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206C-0542-4D6A-9720-A7B87F33D16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B1D6D-76EB-4BE7-A818-5FC74BBBFC6C}" type="datetimeFigureOut">
              <a:rPr lang="tr-TR" smtClean="0"/>
              <a:pPr/>
              <a:t>14.12.2022</a:t>
            </a:fld>
            <a:endParaRPr lang="en-GB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206C-0542-4D6A-9720-A7B87F33D16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B1D6D-76EB-4BE7-A818-5FC74BBBFC6C}" type="datetimeFigureOut">
              <a:rPr lang="tr-TR" smtClean="0"/>
              <a:pPr/>
              <a:t>14.12.2022</a:t>
            </a:fld>
            <a:endParaRPr lang="en-GB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206C-0542-4D6A-9720-A7B87F33D16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B1D6D-76EB-4BE7-A818-5FC74BBBFC6C}" type="datetimeFigureOut">
              <a:rPr lang="tr-TR" smtClean="0"/>
              <a:pPr/>
              <a:t>14.12.2022</a:t>
            </a:fld>
            <a:endParaRPr lang="en-GB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206C-0542-4D6A-9720-A7B87F33D16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B1D6D-76EB-4BE7-A818-5FC74BBBFC6C}" type="datetimeFigureOut">
              <a:rPr lang="tr-TR" smtClean="0"/>
              <a:pPr/>
              <a:t>14.12.2022</a:t>
            </a:fld>
            <a:endParaRPr lang="en-GB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206C-0542-4D6A-9720-A7B87F33D16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B1D6D-76EB-4BE7-A818-5FC74BBBFC6C}" type="datetimeFigureOut">
              <a:rPr lang="tr-TR" smtClean="0"/>
              <a:pPr/>
              <a:t>14.12.2022</a:t>
            </a:fld>
            <a:endParaRPr lang="en-GB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206C-0542-4D6A-9720-A7B87F33D16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B1D6D-76EB-4BE7-A818-5FC74BBBFC6C}" type="datetimeFigureOut">
              <a:rPr lang="tr-TR" smtClean="0"/>
              <a:pPr/>
              <a:t>14.12.2022</a:t>
            </a:fld>
            <a:endParaRPr lang="en-GB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206C-0542-4D6A-9720-A7B87F33D16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B1D6D-76EB-4BE7-A818-5FC74BBBFC6C}" type="datetimeFigureOut">
              <a:rPr lang="tr-TR" smtClean="0"/>
              <a:pPr/>
              <a:t>14.12.2022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A206C-0542-4D6A-9720-A7B87F33D16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Restoration Period and the Eighteenth Century: </a:t>
            </a:r>
            <a:r>
              <a:rPr lang="en-GB" i="1" dirty="0"/>
              <a:t>Jonathan Swift</a:t>
            </a:r>
            <a:endParaRPr lang="en-GB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Dr. Betül ALTAŞ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428604"/>
            <a:ext cx="8401080" cy="5697559"/>
          </a:xfrm>
        </p:spPr>
        <p:txBody>
          <a:bodyPr/>
          <a:lstStyle/>
          <a:p>
            <a:r>
              <a:rPr lang="en-GB" dirty="0"/>
              <a:t>Science in the 17th century was concerned with physical sciences such as astronomy, physics and chemistry.</a:t>
            </a:r>
            <a:endParaRPr lang="tr-TR" dirty="0"/>
          </a:p>
          <a:p>
            <a:endParaRPr lang="tr-TR" dirty="0"/>
          </a:p>
          <a:p>
            <a:r>
              <a:rPr lang="en-GB" dirty="0"/>
              <a:t>Discoveries</a:t>
            </a:r>
            <a:r>
              <a:rPr lang="tr-TR" dirty="0"/>
              <a:t> in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sciences</a:t>
            </a:r>
            <a:r>
              <a:rPr lang="tr-TR" dirty="0"/>
              <a:t> </a:t>
            </a:r>
            <a:r>
              <a:rPr lang="tr-TR" dirty="0" err="1"/>
              <a:t>aimed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show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:</a:t>
            </a:r>
          </a:p>
          <a:p>
            <a:pPr>
              <a:buNone/>
            </a:pPr>
            <a:r>
              <a:rPr lang="tr-TR" dirty="0"/>
              <a:t>                  *</a:t>
            </a:r>
            <a:r>
              <a:rPr lang="tr-TR" sz="2800" dirty="0" err="1"/>
              <a:t>evidence</a:t>
            </a:r>
            <a:r>
              <a:rPr lang="tr-TR" sz="2800" dirty="0"/>
              <a:t> of  </a:t>
            </a:r>
            <a:r>
              <a:rPr lang="tr-TR" sz="2800" dirty="0" err="1"/>
              <a:t>immutable</a:t>
            </a:r>
            <a:r>
              <a:rPr lang="tr-TR" sz="2800" dirty="0"/>
              <a:t> </a:t>
            </a:r>
            <a:r>
              <a:rPr lang="tr-TR" sz="2800" dirty="0" err="1"/>
              <a:t>law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order</a:t>
            </a:r>
            <a:endParaRPr lang="tr-TR" sz="2800" dirty="0"/>
          </a:p>
          <a:p>
            <a:pPr>
              <a:buNone/>
            </a:pPr>
            <a:r>
              <a:rPr lang="tr-TR" sz="2800" dirty="0"/>
              <a:t>                     *</a:t>
            </a:r>
            <a:r>
              <a:rPr lang="tr-TR" sz="2800" dirty="0" err="1"/>
              <a:t>clear</a:t>
            </a:r>
            <a:r>
              <a:rPr lang="tr-TR" sz="2800" dirty="0"/>
              <a:t> </a:t>
            </a:r>
            <a:r>
              <a:rPr lang="tr-TR" sz="2800" dirty="0" err="1"/>
              <a:t>proof</a:t>
            </a:r>
            <a:r>
              <a:rPr lang="tr-TR" sz="2800" dirty="0"/>
              <a:t> of </a:t>
            </a:r>
            <a:r>
              <a:rPr lang="tr-TR" sz="2800" dirty="0" err="1"/>
              <a:t>wisdom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goodness</a:t>
            </a:r>
            <a:r>
              <a:rPr lang="tr-TR" sz="2800" dirty="0"/>
              <a:t> of </a:t>
            </a:r>
            <a:r>
              <a:rPr lang="tr-TR" sz="2800" dirty="0" err="1"/>
              <a:t>God</a:t>
            </a:r>
            <a:r>
              <a:rPr lang="tr-TR" sz="2800" dirty="0"/>
              <a:t> in his </a:t>
            </a:r>
            <a:r>
              <a:rPr lang="tr-TR" sz="2800" dirty="0" err="1"/>
              <a:t>creation</a:t>
            </a:r>
            <a:r>
              <a:rPr lang="tr-TR" sz="2800" dirty="0"/>
              <a:t>. </a:t>
            </a:r>
          </a:p>
          <a:p>
            <a:endParaRPr lang="tr-TR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714356"/>
            <a:ext cx="8258204" cy="5411807"/>
          </a:xfrm>
        </p:spPr>
        <p:txBody>
          <a:bodyPr/>
          <a:lstStyle/>
          <a:p>
            <a:r>
              <a:rPr lang="en-GB" dirty="0"/>
              <a:t>Newton’s law of gravitation seemed</a:t>
            </a:r>
            <a:r>
              <a:rPr lang="tr-TR" dirty="0"/>
              <a:t> </a:t>
            </a:r>
            <a:r>
              <a:rPr lang="en-GB" dirty="0"/>
              <a:t>to</a:t>
            </a:r>
            <a:r>
              <a:rPr lang="tr-TR" dirty="0"/>
              <a:t> </a:t>
            </a:r>
            <a:r>
              <a:rPr lang="tr-TR" dirty="0" err="1"/>
              <a:t>support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idea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divine</a:t>
            </a:r>
            <a:r>
              <a:rPr lang="tr-TR" dirty="0"/>
              <a:t> </a:t>
            </a:r>
            <a:r>
              <a:rPr lang="tr-TR" dirty="0" err="1"/>
              <a:t>intelligence</a:t>
            </a:r>
            <a:r>
              <a:rPr lang="tr-TR" dirty="0"/>
              <a:t> </a:t>
            </a:r>
            <a:r>
              <a:rPr lang="tr-TR" dirty="0" err="1"/>
              <a:t>created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directs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universe</a:t>
            </a:r>
            <a:r>
              <a:rPr lang="tr-TR" dirty="0"/>
              <a:t>.</a:t>
            </a:r>
          </a:p>
          <a:p>
            <a:r>
              <a:rPr lang="tr-TR" dirty="0" err="1"/>
              <a:t>Deism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natural</a:t>
            </a:r>
            <a:r>
              <a:rPr lang="tr-TR" dirty="0"/>
              <a:t> </a:t>
            </a:r>
            <a:r>
              <a:rPr lang="tr-TR" dirty="0" err="1"/>
              <a:t>religion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had a </a:t>
            </a:r>
            <a:r>
              <a:rPr lang="tr-TR" dirty="0" err="1"/>
              <a:t>wide</a:t>
            </a:r>
            <a:r>
              <a:rPr lang="tr-TR" dirty="0"/>
              <a:t> </a:t>
            </a:r>
            <a:r>
              <a:rPr lang="tr-TR" dirty="0" err="1"/>
              <a:t>appeal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enlighted</a:t>
            </a:r>
            <a:r>
              <a:rPr lang="tr-TR" dirty="0"/>
              <a:t> </a:t>
            </a:r>
            <a:r>
              <a:rPr lang="tr-TR" dirty="0" err="1"/>
              <a:t>minds</a:t>
            </a:r>
            <a:r>
              <a:rPr lang="tr-TR" dirty="0"/>
              <a:t>.</a:t>
            </a:r>
          </a:p>
          <a:p>
            <a:r>
              <a:rPr lang="tr-TR" dirty="0" err="1"/>
              <a:t>Deists</a:t>
            </a:r>
            <a:r>
              <a:rPr lang="tr-TR" dirty="0"/>
              <a:t> </a:t>
            </a:r>
            <a:r>
              <a:rPr lang="tr-TR" dirty="0" err="1"/>
              <a:t>deduced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existence</a:t>
            </a:r>
            <a:r>
              <a:rPr lang="tr-TR" dirty="0"/>
              <a:t> of a </a:t>
            </a:r>
            <a:r>
              <a:rPr lang="tr-TR" dirty="0" err="1"/>
              <a:t>supreme</a:t>
            </a:r>
            <a:r>
              <a:rPr lang="tr-TR" dirty="0"/>
              <a:t> </a:t>
            </a:r>
            <a:r>
              <a:rPr lang="tr-TR" dirty="0" err="1"/>
              <a:t>being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	</a:t>
            </a:r>
            <a:r>
              <a:rPr lang="tr-TR" dirty="0" err="1"/>
              <a:t>First</a:t>
            </a:r>
            <a:r>
              <a:rPr lang="tr-TR" dirty="0"/>
              <a:t> </a:t>
            </a:r>
            <a:r>
              <a:rPr lang="tr-TR" dirty="0" err="1"/>
              <a:t>cause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existance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universe</a:t>
            </a:r>
            <a:r>
              <a:rPr lang="tr-TR" dirty="0"/>
              <a:t>.</a:t>
            </a: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285728"/>
            <a:ext cx="8572560" cy="6215106"/>
          </a:xfrm>
        </p:spPr>
        <p:txBody>
          <a:bodyPr>
            <a:normAutofit/>
          </a:bodyPr>
          <a:lstStyle/>
          <a:p>
            <a:r>
              <a:rPr lang="en-GB" dirty="0"/>
              <a:t>The 17th century was more secular, tolerant and moderate. </a:t>
            </a:r>
          </a:p>
          <a:p>
            <a:r>
              <a:rPr lang="en-GB" dirty="0"/>
              <a:t>Most influential philosopher is John Locke, </a:t>
            </a:r>
            <a:r>
              <a:rPr lang="en-GB" i="1" dirty="0"/>
              <a:t>Essay Concerning Human Understanding (1690).</a:t>
            </a:r>
          </a:p>
          <a:p>
            <a:r>
              <a:rPr lang="en-GB" dirty="0"/>
              <a:t>In the 18th century of England, </a:t>
            </a:r>
            <a:r>
              <a:rPr lang="en-GB" u="sng" dirty="0"/>
              <a:t>Swift</a:t>
            </a:r>
            <a:r>
              <a:rPr lang="en-GB" dirty="0"/>
              <a:t> makes a severe criticism about </a:t>
            </a:r>
            <a:r>
              <a:rPr lang="tr-TR" dirty="0"/>
              <a:t>:</a:t>
            </a:r>
          </a:p>
          <a:p>
            <a:pPr>
              <a:buNone/>
            </a:pPr>
            <a:r>
              <a:rPr lang="tr-TR" dirty="0"/>
              <a:t>                                     * </a:t>
            </a:r>
            <a:r>
              <a:rPr lang="en-GB" dirty="0"/>
              <a:t>metaphysics </a:t>
            </a:r>
            <a:endParaRPr lang="tr-TR" dirty="0"/>
          </a:p>
          <a:p>
            <a:pPr>
              <a:buNone/>
            </a:pPr>
            <a:r>
              <a:rPr lang="tr-TR" dirty="0"/>
              <a:t>                                     * </a:t>
            </a:r>
            <a:r>
              <a:rPr lang="tr-TR" dirty="0" err="1"/>
              <a:t>abstract</a:t>
            </a:r>
            <a:r>
              <a:rPr lang="tr-TR" dirty="0"/>
              <a:t> </a:t>
            </a:r>
            <a:r>
              <a:rPr lang="tr-TR" dirty="0" err="1"/>
              <a:t>logical</a:t>
            </a:r>
            <a:r>
              <a:rPr lang="tr-TR" dirty="0"/>
              <a:t> </a:t>
            </a:r>
            <a:r>
              <a:rPr lang="tr-TR" dirty="0" err="1"/>
              <a:t>deductions</a:t>
            </a:r>
            <a:endParaRPr lang="tr-TR" dirty="0"/>
          </a:p>
          <a:p>
            <a:pPr>
              <a:buNone/>
            </a:pPr>
            <a:r>
              <a:rPr lang="tr-TR" dirty="0"/>
              <a:t>                                      *</a:t>
            </a:r>
            <a:r>
              <a:rPr lang="tr-TR" dirty="0" err="1"/>
              <a:t>theoretical</a:t>
            </a:r>
            <a:r>
              <a:rPr lang="tr-TR" dirty="0"/>
              <a:t> </a:t>
            </a:r>
            <a:r>
              <a:rPr lang="tr-TR" dirty="0" err="1"/>
              <a:t>science</a:t>
            </a:r>
            <a:r>
              <a:rPr lang="tr-TR" dirty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tr-TR" dirty="0"/>
              <a:t>  </a:t>
            </a:r>
            <a:r>
              <a:rPr lang="tr-TR" dirty="0" err="1"/>
              <a:t>It</a:t>
            </a:r>
            <a:r>
              <a:rPr lang="tr-TR" dirty="0"/>
              <a:t> is </a:t>
            </a:r>
            <a:r>
              <a:rPr lang="tr-TR" dirty="0" err="1"/>
              <a:t>similar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Pope’s</a:t>
            </a:r>
            <a:r>
              <a:rPr lang="tr-TR" dirty="0"/>
              <a:t> in an </a:t>
            </a:r>
            <a:r>
              <a:rPr lang="tr-TR" dirty="0" err="1"/>
              <a:t>Essay</a:t>
            </a:r>
            <a:r>
              <a:rPr lang="tr-TR" dirty="0"/>
              <a:t> on </a:t>
            </a:r>
            <a:r>
              <a:rPr lang="tr-TR" dirty="0" err="1"/>
              <a:t>Man</a:t>
            </a:r>
            <a:r>
              <a:rPr lang="tr-TR" dirty="0"/>
              <a:t>.</a:t>
            </a:r>
          </a:p>
          <a:p>
            <a:pPr>
              <a:buNone/>
            </a:pPr>
            <a:r>
              <a:rPr lang="tr-TR" u="sng" dirty="0"/>
              <a:t>                                          </a:t>
            </a:r>
            <a:endParaRPr lang="en-GB" u="sng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Literary</a:t>
            </a:r>
            <a:r>
              <a:rPr lang="tr-TR" dirty="0"/>
              <a:t> </a:t>
            </a:r>
            <a:r>
              <a:rPr lang="tr-TR" dirty="0" err="1"/>
              <a:t>Theory</a:t>
            </a:r>
            <a:r>
              <a:rPr lang="tr-TR" dirty="0"/>
              <a:t> </a:t>
            </a:r>
            <a:endParaRPr lang="en-GB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The literature of the period between 1660 and 1785 falls into </a:t>
            </a:r>
            <a:r>
              <a:rPr lang="en-GB" u="sng" dirty="0"/>
              <a:t>three periods </a:t>
            </a:r>
            <a:r>
              <a:rPr lang="en-GB" dirty="0"/>
              <a:t>of about forty years each:</a:t>
            </a:r>
          </a:p>
          <a:p>
            <a:pPr>
              <a:buNone/>
            </a:pPr>
            <a:r>
              <a:rPr lang="tr-TR" dirty="0"/>
              <a:t>        1. T</a:t>
            </a:r>
            <a:r>
              <a:rPr lang="en-GB" dirty="0"/>
              <a:t>he first, extending to the death of </a:t>
            </a:r>
            <a:r>
              <a:rPr lang="en-GB" b="1" dirty="0"/>
              <a:t>Dryden</a:t>
            </a:r>
            <a:r>
              <a:rPr lang="en-GB" dirty="0"/>
              <a:t>  in 1700, may be thought of as the period in which English “</a:t>
            </a:r>
            <a:r>
              <a:rPr lang="en-GB" i="1" dirty="0"/>
              <a:t>neoclassical literature</a:t>
            </a:r>
            <a:r>
              <a:rPr lang="en-GB" dirty="0"/>
              <a:t>” came into being</a:t>
            </a:r>
          </a:p>
          <a:p>
            <a:pPr>
              <a:buNone/>
            </a:pPr>
            <a:endParaRPr lang="en-GB" dirty="0"/>
          </a:p>
          <a:p>
            <a:pPr>
              <a:buNone/>
            </a:pPr>
            <a:r>
              <a:rPr lang="en-GB" dirty="0"/>
              <a:t>         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/>
          <a:lstStyle/>
          <a:p>
            <a:pPr>
              <a:buNone/>
            </a:pPr>
            <a:r>
              <a:rPr lang="tr-TR" dirty="0"/>
              <a:t>2. </a:t>
            </a:r>
            <a:r>
              <a:rPr lang="en-GB" dirty="0"/>
              <a:t>The</a:t>
            </a:r>
            <a:r>
              <a:rPr lang="tr-TR" dirty="0"/>
              <a:t> </a:t>
            </a:r>
            <a:r>
              <a:rPr lang="tr-TR" dirty="0" err="1"/>
              <a:t>second</a:t>
            </a:r>
            <a:r>
              <a:rPr lang="tr-TR" dirty="0"/>
              <a:t>, </a:t>
            </a:r>
            <a:r>
              <a:rPr lang="tr-TR" dirty="0" err="1"/>
              <a:t>ending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death</a:t>
            </a:r>
            <a:r>
              <a:rPr lang="tr-TR" dirty="0"/>
              <a:t> of </a:t>
            </a:r>
            <a:r>
              <a:rPr lang="tr-TR" b="1" dirty="0" err="1"/>
              <a:t>Pope</a:t>
            </a:r>
            <a:r>
              <a:rPr lang="tr-TR" b="1" dirty="0"/>
              <a:t> </a:t>
            </a:r>
            <a:r>
              <a:rPr lang="tr-TR" dirty="0"/>
              <a:t>in 1744 </a:t>
            </a:r>
            <a:r>
              <a:rPr lang="tr-TR" dirty="0" err="1"/>
              <a:t>and</a:t>
            </a:r>
            <a:r>
              <a:rPr lang="tr-TR" dirty="0"/>
              <a:t> of </a:t>
            </a:r>
            <a:r>
              <a:rPr lang="tr-TR" b="1" dirty="0"/>
              <a:t>Swift</a:t>
            </a:r>
            <a:r>
              <a:rPr lang="tr-TR" dirty="0"/>
              <a:t> in 1745.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3.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third</a:t>
            </a:r>
            <a:r>
              <a:rPr lang="tr-TR" dirty="0"/>
              <a:t>, </a:t>
            </a:r>
            <a:r>
              <a:rPr lang="tr-TR" dirty="0" err="1"/>
              <a:t>concluding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death</a:t>
            </a:r>
            <a:r>
              <a:rPr lang="tr-TR" dirty="0"/>
              <a:t> of </a:t>
            </a:r>
            <a:r>
              <a:rPr lang="tr-TR" b="1" dirty="0"/>
              <a:t>Johnson</a:t>
            </a:r>
            <a:r>
              <a:rPr lang="tr-TR" dirty="0"/>
              <a:t> in 1784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publication</a:t>
            </a:r>
            <a:r>
              <a:rPr lang="tr-TR" dirty="0"/>
              <a:t> of </a:t>
            </a:r>
            <a:r>
              <a:rPr lang="tr-TR" b="1" dirty="0"/>
              <a:t>William </a:t>
            </a:r>
            <a:r>
              <a:rPr lang="tr-TR" b="1" dirty="0" err="1"/>
              <a:t>Cowper’s</a:t>
            </a:r>
            <a:r>
              <a:rPr lang="tr-TR" b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Task</a:t>
            </a:r>
            <a:r>
              <a:rPr lang="tr-TR" i="1" dirty="0"/>
              <a:t> </a:t>
            </a:r>
            <a:r>
              <a:rPr lang="tr-TR" dirty="0"/>
              <a:t>in 1785.</a:t>
            </a:r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lnSpcReduction="10000"/>
          </a:bodyPr>
          <a:lstStyle/>
          <a:p>
            <a:r>
              <a:rPr lang="en-GB" dirty="0"/>
              <a:t>The sudden change took place in 1660, but the change was not so sudden as it appears.</a:t>
            </a:r>
          </a:p>
          <a:p>
            <a:endParaRPr lang="en-GB" dirty="0"/>
          </a:p>
          <a:p>
            <a:r>
              <a:rPr lang="en-GB" dirty="0"/>
              <a:t>Like the English Renaissance, it was part of a general movement in European culture, seen in the 17th century France.</a:t>
            </a:r>
          </a:p>
          <a:p>
            <a:endParaRPr lang="en-GB" dirty="0"/>
          </a:p>
          <a:p>
            <a:r>
              <a:rPr lang="en-GB" dirty="0"/>
              <a:t>It was a reaction against the boldness of European literature of the  late Renaissance</a:t>
            </a:r>
            <a:r>
              <a:rPr lang="tr-TR" dirty="0"/>
              <a:t> in </a:t>
            </a:r>
            <a:r>
              <a:rPr lang="en-GB" dirty="0" err="1"/>
              <a:t>favor</a:t>
            </a:r>
            <a:r>
              <a:rPr lang="tr-TR" dirty="0"/>
              <a:t> of </a:t>
            </a:r>
            <a:r>
              <a:rPr lang="tr-TR" dirty="0" err="1"/>
              <a:t>simplicity</a:t>
            </a:r>
            <a:r>
              <a:rPr lang="tr-TR" dirty="0"/>
              <a:t>, </a:t>
            </a:r>
            <a:r>
              <a:rPr lang="tr-TR" dirty="0" err="1"/>
              <a:t>clarity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good</a:t>
            </a:r>
            <a:r>
              <a:rPr lang="tr-TR" dirty="0"/>
              <a:t> sense.</a:t>
            </a:r>
            <a:r>
              <a:rPr lang="en-GB" dirty="0"/>
              <a:t>  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714356"/>
            <a:ext cx="8472518" cy="5411807"/>
          </a:xfrm>
        </p:spPr>
        <p:txBody>
          <a:bodyPr/>
          <a:lstStyle/>
          <a:p>
            <a:r>
              <a:rPr lang="en-GB" dirty="0"/>
              <a:t>This tendency is mostly observed in the preference of John Dryden.</a:t>
            </a:r>
            <a:endParaRPr lang="tr-TR" dirty="0"/>
          </a:p>
          <a:p>
            <a:endParaRPr lang="en-GB" dirty="0"/>
          </a:p>
          <a:p>
            <a:r>
              <a:rPr lang="en-GB" dirty="0"/>
              <a:t>In England, it produced a literature termed “</a:t>
            </a:r>
            <a:r>
              <a:rPr lang="en-GB" i="1" dirty="0"/>
              <a:t>neoclassical</a:t>
            </a:r>
            <a:r>
              <a:rPr lang="en-GB" dirty="0"/>
              <a:t>” or “</a:t>
            </a:r>
            <a:r>
              <a:rPr lang="en-GB" i="1" dirty="0"/>
              <a:t>Augustan</a:t>
            </a:r>
            <a:r>
              <a:rPr lang="en-GB" dirty="0"/>
              <a:t>”, because it was influenced by the writers of the reign of the first  Roman emperor Augustus Caesar.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/>
          <a:lstStyle/>
          <a:p>
            <a:r>
              <a:rPr lang="en-GB" dirty="0"/>
              <a:t>Rome’s Augustan age was period of stability and peace after the civil war which followed the death of Julius Caesar</a:t>
            </a:r>
            <a:r>
              <a:rPr lang="tr-TR" dirty="0"/>
              <a:t>. </a:t>
            </a:r>
          </a:p>
          <a:p>
            <a:r>
              <a:rPr lang="en-GB" dirty="0"/>
              <a:t>Chief</a:t>
            </a:r>
            <a:r>
              <a:rPr lang="tr-TR" dirty="0"/>
              <a:t> </a:t>
            </a:r>
            <a:r>
              <a:rPr lang="en-GB" dirty="0"/>
              <a:t>poets</a:t>
            </a:r>
            <a:r>
              <a:rPr lang="tr-TR" dirty="0"/>
              <a:t>, </a:t>
            </a:r>
            <a:r>
              <a:rPr lang="tr-TR" dirty="0" err="1"/>
              <a:t>Virgil</a:t>
            </a:r>
            <a:r>
              <a:rPr lang="tr-TR" dirty="0"/>
              <a:t>, Horace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Ovid</a:t>
            </a:r>
            <a:r>
              <a:rPr lang="tr-TR" dirty="0"/>
              <a:t>, </a:t>
            </a:r>
            <a:r>
              <a:rPr lang="tr-TR" dirty="0" err="1"/>
              <a:t>addressed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works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 </a:t>
            </a:r>
            <a:r>
              <a:rPr lang="tr-TR" dirty="0" err="1"/>
              <a:t>aristocracy</a:t>
            </a:r>
            <a:r>
              <a:rPr lang="tr-TR" dirty="0"/>
              <a:t>. </a:t>
            </a:r>
          </a:p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regard</a:t>
            </a:r>
            <a:r>
              <a:rPr lang="tr-TR" dirty="0"/>
              <a:t>, </a:t>
            </a:r>
            <a:r>
              <a:rPr lang="tr-TR" dirty="0" err="1"/>
              <a:t>Dryden’s</a:t>
            </a:r>
            <a:r>
              <a:rPr lang="tr-TR" dirty="0"/>
              <a:t> </a:t>
            </a:r>
            <a:r>
              <a:rPr lang="tr-TR" dirty="0" err="1"/>
              <a:t>generation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aware</a:t>
            </a:r>
            <a:r>
              <a:rPr lang="tr-TR" dirty="0"/>
              <a:t> of an </a:t>
            </a:r>
            <a:r>
              <a:rPr lang="tr-TR" dirty="0" err="1"/>
              <a:t>analogy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situtations</a:t>
            </a:r>
            <a:r>
              <a:rPr lang="tr-TR" dirty="0"/>
              <a:t> of Post-</a:t>
            </a:r>
            <a:r>
              <a:rPr lang="tr-TR" dirty="0" err="1"/>
              <a:t>civil</a:t>
            </a:r>
            <a:r>
              <a:rPr lang="tr-TR" dirty="0"/>
              <a:t> </a:t>
            </a:r>
            <a:r>
              <a:rPr lang="tr-TR" dirty="0" err="1"/>
              <a:t>war</a:t>
            </a:r>
            <a:r>
              <a:rPr lang="tr-TR" dirty="0"/>
              <a:t> </a:t>
            </a:r>
            <a:r>
              <a:rPr lang="tr-TR" dirty="0" err="1"/>
              <a:t>England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Augustan</a:t>
            </a:r>
            <a:r>
              <a:rPr lang="tr-TR" dirty="0"/>
              <a:t> </a:t>
            </a:r>
            <a:r>
              <a:rPr lang="tr-TR" dirty="0" err="1"/>
              <a:t>Rome</a:t>
            </a:r>
            <a:r>
              <a:rPr lang="tr-TR" dirty="0"/>
              <a:t>.</a:t>
            </a:r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en-GB" dirty="0"/>
              <a:t>Later generations would be suspicious of that analogy.</a:t>
            </a:r>
            <a:r>
              <a:rPr lang="tr-TR" dirty="0"/>
              <a:t> </a:t>
            </a:r>
            <a:r>
              <a:rPr lang="en-GB" dirty="0"/>
              <a:t>After 1700, most writers stressed that</a:t>
            </a:r>
            <a:r>
              <a:rPr lang="tr-TR" dirty="0"/>
              <a:t> </a:t>
            </a:r>
            <a:r>
              <a:rPr lang="en-GB" dirty="0"/>
              <a:t>Augustus</a:t>
            </a:r>
            <a:r>
              <a:rPr lang="tr-TR" dirty="0"/>
              <a:t> had </a:t>
            </a:r>
            <a:r>
              <a:rPr lang="en-GB" dirty="0"/>
              <a:t>been</a:t>
            </a:r>
            <a:r>
              <a:rPr lang="tr-TR" dirty="0"/>
              <a:t> a </a:t>
            </a:r>
            <a:r>
              <a:rPr lang="tr-TR" dirty="0" err="1"/>
              <a:t>tyrant</a:t>
            </a:r>
            <a:r>
              <a:rPr lang="tr-TR" dirty="0"/>
              <a:t>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en-GB" dirty="0"/>
              <a:t> </a:t>
            </a:r>
            <a:r>
              <a:rPr lang="tr-TR" dirty="0" err="1"/>
              <a:t>thought</a:t>
            </a:r>
            <a:r>
              <a:rPr lang="tr-TR" dirty="0"/>
              <a:t> </a:t>
            </a:r>
            <a:r>
              <a:rPr lang="tr-TR" dirty="0" err="1"/>
              <a:t>himself</a:t>
            </a:r>
            <a:r>
              <a:rPr lang="tr-TR" dirty="0"/>
              <a:t> </a:t>
            </a:r>
            <a:r>
              <a:rPr lang="tr-TR" dirty="0" err="1"/>
              <a:t>greater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.</a:t>
            </a:r>
          </a:p>
          <a:p>
            <a:endParaRPr lang="tr-TR" dirty="0"/>
          </a:p>
          <a:p>
            <a:r>
              <a:rPr lang="tr-TR" dirty="0" err="1"/>
              <a:t>In</a:t>
            </a:r>
            <a:r>
              <a:rPr lang="tr-TR" dirty="0"/>
              <a:t> 1660,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hope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 Charles II </a:t>
            </a:r>
            <a:r>
              <a:rPr lang="tr-TR" dirty="0" err="1"/>
              <a:t>would</a:t>
            </a:r>
            <a:r>
              <a:rPr lang="tr-TR" dirty="0"/>
              <a:t> be a  </a:t>
            </a:r>
            <a:r>
              <a:rPr lang="tr-TR" dirty="0" err="1"/>
              <a:t>better</a:t>
            </a:r>
            <a:r>
              <a:rPr lang="tr-TR" dirty="0"/>
              <a:t> </a:t>
            </a:r>
            <a:r>
              <a:rPr lang="tr-TR" dirty="0" err="1"/>
              <a:t>Augustus</a:t>
            </a:r>
            <a:r>
              <a:rPr lang="tr-TR" dirty="0"/>
              <a:t>, </a:t>
            </a:r>
            <a:r>
              <a:rPr lang="tr-TR" dirty="0" err="1"/>
              <a:t>bringing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England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civilized</a:t>
            </a:r>
            <a:r>
              <a:rPr lang="tr-TR" dirty="0"/>
              <a:t> </a:t>
            </a:r>
            <a:r>
              <a:rPr lang="tr-TR" dirty="0" err="1"/>
              <a:t>virtues</a:t>
            </a:r>
            <a:r>
              <a:rPr lang="tr-TR" dirty="0"/>
              <a:t> of an </a:t>
            </a:r>
            <a:r>
              <a:rPr lang="tr-TR" dirty="0" err="1"/>
              <a:t>Augustan</a:t>
            </a:r>
            <a:r>
              <a:rPr lang="tr-TR" dirty="0"/>
              <a:t> </a:t>
            </a:r>
            <a:r>
              <a:rPr lang="tr-TR" dirty="0" err="1"/>
              <a:t>age</a:t>
            </a:r>
            <a:r>
              <a:rPr lang="tr-TR" dirty="0"/>
              <a:t> </a:t>
            </a:r>
            <a:r>
              <a:rPr lang="tr-TR" dirty="0" err="1"/>
              <a:t>without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vices</a:t>
            </a:r>
            <a:r>
              <a:rPr lang="tr-TR" dirty="0"/>
              <a:t>. </a:t>
            </a:r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18th </a:t>
            </a:r>
            <a:r>
              <a:rPr lang="tr-TR" dirty="0" err="1"/>
              <a:t>century</a:t>
            </a:r>
            <a:r>
              <a:rPr lang="tr-TR" dirty="0"/>
              <a:t> </a:t>
            </a:r>
            <a:r>
              <a:rPr lang="tr-TR" dirty="0" err="1"/>
              <a:t>literature</a:t>
            </a:r>
            <a:endParaRPr lang="en-GB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During the forty-five years between the deaths of </a:t>
            </a:r>
            <a:r>
              <a:rPr lang="en-GB" b="1" dirty="0"/>
              <a:t>Dryden</a:t>
            </a:r>
            <a:r>
              <a:rPr lang="en-GB" dirty="0"/>
              <a:t> and </a:t>
            </a:r>
            <a:r>
              <a:rPr lang="en-GB" b="1" dirty="0"/>
              <a:t>Swift</a:t>
            </a:r>
            <a:r>
              <a:rPr lang="tr-TR" b="1" dirty="0"/>
              <a:t>, </a:t>
            </a:r>
            <a:r>
              <a:rPr lang="en-GB" dirty="0"/>
              <a:t>the</a:t>
            </a:r>
            <a:r>
              <a:rPr lang="tr-TR" dirty="0"/>
              <a:t> </a:t>
            </a:r>
            <a:r>
              <a:rPr lang="en-GB" dirty="0"/>
              <a:t>literature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Dryden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his </a:t>
            </a:r>
            <a:r>
              <a:rPr lang="tr-TR" dirty="0" err="1"/>
              <a:t>contemporaries</a:t>
            </a:r>
            <a:r>
              <a:rPr lang="tr-TR" dirty="0"/>
              <a:t> had </a:t>
            </a:r>
            <a:r>
              <a:rPr lang="tr-TR" dirty="0" err="1"/>
              <a:t>created</a:t>
            </a:r>
            <a:r>
              <a:rPr lang="tr-TR" dirty="0"/>
              <a:t> </a:t>
            </a:r>
            <a:r>
              <a:rPr lang="tr-TR" dirty="0" err="1"/>
              <a:t>full</a:t>
            </a:r>
            <a:r>
              <a:rPr lang="tr-TR" dirty="0"/>
              <a:t> </a:t>
            </a:r>
            <a:r>
              <a:rPr lang="tr-TR" dirty="0" err="1"/>
              <a:t>maturity</a:t>
            </a:r>
            <a:r>
              <a:rPr lang="tr-TR" dirty="0"/>
              <a:t>. </a:t>
            </a:r>
          </a:p>
          <a:p>
            <a:r>
              <a:rPr lang="tr-TR" b="1" dirty="0" err="1"/>
              <a:t>Jonathan</a:t>
            </a:r>
            <a:r>
              <a:rPr lang="tr-TR" b="1" dirty="0"/>
              <a:t> Swift</a:t>
            </a:r>
            <a:r>
              <a:rPr lang="tr-TR" dirty="0"/>
              <a:t> ‘</a:t>
            </a:r>
            <a:r>
              <a:rPr lang="tr-TR" b="1" dirty="0"/>
              <a:t>s</a:t>
            </a:r>
            <a:r>
              <a:rPr lang="tr-TR" dirty="0"/>
              <a:t> </a:t>
            </a:r>
            <a:r>
              <a:rPr lang="tr-TR" i="1" dirty="0"/>
              <a:t>A </a:t>
            </a:r>
            <a:r>
              <a:rPr lang="tr-TR" i="1" dirty="0" err="1"/>
              <a:t>Tale</a:t>
            </a:r>
            <a:r>
              <a:rPr lang="tr-TR" i="1" dirty="0"/>
              <a:t> of </a:t>
            </a:r>
            <a:r>
              <a:rPr lang="tr-TR" i="1" dirty="0" err="1"/>
              <a:t>aTub</a:t>
            </a:r>
            <a:r>
              <a:rPr lang="tr-TR" i="1" dirty="0"/>
              <a:t> </a:t>
            </a:r>
            <a:r>
              <a:rPr lang="tr-TR" dirty="0"/>
              <a:t>(1704-10)</a:t>
            </a:r>
          </a:p>
          <a:p>
            <a:r>
              <a:rPr lang="tr-TR" b="1" dirty="0"/>
              <a:t>Joseph </a:t>
            </a:r>
            <a:r>
              <a:rPr lang="tr-TR" b="1" dirty="0" err="1"/>
              <a:t>Addison’s</a:t>
            </a:r>
            <a:r>
              <a:rPr lang="tr-TR" b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Campaign</a:t>
            </a:r>
            <a:r>
              <a:rPr lang="tr-TR" i="1" dirty="0"/>
              <a:t> </a:t>
            </a:r>
            <a:r>
              <a:rPr lang="tr-TR" dirty="0"/>
              <a:t>(1705)</a:t>
            </a:r>
          </a:p>
          <a:p>
            <a:r>
              <a:rPr lang="tr-TR" b="1" dirty="0" err="1"/>
              <a:t>Matthew</a:t>
            </a:r>
            <a:r>
              <a:rPr lang="tr-TR" b="1" dirty="0"/>
              <a:t> </a:t>
            </a:r>
            <a:r>
              <a:rPr lang="tr-TR" b="1" dirty="0" err="1"/>
              <a:t>Prior’s</a:t>
            </a:r>
            <a:r>
              <a:rPr lang="tr-TR" dirty="0"/>
              <a:t>  </a:t>
            </a:r>
            <a:r>
              <a:rPr lang="tr-TR" i="1" dirty="0" err="1"/>
              <a:t>Poems</a:t>
            </a:r>
            <a:r>
              <a:rPr lang="tr-TR" i="1" dirty="0"/>
              <a:t> on </a:t>
            </a:r>
            <a:r>
              <a:rPr lang="tr-TR" i="1" dirty="0" err="1"/>
              <a:t>Several</a:t>
            </a:r>
            <a:r>
              <a:rPr lang="tr-TR" i="1" dirty="0"/>
              <a:t> </a:t>
            </a:r>
            <a:r>
              <a:rPr lang="tr-TR" i="1" dirty="0" err="1"/>
              <a:t>Occasions</a:t>
            </a:r>
            <a:r>
              <a:rPr lang="tr-TR" dirty="0"/>
              <a:t> (1707)</a:t>
            </a:r>
          </a:p>
          <a:p>
            <a:r>
              <a:rPr lang="tr-TR" b="1" dirty="0" err="1"/>
              <a:t>Steele’s</a:t>
            </a:r>
            <a:r>
              <a:rPr lang="tr-TR" dirty="0"/>
              <a:t> </a:t>
            </a:r>
            <a:r>
              <a:rPr lang="tr-TR" i="1" dirty="0" err="1"/>
              <a:t>Tatler</a:t>
            </a:r>
            <a:r>
              <a:rPr lang="tr-TR" dirty="0"/>
              <a:t> (1709)</a:t>
            </a:r>
          </a:p>
          <a:p>
            <a:r>
              <a:rPr lang="tr-TR" b="1" dirty="0" err="1"/>
              <a:t>Alexandar</a:t>
            </a:r>
            <a:r>
              <a:rPr lang="tr-TR" b="1" dirty="0"/>
              <a:t> </a:t>
            </a:r>
            <a:r>
              <a:rPr lang="tr-TR" b="1" dirty="0" err="1"/>
              <a:t>Pope’s</a:t>
            </a:r>
            <a:r>
              <a:rPr lang="tr-TR" b="1" dirty="0"/>
              <a:t> </a:t>
            </a:r>
            <a:r>
              <a:rPr lang="tr-TR" i="1" dirty="0"/>
              <a:t>Pastoral. </a:t>
            </a:r>
            <a:endParaRPr lang="en-GB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571480"/>
            <a:ext cx="8472518" cy="5715040"/>
          </a:xfrm>
        </p:spPr>
        <p:txBody>
          <a:bodyPr/>
          <a:lstStyle/>
          <a:p>
            <a:r>
              <a:rPr lang="en-GB" b="1" dirty="0"/>
              <a:t>1660: </a:t>
            </a:r>
            <a:r>
              <a:rPr lang="en-GB" dirty="0"/>
              <a:t>Charles 	II restored the English throne</a:t>
            </a:r>
            <a:r>
              <a:rPr lang="tr-TR" dirty="0"/>
              <a:t>.</a:t>
            </a:r>
          </a:p>
          <a:p>
            <a:r>
              <a:rPr lang="tr-TR" b="1" dirty="0"/>
              <a:t>1688-89: </a:t>
            </a:r>
            <a:r>
              <a:rPr lang="en-GB" dirty="0"/>
              <a:t>The</a:t>
            </a:r>
            <a:r>
              <a:rPr lang="tr-TR" dirty="0"/>
              <a:t> </a:t>
            </a:r>
            <a:r>
              <a:rPr lang="tr-TR" dirty="0" err="1"/>
              <a:t>Glorious</a:t>
            </a:r>
            <a:r>
              <a:rPr lang="tr-TR" dirty="0"/>
              <a:t> </a:t>
            </a:r>
            <a:r>
              <a:rPr lang="tr-TR" dirty="0" err="1"/>
              <a:t>Revolution</a:t>
            </a:r>
            <a:r>
              <a:rPr lang="tr-TR" dirty="0"/>
              <a:t> (</a:t>
            </a:r>
            <a:r>
              <a:rPr lang="tr-TR" dirty="0" err="1"/>
              <a:t>deposition</a:t>
            </a:r>
            <a:r>
              <a:rPr lang="tr-TR" dirty="0"/>
              <a:t> of James II).</a:t>
            </a:r>
          </a:p>
          <a:p>
            <a:r>
              <a:rPr lang="tr-TR" b="1" dirty="0"/>
              <a:t>1700: </a:t>
            </a:r>
            <a:r>
              <a:rPr lang="tr-TR" dirty="0" err="1"/>
              <a:t>Death</a:t>
            </a:r>
            <a:r>
              <a:rPr lang="tr-TR" dirty="0"/>
              <a:t> of </a:t>
            </a:r>
            <a:r>
              <a:rPr lang="tr-TR" u="sng" dirty="0"/>
              <a:t>John </a:t>
            </a:r>
            <a:r>
              <a:rPr lang="tr-TR" u="sng" dirty="0" err="1"/>
              <a:t>Dryden</a:t>
            </a:r>
            <a:r>
              <a:rPr lang="tr-TR" u="sng" dirty="0"/>
              <a:t>.</a:t>
            </a:r>
          </a:p>
          <a:p>
            <a:r>
              <a:rPr lang="tr-TR" b="1" dirty="0"/>
              <a:t>1707: </a:t>
            </a:r>
            <a:r>
              <a:rPr lang="tr-TR" dirty="0"/>
              <a:t>“</a:t>
            </a:r>
            <a:r>
              <a:rPr lang="tr-TR" dirty="0" err="1"/>
              <a:t>Act</a:t>
            </a:r>
            <a:r>
              <a:rPr lang="tr-TR" dirty="0"/>
              <a:t> of </a:t>
            </a:r>
            <a:r>
              <a:rPr lang="tr-TR" dirty="0" err="1"/>
              <a:t>Union</a:t>
            </a:r>
            <a:r>
              <a:rPr lang="tr-TR" dirty="0"/>
              <a:t>” </a:t>
            </a:r>
            <a:r>
              <a:rPr lang="tr-TR" dirty="0" err="1"/>
              <a:t>unites</a:t>
            </a:r>
            <a:r>
              <a:rPr lang="tr-TR" dirty="0"/>
              <a:t> </a:t>
            </a:r>
            <a:r>
              <a:rPr lang="tr-TR" dirty="0" err="1"/>
              <a:t>Scotland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England</a:t>
            </a:r>
            <a:r>
              <a:rPr lang="tr-TR" dirty="0"/>
              <a:t> ,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thus</a:t>
            </a:r>
            <a:r>
              <a:rPr lang="tr-TR" dirty="0"/>
              <a:t> </a:t>
            </a:r>
            <a:r>
              <a:rPr lang="tr-TR" dirty="0" err="1"/>
              <a:t>become</a:t>
            </a:r>
            <a:r>
              <a:rPr lang="tr-TR" dirty="0"/>
              <a:t> “</a:t>
            </a:r>
            <a:r>
              <a:rPr lang="tr-TR" dirty="0" err="1"/>
              <a:t>Great</a:t>
            </a:r>
            <a:r>
              <a:rPr lang="tr-TR" dirty="0"/>
              <a:t> </a:t>
            </a:r>
            <a:r>
              <a:rPr lang="tr-TR" dirty="0" err="1"/>
              <a:t>Britain</a:t>
            </a:r>
            <a:r>
              <a:rPr lang="tr-TR" dirty="0"/>
              <a:t>”.</a:t>
            </a:r>
          </a:p>
          <a:p>
            <a:r>
              <a:rPr lang="tr-TR" b="1" dirty="0"/>
              <a:t>1744-1745: </a:t>
            </a:r>
            <a:r>
              <a:rPr lang="tr-TR" dirty="0" err="1"/>
              <a:t>Deaths</a:t>
            </a:r>
            <a:r>
              <a:rPr lang="tr-TR" dirty="0"/>
              <a:t> of </a:t>
            </a:r>
            <a:r>
              <a:rPr lang="tr-TR" u="sng" dirty="0" err="1"/>
              <a:t>Alexandar</a:t>
            </a:r>
            <a:r>
              <a:rPr lang="tr-TR" u="sng" dirty="0"/>
              <a:t> </a:t>
            </a:r>
            <a:r>
              <a:rPr lang="tr-TR" u="sng" dirty="0" err="1"/>
              <a:t>Pope</a:t>
            </a:r>
            <a:r>
              <a:rPr lang="tr-TR" u="sng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u="sng" dirty="0" err="1"/>
              <a:t>Jonathan</a:t>
            </a:r>
            <a:r>
              <a:rPr lang="tr-TR" u="sng" dirty="0"/>
              <a:t> Swift</a:t>
            </a:r>
          </a:p>
          <a:p>
            <a:r>
              <a:rPr lang="tr-TR" b="1" dirty="0"/>
              <a:t>1784: </a:t>
            </a:r>
            <a:r>
              <a:rPr lang="tr-TR" dirty="0" err="1"/>
              <a:t>Death</a:t>
            </a:r>
            <a:r>
              <a:rPr lang="tr-TR" dirty="0"/>
              <a:t> of </a:t>
            </a:r>
            <a:r>
              <a:rPr lang="tr-TR" u="sng" dirty="0" err="1"/>
              <a:t>Samuel</a:t>
            </a:r>
            <a:r>
              <a:rPr lang="tr-TR" u="sng" dirty="0"/>
              <a:t> Johnson</a:t>
            </a:r>
            <a:r>
              <a:rPr lang="tr-TR" dirty="0"/>
              <a:t>.</a:t>
            </a:r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/>
          <a:lstStyle/>
          <a:p>
            <a:r>
              <a:rPr lang="en-GB" dirty="0"/>
              <a:t>On the other hand, satire flourished and the most distinguished practitioners are Pope and Swift.</a:t>
            </a:r>
          </a:p>
          <a:p>
            <a:r>
              <a:rPr lang="en-GB" dirty="0"/>
              <a:t>Satirists are usually conservative, using their weapons against deviations from norms of conduct which threaten to undermine traditional and socially approved behaviour.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714356"/>
            <a:ext cx="8186766" cy="5411807"/>
          </a:xfrm>
        </p:spPr>
        <p:txBody>
          <a:bodyPr>
            <a:normAutofit/>
          </a:bodyPr>
          <a:lstStyle/>
          <a:p>
            <a:r>
              <a:rPr lang="en-GB" dirty="0"/>
              <a:t>Both Pope and Swift wrote their satires as Tories , at a time when Britain was dominated by Whig party. </a:t>
            </a:r>
            <a:endParaRPr lang="tr-TR" dirty="0"/>
          </a:p>
          <a:p>
            <a:pPr>
              <a:buNone/>
            </a:pPr>
            <a:endParaRPr lang="en-GB" dirty="0"/>
          </a:p>
          <a:p>
            <a:r>
              <a:rPr lang="en-GB" dirty="0"/>
              <a:t>Swift, who was born of English parents in Dublin, had to move to England with other Anglo-Irish because of </a:t>
            </a:r>
            <a:r>
              <a:rPr lang="en-GB" dirty="0" err="1"/>
              <a:t>Jame’s</a:t>
            </a:r>
            <a:r>
              <a:rPr lang="en-GB" dirty="0"/>
              <a:t> II invasion of Ireland.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r>
              <a:rPr lang="tr-TR" dirty="0"/>
              <a:t>He </a:t>
            </a:r>
            <a:r>
              <a:rPr lang="tr-TR" dirty="0" err="1"/>
              <a:t>wrote</a:t>
            </a:r>
            <a:r>
              <a:rPr lang="tr-TR" dirty="0"/>
              <a:t> </a:t>
            </a:r>
            <a:r>
              <a:rPr lang="tr-TR" dirty="0" err="1"/>
              <a:t>powerful</a:t>
            </a:r>
            <a:r>
              <a:rPr lang="tr-TR" dirty="0"/>
              <a:t> </a:t>
            </a:r>
            <a:r>
              <a:rPr lang="tr-TR" dirty="0" err="1"/>
              <a:t>satires</a:t>
            </a:r>
            <a:r>
              <a:rPr lang="tr-TR" dirty="0"/>
              <a:t> on </a:t>
            </a:r>
            <a:r>
              <a:rPr lang="tr-TR" dirty="0" err="1"/>
              <a:t>corruptions</a:t>
            </a:r>
            <a:r>
              <a:rPr lang="tr-TR" dirty="0"/>
              <a:t> in </a:t>
            </a:r>
            <a:r>
              <a:rPr lang="tr-TR" dirty="0" err="1"/>
              <a:t>religion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learning</a:t>
            </a:r>
            <a:r>
              <a:rPr lang="tr-TR" dirty="0"/>
              <a:t>.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: </a:t>
            </a:r>
          </a:p>
          <a:p>
            <a:r>
              <a:rPr lang="tr-TR" i="1" dirty="0"/>
              <a:t>A </a:t>
            </a:r>
            <a:r>
              <a:rPr lang="tr-TR" i="1" dirty="0" err="1"/>
              <a:t>Tale</a:t>
            </a:r>
            <a:r>
              <a:rPr lang="tr-TR" i="1" dirty="0"/>
              <a:t> of a </a:t>
            </a:r>
            <a:r>
              <a:rPr lang="tr-TR" i="1" dirty="0" err="1"/>
              <a:t>Tub</a:t>
            </a:r>
            <a:r>
              <a:rPr lang="tr-TR" i="1" dirty="0"/>
              <a:t> (1704)</a:t>
            </a:r>
          </a:p>
          <a:p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Battle</a:t>
            </a:r>
            <a:r>
              <a:rPr lang="tr-TR" i="1" dirty="0"/>
              <a:t> of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Books</a:t>
            </a:r>
            <a:r>
              <a:rPr lang="tr-TR" i="1" dirty="0"/>
              <a:t> (1704)</a:t>
            </a:r>
          </a:p>
          <a:p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Gulliver’s</a:t>
            </a:r>
            <a:r>
              <a:rPr lang="tr-TR" i="1" dirty="0"/>
              <a:t> </a:t>
            </a:r>
            <a:r>
              <a:rPr lang="tr-TR" i="1" dirty="0" err="1"/>
              <a:t>Travells</a:t>
            </a:r>
            <a:r>
              <a:rPr lang="tr-TR" i="1" dirty="0"/>
              <a:t> (1726)</a:t>
            </a:r>
            <a:endParaRPr lang="en-GB" i="1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357166"/>
            <a:ext cx="8501122" cy="5768997"/>
          </a:xfrm>
        </p:spPr>
        <p:txBody>
          <a:bodyPr/>
          <a:lstStyle/>
          <a:p>
            <a:pPr>
              <a:buNone/>
            </a:pPr>
            <a:r>
              <a:rPr lang="tr-TR" sz="4000" b="1" dirty="0"/>
              <a:t>                      </a:t>
            </a:r>
            <a:r>
              <a:rPr lang="tr-TR" sz="4000" b="1" dirty="0" err="1"/>
              <a:t>Historically</a:t>
            </a:r>
            <a:endParaRPr lang="tr-TR" dirty="0"/>
          </a:p>
          <a:p>
            <a:r>
              <a:rPr lang="en-GB" dirty="0"/>
              <a:t>England to which Charles Stuart returned in 1660 was </a:t>
            </a:r>
            <a:r>
              <a:rPr lang="en-GB" u="sng" dirty="0"/>
              <a:t>a nation divided against itself.</a:t>
            </a:r>
            <a:endParaRPr lang="tr-TR" u="sng" dirty="0"/>
          </a:p>
          <a:p>
            <a:endParaRPr lang="en-GB" u="sng" dirty="0"/>
          </a:p>
          <a:p>
            <a:r>
              <a:rPr lang="en-GB" dirty="0"/>
              <a:t>Britons were exhausted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twenty</a:t>
            </a:r>
            <a:r>
              <a:rPr lang="tr-TR" dirty="0"/>
              <a:t> </a:t>
            </a:r>
            <a:r>
              <a:rPr lang="tr-TR" dirty="0" err="1"/>
              <a:t>years</a:t>
            </a:r>
            <a:r>
              <a:rPr lang="tr-TR" dirty="0"/>
              <a:t> of </a:t>
            </a:r>
            <a:r>
              <a:rPr lang="tr-TR" u="sng" dirty="0" err="1"/>
              <a:t>Civil</a:t>
            </a:r>
            <a:r>
              <a:rPr lang="tr-TR" u="sng" dirty="0"/>
              <a:t> </a:t>
            </a:r>
            <a:r>
              <a:rPr lang="tr-TR" u="sng" dirty="0" err="1"/>
              <a:t>wars</a:t>
            </a:r>
            <a:r>
              <a:rPr lang="tr-TR" u="sng" dirty="0"/>
              <a:t> </a:t>
            </a:r>
            <a:r>
              <a:rPr lang="tr-TR" dirty="0" err="1"/>
              <a:t>and</a:t>
            </a:r>
            <a:r>
              <a:rPr lang="tr-TR" u="sng" dirty="0"/>
              <a:t> </a:t>
            </a:r>
            <a:r>
              <a:rPr lang="tr-TR" u="sng" dirty="0" err="1"/>
              <a:t>revolution</a:t>
            </a:r>
            <a:r>
              <a:rPr lang="tr-TR" u="sng" dirty="0"/>
              <a:t>.</a:t>
            </a:r>
          </a:p>
          <a:p>
            <a:endParaRPr lang="tr-TR" u="sng" dirty="0"/>
          </a:p>
          <a:p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visited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disasters</a:t>
            </a:r>
            <a:r>
              <a:rPr lang="tr-TR" dirty="0"/>
              <a:t>: </a:t>
            </a:r>
          </a:p>
          <a:p>
            <a:pPr lvl="8">
              <a:buFont typeface="Wingdings" pitchFamily="2" charset="2"/>
              <a:buChar char="ü"/>
            </a:pPr>
            <a:r>
              <a:rPr lang="tr-TR" sz="2800" b="1" dirty="0" err="1"/>
              <a:t>The</a:t>
            </a:r>
            <a:r>
              <a:rPr lang="tr-TR" sz="2800" b="1" dirty="0"/>
              <a:t> </a:t>
            </a:r>
            <a:r>
              <a:rPr lang="tr-TR" sz="2800" b="1" dirty="0" err="1"/>
              <a:t>plague</a:t>
            </a:r>
            <a:r>
              <a:rPr lang="tr-TR" sz="2800" b="1" dirty="0"/>
              <a:t> of 1665</a:t>
            </a:r>
          </a:p>
          <a:p>
            <a:pPr lvl="8">
              <a:buFont typeface="Wingdings" pitchFamily="2" charset="2"/>
              <a:buChar char="ü"/>
            </a:pPr>
            <a:r>
              <a:rPr lang="tr-TR" sz="2800" b="1" dirty="0"/>
              <a:t>A fire of 1666</a:t>
            </a:r>
          </a:p>
          <a:p>
            <a:pPr lvl="8">
              <a:buFont typeface="Wingdings" pitchFamily="2" charset="2"/>
              <a:buChar char="ü"/>
            </a:pPr>
            <a:endParaRPr lang="tr-TR" sz="2800" b="1" dirty="0"/>
          </a:p>
          <a:p>
            <a:pPr lvl="8">
              <a:buFont typeface="Wingdings" pitchFamily="2" charset="2"/>
              <a:buChar char="ü"/>
            </a:pPr>
            <a:endParaRPr lang="tr-TR" sz="2800" b="1" dirty="0"/>
          </a:p>
          <a:p>
            <a:endParaRPr lang="tr-TR" u="sng" dirty="0"/>
          </a:p>
          <a:p>
            <a:endParaRPr lang="en-GB" u="sng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54551"/>
          </a:xfrm>
        </p:spPr>
        <p:txBody>
          <a:bodyPr/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nation</a:t>
            </a:r>
            <a:r>
              <a:rPr lang="tr-TR" dirty="0"/>
              <a:t> </a:t>
            </a:r>
            <a:r>
              <a:rPr lang="tr-TR" dirty="0" err="1"/>
              <a:t>rose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ashes</a:t>
            </a:r>
            <a:r>
              <a:rPr lang="tr-TR" dirty="0"/>
              <a:t>,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century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followed</a:t>
            </a:r>
            <a:r>
              <a:rPr lang="tr-TR" dirty="0"/>
              <a:t>, </a:t>
            </a:r>
            <a:r>
              <a:rPr lang="tr-TR" u="sng" dirty="0" err="1"/>
              <a:t>to</a:t>
            </a:r>
            <a:r>
              <a:rPr lang="tr-TR" u="sng" dirty="0"/>
              <a:t> </a:t>
            </a:r>
            <a:r>
              <a:rPr lang="tr-TR" u="sng" dirty="0" err="1"/>
              <a:t>become</a:t>
            </a:r>
            <a:r>
              <a:rPr lang="tr-TR" u="sng" dirty="0"/>
              <a:t> </a:t>
            </a:r>
            <a:r>
              <a:rPr lang="tr-TR" u="sng" dirty="0" err="1"/>
              <a:t>empire</a:t>
            </a:r>
            <a:r>
              <a:rPr lang="tr-TR" u="sng" dirty="0"/>
              <a:t>. </a:t>
            </a:r>
          </a:p>
          <a:p>
            <a:r>
              <a:rPr lang="tr-TR" dirty="0" err="1"/>
              <a:t>Within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decades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king’s</a:t>
            </a:r>
            <a:r>
              <a:rPr lang="tr-TR" dirty="0"/>
              <a:t> </a:t>
            </a:r>
            <a:r>
              <a:rPr lang="tr-TR" dirty="0" err="1"/>
              <a:t>return</a:t>
            </a:r>
            <a:r>
              <a:rPr lang="tr-TR" dirty="0"/>
              <a:t>, </a:t>
            </a:r>
          </a:p>
          <a:p>
            <a:pPr lvl="6">
              <a:buFont typeface="Wingdings" pitchFamily="2" charset="2"/>
              <a:buChar char="ü"/>
            </a:pP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Royal</a:t>
            </a:r>
            <a:r>
              <a:rPr lang="tr-TR" sz="2800" dirty="0"/>
              <a:t> </a:t>
            </a:r>
            <a:r>
              <a:rPr lang="tr-TR" sz="2800" dirty="0" err="1"/>
              <a:t>Navy</a:t>
            </a:r>
            <a:r>
              <a:rPr lang="tr-TR" sz="2800" dirty="0"/>
              <a:t> had </a:t>
            </a:r>
            <a:r>
              <a:rPr lang="tr-TR" sz="2800" dirty="0" err="1"/>
              <a:t>defeated</a:t>
            </a:r>
            <a:r>
              <a:rPr lang="tr-TR" sz="2800" dirty="0"/>
              <a:t>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navy</a:t>
            </a:r>
            <a:r>
              <a:rPr lang="tr-TR" sz="2800" dirty="0"/>
              <a:t> of </a:t>
            </a:r>
            <a:r>
              <a:rPr lang="tr-TR" sz="2800" dirty="0" err="1"/>
              <a:t>Holand</a:t>
            </a:r>
            <a:r>
              <a:rPr lang="tr-TR" sz="2800" dirty="0"/>
              <a:t>.</a:t>
            </a:r>
          </a:p>
          <a:p>
            <a:pPr lvl="6">
              <a:buFont typeface="Wingdings" pitchFamily="2" charset="2"/>
              <a:buChar char="ü"/>
            </a:pPr>
            <a:r>
              <a:rPr lang="tr-TR" sz="2800" dirty="0" err="1"/>
              <a:t>series</a:t>
            </a:r>
            <a:r>
              <a:rPr lang="tr-TR" sz="2800" dirty="0"/>
              <a:t> of </a:t>
            </a:r>
            <a:r>
              <a:rPr lang="tr-TR" sz="2800" dirty="0" err="1"/>
              <a:t>wars</a:t>
            </a:r>
            <a:r>
              <a:rPr lang="tr-TR" sz="2800" dirty="0"/>
              <a:t> </a:t>
            </a:r>
            <a:r>
              <a:rPr lang="tr-TR" sz="2800" dirty="0" err="1"/>
              <a:t>occured</a:t>
            </a:r>
            <a:r>
              <a:rPr lang="tr-TR" sz="2800" dirty="0"/>
              <a:t> </a:t>
            </a:r>
            <a:r>
              <a:rPr lang="tr-TR" sz="2800" dirty="0" err="1"/>
              <a:t>between</a:t>
            </a:r>
            <a:r>
              <a:rPr lang="tr-TR" sz="2800" dirty="0"/>
              <a:t> 1689 </a:t>
            </a:r>
            <a:r>
              <a:rPr lang="tr-TR" sz="2800" dirty="0" err="1"/>
              <a:t>and</a:t>
            </a:r>
            <a:r>
              <a:rPr lang="tr-TR" sz="2800" dirty="0"/>
              <a:t> 1763, </a:t>
            </a:r>
            <a:r>
              <a:rPr lang="tr-TR" sz="2800" dirty="0" err="1"/>
              <a:t>against</a:t>
            </a:r>
            <a:r>
              <a:rPr lang="tr-TR" sz="2800" dirty="0"/>
              <a:t> </a:t>
            </a:r>
            <a:r>
              <a:rPr lang="tr-TR" sz="2800" dirty="0" err="1"/>
              <a:t>France</a:t>
            </a:r>
            <a:endParaRPr lang="tr-TR" sz="2800" dirty="0"/>
          </a:p>
          <a:p>
            <a:pPr lvl="6">
              <a:buFont typeface="Wingdings" pitchFamily="2" charset="2"/>
              <a:buChar char="ü"/>
            </a:pPr>
            <a:endParaRPr lang="tr-T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/>
              <a:t>Consequently</a:t>
            </a:r>
            <a:br>
              <a:rPr lang="en-GB" b="1" dirty="0"/>
            </a:br>
            <a:endParaRPr lang="en-GB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British acquired dominions that stretched around the world, from Canada in the west to India in the east.</a:t>
            </a:r>
          </a:p>
          <a:p>
            <a:r>
              <a:rPr lang="en-GB" dirty="0"/>
              <a:t>Additionally,  the nation become whole again.</a:t>
            </a:r>
          </a:p>
          <a:p>
            <a:r>
              <a:rPr lang="en-GB" u="sng" dirty="0"/>
              <a:t>The Glorious Rev</a:t>
            </a:r>
            <a:r>
              <a:rPr lang="tr-TR" u="sng" dirty="0"/>
              <a:t>o</a:t>
            </a:r>
            <a:r>
              <a:rPr lang="en-GB" u="sng" dirty="0"/>
              <a:t>l</a:t>
            </a:r>
            <a:r>
              <a:rPr lang="tr-TR" u="sng" dirty="0"/>
              <a:t>u</a:t>
            </a:r>
            <a:r>
              <a:rPr lang="en-GB" u="sng" dirty="0" err="1"/>
              <a:t>ti</a:t>
            </a:r>
            <a:r>
              <a:rPr lang="tr-TR" u="sng" dirty="0"/>
              <a:t>o</a:t>
            </a:r>
            <a:r>
              <a:rPr lang="en-GB" u="sng" dirty="0"/>
              <a:t>n of 1688-89 </a:t>
            </a:r>
            <a:r>
              <a:rPr lang="en-GB" dirty="0"/>
              <a:t>established</a:t>
            </a:r>
            <a:r>
              <a:rPr lang="tr-TR" dirty="0"/>
              <a:t>:</a:t>
            </a:r>
          </a:p>
          <a:p>
            <a:pPr>
              <a:buNone/>
            </a:pPr>
            <a:r>
              <a:rPr lang="tr-TR" dirty="0"/>
              <a:t>                             * </a:t>
            </a:r>
            <a:r>
              <a:rPr lang="tr-TR" i="1" dirty="0"/>
              <a:t>a </a:t>
            </a:r>
            <a:r>
              <a:rPr lang="tr-TR" i="1" dirty="0" err="1"/>
              <a:t>rule</a:t>
            </a:r>
            <a:r>
              <a:rPr lang="tr-TR" i="1" dirty="0"/>
              <a:t> of </a:t>
            </a:r>
            <a:r>
              <a:rPr lang="tr-TR" i="1" dirty="0" err="1"/>
              <a:t>law</a:t>
            </a:r>
            <a:r>
              <a:rPr lang="tr-TR" i="1" dirty="0"/>
              <a:t> </a:t>
            </a:r>
          </a:p>
          <a:p>
            <a:pPr>
              <a:buNone/>
            </a:pPr>
            <a:r>
              <a:rPr lang="tr-TR" dirty="0"/>
              <a:t>                             * </a:t>
            </a:r>
            <a:r>
              <a:rPr lang="tr-TR" i="1" dirty="0" err="1"/>
              <a:t>Act</a:t>
            </a:r>
            <a:r>
              <a:rPr lang="tr-TR" i="1" dirty="0"/>
              <a:t> of </a:t>
            </a:r>
            <a:r>
              <a:rPr lang="tr-TR" i="1" dirty="0" err="1"/>
              <a:t>Union</a:t>
            </a:r>
            <a:r>
              <a:rPr lang="tr-TR" i="1" dirty="0"/>
              <a:t> of 1707</a:t>
            </a:r>
            <a:endParaRPr lang="en-GB" i="1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/>
          <a:p>
            <a:r>
              <a:rPr lang="en-GB" u="sng" dirty="0"/>
              <a:t>Act</a:t>
            </a:r>
            <a:r>
              <a:rPr lang="tr-TR" u="sng" dirty="0"/>
              <a:t> of </a:t>
            </a:r>
            <a:r>
              <a:rPr lang="tr-TR" u="sng" dirty="0" err="1"/>
              <a:t>Union</a:t>
            </a:r>
            <a:r>
              <a:rPr lang="tr-TR" u="sng" dirty="0"/>
              <a:t> of 1707</a:t>
            </a:r>
            <a:r>
              <a:rPr lang="tr-TR" dirty="0"/>
              <a:t>, a</a:t>
            </a:r>
            <a:r>
              <a:rPr lang="en-GB" dirty="0"/>
              <a:t> political alliance under which </a:t>
            </a:r>
            <a:r>
              <a:rPr lang="tr-TR" dirty="0" err="1"/>
              <a:t>England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transformed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u="sng" dirty="0" err="1"/>
              <a:t>Great</a:t>
            </a:r>
            <a:r>
              <a:rPr lang="tr-TR" u="sng" dirty="0"/>
              <a:t> </a:t>
            </a:r>
            <a:r>
              <a:rPr lang="tr-TR" u="sng" dirty="0" err="1"/>
              <a:t>Britain</a:t>
            </a:r>
            <a:r>
              <a:rPr lang="tr-TR" u="sng" dirty="0"/>
              <a:t>.</a:t>
            </a:r>
            <a:r>
              <a:rPr lang="en-GB" u="sng" dirty="0"/>
              <a:t> </a:t>
            </a:r>
            <a:endParaRPr lang="tr-TR" u="sng" dirty="0"/>
          </a:p>
          <a:p>
            <a:endParaRPr lang="tr-TR" u="sng" dirty="0"/>
          </a:p>
          <a:p>
            <a:r>
              <a:rPr lang="tr-TR" dirty="0"/>
              <a:t>T</a:t>
            </a:r>
            <a:r>
              <a:rPr lang="en-US" dirty="0"/>
              <a:t>he Scottish Parliament and the English Parliament united to form the Parliament of Great Britain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/>
              <a:t>   </a:t>
            </a:r>
            <a:r>
              <a:rPr lang="tr-TR" dirty="0" err="1"/>
              <a:t>Many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great</a:t>
            </a:r>
            <a:r>
              <a:rPr lang="tr-TR" dirty="0"/>
              <a:t> </a:t>
            </a:r>
            <a:r>
              <a:rPr lang="tr-TR" dirty="0" err="1"/>
              <a:t>British</a:t>
            </a:r>
            <a:r>
              <a:rPr lang="tr-TR" dirty="0"/>
              <a:t> </a:t>
            </a:r>
            <a:r>
              <a:rPr lang="tr-TR" dirty="0" err="1"/>
              <a:t>writers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18th </a:t>
            </a:r>
            <a:r>
              <a:rPr lang="tr-TR" dirty="0" err="1"/>
              <a:t>century</a:t>
            </a:r>
            <a:r>
              <a:rPr lang="tr-TR" dirty="0"/>
              <a:t> </a:t>
            </a:r>
            <a:r>
              <a:rPr lang="tr-TR" dirty="0" err="1"/>
              <a:t>like</a:t>
            </a:r>
            <a:r>
              <a:rPr lang="tr-TR" dirty="0"/>
              <a:t>:</a:t>
            </a:r>
          </a:p>
          <a:p>
            <a:pPr>
              <a:buNone/>
            </a:pPr>
            <a:r>
              <a:rPr lang="tr-TR" dirty="0"/>
              <a:t>                             </a:t>
            </a:r>
            <a:r>
              <a:rPr lang="tr-TR" dirty="0" err="1">
                <a:solidFill>
                  <a:srgbClr val="00B050"/>
                </a:solidFill>
              </a:rPr>
              <a:t>Jonathan</a:t>
            </a:r>
            <a:r>
              <a:rPr lang="tr-TR" dirty="0">
                <a:solidFill>
                  <a:srgbClr val="00B050"/>
                </a:solidFill>
              </a:rPr>
              <a:t> Swift</a:t>
            </a:r>
          </a:p>
          <a:p>
            <a:pPr>
              <a:buNone/>
            </a:pPr>
            <a:r>
              <a:rPr lang="tr-TR" dirty="0">
                <a:solidFill>
                  <a:srgbClr val="00B050"/>
                </a:solidFill>
              </a:rPr>
              <a:t>                             </a:t>
            </a:r>
            <a:r>
              <a:rPr lang="tr-TR" dirty="0" err="1">
                <a:solidFill>
                  <a:srgbClr val="00B050"/>
                </a:solidFill>
              </a:rPr>
              <a:t>Edmund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Burke</a:t>
            </a:r>
            <a:r>
              <a:rPr lang="tr-TR" dirty="0">
                <a:solidFill>
                  <a:srgbClr val="00B050"/>
                </a:solidFill>
              </a:rPr>
              <a:t>                </a:t>
            </a:r>
            <a:r>
              <a:rPr lang="tr-TR" dirty="0" err="1">
                <a:solidFill>
                  <a:srgbClr val="00B050"/>
                </a:solidFill>
              </a:rPr>
              <a:t>Ireland</a:t>
            </a:r>
            <a:r>
              <a:rPr lang="tr-TR" dirty="0">
                <a:solidFill>
                  <a:srgbClr val="00B050"/>
                </a:solidFill>
              </a:rPr>
              <a:t>   </a:t>
            </a:r>
          </a:p>
          <a:p>
            <a:pPr>
              <a:buNone/>
            </a:pPr>
            <a:r>
              <a:rPr lang="tr-TR" dirty="0">
                <a:solidFill>
                  <a:srgbClr val="00B050"/>
                </a:solidFill>
              </a:rPr>
              <a:t>                             Richard </a:t>
            </a:r>
            <a:r>
              <a:rPr lang="tr-TR" dirty="0" err="1">
                <a:solidFill>
                  <a:srgbClr val="00B050"/>
                </a:solidFill>
              </a:rPr>
              <a:t>Sheridan</a:t>
            </a:r>
            <a:endParaRPr lang="tr-TR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tr-TR" dirty="0">
                <a:solidFill>
                  <a:srgbClr val="00B050"/>
                </a:solidFill>
              </a:rPr>
              <a:t>                             </a:t>
            </a:r>
            <a:r>
              <a:rPr lang="tr-TR" dirty="0" err="1">
                <a:solidFill>
                  <a:srgbClr val="00B050"/>
                </a:solidFill>
              </a:rPr>
              <a:t>Olivier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Goldsmith</a:t>
            </a:r>
            <a:endParaRPr lang="tr-TR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tr-TR" dirty="0"/>
              <a:t>                              James </a:t>
            </a:r>
            <a:r>
              <a:rPr lang="tr-TR" dirty="0" err="1"/>
              <a:t>Thomson</a:t>
            </a:r>
            <a:endParaRPr lang="tr-TR" dirty="0"/>
          </a:p>
          <a:p>
            <a:pPr>
              <a:buNone/>
            </a:pPr>
            <a:r>
              <a:rPr lang="tr-TR" dirty="0"/>
              <a:t>                              James </a:t>
            </a:r>
            <a:r>
              <a:rPr lang="tr-TR" dirty="0" err="1"/>
              <a:t>Boswell</a:t>
            </a:r>
            <a:r>
              <a:rPr lang="tr-TR" dirty="0"/>
              <a:t>               </a:t>
            </a:r>
            <a:r>
              <a:rPr lang="tr-TR" dirty="0" err="1"/>
              <a:t>Scotland</a:t>
            </a:r>
            <a:r>
              <a:rPr lang="tr-TR" dirty="0"/>
              <a:t>      </a:t>
            </a:r>
          </a:p>
          <a:p>
            <a:pPr>
              <a:buNone/>
            </a:pPr>
            <a:r>
              <a:rPr lang="tr-TR" dirty="0"/>
              <a:t>                              </a:t>
            </a:r>
            <a:r>
              <a:rPr lang="tr-TR" dirty="0" err="1"/>
              <a:t>David</a:t>
            </a:r>
            <a:r>
              <a:rPr lang="tr-TR" dirty="0"/>
              <a:t> </a:t>
            </a:r>
            <a:r>
              <a:rPr lang="tr-TR" dirty="0" err="1"/>
              <a:t>Hume</a:t>
            </a:r>
            <a:endParaRPr lang="tr-TR" dirty="0"/>
          </a:p>
          <a:p>
            <a:endParaRPr lang="en-GB" dirty="0"/>
          </a:p>
        </p:txBody>
      </p:sp>
      <p:sp>
        <p:nvSpPr>
          <p:cNvPr id="5" name="4 Sağ Ok"/>
          <p:cNvSpPr/>
          <p:nvPr/>
        </p:nvSpPr>
        <p:spPr>
          <a:xfrm>
            <a:off x="6143636" y="2214554"/>
            <a:ext cx="78581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5 Sağ Ok"/>
          <p:cNvSpPr/>
          <p:nvPr/>
        </p:nvSpPr>
        <p:spPr>
          <a:xfrm>
            <a:off x="6143636" y="4500570"/>
            <a:ext cx="78581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Intellectual</a:t>
            </a:r>
            <a:r>
              <a:rPr lang="tr-TR" b="1" dirty="0"/>
              <a:t> Background</a:t>
            </a:r>
            <a:endParaRPr lang="en-GB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political turbulence of the </a:t>
            </a:r>
            <a:r>
              <a:rPr lang="tr-TR" dirty="0"/>
              <a:t>1</a:t>
            </a:r>
            <a:r>
              <a:rPr lang="en-GB" dirty="0"/>
              <a:t>7th century subsided gradually </a:t>
            </a:r>
            <a:r>
              <a:rPr lang="en-GB" u="sng" dirty="0"/>
              <a:t>in the last decades of the century</a:t>
            </a:r>
            <a:r>
              <a:rPr lang="tr-TR" u="sng" dirty="0"/>
              <a:t> </a:t>
            </a:r>
            <a:r>
              <a:rPr lang="en-GB" dirty="0"/>
              <a:t>and</a:t>
            </a:r>
            <a:r>
              <a:rPr lang="tr-TR" dirty="0"/>
              <a:t> </a:t>
            </a:r>
            <a:r>
              <a:rPr lang="tr-TR" u="sng" dirty="0" err="1"/>
              <a:t>during</a:t>
            </a:r>
            <a:r>
              <a:rPr lang="tr-TR" u="sng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Restoration</a:t>
            </a:r>
            <a:r>
              <a:rPr lang="tr-TR" u="sng" dirty="0"/>
              <a:t> </a:t>
            </a:r>
            <a:r>
              <a:rPr lang="tr-TR" u="sng" dirty="0" err="1"/>
              <a:t>Period</a:t>
            </a:r>
            <a:r>
              <a:rPr lang="tr-TR" u="sng" dirty="0"/>
              <a:t> </a:t>
            </a:r>
            <a:r>
              <a:rPr lang="tr-TR" dirty="0"/>
              <a:t>(1660-1700).</a:t>
            </a:r>
          </a:p>
          <a:p>
            <a:endParaRPr lang="tr-TR" dirty="0"/>
          </a:p>
          <a:p>
            <a:r>
              <a:rPr lang="tr-TR" dirty="0" err="1"/>
              <a:t>Literature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reflected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conflict</a:t>
            </a:r>
            <a:r>
              <a:rPr lang="tr-TR" dirty="0"/>
              <a:t> of </a:t>
            </a:r>
            <a:r>
              <a:rPr lang="tr-TR" dirty="0" err="1"/>
              <a:t>values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785794"/>
            <a:ext cx="8401080" cy="5340369"/>
          </a:xfrm>
        </p:spPr>
        <p:txBody>
          <a:bodyPr>
            <a:normAutofit/>
          </a:bodyPr>
          <a:lstStyle/>
          <a:p>
            <a:r>
              <a:rPr lang="en-GB" dirty="0"/>
              <a:t>Most</a:t>
            </a:r>
            <a:r>
              <a:rPr lang="tr-TR" dirty="0"/>
              <a:t> </a:t>
            </a:r>
            <a:r>
              <a:rPr lang="en-GB" dirty="0"/>
              <a:t>important</a:t>
            </a:r>
            <a:r>
              <a:rPr lang="tr-TR" dirty="0"/>
              <a:t> </a:t>
            </a:r>
            <a:r>
              <a:rPr lang="tr-TR" dirty="0" err="1"/>
              <a:t>aspect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Restoration</a:t>
            </a:r>
            <a:r>
              <a:rPr lang="tr-TR" dirty="0"/>
              <a:t> </a:t>
            </a:r>
            <a:r>
              <a:rPr lang="tr-TR" dirty="0" err="1"/>
              <a:t>period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increasing</a:t>
            </a:r>
            <a:r>
              <a:rPr lang="tr-TR" dirty="0"/>
              <a:t> </a:t>
            </a:r>
            <a:r>
              <a:rPr lang="tr-TR" dirty="0" err="1"/>
              <a:t>challenge</a:t>
            </a:r>
            <a:r>
              <a:rPr lang="tr-TR" dirty="0"/>
              <a:t> of </a:t>
            </a:r>
            <a:r>
              <a:rPr lang="tr-TR" dirty="0" err="1"/>
              <a:t>various</a:t>
            </a:r>
            <a:r>
              <a:rPr lang="tr-TR" dirty="0"/>
              <a:t> </a:t>
            </a:r>
            <a:r>
              <a:rPr lang="tr-TR" dirty="0" err="1"/>
              <a:t>forms</a:t>
            </a:r>
            <a:r>
              <a:rPr lang="tr-TR" dirty="0"/>
              <a:t> of </a:t>
            </a:r>
            <a:r>
              <a:rPr lang="tr-TR" u="sng" dirty="0" err="1"/>
              <a:t>secular</a:t>
            </a:r>
            <a:r>
              <a:rPr lang="tr-TR" u="sng" dirty="0"/>
              <a:t> </a:t>
            </a:r>
            <a:r>
              <a:rPr lang="tr-TR" u="sng" dirty="0" err="1"/>
              <a:t>thought</a:t>
            </a:r>
            <a:r>
              <a:rPr lang="tr-TR" u="sng" dirty="0"/>
              <a:t> </a:t>
            </a:r>
            <a:r>
              <a:rPr lang="tr-TR" u="sng" dirty="0" err="1"/>
              <a:t>to</a:t>
            </a:r>
            <a:r>
              <a:rPr lang="tr-TR" u="sng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old</a:t>
            </a:r>
            <a:r>
              <a:rPr lang="tr-TR" u="sng" dirty="0"/>
              <a:t> </a:t>
            </a:r>
            <a:r>
              <a:rPr lang="tr-TR" u="sng" dirty="0" err="1"/>
              <a:t>religous</a:t>
            </a:r>
            <a:r>
              <a:rPr lang="tr-TR" u="sng" dirty="0"/>
              <a:t> </a:t>
            </a:r>
            <a:r>
              <a:rPr lang="tr-TR" u="sng" dirty="0" err="1"/>
              <a:t>orthodoxies</a:t>
            </a:r>
            <a:r>
              <a:rPr lang="tr-TR" u="sng" dirty="0"/>
              <a:t> </a:t>
            </a:r>
            <a:r>
              <a:rPr lang="tr-TR" u="sng" dirty="0" err="1"/>
              <a:t>which</a:t>
            </a:r>
            <a:r>
              <a:rPr lang="tr-TR" u="sng" dirty="0"/>
              <a:t> had </a:t>
            </a:r>
            <a:r>
              <a:rPr lang="tr-TR" u="sng" dirty="0" err="1"/>
              <a:t>been</a:t>
            </a:r>
            <a:r>
              <a:rPr lang="tr-TR" u="sng" dirty="0"/>
              <a:t> </a:t>
            </a:r>
            <a:r>
              <a:rPr lang="tr-TR" u="sng" dirty="0" err="1"/>
              <a:t>matters</a:t>
            </a:r>
            <a:r>
              <a:rPr lang="tr-TR" u="sng" dirty="0"/>
              <a:t> of life </a:t>
            </a:r>
            <a:r>
              <a:rPr lang="tr-TR" u="sng" dirty="0" err="1"/>
              <a:t>and</a:t>
            </a:r>
            <a:r>
              <a:rPr lang="tr-TR" u="sng" dirty="0"/>
              <a:t> </a:t>
            </a:r>
            <a:r>
              <a:rPr lang="tr-TR" u="sng" dirty="0" err="1"/>
              <a:t>death</a:t>
            </a:r>
            <a:r>
              <a:rPr lang="tr-TR" u="sng" dirty="0"/>
              <a:t>. </a:t>
            </a:r>
          </a:p>
          <a:p>
            <a:endParaRPr lang="tr-TR" u="sng" dirty="0"/>
          </a:p>
          <a:p>
            <a:r>
              <a:rPr lang="tr-TR" dirty="0"/>
              <a:t>As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voices</a:t>
            </a:r>
            <a:r>
              <a:rPr lang="tr-TR" dirty="0"/>
              <a:t> of Roman, </a:t>
            </a:r>
            <a:r>
              <a:rPr lang="tr-TR" dirty="0" err="1"/>
              <a:t>Anglican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Dissenter</a:t>
            </a:r>
            <a:r>
              <a:rPr lang="tr-TR" dirty="0"/>
              <a:t>  </a:t>
            </a:r>
            <a:r>
              <a:rPr lang="tr-TR" dirty="0" err="1"/>
              <a:t>grew</a:t>
            </a:r>
            <a:r>
              <a:rPr lang="tr-TR" dirty="0"/>
              <a:t>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subdued</a:t>
            </a:r>
            <a:r>
              <a:rPr lang="tr-TR" dirty="0"/>
              <a:t>,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interests</a:t>
            </a:r>
            <a:r>
              <a:rPr lang="tr-TR" dirty="0"/>
              <a:t> </a:t>
            </a:r>
            <a:r>
              <a:rPr lang="tr-TR" dirty="0" err="1"/>
              <a:t>attracted</a:t>
            </a:r>
            <a:r>
              <a:rPr lang="tr-TR" dirty="0"/>
              <a:t> </a:t>
            </a:r>
            <a:r>
              <a:rPr lang="tr-TR" dirty="0" err="1"/>
              <a:t>adventurous</a:t>
            </a:r>
            <a:r>
              <a:rPr lang="tr-TR" dirty="0"/>
              <a:t> </a:t>
            </a:r>
            <a:r>
              <a:rPr lang="tr-TR" dirty="0" err="1"/>
              <a:t>minds</a:t>
            </a:r>
            <a:r>
              <a:rPr lang="tr-TR" dirty="0"/>
              <a:t>. </a:t>
            </a:r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1058</Words>
  <Application>Microsoft Office PowerPoint</Application>
  <PresentationFormat>Ekran Gösterisi (4:3)</PresentationFormat>
  <Paragraphs>101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6" baseType="lpstr">
      <vt:lpstr>Arial</vt:lpstr>
      <vt:lpstr>Calibri</vt:lpstr>
      <vt:lpstr>Wingdings</vt:lpstr>
      <vt:lpstr>Ofis Teması</vt:lpstr>
      <vt:lpstr>Restoration Period and the Eighteenth Century: Jonathan Swift</vt:lpstr>
      <vt:lpstr>PowerPoint Sunusu</vt:lpstr>
      <vt:lpstr>PowerPoint Sunusu</vt:lpstr>
      <vt:lpstr>PowerPoint Sunusu</vt:lpstr>
      <vt:lpstr>Consequently </vt:lpstr>
      <vt:lpstr>PowerPoint Sunusu</vt:lpstr>
      <vt:lpstr>PowerPoint Sunusu</vt:lpstr>
      <vt:lpstr>Intellectual Background</vt:lpstr>
      <vt:lpstr>PowerPoint Sunusu</vt:lpstr>
      <vt:lpstr>PowerPoint Sunusu</vt:lpstr>
      <vt:lpstr>PowerPoint Sunusu</vt:lpstr>
      <vt:lpstr>PowerPoint Sunusu</vt:lpstr>
      <vt:lpstr>Literary Theory </vt:lpstr>
      <vt:lpstr>PowerPoint Sunusu</vt:lpstr>
      <vt:lpstr>PowerPoint Sunusu</vt:lpstr>
      <vt:lpstr>PowerPoint Sunusu</vt:lpstr>
      <vt:lpstr>PowerPoint Sunusu</vt:lpstr>
      <vt:lpstr>PowerPoint Sunusu</vt:lpstr>
      <vt:lpstr>18th century literature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Restoration Period and the Eighteenth Century: Jonathan Swift.</dc:title>
  <dc:creator>dell1</dc:creator>
  <cp:lastModifiedBy>BETÜL ALTAŞ</cp:lastModifiedBy>
  <cp:revision>76</cp:revision>
  <dcterms:created xsi:type="dcterms:W3CDTF">2019-02-17T16:29:32Z</dcterms:created>
  <dcterms:modified xsi:type="dcterms:W3CDTF">2022-12-14T16:53:30Z</dcterms:modified>
</cp:coreProperties>
</file>