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38045A-99D7-43F2-B17E-08873222F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FCD9A-08B8-44C8-ADB3-9D9CEADFC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2B5AEA-5FBA-4216-83F5-C3052CDCC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0BADD6-5077-4812-A5B1-5089BCE36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6483DE-98C8-4EEF-8A39-D34A7AAF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86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554AF9-C73B-406F-B47A-C2F788260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8E5F568-6795-4C87-B2E6-0E973C11C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A379BA-BE9E-4C56-95A5-E693F8B56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D0FBBB-61BD-4F46-BBB6-BED7499CB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781DCE-C73C-40F9-9A4D-73876E443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19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3050C3D-E581-47A3-9EF5-716E77B6B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96DF807-5F40-4964-8663-354E29430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994FAA-0089-46FE-A2BA-272C49EE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FE2145-74B3-46C7-BBA9-4B9FBA6A4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CDE701-D568-4B0E-8D9E-AB2DA822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00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5BD744-1D25-4EAF-8942-26712533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5987C0-D684-4EC5-A341-DE952476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E029AF-4FB0-41EC-BF1E-971A8200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851410-27EB-42F0-BE69-737E561DB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88CF8F-759D-4AE7-A5A6-45C50B492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40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09A798-F2D1-4665-AC84-23E08F07A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25F9ACC-8142-42F6-8A72-A132262F8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CFEC93-994D-4739-BC9F-750090F2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FDE1E2-7F73-421D-B04C-694297425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CF1F83-5297-4117-8FB7-89EE6A014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035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C95AAC-DF0F-4E7D-A699-79B8F8E70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6E7DEA-39A9-424A-8373-589DD371A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F3D91B8-28DF-4102-977F-6411F1126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E9042F-C27E-4B06-91C1-DEACC173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82D0CD-9E31-4A3F-A909-90D56FA6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4290FAD-9FFD-42F9-9B66-1D60982B0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20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653433E-C4A4-440C-BC99-4BDED911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6341C78-C855-4263-AEE0-2EF788032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B731F2B-F0F5-424F-92BD-7CCC1C663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D2528C0-68FB-4E88-867F-36C28FC4A4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C391ADF-EE4A-40ED-B594-148CEBDF9E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02ADC30-3B2F-436D-8115-3F080B5FB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61F8145-BF7D-43B8-8751-FFAFAB594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89D2FF0-55B0-449E-A651-4C6EA5D7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71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C45E66-0383-4B9C-A462-00D45761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3642C93-A7CB-4313-A83A-F41DA5FA9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519F477-E883-487D-8663-FFE707A39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97DE589-506E-42A1-BBFA-E2BD8EDED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4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2458465-58D6-4958-9D16-4DBF5F2D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0392FD-F489-4116-ADAF-CFDD989CB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1F3CB84-F8FE-459D-B8E6-A5284B08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841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F38DCC-79B1-4A04-B4AD-A7BEB464C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0B15A-7332-437E-8087-5377B6250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966C80-E24C-4057-A8C0-6739977D3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5FDD6A9-336E-4362-9471-28F2933D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1885F6-2867-4199-872B-9C9906BE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103D894-DD4D-41B9-9560-4434523D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55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C46CD6-3F1B-4AF8-BA6E-4E22A827C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2B7692A-1765-483B-A8FD-F3E669A23B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6A36F8C-749C-4C36-976A-42519946E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30900FF-1AA9-4684-AD4D-70BB9B363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FB58B84-A1B0-4C80-9BA9-9E5FB6547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5F210EF-D1EA-426F-A99B-CC46BC0F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16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82ADD39-B2C0-45AB-9A1F-FBF02D97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F92E9D9-8CEF-4D81-83A2-3CA914BC6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83E281-B0ED-445D-992D-8CD60CF2F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2E5E-D1F3-427C-8408-FF8EB2A4B1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88BFC3-96AF-488D-ACCC-7D3017E06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F69C6A-8D0E-4B01-9236-3D5C433C8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344C7-82D1-4E02-B242-C0ABAC1E34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25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369F36-24A2-4B9A-BFF1-B298A58392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AC0C6FC-A931-44A6-8087-5239F3638B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Week</a:t>
            </a:r>
            <a:r>
              <a:rPr lang="tr-TR" dirty="0"/>
              <a:t> 3</a:t>
            </a:r>
            <a:r>
              <a:rPr lang="tr-TR"/>
              <a:t>, </a:t>
            </a:r>
          </a:p>
          <a:p>
            <a:r>
              <a:rPr lang="tr-TR"/>
              <a:t>Mahir </a:t>
            </a:r>
            <a:r>
              <a:rPr lang="tr-TR" dirty="0"/>
              <a:t>Fisunoğlu</a:t>
            </a:r>
          </a:p>
        </p:txBody>
      </p:sp>
    </p:spTree>
    <p:extLst>
      <p:ext uri="{BB962C8B-B14F-4D97-AF65-F5344CB8AC3E}">
        <p14:creationId xmlns:p14="http://schemas.microsoft.com/office/powerpoint/2010/main" val="360303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8A2711-AAC6-4352-8DFD-8A76FAC59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DC5CF-DC87-4DAE-9CE3-9D839E999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Introduction</a:t>
            </a:r>
            <a:r>
              <a:rPr lang="tr-TR" dirty="0"/>
              <a:t>: </a:t>
            </a:r>
            <a:r>
              <a:rPr lang="tr-TR" dirty="0" err="1"/>
              <a:t>The</a:t>
            </a:r>
            <a:r>
              <a:rPr lang="tr-TR" dirty="0"/>
              <a:t> 1820s</a:t>
            </a:r>
          </a:p>
          <a:p>
            <a:r>
              <a:rPr lang="tr-TR" dirty="0" err="1"/>
              <a:t>This</a:t>
            </a:r>
            <a:r>
              <a:rPr lang="tr-TR" dirty="0"/>
              <a:t> is a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Industrial</a:t>
            </a:r>
            <a:r>
              <a:rPr lang="tr-TR" dirty="0"/>
              <a:t> </a:t>
            </a:r>
            <a:r>
              <a:rPr lang="tr-TR" dirty="0" err="1"/>
              <a:t>Revolution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taking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United </a:t>
            </a:r>
            <a:r>
              <a:rPr lang="tr-TR" dirty="0" err="1"/>
              <a:t>Kingdom</a:t>
            </a:r>
            <a:r>
              <a:rPr lang="tr-TR" dirty="0"/>
              <a:t>.(</a:t>
            </a:r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Revolution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particularly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Empire</a:t>
            </a:r>
            <a:r>
              <a:rPr lang="tr-TR" dirty="0"/>
              <a:t>)</a:t>
            </a:r>
          </a:p>
          <a:p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speaking</a:t>
            </a:r>
            <a:r>
              <a:rPr lang="tr-TR" dirty="0"/>
              <a:t>,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experienced</a:t>
            </a:r>
            <a:r>
              <a:rPr lang="tr-TR" dirty="0"/>
              <a:t> </a:t>
            </a:r>
            <a:r>
              <a:rPr lang="tr-TR" dirty="0" err="1"/>
              <a:t>significan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in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income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improvement</a:t>
            </a:r>
            <a:r>
              <a:rPr lang="tr-TR" dirty="0"/>
              <a:t> in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1820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today</a:t>
            </a:r>
            <a:r>
              <a:rPr lang="tr-TR" dirty="0"/>
              <a:t>.</a:t>
            </a:r>
          </a:p>
          <a:p>
            <a:r>
              <a:rPr lang="tr-TR" dirty="0" err="1"/>
              <a:t>Explanation</a:t>
            </a:r>
            <a:r>
              <a:rPr lang="tr-TR" dirty="0"/>
              <a:t> of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, </a:t>
            </a:r>
            <a:r>
              <a:rPr lang="tr-TR" dirty="0" err="1"/>
              <a:t>namely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capital</a:t>
            </a:r>
            <a:r>
              <a:rPr lang="tr-TR" dirty="0"/>
              <a:t>, </a:t>
            </a:r>
            <a:r>
              <a:rPr lang="tr-TR" dirty="0" err="1"/>
              <a:t>labour</a:t>
            </a:r>
            <a:r>
              <a:rPr lang="tr-TR" dirty="0"/>
              <a:t>, </a:t>
            </a:r>
            <a:r>
              <a:rPr lang="tr-TR" dirty="0" err="1"/>
              <a:t>land</a:t>
            </a:r>
            <a:r>
              <a:rPr lang="tr-TR" dirty="0"/>
              <a:t>,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resources</a:t>
            </a:r>
            <a:r>
              <a:rPr lang="tr-TR" dirty="0"/>
              <a:t>, </a:t>
            </a:r>
            <a:r>
              <a:rPr lang="tr-TR" dirty="0" err="1"/>
              <a:t>productivity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advances</a:t>
            </a:r>
            <a:r>
              <a:rPr lang="tr-TR" dirty="0"/>
              <a:t> in </a:t>
            </a:r>
            <a:r>
              <a:rPr lang="tr-TR" dirty="0" err="1"/>
              <a:t>technology,is</a:t>
            </a:r>
            <a:r>
              <a:rPr lang="tr-TR" dirty="0"/>
              <a:t> not </a:t>
            </a:r>
            <a:r>
              <a:rPr lang="tr-TR" dirty="0" err="1"/>
              <a:t>enough</a:t>
            </a:r>
            <a:r>
              <a:rPr lang="tr-TR" dirty="0"/>
              <a:t>. </a:t>
            </a:r>
            <a:r>
              <a:rPr lang="tr-TR" dirty="0" err="1"/>
              <a:t>Contributions</a:t>
            </a:r>
            <a:r>
              <a:rPr lang="tr-TR" dirty="0"/>
              <a:t> of </a:t>
            </a:r>
            <a:r>
              <a:rPr lang="tr-TR" dirty="0" err="1"/>
              <a:t>social</a:t>
            </a:r>
            <a:r>
              <a:rPr lang="tr-TR" dirty="0"/>
              <a:t>, </a:t>
            </a:r>
            <a:r>
              <a:rPr lang="tr-TR" dirty="0" err="1"/>
              <a:t>political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on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necessary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9166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FA86BA-3192-4FD3-849F-E7D5D4BED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439635-21AD-4F70-AEB9-5680FF08B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Turkey</a:t>
            </a:r>
            <a:r>
              <a:rPr lang="tr-TR" dirty="0"/>
              <a:t> 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distinct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differentiated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 a)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colonial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/>
              <a:t> b) </a:t>
            </a:r>
            <a:r>
              <a:rPr lang="tr-TR" dirty="0" err="1"/>
              <a:t>waves</a:t>
            </a:r>
            <a:r>
              <a:rPr lang="tr-TR" dirty="0"/>
              <a:t> of </a:t>
            </a:r>
            <a:r>
              <a:rPr lang="tr-TR" dirty="0" err="1"/>
              <a:t>institutional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brought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her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elites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dirty="0" err="1"/>
              <a:t>Let</a:t>
            </a:r>
            <a:r>
              <a:rPr lang="tr-TR" dirty="0"/>
              <a:t> me </a:t>
            </a:r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elite).</a:t>
            </a:r>
          </a:p>
          <a:p>
            <a:pPr marL="0" indent="0">
              <a:buNone/>
            </a:pPr>
            <a:r>
              <a:rPr lang="tr-TR" dirty="0" err="1"/>
              <a:t>Let</a:t>
            </a:r>
            <a:r>
              <a:rPr lang="tr-TR" dirty="0"/>
              <a:t> us talk </a:t>
            </a:r>
            <a:r>
              <a:rPr lang="tr-TR" dirty="0" err="1"/>
              <a:t>about</a:t>
            </a:r>
            <a:r>
              <a:rPr lang="tr-TR" dirty="0"/>
              <a:t> i) a </a:t>
            </a:r>
            <a:r>
              <a:rPr lang="tr-TR" dirty="0" err="1"/>
              <a:t>detailed</a:t>
            </a:r>
            <a:r>
              <a:rPr lang="tr-TR" dirty="0"/>
              <a:t> reform program of 1839. ii)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parlamentary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Constitution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1870s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thereafter</a:t>
            </a:r>
            <a:r>
              <a:rPr lang="tr-TR" dirty="0"/>
              <a:t>, iii) </a:t>
            </a:r>
            <a:r>
              <a:rPr lang="tr-TR" dirty="0" err="1"/>
              <a:t>nation-state</a:t>
            </a:r>
            <a:r>
              <a:rPr lang="tr-TR" dirty="0"/>
              <a:t>- of World </a:t>
            </a:r>
            <a:r>
              <a:rPr lang="tr-TR" dirty="0" err="1"/>
              <a:t>War</a:t>
            </a:r>
            <a:r>
              <a:rPr lang="tr-TR" dirty="0"/>
              <a:t> I, iv) </a:t>
            </a:r>
            <a:r>
              <a:rPr lang="tr-TR" dirty="0" err="1"/>
              <a:t>secularity</a:t>
            </a:r>
            <a:r>
              <a:rPr lang="tr-TR" dirty="0"/>
              <a:t> in </a:t>
            </a:r>
            <a:r>
              <a:rPr lang="tr-TR" dirty="0" err="1"/>
              <a:t>education</a:t>
            </a:r>
            <a:r>
              <a:rPr lang="tr-TR" dirty="0"/>
              <a:t>,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administration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Republic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, v)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, </a:t>
            </a:r>
            <a:r>
              <a:rPr lang="tr-TR" dirty="0" err="1"/>
              <a:t>social</a:t>
            </a:r>
            <a:r>
              <a:rPr lang="tr-TR" dirty="0"/>
              <a:t> 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reforms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World </a:t>
            </a:r>
            <a:r>
              <a:rPr lang="tr-TR" dirty="0" err="1"/>
              <a:t>War</a:t>
            </a:r>
            <a:r>
              <a:rPr lang="tr-TR" dirty="0"/>
              <a:t> II, vi)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Constitutions</a:t>
            </a:r>
            <a:r>
              <a:rPr lang="tr-TR" dirty="0"/>
              <a:t> in 1961 </a:t>
            </a:r>
            <a:r>
              <a:rPr lang="tr-TR" dirty="0" err="1"/>
              <a:t>and</a:t>
            </a:r>
            <a:r>
              <a:rPr lang="tr-TR" dirty="0"/>
              <a:t> 1982, </a:t>
            </a:r>
            <a:r>
              <a:rPr lang="tr-TR" dirty="0" err="1"/>
              <a:t>and</a:t>
            </a:r>
            <a:r>
              <a:rPr lang="tr-TR" dirty="0"/>
              <a:t> vii)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2990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0D45F3-A45E-44B8-BE0E-31A74F23F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/>
              <a:t> 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F99FDA-EFD1-4302-9A33-0FFA02A69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More</a:t>
            </a:r>
            <a:r>
              <a:rPr lang="tr-TR" dirty="0"/>
              <a:t> on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</a:t>
            </a:r>
            <a:r>
              <a:rPr lang="tr-TR" dirty="0" err="1"/>
              <a:t>index</a:t>
            </a:r>
            <a:endParaRPr lang="tr-TR" dirty="0"/>
          </a:p>
          <a:p>
            <a:r>
              <a:rPr lang="tr-TR" dirty="0"/>
              <a:t>a) </a:t>
            </a:r>
            <a:r>
              <a:rPr lang="tr-TR" dirty="0" err="1"/>
              <a:t>health</a:t>
            </a:r>
            <a:r>
              <a:rPr lang="tr-TR" dirty="0"/>
              <a:t>: life </a:t>
            </a:r>
            <a:r>
              <a:rPr lang="tr-TR" dirty="0" err="1"/>
              <a:t>expectancy</a:t>
            </a:r>
            <a:r>
              <a:rPr lang="tr-TR" dirty="0"/>
              <a:t> at </a:t>
            </a:r>
            <a:r>
              <a:rPr lang="tr-TR" dirty="0" err="1"/>
              <a:t>birth</a:t>
            </a:r>
            <a:r>
              <a:rPr lang="tr-TR" dirty="0"/>
              <a:t> (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come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).</a:t>
            </a:r>
          </a:p>
          <a:p>
            <a:r>
              <a:rPr lang="tr-TR" dirty="0"/>
              <a:t>b) </a:t>
            </a:r>
            <a:r>
              <a:rPr lang="tr-TR" dirty="0" err="1"/>
              <a:t>education</a:t>
            </a:r>
            <a:r>
              <a:rPr lang="tr-TR" dirty="0"/>
              <a:t>: a </a:t>
            </a:r>
            <a:r>
              <a:rPr lang="tr-TR" dirty="0" err="1"/>
              <a:t>broad</a:t>
            </a:r>
            <a:r>
              <a:rPr lang="tr-TR" dirty="0"/>
              <a:t> </a:t>
            </a:r>
            <a:r>
              <a:rPr lang="tr-TR" dirty="0" err="1"/>
              <a:t>pattern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 of </a:t>
            </a:r>
            <a:r>
              <a:rPr lang="tr-TR" dirty="0" err="1"/>
              <a:t>schooling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adult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(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come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).</a:t>
            </a:r>
          </a:p>
          <a:p>
            <a:r>
              <a:rPr lang="tr-TR" dirty="0"/>
              <a:t>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: PPP </a:t>
            </a:r>
            <a:r>
              <a:rPr lang="tr-TR" dirty="0" err="1"/>
              <a:t>adjusted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in 1990 </a:t>
            </a:r>
            <a:r>
              <a:rPr lang="tr-TR" dirty="0" err="1"/>
              <a:t>dollars</a:t>
            </a:r>
            <a:r>
              <a:rPr lang="tr-TR" dirty="0"/>
              <a:t>; 1820- 1920 (</a:t>
            </a:r>
            <a:r>
              <a:rPr lang="tr-TR" dirty="0" err="1"/>
              <a:t>around</a:t>
            </a:r>
            <a:r>
              <a:rPr lang="tr-TR" dirty="0"/>
              <a:t> USD 1,000).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calculated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percentage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Western Europe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United </a:t>
            </a:r>
            <a:r>
              <a:rPr lang="tr-TR" dirty="0" err="1"/>
              <a:t>States</a:t>
            </a:r>
            <a:r>
              <a:rPr lang="tr-TR" dirty="0"/>
              <a:t>. </a:t>
            </a:r>
            <a:r>
              <a:rPr lang="tr-TR" dirty="0" err="1"/>
              <a:t>Declines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60 </a:t>
            </a:r>
            <a:r>
              <a:rPr lang="tr-TR" dirty="0" err="1"/>
              <a:t>percent</a:t>
            </a:r>
            <a:r>
              <a:rPr lang="tr-TR" dirty="0"/>
              <a:t> in 1820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30 </a:t>
            </a:r>
            <a:r>
              <a:rPr lang="tr-TR" dirty="0" err="1"/>
              <a:t>percent</a:t>
            </a:r>
            <a:r>
              <a:rPr lang="tr-TR" dirty="0"/>
              <a:t> in 1913,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higher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developing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at </a:t>
            </a:r>
            <a:r>
              <a:rPr lang="tr-TR" dirty="0" err="1"/>
              <a:t>pace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. </a:t>
            </a:r>
            <a:r>
              <a:rPr lang="tr-TR" dirty="0" err="1"/>
              <a:t>Between</a:t>
            </a:r>
            <a:r>
              <a:rPr lang="tr-TR" dirty="0"/>
              <a:t> 1913- 1980 </a:t>
            </a:r>
            <a:r>
              <a:rPr lang="tr-TR" dirty="0" err="1"/>
              <a:t>below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, </a:t>
            </a:r>
            <a:r>
              <a:rPr lang="tr-TR" dirty="0" err="1"/>
              <a:t>significantly</a:t>
            </a:r>
            <a:r>
              <a:rPr lang="tr-TR" dirty="0"/>
              <a:t> </a:t>
            </a:r>
            <a:r>
              <a:rPr lang="tr-TR" dirty="0" err="1"/>
              <a:t>higher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developing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,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30 </a:t>
            </a:r>
            <a:r>
              <a:rPr lang="tr-TR" dirty="0" err="1"/>
              <a:t>percent</a:t>
            </a:r>
            <a:r>
              <a:rPr lang="tr-TR" dirty="0"/>
              <a:t> in 1913 </a:t>
            </a:r>
            <a:r>
              <a:rPr lang="tr-TR" dirty="0" err="1"/>
              <a:t>to</a:t>
            </a:r>
            <a:r>
              <a:rPr lang="tr-TR" dirty="0"/>
              <a:t> 40 </a:t>
            </a:r>
            <a:r>
              <a:rPr lang="tr-TR" dirty="0" err="1"/>
              <a:t>percent</a:t>
            </a:r>
            <a:r>
              <a:rPr lang="tr-TR" dirty="0"/>
              <a:t> in 1939, </a:t>
            </a:r>
            <a:r>
              <a:rPr lang="tr-TR" dirty="0" err="1"/>
              <a:t>declining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30 </a:t>
            </a:r>
            <a:r>
              <a:rPr lang="tr-TR" dirty="0" err="1"/>
              <a:t>percent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1950. </a:t>
            </a:r>
          </a:p>
        </p:txBody>
      </p:sp>
    </p:spTree>
    <p:extLst>
      <p:ext uri="{BB962C8B-B14F-4D97-AF65-F5344CB8AC3E}">
        <p14:creationId xmlns:p14="http://schemas.microsoft.com/office/powerpoint/2010/main" val="3172629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FD8A291-8ED4-4D07-8AC2-F62A07147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506B33-9038-4050-88CD-BFE248F2E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1980, </a:t>
            </a:r>
            <a:r>
              <a:rPr lang="tr-TR" dirty="0" err="1"/>
              <a:t>from</a:t>
            </a:r>
            <a:r>
              <a:rPr lang="tr-TR" dirty="0"/>
              <a:t> 30 </a:t>
            </a:r>
            <a:r>
              <a:rPr lang="tr-TR" dirty="0" err="1"/>
              <a:t>percent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40 </a:t>
            </a:r>
            <a:r>
              <a:rPr lang="tr-TR" dirty="0" err="1"/>
              <a:t>percent</a:t>
            </a:r>
            <a:r>
              <a:rPr lang="tr-TR" dirty="0"/>
              <a:t> of (</a:t>
            </a:r>
            <a:r>
              <a:rPr lang="tr-TR" dirty="0" err="1"/>
              <a:t>again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Western Europe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United </a:t>
            </a:r>
            <a:r>
              <a:rPr lang="tr-TR" dirty="0" err="1"/>
              <a:t>States</a:t>
            </a:r>
            <a:r>
              <a:rPr lang="tr-TR" dirty="0"/>
              <a:t>). </a:t>
            </a:r>
            <a:r>
              <a:rPr lang="tr-TR" dirty="0" err="1"/>
              <a:t>Turkey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get</a:t>
            </a:r>
            <a:r>
              <a:rPr lang="tr-TR" dirty="0"/>
              <a:t> </a:t>
            </a:r>
            <a:r>
              <a:rPr lang="tr-TR" dirty="0" err="1"/>
              <a:t>equal</a:t>
            </a:r>
            <a:r>
              <a:rPr lang="tr-TR" dirty="0"/>
              <a:t> in 1980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percentage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hereafter</a:t>
            </a:r>
            <a:r>
              <a:rPr lang="tr-TR" dirty="0"/>
              <a:t> </a:t>
            </a:r>
            <a:r>
              <a:rPr lang="tr-TR" dirty="0" err="1"/>
              <a:t>above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50 </a:t>
            </a:r>
            <a:r>
              <a:rPr lang="tr-TR" dirty="0" err="1"/>
              <a:t>percent</a:t>
            </a:r>
            <a:r>
              <a:rPr lang="tr-TR" dirty="0"/>
              <a:t> of Western Europe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United </a:t>
            </a:r>
            <a:r>
              <a:rPr lang="tr-TR" dirty="0" err="1"/>
              <a:t>States</a:t>
            </a:r>
            <a:r>
              <a:rPr lang="tr-TR" dirty="0"/>
              <a:t>.</a:t>
            </a:r>
          </a:p>
          <a:p>
            <a:r>
              <a:rPr lang="tr-TR" dirty="0"/>
              <a:t>As </a:t>
            </a:r>
            <a:r>
              <a:rPr lang="tr-TR" dirty="0" err="1"/>
              <a:t>compare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Egypt</a:t>
            </a:r>
            <a:r>
              <a:rPr lang="tr-TR" dirty="0"/>
              <a:t>,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, her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remained</a:t>
            </a:r>
            <a:r>
              <a:rPr lang="tr-TR" dirty="0"/>
              <a:t> </a:t>
            </a:r>
            <a:r>
              <a:rPr lang="tr-TR" dirty="0" err="1"/>
              <a:t>below</a:t>
            </a:r>
            <a:r>
              <a:rPr lang="tr-TR" dirty="0"/>
              <a:t> </a:t>
            </a:r>
            <a:r>
              <a:rPr lang="tr-TR" dirty="0" err="1"/>
              <a:t>Turkey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run</a:t>
            </a:r>
            <a:r>
              <a:rPr lang="tr-TR" dirty="0"/>
              <a:t>. Iran,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hand</a:t>
            </a:r>
            <a:r>
              <a:rPr lang="tr-TR" dirty="0"/>
              <a:t>, has </a:t>
            </a:r>
            <a:r>
              <a:rPr lang="tr-TR" dirty="0" err="1"/>
              <a:t>shown</a:t>
            </a:r>
            <a:r>
              <a:rPr lang="tr-TR" dirty="0"/>
              <a:t>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patterns</a:t>
            </a:r>
            <a:r>
              <a:rPr lang="tr-TR" dirty="0"/>
              <a:t>, but her GDP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1950s </a:t>
            </a:r>
            <a:r>
              <a:rPr lang="tr-TR" dirty="0" err="1"/>
              <a:t>until</a:t>
            </a:r>
            <a:r>
              <a:rPr lang="tr-TR" dirty="0"/>
              <a:t> 1980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of </a:t>
            </a:r>
            <a:r>
              <a:rPr lang="tr-TR" dirty="0" err="1"/>
              <a:t>oil</a:t>
            </a:r>
            <a:r>
              <a:rPr lang="tr-TR" dirty="0"/>
              <a:t> </a:t>
            </a:r>
            <a:r>
              <a:rPr lang="tr-TR" dirty="0" err="1"/>
              <a:t>revenues</a:t>
            </a:r>
            <a:r>
              <a:rPr lang="tr-TR" dirty="0"/>
              <a:t>. </a:t>
            </a:r>
            <a:r>
              <a:rPr lang="tr-TR" dirty="0" err="1"/>
              <a:t>Until</a:t>
            </a:r>
            <a:r>
              <a:rPr lang="tr-TR" dirty="0"/>
              <a:t> 1980, Iran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above</a:t>
            </a:r>
            <a:r>
              <a:rPr lang="tr-TR" dirty="0"/>
              <a:t> </a:t>
            </a:r>
            <a:r>
              <a:rPr lang="tr-TR" dirty="0" err="1"/>
              <a:t>Turkey</a:t>
            </a:r>
            <a:r>
              <a:rPr lang="tr-TR" dirty="0"/>
              <a:t>; </a:t>
            </a:r>
            <a:r>
              <a:rPr lang="tr-TR" dirty="0" err="1"/>
              <a:t>after</a:t>
            </a:r>
            <a:r>
              <a:rPr lang="tr-TR" dirty="0"/>
              <a:t> 1980 </a:t>
            </a:r>
            <a:r>
              <a:rPr lang="tr-TR" dirty="0" err="1"/>
              <a:t>remained</a:t>
            </a:r>
            <a:r>
              <a:rPr lang="tr-TR" dirty="0"/>
              <a:t> </a:t>
            </a:r>
            <a:r>
              <a:rPr lang="tr-TR" dirty="0" err="1"/>
              <a:t>below</a:t>
            </a:r>
            <a:r>
              <a:rPr lang="tr-TR" dirty="0"/>
              <a:t> </a:t>
            </a:r>
            <a:r>
              <a:rPr lang="tr-TR" dirty="0" err="1"/>
              <a:t>Turkey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3599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1A37CE-4B18-41C0-B3B5-51C79C6F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D4C638-BB49-4033-9CE7-9436F41A6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get</a:t>
            </a:r>
            <a:r>
              <a:rPr lang="tr-TR" dirty="0"/>
              <a:t> World </a:t>
            </a:r>
            <a:r>
              <a:rPr lang="tr-TR" dirty="0" err="1"/>
              <a:t>War</a:t>
            </a:r>
            <a:r>
              <a:rPr lang="tr-TR" dirty="0"/>
              <a:t> II a </a:t>
            </a:r>
            <a:r>
              <a:rPr lang="tr-TR" dirty="0" err="1"/>
              <a:t>point</a:t>
            </a:r>
            <a:r>
              <a:rPr lang="tr-TR" dirty="0"/>
              <a:t> of </a:t>
            </a:r>
            <a:r>
              <a:rPr lang="tr-TR" dirty="0" err="1"/>
              <a:t>comparision</a:t>
            </a:r>
            <a:r>
              <a:rPr lang="tr-TR" dirty="0"/>
              <a:t>, </a:t>
            </a:r>
            <a:r>
              <a:rPr lang="tr-TR" dirty="0" err="1"/>
              <a:t>Italy</a:t>
            </a:r>
            <a:r>
              <a:rPr lang="tr-TR" dirty="0"/>
              <a:t>, </a:t>
            </a:r>
            <a:r>
              <a:rPr lang="tr-TR" dirty="0" err="1"/>
              <a:t>Spain</a:t>
            </a:r>
            <a:r>
              <a:rPr lang="tr-TR" dirty="0"/>
              <a:t>, Japan, South </a:t>
            </a:r>
            <a:r>
              <a:rPr lang="tr-TR" dirty="0" err="1"/>
              <a:t>Korea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Hong Kong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shown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‘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miracle</a:t>
            </a:r>
            <a:r>
              <a:rPr lang="tr-TR" dirty="0"/>
              <a:t>’, </a:t>
            </a:r>
            <a:r>
              <a:rPr lang="tr-TR" dirty="0" err="1"/>
              <a:t>closing</a:t>
            </a:r>
            <a:r>
              <a:rPr lang="tr-TR" dirty="0"/>
              <a:t> </a:t>
            </a:r>
            <a:r>
              <a:rPr lang="tr-TR" dirty="0" err="1"/>
              <a:t>gap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an </a:t>
            </a:r>
            <a:r>
              <a:rPr lang="tr-TR" dirty="0" err="1"/>
              <a:t>around</a:t>
            </a:r>
            <a:r>
              <a:rPr lang="tr-TR" dirty="0"/>
              <a:t> 5 </a:t>
            </a:r>
            <a:r>
              <a:rPr lang="tr-TR" dirty="0" err="1"/>
              <a:t>percent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20- 30 </a:t>
            </a:r>
            <a:r>
              <a:rPr lang="tr-TR" dirty="0" err="1"/>
              <a:t>years</a:t>
            </a:r>
            <a:r>
              <a:rPr lang="tr-TR" dirty="0"/>
              <a:t>. </a:t>
            </a:r>
            <a:r>
              <a:rPr lang="tr-TR" dirty="0" err="1"/>
              <a:t>Turkey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not had </a:t>
            </a:r>
            <a:r>
              <a:rPr lang="tr-TR" dirty="0" err="1"/>
              <a:t>such</a:t>
            </a:r>
            <a:r>
              <a:rPr lang="tr-TR" dirty="0"/>
              <a:t> a </a:t>
            </a:r>
            <a:r>
              <a:rPr lang="tr-TR" dirty="0" err="1"/>
              <a:t>stable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of 20- 30 </a:t>
            </a:r>
            <a:r>
              <a:rPr lang="tr-TR" dirty="0" err="1"/>
              <a:t>years</a:t>
            </a:r>
            <a:r>
              <a:rPr lang="tr-TR" dirty="0"/>
              <a:t>. 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turn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 life </a:t>
            </a:r>
            <a:r>
              <a:rPr lang="tr-TR" dirty="0" err="1"/>
              <a:t>expectancy</a:t>
            </a:r>
            <a:r>
              <a:rPr lang="tr-TR" dirty="0"/>
              <a:t> at </a:t>
            </a:r>
            <a:r>
              <a:rPr lang="tr-TR" dirty="0" err="1"/>
              <a:t>birth</a:t>
            </a:r>
            <a:r>
              <a:rPr lang="tr-TR" dirty="0"/>
              <a:t>, it </a:t>
            </a:r>
            <a:r>
              <a:rPr lang="tr-TR" dirty="0" err="1"/>
              <a:t>was</a:t>
            </a:r>
            <a:r>
              <a:rPr lang="tr-TR" dirty="0"/>
              <a:t> 26- 27 </a:t>
            </a:r>
            <a:r>
              <a:rPr lang="tr-TR" dirty="0" err="1"/>
              <a:t>years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1820s,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44 </a:t>
            </a:r>
            <a:r>
              <a:rPr lang="tr-TR" dirty="0" err="1"/>
              <a:t>years</a:t>
            </a:r>
            <a:r>
              <a:rPr lang="tr-TR" dirty="0"/>
              <a:t> in 1950. </a:t>
            </a:r>
            <a:r>
              <a:rPr lang="tr-TR" dirty="0" err="1"/>
              <a:t>Than</a:t>
            </a:r>
            <a:r>
              <a:rPr lang="tr-TR" dirty="0"/>
              <a:t>, it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rapidly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1950,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reached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70-75 </a:t>
            </a:r>
            <a:r>
              <a:rPr lang="tr-TR" dirty="0" err="1"/>
              <a:t>years</a:t>
            </a:r>
            <a:r>
              <a:rPr lang="tr-TR" dirty="0"/>
              <a:t> in 2015. </a:t>
            </a:r>
            <a:r>
              <a:rPr lang="tr-TR" dirty="0" err="1"/>
              <a:t>Schooling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literacy</a:t>
            </a:r>
            <a:r>
              <a:rPr lang="tr-TR" dirty="0"/>
              <a:t> rate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1820 </a:t>
            </a:r>
            <a:r>
              <a:rPr lang="tr-TR" dirty="0" err="1"/>
              <a:t>and</a:t>
            </a:r>
            <a:r>
              <a:rPr lang="tr-TR" dirty="0"/>
              <a:t> 1914: </a:t>
            </a:r>
            <a:r>
              <a:rPr lang="tr-TR" dirty="0" err="1"/>
              <a:t>Slightly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10 </a:t>
            </a:r>
            <a:r>
              <a:rPr lang="tr-TR" dirty="0" err="1"/>
              <a:t>percent</a:t>
            </a:r>
            <a:r>
              <a:rPr lang="tr-TR" dirty="0"/>
              <a:t> of </a:t>
            </a:r>
            <a:r>
              <a:rPr lang="tr-TR" dirty="0" err="1"/>
              <a:t>population</a:t>
            </a:r>
            <a:r>
              <a:rPr lang="tr-TR" dirty="0"/>
              <a:t>. </a:t>
            </a:r>
            <a:r>
              <a:rPr lang="tr-TR" dirty="0" err="1"/>
              <a:t>Moreover</a:t>
            </a:r>
            <a:r>
              <a:rPr lang="tr-TR" dirty="0"/>
              <a:t>,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literate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lived</a:t>
            </a:r>
            <a:r>
              <a:rPr lang="tr-TR" dirty="0"/>
              <a:t> in urban </a:t>
            </a:r>
            <a:r>
              <a:rPr lang="tr-TR" dirty="0" err="1"/>
              <a:t>area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in </a:t>
            </a:r>
            <a:r>
              <a:rPr lang="tr-TR" dirty="0" err="1"/>
              <a:t>rural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portion</a:t>
            </a:r>
            <a:r>
              <a:rPr lang="tr-TR" dirty="0"/>
              <a:t> of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4594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DBB52B-2EE1-4DF3-8DD1-2C5DC56C1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509D01-24B2-45CE-B27C-283817006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Then</a:t>
            </a:r>
            <a:r>
              <a:rPr lang="tr-TR" dirty="0"/>
              <a:t>, it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observed</a:t>
            </a:r>
            <a:r>
              <a:rPr lang="tr-TR" dirty="0"/>
              <a:t> an </a:t>
            </a:r>
            <a:r>
              <a:rPr lang="tr-TR" dirty="0" err="1"/>
              <a:t>increase</a:t>
            </a:r>
            <a:r>
              <a:rPr lang="tr-TR" dirty="0"/>
              <a:t> in </a:t>
            </a:r>
            <a:r>
              <a:rPr lang="tr-TR" dirty="0" err="1"/>
              <a:t>overall</a:t>
            </a:r>
            <a:r>
              <a:rPr lang="tr-TR" dirty="0"/>
              <a:t> </a:t>
            </a:r>
            <a:r>
              <a:rPr lang="tr-TR" dirty="0" err="1"/>
              <a:t>literacy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33 </a:t>
            </a:r>
            <a:r>
              <a:rPr lang="tr-TR" dirty="0" err="1"/>
              <a:t>percent</a:t>
            </a:r>
            <a:r>
              <a:rPr lang="tr-TR" dirty="0"/>
              <a:t> in 1950, 68 </a:t>
            </a:r>
            <a:r>
              <a:rPr lang="tr-TR" dirty="0" err="1"/>
              <a:t>percent</a:t>
            </a:r>
            <a:r>
              <a:rPr lang="tr-TR" dirty="0"/>
              <a:t> in 1980, </a:t>
            </a:r>
            <a:r>
              <a:rPr lang="tr-TR" dirty="0" err="1"/>
              <a:t>and</a:t>
            </a:r>
            <a:r>
              <a:rPr lang="tr-TR" dirty="0"/>
              <a:t> 95 </a:t>
            </a:r>
            <a:r>
              <a:rPr lang="tr-TR" dirty="0" err="1"/>
              <a:t>percent</a:t>
            </a:r>
            <a:r>
              <a:rPr lang="tr-TR" dirty="0"/>
              <a:t> in 2015.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international</a:t>
            </a:r>
            <a:r>
              <a:rPr lang="tr-TR" dirty="0"/>
              <a:t> </a:t>
            </a:r>
            <a:r>
              <a:rPr lang="tr-TR" dirty="0" err="1"/>
              <a:t>comparisions</a:t>
            </a:r>
            <a:r>
              <a:rPr lang="tr-TR" dirty="0"/>
              <a:t>, </a:t>
            </a:r>
            <a:r>
              <a:rPr lang="tr-TR" dirty="0" err="1"/>
              <a:t>let</a:t>
            </a:r>
            <a:r>
              <a:rPr lang="tr-TR" dirty="0"/>
              <a:t> us </a:t>
            </a:r>
            <a:r>
              <a:rPr lang="tr-TR" dirty="0" err="1"/>
              <a:t>look</a:t>
            </a:r>
            <a:r>
              <a:rPr lang="tr-TR" dirty="0"/>
              <a:t> at </a:t>
            </a:r>
            <a:r>
              <a:rPr lang="tr-TR" dirty="0" err="1"/>
              <a:t>developing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: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schooling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1 </a:t>
            </a:r>
            <a:r>
              <a:rPr lang="tr-TR" dirty="0" err="1"/>
              <a:t>year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above</a:t>
            </a:r>
            <a:r>
              <a:rPr lang="tr-TR" dirty="0"/>
              <a:t> 15 </a:t>
            </a:r>
            <a:r>
              <a:rPr lang="tr-TR" dirty="0" err="1"/>
              <a:t>years</a:t>
            </a:r>
            <a:r>
              <a:rPr lang="tr-TR" dirty="0"/>
              <a:t> of </a:t>
            </a:r>
            <a:r>
              <a:rPr lang="tr-TR" dirty="0" err="1"/>
              <a:t>age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19th </a:t>
            </a:r>
            <a:r>
              <a:rPr lang="tr-TR" dirty="0" err="1"/>
              <a:t>century</a:t>
            </a:r>
            <a:r>
              <a:rPr lang="tr-TR" dirty="0"/>
              <a:t>, </a:t>
            </a:r>
            <a:r>
              <a:rPr lang="tr-TR" dirty="0" err="1"/>
              <a:t>reached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1,5 </a:t>
            </a:r>
            <a:r>
              <a:rPr lang="tr-TR" dirty="0" err="1"/>
              <a:t>years</a:t>
            </a:r>
            <a:r>
              <a:rPr lang="tr-TR" dirty="0"/>
              <a:t> in 1950. </a:t>
            </a:r>
            <a:r>
              <a:rPr lang="tr-TR" dirty="0" err="1"/>
              <a:t>It</a:t>
            </a:r>
            <a:r>
              <a:rPr lang="tr-TR" dirty="0"/>
              <a:t> has </a:t>
            </a:r>
            <a:r>
              <a:rPr lang="tr-TR" dirty="0" err="1"/>
              <a:t>reached</a:t>
            </a:r>
            <a:r>
              <a:rPr lang="tr-TR" dirty="0"/>
              <a:t> 7 </a:t>
            </a:r>
            <a:r>
              <a:rPr lang="tr-TR" dirty="0" err="1"/>
              <a:t>years</a:t>
            </a:r>
            <a:r>
              <a:rPr lang="tr-TR" dirty="0"/>
              <a:t> in   2015. </a:t>
            </a:r>
            <a:r>
              <a:rPr lang="tr-TR" dirty="0" err="1"/>
              <a:t>Turkey’s</a:t>
            </a:r>
            <a:r>
              <a:rPr lang="tr-TR" dirty="0"/>
              <a:t> </a:t>
            </a:r>
            <a:r>
              <a:rPr lang="tr-TR" dirty="0" err="1"/>
              <a:t>poor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in </a:t>
            </a:r>
            <a:r>
              <a:rPr lang="tr-TR" dirty="0" err="1"/>
              <a:t>education</a:t>
            </a:r>
            <a:r>
              <a:rPr lang="tr-TR" dirty="0"/>
              <a:t> has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, but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is </a:t>
            </a:r>
            <a:r>
              <a:rPr lang="tr-TR" dirty="0" err="1"/>
              <a:t>gender</a:t>
            </a:r>
            <a:r>
              <a:rPr lang="tr-TR" dirty="0"/>
              <a:t> </a:t>
            </a:r>
            <a:r>
              <a:rPr lang="tr-TR" dirty="0" err="1"/>
              <a:t>inequality</a:t>
            </a:r>
            <a:r>
              <a:rPr lang="tr-TR" dirty="0"/>
              <a:t>,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regional</a:t>
            </a:r>
            <a:r>
              <a:rPr lang="tr-TR" dirty="0"/>
              <a:t> </a:t>
            </a:r>
            <a:r>
              <a:rPr lang="tr-TR" dirty="0" err="1"/>
              <a:t>inequalities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 of </a:t>
            </a:r>
            <a:r>
              <a:rPr lang="tr-TR" dirty="0" err="1"/>
              <a:t>income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7425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8EA9ED-5B4C-4061-83E0-1A4F85DD8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B1114A-76EC-4546-9027-1BE76C431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literature</a:t>
            </a:r>
            <a:r>
              <a:rPr lang="tr-TR" dirty="0"/>
              <a:t> is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in </a:t>
            </a:r>
            <a:r>
              <a:rPr lang="tr-TR" dirty="0" err="1"/>
              <a:t>productivity</a:t>
            </a:r>
            <a:r>
              <a:rPr lang="tr-TR" dirty="0"/>
              <a:t>,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capital</a:t>
            </a:r>
            <a:r>
              <a:rPr lang="tr-TR" dirty="0"/>
              <a:t>,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capital</a:t>
            </a:r>
            <a:r>
              <a:rPr lang="tr-TR" dirty="0"/>
              <a:t>, </a:t>
            </a:r>
            <a:r>
              <a:rPr lang="tr-TR" dirty="0" err="1"/>
              <a:t>technology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organizational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proximate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’. </a:t>
            </a:r>
            <a:r>
              <a:rPr lang="tr-TR" dirty="0" err="1"/>
              <a:t>Recently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talking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deeper</a:t>
            </a:r>
            <a:r>
              <a:rPr lang="tr-TR" dirty="0"/>
              <a:t> </a:t>
            </a:r>
            <a:r>
              <a:rPr lang="tr-TR" dirty="0" err="1"/>
              <a:t>determinants</a:t>
            </a:r>
            <a:r>
              <a:rPr lang="tr-TR" dirty="0"/>
              <a:t>’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social</a:t>
            </a:r>
            <a:r>
              <a:rPr lang="tr-TR" dirty="0"/>
              <a:t>,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supporting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proximate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. Since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 </a:t>
            </a:r>
            <a:r>
              <a:rPr lang="tr-TR" dirty="0" err="1"/>
              <a:t>international</a:t>
            </a:r>
            <a:r>
              <a:rPr lang="tr-TR" dirty="0"/>
              <a:t> </a:t>
            </a:r>
            <a:r>
              <a:rPr lang="tr-TR" dirty="0" err="1"/>
              <a:t>variation</a:t>
            </a:r>
            <a:r>
              <a:rPr lang="tr-TR" dirty="0"/>
              <a:t> in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capita</a:t>
            </a:r>
            <a:r>
              <a:rPr lang="tr-TR" dirty="0"/>
              <a:t> </a:t>
            </a:r>
            <a:r>
              <a:rPr lang="tr-TR" dirty="0" err="1"/>
              <a:t>income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answer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resource</a:t>
            </a:r>
            <a:r>
              <a:rPr lang="tr-TR" dirty="0"/>
              <a:t> </a:t>
            </a:r>
            <a:r>
              <a:rPr lang="tr-TR" dirty="0" err="1"/>
              <a:t>endowment</a:t>
            </a:r>
            <a:r>
              <a:rPr lang="tr-TR" dirty="0"/>
              <a:t>, </a:t>
            </a:r>
            <a:r>
              <a:rPr lang="tr-TR" dirty="0" err="1"/>
              <a:t>geography</a:t>
            </a:r>
            <a:r>
              <a:rPr lang="tr-TR" dirty="0"/>
              <a:t>, </a:t>
            </a:r>
            <a:r>
              <a:rPr lang="tr-TR" dirty="0" err="1"/>
              <a:t>culture</a:t>
            </a:r>
            <a:r>
              <a:rPr lang="tr-TR" dirty="0"/>
              <a:t>, </a:t>
            </a:r>
            <a:r>
              <a:rPr lang="tr-TR" dirty="0" err="1"/>
              <a:t>education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institutions</a:t>
            </a:r>
            <a:r>
              <a:rPr lang="tr-TR" dirty="0"/>
              <a:t>.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, </a:t>
            </a:r>
            <a:r>
              <a:rPr lang="tr-TR" dirty="0" err="1"/>
              <a:t>institutions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distinct</a:t>
            </a:r>
            <a:r>
              <a:rPr lang="tr-TR" dirty="0"/>
              <a:t> </a:t>
            </a:r>
            <a:r>
              <a:rPr lang="tr-TR" dirty="0" err="1"/>
              <a:t>future</a:t>
            </a:r>
            <a:r>
              <a:rPr lang="tr-TR" dirty="0"/>
              <a:t>: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of a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enforcement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964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8C625D4-22CC-4264-A2C5-4F375FF12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</a:t>
            </a:r>
            <a:r>
              <a:rPr lang="tr-TR" sz="3200" dirty="0" err="1"/>
              <a:t>Week</a:t>
            </a:r>
            <a:r>
              <a:rPr lang="tr-TR" sz="3200" dirty="0"/>
              <a:t> 3, 8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0EDE87-9FA0-4A66-A8A4-288091B23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Recently</a:t>
            </a:r>
            <a:r>
              <a:rPr lang="tr-TR" dirty="0"/>
              <a:t>, </a:t>
            </a:r>
            <a:r>
              <a:rPr lang="tr-TR" dirty="0" err="1"/>
              <a:t>researches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shown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researches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innovations</a:t>
            </a:r>
            <a:r>
              <a:rPr lang="tr-TR" dirty="0"/>
              <a:t> </a:t>
            </a:r>
            <a:r>
              <a:rPr lang="tr-TR" dirty="0" err="1"/>
              <a:t>lead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productivity</a:t>
            </a:r>
            <a:r>
              <a:rPr lang="tr-TR" dirty="0"/>
              <a:t> can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emerge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institutions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enforcement</a:t>
            </a:r>
            <a:r>
              <a:rPr lang="tr-TR" dirty="0"/>
              <a:t> in a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encourage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. </a:t>
            </a:r>
            <a:r>
              <a:rPr lang="tr-TR" dirty="0" err="1"/>
              <a:t>Some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; </a:t>
            </a:r>
            <a:r>
              <a:rPr lang="tr-TR" dirty="0" err="1"/>
              <a:t>laws</a:t>
            </a:r>
            <a:r>
              <a:rPr lang="tr-TR" dirty="0"/>
              <a:t> </a:t>
            </a:r>
            <a:r>
              <a:rPr lang="tr-TR" dirty="0" err="1"/>
              <a:t>supporting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, </a:t>
            </a:r>
            <a:r>
              <a:rPr lang="tr-TR" dirty="0" err="1"/>
              <a:t>investment</a:t>
            </a:r>
            <a:r>
              <a:rPr lang="tr-TR" dirty="0"/>
              <a:t>, </a:t>
            </a:r>
            <a:r>
              <a:rPr lang="tr-TR" dirty="0" err="1"/>
              <a:t>equality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opening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broader</a:t>
            </a:r>
            <a:r>
              <a:rPr lang="tr-TR" dirty="0"/>
              <a:t> </a:t>
            </a:r>
            <a:r>
              <a:rPr lang="tr-TR" dirty="0" err="1"/>
              <a:t>sections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role of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begins</a:t>
            </a:r>
            <a:r>
              <a:rPr lang="tr-TR" dirty="0"/>
              <a:t> here. Britain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industrialized</a:t>
            </a:r>
            <a:r>
              <a:rPr lang="tr-TR" dirty="0"/>
              <a:t> in Europe </a:t>
            </a:r>
            <a:r>
              <a:rPr lang="tr-TR" dirty="0" err="1"/>
              <a:t>have</a:t>
            </a:r>
            <a:r>
              <a:rPr lang="tr-TR" dirty="0"/>
              <a:t> had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actions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19th </a:t>
            </a:r>
            <a:r>
              <a:rPr lang="tr-TR" dirty="0" err="1"/>
              <a:t>century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: Security, </a:t>
            </a:r>
            <a:r>
              <a:rPr lang="tr-TR" dirty="0" err="1"/>
              <a:t>enforcing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/>
              <a:t>contracts</a:t>
            </a:r>
            <a:r>
              <a:rPr lang="tr-TR" dirty="0"/>
              <a:t>, </a:t>
            </a:r>
            <a:r>
              <a:rPr lang="tr-TR" dirty="0" err="1"/>
              <a:t>supporting</a:t>
            </a:r>
            <a:r>
              <a:rPr lang="tr-TR" dirty="0"/>
              <a:t> </a:t>
            </a:r>
            <a:r>
              <a:rPr lang="tr-TR" dirty="0" err="1"/>
              <a:t>markets</a:t>
            </a:r>
            <a:r>
              <a:rPr lang="tr-TR" dirty="0"/>
              <a:t>, </a:t>
            </a:r>
            <a:r>
              <a:rPr lang="tr-TR" dirty="0" err="1"/>
              <a:t>long</a:t>
            </a:r>
            <a:r>
              <a:rPr lang="tr-TR" dirty="0"/>
              <a:t>- </a:t>
            </a:r>
            <a:r>
              <a:rPr lang="tr-TR" dirty="0" err="1"/>
              <a:t>distance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 (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pirates</a:t>
            </a:r>
            <a:r>
              <a:rPr lang="tr-TR" dirty="0"/>
              <a:t>!, </a:t>
            </a:r>
            <a:r>
              <a:rPr lang="tr-TR" dirty="0" err="1"/>
              <a:t>examples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today</a:t>
            </a:r>
            <a:r>
              <a:rPr lang="tr-TR" dirty="0"/>
              <a:t>), in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</a:t>
            </a:r>
            <a:r>
              <a:rPr lang="tr-TR" dirty="0" err="1"/>
              <a:t>protecting</a:t>
            </a:r>
            <a:r>
              <a:rPr lang="tr-TR" dirty="0"/>
              <a:t> </a:t>
            </a:r>
            <a:r>
              <a:rPr lang="tr-TR" dirty="0" err="1"/>
              <a:t>domestic</a:t>
            </a:r>
            <a:r>
              <a:rPr lang="tr-TR" dirty="0"/>
              <a:t> market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62324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1044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Turkish Economy, Eco 403</vt:lpstr>
      <vt:lpstr>Turkish Economy, Eco 403, Week 3, 1</vt:lpstr>
      <vt:lpstr>Turkish Economy, Eco 403, Week 3,2</vt:lpstr>
      <vt:lpstr>Turkish Economy, Eco 403, Week 3, 3</vt:lpstr>
      <vt:lpstr>Turkish Economy, Eco 403, Week 3, 4</vt:lpstr>
      <vt:lpstr>Turkish Economy, Eco 403, Week 3, 5</vt:lpstr>
      <vt:lpstr>Turkish Economy, Eco 403, Week 3, 6</vt:lpstr>
      <vt:lpstr>Turkish Economy, Eco 403, Week 3, 7</vt:lpstr>
      <vt:lpstr>Turkish Economy, Eco 403, Week 3,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Turkish Economy, Eco 403</dc:title>
  <dc:creator>Mahir Fisunoğlu</dc:creator>
  <cp:lastModifiedBy>Mahir Fisunoğlu</cp:lastModifiedBy>
  <cp:revision>43</cp:revision>
  <dcterms:created xsi:type="dcterms:W3CDTF">2021-10-17T19:11:01Z</dcterms:created>
  <dcterms:modified xsi:type="dcterms:W3CDTF">2024-10-21T19:16:54Z</dcterms:modified>
</cp:coreProperties>
</file>