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5B3C1E6-9907-494A-96F6-24E711ABB6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887963E-5680-4700-B817-5BA8D3B4E8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8228BA-1724-445F-93DF-981550521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CD47D0-5A7D-4A9E-9ED0-6E8B4A33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594B20-5576-4B55-A89C-DABDAAFF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83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40C59A-E098-426F-99B0-45AA55DC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25145FC-5036-49FB-818C-39EECBA64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2CE2D1C-2403-4E46-914A-BD3AAF513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3F1B10F-CC14-4E2F-A03D-EF585A59B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D506DF-308A-433F-B061-F39A27D24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46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F3FCBEC-52B3-4DC5-954E-9EB0E6C4B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E0F42B0-C6AF-4977-9C44-536B8373D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53B028F-166E-476E-A03C-8A8F5DD8C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824989-BFC7-4C2B-8210-3F1BD610A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FD8B1F-9C9C-44CD-9797-4ACEA2605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76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C43EA8-A328-4FA2-8227-4C09596A9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C717C9-E44D-4716-A068-A406E8D43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D8DEA4-A1C6-48BD-9489-12098DAC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1B2898-633D-4EC0-9953-74DEC3D2D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7C28567-8D26-4377-A2E5-4DF9F835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14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2186CE-173C-49EC-B607-1482DA6F8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2B6E3E-792F-4ACD-9DEE-0D0D9502A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5F1F12-D6C7-4BA9-96E0-39B316613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3AF5C4-A8C7-42EB-8D4A-C013EC280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7F8938-C84C-48C6-A601-23D9D1726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45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A803BD-7DD7-4C64-BAA3-0D3756697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F63B60-FC84-44D6-8FF6-BEE7D7B55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4C0C5B4-527A-40A6-94C5-86613C1A2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CC945A1-9E6B-4D94-B1B4-2C299196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E3218ED-3136-465E-8207-791024A92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5BE8E3D-54C1-4F0D-8A65-DE1542EA1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074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B10277-CBD8-4024-BAC1-3099BD78B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3E9FD18-6172-46ED-AE41-884DCD360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38FB42B-F534-4CEE-8BCD-52B619FBB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A63B849-6BC4-4974-9CDF-04F571396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BB6ACE4-0F98-4DA3-90E2-4EB4F345C9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FE7AC86-4CC7-4B44-B08B-DA70F7A2C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26AA85D-8D9E-447C-82B8-946D289A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471B1DE-6856-4F4E-AE68-CE4D9A793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60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7766170-68C5-4C98-9324-1079664A3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1FE19E6-DBE8-4143-A71D-F74679FB7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9416F30-050A-47E0-93B0-1686E5686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BCCD559-6497-4D54-BBA5-D7CE8274F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20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4948D89-53FB-4701-8C57-3686F4831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7036ADE-3E5F-4BEE-A951-FE7A2193B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263A8DB-31ED-49DD-BC60-7ACF8F522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974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8C51A46-1743-44F8-B0AF-7B3A2E97C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C6601D-6780-4ED1-AE2A-81C2F0469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941A003-547E-4953-8B44-866F4BA4A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ADF6520-7655-4D5C-9A13-F29E59B32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E69167-7E10-4336-BB6E-A6EAAB259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4CA006D-7A87-4A3E-AC88-357899EE6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1296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2199B6-B38B-4C70-AB16-90A089FC9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38BCACD-5770-45B4-8DAB-C958B1C68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D5A3744-43D8-4103-B540-D28B016C0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6EB71A3-5BB9-413A-B108-799931F88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5232F38-E4E2-4AAF-A532-BBF5F805F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52F3041-CBA6-453C-811A-1FEE9C4E8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27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19D9F96-49B9-414C-B8FC-3F23E04CA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008D2FA-20AD-4B1C-A944-15D4C28DF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3419AE-B515-45C8-8E27-D3A5624D10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B70A5-1456-4FCE-83A3-55C3E3841E84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58E594-1EBB-49EC-8413-FC9FA290E6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A890522-72C8-4AD2-BCD1-949E54B7D1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3D03E-B178-45FE-894E-1A9234C275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07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B66C0E-43CD-44EA-841D-25E3CCA977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: A </a:t>
            </a:r>
            <a:r>
              <a:rPr lang="tr-TR" sz="3200" dirty="0" err="1"/>
              <a:t>Short</a:t>
            </a:r>
            <a:r>
              <a:rPr lang="tr-TR" sz="3200" dirty="0"/>
              <a:t> </a:t>
            </a:r>
            <a:r>
              <a:rPr lang="tr-TR" sz="3200" dirty="0" err="1"/>
              <a:t>Overview</a:t>
            </a:r>
            <a:endParaRPr lang="tr-TR" sz="32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C13987A-27BA-40AE-9F2B-1226EFACFC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Mahir Fisunoğlu</a:t>
            </a:r>
          </a:p>
          <a:p>
            <a:r>
              <a:rPr lang="tr-TR" dirty="0" err="1"/>
              <a:t>October</a:t>
            </a:r>
            <a:r>
              <a:rPr lang="tr-TR" dirty="0"/>
              <a:t> 05- 12,2021</a:t>
            </a:r>
          </a:p>
        </p:txBody>
      </p:sp>
    </p:spTree>
    <p:extLst>
      <p:ext uri="{BB962C8B-B14F-4D97-AF65-F5344CB8AC3E}">
        <p14:creationId xmlns:p14="http://schemas.microsoft.com/office/powerpoint/2010/main" val="2384762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EE8F04-4E89-4CB3-8281-919365CB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8951C2-A403-456C-A12D-9BB050AC7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Kalkınma planlarında 15 yıllık perspektif ve Avrupa Ekonomik Topluluğu.</a:t>
            </a:r>
          </a:p>
          <a:p>
            <a:r>
              <a:rPr lang="tr-TR" dirty="0">
                <a:latin typeface="+mj-lt"/>
              </a:rPr>
              <a:t>İthal ikameci planlama anlayışı.</a:t>
            </a:r>
          </a:p>
          <a:p>
            <a:r>
              <a:rPr lang="tr-TR" dirty="0">
                <a:latin typeface="+mj-lt"/>
              </a:rPr>
              <a:t>Birinci Beş Yıllık Plan (1963- 1967) Hedef: Yılda ortalama yüzde 7 büyüme, bölgesel planlama, vergi düzenlemeleri, fiyatlama politikaları, işsizlik sigortası kurulması, tarım işçileri ve çiftçilerin sosyal güvenlik kapsamına alınması.</a:t>
            </a:r>
          </a:p>
          <a:p>
            <a:r>
              <a:rPr lang="tr-TR" dirty="0">
                <a:latin typeface="+mj-lt"/>
              </a:rPr>
              <a:t>Tarım, madencilik, imalat sanayi, enerji ve ulaştırmada hedefler.</a:t>
            </a:r>
          </a:p>
          <a:p>
            <a:r>
              <a:rPr lang="tr-TR" dirty="0">
                <a:latin typeface="+mj-lt"/>
              </a:rPr>
              <a:t>Sanayileşme konusunun ön plana çıkması, fakat, sanayileşmenin niteliğinin net olarak ortaya konulamaması (örneğin Devrim otomobili).</a:t>
            </a:r>
          </a:p>
        </p:txBody>
      </p:sp>
    </p:spTree>
    <p:extLst>
      <p:ext uri="{BB962C8B-B14F-4D97-AF65-F5344CB8AC3E}">
        <p14:creationId xmlns:p14="http://schemas.microsoft.com/office/powerpoint/2010/main" val="190993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9A9B29-28AD-44DA-AF80-5799A3C4E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EC4D69-8C89-49ED-B483-7EE835128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+mj-lt"/>
              </a:rPr>
              <a:t>İkinci Beş Yıllık Kalkınma Planı (1968- 1972)</a:t>
            </a:r>
          </a:p>
          <a:p>
            <a:r>
              <a:rPr lang="tr-TR" dirty="0">
                <a:latin typeface="+mj-lt"/>
              </a:rPr>
              <a:t>Yılda ortalama yüzde 7 büyüme hedefine devam, istihdamın arttırılması, tasarrufların arttırılması, ekonominin dışa bağımlılığının azaltılması, kentleşme, sanayi sektörünün sürükleyiciliği, kamu kesiminin ara ve yatırım malları üretmesi, özel kesimin dayanıklı tüketim mallarında yerli üretiminin sağlaması. </a:t>
            </a:r>
          </a:p>
          <a:p>
            <a:r>
              <a:rPr lang="tr-TR" dirty="0">
                <a:latin typeface="+mj-lt"/>
              </a:rPr>
              <a:t>Üçüncü Beş Yıllık Kalkınma Planı (1973- 1977)</a:t>
            </a:r>
          </a:p>
          <a:p>
            <a:r>
              <a:rPr lang="tr-TR" dirty="0">
                <a:latin typeface="+mj-lt"/>
              </a:rPr>
              <a:t>Yeni uzun dönem perspektifi.</a:t>
            </a:r>
          </a:p>
          <a:p>
            <a:r>
              <a:rPr lang="tr-TR" dirty="0">
                <a:latin typeface="+mj-lt"/>
              </a:rPr>
              <a:t>a) AET için rekabete hazırlanma (1995 yılında AET ülkelerinden birisinin 1970lerdeki gelir düzeyi ve ekonomik yapısına ulaşma), 1970 Katma Protokol.</a:t>
            </a:r>
          </a:p>
        </p:txBody>
      </p:sp>
    </p:spTree>
    <p:extLst>
      <p:ext uri="{BB962C8B-B14F-4D97-AF65-F5344CB8AC3E}">
        <p14:creationId xmlns:p14="http://schemas.microsoft.com/office/powerpoint/2010/main" val="3898421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FA1DCBB-93B6-4B51-BD62-D01BBAEC8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Ekonomisi- 11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9779A4-770E-4549-9E74-874F5267D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+mj-lt"/>
              </a:rPr>
              <a:t>b) Sınai üretim yapısının değişmesi.</a:t>
            </a:r>
          </a:p>
          <a:p>
            <a:r>
              <a:rPr lang="tr-TR" dirty="0">
                <a:latin typeface="+mj-lt"/>
              </a:rPr>
              <a:t>c) Toprak reformu.</a:t>
            </a:r>
          </a:p>
          <a:p>
            <a:r>
              <a:rPr lang="tr-TR" dirty="0">
                <a:latin typeface="+mj-lt"/>
              </a:rPr>
              <a:t>d) Tasarruf oranlarının yüzde 24,5’a yükseltilmesi.</a:t>
            </a:r>
          </a:p>
          <a:p>
            <a:r>
              <a:rPr lang="tr-TR" dirty="0">
                <a:latin typeface="+mj-lt"/>
              </a:rPr>
              <a:t>e)Kıbrıs Barış Harekatı ve petrol fiyatları.</a:t>
            </a:r>
          </a:p>
          <a:p>
            <a:r>
              <a:rPr lang="tr-TR" dirty="0">
                <a:latin typeface="+mj-lt"/>
              </a:rPr>
              <a:t>f) Siyasi durum.</a:t>
            </a:r>
          </a:p>
          <a:p>
            <a:r>
              <a:rPr lang="tr-TR" dirty="0">
                <a:latin typeface="+mj-lt"/>
              </a:rPr>
              <a:t>g) Dövize Çevrilebilir Mevduat ve devalüasyon.</a:t>
            </a:r>
          </a:p>
          <a:p>
            <a:r>
              <a:rPr lang="tr-TR" dirty="0">
                <a:latin typeface="+mj-lt"/>
              </a:rPr>
              <a:t>Dördüncü Beş Yıllık Kalkınma Planı (1979- 1983) </a:t>
            </a:r>
          </a:p>
          <a:p>
            <a:r>
              <a:rPr lang="tr-TR" dirty="0">
                <a:latin typeface="+mj-lt"/>
              </a:rPr>
              <a:t>a) Hızlı büyüme için kamu yatırımları, KİT’ler ve </a:t>
            </a:r>
            <a:r>
              <a:rPr lang="tr-TR" dirty="0" err="1">
                <a:latin typeface="+mj-lt"/>
              </a:rPr>
              <a:t>SAN’lı</a:t>
            </a:r>
            <a:r>
              <a:rPr lang="tr-TR" dirty="0">
                <a:latin typeface="+mj-lt"/>
              </a:rPr>
              <a:t> şirketler.</a:t>
            </a:r>
          </a:p>
          <a:p>
            <a:r>
              <a:rPr lang="tr-TR" dirty="0">
                <a:latin typeface="+mj-lt"/>
              </a:rPr>
              <a:t>b) İthal ikamesi.</a:t>
            </a:r>
          </a:p>
          <a:p>
            <a:r>
              <a:rPr lang="tr-TR" dirty="0">
                <a:latin typeface="+mj-lt"/>
              </a:rPr>
              <a:t>c) Dışa açılma amacı.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6434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4D063E-31A6-4637-83FD-8B8C701A3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Ekonomisi- 12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545DC7-7195-4748-97F2-4A0E55FF4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05" y="1759637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tr-TR" dirty="0">
                <a:latin typeface="+mj-lt"/>
              </a:rPr>
              <a:t>d) AET’ye üyelik amacı.</a:t>
            </a:r>
          </a:p>
          <a:p>
            <a:r>
              <a:rPr lang="tr-TR" dirty="0">
                <a:latin typeface="+mj-lt"/>
              </a:rPr>
              <a:t>e) İktisadi kriz, 24 Ocak 1980 Kararları ve 12 Eylül.</a:t>
            </a:r>
          </a:p>
          <a:p>
            <a:r>
              <a:rPr lang="tr-TR" dirty="0">
                <a:latin typeface="+mj-lt"/>
              </a:rPr>
              <a:t>İlk üç plan döneminin genel değerlemesi:</a:t>
            </a:r>
          </a:p>
          <a:p>
            <a:r>
              <a:rPr lang="tr-TR" dirty="0">
                <a:latin typeface="+mj-lt"/>
              </a:rPr>
              <a:t>a)Para ve kredi genişlemesi (Hazine, KİT ve özel kesim 1963- 1978 artış hızı ortalama yıllık yüzde 40- özellikle 1973 sonrası hızlı artış, ancak kredilerin yarısı ticaret kesimini, yüzde 10’u kamu kesimine).</a:t>
            </a:r>
          </a:p>
          <a:p>
            <a:r>
              <a:rPr lang="tr-TR" dirty="0">
                <a:latin typeface="+mj-lt"/>
              </a:rPr>
              <a:t>b) Ortalama büyüme hızı: Birinci Planda yılda ortalama yüzde 6-7, İkinci Plan döneminde yılda ortalama yüzde 5, Üçüncü Plan döneminde yüzde 3-4.</a:t>
            </a:r>
          </a:p>
          <a:p>
            <a:r>
              <a:rPr lang="tr-TR" dirty="0">
                <a:latin typeface="+mj-lt"/>
              </a:rPr>
              <a:t>c) Dış ödemeler dengesinde bozulma (Özellikle Üçüncü Plan döneminde).</a:t>
            </a:r>
          </a:p>
        </p:txBody>
      </p:sp>
    </p:spTree>
    <p:extLst>
      <p:ext uri="{BB962C8B-B14F-4D97-AF65-F5344CB8AC3E}">
        <p14:creationId xmlns:p14="http://schemas.microsoft.com/office/powerpoint/2010/main" val="2856365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9F9371-F1B4-4532-A741-92B9BD26E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Ekonomisi- 13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F5A0D2-8469-4E8E-9B02-8D5DA6184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1980 sonrası: İthal ikameci politikalardan ihracata dayalı büyüme politikası.</a:t>
            </a:r>
          </a:p>
          <a:p>
            <a:r>
              <a:rPr lang="tr-TR" dirty="0">
                <a:latin typeface="+mj-lt"/>
              </a:rPr>
              <a:t>1980’ler, IMF ve Dünya Bankası yılları</a:t>
            </a:r>
          </a:p>
          <a:p>
            <a:r>
              <a:rPr lang="tr-TR" dirty="0">
                <a:latin typeface="+mj-lt"/>
              </a:rPr>
              <a:t>a) Fiyatlama politikaları (Mal ve hizmet piyasaları, İşgücü ve sermaye piyasaları, Faiz oranları, Döviz kuru (yine devalüasyon).</a:t>
            </a:r>
          </a:p>
          <a:p>
            <a:r>
              <a:rPr lang="tr-TR" dirty="0">
                <a:latin typeface="+mj-lt"/>
              </a:rPr>
              <a:t>b)Dışa açılma süreci (İhracat, ihracat teşvikleri ve vergi iadeleri).</a:t>
            </a:r>
          </a:p>
          <a:p>
            <a:r>
              <a:rPr lang="tr-TR" dirty="0">
                <a:latin typeface="+mj-lt"/>
              </a:rPr>
              <a:t>c) Yabancı sermaye beklentisi.</a:t>
            </a:r>
          </a:p>
          <a:p>
            <a:r>
              <a:rPr lang="tr-TR" dirty="0">
                <a:latin typeface="+mj-lt"/>
              </a:rPr>
              <a:t>d) Kamu kesiminin küçültülme politikaları.</a:t>
            </a:r>
          </a:p>
          <a:p>
            <a:r>
              <a:rPr lang="tr-TR" dirty="0">
                <a:latin typeface="+mj-lt"/>
              </a:rPr>
              <a:t>e) Para politikası, 32 Sayılı Kararname.</a:t>
            </a:r>
          </a:p>
        </p:txBody>
      </p:sp>
    </p:spTree>
    <p:extLst>
      <p:ext uri="{BB962C8B-B14F-4D97-AF65-F5344CB8AC3E}">
        <p14:creationId xmlns:p14="http://schemas.microsoft.com/office/powerpoint/2010/main" val="972764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1CC009-1217-40F8-A19B-555AF8921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Ekonomisi- 14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1A9D9C-6A87-40B7-B34B-5F739AA7C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+mj-lt"/>
              </a:rPr>
              <a:t>1990’lar: Zor yıllar</a:t>
            </a:r>
          </a:p>
          <a:p>
            <a:r>
              <a:rPr lang="tr-TR" dirty="0">
                <a:latin typeface="+mj-lt"/>
              </a:rPr>
              <a:t>Devalüasyon Oranı    Enflasyon Oranı    Yıllık Faiz Oranı</a:t>
            </a:r>
          </a:p>
          <a:p>
            <a:r>
              <a:rPr lang="tr-TR" dirty="0">
                <a:latin typeface="+mj-lt"/>
              </a:rPr>
              <a:t>1980               144                            115                     33</a:t>
            </a:r>
          </a:p>
          <a:p>
            <a:r>
              <a:rPr lang="tr-TR" dirty="0">
                <a:latin typeface="+mj-lt"/>
              </a:rPr>
              <a:t>1985                 42                              45                      55</a:t>
            </a:r>
          </a:p>
          <a:p>
            <a:r>
              <a:rPr lang="tr-TR" dirty="0">
                <a:latin typeface="+mj-lt"/>
              </a:rPr>
              <a:t>1990                 23                              60                      59</a:t>
            </a:r>
          </a:p>
          <a:p>
            <a:r>
              <a:rPr lang="tr-TR" dirty="0">
                <a:latin typeface="+mj-lt"/>
              </a:rPr>
              <a:t>1995                 54                              94                      92</a:t>
            </a:r>
          </a:p>
          <a:p>
            <a:r>
              <a:rPr lang="tr-TR" dirty="0">
                <a:latin typeface="+mj-lt"/>
              </a:rPr>
              <a:t>2000                 49                              55                      38</a:t>
            </a:r>
          </a:p>
          <a:p>
            <a:r>
              <a:rPr lang="tr-TR" dirty="0">
                <a:latin typeface="+mj-lt"/>
              </a:rPr>
              <a:t>2001                 97                              54                      38</a:t>
            </a:r>
          </a:p>
          <a:p>
            <a:r>
              <a:rPr lang="tr-TR" dirty="0">
                <a:latin typeface="+mj-lt"/>
              </a:rPr>
              <a:t>2002                 23                              45                      54</a:t>
            </a:r>
          </a:p>
          <a:p>
            <a:r>
              <a:rPr lang="tr-TR" dirty="0">
                <a:latin typeface="+mj-lt"/>
              </a:rPr>
              <a:t>Kepenek,2012, s. 237.</a:t>
            </a:r>
          </a:p>
        </p:txBody>
      </p:sp>
    </p:spTree>
    <p:extLst>
      <p:ext uri="{BB962C8B-B14F-4D97-AF65-F5344CB8AC3E}">
        <p14:creationId xmlns:p14="http://schemas.microsoft.com/office/powerpoint/2010/main" val="3952468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1869C9-58DB-423F-A35C-04288B26C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Ekonomisi- 15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9A8129-F304-42BE-884E-39057F4E2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1990’lar ve 2000’lerin ilk yılları</a:t>
            </a:r>
          </a:p>
          <a:p>
            <a:r>
              <a:rPr lang="tr-TR" dirty="0">
                <a:latin typeface="+mj-lt"/>
              </a:rPr>
              <a:t>a) 1994 Krizi, sonuçsuz kalan IMF Anlaşmaları.</a:t>
            </a:r>
          </a:p>
          <a:p>
            <a:r>
              <a:rPr lang="tr-TR" dirty="0">
                <a:latin typeface="+mj-lt"/>
              </a:rPr>
              <a:t>b) Özelleştirmeler.</a:t>
            </a:r>
          </a:p>
          <a:p>
            <a:r>
              <a:rPr lang="tr-TR" dirty="0">
                <a:latin typeface="+mj-lt"/>
              </a:rPr>
              <a:t>c) Sonuçsuz kalan Merkez Bankası- Hazine Anlaşması.</a:t>
            </a:r>
          </a:p>
          <a:p>
            <a:r>
              <a:rPr lang="tr-TR" dirty="0">
                <a:latin typeface="+mj-lt"/>
              </a:rPr>
              <a:t>d) Sermaye hareketlerinin serbestleşmesi/portföy yatırımları.</a:t>
            </a:r>
          </a:p>
          <a:p>
            <a:r>
              <a:rPr lang="tr-TR" dirty="0">
                <a:latin typeface="+mj-lt"/>
              </a:rPr>
              <a:t>e) GSYH içinde dış borçların yüzde 45’ye (2000), iç borçların yüzde 22’ye (2000) yükselmesi</a:t>
            </a:r>
            <a:endParaRPr lang="tr-TR" dirty="0"/>
          </a:p>
          <a:p>
            <a:r>
              <a:rPr lang="tr-TR" dirty="0">
                <a:latin typeface="+mj-lt"/>
              </a:rPr>
              <a:t>Rusya Federasyonu ile bavul ticareti.</a:t>
            </a:r>
          </a:p>
          <a:p>
            <a:r>
              <a:rPr lang="tr-TR" dirty="0">
                <a:latin typeface="+mj-lt"/>
              </a:rPr>
              <a:t>Asya Krizi.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08570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4E079D-8990-4837-A15D-16E052E43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Ekonomisi- 16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42B461-BEE2-4FAE-BFFF-70D956489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+mj-lt"/>
              </a:rPr>
              <a:t>2000’li yıllara devam.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Liradan altı sıfır atılması.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2008 </a:t>
            </a:r>
            <a:r>
              <a:rPr lang="tr-TR" dirty="0" err="1">
                <a:latin typeface="+mj-lt"/>
              </a:rPr>
              <a:t>Mortgage</a:t>
            </a:r>
            <a:r>
              <a:rPr lang="tr-TR" dirty="0">
                <a:latin typeface="+mj-lt"/>
              </a:rPr>
              <a:t> Krizi.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2003 sonrası dış borç/GSYH oranının yüzde 40’a (2011) ve iç borç/GSYH oranının yüzde 28,5’a (2011) gerilemesi.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Artan doğrudan yabancı yatırımlar.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Portföy yatırımlarının artması ve TL’nin değeri sorunu: İthalatın artması ve ihracatın gerilemesi- cari açık sorunu.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2014 Krizi, 2021- ? </a:t>
            </a:r>
            <a:r>
              <a:rPr lang="tr-TR">
                <a:latin typeface="+mj-lt"/>
              </a:rPr>
              <a:t>Krizi</a:t>
            </a:r>
          </a:p>
          <a:p>
            <a:pPr marL="0" indent="0">
              <a:buNone/>
            </a:pP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37262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EF711B-963F-40DD-A8C9-B4866A38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Ekonomisi- 17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E9BD55-E99A-4869-87C5-E56B47711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Dış borcun yeniden artmaya başlaması.</a:t>
            </a:r>
          </a:p>
          <a:p>
            <a:r>
              <a:rPr lang="tr-TR" dirty="0">
                <a:latin typeface="+mj-lt"/>
              </a:rPr>
              <a:t>Mali disiplin.</a:t>
            </a:r>
          </a:p>
          <a:p>
            <a:r>
              <a:rPr lang="tr-TR" dirty="0">
                <a:latin typeface="+mj-lt"/>
              </a:rPr>
              <a:t>2017 sonrası iktisadi büyümede yavaşlama, enflasyon oranlarının artmaya başlaması, işsizlik/genç işsizliği sorunu.</a:t>
            </a:r>
          </a:p>
          <a:p>
            <a:r>
              <a:rPr lang="tr-TR" dirty="0">
                <a:latin typeface="+mj-lt"/>
              </a:rPr>
              <a:t>Covid-19 Krizi, dünyada (ve Türkiye’de) parasal genişleme, kamu harcamalarının artması, tüketici ve firmalara mali destekler.</a:t>
            </a:r>
          </a:p>
          <a:p>
            <a:r>
              <a:rPr lang="tr-TR" dirty="0">
                <a:latin typeface="+mj-lt"/>
              </a:rPr>
              <a:t>Genel Değerlendirme</a:t>
            </a:r>
          </a:p>
          <a:p>
            <a:r>
              <a:rPr lang="tr-TR" dirty="0">
                <a:latin typeface="+mj-lt"/>
              </a:rPr>
              <a:t>Türkiye, yüksek enflasyon yaşayan bir ülke, fakat </a:t>
            </a:r>
            <a:r>
              <a:rPr lang="tr-TR" dirty="0" err="1">
                <a:latin typeface="+mj-lt"/>
              </a:rPr>
              <a:t>hiper</a:t>
            </a:r>
            <a:r>
              <a:rPr lang="tr-TR" dirty="0">
                <a:latin typeface="+mj-lt"/>
              </a:rPr>
              <a:t> enflasyon değil.</a:t>
            </a:r>
          </a:p>
          <a:p>
            <a:r>
              <a:rPr lang="tr-TR" dirty="0">
                <a:latin typeface="+mj-lt"/>
              </a:rPr>
              <a:t>Yatırım oranları-tasarruf ilişkisi zayıf (1925 yüzde 10, 1990 yüzde 25, 2000 yüzde 20, 2010 yüzde 18, 2020 yüzde 15).</a:t>
            </a:r>
          </a:p>
        </p:txBody>
      </p:sp>
    </p:spTree>
    <p:extLst>
      <p:ext uri="{BB962C8B-B14F-4D97-AF65-F5344CB8AC3E}">
        <p14:creationId xmlns:p14="http://schemas.microsoft.com/office/powerpoint/2010/main" val="2204697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8C4481C-E20B-4767-B7EE-AB67E113F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417"/>
            <a:ext cx="10515600" cy="1325563"/>
          </a:xfrm>
        </p:spPr>
        <p:txBody>
          <a:bodyPr>
            <a:normAutofit/>
          </a:bodyPr>
          <a:lstStyle/>
          <a:p>
            <a:r>
              <a:rPr lang="tr-TR" sz="2800" dirty="0"/>
              <a:t>Türkiye Ekonomisi-18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037711-B9D9-474A-B623-18C8B19F8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+mj-lt"/>
              </a:rPr>
              <a:t>1950- 2020</a:t>
            </a:r>
          </a:p>
          <a:p>
            <a:r>
              <a:rPr lang="tr-TR" dirty="0">
                <a:latin typeface="+mj-lt"/>
              </a:rPr>
              <a:t>Zayıf siyasi kurumlar (mikro ve makro anlamda).</a:t>
            </a:r>
          </a:p>
          <a:p>
            <a:r>
              <a:rPr lang="tr-TR" dirty="0">
                <a:latin typeface="+mj-lt"/>
              </a:rPr>
              <a:t>Ancak erken aşamada daha olumlu iktisadi sonuçlar.</a:t>
            </a:r>
          </a:p>
          <a:p>
            <a:r>
              <a:rPr lang="tr-TR" dirty="0">
                <a:latin typeface="+mj-lt"/>
              </a:rPr>
              <a:t>Artan siyasi gerginlik, siyasi rekabet ve iktisadi büyüme baskısı.</a:t>
            </a:r>
          </a:p>
          <a:p>
            <a:r>
              <a:rPr lang="tr-TR" dirty="0">
                <a:latin typeface="+mj-lt"/>
              </a:rPr>
              <a:t>İktisat politikası kalitesinde düşme, siyasi ve iktisadi kurumlarda bozulma.</a:t>
            </a:r>
          </a:p>
          <a:p>
            <a:r>
              <a:rPr lang="tr-TR" dirty="0">
                <a:latin typeface="+mj-lt"/>
              </a:rPr>
              <a:t>Özel yatırımların miktar ve kalite olarak düşmesi.</a:t>
            </a:r>
          </a:p>
          <a:p>
            <a:r>
              <a:rPr lang="tr-TR" dirty="0">
                <a:latin typeface="+mj-lt"/>
              </a:rPr>
              <a:t>Enflasyon, ödemeler dengesi, gelir dağılımında bozulma, TVF ve kişi başına gelir artışında düşme.</a:t>
            </a:r>
          </a:p>
          <a:p>
            <a:r>
              <a:rPr lang="tr-TR" dirty="0">
                <a:latin typeface="+mj-lt"/>
              </a:rPr>
              <a:t>Finansal ya da döviz krizi, IMF ya da askeri müdahale: 1958- 1960, 1980, 2001. </a:t>
            </a:r>
          </a:p>
        </p:txBody>
      </p:sp>
    </p:spTree>
    <p:extLst>
      <p:ext uri="{BB962C8B-B14F-4D97-AF65-F5344CB8AC3E}">
        <p14:creationId xmlns:p14="http://schemas.microsoft.com/office/powerpoint/2010/main" val="256803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5D5B5E-C984-4083-93D9-F8F5BC795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Turkish</a:t>
            </a:r>
            <a:r>
              <a:rPr lang="tr-TR" sz="2800"/>
              <a:t> economy-1</a:t>
            </a: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35D89A-0D2D-421B-AE57-73ABCDD38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Before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Republic</a:t>
            </a:r>
            <a:r>
              <a:rPr lang="tr-TR" dirty="0">
                <a:latin typeface="+mj-lt"/>
              </a:rPr>
              <a:t> </a:t>
            </a:r>
          </a:p>
          <a:p>
            <a:r>
              <a:rPr lang="tr-TR" dirty="0">
                <a:latin typeface="+mj-lt"/>
              </a:rPr>
              <a:t>2. 1920’’s</a:t>
            </a:r>
          </a:p>
          <a:p>
            <a:r>
              <a:rPr lang="tr-TR" dirty="0">
                <a:latin typeface="+mj-lt"/>
              </a:rPr>
              <a:t>3.1930’s and1940’s</a:t>
            </a:r>
          </a:p>
          <a:p>
            <a:r>
              <a:rPr lang="tr-TR" dirty="0">
                <a:latin typeface="+mj-lt"/>
              </a:rPr>
              <a:t>4.1950’s</a:t>
            </a:r>
          </a:p>
          <a:p>
            <a:r>
              <a:rPr lang="tr-TR" dirty="0">
                <a:latin typeface="+mj-lt"/>
              </a:rPr>
              <a:t>5.1960’s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1970’s</a:t>
            </a:r>
          </a:p>
          <a:p>
            <a:r>
              <a:rPr lang="tr-TR" dirty="0">
                <a:latin typeface="+mj-lt"/>
              </a:rPr>
              <a:t>6. 1980’s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1990’s</a:t>
            </a:r>
          </a:p>
          <a:p>
            <a:r>
              <a:rPr lang="tr-TR" dirty="0">
                <a:latin typeface="+mj-lt"/>
              </a:rPr>
              <a:t>7. 2000’s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beyond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56110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06A325-3F7B-45D7-BD1D-E491FFC45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Ekonomisi: 19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13DEE8-0210-4FC8-B1F4-0A48C1FF8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A7FE9E9-8453-4BBD-8EB5-FEE4411A63FF}"/>
              </a:ext>
            </a:extLst>
          </p:cNvPr>
          <p:cNvSpPr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Türkiye, yüksek enflasyon yaşayan bir ülke, fakat </a:t>
            </a:r>
            <a:r>
              <a:rPr lang="tr-TR" dirty="0" err="1"/>
              <a:t>hiper</a:t>
            </a:r>
            <a:r>
              <a:rPr lang="tr-TR" dirty="0"/>
              <a:t> enflasyon değil.</a:t>
            </a:r>
          </a:p>
          <a:p>
            <a:r>
              <a:rPr lang="tr-TR" dirty="0"/>
              <a:t>Yatırım oranları-tasarruf ilişkisi zayıf (1925 yüzde 10, 1990 yüzde 25, 2000 yüzde 20, 2010 yüzde 18, 2020 yüzde 17).</a:t>
            </a:r>
          </a:p>
        </p:txBody>
      </p:sp>
    </p:spTree>
    <p:extLst>
      <p:ext uri="{BB962C8B-B14F-4D97-AF65-F5344CB8AC3E}">
        <p14:creationId xmlns:p14="http://schemas.microsoft.com/office/powerpoint/2010/main" val="33331145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9B994B0-15C8-4DFD-9C21-E4F892640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Ekonomisi- 20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852820-A92F-4C61-B793-83DF2D7E4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Orta gelir tuzağı, artmayan kişi başına gelir, genellikle 20 yıllık </a:t>
            </a:r>
            <a:r>
              <a:rPr lang="tr-TR" dirty="0" err="1">
                <a:latin typeface="+mj-lt"/>
              </a:rPr>
              <a:t>devrevi</a:t>
            </a:r>
            <a:r>
              <a:rPr lang="tr-TR" dirty="0">
                <a:latin typeface="+mj-lt"/>
              </a:rPr>
              <a:t> hareketler.</a:t>
            </a:r>
          </a:p>
          <a:p>
            <a:r>
              <a:rPr lang="tr-TR" dirty="0">
                <a:latin typeface="+mj-lt"/>
              </a:rPr>
              <a:t>Önümüzdeki yılların sorunları (İklim değişikliği- Paris Antlaşması- Yeşil Mutabakat, sınırda karbon vergisi; Sürdürülebilir Kalkınma Amaçları, Transatlantik Ticaret ve Yatırım Antlaşması, ABD’de FED tarafında faiz yükselmesi).</a:t>
            </a:r>
          </a:p>
          <a:p>
            <a:r>
              <a:rPr lang="tr-TR" dirty="0">
                <a:latin typeface="+mj-lt"/>
              </a:rPr>
              <a:t>Yüksek enflasyon- yüksek faiz- yüksek dış borç/GSYH oranı- döviz kuru oynaklığı- cari açık sorunu- yavaş büyüme.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8278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B61C06-EE8C-4D27-9420-16DEC2156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Turkish</a:t>
            </a:r>
            <a:r>
              <a:rPr lang="tr-TR" sz="2800" dirty="0"/>
              <a:t> </a:t>
            </a:r>
            <a:r>
              <a:rPr lang="tr-TR" sz="2800" dirty="0" err="1"/>
              <a:t>economy</a:t>
            </a:r>
            <a:r>
              <a:rPr lang="tr-TR" sz="2800" dirty="0"/>
              <a:t>- 2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487B79-E220-4201-9001-7E9FC4409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Before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Republic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Crimea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receiving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debt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Galata </a:t>
            </a:r>
            <a:r>
              <a:rPr lang="tr-TR" dirty="0" err="1">
                <a:latin typeface="+mj-lt"/>
              </a:rPr>
              <a:t>bankers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revenues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ve </a:t>
            </a:r>
            <a:r>
              <a:rPr lang="tr-TR" dirty="0" err="1">
                <a:latin typeface="+mj-lt"/>
              </a:rPr>
              <a:t>monetary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Ottoman</a:t>
            </a:r>
            <a:r>
              <a:rPr lang="tr-TR" dirty="0">
                <a:latin typeface="+mj-lt"/>
              </a:rPr>
              <a:t> Bank)</a:t>
            </a:r>
          </a:p>
          <a:p>
            <a:r>
              <a:rPr lang="tr-TR" dirty="0">
                <a:latin typeface="+mj-lt"/>
              </a:rPr>
              <a:t>1879- 1882 (Rüsum-u Sitte, </a:t>
            </a:r>
            <a:r>
              <a:rPr lang="tr-TR" dirty="0" err="1">
                <a:latin typeface="+mj-lt"/>
              </a:rPr>
              <a:t>six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1881 Muharrem Kararnamesi/Düyun-u Umumiye İdaresi (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Muharrem </a:t>
            </a:r>
            <a:r>
              <a:rPr lang="tr-TR" dirty="0" err="1">
                <a:latin typeface="+mj-lt"/>
              </a:rPr>
              <a:t>Legislation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Ottoman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Debt</a:t>
            </a:r>
            <a:r>
              <a:rPr lang="tr-TR" dirty="0">
                <a:latin typeface="+mj-lt"/>
              </a:rPr>
              <a:t> Administration)</a:t>
            </a:r>
          </a:p>
          <a:p>
            <a:r>
              <a:rPr lang="tr-TR" sz="2000" dirty="0">
                <a:latin typeface="+mj-lt"/>
              </a:rPr>
              <a:t>                                       </a:t>
            </a:r>
            <a:r>
              <a:rPr lang="tr-TR" sz="2000" dirty="0" err="1">
                <a:latin typeface="+mj-lt"/>
              </a:rPr>
              <a:t>Foreign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debt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Ottoman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Empire</a:t>
            </a:r>
            <a:r>
              <a:rPr lang="tr-TR" sz="2000" dirty="0">
                <a:latin typeface="+mj-lt"/>
              </a:rPr>
              <a:t> (</a:t>
            </a:r>
            <a:r>
              <a:rPr lang="tr-TR" sz="2000" dirty="0" err="1">
                <a:latin typeface="+mj-lt"/>
              </a:rPr>
              <a:t>million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Ottoman</a:t>
            </a:r>
            <a:r>
              <a:rPr lang="tr-TR" sz="2000" dirty="0">
                <a:latin typeface="+mj-lt"/>
              </a:rPr>
              <a:t> lira)</a:t>
            </a:r>
          </a:p>
          <a:p>
            <a:r>
              <a:rPr lang="tr-TR" sz="2000" dirty="0">
                <a:latin typeface="+mj-lt"/>
              </a:rPr>
              <a:t>                          </a:t>
            </a:r>
            <a:r>
              <a:rPr lang="tr-TR" sz="2000" dirty="0" err="1">
                <a:latin typeface="+mj-lt"/>
              </a:rPr>
              <a:t>Debt</a:t>
            </a:r>
            <a:r>
              <a:rPr lang="tr-TR" sz="2000" dirty="0">
                <a:latin typeface="+mj-lt"/>
              </a:rPr>
              <a:t>        </a:t>
            </a:r>
            <a:r>
              <a:rPr lang="tr-TR" sz="2000" dirty="0" err="1">
                <a:latin typeface="+mj-lt"/>
              </a:rPr>
              <a:t>Receiving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amount</a:t>
            </a:r>
            <a:r>
              <a:rPr lang="tr-TR" sz="2000" dirty="0">
                <a:latin typeface="+mj-lt"/>
              </a:rPr>
              <a:t>    </a:t>
            </a:r>
            <a:r>
              <a:rPr lang="tr-TR" sz="2000" dirty="0" err="1">
                <a:latin typeface="+mj-lt"/>
              </a:rPr>
              <a:t>Commission</a:t>
            </a:r>
            <a:r>
              <a:rPr lang="tr-TR" sz="2000" dirty="0">
                <a:latin typeface="+mj-lt"/>
              </a:rPr>
              <a:t> (%)    </a:t>
            </a:r>
            <a:r>
              <a:rPr lang="tr-TR" sz="2000" dirty="0" err="1">
                <a:latin typeface="+mj-lt"/>
              </a:rPr>
              <a:t>Average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interest</a:t>
            </a:r>
            <a:r>
              <a:rPr lang="tr-TR" sz="2000" dirty="0">
                <a:latin typeface="+mj-lt"/>
              </a:rPr>
              <a:t> rate (%)</a:t>
            </a:r>
          </a:p>
          <a:p>
            <a:r>
              <a:rPr lang="tr-TR" sz="2000" dirty="0">
                <a:latin typeface="+mj-lt"/>
              </a:rPr>
              <a:t>1854- 1877        238,6                129,8                        46                                6,6</a:t>
            </a:r>
          </a:p>
          <a:p>
            <a:r>
              <a:rPr lang="tr-TR" sz="2000" dirty="0">
                <a:latin typeface="+mj-lt"/>
              </a:rPr>
              <a:t>1878- 1914        140,5                  91,4                        35                                 4,8</a:t>
            </a:r>
          </a:p>
          <a:p>
            <a:r>
              <a:rPr lang="tr-TR" sz="2000" dirty="0">
                <a:latin typeface="+mj-lt"/>
              </a:rPr>
              <a:t>Kepenek, 2011, s.12</a:t>
            </a:r>
          </a:p>
        </p:txBody>
      </p:sp>
    </p:spTree>
    <p:extLst>
      <p:ext uri="{BB962C8B-B14F-4D97-AF65-F5344CB8AC3E}">
        <p14:creationId xmlns:p14="http://schemas.microsoft.com/office/powerpoint/2010/main" val="350114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46834C-A68E-487C-A254-5018F9716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Turkish</a:t>
            </a:r>
            <a:r>
              <a:rPr lang="tr-TR" sz="2800" dirty="0"/>
              <a:t> </a:t>
            </a:r>
            <a:r>
              <a:rPr lang="tr-TR" sz="2800" dirty="0" err="1"/>
              <a:t>economy</a:t>
            </a:r>
            <a:r>
              <a:rPr lang="tr-TR" sz="2800" dirty="0"/>
              <a:t>- 3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3D210A-ECA7-4AF4-946F-3D1FB6D07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1920’s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Izmir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Congress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February</a:t>
            </a:r>
            <a:r>
              <a:rPr lang="tr-TR" dirty="0">
                <a:latin typeface="+mj-lt"/>
              </a:rPr>
              <a:t> 1923) </a:t>
            </a:r>
            <a:r>
              <a:rPr lang="tr-TR" dirty="0" err="1">
                <a:latin typeface="+mj-lt"/>
              </a:rPr>
              <a:t>Tradeders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farmers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industry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groups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workers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Lausanne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Peace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Treaty</a:t>
            </a:r>
            <a:r>
              <a:rPr lang="tr-TR" dirty="0">
                <a:latin typeface="+mj-lt"/>
              </a:rPr>
              <a:t> (Temmuz 1923)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end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concessions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debate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over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concessions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foreigners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Ottoman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debts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customs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compensations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migration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immigrants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Mousul</a:t>
            </a:r>
            <a:r>
              <a:rPr lang="tr-TR" dirty="0">
                <a:latin typeface="+mj-lt"/>
              </a:rPr>
              <a:t> problem.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1920’s: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agriculture</a:t>
            </a:r>
            <a:r>
              <a:rPr lang="tr-TR" dirty="0">
                <a:latin typeface="+mj-lt"/>
              </a:rPr>
              <a:t> (Aşar Vergisi), </a:t>
            </a:r>
            <a:r>
              <a:rPr lang="tr-TR" dirty="0" err="1">
                <a:latin typeface="+mj-lt"/>
              </a:rPr>
              <a:t>Industrial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 (Sanayii Teşvik Yasası (1927)); 1923- 1930 (</a:t>
            </a:r>
            <a:r>
              <a:rPr lang="tr-TR" dirty="0" err="1">
                <a:latin typeface="+mj-lt"/>
              </a:rPr>
              <a:t>budget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surplus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trade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deficit</a:t>
            </a:r>
            <a:r>
              <a:rPr lang="tr-TR" dirty="0">
                <a:latin typeface="+mj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6693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F8D61B-FB1B-4C6A-BCB8-F4D611309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Turkish</a:t>
            </a:r>
            <a:r>
              <a:rPr lang="tr-TR" sz="2800" dirty="0"/>
              <a:t> </a:t>
            </a:r>
            <a:r>
              <a:rPr lang="tr-TR" sz="2800" dirty="0" err="1"/>
              <a:t>economy</a:t>
            </a:r>
            <a:r>
              <a:rPr lang="tr-TR" sz="2800" dirty="0"/>
              <a:t>- 4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6FD942-D2D2-4F0D-BFC6-126693527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+mj-lt"/>
              </a:rPr>
              <a:t>1929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Great </a:t>
            </a:r>
            <a:r>
              <a:rPr lang="tr-TR" dirty="0" err="1">
                <a:latin typeface="+mj-lt"/>
              </a:rPr>
              <a:t>Depression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étaism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Two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different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industrial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plannings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1930’s</a:t>
            </a:r>
          </a:p>
          <a:p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independence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rapid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development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revenue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b) Limited </a:t>
            </a:r>
            <a:r>
              <a:rPr lang="tr-TR" dirty="0" err="1">
                <a:latin typeface="+mj-lt"/>
              </a:rPr>
              <a:t>import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trade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surplus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c) </a:t>
            </a:r>
            <a:r>
              <a:rPr lang="tr-TR" dirty="0" err="1">
                <a:latin typeface="+mj-lt"/>
              </a:rPr>
              <a:t>Industrialization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based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local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natural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resources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agriculture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d) </a:t>
            </a:r>
            <a:r>
              <a:rPr lang="tr-TR" dirty="0" err="1">
                <a:latin typeface="+mj-lt"/>
              </a:rPr>
              <a:t>Domestic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basic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products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e) </a:t>
            </a:r>
            <a:r>
              <a:rPr lang="tr-TR" dirty="0" err="1">
                <a:latin typeface="+mj-lt"/>
              </a:rPr>
              <a:t>Industrial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establishment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set </a:t>
            </a:r>
            <a:r>
              <a:rPr lang="tr-TR" dirty="0" err="1">
                <a:latin typeface="+mj-lt"/>
              </a:rPr>
              <a:t>close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near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material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sources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7496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AE93341-8E83-4F13-8CAA-6E888EADF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Turkish</a:t>
            </a:r>
            <a:r>
              <a:rPr lang="tr-TR" sz="2800" dirty="0"/>
              <a:t> </a:t>
            </a:r>
            <a:r>
              <a:rPr lang="tr-TR" sz="2800" dirty="0" err="1"/>
              <a:t>economy</a:t>
            </a:r>
            <a:r>
              <a:rPr lang="tr-TR" sz="2800" dirty="0"/>
              <a:t>- 5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36DB11-8DCB-4113-846C-4B4ADC2C0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First </a:t>
            </a:r>
            <a:r>
              <a:rPr lang="tr-TR" dirty="0" err="1">
                <a:latin typeface="+mj-lt"/>
              </a:rPr>
              <a:t>Five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Industrial</a:t>
            </a:r>
            <a:r>
              <a:rPr lang="tr-TR" dirty="0">
                <a:latin typeface="+mj-lt"/>
              </a:rPr>
              <a:t> Plan I</a:t>
            </a:r>
          </a:p>
          <a:p>
            <a:r>
              <a:rPr lang="tr-TR" dirty="0" err="1">
                <a:latin typeface="+mj-lt"/>
              </a:rPr>
              <a:t>Textile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cotton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wool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hemp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Mining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operations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iron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steel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copper</a:t>
            </a:r>
            <a:r>
              <a:rPr lang="tr-TR" dirty="0">
                <a:latin typeface="+mj-lt"/>
              </a:rPr>
              <a:t>, sülfür, </a:t>
            </a:r>
            <a:r>
              <a:rPr lang="tr-TR" dirty="0" err="1">
                <a:latin typeface="+mj-lt"/>
              </a:rPr>
              <a:t>paper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chemical</a:t>
            </a:r>
            <a:r>
              <a:rPr lang="tr-TR" dirty="0">
                <a:latin typeface="+mj-lt"/>
              </a:rPr>
              <a:t> (silk, süper </a:t>
            </a:r>
            <a:r>
              <a:rPr lang="tr-TR" dirty="0" err="1">
                <a:latin typeface="+mj-lt"/>
              </a:rPr>
              <a:t>phospat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rose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oil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phosphoric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acid</a:t>
            </a:r>
            <a:r>
              <a:rPr lang="tr-TR">
                <a:latin typeface="+mj-lt"/>
              </a:rPr>
              <a:t>,) </a:t>
            </a:r>
            <a:r>
              <a:rPr lang="tr-TR" dirty="0">
                <a:latin typeface="+mj-lt"/>
              </a:rPr>
              <a:t>taş- toprak (cam, çimento).</a:t>
            </a:r>
          </a:p>
          <a:p>
            <a:r>
              <a:rPr lang="tr-TR" dirty="0">
                <a:latin typeface="+mj-lt"/>
              </a:rPr>
              <a:t>Maliyet: 45 milyon TL, 65 milyon TL, 100 milyon TL.</a:t>
            </a:r>
          </a:p>
          <a:p>
            <a:r>
              <a:rPr lang="tr-TR" dirty="0">
                <a:latin typeface="+mj-lt"/>
              </a:rPr>
              <a:t>Finansman: Sovyetler Birliği 10,5 milyon TL, Sümerbank 41,6 milyon TL, İş Bankası 2,4 milyon TL, bütçeden her yıl 6 milyon TL.</a:t>
            </a:r>
          </a:p>
          <a:p>
            <a:r>
              <a:rPr lang="tr-TR" dirty="0">
                <a:latin typeface="+mj-lt"/>
              </a:rPr>
              <a:t>1934- 1936.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9840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96ED81-FA69-4DC9-8C6D-7CD1A78C6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D67F8E-E8A7-4AA3-AF99-2F5DE17A4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+mj-lt"/>
              </a:rPr>
              <a:t>İkinci Beş Yıllık Sanayi Planlaması</a:t>
            </a:r>
          </a:p>
          <a:p>
            <a:r>
              <a:rPr lang="tr-TR" dirty="0">
                <a:latin typeface="+mj-lt"/>
              </a:rPr>
              <a:t>Ara ve yatırım malları </a:t>
            </a:r>
            <a:r>
              <a:rPr lang="tr-TR">
                <a:latin typeface="+mj-lt"/>
              </a:rPr>
              <a:t>(gıda</a:t>
            </a:r>
            <a:r>
              <a:rPr lang="tr-TR" dirty="0">
                <a:latin typeface="+mj-lt"/>
              </a:rPr>
              <a:t>, kimya, makine, deniz ulaşımı)</a:t>
            </a:r>
          </a:p>
          <a:p>
            <a:r>
              <a:rPr lang="tr-TR" dirty="0">
                <a:latin typeface="+mj-lt"/>
              </a:rPr>
              <a:t>Maliyet: 112 milyon TL.</a:t>
            </a:r>
          </a:p>
          <a:p>
            <a:r>
              <a:rPr lang="tr-TR" dirty="0">
                <a:latin typeface="+mj-lt"/>
              </a:rPr>
              <a:t>İkinci Dünya Savaşı</a:t>
            </a:r>
          </a:p>
          <a:p>
            <a:r>
              <a:rPr lang="tr-TR" dirty="0">
                <a:latin typeface="+mj-lt"/>
              </a:rPr>
              <a:t>Dış ticaret: 1933- 1945, 1938 hariç dış ticaret fazlası.</a:t>
            </a:r>
          </a:p>
          <a:p>
            <a:r>
              <a:rPr lang="tr-TR" dirty="0">
                <a:latin typeface="+mj-lt"/>
              </a:rPr>
              <a:t>Büyüme: 1933- 1945; 1935, 1941,  1944 hariç pozitif.</a:t>
            </a:r>
          </a:p>
          <a:p>
            <a:r>
              <a:rPr lang="tr-TR" dirty="0">
                <a:latin typeface="+mj-lt"/>
              </a:rPr>
              <a:t>Bütçe: Genellikle denk ve fazla.</a:t>
            </a:r>
          </a:p>
          <a:p>
            <a:r>
              <a:rPr lang="tr-TR" dirty="0">
                <a:latin typeface="+mj-lt"/>
              </a:rPr>
              <a:t>Savaş sonrası Türkiye Sanayi Kalkınma Bankası</a:t>
            </a:r>
          </a:p>
          <a:p>
            <a:r>
              <a:rPr lang="tr-TR" dirty="0">
                <a:latin typeface="+mj-lt"/>
              </a:rPr>
              <a:t>7 Eylül 1946, ilk devalüasyon: ABD doları 1,30 TL’den 2,80 TL’ye. </a:t>
            </a:r>
          </a:p>
          <a:p>
            <a:r>
              <a:rPr lang="tr-TR" dirty="0">
                <a:latin typeface="+mj-lt"/>
              </a:rPr>
              <a:t>Savaş sonrası, 1950 öncesi, Vaner Raporu</a:t>
            </a:r>
          </a:p>
        </p:txBody>
      </p:sp>
    </p:spTree>
    <p:extLst>
      <p:ext uri="{BB962C8B-B14F-4D97-AF65-F5344CB8AC3E}">
        <p14:creationId xmlns:p14="http://schemas.microsoft.com/office/powerpoint/2010/main" val="4263234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FB06F6-84A0-43D7-8733-D182BA38F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701D54-1E1A-410A-820E-4360F573F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1950’ler</a:t>
            </a:r>
          </a:p>
          <a:p>
            <a:r>
              <a:rPr lang="tr-TR" dirty="0">
                <a:latin typeface="+mj-lt"/>
              </a:rPr>
              <a:t>Tarımsal gelişme ve tarım ile dünya ekonomisi ile bütünleşme çabaları.</a:t>
            </a:r>
          </a:p>
          <a:p>
            <a:r>
              <a:rPr lang="tr-TR" dirty="0">
                <a:latin typeface="+mj-lt"/>
              </a:rPr>
              <a:t>Karayolu ve imar çalışmaları.</a:t>
            </a:r>
          </a:p>
          <a:p>
            <a:r>
              <a:rPr lang="tr-TR" dirty="0">
                <a:latin typeface="+mj-lt"/>
              </a:rPr>
              <a:t>Dış borçlanmanın başlaması.</a:t>
            </a:r>
          </a:p>
          <a:p>
            <a:r>
              <a:rPr lang="tr-TR" dirty="0">
                <a:latin typeface="+mj-lt"/>
              </a:rPr>
              <a:t>Dış ödeme sorunları, 1956 turist dövizleri 2,80 yerine 5,25- 5,50 TL.</a:t>
            </a:r>
          </a:p>
          <a:p>
            <a:r>
              <a:rPr lang="tr-TR" dirty="0">
                <a:latin typeface="+mj-lt"/>
              </a:rPr>
              <a:t>Dönem içinde parasal genişleme ve enflasyonun artması.</a:t>
            </a:r>
          </a:p>
          <a:p>
            <a:r>
              <a:rPr lang="tr-TR" dirty="0">
                <a:latin typeface="+mj-lt"/>
              </a:rPr>
              <a:t>4 Ağustos 1958 kararları: IMF ve Dünya Bankası. Devalüasyon (2,80+ 6,22), dış ticarette serbestleşme, bütçe ve para politikası disiplini, KİT ürünlerinin fiyatlarının yükseltilmesi.</a:t>
            </a:r>
          </a:p>
        </p:txBody>
      </p:sp>
    </p:spTree>
    <p:extLst>
      <p:ext uri="{BB962C8B-B14F-4D97-AF65-F5344CB8AC3E}">
        <p14:creationId xmlns:p14="http://schemas.microsoft.com/office/powerpoint/2010/main" val="3866469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AC6E80F-C49A-47E9-B4A4-14F0A8E39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Türkiye Ekonomisi- 8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C8E771-B112-4812-9088-71F6CE2D3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1950- 1960</a:t>
            </a:r>
          </a:p>
          <a:p>
            <a:r>
              <a:rPr lang="tr-TR" dirty="0">
                <a:latin typeface="+mj-lt"/>
              </a:rPr>
              <a:t>Dış ticaret açıkları.</a:t>
            </a:r>
          </a:p>
          <a:p>
            <a:r>
              <a:rPr lang="tr-TR" dirty="0">
                <a:latin typeface="+mj-lt"/>
              </a:rPr>
              <a:t>Bütçe açıkları, parasal genişleme.</a:t>
            </a:r>
          </a:p>
          <a:p>
            <a:r>
              <a:rPr lang="tr-TR" dirty="0">
                <a:latin typeface="+mj-lt"/>
              </a:rPr>
              <a:t>1960’lar</a:t>
            </a:r>
          </a:p>
          <a:p>
            <a:r>
              <a:rPr lang="tr-TR" dirty="0">
                <a:latin typeface="+mj-lt"/>
              </a:rPr>
              <a:t>Yeni anayasa ve yeni kurumlar (Anayasa Mahkemesi, Yüksek Seçim Kurulu, Devlet Planlama Teşkilatı)</a:t>
            </a:r>
          </a:p>
          <a:p>
            <a:r>
              <a:rPr lang="tr-TR" dirty="0">
                <a:latin typeface="+mj-lt"/>
              </a:rPr>
              <a:t>Planlı kalkınma dönemi: Kamu kesimi için zorunlu, özel kesim için özendirici. Planlı kalkınmanın dış çevreler ve OECD desteği.</a:t>
            </a:r>
          </a:p>
        </p:txBody>
      </p:sp>
    </p:spTree>
    <p:extLst>
      <p:ext uri="{BB962C8B-B14F-4D97-AF65-F5344CB8AC3E}">
        <p14:creationId xmlns:p14="http://schemas.microsoft.com/office/powerpoint/2010/main" val="3272963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1541</Words>
  <Application>Microsoft Office PowerPoint</Application>
  <PresentationFormat>Geniş ekran</PresentationFormat>
  <Paragraphs>159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Teması</vt:lpstr>
      <vt:lpstr>Turkish Economy: A Short Overview</vt:lpstr>
      <vt:lpstr>Turkish economy-1</vt:lpstr>
      <vt:lpstr>Turkish economy- 2</vt:lpstr>
      <vt:lpstr>Turkish economy- 3</vt:lpstr>
      <vt:lpstr>Turkish economy- 4</vt:lpstr>
      <vt:lpstr>Turkish economy- 5</vt:lpstr>
      <vt:lpstr>Türkiye Ekonomisi- 6</vt:lpstr>
      <vt:lpstr>Türkiye Ekonomisi- 7</vt:lpstr>
      <vt:lpstr>Türkiye Ekonomisi- 8</vt:lpstr>
      <vt:lpstr>Türkiye Ekonomisi- 9</vt:lpstr>
      <vt:lpstr>Türkiye Ekonomisi- 10</vt:lpstr>
      <vt:lpstr>Türkiye Ekonomisi- 11 </vt:lpstr>
      <vt:lpstr>Türkiye Ekonomisi- 12</vt:lpstr>
      <vt:lpstr>Türkiye Ekonomisi- 13</vt:lpstr>
      <vt:lpstr>Türkiye Ekonomisi- 14</vt:lpstr>
      <vt:lpstr>Türkiye Ekonomisi- 15</vt:lpstr>
      <vt:lpstr>Türkiye Ekonomisi- 16</vt:lpstr>
      <vt:lpstr>Türkiye Ekonomisi- 17</vt:lpstr>
      <vt:lpstr>Türkiye Ekonomisi-18</vt:lpstr>
      <vt:lpstr>Türkiye Ekonomisi: 19</vt:lpstr>
      <vt:lpstr>Türkiye Ekonomisi- 20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Cumhuriyet Öncesi ve Sonrası Türkiye Ekonomisi</dc:title>
  <dc:creator>Mahir Fisunoğlu</dc:creator>
  <cp:lastModifiedBy>Mahir Fisunoğlu</cp:lastModifiedBy>
  <cp:revision>82</cp:revision>
  <dcterms:created xsi:type="dcterms:W3CDTF">2021-06-17T21:00:02Z</dcterms:created>
  <dcterms:modified xsi:type="dcterms:W3CDTF">2024-10-21T19:28:55Z</dcterms:modified>
</cp:coreProperties>
</file>