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5" r:id="rId18"/>
    <p:sldId id="276" r:id="rId19"/>
    <p:sldId id="277" r:id="rId20"/>
    <p:sldId id="279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8000" y="122046"/>
            <a:ext cx="8927998" cy="687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9143" y="1152906"/>
            <a:ext cx="8334375" cy="420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811" y="6464985"/>
            <a:ext cx="244475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1091" y="1898980"/>
            <a:ext cx="28568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GB" sz="2800" dirty="0">
                <a:solidFill>
                  <a:srgbClr val="000000"/>
                </a:solidFill>
              </a:rPr>
              <a:t>Economics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2185542" y="2797810"/>
            <a:ext cx="4693920" cy="14318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85"/>
              </a:spcBef>
            </a:pPr>
            <a:endParaRPr sz="2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Chap</a:t>
            </a:r>
            <a:r>
              <a:rPr sz="2400" spc="-5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5:</a:t>
            </a:r>
            <a:r>
              <a:rPr sz="2400" spc="-4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F81BC"/>
                </a:solidFill>
                <a:latin typeface="Calibri"/>
                <a:cs typeface="Calibri"/>
              </a:rPr>
              <a:t>Background</a:t>
            </a:r>
            <a:r>
              <a:rPr sz="2400" spc="-6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to</a:t>
            </a:r>
            <a:r>
              <a:rPr sz="2400" spc="-3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Supply</a:t>
            </a:r>
            <a:r>
              <a:rPr sz="2400" spc="-2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(Part</a:t>
            </a:r>
            <a:r>
              <a:rPr sz="2400" spc="-5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4F81BC"/>
                </a:solidFill>
                <a:latin typeface="Calibri"/>
                <a:cs typeface="Calibri"/>
              </a:rPr>
              <a:t>2)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9"/>
              </a:spcBef>
            </a:pPr>
            <a:endParaRPr sz="2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spc="-55" dirty="0">
                <a:solidFill>
                  <a:srgbClr val="0F243E"/>
                </a:solidFill>
                <a:latin typeface="Calibri"/>
                <a:cs typeface="Calibri"/>
              </a:rPr>
              <a:t>Dr.</a:t>
            </a:r>
            <a:r>
              <a:rPr sz="2000" spc="-6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lang="en-GB" sz="2000" spc="-60" dirty="0">
                <a:solidFill>
                  <a:srgbClr val="0F243E"/>
                </a:solidFill>
                <a:latin typeface="Calibri"/>
                <a:cs typeface="Calibri"/>
              </a:rPr>
              <a:t>Cansu Unver-Erbas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19" rIns="0" bIns="0" rtlCol="0">
            <a:spAutoFit/>
          </a:bodyPr>
          <a:lstStyle/>
          <a:p>
            <a:pPr marL="44005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40" dirty="0"/>
              <a:t> </a:t>
            </a:r>
            <a:r>
              <a:rPr sz="2000" spc="-20" dirty="0"/>
              <a:t>MAXIMIZATION:</a:t>
            </a:r>
            <a:r>
              <a:rPr sz="2000" spc="-55" dirty="0"/>
              <a:t> </a:t>
            </a:r>
            <a:r>
              <a:rPr sz="2000" dirty="0"/>
              <a:t>A</a:t>
            </a:r>
            <a:r>
              <a:rPr sz="2000" spc="-5" dirty="0"/>
              <a:t> </a:t>
            </a:r>
            <a:r>
              <a:rPr sz="2000" dirty="0"/>
              <a:t>NUMERICAL</a:t>
            </a:r>
            <a:r>
              <a:rPr sz="2000" spc="-30" dirty="0"/>
              <a:t> </a:t>
            </a:r>
            <a:r>
              <a:rPr sz="2000" spc="-10" dirty="0"/>
              <a:t>EXAMPLE</a:t>
            </a:r>
            <a:endParaRPr sz="2000"/>
          </a:p>
        </p:txBody>
      </p:sp>
      <p:grpSp>
        <p:nvGrpSpPr>
          <p:cNvPr id="3" name="object 3"/>
          <p:cNvGrpSpPr/>
          <p:nvPr/>
        </p:nvGrpSpPr>
        <p:grpSpPr>
          <a:xfrm>
            <a:off x="251459" y="1700783"/>
            <a:ext cx="8516620" cy="3613150"/>
            <a:chOff x="251459" y="1700783"/>
            <a:chExt cx="8516620" cy="361315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59" y="1700783"/>
              <a:ext cx="8516112" cy="359968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5568" y="3424427"/>
              <a:ext cx="495300" cy="36271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492245" y="1917953"/>
              <a:ext cx="864235" cy="3383279"/>
            </a:xfrm>
            <a:custGeom>
              <a:avLst/>
              <a:gdLst/>
              <a:ahLst/>
              <a:cxnLst/>
              <a:rect l="l" t="t" r="r" b="b"/>
              <a:pathLst>
                <a:path w="864235" h="3383279">
                  <a:moveTo>
                    <a:pt x="0" y="3383279"/>
                  </a:moveTo>
                  <a:lnTo>
                    <a:pt x="864108" y="3383279"/>
                  </a:lnTo>
                  <a:lnTo>
                    <a:pt x="864108" y="0"/>
                  </a:lnTo>
                  <a:lnTo>
                    <a:pt x="0" y="0"/>
                  </a:lnTo>
                  <a:lnTo>
                    <a:pt x="0" y="3383279"/>
                  </a:lnTo>
                  <a:close/>
                </a:path>
              </a:pathLst>
            </a:custGeom>
            <a:ln w="254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8954" y="3906519"/>
              <a:ext cx="3443604" cy="528320"/>
            </a:xfrm>
            <a:custGeom>
              <a:avLst/>
              <a:gdLst/>
              <a:ahLst/>
              <a:cxnLst/>
              <a:rect l="l" t="t" r="r" b="b"/>
              <a:pathLst>
                <a:path w="3443604" h="528320">
                  <a:moveTo>
                    <a:pt x="385559" y="286004"/>
                  </a:moveTo>
                  <a:lnTo>
                    <a:pt x="277558" y="286004"/>
                  </a:lnTo>
                  <a:lnTo>
                    <a:pt x="220675" y="286385"/>
                  </a:lnTo>
                  <a:lnTo>
                    <a:pt x="82080" y="300355"/>
                  </a:lnTo>
                  <a:lnTo>
                    <a:pt x="22313" y="310515"/>
                  </a:lnTo>
                  <a:lnTo>
                    <a:pt x="11163" y="311531"/>
                  </a:lnTo>
                  <a:lnTo>
                    <a:pt x="0" y="312293"/>
                  </a:lnTo>
                  <a:lnTo>
                    <a:pt x="0" y="528320"/>
                  </a:lnTo>
                  <a:lnTo>
                    <a:pt x="108000" y="528320"/>
                  </a:lnTo>
                  <a:lnTo>
                    <a:pt x="119151" y="527558"/>
                  </a:lnTo>
                  <a:lnTo>
                    <a:pt x="130314" y="526415"/>
                  </a:lnTo>
                  <a:lnTo>
                    <a:pt x="157314" y="521716"/>
                  </a:lnTo>
                  <a:lnTo>
                    <a:pt x="190080" y="516382"/>
                  </a:lnTo>
                  <a:lnTo>
                    <a:pt x="328676" y="502285"/>
                  </a:lnTo>
                  <a:lnTo>
                    <a:pt x="385559" y="502031"/>
                  </a:lnTo>
                  <a:lnTo>
                    <a:pt x="385559" y="286004"/>
                  </a:lnTo>
                  <a:close/>
                </a:path>
                <a:path w="3443604" h="528320">
                  <a:moveTo>
                    <a:pt x="425488" y="17145"/>
                  </a:moveTo>
                  <a:lnTo>
                    <a:pt x="307416" y="17145"/>
                  </a:lnTo>
                  <a:lnTo>
                    <a:pt x="274294" y="17907"/>
                  </a:lnTo>
                  <a:lnTo>
                    <a:pt x="259892" y="19304"/>
                  </a:lnTo>
                  <a:lnTo>
                    <a:pt x="245859" y="21209"/>
                  </a:lnTo>
                  <a:lnTo>
                    <a:pt x="188518" y="26543"/>
                  </a:lnTo>
                  <a:lnTo>
                    <a:pt x="96443" y="26543"/>
                  </a:lnTo>
                  <a:lnTo>
                    <a:pt x="96443" y="242570"/>
                  </a:lnTo>
                  <a:lnTo>
                    <a:pt x="130289" y="242951"/>
                  </a:lnTo>
                  <a:lnTo>
                    <a:pt x="155498" y="243586"/>
                  </a:lnTo>
                  <a:lnTo>
                    <a:pt x="263499" y="243586"/>
                  </a:lnTo>
                  <a:lnTo>
                    <a:pt x="288328" y="243332"/>
                  </a:lnTo>
                  <a:lnTo>
                    <a:pt x="353847" y="237109"/>
                  </a:lnTo>
                  <a:lnTo>
                    <a:pt x="367893" y="235331"/>
                  </a:lnTo>
                  <a:lnTo>
                    <a:pt x="382295" y="233934"/>
                  </a:lnTo>
                  <a:lnTo>
                    <a:pt x="415417" y="233172"/>
                  </a:lnTo>
                  <a:lnTo>
                    <a:pt x="425488" y="233172"/>
                  </a:lnTo>
                  <a:lnTo>
                    <a:pt x="425488" y="26543"/>
                  </a:lnTo>
                  <a:lnTo>
                    <a:pt x="425488" y="17145"/>
                  </a:lnTo>
                  <a:close/>
                </a:path>
                <a:path w="3443604" h="528320">
                  <a:moveTo>
                    <a:pt x="3430930" y="8890"/>
                  </a:moveTo>
                  <a:lnTo>
                    <a:pt x="3188576" y="8890"/>
                  </a:lnTo>
                  <a:lnTo>
                    <a:pt x="3178543" y="8890"/>
                  </a:lnTo>
                  <a:lnTo>
                    <a:pt x="3090100" y="8890"/>
                  </a:lnTo>
                  <a:lnTo>
                    <a:pt x="3090100" y="7620"/>
                  </a:lnTo>
                  <a:lnTo>
                    <a:pt x="3079953" y="7620"/>
                  </a:lnTo>
                  <a:lnTo>
                    <a:pt x="3079953" y="6350"/>
                  </a:lnTo>
                  <a:lnTo>
                    <a:pt x="3075965" y="6350"/>
                  </a:lnTo>
                  <a:lnTo>
                    <a:pt x="3075965" y="6223"/>
                  </a:lnTo>
                  <a:lnTo>
                    <a:pt x="3074822" y="6223"/>
                  </a:lnTo>
                  <a:lnTo>
                    <a:pt x="3074822" y="221869"/>
                  </a:lnTo>
                  <a:lnTo>
                    <a:pt x="3074822" y="222250"/>
                  </a:lnTo>
                  <a:lnTo>
                    <a:pt x="3073806" y="222250"/>
                  </a:lnTo>
                  <a:lnTo>
                    <a:pt x="3073806" y="221869"/>
                  </a:lnTo>
                  <a:lnTo>
                    <a:pt x="3074441" y="221869"/>
                  </a:lnTo>
                  <a:lnTo>
                    <a:pt x="3074822" y="221869"/>
                  </a:lnTo>
                  <a:lnTo>
                    <a:pt x="3074822" y="6223"/>
                  </a:lnTo>
                  <a:lnTo>
                    <a:pt x="3074441" y="5842"/>
                  </a:lnTo>
                  <a:lnTo>
                    <a:pt x="3073806" y="5842"/>
                  </a:lnTo>
                  <a:lnTo>
                    <a:pt x="3073806" y="5461"/>
                  </a:lnTo>
                  <a:lnTo>
                    <a:pt x="3073044" y="5461"/>
                  </a:lnTo>
                  <a:lnTo>
                    <a:pt x="3072663" y="5080"/>
                  </a:lnTo>
                  <a:lnTo>
                    <a:pt x="3072282" y="5080"/>
                  </a:lnTo>
                  <a:lnTo>
                    <a:pt x="3072282" y="220472"/>
                  </a:lnTo>
                  <a:lnTo>
                    <a:pt x="3072282" y="220980"/>
                  </a:lnTo>
                  <a:lnTo>
                    <a:pt x="3071647" y="220980"/>
                  </a:lnTo>
                  <a:lnTo>
                    <a:pt x="3071647" y="220472"/>
                  </a:lnTo>
                  <a:lnTo>
                    <a:pt x="3071901" y="220472"/>
                  </a:lnTo>
                  <a:lnTo>
                    <a:pt x="3072282" y="220472"/>
                  </a:lnTo>
                  <a:lnTo>
                    <a:pt x="3072282" y="5080"/>
                  </a:lnTo>
                  <a:lnTo>
                    <a:pt x="3072282" y="4826"/>
                  </a:lnTo>
                  <a:lnTo>
                    <a:pt x="3071901" y="4445"/>
                  </a:lnTo>
                  <a:lnTo>
                    <a:pt x="3071647" y="4445"/>
                  </a:lnTo>
                  <a:lnTo>
                    <a:pt x="3071266" y="4064"/>
                  </a:lnTo>
                  <a:lnTo>
                    <a:pt x="3071266" y="3683"/>
                  </a:lnTo>
                  <a:lnTo>
                    <a:pt x="3070885" y="3683"/>
                  </a:lnTo>
                  <a:lnTo>
                    <a:pt x="3070885" y="3302"/>
                  </a:lnTo>
                  <a:lnTo>
                    <a:pt x="3070504" y="2921"/>
                  </a:lnTo>
                  <a:lnTo>
                    <a:pt x="3070504" y="2667"/>
                  </a:lnTo>
                  <a:lnTo>
                    <a:pt x="3070123" y="2667"/>
                  </a:lnTo>
                  <a:lnTo>
                    <a:pt x="3070123" y="217932"/>
                  </a:lnTo>
                  <a:lnTo>
                    <a:pt x="3070123" y="218440"/>
                  </a:lnTo>
                  <a:lnTo>
                    <a:pt x="3069742" y="218440"/>
                  </a:lnTo>
                  <a:lnTo>
                    <a:pt x="3069742" y="217932"/>
                  </a:lnTo>
                  <a:lnTo>
                    <a:pt x="3070123" y="217932"/>
                  </a:lnTo>
                  <a:lnTo>
                    <a:pt x="3070123" y="2667"/>
                  </a:lnTo>
                  <a:lnTo>
                    <a:pt x="3070123" y="2286"/>
                  </a:lnTo>
                  <a:lnTo>
                    <a:pt x="3069742" y="1905"/>
                  </a:lnTo>
                  <a:lnTo>
                    <a:pt x="3069742" y="1524"/>
                  </a:lnTo>
                  <a:lnTo>
                    <a:pt x="3069488" y="1143"/>
                  </a:lnTo>
                  <a:lnTo>
                    <a:pt x="3069488" y="3810"/>
                  </a:lnTo>
                  <a:lnTo>
                    <a:pt x="3069488" y="5080"/>
                  </a:lnTo>
                  <a:lnTo>
                    <a:pt x="2965729" y="5080"/>
                  </a:lnTo>
                  <a:lnTo>
                    <a:pt x="2965729" y="5461"/>
                  </a:lnTo>
                  <a:lnTo>
                    <a:pt x="2964967" y="5461"/>
                  </a:lnTo>
                  <a:lnTo>
                    <a:pt x="2964967" y="5080"/>
                  </a:lnTo>
                  <a:lnTo>
                    <a:pt x="2964713" y="5080"/>
                  </a:lnTo>
                  <a:lnTo>
                    <a:pt x="2964332" y="5080"/>
                  </a:lnTo>
                  <a:lnTo>
                    <a:pt x="2963951" y="5080"/>
                  </a:lnTo>
                  <a:lnTo>
                    <a:pt x="2963951" y="4445"/>
                  </a:lnTo>
                  <a:lnTo>
                    <a:pt x="2963570" y="4445"/>
                  </a:lnTo>
                  <a:lnTo>
                    <a:pt x="2963570" y="3810"/>
                  </a:lnTo>
                  <a:lnTo>
                    <a:pt x="3069488" y="3810"/>
                  </a:lnTo>
                  <a:lnTo>
                    <a:pt x="3069488" y="1143"/>
                  </a:lnTo>
                  <a:lnTo>
                    <a:pt x="3069488" y="0"/>
                  </a:lnTo>
                  <a:lnTo>
                    <a:pt x="2961411" y="0"/>
                  </a:lnTo>
                  <a:lnTo>
                    <a:pt x="2961411" y="1270"/>
                  </a:lnTo>
                  <a:lnTo>
                    <a:pt x="2961411" y="217170"/>
                  </a:lnTo>
                  <a:lnTo>
                    <a:pt x="2961792" y="217170"/>
                  </a:lnTo>
                  <a:lnTo>
                    <a:pt x="2961792" y="218440"/>
                  </a:lnTo>
                  <a:lnTo>
                    <a:pt x="2962173" y="218440"/>
                  </a:lnTo>
                  <a:lnTo>
                    <a:pt x="2962554" y="218440"/>
                  </a:lnTo>
                  <a:lnTo>
                    <a:pt x="2962630" y="219710"/>
                  </a:lnTo>
                  <a:lnTo>
                    <a:pt x="2962808" y="219710"/>
                  </a:lnTo>
                  <a:lnTo>
                    <a:pt x="2963189" y="219710"/>
                  </a:lnTo>
                  <a:lnTo>
                    <a:pt x="2963443" y="219710"/>
                  </a:lnTo>
                  <a:lnTo>
                    <a:pt x="2963443" y="220980"/>
                  </a:lnTo>
                  <a:lnTo>
                    <a:pt x="2963570" y="220980"/>
                  </a:lnTo>
                  <a:lnTo>
                    <a:pt x="2963570" y="220472"/>
                  </a:lnTo>
                  <a:lnTo>
                    <a:pt x="2963951" y="220472"/>
                  </a:lnTo>
                  <a:lnTo>
                    <a:pt x="2963951" y="220980"/>
                  </a:lnTo>
                  <a:lnTo>
                    <a:pt x="2964332" y="220980"/>
                  </a:lnTo>
                  <a:lnTo>
                    <a:pt x="2964713" y="220980"/>
                  </a:lnTo>
                  <a:lnTo>
                    <a:pt x="2964967" y="220980"/>
                  </a:lnTo>
                  <a:lnTo>
                    <a:pt x="2964967" y="221488"/>
                  </a:lnTo>
                  <a:lnTo>
                    <a:pt x="2965729" y="221488"/>
                  </a:lnTo>
                  <a:lnTo>
                    <a:pt x="2965729" y="222250"/>
                  </a:lnTo>
                  <a:lnTo>
                    <a:pt x="2966491" y="222250"/>
                  </a:lnTo>
                  <a:lnTo>
                    <a:pt x="2966872" y="222250"/>
                  </a:lnTo>
                  <a:lnTo>
                    <a:pt x="2967888" y="222250"/>
                  </a:lnTo>
                  <a:lnTo>
                    <a:pt x="2970860" y="222250"/>
                  </a:lnTo>
                  <a:lnTo>
                    <a:pt x="2970860" y="223520"/>
                  </a:lnTo>
                  <a:lnTo>
                    <a:pt x="2981426" y="223520"/>
                  </a:lnTo>
                  <a:lnTo>
                    <a:pt x="2981426" y="224790"/>
                  </a:lnTo>
                  <a:lnTo>
                    <a:pt x="3069628" y="224790"/>
                  </a:lnTo>
                  <a:lnTo>
                    <a:pt x="3069628" y="226060"/>
                  </a:lnTo>
                  <a:lnTo>
                    <a:pt x="3134893" y="226060"/>
                  </a:lnTo>
                  <a:lnTo>
                    <a:pt x="3242970" y="226060"/>
                  </a:lnTo>
                  <a:lnTo>
                    <a:pt x="3289528" y="226060"/>
                  </a:lnTo>
                  <a:lnTo>
                    <a:pt x="3289528" y="224790"/>
                  </a:lnTo>
                  <a:lnTo>
                    <a:pt x="3430930" y="224790"/>
                  </a:lnTo>
                  <a:lnTo>
                    <a:pt x="3430930" y="10160"/>
                  </a:lnTo>
                  <a:lnTo>
                    <a:pt x="3430930" y="8890"/>
                  </a:lnTo>
                  <a:close/>
                </a:path>
                <a:path w="3443604" h="528320">
                  <a:moveTo>
                    <a:pt x="3443122" y="235331"/>
                  </a:moveTo>
                  <a:lnTo>
                    <a:pt x="3384067" y="235331"/>
                  </a:lnTo>
                  <a:lnTo>
                    <a:pt x="3292627" y="232791"/>
                  </a:lnTo>
                  <a:lnTo>
                    <a:pt x="3184677" y="232791"/>
                  </a:lnTo>
                  <a:lnTo>
                    <a:pt x="3164484" y="233934"/>
                  </a:lnTo>
                  <a:lnTo>
                    <a:pt x="3145053" y="235712"/>
                  </a:lnTo>
                  <a:lnTo>
                    <a:pt x="3125241" y="238506"/>
                  </a:lnTo>
                  <a:lnTo>
                    <a:pt x="3016148" y="259080"/>
                  </a:lnTo>
                  <a:lnTo>
                    <a:pt x="3009290" y="260223"/>
                  </a:lnTo>
                  <a:lnTo>
                    <a:pt x="3002432" y="261239"/>
                  </a:lnTo>
                  <a:lnTo>
                    <a:pt x="2999638" y="261620"/>
                  </a:lnTo>
                  <a:lnTo>
                    <a:pt x="2997098" y="262382"/>
                  </a:lnTo>
                  <a:lnTo>
                    <a:pt x="2994177" y="263398"/>
                  </a:lnTo>
                  <a:lnTo>
                    <a:pt x="2991637" y="264160"/>
                  </a:lnTo>
                  <a:lnTo>
                    <a:pt x="2988716" y="265176"/>
                  </a:lnTo>
                  <a:lnTo>
                    <a:pt x="2986303" y="266319"/>
                  </a:lnTo>
                  <a:lnTo>
                    <a:pt x="2983763" y="267716"/>
                  </a:lnTo>
                  <a:lnTo>
                    <a:pt x="2981223" y="268859"/>
                  </a:lnTo>
                  <a:lnTo>
                    <a:pt x="2979064" y="270637"/>
                  </a:lnTo>
                  <a:lnTo>
                    <a:pt x="2979064" y="486664"/>
                  </a:lnTo>
                  <a:lnTo>
                    <a:pt x="3087014" y="486664"/>
                  </a:lnTo>
                  <a:lnTo>
                    <a:pt x="3089173" y="484759"/>
                  </a:lnTo>
                  <a:lnTo>
                    <a:pt x="3091713" y="483743"/>
                  </a:lnTo>
                  <a:lnTo>
                    <a:pt x="3094253" y="482346"/>
                  </a:lnTo>
                  <a:lnTo>
                    <a:pt x="3096793" y="481203"/>
                  </a:lnTo>
                  <a:lnTo>
                    <a:pt x="3099714" y="480187"/>
                  </a:lnTo>
                  <a:lnTo>
                    <a:pt x="3102127" y="479425"/>
                  </a:lnTo>
                  <a:lnTo>
                    <a:pt x="3105048" y="478282"/>
                  </a:lnTo>
                  <a:lnTo>
                    <a:pt x="3107588" y="477647"/>
                  </a:lnTo>
                  <a:lnTo>
                    <a:pt x="3110509" y="477266"/>
                  </a:lnTo>
                  <a:lnTo>
                    <a:pt x="3117240" y="476123"/>
                  </a:lnTo>
                  <a:lnTo>
                    <a:pt x="3124098" y="475107"/>
                  </a:lnTo>
                  <a:lnTo>
                    <a:pt x="3233191" y="454533"/>
                  </a:lnTo>
                  <a:lnTo>
                    <a:pt x="3253003" y="451739"/>
                  </a:lnTo>
                  <a:lnTo>
                    <a:pt x="3260966" y="450964"/>
                  </a:lnTo>
                  <a:lnTo>
                    <a:pt x="3276117" y="451358"/>
                  </a:lnTo>
                  <a:lnTo>
                    <a:pt x="3384067" y="451358"/>
                  </a:lnTo>
                  <a:lnTo>
                    <a:pt x="3443122" y="451358"/>
                  </a:lnTo>
                  <a:lnTo>
                    <a:pt x="3443122" y="235331"/>
                  </a:lnTo>
                  <a:close/>
                </a:path>
              </a:pathLst>
            </a:custGeom>
            <a:solidFill>
              <a:srgbClr val="FFFB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7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12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293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65" dirty="0"/>
              <a:t> </a:t>
            </a:r>
            <a:r>
              <a:rPr sz="2000" spc="-10" dirty="0"/>
              <a:t>MAXIMIZATION:</a:t>
            </a:r>
            <a:r>
              <a:rPr sz="2000" spc="-80" dirty="0"/>
              <a:t> </a:t>
            </a:r>
            <a:r>
              <a:rPr sz="2000" dirty="0"/>
              <a:t>A</a:t>
            </a:r>
            <a:r>
              <a:rPr sz="2000" spc="-35" dirty="0"/>
              <a:t> </a:t>
            </a:r>
            <a:r>
              <a:rPr sz="2000" dirty="0"/>
              <a:t>NUMERICAL</a:t>
            </a:r>
            <a:r>
              <a:rPr sz="2000" spc="-50" dirty="0"/>
              <a:t> </a:t>
            </a:r>
            <a:r>
              <a:rPr sz="2000" spc="-10" dirty="0"/>
              <a:t>EXAMPLE</a:t>
            </a:r>
            <a:endParaRPr sz="20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u="none" dirty="0"/>
              <a:t>Profit</a:t>
            </a:r>
            <a:r>
              <a:rPr u="none" spc="15" dirty="0"/>
              <a:t> </a:t>
            </a:r>
            <a:r>
              <a:rPr u="none" dirty="0"/>
              <a:t>is</a:t>
            </a:r>
            <a:r>
              <a:rPr u="none" spc="10" dirty="0"/>
              <a:t> </a:t>
            </a:r>
            <a:r>
              <a:rPr u="none" dirty="0"/>
              <a:t>maximum</a:t>
            </a:r>
            <a:r>
              <a:rPr u="none" spc="15" dirty="0"/>
              <a:t> </a:t>
            </a:r>
            <a:r>
              <a:rPr u="none" dirty="0"/>
              <a:t>when</a:t>
            </a:r>
            <a:r>
              <a:rPr u="none" spc="10" dirty="0"/>
              <a:t> </a:t>
            </a:r>
            <a:r>
              <a:rPr u="none" dirty="0"/>
              <a:t>Q=4</a:t>
            </a:r>
            <a:r>
              <a:rPr u="none" spc="-5" dirty="0"/>
              <a:t> </a:t>
            </a:r>
            <a:r>
              <a:rPr u="none" dirty="0"/>
              <a:t>or</a:t>
            </a:r>
            <a:r>
              <a:rPr u="none" spc="15" dirty="0"/>
              <a:t> </a:t>
            </a:r>
            <a:r>
              <a:rPr u="none" dirty="0"/>
              <a:t>when</a:t>
            </a:r>
            <a:r>
              <a:rPr u="none" spc="10" dirty="0"/>
              <a:t> </a:t>
            </a:r>
            <a:r>
              <a:rPr u="none" dirty="0"/>
              <a:t>Q=5</a:t>
            </a:r>
            <a:r>
              <a:rPr u="none" spc="20" dirty="0"/>
              <a:t> </a:t>
            </a:r>
            <a:r>
              <a:rPr u="none" dirty="0"/>
              <a:t>=&gt;</a:t>
            </a:r>
            <a:r>
              <a:rPr u="none" spc="10" dirty="0"/>
              <a:t> </a:t>
            </a:r>
            <a:r>
              <a:rPr u="none" dirty="0"/>
              <a:t>the</a:t>
            </a:r>
            <a:r>
              <a:rPr u="none" spc="15" dirty="0"/>
              <a:t> </a:t>
            </a:r>
            <a:r>
              <a:rPr u="none" dirty="0"/>
              <a:t>firm</a:t>
            </a:r>
            <a:r>
              <a:rPr u="none" spc="10" dirty="0"/>
              <a:t> </a:t>
            </a:r>
            <a:r>
              <a:rPr u="none" dirty="0"/>
              <a:t>should</a:t>
            </a:r>
            <a:r>
              <a:rPr u="none" spc="20" dirty="0"/>
              <a:t> </a:t>
            </a:r>
            <a:r>
              <a:rPr u="none" dirty="0"/>
              <a:t>thus produce</a:t>
            </a:r>
            <a:r>
              <a:rPr u="none" spc="15" dirty="0"/>
              <a:t> </a:t>
            </a:r>
            <a:r>
              <a:rPr u="none" dirty="0"/>
              <a:t>4</a:t>
            </a:r>
            <a:r>
              <a:rPr u="none" spc="5" dirty="0"/>
              <a:t> </a:t>
            </a:r>
            <a:r>
              <a:rPr u="none" spc="-25" dirty="0"/>
              <a:t>or </a:t>
            </a:r>
            <a:r>
              <a:rPr u="none" dirty="0"/>
              <a:t>5</a:t>
            </a:r>
            <a:r>
              <a:rPr u="none" spc="-5" dirty="0"/>
              <a:t> </a:t>
            </a:r>
            <a:r>
              <a:rPr u="none" spc="-10" dirty="0"/>
              <a:t>units.</a:t>
            </a: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u="none" spc="-10" dirty="0"/>
          </a:p>
          <a:p>
            <a:pPr marL="12700" marR="6985">
              <a:lnSpc>
                <a:spcPct val="100000"/>
              </a:lnSpc>
              <a:spcBef>
                <a:spcPts val="5"/>
              </a:spcBef>
            </a:pPr>
            <a:r>
              <a:rPr u="none" dirty="0"/>
              <a:t>Another</a:t>
            </a:r>
            <a:r>
              <a:rPr u="none" spc="190" dirty="0"/>
              <a:t> </a:t>
            </a:r>
            <a:r>
              <a:rPr u="none" dirty="0"/>
              <a:t>way</a:t>
            </a:r>
            <a:r>
              <a:rPr u="none" spc="180" dirty="0"/>
              <a:t> </a:t>
            </a:r>
            <a:r>
              <a:rPr u="none" dirty="0"/>
              <a:t>of</a:t>
            </a:r>
            <a:r>
              <a:rPr u="none" spc="185" dirty="0"/>
              <a:t> </a:t>
            </a:r>
            <a:r>
              <a:rPr u="none" dirty="0"/>
              <a:t>finding</a:t>
            </a:r>
            <a:r>
              <a:rPr u="none" spc="200" dirty="0"/>
              <a:t> </a:t>
            </a:r>
            <a:r>
              <a:rPr u="none" dirty="0"/>
              <a:t>the</a:t>
            </a:r>
            <a:r>
              <a:rPr u="none" spc="180" dirty="0"/>
              <a:t> </a:t>
            </a:r>
            <a:r>
              <a:rPr u="none" dirty="0"/>
              <a:t>optimal</a:t>
            </a:r>
            <a:r>
              <a:rPr u="none" spc="185" dirty="0"/>
              <a:t> </a:t>
            </a:r>
            <a:r>
              <a:rPr u="none" dirty="0"/>
              <a:t>production</a:t>
            </a:r>
            <a:r>
              <a:rPr u="none" spc="200" dirty="0"/>
              <a:t> </a:t>
            </a:r>
            <a:r>
              <a:rPr u="none" dirty="0"/>
              <a:t>level</a:t>
            </a:r>
            <a:r>
              <a:rPr u="none" spc="185" dirty="0"/>
              <a:t> </a:t>
            </a:r>
            <a:r>
              <a:rPr u="none" dirty="0"/>
              <a:t>is</a:t>
            </a:r>
            <a:r>
              <a:rPr u="none" spc="185" dirty="0"/>
              <a:t> </a:t>
            </a:r>
            <a:r>
              <a:rPr u="none" dirty="0"/>
              <a:t>by</a:t>
            </a:r>
            <a:r>
              <a:rPr u="none" spc="185" dirty="0"/>
              <a:t> </a:t>
            </a:r>
            <a:r>
              <a:rPr u="none" dirty="0"/>
              <a:t>comparing</a:t>
            </a:r>
            <a:r>
              <a:rPr u="none" spc="175" dirty="0"/>
              <a:t> </a:t>
            </a:r>
            <a:r>
              <a:rPr u="none" spc="-10" dirty="0"/>
              <a:t>marginal </a:t>
            </a:r>
            <a:r>
              <a:rPr u="none" dirty="0"/>
              <a:t>revenue</a:t>
            </a:r>
            <a:r>
              <a:rPr u="none" spc="-60" dirty="0"/>
              <a:t> </a:t>
            </a:r>
            <a:r>
              <a:rPr u="none" dirty="0"/>
              <a:t>with</a:t>
            </a:r>
            <a:r>
              <a:rPr u="none" spc="-60" dirty="0"/>
              <a:t> </a:t>
            </a:r>
            <a:r>
              <a:rPr u="none" dirty="0"/>
              <a:t>marginal</a:t>
            </a:r>
            <a:r>
              <a:rPr u="none" spc="-65" dirty="0"/>
              <a:t> </a:t>
            </a:r>
            <a:r>
              <a:rPr u="none" spc="-20" dirty="0"/>
              <a:t>cost.</a:t>
            </a: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u="none" spc="-20" dirty="0"/>
          </a:p>
          <a:p>
            <a:pPr marL="12700">
              <a:lnSpc>
                <a:spcPct val="100000"/>
              </a:lnSpc>
            </a:pPr>
            <a:r>
              <a:rPr b="1" u="none" dirty="0">
                <a:latin typeface="Calibri"/>
                <a:cs typeface="Calibri"/>
              </a:rPr>
              <a:t>Production</a:t>
            </a:r>
            <a:r>
              <a:rPr b="1" u="none" spc="-65" dirty="0">
                <a:latin typeface="Calibri"/>
                <a:cs typeface="Calibri"/>
              </a:rPr>
              <a:t> </a:t>
            </a:r>
            <a:r>
              <a:rPr u="none" dirty="0"/>
              <a:t>should</a:t>
            </a:r>
            <a:r>
              <a:rPr u="none" spc="-40" dirty="0"/>
              <a:t> </a:t>
            </a:r>
            <a:r>
              <a:rPr u="none" dirty="0"/>
              <a:t>be</a:t>
            </a:r>
            <a:r>
              <a:rPr u="none" spc="-45" dirty="0"/>
              <a:t> </a:t>
            </a:r>
            <a:r>
              <a:rPr b="1" u="none" dirty="0">
                <a:latin typeface="Calibri"/>
                <a:cs typeface="Calibri"/>
              </a:rPr>
              <a:t>increased</a:t>
            </a:r>
            <a:r>
              <a:rPr b="1" u="none" spc="385" dirty="0">
                <a:latin typeface="Calibri"/>
                <a:cs typeface="Calibri"/>
              </a:rPr>
              <a:t> </a:t>
            </a:r>
            <a:r>
              <a:rPr u="none" dirty="0"/>
              <a:t>as</a:t>
            </a:r>
            <a:r>
              <a:rPr u="none" spc="-30" dirty="0"/>
              <a:t> </a:t>
            </a:r>
            <a:r>
              <a:rPr u="none" dirty="0"/>
              <a:t>long</a:t>
            </a:r>
            <a:r>
              <a:rPr u="none" spc="-45" dirty="0"/>
              <a:t> </a:t>
            </a:r>
            <a:r>
              <a:rPr u="none" dirty="0"/>
              <a:t>as</a:t>
            </a:r>
            <a:r>
              <a:rPr u="none" spc="-20" dirty="0"/>
              <a:t> </a:t>
            </a:r>
            <a:r>
              <a:rPr b="1" u="none" dirty="0">
                <a:latin typeface="Calibri"/>
                <a:cs typeface="Calibri"/>
              </a:rPr>
              <a:t>marginal</a:t>
            </a:r>
            <a:r>
              <a:rPr b="1" u="none" spc="-40" dirty="0">
                <a:latin typeface="Calibri"/>
                <a:cs typeface="Calibri"/>
              </a:rPr>
              <a:t> </a:t>
            </a:r>
            <a:r>
              <a:rPr b="1" u="none" spc="-10" dirty="0">
                <a:latin typeface="Calibri"/>
                <a:cs typeface="Calibri"/>
              </a:rPr>
              <a:t>revenue </a:t>
            </a:r>
            <a:r>
              <a:rPr b="1" u="none" dirty="0">
                <a:latin typeface="Calibri"/>
                <a:cs typeface="Calibri"/>
              </a:rPr>
              <a:t>&gt;</a:t>
            </a:r>
            <a:r>
              <a:rPr b="1" u="none" spc="-40" dirty="0">
                <a:latin typeface="Calibri"/>
                <a:cs typeface="Calibri"/>
              </a:rPr>
              <a:t> </a:t>
            </a:r>
            <a:r>
              <a:rPr b="1" u="none" dirty="0">
                <a:latin typeface="Calibri"/>
                <a:cs typeface="Calibri"/>
              </a:rPr>
              <a:t>marginal</a:t>
            </a:r>
            <a:r>
              <a:rPr b="1" u="none" spc="-45" dirty="0">
                <a:latin typeface="Calibri"/>
                <a:cs typeface="Calibri"/>
              </a:rPr>
              <a:t> </a:t>
            </a:r>
            <a:r>
              <a:rPr b="1" u="none" spc="-10" dirty="0">
                <a:latin typeface="Calibri"/>
                <a:cs typeface="Calibri"/>
              </a:rPr>
              <a:t>cost</a:t>
            </a:r>
            <a:r>
              <a:rPr u="none" spc="-10" dirty="0"/>
              <a:t>.</a:t>
            </a: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u="none" spc="-10" dirty="0"/>
          </a:p>
          <a:p>
            <a:pPr marL="12700">
              <a:lnSpc>
                <a:spcPct val="100000"/>
              </a:lnSpc>
            </a:pPr>
            <a:r>
              <a:rPr b="1" u="none" dirty="0">
                <a:latin typeface="Calibri"/>
                <a:cs typeface="Calibri"/>
              </a:rPr>
              <a:t>Production</a:t>
            </a:r>
            <a:r>
              <a:rPr b="1" u="none" spc="204" dirty="0">
                <a:latin typeface="Calibri"/>
                <a:cs typeface="Calibri"/>
              </a:rPr>
              <a:t> </a:t>
            </a:r>
            <a:r>
              <a:rPr u="none" dirty="0"/>
              <a:t>should</a:t>
            </a:r>
            <a:r>
              <a:rPr u="none" spc="190" dirty="0"/>
              <a:t> </a:t>
            </a:r>
            <a:r>
              <a:rPr b="1" u="none" dirty="0">
                <a:latin typeface="Calibri"/>
                <a:cs typeface="Calibri"/>
              </a:rPr>
              <a:t>stop</a:t>
            </a:r>
            <a:r>
              <a:rPr b="1" u="none" spc="195" dirty="0">
                <a:latin typeface="Calibri"/>
                <a:cs typeface="Calibri"/>
              </a:rPr>
              <a:t> </a:t>
            </a:r>
            <a:r>
              <a:rPr u="none" dirty="0"/>
              <a:t>at</a:t>
            </a:r>
            <a:r>
              <a:rPr u="none" spc="195" dirty="0"/>
              <a:t> </a:t>
            </a:r>
            <a:r>
              <a:rPr u="none" dirty="0"/>
              <a:t>the</a:t>
            </a:r>
            <a:r>
              <a:rPr u="none" spc="200" dirty="0"/>
              <a:t> </a:t>
            </a:r>
            <a:r>
              <a:rPr u="none" dirty="0"/>
              <a:t>point</a:t>
            </a:r>
            <a:r>
              <a:rPr u="none" spc="200" dirty="0"/>
              <a:t> </a:t>
            </a:r>
            <a:r>
              <a:rPr u="none" dirty="0"/>
              <a:t>where</a:t>
            </a:r>
            <a:r>
              <a:rPr u="none" spc="195" dirty="0"/>
              <a:t> </a:t>
            </a:r>
            <a:r>
              <a:rPr b="1" u="none" dirty="0">
                <a:latin typeface="Calibri"/>
                <a:cs typeface="Calibri"/>
              </a:rPr>
              <a:t>marginal</a:t>
            </a:r>
            <a:r>
              <a:rPr b="1" u="none" spc="190" dirty="0">
                <a:latin typeface="Calibri"/>
                <a:cs typeface="Calibri"/>
              </a:rPr>
              <a:t> </a:t>
            </a:r>
            <a:r>
              <a:rPr b="1" u="none" dirty="0">
                <a:latin typeface="Calibri"/>
                <a:cs typeface="Calibri"/>
              </a:rPr>
              <a:t>revenue</a:t>
            </a:r>
            <a:r>
              <a:rPr b="1" u="none" spc="200" dirty="0">
                <a:latin typeface="Calibri"/>
                <a:cs typeface="Calibri"/>
              </a:rPr>
              <a:t> </a:t>
            </a:r>
            <a:r>
              <a:rPr b="1" u="none" dirty="0">
                <a:latin typeface="Calibri"/>
                <a:cs typeface="Calibri"/>
              </a:rPr>
              <a:t>=</a:t>
            </a:r>
            <a:r>
              <a:rPr b="1" u="none" spc="200" dirty="0">
                <a:latin typeface="Calibri"/>
                <a:cs typeface="Calibri"/>
              </a:rPr>
              <a:t> </a:t>
            </a:r>
            <a:r>
              <a:rPr b="1" u="none" dirty="0">
                <a:latin typeface="Calibri"/>
                <a:cs typeface="Calibri"/>
              </a:rPr>
              <a:t>marginal</a:t>
            </a:r>
            <a:r>
              <a:rPr b="1" u="none" spc="190" dirty="0">
                <a:latin typeface="Calibri"/>
                <a:cs typeface="Calibri"/>
              </a:rPr>
              <a:t> </a:t>
            </a:r>
            <a:r>
              <a:rPr b="1" u="none" spc="-20" dirty="0">
                <a:latin typeface="Calibri"/>
                <a:cs typeface="Calibri"/>
              </a:rPr>
              <a:t>cost</a:t>
            </a:r>
          </a:p>
          <a:p>
            <a:pPr marL="12700">
              <a:lnSpc>
                <a:spcPct val="100000"/>
              </a:lnSpc>
            </a:pPr>
            <a:r>
              <a:rPr u="none" spc="-10" dirty="0"/>
              <a:t>(Q=5).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19" rIns="0" bIns="0" rtlCol="0">
            <a:spAutoFit/>
          </a:bodyPr>
          <a:lstStyle/>
          <a:p>
            <a:pPr marL="44005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40" dirty="0"/>
              <a:t> </a:t>
            </a:r>
            <a:r>
              <a:rPr sz="2000" spc="-20" dirty="0"/>
              <a:t>MAXIMIZATION:</a:t>
            </a:r>
            <a:r>
              <a:rPr sz="2000" spc="-55" dirty="0"/>
              <a:t> </a:t>
            </a:r>
            <a:r>
              <a:rPr sz="2000" dirty="0"/>
              <a:t>A</a:t>
            </a:r>
            <a:r>
              <a:rPr sz="2000" spc="-5" dirty="0"/>
              <a:t> </a:t>
            </a:r>
            <a:r>
              <a:rPr sz="2000" dirty="0"/>
              <a:t>NUMERICAL</a:t>
            </a:r>
            <a:r>
              <a:rPr sz="2000" spc="-30" dirty="0"/>
              <a:t> </a:t>
            </a:r>
            <a:r>
              <a:rPr sz="2000" spc="-10" dirty="0"/>
              <a:t>EXAMPLE</a:t>
            </a:r>
            <a:endParaRPr sz="2000"/>
          </a:p>
        </p:txBody>
      </p:sp>
      <p:grpSp>
        <p:nvGrpSpPr>
          <p:cNvPr id="3" name="object 3"/>
          <p:cNvGrpSpPr/>
          <p:nvPr/>
        </p:nvGrpSpPr>
        <p:grpSpPr>
          <a:xfrm>
            <a:off x="251459" y="1700783"/>
            <a:ext cx="8516620" cy="3599815"/>
            <a:chOff x="251459" y="1700783"/>
            <a:chExt cx="8516620" cy="3599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59" y="1700783"/>
              <a:ext cx="8516112" cy="359968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5568" y="3424427"/>
              <a:ext cx="495300" cy="36271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420617" y="1808225"/>
              <a:ext cx="3862070" cy="3385185"/>
            </a:xfrm>
            <a:custGeom>
              <a:avLst/>
              <a:gdLst/>
              <a:ahLst/>
              <a:cxnLst/>
              <a:rect l="l" t="t" r="r" b="b"/>
              <a:pathLst>
                <a:path w="3862070" h="3385185">
                  <a:moveTo>
                    <a:pt x="0" y="3384804"/>
                  </a:moveTo>
                  <a:lnTo>
                    <a:pt x="963167" y="3384804"/>
                  </a:lnTo>
                  <a:lnTo>
                    <a:pt x="963167" y="0"/>
                  </a:lnTo>
                  <a:lnTo>
                    <a:pt x="0" y="0"/>
                  </a:lnTo>
                  <a:lnTo>
                    <a:pt x="0" y="3384804"/>
                  </a:lnTo>
                  <a:close/>
                </a:path>
                <a:path w="3862070" h="3385185">
                  <a:moveTo>
                    <a:pt x="1034796" y="3384804"/>
                  </a:moveTo>
                  <a:lnTo>
                    <a:pt x="2375916" y="3384804"/>
                  </a:lnTo>
                  <a:lnTo>
                    <a:pt x="2375916" y="0"/>
                  </a:lnTo>
                  <a:lnTo>
                    <a:pt x="1034796" y="0"/>
                  </a:lnTo>
                  <a:lnTo>
                    <a:pt x="1034796" y="3384804"/>
                  </a:lnTo>
                  <a:close/>
                </a:path>
                <a:path w="3862070" h="3385185">
                  <a:moveTo>
                    <a:pt x="2520696" y="3384804"/>
                  </a:moveTo>
                  <a:lnTo>
                    <a:pt x="3861816" y="3384804"/>
                  </a:lnTo>
                  <a:lnTo>
                    <a:pt x="3861816" y="0"/>
                  </a:lnTo>
                  <a:lnTo>
                    <a:pt x="2520696" y="0"/>
                  </a:lnTo>
                  <a:lnTo>
                    <a:pt x="2520696" y="3384804"/>
                  </a:lnTo>
                  <a:close/>
                </a:path>
              </a:pathLst>
            </a:custGeom>
            <a:ln w="254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19" rIns="0" bIns="0" rtlCol="0">
            <a:spAutoFit/>
          </a:bodyPr>
          <a:lstStyle/>
          <a:p>
            <a:pPr marL="44005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40" dirty="0"/>
              <a:t> </a:t>
            </a:r>
            <a:r>
              <a:rPr sz="2000" spc="-20" dirty="0"/>
              <a:t>MAXIMIZATION:</a:t>
            </a:r>
            <a:r>
              <a:rPr sz="2000" spc="-55" dirty="0"/>
              <a:t> </a:t>
            </a:r>
            <a:r>
              <a:rPr sz="2000" dirty="0"/>
              <a:t>A</a:t>
            </a:r>
            <a:r>
              <a:rPr sz="2000" spc="-5" dirty="0"/>
              <a:t> </a:t>
            </a:r>
            <a:r>
              <a:rPr sz="2000" dirty="0"/>
              <a:t>NUMERICAL</a:t>
            </a:r>
            <a:r>
              <a:rPr sz="2000" spc="-30" dirty="0"/>
              <a:t> </a:t>
            </a:r>
            <a:r>
              <a:rPr sz="2000" spc="-10" dirty="0"/>
              <a:t>EXAMPLE</a:t>
            </a:r>
            <a:endParaRPr sz="2000"/>
          </a:p>
        </p:txBody>
      </p:sp>
      <p:grpSp>
        <p:nvGrpSpPr>
          <p:cNvPr id="3" name="object 3"/>
          <p:cNvGrpSpPr/>
          <p:nvPr/>
        </p:nvGrpSpPr>
        <p:grpSpPr>
          <a:xfrm>
            <a:off x="251459" y="1700783"/>
            <a:ext cx="8516620" cy="3599815"/>
            <a:chOff x="251459" y="1700783"/>
            <a:chExt cx="8516620" cy="3599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59" y="1700783"/>
              <a:ext cx="8516112" cy="359968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5568" y="3424427"/>
              <a:ext cx="495300" cy="36271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420617" y="1808225"/>
              <a:ext cx="3862070" cy="3385185"/>
            </a:xfrm>
            <a:custGeom>
              <a:avLst/>
              <a:gdLst/>
              <a:ahLst/>
              <a:cxnLst/>
              <a:rect l="l" t="t" r="r" b="b"/>
              <a:pathLst>
                <a:path w="3862070" h="3385185">
                  <a:moveTo>
                    <a:pt x="0" y="3384804"/>
                  </a:moveTo>
                  <a:lnTo>
                    <a:pt x="963167" y="3384804"/>
                  </a:lnTo>
                  <a:lnTo>
                    <a:pt x="963167" y="0"/>
                  </a:lnTo>
                  <a:lnTo>
                    <a:pt x="0" y="0"/>
                  </a:lnTo>
                  <a:lnTo>
                    <a:pt x="0" y="3384804"/>
                  </a:lnTo>
                  <a:close/>
                </a:path>
                <a:path w="3862070" h="3385185">
                  <a:moveTo>
                    <a:pt x="1034796" y="3384804"/>
                  </a:moveTo>
                  <a:lnTo>
                    <a:pt x="2375916" y="3384804"/>
                  </a:lnTo>
                  <a:lnTo>
                    <a:pt x="2375916" y="0"/>
                  </a:lnTo>
                  <a:lnTo>
                    <a:pt x="1034796" y="0"/>
                  </a:lnTo>
                  <a:lnTo>
                    <a:pt x="1034796" y="3384804"/>
                  </a:lnTo>
                  <a:close/>
                </a:path>
                <a:path w="3862070" h="3385185">
                  <a:moveTo>
                    <a:pt x="2520696" y="3384804"/>
                  </a:moveTo>
                  <a:lnTo>
                    <a:pt x="3861816" y="3384804"/>
                  </a:lnTo>
                  <a:lnTo>
                    <a:pt x="3861816" y="0"/>
                  </a:lnTo>
                  <a:lnTo>
                    <a:pt x="2520696" y="0"/>
                  </a:lnTo>
                  <a:lnTo>
                    <a:pt x="2520696" y="3384804"/>
                  </a:lnTo>
                  <a:close/>
                </a:path>
              </a:pathLst>
            </a:custGeom>
            <a:ln w="254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1728" y="4001896"/>
              <a:ext cx="6228715" cy="415925"/>
            </a:xfrm>
            <a:custGeom>
              <a:avLst/>
              <a:gdLst/>
              <a:ahLst/>
              <a:cxnLst/>
              <a:rect l="l" t="t" r="r" b="b"/>
              <a:pathLst>
                <a:path w="6228715" h="415925">
                  <a:moveTo>
                    <a:pt x="421919" y="199771"/>
                  </a:moveTo>
                  <a:lnTo>
                    <a:pt x="383400" y="195199"/>
                  </a:lnTo>
                  <a:lnTo>
                    <a:pt x="317157" y="185801"/>
                  </a:lnTo>
                  <a:lnTo>
                    <a:pt x="276834" y="180721"/>
                  </a:lnTo>
                  <a:lnTo>
                    <a:pt x="233641" y="173863"/>
                  </a:lnTo>
                  <a:lnTo>
                    <a:pt x="193319" y="166751"/>
                  </a:lnTo>
                  <a:lnTo>
                    <a:pt x="136804" y="154813"/>
                  </a:lnTo>
                  <a:lnTo>
                    <a:pt x="110883" y="147955"/>
                  </a:lnTo>
                  <a:lnTo>
                    <a:pt x="2882" y="147955"/>
                  </a:lnTo>
                  <a:lnTo>
                    <a:pt x="0" y="147955"/>
                  </a:lnTo>
                  <a:lnTo>
                    <a:pt x="0" y="363982"/>
                  </a:lnTo>
                  <a:lnTo>
                    <a:pt x="2882" y="363982"/>
                  </a:lnTo>
                  <a:lnTo>
                    <a:pt x="12954" y="366903"/>
                  </a:lnTo>
                  <a:lnTo>
                    <a:pt x="85318" y="382651"/>
                  </a:lnTo>
                  <a:lnTo>
                    <a:pt x="125641" y="389890"/>
                  </a:lnTo>
                  <a:lnTo>
                    <a:pt x="168833" y="396748"/>
                  </a:lnTo>
                  <a:lnTo>
                    <a:pt x="245884" y="406781"/>
                  </a:lnTo>
                  <a:lnTo>
                    <a:pt x="275399" y="411099"/>
                  </a:lnTo>
                  <a:lnTo>
                    <a:pt x="298437" y="414020"/>
                  </a:lnTo>
                  <a:lnTo>
                    <a:pt x="313918" y="415798"/>
                  </a:lnTo>
                  <a:lnTo>
                    <a:pt x="421919" y="415798"/>
                  </a:lnTo>
                  <a:lnTo>
                    <a:pt x="421919" y="363982"/>
                  </a:lnTo>
                  <a:lnTo>
                    <a:pt x="421919" y="199771"/>
                  </a:lnTo>
                  <a:close/>
                </a:path>
                <a:path w="6228715" h="415925">
                  <a:moveTo>
                    <a:pt x="4811280" y="26289"/>
                  </a:moveTo>
                  <a:lnTo>
                    <a:pt x="4153293" y="26289"/>
                  </a:lnTo>
                  <a:lnTo>
                    <a:pt x="4153293" y="242316"/>
                  </a:lnTo>
                  <a:lnTo>
                    <a:pt x="4811280" y="242316"/>
                  </a:lnTo>
                  <a:lnTo>
                    <a:pt x="4811280" y="26289"/>
                  </a:lnTo>
                  <a:close/>
                </a:path>
                <a:path w="6228715" h="415925">
                  <a:moveTo>
                    <a:pt x="6228219" y="0"/>
                  </a:moveTo>
                  <a:lnTo>
                    <a:pt x="5720346" y="0"/>
                  </a:lnTo>
                  <a:lnTo>
                    <a:pt x="5720346" y="216027"/>
                  </a:lnTo>
                  <a:lnTo>
                    <a:pt x="6228219" y="216027"/>
                  </a:lnTo>
                  <a:lnTo>
                    <a:pt x="6228219" y="0"/>
                  </a:lnTo>
                  <a:close/>
                </a:path>
              </a:pathLst>
            </a:custGeom>
            <a:solidFill>
              <a:srgbClr val="FFFB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393573"/>
            <a:ext cx="237553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19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006FC0"/>
                </a:solidFill>
                <a:latin typeface="Calibri"/>
                <a:cs typeface="Calibri"/>
              </a:rPr>
              <a:t>MAXIMIZATION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9143" y="1030986"/>
            <a:ext cx="82772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One</a:t>
            </a:r>
            <a:r>
              <a:rPr sz="2000" b="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sz="2000" b="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10</a:t>
            </a:r>
            <a:r>
              <a:rPr sz="2000" b="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Principles</a:t>
            </a:r>
            <a:r>
              <a:rPr sz="2000" b="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sz="2000" b="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Economics</a:t>
            </a:r>
            <a:r>
              <a:rPr sz="2000" b="0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(Chap</a:t>
            </a:r>
            <a:r>
              <a:rPr sz="2000" b="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1):</a:t>
            </a:r>
            <a:r>
              <a:rPr sz="2000" b="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latin typeface="Calibri"/>
                <a:cs typeface="Calibri"/>
              </a:rPr>
              <a:t>Rational</a:t>
            </a:r>
            <a:r>
              <a:rPr sz="2000" b="0" spc="-40" dirty="0">
                <a:latin typeface="Calibri"/>
                <a:cs typeface="Calibri"/>
              </a:rPr>
              <a:t> </a:t>
            </a:r>
            <a:r>
              <a:rPr sz="2000" b="0" dirty="0">
                <a:latin typeface="Calibri"/>
                <a:cs typeface="Calibri"/>
              </a:rPr>
              <a:t>people</a:t>
            </a:r>
            <a:r>
              <a:rPr sz="2000" b="0" spc="-50" dirty="0">
                <a:latin typeface="Calibri"/>
                <a:cs typeface="Calibri"/>
              </a:rPr>
              <a:t> </a:t>
            </a:r>
            <a:r>
              <a:rPr sz="2000" b="0" dirty="0">
                <a:latin typeface="Calibri"/>
                <a:cs typeface="Calibri"/>
              </a:rPr>
              <a:t>think</a:t>
            </a:r>
            <a:r>
              <a:rPr sz="2000" b="0" spc="-40" dirty="0">
                <a:latin typeface="Calibri"/>
                <a:cs typeface="Calibri"/>
              </a:rPr>
              <a:t> </a:t>
            </a:r>
            <a:r>
              <a:rPr sz="2000" b="0" dirty="0">
                <a:latin typeface="Calibri"/>
                <a:cs typeface="Calibri"/>
              </a:rPr>
              <a:t>at</a:t>
            </a:r>
            <a:r>
              <a:rPr sz="2000" b="0" spc="-20" dirty="0">
                <a:latin typeface="Calibri"/>
                <a:cs typeface="Calibri"/>
              </a:rPr>
              <a:t> </a:t>
            </a:r>
            <a:r>
              <a:rPr sz="2000" b="0" dirty="0">
                <a:latin typeface="Calibri"/>
                <a:cs typeface="Calibri"/>
              </a:rPr>
              <a:t>the</a:t>
            </a:r>
            <a:r>
              <a:rPr sz="2000" b="0" spc="-45" dirty="0">
                <a:latin typeface="Calibri"/>
                <a:cs typeface="Calibri"/>
              </a:rPr>
              <a:t> </a:t>
            </a:r>
            <a:r>
              <a:rPr sz="2000" b="0" spc="-10" dirty="0">
                <a:latin typeface="Calibri"/>
                <a:cs typeface="Calibri"/>
              </a:rPr>
              <a:t>margin</a:t>
            </a:r>
            <a:r>
              <a:rPr sz="2000" b="0" spc="-1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143" y="1701545"/>
            <a:ext cx="7725409" cy="4020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Firms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apply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principle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deciding</a:t>
            </a:r>
            <a:r>
              <a:rPr sz="2000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how</a:t>
            </a:r>
            <a:r>
              <a:rPr sz="2000" u="sng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much</a:t>
            </a:r>
            <a:r>
              <a:rPr sz="2000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</a:t>
            </a:r>
            <a:r>
              <a:rPr sz="2000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produce</a:t>
            </a:r>
            <a:r>
              <a:rPr sz="2000" spc="-1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95"/>
              </a:spcBef>
            </a:pPr>
            <a:endParaRPr sz="2000">
              <a:latin typeface="Calibri"/>
              <a:cs typeface="Calibri"/>
            </a:endParaRPr>
          </a:p>
          <a:p>
            <a:pPr marL="355600" marR="1308735" indent="-342900">
              <a:lnSpc>
                <a:spcPct val="11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&gt;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production </a:t>
            </a:r>
            <a:r>
              <a:rPr sz="2000" dirty="0">
                <a:latin typeface="Calibri"/>
                <a:cs typeface="Calibri"/>
              </a:rPr>
              <a:t>Intuition: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Recall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extra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produced,</a:t>
            </a:r>
            <a:endParaRPr sz="2000">
              <a:latin typeface="Calibri"/>
              <a:cs typeface="Calibri"/>
            </a:endParaRPr>
          </a:p>
          <a:p>
            <a:pPr marL="1061720" lvl="1" indent="-134620">
              <a:lnSpc>
                <a:spcPct val="100000"/>
              </a:lnSpc>
              <a:spcBef>
                <a:spcPts val="240"/>
              </a:spcBef>
              <a:buChar char="-"/>
              <a:tabLst>
                <a:tab pos="106172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(total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revenue)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MR</a:t>
            </a:r>
            <a:endParaRPr sz="2000">
              <a:latin typeface="Calibri"/>
              <a:cs typeface="Calibri"/>
            </a:endParaRPr>
          </a:p>
          <a:p>
            <a:pPr marL="1061720" lvl="1" indent="-134620">
              <a:lnSpc>
                <a:spcPct val="100000"/>
              </a:lnSpc>
              <a:spcBef>
                <a:spcPts val="240"/>
              </a:spcBef>
              <a:buChar char="-"/>
              <a:tabLst>
                <a:tab pos="106172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TC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(total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cost)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MC</a:t>
            </a:r>
            <a:endParaRPr sz="2000">
              <a:latin typeface="Calibri"/>
              <a:cs typeface="Calibri"/>
            </a:endParaRPr>
          </a:p>
          <a:p>
            <a:pPr marL="41148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Calibri"/>
                <a:cs typeface="Calibri"/>
              </a:rPr>
              <a:t>=&gt;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&gt;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MC,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producing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extra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more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TC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0"/>
              </a:spcBef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decrease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production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0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b="1" dirty="0">
                <a:latin typeface="Calibri"/>
                <a:cs typeface="Calibri"/>
              </a:rPr>
              <a:t>If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marginal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revenue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marginal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cost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=&gt;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production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level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is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optimal</a:t>
            </a:r>
            <a:endParaRPr sz="2000">
              <a:latin typeface="Calibri"/>
              <a:cs typeface="Calibri"/>
            </a:endParaRPr>
          </a:p>
          <a:p>
            <a:pPr marL="4185920">
              <a:lnSpc>
                <a:spcPct val="100000"/>
              </a:lnSpc>
              <a:spcBef>
                <a:spcPts val="240"/>
              </a:spcBef>
            </a:pPr>
            <a:r>
              <a:rPr sz="2000" b="1" dirty="0">
                <a:latin typeface="Calibri"/>
                <a:cs typeface="Calibri"/>
              </a:rPr>
              <a:t>=&gt;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profit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is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maximized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9143" y="421005"/>
            <a:ext cx="25038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MAXIMIZATION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9143" y="1159002"/>
            <a:ext cx="64623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Profit</a:t>
            </a:r>
            <a:r>
              <a:rPr sz="2200" b="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sz="2200" b="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maximised</a:t>
            </a:r>
            <a:r>
              <a:rPr sz="2200" b="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when</a:t>
            </a:r>
            <a:r>
              <a:rPr sz="2200" b="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producing</a:t>
            </a:r>
            <a:r>
              <a:rPr sz="2200" b="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2200" b="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quantity</a:t>
            </a:r>
            <a:r>
              <a:rPr sz="2200" b="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such</a:t>
            </a:r>
            <a:r>
              <a:rPr sz="2200" b="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spc="-10" dirty="0">
                <a:solidFill>
                  <a:srgbClr val="000000"/>
                </a:solidFill>
                <a:latin typeface="Calibri"/>
                <a:cs typeface="Calibri"/>
              </a:rPr>
              <a:t>that: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143" y="1561337"/>
            <a:ext cx="8332470" cy="3446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MR</a:t>
            </a:r>
            <a:r>
              <a:rPr sz="2200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r>
              <a:rPr sz="2200" spc="-25" dirty="0">
                <a:solidFill>
                  <a:srgbClr val="006FC0"/>
                </a:solidFill>
                <a:latin typeface="Calibri"/>
                <a:cs typeface="Calibri"/>
              </a:rPr>
              <a:t> MC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0"/>
              </a:spcBef>
            </a:pPr>
            <a:endParaRPr sz="2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In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perfect </a:t>
            </a:r>
            <a:r>
              <a:rPr sz="2200" b="1" spc="-10" dirty="0">
                <a:latin typeface="Calibri"/>
                <a:cs typeface="Calibri"/>
              </a:rPr>
              <a:t>competition</a:t>
            </a:r>
            <a:r>
              <a:rPr sz="2200" spc="-10" dirty="0">
                <a:latin typeface="Calibri"/>
                <a:cs typeface="Calibri"/>
              </a:rPr>
              <a:t>: </a:t>
            </a:r>
            <a:r>
              <a:rPr sz="2200" b="1" dirty="0">
                <a:latin typeface="Calibri"/>
                <a:cs typeface="Calibri"/>
              </a:rPr>
              <a:t>MR</a:t>
            </a:r>
            <a:r>
              <a:rPr sz="2200" b="1" spc="-2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=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P</a:t>
            </a:r>
            <a:r>
              <a:rPr sz="2200" b="1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(=AR)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0"/>
              </a:spcBef>
            </a:pPr>
            <a:endParaRPr sz="22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So</a:t>
            </a:r>
            <a:r>
              <a:rPr sz="2200" spc="1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1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firm</a:t>
            </a:r>
            <a:r>
              <a:rPr sz="2200" spc="1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20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perfect</a:t>
            </a:r>
            <a:r>
              <a:rPr sz="2200" b="1" spc="18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competition</a:t>
            </a:r>
            <a:r>
              <a:rPr sz="2200" b="1" spc="185" dirty="0"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006FC0"/>
                </a:solidFill>
                <a:latin typeface="Calibri"/>
                <a:cs typeface="Calibri"/>
              </a:rPr>
              <a:t>maximises</a:t>
            </a:r>
            <a:r>
              <a:rPr sz="2200" b="1" spc="19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006FC0"/>
                </a:solidFill>
                <a:latin typeface="Calibri"/>
                <a:cs typeface="Calibri"/>
              </a:rPr>
              <a:t>profits</a:t>
            </a:r>
            <a:r>
              <a:rPr sz="2200" b="1" spc="19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when</a:t>
            </a:r>
            <a:r>
              <a:rPr sz="2200" spc="1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it</a:t>
            </a:r>
            <a:r>
              <a:rPr sz="2200" spc="1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produces</a:t>
            </a:r>
            <a:r>
              <a:rPr sz="2200" spc="180" dirty="0">
                <a:latin typeface="Calibri"/>
                <a:cs typeface="Calibri"/>
              </a:rPr>
              <a:t> </a:t>
            </a:r>
            <a:r>
              <a:rPr sz="2200" spc="-50" dirty="0">
                <a:latin typeface="Calibri"/>
                <a:cs typeface="Calibri"/>
              </a:rPr>
              <a:t>a </a:t>
            </a:r>
            <a:r>
              <a:rPr sz="2200" dirty="0">
                <a:latin typeface="Calibri"/>
                <a:cs typeface="Calibri"/>
              </a:rPr>
              <a:t>quantity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such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that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marginal cost</a:t>
            </a:r>
            <a:r>
              <a:rPr sz="22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that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quantity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equals</a:t>
            </a:r>
            <a:r>
              <a:rPr sz="2200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ongoing market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6FC0"/>
                </a:solidFill>
                <a:latin typeface="Calibri"/>
                <a:cs typeface="Calibri"/>
              </a:rPr>
              <a:t>price</a:t>
            </a:r>
            <a:r>
              <a:rPr sz="2200" spc="-10" dirty="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5"/>
              </a:spcBef>
            </a:pPr>
            <a:endParaRPr sz="2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200" b="1" dirty="0">
                <a:solidFill>
                  <a:srgbClr val="006FC0"/>
                </a:solidFill>
                <a:latin typeface="Calibri"/>
                <a:cs typeface="Calibri"/>
              </a:rPr>
              <a:t>P</a:t>
            </a:r>
            <a:r>
              <a:rPr sz="22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r>
              <a:rPr sz="22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b="1" spc="-25" dirty="0">
                <a:solidFill>
                  <a:srgbClr val="006FC0"/>
                </a:solidFill>
                <a:latin typeface="Calibri"/>
                <a:cs typeface="Calibri"/>
              </a:rPr>
              <a:t>MC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04210" y="4437126"/>
            <a:ext cx="2737485" cy="786765"/>
          </a:xfrm>
          <a:custGeom>
            <a:avLst/>
            <a:gdLst/>
            <a:ahLst/>
            <a:cxnLst/>
            <a:rect l="l" t="t" r="r" b="b"/>
            <a:pathLst>
              <a:path w="2737485" h="786764">
                <a:moveTo>
                  <a:pt x="0" y="131063"/>
                </a:moveTo>
                <a:lnTo>
                  <a:pt x="10298" y="80045"/>
                </a:lnTo>
                <a:lnTo>
                  <a:pt x="38385" y="38385"/>
                </a:lnTo>
                <a:lnTo>
                  <a:pt x="80045" y="10298"/>
                </a:lnTo>
                <a:lnTo>
                  <a:pt x="131063" y="0"/>
                </a:lnTo>
                <a:lnTo>
                  <a:pt x="2606040" y="0"/>
                </a:lnTo>
                <a:lnTo>
                  <a:pt x="2657058" y="10298"/>
                </a:lnTo>
                <a:lnTo>
                  <a:pt x="2698718" y="38385"/>
                </a:lnTo>
                <a:lnTo>
                  <a:pt x="2726805" y="80045"/>
                </a:lnTo>
                <a:lnTo>
                  <a:pt x="2737104" y="131063"/>
                </a:lnTo>
                <a:lnTo>
                  <a:pt x="2737104" y="655319"/>
                </a:lnTo>
                <a:lnTo>
                  <a:pt x="2726805" y="706338"/>
                </a:lnTo>
                <a:lnTo>
                  <a:pt x="2698718" y="747998"/>
                </a:lnTo>
                <a:lnTo>
                  <a:pt x="2657058" y="776085"/>
                </a:lnTo>
                <a:lnTo>
                  <a:pt x="2606040" y="786384"/>
                </a:lnTo>
                <a:lnTo>
                  <a:pt x="131063" y="786384"/>
                </a:lnTo>
                <a:lnTo>
                  <a:pt x="80045" y="776085"/>
                </a:lnTo>
                <a:lnTo>
                  <a:pt x="38385" y="747998"/>
                </a:lnTo>
                <a:lnTo>
                  <a:pt x="10298" y="706338"/>
                </a:lnTo>
                <a:lnTo>
                  <a:pt x="0" y="655319"/>
                </a:lnTo>
                <a:lnTo>
                  <a:pt x="0" y="131063"/>
                </a:lnTo>
                <a:close/>
              </a:path>
            </a:pathLst>
          </a:custGeom>
          <a:ln w="254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7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293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50" dirty="0"/>
              <a:t> </a:t>
            </a:r>
            <a:r>
              <a:rPr sz="2000" spc="-10" dirty="0"/>
              <a:t>MAXIMIZATION</a:t>
            </a:r>
            <a:endParaRPr sz="20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Note</a:t>
            </a:r>
            <a:r>
              <a:rPr u="none" spc="-10" dirty="0"/>
              <a:t>:</a:t>
            </a:r>
          </a:p>
          <a:p>
            <a:pPr marL="355600" marR="7620" indent="-342900" algn="just">
              <a:lnSpc>
                <a:spcPct val="100000"/>
              </a:lnSpc>
              <a:spcBef>
                <a:spcPts val="2205"/>
              </a:spcBef>
              <a:buFont typeface="Wingdings"/>
              <a:buChar char=""/>
              <a:tabLst>
                <a:tab pos="355600" algn="l"/>
              </a:tabLst>
            </a:pPr>
            <a:r>
              <a:rPr u="none" dirty="0"/>
              <a:t>The</a:t>
            </a:r>
            <a:r>
              <a:rPr u="none" spc="25" dirty="0"/>
              <a:t> </a:t>
            </a:r>
            <a:r>
              <a:rPr b="1" u="none" dirty="0">
                <a:latin typeface="Calibri"/>
                <a:cs typeface="Calibri"/>
              </a:rPr>
              <a:t>marginal</a:t>
            </a:r>
            <a:r>
              <a:rPr b="1" u="none" spc="25" dirty="0">
                <a:latin typeface="Calibri"/>
                <a:cs typeface="Calibri"/>
              </a:rPr>
              <a:t> </a:t>
            </a:r>
            <a:r>
              <a:rPr b="1" u="none" dirty="0">
                <a:latin typeface="Calibri"/>
                <a:cs typeface="Calibri"/>
              </a:rPr>
              <a:t>revenue</a:t>
            </a:r>
            <a:r>
              <a:rPr b="1" u="none" spc="30" dirty="0">
                <a:latin typeface="Calibri"/>
                <a:cs typeface="Calibri"/>
              </a:rPr>
              <a:t> </a:t>
            </a:r>
            <a:r>
              <a:rPr b="1" u="none" dirty="0">
                <a:latin typeface="Calibri"/>
                <a:cs typeface="Calibri"/>
              </a:rPr>
              <a:t>curve</a:t>
            </a:r>
            <a:r>
              <a:rPr b="1" u="none" spc="35" dirty="0">
                <a:latin typeface="Calibri"/>
                <a:cs typeface="Calibri"/>
              </a:rPr>
              <a:t> </a:t>
            </a:r>
            <a:r>
              <a:rPr u="none" dirty="0"/>
              <a:t>is</a:t>
            </a:r>
            <a:r>
              <a:rPr u="none" spc="25" dirty="0"/>
              <a:t> </a:t>
            </a:r>
            <a:r>
              <a:rPr u="none" dirty="0"/>
              <a:t>also</a:t>
            </a:r>
            <a:r>
              <a:rPr u="none" spc="30" dirty="0"/>
              <a:t> </a:t>
            </a:r>
            <a:r>
              <a:rPr u="none" dirty="0"/>
              <a:t>the</a:t>
            </a:r>
            <a:r>
              <a:rPr u="none" spc="30" dirty="0"/>
              <a:t> </a:t>
            </a:r>
            <a:r>
              <a:rPr b="1" u="none" dirty="0">
                <a:solidFill>
                  <a:srgbClr val="006FC0"/>
                </a:solidFill>
                <a:latin typeface="Calibri"/>
                <a:cs typeface="Calibri"/>
              </a:rPr>
              <a:t>demand</a:t>
            </a:r>
            <a:r>
              <a:rPr b="1" u="none" spc="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b="1" u="none" dirty="0">
                <a:solidFill>
                  <a:srgbClr val="006FC0"/>
                </a:solidFill>
                <a:latin typeface="Calibri"/>
                <a:cs typeface="Calibri"/>
              </a:rPr>
              <a:t>curve</a:t>
            </a:r>
            <a:r>
              <a:rPr b="1" u="none" spc="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u="none" dirty="0"/>
              <a:t>that</a:t>
            </a:r>
            <a:r>
              <a:rPr u="none" spc="40" dirty="0"/>
              <a:t> </a:t>
            </a:r>
            <a:r>
              <a:rPr u="none" dirty="0"/>
              <a:t>the</a:t>
            </a:r>
            <a:r>
              <a:rPr u="none" spc="30" dirty="0"/>
              <a:t> </a:t>
            </a:r>
            <a:r>
              <a:rPr b="1" u="none" dirty="0">
                <a:solidFill>
                  <a:srgbClr val="006FC0"/>
                </a:solidFill>
                <a:latin typeface="Calibri"/>
                <a:cs typeface="Calibri"/>
              </a:rPr>
              <a:t>firm</a:t>
            </a:r>
            <a:r>
              <a:rPr b="1" u="none" spc="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u="none" dirty="0"/>
              <a:t>(not</a:t>
            </a:r>
            <a:r>
              <a:rPr u="none" spc="20" dirty="0"/>
              <a:t> </a:t>
            </a:r>
            <a:r>
              <a:rPr u="none" spc="-25" dirty="0"/>
              <a:t>the </a:t>
            </a:r>
            <a:r>
              <a:rPr u="none" dirty="0"/>
              <a:t>whole</a:t>
            </a:r>
            <a:r>
              <a:rPr u="none" spc="-75" dirty="0"/>
              <a:t> </a:t>
            </a:r>
            <a:r>
              <a:rPr u="none" spc="-10" dirty="0"/>
              <a:t>market!)</a:t>
            </a:r>
            <a:r>
              <a:rPr u="none" spc="-45" dirty="0"/>
              <a:t> </a:t>
            </a:r>
            <a:r>
              <a:rPr u="none" spc="-10" dirty="0"/>
              <a:t>faces.</a:t>
            </a:r>
          </a:p>
          <a:p>
            <a:pPr marL="469900" marR="5715" algn="just">
              <a:lnSpc>
                <a:spcPct val="100000"/>
              </a:lnSpc>
              <a:spcBef>
                <a:spcPts val="480"/>
              </a:spcBef>
            </a:pPr>
            <a:r>
              <a:rPr u="none" dirty="0"/>
              <a:t>The</a:t>
            </a:r>
            <a:r>
              <a:rPr u="none" spc="240" dirty="0"/>
              <a:t> </a:t>
            </a:r>
            <a:r>
              <a:rPr u="none" dirty="0"/>
              <a:t>demand</a:t>
            </a:r>
            <a:r>
              <a:rPr u="none" spc="240" dirty="0"/>
              <a:t> </a:t>
            </a:r>
            <a:r>
              <a:rPr u="none" dirty="0"/>
              <a:t>curve</a:t>
            </a:r>
            <a:r>
              <a:rPr u="none" spc="250" dirty="0"/>
              <a:t> </a:t>
            </a:r>
            <a:r>
              <a:rPr u="none" dirty="0"/>
              <a:t>for</a:t>
            </a:r>
            <a:r>
              <a:rPr u="none" spc="240" dirty="0"/>
              <a:t> </a:t>
            </a:r>
            <a:r>
              <a:rPr u="none" dirty="0"/>
              <a:t>a</a:t>
            </a:r>
            <a:r>
              <a:rPr u="none" spc="225" dirty="0"/>
              <a:t> </a:t>
            </a:r>
            <a:r>
              <a:rPr u="none" dirty="0"/>
              <a:t>competitive</a:t>
            </a:r>
            <a:r>
              <a:rPr u="none" spc="254" dirty="0"/>
              <a:t> </a:t>
            </a:r>
            <a:r>
              <a:rPr u="none" dirty="0"/>
              <a:t>firm</a:t>
            </a:r>
            <a:r>
              <a:rPr u="none" spc="250" dirty="0"/>
              <a:t> </a:t>
            </a:r>
            <a:r>
              <a:rPr u="none" dirty="0"/>
              <a:t>is</a:t>
            </a:r>
            <a:r>
              <a:rPr u="none" spc="240" dirty="0"/>
              <a:t> </a:t>
            </a:r>
            <a:r>
              <a:rPr u="none" dirty="0"/>
              <a:t>perfectly</a:t>
            </a:r>
            <a:r>
              <a:rPr u="none" spc="245" dirty="0"/>
              <a:t> </a:t>
            </a:r>
            <a:r>
              <a:rPr u="none" dirty="0"/>
              <a:t>elastic</a:t>
            </a:r>
            <a:r>
              <a:rPr u="none" spc="245" dirty="0"/>
              <a:t> </a:t>
            </a:r>
            <a:r>
              <a:rPr u="none" dirty="0"/>
              <a:t>because</a:t>
            </a:r>
            <a:r>
              <a:rPr u="none" spc="229" dirty="0"/>
              <a:t> </a:t>
            </a:r>
            <a:r>
              <a:rPr u="none" spc="-25" dirty="0"/>
              <a:t>the </a:t>
            </a:r>
            <a:r>
              <a:rPr u="none" dirty="0"/>
              <a:t>good</a:t>
            </a:r>
            <a:r>
              <a:rPr u="none" spc="60" dirty="0"/>
              <a:t> </a:t>
            </a:r>
            <a:r>
              <a:rPr u="none" dirty="0"/>
              <a:t>sold</a:t>
            </a:r>
            <a:r>
              <a:rPr u="none" spc="50" dirty="0"/>
              <a:t> </a:t>
            </a:r>
            <a:r>
              <a:rPr u="none" dirty="0"/>
              <a:t>by</a:t>
            </a:r>
            <a:r>
              <a:rPr u="none" spc="55" dirty="0"/>
              <a:t> </a:t>
            </a:r>
            <a:r>
              <a:rPr u="none" dirty="0"/>
              <a:t>the</a:t>
            </a:r>
            <a:r>
              <a:rPr u="none" spc="60" dirty="0"/>
              <a:t> </a:t>
            </a:r>
            <a:r>
              <a:rPr u="none" dirty="0"/>
              <a:t>firm</a:t>
            </a:r>
            <a:r>
              <a:rPr u="none" spc="60" dirty="0"/>
              <a:t> </a:t>
            </a:r>
            <a:r>
              <a:rPr u="none" dirty="0"/>
              <a:t>has</a:t>
            </a:r>
            <a:r>
              <a:rPr u="none" spc="65" dirty="0"/>
              <a:t> </a:t>
            </a:r>
            <a:r>
              <a:rPr u="none" dirty="0"/>
              <a:t>many</a:t>
            </a:r>
            <a:r>
              <a:rPr u="none" spc="50" dirty="0"/>
              <a:t> </a:t>
            </a:r>
            <a:r>
              <a:rPr u="none" dirty="0"/>
              <a:t>perfect</a:t>
            </a:r>
            <a:r>
              <a:rPr u="none" spc="70" dirty="0"/>
              <a:t> </a:t>
            </a:r>
            <a:r>
              <a:rPr u="none" dirty="0"/>
              <a:t>substitutes</a:t>
            </a:r>
            <a:r>
              <a:rPr u="none" spc="60" dirty="0"/>
              <a:t> </a:t>
            </a:r>
            <a:r>
              <a:rPr u="none" dirty="0"/>
              <a:t>(the</a:t>
            </a:r>
            <a:r>
              <a:rPr u="none" spc="65" dirty="0"/>
              <a:t> </a:t>
            </a:r>
            <a:r>
              <a:rPr u="none" dirty="0"/>
              <a:t>same</a:t>
            </a:r>
            <a:r>
              <a:rPr u="none" spc="60" dirty="0"/>
              <a:t> </a:t>
            </a:r>
            <a:r>
              <a:rPr u="none" dirty="0"/>
              <a:t>good</a:t>
            </a:r>
            <a:r>
              <a:rPr u="none" spc="65" dirty="0"/>
              <a:t> </a:t>
            </a:r>
            <a:r>
              <a:rPr u="none" dirty="0"/>
              <a:t>sold</a:t>
            </a:r>
            <a:r>
              <a:rPr u="none" spc="55" dirty="0"/>
              <a:t> </a:t>
            </a:r>
            <a:r>
              <a:rPr u="none" spc="-25" dirty="0"/>
              <a:t>by </a:t>
            </a:r>
            <a:r>
              <a:rPr u="none" dirty="0"/>
              <a:t>competitor</a:t>
            </a:r>
            <a:r>
              <a:rPr u="none" spc="-105" dirty="0"/>
              <a:t> </a:t>
            </a:r>
            <a:r>
              <a:rPr u="none" spc="-10" dirty="0"/>
              <a:t>firms).</a:t>
            </a: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u="none" spc="-10" dirty="0"/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u="none" dirty="0"/>
              <a:t>In</a:t>
            </a:r>
            <a:r>
              <a:rPr u="none" spc="75" dirty="0"/>
              <a:t> </a:t>
            </a:r>
            <a:r>
              <a:rPr u="none" dirty="0"/>
              <a:t>competitive</a:t>
            </a:r>
            <a:r>
              <a:rPr u="none" spc="90" dirty="0"/>
              <a:t> </a:t>
            </a:r>
            <a:r>
              <a:rPr u="none" dirty="0"/>
              <a:t>markets,</a:t>
            </a:r>
            <a:r>
              <a:rPr u="none" spc="85" dirty="0"/>
              <a:t> </a:t>
            </a:r>
            <a:r>
              <a:rPr u="none" dirty="0"/>
              <a:t>the</a:t>
            </a:r>
            <a:r>
              <a:rPr u="none" spc="80" dirty="0"/>
              <a:t> </a:t>
            </a:r>
            <a:r>
              <a:rPr u="none" dirty="0"/>
              <a:t>firm’s</a:t>
            </a:r>
            <a:r>
              <a:rPr u="none" spc="80" dirty="0"/>
              <a:t> </a:t>
            </a:r>
            <a:r>
              <a:rPr b="1" u="none" dirty="0">
                <a:solidFill>
                  <a:srgbClr val="006FC0"/>
                </a:solidFill>
                <a:latin typeface="Calibri"/>
                <a:cs typeface="Calibri"/>
              </a:rPr>
              <a:t>supply</a:t>
            </a:r>
            <a:r>
              <a:rPr b="1" u="none" spc="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b="1" u="none" dirty="0">
                <a:solidFill>
                  <a:srgbClr val="006FC0"/>
                </a:solidFill>
                <a:latin typeface="Calibri"/>
                <a:cs typeface="Calibri"/>
              </a:rPr>
              <a:t>curve</a:t>
            </a:r>
            <a:r>
              <a:rPr b="1" u="none" spc="8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u="none" dirty="0"/>
              <a:t>is</a:t>
            </a:r>
            <a:r>
              <a:rPr u="none" spc="75" dirty="0"/>
              <a:t> </a:t>
            </a:r>
            <a:r>
              <a:rPr u="none" dirty="0"/>
              <a:t>given</a:t>
            </a:r>
            <a:r>
              <a:rPr u="none" spc="85" dirty="0"/>
              <a:t> </a:t>
            </a:r>
            <a:r>
              <a:rPr u="none" dirty="0"/>
              <a:t>by</a:t>
            </a:r>
            <a:r>
              <a:rPr u="none" spc="85" dirty="0"/>
              <a:t> </a:t>
            </a:r>
            <a:r>
              <a:rPr u="none" dirty="0"/>
              <a:t>its</a:t>
            </a:r>
            <a:r>
              <a:rPr u="none" spc="70" dirty="0"/>
              <a:t> </a:t>
            </a:r>
            <a:r>
              <a:rPr b="1" u="none" dirty="0">
                <a:latin typeface="Calibri"/>
                <a:cs typeface="Calibri"/>
              </a:rPr>
              <a:t>marginal</a:t>
            </a:r>
            <a:r>
              <a:rPr b="1" u="none" spc="65" dirty="0">
                <a:latin typeface="Calibri"/>
                <a:cs typeface="Calibri"/>
              </a:rPr>
              <a:t> </a:t>
            </a:r>
            <a:r>
              <a:rPr b="1" u="none" spc="-20" dirty="0">
                <a:latin typeface="Calibri"/>
                <a:cs typeface="Calibri"/>
              </a:rPr>
              <a:t>cost </a:t>
            </a:r>
            <a:r>
              <a:rPr b="1" u="none" dirty="0">
                <a:latin typeface="Calibri"/>
                <a:cs typeface="Calibri"/>
              </a:rPr>
              <a:t>curve</a:t>
            </a:r>
            <a:r>
              <a:rPr u="none" dirty="0"/>
              <a:t>.</a:t>
            </a:r>
            <a:r>
              <a:rPr u="none" spc="185" dirty="0"/>
              <a:t> </a:t>
            </a:r>
            <a:r>
              <a:rPr u="none" dirty="0"/>
              <a:t>(however,</a:t>
            </a:r>
            <a:r>
              <a:rPr u="none" spc="195" dirty="0"/>
              <a:t> </a:t>
            </a:r>
            <a:r>
              <a:rPr u="none" dirty="0"/>
              <a:t>only</a:t>
            </a:r>
            <a:r>
              <a:rPr u="none" spc="185" dirty="0"/>
              <a:t> </a:t>
            </a:r>
            <a:r>
              <a:rPr u="none" dirty="0"/>
              <a:t>that</a:t>
            </a:r>
            <a:r>
              <a:rPr u="none" spc="175" dirty="0"/>
              <a:t> </a:t>
            </a:r>
            <a:r>
              <a:rPr u="none" dirty="0"/>
              <a:t>part</a:t>
            </a:r>
            <a:r>
              <a:rPr u="none" spc="190" dirty="0"/>
              <a:t> </a:t>
            </a:r>
            <a:r>
              <a:rPr u="none" dirty="0"/>
              <a:t>that</a:t>
            </a:r>
            <a:r>
              <a:rPr u="none" spc="190" dirty="0"/>
              <a:t> </a:t>
            </a:r>
            <a:r>
              <a:rPr u="none" dirty="0"/>
              <a:t>is</a:t>
            </a:r>
            <a:r>
              <a:rPr u="none" spc="190" dirty="0"/>
              <a:t> </a:t>
            </a:r>
            <a:r>
              <a:rPr u="none" dirty="0"/>
              <a:t>situated</a:t>
            </a:r>
            <a:r>
              <a:rPr u="none" spc="195" dirty="0"/>
              <a:t> </a:t>
            </a:r>
            <a:r>
              <a:rPr u="none" dirty="0"/>
              <a:t>above</a:t>
            </a:r>
            <a:r>
              <a:rPr u="none" spc="190" dirty="0"/>
              <a:t> </a:t>
            </a:r>
            <a:r>
              <a:rPr u="none" dirty="0"/>
              <a:t>the</a:t>
            </a:r>
            <a:r>
              <a:rPr u="none" spc="190" dirty="0"/>
              <a:t> </a:t>
            </a:r>
            <a:r>
              <a:rPr u="none" spc="-40" dirty="0"/>
              <a:t>AVC-</a:t>
            </a:r>
            <a:r>
              <a:rPr u="none" dirty="0"/>
              <a:t>curve</a:t>
            </a:r>
            <a:r>
              <a:rPr u="none" spc="185" dirty="0"/>
              <a:t> </a:t>
            </a:r>
            <a:r>
              <a:rPr u="none" dirty="0"/>
              <a:t>–</a:t>
            </a:r>
            <a:r>
              <a:rPr u="none" spc="180" dirty="0"/>
              <a:t> </a:t>
            </a:r>
            <a:r>
              <a:rPr u="none" spc="-25" dirty="0"/>
              <a:t>see </a:t>
            </a:r>
            <a:r>
              <a:rPr u="none" spc="-10" dirty="0"/>
              <a:t>further!).</a:t>
            </a:r>
          </a:p>
          <a:p>
            <a:pPr marL="469900" marR="8890" algn="just">
              <a:lnSpc>
                <a:spcPct val="100000"/>
              </a:lnSpc>
              <a:spcBef>
                <a:spcPts val="480"/>
              </a:spcBef>
            </a:pPr>
            <a:r>
              <a:rPr u="none" dirty="0"/>
              <a:t>The firm’s</a:t>
            </a:r>
            <a:r>
              <a:rPr u="none" spc="5" dirty="0"/>
              <a:t> </a:t>
            </a:r>
            <a:r>
              <a:rPr u="none" dirty="0"/>
              <a:t>marginal</a:t>
            </a:r>
            <a:r>
              <a:rPr u="none" spc="15" dirty="0"/>
              <a:t> </a:t>
            </a:r>
            <a:r>
              <a:rPr u="none" dirty="0"/>
              <a:t>cost</a:t>
            </a:r>
            <a:r>
              <a:rPr u="none" spc="10" dirty="0"/>
              <a:t> </a:t>
            </a:r>
            <a:r>
              <a:rPr u="none" dirty="0"/>
              <a:t>curve</a:t>
            </a:r>
            <a:r>
              <a:rPr u="none" spc="10" dirty="0"/>
              <a:t> </a:t>
            </a:r>
            <a:r>
              <a:rPr u="none" dirty="0"/>
              <a:t>determines</a:t>
            </a:r>
            <a:r>
              <a:rPr u="none" spc="25" dirty="0"/>
              <a:t> </a:t>
            </a:r>
            <a:r>
              <a:rPr u="none" dirty="0"/>
              <a:t>the</a:t>
            </a:r>
            <a:r>
              <a:rPr u="none" spc="15" dirty="0"/>
              <a:t> </a:t>
            </a:r>
            <a:r>
              <a:rPr u="none" dirty="0"/>
              <a:t>quantity</a:t>
            </a:r>
            <a:r>
              <a:rPr u="none" spc="10" dirty="0"/>
              <a:t> </a:t>
            </a:r>
            <a:r>
              <a:rPr u="none" dirty="0"/>
              <a:t>the</a:t>
            </a:r>
            <a:r>
              <a:rPr u="none" spc="10" dirty="0"/>
              <a:t> </a:t>
            </a:r>
            <a:r>
              <a:rPr u="none" dirty="0"/>
              <a:t>firm</a:t>
            </a:r>
            <a:r>
              <a:rPr u="none" spc="20" dirty="0"/>
              <a:t> </a:t>
            </a:r>
            <a:r>
              <a:rPr u="none" dirty="0"/>
              <a:t>is</a:t>
            </a:r>
            <a:r>
              <a:rPr u="none" spc="5" dirty="0"/>
              <a:t> </a:t>
            </a:r>
            <a:r>
              <a:rPr u="none" dirty="0"/>
              <a:t>willing</a:t>
            </a:r>
            <a:r>
              <a:rPr u="none" spc="30" dirty="0"/>
              <a:t> </a:t>
            </a:r>
            <a:r>
              <a:rPr u="none" spc="-25" dirty="0"/>
              <a:t>to </a:t>
            </a:r>
            <a:r>
              <a:rPr u="none" dirty="0"/>
              <a:t>supply</a:t>
            </a:r>
            <a:r>
              <a:rPr u="none" spc="-55" dirty="0"/>
              <a:t> </a:t>
            </a:r>
            <a:r>
              <a:rPr u="none" dirty="0"/>
              <a:t>at</a:t>
            </a:r>
            <a:r>
              <a:rPr u="none" spc="-20" dirty="0"/>
              <a:t> </a:t>
            </a:r>
            <a:r>
              <a:rPr u="none" dirty="0"/>
              <a:t>each</a:t>
            </a:r>
            <a:r>
              <a:rPr u="none" spc="-35" dirty="0"/>
              <a:t> </a:t>
            </a:r>
            <a:r>
              <a:rPr u="none" spc="-10" dirty="0"/>
              <a:t>price.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4375" cy="53435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SHUT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DOWN</a:t>
            </a:r>
            <a:r>
              <a:rPr sz="20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AND</a:t>
            </a:r>
            <a:r>
              <a:rPr sz="20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EXIT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DECISIONS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2210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shutdown</a:t>
            </a:r>
            <a:r>
              <a:rPr sz="2000" b="1" spc="8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refers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short-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decision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anything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during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a </a:t>
            </a:r>
            <a:r>
              <a:rPr sz="2000" dirty="0">
                <a:latin typeface="Calibri"/>
                <a:cs typeface="Calibri"/>
              </a:rPr>
              <a:t>specific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period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time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because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current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conditions.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20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Exit</a:t>
            </a:r>
            <a:r>
              <a:rPr sz="2000" b="1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refers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long-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decision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leave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5600" marR="635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3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shuts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down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temporarily</a:t>
            </a:r>
            <a:r>
              <a:rPr sz="2000" spc="3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still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pays</a:t>
            </a:r>
            <a:r>
              <a:rPr sz="2000" spc="3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</a:t>
            </a:r>
            <a:r>
              <a:rPr sz="2000" spc="3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cost,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but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variable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producing.</a:t>
            </a:r>
            <a:endParaRPr sz="2000">
              <a:latin typeface="Calibri"/>
              <a:cs typeface="Calibri"/>
            </a:endParaRPr>
          </a:p>
          <a:p>
            <a:pPr marL="355600" marR="2336800" indent="-342900">
              <a:lnSpc>
                <a:spcPct val="12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exits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saves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both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variable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costs. </a:t>
            </a:r>
            <a:r>
              <a:rPr sz="2000" dirty="0">
                <a:latin typeface="Calibri"/>
                <a:cs typeface="Calibri"/>
              </a:rPr>
              <a:t>Exit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only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done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long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run.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Example: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farmer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land.</a:t>
            </a:r>
            <a:endParaRPr sz="2000">
              <a:latin typeface="Calibri"/>
              <a:cs typeface="Calibri"/>
            </a:endParaRPr>
          </a:p>
          <a:p>
            <a:pPr marL="983615" marR="959485" lvl="1" indent="-56515">
              <a:lnSpc>
                <a:spcPct val="100000"/>
              </a:lnSpc>
              <a:spcBef>
                <a:spcPts val="480"/>
              </a:spcBef>
              <a:buChar char="-"/>
              <a:tabLst>
                <a:tab pos="983615" algn="l"/>
                <a:tab pos="1061720" algn="l"/>
              </a:tabLst>
            </a:pPr>
            <a:r>
              <a:rPr sz="2000" dirty="0">
                <a:latin typeface="Calibri"/>
                <a:cs typeface="Calibri"/>
              </a:rPr>
              <a:t>	decides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any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crops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season=&gt;pays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fixed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land</a:t>
            </a:r>
            <a:endParaRPr sz="2000">
              <a:latin typeface="Calibri"/>
              <a:cs typeface="Calibri"/>
            </a:endParaRPr>
          </a:p>
          <a:p>
            <a:pPr marL="1061720" lvl="1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1061720" algn="l"/>
              </a:tabLst>
            </a:pPr>
            <a:r>
              <a:rPr sz="2000" dirty="0">
                <a:latin typeface="Calibri"/>
                <a:cs typeface="Calibri"/>
              </a:rPr>
              <a:t>decides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market=&gt;will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land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5645" cy="3660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SHUT</a:t>
            </a:r>
            <a:r>
              <a:rPr sz="20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DOWN</a:t>
            </a:r>
            <a:r>
              <a:rPr sz="2000" b="1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DECISION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(SHORT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TERM)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686435" algn="l"/>
                <a:tab pos="1370330" algn="l"/>
                <a:tab pos="1859914" algn="l"/>
                <a:tab pos="2538095" algn="l"/>
                <a:tab pos="3118485" algn="l"/>
                <a:tab pos="3764915" algn="l"/>
                <a:tab pos="4684395" algn="l"/>
                <a:tab pos="5359400" algn="l"/>
                <a:tab pos="6645909" algn="l"/>
                <a:tab pos="7190105" algn="l"/>
                <a:tab pos="8060690" algn="l"/>
              </a:tabLst>
            </a:pP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Sunk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are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costs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that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have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already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been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committed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cannot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be </a:t>
            </a:r>
            <a:r>
              <a:rPr sz="2000" spc="-10" dirty="0">
                <a:latin typeface="Calibri"/>
                <a:cs typeface="Calibri"/>
              </a:rPr>
              <a:t>recovered.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952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Sunk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should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ignored</a:t>
            </a:r>
            <a:r>
              <a:rPr sz="2000" b="1" spc="2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2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making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decisions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given</a:t>
            </a:r>
            <a:r>
              <a:rPr sz="2000" spc="2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decision </a:t>
            </a:r>
            <a:r>
              <a:rPr sz="2000" dirty="0">
                <a:latin typeface="Calibri"/>
                <a:cs typeface="Calibri"/>
              </a:rPr>
              <a:t>outcome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does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impact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sunk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cost!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762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Fixed costs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(FC)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sunk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 in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short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term,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e.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g.,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rent for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factory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space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is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sunk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short</a:t>
            </a:r>
            <a:r>
              <a:rPr sz="2000" spc="-20" dirty="0">
                <a:latin typeface="Calibri"/>
                <a:cs typeface="Calibri"/>
              </a:rPr>
              <a:t> term.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4375" cy="51238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SHUT</a:t>
            </a:r>
            <a:r>
              <a:rPr sz="20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DOWN</a:t>
            </a:r>
            <a:r>
              <a:rPr sz="2000" b="1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DECISION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(SHORT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TERM)</a:t>
            </a:r>
            <a:endParaRPr sz="2000">
              <a:latin typeface="Calibri"/>
              <a:cs typeface="Calibri"/>
            </a:endParaRPr>
          </a:p>
          <a:p>
            <a:pPr marL="927100" marR="2720340" indent="-915035">
              <a:lnSpc>
                <a:spcPct val="120000"/>
              </a:lnSpc>
              <a:spcBef>
                <a:spcPts val="1730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Shut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down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without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taking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FC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into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account</a:t>
            </a:r>
            <a:r>
              <a:rPr sz="2000" spc="3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0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(TC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FC)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0</a:t>
            </a:r>
            <a:endParaRPr sz="2000">
              <a:latin typeface="Calibri"/>
              <a:cs typeface="Calibri"/>
            </a:endParaRPr>
          </a:p>
          <a:p>
            <a:pPr marL="927100" marR="6055360">
              <a:lnSpc>
                <a:spcPts val="2880"/>
              </a:lnSpc>
              <a:spcBef>
                <a:spcPts val="175"/>
              </a:spcBef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VC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0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VC</a:t>
            </a:r>
            <a:endParaRPr sz="2000">
              <a:latin typeface="Calibri"/>
              <a:cs typeface="Calibri"/>
            </a:endParaRPr>
          </a:p>
          <a:p>
            <a:pPr marL="927100" marR="5697855">
              <a:lnSpc>
                <a:spcPts val="2880"/>
              </a:lnSpc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TR/Q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VC/Q</a:t>
            </a:r>
            <a:r>
              <a:rPr sz="2000" spc="5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P*Q/Q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VC/Q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if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&lt;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AVC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45"/>
              </a:spcBef>
            </a:pP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shuts</a:t>
            </a:r>
            <a:r>
              <a:rPr sz="2000" spc="3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down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3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3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gets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producing</a:t>
            </a:r>
            <a:r>
              <a:rPr sz="2000" spc="3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less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variable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 production (</a:t>
            </a:r>
            <a:r>
              <a:rPr sz="2000" b="1" dirty="0">
                <a:latin typeface="Calibri"/>
                <a:cs typeface="Calibri"/>
              </a:rPr>
              <a:t>TR&lt;VC</a:t>
            </a:r>
            <a:r>
              <a:rPr sz="2000" dirty="0">
                <a:latin typeface="Calibri"/>
                <a:cs typeface="Calibri"/>
              </a:rPr>
              <a:t>) </a:t>
            </a:r>
            <a:r>
              <a:rPr sz="2000" b="1" dirty="0">
                <a:latin typeface="Calibri"/>
                <a:cs typeface="Calibri"/>
              </a:rPr>
              <a:t>OR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 the market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lower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spc="-20" dirty="0">
                <a:latin typeface="Calibri"/>
                <a:cs typeface="Calibri"/>
              </a:rPr>
              <a:t>AVC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</a:t>
            </a:r>
            <a:r>
              <a:rPr sz="2000" b="1" spc="-10" dirty="0">
                <a:latin typeface="Calibri"/>
                <a:cs typeface="Calibri"/>
              </a:rPr>
              <a:t>P&lt;AVC</a:t>
            </a:r>
            <a:r>
              <a:rPr sz="2000" spc="-10" dirty="0"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ts val="2390"/>
              </a:lnSpc>
              <a:spcBef>
                <a:spcPts val="585"/>
              </a:spcBef>
            </a:pPr>
            <a:r>
              <a:rPr sz="2000" dirty="0">
                <a:latin typeface="Cambria Math"/>
                <a:cs typeface="Cambria Math"/>
              </a:rPr>
              <a:t>⇒</a:t>
            </a:r>
            <a:r>
              <a:rPr sz="2000" spc="45" dirty="0">
                <a:latin typeface="Cambria Math"/>
                <a:cs typeface="Cambria Math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portion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marginal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cost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curve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that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lies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above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average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variable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cost </a:t>
            </a:r>
            <a:r>
              <a:rPr sz="2000" b="1" dirty="0">
                <a:latin typeface="Calibri"/>
                <a:cs typeface="Calibri"/>
              </a:rPr>
              <a:t>is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competitive</a:t>
            </a:r>
            <a:r>
              <a:rPr sz="2000" b="1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firm’s</a:t>
            </a:r>
            <a:r>
              <a:rPr sz="2000" b="1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short-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run</a:t>
            </a:r>
            <a:r>
              <a:rPr sz="2000" b="1" u="sng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supply</a:t>
            </a:r>
            <a:r>
              <a:rPr sz="2000" b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curve</a:t>
            </a:r>
            <a:r>
              <a:rPr sz="2000" b="1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640" y="536194"/>
            <a:ext cx="23272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AIM</a:t>
            </a:r>
            <a:r>
              <a:rPr sz="2000" spc="-5" dirty="0"/>
              <a:t> </a:t>
            </a:r>
            <a:r>
              <a:rPr sz="2000" dirty="0"/>
              <a:t>OF</a:t>
            </a:r>
            <a:r>
              <a:rPr sz="2000" spc="-20" dirty="0"/>
              <a:t> </a:t>
            </a:r>
            <a:r>
              <a:rPr sz="2000" dirty="0"/>
              <a:t>THIS</a:t>
            </a:r>
            <a:r>
              <a:rPr sz="2000" spc="-5" dirty="0"/>
              <a:t> </a:t>
            </a:r>
            <a:r>
              <a:rPr sz="2000" spc="-10" dirty="0"/>
              <a:t>LECTURE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275640" y="1267713"/>
            <a:ext cx="833374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Chapter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5,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learning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about: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how</a:t>
            </a:r>
            <a:r>
              <a:rPr sz="2000" b="1" spc="24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firms</a:t>
            </a:r>
            <a:r>
              <a:rPr sz="2000" b="1" spc="24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make</a:t>
            </a:r>
            <a:r>
              <a:rPr sz="2000" b="1" spc="26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their</a:t>
            </a:r>
            <a:r>
              <a:rPr sz="2000" b="1" spc="25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decisions</a:t>
            </a:r>
            <a:r>
              <a:rPr sz="2000" b="1" spc="26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F243E"/>
                </a:solidFill>
                <a:latin typeface="Calibri"/>
                <a:cs typeface="Calibri"/>
              </a:rPr>
              <a:t>(</a:t>
            </a:r>
            <a:r>
              <a:rPr sz="2000" b="1" i="1" spc="-10" dirty="0">
                <a:solidFill>
                  <a:srgbClr val="0F243E"/>
                </a:solidFill>
                <a:latin typeface="Calibri"/>
                <a:cs typeface="Calibri"/>
              </a:rPr>
              <a:t>supply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i="1" spc="-10" dirty="0">
                <a:solidFill>
                  <a:srgbClr val="0F243E"/>
                </a:solidFill>
                <a:latin typeface="Calibri"/>
                <a:cs typeface="Calibri"/>
              </a:rPr>
              <a:t>side</a:t>
            </a:r>
            <a:r>
              <a:rPr sz="2000" b="1" spc="-10" dirty="0">
                <a:solidFill>
                  <a:srgbClr val="0F243E"/>
                </a:solidFill>
                <a:latin typeface="Calibri"/>
                <a:cs typeface="Calibri"/>
              </a:rPr>
              <a:t>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previous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lecture,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learned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about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5640" y="3341598"/>
            <a:ext cx="6666865" cy="148907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dirty="0">
                <a:latin typeface="Calibri"/>
                <a:cs typeface="Calibri"/>
              </a:rPr>
              <a:t>Following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lecture,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should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able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determine: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much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should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produce?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much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make?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dirty="0">
                <a:latin typeface="Calibri"/>
                <a:cs typeface="Calibri"/>
              </a:rPr>
              <a:t>When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better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shut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down/exit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market?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5645" cy="5489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EXIT</a:t>
            </a:r>
            <a:r>
              <a:rPr sz="2000" b="1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DECISION</a:t>
            </a:r>
            <a:r>
              <a:rPr sz="2000" b="1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(LONG</a:t>
            </a:r>
            <a:r>
              <a:rPr sz="20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TERM)</a:t>
            </a:r>
            <a:endParaRPr sz="2000">
              <a:latin typeface="Calibri"/>
              <a:cs typeface="Calibri"/>
            </a:endParaRPr>
          </a:p>
          <a:p>
            <a:pPr marL="12700" marR="8255">
              <a:lnSpc>
                <a:spcPct val="100000"/>
              </a:lnSpc>
              <a:spcBef>
                <a:spcPts val="2210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exits</a:t>
            </a:r>
            <a:r>
              <a:rPr sz="2000" b="1" spc="19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would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get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1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producing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less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total cost.</a:t>
            </a:r>
            <a:endParaRPr sz="200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Exit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TC</a:t>
            </a:r>
            <a:endParaRPr sz="200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Exit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TR/Q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20" dirty="0">
                <a:latin typeface="Calibri"/>
                <a:cs typeface="Calibri"/>
              </a:rPr>
              <a:t> TC/Q</a:t>
            </a:r>
            <a:endParaRPr sz="200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Exit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if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&lt;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ATC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enter</a:t>
            </a:r>
            <a:r>
              <a:rPr sz="2000" b="1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would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get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producing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higher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its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cost.</a:t>
            </a:r>
            <a:endParaRPr sz="200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Enter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&gt;</a:t>
            </a:r>
            <a:r>
              <a:rPr sz="2000" spc="-25" dirty="0">
                <a:latin typeface="Calibri"/>
                <a:cs typeface="Calibri"/>
              </a:rPr>
              <a:t> TC</a:t>
            </a:r>
            <a:endParaRPr sz="200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Enter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TR/Q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&gt;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TC/Q</a:t>
            </a:r>
            <a:endParaRPr sz="200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Enter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if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&gt;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ATC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140" dirty="0"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competitive</a:t>
            </a:r>
            <a:r>
              <a:rPr sz="2000" b="1" u="sng" spc="1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firm’s</a:t>
            </a:r>
            <a:r>
              <a:rPr sz="2000" b="1" u="sng" spc="1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long-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run</a:t>
            </a:r>
            <a:r>
              <a:rPr sz="2000" b="1" u="sng" spc="1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supply</a:t>
            </a:r>
            <a:r>
              <a:rPr sz="2000" b="1" u="sng" spc="1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curve</a:t>
            </a:r>
            <a:r>
              <a:rPr sz="2000" b="1" spc="1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is</a:t>
            </a:r>
            <a:r>
              <a:rPr sz="2000" b="1" spc="1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1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portion</a:t>
            </a:r>
            <a:r>
              <a:rPr sz="2000" b="1" spc="1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1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its</a:t>
            </a:r>
            <a:r>
              <a:rPr sz="2000" b="1" spc="1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marginal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cost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curve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that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lies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above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average </a:t>
            </a:r>
            <a:r>
              <a:rPr sz="2000" b="1" dirty="0">
                <a:latin typeface="Calibri"/>
                <a:cs typeface="Calibri"/>
              </a:rPr>
              <a:t>total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cost.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427211" y="6464985"/>
            <a:ext cx="18097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28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293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50" dirty="0"/>
              <a:t> </a:t>
            </a:r>
            <a:r>
              <a:rPr sz="2000" spc="-10" dirty="0"/>
              <a:t>MAXIMIZATION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312011"/>
            <a:ext cx="2834640" cy="148907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TC</a:t>
            </a:r>
            <a:endParaRPr sz="2000">
              <a:latin typeface="Calibri"/>
              <a:cs typeface="Calibri"/>
            </a:endParaRPr>
          </a:p>
          <a:p>
            <a:pPr marL="6985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P*Q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TC</a:t>
            </a:r>
            <a:endParaRPr sz="2000">
              <a:latin typeface="Calibri"/>
              <a:cs typeface="Calibri"/>
            </a:endParaRPr>
          </a:p>
          <a:p>
            <a:pPr marL="6985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(P*Q/Q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TC/Q)*Q</a:t>
            </a:r>
            <a:endParaRPr sz="2000">
              <a:latin typeface="Calibri"/>
              <a:cs typeface="Calibri"/>
            </a:endParaRPr>
          </a:p>
          <a:p>
            <a:pPr marL="6985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(P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10" dirty="0">
                <a:latin typeface="Calibri"/>
                <a:cs typeface="Calibri"/>
              </a:rPr>
              <a:t> ATC)*Q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143" y="3567429"/>
            <a:ext cx="71716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This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expression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useful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representing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firm’s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graph.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725485" y="1667573"/>
            <a:ext cx="5592445" cy="4218305"/>
            <a:chOff x="1725485" y="1667573"/>
            <a:chExt cx="5592445" cy="4218305"/>
          </a:xfrm>
        </p:grpSpPr>
        <p:sp>
          <p:nvSpPr>
            <p:cNvPr id="3" name="object 3"/>
            <p:cNvSpPr/>
            <p:nvPr/>
          </p:nvSpPr>
          <p:spPr>
            <a:xfrm>
              <a:off x="1735836" y="3264185"/>
              <a:ext cx="3101340" cy="436245"/>
            </a:xfrm>
            <a:custGeom>
              <a:avLst/>
              <a:gdLst/>
              <a:ahLst/>
              <a:cxnLst/>
              <a:rect l="l" t="t" r="r" b="b"/>
              <a:pathLst>
                <a:path w="3101340" h="436245">
                  <a:moveTo>
                    <a:pt x="0" y="436086"/>
                  </a:moveTo>
                  <a:lnTo>
                    <a:pt x="3101340" y="436086"/>
                  </a:lnTo>
                  <a:lnTo>
                    <a:pt x="3101340" y="0"/>
                  </a:lnTo>
                  <a:lnTo>
                    <a:pt x="0" y="0"/>
                  </a:lnTo>
                  <a:lnTo>
                    <a:pt x="0" y="436086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736598" y="1678685"/>
              <a:ext cx="5570220" cy="4196080"/>
            </a:xfrm>
            <a:custGeom>
              <a:avLst/>
              <a:gdLst/>
              <a:ahLst/>
              <a:cxnLst/>
              <a:rect l="l" t="t" r="r" b="b"/>
              <a:pathLst>
                <a:path w="5570220" h="4196080">
                  <a:moveTo>
                    <a:pt x="0" y="0"/>
                  </a:moveTo>
                  <a:lnTo>
                    <a:pt x="0" y="4195572"/>
                  </a:lnTo>
                  <a:lnTo>
                    <a:pt x="5570220" y="4195572"/>
                  </a:lnTo>
                </a:path>
                <a:path w="5570220" h="4196080">
                  <a:moveTo>
                    <a:pt x="4258056" y="1900427"/>
                  </a:moveTo>
                  <a:lnTo>
                    <a:pt x="4215384" y="1638300"/>
                  </a:lnTo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281934" y="1083690"/>
            <a:ext cx="23818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(a)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Firm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with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Profits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1603" y="1644141"/>
            <a:ext cx="584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Price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43142" y="3600450"/>
            <a:ext cx="13912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Arial"/>
                <a:cs typeface="Arial"/>
              </a:rPr>
              <a:t>P</a:t>
            </a:r>
            <a:r>
              <a:rPr sz="1800" i="1" spc="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AR</a:t>
            </a:r>
            <a:r>
              <a:rPr sz="1800" i="1" spc="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i="1" spc="-25" dirty="0">
                <a:latin typeface="Arial"/>
                <a:cs typeface="Arial"/>
              </a:rPr>
              <a:t>MR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33194" y="2465070"/>
            <a:ext cx="4674235" cy="1383030"/>
          </a:xfrm>
          <a:custGeom>
            <a:avLst/>
            <a:gdLst/>
            <a:ahLst/>
            <a:cxnLst/>
            <a:rect l="l" t="t" r="r" b="b"/>
            <a:pathLst>
              <a:path w="4674234" h="1383029">
                <a:moveTo>
                  <a:pt x="0" y="0"/>
                </a:moveTo>
                <a:lnTo>
                  <a:pt x="22837" y="33215"/>
                </a:lnTo>
                <a:lnTo>
                  <a:pt x="46737" y="67730"/>
                </a:lnTo>
                <a:lnTo>
                  <a:pt x="71708" y="103445"/>
                </a:lnTo>
                <a:lnTo>
                  <a:pt x="97758" y="140261"/>
                </a:lnTo>
                <a:lnTo>
                  <a:pt x="124896" y="178080"/>
                </a:lnTo>
                <a:lnTo>
                  <a:pt x="153129" y="216803"/>
                </a:lnTo>
                <a:lnTo>
                  <a:pt x="182466" y="256331"/>
                </a:lnTo>
                <a:lnTo>
                  <a:pt x="212916" y="296565"/>
                </a:lnTo>
                <a:lnTo>
                  <a:pt x="244485" y="337407"/>
                </a:lnTo>
                <a:lnTo>
                  <a:pt x="277183" y="378758"/>
                </a:lnTo>
                <a:lnTo>
                  <a:pt x="311018" y="420519"/>
                </a:lnTo>
                <a:lnTo>
                  <a:pt x="345999" y="462591"/>
                </a:lnTo>
                <a:lnTo>
                  <a:pt x="382132" y="504876"/>
                </a:lnTo>
                <a:lnTo>
                  <a:pt x="419427" y="547274"/>
                </a:lnTo>
                <a:lnTo>
                  <a:pt x="457891" y="589688"/>
                </a:lnTo>
                <a:lnTo>
                  <a:pt x="497534" y="632019"/>
                </a:lnTo>
                <a:lnTo>
                  <a:pt x="538363" y="674167"/>
                </a:lnTo>
                <a:lnTo>
                  <a:pt x="580386" y="716034"/>
                </a:lnTo>
                <a:lnTo>
                  <a:pt x="623612" y="757521"/>
                </a:lnTo>
                <a:lnTo>
                  <a:pt x="668049" y="798529"/>
                </a:lnTo>
                <a:lnTo>
                  <a:pt x="713705" y="838960"/>
                </a:lnTo>
                <a:lnTo>
                  <a:pt x="760588" y="878715"/>
                </a:lnTo>
                <a:lnTo>
                  <a:pt x="808707" y="917696"/>
                </a:lnTo>
                <a:lnTo>
                  <a:pt x="858070" y="955802"/>
                </a:lnTo>
                <a:lnTo>
                  <a:pt x="908685" y="992937"/>
                </a:lnTo>
                <a:lnTo>
                  <a:pt x="960560" y="1029000"/>
                </a:lnTo>
                <a:lnTo>
                  <a:pt x="1013704" y="1063894"/>
                </a:lnTo>
                <a:lnTo>
                  <a:pt x="1068124" y="1097519"/>
                </a:lnTo>
                <a:lnTo>
                  <a:pt x="1123830" y="1129776"/>
                </a:lnTo>
                <a:lnTo>
                  <a:pt x="1180828" y="1160568"/>
                </a:lnTo>
                <a:lnTo>
                  <a:pt x="1239129" y="1189795"/>
                </a:lnTo>
                <a:lnTo>
                  <a:pt x="1298739" y="1217358"/>
                </a:lnTo>
                <a:lnTo>
                  <a:pt x="1359667" y="1243159"/>
                </a:lnTo>
                <a:lnTo>
                  <a:pt x="1421921" y="1267099"/>
                </a:lnTo>
                <a:lnTo>
                  <a:pt x="1485509" y="1289079"/>
                </a:lnTo>
                <a:lnTo>
                  <a:pt x="1550440" y="1309001"/>
                </a:lnTo>
                <a:lnTo>
                  <a:pt x="1616722" y="1326765"/>
                </a:lnTo>
                <a:lnTo>
                  <a:pt x="1684363" y="1342274"/>
                </a:lnTo>
                <a:lnTo>
                  <a:pt x="1753372" y="1355427"/>
                </a:lnTo>
                <a:lnTo>
                  <a:pt x="1823756" y="1366128"/>
                </a:lnTo>
                <a:lnTo>
                  <a:pt x="1895524" y="1374276"/>
                </a:lnTo>
                <a:lnTo>
                  <a:pt x="1968684" y="1379772"/>
                </a:lnTo>
                <a:lnTo>
                  <a:pt x="2043244" y="1382520"/>
                </a:lnTo>
                <a:lnTo>
                  <a:pt x="2081052" y="1382831"/>
                </a:lnTo>
                <a:lnTo>
                  <a:pt x="2119213" y="1382418"/>
                </a:lnTo>
                <a:lnTo>
                  <a:pt x="2157728" y="1381269"/>
                </a:lnTo>
                <a:lnTo>
                  <a:pt x="2196598" y="1379370"/>
                </a:lnTo>
                <a:lnTo>
                  <a:pt x="2235825" y="1376709"/>
                </a:lnTo>
                <a:lnTo>
                  <a:pt x="2275408" y="1373275"/>
                </a:lnTo>
                <a:lnTo>
                  <a:pt x="2315350" y="1369055"/>
                </a:lnTo>
                <a:lnTo>
                  <a:pt x="2355652" y="1364036"/>
                </a:lnTo>
                <a:lnTo>
                  <a:pt x="2396314" y="1358206"/>
                </a:lnTo>
                <a:lnTo>
                  <a:pt x="2437337" y="1351553"/>
                </a:lnTo>
                <a:lnTo>
                  <a:pt x="2478723" y="1344065"/>
                </a:lnTo>
                <a:lnTo>
                  <a:pt x="2520472" y="1335728"/>
                </a:lnTo>
                <a:lnTo>
                  <a:pt x="2562585" y="1326532"/>
                </a:lnTo>
                <a:lnTo>
                  <a:pt x="2605064" y="1316462"/>
                </a:lnTo>
                <a:lnTo>
                  <a:pt x="2647910" y="1305508"/>
                </a:lnTo>
                <a:lnTo>
                  <a:pt x="2691123" y="1293657"/>
                </a:lnTo>
                <a:lnTo>
                  <a:pt x="2734705" y="1280896"/>
                </a:lnTo>
                <a:lnTo>
                  <a:pt x="2778656" y="1267213"/>
                </a:lnTo>
                <a:lnTo>
                  <a:pt x="2822978" y="1252595"/>
                </a:lnTo>
                <a:lnTo>
                  <a:pt x="2867672" y="1237031"/>
                </a:lnTo>
                <a:lnTo>
                  <a:pt x="2912738" y="1220508"/>
                </a:lnTo>
                <a:lnTo>
                  <a:pt x="2958179" y="1203014"/>
                </a:lnTo>
                <a:lnTo>
                  <a:pt x="3003994" y="1184536"/>
                </a:lnTo>
                <a:lnTo>
                  <a:pt x="3050184" y="1165062"/>
                </a:lnTo>
                <a:lnTo>
                  <a:pt x="3096752" y="1144580"/>
                </a:lnTo>
                <a:lnTo>
                  <a:pt x="3143697" y="1123077"/>
                </a:lnTo>
                <a:lnTo>
                  <a:pt x="3191022" y="1100541"/>
                </a:lnTo>
                <a:lnTo>
                  <a:pt x="3238726" y="1076959"/>
                </a:lnTo>
                <a:lnTo>
                  <a:pt x="3286811" y="1052320"/>
                </a:lnTo>
                <a:lnTo>
                  <a:pt x="3335278" y="1026611"/>
                </a:lnTo>
                <a:lnTo>
                  <a:pt x="3384128" y="999819"/>
                </a:lnTo>
                <a:lnTo>
                  <a:pt x="3433362" y="971933"/>
                </a:lnTo>
                <a:lnTo>
                  <a:pt x="3482982" y="942939"/>
                </a:lnTo>
                <a:lnTo>
                  <a:pt x="3532987" y="912826"/>
                </a:lnTo>
                <a:lnTo>
                  <a:pt x="3583379" y="881581"/>
                </a:lnTo>
                <a:lnTo>
                  <a:pt x="3634160" y="849192"/>
                </a:lnTo>
                <a:lnTo>
                  <a:pt x="3685330" y="815647"/>
                </a:lnTo>
                <a:lnTo>
                  <a:pt x="3736890" y="780932"/>
                </a:lnTo>
                <a:lnTo>
                  <a:pt x="3788841" y="745037"/>
                </a:lnTo>
                <a:lnTo>
                  <a:pt x="3841184" y="707948"/>
                </a:lnTo>
                <a:lnTo>
                  <a:pt x="3893921" y="669653"/>
                </a:lnTo>
                <a:lnTo>
                  <a:pt x="3947052" y="630140"/>
                </a:lnTo>
                <a:lnTo>
                  <a:pt x="4000578" y="589397"/>
                </a:lnTo>
                <a:lnTo>
                  <a:pt x="4054501" y="547410"/>
                </a:lnTo>
                <a:lnTo>
                  <a:pt x="4108821" y="504169"/>
                </a:lnTo>
                <a:lnTo>
                  <a:pt x="4163540" y="459660"/>
                </a:lnTo>
                <a:lnTo>
                  <a:pt x="4218658" y="413870"/>
                </a:lnTo>
                <a:lnTo>
                  <a:pt x="4274177" y="366789"/>
                </a:lnTo>
                <a:lnTo>
                  <a:pt x="4330097" y="318403"/>
                </a:lnTo>
                <a:lnTo>
                  <a:pt x="4386420" y="268700"/>
                </a:lnTo>
                <a:lnTo>
                  <a:pt x="4443146" y="217668"/>
                </a:lnTo>
                <a:lnTo>
                  <a:pt x="4500277" y="165294"/>
                </a:lnTo>
                <a:lnTo>
                  <a:pt x="4557813" y="111566"/>
                </a:lnTo>
                <a:lnTo>
                  <a:pt x="4615757" y="56472"/>
                </a:lnTo>
                <a:lnTo>
                  <a:pt x="4674108" y="0"/>
                </a:lnTo>
              </a:path>
            </a:pathLst>
          </a:custGeom>
          <a:ln w="65087">
            <a:solidFill>
              <a:srgbClr val="003E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635242" y="2304669"/>
            <a:ext cx="466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35" dirty="0">
                <a:latin typeface="Arial"/>
                <a:cs typeface="Arial"/>
              </a:rPr>
              <a:t>ATC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49245" y="2486405"/>
            <a:ext cx="3383279" cy="2798445"/>
          </a:xfrm>
          <a:custGeom>
            <a:avLst/>
            <a:gdLst/>
            <a:ahLst/>
            <a:cxnLst/>
            <a:rect l="l" t="t" r="r" b="b"/>
            <a:pathLst>
              <a:path w="3383279" h="2798445">
                <a:moveTo>
                  <a:pt x="0" y="2798064"/>
                </a:moveTo>
                <a:lnTo>
                  <a:pt x="3383279" y="0"/>
                </a:lnTo>
              </a:path>
            </a:pathLst>
          </a:custGeom>
          <a:ln w="65087">
            <a:solidFill>
              <a:srgbClr val="AC0D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84341" y="2304669"/>
            <a:ext cx="38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25" dirty="0">
                <a:latin typeface="Arial"/>
                <a:cs typeface="Arial"/>
              </a:rPr>
              <a:t>MC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704054" y="2870009"/>
            <a:ext cx="4411980" cy="3015615"/>
            <a:chOff x="1704054" y="2870009"/>
            <a:chExt cx="4411980" cy="3015615"/>
          </a:xfrm>
        </p:grpSpPr>
        <p:sp>
          <p:nvSpPr>
            <p:cNvPr id="13" name="object 13"/>
            <p:cNvSpPr/>
            <p:nvPr/>
          </p:nvSpPr>
          <p:spPr>
            <a:xfrm>
              <a:off x="1736598" y="3230118"/>
              <a:ext cx="4346575" cy="1905"/>
            </a:xfrm>
            <a:custGeom>
              <a:avLst/>
              <a:gdLst/>
              <a:ahLst/>
              <a:cxnLst/>
              <a:rect l="l" t="t" r="r" b="b"/>
              <a:pathLst>
                <a:path w="4346575" h="1905">
                  <a:moveTo>
                    <a:pt x="4346448" y="0"/>
                  </a:moveTo>
                  <a:lnTo>
                    <a:pt x="0" y="1524"/>
                  </a:lnTo>
                </a:path>
              </a:pathLst>
            </a:custGeom>
            <a:ln w="65087">
              <a:solidFill>
                <a:srgbClr val="AC0D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36598" y="3230118"/>
              <a:ext cx="3103245" cy="2644140"/>
            </a:xfrm>
            <a:custGeom>
              <a:avLst/>
              <a:gdLst/>
              <a:ahLst/>
              <a:cxnLst/>
              <a:rect l="l" t="t" r="r" b="b"/>
              <a:pathLst>
                <a:path w="3103245" h="2644140">
                  <a:moveTo>
                    <a:pt x="3101340" y="2644140"/>
                  </a:moveTo>
                  <a:lnTo>
                    <a:pt x="3101340" y="480060"/>
                  </a:lnTo>
                  <a:lnTo>
                    <a:pt x="0" y="480060"/>
                  </a:lnTo>
                </a:path>
                <a:path w="3103245" h="2644140">
                  <a:moveTo>
                    <a:pt x="3101340" y="435864"/>
                  </a:moveTo>
                  <a:lnTo>
                    <a:pt x="3102864" y="0"/>
                  </a:lnTo>
                </a:path>
              </a:pathLst>
            </a:custGeom>
            <a:ln w="2222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50308" y="3163824"/>
              <a:ext cx="152400" cy="15240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070098" y="2881122"/>
              <a:ext cx="196850" cy="459105"/>
            </a:xfrm>
            <a:custGeom>
              <a:avLst/>
              <a:gdLst/>
              <a:ahLst/>
              <a:cxnLst/>
              <a:rect l="l" t="t" r="r" b="b"/>
              <a:pathLst>
                <a:path w="196850" h="459104">
                  <a:moveTo>
                    <a:pt x="0" y="0"/>
                  </a:moveTo>
                  <a:lnTo>
                    <a:pt x="196596" y="458724"/>
                  </a:lnTo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456182" y="2574416"/>
            <a:ext cx="1824355" cy="809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Profit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sz="1800" i="1" spc="-50" dirty="0"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36919" y="5973585"/>
            <a:ext cx="9531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b="1" spc="-10" dirty="0">
                <a:latin typeface="Arial"/>
                <a:cs typeface="Arial"/>
              </a:rPr>
              <a:t>Quantity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84502" y="5979986"/>
            <a:ext cx="1530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50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27857" y="5979986"/>
            <a:ext cx="2765425" cy="571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910" algn="ctr">
              <a:lnSpc>
                <a:spcPts val="2090"/>
              </a:lnSpc>
            </a:pPr>
            <a:r>
              <a:rPr sz="1800" i="1" spc="-50" dirty="0"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1800" spc="-10" dirty="0">
                <a:latin typeface="Arial"/>
                <a:cs typeface="Arial"/>
              </a:rPr>
              <a:t>(profit-</a:t>
            </a:r>
            <a:r>
              <a:rPr sz="1800" dirty="0">
                <a:latin typeface="Arial"/>
                <a:cs typeface="Arial"/>
              </a:rPr>
              <a:t>maximizing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quantity)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427211" y="6464985"/>
            <a:ext cx="18097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29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51026" y="3571747"/>
            <a:ext cx="466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35" dirty="0">
                <a:latin typeface="Arial"/>
                <a:cs typeface="Arial"/>
              </a:rPr>
              <a:t>ATC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108000" y="40589"/>
            <a:ext cx="588581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55" dirty="0"/>
              <a:t> </a:t>
            </a:r>
            <a:r>
              <a:rPr sz="2000" dirty="0"/>
              <a:t>as</a:t>
            </a:r>
            <a:r>
              <a:rPr sz="2000" spc="-40" dirty="0"/>
              <a:t> </a:t>
            </a:r>
            <a:r>
              <a:rPr sz="2000" dirty="0"/>
              <a:t>the</a:t>
            </a:r>
            <a:r>
              <a:rPr sz="2000" spc="-30" dirty="0"/>
              <a:t> </a:t>
            </a:r>
            <a:r>
              <a:rPr sz="2000" dirty="0"/>
              <a:t>Area</a:t>
            </a:r>
            <a:r>
              <a:rPr sz="2000" spc="-25" dirty="0"/>
              <a:t> </a:t>
            </a:r>
            <a:r>
              <a:rPr sz="2000" dirty="0"/>
              <a:t>between</a:t>
            </a:r>
            <a:r>
              <a:rPr sz="2000" spc="-35" dirty="0"/>
              <a:t> </a:t>
            </a:r>
            <a:r>
              <a:rPr sz="2000" dirty="0"/>
              <a:t>Price</a:t>
            </a:r>
            <a:r>
              <a:rPr sz="2000" spc="-40" dirty="0"/>
              <a:t> </a:t>
            </a:r>
            <a:r>
              <a:rPr sz="2000" dirty="0"/>
              <a:t>and</a:t>
            </a:r>
            <a:r>
              <a:rPr sz="2000" spc="-35" dirty="0"/>
              <a:t> </a:t>
            </a:r>
            <a:r>
              <a:rPr sz="2000" spc="-20" dirty="0"/>
              <a:t>Average</a:t>
            </a:r>
            <a:r>
              <a:rPr sz="2000" spc="-5" dirty="0"/>
              <a:t> </a:t>
            </a:r>
            <a:r>
              <a:rPr sz="2000" spc="-30" dirty="0"/>
              <a:t>Total</a:t>
            </a:r>
            <a:r>
              <a:rPr sz="2000" spc="-70" dirty="0"/>
              <a:t> </a:t>
            </a:r>
            <a:r>
              <a:rPr sz="2000" spc="-20" dirty="0"/>
              <a:t>Cost</a:t>
            </a:r>
            <a:endParaRPr sz="2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78710" y="1667573"/>
            <a:ext cx="5933440" cy="4436110"/>
            <a:chOff x="1878710" y="1667573"/>
            <a:chExt cx="5933440" cy="4436110"/>
          </a:xfrm>
        </p:grpSpPr>
        <p:sp>
          <p:nvSpPr>
            <p:cNvPr id="3" name="object 3"/>
            <p:cNvSpPr/>
            <p:nvPr/>
          </p:nvSpPr>
          <p:spPr>
            <a:xfrm>
              <a:off x="1998725" y="1853945"/>
              <a:ext cx="5504815" cy="4086225"/>
            </a:xfrm>
            <a:custGeom>
              <a:avLst/>
              <a:gdLst/>
              <a:ahLst/>
              <a:cxnLst/>
              <a:rect l="l" t="t" r="r" b="b"/>
              <a:pathLst>
                <a:path w="5504815" h="4086225">
                  <a:moveTo>
                    <a:pt x="0" y="4085844"/>
                  </a:moveTo>
                  <a:lnTo>
                    <a:pt x="5504687" y="4085844"/>
                  </a:lnTo>
                  <a:lnTo>
                    <a:pt x="5504687" y="0"/>
                  </a:lnTo>
                  <a:lnTo>
                    <a:pt x="0" y="0"/>
                  </a:lnTo>
                  <a:lnTo>
                    <a:pt x="0" y="4085844"/>
                  </a:lnTo>
                  <a:close/>
                </a:path>
              </a:pathLst>
            </a:custGeom>
            <a:ln w="239712">
              <a:solidFill>
                <a:srgbClr val="F3F6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97963" y="1853183"/>
              <a:ext cx="5504815" cy="4086225"/>
            </a:xfrm>
            <a:custGeom>
              <a:avLst/>
              <a:gdLst/>
              <a:ahLst/>
              <a:cxnLst/>
              <a:rect l="l" t="t" r="r" b="b"/>
              <a:pathLst>
                <a:path w="5504815" h="4086225">
                  <a:moveTo>
                    <a:pt x="0" y="4085844"/>
                  </a:moveTo>
                  <a:lnTo>
                    <a:pt x="5504688" y="4085844"/>
                  </a:lnTo>
                  <a:lnTo>
                    <a:pt x="5504688" y="0"/>
                  </a:lnTo>
                  <a:lnTo>
                    <a:pt x="0" y="0"/>
                  </a:lnTo>
                  <a:lnTo>
                    <a:pt x="0" y="4085844"/>
                  </a:lnTo>
                  <a:close/>
                </a:path>
              </a:pathLst>
            </a:custGeom>
            <a:ln w="219075">
              <a:solidFill>
                <a:srgbClr val="F1F4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11095" y="1677923"/>
              <a:ext cx="5901055" cy="4425950"/>
            </a:xfrm>
            <a:custGeom>
              <a:avLst/>
              <a:gdLst/>
              <a:ahLst/>
              <a:cxnLst/>
              <a:rect l="l" t="t" r="r" b="b"/>
              <a:pathLst>
                <a:path w="5901055" h="4425950">
                  <a:moveTo>
                    <a:pt x="5900928" y="0"/>
                  </a:moveTo>
                  <a:lnTo>
                    <a:pt x="0" y="0"/>
                  </a:lnTo>
                  <a:lnTo>
                    <a:pt x="0" y="4425696"/>
                  </a:lnTo>
                  <a:lnTo>
                    <a:pt x="5900928" y="4425696"/>
                  </a:lnTo>
                  <a:lnTo>
                    <a:pt x="59009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11095" y="3732275"/>
              <a:ext cx="2249805" cy="448309"/>
            </a:xfrm>
            <a:custGeom>
              <a:avLst/>
              <a:gdLst/>
              <a:ahLst/>
              <a:cxnLst/>
              <a:rect l="l" t="t" r="r" b="b"/>
              <a:pathLst>
                <a:path w="2249804" h="448310">
                  <a:moveTo>
                    <a:pt x="0" y="448278"/>
                  </a:moveTo>
                  <a:lnTo>
                    <a:pt x="2249424" y="448278"/>
                  </a:lnTo>
                  <a:lnTo>
                    <a:pt x="2249424" y="0"/>
                  </a:lnTo>
                  <a:lnTo>
                    <a:pt x="0" y="0"/>
                  </a:lnTo>
                  <a:lnTo>
                    <a:pt x="0" y="448278"/>
                  </a:lnTo>
                  <a:close/>
                </a:path>
              </a:pathLst>
            </a:custGeom>
            <a:solidFill>
              <a:srgbClr val="EDB9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11857" y="1678685"/>
              <a:ext cx="5568950" cy="4196080"/>
            </a:xfrm>
            <a:custGeom>
              <a:avLst/>
              <a:gdLst/>
              <a:ahLst/>
              <a:cxnLst/>
              <a:rect l="l" t="t" r="r" b="b"/>
              <a:pathLst>
                <a:path w="5568950" h="4196080">
                  <a:moveTo>
                    <a:pt x="0" y="0"/>
                  </a:moveTo>
                  <a:lnTo>
                    <a:pt x="0" y="4195572"/>
                  </a:lnTo>
                  <a:lnTo>
                    <a:pt x="5568696" y="4195572"/>
                  </a:lnTo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413505" y="1083690"/>
            <a:ext cx="2461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(b)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Firm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with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Losses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05193" y="5951931"/>
            <a:ext cx="953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Quantity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777" y="5958332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9852" y="1644141"/>
            <a:ext cx="584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Price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446083" y="2738691"/>
            <a:ext cx="4411980" cy="2708275"/>
            <a:chOff x="2446083" y="2738691"/>
            <a:chExt cx="4411980" cy="2708275"/>
          </a:xfrm>
        </p:grpSpPr>
        <p:sp>
          <p:nvSpPr>
            <p:cNvPr id="13" name="object 13"/>
            <p:cNvSpPr/>
            <p:nvPr/>
          </p:nvSpPr>
          <p:spPr>
            <a:xfrm>
              <a:off x="2807969" y="2771394"/>
              <a:ext cx="4017645" cy="1014730"/>
            </a:xfrm>
            <a:custGeom>
              <a:avLst/>
              <a:gdLst/>
              <a:ahLst/>
              <a:cxnLst/>
              <a:rect l="l" t="t" r="r" b="b"/>
              <a:pathLst>
                <a:path w="4017645" h="1014729">
                  <a:moveTo>
                    <a:pt x="0" y="0"/>
                  </a:moveTo>
                  <a:lnTo>
                    <a:pt x="39951" y="44306"/>
                  </a:lnTo>
                  <a:lnTo>
                    <a:pt x="81446" y="88996"/>
                  </a:lnTo>
                  <a:lnTo>
                    <a:pt x="124474" y="133950"/>
                  </a:lnTo>
                  <a:lnTo>
                    <a:pt x="169022" y="179047"/>
                  </a:lnTo>
                  <a:lnTo>
                    <a:pt x="215078" y="224169"/>
                  </a:lnTo>
                  <a:lnTo>
                    <a:pt x="262630" y="269195"/>
                  </a:lnTo>
                  <a:lnTo>
                    <a:pt x="311666" y="314006"/>
                  </a:lnTo>
                  <a:lnTo>
                    <a:pt x="362175" y="358481"/>
                  </a:lnTo>
                  <a:lnTo>
                    <a:pt x="414144" y="402502"/>
                  </a:lnTo>
                  <a:lnTo>
                    <a:pt x="467562" y="445949"/>
                  </a:lnTo>
                  <a:lnTo>
                    <a:pt x="522415" y="488700"/>
                  </a:lnTo>
                  <a:lnTo>
                    <a:pt x="578693" y="530638"/>
                  </a:lnTo>
                  <a:lnTo>
                    <a:pt x="636384" y="571642"/>
                  </a:lnTo>
                  <a:lnTo>
                    <a:pt x="695475" y="611592"/>
                  </a:lnTo>
                  <a:lnTo>
                    <a:pt x="755954" y="650369"/>
                  </a:lnTo>
                  <a:lnTo>
                    <a:pt x="817810" y="687853"/>
                  </a:lnTo>
                  <a:lnTo>
                    <a:pt x="881030" y="723924"/>
                  </a:lnTo>
                  <a:lnTo>
                    <a:pt x="945603" y="758463"/>
                  </a:lnTo>
                  <a:lnTo>
                    <a:pt x="1011517" y="791349"/>
                  </a:lnTo>
                  <a:lnTo>
                    <a:pt x="1078759" y="822463"/>
                  </a:lnTo>
                  <a:lnTo>
                    <a:pt x="1147318" y="851685"/>
                  </a:lnTo>
                  <a:lnTo>
                    <a:pt x="1217181" y="878895"/>
                  </a:lnTo>
                  <a:lnTo>
                    <a:pt x="1288337" y="903975"/>
                  </a:lnTo>
                  <a:lnTo>
                    <a:pt x="1360774" y="926803"/>
                  </a:lnTo>
                  <a:lnTo>
                    <a:pt x="1397469" y="937335"/>
                  </a:lnTo>
                  <a:lnTo>
                    <a:pt x="1434479" y="947260"/>
                  </a:lnTo>
                  <a:lnTo>
                    <a:pt x="1471804" y="956562"/>
                  </a:lnTo>
                  <a:lnTo>
                    <a:pt x="1509442" y="965226"/>
                  </a:lnTo>
                  <a:lnTo>
                    <a:pt x="1547390" y="973238"/>
                  </a:lnTo>
                  <a:lnTo>
                    <a:pt x="1585649" y="980582"/>
                  </a:lnTo>
                  <a:lnTo>
                    <a:pt x="1624215" y="987244"/>
                  </a:lnTo>
                  <a:lnTo>
                    <a:pt x="1663089" y="993208"/>
                  </a:lnTo>
                  <a:lnTo>
                    <a:pt x="1702267" y="998460"/>
                  </a:lnTo>
                  <a:lnTo>
                    <a:pt x="1741749" y="1002985"/>
                  </a:lnTo>
                  <a:lnTo>
                    <a:pt x="1781534" y="1006767"/>
                  </a:lnTo>
                  <a:lnTo>
                    <a:pt x="1821619" y="1009791"/>
                  </a:lnTo>
                  <a:lnTo>
                    <a:pt x="1862003" y="1012043"/>
                  </a:lnTo>
                  <a:lnTo>
                    <a:pt x="1902686" y="1013508"/>
                  </a:lnTo>
                  <a:lnTo>
                    <a:pt x="1943664" y="1014171"/>
                  </a:lnTo>
                  <a:lnTo>
                    <a:pt x="1984937" y="1014017"/>
                  </a:lnTo>
                  <a:lnTo>
                    <a:pt x="2026503" y="1013030"/>
                  </a:lnTo>
                  <a:lnTo>
                    <a:pt x="2068361" y="1011196"/>
                  </a:lnTo>
                  <a:lnTo>
                    <a:pt x="2110510" y="1008500"/>
                  </a:lnTo>
                  <a:lnTo>
                    <a:pt x="2152947" y="1004926"/>
                  </a:lnTo>
                  <a:lnTo>
                    <a:pt x="2195671" y="1000461"/>
                  </a:lnTo>
                  <a:lnTo>
                    <a:pt x="2238681" y="995089"/>
                  </a:lnTo>
                  <a:lnTo>
                    <a:pt x="2281976" y="988794"/>
                  </a:lnTo>
                  <a:lnTo>
                    <a:pt x="2325553" y="981563"/>
                  </a:lnTo>
                  <a:lnTo>
                    <a:pt x="2369411" y="973379"/>
                  </a:lnTo>
                  <a:lnTo>
                    <a:pt x="2413549" y="964229"/>
                  </a:lnTo>
                  <a:lnTo>
                    <a:pt x="2457966" y="954097"/>
                  </a:lnTo>
                  <a:lnTo>
                    <a:pt x="2502659" y="942967"/>
                  </a:lnTo>
                  <a:lnTo>
                    <a:pt x="2547627" y="930826"/>
                  </a:lnTo>
                  <a:lnTo>
                    <a:pt x="2592870" y="917659"/>
                  </a:lnTo>
                  <a:lnTo>
                    <a:pt x="2638384" y="903449"/>
                  </a:lnTo>
                  <a:lnTo>
                    <a:pt x="2684169" y="888183"/>
                  </a:lnTo>
                  <a:lnTo>
                    <a:pt x="2730224" y="871845"/>
                  </a:lnTo>
                  <a:lnTo>
                    <a:pt x="2776546" y="854420"/>
                  </a:lnTo>
                  <a:lnTo>
                    <a:pt x="2823135" y="835894"/>
                  </a:lnTo>
                  <a:lnTo>
                    <a:pt x="2869989" y="816251"/>
                  </a:lnTo>
                  <a:lnTo>
                    <a:pt x="2917105" y="795476"/>
                  </a:lnTo>
                  <a:lnTo>
                    <a:pt x="2964484" y="773555"/>
                  </a:lnTo>
                  <a:lnTo>
                    <a:pt x="3012123" y="750472"/>
                  </a:lnTo>
                  <a:lnTo>
                    <a:pt x="3060021" y="726213"/>
                  </a:lnTo>
                  <a:lnTo>
                    <a:pt x="3108176" y="700762"/>
                  </a:lnTo>
                  <a:lnTo>
                    <a:pt x="3156587" y="674105"/>
                  </a:lnTo>
                  <a:lnTo>
                    <a:pt x="3205252" y="646226"/>
                  </a:lnTo>
                  <a:lnTo>
                    <a:pt x="3254170" y="617111"/>
                  </a:lnTo>
                  <a:lnTo>
                    <a:pt x="3303340" y="586745"/>
                  </a:lnTo>
                  <a:lnTo>
                    <a:pt x="3352759" y="555113"/>
                  </a:lnTo>
                  <a:lnTo>
                    <a:pt x="3402426" y="522199"/>
                  </a:lnTo>
                  <a:lnTo>
                    <a:pt x="3452341" y="487989"/>
                  </a:lnTo>
                  <a:lnTo>
                    <a:pt x="3502501" y="452467"/>
                  </a:lnTo>
                  <a:lnTo>
                    <a:pt x="3552904" y="415620"/>
                  </a:lnTo>
                  <a:lnTo>
                    <a:pt x="3603550" y="377431"/>
                  </a:lnTo>
                  <a:lnTo>
                    <a:pt x="3654437" y="337886"/>
                  </a:lnTo>
                  <a:lnTo>
                    <a:pt x="3705563" y="296970"/>
                  </a:lnTo>
                  <a:lnTo>
                    <a:pt x="3756927" y="254668"/>
                  </a:lnTo>
                  <a:lnTo>
                    <a:pt x="3808528" y="210965"/>
                  </a:lnTo>
                  <a:lnTo>
                    <a:pt x="3860363" y="165846"/>
                  </a:lnTo>
                  <a:lnTo>
                    <a:pt x="3912432" y="119296"/>
                  </a:lnTo>
                  <a:lnTo>
                    <a:pt x="3964733" y="71300"/>
                  </a:lnTo>
                  <a:lnTo>
                    <a:pt x="4017263" y="21843"/>
                  </a:lnTo>
                </a:path>
              </a:pathLst>
            </a:custGeom>
            <a:ln w="65087">
              <a:solidFill>
                <a:srgbClr val="003E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78785" y="2792730"/>
              <a:ext cx="3670300" cy="2621280"/>
            </a:xfrm>
            <a:custGeom>
              <a:avLst/>
              <a:gdLst/>
              <a:ahLst/>
              <a:cxnLst/>
              <a:rect l="l" t="t" r="r" b="b"/>
              <a:pathLst>
                <a:path w="3670300" h="2621279">
                  <a:moveTo>
                    <a:pt x="0" y="2621280"/>
                  </a:moveTo>
                  <a:lnTo>
                    <a:pt x="3669791" y="0"/>
                  </a:lnTo>
                </a:path>
              </a:pathLst>
            </a:custGeom>
            <a:ln w="65087">
              <a:solidFill>
                <a:srgbClr val="AC0D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6186042" y="2610992"/>
            <a:ext cx="11201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66115" algn="l"/>
              </a:tabLst>
            </a:pPr>
            <a:r>
              <a:rPr sz="1800" i="1" spc="-25" dirty="0">
                <a:latin typeface="Arial"/>
                <a:cs typeface="Arial"/>
              </a:rPr>
              <a:t>MC</a:t>
            </a:r>
            <a:r>
              <a:rPr sz="1800" i="1" dirty="0">
                <a:latin typeface="Arial"/>
                <a:cs typeface="Arial"/>
              </a:rPr>
              <a:t>	</a:t>
            </a:r>
            <a:r>
              <a:rPr sz="1800" i="1" spc="-25" dirty="0">
                <a:latin typeface="Arial"/>
                <a:cs typeface="Arial"/>
              </a:rPr>
              <a:t>ATC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24733" y="6248501"/>
            <a:ext cx="26003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(loss-</a:t>
            </a:r>
            <a:r>
              <a:rPr sz="1800" dirty="0">
                <a:latin typeface="Arial"/>
                <a:cs typeface="Arial"/>
              </a:rPr>
              <a:t>minimizing</a:t>
            </a:r>
            <a:r>
              <a:rPr sz="1800" spc="-10" dirty="0">
                <a:latin typeface="Arial"/>
                <a:cs typeface="Arial"/>
              </a:rPr>
              <a:t> quantity)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11857" y="4213097"/>
            <a:ext cx="4105910" cy="1905"/>
          </a:xfrm>
          <a:custGeom>
            <a:avLst/>
            <a:gdLst/>
            <a:ahLst/>
            <a:cxnLst/>
            <a:rect l="l" t="t" r="r" b="b"/>
            <a:pathLst>
              <a:path w="4105910" h="1904">
                <a:moveTo>
                  <a:pt x="4105655" y="0"/>
                </a:moveTo>
                <a:lnTo>
                  <a:pt x="0" y="1524"/>
                </a:lnTo>
              </a:path>
            </a:pathLst>
          </a:custGeom>
          <a:ln w="65087">
            <a:solidFill>
              <a:srgbClr val="AC0D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047613" y="4073397"/>
            <a:ext cx="13900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Arial"/>
                <a:cs typeface="Arial"/>
              </a:rPr>
              <a:t>P</a:t>
            </a:r>
            <a:r>
              <a:rPr sz="1800" i="1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AR</a:t>
            </a:r>
            <a:r>
              <a:rPr sz="1800" i="1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i="1" spc="-25" dirty="0">
                <a:latin typeface="Arial"/>
                <a:cs typeface="Arial"/>
              </a:rPr>
              <a:t>MR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9530" y="3600450"/>
            <a:ext cx="483234" cy="765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1590" algn="r">
              <a:lnSpc>
                <a:spcPct val="100000"/>
              </a:lnSpc>
              <a:spcBef>
                <a:spcPts val="100"/>
              </a:spcBef>
            </a:pPr>
            <a:r>
              <a:rPr sz="1800" i="1" spc="-30" dirty="0">
                <a:latin typeface="Arial"/>
                <a:cs typeface="Arial"/>
              </a:rPr>
              <a:t>ATC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500"/>
              </a:spcBef>
            </a:pPr>
            <a:r>
              <a:rPr sz="1800" i="1" spc="-50" dirty="0"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900745" y="3721925"/>
            <a:ext cx="2334895" cy="2163445"/>
            <a:chOff x="1900745" y="3721925"/>
            <a:chExt cx="2334895" cy="2163445"/>
          </a:xfrm>
        </p:grpSpPr>
        <p:sp>
          <p:nvSpPr>
            <p:cNvPr id="21" name="object 21"/>
            <p:cNvSpPr/>
            <p:nvPr/>
          </p:nvSpPr>
          <p:spPr>
            <a:xfrm>
              <a:off x="1911857" y="3733038"/>
              <a:ext cx="2249805" cy="2141220"/>
            </a:xfrm>
            <a:custGeom>
              <a:avLst/>
              <a:gdLst/>
              <a:ahLst/>
              <a:cxnLst/>
              <a:rect l="l" t="t" r="r" b="b"/>
              <a:pathLst>
                <a:path w="2249804" h="2141220">
                  <a:moveTo>
                    <a:pt x="2249424" y="2141220"/>
                  </a:moveTo>
                  <a:lnTo>
                    <a:pt x="2249424" y="0"/>
                  </a:lnTo>
                  <a:lnTo>
                    <a:pt x="0" y="0"/>
                  </a:lnTo>
                </a:path>
              </a:pathLst>
            </a:custGeom>
            <a:ln w="2222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81272" y="4146804"/>
              <a:ext cx="153924" cy="155447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632709" y="3995166"/>
              <a:ext cx="480059" cy="742315"/>
            </a:xfrm>
            <a:custGeom>
              <a:avLst/>
              <a:gdLst/>
              <a:ahLst/>
              <a:cxnLst/>
              <a:rect l="l" t="t" r="r" b="b"/>
              <a:pathLst>
                <a:path w="480060" h="742314">
                  <a:moveTo>
                    <a:pt x="480059" y="0"/>
                  </a:moveTo>
                  <a:lnTo>
                    <a:pt x="0" y="742187"/>
                  </a:lnTo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047235" y="5958332"/>
            <a:ext cx="203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0" dirty="0"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22970" y="4582744"/>
            <a:ext cx="22275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115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Arial"/>
                <a:cs typeface="Arial"/>
              </a:rPr>
              <a:t>Loss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427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30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108000" y="40589"/>
            <a:ext cx="588581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55" dirty="0"/>
              <a:t> </a:t>
            </a:r>
            <a:r>
              <a:rPr sz="2000" dirty="0"/>
              <a:t>as</a:t>
            </a:r>
            <a:r>
              <a:rPr sz="2000" spc="-40" dirty="0"/>
              <a:t> </a:t>
            </a:r>
            <a:r>
              <a:rPr sz="2000" dirty="0"/>
              <a:t>the</a:t>
            </a:r>
            <a:r>
              <a:rPr sz="2000" spc="-30" dirty="0"/>
              <a:t> </a:t>
            </a:r>
            <a:r>
              <a:rPr sz="2000" dirty="0"/>
              <a:t>Area</a:t>
            </a:r>
            <a:r>
              <a:rPr sz="2000" spc="-25" dirty="0"/>
              <a:t> </a:t>
            </a:r>
            <a:r>
              <a:rPr sz="2000" dirty="0"/>
              <a:t>between</a:t>
            </a:r>
            <a:r>
              <a:rPr sz="2000" spc="-35" dirty="0"/>
              <a:t> </a:t>
            </a:r>
            <a:r>
              <a:rPr sz="2000" dirty="0"/>
              <a:t>Price</a:t>
            </a:r>
            <a:r>
              <a:rPr sz="2000" spc="-40" dirty="0"/>
              <a:t> </a:t>
            </a:r>
            <a:r>
              <a:rPr sz="2000" dirty="0"/>
              <a:t>and</a:t>
            </a:r>
            <a:r>
              <a:rPr sz="2000" spc="-35" dirty="0"/>
              <a:t> </a:t>
            </a:r>
            <a:r>
              <a:rPr sz="2000" spc="-20" dirty="0"/>
              <a:t>Average</a:t>
            </a:r>
            <a:r>
              <a:rPr sz="2000" spc="-5" dirty="0"/>
              <a:t> </a:t>
            </a:r>
            <a:r>
              <a:rPr sz="2000" spc="-30" dirty="0"/>
              <a:t>Total</a:t>
            </a:r>
            <a:r>
              <a:rPr sz="2000" spc="-70" dirty="0"/>
              <a:t> </a:t>
            </a:r>
            <a:r>
              <a:rPr sz="2000" spc="-20" dirty="0"/>
              <a:t>Cost</a:t>
            </a:r>
            <a:endParaRPr sz="2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24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43700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SHORT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r>
              <a:rPr sz="2000" b="1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VS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LONG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9143" y="1518665"/>
            <a:ext cx="8335009" cy="3355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There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two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key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differences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between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short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long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run: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900" algn="l"/>
              </a:tabLst>
            </a:pPr>
            <a:r>
              <a:rPr sz="2000" dirty="0">
                <a:latin typeface="Calibri"/>
                <a:cs typeface="Calibri"/>
              </a:rPr>
              <a:t>There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no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sunk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fixed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costs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long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(i.e.,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variable).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Calibri"/>
              <a:buAutoNum type="arabicPeriod"/>
            </a:pPr>
            <a:endParaRPr sz="2000">
              <a:latin typeface="Calibri"/>
              <a:cs typeface="Calibri"/>
            </a:endParaRPr>
          </a:p>
          <a:p>
            <a:pPr marL="12700" marR="5080" indent="251460">
              <a:lnSpc>
                <a:spcPct val="100000"/>
              </a:lnSpc>
              <a:buAutoNum type="arabicPeriod"/>
              <a:tabLst>
                <a:tab pos="26416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number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 the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dirty="0">
                <a:latin typeface="Calibri"/>
                <a:cs typeface="Calibri"/>
              </a:rPr>
              <a:t> is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 in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long run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 </a:t>
            </a:r>
            <a:r>
              <a:rPr sz="2000" b="1" spc="-10" dirty="0">
                <a:latin typeface="Calibri"/>
                <a:cs typeface="Calibri"/>
              </a:rPr>
              <a:t>enter </a:t>
            </a:r>
            <a:r>
              <a:rPr sz="2000" b="1" dirty="0">
                <a:latin typeface="Calibri"/>
                <a:cs typeface="Calibri"/>
              </a:rPr>
              <a:t>or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leave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market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freely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endParaRPr sz="2000">
              <a:latin typeface="Calibri"/>
              <a:cs typeface="Calibri"/>
            </a:endParaRPr>
          </a:p>
          <a:p>
            <a:pPr marL="12700" marR="5715">
              <a:lnSpc>
                <a:spcPct val="100000"/>
              </a:lnSpc>
            </a:pP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Reminder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supply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curve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horizontal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sum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firms’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supply </a:t>
            </a:r>
            <a:r>
              <a:rPr sz="2000" dirty="0">
                <a:latin typeface="Calibri"/>
                <a:cs typeface="Calibri"/>
              </a:rPr>
              <a:t>curves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(Chap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2).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25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3740" cy="42094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LONG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2210"/>
              </a:spcBef>
            </a:pPr>
            <a:r>
              <a:rPr sz="2000" dirty="0">
                <a:latin typeface="Calibri"/>
                <a:cs typeface="Calibri"/>
              </a:rPr>
              <a:t>Suppose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1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access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same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technology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producing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good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2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same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markets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buying</a:t>
            </a:r>
            <a:r>
              <a:rPr sz="2000" spc="2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inputs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same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cost </a:t>
            </a:r>
            <a:r>
              <a:rPr sz="2000" dirty="0">
                <a:latin typeface="Calibri"/>
                <a:cs typeface="Calibri"/>
              </a:rPr>
              <a:t>curves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identical</a:t>
            </a:r>
            <a:r>
              <a:rPr sz="2000" b="1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firms</a:t>
            </a:r>
            <a:r>
              <a:rPr sz="2000" spc="-10" dirty="0">
                <a:latin typeface="Calibri"/>
                <a:cs typeface="Calibri"/>
              </a:rPr>
              <a:t>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55600" marR="5715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3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already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3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profitable</a:t>
            </a:r>
            <a:r>
              <a:rPr sz="2000" b="1" spc="3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3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new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enter</a:t>
            </a:r>
            <a:r>
              <a:rPr sz="2000" b="1" spc="34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market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supplied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decrease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=&gt; </a:t>
            </a:r>
            <a:r>
              <a:rPr sz="2000" dirty="0">
                <a:latin typeface="Calibri"/>
                <a:cs typeface="Calibri"/>
              </a:rPr>
              <a:t>profits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decline.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5600" marR="635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already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making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losses</a:t>
            </a:r>
            <a:r>
              <a:rPr sz="2000" b="1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some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existing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will </a:t>
            </a:r>
            <a:r>
              <a:rPr sz="2000" b="1" dirty="0">
                <a:latin typeface="Calibri"/>
                <a:cs typeface="Calibri"/>
              </a:rPr>
              <a:t>exit</a:t>
            </a:r>
            <a:r>
              <a:rPr sz="2000" b="1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supplied</a:t>
            </a:r>
            <a:r>
              <a:rPr sz="2000" spc="1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decrease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17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rise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profits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increase.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26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3105" cy="47580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LONG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endParaRPr sz="2000">
              <a:latin typeface="Calibri"/>
              <a:cs typeface="Calibri"/>
            </a:endParaRPr>
          </a:p>
          <a:p>
            <a:pPr marL="12700" marR="6350">
              <a:lnSpc>
                <a:spcPct val="100000"/>
              </a:lnSpc>
              <a:spcBef>
                <a:spcPts val="2210"/>
              </a:spcBef>
            </a:pPr>
            <a:r>
              <a:rPr sz="2000" dirty="0">
                <a:latin typeface="Calibri"/>
                <a:cs typeface="Calibri"/>
              </a:rPr>
              <a:t>At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end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process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entry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exit,</a:t>
            </a:r>
            <a:r>
              <a:rPr sz="2000" spc="2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remain</a:t>
            </a:r>
            <a:r>
              <a:rPr sz="2000" spc="2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2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29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 </a:t>
            </a:r>
            <a:r>
              <a:rPr sz="2000" dirty="0">
                <a:latin typeface="Calibri"/>
                <a:cs typeface="Calibri"/>
              </a:rPr>
              <a:t>must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making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zero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profit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20" dirty="0">
                <a:latin typeface="Calibri"/>
                <a:cs typeface="Calibri"/>
              </a:rPr>
              <a:t>Profit=(P-</a:t>
            </a:r>
            <a:r>
              <a:rPr sz="2000" spc="-25" dirty="0">
                <a:latin typeface="Calibri"/>
                <a:cs typeface="Calibri"/>
              </a:rPr>
              <a:t>ATC)*Q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4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only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ATC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process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entry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exit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ends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only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average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are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driven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equality.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So: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MC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55" dirty="0">
                <a:solidFill>
                  <a:srgbClr val="006FC0"/>
                </a:solidFill>
                <a:latin typeface="Calibri"/>
                <a:cs typeface="Calibri"/>
              </a:rPr>
              <a:t>ATC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long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(MC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70" dirty="0">
                <a:latin typeface="Calibri"/>
                <a:cs typeface="Calibri"/>
              </a:rPr>
              <a:t>ATC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minimum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ATC)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=&gt;The</a:t>
            </a:r>
            <a:r>
              <a:rPr sz="2000" spc="229" dirty="0"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long</a:t>
            </a:r>
            <a:r>
              <a:rPr sz="2000" b="1" u="sng" spc="229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run</a:t>
            </a:r>
            <a:r>
              <a:rPr sz="2000" b="1" u="sng" spc="2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equilibrium</a:t>
            </a:r>
            <a:r>
              <a:rPr sz="2000" b="1" u="sng" spc="2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2000" b="1" u="sng" spc="2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2000" b="1" u="sng" spc="2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competitive</a:t>
            </a:r>
            <a:r>
              <a:rPr sz="2000" b="1" u="sng" spc="229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market</a:t>
            </a:r>
            <a:r>
              <a:rPr sz="2000" b="1" spc="2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22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free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entry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2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exit </a:t>
            </a:r>
            <a:r>
              <a:rPr sz="2000" dirty="0">
                <a:latin typeface="Calibri"/>
                <a:cs typeface="Calibri"/>
              </a:rPr>
              <a:t>must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operating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their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efficient</a:t>
            </a:r>
            <a:r>
              <a:rPr sz="2000" b="1" spc="-7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scale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27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4375" cy="4086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LONG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10"/>
              </a:spcBef>
            </a:pPr>
            <a:r>
              <a:rPr sz="2000" dirty="0">
                <a:latin typeface="Calibri"/>
                <a:cs typeface="Calibri"/>
              </a:rPr>
              <a:t>Why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competitive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stay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business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they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make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zero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profit?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30" dirty="0">
                <a:latin typeface="Calibri"/>
                <a:cs typeface="Calibri"/>
              </a:rPr>
              <a:t>Total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includes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both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explicit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implicit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538480" algn="l"/>
                <a:tab pos="1435735" algn="l"/>
                <a:tab pos="2321560" algn="l"/>
                <a:tab pos="2585085" algn="l"/>
                <a:tab pos="3569970" algn="l"/>
                <a:tab pos="4005579" algn="l"/>
                <a:tab pos="4491990" algn="l"/>
                <a:tab pos="5106670" algn="l"/>
                <a:tab pos="5638165" algn="l"/>
                <a:tab pos="6487160" algn="l"/>
                <a:tab pos="7494905" algn="l"/>
                <a:tab pos="7828280" algn="l"/>
              </a:tabLst>
            </a:pP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owners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receive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50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revenue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for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time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money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invested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in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their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business.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This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equal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remuneration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they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would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obtained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using </a:t>
            </a:r>
            <a:r>
              <a:rPr sz="2000" dirty="0">
                <a:latin typeface="Calibri"/>
                <a:cs typeface="Calibri"/>
              </a:rPr>
              <a:t>their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time/money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different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activity.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28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8610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0"/>
              </a:spcBef>
            </a:pPr>
            <a:r>
              <a:rPr dirty="0"/>
              <a:t>GENERAL</a:t>
            </a:r>
            <a:r>
              <a:rPr spc="-20" dirty="0"/>
              <a:t> </a:t>
            </a:r>
            <a:r>
              <a:rPr spc="-10" dirty="0"/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9143" y="1213865"/>
            <a:ext cx="8335009" cy="4038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985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Because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competitive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taker,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proportional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produces: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TR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x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50" dirty="0">
                <a:latin typeface="Calibri"/>
                <a:cs typeface="Calibri"/>
              </a:rPr>
              <a:t>Q</a:t>
            </a:r>
            <a:endParaRPr sz="2000">
              <a:latin typeface="Calibri"/>
              <a:cs typeface="Calibri"/>
            </a:endParaRPr>
          </a:p>
          <a:p>
            <a:pPr marL="355600" marR="8255" indent="-342900">
              <a:lnSpc>
                <a:spcPct val="100000"/>
              </a:lnSpc>
              <a:spcBef>
                <a:spcPts val="2210"/>
              </a:spcBef>
              <a:buFont typeface="Wingdings"/>
              <a:buChar char=""/>
              <a:tabLst>
                <a:tab pos="355600" algn="l"/>
                <a:tab pos="875030" algn="l"/>
                <a:tab pos="1525905" algn="l"/>
                <a:tab pos="1871980" algn="l"/>
                <a:tab pos="2353945" algn="l"/>
                <a:tab pos="3007360" algn="l"/>
                <a:tab pos="3813810" algn="l"/>
                <a:tab pos="4437380" algn="l"/>
                <a:tab pos="4917440" algn="l"/>
                <a:tab pos="5627370" algn="l"/>
                <a:tab pos="6570980" algn="l"/>
                <a:tab pos="7549515" algn="l"/>
                <a:tab pos="8074025" algn="l"/>
              </a:tabLst>
            </a:pP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price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of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good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equals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both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firm’s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average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revenue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its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revenue: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AR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MR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220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spc="-10" dirty="0">
                <a:latin typeface="Calibri"/>
                <a:cs typeface="Calibri"/>
              </a:rPr>
              <a:t>To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maximize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profit,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chooses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such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marginal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equals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cost.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Maximum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profit:</a:t>
            </a:r>
            <a:r>
              <a:rPr sz="2000" spc="4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MR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MC</a:t>
            </a:r>
            <a:r>
              <a:rPr sz="2000" spc="-25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355600" marR="8255" indent="-342900">
              <a:lnSpc>
                <a:spcPct val="100000"/>
              </a:lnSpc>
              <a:spcBef>
                <a:spcPts val="2210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For</a:t>
            </a:r>
            <a:r>
              <a:rPr sz="2000" spc="3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3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38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competitive</a:t>
            </a:r>
            <a:r>
              <a:rPr sz="2000" b="1" spc="37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market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3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3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also</a:t>
            </a:r>
            <a:r>
              <a:rPr sz="2000" spc="3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3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price </a:t>
            </a:r>
            <a:r>
              <a:rPr sz="2000" dirty="0">
                <a:latin typeface="Calibri"/>
                <a:cs typeface="Calibri"/>
              </a:rPr>
              <a:t>equals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cost: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alibri"/>
                <a:cs typeface="Calibri"/>
              </a:rPr>
              <a:t>Maximum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profit:</a:t>
            </a:r>
            <a:r>
              <a:rPr sz="2000" spc="4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qi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MC</a:t>
            </a:r>
            <a:r>
              <a:rPr sz="2000" spc="-25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29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8610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0"/>
              </a:spcBef>
            </a:pPr>
            <a:r>
              <a:rPr dirty="0"/>
              <a:t>GENERAL</a:t>
            </a:r>
            <a:r>
              <a:rPr spc="-20" dirty="0"/>
              <a:t> </a:t>
            </a:r>
            <a:r>
              <a:rPr spc="-10" dirty="0"/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9143" y="1153515"/>
            <a:ext cx="8315959" cy="453771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portion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curve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lies:</a:t>
            </a:r>
            <a:endParaRPr sz="200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812800" algn="l"/>
              </a:tabLst>
            </a:pPr>
            <a:r>
              <a:rPr sz="2000" b="1" dirty="0">
                <a:latin typeface="Calibri"/>
                <a:cs typeface="Calibri"/>
              </a:rPr>
              <a:t>above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AVC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represent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short-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supply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curve</a:t>
            </a:r>
            <a:endParaRPr sz="200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812800" algn="l"/>
              </a:tabLst>
            </a:pPr>
            <a:r>
              <a:rPr sz="2000" b="1" dirty="0">
                <a:latin typeface="Calibri"/>
                <a:cs typeface="Calibri"/>
              </a:rPr>
              <a:t>above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60" dirty="0">
                <a:latin typeface="Calibri"/>
                <a:cs typeface="Calibri"/>
              </a:rPr>
              <a:t>ATC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represent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long-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supply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curve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915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short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cannot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recover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will </a:t>
            </a:r>
            <a:r>
              <a:rPr sz="2000" dirty="0">
                <a:latin typeface="Calibri"/>
                <a:cs typeface="Calibri"/>
              </a:rPr>
              <a:t>choose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shut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down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temporarily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less than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average </a:t>
            </a:r>
            <a:r>
              <a:rPr sz="2000" dirty="0">
                <a:latin typeface="Calibri"/>
                <a:cs typeface="Calibri"/>
              </a:rPr>
              <a:t>variable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&lt;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AVC</a:t>
            </a:r>
            <a:r>
              <a:rPr sz="2000" spc="-20" dirty="0">
                <a:latin typeface="Calibri"/>
                <a:cs typeface="Calibri"/>
              </a:rPr>
              <a:t>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long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recover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both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variable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firm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will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exit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less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average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&lt;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ATC</a:t>
            </a:r>
            <a:r>
              <a:rPr sz="2000" spc="-10" dirty="0">
                <a:latin typeface="Calibri"/>
                <a:cs typeface="Calibri"/>
              </a:rPr>
              <a:t>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55600" marR="40005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free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entry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exit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profits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driven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zero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long 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efficient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scale.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275640" y="536194"/>
            <a:ext cx="8336280" cy="3562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READING</a:t>
            </a:r>
            <a:r>
              <a:rPr sz="2000" b="1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MATERIAL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5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20" dirty="0">
                <a:latin typeface="Calibri"/>
                <a:cs typeface="Calibri"/>
              </a:rPr>
              <a:t>Mankiw,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G.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60" dirty="0">
                <a:latin typeface="Calibri"/>
                <a:cs typeface="Calibri"/>
              </a:rPr>
              <a:t>Taylor,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M.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(2017).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Microeconomics.</a:t>
            </a:r>
            <a:r>
              <a:rPr sz="2000" spc="3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Cengage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Learning.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alibri"/>
                <a:cs typeface="Calibri"/>
              </a:rPr>
              <a:t>Chapter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6: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Background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supply: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competitive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markets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(part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2: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p.127- </a:t>
            </a:r>
            <a:r>
              <a:rPr sz="2000" spc="-20" dirty="0">
                <a:latin typeface="Calibri"/>
                <a:cs typeface="Calibri"/>
              </a:rPr>
              <a:t>144)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Lipsey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Chrystal,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13th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Edition,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ch.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129-</a:t>
            </a:r>
            <a:r>
              <a:rPr sz="2000" spc="-25" dirty="0">
                <a:latin typeface="Calibri"/>
                <a:cs typeface="Calibri"/>
              </a:rPr>
              <a:t>134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Sloman,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Wride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Garratt,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9th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Edition,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ch.5.6,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p.162-</a:t>
            </a:r>
            <a:r>
              <a:rPr sz="2000" spc="-25" dirty="0">
                <a:latin typeface="Calibri"/>
                <a:cs typeface="Calibri"/>
              </a:rPr>
              <a:t>163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293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PERFECT</a:t>
            </a:r>
            <a:r>
              <a:rPr sz="2000" spc="-60" dirty="0"/>
              <a:t> </a:t>
            </a:r>
            <a:r>
              <a:rPr sz="2000" spc="-10" dirty="0"/>
              <a:t>COMPETITION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152906"/>
            <a:ext cx="8333740" cy="4721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Reminder</a:t>
            </a:r>
            <a:r>
              <a:rPr sz="2000" u="sng" spc="2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from</a:t>
            </a:r>
            <a:r>
              <a:rPr sz="2000" u="sng" spc="2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Chap</a:t>
            </a:r>
            <a:r>
              <a:rPr sz="2000" u="sng" spc="2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most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course,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assume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is </a:t>
            </a:r>
            <a:r>
              <a:rPr sz="2000" dirty="0">
                <a:latin typeface="Calibri"/>
                <a:cs typeface="Calibri"/>
              </a:rPr>
              <a:t>competitive,</a:t>
            </a:r>
            <a:r>
              <a:rPr sz="2000" spc="18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i.e.,</a:t>
            </a:r>
            <a:r>
              <a:rPr sz="2000" spc="17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18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study</a:t>
            </a:r>
            <a:r>
              <a:rPr sz="2000" spc="17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how</a:t>
            </a:r>
            <a:r>
              <a:rPr sz="2000" spc="17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buyers</a:t>
            </a:r>
            <a:r>
              <a:rPr sz="2000" spc="18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8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sellers</a:t>
            </a:r>
            <a:r>
              <a:rPr sz="2000" spc="18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interact</a:t>
            </a:r>
            <a:r>
              <a:rPr sz="2000" spc="18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190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perfectly </a:t>
            </a:r>
            <a:r>
              <a:rPr sz="2000" dirty="0">
                <a:latin typeface="Calibri"/>
                <a:cs typeface="Calibri"/>
              </a:rPr>
              <a:t>competitive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markets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(we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study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how</a:t>
            </a:r>
            <a:r>
              <a:rPr sz="2000" spc="3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buyers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3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sellers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interact</a:t>
            </a:r>
            <a:r>
              <a:rPr sz="2000" spc="3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3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other </a:t>
            </a:r>
            <a:r>
              <a:rPr sz="2000" dirty="0">
                <a:latin typeface="Calibri"/>
                <a:cs typeface="Calibri"/>
              </a:rPr>
              <a:t>types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Chap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8).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1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perfectly</a:t>
            </a:r>
            <a:r>
              <a:rPr sz="2000" b="1" spc="1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competitive</a:t>
            </a:r>
            <a:r>
              <a:rPr sz="2000" b="1" spc="1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markets,</a:t>
            </a:r>
            <a:r>
              <a:rPr sz="2000" b="1" spc="1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buyers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sellers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numerous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no </a:t>
            </a:r>
            <a:r>
              <a:rPr sz="2000" dirty="0">
                <a:latin typeface="Calibri"/>
                <a:cs typeface="Calibri"/>
              </a:rPr>
              <a:t>single</a:t>
            </a:r>
            <a:r>
              <a:rPr sz="2000" spc="5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buyer</a:t>
            </a:r>
            <a:r>
              <a:rPr sz="2000" spc="5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seller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5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influence</a:t>
            </a:r>
            <a:r>
              <a:rPr sz="2000" spc="6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6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market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(i.e.,</a:t>
            </a:r>
            <a:r>
              <a:rPr sz="2000" spc="6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they</a:t>
            </a:r>
            <a:r>
              <a:rPr sz="2000" spc="6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small </a:t>
            </a:r>
            <a:r>
              <a:rPr sz="2000" dirty="0">
                <a:latin typeface="Calibri"/>
                <a:cs typeface="Calibri"/>
              </a:rPr>
              <a:t>compared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size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market).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say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they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“</a:t>
            </a:r>
            <a:r>
              <a:rPr sz="2000" b="1" dirty="0">
                <a:latin typeface="Calibri"/>
                <a:cs typeface="Calibri"/>
              </a:rPr>
              <a:t>price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takers</a:t>
            </a:r>
            <a:r>
              <a:rPr sz="2000" spc="-10" dirty="0">
                <a:latin typeface="Calibri"/>
                <a:cs typeface="Calibri"/>
              </a:rPr>
              <a:t>”.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Competitive</a:t>
            </a:r>
            <a:r>
              <a:rPr sz="2000" b="1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firm</a:t>
            </a:r>
            <a:r>
              <a:rPr sz="2000" b="1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behavior: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b="1" dirty="0">
                <a:latin typeface="Calibri"/>
                <a:cs typeface="Calibri"/>
              </a:rPr>
              <a:t>No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control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over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Each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taker.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Each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sell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any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quantity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at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market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price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Each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observes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decides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how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much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output</a:t>
            </a:r>
            <a:r>
              <a:rPr sz="2000" b="1" spc="-7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to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produce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whether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shut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down/exit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293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5"/>
              </a:spcBef>
            </a:pPr>
            <a:r>
              <a:rPr sz="2000" spc="-55" dirty="0"/>
              <a:t>TOTAL</a:t>
            </a:r>
            <a:r>
              <a:rPr sz="2000" spc="-50" dirty="0"/>
              <a:t> </a:t>
            </a:r>
            <a:r>
              <a:rPr sz="2000" dirty="0"/>
              <a:t>REVENUE,</a:t>
            </a:r>
            <a:r>
              <a:rPr sz="2000" spc="-25" dirty="0"/>
              <a:t> </a:t>
            </a:r>
            <a:r>
              <a:rPr sz="2000" spc="-55" dirty="0"/>
              <a:t>TOTAL</a:t>
            </a:r>
            <a:r>
              <a:rPr sz="2000" spc="-45" dirty="0"/>
              <a:t> </a:t>
            </a:r>
            <a:r>
              <a:rPr sz="2000" dirty="0"/>
              <a:t>COST</a:t>
            </a:r>
            <a:r>
              <a:rPr sz="2000" spc="-20" dirty="0"/>
              <a:t> </a:t>
            </a:r>
            <a:r>
              <a:rPr sz="2000" dirty="0"/>
              <a:t>AND</a:t>
            </a:r>
            <a:r>
              <a:rPr sz="2000" spc="-30" dirty="0"/>
              <a:t> </a:t>
            </a:r>
            <a:r>
              <a:rPr sz="2000" spc="-10" dirty="0"/>
              <a:t>PROFIT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518665"/>
            <a:ext cx="8329930" cy="1733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We assume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10" dirty="0">
                <a:latin typeface="Calibri"/>
                <a:cs typeface="Calibri"/>
              </a:rPr>
              <a:t>firm’s</a:t>
            </a:r>
            <a:r>
              <a:rPr sz="2000" dirty="0">
                <a:latin typeface="Calibri"/>
                <a:cs typeface="Calibri"/>
              </a:rPr>
              <a:t> objective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 make 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large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 possible, i.e.,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to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maximize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profit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34"/>
              </a:spcBef>
            </a:pPr>
            <a:endParaRPr sz="2000">
              <a:latin typeface="Calibri"/>
              <a:cs typeface="Calibri"/>
            </a:endParaRPr>
          </a:p>
          <a:p>
            <a:pPr marL="3408679" marR="2439670" indent="-958850">
              <a:lnSpc>
                <a:spcPct val="12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Total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Total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cost </a:t>
            </a: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–TC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01645" y="2513838"/>
            <a:ext cx="4142740" cy="786765"/>
          </a:xfrm>
          <a:custGeom>
            <a:avLst/>
            <a:gdLst/>
            <a:ahLst/>
            <a:cxnLst/>
            <a:rect l="l" t="t" r="r" b="b"/>
            <a:pathLst>
              <a:path w="4142740" h="786764">
                <a:moveTo>
                  <a:pt x="0" y="131063"/>
                </a:moveTo>
                <a:lnTo>
                  <a:pt x="10298" y="80045"/>
                </a:lnTo>
                <a:lnTo>
                  <a:pt x="38385" y="38385"/>
                </a:lnTo>
                <a:lnTo>
                  <a:pt x="80045" y="10298"/>
                </a:lnTo>
                <a:lnTo>
                  <a:pt x="131064" y="0"/>
                </a:lnTo>
                <a:lnTo>
                  <a:pt x="4011168" y="0"/>
                </a:lnTo>
                <a:lnTo>
                  <a:pt x="4062186" y="10298"/>
                </a:lnTo>
                <a:lnTo>
                  <a:pt x="4103846" y="38385"/>
                </a:lnTo>
                <a:lnTo>
                  <a:pt x="4131933" y="80045"/>
                </a:lnTo>
                <a:lnTo>
                  <a:pt x="4142231" y="131063"/>
                </a:lnTo>
                <a:lnTo>
                  <a:pt x="4142231" y="655320"/>
                </a:lnTo>
                <a:lnTo>
                  <a:pt x="4131933" y="706338"/>
                </a:lnTo>
                <a:lnTo>
                  <a:pt x="4103846" y="747998"/>
                </a:lnTo>
                <a:lnTo>
                  <a:pt x="4062186" y="776085"/>
                </a:lnTo>
                <a:lnTo>
                  <a:pt x="4011168" y="786384"/>
                </a:lnTo>
                <a:lnTo>
                  <a:pt x="131064" y="786384"/>
                </a:lnTo>
                <a:lnTo>
                  <a:pt x="80045" y="776085"/>
                </a:lnTo>
                <a:lnTo>
                  <a:pt x="38385" y="747998"/>
                </a:lnTo>
                <a:lnTo>
                  <a:pt x="10298" y="706338"/>
                </a:lnTo>
                <a:lnTo>
                  <a:pt x="0" y="655320"/>
                </a:lnTo>
                <a:lnTo>
                  <a:pt x="0" y="131063"/>
                </a:lnTo>
                <a:close/>
              </a:path>
            </a:pathLst>
          </a:custGeom>
          <a:ln w="254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630" rIns="0" bIns="0" rtlCol="0">
            <a:spAutoFit/>
          </a:bodyPr>
          <a:lstStyle/>
          <a:p>
            <a:pPr marL="162560">
              <a:lnSpc>
                <a:spcPct val="100000"/>
              </a:lnSpc>
              <a:spcBef>
                <a:spcPts val="100"/>
              </a:spcBef>
            </a:pPr>
            <a:r>
              <a:rPr sz="2000" spc="-10" dirty="0"/>
              <a:t>VARIOUS</a:t>
            </a:r>
            <a:r>
              <a:rPr sz="2000" spc="-65" dirty="0"/>
              <a:t> </a:t>
            </a:r>
            <a:r>
              <a:rPr sz="2000" dirty="0"/>
              <a:t>MEASURES</a:t>
            </a:r>
            <a:r>
              <a:rPr sz="2000" spc="-45" dirty="0"/>
              <a:t> </a:t>
            </a:r>
            <a:r>
              <a:rPr sz="2000" dirty="0"/>
              <a:t>OF</a:t>
            </a:r>
            <a:r>
              <a:rPr sz="2000" spc="-60" dirty="0"/>
              <a:t> </a:t>
            </a:r>
            <a:r>
              <a:rPr sz="2000" dirty="0"/>
              <a:t>REVENUE:</a:t>
            </a:r>
            <a:r>
              <a:rPr sz="2000" spc="-65" dirty="0"/>
              <a:t> </a:t>
            </a:r>
            <a:r>
              <a:rPr sz="2000" spc="-10" dirty="0"/>
              <a:t>average</a:t>
            </a:r>
            <a:r>
              <a:rPr sz="2000" spc="-15" dirty="0"/>
              <a:t> </a:t>
            </a:r>
            <a:r>
              <a:rPr sz="2000" dirty="0"/>
              <a:t>and</a:t>
            </a:r>
            <a:r>
              <a:rPr sz="2000" spc="-60" dirty="0"/>
              <a:t> </a:t>
            </a:r>
            <a:r>
              <a:rPr sz="2000" dirty="0"/>
              <a:t>marginal</a:t>
            </a:r>
            <a:r>
              <a:rPr sz="2000" spc="-60" dirty="0"/>
              <a:t> </a:t>
            </a:r>
            <a:r>
              <a:rPr sz="2000" spc="-10" dirty="0"/>
              <a:t>revenue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3787394" y="2659252"/>
            <a:ext cx="7004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5"/>
              </a:lnSpc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10" dirty="0">
                <a:latin typeface="Calibri"/>
                <a:cs typeface="Calibri"/>
              </a:rPr>
              <a:t> price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936751"/>
            <a:ext cx="6967220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much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get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average?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last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unit?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276860" indent="-264160">
              <a:lnSpc>
                <a:spcPct val="100000"/>
              </a:lnSpc>
              <a:buAutoNum type="arabicParenR"/>
              <a:tabLst>
                <a:tab pos="276860" algn="l"/>
              </a:tabLst>
            </a:pP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Average</a:t>
            </a:r>
            <a:r>
              <a:rPr sz="2000" b="1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revenue</a:t>
            </a:r>
            <a:r>
              <a:rPr sz="2000" b="1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(AR)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alibri"/>
                <a:cs typeface="Calibri"/>
              </a:rPr>
              <a:t>This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earns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sold</a:t>
            </a:r>
            <a:endParaRPr sz="2000">
              <a:latin typeface="Calibri"/>
              <a:cs typeface="Calibri"/>
            </a:endParaRPr>
          </a:p>
          <a:p>
            <a:pPr marL="2240915">
              <a:lnSpc>
                <a:spcPct val="100000"/>
              </a:lnSpc>
              <a:spcBef>
                <a:spcPts val="1920"/>
              </a:spcBef>
              <a:tabLst>
                <a:tab pos="2755900" algn="l"/>
              </a:tabLst>
            </a:pPr>
            <a:r>
              <a:rPr sz="2000" spc="-25" dirty="0">
                <a:solidFill>
                  <a:srgbClr val="006FC0"/>
                </a:solidFill>
                <a:latin typeface="Calibri"/>
                <a:cs typeface="Calibri"/>
              </a:rPr>
              <a:t>AR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	=</a:t>
            </a:r>
            <a:r>
              <a:rPr sz="2000" spc="-20" dirty="0">
                <a:solidFill>
                  <a:srgbClr val="006FC0"/>
                </a:solidFill>
                <a:latin typeface="Calibri"/>
                <a:cs typeface="Calibri"/>
              </a:rPr>
              <a:t> TR/Q</a:t>
            </a:r>
            <a:endParaRPr sz="2000">
              <a:latin typeface="Calibri"/>
              <a:cs typeface="Calibri"/>
            </a:endParaRPr>
          </a:p>
          <a:p>
            <a:pPr marL="12700" marR="1362710">
              <a:lnSpc>
                <a:spcPct val="180000"/>
              </a:lnSpc>
            </a:pPr>
            <a:r>
              <a:rPr sz="2000" dirty="0">
                <a:latin typeface="Calibri"/>
                <a:cs typeface="Calibri"/>
              </a:rPr>
              <a:t>Why?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Recall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sold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pQ</a:t>
            </a:r>
            <a:r>
              <a:rPr sz="2000" spc="5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100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sells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£5</a:t>
            </a:r>
            <a:endParaRPr sz="2000">
              <a:latin typeface="Calibri"/>
              <a:cs typeface="Calibri"/>
            </a:endParaRPr>
          </a:p>
          <a:p>
            <a:pPr marL="223520" lvl="1" indent="-210820">
              <a:lnSpc>
                <a:spcPct val="100000"/>
              </a:lnSpc>
              <a:spcBef>
                <a:spcPts val="480"/>
              </a:spcBef>
              <a:buChar char="●"/>
              <a:tabLst>
                <a:tab pos="223520" algn="l"/>
              </a:tabLst>
            </a:pPr>
            <a:r>
              <a:rPr sz="2000" spc="-35" dirty="0">
                <a:latin typeface="Calibri"/>
                <a:cs typeface="Calibri"/>
              </a:rPr>
              <a:t>Total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£5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100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£500</a:t>
            </a:r>
            <a:endParaRPr sz="2000">
              <a:latin typeface="Calibri"/>
              <a:cs typeface="Calibri"/>
            </a:endParaRPr>
          </a:p>
          <a:p>
            <a:pPr marL="224154" lvl="1" indent="-211454">
              <a:lnSpc>
                <a:spcPct val="100000"/>
              </a:lnSpc>
              <a:spcBef>
                <a:spcPts val="484"/>
              </a:spcBef>
              <a:buChar char="●"/>
              <a:tabLst>
                <a:tab pos="224154" algn="l"/>
              </a:tabLst>
            </a:pPr>
            <a:r>
              <a:rPr sz="2000" spc="-10" dirty="0">
                <a:latin typeface="Calibri"/>
                <a:cs typeface="Calibri"/>
              </a:rPr>
              <a:t>Average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£500/100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£5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2)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Marginal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revenue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(MR)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alibri"/>
                <a:cs typeface="Calibri"/>
              </a:rPr>
              <a:t>This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extra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selling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one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more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unit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output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44572" y="5998637"/>
            <a:ext cx="2286000" cy="75692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MR</a:t>
            </a:r>
            <a:r>
              <a:rPr sz="2000" spc="3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=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∆TR/∆Q</a:t>
            </a:r>
            <a:endParaRPr sz="20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TR(Q+1)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–TR(Q)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04935" y="6426809"/>
            <a:ext cx="1028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888888"/>
                </a:solidFill>
                <a:latin typeface="Calibri"/>
                <a:cs typeface="Calibri"/>
              </a:rPr>
              <a:t>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80282" y="2646426"/>
            <a:ext cx="721360" cy="431800"/>
          </a:xfrm>
          <a:custGeom>
            <a:avLst/>
            <a:gdLst/>
            <a:ahLst/>
            <a:cxnLst/>
            <a:rect l="l" t="t" r="r" b="b"/>
            <a:pathLst>
              <a:path w="721360" h="431800">
                <a:moveTo>
                  <a:pt x="720851" y="0"/>
                </a:moveTo>
                <a:lnTo>
                  <a:pt x="0" y="0"/>
                </a:lnTo>
                <a:lnTo>
                  <a:pt x="0" y="431291"/>
                </a:lnTo>
                <a:lnTo>
                  <a:pt x="720851" y="431291"/>
                </a:lnTo>
                <a:lnTo>
                  <a:pt x="7208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029" y="1545831"/>
            <a:ext cx="4159885" cy="1390015"/>
            <a:chOff x="126029" y="1545831"/>
            <a:chExt cx="4159885" cy="1390015"/>
          </a:xfrm>
        </p:grpSpPr>
        <p:sp>
          <p:nvSpPr>
            <p:cNvPr id="3" name="object 3"/>
            <p:cNvSpPr/>
            <p:nvPr/>
          </p:nvSpPr>
          <p:spPr>
            <a:xfrm>
              <a:off x="126022" y="1545843"/>
              <a:ext cx="4159885" cy="958215"/>
            </a:xfrm>
            <a:custGeom>
              <a:avLst/>
              <a:gdLst/>
              <a:ahLst/>
              <a:cxnLst/>
              <a:rect l="l" t="t" r="r" b="b"/>
              <a:pathLst>
                <a:path w="4159885" h="958214">
                  <a:moveTo>
                    <a:pt x="1148283" y="0"/>
                  </a:moveTo>
                  <a:lnTo>
                    <a:pt x="0" y="0"/>
                  </a:lnTo>
                  <a:lnTo>
                    <a:pt x="0" y="958088"/>
                  </a:lnTo>
                  <a:lnTo>
                    <a:pt x="1148283" y="958088"/>
                  </a:lnTo>
                  <a:lnTo>
                    <a:pt x="1148283" y="0"/>
                  </a:lnTo>
                  <a:close/>
                </a:path>
                <a:path w="4159885" h="958214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958088"/>
                  </a:lnTo>
                  <a:lnTo>
                    <a:pt x="2755862" y="958088"/>
                  </a:lnTo>
                  <a:lnTo>
                    <a:pt x="4159834" y="958088"/>
                  </a:lnTo>
                  <a:lnTo>
                    <a:pt x="4159834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6022" y="2503957"/>
              <a:ext cx="4159885" cy="431800"/>
            </a:xfrm>
            <a:custGeom>
              <a:avLst/>
              <a:gdLst/>
              <a:ahLst/>
              <a:cxnLst/>
              <a:rect l="l" t="t" r="r" b="b"/>
              <a:pathLst>
                <a:path w="4159885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4159885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5599557" y="2503957"/>
            <a:ext cx="1331595" cy="431800"/>
          </a:xfrm>
          <a:custGeom>
            <a:avLst/>
            <a:gdLst/>
            <a:ahLst/>
            <a:cxnLst/>
            <a:rect l="l" t="t" r="r" b="b"/>
            <a:pathLst>
              <a:path w="1331595" h="431800">
                <a:moveTo>
                  <a:pt x="1331340" y="0"/>
                </a:moveTo>
                <a:lnTo>
                  <a:pt x="0" y="0"/>
                </a:lnTo>
                <a:lnTo>
                  <a:pt x="0" y="431647"/>
                </a:lnTo>
                <a:lnTo>
                  <a:pt x="1331340" y="431647"/>
                </a:lnTo>
                <a:lnTo>
                  <a:pt x="1331340" y="0"/>
                </a:lnTo>
                <a:close/>
              </a:path>
            </a:pathLst>
          </a:custGeom>
          <a:solidFill>
            <a:srgbClr val="D0D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6022" y="2935630"/>
            <a:ext cx="4159885" cy="431800"/>
          </a:xfrm>
          <a:custGeom>
            <a:avLst/>
            <a:gdLst/>
            <a:ahLst/>
            <a:cxnLst/>
            <a:rect l="l" t="t" r="r" b="b"/>
            <a:pathLst>
              <a:path w="4159885" h="431800">
                <a:moveTo>
                  <a:pt x="1148283" y="0"/>
                </a:moveTo>
                <a:lnTo>
                  <a:pt x="0" y="0"/>
                </a:lnTo>
                <a:lnTo>
                  <a:pt x="0" y="431647"/>
                </a:lnTo>
                <a:lnTo>
                  <a:pt x="1148283" y="431647"/>
                </a:lnTo>
                <a:lnTo>
                  <a:pt x="1148283" y="0"/>
                </a:lnTo>
                <a:close/>
              </a:path>
              <a:path w="4159885" h="431800">
                <a:moveTo>
                  <a:pt x="4159834" y="0"/>
                </a:moveTo>
                <a:lnTo>
                  <a:pt x="2755862" y="0"/>
                </a:lnTo>
                <a:lnTo>
                  <a:pt x="1148295" y="0"/>
                </a:lnTo>
                <a:lnTo>
                  <a:pt x="1148295" y="431647"/>
                </a:lnTo>
                <a:lnTo>
                  <a:pt x="2755862" y="431647"/>
                </a:lnTo>
                <a:lnTo>
                  <a:pt x="4159834" y="431647"/>
                </a:lnTo>
                <a:lnTo>
                  <a:pt x="4159834" y="0"/>
                </a:lnTo>
                <a:close/>
              </a:path>
            </a:pathLst>
          </a:custGeom>
          <a:solidFill>
            <a:srgbClr val="E9EC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99557" y="2935630"/>
            <a:ext cx="1331595" cy="431800"/>
          </a:xfrm>
          <a:custGeom>
            <a:avLst/>
            <a:gdLst/>
            <a:ahLst/>
            <a:cxnLst/>
            <a:rect l="l" t="t" r="r" b="b"/>
            <a:pathLst>
              <a:path w="1331595" h="431800">
                <a:moveTo>
                  <a:pt x="1331340" y="0"/>
                </a:moveTo>
                <a:lnTo>
                  <a:pt x="0" y="0"/>
                </a:lnTo>
                <a:lnTo>
                  <a:pt x="0" y="431647"/>
                </a:lnTo>
                <a:lnTo>
                  <a:pt x="1331340" y="431647"/>
                </a:lnTo>
                <a:lnTo>
                  <a:pt x="1331340" y="0"/>
                </a:lnTo>
                <a:close/>
              </a:path>
            </a:pathLst>
          </a:custGeom>
          <a:solidFill>
            <a:srgbClr val="E9ECF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126029" y="969517"/>
            <a:ext cx="6805295" cy="5000625"/>
            <a:chOff x="126029" y="969517"/>
            <a:chExt cx="6805295" cy="5000625"/>
          </a:xfrm>
        </p:grpSpPr>
        <p:sp>
          <p:nvSpPr>
            <p:cNvPr id="9" name="object 9"/>
            <p:cNvSpPr/>
            <p:nvPr/>
          </p:nvSpPr>
          <p:spPr>
            <a:xfrm>
              <a:off x="126022" y="3367303"/>
              <a:ext cx="6805295" cy="431800"/>
            </a:xfrm>
            <a:custGeom>
              <a:avLst/>
              <a:gdLst/>
              <a:ahLst/>
              <a:cxnLst/>
              <a:rect l="l" t="t" r="r" b="b"/>
              <a:pathLst>
                <a:path w="6805295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6805295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  <a:path w="6805295" h="431800">
                  <a:moveTo>
                    <a:pt x="6804876" y="0"/>
                  </a:moveTo>
                  <a:lnTo>
                    <a:pt x="5473535" y="0"/>
                  </a:lnTo>
                  <a:lnTo>
                    <a:pt x="4159847" y="0"/>
                  </a:lnTo>
                  <a:lnTo>
                    <a:pt x="4159847" y="431647"/>
                  </a:lnTo>
                  <a:lnTo>
                    <a:pt x="5473535" y="431647"/>
                  </a:lnTo>
                  <a:lnTo>
                    <a:pt x="6804876" y="431647"/>
                  </a:lnTo>
                  <a:lnTo>
                    <a:pt x="6804876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6022" y="3798976"/>
              <a:ext cx="6805295" cy="431800"/>
            </a:xfrm>
            <a:custGeom>
              <a:avLst/>
              <a:gdLst/>
              <a:ahLst/>
              <a:cxnLst/>
              <a:rect l="l" t="t" r="r" b="b"/>
              <a:pathLst>
                <a:path w="6805295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6805295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  <a:path w="6805295" h="431800">
                  <a:moveTo>
                    <a:pt x="6804876" y="0"/>
                  </a:moveTo>
                  <a:lnTo>
                    <a:pt x="5473535" y="0"/>
                  </a:lnTo>
                  <a:lnTo>
                    <a:pt x="4159847" y="0"/>
                  </a:lnTo>
                  <a:lnTo>
                    <a:pt x="4159847" y="431647"/>
                  </a:lnTo>
                  <a:lnTo>
                    <a:pt x="5473535" y="431647"/>
                  </a:lnTo>
                  <a:lnTo>
                    <a:pt x="6804876" y="431647"/>
                  </a:lnTo>
                  <a:lnTo>
                    <a:pt x="6804876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6022" y="4230522"/>
              <a:ext cx="5473700" cy="431800"/>
            </a:xfrm>
            <a:custGeom>
              <a:avLst/>
              <a:gdLst/>
              <a:ahLst/>
              <a:cxnLst/>
              <a:rect l="l" t="t" r="r" b="b"/>
              <a:pathLst>
                <a:path w="5473700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5473700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  <a:path w="5473700" h="431800">
                  <a:moveTo>
                    <a:pt x="5473535" y="0"/>
                  </a:moveTo>
                  <a:lnTo>
                    <a:pt x="4159847" y="0"/>
                  </a:lnTo>
                  <a:lnTo>
                    <a:pt x="4159847" y="431647"/>
                  </a:lnTo>
                  <a:lnTo>
                    <a:pt x="5473535" y="431647"/>
                  </a:lnTo>
                  <a:lnTo>
                    <a:pt x="5473535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26022" y="4662195"/>
              <a:ext cx="5473700" cy="431800"/>
            </a:xfrm>
            <a:custGeom>
              <a:avLst/>
              <a:gdLst/>
              <a:ahLst/>
              <a:cxnLst/>
              <a:rect l="l" t="t" r="r" b="b"/>
              <a:pathLst>
                <a:path w="5473700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5473700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  <a:path w="5473700" h="431800">
                  <a:moveTo>
                    <a:pt x="5473535" y="0"/>
                  </a:moveTo>
                  <a:lnTo>
                    <a:pt x="4159847" y="0"/>
                  </a:lnTo>
                  <a:lnTo>
                    <a:pt x="4159847" y="431647"/>
                  </a:lnTo>
                  <a:lnTo>
                    <a:pt x="5473535" y="431647"/>
                  </a:lnTo>
                  <a:lnTo>
                    <a:pt x="5473535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6022" y="5093868"/>
              <a:ext cx="5473700" cy="431800"/>
            </a:xfrm>
            <a:custGeom>
              <a:avLst/>
              <a:gdLst/>
              <a:ahLst/>
              <a:cxnLst/>
              <a:rect l="l" t="t" r="r" b="b"/>
              <a:pathLst>
                <a:path w="5473700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5473700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  <a:path w="5473700" h="431800">
                  <a:moveTo>
                    <a:pt x="5473535" y="0"/>
                  </a:moveTo>
                  <a:lnTo>
                    <a:pt x="4159847" y="0"/>
                  </a:lnTo>
                  <a:lnTo>
                    <a:pt x="4159847" y="431647"/>
                  </a:lnTo>
                  <a:lnTo>
                    <a:pt x="5473535" y="431647"/>
                  </a:lnTo>
                  <a:lnTo>
                    <a:pt x="5473535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6022" y="5525528"/>
              <a:ext cx="5473700" cy="431800"/>
            </a:xfrm>
            <a:custGeom>
              <a:avLst/>
              <a:gdLst/>
              <a:ahLst/>
              <a:cxnLst/>
              <a:rect l="l" t="t" r="r" b="b"/>
              <a:pathLst>
                <a:path w="5473700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5473700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  <a:path w="5473700" h="431800">
                  <a:moveTo>
                    <a:pt x="5473535" y="0"/>
                  </a:moveTo>
                  <a:lnTo>
                    <a:pt x="4159847" y="0"/>
                  </a:lnTo>
                  <a:lnTo>
                    <a:pt x="4159847" y="431647"/>
                  </a:lnTo>
                  <a:lnTo>
                    <a:pt x="5473535" y="431647"/>
                  </a:lnTo>
                  <a:lnTo>
                    <a:pt x="5473535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74317" y="1539493"/>
              <a:ext cx="3011805" cy="4424045"/>
            </a:xfrm>
            <a:custGeom>
              <a:avLst/>
              <a:gdLst/>
              <a:ahLst/>
              <a:cxnLst/>
              <a:rect l="l" t="t" r="r" b="b"/>
              <a:pathLst>
                <a:path w="3011804" h="4424045">
                  <a:moveTo>
                    <a:pt x="0" y="0"/>
                  </a:moveTo>
                  <a:lnTo>
                    <a:pt x="0" y="4424032"/>
                  </a:lnTo>
                </a:path>
                <a:path w="3011804" h="4424045">
                  <a:moveTo>
                    <a:pt x="1607565" y="0"/>
                  </a:moveTo>
                  <a:lnTo>
                    <a:pt x="1607565" y="4424032"/>
                  </a:lnTo>
                </a:path>
                <a:path w="3011804" h="4424045">
                  <a:moveTo>
                    <a:pt x="3011551" y="0"/>
                  </a:moveTo>
                  <a:lnTo>
                    <a:pt x="3011551" y="442403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166366" y="982217"/>
              <a:ext cx="1780539" cy="718185"/>
            </a:xfrm>
            <a:custGeom>
              <a:avLst/>
              <a:gdLst/>
              <a:ahLst/>
              <a:cxnLst/>
              <a:rect l="l" t="t" r="r" b="b"/>
              <a:pathLst>
                <a:path w="1780539" h="718185">
                  <a:moveTo>
                    <a:pt x="1690370" y="0"/>
                  </a:moveTo>
                  <a:lnTo>
                    <a:pt x="89661" y="0"/>
                  </a:lnTo>
                  <a:lnTo>
                    <a:pt x="54756" y="7044"/>
                  </a:lnTo>
                  <a:lnTo>
                    <a:pt x="26257" y="26257"/>
                  </a:lnTo>
                  <a:lnTo>
                    <a:pt x="7044" y="54756"/>
                  </a:lnTo>
                  <a:lnTo>
                    <a:pt x="0" y="89662"/>
                  </a:lnTo>
                  <a:lnTo>
                    <a:pt x="0" y="628142"/>
                  </a:lnTo>
                  <a:lnTo>
                    <a:pt x="7044" y="663047"/>
                  </a:lnTo>
                  <a:lnTo>
                    <a:pt x="26257" y="691546"/>
                  </a:lnTo>
                  <a:lnTo>
                    <a:pt x="54756" y="710759"/>
                  </a:lnTo>
                  <a:lnTo>
                    <a:pt x="89661" y="717804"/>
                  </a:lnTo>
                  <a:lnTo>
                    <a:pt x="1690370" y="717804"/>
                  </a:lnTo>
                  <a:lnTo>
                    <a:pt x="1725275" y="710759"/>
                  </a:lnTo>
                  <a:lnTo>
                    <a:pt x="1753774" y="691546"/>
                  </a:lnTo>
                  <a:lnTo>
                    <a:pt x="1772987" y="663047"/>
                  </a:lnTo>
                  <a:lnTo>
                    <a:pt x="1780032" y="628142"/>
                  </a:lnTo>
                  <a:lnTo>
                    <a:pt x="1780032" y="89662"/>
                  </a:lnTo>
                  <a:lnTo>
                    <a:pt x="1772987" y="54756"/>
                  </a:lnTo>
                  <a:lnTo>
                    <a:pt x="1753774" y="26257"/>
                  </a:lnTo>
                  <a:lnTo>
                    <a:pt x="1725275" y="7044"/>
                  </a:lnTo>
                  <a:lnTo>
                    <a:pt x="1690370" y="0"/>
                  </a:lnTo>
                  <a:close/>
                </a:path>
              </a:pathLst>
            </a:custGeom>
            <a:solidFill>
              <a:srgbClr val="FFEB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66366" y="982217"/>
              <a:ext cx="1780539" cy="718185"/>
            </a:xfrm>
            <a:custGeom>
              <a:avLst/>
              <a:gdLst/>
              <a:ahLst/>
              <a:cxnLst/>
              <a:rect l="l" t="t" r="r" b="b"/>
              <a:pathLst>
                <a:path w="1780539" h="718185">
                  <a:moveTo>
                    <a:pt x="0" y="89662"/>
                  </a:moveTo>
                  <a:lnTo>
                    <a:pt x="7044" y="54756"/>
                  </a:lnTo>
                  <a:lnTo>
                    <a:pt x="26257" y="26257"/>
                  </a:lnTo>
                  <a:lnTo>
                    <a:pt x="54756" y="7044"/>
                  </a:lnTo>
                  <a:lnTo>
                    <a:pt x="89661" y="0"/>
                  </a:lnTo>
                  <a:lnTo>
                    <a:pt x="1690370" y="0"/>
                  </a:lnTo>
                  <a:lnTo>
                    <a:pt x="1725275" y="7044"/>
                  </a:lnTo>
                  <a:lnTo>
                    <a:pt x="1753774" y="26257"/>
                  </a:lnTo>
                  <a:lnTo>
                    <a:pt x="1772987" y="54756"/>
                  </a:lnTo>
                  <a:lnTo>
                    <a:pt x="1780032" y="89662"/>
                  </a:lnTo>
                  <a:lnTo>
                    <a:pt x="1780032" y="628142"/>
                  </a:lnTo>
                  <a:lnTo>
                    <a:pt x="1772987" y="663047"/>
                  </a:lnTo>
                  <a:lnTo>
                    <a:pt x="1753774" y="691546"/>
                  </a:lnTo>
                  <a:lnTo>
                    <a:pt x="1725275" y="710759"/>
                  </a:lnTo>
                  <a:lnTo>
                    <a:pt x="1690370" y="717804"/>
                  </a:lnTo>
                  <a:lnTo>
                    <a:pt x="89661" y="717804"/>
                  </a:lnTo>
                  <a:lnTo>
                    <a:pt x="54756" y="710759"/>
                  </a:lnTo>
                  <a:lnTo>
                    <a:pt x="26257" y="691546"/>
                  </a:lnTo>
                  <a:lnTo>
                    <a:pt x="7044" y="663047"/>
                  </a:lnTo>
                  <a:lnTo>
                    <a:pt x="0" y="628142"/>
                  </a:lnTo>
                  <a:lnTo>
                    <a:pt x="0" y="89662"/>
                  </a:lnTo>
                  <a:close/>
                </a:path>
              </a:pathLst>
            </a:custGeom>
            <a:ln w="25400">
              <a:solidFill>
                <a:srgbClr val="548E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258267" y="201625"/>
            <a:ext cx="739520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MARGINAL</a:t>
            </a:r>
            <a:r>
              <a:rPr spc="-75" dirty="0"/>
              <a:t> </a:t>
            </a:r>
            <a:r>
              <a:rPr dirty="0"/>
              <a:t>REVENUE</a:t>
            </a:r>
            <a:r>
              <a:rPr spc="-60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spc="-10" dirty="0"/>
              <a:t>AVERAGE</a:t>
            </a:r>
            <a:r>
              <a:rPr spc="-55" dirty="0"/>
              <a:t> </a:t>
            </a:r>
            <a:r>
              <a:rPr dirty="0"/>
              <a:t>REVENUE:</a:t>
            </a:r>
            <a:r>
              <a:rPr spc="-75" dirty="0"/>
              <a:t> </a:t>
            </a:r>
            <a:r>
              <a:rPr dirty="0"/>
              <a:t>price</a:t>
            </a:r>
            <a:r>
              <a:rPr spc="-55" dirty="0"/>
              <a:t> </a:t>
            </a:r>
            <a:r>
              <a:rPr spc="-10" dirty="0"/>
              <a:t>takers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58267" y="568834"/>
            <a:ext cx="8017509" cy="103251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latin typeface="Calibri"/>
                <a:cs typeface="Calibri"/>
              </a:rPr>
              <a:t>Suppose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10.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What’s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relationship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between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MR?</a:t>
            </a:r>
            <a:endParaRPr sz="2000">
              <a:latin typeface="Calibri"/>
              <a:cs typeface="Calibri"/>
            </a:endParaRPr>
          </a:p>
          <a:p>
            <a:pPr marL="2088514">
              <a:lnSpc>
                <a:spcPct val="100000"/>
              </a:lnSpc>
              <a:spcBef>
                <a:spcPts val="465"/>
              </a:spcBef>
            </a:pPr>
            <a:r>
              <a:rPr sz="1900" b="1" dirty="0">
                <a:solidFill>
                  <a:srgbClr val="C0504D"/>
                </a:solidFill>
                <a:latin typeface="Calibri"/>
                <a:cs typeface="Calibri"/>
              </a:rPr>
              <a:t>10</a:t>
            </a:r>
            <a:r>
              <a:rPr sz="1900" b="1" spc="-4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C0504D"/>
                </a:solidFill>
                <a:latin typeface="Calibri"/>
                <a:cs typeface="Calibri"/>
              </a:rPr>
              <a:t>from</a:t>
            </a:r>
            <a:r>
              <a:rPr sz="1900" b="1" spc="-3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C0504D"/>
                </a:solidFill>
                <a:latin typeface="Calibri"/>
                <a:cs typeface="Calibri"/>
              </a:rPr>
              <a:t>1</a:t>
            </a:r>
            <a:r>
              <a:rPr sz="1900" b="1" spc="-3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900" b="1" spc="-20" dirty="0">
                <a:solidFill>
                  <a:srgbClr val="C0504D"/>
                </a:solidFill>
                <a:latin typeface="Calibri"/>
                <a:cs typeface="Calibri"/>
              </a:rPr>
              <a:t>unit</a:t>
            </a:r>
            <a:endParaRPr sz="1900">
              <a:latin typeface="Calibri"/>
              <a:cs typeface="Calibri"/>
            </a:endParaRPr>
          </a:p>
          <a:p>
            <a:pPr marL="2108200">
              <a:lnSpc>
                <a:spcPct val="100000"/>
              </a:lnSpc>
            </a:pPr>
            <a:r>
              <a:rPr sz="1900" dirty="0">
                <a:solidFill>
                  <a:srgbClr val="C0504D"/>
                </a:solidFill>
                <a:latin typeface="Calibri"/>
                <a:cs typeface="Calibri"/>
              </a:rPr>
              <a:t>AR</a:t>
            </a:r>
            <a:r>
              <a:rPr sz="1900" spc="-3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C0504D"/>
                </a:solidFill>
                <a:latin typeface="Calibri"/>
                <a:cs typeface="Calibri"/>
              </a:rPr>
              <a:t>=</a:t>
            </a:r>
            <a:r>
              <a:rPr sz="1900" spc="-4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C0504D"/>
                </a:solidFill>
                <a:latin typeface="Calibri"/>
                <a:cs typeface="Calibri"/>
              </a:rPr>
              <a:t>10/1=</a:t>
            </a:r>
            <a:r>
              <a:rPr sz="1900" spc="-25" dirty="0">
                <a:solidFill>
                  <a:srgbClr val="C0504D"/>
                </a:solidFill>
                <a:latin typeface="Calibri"/>
                <a:cs typeface="Calibri"/>
              </a:rPr>
              <a:t> 10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504935" y="6426809"/>
            <a:ext cx="1028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2283205" y="5945378"/>
            <a:ext cx="1907539" cy="824230"/>
            <a:chOff x="2283205" y="5945378"/>
            <a:chExt cx="1907539" cy="824230"/>
          </a:xfrm>
        </p:grpSpPr>
        <p:sp>
          <p:nvSpPr>
            <p:cNvPr id="22" name="object 22"/>
            <p:cNvSpPr/>
            <p:nvPr/>
          </p:nvSpPr>
          <p:spPr>
            <a:xfrm>
              <a:off x="2295905" y="5958078"/>
              <a:ext cx="1882139" cy="798830"/>
            </a:xfrm>
            <a:custGeom>
              <a:avLst/>
              <a:gdLst/>
              <a:ahLst/>
              <a:cxnLst/>
              <a:rect l="l" t="t" r="r" b="b"/>
              <a:pathLst>
                <a:path w="1882139" h="798829">
                  <a:moveTo>
                    <a:pt x="1782445" y="0"/>
                  </a:moveTo>
                  <a:lnTo>
                    <a:pt x="99694" y="0"/>
                  </a:lnTo>
                  <a:lnTo>
                    <a:pt x="60918" y="7835"/>
                  </a:lnTo>
                  <a:lnTo>
                    <a:pt x="29225" y="29203"/>
                  </a:lnTo>
                  <a:lnTo>
                    <a:pt x="7844" y="60896"/>
                  </a:lnTo>
                  <a:lnTo>
                    <a:pt x="0" y="99707"/>
                  </a:lnTo>
                  <a:lnTo>
                    <a:pt x="0" y="698868"/>
                  </a:lnTo>
                  <a:lnTo>
                    <a:pt x="7844" y="737679"/>
                  </a:lnTo>
                  <a:lnTo>
                    <a:pt x="29225" y="769372"/>
                  </a:lnTo>
                  <a:lnTo>
                    <a:pt x="60918" y="790740"/>
                  </a:lnTo>
                  <a:lnTo>
                    <a:pt x="99694" y="798576"/>
                  </a:lnTo>
                  <a:lnTo>
                    <a:pt x="1782445" y="798576"/>
                  </a:lnTo>
                  <a:lnTo>
                    <a:pt x="1821221" y="790740"/>
                  </a:lnTo>
                  <a:lnTo>
                    <a:pt x="1852914" y="769372"/>
                  </a:lnTo>
                  <a:lnTo>
                    <a:pt x="1874295" y="737679"/>
                  </a:lnTo>
                  <a:lnTo>
                    <a:pt x="1882140" y="698868"/>
                  </a:lnTo>
                  <a:lnTo>
                    <a:pt x="1882140" y="99707"/>
                  </a:lnTo>
                  <a:lnTo>
                    <a:pt x="1874295" y="60896"/>
                  </a:lnTo>
                  <a:lnTo>
                    <a:pt x="1852914" y="29203"/>
                  </a:lnTo>
                  <a:lnTo>
                    <a:pt x="1821221" y="7835"/>
                  </a:lnTo>
                  <a:lnTo>
                    <a:pt x="1782445" y="0"/>
                  </a:lnTo>
                  <a:close/>
                </a:path>
              </a:pathLst>
            </a:custGeom>
            <a:solidFill>
              <a:srgbClr val="FFEB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295905" y="5958078"/>
              <a:ext cx="1882139" cy="798830"/>
            </a:xfrm>
            <a:custGeom>
              <a:avLst/>
              <a:gdLst/>
              <a:ahLst/>
              <a:cxnLst/>
              <a:rect l="l" t="t" r="r" b="b"/>
              <a:pathLst>
                <a:path w="1882139" h="798829">
                  <a:moveTo>
                    <a:pt x="0" y="99707"/>
                  </a:moveTo>
                  <a:lnTo>
                    <a:pt x="7844" y="60896"/>
                  </a:lnTo>
                  <a:lnTo>
                    <a:pt x="29225" y="29203"/>
                  </a:lnTo>
                  <a:lnTo>
                    <a:pt x="60918" y="7835"/>
                  </a:lnTo>
                  <a:lnTo>
                    <a:pt x="99694" y="0"/>
                  </a:lnTo>
                  <a:lnTo>
                    <a:pt x="1782445" y="0"/>
                  </a:lnTo>
                  <a:lnTo>
                    <a:pt x="1821221" y="7835"/>
                  </a:lnTo>
                  <a:lnTo>
                    <a:pt x="1852914" y="29203"/>
                  </a:lnTo>
                  <a:lnTo>
                    <a:pt x="1874295" y="60896"/>
                  </a:lnTo>
                  <a:lnTo>
                    <a:pt x="1882140" y="99707"/>
                  </a:lnTo>
                  <a:lnTo>
                    <a:pt x="1882140" y="698868"/>
                  </a:lnTo>
                  <a:lnTo>
                    <a:pt x="1874295" y="737679"/>
                  </a:lnTo>
                  <a:lnTo>
                    <a:pt x="1852914" y="769372"/>
                  </a:lnTo>
                  <a:lnTo>
                    <a:pt x="1821221" y="790740"/>
                  </a:lnTo>
                  <a:lnTo>
                    <a:pt x="1782445" y="798576"/>
                  </a:lnTo>
                  <a:lnTo>
                    <a:pt x="99694" y="798576"/>
                  </a:lnTo>
                  <a:lnTo>
                    <a:pt x="60918" y="790740"/>
                  </a:lnTo>
                  <a:lnTo>
                    <a:pt x="29225" y="769372"/>
                  </a:lnTo>
                  <a:lnTo>
                    <a:pt x="7844" y="737679"/>
                  </a:lnTo>
                  <a:lnTo>
                    <a:pt x="0" y="698868"/>
                  </a:lnTo>
                  <a:lnTo>
                    <a:pt x="0" y="99707"/>
                  </a:lnTo>
                  <a:close/>
                </a:path>
              </a:pathLst>
            </a:custGeom>
            <a:ln w="25400">
              <a:solidFill>
                <a:srgbClr val="548E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477516" y="5962903"/>
            <a:ext cx="1518920" cy="69659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000" b="1" dirty="0">
                <a:solidFill>
                  <a:srgbClr val="C0504D"/>
                </a:solidFill>
                <a:latin typeface="Calibri"/>
                <a:cs typeface="Calibri"/>
              </a:rPr>
              <a:t>20</a:t>
            </a:r>
            <a:r>
              <a:rPr sz="2000" b="1" spc="-3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504D"/>
                </a:solidFill>
                <a:latin typeface="Calibri"/>
                <a:cs typeface="Calibri"/>
              </a:rPr>
              <a:t>from</a:t>
            </a:r>
            <a:r>
              <a:rPr sz="2000" b="1" spc="-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504D"/>
                </a:solidFill>
                <a:latin typeface="Calibri"/>
                <a:cs typeface="Calibri"/>
              </a:rPr>
              <a:t>2</a:t>
            </a:r>
            <a:r>
              <a:rPr sz="2000" b="1" spc="-2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C0504D"/>
                </a:solidFill>
                <a:latin typeface="Calibri"/>
                <a:cs typeface="Calibri"/>
              </a:rPr>
              <a:t>unit</a:t>
            </a:r>
            <a:endParaRPr sz="20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AR</a:t>
            </a:r>
            <a:r>
              <a:rPr sz="2000" spc="-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=</a:t>
            </a:r>
            <a:r>
              <a:rPr sz="2000" spc="-1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20/2=</a:t>
            </a:r>
            <a:r>
              <a:rPr sz="2000" spc="-4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C0504D"/>
                </a:solidFill>
                <a:latin typeface="Calibri"/>
                <a:cs typeface="Calibri"/>
              </a:rPr>
              <a:t>10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605778" y="2527554"/>
            <a:ext cx="2538730" cy="798830"/>
          </a:xfrm>
          <a:custGeom>
            <a:avLst/>
            <a:gdLst/>
            <a:ahLst/>
            <a:cxnLst/>
            <a:rect l="l" t="t" r="r" b="b"/>
            <a:pathLst>
              <a:path w="2538729" h="798829">
                <a:moveTo>
                  <a:pt x="2538221" y="0"/>
                </a:moveTo>
                <a:lnTo>
                  <a:pt x="99695" y="0"/>
                </a:lnTo>
                <a:lnTo>
                  <a:pt x="60918" y="7844"/>
                </a:lnTo>
                <a:lnTo>
                  <a:pt x="29225" y="29225"/>
                </a:lnTo>
                <a:lnTo>
                  <a:pt x="7844" y="60918"/>
                </a:lnTo>
                <a:lnTo>
                  <a:pt x="0" y="99695"/>
                </a:lnTo>
                <a:lnTo>
                  <a:pt x="0" y="698881"/>
                </a:lnTo>
                <a:lnTo>
                  <a:pt x="7844" y="737657"/>
                </a:lnTo>
                <a:lnTo>
                  <a:pt x="29225" y="769350"/>
                </a:lnTo>
                <a:lnTo>
                  <a:pt x="60918" y="790731"/>
                </a:lnTo>
                <a:lnTo>
                  <a:pt x="99695" y="798576"/>
                </a:lnTo>
                <a:lnTo>
                  <a:pt x="2538221" y="798576"/>
                </a:lnTo>
                <a:lnTo>
                  <a:pt x="2538221" y="0"/>
                </a:lnTo>
                <a:close/>
              </a:path>
            </a:pathLst>
          </a:custGeom>
          <a:solidFill>
            <a:srgbClr val="FFEB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630161" y="3396234"/>
            <a:ext cx="2513965" cy="798830"/>
          </a:xfrm>
          <a:custGeom>
            <a:avLst/>
            <a:gdLst/>
            <a:ahLst/>
            <a:cxnLst/>
            <a:rect l="l" t="t" r="r" b="b"/>
            <a:pathLst>
              <a:path w="2513965" h="798829">
                <a:moveTo>
                  <a:pt x="2513837" y="0"/>
                </a:moveTo>
                <a:lnTo>
                  <a:pt x="99695" y="0"/>
                </a:lnTo>
                <a:lnTo>
                  <a:pt x="60918" y="7844"/>
                </a:lnTo>
                <a:lnTo>
                  <a:pt x="29225" y="29225"/>
                </a:lnTo>
                <a:lnTo>
                  <a:pt x="7844" y="60918"/>
                </a:lnTo>
                <a:lnTo>
                  <a:pt x="0" y="99694"/>
                </a:lnTo>
                <a:lnTo>
                  <a:pt x="0" y="698880"/>
                </a:lnTo>
                <a:lnTo>
                  <a:pt x="7844" y="737657"/>
                </a:lnTo>
                <a:lnTo>
                  <a:pt x="29225" y="769350"/>
                </a:lnTo>
                <a:lnTo>
                  <a:pt x="60918" y="790731"/>
                </a:lnTo>
                <a:lnTo>
                  <a:pt x="99695" y="798576"/>
                </a:lnTo>
                <a:lnTo>
                  <a:pt x="2513837" y="798576"/>
                </a:lnTo>
                <a:lnTo>
                  <a:pt x="2513837" y="0"/>
                </a:lnTo>
                <a:close/>
              </a:path>
            </a:pathLst>
          </a:custGeom>
          <a:solidFill>
            <a:srgbClr val="FFEBD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119679" y="1539494"/>
          <a:ext cx="9018265" cy="4406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19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392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138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853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305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21360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957580">
                <a:tc>
                  <a:txBody>
                    <a:bodyPr/>
                    <a:lstStyle/>
                    <a:p>
                      <a:pPr marL="178435" marR="171450" indent="1524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Output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34620" algn="ctr">
                        <a:lnSpc>
                          <a:spcPct val="10000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Price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034" marR="262890" indent="17208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 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revenue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5811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6695" marR="217170" indent="571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Average 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revenue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581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0" marR="184785" indent="-4000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Marginal revenue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28575">
                      <a:solidFill>
                        <a:srgbClr val="548E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98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-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1369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-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548ED4"/>
                      </a:solidFill>
                      <a:prstDash val="soli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7150">
                      <a:solidFill>
                        <a:srgbClr val="548ED4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r>
                        <a:rPr sz="2000" b="1" spc="-3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2000" b="1" spc="-1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b="1" spc="-3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2000" b="1" spc="-1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unit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543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MR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  <a:lnB w="28575">
                      <a:solidFill>
                        <a:srgbClr val="548E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136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548ED4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7150">
                      <a:solidFill>
                        <a:srgbClr val="548ED4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548ED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  <a:lnB w="28575">
                      <a:solidFill>
                        <a:srgbClr val="548E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20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36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548ED4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548ED4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548ED4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r>
                        <a:rPr sz="2000" b="1" spc="-4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2000" b="1" spc="-1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b="1" spc="-3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2000" b="1" spc="-1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units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1239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MR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20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2000" spc="-1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sz="2000" spc="-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  <a:lnB w="28575">
                      <a:solidFill>
                        <a:srgbClr val="548E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3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30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36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548ED4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548ED4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548ED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83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  <a:lnB w="28575">
                      <a:solidFill>
                        <a:srgbClr val="548E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4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40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5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50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6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60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7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70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pSp>
        <p:nvGrpSpPr>
          <p:cNvPr id="28" name="object 28"/>
          <p:cNvGrpSpPr/>
          <p:nvPr/>
        </p:nvGrpSpPr>
        <p:grpSpPr>
          <a:xfrm>
            <a:off x="506222" y="1600199"/>
            <a:ext cx="5937250" cy="4493260"/>
            <a:chOff x="506222" y="1600199"/>
            <a:chExt cx="5937250" cy="4493260"/>
          </a:xfrm>
        </p:grpSpPr>
        <p:sp>
          <p:nvSpPr>
            <p:cNvPr id="29" name="object 29"/>
            <p:cNvSpPr/>
            <p:nvPr/>
          </p:nvSpPr>
          <p:spPr>
            <a:xfrm>
              <a:off x="518922" y="2951225"/>
              <a:ext cx="4566285" cy="820419"/>
            </a:xfrm>
            <a:custGeom>
              <a:avLst/>
              <a:gdLst/>
              <a:ahLst/>
              <a:cxnLst/>
              <a:rect l="l" t="t" r="r" b="b"/>
              <a:pathLst>
                <a:path w="4566285" h="820420">
                  <a:moveTo>
                    <a:pt x="2904743" y="56896"/>
                  </a:moveTo>
                  <a:lnTo>
                    <a:pt x="2908978" y="35944"/>
                  </a:lnTo>
                  <a:lnTo>
                    <a:pt x="2920523" y="18827"/>
                  </a:lnTo>
                  <a:lnTo>
                    <a:pt x="2937640" y="7282"/>
                  </a:lnTo>
                  <a:lnTo>
                    <a:pt x="2958591" y="3048"/>
                  </a:lnTo>
                  <a:lnTo>
                    <a:pt x="3173983" y="3048"/>
                  </a:lnTo>
                  <a:lnTo>
                    <a:pt x="3194935" y="7282"/>
                  </a:lnTo>
                  <a:lnTo>
                    <a:pt x="3212052" y="18827"/>
                  </a:lnTo>
                  <a:lnTo>
                    <a:pt x="3223597" y="35944"/>
                  </a:lnTo>
                  <a:lnTo>
                    <a:pt x="3227831" y="56896"/>
                  </a:lnTo>
                  <a:lnTo>
                    <a:pt x="3227831" y="342391"/>
                  </a:lnTo>
                  <a:lnTo>
                    <a:pt x="3223597" y="363343"/>
                  </a:lnTo>
                  <a:lnTo>
                    <a:pt x="3212052" y="380460"/>
                  </a:lnTo>
                  <a:lnTo>
                    <a:pt x="3194935" y="392005"/>
                  </a:lnTo>
                  <a:lnTo>
                    <a:pt x="3173983" y="396239"/>
                  </a:lnTo>
                  <a:lnTo>
                    <a:pt x="2958591" y="396239"/>
                  </a:lnTo>
                  <a:lnTo>
                    <a:pt x="2937640" y="392005"/>
                  </a:lnTo>
                  <a:lnTo>
                    <a:pt x="2920523" y="380460"/>
                  </a:lnTo>
                  <a:lnTo>
                    <a:pt x="2908978" y="363343"/>
                  </a:lnTo>
                  <a:lnTo>
                    <a:pt x="2904743" y="342391"/>
                  </a:lnTo>
                  <a:lnTo>
                    <a:pt x="2904743" y="56896"/>
                  </a:lnTo>
                  <a:close/>
                </a:path>
                <a:path w="4566285" h="820420">
                  <a:moveTo>
                    <a:pt x="12192" y="53848"/>
                  </a:moveTo>
                  <a:lnTo>
                    <a:pt x="16423" y="32896"/>
                  </a:lnTo>
                  <a:lnTo>
                    <a:pt x="27962" y="15779"/>
                  </a:lnTo>
                  <a:lnTo>
                    <a:pt x="45078" y="4234"/>
                  </a:lnTo>
                  <a:lnTo>
                    <a:pt x="66040" y="0"/>
                  </a:lnTo>
                  <a:lnTo>
                    <a:pt x="281432" y="0"/>
                  </a:lnTo>
                  <a:lnTo>
                    <a:pt x="302393" y="4234"/>
                  </a:lnTo>
                  <a:lnTo>
                    <a:pt x="319509" y="15779"/>
                  </a:lnTo>
                  <a:lnTo>
                    <a:pt x="331048" y="32896"/>
                  </a:lnTo>
                  <a:lnTo>
                    <a:pt x="335280" y="53848"/>
                  </a:lnTo>
                  <a:lnTo>
                    <a:pt x="335280" y="339344"/>
                  </a:lnTo>
                  <a:lnTo>
                    <a:pt x="331048" y="360295"/>
                  </a:lnTo>
                  <a:lnTo>
                    <a:pt x="319509" y="377412"/>
                  </a:lnTo>
                  <a:lnTo>
                    <a:pt x="302393" y="388957"/>
                  </a:lnTo>
                  <a:lnTo>
                    <a:pt x="281432" y="393191"/>
                  </a:lnTo>
                  <a:lnTo>
                    <a:pt x="66040" y="393191"/>
                  </a:lnTo>
                  <a:lnTo>
                    <a:pt x="45078" y="388957"/>
                  </a:lnTo>
                  <a:lnTo>
                    <a:pt x="27962" y="377412"/>
                  </a:lnTo>
                  <a:lnTo>
                    <a:pt x="16423" y="360295"/>
                  </a:lnTo>
                  <a:lnTo>
                    <a:pt x="12192" y="339344"/>
                  </a:lnTo>
                  <a:lnTo>
                    <a:pt x="12192" y="53848"/>
                  </a:lnTo>
                  <a:close/>
                </a:path>
                <a:path w="4566285" h="820420">
                  <a:moveTo>
                    <a:pt x="4242816" y="59944"/>
                  </a:moveTo>
                  <a:lnTo>
                    <a:pt x="4247050" y="38992"/>
                  </a:lnTo>
                  <a:lnTo>
                    <a:pt x="4258595" y="21875"/>
                  </a:lnTo>
                  <a:lnTo>
                    <a:pt x="4275712" y="10330"/>
                  </a:lnTo>
                  <a:lnTo>
                    <a:pt x="4296664" y="6096"/>
                  </a:lnTo>
                  <a:lnTo>
                    <a:pt x="4512056" y="6096"/>
                  </a:lnTo>
                  <a:lnTo>
                    <a:pt x="4533007" y="10330"/>
                  </a:lnTo>
                  <a:lnTo>
                    <a:pt x="4550124" y="21875"/>
                  </a:lnTo>
                  <a:lnTo>
                    <a:pt x="4561669" y="38992"/>
                  </a:lnTo>
                  <a:lnTo>
                    <a:pt x="4565904" y="59944"/>
                  </a:lnTo>
                  <a:lnTo>
                    <a:pt x="4565904" y="345439"/>
                  </a:lnTo>
                  <a:lnTo>
                    <a:pt x="4561669" y="366391"/>
                  </a:lnTo>
                  <a:lnTo>
                    <a:pt x="4550124" y="383508"/>
                  </a:lnTo>
                  <a:lnTo>
                    <a:pt x="4533007" y="395053"/>
                  </a:lnTo>
                  <a:lnTo>
                    <a:pt x="4512056" y="399288"/>
                  </a:lnTo>
                  <a:lnTo>
                    <a:pt x="4296664" y="399288"/>
                  </a:lnTo>
                  <a:lnTo>
                    <a:pt x="4275712" y="395053"/>
                  </a:lnTo>
                  <a:lnTo>
                    <a:pt x="4258595" y="383508"/>
                  </a:lnTo>
                  <a:lnTo>
                    <a:pt x="4247050" y="366391"/>
                  </a:lnTo>
                  <a:lnTo>
                    <a:pt x="4242816" y="345439"/>
                  </a:lnTo>
                  <a:lnTo>
                    <a:pt x="4242816" y="59944"/>
                  </a:lnTo>
                  <a:close/>
                </a:path>
                <a:path w="4566285" h="820420">
                  <a:moveTo>
                    <a:pt x="0" y="480568"/>
                  </a:moveTo>
                  <a:lnTo>
                    <a:pt x="4231" y="459616"/>
                  </a:lnTo>
                  <a:lnTo>
                    <a:pt x="15770" y="442499"/>
                  </a:lnTo>
                  <a:lnTo>
                    <a:pt x="32886" y="430954"/>
                  </a:lnTo>
                  <a:lnTo>
                    <a:pt x="53848" y="426720"/>
                  </a:lnTo>
                  <a:lnTo>
                    <a:pt x="269240" y="426720"/>
                  </a:lnTo>
                  <a:lnTo>
                    <a:pt x="290201" y="430954"/>
                  </a:lnTo>
                  <a:lnTo>
                    <a:pt x="307317" y="442499"/>
                  </a:lnTo>
                  <a:lnTo>
                    <a:pt x="318856" y="459616"/>
                  </a:lnTo>
                  <a:lnTo>
                    <a:pt x="323088" y="480568"/>
                  </a:lnTo>
                  <a:lnTo>
                    <a:pt x="323088" y="766063"/>
                  </a:lnTo>
                  <a:lnTo>
                    <a:pt x="318856" y="787015"/>
                  </a:lnTo>
                  <a:lnTo>
                    <a:pt x="307317" y="804132"/>
                  </a:lnTo>
                  <a:lnTo>
                    <a:pt x="290201" y="815677"/>
                  </a:lnTo>
                  <a:lnTo>
                    <a:pt x="269240" y="819912"/>
                  </a:lnTo>
                  <a:lnTo>
                    <a:pt x="53848" y="819912"/>
                  </a:lnTo>
                  <a:lnTo>
                    <a:pt x="32886" y="815677"/>
                  </a:lnTo>
                  <a:lnTo>
                    <a:pt x="15770" y="804132"/>
                  </a:lnTo>
                  <a:lnTo>
                    <a:pt x="4231" y="787015"/>
                  </a:lnTo>
                  <a:lnTo>
                    <a:pt x="0" y="766063"/>
                  </a:lnTo>
                  <a:lnTo>
                    <a:pt x="0" y="480568"/>
                  </a:lnTo>
                  <a:close/>
                </a:path>
                <a:path w="4566285" h="820420">
                  <a:moveTo>
                    <a:pt x="2898648" y="480568"/>
                  </a:moveTo>
                  <a:lnTo>
                    <a:pt x="2902882" y="459616"/>
                  </a:lnTo>
                  <a:lnTo>
                    <a:pt x="2914427" y="442499"/>
                  </a:lnTo>
                  <a:lnTo>
                    <a:pt x="2931544" y="430954"/>
                  </a:lnTo>
                  <a:lnTo>
                    <a:pt x="2952495" y="426720"/>
                  </a:lnTo>
                  <a:lnTo>
                    <a:pt x="3167888" y="426720"/>
                  </a:lnTo>
                  <a:lnTo>
                    <a:pt x="3188839" y="430954"/>
                  </a:lnTo>
                  <a:lnTo>
                    <a:pt x="3205956" y="442499"/>
                  </a:lnTo>
                  <a:lnTo>
                    <a:pt x="3217501" y="459616"/>
                  </a:lnTo>
                  <a:lnTo>
                    <a:pt x="3221736" y="480568"/>
                  </a:lnTo>
                  <a:lnTo>
                    <a:pt x="3221736" y="766063"/>
                  </a:lnTo>
                  <a:lnTo>
                    <a:pt x="3217501" y="787015"/>
                  </a:lnTo>
                  <a:lnTo>
                    <a:pt x="3205956" y="804132"/>
                  </a:lnTo>
                  <a:lnTo>
                    <a:pt x="3188839" y="815677"/>
                  </a:lnTo>
                  <a:lnTo>
                    <a:pt x="3167888" y="819912"/>
                  </a:lnTo>
                  <a:lnTo>
                    <a:pt x="2952495" y="819912"/>
                  </a:lnTo>
                  <a:lnTo>
                    <a:pt x="2931544" y="815677"/>
                  </a:lnTo>
                  <a:lnTo>
                    <a:pt x="2914427" y="804132"/>
                  </a:lnTo>
                  <a:lnTo>
                    <a:pt x="2902882" y="787015"/>
                  </a:lnTo>
                  <a:lnTo>
                    <a:pt x="2898648" y="766063"/>
                  </a:lnTo>
                  <a:lnTo>
                    <a:pt x="2898648" y="480568"/>
                  </a:lnTo>
                  <a:close/>
                </a:path>
                <a:path w="4566285" h="820420">
                  <a:moveTo>
                    <a:pt x="4233672" y="471424"/>
                  </a:moveTo>
                  <a:lnTo>
                    <a:pt x="4237906" y="450472"/>
                  </a:lnTo>
                  <a:lnTo>
                    <a:pt x="4249451" y="433355"/>
                  </a:lnTo>
                  <a:lnTo>
                    <a:pt x="4266568" y="421810"/>
                  </a:lnTo>
                  <a:lnTo>
                    <a:pt x="4287520" y="417575"/>
                  </a:lnTo>
                  <a:lnTo>
                    <a:pt x="4502912" y="417575"/>
                  </a:lnTo>
                  <a:lnTo>
                    <a:pt x="4523863" y="421810"/>
                  </a:lnTo>
                  <a:lnTo>
                    <a:pt x="4540980" y="433355"/>
                  </a:lnTo>
                  <a:lnTo>
                    <a:pt x="4552525" y="450472"/>
                  </a:lnTo>
                  <a:lnTo>
                    <a:pt x="4556760" y="471424"/>
                  </a:lnTo>
                  <a:lnTo>
                    <a:pt x="4556760" y="756919"/>
                  </a:lnTo>
                  <a:lnTo>
                    <a:pt x="4552525" y="777871"/>
                  </a:lnTo>
                  <a:lnTo>
                    <a:pt x="4540980" y="794988"/>
                  </a:lnTo>
                  <a:lnTo>
                    <a:pt x="4523863" y="806533"/>
                  </a:lnTo>
                  <a:lnTo>
                    <a:pt x="4502912" y="810768"/>
                  </a:lnTo>
                  <a:lnTo>
                    <a:pt x="4287520" y="810768"/>
                  </a:lnTo>
                  <a:lnTo>
                    <a:pt x="4266568" y="806533"/>
                  </a:lnTo>
                  <a:lnTo>
                    <a:pt x="4249451" y="794988"/>
                  </a:lnTo>
                  <a:lnTo>
                    <a:pt x="4237906" y="777871"/>
                  </a:lnTo>
                  <a:lnTo>
                    <a:pt x="4233672" y="756919"/>
                  </a:lnTo>
                  <a:lnTo>
                    <a:pt x="4233672" y="471424"/>
                  </a:lnTo>
                  <a:close/>
                </a:path>
              </a:pathLst>
            </a:custGeom>
            <a:ln w="25400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4672" y="1600199"/>
              <a:ext cx="2366772" cy="1615439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847229" y="1700021"/>
              <a:ext cx="2209800" cy="1457960"/>
            </a:xfrm>
            <a:custGeom>
              <a:avLst/>
              <a:gdLst/>
              <a:ahLst/>
              <a:cxnLst/>
              <a:rect l="l" t="t" r="r" b="b"/>
              <a:pathLst>
                <a:path w="2209800" h="1457960">
                  <a:moveTo>
                    <a:pt x="2138864" y="31220"/>
                  </a:moveTo>
                  <a:lnTo>
                    <a:pt x="0" y="1436624"/>
                  </a:lnTo>
                  <a:lnTo>
                    <a:pt x="13944" y="1457960"/>
                  </a:lnTo>
                  <a:lnTo>
                    <a:pt x="2152805" y="52449"/>
                  </a:lnTo>
                  <a:lnTo>
                    <a:pt x="2138864" y="31220"/>
                  </a:lnTo>
                  <a:close/>
                </a:path>
                <a:path w="2209800" h="1457960">
                  <a:moveTo>
                    <a:pt x="2195439" y="24256"/>
                  </a:moveTo>
                  <a:lnTo>
                    <a:pt x="2149462" y="24256"/>
                  </a:lnTo>
                  <a:lnTo>
                    <a:pt x="2163432" y="45465"/>
                  </a:lnTo>
                  <a:lnTo>
                    <a:pt x="2152805" y="52449"/>
                  </a:lnTo>
                  <a:lnTo>
                    <a:pt x="2166734" y="73660"/>
                  </a:lnTo>
                  <a:lnTo>
                    <a:pt x="2195439" y="24256"/>
                  </a:lnTo>
                  <a:close/>
                </a:path>
                <a:path w="2209800" h="1457960">
                  <a:moveTo>
                    <a:pt x="2149462" y="24256"/>
                  </a:moveTo>
                  <a:lnTo>
                    <a:pt x="2138864" y="31220"/>
                  </a:lnTo>
                  <a:lnTo>
                    <a:pt x="2152805" y="52449"/>
                  </a:lnTo>
                  <a:lnTo>
                    <a:pt x="2163432" y="45465"/>
                  </a:lnTo>
                  <a:lnTo>
                    <a:pt x="2149462" y="24256"/>
                  </a:lnTo>
                  <a:close/>
                </a:path>
                <a:path w="2209800" h="1457960">
                  <a:moveTo>
                    <a:pt x="2209533" y="0"/>
                  </a:moveTo>
                  <a:lnTo>
                    <a:pt x="2124951" y="10032"/>
                  </a:lnTo>
                  <a:lnTo>
                    <a:pt x="2138864" y="31220"/>
                  </a:lnTo>
                  <a:lnTo>
                    <a:pt x="2149462" y="24256"/>
                  </a:lnTo>
                  <a:lnTo>
                    <a:pt x="2195439" y="24256"/>
                  </a:lnTo>
                  <a:lnTo>
                    <a:pt x="2209533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36748" y="1600199"/>
              <a:ext cx="531901" cy="1517903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039110" y="1700021"/>
              <a:ext cx="391160" cy="1360805"/>
            </a:xfrm>
            <a:custGeom>
              <a:avLst/>
              <a:gdLst/>
              <a:ahLst/>
              <a:cxnLst/>
              <a:rect l="l" t="t" r="r" b="b"/>
              <a:pathLst>
                <a:path w="391160" h="1360805">
                  <a:moveTo>
                    <a:pt x="49135" y="70392"/>
                  </a:moveTo>
                  <a:lnTo>
                    <a:pt x="24599" y="76907"/>
                  </a:lnTo>
                  <a:lnTo>
                    <a:pt x="366140" y="1360551"/>
                  </a:lnTo>
                  <a:lnTo>
                    <a:pt x="390778" y="1353947"/>
                  </a:lnTo>
                  <a:lnTo>
                    <a:pt x="49135" y="70392"/>
                  </a:lnTo>
                  <a:close/>
                </a:path>
                <a:path w="391160" h="1360805">
                  <a:moveTo>
                    <a:pt x="17271" y="0"/>
                  </a:moveTo>
                  <a:lnTo>
                    <a:pt x="0" y="83438"/>
                  </a:lnTo>
                  <a:lnTo>
                    <a:pt x="24599" y="76907"/>
                  </a:lnTo>
                  <a:lnTo>
                    <a:pt x="21335" y="64642"/>
                  </a:lnTo>
                  <a:lnTo>
                    <a:pt x="45846" y="58038"/>
                  </a:lnTo>
                  <a:lnTo>
                    <a:pt x="68503" y="58038"/>
                  </a:lnTo>
                  <a:lnTo>
                    <a:pt x="17271" y="0"/>
                  </a:lnTo>
                  <a:close/>
                </a:path>
                <a:path w="391160" h="1360805">
                  <a:moveTo>
                    <a:pt x="45846" y="58038"/>
                  </a:moveTo>
                  <a:lnTo>
                    <a:pt x="21335" y="64642"/>
                  </a:lnTo>
                  <a:lnTo>
                    <a:pt x="24599" y="76907"/>
                  </a:lnTo>
                  <a:lnTo>
                    <a:pt x="49135" y="70392"/>
                  </a:lnTo>
                  <a:lnTo>
                    <a:pt x="45846" y="58038"/>
                  </a:lnTo>
                  <a:close/>
                </a:path>
                <a:path w="391160" h="1360805">
                  <a:moveTo>
                    <a:pt x="68503" y="58038"/>
                  </a:moveTo>
                  <a:lnTo>
                    <a:pt x="45846" y="58038"/>
                  </a:lnTo>
                  <a:lnTo>
                    <a:pt x="49135" y="70392"/>
                  </a:lnTo>
                  <a:lnTo>
                    <a:pt x="73659" y="63880"/>
                  </a:lnTo>
                  <a:lnTo>
                    <a:pt x="68503" y="58038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36748" y="1600199"/>
              <a:ext cx="1850135" cy="1645920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3056382" y="1700021"/>
              <a:ext cx="1693545" cy="1487805"/>
            </a:xfrm>
            <a:custGeom>
              <a:avLst/>
              <a:gdLst/>
              <a:ahLst/>
              <a:cxnLst/>
              <a:rect l="l" t="t" r="r" b="b"/>
              <a:pathLst>
                <a:path w="1693545" h="1487805">
                  <a:moveTo>
                    <a:pt x="65630" y="40714"/>
                  </a:moveTo>
                  <a:lnTo>
                    <a:pt x="48887" y="59783"/>
                  </a:lnTo>
                  <a:lnTo>
                    <a:pt x="1676400" y="1487297"/>
                  </a:lnTo>
                  <a:lnTo>
                    <a:pt x="1693164" y="1468247"/>
                  </a:lnTo>
                  <a:lnTo>
                    <a:pt x="65630" y="40714"/>
                  </a:lnTo>
                  <a:close/>
                </a:path>
                <a:path w="1693545" h="1487805">
                  <a:moveTo>
                    <a:pt x="0" y="0"/>
                  </a:moveTo>
                  <a:lnTo>
                    <a:pt x="32131" y="78866"/>
                  </a:lnTo>
                  <a:lnTo>
                    <a:pt x="48887" y="59783"/>
                  </a:lnTo>
                  <a:lnTo>
                    <a:pt x="39369" y="51435"/>
                  </a:lnTo>
                  <a:lnTo>
                    <a:pt x="56134" y="32385"/>
                  </a:lnTo>
                  <a:lnTo>
                    <a:pt x="72944" y="32385"/>
                  </a:lnTo>
                  <a:lnTo>
                    <a:pt x="82423" y="21589"/>
                  </a:lnTo>
                  <a:lnTo>
                    <a:pt x="0" y="0"/>
                  </a:lnTo>
                  <a:close/>
                </a:path>
                <a:path w="1693545" h="1487805">
                  <a:moveTo>
                    <a:pt x="56134" y="32385"/>
                  </a:moveTo>
                  <a:lnTo>
                    <a:pt x="39369" y="51435"/>
                  </a:lnTo>
                  <a:lnTo>
                    <a:pt x="48887" y="59783"/>
                  </a:lnTo>
                  <a:lnTo>
                    <a:pt x="65630" y="40714"/>
                  </a:lnTo>
                  <a:lnTo>
                    <a:pt x="56134" y="32385"/>
                  </a:lnTo>
                  <a:close/>
                </a:path>
                <a:path w="1693545" h="1487805">
                  <a:moveTo>
                    <a:pt x="72944" y="32385"/>
                  </a:moveTo>
                  <a:lnTo>
                    <a:pt x="56134" y="32385"/>
                  </a:lnTo>
                  <a:lnTo>
                    <a:pt x="65630" y="40714"/>
                  </a:lnTo>
                  <a:lnTo>
                    <a:pt x="72944" y="32385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01624" y="3534155"/>
              <a:ext cx="2115312" cy="2558795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844346" y="3557396"/>
              <a:ext cx="1958339" cy="2401570"/>
            </a:xfrm>
            <a:custGeom>
              <a:avLst/>
              <a:gdLst/>
              <a:ahLst/>
              <a:cxnLst/>
              <a:rect l="l" t="t" r="r" b="b"/>
              <a:pathLst>
                <a:path w="1958339" h="2401570">
                  <a:moveTo>
                    <a:pt x="1899852" y="2350051"/>
                  </a:moveTo>
                  <a:lnTo>
                    <a:pt x="1880184" y="2366073"/>
                  </a:lnTo>
                  <a:lnTo>
                    <a:pt x="1957781" y="2401125"/>
                  </a:lnTo>
                  <a:lnTo>
                    <a:pt x="1948589" y="2359901"/>
                  </a:lnTo>
                  <a:lnTo>
                    <a:pt x="1907870" y="2359901"/>
                  </a:lnTo>
                  <a:lnTo>
                    <a:pt x="1899852" y="2350051"/>
                  </a:lnTo>
                  <a:close/>
                </a:path>
                <a:path w="1958339" h="2401570">
                  <a:moveTo>
                    <a:pt x="1919539" y="2334013"/>
                  </a:moveTo>
                  <a:lnTo>
                    <a:pt x="1899852" y="2350051"/>
                  </a:lnTo>
                  <a:lnTo>
                    <a:pt x="1907870" y="2359901"/>
                  </a:lnTo>
                  <a:lnTo>
                    <a:pt x="1927555" y="2343861"/>
                  </a:lnTo>
                  <a:lnTo>
                    <a:pt x="1919539" y="2334013"/>
                  </a:lnTo>
                  <a:close/>
                </a:path>
                <a:path w="1958339" h="2401570">
                  <a:moveTo>
                    <a:pt x="1939239" y="2317965"/>
                  </a:moveTo>
                  <a:lnTo>
                    <a:pt x="1919539" y="2334013"/>
                  </a:lnTo>
                  <a:lnTo>
                    <a:pt x="1927555" y="2343861"/>
                  </a:lnTo>
                  <a:lnTo>
                    <a:pt x="1907870" y="2359901"/>
                  </a:lnTo>
                  <a:lnTo>
                    <a:pt x="1948589" y="2359901"/>
                  </a:lnTo>
                  <a:lnTo>
                    <a:pt x="1939239" y="2317965"/>
                  </a:lnTo>
                  <a:close/>
                </a:path>
                <a:path w="1958339" h="2401570">
                  <a:moveTo>
                    <a:pt x="19710" y="0"/>
                  </a:moveTo>
                  <a:lnTo>
                    <a:pt x="0" y="16001"/>
                  </a:lnTo>
                  <a:lnTo>
                    <a:pt x="1899852" y="2350051"/>
                  </a:lnTo>
                  <a:lnTo>
                    <a:pt x="1919539" y="2334013"/>
                  </a:lnTo>
                  <a:lnTo>
                    <a:pt x="19710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82239" y="3547871"/>
              <a:ext cx="801611" cy="2545079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2784601" y="3571240"/>
              <a:ext cx="661670" cy="2387600"/>
            </a:xfrm>
            <a:custGeom>
              <a:avLst/>
              <a:gdLst/>
              <a:ahLst/>
              <a:cxnLst/>
              <a:rect l="l" t="t" r="r" b="b"/>
              <a:pathLst>
                <a:path w="661670" h="2387600">
                  <a:moveTo>
                    <a:pt x="0" y="2303856"/>
                  </a:moveTo>
                  <a:lnTo>
                    <a:pt x="17272" y="2387282"/>
                  </a:lnTo>
                  <a:lnTo>
                    <a:pt x="68561" y="2329154"/>
                  </a:lnTo>
                  <a:lnTo>
                    <a:pt x="45847" y="2329154"/>
                  </a:lnTo>
                  <a:lnTo>
                    <a:pt x="21209" y="2322639"/>
                  </a:lnTo>
                  <a:lnTo>
                    <a:pt x="24468" y="2310340"/>
                  </a:lnTo>
                  <a:lnTo>
                    <a:pt x="0" y="2303856"/>
                  </a:lnTo>
                  <a:close/>
                </a:path>
                <a:path w="661670" h="2387600">
                  <a:moveTo>
                    <a:pt x="24468" y="2310340"/>
                  </a:moveTo>
                  <a:lnTo>
                    <a:pt x="21209" y="2322639"/>
                  </a:lnTo>
                  <a:lnTo>
                    <a:pt x="45847" y="2329154"/>
                  </a:lnTo>
                  <a:lnTo>
                    <a:pt x="49102" y="2316868"/>
                  </a:lnTo>
                  <a:lnTo>
                    <a:pt x="24468" y="2310340"/>
                  </a:lnTo>
                  <a:close/>
                </a:path>
                <a:path w="661670" h="2387600">
                  <a:moveTo>
                    <a:pt x="49102" y="2316868"/>
                  </a:moveTo>
                  <a:lnTo>
                    <a:pt x="45847" y="2329154"/>
                  </a:lnTo>
                  <a:lnTo>
                    <a:pt x="68561" y="2329154"/>
                  </a:lnTo>
                  <a:lnTo>
                    <a:pt x="73660" y="2323376"/>
                  </a:lnTo>
                  <a:lnTo>
                    <a:pt x="49102" y="2316868"/>
                  </a:lnTo>
                  <a:close/>
                </a:path>
                <a:path w="661670" h="2387600">
                  <a:moveTo>
                    <a:pt x="636651" y="0"/>
                  </a:moveTo>
                  <a:lnTo>
                    <a:pt x="24468" y="2310340"/>
                  </a:lnTo>
                  <a:lnTo>
                    <a:pt x="49102" y="2316868"/>
                  </a:lnTo>
                  <a:lnTo>
                    <a:pt x="661288" y="6604"/>
                  </a:lnTo>
                  <a:lnTo>
                    <a:pt x="636651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79192" y="3534155"/>
              <a:ext cx="2110739" cy="2558795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2798826" y="3557396"/>
              <a:ext cx="1952625" cy="2401570"/>
            </a:xfrm>
            <a:custGeom>
              <a:avLst/>
              <a:gdLst/>
              <a:ahLst/>
              <a:cxnLst/>
              <a:rect l="l" t="t" r="r" b="b"/>
              <a:pathLst>
                <a:path w="1952625" h="2401570">
                  <a:moveTo>
                    <a:pt x="18415" y="2317953"/>
                  </a:moveTo>
                  <a:lnTo>
                    <a:pt x="0" y="2401125"/>
                  </a:lnTo>
                  <a:lnTo>
                    <a:pt x="77597" y="2365971"/>
                  </a:lnTo>
                  <a:lnTo>
                    <a:pt x="70021" y="2359825"/>
                  </a:lnTo>
                  <a:lnTo>
                    <a:pt x="49911" y="2359825"/>
                  </a:lnTo>
                  <a:lnTo>
                    <a:pt x="30099" y="2343823"/>
                  </a:lnTo>
                  <a:lnTo>
                    <a:pt x="38119" y="2333941"/>
                  </a:lnTo>
                  <a:lnTo>
                    <a:pt x="18415" y="2317953"/>
                  </a:lnTo>
                  <a:close/>
                </a:path>
                <a:path w="1952625" h="2401570">
                  <a:moveTo>
                    <a:pt x="38119" y="2333941"/>
                  </a:moveTo>
                  <a:lnTo>
                    <a:pt x="30099" y="2343823"/>
                  </a:lnTo>
                  <a:lnTo>
                    <a:pt x="49911" y="2359825"/>
                  </a:lnTo>
                  <a:lnTo>
                    <a:pt x="57895" y="2349987"/>
                  </a:lnTo>
                  <a:lnTo>
                    <a:pt x="38119" y="2333941"/>
                  </a:lnTo>
                  <a:close/>
                </a:path>
                <a:path w="1952625" h="2401570">
                  <a:moveTo>
                    <a:pt x="57895" y="2349987"/>
                  </a:moveTo>
                  <a:lnTo>
                    <a:pt x="49911" y="2359825"/>
                  </a:lnTo>
                  <a:lnTo>
                    <a:pt x="70021" y="2359825"/>
                  </a:lnTo>
                  <a:lnTo>
                    <a:pt x="57895" y="2349987"/>
                  </a:lnTo>
                  <a:close/>
                </a:path>
                <a:path w="1952625" h="2401570">
                  <a:moveTo>
                    <a:pt x="1932559" y="0"/>
                  </a:moveTo>
                  <a:lnTo>
                    <a:pt x="38119" y="2333941"/>
                  </a:lnTo>
                  <a:lnTo>
                    <a:pt x="57895" y="2349987"/>
                  </a:lnTo>
                  <a:lnTo>
                    <a:pt x="1952244" y="16001"/>
                  </a:lnTo>
                  <a:lnTo>
                    <a:pt x="1932559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306317" y="2509266"/>
              <a:ext cx="589915" cy="856615"/>
            </a:xfrm>
            <a:custGeom>
              <a:avLst/>
              <a:gdLst/>
              <a:ahLst/>
              <a:cxnLst/>
              <a:rect l="l" t="t" r="r" b="b"/>
              <a:pathLst>
                <a:path w="589914" h="856614">
                  <a:moveTo>
                    <a:pt x="0" y="98298"/>
                  </a:moveTo>
                  <a:lnTo>
                    <a:pt x="7733" y="60061"/>
                  </a:lnTo>
                  <a:lnTo>
                    <a:pt x="28813" y="28813"/>
                  </a:lnTo>
                  <a:lnTo>
                    <a:pt x="60061" y="7733"/>
                  </a:lnTo>
                  <a:lnTo>
                    <a:pt x="98298" y="0"/>
                  </a:lnTo>
                  <a:lnTo>
                    <a:pt x="491490" y="0"/>
                  </a:lnTo>
                  <a:lnTo>
                    <a:pt x="529726" y="7733"/>
                  </a:lnTo>
                  <a:lnTo>
                    <a:pt x="560974" y="28813"/>
                  </a:lnTo>
                  <a:lnTo>
                    <a:pt x="582054" y="60061"/>
                  </a:lnTo>
                  <a:lnTo>
                    <a:pt x="589788" y="98298"/>
                  </a:lnTo>
                  <a:lnTo>
                    <a:pt x="589788" y="758189"/>
                  </a:lnTo>
                  <a:lnTo>
                    <a:pt x="582054" y="796426"/>
                  </a:lnTo>
                  <a:lnTo>
                    <a:pt x="560974" y="827674"/>
                  </a:lnTo>
                  <a:lnTo>
                    <a:pt x="529726" y="848754"/>
                  </a:lnTo>
                  <a:lnTo>
                    <a:pt x="491490" y="856488"/>
                  </a:lnTo>
                  <a:lnTo>
                    <a:pt x="98298" y="856488"/>
                  </a:lnTo>
                  <a:lnTo>
                    <a:pt x="60061" y="848754"/>
                  </a:lnTo>
                  <a:lnTo>
                    <a:pt x="28813" y="827674"/>
                  </a:lnTo>
                  <a:lnTo>
                    <a:pt x="7733" y="796426"/>
                  </a:lnTo>
                  <a:lnTo>
                    <a:pt x="0" y="758189"/>
                  </a:lnTo>
                  <a:lnTo>
                    <a:pt x="0" y="98298"/>
                  </a:lnTo>
                  <a:close/>
                </a:path>
              </a:pathLst>
            </a:custGeom>
            <a:ln w="254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852672" y="2711208"/>
              <a:ext cx="2327148" cy="417563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3894708" y="2734436"/>
              <a:ext cx="2170430" cy="288290"/>
            </a:xfrm>
            <a:custGeom>
              <a:avLst/>
              <a:gdLst/>
              <a:ahLst/>
              <a:cxnLst/>
              <a:rect l="l" t="t" r="r" b="b"/>
              <a:pathLst>
                <a:path w="2170429" h="288289">
                  <a:moveTo>
                    <a:pt x="2092912" y="262979"/>
                  </a:moveTo>
                  <a:lnTo>
                    <a:pt x="2090039" y="288163"/>
                  </a:lnTo>
                  <a:lnTo>
                    <a:pt x="2155090" y="264413"/>
                  </a:lnTo>
                  <a:lnTo>
                    <a:pt x="2105532" y="264413"/>
                  </a:lnTo>
                  <a:lnTo>
                    <a:pt x="2092912" y="262979"/>
                  </a:lnTo>
                  <a:close/>
                </a:path>
                <a:path w="2170429" h="288289">
                  <a:moveTo>
                    <a:pt x="2095794" y="237717"/>
                  </a:moveTo>
                  <a:lnTo>
                    <a:pt x="2092912" y="262979"/>
                  </a:lnTo>
                  <a:lnTo>
                    <a:pt x="2105532" y="264413"/>
                  </a:lnTo>
                  <a:lnTo>
                    <a:pt x="2108327" y="239140"/>
                  </a:lnTo>
                  <a:lnTo>
                    <a:pt x="2095794" y="237717"/>
                  </a:lnTo>
                  <a:close/>
                </a:path>
                <a:path w="2170429" h="288289">
                  <a:moveTo>
                    <a:pt x="2098675" y="212471"/>
                  </a:moveTo>
                  <a:lnTo>
                    <a:pt x="2095794" y="237717"/>
                  </a:lnTo>
                  <a:lnTo>
                    <a:pt x="2108327" y="239140"/>
                  </a:lnTo>
                  <a:lnTo>
                    <a:pt x="2105532" y="264413"/>
                  </a:lnTo>
                  <a:lnTo>
                    <a:pt x="2155090" y="264413"/>
                  </a:lnTo>
                  <a:lnTo>
                    <a:pt x="2170049" y="258952"/>
                  </a:lnTo>
                  <a:lnTo>
                    <a:pt x="2098675" y="212471"/>
                  </a:lnTo>
                  <a:close/>
                </a:path>
                <a:path w="2170429" h="288289">
                  <a:moveTo>
                    <a:pt x="2793" y="0"/>
                  </a:moveTo>
                  <a:lnTo>
                    <a:pt x="0" y="25146"/>
                  </a:lnTo>
                  <a:lnTo>
                    <a:pt x="2092912" y="262979"/>
                  </a:lnTo>
                  <a:lnTo>
                    <a:pt x="2095794" y="237717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114294" y="2911602"/>
              <a:ext cx="955675" cy="856615"/>
            </a:xfrm>
            <a:custGeom>
              <a:avLst/>
              <a:gdLst/>
              <a:ahLst/>
              <a:cxnLst/>
              <a:rect l="l" t="t" r="r" b="b"/>
              <a:pathLst>
                <a:path w="955675" h="856614">
                  <a:moveTo>
                    <a:pt x="0" y="142748"/>
                  </a:moveTo>
                  <a:lnTo>
                    <a:pt x="7274" y="97617"/>
                  </a:lnTo>
                  <a:lnTo>
                    <a:pt x="27533" y="58430"/>
                  </a:lnTo>
                  <a:lnTo>
                    <a:pt x="58430" y="27533"/>
                  </a:lnTo>
                  <a:lnTo>
                    <a:pt x="97617" y="7274"/>
                  </a:lnTo>
                  <a:lnTo>
                    <a:pt x="142747" y="0"/>
                  </a:lnTo>
                  <a:lnTo>
                    <a:pt x="812800" y="0"/>
                  </a:lnTo>
                  <a:lnTo>
                    <a:pt x="857930" y="7274"/>
                  </a:lnTo>
                  <a:lnTo>
                    <a:pt x="897117" y="27533"/>
                  </a:lnTo>
                  <a:lnTo>
                    <a:pt x="928014" y="58430"/>
                  </a:lnTo>
                  <a:lnTo>
                    <a:pt x="948273" y="97617"/>
                  </a:lnTo>
                  <a:lnTo>
                    <a:pt x="955547" y="142748"/>
                  </a:lnTo>
                  <a:lnTo>
                    <a:pt x="955547" y="713740"/>
                  </a:lnTo>
                  <a:lnTo>
                    <a:pt x="948273" y="758870"/>
                  </a:lnTo>
                  <a:lnTo>
                    <a:pt x="928014" y="798057"/>
                  </a:lnTo>
                  <a:lnTo>
                    <a:pt x="897117" y="828954"/>
                  </a:lnTo>
                  <a:lnTo>
                    <a:pt x="857930" y="849213"/>
                  </a:lnTo>
                  <a:lnTo>
                    <a:pt x="812800" y="856488"/>
                  </a:lnTo>
                  <a:lnTo>
                    <a:pt x="142747" y="856488"/>
                  </a:lnTo>
                  <a:lnTo>
                    <a:pt x="97617" y="849213"/>
                  </a:lnTo>
                  <a:lnTo>
                    <a:pt x="58430" y="828954"/>
                  </a:lnTo>
                  <a:lnTo>
                    <a:pt x="27533" y="798057"/>
                  </a:lnTo>
                  <a:lnTo>
                    <a:pt x="7274" y="758870"/>
                  </a:lnTo>
                  <a:lnTo>
                    <a:pt x="0" y="713740"/>
                  </a:lnTo>
                  <a:lnTo>
                    <a:pt x="0" y="142748"/>
                  </a:lnTo>
                  <a:close/>
                </a:path>
              </a:pathLst>
            </a:custGeom>
            <a:ln w="25399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069080" y="3351530"/>
              <a:ext cx="1945005" cy="163830"/>
            </a:xfrm>
            <a:custGeom>
              <a:avLst/>
              <a:gdLst/>
              <a:ahLst/>
              <a:cxnLst/>
              <a:rect l="l" t="t" r="r" b="b"/>
              <a:pathLst>
                <a:path w="1945004" h="163829">
                  <a:moveTo>
                    <a:pt x="1861439" y="78105"/>
                  </a:moveTo>
                  <a:lnTo>
                    <a:pt x="1859786" y="106618"/>
                  </a:lnTo>
                  <a:lnTo>
                    <a:pt x="1874139" y="107442"/>
                  </a:lnTo>
                  <a:lnTo>
                    <a:pt x="1872488" y="135890"/>
                  </a:lnTo>
                  <a:lnTo>
                    <a:pt x="1858090" y="135890"/>
                  </a:lnTo>
                  <a:lnTo>
                    <a:pt x="1856486" y="163575"/>
                  </a:lnTo>
                  <a:lnTo>
                    <a:pt x="1920962" y="135890"/>
                  </a:lnTo>
                  <a:lnTo>
                    <a:pt x="1872488" y="135890"/>
                  </a:lnTo>
                  <a:lnTo>
                    <a:pt x="1858138" y="135066"/>
                  </a:lnTo>
                  <a:lnTo>
                    <a:pt x="1922880" y="135066"/>
                  </a:lnTo>
                  <a:lnTo>
                    <a:pt x="1944624" y="125730"/>
                  </a:lnTo>
                  <a:lnTo>
                    <a:pt x="1861439" y="78105"/>
                  </a:lnTo>
                  <a:close/>
                </a:path>
                <a:path w="1945004" h="163829">
                  <a:moveTo>
                    <a:pt x="1859786" y="106618"/>
                  </a:moveTo>
                  <a:lnTo>
                    <a:pt x="1858138" y="135066"/>
                  </a:lnTo>
                  <a:lnTo>
                    <a:pt x="1872488" y="135890"/>
                  </a:lnTo>
                  <a:lnTo>
                    <a:pt x="1874139" y="107442"/>
                  </a:lnTo>
                  <a:lnTo>
                    <a:pt x="1859786" y="106618"/>
                  </a:lnTo>
                  <a:close/>
                </a:path>
                <a:path w="1945004" h="163829">
                  <a:moveTo>
                    <a:pt x="1524" y="0"/>
                  </a:moveTo>
                  <a:lnTo>
                    <a:pt x="0" y="28448"/>
                  </a:lnTo>
                  <a:lnTo>
                    <a:pt x="1858138" y="135066"/>
                  </a:lnTo>
                  <a:lnTo>
                    <a:pt x="1859786" y="106618"/>
                  </a:lnTo>
                  <a:lnTo>
                    <a:pt x="1524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07430" y="2951225"/>
              <a:ext cx="323215" cy="393700"/>
            </a:xfrm>
            <a:custGeom>
              <a:avLst/>
              <a:gdLst/>
              <a:ahLst/>
              <a:cxnLst/>
              <a:rect l="l" t="t" r="r" b="b"/>
              <a:pathLst>
                <a:path w="323214" h="393700">
                  <a:moveTo>
                    <a:pt x="0" y="53848"/>
                  </a:moveTo>
                  <a:lnTo>
                    <a:pt x="4234" y="32896"/>
                  </a:lnTo>
                  <a:lnTo>
                    <a:pt x="15779" y="15779"/>
                  </a:lnTo>
                  <a:lnTo>
                    <a:pt x="32896" y="4234"/>
                  </a:lnTo>
                  <a:lnTo>
                    <a:pt x="53848" y="0"/>
                  </a:lnTo>
                  <a:lnTo>
                    <a:pt x="269240" y="0"/>
                  </a:lnTo>
                  <a:lnTo>
                    <a:pt x="290191" y="4234"/>
                  </a:lnTo>
                  <a:lnTo>
                    <a:pt x="307308" y="15779"/>
                  </a:lnTo>
                  <a:lnTo>
                    <a:pt x="318853" y="32896"/>
                  </a:lnTo>
                  <a:lnTo>
                    <a:pt x="323088" y="53848"/>
                  </a:lnTo>
                  <a:lnTo>
                    <a:pt x="323088" y="339344"/>
                  </a:lnTo>
                  <a:lnTo>
                    <a:pt x="318853" y="360295"/>
                  </a:lnTo>
                  <a:lnTo>
                    <a:pt x="307308" y="377412"/>
                  </a:lnTo>
                  <a:lnTo>
                    <a:pt x="290191" y="388957"/>
                  </a:lnTo>
                  <a:lnTo>
                    <a:pt x="269240" y="393191"/>
                  </a:lnTo>
                  <a:lnTo>
                    <a:pt x="53848" y="393191"/>
                  </a:lnTo>
                  <a:lnTo>
                    <a:pt x="32896" y="388957"/>
                  </a:lnTo>
                  <a:lnTo>
                    <a:pt x="15779" y="377412"/>
                  </a:lnTo>
                  <a:lnTo>
                    <a:pt x="4234" y="360295"/>
                  </a:lnTo>
                  <a:lnTo>
                    <a:pt x="0" y="339344"/>
                  </a:lnTo>
                  <a:lnTo>
                    <a:pt x="0" y="53848"/>
                  </a:lnTo>
                  <a:close/>
                </a:path>
              </a:pathLst>
            </a:custGeom>
            <a:ln w="25399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07430" y="3393186"/>
              <a:ext cx="323215" cy="393700"/>
            </a:xfrm>
            <a:custGeom>
              <a:avLst/>
              <a:gdLst/>
              <a:ahLst/>
              <a:cxnLst/>
              <a:rect l="l" t="t" r="r" b="b"/>
              <a:pathLst>
                <a:path w="323214" h="393700">
                  <a:moveTo>
                    <a:pt x="0" y="53848"/>
                  </a:moveTo>
                  <a:lnTo>
                    <a:pt x="4234" y="32896"/>
                  </a:lnTo>
                  <a:lnTo>
                    <a:pt x="15779" y="15779"/>
                  </a:lnTo>
                  <a:lnTo>
                    <a:pt x="32896" y="4234"/>
                  </a:lnTo>
                  <a:lnTo>
                    <a:pt x="53848" y="0"/>
                  </a:lnTo>
                  <a:lnTo>
                    <a:pt x="269240" y="0"/>
                  </a:lnTo>
                  <a:lnTo>
                    <a:pt x="290191" y="4234"/>
                  </a:lnTo>
                  <a:lnTo>
                    <a:pt x="307308" y="15779"/>
                  </a:lnTo>
                  <a:lnTo>
                    <a:pt x="318853" y="32896"/>
                  </a:lnTo>
                  <a:lnTo>
                    <a:pt x="323088" y="53848"/>
                  </a:lnTo>
                  <a:lnTo>
                    <a:pt x="323088" y="339344"/>
                  </a:lnTo>
                  <a:lnTo>
                    <a:pt x="318853" y="360295"/>
                  </a:lnTo>
                  <a:lnTo>
                    <a:pt x="307308" y="377412"/>
                  </a:lnTo>
                  <a:lnTo>
                    <a:pt x="290191" y="388957"/>
                  </a:lnTo>
                  <a:lnTo>
                    <a:pt x="269240" y="393191"/>
                  </a:lnTo>
                  <a:lnTo>
                    <a:pt x="53848" y="393191"/>
                  </a:lnTo>
                  <a:lnTo>
                    <a:pt x="32896" y="388957"/>
                  </a:lnTo>
                  <a:lnTo>
                    <a:pt x="15779" y="377412"/>
                  </a:lnTo>
                  <a:lnTo>
                    <a:pt x="4234" y="360295"/>
                  </a:lnTo>
                  <a:lnTo>
                    <a:pt x="0" y="339344"/>
                  </a:lnTo>
                  <a:lnTo>
                    <a:pt x="0" y="53848"/>
                  </a:lnTo>
                  <a:close/>
                </a:path>
              </a:pathLst>
            </a:custGeom>
            <a:ln w="25399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4935" y="6426809"/>
            <a:ext cx="1028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293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50" dirty="0"/>
              <a:t> </a:t>
            </a:r>
            <a:r>
              <a:rPr sz="2000" spc="-10" dirty="0"/>
              <a:t>MAXIMIZATION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409143" y="1152906"/>
            <a:ext cx="7108190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competitive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markets</a:t>
            </a:r>
            <a:r>
              <a:rPr sz="2000" spc="-1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81430" algn="ctr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Average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good</a:t>
            </a:r>
            <a:endParaRPr sz="2000">
              <a:latin typeface="Calibri"/>
              <a:cs typeface="Calibri"/>
            </a:endParaRPr>
          </a:p>
          <a:p>
            <a:pPr marL="1223010" algn="ctr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alibri"/>
                <a:cs typeface="Calibri"/>
              </a:rPr>
              <a:t>AR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P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5842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non-competitive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≠</a:t>
            </a:r>
            <a:r>
              <a:rPr sz="2000" spc="4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MR.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9143" y="4079494"/>
            <a:ext cx="65366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much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should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order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maximize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profits</a:t>
            </a:r>
            <a:r>
              <a:rPr sz="2000" spc="-10" dirty="0">
                <a:latin typeface="Calibri"/>
                <a:cs typeface="Calibri"/>
              </a:rPr>
              <a:t>?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9495" y="2997707"/>
            <a:ext cx="359664" cy="292608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261110" y="1850898"/>
            <a:ext cx="6768465" cy="786765"/>
          </a:xfrm>
          <a:custGeom>
            <a:avLst/>
            <a:gdLst/>
            <a:ahLst/>
            <a:cxnLst/>
            <a:rect l="l" t="t" r="r" b="b"/>
            <a:pathLst>
              <a:path w="6768465" h="786764">
                <a:moveTo>
                  <a:pt x="0" y="131063"/>
                </a:moveTo>
                <a:lnTo>
                  <a:pt x="10298" y="80045"/>
                </a:lnTo>
                <a:lnTo>
                  <a:pt x="38385" y="38385"/>
                </a:lnTo>
                <a:lnTo>
                  <a:pt x="80045" y="10298"/>
                </a:lnTo>
                <a:lnTo>
                  <a:pt x="131064" y="0"/>
                </a:lnTo>
                <a:lnTo>
                  <a:pt x="6637020" y="0"/>
                </a:lnTo>
                <a:lnTo>
                  <a:pt x="6688038" y="10298"/>
                </a:lnTo>
                <a:lnTo>
                  <a:pt x="6729698" y="38385"/>
                </a:lnTo>
                <a:lnTo>
                  <a:pt x="6757785" y="80045"/>
                </a:lnTo>
                <a:lnTo>
                  <a:pt x="6768084" y="131063"/>
                </a:lnTo>
                <a:lnTo>
                  <a:pt x="6768084" y="655319"/>
                </a:lnTo>
                <a:lnTo>
                  <a:pt x="6757785" y="706338"/>
                </a:lnTo>
                <a:lnTo>
                  <a:pt x="6729698" y="747998"/>
                </a:lnTo>
                <a:lnTo>
                  <a:pt x="6688038" y="776085"/>
                </a:lnTo>
                <a:lnTo>
                  <a:pt x="6637020" y="786384"/>
                </a:lnTo>
                <a:lnTo>
                  <a:pt x="131064" y="786384"/>
                </a:lnTo>
                <a:lnTo>
                  <a:pt x="80045" y="776085"/>
                </a:lnTo>
                <a:lnTo>
                  <a:pt x="38385" y="747998"/>
                </a:lnTo>
                <a:lnTo>
                  <a:pt x="10298" y="706338"/>
                </a:lnTo>
                <a:lnTo>
                  <a:pt x="0" y="655319"/>
                </a:lnTo>
                <a:lnTo>
                  <a:pt x="0" y="131063"/>
                </a:lnTo>
                <a:close/>
              </a:path>
            </a:pathLst>
          </a:custGeom>
          <a:ln w="25399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19" rIns="0" bIns="0" rtlCol="0">
            <a:spAutoFit/>
          </a:bodyPr>
          <a:lstStyle/>
          <a:p>
            <a:pPr marL="44005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40" dirty="0"/>
              <a:t> </a:t>
            </a:r>
            <a:r>
              <a:rPr sz="2000" spc="-20" dirty="0"/>
              <a:t>MAXIMIZATION:</a:t>
            </a:r>
            <a:r>
              <a:rPr sz="2000" spc="-55" dirty="0"/>
              <a:t> </a:t>
            </a:r>
            <a:r>
              <a:rPr sz="2000" dirty="0"/>
              <a:t>A</a:t>
            </a:r>
            <a:r>
              <a:rPr sz="2000" spc="-5" dirty="0"/>
              <a:t> </a:t>
            </a:r>
            <a:r>
              <a:rPr sz="2000" dirty="0"/>
              <a:t>NUMERICAL</a:t>
            </a:r>
            <a:r>
              <a:rPr sz="2000" spc="-30" dirty="0"/>
              <a:t> </a:t>
            </a:r>
            <a:r>
              <a:rPr sz="2000" spc="-10" dirty="0"/>
              <a:t>EXAMPLE</a:t>
            </a:r>
            <a:endParaRPr sz="2000"/>
          </a:p>
        </p:txBody>
      </p:sp>
      <p:grpSp>
        <p:nvGrpSpPr>
          <p:cNvPr id="3" name="object 3"/>
          <p:cNvGrpSpPr/>
          <p:nvPr/>
        </p:nvGrpSpPr>
        <p:grpSpPr>
          <a:xfrm>
            <a:off x="251459" y="1700783"/>
            <a:ext cx="8516620" cy="3613150"/>
            <a:chOff x="251459" y="1700783"/>
            <a:chExt cx="8516620" cy="361315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59" y="1700783"/>
              <a:ext cx="8516112" cy="359968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5568" y="3424427"/>
              <a:ext cx="495300" cy="36271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492245" y="1917953"/>
              <a:ext cx="864235" cy="3383279"/>
            </a:xfrm>
            <a:custGeom>
              <a:avLst/>
              <a:gdLst/>
              <a:ahLst/>
              <a:cxnLst/>
              <a:rect l="l" t="t" r="r" b="b"/>
              <a:pathLst>
                <a:path w="864235" h="3383279">
                  <a:moveTo>
                    <a:pt x="0" y="3383279"/>
                  </a:moveTo>
                  <a:lnTo>
                    <a:pt x="864108" y="3383279"/>
                  </a:lnTo>
                  <a:lnTo>
                    <a:pt x="864108" y="0"/>
                  </a:lnTo>
                  <a:lnTo>
                    <a:pt x="0" y="0"/>
                  </a:lnTo>
                  <a:lnTo>
                    <a:pt x="0" y="3383279"/>
                  </a:lnTo>
                  <a:close/>
                </a:path>
              </a:pathLst>
            </a:custGeom>
            <a:ln w="254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1843</Words>
  <Application>Microsoft Office PowerPoint</Application>
  <PresentationFormat>Ekran Gösterisi (4:3)</PresentationFormat>
  <Paragraphs>314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Office Theme</vt:lpstr>
      <vt:lpstr>Economics</vt:lpstr>
      <vt:lpstr>AIM OF THIS LECTURE</vt:lpstr>
      <vt:lpstr>PowerPoint Sunusu</vt:lpstr>
      <vt:lpstr>PERFECT COMPETITION</vt:lpstr>
      <vt:lpstr>TOTAL REVENUE, TOTAL COST AND PROFIT</vt:lpstr>
      <vt:lpstr>VARIOUS MEASURES OF REVENUE: average and marginal revenue</vt:lpstr>
      <vt:lpstr>MARGINAL REVENUE and AVERAGE REVENUE: price takers</vt:lpstr>
      <vt:lpstr>PROFIT MAXIMIZATION</vt:lpstr>
      <vt:lpstr>PROFIT MAXIMIZATION: A NUMERICAL EXAMPLE</vt:lpstr>
      <vt:lpstr>PROFIT MAXIMIZATION: A NUMERICAL EXAMPLE</vt:lpstr>
      <vt:lpstr>PROFIT MAXIMIZATION: A NUMERICAL EXAMPLE</vt:lpstr>
      <vt:lpstr>PROFIT MAXIMIZATION: A NUMERICAL EXAMPLE</vt:lpstr>
      <vt:lpstr>PROFIT MAXIMIZATION: A NUMERICAL EXAMPLE</vt:lpstr>
      <vt:lpstr>One of 10 Principles of Economics (Chap 1): Rational people think at the margin.</vt:lpstr>
      <vt:lpstr>Profit is maximised when producing a quantity such that:</vt:lpstr>
      <vt:lpstr>PROFIT MAXIMIZATION</vt:lpstr>
      <vt:lpstr>PowerPoint Sunusu</vt:lpstr>
      <vt:lpstr>PowerPoint Sunusu</vt:lpstr>
      <vt:lpstr>PowerPoint Sunusu</vt:lpstr>
      <vt:lpstr>PowerPoint Sunusu</vt:lpstr>
      <vt:lpstr>PROFIT MAXIMIZATION</vt:lpstr>
      <vt:lpstr>Profit as the Area between Price and Average Total Cost</vt:lpstr>
      <vt:lpstr>Profit as the Area between Price and Average Total Cost</vt:lpstr>
      <vt:lpstr>PowerPoint Sunusu</vt:lpstr>
      <vt:lpstr>PowerPoint Sunusu</vt:lpstr>
      <vt:lpstr>PowerPoint Sunusu</vt:lpstr>
      <vt:lpstr>PowerPoint Sunusu</vt:lpstr>
      <vt:lpstr>GENERAL SUMMARY</vt:lpstr>
      <vt:lpstr>GENERAL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Microeconomics</dc:title>
  <dc:creator>Luke</dc:creator>
  <cp:lastModifiedBy>Cansu Unver Erbas</cp:lastModifiedBy>
  <cp:revision>3</cp:revision>
  <dcterms:created xsi:type="dcterms:W3CDTF">2024-01-30T10:35:12Z</dcterms:created>
  <dcterms:modified xsi:type="dcterms:W3CDTF">2025-05-15T08:49:40Z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2024-01-30T00:00:00Z</vt:filetime>
  </property>
  <property fmtid="{D5CDD505-2E9C-101B-9397-08002B2CF9AE}" pid="5" name="Producer">
    <vt:lpwstr>Microsoft® PowerPoint® for Microsoft 365</vt:lpwstr>
  </property>
</Properties>
</file>