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58"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E180860-C5B9-48AE-A15B-BA65EF7C4C32}" type="datetimeFigureOut">
              <a:rPr lang="tr-TR" smtClean="0"/>
              <a:t>12.05.2024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1242240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180860-C5B9-48AE-A15B-BA65EF7C4C32}" type="datetimeFigureOut">
              <a:rPr lang="tr-TR" smtClean="0"/>
              <a:t>12.05.2024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2017662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180860-C5B9-48AE-A15B-BA65EF7C4C32}" type="datetimeFigureOut">
              <a:rPr lang="tr-TR" smtClean="0"/>
              <a:t>12.05.2024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1457058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180860-C5B9-48AE-A15B-BA65EF7C4C32}" type="datetimeFigureOut">
              <a:rPr lang="tr-TR" smtClean="0"/>
              <a:t>12.05.2024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330790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E180860-C5B9-48AE-A15B-BA65EF7C4C32}" type="datetimeFigureOut">
              <a:rPr lang="tr-TR" smtClean="0"/>
              <a:t>12.05.2024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2432109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E180860-C5B9-48AE-A15B-BA65EF7C4C32}" type="datetimeFigureOut">
              <a:rPr lang="tr-TR" smtClean="0"/>
              <a:t>12.05.2024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168747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E180860-C5B9-48AE-A15B-BA65EF7C4C32}" type="datetimeFigureOut">
              <a:rPr lang="tr-TR" smtClean="0"/>
              <a:t>12.05.2024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55480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E180860-C5B9-48AE-A15B-BA65EF7C4C32}" type="datetimeFigureOut">
              <a:rPr lang="tr-TR" smtClean="0"/>
              <a:t>12.05.2024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289870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180860-C5B9-48AE-A15B-BA65EF7C4C32}" type="datetimeFigureOut">
              <a:rPr lang="tr-TR" smtClean="0"/>
              <a:t>12.05.2024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1353818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180860-C5B9-48AE-A15B-BA65EF7C4C32}" type="datetimeFigureOut">
              <a:rPr lang="tr-TR" smtClean="0"/>
              <a:t>12.05.2024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225023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180860-C5B9-48AE-A15B-BA65EF7C4C32}" type="datetimeFigureOut">
              <a:rPr lang="tr-TR" smtClean="0"/>
              <a:t>12.05.2024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213F31-1018-40BB-8CEA-75BFC5D998B8}" type="slidenum">
              <a:rPr lang="tr-TR" smtClean="0"/>
              <a:t>‹#›</a:t>
            </a:fld>
            <a:endParaRPr lang="tr-TR"/>
          </a:p>
        </p:txBody>
      </p:sp>
    </p:spTree>
    <p:extLst>
      <p:ext uri="{BB962C8B-B14F-4D97-AF65-F5344CB8AC3E}">
        <p14:creationId xmlns:p14="http://schemas.microsoft.com/office/powerpoint/2010/main" val="3066158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180860-C5B9-48AE-A15B-BA65EF7C4C32}" type="datetimeFigureOut">
              <a:rPr lang="tr-TR" smtClean="0"/>
              <a:t>12.05.2024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213F31-1018-40BB-8CEA-75BFC5D998B8}" type="slidenum">
              <a:rPr lang="tr-TR" smtClean="0"/>
              <a:t>‹#›</a:t>
            </a:fld>
            <a:endParaRPr lang="tr-TR"/>
          </a:p>
        </p:txBody>
      </p:sp>
    </p:spTree>
    <p:extLst>
      <p:ext uri="{BB962C8B-B14F-4D97-AF65-F5344CB8AC3E}">
        <p14:creationId xmlns:p14="http://schemas.microsoft.com/office/powerpoint/2010/main" val="1809556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5.xml"/><Relationship Id="rId7" Type="http://schemas.openxmlformats.org/officeDocument/2006/relationships/slide" Target="slide18.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16.xml"/><Relationship Id="rId5" Type="http://schemas.openxmlformats.org/officeDocument/2006/relationships/slide" Target="slide11.xml"/><Relationship Id="rId4" Type="http://schemas.openxmlformats.org/officeDocument/2006/relationships/slide" Target="slide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turkedebiyati.org/birlesik-kelimelerin-yazimi-imlasi/"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turkedebiyati.org/baglaclar/" TargetMode="External"/><Relationship Id="rId13" Type="http://schemas.openxmlformats.org/officeDocument/2006/relationships/hyperlink" Target="https://www.turkedebiyati.org/zarf-fiil-bag-fiil-ulac/" TargetMode="External"/><Relationship Id="rId3" Type="http://schemas.openxmlformats.org/officeDocument/2006/relationships/hyperlink" Target="https://www.turkedebiyati.org/fiiller/" TargetMode="External"/><Relationship Id="rId7" Type="http://schemas.openxmlformats.org/officeDocument/2006/relationships/hyperlink" Target="https://www.turkedebiyati.org/edatlar/" TargetMode="External"/><Relationship Id="rId12" Type="http://schemas.openxmlformats.org/officeDocument/2006/relationships/hyperlink" Target="https://www.turkedebiyati.org/sifat-fiil-grubu/" TargetMode="External"/><Relationship Id="rId2" Type="http://schemas.openxmlformats.org/officeDocument/2006/relationships/hyperlink" Target="https://www.turkedebiyati.org/isimler-adlar/" TargetMode="External"/><Relationship Id="rId1" Type="http://schemas.openxmlformats.org/officeDocument/2006/relationships/slideLayout" Target="../slideLayouts/slideLayout2.xml"/><Relationship Id="rId6" Type="http://schemas.openxmlformats.org/officeDocument/2006/relationships/hyperlink" Target="https://www.turkedebiyati.org/zarflar/" TargetMode="External"/><Relationship Id="rId11" Type="http://schemas.openxmlformats.org/officeDocument/2006/relationships/hyperlink" Target="https://www.turkedebiyati.org/isim-fiiller-ad-eylemler/" TargetMode="External"/><Relationship Id="rId5" Type="http://schemas.openxmlformats.org/officeDocument/2006/relationships/hyperlink" Target="https://www.turkedebiyati.org/sifatlar/" TargetMode="External"/><Relationship Id="rId10" Type="http://schemas.openxmlformats.org/officeDocument/2006/relationships/hyperlink" Target="https://www.turkedebiyati.org/fiilimsiler/" TargetMode="External"/><Relationship Id="rId4" Type="http://schemas.openxmlformats.org/officeDocument/2006/relationships/hyperlink" Target="https://www.turkedebiyati.org/zamirler-adillar/" TargetMode="External"/><Relationship Id="rId9" Type="http://schemas.openxmlformats.org/officeDocument/2006/relationships/hyperlink" Target="https://www.turkedebiyati.org/unlemler/"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KELİME TÜRLERİ</a:t>
            </a:r>
            <a:endParaRPr lang="tr-TR" dirty="0"/>
          </a:p>
        </p:txBody>
      </p:sp>
      <p:sp>
        <p:nvSpPr>
          <p:cNvPr id="3" name="Alt Başlık 2"/>
          <p:cNvSpPr>
            <a:spLocks noGrp="1"/>
          </p:cNvSpPr>
          <p:nvPr>
            <p:ph type="subTitle" idx="1"/>
          </p:nvPr>
        </p:nvSpPr>
        <p:spPr/>
        <p:txBody>
          <a:bodyPr/>
          <a:lstStyle/>
          <a:p>
            <a:r>
              <a:rPr lang="tr-TR" dirty="0" smtClean="0"/>
              <a:t>Prof. Dr. </a:t>
            </a:r>
            <a:r>
              <a:rPr lang="tr-TR" smtClean="0"/>
              <a:t>Sevin Arslan </a:t>
            </a:r>
            <a:endParaRPr lang="tr-TR"/>
          </a:p>
        </p:txBody>
      </p:sp>
    </p:spTree>
    <p:extLst>
      <p:ext uri="{BB962C8B-B14F-4D97-AF65-F5344CB8AC3E}">
        <p14:creationId xmlns:p14="http://schemas.microsoft.com/office/powerpoint/2010/main" val="4133220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6. Ülke ve bölge isimleri:</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Türkiye, Afganistan, Kuzey Kıbrıs Türk Cumhuriyeti…</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Batı Almanya, Batı Trakya, Güney Yemen, Doğu Avrupa, Doğu Anadolu Bölgesi, İç Anadolu (Bölgesi), Ege, Marmara…</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7. Kıta isimleri:</a:t>
            </a:r>
            <a:r>
              <a:rPr lang="tr-TR" dirty="0" smtClean="0">
                <a:solidFill>
                  <a:srgbClr val="2C2F34"/>
                </a:solidFill>
                <a:effectLst/>
                <a:latin typeface="Roboto Condensed"/>
                <a:ea typeface="Times New Roman"/>
                <a:cs typeface="Times New Roman"/>
              </a:rPr>
              <a:t> Avrasya, Asya, Avrupa, Afrika, Amerika, Antarktika, Avustralya.</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8. Deniz, okyanus, göl, akar su, boğaz, geçit isimleri: </a:t>
            </a:r>
            <a:r>
              <a:rPr lang="tr-TR" dirty="0" smtClean="0">
                <a:solidFill>
                  <a:srgbClr val="2C2F34"/>
                </a:solidFill>
                <a:effectLst/>
                <a:latin typeface="Roboto Condensed"/>
                <a:ea typeface="Times New Roman"/>
                <a:cs typeface="Times New Roman"/>
              </a:rPr>
              <a:t>Akdeniz, Karadeniz, Manş Denizi, Büyük Okyanus, Atlas Okyanusu; Van Gölü, Hazar Denizi, Beyşehir Gölü, Kızılırmak, Yeşilırmak, Sakarya, Seyhan, Fırat, Nil, İstanbul Boğazı, Panama Geçidi, Süveyş Kanalı </a:t>
            </a:r>
            <a:endParaRPr lang="tr-TR" dirty="0"/>
          </a:p>
        </p:txBody>
      </p:sp>
    </p:spTree>
    <p:extLst>
      <p:ext uri="{BB962C8B-B14F-4D97-AF65-F5344CB8AC3E}">
        <p14:creationId xmlns:p14="http://schemas.microsoft.com/office/powerpoint/2010/main" val="576029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957392"/>
          </a:xfrm>
        </p:spPr>
        <p:txBody>
          <a:bodyPr>
            <a:normAutofit fontScale="77500" lnSpcReduction="2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	9. Dağ, tepe, ova, yayla isimleri: </a:t>
            </a:r>
            <a:r>
              <a:rPr lang="tr-TR" dirty="0" smtClean="0">
                <a:solidFill>
                  <a:srgbClr val="2C2F34"/>
                </a:solidFill>
                <a:effectLst/>
                <a:latin typeface="Roboto Condensed"/>
                <a:ea typeface="Times New Roman"/>
                <a:cs typeface="Times New Roman"/>
              </a:rPr>
              <a:t>Elmadağ, Uludağ, Ağrı Dağı, Erciyes (dağı), Everest Tepesi, Çukurova, Konya Ovası…</a:t>
            </a:r>
            <a:endParaRPr lang="tr-TR" sz="2400" dirty="0">
              <a:ea typeface="Calibri"/>
              <a:cs typeface="Times New Roman"/>
            </a:endParaRPr>
          </a:p>
          <a:p>
            <a:pPr marL="0" indent="0" algn="just">
              <a:lnSpc>
                <a:spcPct val="150000"/>
              </a:lnSpc>
              <a:spcBef>
                <a:spcPts val="0"/>
              </a:spcBef>
              <a:buNone/>
            </a:pPr>
            <a:r>
              <a:rPr lang="tr-TR" dirty="0" smtClean="0">
                <a:solidFill>
                  <a:srgbClr val="2C2F34"/>
                </a:solidFill>
                <a:effectLst/>
                <a:latin typeface="Roboto Condensed"/>
                <a:ea typeface="Times New Roman"/>
                <a:cs typeface="Times New Roman"/>
              </a:rPr>
              <a:t>“Konya Ovası, Van Gölü, Ağrı Dağı” gibi her iki harfi de büyük yazılan özel isimlere dikkat edilirse, birinci kelimenin zaten il olarak mevcut olduğu; ikinci kelime eklenince oluşan ismin o ile ait ama yeni ve özel bir varlığı karşıladığı görülür. Hâlbuki Hürriyet gazetesi, Nil nehri, Ankara şehri, Fırat nehri, Erciyes dağı gibi örneklerde birinci kelime büyük, ikinci kelime de küçük harfle başlamaktadır. Bunun sebebi bu kelimelere eklenen ikinci kelimelerle yeni bir özel isim oluşturulmuş olmamasıdır. Hürriyet zaten bir gazete adı; Nil zaten bir nehir adı; Ankara zaten bir şehir adı; Erciyes zaten bir dağ adıdır.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158459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10. Gezegen ve yıldız adları:</a:t>
            </a:r>
            <a:r>
              <a:rPr lang="tr-TR" dirty="0" smtClean="0">
                <a:solidFill>
                  <a:srgbClr val="2C2F34"/>
                </a:solidFill>
                <a:effectLst/>
                <a:latin typeface="Roboto Condensed"/>
                <a:ea typeface="Times New Roman"/>
                <a:cs typeface="Times New Roman"/>
              </a:rPr>
              <a:t> Merih, Mars, Jüpiter, Venüs, Küçükayı…</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11. Dünya, güneş ve ay kelimeleri terim olarak (astronomi ve coğrafya terimi) kullanılıyorsa özel isim olduğu için büyük; diğer anlamlarında (gerçek, mecaz, yan, eş, deyim vb.) kullanılıyorsa cins ismi olduğu için küçük harfle başlar:</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Ay’ın yakından çekilmiş fotoğrafları insanlığı pek şaşırtmıştı.</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Yazın Güneş ışınları Dünya’ya dik olarak gelir.</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Türkiye’nin birçok yerinde insanlar Güneş tutulmasını seyretti.</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Sabahtan beri dünya kadar yer dolaştık.</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Şair sevgilisinin yüzünü aya benzetir. (ayın kendisine değil, görünüşüne)</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12. Kitap, gazete, dergi, eser isimleri:</a:t>
            </a:r>
            <a:r>
              <a:rPr lang="tr-TR" dirty="0" smtClean="0">
                <a:solidFill>
                  <a:srgbClr val="2C2F34"/>
                </a:solidFill>
                <a:effectLst/>
                <a:latin typeface="Roboto Condensed"/>
                <a:ea typeface="Times New Roman"/>
                <a:cs typeface="Times New Roman"/>
              </a:rPr>
              <a:t> Çalıkuşu (roman), Cumhuriyet (gazetesi), Milliyet (gazetesi); Varlık (dergisi), Türk Dili (dergisi); Resimli Türk Edebiyatı Tarihi …</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latin typeface="Roboto Condensed"/>
                <a:ea typeface="Times New Roman"/>
                <a:cs typeface="Times New Roman"/>
              </a:rPr>
              <a:t>13. Hayvanlara takılan özel isimler:</a:t>
            </a:r>
            <a:r>
              <a:rPr lang="tr-TR" dirty="0" smtClean="0">
                <a:solidFill>
                  <a:srgbClr val="2C2F34"/>
                </a:solidFill>
                <a:effectLst/>
                <a:latin typeface="Roboto Condensed"/>
                <a:ea typeface="Times New Roman"/>
                <a:cs typeface="Times New Roman"/>
              </a:rPr>
              <a:t> Tekir, Karabaş, Yumoş, Minnoş, Pamuk…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033116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lstStyle/>
          <a:p>
            <a:pPr>
              <a:lnSpc>
                <a:spcPts val="1950"/>
              </a:lnSpc>
              <a:spcAft>
                <a:spcPts val="0"/>
              </a:spcAft>
            </a:pPr>
            <a:r>
              <a:rPr lang="tr-TR" b="1" dirty="0" smtClean="0">
                <a:solidFill>
                  <a:srgbClr val="FF0000"/>
                </a:solidFill>
                <a:effectLst/>
                <a:latin typeface="Roboto Condensed"/>
                <a:ea typeface="Times New Roman"/>
                <a:cs typeface="Times New Roman"/>
              </a:rPr>
              <a:t>2. CİNS İSİMLER</a:t>
            </a:r>
            <a:r>
              <a:rPr lang="tr-TR" b="1" dirty="0" smtClean="0">
                <a:solidFill>
                  <a:srgbClr val="FFFFFF"/>
                </a:solidFill>
                <a:effectLst/>
                <a:latin typeface="Roboto Condensed"/>
                <a:ea typeface="Times New Roman"/>
                <a:cs typeface="Times New Roman"/>
              </a:rPr>
              <a:t>: </a:t>
            </a:r>
            <a:r>
              <a:rPr lang="tr-TR" sz="4000" dirty="0">
                <a:ea typeface="Calibri"/>
                <a:cs typeface="Times New Roman"/>
              </a:rPr>
              <a:t/>
            </a:r>
            <a:br>
              <a:rPr lang="tr-TR" sz="4000" dirty="0">
                <a:ea typeface="Calibri"/>
                <a:cs typeface="Times New Roman"/>
              </a:rPr>
            </a:br>
            <a:endParaRPr lang="tr-TR" dirty="0"/>
          </a:p>
        </p:txBody>
      </p:sp>
      <p:sp>
        <p:nvSpPr>
          <p:cNvPr id="3" name="İçerik Yer Tutucusu 2"/>
          <p:cNvSpPr>
            <a:spLocks noGrp="1"/>
          </p:cNvSpPr>
          <p:nvPr>
            <p:ph idx="1"/>
          </p:nvPr>
        </p:nvSpPr>
        <p:spPr>
          <a:xfrm>
            <a:off x="0" y="548680"/>
            <a:ext cx="9144000" cy="6408712"/>
          </a:xfrm>
        </p:spPr>
        <p:txBody>
          <a:bodyPr>
            <a:normAutofit fontScale="70000" lnSpcReduction="20000"/>
          </a:bodyPr>
          <a:lstStyle/>
          <a:p>
            <a:pPr marL="0" indent="0" algn="just">
              <a:lnSpc>
                <a:spcPct val="170000"/>
              </a:lnSpc>
              <a:spcBef>
                <a:spcPts val="0"/>
              </a:spcBef>
              <a:buNone/>
            </a:pPr>
            <a:r>
              <a:rPr lang="tr-TR" dirty="0" smtClean="0">
                <a:solidFill>
                  <a:srgbClr val="2C2F34"/>
                </a:solidFill>
                <a:effectLst/>
                <a:latin typeface="Roboto Condensed"/>
                <a:ea typeface="Times New Roman"/>
                <a:cs typeface="Times New Roman"/>
              </a:rPr>
              <a:t>	Aynı cinsten olan varlıkların ortak isimleridir. Dilin temel kavramları </a:t>
            </a:r>
            <a:r>
              <a:rPr lang="tr-TR" b="1" dirty="0" smtClean="0">
                <a:solidFill>
                  <a:srgbClr val="2C2F34"/>
                </a:solidFill>
                <a:effectLst/>
                <a:latin typeface="Roboto Condensed"/>
                <a:ea typeface="Times New Roman"/>
                <a:cs typeface="Times New Roman"/>
              </a:rPr>
              <a:t>cins (tür)</a:t>
            </a:r>
            <a:r>
              <a:rPr lang="tr-TR" dirty="0" smtClean="0">
                <a:solidFill>
                  <a:srgbClr val="2C2F34"/>
                </a:solidFill>
                <a:effectLst/>
                <a:latin typeface="Roboto Condensed"/>
                <a:ea typeface="Times New Roman"/>
                <a:cs typeface="Times New Roman"/>
              </a:rPr>
              <a:t> isimleridir.</a:t>
            </a:r>
            <a:endParaRPr lang="tr-TR" sz="2400" dirty="0">
              <a:ea typeface="Calibri"/>
              <a:cs typeface="Times New Roman"/>
            </a:endParaRPr>
          </a:p>
          <a:p>
            <a:pPr marL="0" indent="0" algn="just">
              <a:lnSpc>
                <a:spcPct val="170000"/>
              </a:lnSpc>
              <a:spcBef>
                <a:spcPts val="0"/>
              </a:spcBef>
              <a:buNone/>
            </a:pPr>
            <a:r>
              <a:rPr lang="tr-TR" sz="2600" b="1" dirty="0" smtClean="0">
                <a:solidFill>
                  <a:srgbClr val="2C2F34"/>
                </a:solidFill>
                <a:effectLst/>
                <a:ea typeface="Times New Roman"/>
                <a:cs typeface="Times New Roman"/>
              </a:rPr>
              <a:t>	Örnek</a:t>
            </a:r>
            <a:r>
              <a:rPr lang="tr-TR" sz="2600" dirty="0" smtClean="0">
                <a:solidFill>
                  <a:srgbClr val="2C2F34"/>
                </a:solidFill>
                <a:effectLst/>
                <a:ea typeface="Times New Roman"/>
                <a:cs typeface="Times New Roman"/>
              </a:rPr>
              <a:t>: taş, yol, ağaç, ırmak, kitap, dergi, yaprak, ev, çocuk, su, sıra, hayal, düşünce, sıla, özlem, taraf, ceza…</a:t>
            </a:r>
            <a:endParaRPr lang="tr-TR" sz="2600" dirty="0">
              <a:ea typeface="Calibri"/>
              <a:cs typeface="Times New Roman"/>
            </a:endParaRPr>
          </a:p>
          <a:p>
            <a:pPr marL="0" indent="0" algn="just">
              <a:lnSpc>
                <a:spcPct val="170000"/>
              </a:lnSpc>
              <a:spcBef>
                <a:spcPts val="0"/>
              </a:spcBef>
              <a:buNone/>
            </a:pPr>
            <a:endParaRPr lang="tr-TR" sz="2600" b="1" dirty="0" smtClean="0">
              <a:solidFill>
                <a:srgbClr val="FF0000"/>
              </a:solidFill>
              <a:effectLst/>
              <a:ea typeface="Times New Roman"/>
              <a:cs typeface="Times New Roman"/>
            </a:endParaRPr>
          </a:p>
          <a:p>
            <a:pPr marL="400050" lvl="1" indent="0">
              <a:lnSpc>
                <a:spcPct val="170000"/>
              </a:lnSpc>
              <a:spcBef>
                <a:spcPts val="0"/>
              </a:spcBef>
              <a:buNone/>
            </a:pPr>
            <a:r>
              <a:rPr lang="tr-TR" sz="2600" b="1" dirty="0" smtClean="0">
                <a:solidFill>
                  <a:srgbClr val="2C2F34"/>
                </a:solidFill>
                <a:effectLst/>
                <a:ea typeface="Times New Roman"/>
                <a:cs typeface="Times New Roman"/>
              </a:rPr>
              <a:t>1. Vücudun bölümleri ve organ isimleri: </a:t>
            </a:r>
            <a:r>
              <a:rPr lang="tr-TR" sz="2600" dirty="0" smtClean="0">
                <a:solidFill>
                  <a:srgbClr val="2C2F34"/>
                </a:solidFill>
                <a:effectLst/>
                <a:ea typeface="Times New Roman"/>
                <a:cs typeface="Times New Roman"/>
              </a:rPr>
              <a:t>baş, kol, el, ayak…</a:t>
            </a:r>
            <a:br>
              <a:rPr lang="tr-TR" sz="2600" dirty="0" smtClean="0">
                <a:solidFill>
                  <a:srgbClr val="2C2F34"/>
                </a:solidFill>
                <a:effectLst/>
                <a:ea typeface="Times New Roman"/>
                <a:cs typeface="Times New Roman"/>
              </a:rPr>
            </a:br>
            <a:r>
              <a:rPr lang="tr-TR" sz="2600" b="1" dirty="0" smtClean="0">
                <a:solidFill>
                  <a:srgbClr val="2C2F34"/>
                </a:solidFill>
                <a:effectLst/>
                <a:ea typeface="Times New Roman"/>
                <a:cs typeface="Times New Roman"/>
              </a:rPr>
              <a:t>2. Akrabalık isimleri: </a:t>
            </a:r>
            <a:r>
              <a:rPr lang="tr-TR" sz="2600" dirty="0" smtClean="0">
                <a:solidFill>
                  <a:srgbClr val="2C2F34"/>
                </a:solidFill>
                <a:effectLst/>
                <a:ea typeface="Times New Roman"/>
                <a:cs typeface="Times New Roman"/>
              </a:rPr>
              <a:t>ana, baba, kardeş, dayı, hala, teyze…</a:t>
            </a:r>
            <a:br>
              <a:rPr lang="tr-TR" sz="2600" dirty="0" smtClean="0">
                <a:solidFill>
                  <a:srgbClr val="2C2F34"/>
                </a:solidFill>
                <a:effectLst/>
                <a:ea typeface="Times New Roman"/>
                <a:cs typeface="Times New Roman"/>
              </a:rPr>
            </a:br>
            <a:r>
              <a:rPr lang="tr-TR" sz="2600" b="1" dirty="0" smtClean="0">
                <a:solidFill>
                  <a:srgbClr val="2C2F34"/>
                </a:solidFill>
                <a:effectLst/>
                <a:ea typeface="Times New Roman"/>
                <a:cs typeface="Times New Roman"/>
              </a:rPr>
              <a:t>3. Araç, eşya isimleri: </a:t>
            </a:r>
            <a:r>
              <a:rPr lang="tr-TR" sz="2600" dirty="0" smtClean="0">
                <a:solidFill>
                  <a:srgbClr val="2C2F34"/>
                </a:solidFill>
                <a:effectLst/>
                <a:ea typeface="Times New Roman"/>
                <a:cs typeface="Times New Roman"/>
              </a:rPr>
              <a:t>kaşık, makas, bardak, iplik, iğne…</a:t>
            </a:r>
            <a:br>
              <a:rPr lang="tr-TR" sz="2600" dirty="0" smtClean="0">
                <a:solidFill>
                  <a:srgbClr val="2C2F34"/>
                </a:solidFill>
                <a:effectLst/>
                <a:ea typeface="Times New Roman"/>
                <a:cs typeface="Times New Roman"/>
              </a:rPr>
            </a:br>
            <a:r>
              <a:rPr lang="tr-TR" sz="2600" b="1" dirty="0" smtClean="0">
                <a:solidFill>
                  <a:srgbClr val="2C2F34"/>
                </a:solidFill>
                <a:effectLst/>
                <a:ea typeface="Times New Roman"/>
                <a:cs typeface="Times New Roman"/>
              </a:rPr>
              <a:t>4. Hayvan ve bitki isimleri: </a:t>
            </a:r>
            <a:r>
              <a:rPr lang="tr-TR" sz="2600" dirty="0" smtClean="0">
                <a:solidFill>
                  <a:srgbClr val="2C2F34"/>
                </a:solidFill>
                <a:effectLst/>
                <a:ea typeface="Times New Roman"/>
                <a:cs typeface="Times New Roman"/>
              </a:rPr>
              <a:t>kedi, kartal, fındık, ceviz, kiraz…</a:t>
            </a:r>
            <a:br>
              <a:rPr lang="tr-TR" sz="2600" dirty="0" smtClean="0">
                <a:solidFill>
                  <a:srgbClr val="2C2F34"/>
                </a:solidFill>
                <a:effectLst/>
                <a:ea typeface="Times New Roman"/>
                <a:cs typeface="Times New Roman"/>
              </a:rPr>
            </a:br>
            <a:r>
              <a:rPr lang="tr-TR" sz="2600" b="1" dirty="0" smtClean="0">
                <a:solidFill>
                  <a:srgbClr val="2C2F34"/>
                </a:solidFill>
                <a:effectLst/>
                <a:ea typeface="Times New Roman"/>
                <a:cs typeface="Times New Roman"/>
              </a:rPr>
              <a:t>5. Kavramlar: </a:t>
            </a:r>
            <a:r>
              <a:rPr lang="tr-TR" sz="2600" dirty="0" smtClean="0">
                <a:solidFill>
                  <a:srgbClr val="2C2F34"/>
                </a:solidFill>
                <a:effectLst/>
                <a:ea typeface="Times New Roman"/>
                <a:cs typeface="Times New Roman"/>
              </a:rPr>
              <a:t>düşünce, hedef, zekâ, temenni…</a:t>
            </a:r>
            <a:br>
              <a:rPr lang="tr-TR" sz="2600" dirty="0" smtClean="0">
                <a:solidFill>
                  <a:srgbClr val="2C2F34"/>
                </a:solidFill>
                <a:effectLst/>
                <a:ea typeface="Times New Roman"/>
                <a:cs typeface="Times New Roman"/>
              </a:rPr>
            </a:br>
            <a:r>
              <a:rPr lang="tr-TR" sz="2600" b="1" dirty="0" smtClean="0">
                <a:solidFill>
                  <a:srgbClr val="2C2F34"/>
                </a:solidFill>
                <a:effectLst/>
                <a:ea typeface="Times New Roman"/>
                <a:cs typeface="Times New Roman"/>
              </a:rPr>
              <a:t>6. İş, meslek; meslek sahibi simleri: </a:t>
            </a:r>
            <a:r>
              <a:rPr lang="tr-TR" sz="2600" dirty="0" smtClean="0">
                <a:solidFill>
                  <a:srgbClr val="2C2F34"/>
                </a:solidFill>
                <a:effectLst/>
                <a:ea typeface="Times New Roman"/>
                <a:cs typeface="Times New Roman"/>
              </a:rPr>
              <a:t>öğretmenlik, öğretmen, avukat, işçi, memur, profesyonel, futbolcu…</a:t>
            </a:r>
          </a:p>
          <a:p>
            <a:pPr marL="0" indent="0" algn="just">
              <a:lnSpc>
                <a:spcPct val="170000"/>
              </a:lnSpc>
              <a:spcBef>
                <a:spcPts val="0"/>
              </a:spcBef>
              <a:buNone/>
            </a:pPr>
            <a:r>
              <a:rPr lang="tr-TR" sz="2600" b="1" dirty="0" smtClean="0">
                <a:solidFill>
                  <a:srgbClr val="2C2F34"/>
                </a:solidFill>
                <a:ea typeface="Times New Roman"/>
                <a:cs typeface="Times New Roman"/>
              </a:rPr>
              <a:t>       </a:t>
            </a:r>
            <a:r>
              <a:rPr lang="tr-TR" sz="2600" b="1" dirty="0" smtClean="0">
                <a:solidFill>
                  <a:srgbClr val="2C2F34"/>
                </a:solidFill>
                <a:effectLst/>
                <a:ea typeface="Times New Roman"/>
                <a:cs typeface="Times New Roman"/>
              </a:rPr>
              <a:t>7.Giyecek isimleri: </a:t>
            </a:r>
            <a:r>
              <a:rPr lang="tr-TR" sz="2600" dirty="0" smtClean="0">
                <a:solidFill>
                  <a:srgbClr val="2C2F34"/>
                </a:solidFill>
                <a:effectLst/>
                <a:ea typeface="Times New Roman"/>
                <a:cs typeface="Times New Roman"/>
              </a:rPr>
              <a:t>ceket, ayakkabı, gömlek, eldiven…</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endParaRPr lang="tr-TR" dirty="0"/>
          </a:p>
        </p:txBody>
      </p:sp>
    </p:spTree>
    <p:extLst>
      <p:ext uri="{BB962C8B-B14F-4D97-AF65-F5344CB8AC3E}">
        <p14:creationId xmlns:p14="http://schemas.microsoft.com/office/powerpoint/2010/main" val="2389668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0"/>
            <a:ext cx="9252520" cy="6858000"/>
          </a:xfrm>
        </p:spPr>
        <p:txBody>
          <a:bodyPr>
            <a:normAutofit fontScale="85000" lnSpcReduction="10000"/>
          </a:bodyPr>
          <a:lstStyle/>
          <a:p>
            <a:pPr marL="400050" lvl="1" indent="0">
              <a:lnSpc>
                <a:spcPct val="150000"/>
              </a:lnSpc>
              <a:spcBef>
                <a:spcPts val="0"/>
              </a:spcBef>
              <a:buNone/>
            </a:pPr>
            <a:r>
              <a:rPr lang="tr-TR" b="1" dirty="0" smtClean="0">
                <a:solidFill>
                  <a:srgbClr val="2C2F34"/>
                </a:solidFill>
                <a:effectLst/>
                <a:ea typeface="Times New Roman"/>
                <a:cs typeface="Times New Roman"/>
              </a:rPr>
              <a:t>8. Yiyecek isimleri:</a:t>
            </a:r>
            <a:r>
              <a:rPr lang="tr-TR" dirty="0" smtClean="0">
                <a:solidFill>
                  <a:srgbClr val="2C2F34"/>
                </a:solidFill>
                <a:effectLst/>
                <a:ea typeface="Times New Roman"/>
                <a:cs typeface="Times New Roman"/>
              </a:rPr>
              <a:t> elma, yemek, ekmek, biber…</a:t>
            </a:r>
            <a:br>
              <a:rPr lang="tr-TR" dirty="0" smtClean="0">
                <a:solidFill>
                  <a:srgbClr val="2C2F34"/>
                </a:solidFill>
                <a:effectLst/>
                <a:ea typeface="Times New Roman"/>
                <a:cs typeface="Times New Roman"/>
              </a:rPr>
            </a:br>
            <a:r>
              <a:rPr lang="tr-TR" b="1" dirty="0" smtClean="0">
                <a:solidFill>
                  <a:srgbClr val="2C2F34"/>
                </a:solidFill>
                <a:effectLst/>
                <a:ea typeface="Times New Roman"/>
                <a:cs typeface="Times New Roman"/>
              </a:rPr>
              <a:t>9. İçecek isimleri:</a:t>
            </a:r>
            <a:r>
              <a:rPr lang="tr-TR" dirty="0" smtClean="0">
                <a:solidFill>
                  <a:srgbClr val="2C2F34"/>
                </a:solidFill>
                <a:effectLst/>
                <a:ea typeface="Times New Roman"/>
                <a:cs typeface="Times New Roman"/>
              </a:rPr>
              <a:t> su, meşrubat, gazoz…</a:t>
            </a:r>
            <a:br>
              <a:rPr lang="tr-TR" dirty="0" smtClean="0">
                <a:solidFill>
                  <a:srgbClr val="2C2F34"/>
                </a:solidFill>
                <a:effectLst/>
                <a:ea typeface="Times New Roman"/>
                <a:cs typeface="Times New Roman"/>
              </a:rPr>
            </a:br>
            <a:r>
              <a:rPr lang="tr-TR" b="1" dirty="0" smtClean="0">
                <a:solidFill>
                  <a:srgbClr val="2C2F34"/>
                </a:solidFill>
                <a:effectLst/>
                <a:ea typeface="Times New Roman"/>
                <a:cs typeface="Times New Roman"/>
              </a:rPr>
              <a:t>10. Sayı isimleri:</a:t>
            </a:r>
            <a:r>
              <a:rPr lang="tr-TR" dirty="0" smtClean="0">
                <a:solidFill>
                  <a:srgbClr val="2C2F34"/>
                </a:solidFill>
                <a:effectLst/>
                <a:ea typeface="Times New Roman"/>
                <a:cs typeface="Times New Roman"/>
              </a:rPr>
              <a:t> on, beş yüz, bir…</a:t>
            </a:r>
            <a:br>
              <a:rPr lang="tr-TR" dirty="0" smtClean="0">
                <a:solidFill>
                  <a:srgbClr val="2C2F34"/>
                </a:solidFill>
                <a:effectLst/>
                <a:ea typeface="Times New Roman"/>
                <a:cs typeface="Times New Roman"/>
              </a:rPr>
            </a:br>
            <a:r>
              <a:rPr lang="tr-TR" b="1" dirty="0" smtClean="0">
                <a:solidFill>
                  <a:srgbClr val="2C2F34"/>
                </a:solidFill>
                <a:effectLst/>
                <a:ea typeface="Times New Roman"/>
                <a:cs typeface="Times New Roman"/>
              </a:rPr>
              <a:t>11. Renk isimleri:</a:t>
            </a:r>
            <a:r>
              <a:rPr lang="tr-TR" dirty="0" smtClean="0">
                <a:solidFill>
                  <a:srgbClr val="2C2F34"/>
                </a:solidFill>
                <a:effectLst/>
                <a:ea typeface="Times New Roman"/>
                <a:cs typeface="Times New Roman"/>
              </a:rPr>
              <a:t> sarı, kıpkırmızı, mor…</a:t>
            </a:r>
            <a:br>
              <a:rPr lang="tr-TR" dirty="0" smtClean="0">
                <a:solidFill>
                  <a:srgbClr val="2C2F34"/>
                </a:solidFill>
                <a:effectLst/>
                <a:ea typeface="Times New Roman"/>
                <a:cs typeface="Times New Roman"/>
              </a:rPr>
            </a:br>
            <a:r>
              <a:rPr lang="tr-TR" b="1" dirty="0" smtClean="0">
                <a:solidFill>
                  <a:srgbClr val="2C2F34"/>
                </a:solidFill>
                <a:effectLst/>
                <a:ea typeface="Times New Roman"/>
                <a:cs typeface="Times New Roman"/>
              </a:rPr>
              <a:t>12. Nitelik isimleri:</a:t>
            </a:r>
            <a:r>
              <a:rPr lang="tr-TR" dirty="0" smtClean="0">
                <a:solidFill>
                  <a:srgbClr val="2C2F34"/>
                </a:solidFill>
                <a:effectLst/>
                <a:ea typeface="Times New Roman"/>
                <a:cs typeface="Times New Roman"/>
              </a:rPr>
              <a:t> büyük, kocaman, dairesel…</a:t>
            </a:r>
            <a:br>
              <a:rPr lang="tr-TR" dirty="0" smtClean="0">
                <a:solidFill>
                  <a:srgbClr val="2C2F34"/>
                </a:solidFill>
                <a:effectLst/>
                <a:ea typeface="Times New Roman"/>
                <a:cs typeface="Times New Roman"/>
              </a:rPr>
            </a:br>
            <a:r>
              <a:rPr lang="tr-TR" b="1" dirty="0" smtClean="0">
                <a:solidFill>
                  <a:srgbClr val="2C2F34"/>
                </a:solidFill>
                <a:effectLst/>
                <a:ea typeface="Times New Roman"/>
                <a:cs typeface="Times New Roman"/>
              </a:rPr>
              <a:t>13. Zaman isimleri:</a:t>
            </a:r>
            <a:r>
              <a:rPr lang="tr-TR" dirty="0" smtClean="0">
                <a:solidFill>
                  <a:srgbClr val="2C2F34"/>
                </a:solidFill>
                <a:effectLst/>
                <a:ea typeface="Times New Roman"/>
                <a:cs typeface="Times New Roman"/>
              </a:rPr>
              <a:t> ay, saat, dakika, yıl…</a:t>
            </a:r>
            <a:br>
              <a:rPr lang="tr-TR" dirty="0" smtClean="0">
                <a:solidFill>
                  <a:srgbClr val="2C2F34"/>
                </a:solidFill>
                <a:effectLst/>
                <a:ea typeface="Times New Roman"/>
                <a:cs typeface="Times New Roman"/>
              </a:rPr>
            </a:br>
            <a:r>
              <a:rPr lang="tr-TR" b="1" dirty="0" smtClean="0">
                <a:solidFill>
                  <a:srgbClr val="2C2F34"/>
                </a:solidFill>
                <a:effectLst/>
                <a:ea typeface="Times New Roman"/>
                <a:cs typeface="Times New Roman"/>
              </a:rPr>
              <a:t>14. Soru Kelimeleri: </a:t>
            </a:r>
            <a:r>
              <a:rPr lang="tr-TR" dirty="0" smtClean="0">
                <a:solidFill>
                  <a:srgbClr val="2C2F34"/>
                </a:solidFill>
                <a:effectLst/>
                <a:ea typeface="Times New Roman"/>
                <a:cs typeface="Times New Roman"/>
              </a:rPr>
              <a:t>ne, kim, hangi…</a:t>
            </a:r>
            <a:endParaRPr lang="tr-TR" sz="2000" dirty="0">
              <a:ea typeface="Calibri"/>
              <a:cs typeface="Times New Roman"/>
            </a:endParaRPr>
          </a:p>
          <a:p>
            <a:pPr marL="0" indent="0">
              <a:lnSpc>
                <a:spcPct val="150000"/>
              </a:lnSpc>
              <a:spcBef>
                <a:spcPts val="0"/>
              </a:spcBef>
              <a:buNone/>
            </a:pPr>
            <a:r>
              <a:rPr lang="tr-TR" b="1" dirty="0" smtClean="0">
                <a:solidFill>
                  <a:srgbClr val="2C2F34"/>
                </a:solidFill>
                <a:effectLst/>
                <a:ea typeface="Times New Roman"/>
                <a:cs typeface="Times New Roman"/>
              </a:rPr>
              <a:t>	Bazı cins isimlerin özel isim olarak kullanıldığı görülür:</a:t>
            </a:r>
            <a:endParaRPr lang="tr-TR" sz="24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tırmık: bir ziraat aleti.</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Tırmık: bir kedinin özel adı</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ozan: şair</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Ozan: erkek ismi</a:t>
            </a:r>
            <a:endParaRPr lang="tr-TR" sz="2000" dirty="0">
              <a:ea typeface="Calibri"/>
              <a:cs typeface="Times New Roman"/>
            </a:endParaRPr>
          </a:p>
          <a:p>
            <a:endParaRPr lang="tr-TR" dirty="0"/>
          </a:p>
        </p:txBody>
      </p:sp>
    </p:spTree>
    <p:extLst>
      <p:ext uri="{BB962C8B-B14F-4D97-AF65-F5344CB8AC3E}">
        <p14:creationId xmlns:p14="http://schemas.microsoft.com/office/powerpoint/2010/main" val="247720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b="1" dirty="0" smtClean="0">
                <a:solidFill>
                  <a:srgbClr val="FF0000"/>
                </a:solidFill>
                <a:effectLst/>
                <a:latin typeface="Roboto Condensed"/>
                <a:ea typeface="Times New Roman"/>
                <a:cs typeface="Times New Roman"/>
              </a:rPr>
              <a:t>B. MADDELERİNE GÖRE İSİMLER</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764704"/>
            <a:ext cx="9036496" cy="6093296"/>
          </a:xfrm>
        </p:spPr>
        <p:txBody>
          <a:bodyPr>
            <a:normAutofit fontScale="55000" lnSpcReduction="20000"/>
          </a:bodyPr>
          <a:lstStyle/>
          <a:p>
            <a:pPr algn="just">
              <a:lnSpc>
                <a:spcPct val="170000"/>
              </a:lnSpc>
              <a:spcBef>
                <a:spcPts val="0"/>
              </a:spcBef>
            </a:pPr>
            <a:r>
              <a:rPr lang="tr-TR" dirty="0" smtClean="0">
                <a:solidFill>
                  <a:srgbClr val="2C2F34"/>
                </a:solidFill>
                <a:effectLst/>
                <a:latin typeface="Roboto Condensed"/>
                <a:ea typeface="Times New Roman"/>
                <a:cs typeface="Times New Roman"/>
              </a:rPr>
              <a:t>İsimler, karşıladıkları varlıkların beş duyu organından herhangi biriyle algılanıp algılanamamasına göre ikiye ayrılırlar.</a:t>
            </a:r>
            <a:endParaRPr lang="tr-TR" sz="2400" dirty="0">
              <a:ea typeface="Calibri"/>
              <a:cs typeface="Times New Roman"/>
            </a:endParaRPr>
          </a:p>
          <a:p>
            <a:pPr marL="0" indent="0" algn="just">
              <a:lnSpc>
                <a:spcPct val="170000"/>
              </a:lnSpc>
              <a:spcBef>
                <a:spcPts val="0"/>
              </a:spcBef>
              <a:buNone/>
            </a:pPr>
            <a:r>
              <a:rPr lang="tr-TR" sz="2800" b="1" dirty="0" smtClean="0">
                <a:solidFill>
                  <a:srgbClr val="FF0000"/>
                </a:solidFill>
                <a:effectLst/>
                <a:latin typeface="Roboto Condensed"/>
                <a:ea typeface="Times New Roman"/>
                <a:cs typeface="Times New Roman"/>
              </a:rPr>
              <a:t>1. Somut İsim:</a:t>
            </a:r>
            <a:endParaRPr lang="tr-TR" sz="2400" dirty="0">
              <a:solidFill>
                <a:srgbClr val="FF0000"/>
              </a:solidFill>
              <a:ea typeface="Calibri"/>
              <a:cs typeface="Times New Roman"/>
            </a:endParaRPr>
          </a:p>
          <a:p>
            <a:pPr algn="just">
              <a:lnSpc>
                <a:spcPct val="170000"/>
              </a:lnSpc>
              <a:spcBef>
                <a:spcPts val="0"/>
              </a:spcBef>
            </a:pPr>
            <a:r>
              <a:rPr lang="tr-TR" dirty="0" smtClean="0">
                <a:solidFill>
                  <a:srgbClr val="2C2F34"/>
                </a:solidFill>
                <a:effectLst/>
                <a:latin typeface="Roboto Condensed"/>
                <a:ea typeface="Times New Roman"/>
                <a:cs typeface="Times New Roman"/>
              </a:rPr>
              <a:t>Beş duyudan herhangi biriyle algılayabildiğimiz, kavrayabildiğimiz varlık ve kavramların isimleridir. Yani somut varlıkları karşılayan isimlere somut isimler denir. Bu isimler, herkes tarafından görülen, bilinen, hissedilen, cismi olan, varlığı kişiden kişiye değişmeyen varlıkları karşılarlar.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su, toprak, ağaç, ses, televizyon, rüzgâr, sarı, mavi, duman, koku…</a:t>
            </a:r>
            <a:endParaRPr lang="tr-TR" sz="2400" dirty="0">
              <a:ea typeface="Calibri"/>
              <a:cs typeface="Times New Roman"/>
            </a:endParaRPr>
          </a:p>
          <a:p>
            <a:pPr marL="0" indent="0" algn="just">
              <a:lnSpc>
                <a:spcPct val="170000"/>
              </a:lnSpc>
              <a:spcBef>
                <a:spcPts val="0"/>
              </a:spcBef>
              <a:buNone/>
            </a:pPr>
            <a:r>
              <a:rPr lang="tr-TR" sz="2800" b="1" dirty="0" smtClean="0">
                <a:solidFill>
                  <a:srgbClr val="FF0000"/>
                </a:solidFill>
                <a:effectLst/>
                <a:latin typeface="Roboto Condensed"/>
                <a:ea typeface="Times New Roman"/>
                <a:cs typeface="Times New Roman"/>
              </a:rPr>
              <a:t>2. Soyut İsim:</a:t>
            </a:r>
            <a:endParaRPr lang="tr-TR" sz="2400" dirty="0">
              <a:solidFill>
                <a:srgbClr val="FF0000"/>
              </a:solidFill>
              <a:ea typeface="Calibri"/>
              <a:cs typeface="Times New Roman"/>
            </a:endParaRPr>
          </a:p>
          <a:p>
            <a:pPr algn="just">
              <a:lnSpc>
                <a:spcPct val="170000"/>
              </a:lnSpc>
              <a:spcBef>
                <a:spcPts val="0"/>
              </a:spcBef>
            </a:pPr>
            <a:r>
              <a:rPr lang="tr-TR" dirty="0" smtClean="0">
                <a:solidFill>
                  <a:srgbClr val="2C2F34"/>
                </a:solidFill>
                <a:effectLst/>
                <a:latin typeface="Roboto Condensed"/>
                <a:ea typeface="Times New Roman"/>
                <a:cs typeface="Times New Roman"/>
              </a:rPr>
              <a:t>Beş duyudan herhangi biriyle algılanamayan, madde hâlinde bulunmayan ve zihnimizle kavradığımız veya var olduğuna (akla, ruha, sezgiye, inanca bağlı olarak) inandığımız varlıkların isimleridir.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sevinç, şüphe, tezat, Allah, cesaret, keder, korku, aşk, melek, ruh, şeytan…</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093273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004" y="-459432"/>
            <a:ext cx="9144000" cy="2160240"/>
          </a:xfrm>
        </p:spPr>
        <p:txBody>
          <a:bodyPr>
            <a:normAutofit/>
          </a:bodyPr>
          <a:lstStyle/>
          <a:p>
            <a:r>
              <a:rPr lang="tr-TR" sz="3200" b="1" dirty="0" smtClean="0">
                <a:solidFill>
                  <a:srgbClr val="FF0000"/>
                </a:solidFill>
                <a:effectLst/>
                <a:latin typeface="Roboto Condensed"/>
                <a:ea typeface="Times New Roman"/>
                <a:cs typeface="Times New Roman"/>
              </a:rPr>
              <a:t>C. VARLIKLARIN SAYILARINA GÖRE </a:t>
            </a:r>
            <a:r>
              <a:rPr lang="tr-TR" sz="3200" b="1" dirty="0" smtClean="0">
                <a:solidFill>
                  <a:srgbClr val="FF0000"/>
                </a:solidFill>
                <a:effectLst/>
                <a:ea typeface="Times New Roman"/>
                <a:cs typeface="Times New Roman"/>
              </a:rPr>
              <a:t>İSİMLER</a:t>
            </a:r>
            <a:r>
              <a:rPr lang="tr-TR" sz="2800" dirty="0" smtClean="0">
                <a:solidFill>
                  <a:srgbClr val="FF0000"/>
                </a:solidFill>
                <a:ea typeface="Calibri"/>
                <a:cs typeface="Times New Roman"/>
              </a:rPr>
              <a:t/>
            </a:r>
            <a:br>
              <a:rPr lang="tr-TR" sz="2800" dirty="0" smtClean="0">
                <a:solidFill>
                  <a:srgbClr val="FF0000"/>
                </a:solidFill>
                <a:ea typeface="Calibri"/>
                <a:cs typeface="Times New Roman"/>
              </a:rPr>
            </a:br>
            <a:endParaRPr lang="tr-TR" sz="3200" dirty="0">
              <a:solidFill>
                <a:srgbClr val="FF0000"/>
              </a:solidFill>
            </a:endParaRPr>
          </a:p>
        </p:txBody>
      </p:sp>
      <p:sp>
        <p:nvSpPr>
          <p:cNvPr id="3" name="İçerik Yer Tutucusu 2"/>
          <p:cNvSpPr>
            <a:spLocks noGrp="1"/>
          </p:cNvSpPr>
          <p:nvPr>
            <p:ph idx="1"/>
          </p:nvPr>
        </p:nvSpPr>
        <p:spPr>
          <a:xfrm>
            <a:off x="0" y="548680"/>
            <a:ext cx="9144000" cy="6309320"/>
          </a:xfrm>
        </p:spPr>
        <p:txBody>
          <a:bodyPr>
            <a:normAutofit fontScale="85000" lnSpcReduction="20000"/>
          </a:bodyPr>
          <a:lstStyle/>
          <a:p>
            <a:pPr>
              <a:lnSpc>
                <a:spcPct val="150000"/>
              </a:lnSpc>
              <a:spcBef>
                <a:spcPts val="0"/>
              </a:spcBef>
            </a:pPr>
            <a:r>
              <a:rPr lang="tr-TR" sz="2800" b="1" dirty="0" smtClean="0">
                <a:solidFill>
                  <a:srgbClr val="FF0000"/>
                </a:solidFill>
                <a:effectLst/>
                <a:latin typeface="Roboto Condensed"/>
                <a:ea typeface="Times New Roman"/>
                <a:cs typeface="Times New Roman"/>
              </a:rPr>
              <a:t>1. Tekil isim</a:t>
            </a:r>
            <a:r>
              <a:rPr lang="tr-TR" sz="2800" b="1" dirty="0" smtClean="0">
                <a:solidFill>
                  <a:srgbClr val="FFFFFF"/>
                </a:solidFill>
                <a:effectLst/>
                <a:latin typeface="Roboto Condensed"/>
                <a:ea typeface="Times New Roman"/>
                <a:cs typeface="Times New Roman"/>
              </a:rPr>
              <a:t>:</a:t>
            </a:r>
            <a:endParaRPr lang="tr-TR" sz="2400" dirty="0">
              <a:ea typeface="Calibri"/>
              <a:cs typeface="Times New Roman"/>
            </a:endParaRPr>
          </a:p>
          <a:p>
            <a:pPr>
              <a:lnSpc>
                <a:spcPct val="150000"/>
              </a:lnSpc>
              <a:spcBef>
                <a:spcPts val="0"/>
              </a:spcBef>
            </a:pPr>
            <a:endParaRPr lang="tr-TR" dirty="0" smtClean="0">
              <a:solidFill>
                <a:srgbClr val="2C2F34"/>
              </a:solidFill>
              <a:effectLst/>
              <a:latin typeface="Roboto Condensed"/>
              <a:ea typeface="Times New Roman"/>
              <a:cs typeface="Times New Roman"/>
            </a:endParaRPr>
          </a:p>
          <a:p>
            <a:pPr marL="0" indent="0">
              <a:lnSpc>
                <a:spcPct val="150000"/>
              </a:lnSpc>
              <a:spcBef>
                <a:spcPts val="0"/>
              </a:spcBef>
              <a:buNone/>
            </a:pPr>
            <a:r>
              <a:rPr lang="tr-TR" dirty="0">
                <a:solidFill>
                  <a:srgbClr val="2C2F34"/>
                </a:solidFill>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Tek varlığı belirten ve karşılayan, yapıca tekil olan (topluluk isimleri hariç) kelimelerdir. kendi, ben, çocuk, kalem, defter…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Not:</a:t>
            </a:r>
            <a:r>
              <a:rPr lang="tr-TR" dirty="0" smtClean="0">
                <a:solidFill>
                  <a:srgbClr val="2C2F34"/>
                </a:solidFill>
                <a:effectLst/>
                <a:latin typeface="Roboto Condensed"/>
                <a:ea typeface="Times New Roman"/>
                <a:cs typeface="Times New Roman"/>
              </a:rPr>
              <a:t> Tür adı olan her kelime, o türden tek varlığı anlattığı gibi; biçimce çoğullanmadığı hâlde o türün tümünü ya da bir bölümünü de anlatabilir. Bu durumda da tekil sayılırlar.</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İnsan, düşünen, konuşan bir varlıktır. (bütün insanlar)</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Çiçek, susuzluktan kurumuş. (herhangi bir çiçek)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91374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2. Çoğul isim:</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p>
        </p:txBody>
      </p:sp>
      <p:sp>
        <p:nvSpPr>
          <p:cNvPr id="3" name="İçerik Yer Tutucusu 2"/>
          <p:cNvSpPr>
            <a:spLocks noGrp="1"/>
          </p:cNvSpPr>
          <p:nvPr>
            <p:ph idx="1"/>
          </p:nvPr>
        </p:nvSpPr>
        <p:spPr/>
        <p:txBody>
          <a:bodyPr>
            <a:normAutofit fontScale="55000" lnSpcReduction="20000"/>
          </a:bodyPr>
          <a:lstStyle/>
          <a:p>
            <a:pPr marL="0" indent="0">
              <a:lnSpc>
                <a:spcPct val="150000"/>
              </a:lnSpc>
              <a:spcBef>
                <a:spcPts val="0"/>
              </a:spcBef>
              <a:buNone/>
            </a:pPr>
            <a:r>
              <a:rPr lang="tr-TR" dirty="0" smtClean="0">
                <a:solidFill>
                  <a:srgbClr val="2C2F34"/>
                </a:solidFill>
                <a:effectLst/>
                <a:latin typeface="Roboto Condensed"/>
                <a:ea typeface="Times New Roman"/>
                <a:cs typeface="Times New Roman"/>
              </a:rPr>
              <a:t>	Yapısında, anlamında birden çok varlığı barındıran, çokluk eki almış isimlerdir. Cins isimlerinin çoğulu yapılır.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a:solidFill>
                  <a:srgbClr val="2C2F34"/>
                </a:solidFill>
                <a:latin typeface="Roboto Condensed"/>
                <a:ea typeface="Times New Roman"/>
                <a:cs typeface="Times New Roman"/>
              </a:rPr>
              <a:t>	</a:t>
            </a:r>
            <a:r>
              <a:rPr lang="tr-TR" dirty="0" smtClean="0">
                <a:solidFill>
                  <a:srgbClr val="2C2F34"/>
                </a:solidFill>
                <a:latin typeface="Roboto Condensed"/>
                <a:ea typeface="Times New Roman"/>
                <a:cs typeface="Times New Roman"/>
              </a:rPr>
              <a:t>-</a:t>
            </a:r>
            <a:r>
              <a:rPr lang="tr-TR" dirty="0" smtClean="0">
                <a:solidFill>
                  <a:srgbClr val="2C2F34"/>
                </a:solidFill>
                <a:effectLst/>
                <a:latin typeface="Roboto Condensed"/>
                <a:ea typeface="Times New Roman"/>
                <a:cs typeface="Times New Roman"/>
              </a:rPr>
              <a:t>onlar, evler, fikirler, merkezler, dünyalar, kuşlar, böcekler, kelebekler, arılar…</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Not:</a:t>
            </a:r>
            <a:r>
              <a:rPr lang="tr-TR" dirty="0" smtClean="0">
                <a:solidFill>
                  <a:srgbClr val="2C2F34"/>
                </a:solidFill>
                <a:effectLst/>
                <a:latin typeface="Roboto Condensed"/>
                <a:ea typeface="Times New Roman"/>
                <a:cs typeface="Times New Roman"/>
              </a:rPr>
              <a:t> Şekil yönüyle çoğul olmadığı, çokluk eki almadığı hâlde anlamca çoğul olan kelimeler vardır.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latin typeface="Roboto Condensed"/>
                <a:ea typeface="Times New Roman"/>
                <a:cs typeface="Times New Roman"/>
              </a:rPr>
              <a:t>	Seçmen</a:t>
            </a:r>
            <a:r>
              <a:rPr lang="tr-TR" dirty="0" smtClean="0">
                <a:solidFill>
                  <a:srgbClr val="2C2F34"/>
                </a:solidFill>
                <a:effectLst/>
                <a:latin typeface="Roboto Condensed"/>
                <a:ea typeface="Times New Roman"/>
                <a:cs typeface="Times New Roman"/>
              </a:rPr>
              <a:t>, tercihini yarın ortaya koyacak.</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latin typeface="Roboto Condensed"/>
                <a:ea typeface="Times New Roman"/>
                <a:cs typeface="Times New Roman"/>
              </a:rPr>
              <a:t>	Asker</a:t>
            </a:r>
            <a:r>
              <a:rPr lang="tr-TR" dirty="0" smtClean="0">
                <a:solidFill>
                  <a:srgbClr val="2C2F34"/>
                </a:solidFill>
                <a:effectLst/>
                <a:latin typeface="Roboto Condensed"/>
                <a:ea typeface="Times New Roman"/>
                <a:cs typeface="Times New Roman"/>
              </a:rPr>
              <a:t>, sınırları bekliyor.</a:t>
            </a:r>
            <a:endParaRPr lang="tr-TR" sz="2400" dirty="0">
              <a:ea typeface="Calibri"/>
              <a:cs typeface="Times New Roman"/>
            </a:endParaRPr>
          </a:p>
          <a:p>
            <a:pPr marL="0" indent="0">
              <a:lnSpc>
                <a:spcPct val="150000"/>
              </a:lnSpc>
              <a:spcBef>
                <a:spcPts val="0"/>
              </a:spcBef>
              <a:buNone/>
            </a:pPr>
            <a:r>
              <a:rPr lang="tr-TR" dirty="0" smtClean="0">
                <a:solidFill>
                  <a:srgbClr val="2C2F34"/>
                </a:solidFill>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Genç yaşta </a:t>
            </a:r>
            <a:r>
              <a:rPr lang="tr-TR" b="1" dirty="0" smtClean="0">
                <a:solidFill>
                  <a:srgbClr val="2C2F34"/>
                </a:solidFill>
                <a:effectLst/>
                <a:latin typeface="Roboto Condensed"/>
                <a:ea typeface="Times New Roman"/>
                <a:cs typeface="Times New Roman"/>
              </a:rPr>
              <a:t>saç</a:t>
            </a:r>
            <a:r>
              <a:rPr lang="tr-TR" dirty="0" smtClean="0">
                <a:solidFill>
                  <a:srgbClr val="2C2F34"/>
                </a:solidFill>
                <a:effectLst/>
                <a:latin typeface="Roboto Condensed"/>
                <a:ea typeface="Times New Roman"/>
                <a:cs typeface="Times New Roman"/>
              </a:rPr>
              <a:t>ı dökülmüş</a:t>
            </a:r>
          </a:p>
          <a:p>
            <a:pPr marL="0" indent="0">
              <a:lnSpc>
                <a:spcPct val="170000"/>
              </a:lnSpc>
              <a:spcBef>
                <a:spcPts val="0"/>
              </a:spcBef>
              <a:spcAft>
                <a:spcPts val="0"/>
              </a:spcAft>
              <a:buNone/>
            </a:pPr>
            <a:r>
              <a:rPr lang="tr-TR" dirty="0" smtClean="0">
                <a:solidFill>
                  <a:srgbClr val="2C2F34"/>
                </a:solidFill>
                <a:effectLst/>
                <a:latin typeface="Roboto Condensed"/>
                <a:ea typeface="Times New Roman"/>
                <a:cs typeface="Times New Roman"/>
              </a:rPr>
              <a:t>	Bu cümlelerde seçmen, asker ve saç kelimeleri tekil oldukları hâlde anlamca çokluk bildirmektedirler. </a:t>
            </a:r>
            <a:r>
              <a:rPr lang="tr-TR" u="sng" dirty="0" smtClean="0">
                <a:solidFill>
                  <a:srgbClr val="2C2F34"/>
                </a:solidFill>
                <a:effectLst/>
                <a:latin typeface="Roboto Condensed"/>
                <a:ea typeface="Times New Roman"/>
                <a:cs typeface="Times New Roman"/>
              </a:rPr>
              <a:t>Bunlar, topluluk isimleri değildir.</a:t>
            </a:r>
            <a:endParaRPr lang="tr-TR" sz="2400" dirty="0">
              <a:ea typeface="Calibri"/>
              <a:cs typeface="Times New Roman"/>
            </a:endParaRPr>
          </a:p>
          <a:p>
            <a:pPr marL="0" indent="0">
              <a:lnSpc>
                <a:spcPct val="150000"/>
              </a:lnSpc>
              <a:spcBef>
                <a:spcPts val="0"/>
              </a:spcBef>
              <a:buNone/>
            </a:pPr>
            <a:endParaRPr lang="tr-TR" dirty="0"/>
          </a:p>
        </p:txBody>
      </p:sp>
    </p:spTree>
    <p:extLst>
      <p:ext uri="{BB962C8B-B14F-4D97-AF65-F5344CB8AC3E}">
        <p14:creationId xmlns:p14="http://schemas.microsoft.com/office/powerpoint/2010/main" val="4211277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50000"/>
              </a:lnSpc>
              <a:spcBef>
                <a:spcPts val="0"/>
              </a:spcBef>
              <a:buNone/>
            </a:pPr>
            <a:r>
              <a:rPr lang="tr-TR" sz="2800" b="1" dirty="0" smtClean="0">
                <a:solidFill>
                  <a:srgbClr val="2C2F34"/>
                </a:solidFill>
                <a:effectLst/>
                <a:ea typeface="Times New Roman"/>
                <a:cs typeface="Times New Roman"/>
              </a:rPr>
              <a:t>	Not: Bazı durumlarda özel isimlere de çoğul eki getirilir.</a:t>
            </a:r>
            <a:endParaRPr lang="tr-TR" sz="2800" dirty="0">
              <a:ea typeface="Calibri"/>
              <a:cs typeface="Times New Roman"/>
            </a:endParaRPr>
          </a:p>
          <a:p>
            <a:pPr marL="0" indent="0" algn="just">
              <a:lnSpc>
                <a:spcPct val="150000"/>
              </a:lnSpc>
              <a:spcBef>
                <a:spcPts val="0"/>
              </a:spcBef>
              <a:buNone/>
            </a:pPr>
            <a:r>
              <a:rPr lang="tr-TR" sz="2800" dirty="0" smtClean="0">
                <a:solidFill>
                  <a:srgbClr val="2C2F34"/>
                </a:solidFill>
                <a:effectLst/>
                <a:ea typeface="Times New Roman"/>
                <a:cs typeface="Times New Roman"/>
              </a:rPr>
              <a:t>	Çokluk eki </a:t>
            </a:r>
            <a:r>
              <a:rPr lang="tr-TR" sz="2800" b="1" dirty="0" smtClean="0">
                <a:solidFill>
                  <a:srgbClr val="2C2F34"/>
                </a:solidFill>
                <a:effectLst/>
                <a:ea typeface="Times New Roman"/>
                <a:cs typeface="Times New Roman"/>
              </a:rPr>
              <a:t>-lar/ler</a:t>
            </a:r>
            <a:r>
              <a:rPr lang="tr-TR" sz="2800" dirty="0" smtClean="0">
                <a:solidFill>
                  <a:srgbClr val="2C2F34"/>
                </a:solidFill>
                <a:effectLst/>
                <a:ea typeface="Times New Roman"/>
                <a:cs typeface="Times New Roman"/>
              </a:rPr>
              <a:t> eklendiği kelimeye şu anlamları katar:</a:t>
            </a:r>
            <a:endParaRPr lang="tr-TR" sz="2800" dirty="0">
              <a:ea typeface="Calibri"/>
              <a:cs typeface="Times New Roman"/>
            </a:endParaRPr>
          </a:p>
          <a:p>
            <a:pPr marL="0" indent="0" algn="just">
              <a:lnSpc>
                <a:spcPct val="150000"/>
              </a:lnSpc>
              <a:spcBef>
                <a:spcPts val="0"/>
              </a:spcBef>
              <a:buNone/>
            </a:pPr>
            <a:r>
              <a:rPr lang="tr-TR" sz="2800" b="1" dirty="0" smtClean="0">
                <a:solidFill>
                  <a:srgbClr val="2C2F34"/>
                </a:solidFill>
                <a:effectLst/>
                <a:ea typeface="Times New Roman"/>
                <a:cs typeface="Times New Roman"/>
              </a:rPr>
              <a:t>	a) Aile anlamı katar;</a:t>
            </a:r>
            <a:r>
              <a:rPr lang="tr-TR" sz="2800" dirty="0" smtClean="0">
                <a:solidFill>
                  <a:srgbClr val="2C2F34"/>
                </a:solidFill>
                <a:effectLst/>
                <a:ea typeface="Times New Roman"/>
                <a:cs typeface="Times New Roman"/>
              </a:rPr>
              <a:t> </a:t>
            </a:r>
            <a:r>
              <a:rPr lang="tr-TR" sz="2800" b="1" dirty="0" smtClean="0">
                <a:solidFill>
                  <a:srgbClr val="2C2F34"/>
                </a:solidFill>
                <a:effectLst/>
                <a:ea typeface="Times New Roman"/>
                <a:cs typeface="Times New Roman"/>
              </a:rPr>
              <a:t>-gil</a:t>
            </a:r>
            <a:r>
              <a:rPr lang="tr-TR" sz="2800" dirty="0" smtClean="0">
                <a:solidFill>
                  <a:srgbClr val="2C2F34"/>
                </a:solidFill>
                <a:effectLst/>
                <a:ea typeface="Times New Roman"/>
                <a:cs typeface="Times New Roman"/>
              </a:rPr>
              <a:t> ekinin yerine kullanılır, yapım eki görevinde olduğu için ayrılmadan yazılır.</a:t>
            </a:r>
            <a:endParaRPr lang="tr-TR" sz="2800" dirty="0">
              <a:ea typeface="Calibri"/>
              <a:cs typeface="Times New Roman"/>
            </a:endParaRPr>
          </a:p>
          <a:p>
            <a:pPr lvl="1" algn="just">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Yarın Ahmetlere gideceğiz.</a:t>
            </a:r>
            <a:endParaRPr lang="tr-TR" dirty="0">
              <a:ea typeface="Calibri"/>
              <a:cs typeface="Times New Roman"/>
            </a:endParaRPr>
          </a:p>
          <a:p>
            <a:pPr lvl="1" algn="just">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İzmir’e, amcamlara/dedemlere/teyzemlere gideceğiz. </a:t>
            </a:r>
          </a:p>
          <a:p>
            <a:pPr marL="457200" lvl="1"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(burada özel isme getirilmemiş.)</a:t>
            </a:r>
            <a:endParaRPr lang="tr-TR" dirty="0">
              <a:ea typeface="Calibri"/>
              <a:cs typeface="Times New Roman"/>
            </a:endParaRPr>
          </a:p>
          <a:p>
            <a:pPr lvl="1" algn="just">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Aliler bize gelecekler.</a:t>
            </a:r>
            <a:endParaRPr lang="tr-TR" dirty="0">
              <a:ea typeface="Calibri"/>
              <a:cs typeface="Times New Roman"/>
            </a:endParaRPr>
          </a:p>
          <a:p>
            <a:pPr lvl="1"/>
            <a:endParaRPr lang="tr-TR" dirty="0"/>
          </a:p>
        </p:txBody>
      </p:sp>
    </p:spTree>
    <p:extLst>
      <p:ext uri="{BB962C8B-B14F-4D97-AF65-F5344CB8AC3E}">
        <p14:creationId xmlns:p14="http://schemas.microsoft.com/office/powerpoint/2010/main" val="3858246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5722"/>
            <a:ext cx="9144000" cy="6832278"/>
          </a:xfrm>
        </p:spPr>
        <p:txBody>
          <a:bodyPr>
            <a:normAutofit/>
          </a:bodyPr>
          <a:lstStyle/>
          <a:p>
            <a:pPr marL="0" indent="0">
              <a:lnSpc>
                <a:spcPct val="150000"/>
              </a:lnSpc>
              <a:spcBef>
                <a:spcPts val="0"/>
              </a:spcBef>
              <a:buNone/>
            </a:pPr>
            <a:r>
              <a:rPr lang="tr-TR" sz="2400" b="1" dirty="0" smtClean="0">
                <a:solidFill>
                  <a:srgbClr val="2C2F34"/>
                </a:solidFill>
                <a:effectLst/>
                <a:ea typeface="Times New Roman"/>
                <a:cs typeface="Times New Roman"/>
              </a:rPr>
              <a:t>b) Benzerleri anlamı katar, kesme işaretiyle ayırarak yazılır:</a:t>
            </a:r>
            <a:endParaRPr lang="tr-TR" sz="2400" dirty="0">
              <a:ea typeface="Calibri"/>
              <a:cs typeface="Times New Roman"/>
            </a:endParaRPr>
          </a:p>
          <a:p>
            <a:pPr lvl="1">
              <a:lnSpc>
                <a:spcPct val="150000"/>
              </a:lnSpc>
              <a:spcBef>
                <a:spcPts val="0"/>
              </a:spcBef>
              <a:buSzPts val="1000"/>
              <a:buFont typeface="Symbol"/>
              <a:buChar char=""/>
              <a:tabLst>
                <a:tab pos="457200" algn="l"/>
              </a:tabLst>
            </a:pPr>
            <a:r>
              <a:rPr lang="tr-TR" sz="2400" dirty="0" smtClean="0">
                <a:solidFill>
                  <a:srgbClr val="2C2F34"/>
                </a:solidFill>
                <a:effectLst/>
                <a:ea typeface="Times New Roman"/>
                <a:cs typeface="Times New Roman"/>
              </a:rPr>
              <a:t>Bu millet nice Fatih’ler, Kemal’ler yetiştirecektir.</a:t>
            </a:r>
            <a:endParaRPr lang="tr-TR" sz="2400" dirty="0">
              <a:ea typeface="Calibri"/>
              <a:cs typeface="Times New Roman"/>
            </a:endParaRPr>
          </a:p>
          <a:p>
            <a:pPr lvl="1">
              <a:lnSpc>
                <a:spcPct val="150000"/>
              </a:lnSpc>
              <a:spcBef>
                <a:spcPts val="0"/>
              </a:spcBef>
              <a:buSzPts val="1000"/>
              <a:buFont typeface="Symbol"/>
              <a:buChar char=""/>
              <a:tabLst>
                <a:tab pos="457200" algn="l"/>
              </a:tabLst>
            </a:pPr>
            <a:r>
              <a:rPr lang="tr-TR" sz="2400" dirty="0" smtClean="0">
                <a:solidFill>
                  <a:srgbClr val="2C2F34"/>
                </a:solidFill>
                <a:effectLst/>
                <a:ea typeface="Times New Roman"/>
                <a:cs typeface="Times New Roman"/>
              </a:rPr>
              <a:t>Bu topraklarda ne Çaldıran’lar, ne Ridaniye’ler yaşandı.</a:t>
            </a:r>
            <a:endParaRPr lang="tr-TR" sz="2400" dirty="0">
              <a:ea typeface="Calibri"/>
              <a:cs typeface="Times New Roman"/>
            </a:endParaRPr>
          </a:p>
          <a:p>
            <a:pPr marL="0" indent="0">
              <a:lnSpc>
                <a:spcPct val="150000"/>
              </a:lnSpc>
              <a:spcBef>
                <a:spcPts val="0"/>
              </a:spcBef>
              <a:buNone/>
            </a:pPr>
            <a:r>
              <a:rPr lang="tr-TR" sz="2400" b="1" dirty="0" smtClean="0">
                <a:solidFill>
                  <a:srgbClr val="2C2F34"/>
                </a:solidFill>
                <a:effectLst/>
                <a:ea typeface="Times New Roman"/>
                <a:cs typeface="Times New Roman"/>
              </a:rPr>
              <a:t>c) Aynı ismi taşıyanları belirtir:</a:t>
            </a:r>
            <a:endParaRPr lang="tr-TR" sz="2400" dirty="0">
              <a:ea typeface="Calibri"/>
              <a:cs typeface="Times New Roman"/>
            </a:endParaRPr>
          </a:p>
          <a:p>
            <a:pPr lvl="1">
              <a:lnSpc>
                <a:spcPct val="150000"/>
              </a:lnSpc>
              <a:spcBef>
                <a:spcPts val="0"/>
              </a:spcBef>
              <a:buSzPts val="1000"/>
              <a:buFont typeface="Symbol"/>
              <a:buChar char=""/>
              <a:tabLst>
                <a:tab pos="457200" algn="l"/>
              </a:tabLst>
            </a:pPr>
            <a:r>
              <a:rPr lang="tr-TR" sz="2400" dirty="0" smtClean="0">
                <a:solidFill>
                  <a:srgbClr val="2C2F34"/>
                </a:solidFill>
                <a:effectLst/>
                <a:ea typeface="Times New Roman"/>
                <a:cs typeface="Times New Roman"/>
              </a:rPr>
              <a:t>Sınıftaki Ali’ler ayağa kalksın.</a:t>
            </a:r>
            <a:endParaRPr lang="tr-TR" sz="2400" dirty="0">
              <a:ea typeface="Calibri"/>
              <a:cs typeface="Times New Roman"/>
            </a:endParaRPr>
          </a:p>
          <a:p>
            <a:pPr lvl="1">
              <a:lnSpc>
                <a:spcPct val="150000"/>
              </a:lnSpc>
              <a:spcBef>
                <a:spcPts val="0"/>
              </a:spcBef>
              <a:buSzPts val="1000"/>
              <a:buFont typeface="Symbol"/>
              <a:buChar char=""/>
              <a:tabLst>
                <a:tab pos="457200" algn="l"/>
              </a:tabLst>
            </a:pPr>
            <a:r>
              <a:rPr lang="tr-TR" sz="2400" dirty="0" smtClean="0">
                <a:solidFill>
                  <a:srgbClr val="2C2F34"/>
                </a:solidFill>
                <a:effectLst/>
                <a:ea typeface="Times New Roman"/>
                <a:cs typeface="Times New Roman"/>
              </a:rPr>
              <a:t>Hüseyin’lerin hepsi buraya gelsin.</a:t>
            </a:r>
            <a:endParaRPr lang="tr-TR" sz="2400" dirty="0">
              <a:ea typeface="Calibri"/>
              <a:cs typeface="Times New Roman"/>
            </a:endParaRPr>
          </a:p>
          <a:p>
            <a:pPr marL="0" indent="0">
              <a:lnSpc>
                <a:spcPct val="150000"/>
              </a:lnSpc>
              <a:spcBef>
                <a:spcPts val="0"/>
              </a:spcBef>
              <a:buNone/>
            </a:pPr>
            <a:r>
              <a:rPr lang="tr-TR" sz="2400" b="1" dirty="0" smtClean="0">
                <a:solidFill>
                  <a:srgbClr val="2C2F34"/>
                </a:solidFill>
                <a:effectLst/>
                <a:ea typeface="Times New Roman"/>
                <a:cs typeface="Times New Roman"/>
              </a:rPr>
              <a:t>d) Abartma anlamı katar:</a:t>
            </a:r>
            <a:r>
              <a:rPr lang="tr-TR" sz="2400" dirty="0" smtClean="0">
                <a:solidFill>
                  <a:srgbClr val="2C2F34"/>
                </a:solidFill>
                <a:effectLst/>
                <a:ea typeface="Times New Roman"/>
                <a:cs typeface="Times New Roman"/>
              </a:rPr>
              <a:t> Çalışmak için ta Almanya’lara gitti.</a:t>
            </a:r>
            <a:endParaRPr lang="tr-TR" sz="2400" dirty="0">
              <a:ea typeface="Calibri"/>
              <a:cs typeface="Times New Roman"/>
            </a:endParaRPr>
          </a:p>
          <a:p>
            <a:pPr marL="0" indent="0">
              <a:lnSpc>
                <a:spcPct val="150000"/>
              </a:lnSpc>
              <a:spcBef>
                <a:spcPts val="0"/>
              </a:spcBef>
              <a:buNone/>
            </a:pPr>
            <a:r>
              <a:rPr lang="tr-TR" sz="2400" b="1" dirty="0" smtClean="0">
                <a:solidFill>
                  <a:srgbClr val="2C2F34"/>
                </a:solidFill>
                <a:effectLst/>
                <a:ea typeface="Times New Roman"/>
                <a:cs typeface="Times New Roman"/>
              </a:rPr>
              <a:t>e) Topluluk, soy kavramı bildirir:</a:t>
            </a:r>
            <a:r>
              <a:rPr lang="tr-TR" sz="2400" dirty="0" smtClean="0">
                <a:solidFill>
                  <a:srgbClr val="2C2F34"/>
                </a:solidFill>
                <a:effectLst/>
                <a:ea typeface="Times New Roman"/>
                <a:cs typeface="Times New Roman"/>
              </a:rPr>
              <a:t> Osmanlılar, Türkler, Yunanlar, Adanalılar, Konyalılar…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175095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 2048"/>
          <p:cNvGrpSpPr>
            <a:grpSpLocks/>
          </p:cNvGrpSpPr>
          <p:nvPr/>
        </p:nvGrpSpPr>
        <p:grpSpPr bwMode="auto">
          <a:xfrm>
            <a:off x="406993" y="460017"/>
            <a:ext cx="8178800" cy="5919533"/>
            <a:chOff x="755576" y="-683382"/>
            <a:chExt cx="8179613" cy="6920694"/>
          </a:xfrm>
        </p:grpSpPr>
        <p:grpSp>
          <p:nvGrpSpPr>
            <p:cNvPr id="5" name="Grup 3"/>
            <p:cNvGrpSpPr>
              <a:grpSpLocks/>
            </p:cNvGrpSpPr>
            <p:nvPr/>
          </p:nvGrpSpPr>
          <p:grpSpPr bwMode="auto">
            <a:xfrm>
              <a:off x="755576" y="1386976"/>
              <a:ext cx="8179613" cy="4850336"/>
              <a:chOff x="860226" y="948399"/>
              <a:chExt cx="8179613" cy="4850336"/>
            </a:xfrm>
          </p:grpSpPr>
          <p:sp>
            <p:nvSpPr>
              <p:cNvPr id="21" name="Dikdörtgen 20"/>
              <p:cNvSpPr/>
              <p:nvPr/>
            </p:nvSpPr>
            <p:spPr>
              <a:xfrm>
                <a:off x="860226" y="1123605"/>
                <a:ext cx="3652847" cy="448433"/>
              </a:xfrm>
              <a:prstGeom prst="rect">
                <a:avLst/>
              </a:prstGeom>
              <a:solidFill>
                <a:sysClr val="window" lastClr="FFFFFF">
                  <a:alpha val="90000"/>
                  <a:hueOff val="0"/>
                  <a:satOff val="0"/>
                  <a:lumOff val="0"/>
                  <a:alphaOff val="0"/>
                </a:sysClr>
              </a:solidFill>
              <a:ln w="9525" cap="flat" cmpd="sng" algn="ctr">
                <a:solidFill>
                  <a:srgbClr val="8064A2">
                    <a:shade val="50000"/>
                    <a:hueOff val="0"/>
                    <a:satOff val="0"/>
                    <a:lumOff val="0"/>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22" name="Serbest Form 21"/>
              <p:cNvSpPr/>
              <p:nvPr/>
            </p:nvSpPr>
            <p:spPr>
              <a:xfrm>
                <a:off x="1254635" y="954780"/>
                <a:ext cx="2879488"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0"/>
                      <a:satOff val="0"/>
                      <a:lumOff val="0"/>
                      <a:alphaOff val="0"/>
                      <a:shade val="51000"/>
                      <a:satMod val="130000"/>
                    </a:srgbClr>
                  </a:gs>
                  <a:gs pos="80000">
                    <a:srgbClr val="8064A2">
                      <a:shade val="50000"/>
                      <a:hueOff val="0"/>
                      <a:satOff val="0"/>
                      <a:lumOff val="0"/>
                      <a:alphaOff val="0"/>
                      <a:shade val="93000"/>
                      <a:satMod val="130000"/>
                    </a:srgbClr>
                  </a:gs>
                  <a:gs pos="100000">
                    <a:srgbClr val="8064A2">
                      <a:shade val="50000"/>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1. İSİM ( AD )</a:t>
                </a:r>
              </a:p>
            </p:txBody>
          </p:sp>
          <p:sp>
            <p:nvSpPr>
              <p:cNvPr id="23" name="Dikdörtgen 22"/>
              <p:cNvSpPr/>
              <p:nvPr/>
            </p:nvSpPr>
            <p:spPr>
              <a:xfrm>
                <a:off x="860227" y="1923746"/>
                <a:ext cx="3652846" cy="448433"/>
              </a:xfrm>
              <a:prstGeom prst="rect">
                <a:avLst/>
              </a:prstGeom>
              <a:solidFill>
                <a:sysClr val="window" lastClr="FFFFFF">
                  <a:alpha val="90000"/>
                  <a:hueOff val="0"/>
                  <a:satOff val="0"/>
                  <a:lumOff val="0"/>
                  <a:alphaOff val="0"/>
                </a:sysClr>
              </a:solidFill>
              <a:ln w="9525" cap="flat" cmpd="sng" algn="ctr">
                <a:solidFill>
                  <a:srgbClr val="8064A2">
                    <a:shade val="50000"/>
                    <a:hueOff val="-41886"/>
                    <a:satOff val="-1267"/>
                    <a:lumOff val="8322"/>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24" name="Serbest Form 23"/>
              <p:cNvSpPr/>
              <p:nvPr/>
            </p:nvSpPr>
            <p:spPr>
              <a:xfrm>
                <a:off x="1254635" y="1754920"/>
                <a:ext cx="2879488"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41886"/>
                      <a:satOff val="-1267"/>
                      <a:lumOff val="8322"/>
                      <a:alphaOff val="0"/>
                      <a:shade val="51000"/>
                      <a:satMod val="130000"/>
                    </a:srgbClr>
                  </a:gs>
                  <a:gs pos="80000">
                    <a:srgbClr val="8064A2">
                      <a:shade val="50000"/>
                      <a:hueOff val="-41886"/>
                      <a:satOff val="-1267"/>
                      <a:lumOff val="8322"/>
                      <a:alphaOff val="0"/>
                      <a:shade val="93000"/>
                      <a:satMod val="130000"/>
                    </a:srgbClr>
                  </a:gs>
                  <a:gs pos="100000">
                    <a:srgbClr val="8064A2">
                      <a:shade val="50000"/>
                      <a:hueOff val="-41886"/>
                      <a:satOff val="-1267"/>
                      <a:lumOff val="8322"/>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2. SIFAT</a:t>
                </a:r>
              </a:p>
            </p:txBody>
          </p:sp>
          <p:sp>
            <p:nvSpPr>
              <p:cNvPr id="25" name="Dikdörtgen 24"/>
              <p:cNvSpPr/>
              <p:nvPr/>
            </p:nvSpPr>
            <p:spPr>
              <a:xfrm>
                <a:off x="860227" y="2815057"/>
                <a:ext cx="3652846" cy="448433"/>
              </a:xfrm>
              <a:prstGeom prst="rect">
                <a:avLst/>
              </a:prstGeom>
              <a:solidFill>
                <a:sysClr val="window" lastClr="FFFFFF">
                  <a:alpha val="90000"/>
                  <a:hueOff val="0"/>
                  <a:satOff val="0"/>
                  <a:lumOff val="0"/>
                  <a:alphaOff val="0"/>
                </a:sysClr>
              </a:solidFill>
              <a:ln w="9525" cap="flat" cmpd="sng" algn="ctr">
                <a:solidFill>
                  <a:srgbClr val="8064A2">
                    <a:shade val="50000"/>
                    <a:hueOff val="-83773"/>
                    <a:satOff val="-2535"/>
                    <a:lumOff val="16645"/>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26" name="Serbest Form 25"/>
              <p:cNvSpPr/>
              <p:nvPr/>
            </p:nvSpPr>
            <p:spPr>
              <a:xfrm>
                <a:off x="1254635" y="2646231"/>
                <a:ext cx="2879488"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83773"/>
                      <a:satOff val="-2535"/>
                      <a:lumOff val="16645"/>
                      <a:alphaOff val="0"/>
                      <a:shade val="51000"/>
                      <a:satMod val="130000"/>
                    </a:srgbClr>
                  </a:gs>
                  <a:gs pos="80000">
                    <a:srgbClr val="8064A2">
                      <a:shade val="50000"/>
                      <a:hueOff val="-83773"/>
                      <a:satOff val="-2535"/>
                      <a:lumOff val="16645"/>
                      <a:alphaOff val="0"/>
                      <a:shade val="93000"/>
                      <a:satMod val="130000"/>
                    </a:srgbClr>
                  </a:gs>
                  <a:gs pos="100000">
                    <a:srgbClr val="8064A2">
                      <a:shade val="50000"/>
                      <a:hueOff val="-83773"/>
                      <a:satOff val="-2535"/>
                      <a:lumOff val="16645"/>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3. ZARF (BELİRTEÇ) </a:t>
                </a:r>
              </a:p>
            </p:txBody>
          </p:sp>
          <p:sp>
            <p:nvSpPr>
              <p:cNvPr id="27" name="Dikdörtgen 26"/>
              <p:cNvSpPr/>
              <p:nvPr/>
            </p:nvSpPr>
            <p:spPr>
              <a:xfrm>
                <a:off x="860227" y="3657031"/>
                <a:ext cx="3652846" cy="448433"/>
              </a:xfrm>
              <a:prstGeom prst="rect">
                <a:avLst/>
              </a:prstGeom>
              <a:solidFill>
                <a:sysClr val="window" lastClr="FFFFFF">
                  <a:alpha val="90000"/>
                  <a:hueOff val="0"/>
                  <a:satOff val="0"/>
                  <a:lumOff val="0"/>
                  <a:alphaOff val="0"/>
                </a:sysClr>
              </a:solidFill>
              <a:ln w="9525" cap="flat" cmpd="sng" algn="ctr">
                <a:solidFill>
                  <a:srgbClr val="8064A2">
                    <a:shade val="50000"/>
                    <a:hueOff val="-125659"/>
                    <a:satOff val="-3802"/>
                    <a:lumOff val="24967"/>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28" name="Serbest Form 27"/>
              <p:cNvSpPr/>
              <p:nvPr/>
            </p:nvSpPr>
            <p:spPr>
              <a:xfrm>
                <a:off x="1254635" y="3488206"/>
                <a:ext cx="2879488"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125659"/>
                      <a:satOff val="-3802"/>
                      <a:lumOff val="24967"/>
                      <a:alphaOff val="0"/>
                      <a:shade val="51000"/>
                      <a:satMod val="130000"/>
                    </a:srgbClr>
                  </a:gs>
                  <a:gs pos="80000">
                    <a:srgbClr val="8064A2">
                      <a:shade val="50000"/>
                      <a:hueOff val="-125659"/>
                      <a:satOff val="-3802"/>
                      <a:lumOff val="24967"/>
                      <a:alphaOff val="0"/>
                      <a:shade val="93000"/>
                      <a:satMod val="130000"/>
                    </a:srgbClr>
                  </a:gs>
                  <a:gs pos="100000">
                    <a:srgbClr val="8064A2">
                      <a:shade val="50000"/>
                      <a:hueOff val="-125659"/>
                      <a:satOff val="-3802"/>
                      <a:lumOff val="24967"/>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4. ZAMİR</a:t>
                </a:r>
              </a:p>
            </p:txBody>
          </p:sp>
          <p:sp>
            <p:nvSpPr>
              <p:cNvPr id="29" name="Dikdörtgen 28"/>
              <p:cNvSpPr/>
              <p:nvPr/>
            </p:nvSpPr>
            <p:spPr>
              <a:xfrm>
                <a:off x="860226" y="4475222"/>
                <a:ext cx="3652846" cy="448433"/>
              </a:xfrm>
              <a:prstGeom prst="rect">
                <a:avLst/>
              </a:prstGeom>
              <a:solidFill>
                <a:sysClr val="window" lastClr="FFFFFF">
                  <a:alpha val="90000"/>
                  <a:hueOff val="0"/>
                  <a:satOff val="0"/>
                  <a:lumOff val="0"/>
                  <a:alphaOff val="0"/>
                </a:sysClr>
              </a:solidFill>
              <a:ln w="9525" cap="flat" cmpd="sng" algn="ctr">
                <a:solidFill>
                  <a:srgbClr val="8064A2">
                    <a:shade val="50000"/>
                    <a:hueOff val="-167546"/>
                    <a:satOff val="-5070"/>
                    <a:lumOff val="33290"/>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30" name="Serbest Form 29"/>
              <p:cNvSpPr/>
              <p:nvPr/>
            </p:nvSpPr>
            <p:spPr>
              <a:xfrm>
                <a:off x="1254635" y="4306397"/>
                <a:ext cx="2879488"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167546"/>
                      <a:satOff val="-5070"/>
                      <a:lumOff val="33290"/>
                      <a:alphaOff val="0"/>
                      <a:shade val="51000"/>
                      <a:satMod val="130000"/>
                    </a:srgbClr>
                  </a:gs>
                  <a:gs pos="80000">
                    <a:srgbClr val="8064A2">
                      <a:shade val="50000"/>
                      <a:hueOff val="-167546"/>
                      <a:satOff val="-5070"/>
                      <a:lumOff val="33290"/>
                      <a:alphaOff val="0"/>
                      <a:shade val="93000"/>
                      <a:satMod val="130000"/>
                    </a:srgbClr>
                  </a:gs>
                  <a:gs pos="100000">
                    <a:srgbClr val="8064A2">
                      <a:shade val="50000"/>
                      <a:hueOff val="-167546"/>
                      <a:satOff val="-5070"/>
                      <a:lumOff val="3329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5. EDAT ( İLGEÇ )</a:t>
                </a:r>
              </a:p>
            </p:txBody>
          </p:sp>
          <p:sp>
            <p:nvSpPr>
              <p:cNvPr id="31" name="Dikdörtgen 30"/>
              <p:cNvSpPr/>
              <p:nvPr/>
            </p:nvSpPr>
            <p:spPr>
              <a:xfrm>
                <a:off x="860226" y="5239408"/>
                <a:ext cx="3652846" cy="530308"/>
              </a:xfrm>
              <a:prstGeom prst="rect">
                <a:avLst/>
              </a:prstGeom>
              <a:solidFill>
                <a:sysClr val="window" lastClr="FFFFFF">
                  <a:alpha val="90000"/>
                  <a:hueOff val="0"/>
                  <a:satOff val="0"/>
                  <a:lumOff val="0"/>
                  <a:alphaOff val="0"/>
                </a:sysClr>
              </a:solidFill>
              <a:ln w="9525" cap="flat" cmpd="sng" algn="ctr">
                <a:solidFill>
                  <a:srgbClr val="8064A2">
                    <a:shade val="50000"/>
                    <a:hueOff val="-209432"/>
                    <a:satOff val="-6337"/>
                    <a:lumOff val="41612"/>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32" name="Serbest Form 31"/>
              <p:cNvSpPr/>
              <p:nvPr/>
            </p:nvSpPr>
            <p:spPr>
              <a:xfrm>
                <a:off x="1254636" y="5126911"/>
                <a:ext cx="2887098" cy="527492"/>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209432"/>
                      <a:satOff val="-6337"/>
                      <a:lumOff val="41612"/>
                      <a:alphaOff val="0"/>
                      <a:shade val="51000"/>
                      <a:satMod val="130000"/>
                    </a:srgbClr>
                  </a:gs>
                  <a:gs pos="80000">
                    <a:srgbClr val="8064A2">
                      <a:shade val="50000"/>
                      <a:hueOff val="-209432"/>
                      <a:satOff val="-6337"/>
                      <a:lumOff val="41612"/>
                      <a:alphaOff val="0"/>
                      <a:shade val="93000"/>
                      <a:satMod val="130000"/>
                    </a:srgbClr>
                  </a:gs>
                  <a:gs pos="100000">
                    <a:srgbClr val="8064A2">
                      <a:shade val="50000"/>
                      <a:hueOff val="-209432"/>
                      <a:satOff val="-6337"/>
                      <a:lumOff val="41612"/>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6. BAĞLAÇ</a:t>
                </a:r>
              </a:p>
            </p:txBody>
          </p:sp>
          <p:sp>
            <p:nvSpPr>
              <p:cNvPr id="33" name="Dikdörtgen 32"/>
              <p:cNvSpPr/>
              <p:nvPr/>
            </p:nvSpPr>
            <p:spPr>
              <a:xfrm>
                <a:off x="4620224" y="1239249"/>
                <a:ext cx="4407720" cy="448434"/>
              </a:xfrm>
              <a:prstGeom prst="rect">
                <a:avLst/>
              </a:prstGeom>
              <a:solidFill>
                <a:sysClr val="window" lastClr="FFFFFF">
                  <a:alpha val="90000"/>
                  <a:hueOff val="0"/>
                  <a:satOff val="0"/>
                  <a:lumOff val="0"/>
                  <a:alphaOff val="0"/>
                </a:sysClr>
              </a:solidFill>
              <a:ln w="9525" cap="flat" cmpd="sng" algn="ctr">
                <a:solidFill>
                  <a:srgbClr val="8064A2">
                    <a:shade val="50000"/>
                    <a:hueOff val="-167546"/>
                    <a:satOff val="-5070"/>
                    <a:lumOff val="33290"/>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34" name="Serbest Form 33"/>
              <p:cNvSpPr/>
              <p:nvPr/>
            </p:nvSpPr>
            <p:spPr>
              <a:xfrm>
                <a:off x="4748630" y="948399"/>
                <a:ext cx="3096331"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167546"/>
                      <a:satOff val="-5070"/>
                      <a:lumOff val="33290"/>
                      <a:alphaOff val="0"/>
                      <a:shade val="51000"/>
                      <a:satMod val="130000"/>
                    </a:srgbClr>
                  </a:gs>
                  <a:gs pos="80000">
                    <a:srgbClr val="8064A2">
                      <a:shade val="50000"/>
                      <a:hueOff val="-167546"/>
                      <a:satOff val="-5070"/>
                      <a:lumOff val="33290"/>
                      <a:alphaOff val="0"/>
                      <a:shade val="93000"/>
                      <a:satMod val="130000"/>
                    </a:srgbClr>
                  </a:gs>
                  <a:gs pos="100000">
                    <a:srgbClr val="8064A2">
                      <a:shade val="50000"/>
                      <a:hueOff val="-167546"/>
                      <a:satOff val="-5070"/>
                      <a:lumOff val="3329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7. ÜNLEM</a:t>
                </a:r>
              </a:p>
            </p:txBody>
          </p:sp>
          <p:sp>
            <p:nvSpPr>
              <p:cNvPr id="35" name="Dikdörtgen 34"/>
              <p:cNvSpPr/>
              <p:nvPr/>
            </p:nvSpPr>
            <p:spPr>
              <a:xfrm>
                <a:off x="4620224" y="2398767"/>
                <a:ext cx="4392110" cy="441044"/>
              </a:xfrm>
              <a:prstGeom prst="rect">
                <a:avLst/>
              </a:prstGeom>
              <a:solidFill>
                <a:sysClr val="window" lastClr="FFFFFF">
                  <a:alpha val="90000"/>
                  <a:hueOff val="0"/>
                  <a:satOff val="0"/>
                  <a:lumOff val="0"/>
                  <a:alphaOff val="0"/>
                </a:sysClr>
              </a:solidFill>
              <a:ln w="9525" cap="flat" cmpd="sng" algn="ctr">
                <a:solidFill>
                  <a:srgbClr val="8064A2">
                    <a:shade val="50000"/>
                    <a:hueOff val="-125659"/>
                    <a:satOff val="-3802"/>
                    <a:lumOff val="24967"/>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36" name="Serbest Form 35"/>
              <p:cNvSpPr/>
              <p:nvPr/>
            </p:nvSpPr>
            <p:spPr>
              <a:xfrm>
                <a:off x="4748630" y="2119731"/>
                <a:ext cx="3128936" cy="548619"/>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125659"/>
                      <a:satOff val="-3802"/>
                      <a:lumOff val="24967"/>
                      <a:alphaOff val="0"/>
                      <a:shade val="51000"/>
                      <a:satMod val="130000"/>
                    </a:srgbClr>
                  </a:gs>
                  <a:gs pos="80000">
                    <a:srgbClr val="8064A2">
                      <a:shade val="50000"/>
                      <a:hueOff val="-125659"/>
                      <a:satOff val="-3802"/>
                      <a:lumOff val="24967"/>
                      <a:alphaOff val="0"/>
                      <a:shade val="93000"/>
                      <a:satMod val="130000"/>
                    </a:srgbClr>
                  </a:gs>
                  <a:gs pos="100000">
                    <a:srgbClr val="8064A2">
                      <a:shade val="50000"/>
                      <a:hueOff val="-125659"/>
                      <a:satOff val="-3802"/>
                      <a:lumOff val="24967"/>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8. FİİL</a:t>
                </a:r>
              </a:p>
            </p:txBody>
          </p:sp>
          <p:sp>
            <p:nvSpPr>
              <p:cNvPr id="37" name="Dikdörtgen 36"/>
              <p:cNvSpPr/>
              <p:nvPr/>
            </p:nvSpPr>
            <p:spPr>
              <a:xfrm>
                <a:off x="4620223" y="3499473"/>
                <a:ext cx="4392110" cy="420458"/>
              </a:xfrm>
              <a:prstGeom prst="rect">
                <a:avLst/>
              </a:prstGeom>
              <a:solidFill>
                <a:sysClr val="window" lastClr="FFFFFF">
                  <a:alpha val="90000"/>
                  <a:hueOff val="0"/>
                  <a:satOff val="0"/>
                  <a:lumOff val="0"/>
                  <a:alphaOff val="0"/>
                </a:sysClr>
              </a:solidFill>
              <a:ln w="9525" cap="flat" cmpd="sng" algn="ctr">
                <a:solidFill>
                  <a:srgbClr val="8064A2">
                    <a:shade val="50000"/>
                    <a:hueOff val="-83773"/>
                    <a:satOff val="-2535"/>
                    <a:lumOff val="16645"/>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sp>
          <p:sp>
            <p:nvSpPr>
              <p:cNvPr id="38" name="Serbest Form 37"/>
              <p:cNvSpPr/>
              <p:nvPr/>
            </p:nvSpPr>
            <p:spPr>
              <a:xfrm>
                <a:off x="4748629" y="3172645"/>
                <a:ext cx="3168340" cy="525307"/>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83773"/>
                      <a:satOff val="-2535"/>
                      <a:lumOff val="16645"/>
                      <a:alphaOff val="0"/>
                      <a:shade val="51000"/>
                      <a:satMod val="130000"/>
                    </a:srgbClr>
                  </a:gs>
                  <a:gs pos="80000">
                    <a:srgbClr val="8064A2">
                      <a:shade val="50000"/>
                      <a:hueOff val="-83773"/>
                      <a:satOff val="-2535"/>
                      <a:lumOff val="16645"/>
                      <a:alphaOff val="0"/>
                      <a:shade val="93000"/>
                      <a:satMod val="130000"/>
                    </a:srgbClr>
                  </a:gs>
                  <a:gs pos="100000">
                    <a:srgbClr val="8064A2">
                      <a:shade val="50000"/>
                      <a:hueOff val="-83773"/>
                      <a:satOff val="-2535"/>
                      <a:lumOff val="16645"/>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9. FİİL ÇEKİMİ</a:t>
                </a:r>
              </a:p>
            </p:txBody>
          </p:sp>
          <p:sp>
            <p:nvSpPr>
              <p:cNvPr id="39" name="Serbest Form 38"/>
              <p:cNvSpPr/>
              <p:nvPr/>
            </p:nvSpPr>
            <p:spPr>
              <a:xfrm>
                <a:off x="4616508" y="4707303"/>
                <a:ext cx="4423331" cy="1091432"/>
              </a:xfrm>
              <a:custGeom>
                <a:avLst/>
                <a:gdLst>
                  <a:gd name="connsiteX0" fmla="*/ 0 w 4143849"/>
                  <a:gd name="connsiteY0" fmla="*/ 0 h 1675371"/>
                  <a:gd name="connsiteX1" fmla="*/ 4143849 w 4143849"/>
                  <a:gd name="connsiteY1" fmla="*/ 0 h 1675371"/>
                  <a:gd name="connsiteX2" fmla="*/ 4143849 w 4143849"/>
                  <a:gd name="connsiteY2" fmla="*/ 1675371 h 1675371"/>
                  <a:gd name="connsiteX3" fmla="*/ 0 w 4143849"/>
                  <a:gd name="connsiteY3" fmla="*/ 1675371 h 1675371"/>
                  <a:gd name="connsiteX4" fmla="*/ 0 w 4143849"/>
                  <a:gd name="connsiteY4" fmla="*/ 0 h 16753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3849" h="1675371">
                    <a:moveTo>
                      <a:pt x="0" y="0"/>
                    </a:moveTo>
                    <a:lnTo>
                      <a:pt x="4143849" y="0"/>
                    </a:lnTo>
                    <a:lnTo>
                      <a:pt x="4143849" y="1675371"/>
                    </a:lnTo>
                    <a:lnTo>
                      <a:pt x="0" y="1675371"/>
                    </a:lnTo>
                    <a:lnTo>
                      <a:pt x="0" y="0"/>
                    </a:lnTo>
                    <a:close/>
                  </a:path>
                </a:pathLst>
              </a:custGeom>
              <a:solidFill>
                <a:sysClr val="window" lastClr="FFFFFF">
                  <a:alpha val="90000"/>
                  <a:hueOff val="0"/>
                  <a:satOff val="0"/>
                  <a:lumOff val="0"/>
                  <a:alphaOff val="0"/>
                </a:sysClr>
              </a:solidFill>
              <a:ln w="9525" cap="flat" cmpd="sng" algn="ctr">
                <a:solidFill>
                  <a:srgbClr val="8064A2">
                    <a:shade val="50000"/>
                    <a:hueOff val="-41886"/>
                    <a:satOff val="-1267"/>
                    <a:lumOff val="8322"/>
                    <a:alphaOff val="0"/>
                    <a:shade val="95000"/>
                    <a:satMod val="105000"/>
                  </a:srgb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ysClr val="window" lastClr="FFFFFF"/>
                </a:contourClr>
              </a:sp3d>
            </p:spPr>
            <p:txBody>
              <a:bodyPr lIns="612215" tIns="124968" rIns="612215" bIns="142240" spcCol="1270"/>
              <a:lstStyle/>
              <a:p>
                <a:pPr marL="228600" marR="0" lvl="1" indent="-228600" defTabSz="889000" eaLnBrk="1" fontAlgn="auto" latinLnBrk="0" hangingPunct="1">
                  <a:lnSpc>
                    <a:spcPct val="90000"/>
                  </a:lnSpc>
                  <a:spcBef>
                    <a:spcPts val="0"/>
                  </a:spcBef>
                  <a:spcAft>
                    <a:spcPct val="15000"/>
                  </a:spcAft>
                  <a:buClrTx/>
                  <a:buSzTx/>
                  <a:buFontTx/>
                  <a:buChar char="••"/>
                  <a:tabLst/>
                  <a:defRPr/>
                </a:pPr>
                <a:r>
                  <a:rPr kumimoji="0" lang="tr-TR" sz="2000" b="0" i="0" u="none" strike="noStrike" kern="0" cap="none" spc="0" normalizeH="0" baseline="0" noProof="0" dirty="0">
                    <a:ln>
                      <a:noFill/>
                    </a:ln>
                    <a:solidFill>
                      <a:sysClr val="windowText" lastClr="000000">
                        <a:hueOff val="0"/>
                        <a:satOff val="0"/>
                        <a:lumOff val="0"/>
                        <a:alphaOff val="0"/>
                      </a:sysClr>
                    </a:solidFill>
                    <a:effectLst/>
                    <a:uLnTx/>
                    <a:uFillTx/>
                    <a:latin typeface="Times New Roman" pitchFamily="18" charset="0"/>
                    <a:ea typeface="+mn-ea"/>
                    <a:cs typeface="Times New Roman" pitchFamily="18" charset="0"/>
                  </a:rPr>
                  <a:t>İsim – </a:t>
                </a:r>
                <a:r>
                  <a:rPr kumimoji="0" lang="tr-TR" sz="2000" b="0" i="0" u="none" strike="noStrike" kern="0" cap="none" spc="0" normalizeH="0" baseline="0" noProof="0" dirty="0" err="1">
                    <a:ln>
                      <a:noFill/>
                    </a:ln>
                    <a:solidFill>
                      <a:sysClr val="windowText" lastClr="000000">
                        <a:hueOff val="0"/>
                        <a:satOff val="0"/>
                        <a:lumOff val="0"/>
                        <a:alphaOff val="0"/>
                      </a:sysClr>
                    </a:solidFill>
                    <a:effectLst/>
                    <a:uLnTx/>
                    <a:uFillTx/>
                    <a:latin typeface="Times New Roman" pitchFamily="18" charset="0"/>
                    <a:ea typeface="+mn-ea"/>
                    <a:cs typeface="Times New Roman" pitchFamily="18" charset="0"/>
                  </a:rPr>
                  <a:t>Fiiler</a:t>
                </a:r>
                <a:r>
                  <a:rPr kumimoji="0" lang="tr-TR" sz="2000" b="0" i="0" u="none" strike="noStrike" kern="0" cap="none" spc="0" normalizeH="0" baseline="0" noProof="0" dirty="0">
                    <a:ln>
                      <a:noFill/>
                    </a:ln>
                    <a:solidFill>
                      <a:sysClr val="windowText" lastClr="000000">
                        <a:hueOff val="0"/>
                        <a:satOff val="0"/>
                        <a:lumOff val="0"/>
                        <a:alphaOff val="0"/>
                      </a:sysClr>
                    </a:solidFill>
                    <a:effectLst/>
                    <a:uLnTx/>
                    <a:uFillTx/>
                    <a:latin typeface="Times New Roman" pitchFamily="18" charset="0"/>
                    <a:ea typeface="+mn-ea"/>
                    <a:cs typeface="Times New Roman" pitchFamily="18" charset="0"/>
                  </a:rPr>
                  <a:t> ( Mastarlar )</a:t>
                </a:r>
              </a:p>
              <a:p>
                <a:pPr marL="228600" marR="0" lvl="1" indent="-228600" defTabSz="889000" eaLnBrk="1" fontAlgn="auto" latinLnBrk="0" hangingPunct="1">
                  <a:lnSpc>
                    <a:spcPct val="90000"/>
                  </a:lnSpc>
                  <a:spcBef>
                    <a:spcPts val="0"/>
                  </a:spcBef>
                  <a:spcAft>
                    <a:spcPct val="15000"/>
                  </a:spcAft>
                  <a:buClrTx/>
                  <a:buSzTx/>
                  <a:buFontTx/>
                  <a:buChar char="••"/>
                  <a:tabLst/>
                  <a:defRPr/>
                </a:pPr>
                <a:r>
                  <a:rPr kumimoji="0" lang="tr-TR" sz="2000" b="0" i="0" u="none" strike="noStrike" kern="0" cap="none" spc="0" normalizeH="0" baseline="0" noProof="0" dirty="0">
                    <a:ln>
                      <a:noFill/>
                    </a:ln>
                    <a:solidFill>
                      <a:sysClr val="windowText" lastClr="000000">
                        <a:hueOff val="0"/>
                        <a:satOff val="0"/>
                        <a:lumOff val="0"/>
                        <a:alphaOff val="0"/>
                      </a:sysClr>
                    </a:solidFill>
                    <a:effectLst/>
                    <a:uLnTx/>
                    <a:uFillTx/>
                    <a:latin typeface="Times New Roman" pitchFamily="18" charset="0"/>
                    <a:ea typeface="+mn-ea"/>
                    <a:cs typeface="Times New Roman" pitchFamily="18" charset="0"/>
                  </a:rPr>
                  <a:t>Sıfat – Fiiller ( Ortaçlar )</a:t>
                </a:r>
              </a:p>
              <a:p>
                <a:pPr marL="228600" marR="0" lvl="1" indent="-228600" defTabSz="889000" eaLnBrk="1" fontAlgn="auto" latinLnBrk="0" hangingPunct="1">
                  <a:lnSpc>
                    <a:spcPct val="90000"/>
                  </a:lnSpc>
                  <a:spcBef>
                    <a:spcPts val="0"/>
                  </a:spcBef>
                  <a:spcAft>
                    <a:spcPct val="15000"/>
                  </a:spcAft>
                  <a:buClrTx/>
                  <a:buSzTx/>
                  <a:buFontTx/>
                  <a:buChar char="••"/>
                  <a:tabLst/>
                  <a:defRPr/>
                </a:pPr>
                <a:r>
                  <a:rPr kumimoji="0" lang="tr-TR" sz="2000" b="0" i="0" u="none" strike="noStrike" kern="0" cap="none" spc="0" normalizeH="0" baseline="0" noProof="0" dirty="0">
                    <a:ln>
                      <a:noFill/>
                    </a:ln>
                    <a:solidFill>
                      <a:sysClr val="windowText" lastClr="000000">
                        <a:hueOff val="0"/>
                        <a:satOff val="0"/>
                        <a:lumOff val="0"/>
                        <a:alphaOff val="0"/>
                      </a:sysClr>
                    </a:solidFill>
                    <a:effectLst/>
                    <a:uLnTx/>
                    <a:uFillTx/>
                    <a:latin typeface="Times New Roman" pitchFamily="18" charset="0"/>
                    <a:ea typeface="+mn-ea"/>
                    <a:cs typeface="Times New Roman" pitchFamily="18" charset="0"/>
                  </a:rPr>
                  <a:t>Zarf – Fiiller ( Ulaçlar )</a:t>
                </a:r>
              </a:p>
            </p:txBody>
          </p:sp>
          <p:sp>
            <p:nvSpPr>
              <p:cNvPr id="40" name="Serbest Form 39"/>
              <p:cNvSpPr/>
              <p:nvPr/>
            </p:nvSpPr>
            <p:spPr>
              <a:xfrm>
                <a:off x="4748629" y="4280105"/>
                <a:ext cx="3168340" cy="575930"/>
              </a:xfrm>
              <a:custGeom>
                <a:avLst/>
                <a:gdLst>
                  <a:gd name="connsiteX0" fmla="*/ 0 w 2900694"/>
                  <a:gd name="connsiteY0" fmla="*/ 42898 h 257385"/>
                  <a:gd name="connsiteX1" fmla="*/ 42898 w 2900694"/>
                  <a:gd name="connsiteY1" fmla="*/ 0 h 257385"/>
                  <a:gd name="connsiteX2" fmla="*/ 2857796 w 2900694"/>
                  <a:gd name="connsiteY2" fmla="*/ 0 h 257385"/>
                  <a:gd name="connsiteX3" fmla="*/ 2900694 w 2900694"/>
                  <a:gd name="connsiteY3" fmla="*/ 42898 h 257385"/>
                  <a:gd name="connsiteX4" fmla="*/ 2900694 w 2900694"/>
                  <a:gd name="connsiteY4" fmla="*/ 214487 h 257385"/>
                  <a:gd name="connsiteX5" fmla="*/ 2857796 w 2900694"/>
                  <a:gd name="connsiteY5" fmla="*/ 257385 h 257385"/>
                  <a:gd name="connsiteX6" fmla="*/ 42898 w 2900694"/>
                  <a:gd name="connsiteY6" fmla="*/ 257385 h 257385"/>
                  <a:gd name="connsiteX7" fmla="*/ 0 w 2900694"/>
                  <a:gd name="connsiteY7" fmla="*/ 214487 h 257385"/>
                  <a:gd name="connsiteX8" fmla="*/ 0 w 2900694"/>
                  <a:gd name="connsiteY8" fmla="*/ 42898 h 25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0694" h="257385">
                    <a:moveTo>
                      <a:pt x="0" y="42898"/>
                    </a:moveTo>
                    <a:cubicBezTo>
                      <a:pt x="0" y="19206"/>
                      <a:pt x="19206" y="0"/>
                      <a:pt x="42898" y="0"/>
                    </a:cubicBezTo>
                    <a:lnTo>
                      <a:pt x="2857796" y="0"/>
                    </a:lnTo>
                    <a:cubicBezTo>
                      <a:pt x="2881488" y="0"/>
                      <a:pt x="2900694" y="19206"/>
                      <a:pt x="2900694" y="42898"/>
                    </a:cubicBezTo>
                    <a:lnTo>
                      <a:pt x="2900694" y="214487"/>
                    </a:lnTo>
                    <a:cubicBezTo>
                      <a:pt x="2900694" y="238179"/>
                      <a:pt x="2881488" y="257385"/>
                      <a:pt x="2857796" y="257385"/>
                    </a:cubicBezTo>
                    <a:lnTo>
                      <a:pt x="42898" y="257385"/>
                    </a:lnTo>
                    <a:cubicBezTo>
                      <a:pt x="19206" y="257385"/>
                      <a:pt x="0" y="238179"/>
                      <a:pt x="0" y="214487"/>
                    </a:cubicBezTo>
                    <a:lnTo>
                      <a:pt x="0" y="42898"/>
                    </a:lnTo>
                    <a:close/>
                  </a:path>
                </a:pathLst>
              </a:custGeom>
              <a:gradFill rotWithShape="1">
                <a:gsLst>
                  <a:gs pos="0">
                    <a:srgbClr val="8064A2">
                      <a:shade val="50000"/>
                      <a:hueOff val="-41886"/>
                      <a:satOff val="-1267"/>
                      <a:lumOff val="8322"/>
                      <a:alphaOff val="0"/>
                      <a:shade val="51000"/>
                      <a:satMod val="130000"/>
                    </a:srgbClr>
                  </a:gs>
                  <a:gs pos="80000">
                    <a:srgbClr val="8064A2">
                      <a:shade val="50000"/>
                      <a:hueOff val="-41886"/>
                      <a:satOff val="-1267"/>
                      <a:lumOff val="8322"/>
                      <a:alphaOff val="0"/>
                      <a:shade val="93000"/>
                      <a:satMod val="130000"/>
                    </a:srgbClr>
                  </a:gs>
                  <a:gs pos="100000">
                    <a:srgbClr val="8064A2">
                      <a:shade val="50000"/>
                      <a:hueOff val="-41886"/>
                      <a:satOff val="-1267"/>
                      <a:lumOff val="8322"/>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p:spPr>
            <p:txBody>
              <a:bodyPr lIns="221275" tIns="12565" rIns="221275" bIns="12565" spcCol="1270" anchor="ctr"/>
              <a:lstStyle/>
              <a:p>
                <a:pPr marL="0" marR="0" lvl="0" indent="0" defTabSz="889000" eaLnBrk="1" fontAlgn="auto" latinLnBrk="0" hangingPunct="1">
                  <a:lnSpc>
                    <a:spcPct val="90000"/>
                  </a:lnSpc>
                  <a:spcBef>
                    <a:spcPts val="0"/>
                  </a:spcBef>
                  <a:spcAft>
                    <a:spcPct val="35000"/>
                  </a:spcAft>
                  <a:buClrTx/>
                  <a:buSzTx/>
                  <a:buFontTx/>
                  <a:buNone/>
                  <a:tabLst/>
                  <a:defRPr/>
                </a:pPr>
                <a:r>
                  <a:rPr kumimoji="0" lang="tr-TR" sz="2000" b="0"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10. FİİLİMSİLER</a:t>
                </a:r>
              </a:p>
            </p:txBody>
          </p:sp>
        </p:grpSp>
        <p:sp>
          <p:nvSpPr>
            <p:cNvPr id="6" name="Rectangle 10">
              <a:hlinkClick r:id="" action="ppaction://noaction" highlightClick="1"/>
            </p:cNvPr>
            <p:cNvSpPr>
              <a:spLocks noChangeArrowheads="1"/>
            </p:cNvSpPr>
            <p:nvPr/>
          </p:nvSpPr>
          <p:spPr bwMode="auto">
            <a:xfrm>
              <a:off x="5378671" y="5949976"/>
              <a:ext cx="2361640" cy="243806"/>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7" name="Rectangle 5">
              <a:hlinkClick r:id="rId2" action="ppaction://hlinksldjump" highlightClick="1"/>
            </p:cNvPr>
            <p:cNvSpPr>
              <a:spLocks noChangeArrowheads="1"/>
            </p:cNvSpPr>
            <p:nvPr/>
          </p:nvSpPr>
          <p:spPr bwMode="auto">
            <a:xfrm>
              <a:off x="1384085" y="1512341"/>
              <a:ext cx="1439863" cy="244444"/>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8" name="Rectangle 6">
              <a:hlinkClick r:id="rId3" action="ppaction://hlinksldjump" highlightClick="1"/>
            </p:cNvPr>
            <p:cNvSpPr>
              <a:spLocks noChangeArrowheads="1"/>
            </p:cNvSpPr>
            <p:nvPr/>
          </p:nvSpPr>
          <p:spPr bwMode="auto">
            <a:xfrm>
              <a:off x="1384085" y="2313138"/>
              <a:ext cx="863600" cy="273402"/>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9" name="Rectangle 7">
              <a:hlinkClick r:id="rId4" action="ppaction://hlinksldjump" highlightClick="1"/>
            </p:cNvPr>
            <p:cNvSpPr>
              <a:spLocks noChangeArrowheads="1"/>
            </p:cNvSpPr>
            <p:nvPr/>
          </p:nvSpPr>
          <p:spPr bwMode="auto">
            <a:xfrm>
              <a:off x="1357276" y="3142849"/>
              <a:ext cx="2463008" cy="358791"/>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0" name="Rectangle 8">
              <a:hlinkClick r:id="rId5" action="ppaction://hlinksldjump" highlightClick="1"/>
            </p:cNvPr>
            <p:cNvSpPr>
              <a:spLocks noChangeArrowheads="1"/>
            </p:cNvSpPr>
            <p:nvPr/>
          </p:nvSpPr>
          <p:spPr bwMode="auto">
            <a:xfrm>
              <a:off x="1384085" y="4076131"/>
              <a:ext cx="1080120" cy="282377"/>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1" name="Rectangle 9">
              <a:hlinkClick r:id="rId6" action="ppaction://hlinksldjump" highlightClick="1"/>
            </p:cNvPr>
            <p:cNvSpPr>
              <a:spLocks noChangeArrowheads="1"/>
            </p:cNvSpPr>
            <p:nvPr/>
          </p:nvSpPr>
          <p:spPr bwMode="auto">
            <a:xfrm>
              <a:off x="1384086" y="4828240"/>
              <a:ext cx="1944216" cy="309776"/>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2" name="Rectangle 10">
              <a:hlinkClick r:id="rId7" action="ppaction://hlinksldjump" highlightClick="1"/>
            </p:cNvPr>
            <p:cNvSpPr>
              <a:spLocks noChangeArrowheads="1"/>
            </p:cNvSpPr>
            <p:nvPr/>
          </p:nvSpPr>
          <p:spPr bwMode="auto">
            <a:xfrm>
              <a:off x="1384085" y="5691596"/>
              <a:ext cx="1295400" cy="287337"/>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3" name="Rectangle 4">
              <a:hlinkClick r:id="" action="ppaction://noaction" highlightClick="1"/>
            </p:cNvPr>
            <p:cNvSpPr>
              <a:spLocks noChangeArrowheads="1"/>
            </p:cNvSpPr>
            <p:nvPr/>
          </p:nvSpPr>
          <p:spPr bwMode="auto">
            <a:xfrm>
              <a:off x="4830704" y="1542473"/>
              <a:ext cx="1152525" cy="214312"/>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4" name="Rectangle 5">
              <a:hlinkClick r:id="" action="ppaction://noaction" highlightClick="1"/>
            </p:cNvPr>
            <p:cNvSpPr>
              <a:spLocks noChangeArrowheads="1"/>
            </p:cNvSpPr>
            <p:nvPr/>
          </p:nvSpPr>
          <p:spPr bwMode="auto">
            <a:xfrm>
              <a:off x="4862145" y="2718804"/>
              <a:ext cx="832952" cy="235620"/>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5" name="Rectangle 6">
              <a:hlinkClick r:id="" action="ppaction://noaction" highlightClick="1"/>
            </p:cNvPr>
            <p:cNvSpPr>
              <a:spLocks noChangeArrowheads="1"/>
            </p:cNvSpPr>
            <p:nvPr/>
          </p:nvSpPr>
          <p:spPr bwMode="auto">
            <a:xfrm>
              <a:off x="4830704" y="3763727"/>
              <a:ext cx="1728787" cy="214313"/>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6" name="Rectangle 7">
              <a:hlinkClick r:id="" action="ppaction://noaction" highlightClick="1"/>
            </p:cNvPr>
            <p:cNvSpPr>
              <a:spLocks noChangeArrowheads="1"/>
            </p:cNvSpPr>
            <p:nvPr/>
          </p:nvSpPr>
          <p:spPr bwMode="auto">
            <a:xfrm>
              <a:off x="4760933" y="4898697"/>
              <a:ext cx="2040825" cy="215900"/>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7" name="Rectangle 8">
              <a:hlinkClick r:id="" action="ppaction://noaction" highlightClick="1"/>
            </p:cNvPr>
            <p:cNvSpPr>
              <a:spLocks noChangeArrowheads="1"/>
            </p:cNvSpPr>
            <p:nvPr/>
          </p:nvSpPr>
          <p:spPr bwMode="auto">
            <a:xfrm>
              <a:off x="5378672" y="5270281"/>
              <a:ext cx="2846174" cy="206142"/>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8" name="Rectangle 9">
              <a:hlinkClick r:id="" action="ppaction://noaction" highlightClick="1"/>
            </p:cNvPr>
            <p:cNvSpPr>
              <a:spLocks noChangeArrowheads="1"/>
            </p:cNvSpPr>
            <p:nvPr/>
          </p:nvSpPr>
          <p:spPr bwMode="auto">
            <a:xfrm>
              <a:off x="5378671" y="5619106"/>
              <a:ext cx="2558142" cy="214313"/>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sp>
          <p:nvSpPr>
            <p:cNvPr id="19" name="Metin kutusu 18"/>
            <p:cNvSpPr txBox="1"/>
            <p:nvPr/>
          </p:nvSpPr>
          <p:spPr>
            <a:xfrm>
              <a:off x="2951003" y="-683382"/>
              <a:ext cx="3619860" cy="554114"/>
            </a:xfrm>
            <a:prstGeom prst="rect">
              <a:avLst/>
            </a:prstGeom>
            <a:noFill/>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3000" b="0" i="0" u="none" strike="noStrike" kern="0" cap="none" spc="0" normalizeH="0" baseline="0" noProof="0" dirty="0">
                  <a:ln>
                    <a:noFill/>
                  </a:ln>
                  <a:solidFill>
                    <a:srgbClr val="4BACC6">
                      <a:lumMod val="75000"/>
                    </a:srgbClr>
                  </a:solidFill>
                  <a:effectLst/>
                  <a:uLnTx/>
                  <a:uFillTx/>
                  <a:latin typeface="Broadway" pitchFamily="82" charset="0"/>
                </a:rPr>
                <a:t>KELİME TÜRLERİ</a:t>
              </a:r>
            </a:p>
          </p:txBody>
        </p:sp>
        <p:sp>
          <p:nvSpPr>
            <p:cNvPr id="20" name="Rectangle 4">
              <a:hlinkClick r:id="rId8" action="ppaction://hlinksldjump" highlightClick="1"/>
            </p:cNvPr>
            <p:cNvSpPr>
              <a:spLocks noChangeArrowheads="1"/>
            </p:cNvSpPr>
            <p:nvPr/>
          </p:nvSpPr>
          <p:spPr bwMode="auto">
            <a:xfrm>
              <a:off x="4117207" y="-683381"/>
              <a:ext cx="3421066" cy="287338"/>
            </a:xfrm>
            <a:prstGeom prst="rect">
              <a:avLst/>
            </a:prstGeom>
            <a:solidFill>
              <a:srgbClr val="4F81BD">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tr-TR" altLang="tr-TR" sz="1800" b="0" i="0" u="none" strike="noStrike" kern="0" cap="none" spc="0" normalizeH="0" baseline="0" noProof="0" smtClean="0">
                <a:ln>
                  <a:noFill/>
                </a:ln>
                <a:solidFill>
                  <a:sysClr val="windowText" lastClr="000000"/>
                </a:solidFill>
                <a:effectLst/>
                <a:uLnTx/>
                <a:uFillTx/>
              </a:endParaRPr>
            </a:p>
          </p:txBody>
        </p:sp>
      </p:grpSp>
    </p:spTree>
    <p:extLst>
      <p:ext uri="{BB962C8B-B14F-4D97-AF65-F5344CB8AC3E}">
        <p14:creationId xmlns:p14="http://schemas.microsoft.com/office/powerpoint/2010/main" val="11776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0"/>
            <a:ext cx="8229600" cy="1368152"/>
          </a:xfrm>
        </p:spPr>
        <p:txBody>
          <a:bodyPr>
            <a:normAutofit fontScale="90000"/>
          </a:bodyPr>
          <a:lstStyle/>
          <a:p>
            <a:r>
              <a:rPr lang="tr-TR" b="1" dirty="0" smtClean="0">
                <a:solidFill>
                  <a:srgbClr val="FF0000"/>
                </a:solidFill>
                <a:effectLst/>
                <a:latin typeface="Roboto Condensed"/>
                <a:ea typeface="Times New Roman"/>
                <a:cs typeface="Times New Roman"/>
              </a:rPr>
              <a:t>3. Topluluk İsmi: </a:t>
            </a:r>
            <a:r>
              <a:rPr lang="tr-TR" sz="4000" dirty="0" smtClean="0">
                <a:ea typeface="Calibri"/>
                <a:cs typeface="Times New Roman"/>
              </a:rPr>
              <a:t/>
            </a:r>
            <a:br>
              <a:rPr lang="tr-TR" sz="4000" dirty="0" smtClean="0">
                <a:ea typeface="Calibri"/>
                <a:cs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fontScale="85000" lnSpcReduction="10000"/>
          </a:bodyPr>
          <a:lstStyle/>
          <a:p>
            <a:pPr marL="0" indent="0" algn="just">
              <a:lnSpc>
                <a:spcPct val="160000"/>
              </a:lnSpc>
              <a:spcBef>
                <a:spcPts val="0"/>
              </a:spcBef>
              <a:buNone/>
            </a:pPr>
            <a:r>
              <a:rPr lang="tr-TR" dirty="0" smtClean="0">
                <a:solidFill>
                  <a:srgbClr val="2C2F34"/>
                </a:solidFill>
                <a:effectLst/>
                <a:ea typeface="Times New Roman"/>
                <a:cs typeface="Times New Roman"/>
              </a:rPr>
              <a:t>	Yapıca tekil, ancak anlam bakımından çoğul olan; aynı türe dahil birden çok varlığı anlatan isimlerdir. Teklerden oluşan topluluğu, çokluğu bildiren kelimelere denir.</a:t>
            </a:r>
            <a:endParaRPr lang="tr-TR" sz="2400" dirty="0">
              <a:ea typeface="Calibri"/>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effectLst/>
                <a:ea typeface="Times New Roman"/>
                <a:cs typeface="Times New Roman"/>
              </a:rPr>
              <a:t>	ordu, sürü, orman, sınıf, okul, millet…</a:t>
            </a:r>
            <a:endParaRPr lang="tr-TR" sz="2400" dirty="0">
              <a:ea typeface="Calibri"/>
              <a:cs typeface="Times New Roman"/>
            </a:endParaRPr>
          </a:p>
          <a:p>
            <a:pPr algn="just">
              <a:lnSpc>
                <a:spcPct val="160000"/>
              </a:lnSpc>
              <a:spcBef>
                <a:spcPts val="0"/>
              </a:spcBef>
            </a:pPr>
            <a:r>
              <a:rPr lang="tr-TR" b="1" dirty="0" smtClean="0">
                <a:solidFill>
                  <a:srgbClr val="2C2F34"/>
                </a:solidFill>
                <a:effectLst/>
                <a:ea typeface="Times New Roman"/>
                <a:cs typeface="Times New Roman"/>
              </a:rPr>
              <a:t>Not:</a:t>
            </a:r>
            <a:r>
              <a:rPr lang="tr-TR" dirty="0" smtClean="0">
                <a:solidFill>
                  <a:srgbClr val="2C2F34"/>
                </a:solidFill>
                <a:effectLst/>
                <a:ea typeface="Times New Roman"/>
                <a:cs typeface="Times New Roman"/>
              </a:rPr>
              <a:t> Topluluk isimleri de çokluk eki alabilir. Bu durumda aynı topluluktan birden fazla </a:t>
            </a:r>
            <a:endParaRPr lang="tr-TR" sz="2400" dirty="0">
              <a:ea typeface="Calibri"/>
              <a:cs typeface="Times New Roman"/>
            </a:endParaRPr>
          </a:p>
          <a:p>
            <a:pPr algn="just">
              <a:lnSpc>
                <a:spcPct val="160000"/>
              </a:lnSpc>
              <a:spcBef>
                <a:spcPts val="0"/>
              </a:spcBef>
            </a:pPr>
            <a:r>
              <a:rPr lang="tr-TR" b="1" dirty="0" smtClean="0">
                <a:solidFill>
                  <a:srgbClr val="2C2F34"/>
                </a:solidFill>
                <a:effectLst/>
                <a:ea typeface="Times New Roman"/>
                <a:cs typeface="Times New Roman"/>
              </a:rPr>
              <a:t>Not:</a:t>
            </a:r>
            <a:r>
              <a:rPr lang="tr-TR" dirty="0" smtClean="0">
                <a:solidFill>
                  <a:srgbClr val="2C2F34"/>
                </a:solidFill>
                <a:effectLst/>
                <a:ea typeface="Times New Roman"/>
                <a:cs typeface="Times New Roman"/>
              </a:rPr>
              <a:t> “</a:t>
            </a:r>
            <a:r>
              <a:rPr lang="tr-TR" b="1" dirty="0" smtClean="0">
                <a:solidFill>
                  <a:srgbClr val="2C2F34"/>
                </a:solidFill>
                <a:effectLst/>
                <a:ea typeface="Times New Roman"/>
                <a:cs typeface="Times New Roman"/>
              </a:rPr>
              <a:t>-°z</a:t>
            </a:r>
            <a:r>
              <a:rPr lang="tr-TR" dirty="0" smtClean="0">
                <a:solidFill>
                  <a:srgbClr val="2C2F34"/>
                </a:solidFill>
                <a:effectLst/>
                <a:ea typeface="Times New Roman"/>
                <a:cs typeface="Times New Roman"/>
              </a:rPr>
              <a:t>” ekinin de eklendiği sözcüğe topluluk anlamı kattığını ifade eden dil bilimciler de vardır:</a:t>
            </a:r>
            <a:endParaRPr lang="tr-TR" sz="2400" dirty="0">
              <a:ea typeface="Calibri"/>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effectLst/>
                <a:ea typeface="Times New Roman"/>
                <a:cs typeface="Times New Roman"/>
              </a:rPr>
              <a:t>	iki-z, beş-iz, dörd-üz</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867968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D. YAPILARINA GÖRE İSİMLER</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107504" y="980728"/>
            <a:ext cx="9036496" cy="5877272"/>
          </a:xfrm>
        </p:spPr>
        <p:txBody>
          <a:bodyPr>
            <a:normAutofit fontScale="92500" lnSpcReduction="10000"/>
          </a:bodyPr>
          <a:lstStyle/>
          <a:p>
            <a:pPr algn="just">
              <a:lnSpc>
                <a:spcPct val="150000"/>
              </a:lnSpc>
              <a:spcBef>
                <a:spcPts val="0"/>
              </a:spcBef>
            </a:pPr>
            <a:r>
              <a:rPr lang="tr-TR" dirty="0" smtClean="0">
                <a:solidFill>
                  <a:srgbClr val="2C2F34"/>
                </a:solidFill>
                <a:effectLst/>
                <a:latin typeface="Roboto Condensed"/>
                <a:ea typeface="Times New Roman"/>
                <a:cs typeface="Times New Roman"/>
              </a:rPr>
              <a:t>İsimler kaç kelimeden oluştuklarına ve yapım eki alıp almadıklarına göre de sınıflandırılırlar.</a:t>
            </a:r>
            <a:endParaRPr lang="tr-TR" sz="2400" dirty="0">
              <a:ea typeface="Calibri"/>
              <a:cs typeface="Times New Roman"/>
            </a:endParaRPr>
          </a:p>
          <a:p>
            <a:pPr algn="just">
              <a:lnSpc>
                <a:spcPct val="150000"/>
              </a:lnSpc>
              <a:spcBef>
                <a:spcPts val="0"/>
              </a:spcBef>
            </a:pPr>
            <a:r>
              <a:rPr lang="tr-TR" sz="2800" b="1" dirty="0" smtClean="0">
                <a:solidFill>
                  <a:srgbClr val="FFFFFF"/>
                </a:solidFill>
                <a:effectLst/>
                <a:latin typeface="Roboto Condensed"/>
                <a:ea typeface="Times New Roman"/>
                <a:cs typeface="Times New Roman"/>
              </a:rPr>
              <a:t>1. Basit İsim:</a:t>
            </a:r>
            <a:endParaRPr lang="tr-TR" sz="2400" dirty="0">
              <a:ea typeface="Calibri"/>
              <a:cs typeface="Times New Roman"/>
            </a:endParaRPr>
          </a:p>
          <a:p>
            <a:pPr algn="just">
              <a:lnSpc>
                <a:spcPct val="150000"/>
              </a:lnSpc>
              <a:spcBef>
                <a:spcPts val="0"/>
              </a:spcBef>
            </a:pPr>
            <a:r>
              <a:rPr lang="tr-TR" dirty="0" smtClean="0">
                <a:solidFill>
                  <a:srgbClr val="2C2F34"/>
                </a:solidFill>
                <a:effectLst/>
                <a:latin typeface="Roboto Condensed"/>
                <a:ea typeface="Times New Roman"/>
                <a:cs typeface="Times New Roman"/>
              </a:rPr>
              <a:t>Herhangi bir yapım eki almamış, kök hâlindeki isimlere </a:t>
            </a:r>
            <a:r>
              <a:rPr lang="tr-TR" b="1" dirty="0" smtClean="0">
                <a:solidFill>
                  <a:srgbClr val="2C2F34"/>
                </a:solidFill>
                <a:effectLst/>
                <a:latin typeface="Roboto Condensed"/>
                <a:ea typeface="Times New Roman"/>
                <a:cs typeface="Times New Roman"/>
              </a:rPr>
              <a:t>basit isim</a:t>
            </a:r>
            <a:r>
              <a:rPr lang="tr-TR" dirty="0" smtClean="0">
                <a:solidFill>
                  <a:srgbClr val="2C2F34"/>
                </a:solidFill>
                <a:effectLst/>
                <a:latin typeface="Roboto Condensed"/>
                <a:ea typeface="Times New Roman"/>
                <a:cs typeface="Times New Roman"/>
              </a:rPr>
              <a:t> denir. Çekim eki almış hâlde kullanılabilirler. Türemiş ve birleşik kelimeler yaparken bunlara yapım ekleri getirilir.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smtClean="0">
                <a:solidFill>
                  <a:srgbClr val="2C2F34"/>
                </a:solidFill>
                <a:effectLst/>
                <a:latin typeface="Roboto Condensed"/>
                <a:ea typeface="Times New Roman"/>
                <a:cs typeface="Times New Roman"/>
              </a:rPr>
              <a:t>	İnsan</a:t>
            </a:r>
            <a:r>
              <a:rPr lang="tr-TR" dirty="0" smtClean="0">
                <a:solidFill>
                  <a:srgbClr val="2C2F34"/>
                </a:solidFill>
                <a:effectLst/>
                <a:latin typeface="Roboto Condensed"/>
                <a:ea typeface="Times New Roman"/>
                <a:cs typeface="Times New Roman"/>
              </a:rPr>
              <a:t>, kelebek, gölge, yaprak(lar), kağıt(ta), kuş(u), çiçek(ler), dağ(dan), bir(de) …</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127613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dirty="0">
                <a:solidFill>
                  <a:srgbClr val="FF0000"/>
                </a:solidFill>
                <a:latin typeface="Roboto Condensed"/>
                <a:ea typeface="Times New Roman"/>
                <a:cs typeface="Times New Roman"/>
              </a:rPr>
              <a:t>1. Basit İsim:</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692696"/>
            <a:ext cx="9144000" cy="6165304"/>
          </a:xfrm>
        </p:spPr>
        <p:txBody>
          <a:bodyPr>
            <a:normAutofit fontScale="77500" lnSpcReduction="20000"/>
          </a:bodyPr>
          <a:lstStyle/>
          <a:p>
            <a:pPr algn="just">
              <a:lnSpc>
                <a:spcPct val="150000"/>
              </a:lnSpc>
              <a:spcBef>
                <a:spcPts val="0"/>
              </a:spcBef>
            </a:pPr>
            <a:r>
              <a:rPr lang="tr-TR" dirty="0" smtClean="0">
                <a:solidFill>
                  <a:srgbClr val="2C2F34"/>
                </a:solidFill>
                <a:latin typeface="Roboto Condensed"/>
                <a:ea typeface="Times New Roman"/>
                <a:cs typeface="Times New Roman"/>
              </a:rPr>
              <a:t>Herhangi </a:t>
            </a:r>
            <a:r>
              <a:rPr lang="tr-TR" dirty="0">
                <a:solidFill>
                  <a:srgbClr val="2C2F34"/>
                </a:solidFill>
                <a:latin typeface="Roboto Condensed"/>
                <a:ea typeface="Times New Roman"/>
                <a:cs typeface="Times New Roman"/>
              </a:rPr>
              <a:t>bir yapım eki almamış, kök hâlindeki isimlere </a:t>
            </a:r>
            <a:r>
              <a:rPr lang="tr-TR" b="1" dirty="0">
                <a:solidFill>
                  <a:srgbClr val="2C2F34"/>
                </a:solidFill>
                <a:latin typeface="Roboto Condensed"/>
                <a:ea typeface="Times New Roman"/>
                <a:cs typeface="Times New Roman"/>
              </a:rPr>
              <a:t>basit isim</a:t>
            </a:r>
            <a:r>
              <a:rPr lang="tr-TR" dirty="0">
                <a:solidFill>
                  <a:srgbClr val="2C2F34"/>
                </a:solidFill>
                <a:latin typeface="Roboto Condensed"/>
                <a:ea typeface="Times New Roman"/>
                <a:cs typeface="Times New Roman"/>
              </a:rPr>
              <a:t> denir. Çekim eki almış hâlde kullanılabilirler. Türemiş ve birleşik kelimeler yaparken bunlara yapım ekleri getirilir.</a:t>
            </a:r>
            <a:endParaRPr lang="tr-TR" sz="2400" dirty="0">
              <a:ea typeface="Calibri"/>
              <a:cs typeface="Times New Roman"/>
            </a:endParaRPr>
          </a:p>
          <a:p>
            <a:pPr lvl="0" algn="just">
              <a:lnSpc>
                <a:spcPct val="150000"/>
              </a:lnSpc>
              <a:spcBef>
                <a:spcPts val="0"/>
              </a:spcBef>
              <a:buSzPts val="1000"/>
              <a:buFont typeface="Symbol"/>
              <a:buChar char=""/>
              <a:tabLst>
                <a:tab pos="457200" algn="l"/>
              </a:tabLst>
            </a:pPr>
            <a:r>
              <a:rPr lang="tr-TR" dirty="0">
                <a:solidFill>
                  <a:srgbClr val="2C2F34"/>
                </a:solidFill>
                <a:latin typeface="Roboto Condensed"/>
                <a:ea typeface="Times New Roman"/>
                <a:cs typeface="Times New Roman"/>
              </a:rPr>
              <a:t>İnsan, kelebek, gölge, yaprak(lar), kağıt(ta), kuş(u), çiçek(ler), dağ(dan), bir(de) …</a:t>
            </a:r>
            <a:endParaRPr lang="tr-TR" sz="2400" dirty="0">
              <a:ea typeface="Calibri"/>
              <a:cs typeface="Times New Roman"/>
            </a:endParaRPr>
          </a:p>
          <a:p>
            <a:pPr algn="just">
              <a:lnSpc>
                <a:spcPct val="150000"/>
              </a:lnSpc>
              <a:spcBef>
                <a:spcPts val="0"/>
              </a:spcBef>
            </a:pPr>
            <a:r>
              <a:rPr lang="tr-TR" dirty="0">
                <a:solidFill>
                  <a:srgbClr val="2C2F34"/>
                </a:solidFill>
                <a:latin typeface="Roboto Condensed"/>
                <a:ea typeface="Times New Roman"/>
                <a:cs typeface="Times New Roman"/>
              </a:rPr>
              <a:t>Basit isimlerimizin çoğu tek hecelidir, ama bütün basit isimler tek heceli zannedilmemeli.</a:t>
            </a:r>
            <a:endParaRPr lang="tr-TR" sz="2400" dirty="0">
              <a:ea typeface="Calibri"/>
              <a:cs typeface="Times New Roman"/>
            </a:endParaRPr>
          </a:p>
          <a:p>
            <a:pPr algn="just">
              <a:lnSpc>
                <a:spcPct val="150000"/>
              </a:lnSpc>
              <a:spcBef>
                <a:spcPts val="0"/>
              </a:spcBef>
            </a:pPr>
            <a:r>
              <a:rPr lang="tr-TR" dirty="0">
                <a:solidFill>
                  <a:srgbClr val="2C2F34"/>
                </a:solidFill>
                <a:latin typeface="Roboto Condensed"/>
                <a:ea typeface="Times New Roman"/>
                <a:cs typeface="Times New Roman"/>
              </a:rPr>
              <a:t>Basit isimler, daha küçük ve anlamlı parçalara ayrılamazlar. Meselâ “kelebek kelimesini kel-ebek şeklinde ikiye ayırıp “kel” diye anlamlı bir kelime bulabiliriz gibi bir düşünce yanlıştır. Çünkü parça ile bütün arasında her zaman -az ya da çok- bir anlam ilgisi bulunmalıdır</a:t>
            </a:r>
            <a:endParaRPr lang="tr-TR" dirty="0"/>
          </a:p>
        </p:txBody>
      </p:sp>
    </p:spTree>
    <p:extLst>
      <p:ext uri="{BB962C8B-B14F-4D97-AF65-F5344CB8AC3E}">
        <p14:creationId xmlns:p14="http://schemas.microsoft.com/office/powerpoint/2010/main" val="1077230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dirty="0">
                <a:solidFill>
                  <a:srgbClr val="FF0000"/>
                </a:solidFill>
                <a:latin typeface="Roboto Condensed"/>
                <a:ea typeface="Times New Roman"/>
                <a:cs typeface="Times New Roman"/>
              </a:rPr>
              <a:t>2. Türemiş isim: </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692696"/>
            <a:ext cx="9144000" cy="6480720"/>
          </a:xfrm>
        </p:spPr>
        <p:txBody>
          <a:bodyPr>
            <a:normAutofit fontScale="62500" lnSpcReduction="20000"/>
          </a:bodyPr>
          <a:lstStyle/>
          <a:p>
            <a:pPr algn="just">
              <a:lnSpc>
                <a:spcPct val="160000"/>
              </a:lnSpc>
              <a:spcBef>
                <a:spcPts val="0"/>
              </a:spcBef>
            </a:pPr>
            <a:r>
              <a:rPr lang="tr-TR" dirty="0" smtClean="0">
                <a:solidFill>
                  <a:srgbClr val="2C2F34"/>
                </a:solidFill>
                <a:latin typeface="Roboto Condensed"/>
                <a:ea typeface="Times New Roman"/>
                <a:cs typeface="Times New Roman"/>
              </a:rPr>
              <a:t>İsim </a:t>
            </a:r>
            <a:r>
              <a:rPr lang="tr-TR" dirty="0">
                <a:solidFill>
                  <a:srgbClr val="2C2F34"/>
                </a:solidFill>
                <a:latin typeface="Roboto Condensed"/>
                <a:ea typeface="Times New Roman"/>
                <a:cs typeface="Times New Roman"/>
              </a:rPr>
              <a:t>veya fiil kök ve gövdeleriyle yansıma kelimelere bir yapım ekinin getirilmesiyle oluşturulmuş, şekil ve anlam olarak yeni isimlere denir.</a:t>
            </a:r>
            <a:endParaRPr lang="tr-TR" sz="2400" dirty="0">
              <a:ea typeface="Calibri"/>
              <a:cs typeface="Times New Roman"/>
            </a:endParaRPr>
          </a:p>
          <a:p>
            <a:pPr algn="just">
              <a:lnSpc>
                <a:spcPct val="160000"/>
              </a:lnSpc>
              <a:spcBef>
                <a:spcPts val="0"/>
              </a:spcBef>
            </a:pPr>
            <a:r>
              <a:rPr lang="tr-TR" b="1" dirty="0">
                <a:solidFill>
                  <a:srgbClr val="2C2F34"/>
                </a:solidFill>
                <a:latin typeface="Roboto Condensed"/>
                <a:ea typeface="Times New Roman"/>
                <a:cs typeface="Times New Roman"/>
              </a:rPr>
              <a:t>İsimden türeyenler:</a:t>
            </a:r>
            <a:endParaRPr lang="tr-TR" sz="2400" dirty="0">
              <a:ea typeface="Calibri"/>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kömürlük</a:t>
            </a:r>
            <a:r>
              <a:rPr lang="tr-TR" dirty="0">
                <a:solidFill>
                  <a:srgbClr val="2C2F34"/>
                </a:solidFill>
                <a:latin typeface="Roboto Condensed"/>
                <a:ea typeface="Times New Roman"/>
                <a:cs typeface="Times New Roman"/>
              </a:rPr>
              <a:t>, kitaplık, tuzluk, başlık, kulaklık, gecelik, gençlik, insanlık, Türklük, çocukluk, hanımlık, kardeşlik, Müslümanlık, kulluk, erkeklik, bilgelik, bayramlık, kışlık, akşamlık, gömleklik, iyilik, güzellik, küçüklük, öğretmenlik, doktorluk, veterinerlik, eczacılık, arıcılık, demircilik, kılavuzluk, rehberlik…</a:t>
            </a:r>
            <a:endParaRPr lang="tr-TR" sz="2400" dirty="0">
              <a:ea typeface="Calibri"/>
              <a:cs typeface="Times New Roman"/>
            </a:endParaRPr>
          </a:p>
          <a:p>
            <a:pPr algn="just">
              <a:lnSpc>
                <a:spcPct val="160000"/>
              </a:lnSpc>
              <a:spcBef>
                <a:spcPts val="0"/>
              </a:spcBef>
            </a:pPr>
            <a:r>
              <a:rPr lang="tr-TR" b="1" dirty="0">
                <a:solidFill>
                  <a:srgbClr val="2C2F34"/>
                </a:solidFill>
                <a:latin typeface="Roboto Condensed"/>
                <a:ea typeface="Times New Roman"/>
                <a:cs typeface="Times New Roman"/>
              </a:rPr>
              <a:t>Yansımalardan türeyenler:</a:t>
            </a:r>
            <a:endParaRPr lang="tr-TR" sz="2400" dirty="0">
              <a:ea typeface="Calibri"/>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latin typeface="Roboto Condensed"/>
                <a:ea typeface="Times New Roman"/>
                <a:cs typeface="Times New Roman"/>
              </a:rPr>
              <a:t>	çıtır-tı</a:t>
            </a:r>
            <a:r>
              <a:rPr lang="tr-TR" dirty="0">
                <a:solidFill>
                  <a:srgbClr val="2C2F34"/>
                </a:solidFill>
                <a:latin typeface="Roboto Condensed"/>
                <a:ea typeface="Times New Roman"/>
                <a:cs typeface="Times New Roman"/>
              </a:rPr>
              <a:t>, cızır-tı, şakır-tı, şıkır-tı, homur-tu, gıcır-tı, patır-tı</a:t>
            </a:r>
            <a:endParaRPr lang="tr-TR" sz="2400" dirty="0">
              <a:ea typeface="Calibri"/>
              <a:cs typeface="Times New Roman"/>
            </a:endParaRPr>
          </a:p>
          <a:p>
            <a:pPr algn="just">
              <a:lnSpc>
                <a:spcPct val="160000"/>
              </a:lnSpc>
              <a:spcBef>
                <a:spcPts val="0"/>
              </a:spcBef>
            </a:pPr>
            <a:r>
              <a:rPr lang="tr-TR" b="1" dirty="0">
                <a:solidFill>
                  <a:srgbClr val="2C2F34"/>
                </a:solidFill>
                <a:latin typeface="Roboto Condensed"/>
                <a:ea typeface="Times New Roman"/>
                <a:cs typeface="Times New Roman"/>
              </a:rPr>
              <a:t>Fiilden türeyenler:</a:t>
            </a:r>
            <a:endParaRPr lang="tr-TR" sz="2400" dirty="0">
              <a:ea typeface="Calibri"/>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latin typeface="Roboto Condensed"/>
                <a:ea typeface="Times New Roman"/>
                <a:cs typeface="Times New Roman"/>
              </a:rPr>
              <a:t>	gel-mek</a:t>
            </a:r>
            <a:r>
              <a:rPr lang="tr-TR" dirty="0">
                <a:solidFill>
                  <a:srgbClr val="2C2F34"/>
                </a:solidFill>
                <a:latin typeface="Roboto Condensed"/>
                <a:ea typeface="Times New Roman"/>
                <a:cs typeface="Times New Roman"/>
              </a:rPr>
              <a:t>, oku-mak, ye-mek, iç-mek, çalış-mak…</a:t>
            </a:r>
            <a:endParaRPr lang="tr-TR" sz="2400" dirty="0">
              <a:ea typeface="Calibri"/>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latin typeface="Roboto Condensed"/>
                <a:ea typeface="Times New Roman"/>
                <a:cs typeface="Times New Roman"/>
              </a:rPr>
              <a:t>	yemek</a:t>
            </a:r>
            <a:r>
              <a:rPr lang="tr-TR" dirty="0">
                <a:solidFill>
                  <a:srgbClr val="2C2F34"/>
                </a:solidFill>
                <a:latin typeface="Roboto Condensed"/>
                <a:ea typeface="Times New Roman"/>
                <a:cs typeface="Times New Roman"/>
              </a:rPr>
              <a:t>, çakmak, ekmek, ilmek, </a:t>
            </a:r>
            <a:r>
              <a:rPr lang="tr-TR" dirty="0" smtClean="0">
                <a:solidFill>
                  <a:srgbClr val="2C2F34"/>
                </a:solidFill>
                <a:latin typeface="Roboto Condensed"/>
                <a:ea typeface="Times New Roman"/>
                <a:cs typeface="Times New Roman"/>
              </a:rPr>
              <a:t>kaymak,</a:t>
            </a:r>
            <a:endParaRPr lang="tr-TR" sz="2400" dirty="0" smtClean="0">
              <a:ea typeface="Times New Roman"/>
              <a:cs typeface="Times New Roman"/>
            </a:endParaRPr>
          </a:p>
          <a:p>
            <a:pPr marL="0" lvl="0" indent="0" algn="just">
              <a:lnSpc>
                <a:spcPct val="160000"/>
              </a:lnSpc>
              <a:spcBef>
                <a:spcPts val="0"/>
              </a:spcBef>
              <a:buSzPts val="1000"/>
              <a:buNone/>
              <a:tabLst>
                <a:tab pos="457200" algn="l"/>
              </a:tabLst>
            </a:pPr>
            <a:r>
              <a:rPr lang="tr-TR" sz="2400" dirty="0">
                <a:solidFill>
                  <a:srgbClr val="2C2F34"/>
                </a:solidFill>
                <a:latin typeface="Roboto Condensed"/>
                <a:ea typeface="Times New Roman"/>
                <a:cs typeface="Times New Roman"/>
              </a:rPr>
              <a:t>	</a:t>
            </a:r>
            <a:r>
              <a:rPr lang="tr-TR" dirty="0" smtClean="0">
                <a:solidFill>
                  <a:srgbClr val="2C2F34"/>
                </a:solidFill>
                <a:latin typeface="Roboto Condensed"/>
                <a:ea typeface="Times New Roman"/>
                <a:cs typeface="Times New Roman"/>
              </a:rPr>
              <a:t>başlama</a:t>
            </a:r>
            <a:r>
              <a:rPr lang="tr-TR" dirty="0">
                <a:solidFill>
                  <a:srgbClr val="2C2F34"/>
                </a:solidFill>
                <a:latin typeface="Roboto Condensed"/>
                <a:ea typeface="Times New Roman"/>
                <a:cs typeface="Times New Roman"/>
              </a:rPr>
              <a:t>, okuma, yazma, nakletme, hasta olma, danışma, sevme, </a:t>
            </a:r>
            <a:endParaRPr lang="tr-TR" dirty="0" smtClean="0">
              <a:solidFill>
                <a:srgbClr val="2C2F34"/>
              </a:solidFill>
              <a:latin typeface="Roboto Condensed"/>
              <a:ea typeface="Times New Roman"/>
              <a:cs typeface="Times New Roman"/>
            </a:endParaRPr>
          </a:p>
          <a:p>
            <a:pPr marL="0" lvl="0" indent="0" algn="just">
              <a:lnSpc>
                <a:spcPct val="160000"/>
              </a:lnSpc>
              <a:spcBef>
                <a:spcPts val="0"/>
              </a:spcBef>
              <a:buSzPts val="1000"/>
              <a:buNone/>
              <a:tabLst>
                <a:tab pos="457200" algn="l"/>
              </a:tabLst>
            </a:pPr>
            <a:r>
              <a:rPr lang="tr-TR" dirty="0" smtClean="0">
                <a:solidFill>
                  <a:srgbClr val="2C2F34"/>
                </a:solidFill>
                <a:latin typeface="Roboto Condensed"/>
                <a:ea typeface="Times New Roman"/>
                <a:cs typeface="Times New Roman"/>
              </a:rPr>
              <a:t>	inanma</a:t>
            </a:r>
            <a:endParaRPr lang="tr-TR" dirty="0"/>
          </a:p>
        </p:txBody>
      </p:sp>
    </p:spTree>
    <p:extLst>
      <p:ext uri="{BB962C8B-B14F-4D97-AF65-F5344CB8AC3E}">
        <p14:creationId xmlns:p14="http://schemas.microsoft.com/office/powerpoint/2010/main" val="761994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FF0000"/>
                </a:solidFill>
                <a:latin typeface="Roboto Condensed"/>
                <a:ea typeface="Times New Roman"/>
                <a:cs typeface="Times New Roman"/>
              </a:rPr>
              <a:t>3. Birleşik İsim: </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908720"/>
            <a:ext cx="9144000" cy="5949280"/>
          </a:xfrm>
        </p:spPr>
        <p:txBody>
          <a:bodyPr>
            <a:normAutofit fontScale="77500" lnSpcReduction="20000"/>
          </a:bodyPr>
          <a:lstStyle/>
          <a:p>
            <a:pPr algn="just">
              <a:lnSpc>
                <a:spcPct val="170000"/>
              </a:lnSpc>
              <a:spcBef>
                <a:spcPts val="0"/>
              </a:spcBef>
            </a:pPr>
            <a:r>
              <a:rPr lang="tr-TR" dirty="0" smtClean="0">
                <a:solidFill>
                  <a:srgbClr val="2C2F34"/>
                </a:solidFill>
                <a:latin typeface="Roboto Condensed"/>
                <a:ea typeface="Times New Roman"/>
                <a:cs typeface="Times New Roman"/>
              </a:rPr>
              <a:t>Birleşik </a:t>
            </a:r>
            <a:r>
              <a:rPr lang="tr-TR" dirty="0">
                <a:solidFill>
                  <a:srgbClr val="2C2F34"/>
                </a:solidFill>
                <a:latin typeface="Roboto Condensed"/>
                <a:ea typeface="Times New Roman"/>
                <a:cs typeface="Times New Roman"/>
              </a:rPr>
              <a:t>isimler, birden fazla kelimenin bir araya gelip yeni bir varlığı veya kavramı karşılayacak şekilde kalıplaşarak oluşturdukları, anlam ve şekil bakımından yeni isimlerdir.</a:t>
            </a:r>
            <a:endParaRPr lang="tr-TR" sz="2400" dirty="0">
              <a:ea typeface="Calibri"/>
              <a:cs typeface="Times New Roman"/>
            </a:endParaRPr>
          </a:p>
          <a:p>
            <a:pPr algn="just">
              <a:lnSpc>
                <a:spcPct val="170000"/>
              </a:lnSpc>
              <a:spcBef>
                <a:spcPts val="0"/>
              </a:spcBef>
            </a:pPr>
            <a:r>
              <a:rPr lang="tr-TR" dirty="0">
                <a:solidFill>
                  <a:srgbClr val="2C2F34"/>
                </a:solidFill>
                <a:latin typeface="Roboto Condensed"/>
                <a:ea typeface="Times New Roman"/>
                <a:cs typeface="Times New Roman"/>
              </a:rPr>
              <a:t>Birleşik ismi oluşturan kelimeler arasına herhangi bir ek veya kelime giremez; girerse bu kelime grubu birleşik isim olmaktan çıkar, belirtili isim tamlaması veya başka bir kelime grubu olur.</a:t>
            </a:r>
            <a:endParaRPr lang="tr-TR" sz="2400" dirty="0">
              <a:ea typeface="Calibri"/>
              <a:cs typeface="Times New Roman"/>
            </a:endParaRPr>
          </a:p>
          <a:p>
            <a:pPr algn="just">
              <a:lnSpc>
                <a:spcPct val="170000"/>
              </a:lnSpc>
              <a:spcBef>
                <a:spcPts val="0"/>
              </a:spcBef>
            </a:pPr>
            <a:r>
              <a:rPr lang="tr-TR" dirty="0">
                <a:solidFill>
                  <a:srgbClr val="2C2F34"/>
                </a:solidFill>
                <a:latin typeface="Roboto Condensed"/>
                <a:ea typeface="Times New Roman"/>
                <a:cs typeface="Times New Roman"/>
              </a:rPr>
              <a:t>Bu isimler anlam bakımından tam bir kalıplaşmaya uğradıkları için tek bir kelime olarak kabul edilir ve bu şekilde kullanılırlar.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81205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nSpc>
                <a:spcPct val="150000"/>
              </a:lnSpc>
              <a:spcBef>
                <a:spcPts val="0"/>
              </a:spcBef>
            </a:pPr>
            <a:r>
              <a:rPr lang="tr-TR" b="1" u="sng" dirty="0">
                <a:solidFill>
                  <a:srgbClr val="2C2F34"/>
                </a:solidFill>
                <a:latin typeface="Roboto Condensed"/>
                <a:ea typeface="Times New Roman"/>
                <a:cs typeface="Times New Roman"/>
              </a:rPr>
              <a:t>Türkçe’de üç yolla birleşik isim yapılır: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Anlam </a:t>
            </a:r>
            <a:r>
              <a:rPr lang="tr-TR" dirty="0">
                <a:solidFill>
                  <a:srgbClr val="2C2F34"/>
                </a:solidFill>
                <a:latin typeface="Roboto Condensed"/>
                <a:ea typeface="Times New Roman"/>
                <a:cs typeface="Times New Roman"/>
              </a:rPr>
              <a:t>kayması yoluyla</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Ses </a:t>
            </a:r>
            <a:r>
              <a:rPr lang="tr-TR" dirty="0">
                <a:solidFill>
                  <a:srgbClr val="2C2F34"/>
                </a:solidFill>
                <a:latin typeface="Roboto Condensed"/>
                <a:ea typeface="Times New Roman"/>
                <a:cs typeface="Times New Roman"/>
              </a:rPr>
              <a:t>kaynaşması yoluyla</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Kelime </a:t>
            </a:r>
            <a:r>
              <a:rPr lang="tr-TR" dirty="0">
                <a:solidFill>
                  <a:srgbClr val="2C2F34"/>
                </a:solidFill>
                <a:latin typeface="Roboto Condensed"/>
                <a:ea typeface="Times New Roman"/>
                <a:cs typeface="Times New Roman"/>
              </a:rPr>
              <a:t>sınıfı kayması yoluyla</a:t>
            </a:r>
            <a:endParaRPr lang="tr-TR" sz="2400" dirty="0">
              <a:ea typeface="Calibri"/>
              <a:cs typeface="Times New Roman"/>
            </a:endParaRPr>
          </a:p>
          <a:p>
            <a:pPr>
              <a:lnSpc>
                <a:spcPct val="150000"/>
              </a:lnSpc>
              <a:spcBef>
                <a:spcPts val="0"/>
              </a:spcBef>
            </a:pPr>
            <a:r>
              <a:rPr lang="tr-TR" b="1" dirty="0">
                <a:solidFill>
                  <a:srgbClr val="2C2F34"/>
                </a:solidFill>
                <a:latin typeface="Roboto Condensed"/>
                <a:ea typeface="Times New Roman"/>
                <a:cs typeface="Times New Roman"/>
              </a:rPr>
              <a:t>a. Anlam kayması yoluyla:</a:t>
            </a:r>
            <a:endParaRPr lang="tr-TR" sz="2400" dirty="0">
              <a:ea typeface="Calibri"/>
              <a:cs typeface="Times New Roman"/>
            </a:endParaRPr>
          </a:p>
          <a:p>
            <a:pPr marL="0" indent="0">
              <a:lnSpc>
                <a:spcPct val="150000"/>
              </a:lnSpc>
              <a:spcBef>
                <a:spcPts val="0"/>
              </a:spcBef>
              <a:buNone/>
            </a:pPr>
            <a:r>
              <a:rPr lang="tr-TR" dirty="0" smtClean="0">
                <a:solidFill>
                  <a:srgbClr val="2C2F34"/>
                </a:solidFill>
                <a:latin typeface="Roboto Condensed"/>
                <a:ea typeface="Times New Roman"/>
                <a:cs typeface="Times New Roman"/>
              </a:rPr>
              <a:t>	</a:t>
            </a:r>
            <a:r>
              <a:rPr lang="tr-TR" u="sng" dirty="0" smtClean="0">
                <a:solidFill>
                  <a:srgbClr val="2C2F34"/>
                </a:solidFill>
                <a:latin typeface="Roboto Condensed"/>
                <a:ea typeface="Times New Roman"/>
                <a:cs typeface="Times New Roman"/>
              </a:rPr>
              <a:t>Birincisi</a:t>
            </a:r>
            <a:r>
              <a:rPr lang="tr-TR" u="sng" dirty="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 Birleşik ismi oluşturan kelimelerin tamamı (genellikle iki kelimeden oluşurlar) anlam kaybına uğrar.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Hanımeli</a:t>
            </a:r>
            <a:r>
              <a:rPr lang="tr-TR" dirty="0">
                <a:solidFill>
                  <a:srgbClr val="2C2F34"/>
                </a:solidFill>
                <a:latin typeface="Roboto Condensed"/>
                <a:ea typeface="Times New Roman"/>
                <a:cs typeface="Times New Roman"/>
              </a:rPr>
              <a:t>, aslanağzı, katırtırnağı, devetabanı, suçiçeği, demirbaş, denizaltı, kuşpalazı…</a:t>
            </a:r>
            <a:endParaRPr lang="tr-TR" sz="2400" dirty="0">
              <a:ea typeface="Calibri"/>
              <a:cs typeface="Times New Roman"/>
            </a:endParaRPr>
          </a:p>
          <a:p>
            <a:pPr marL="0" indent="0">
              <a:lnSpc>
                <a:spcPct val="150000"/>
              </a:lnSpc>
              <a:spcBef>
                <a:spcPts val="0"/>
              </a:spcBef>
              <a:buNone/>
            </a:pPr>
            <a:r>
              <a:rPr lang="tr-TR" dirty="0" smtClean="0">
                <a:solidFill>
                  <a:srgbClr val="2C2F34"/>
                </a:solidFill>
                <a:latin typeface="Roboto Condensed"/>
                <a:ea typeface="Times New Roman"/>
                <a:cs typeface="Times New Roman"/>
              </a:rPr>
              <a:t>	</a:t>
            </a:r>
            <a:r>
              <a:rPr lang="tr-TR" u="sng" dirty="0" smtClean="0">
                <a:solidFill>
                  <a:srgbClr val="2C2F34"/>
                </a:solidFill>
                <a:latin typeface="Roboto Condensed"/>
                <a:ea typeface="Times New Roman"/>
                <a:cs typeface="Times New Roman"/>
              </a:rPr>
              <a:t>İkincisi</a:t>
            </a:r>
            <a:r>
              <a:rPr lang="tr-TR" u="sng" dirty="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 Kelimelerden sadece birincisi anlam kaybına uğrar: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Adamotu</a:t>
            </a:r>
            <a:r>
              <a:rPr lang="tr-TR" dirty="0">
                <a:solidFill>
                  <a:srgbClr val="2C2F34"/>
                </a:solidFill>
                <a:latin typeface="Roboto Condensed"/>
                <a:ea typeface="Times New Roman"/>
                <a:cs typeface="Times New Roman"/>
              </a:rPr>
              <a:t>, yayın balığı, ince hastalık…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Akçaağaç</a:t>
            </a:r>
            <a:r>
              <a:rPr lang="tr-TR" dirty="0">
                <a:solidFill>
                  <a:srgbClr val="2C2F34"/>
                </a:solidFill>
                <a:latin typeface="Roboto Condensed"/>
                <a:ea typeface="Times New Roman"/>
                <a:cs typeface="Times New Roman"/>
              </a:rPr>
              <a:t>, akçakavak, akciğer, karabiber, alageyik…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Başbakan</a:t>
            </a:r>
            <a:r>
              <a:rPr lang="tr-TR" dirty="0">
                <a:solidFill>
                  <a:srgbClr val="2C2F34"/>
                </a:solidFill>
                <a:latin typeface="Roboto Condensed"/>
                <a:ea typeface="Times New Roman"/>
                <a:cs typeface="Times New Roman"/>
              </a:rPr>
              <a:t>, başyazar, başhekim…</a:t>
            </a:r>
            <a:endParaRPr lang="tr-TR" sz="2400" dirty="0">
              <a:ea typeface="Calibri"/>
              <a:cs typeface="Times New Roman"/>
            </a:endParaRPr>
          </a:p>
          <a:p>
            <a:pPr marL="0" indent="0">
              <a:lnSpc>
                <a:spcPct val="150000"/>
              </a:lnSpc>
              <a:spcBef>
                <a:spcPts val="0"/>
              </a:spcBef>
              <a:buNone/>
            </a:pPr>
            <a:r>
              <a:rPr lang="tr-TR" dirty="0" smtClean="0">
                <a:solidFill>
                  <a:srgbClr val="2C2F34"/>
                </a:solidFill>
                <a:latin typeface="Roboto Condensed"/>
                <a:ea typeface="Times New Roman"/>
                <a:cs typeface="Times New Roman"/>
              </a:rPr>
              <a:t>	</a:t>
            </a:r>
            <a:r>
              <a:rPr lang="tr-TR" u="sng" dirty="0" smtClean="0">
                <a:solidFill>
                  <a:srgbClr val="2C2F34"/>
                </a:solidFill>
                <a:latin typeface="Roboto Condensed"/>
                <a:ea typeface="Times New Roman"/>
                <a:cs typeface="Times New Roman"/>
              </a:rPr>
              <a:t>Üçüncüsü</a:t>
            </a:r>
            <a:r>
              <a:rPr lang="tr-TR" u="sng" dirty="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 İkinci kelime anlamını kaybeder: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Karatavuk</a:t>
            </a:r>
            <a:r>
              <a:rPr lang="tr-TR" dirty="0">
                <a:solidFill>
                  <a:srgbClr val="2C2F34"/>
                </a:solidFill>
                <a:latin typeface="Roboto Condensed"/>
                <a:ea typeface="Times New Roman"/>
                <a:cs typeface="Times New Roman"/>
              </a:rPr>
              <a:t>, yer elması, karafatma…</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6066022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55000" lnSpcReduction="20000"/>
          </a:bodyPr>
          <a:lstStyle/>
          <a:p>
            <a:pPr>
              <a:lnSpc>
                <a:spcPct val="170000"/>
              </a:lnSpc>
              <a:spcBef>
                <a:spcPts val="0"/>
              </a:spcBef>
            </a:pPr>
            <a:r>
              <a:rPr lang="tr-TR" b="1" dirty="0">
                <a:solidFill>
                  <a:srgbClr val="2C2F34"/>
                </a:solidFill>
                <a:latin typeface="Roboto Condensed"/>
                <a:ea typeface="Times New Roman"/>
                <a:cs typeface="Times New Roman"/>
              </a:rPr>
              <a:t>b. Ses kaynaşması yoluyla: </a:t>
            </a:r>
            <a:r>
              <a:rPr lang="tr-TR" dirty="0">
                <a:solidFill>
                  <a:srgbClr val="2C2F34"/>
                </a:solidFill>
                <a:latin typeface="Roboto Condensed"/>
                <a:ea typeface="Times New Roman"/>
                <a:cs typeface="Times New Roman"/>
              </a:rPr>
              <a:t>cumartesi (cuma ertesi), pazartesi (pazar ertesi), kahvaltı (kahve altı), çörotu (çörek otu), peki (pek iyi) …</a:t>
            </a:r>
            <a:endParaRPr lang="tr-TR" sz="2400" dirty="0">
              <a:ea typeface="Calibri"/>
              <a:cs typeface="Times New Roman"/>
            </a:endParaRPr>
          </a:p>
          <a:p>
            <a:pPr>
              <a:lnSpc>
                <a:spcPct val="170000"/>
              </a:lnSpc>
              <a:spcBef>
                <a:spcPts val="0"/>
              </a:spcBef>
            </a:pPr>
            <a:r>
              <a:rPr lang="tr-TR" b="1" dirty="0">
                <a:solidFill>
                  <a:srgbClr val="2C2F34"/>
                </a:solidFill>
                <a:latin typeface="Roboto Condensed"/>
                <a:ea typeface="Times New Roman"/>
                <a:cs typeface="Times New Roman"/>
              </a:rPr>
              <a:t>c. Kelime sınıfı kayması yoluyla:</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kaptıkaçtı</a:t>
            </a:r>
            <a:r>
              <a:rPr lang="tr-TR" dirty="0">
                <a:solidFill>
                  <a:srgbClr val="2C2F34"/>
                </a:solidFill>
                <a:latin typeface="Roboto Condensed"/>
                <a:ea typeface="Times New Roman"/>
                <a:cs typeface="Times New Roman"/>
              </a:rPr>
              <a:t>, külbastı, mirasyedi, dedikodu, hünkârbeğendi, albastı, gecekondu…</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örtbas</a:t>
            </a:r>
            <a:r>
              <a:rPr lang="tr-TR" dirty="0">
                <a:solidFill>
                  <a:srgbClr val="2C2F34"/>
                </a:solidFill>
                <a:latin typeface="Roboto Condensed"/>
                <a:ea typeface="Times New Roman"/>
                <a:cs typeface="Times New Roman"/>
              </a:rPr>
              <a:t>, sıkboğaz, alaşağı, ateşkes, kapkaççı…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giderayak</a:t>
            </a:r>
            <a:r>
              <a:rPr lang="tr-TR" dirty="0">
                <a:solidFill>
                  <a:srgbClr val="2C2F34"/>
                </a:solidFill>
                <a:latin typeface="Roboto Condensed"/>
                <a:ea typeface="Times New Roman"/>
                <a:cs typeface="Times New Roman"/>
              </a:rPr>
              <a:t>, bilirkişi, vatansever, hacıyatmaz, cankurtaran…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elverişli</a:t>
            </a:r>
            <a:r>
              <a:rPr lang="tr-TR" dirty="0">
                <a:solidFill>
                  <a:srgbClr val="2C2F34"/>
                </a:solidFill>
                <a:latin typeface="Roboto Condensed"/>
                <a:ea typeface="Times New Roman"/>
                <a:cs typeface="Times New Roman"/>
              </a:rPr>
              <a:t>, rasgele, albeni, çalçene…</a:t>
            </a:r>
            <a:endParaRPr lang="tr-TR" sz="2400" dirty="0">
              <a:ea typeface="Calibri"/>
              <a:cs typeface="Times New Roman"/>
            </a:endParaRPr>
          </a:p>
          <a:p>
            <a:pPr>
              <a:lnSpc>
                <a:spcPct val="170000"/>
              </a:lnSpc>
              <a:spcBef>
                <a:spcPts val="0"/>
              </a:spcBef>
            </a:pPr>
            <a:r>
              <a:rPr lang="tr-TR" b="1" dirty="0">
                <a:solidFill>
                  <a:srgbClr val="FF6600"/>
                </a:solidFill>
                <a:latin typeface="Roboto Condensed"/>
                <a:ea typeface="Times New Roman"/>
                <a:cs typeface="Times New Roman"/>
              </a:rPr>
              <a:t>Ayrıca bakınız </a:t>
            </a:r>
            <a:r>
              <a:rPr lang="tr-TR" b="1" dirty="0">
                <a:solidFill>
                  <a:srgbClr val="FF6600"/>
                </a:solidFill>
                <a:latin typeface="Cambria Math"/>
                <a:ea typeface="Times New Roman"/>
                <a:cs typeface="Cambria Math"/>
              </a:rPr>
              <a:t>⇒</a:t>
            </a:r>
            <a:r>
              <a:rPr lang="tr-TR" b="1" dirty="0">
                <a:solidFill>
                  <a:srgbClr val="2C2F34"/>
                </a:solidFill>
                <a:latin typeface="Roboto Condensed"/>
                <a:ea typeface="Times New Roman"/>
                <a:cs typeface="Times New Roman"/>
              </a:rPr>
              <a:t> </a:t>
            </a:r>
            <a:r>
              <a:rPr lang="tr-TR" b="1" u="sng" dirty="0">
                <a:solidFill>
                  <a:srgbClr val="0000FF"/>
                </a:solidFill>
                <a:latin typeface="Roboto Condensed"/>
                <a:ea typeface="Times New Roman"/>
                <a:cs typeface="Times New Roman"/>
                <a:hlinkClick r:id="rId2"/>
              </a:rPr>
              <a:t>Birleşik Kelimelerin Yazılışı</a:t>
            </a:r>
            <a:endParaRPr lang="tr-TR" sz="2400" dirty="0">
              <a:ea typeface="Calibri"/>
              <a:cs typeface="Times New Roman"/>
            </a:endParaRPr>
          </a:p>
          <a:p>
            <a:pPr marL="0" indent="0">
              <a:lnSpc>
                <a:spcPct val="170000"/>
              </a:lnSpc>
              <a:spcBef>
                <a:spcPts val="0"/>
              </a:spcBef>
              <a:buNone/>
            </a:pPr>
            <a:r>
              <a:rPr lang="tr-TR" b="1" dirty="0" smtClean="0">
                <a:solidFill>
                  <a:srgbClr val="2C2F34"/>
                </a:solidFill>
                <a:latin typeface="Roboto Condensed"/>
                <a:ea typeface="Times New Roman"/>
                <a:cs typeface="Times New Roman"/>
              </a:rPr>
              <a:t>	Buraya </a:t>
            </a:r>
            <a:r>
              <a:rPr lang="tr-TR" b="1" dirty="0">
                <a:solidFill>
                  <a:srgbClr val="2C2F34"/>
                </a:solidFill>
                <a:latin typeface="Roboto Condensed"/>
                <a:ea typeface="Times New Roman"/>
                <a:cs typeface="Times New Roman"/>
              </a:rPr>
              <a:t>kadar yapılan tasnife göre her kelimenin birden fazla özelliği vardır: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Varlıklara </a:t>
            </a:r>
            <a:r>
              <a:rPr lang="tr-TR" dirty="0">
                <a:solidFill>
                  <a:srgbClr val="2C2F34"/>
                </a:solidFill>
                <a:latin typeface="Roboto Condensed"/>
                <a:ea typeface="Times New Roman"/>
                <a:cs typeface="Times New Roman"/>
              </a:rPr>
              <a:t>verilişine göre: özel isim, cins ismi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Maddelerine </a:t>
            </a:r>
            <a:r>
              <a:rPr lang="tr-TR" dirty="0">
                <a:solidFill>
                  <a:srgbClr val="2C2F34"/>
                </a:solidFill>
                <a:latin typeface="Roboto Condensed"/>
                <a:ea typeface="Times New Roman"/>
                <a:cs typeface="Times New Roman"/>
              </a:rPr>
              <a:t>göre : soyut, somut</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Varlıkların </a:t>
            </a:r>
            <a:r>
              <a:rPr lang="tr-TR" dirty="0">
                <a:solidFill>
                  <a:srgbClr val="2C2F34"/>
                </a:solidFill>
                <a:latin typeface="Roboto Condensed"/>
                <a:ea typeface="Times New Roman"/>
                <a:cs typeface="Times New Roman"/>
              </a:rPr>
              <a:t>sayılarına göre : tekil isim, çoğul isim, topluluk ismi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Yapılarına </a:t>
            </a:r>
            <a:r>
              <a:rPr lang="tr-TR" dirty="0">
                <a:solidFill>
                  <a:srgbClr val="2C2F34"/>
                </a:solidFill>
                <a:latin typeface="Roboto Condensed"/>
                <a:ea typeface="Times New Roman"/>
                <a:cs typeface="Times New Roman"/>
              </a:rPr>
              <a:t>göre: basit, türemiş, birleşik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870877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a:lnSpc>
                <a:spcPts val="1950"/>
              </a:lnSpc>
              <a:spcAft>
                <a:spcPts val="0"/>
              </a:spcAft>
            </a:pPr>
            <a:r>
              <a:rPr lang="tr-TR" b="1" dirty="0">
                <a:solidFill>
                  <a:srgbClr val="2C2F34"/>
                </a:solidFill>
                <a:latin typeface="Roboto Condensed"/>
                <a:ea typeface="Times New Roman"/>
                <a:cs typeface="Times New Roman"/>
              </a:rPr>
              <a:t>Örnekler:</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el</a:t>
            </a:r>
            <a:r>
              <a:rPr lang="tr-TR" b="1" dirty="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 cins ismi; somut, tekil, basit isim</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düşünce</a:t>
            </a:r>
            <a:r>
              <a:rPr lang="tr-TR" dirty="0">
                <a:solidFill>
                  <a:srgbClr val="2C2F34"/>
                </a:solidFill>
                <a:latin typeface="Roboto Condensed"/>
                <a:ea typeface="Times New Roman"/>
                <a:cs typeface="Times New Roman"/>
              </a:rPr>
              <a:t>: cins ismi; soyut, tekil, türemiş isim</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kitaplıklar</a:t>
            </a:r>
            <a:r>
              <a:rPr lang="tr-TR" dirty="0">
                <a:solidFill>
                  <a:srgbClr val="2C2F34"/>
                </a:solidFill>
                <a:latin typeface="Roboto Condensed"/>
                <a:ea typeface="Times New Roman"/>
                <a:cs typeface="Times New Roman"/>
              </a:rPr>
              <a:t>: cins ismi; somut, çoğul, türemiş isim</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ayakkabı</a:t>
            </a:r>
            <a:r>
              <a:rPr lang="tr-TR" dirty="0">
                <a:solidFill>
                  <a:srgbClr val="2C2F34"/>
                </a:solidFill>
                <a:latin typeface="Roboto Condensed"/>
                <a:ea typeface="Times New Roman"/>
                <a:cs typeface="Times New Roman"/>
              </a:rPr>
              <a:t>: cins ismi; somut, tekil, birleşik isim</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ordu</a:t>
            </a:r>
            <a:r>
              <a:rPr lang="tr-TR" dirty="0">
                <a:solidFill>
                  <a:srgbClr val="2C2F34"/>
                </a:solidFill>
                <a:latin typeface="Roboto Condensed"/>
                <a:ea typeface="Times New Roman"/>
                <a:cs typeface="Times New Roman"/>
              </a:rPr>
              <a:t>: cins ismi; somut, topluluk ismi, basit isim</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Ankara</a:t>
            </a:r>
            <a:r>
              <a:rPr lang="tr-TR" dirty="0">
                <a:solidFill>
                  <a:srgbClr val="2C2F34"/>
                </a:solidFill>
                <a:latin typeface="Roboto Condensed"/>
                <a:ea typeface="Times New Roman"/>
                <a:cs typeface="Times New Roman"/>
              </a:rPr>
              <a:t>: özel isim; somut, tekil, basit isim</a:t>
            </a:r>
            <a:endParaRPr lang="tr-TR" sz="2400" dirty="0">
              <a:ea typeface="Calibri"/>
              <a:cs typeface="Times New Roman"/>
            </a:endParaRPr>
          </a:p>
          <a:p>
            <a:pPr marL="0" lvl="0" indent="0">
              <a:lnSpc>
                <a:spcPts val="1950"/>
              </a:lnSpc>
              <a:buSzPts val="1000"/>
              <a:buNone/>
              <a:tabLst>
                <a:tab pos="457200" algn="l"/>
              </a:tabLst>
            </a:pPr>
            <a:r>
              <a:rPr lang="tr-TR" b="1" dirty="0" smtClean="0">
                <a:solidFill>
                  <a:srgbClr val="2C2F34"/>
                </a:solidFill>
                <a:latin typeface="Roboto Condensed"/>
                <a:ea typeface="Times New Roman"/>
                <a:cs typeface="Times New Roman"/>
              </a:rPr>
              <a:t>	Çanakkale</a:t>
            </a:r>
            <a:r>
              <a:rPr lang="tr-TR" dirty="0">
                <a:solidFill>
                  <a:srgbClr val="2C2F34"/>
                </a:solidFill>
                <a:latin typeface="Roboto Condensed"/>
                <a:ea typeface="Times New Roman"/>
                <a:cs typeface="Times New Roman"/>
              </a:rPr>
              <a:t>: özel isim; somut, tekil, birleşik isim.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02684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dirty="0">
                <a:solidFill>
                  <a:srgbClr val="FF0000"/>
                </a:solidFill>
                <a:latin typeface="Roboto Condensed"/>
                <a:ea typeface="Times New Roman"/>
                <a:cs typeface="Times New Roman"/>
              </a:rPr>
              <a:t>İSİMLERDE KÜÇÜLTME</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692696"/>
            <a:ext cx="9144000" cy="6165304"/>
          </a:xfrm>
        </p:spPr>
        <p:txBody>
          <a:bodyPr>
            <a:normAutofit fontScale="70000" lnSpcReduction="20000"/>
          </a:bodyPr>
          <a:lstStyle/>
          <a:p>
            <a:pPr algn="just">
              <a:lnSpc>
                <a:spcPct val="150000"/>
              </a:lnSpc>
              <a:spcBef>
                <a:spcPts val="0"/>
              </a:spcBef>
            </a:pPr>
            <a:r>
              <a:rPr lang="tr-TR" dirty="0" smtClean="0">
                <a:solidFill>
                  <a:srgbClr val="2C2F34"/>
                </a:solidFill>
                <a:ea typeface="Times New Roman"/>
                <a:cs typeface="Times New Roman"/>
              </a:rPr>
              <a:t>Bir </a:t>
            </a:r>
            <a:r>
              <a:rPr lang="tr-TR" dirty="0">
                <a:solidFill>
                  <a:srgbClr val="2C2F34"/>
                </a:solidFill>
                <a:ea typeface="Times New Roman"/>
                <a:cs typeface="Times New Roman"/>
              </a:rPr>
              <a:t>varlığın, bir ismin küçüklüğü genel olarak, başına getirilen “küçük, mini, ufak” gibi sıfatlarla ifade edilir:Küçük köy, ufak el, mini kasa…</a:t>
            </a:r>
            <a:endParaRPr lang="tr-TR" sz="2400" dirty="0">
              <a:ea typeface="Calibri"/>
              <a:cs typeface="Times New Roman"/>
            </a:endParaRPr>
          </a:p>
          <a:p>
            <a:pPr algn="just">
              <a:lnSpc>
                <a:spcPct val="150000"/>
              </a:lnSpc>
              <a:spcBef>
                <a:spcPts val="0"/>
              </a:spcBef>
            </a:pPr>
            <a:r>
              <a:rPr lang="tr-TR" dirty="0">
                <a:solidFill>
                  <a:srgbClr val="2C2F34"/>
                </a:solidFill>
                <a:ea typeface="Times New Roman"/>
                <a:cs typeface="Times New Roman"/>
              </a:rPr>
              <a:t>Bazen bu sıfatların yerini “</a:t>
            </a:r>
            <a:r>
              <a:rPr lang="tr-TR" b="1" dirty="0">
                <a:solidFill>
                  <a:srgbClr val="2C2F34"/>
                </a:solidFill>
                <a:ea typeface="Times New Roman"/>
                <a:cs typeface="Times New Roman"/>
              </a:rPr>
              <a:t>Cİk, -Ceğİz</a:t>
            </a:r>
            <a:r>
              <a:rPr lang="tr-TR" dirty="0">
                <a:solidFill>
                  <a:srgbClr val="2C2F34"/>
                </a:solidFill>
                <a:ea typeface="Times New Roman"/>
                <a:cs typeface="Times New Roman"/>
              </a:rPr>
              <a:t>” ekleri tutar. Bu ekler isimlere küçültme anlamı katar.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küçük </a:t>
            </a:r>
            <a:r>
              <a:rPr lang="tr-TR" dirty="0">
                <a:solidFill>
                  <a:srgbClr val="2C2F34"/>
                </a:solidFill>
                <a:ea typeface="Times New Roman"/>
                <a:cs typeface="Times New Roman"/>
              </a:rPr>
              <a:t>tepe &gt; tepecik</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küçük </a:t>
            </a:r>
            <a:r>
              <a:rPr lang="tr-TR" dirty="0">
                <a:solidFill>
                  <a:srgbClr val="2C2F34"/>
                </a:solidFill>
                <a:ea typeface="Times New Roman"/>
                <a:cs typeface="Times New Roman"/>
              </a:rPr>
              <a:t>çocuk &gt; çocukcağız</a:t>
            </a:r>
            <a:endParaRPr lang="tr-TR" sz="2400" dirty="0">
              <a:ea typeface="Calibri"/>
              <a:cs typeface="Times New Roman"/>
            </a:endParaRPr>
          </a:p>
          <a:p>
            <a:pPr algn="just">
              <a:lnSpc>
                <a:spcPct val="150000"/>
              </a:lnSpc>
              <a:spcBef>
                <a:spcPts val="0"/>
              </a:spcBef>
            </a:pPr>
            <a:r>
              <a:rPr lang="tr-TR" b="1" dirty="0">
                <a:solidFill>
                  <a:srgbClr val="FF3300"/>
                </a:solidFill>
                <a:ea typeface="Times New Roman"/>
                <a:cs typeface="Times New Roman"/>
              </a:rPr>
              <a:t>Not</a:t>
            </a:r>
            <a:r>
              <a:rPr lang="tr-TR" dirty="0">
                <a:solidFill>
                  <a:srgbClr val="FF3300"/>
                </a:solidFill>
                <a:ea typeface="Times New Roman"/>
                <a:cs typeface="Times New Roman"/>
              </a:rPr>
              <a:t>:</a:t>
            </a:r>
            <a:r>
              <a:rPr lang="tr-TR" dirty="0">
                <a:solidFill>
                  <a:srgbClr val="2C2F34"/>
                </a:solidFill>
                <a:ea typeface="Times New Roman"/>
                <a:cs typeface="Times New Roman"/>
              </a:rPr>
              <a:t> Bu ekler her zaman küçültme anlamı katmayabilir; acıma ve sevgi; zavallılık ve küçümseme anlamları da katabilir: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Serçecik </a:t>
            </a:r>
            <a:r>
              <a:rPr lang="tr-TR" dirty="0">
                <a:solidFill>
                  <a:srgbClr val="2C2F34"/>
                </a:solidFill>
                <a:ea typeface="Times New Roman"/>
                <a:cs typeface="Times New Roman"/>
              </a:rPr>
              <a:t>daldan dala atlıyor. (acıma)</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Adamcağız </a:t>
            </a:r>
            <a:r>
              <a:rPr lang="tr-TR" dirty="0">
                <a:solidFill>
                  <a:srgbClr val="2C2F34"/>
                </a:solidFill>
                <a:ea typeface="Times New Roman"/>
                <a:cs typeface="Times New Roman"/>
              </a:rPr>
              <a:t>korka korka ayağa kalkar.  (acıma)</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Bebeciğimi </a:t>
            </a:r>
            <a:r>
              <a:rPr lang="tr-TR" dirty="0">
                <a:solidFill>
                  <a:srgbClr val="2C2F34"/>
                </a:solidFill>
                <a:ea typeface="Times New Roman"/>
                <a:cs typeface="Times New Roman"/>
              </a:rPr>
              <a:t>çok özledim, diyordu. (sevgi)</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küçük </a:t>
            </a:r>
            <a:r>
              <a:rPr lang="tr-TR" dirty="0">
                <a:solidFill>
                  <a:srgbClr val="2C2F34"/>
                </a:solidFill>
                <a:ea typeface="Times New Roman"/>
                <a:cs typeface="Times New Roman"/>
              </a:rPr>
              <a:t>insan &gt; insancık (zavallılık)</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a typeface="Times New Roman"/>
                <a:cs typeface="Times New Roman"/>
              </a:rPr>
              <a:t>	zavallı </a:t>
            </a:r>
            <a:r>
              <a:rPr lang="tr-TR" dirty="0">
                <a:solidFill>
                  <a:srgbClr val="2C2F34"/>
                </a:solidFill>
                <a:ea typeface="Times New Roman"/>
                <a:cs typeface="Times New Roman"/>
              </a:rPr>
              <a:t>kelimeler &gt; zavallı kelimecikler (küçümseme)</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3278939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0"/>
            <a:ext cx="9252520" cy="6858000"/>
          </a:xfrm>
        </p:spPr>
        <p:txBody>
          <a:bodyPr>
            <a:normAutofit fontScale="85000" lnSpcReduction="20000"/>
          </a:bodyPr>
          <a:lstStyle/>
          <a:p>
            <a:pPr>
              <a:lnSpc>
                <a:spcPct val="150000"/>
              </a:lnSpc>
              <a:spcBef>
                <a:spcPts val="0"/>
              </a:spcBef>
            </a:pPr>
            <a:r>
              <a:rPr lang="tr-TR" b="1" dirty="0">
                <a:solidFill>
                  <a:srgbClr val="2C2F34"/>
                </a:solidFill>
                <a:latin typeface="Roboto Condensed"/>
                <a:ea typeface="Times New Roman"/>
                <a:cs typeface="Times New Roman"/>
              </a:rPr>
              <a:t>“k” sesi ile biten sıfatlara -Cİk eki getirildiğinde sıfatın sonundaki “k” düşer: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küçük </a:t>
            </a:r>
            <a:r>
              <a:rPr lang="tr-TR" dirty="0">
                <a:solidFill>
                  <a:srgbClr val="2C2F34"/>
                </a:solidFill>
                <a:latin typeface="Roboto Condensed"/>
                <a:ea typeface="Times New Roman"/>
                <a:cs typeface="Times New Roman"/>
              </a:rPr>
              <a:t>&gt; küçücük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ufak </a:t>
            </a:r>
            <a:r>
              <a:rPr lang="tr-TR" dirty="0">
                <a:solidFill>
                  <a:srgbClr val="2C2F34"/>
                </a:solidFill>
                <a:latin typeface="Roboto Condensed"/>
                <a:ea typeface="Times New Roman"/>
                <a:cs typeface="Times New Roman"/>
              </a:rPr>
              <a:t>&gt; ufacık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alçak </a:t>
            </a:r>
            <a:r>
              <a:rPr lang="tr-TR" dirty="0">
                <a:solidFill>
                  <a:srgbClr val="2C2F34"/>
                </a:solidFill>
                <a:latin typeface="Roboto Condensed"/>
                <a:ea typeface="Times New Roman"/>
                <a:cs typeface="Times New Roman"/>
              </a:rPr>
              <a:t>&gt; alçacık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minik </a:t>
            </a:r>
            <a:r>
              <a:rPr lang="tr-TR" dirty="0">
                <a:solidFill>
                  <a:srgbClr val="2C2F34"/>
                </a:solidFill>
                <a:latin typeface="Roboto Condensed"/>
                <a:ea typeface="Times New Roman"/>
                <a:cs typeface="Times New Roman"/>
              </a:rPr>
              <a:t>&gt; minicik</a:t>
            </a:r>
            <a:endParaRPr lang="tr-TR" sz="2400" dirty="0">
              <a:ea typeface="Calibri"/>
              <a:cs typeface="Times New Roman"/>
            </a:endParaRPr>
          </a:p>
          <a:p>
            <a:pPr>
              <a:lnSpc>
                <a:spcPct val="150000"/>
              </a:lnSpc>
              <a:spcBef>
                <a:spcPts val="0"/>
              </a:spcBef>
            </a:pPr>
            <a:r>
              <a:rPr lang="tr-TR" b="1" dirty="0">
                <a:solidFill>
                  <a:srgbClr val="2C2F34"/>
                </a:solidFill>
                <a:latin typeface="Roboto Condensed"/>
                <a:ea typeface="Times New Roman"/>
                <a:cs typeface="Times New Roman"/>
              </a:rPr>
              <a:t>“-cE, -İmsİ, -İmtrak” ekleri de küçültme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küçük </a:t>
            </a:r>
            <a:r>
              <a:rPr lang="tr-TR" dirty="0">
                <a:solidFill>
                  <a:srgbClr val="2C2F34"/>
                </a:solidFill>
                <a:latin typeface="Roboto Condensed"/>
                <a:ea typeface="Times New Roman"/>
                <a:cs typeface="Times New Roman"/>
              </a:rPr>
              <a:t>&gt; küçükçe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büyük </a:t>
            </a:r>
            <a:r>
              <a:rPr lang="tr-TR" dirty="0">
                <a:solidFill>
                  <a:srgbClr val="2C2F34"/>
                </a:solidFill>
                <a:latin typeface="Roboto Condensed"/>
                <a:ea typeface="Times New Roman"/>
                <a:cs typeface="Times New Roman"/>
              </a:rPr>
              <a:t>&gt; büyükçe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iri </a:t>
            </a:r>
            <a:r>
              <a:rPr lang="tr-TR" dirty="0">
                <a:solidFill>
                  <a:srgbClr val="2C2F34"/>
                </a:solidFill>
                <a:latin typeface="Roboto Condensed"/>
                <a:ea typeface="Times New Roman"/>
                <a:cs typeface="Times New Roman"/>
              </a:rPr>
              <a:t>&gt; irice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yeşil </a:t>
            </a:r>
            <a:r>
              <a:rPr lang="tr-TR" dirty="0">
                <a:solidFill>
                  <a:srgbClr val="2C2F34"/>
                </a:solidFill>
                <a:latin typeface="Roboto Condensed"/>
                <a:ea typeface="Times New Roman"/>
                <a:cs typeface="Times New Roman"/>
              </a:rPr>
              <a:t>&gt; yeşilimsi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sarı </a:t>
            </a:r>
            <a:r>
              <a:rPr lang="tr-TR" dirty="0">
                <a:solidFill>
                  <a:srgbClr val="2C2F34"/>
                </a:solidFill>
                <a:latin typeface="Roboto Condensed"/>
                <a:ea typeface="Times New Roman"/>
                <a:cs typeface="Times New Roman"/>
              </a:rPr>
              <a:t>&gt; sarımtırak</a:t>
            </a:r>
            <a:r>
              <a:rPr lang="tr-TR" b="1" dirty="0">
                <a:solidFill>
                  <a:srgbClr val="2C2F34"/>
                </a:solidFill>
                <a:latin typeface="Roboto Condensed"/>
                <a:ea typeface="Times New Roman"/>
                <a:cs typeface="Times New Roman"/>
              </a:rPr>
              <a:t> </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762436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SÖZCÜK TÜRLERİ: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107504" y="836712"/>
            <a:ext cx="9036496" cy="5832648"/>
          </a:xfrm>
        </p:spPr>
        <p:txBody>
          <a:bodyPr>
            <a:normAutofit fontScale="62500" lnSpcReduction="20000"/>
          </a:bodyPr>
          <a:lstStyle/>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2" tooltip="İsim (Ad)"/>
              </a:rPr>
              <a:t>İsim (Ad)</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3" tooltip="Fiiller (Eylemler)"/>
              </a:rPr>
              <a:t>Fiiller (Eylemler)</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4" tooltip="Zamir (Adıl)"/>
              </a:rPr>
              <a:t>Zamir (Adıl)</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5" tooltip="Sıfat (Önad)"/>
              </a:rPr>
              <a:t>Sıfat (Önad)</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6" tooltip="Zarf (Belirteç)"/>
              </a:rPr>
              <a:t>Zarf (Belirteç)</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7" tooltip="Edat (İlgeç)"/>
              </a:rPr>
              <a:t>Edat (İlgeç)</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8" tooltip="Bağlaç"/>
              </a:rPr>
              <a:t>Bağlaç</a:t>
            </a:r>
            <a:endParaRPr lang="tr-TR" sz="2400" dirty="0">
              <a:ea typeface="Calibri"/>
              <a:cs typeface="Times New Roman"/>
            </a:endParaRPr>
          </a:p>
          <a:p>
            <a:pPr lvl="0">
              <a:lnSpc>
                <a:spcPct val="150000"/>
              </a:lnSpc>
              <a:spcBef>
                <a:spcPts val="0"/>
              </a:spcBef>
              <a:buSzPts val="1000"/>
              <a:buFont typeface="Wingdings" pitchFamily="2" charset="2"/>
              <a:buChar char="q"/>
              <a:tabLst>
                <a:tab pos="457200" algn="l"/>
              </a:tabLst>
            </a:pPr>
            <a:r>
              <a:rPr lang="tr-TR" u="none" strike="noStrike" dirty="0" smtClean="0">
                <a:solidFill>
                  <a:srgbClr val="0000FF"/>
                </a:solidFill>
                <a:effectLst/>
                <a:latin typeface="Roboto Condensed"/>
                <a:ea typeface="Times New Roman"/>
                <a:cs typeface="Times New Roman"/>
                <a:hlinkClick r:id="rId9" tooltip="Ünlem"/>
              </a:rPr>
              <a:t>Ünlem</a:t>
            </a:r>
            <a:endParaRPr lang="tr-TR" u="none" strike="noStrike" dirty="0" smtClean="0">
              <a:solidFill>
                <a:srgbClr val="0000FF"/>
              </a:solidFill>
              <a:effectLst/>
              <a:latin typeface="Roboto Condensed"/>
              <a:ea typeface="Times New Roman"/>
              <a:cs typeface="Times New Roman"/>
            </a:endParaRPr>
          </a:p>
          <a:p>
            <a:pPr lvl="0">
              <a:lnSpc>
                <a:spcPts val="1950"/>
              </a:lnSpc>
              <a:buSzPts val="1000"/>
              <a:buFont typeface="Symbol"/>
              <a:buChar char=""/>
              <a:tabLst>
                <a:tab pos="457200" algn="l"/>
              </a:tabLst>
            </a:pPr>
            <a:endParaRPr lang="tr-TR" sz="2400" dirty="0">
              <a:ea typeface="Calibri"/>
              <a:cs typeface="Times New Roman"/>
            </a:endParaRPr>
          </a:p>
          <a:p>
            <a:pPr>
              <a:lnSpc>
                <a:spcPct val="170000"/>
              </a:lnSpc>
              <a:spcBef>
                <a:spcPts val="0"/>
              </a:spcBef>
              <a:spcAft>
                <a:spcPts val="0"/>
              </a:spcAft>
            </a:pPr>
            <a:r>
              <a:rPr lang="tr-TR" b="1" u="none" strike="noStrike" dirty="0" smtClean="0">
                <a:solidFill>
                  <a:srgbClr val="0000FF"/>
                </a:solidFill>
                <a:effectLst/>
                <a:latin typeface="Roboto Condensed"/>
                <a:ea typeface="Times New Roman"/>
                <a:cs typeface="Times New Roman"/>
                <a:hlinkClick r:id="rId10" tooltip="Fiilimsiler"/>
              </a:rPr>
              <a:t>Fiilimsiler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a) </a:t>
            </a:r>
            <a:r>
              <a:rPr lang="tr-TR" u="none" strike="noStrike" dirty="0" smtClean="0">
                <a:solidFill>
                  <a:srgbClr val="0000FF"/>
                </a:solidFill>
                <a:effectLst/>
                <a:latin typeface="Roboto Condensed"/>
                <a:ea typeface="Times New Roman"/>
                <a:cs typeface="Times New Roman"/>
                <a:hlinkClick r:id="rId11" tooltip="İsim-fiiller (Ad-Eylem)"/>
              </a:rPr>
              <a:t>İsim-fiiller (Ad-Eylem)</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b) </a:t>
            </a:r>
            <a:r>
              <a:rPr lang="tr-TR" u="none" strike="noStrike" dirty="0" smtClean="0">
                <a:solidFill>
                  <a:srgbClr val="0000FF"/>
                </a:solidFill>
                <a:effectLst/>
                <a:latin typeface="Roboto Condensed"/>
                <a:ea typeface="Times New Roman"/>
                <a:cs typeface="Times New Roman"/>
                <a:hlinkClick r:id="rId12" tooltip="Sıfat-Fiiller (Ortaç)"/>
              </a:rPr>
              <a:t>Sıfat-Fiiller (Ortaç)</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c) </a:t>
            </a:r>
            <a:r>
              <a:rPr lang="tr-TR" u="none" strike="noStrike" dirty="0" smtClean="0">
                <a:solidFill>
                  <a:srgbClr val="0000FF"/>
                </a:solidFill>
                <a:effectLst/>
                <a:latin typeface="Roboto Condensed"/>
                <a:ea typeface="Times New Roman"/>
                <a:cs typeface="Times New Roman"/>
                <a:hlinkClick r:id="rId13" tooltip="Zarf-Fiiller (Bağ-Fiil, Ulaç)"/>
              </a:rPr>
              <a:t>Zarf-Fiiller (Bağ-Fiil, Ulaç)</a:t>
            </a:r>
            <a:endParaRPr lang="tr-TR" sz="2400" dirty="0">
              <a:ea typeface="Calibri"/>
              <a:cs typeface="Times New Roman"/>
            </a:endParaRPr>
          </a:p>
          <a:p>
            <a:pPr marL="0" indent="0">
              <a:lnSpc>
                <a:spcPct val="115000"/>
              </a:lnSpc>
              <a:spcAft>
                <a:spcPts val="1000"/>
              </a:spcAft>
              <a:buNone/>
            </a:pPr>
            <a:r>
              <a:rPr lang="tr-TR" sz="2400" dirty="0">
                <a:ea typeface="Calibri"/>
                <a:cs typeface="Times New Roman"/>
              </a:rPr>
              <a:t> </a:t>
            </a:r>
          </a:p>
          <a:p>
            <a:endParaRPr lang="tr-TR" dirty="0"/>
          </a:p>
        </p:txBody>
      </p:sp>
    </p:spTree>
    <p:extLst>
      <p:ext uri="{BB962C8B-B14F-4D97-AF65-F5344CB8AC3E}">
        <p14:creationId xmlns:p14="http://schemas.microsoft.com/office/powerpoint/2010/main" val="283932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a:solidFill>
                  <a:srgbClr val="FF0000"/>
                </a:solidFill>
                <a:latin typeface="+mn-lt"/>
                <a:ea typeface="Times New Roman"/>
                <a:cs typeface="Times New Roman"/>
              </a:rPr>
              <a:t>İSMİN HÂLLERİ:</a:t>
            </a:r>
            <a:r>
              <a:rPr lang="tr-TR" sz="4000" dirty="0">
                <a:solidFill>
                  <a:srgbClr val="FF0000"/>
                </a:solidFill>
                <a:latin typeface="+mn-lt"/>
                <a:ea typeface="Calibri"/>
                <a:cs typeface="Times New Roman"/>
              </a:rPr>
              <a:t/>
            </a:r>
            <a:br>
              <a:rPr lang="tr-TR" sz="4000" dirty="0">
                <a:solidFill>
                  <a:srgbClr val="FF0000"/>
                </a:solidFill>
                <a:latin typeface="+mn-lt"/>
                <a:ea typeface="Calibri"/>
                <a:cs typeface="Times New Roman"/>
              </a:rPr>
            </a:br>
            <a:endParaRPr lang="tr-TR" dirty="0">
              <a:solidFill>
                <a:srgbClr val="FF0000"/>
              </a:solidFill>
              <a:latin typeface="+mn-lt"/>
            </a:endParaRPr>
          </a:p>
        </p:txBody>
      </p:sp>
      <p:sp>
        <p:nvSpPr>
          <p:cNvPr id="3" name="İçerik Yer Tutucusu 2"/>
          <p:cNvSpPr>
            <a:spLocks noGrp="1"/>
          </p:cNvSpPr>
          <p:nvPr>
            <p:ph idx="1"/>
          </p:nvPr>
        </p:nvSpPr>
        <p:spPr>
          <a:xfrm>
            <a:off x="0" y="620688"/>
            <a:ext cx="9144000" cy="6237312"/>
          </a:xfrm>
        </p:spPr>
        <p:txBody>
          <a:bodyPr>
            <a:normAutofit fontScale="62500" lnSpcReduction="20000"/>
          </a:bodyPr>
          <a:lstStyle/>
          <a:p>
            <a:pPr>
              <a:lnSpc>
                <a:spcPct val="170000"/>
              </a:lnSpc>
              <a:spcBef>
                <a:spcPts val="0"/>
              </a:spcBef>
            </a:pPr>
            <a:r>
              <a:rPr lang="tr-TR" dirty="0" smtClean="0">
                <a:solidFill>
                  <a:srgbClr val="2C2F34"/>
                </a:solidFill>
                <a:latin typeface="Roboto Condensed"/>
                <a:ea typeface="Times New Roman"/>
                <a:cs typeface="Times New Roman"/>
              </a:rPr>
              <a:t>İsimleri </a:t>
            </a:r>
            <a:r>
              <a:rPr lang="tr-TR" dirty="0">
                <a:solidFill>
                  <a:srgbClr val="2C2F34"/>
                </a:solidFill>
                <a:latin typeface="Roboto Condensed"/>
                <a:ea typeface="Times New Roman"/>
                <a:cs typeface="Times New Roman"/>
              </a:rPr>
              <a:t>isimlere, fiillere, edatlara bağlayan, diğer kelimelerle ilişki kurarak isimlerin cümlede görev kazanmasını sağlayan eklere isim hâl ekleri denir. İsimlerin bu ekleri alarak yüklendikleri görevlere ismin hâlleri denir.</a:t>
            </a:r>
            <a:endParaRPr lang="tr-TR" sz="2400" dirty="0">
              <a:ea typeface="Calibri"/>
              <a:cs typeface="Times New Roman"/>
            </a:endParaRPr>
          </a:p>
          <a:p>
            <a:pPr>
              <a:lnSpc>
                <a:spcPct val="170000"/>
              </a:lnSpc>
              <a:spcBef>
                <a:spcPts val="0"/>
              </a:spcBef>
            </a:pPr>
            <a:r>
              <a:rPr lang="tr-TR" sz="4600" b="1" dirty="0">
                <a:solidFill>
                  <a:srgbClr val="FF0000"/>
                </a:solidFill>
                <a:latin typeface="Roboto Condensed"/>
                <a:ea typeface="Times New Roman"/>
                <a:cs typeface="Times New Roman"/>
              </a:rPr>
              <a:t>1. Yalın  Hâl (Nominatif):</a:t>
            </a:r>
            <a:endParaRPr lang="tr-TR" sz="4600" dirty="0">
              <a:solidFill>
                <a:srgbClr val="FF0000"/>
              </a:solidFill>
              <a:ea typeface="Calibri"/>
              <a:cs typeface="Times New Roman"/>
            </a:endParaRPr>
          </a:p>
          <a:p>
            <a:pPr>
              <a:lnSpc>
                <a:spcPct val="170000"/>
              </a:lnSpc>
              <a:spcBef>
                <a:spcPts val="0"/>
              </a:spcBef>
            </a:pPr>
            <a:r>
              <a:rPr lang="tr-TR" dirty="0">
                <a:solidFill>
                  <a:srgbClr val="2C2F34"/>
                </a:solidFill>
                <a:latin typeface="Roboto Condensed"/>
                <a:ea typeface="Times New Roman"/>
                <a:cs typeface="Times New Roman"/>
              </a:rPr>
              <a:t>Eki yoktur.İsimlerin hiçbir hâl eki almamış hâlleridir. Çoğul, iyelik ve bildirme eki almış olabilir. Bu durumda da yalın hâlde sayılırlar.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ev</a:t>
            </a:r>
            <a:r>
              <a:rPr lang="tr-TR" dirty="0">
                <a:solidFill>
                  <a:srgbClr val="2C2F34"/>
                </a:solidFill>
                <a:latin typeface="Roboto Condensed"/>
                <a:ea typeface="Times New Roman"/>
                <a:cs typeface="Times New Roman"/>
              </a:rPr>
              <a:t>, okul, yol, çocuk, fikir, baba(sı), defter(ler), çalışkan(dır)…</a:t>
            </a:r>
            <a:endParaRPr lang="tr-TR" sz="2400" dirty="0">
              <a:ea typeface="Calibri"/>
              <a:cs typeface="Times New Roman"/>
            </a:endParaRPr>
          </a:p>
          <a:p>
            <a:pPr>
              <a:lnSpc>
                <a:spcPct val="170000"/>
              </a:lnSpc>
              <a:spcBef>
                <a:spcPts val="0"/>
              </a:spcBef>
            </a:pPr>
            <a:r>
              <a:rPr lang="tr-TR" dirty="0">
                <a:solidFill>
                  <a:srgbClr val="2C2F34"/>
                </a:solidFill>
                <a:latin typeface="Roboto Condensed"/>
                <a:ea typeface="Times New Roman"/>
                <a:cs typeface="Times New Roman"/>
              </a:rPr>
              <a:t>Yapım ekleri de ismin yalın durumunu değiştirmez:</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kalemlik</a:t>
            </a:r>
            <a:r>
              <a:rPr lang="tr-TR" dirty="0">
                <a:solidFill>
                  <a:srgbClr val="2C2F34"/>
                </a:solidFill>
                <a:latin typeface="Roboto Condensed"/>
                <a:ea typeface="Times New Roman"/>
                <a:cs typeface="Times New Roman"/>
              </a:rPr>
              <a:t>, bilgili, susuz, meslektaş…</a:t>
            </a:r>
            <a:endParaRPr lang="tr-TR" sz="2400" dirty="0">
              <a:ea typeface="Calibri"/>
              <a:cs typeface="Times New Roman"/>
            </a:endParaRPr>
          </a:p>
          <a:p>
            <a:pPr>
              <a:lnSpc>
                <a:spcPct val="170000"/>
              </a:lnSpc>
              <a:spcBef>
                <a:spcPts val="0"/>
              </a:spcBef>
            </a:pPr>
            <a:r>
              <a:rPr lang="tr-TR" dirty="0">
                <a:solidFill>
                  <a:srgbClr val="2C2F34"/>
                </a:solidFill>
                <a:latin typeface="Roboto Condensed"/>
                <a:ea typeface="Times New Roman"/>
                <a:cs typeface="Times New Roman"/>
              </a:rPr>
              <a:t>Birleşik isimler de hâl eki almamışlarsa yalındırlar: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dershane</a:t>
            </a:r>
            <a:r>
              <a:rPr lang="tr-TR" dirty="0">
                <a:solidFill>
                  <a:srgbClr val="2C2F34"/>
                </a:solidFill>
                <a:latin typeface="Roboto Condensed"/>
                <a:ea typeface="Times New Roman"/>
                <a:cs typeface="Times New Roman"/>
              </a:rPr>
              <a:t>, tanksavar, gecekondu, bilirkişi…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5231958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24744"/>
          </a:xfrm>
        </p:spPr>
        <p:txBody>
          <a:bodyPr>
            <a:normAutofit fontScale="90000"/>
          </a:bodyPr>
          <a:lstStyle/>
          <a:p>
            <a:r>
              <a:rPr lang="tr-TR" b="1" dirty="0">
                <a:solidFill>
                  <a:srgbClr val="FF0000"/>
                </a:solidFill>
                <a:latin typeface="Roboto Condensed"/>
                <a:ea typeface="Times New Roman"/>
                <a:cs typeface="Times New Roman"/>
              </a:rPr>
              <a:t>2. Belirtme (</a:t>
            </a:r>
            <a:r>
              <a:rPr lang="tr-TR" b="1" dirty="0" smtClean="0">
                <a:solidFill>
                  <a:srgbClr val="FF0000"/>
                </a:solidFill>
                <a:latin typeface="Roboto Condensed"/>
                <a:ea typeface="Times New Roman"/>
                <a:cs typeface="Times New Roman"/>
              </a:rPr>
              <a:t>Yükleme</a:t>
            </a:r>
            <a:r>
              <a:rPr lang="tr-TR" b="1" dirty="0">
                <a:solidFill>
                  <a:srgbClr val="FF0000"/>
                </a:solidFill>
                <a:latin typeface="Roboto Condensed"/>
                <a:ea typeface="Times New Roman"/>
                <a:cs typeface="Times New Roman"/>
              </a:rPr>
              <a:t>) Hâli: </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457200" y="620688"/>
            <a:ext cx="8229600" cy="5505475"/>
          </a:xfrm>
        </p:spPr>
        <p:txBody>
          <a:bodyPr>
            <a:normAutofit fontScale="85000" lnSpcReduction="20000"/>
          </a:bodyPr>
          <a:lstStyle/>
          <a:p>
            <a:pPr>
              <a:lnSpc>
                <a:spcPct val="150000"/>
              </a:lnSpc>
              <a:spcBef>
                <a:spcPts val="0"/>
              </a:spcBef>
            </a:pPr>
            <a:r>
              <a:rPr lang="tr-TR" dirty="0" smtClean="0">
                <a:solidFill>
                  <a:srgbClr val="2C2F34"/>
                </a:solidFill>
                <a:latin typeface="Roboto Condensed"/>
                <a:ea typeface="Times New Roman"/>
                <a:cs typeface="Times New Roman"/>
              </a:rPr>
              <a:t>ı</a:t>
            </a:r>
            <a:r>
              <a:rPr lang="tr-TR" dirty="0">
                <a:solidFill>
                  <a:srgbClr val="2C2F34"/>
                </a:solidFill>
                <a:latin typeface="Roboto Condensed"/>
                <a:ea typeface="Times New Roman"/>
                <a:cs typeface="Times New Roman"/>
              </a:rPr>
              <a:t>, -i, -u, -ü eklerini alan isimler bu duruma girer. Bu isimler genellikle belirtili nesne olur.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Defteri</a:t>
            </a:r>
            <a:r>
              <a:rPr lang="tr-TR" dirty="0">
                <a:solidFill>
                  <a:srgbClr val="2C2F34"/>
                </a:solidFill>
                <a:latin typeface="Roboto Condensed"/>
                <a:ea typeface="Times New Roman"/>
                <a:cs typeface="Times New Roman"/>
              </a:rPr>
              <a:t>, okulu…  Ali </a:t>
            </a:r>
            <a:r>
              <a:rPr lang="tr-TR" u="sng" dirty="0">
                <a:solidFill>
                  <a:srgbClr val="2C2F34"/>
                </a:solidFill>
                <a:latin typeface="Roboto Condensed"/>
                <a:ea typeface="Times New Roman"/>
                <a:cs typeface="Times New Roman"/>
              </a:rPr>
              <a:t>kitabı </a:t>
            </a:r>
            <a:r>
              <a:rPr lang="tr-TR" dirty="0">
                <a:solidFill>
                  <a:srgbClr val="2C2F34"/>
                </a:solidFill>
                <a:latin typeface="Roboto Condensed"/>
                <a:ea typeface="Times New Roman"/>
                <a:cs typeface="Times New Roman"/>
              </a:rPr>
              <a:t>aldı. (Belirtili  nesne)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ev-i </a:t>
            </a:r>
            <a:r>
              <a:rPr lang="tr-TR" dirty="0">
                <a:solidFill>
                  <a:srgbClr val="2C2F34"/>
                </a:solidFill>
                <a:latin typeface="Roboto Condensed"/>
                <a:ea typeface="Times New Roman"/>
                <a:cs typeface="Times New Roman"/>
              </a:rPr>
              <a:t>gördüm, kapı-y-ı açtım, okul-u boyadılar, gül-ü koparmayın…</a:t>
            </a:r>
            <a:endParaRPr lang="tr-TR" sz="2400" dirty="0">
              <a:ea typeface="Calibri"/>
              <a:cs typeface="Times New Roman"/>
            </a:endParaRPr>
          </a:p>
          <a:p>
            <a:pPr>
              <a:lnSpc>
                <a:spcPct val="150000"/>
              </a:lnSpc>
              <a:spcBef>
                <a:spcPts val="0"/>
              </a:spcBef>
            </a:pPr>
            <a:r>
              <a:rPr lang="tr-TR" b="1" dirty="0">
                <a:solidFill>
                  <a:srgbClr val="FF3300"/>
                </a:solidFill>
                <a:latin typeface="Roboto Condensed"/>
                <a:ea typeface="Times New Roman"/>
                <a:cs typeface="Times New Roman"/>
              </a:rPr>
              <a:t>Not: </a:t>
            </a:r>
            <a:r>
              <a:rPr lang="tr-TR" dirty="0">
                <a:solidFill>
                  <a:srgbClr val="2C2F34"/>
                </a:solidFill>
                <a:latin typeface="Roboto Condensed"/>
                <a:ea typeface="Times New Roman"/>
                <a:cs typeface="Times New Roman"/>
              </a:rPr>
              <a:t>Türkçede üç çeşit </a:t>
            </a:r>
            <a:r>
              <a:rPr lang="tr-TR" b="1" dirty="0">
                <a:solidFill>
                  <a:srgbClr val="2C2F34"/>
                </a:solidFill>
                <a:latin typeface="Roboto Condensed"/>
                <a:ea typeface="Times New Roman"/>
                <a:cs typeface="Times New Roman"/>
              </a:rPr>
              <a:t>-i (-ı, -u, -ü)</a:t>
            </a:r>
            <a:r>
              <a:rPr lang="tr-TR" dirty="0">
                <a:solidFill>
                  <a:srgbClr val="2C2F34"/>
                </a:solidFill>
                <a:latin typeface="Roboto Condensed"/>
                <a:ea typeface="Times New Roman"/>
                <a:cs typeface="Times New Roman"/>
              </a:rPr>
              <a:t> eki vardır. Bunları birbirine karıştırmamalıyız.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Köyü </a:t>
            </a:r>
            <a:r>
              <a:rPr lang="tr-TR" dirty="0">
                <a:solidFill>
                  <a:srgbClr val="2C2F34"/>
                </a:solidFill>
                <a:latin typeface="Roboto Condensed"/>
                <a:ea typeface="Times New Roman"/>
                <a:cs typeface="Times New Roman"/>
              </a:rPr>
              <a:t>güzelmiş (iyelik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Köyü </a:t>
            </a:r>
            <a:r>
              <a:rPr lang="tr-TR" dirty="0">
                <a:solidFill>
                  <a:srgbClr val="2C2F34"/>
                </a:solidFill>
                <a:latin typeface="Roboto Condensed"/>
                <a:ea typeface="Times New Roman"/>
                <a:cs typeface="Times New Roman"/>
              </a:rPr>
              <a:t>gezdiler (hal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Ört-ü</a:t>
            </a:r>
            <a:r>
              <a:rPr lang="tr-TR" dirty="0">
                <a:solidFill>
                  <a:srgbClr val="2C2F34"/>
                </a:solidFill>
                <a:latin typeface="Roboto Condensed"/>
                <a:ea typeface="Times New Roman"/>
                <a:cs typeface="Times New Roman"/>
              </a:rPr>
              <a:t>, diz-i (fiilden isim yapma eki)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176331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b="1" dirty="0">
                <a:solidFill>
                  <a:srgbClr val="FF0000"/>
                </a:solidFill>
                <a:latin typeface="Roboto Condensed"/>
                <a:ea typeface="Times New Roman"/>
                <a:cs typeface="Times New Roman"/>
              </a:rPr>
              <a:t>3. Yönelme Hâli</a:t>
            </a:r>
            <a:r>
              <a:rPr lang="tr-TR" b="1" dirty="0">
                <a:solidFill>
                  <a:srgbClr val="FFFFFF"/>
                </a:solidFill>
                <a:latin typeface="Roboto Condensed"/>
                <a:ea typeface="Times New Roman"/>
                <a:cs typeface="Times New Roman"/>
              </a:rPr>
              <a:t>:</a:t>
            </a:r>
            <a:r>
              <a:rPr lang="tr-TR" sz="4000" dirty="0">
                <a:ea typeface="Calibri"/>
                <a:cs typeface="Times New Roman"/>
              </a:rPr>
              <a:t/>
            </a:r>
            <a:br>
              <a:rPr lang="tr-TR" sz="4000" dirty="0">
                <a:ea typeface="Calibri"/>
                <a:cs typeface="Times New Roman"/>
              </a:rPr>
            </a:br>
            <a:endParaRPr lang="tr-TR" dirty="0"/>
          </a:p>
        </p:txBody>
      </p:sp>
      <p:sp>
        <p:nvSpPr>
          <p:cNvPr id="3" name="İçerik Yer Tutucusu 2"/>
          <p:cNvSpPr>
            <a:spLocks noGrp="1"/>
          </p:cNvSpPr>
          <p:nvPr>
            <p:ph idx="1"/>
          </p:nvPr>
        </p:nvSpPr>
        <p:spPr>
          <a:xfrm>
            <a:off x="0" y="836712"/>
            <a:ext cx="9144000" cy="6021288"/>
          </a:xfrm>
        </p:spPr>
        <p:txBody>
          <a:bodyPr>
            <a:normAutofit fontScale="70000" lnSpcReduction="20000"/>
          </a:bodyPr>
          <a:lstStyle/>
          <a:p>
            <a:pPr>
              <a:lnSpc>
                <a:spcPct val="150000"/>
              </a:lnSpc>
              <a:spcBef>
                <a:spcPts val="0"/>
              </a:spcBef>
            </a:pPr>
            <a:r>
              <a:rPr lang="tr-TR" b="1" dirty="0" smtClean="0">
                <a:solidFill>
                  <a:srgbClr val="2C2F34"/>
                </a:solidFill>
                <a:latin typeface="Roboto Condensed"/>
                <a:ea typeface="Times New Roman"/>
                <a:cs typeface="Times New Roman"/>
              </a:rPr>
              <a:t>“-</a:t>
            </a:r>
            <a:r>
              <a:rPr lang="tr-TR" b="1" dirty="0">
                <a:solidFill>
                  <a:srgbClr val="2C2F34"/>
                </a:solidFill>
                <a:latin typeface="Roboto Condensed"/>
                <a:ea typeface="Times New Roman"/>
                <a:cs typeface="Times New Roman"/>
              </a:rPr>
              <a:t>E”</a:t>
            </a:r>
            <a:r>
              <a:rPr lang="tr-TR" dirty="0">
                <a:solidFill>
                  <a:srgbClr val="2C2F34"/>
                </a:solidFill>
                <a:latin typeface="Roboto Condensed"/>
                <a:ea typeface="Times New Roman"/>
                <a:cs typeface="Times New Roman"/>
              </a:rPr>
              <a:t> ekiyle yapılır. Yüklemin yöneldiği yeri, nesneyi ya da kavramı gösterir.</a:t>
            </a:r>
            <a:endParaRPr lang="tr-TR" sz="2400" dirty="0">
              <a:ea typeface="Calibri"/>
              <a:cs typeface="Times New Roman"/>
            </a:endParaRPr>
          </a:p>
          <a:p>
            <a:pPr marL="0" indent="0">
              <a:lnSpc>
                <a:spcPct val="150000"/>
              </a:lnSpc>
              <a:spcBef>
                <a:spcPts val="0"/>
              </a:spcBef>
              <a:buNone/>
            </a:pPr>
            <a:r>
              <a:rPr lang="tr-TR" dirty="0" smtClean="0">
                <a:solidFill>
                  <a:srgbClr val="2C2F34"/>
                </a:solidFill>
                <a:latin typeface="Roboto Condensed"/>
                <a:ea typeface="Times New Roman"/>
                <a:cs typeface="Times New Roman"/>
              </a:rPr>
              <a:t>	Yönelme </a:t>
            </a:r>
            <a:r>
              <a:rPr lang="tr-TR" dirty="0">
                <a:solidFill>
                  <a:srgbClr val="2C2F34"/>
                </a:solidFill>
                <a:latin typeface="Roboto Condensed"/>
                <a:ea typeface="Times New Roman"/>
                <a:cs typeface="Times New Roman"/>
              </a:rPr>
              <a:t>hâlinde, ismin belirttiği kavrama yöneliş, dönme, yaklaşma, ulaşma söz konusudur. Yönelme hâlindeki kelimeler </a:t>
            </a:r>
            <a:r>
              <a:rPr lang="tr-TR" dirty="0">
                <a:latin typeface="Roboto Condensed"/>
                <a:ea typeface="Times New Roman"/>
                <a:cs typeface="Times New Roman"/>
              </a:rPr>
              <a:t>cümlede dolaylı tümleç ve yüklem olabilir. Dolaylı tümleç, yükleme sorulan “</a:t>
            </a:r>
            <a:r>
              <a:rPr lang="tr-TR" b="1" dirty="0">
                <a:latin typeface="Roboto Condensed"/>
                <a:ea typeface="Times New Roman"/>
                <a:cs typeface="Times New Roman"/>
              </a:rPr>
              <a:t>neye, kime, nereye</a:t>
            </a:r>
            <a:r>
              <a:rPr lang="tr-TR" dirty="0">
                <a:latin typeface="Roboto Condensed"/>
                <a:ea typeface="Times New Roman"/>
                <a:cs typeface="Times New Roman"/>
              </a:rPr>
              <a:t>” sorularının cevabıdır. Sinema-y-a git, ev-e dön…</a:t>
            </a:r>
            <a:endParaRPr lang="tr-TR" sz="2400" dirty="0">
              <a:ea typeface="Calibri"/>
              <a:cs typeface="Times New Roman"/>
            </a:endParaRPr>
          </a:p>
          <a:p>
            <a:pPr>
              <a:lnSpc>
                <a:spcPct val="150000"/>
              </a:lnSpc>
              <a:spcBef>
                <a:spcPts val="0"/>
              </a:spcBef>
            </a:pPr>
            <a:r>
              <a:rPr lang="tr-TR" sz="5100" b="1" dirty="0">
                <a:solidFill>
                  <a:srgbClr val="FF0000"/>
                </a:solidFill>
                <a:latin typeface="Roboto Condensed"/>
                <a:ea typeface="Times New Roman"/>
                <a:cs typeface="Times New Roman"/>
              </a:rPr>
              <a:t>4. Bulunma Hâli:</a:t>
            </a:r>
            <a:r>
              <a:rPr lang="tr-TR" sz="5100" b="1" dirty="0">
                <a:solidFill>
                  <a:srgbClr val="FFFFFF"/>
                </a:solidFill>
                <a:latin typeface="Roboto Condensed"/>
                <a:ea typeface="Times New Roman"/>
                <a:cs typeface="Times New Roman"/>
              </a:rPr>
              <a:t> </a:t>
            </a:r>
            <a:endParaRPr lang="tr-TR" sz="5100" dirty="0">
              <a:ea typeface="Calibri"/>
              <a:cs typeface="Times New Roman"/>
            </a:endParaRPr>
          </a:p>
          <a:p>
            <a:pPr>
              <a:lnSpc>
                <a:spcPct val="150000"/>
              </a:lnSpc>
              <a:spcBef>
                <a:spcPts val="0"/>
              </a:spcBef>
            </a:pPr>
            <a:r>
              <a:rPr lang="tr-TR" b="1" dirty="0">
                <a:solidFill>
                  <a:srgbClr val="2C2F34"/>
                </a:solidFill>
                <a:latin typeface="Roboto Condensed"/>
                <a:ea typeface="Times New Roman"/>
                <a:cs typeface="Times New Roman"/>
              </a:rPr>
              <a:t>“-dE”</a:t>
            </a:r>
            <a:r>
              <a:rPr lang="tr-TR" dirty="0">
                <a:solidFill>
                  <a:srgbClr val="2C2F34"/>
                </a:solidFill>
                <a:latin typeface="Roboto Condensed"/>
                <a:ea typeface="Times New Roman"/>
                <a:cs typeface="Times New Roman"/>
              </a:rPr>
              <a:t> ekiyle yapılır. Eylemin yapıldığı yeri, nesneyi ya da soyut kavramı bildirir. Genellikle “kimde, nede, nerede” sorularına cevap vererek dolaylı tümleç olur.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t>
            </a:r>
            <a:r>
              <a:rPr lang="tr-TR" u="sng" dirty="0" smtClean="0">
                <a:solidFill>
                  <a:srgbClr val="2C2F34"/>
                </a:solidFill>
                <a:latin typeface="Roboto Condensed"/>
                <a:ea typeface="Times New Roman"/>
                <a:cs typeface="Times New Roman"/>
              </a:rPr>
              <a:t>Babamda</a:t>
            </a:r>
            <a:r>
              <a:rPr lang="tr-TR" dirty="0">
                <a:solidFill>
                  <a:srgbClr val="2C2F34"/>
                </a:solidFill>
                <a:latin typeface="Roboto Condensed"/>
                <a:ea typeface="Times New Roman"/>
                <a:cs typeface="Times New Roman"/>
              </a:rPr>
              <a:t> hiç para yoktu. (Kimde)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ev-de </a:t>
            </a:r>
            <a:r>
              <a:rPr lang="tr-TR" dirty="0">
                <a:solidFill>
                  <a:srgbClr val="2C2F34"/>
                </a:solidFill>
                <a:latin typeface="Roboto Condensed"/>
                <a:ea typeface="Times New Roman"/>
                <a:cs typeface="Times New Roman"/>
              </a:rPr>
              <a:t>oturma, okul-da öğren, yurt-ta kaldı, devlet-te bulunuyor…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3431577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b="1" dirty="0">
                <a:solidFill>
                  <a:srgbClr val="FF0000"/>
                </a:solidFill>
                <a:latin typeface="Roboto Condensed"/>
                <a:ea typeface="Times New Roman"/>
                <a:cs typeface="Times New Roman"/>
              </a:rPr>
              <a:t>5. Ayrılma (Uzaklaşma, </a:t>
            </a:r>
            <a:endParaRPr lang="tr-TR" dirty="0">
              <a:solidFill>
                <a:srgbClr val="FF0000"/>
              </a:solidFill>
            </a:endParaRPr>
          </a:p>
        </p:txBody>
      </p:sp>
      <p:sp>
        <p:nvSpPr>
          <p:cNvPr id="3" name="İçerik Yer Tutucusu 2"/>
          <p:cNvSpPr>
            <a:spLocks noGrp="1"/>
          </p:cNvSpPr>
          <p:nvPr>
            <p:ph idx="1"/>
          </p:nvPr>
        </p:nvSpPr>
        <p:spPr>
          <a:xfrm>
            <a:off x="179512" y="620688"/>
            <a:ext cx="8964488" cy="6237312"/>
          </a:xfrm>
        </p:spPr>
        <p:txBody>
          <a:bodyPr>
            <a:normAutofit fontScale="47500" lnSpcReduction="20000"/>
          </a:bodyPr>
          <a:lstStyle/>
          <a:p>
            <a:pPr>
              <a:lnSpc>
                <a:spcPct val="170000"/>
              </a:lnSpc>
              <a:spcBef>
                <a:spcPts val="0"/>
              </a:spcBef>
            </a:pPr>
            <a:r>
              <a:rPr lang="tr-TR" sz="3400" b="1" dirty="0" smtClean="0">
                <a:solidFill>
                  <a:srgbClr val="FFFFFF"/>
                </a:solidFill>
                <a:latin typeface="Roboto Condensed"/>
                <a:ea typeface="Times New Roman"/>
                <a:cs typeface="Times New Roman"/>
              </a:rPr>
              <a:t>Çıkma</a:t>
            </a:r>
            <a:r>
              <a:rPr lang="tr-TR" sz="3400" b="1" dirty="0">
                <a:solidFill>
                  <a:srgbClr val="FFFFFF"/>
                </a:solidFill>
                <a:latin typeface="Roboto Condensed"/>
                <a:ea typeface="Times New Roman"/>
                <a:cs typeface="Times New Roman"/>
              </a:rPr>
              <a:t>) Hâli:</a:t>
            </a:r>
            <a:endParaRPr lang="tr-TR" sz="3400" dirty="0">
              <a:ea typeface="Calibri"/>
              <a:cs typeface="Times New Roman"/>
            </a:endParaRPr>
          </a:p>
          <a:p>
            <a:pPr>
              <a:lnSpc>
                <a:spcPct val="170000"/>
              </a:lnSpc>
              <a:spcBef>
                <a:spcPts val="0"/>
              </a:spcBef>
            </a:pPr>
            <a:r>
              <a:rPr lang="tr-TR" sz="3400" dirty="0">
                <a:solidFill>
                  <a:srgbClr val="2C2F34"/>
                </a:solidFill>
                <a:latin typeface="Roboto Condensed"/>
                <a:ea typeface="Times New Roman"/>
                <a:cs typeface="Times New Roman"/>
              </a:rPr>
              <a:t>“</a:t>
            </a:r>
            <a:r>
              <a:rPr lang="tr-TR" sz="3400" b="1" dirty="0">
                <a:solidFill>
                  <a:srgbClr val="2C2F34"/>
                </a:solidFill>
                <a:latin typeface="Roboto Condensed"/>
                <a:ea typeface="Times New Roman"/>
                <a:cs typeface="Times New Roman"/>
              </a:rPr>
              <a:t>-dEn</a:t>
            </a:r>
            <a:r>
              <a:rPr lang="tr-TR" sz="3400" dirty="0">
                <a:solidFill>
                  <a:srgbClr val="2C2F34"/>
                </a:solidFill>
                <a:latin typeface="Roboto Condensed"/>
                <a:ea typeface="Times New Roman"/>
                <a:cs typeface="Times New Roman"/>
              </a:rPr>
              <a:t>” ekiyle yapılır. Eklendiği kelimeyi dolaylı tümleç yapar; “çıkma, ayrılma, uzaklaşma” bildirir. İsmin ayrılma hâli, yani dolaylı tümleç, yükleme sorulan “nereden, kimden, neden” sorularının cevabıdır. okul-dan çıktı, ev-den ayrıldı, yurt-tan geliyor, devlet-ten istedi…</a:t>
            </a:r>
            <a:endParaRPr lang="tr-TR" sz="3400" dirty="0">
              <a:ea typeface="Calibri"/>
              <a:cs typeface="Times New Roman"/>
            </a:endParaRPr>
          </a:p>
          <a:p>
            <a:pPr>
              <a:lnSpc>
                <a:spcPct val="170000"/>
              </a:lnSpc>
              <a:spcBef>
                <a:spcPts val="0"/>
              </a:spcBef>
            </a:pPr>
            <a:r>
              <a:rPr lang="tr-TR" sz="3400" b="1" dirty="0">
                <a:solidFill>
                  <a:srgbClr val="2C2F34"/>
                </a:solidFill>
                <a:latin typeface="Roboto Condensed"/>
                <a:ea typeface="Times New Roman"/>
                <a:cs typeface="Times New Roman"/>
              </a:rPr>
              <a:t>-den ekini alan isimler  bazen zarf tümleci olur.</a:t>
            </a:r>
            <a:endParaRPr lang="tr-TR" sz="3400" dirty="0">
              <a:ea typeface="Calibri"/>
              <a:cs typeface="Times New Roman"/>
            </a:endParaRPr>
          </a:p>
          <a:p>
            <a:pPr marL="0" lvl="0" indent="0">
              <a:lnSpc>
                <a:spcPct val="170000"/>
              </a:lnSpc>
              <a:spcBef>
                <a:spcPts val="0"/>
              </a:spcBef>
              <a:buSzPts val="1000"/>
              <a:buNone/>
              <a:tabLst>
                <a:tab pos="457200" algn="l"/>
              </a:tabLst>
            </a:pPr>
            <a:r>
              <a:rPr lang="tr-TR" sz="3400" dirty="0" smtClean="0">
                <a:solidFill>
                  <a:srgbClr val="2C2F34"/>
                </a:solidFill>
                <a:latin typeface="Roboto Condensed"/>
                <a:ea typeface="Times New Roman"/>
                <a:cs typeface="Times New Roman"/>
              </a:rPr>
              <a:t>	</a:t>
            </a:r>
            <a:r>
              <a:rPr lang="tr-TR" sz="3400" u="sng" dirty="0" smtClean="0">
                <a:solidFill>
                  <a:srgbClr val="2C2F34"/>
                </a:solidFill>
                <a:latin typeface="Roboto Condensed"/>
                <a:ea typeface="Times New Roman"/>
                <a:cs typeface="Times New Roman"/>
              </a:rPr>
              <a:t>Sıkıntıdan</a:t>
            </a:r>
            <a:r>
              <a:rPr lang="tr-TR" sz="3400" dirty="0">
                <a:solidFill>
                  <a:srgbClr val="2C2F34"/>
                </a:solidFill>
                <a:latin typeface="Roboto Condensed"/>
                <a:ea typeface="Times New Roman"/>
                <a:cs typeface="Times New Roman"/>
              </a:rPr>
              <a:t> her tarafı sivilce doldu. (Zarf tümleci)</a:t>
            </a:r>
            <a:endParaRPr lang="tr-TR" sz="3400" dirty="0">
              <a:ea typeface="Calibri"/>
              <a:cs typeface="Times New Roman"/>
            </a:endParaRPr>
          </a:p>
          <a:p>
            <a:pPr>
              <a:lnSpc>
                <a:spcPct val="170000"/>
              </a:lnSpc>
              <a:spcBef>
                <a:spcPts val="0"/>
              </a:spcBef>
            </a:pPr>
            <a:r>
              <a:rPr lang="tr-TR" sz="3400" b="1" dirty="0">
                <a:solidFill>
                  <a:srgbClr val="2C2F34"/>
                </a:solidFill>
                <a:latin typeface="Roboto Condensed"/>
                <a:ea typeface="Times New Roman"/>
                <a:cs typeface="Times New Roman"/>
              </a:rPr>
              <a:t>-den eki, bazen yapım eki olarak kullanılır. Bu durumda ya sıfat ya da zarf görevi üstlenir.</a:t>
            </a:r>
            <a:endParaRPr lang="tr-TR" sz="3400" dirty="0">
              <a:ea typeface="Calibri"/>
              <a:cs typeface="Times New Roman"/>
            </a:endParaRPr>
          </a:p>
          <a:p>
            <a:pPr marL="0" lvl="0" indent="0">
              <a:lnSpc>
                <a:spcPct val="170000"/>
              </a:lnSpc>
              <a:spcBef>
                <a:spcPts val="0"/>
              </a:spcBef>
              <a:buSzPts val="1000"/>
              <a:buNone/>
              <a:tabLst>
                <a:tab pos="457200" algn="l"/>
              </a:tabLst>
            </a:pPr>
            <a:r>
              <a:rPr lang="tr-TR" sz="3400" dirty="0" smtClean="0">
                <a:solidFill>
                  <a:srgbClr val="2C2F34"/>
                </a:solidFill>
                <a:latin typeface="Roboto Condensed"/>
                <a:ea typeface="Times New Roman"/>
                <a:cs typeface="Times New Roman"/>
              </a:rPr>
              <a:t>	Candan </a:t>
            </a:r>
            <a:r>
              <a:rPr lang="tr-TR" sz="3400" dirty="0">
                <a:solidFill>
                  <a:srgbClr val="2C2F34"/>
                </a:solidFill>
                <a:latin typeface="Roboto Condensed"/>
                <a:ea typeface="Times New Roman"/>
                <a:cs typeface="Times New Roman"/>
              </a:rPr>
              <a:t>dost, toptan satış, içten davranış…</a:t>
            </a:r>
            <a:endParaRPr lang="tr-TR" sz="3400" dirty="0">
              <a:ea typeface="Calibri"/>
              <a:cs typeface="Times New Roman"/>
            </a:endParaRPr>
          </a:p>
          <a:p>
            <a:pPr>
              <a:lnSpc>
                <a:spcPct val="170000"/>
              </a:lnSpc>
              <a:spcBef>
                <a:spcPts val="0"/>
              </a:spcBef>
            </a:pPr>
            <a:r>
              <a:rPr lang="tr-TR" sz="3400" b="1" dirty="0">
                <a:solidFill>
                  <a:srgbClr val="2C2F34"/>
                </a:solidFill>
                <a:latin typeface="Roboto Condensed"/>
                <a:ea typeface="Times New Roman"/>
                <a:cs typeface="Times New Roman"/>
              </a:rPr>
              <a:t>-den eki bazen belirtili isim tamlamalarındaki tamlayan eki -ın, -in, -un, -ün ‘ün yerini tutabilir</a:t>
            </a:r>
            <a:r>
              <a:rPr lang="tr-TR" sz="3400" b="1" dirty="0" smtClean="0">
                <a:solidFill>
                  <a:srgbClr val="2C2F34"/>
                </a:solidFill>
                <a:latin typeface="Roboto Condensed"/>
                <a:ea typeface="Times New Roman"/>
                <a:cs typeface="Times New Roman"/>
              </a:rPr>
              <a:t>.</a:t>
            </a:r>
          </a:p>
          <a:p>
            <a:pPr marL="0" lvl="0" indent="0">
              <a:lnSpc>
                <a:spcPct val="170000"/>
              </a:lnSpc>
              <a:spcBef>
                <a:spcPts val="0"/>
              </a:spcBef>
              <a:buSzPts val="1000"/>
              <a:buNone/>
              <a:tabLst>
                <a:tab pos="457200" algn="l"/>
              </a:tabLst>
            </a:pPr>
            <a:r>
              <a:rPr lang="tr-TR" sz="3400" dirty="0" smtClean="0">
                <a:solidFill>
                  <a:srgbClr val="2C2F34"/>
                </a:solidFill>
                <a:latin typeface="Roboto Condensed"/>
                <a:ea typeface="Times New Roman"/>
                <a:cs typeface="Times New Roman"/>
              </a:rPr>
              <a:t>	Çocukların </a:t>
            </a:r>
            <a:r>
              <a:rPr lang="tr-TR" sz="3400" dirty="0">
                <a:solidFill>
                  <a:srgbClr val="2C2F34"/>
                </a:solidFill>
                <a:latin typeface="Roboto Condensed"/>
                <a:ea typeface="Times New Roman"/>
                <a:cs typeface="Times New Roman"/>
              </a:rPr>
              <a:t>biri </a:t>
            </a:r>
            <a:r>
              <a:rPr lang="tr-TR" sz="3400" dirty="0">
                <a:solidFill>
                  <a:srgbClr val="2C2F34"/>
                </a:solidFill>
                <a:latin typeface="Cambria Math"/>
                <a:ea typeface="Times New Roman"/>
                <a:cs typeface="Cambria Math"/>
              </a:rPr>
              <a:t>⇒</a:t>
            </a:r>
            <a:r>
              <a:rPr lang="tr-TR" sz="3400" dirty="0">
                <a:solidFill>
                  <a:srgbClr val="2C2F34"/>
                </a:solidFill>
                <a:latin typeface="Roboto Condensed"/>
                <a:ea typeface="Times New Roman"/>
                <a:cs typeface="Times New Roman"/>
              </a:rPr>
              <a:t> </a:t>
            </a:r>
            <a:r>
              <a:rPr lang="tr-TR" sz="3400" dirty="0">
                <a:solidFill>
                  <a:srgbClr val="2C2F34"/>
                </a:solidFill>
                <a:latin typeface="Times New Roman"/>
                <a:ea typeface="Times New Roman"/>
                <a:cs typeface="Times New Roman"/>
              </a:rPr>
              <a:t>Ç</a:t>
            </a:r>
            <a:r>
              <a:rPr lang="tr-TR" sz="3400" dirty="0">
                <a:solidFill>
                  <a:srgbClr val="2C2F34"/>
                </a:solidFill>
                <a:latin typeface="Roboto Condensed"/>
                <a:ea typeface="Times New Roman"/>
                <a:cs typeface="Times New Roman"/>
              </a:rPr>
              <a:t>ocuklardan biri.</a:t>
            </a:r>
            <a:endParaRPr lang="tr-TR" sz="3400" dirty="0">
              <a:ea typeface="Calibri"/>
              <a:cs typeface="Times New Roman"/>
            </a:endParaRPr>
          </a:p>
          <a:p>
            <a:pPr>
              <a:lnSpc>
                <a:spcPct val="170000"/>
              </a:lnSpc>
              <a:spcBef>
                <a:spcPts val="0"/>
              </a:spcBef>
            </a:pPr>
            <a:r>
              <a:rPr lang="tr-TR" sz="3400" b="1" dirty="0">
                <a:solidFill>
                  <a:srgbClr val="2C2F34"/>
                </a:solidFill>
                <a:latin typeface="Roboto Condensed"/>
                <a:ea typeface="Times New Roman"/>
                <a:cs typeface="Times New Roman"/>
              </a:rPr>
              <a:t>-den ekini alan kelimelerle ikilemeler yapılabilir.</a:t>
            </a:r>
            <a:endParaRPr lang="tr-TR" sz="3400" dirty="0">
              <a:ea typeface="Calibri"/>
              <a:cs typeface="Times New Roman"/>
            </a:endParaRPr>
          </a:p>
          <a:p>
            <a:pPr marL="0" lvl="0" indent="0">
              <a:lnSpc>
                <a:spcPct val="170000"/>
              </a:lnSpc>
              <a:spcBef>
                <a:spcPts val="0"/>
              </a:spcBef>
              <a:buSzPts val="1000"/>
              <a:buNone/>
              <a:tabLst>
                <a:tab pos="457200" algn="l"/>
              </a:tabLst>
            </a:pPr>
            <a:r>
              <a:rPr lang="tr-TR" sz="3400" dirty="0" smtClean="0">
                <a:solidFill>
                  <a:srgbClr val="2C2F34"/>
                </a:solidFill>
                <a:latin typeface="Roboto Condensed"/>
                <a:ea typeface="Times New Roman"/>
                <a:cs typeface="Times New Roman"/>
              </a:rPr>
              <a:t>	Derinden </a:t>
            </a:r>
            <a:r>
              <a:rPr lang="tr-TR" sz="3400" dirty="0">
                <a:solidFill>
                  <a:srgbClr val="2C2F34"/>
                </a:solidFill>
                <a:latin typeface="Roboto Condensed"/>
                <a:ea typeface="Times New Roman"/>
                <a:cs typeface="Times New Roman"/>
              </a:rPr>
              <a:t>derine sesler geliyor.</a:t>
            </a:r>
            <a:endParaRPr lang="tr-TR" sz="3400" dirty="0">
              <a:ea typeface="Calibri"/>
              <a:cs typeface="Times New Roman"/>
            </a:endParaRPr>
          </a:p>
          <a:p>
            <a:pPr>
              <a:lnSpc>
                <a:spcPct val="170000"/>
              </a:lnSpc>
              <a:spcBef>
                <a:spcPts val="0"/>
              </a:spcBef>
            </a:pPr>
            <a:r>
              <a:rPr lang="tr-TR" sz="3400" b="1" dirty="0">
                <a:solidFill>
                  <a:srgbClr val="2C2F34"/>
                </a:solidFill>
                <a:latin typeface="Roboto Condensed"/>
                <a:ea typeface="Times New Roman"/>
                <a:cs typeface="Times New Roman"/>
              </a:rPr>
              <a:t>-den ekini alan kelimelerle üstünlük anlamı taşıyan sıfat öbekleri oluşturulabilir.</a:t>
            </a:r>
            <a:endParaRPr lang="tr-TR" sz="3400" dirty="0">
              <a:ea typeface="Calibri"/>
              <a:cs typeface="Times New Roman"/>
            </a:endParaRPr>
          </a:p>
          <a:p>
            <a:pPr marL="0" lvl="0" indent="0">
              <a:lnSpc>
                <a:spcPct val="170000"/>
              </a:lnSpc>
              <a:spcBef>
                <a:spcPts val="0"/>
              </a:spcBef>
              <a:buSzPts val="1000"/>
              <a:buNone/>
              <a:tabLst>
                <a:tab pos="457200" algn="l"/>
              </a:tabLst>
            </a:pPr>
            <a:r>
              <a:rPr lang="tr-TR" sz="3400" dirty="0" smtClean="0">
                <a:solidFill>
                  <a:srgbClr val="2C2F34"/>
                </a:solidFill>
                <a:latin typeface="Roboto Condensed"/>
                <a:ea typeface="Times New Roman"/>
                <a:cs typeface="Times New Roman"/>
              </a:rPr>
              <a:t>	</a:t>
            </a:r>
            <a:r>
              <a:rPr lang="tr-TR" sz="3400" u="sng" dirty="0" smtClean="0">
                <a:solidFill>
                  <a:srgbClr val="2C2F34"/>
                </a:solidFill>
                <a:latin typeface="Roboto Condensed"/>
                <a:ea typeface="Times New Roman"/>
                <a:cs typeface="Times New Roman"/>
              </a:rPr>
              <a:t>Gülden </a:t>
            </a:r>
            <a:r>
              <a:rPr lang="tr-TR" sz="3400" u="sng" dirty="0">
                <a:solidFill>
                  <a:srgbClr val="2C2F34"/>
                </a:solidFill>
                <a:latin typeface="Roboto Condensed"/>
                <a:ea typeface="Times New Roman"/>
                <a:cs typeface="Times New Roman"/>
              </a:rPr>
              <a:t>kırmızı</a:t>
            </a:r>
            <a:r>
              <a:rPr lang="tr-TR" sz="3400" dirty="0">
                <a:solidFill>
                  <a:srgbClr val="2C2F34"/>
                </a:solidFill>
                <a:latin typeface="Roboto Condensed"/>
                <a:ea typeface="Times New Roman"/>
                <a:cs typeface="Times New Roman"/>
              </a:rPr>
              <a:t> yanak</a:t>
            </a:r>
            <a:r>
              <a:rPr lang="tr-TR" sz="3400" u="sng" dirty="0">
                <a:solidFill>
                  <a:srgbClr val="2C2F34"/>
                </a:solidFill>
                <a:latin typeface="Roboto Condensed"/>
                <a:ea typeface="Times New Roman"/>
                <a:cs typeface="Times New Roman"/>
              </a:rPr>
              <a:t>, Pamuktan beyaz</a:t>
            </a:r>
            <a:r>
              <a:rPr lang="tr-TR" sz="3400" dirty="0">
                <a:solidFill>
                  <a:srgbClr val="2C2F34"/>
                </a:solidFill>
                <a:latin typeface="Roboto Condensed"/>
                <a:ea typeface="Times New Roman"/>
                <a:cs typeface="Times New Roman"/>
              </a:rPr>
              <a:t> eller…</a:t>
            </a:r>
            <a:endParaRPr lang="tr-TR" sz="3400" dirty="0">
              <a:ea typeface="Calibri"/>
              <a:cs typeface="Times New Roman"/>
            </a:endParaRPr>
          </a:p>
          <a:p>
            <a:pPr>
              <a:lnSpc>
                <a:spcPct val="150000"/>
              </a:lnSpc>
              <a:spcBef>
                <a:spcPts val="0"/>
              </a:spcBef>
            </a:pPr>
            <a:endParaRPr lang="tr-TR" sz="2400" dirty="0">
              <a:ea typeface="Calibri"/>
              <a:cs typeface="Times New Roman"/>
            </a:endParaRPr>
          </a:p>
          <a:p>
            <a:endParaRPr lang="tr-TR" dirty="0"/>
          </a:p>
        </p:txBody>
      </p:sp>
    </p:spTree>
    <p:extLst>
      <p:ext uri="{BB962C8B-B14F-4D97-AF65-F5344CB8AC3E}">
        <p14:creationId xmlns:p14="http://schemas.microsoft.com/office/powerpoint/2010/main" val="23504811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normAutofit fontScale="90000"/>
          </a:bodyPr>
          <a:lstStyle/>
          <a:p>
            <a:r>
              <a:rPr lang="tr-TR" b="1" dirty="0">
                <a:solidFill>
                  <a:srgbClr val="FF0000"/>
                </a:solidFill>
                <a:latin typeface="Roboto Condensed"/>
                <a:ea typeface="Times New Roman"/>
                <a:cs typeface="Times New Roman"/>
              </a:rPr>
              <a:t>6. Eşitlik Hâli: </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548680"/>
            <a:ext cx="9144000" cy="6309320"/>
          </a:xfrm>
        </p:spPr>
        <p:txBody>
          <a:bodyPr>
            <a:normAutofit/>
          </a:bodyPr>
          <a:lstStyle/>
          <a:p>
            <a:pPr>
              <a:lnSpc>
                <a:spcPct val="150000"/>
              </a:lnSpc>
              <a:spcBef>
                <a:spcPts val="0"/>
              </a:spcBef>
            </a:pPr>
            <a:r>
              <a:rPr lang="tr-TR" dirty="0" smtClean="0">
                <a:solidFill>
                  <a:srgbClr val="2C2F34"/>
                </a:solidFill>
                <a:latin typeface="Roboto Condensed"/>
                <a:ea typeface="Times New Roman"/>
                <a:cs typeface="Times New Roman"/>
              </a:rPr>
              <a:t>“</a:t>
            </a:r>
            <a:r>
              <a:rPr lang="tr-TR" b="1" dirty="0" smtClean="0">
                <a:solidFill>
                  <a:srgbClr val="2C2F34"/>
                </a:solidFill>
                <a:latin typeface="Roboto Condensed"/>
                <a:ea typeface="Times New Roman"/>
                <a:cs typeface="Times New Roman"/>
              </a:rPr>
              <a:t>-</a:t>
            </a:r>
            <a:r>
              <a:rPr lang="tr-TR" b="1" dirty="0">
                <a:solidFill>
                  <a:srgbClr val="2C2F34"/>
                </a:solidFill>
                <a:latin typeface="Roboto Condensed"/>
                <a:ea typeface="Times New Roman"/>
                <a:cs typeface="Times New Roman"/>
              </a:rPr>
              <a:t>CE</a:t>
            </a:r>
            <a:r>
              <a:rPr lang="tr-TR" dirty="0">
                <a:solidFill>
                  <a:srgbClr val="2C2F34"/>
                </a:solidFill>
                <a:latin typeface="Roboto Condensed"/>
                <a:ea typeface="Times New Roman"/>
                <a:cs typeface="Times New Roman"/>
              </a:rPr>
              <a:t>” ekiyle yapılır. Bu hâldeki kelimeler cümlede zarf tümleci ve yüklem olarak kullanılır.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Onun </a:t>
            </a:r>
            <a:r>
              <a:rPr lang="tr-TR" dirty="0">
                <a:solidFill>
                  <a:srgbClr val="2C2F34"/>
                </a:solidFill>
                <a:latin typeface="Roboto Condensed"/>
                <a:ea typeface="Times New Roman"/>
                <a:cs typeface="Times New Roman"/>
              </a:rPr>
              <a:t>davranışları çok zaman delicedir.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Bu </a:t>
            </a:r>
            <a:r>
              <a:rPr lang="tr-TR" dirty="0">
                <a:solidFill>
                  <a:srgbClr val="2C2F34"/>
                </a:solidFill>
                <a:latin typeface="Roboto Condensed"/>
                <a:ea typeface="Times New Roman"/>
                <a:cs typeface="Times New Roman"/>
              </a:rPr>
              <a:t>okulda yıllarca çalıştım dedi.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O </a:t>
            </a:r>
            <a:r>
              <a:rPr lang="tr-TR" dirty="0">
                <a:solidFill>
                  <a:srgbClr val="2C2F34"/>
                </a:solidFill>
                <a:latin typeface="Roboto Condensed"/>
                <a:ea typeface="Times New Roman"/>
                <a:cs typeface="Times New Roman"/>
              </a:rPr>
              <a:t>gün sizi saatlerce bekledik.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Bu </a:t>
            </a:r>
            <a:r>
              <a:rPr lang="tr-TR" dirty="0">
                <a:solidFill>
                  <a:srgbClr val="2C2F34"/>
                </a:solidFill>
                <a:latin typeface="Roboto Condensed"/>
                <a:ea typeface="Times New Roman"/>
                <a:cs typeface="Times New Roman"/>
              </a:rPr>
              <a:t>kararı sınıfça aldık.</a:t>
            </a:r>
            <a:endParaRPr lang="tr-TR" sz="2400" dirty="0">
              <a:ea typeface="Calibri"/>
              <a:cs typeface="Times New Roman"/>
            </a:endParaRPr>
          </a:p>
          <a:p>
            <a:pPr marL="0" lvl="0" indent="0">
              <a:lnSpc>
                <a:spcPct val="150000"/>
              </a:lnSpc>
              <a:spcBef>
                <a:spcPts val="0"/>
              </a:spcBef>
              <a:buSzPts val="1000"/>
              <a:buNone/>
              <a:tabLst>
                <a:tab pos="457200" algn="l"/>
              </a:tabLst>
            </a:pPr>
            <a:r>
              <a:rPr lang="tr-TR" smtClean="0">
                <a:solidFill>
                  <a:srgbClr val="2C2F34"/>
                </a:solidFill>
                <a:latin typeface="Roboto Condensed"/>
                <a:ea typeface="Times New Roman"/>
                <a:cs typeface="Times New Roman"/>
              </a:rPr>
              <a:t>	Bugün </a:t>
            </a:r>
            <a:r>
              <a:rPr lang="tr-TR" dirty="0">
                <a:solidFill>
                  <a:srgbClr val="2C2F34"/>
                </a:solidFill>
                <a:latin typeface="Roboto Condensed"/>
                <a:ea typeface="Times New Roman"/>
                <a:cs typeface="Times New Roman"/>
              </a:rPr>
              <a:t>milletçe sevinçliyiz</a:t>
            </a:r>
            <a:r>
              <a:rPr lang="tr-TR" dirty="0" smtClean="0">
                <a:solidFill>
                  <a:srgbClr val="2C2F34"/>
                </a:solidFill>
                <a:latin typeface="Roboto Condensed"/>
                <a:ea typeface="Times New Roman"/>
                <a:cs typeface="Times New Roman"/>
              </a:rPr>
              <a:t>.</a:t>
            </a:r>
            <a:endParaRPr lang="tr-TR" sz="2400" dirty="0">
              <a:ea typeface="Calibri"/>
              <a:cs typeface="Times New Roman"/>
            </a:endParaRPr>
          </a:p>
        </p:txBody>
      </p:sp>
    </p:spTree>
    <p:extLst>
      <p:ext uri="{BB962C8B-B14F-4D97-AF65-F5344CB8AC3E}">
        <p14:creationId xmlns:p14="http://schemas.microsoft.com/office/powerpoint/2010/main" val="38771211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lstStyle/>
          <a:p>
            <a:r>
              <a:rPr lang="tr-TR" b="1" dirty="0">
                <a:solidFill>
                  <a:srgbClr val="FF0000"/>
                </a:solidFill>
                <a:latin typeface="Roboto Condensed"/>
                <a:ea typeface="Times New Roman"/>
                <a:cs typeface="Times New Roman"/>
              </a:rPr>
              <a:t>7. Vasıta Hâli:</a:t>
            </a:r>
            <a:endParaRPr lang="tr-TR" dirty="0"/>
          </a:p>
        </p:txBody>
      </p:sp>
      <p:sp>
        <p:nvSpPr>
          <p:cNvPr id="3" name="İçerik Yer Tutucusu 2"/>
          <p:cNvSpPr>
            <a:spLocks noGrp="1"/>
          </p:cNvSpPr>
          <p:nvPr>
            <p:ph idx="1"/>
          </p:nvPr>
        </p:nvSpPr>
        <p:spPr>
          <a:xfrm>
            <a:off x="0" y="764704"/>
            <a:ext cx="9144000" cy="6093296"/>
          </a:xfrm>
        </p:spPr>
        <p:txBody>
          <a:bodyPr/>
          <a:lstStyle/>
          <a:p>
            <a:pPr>
              <a:lnSpc>
                <a:spcPct val="150000"/>
              </a:lnSpc>
              <a:spcBef>
                <a:spcPts val="0"/>
              </a:spcBef>
            </a:pPr>
            <a:r>
              <a:rPr lang="tr-TR" sz="1800" dirty="0" smtClean="0">
                <a:solidFill>
                  <a:srgbClr val="2C2F34"/>
                </a:solidFill>
                <a:latin typeface="Roboto Condensed"/>
                <a:ea typeface="Times New Roman"/>
                <a:cs typeface="Times New Roman"/>
              </a:rPr>
              <a:t>“</a:t>
            </a:r>
            <a:r>
              <a:rPr lang="tr-TR" sz="1800" b="1" dirty="0">
                <a:solidFill>
                  <a:srgbClr val="2C2F34"/>
                </a:solidFill>
                <a:latin typeface="Roboto Condensed"/>
                <a:ea typeface="Times New Roman"/>
                <a:cs typeface="Times New Roman"/>
              </a:rPr>
              <a:t>ile</a:t>
            </a:r>
            <a:r>
              <a:rPr lang="tr-TR" sz="1800" dirty="0">
                <a:solidFill>
                  <a:srgbClr val="2C2F34"/>
                </a:solidFill>
                <a:latin typeface="Roboto Condensed"/>
                <a:ea typeface="Times New Roman"/>
                <a:cs typeface="Times New Roman"/>
              </a:rPr>
              <a:t>” edatı kullanılarak yapılır. “i” düşürülerek kullanılır. Bu hâldeki kelimeler cümlede zarf tümleci, edat tümleci ve yüklem olarak kullanılır.</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Mor </a:t>
            </a:r>
            <a:r>
              <a:rPr lang="tr-TR" sz="1800" dirty="0">
                <a:solidFill>
                  <a:srgbClr val="2C2F34"/>
                </a:solidFill>
                <a:latin typeface="Roboto Condensed"/>
                <a:ea typeface="Times New Roman"/>
                <a:cs typeface="Times New Roman"/>
              </a:rPr>
              <a:t>bulutlarla açık türbene çatsam da tavan. (edat tüml.)</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İşi </a:t>
            </a:r>
            <a:r>
              <a:rPr lang="tr-TR" sz="1800" dirty="0">
                <a:solidFill>
                  <a:srgbClr val="2C2F34"/>
                </a:solidFill>
                <a:latin typeface="Roboto Condensed"/>
                <a:ea typeface="Times New Roman"/>
                <a:cs typeface="Times New Roman"/>
              </a:rPr>
              <a:t>kolaylıkla başardı.</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Ayağına </a:t>
            </a:r>
            <a:r>
              <a:rPr lang="tr-TR" sz="1800" dirty="0">
                <a:solidFill>
                  <a:srgbClr val="2C2F34"/>
                </a:solidFill>
                <a:latin typeface="Roboto Condensed"/>
                <a:ea typeface="Times New Roman"/>
                <a:cs typeface="Times New Roman"/>
              </a:rPr>
              <a:t>gelen topa hızla vurdu.</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Babasını </a:t>
            </a:r>
            <a:r>
              <a:rPr lang="tr-TR" sz="1800" dirty="0">
                <a:solidFill>
                  <a:srgbClr val="2C2F34"/>
                </a:solidFill>
                <a:latin typeface="Roboto Condensed"/>
                <a:ea typeface="Times New Roman"/>
                <a:cs typeface="Times New Roman"/>
              </a:rPr>
              <a:t>sevinçle karşıladı.</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O </a:t>
            </a:r>
            <a:r>
              <a:rPr lang="tr-TR" sz="1800" dirty="0">
                <a:solidFill>
                  <a:srgbClr val="2C2F34"/>
                </a:solidFill>
                <a:latin typeface="Roboto Condensed"/>
                <a:ea typeface="Times New Roman"/>
                <a:cs typeface="Times New Roman"/>
              </a:rPr>
              <a:t>artık bizimledir.</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Öğrencileriyle </a:t>
            </a:r>
            <a:r>
              <a:rPr lang="tr-TR" sz="1800" dirty="0">
                <a:solidFill>
                  <a:srgbClr val="2C2F34"/>
                </a:solidFill>
                <a:latin typeface="Roboto Condensed"/>
                <a:ea typeface="Times New Roman"/>
                <a:cs typeface="Times New Roman"/>
              </a:rPr>
              <a:t>geziye gitmişti.</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Arabasıyla </a:t>
            </a:r>
            <a:r>
              <a:rPr lang="tr-TR" sz="1800" dirty="0">
                <a:solidFill>
                  <a:srgbClr val="2C2F34"/>
                </a:solidFill>
                <a:latin typeface="Roboto Condensed"/>
                <a:ea typeface="Times New Roman"/>
                <a:cs typeface="Times New Roman"/>
              </a:rPr>
              <a:t>evimize kadar getirdi.</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İğneyle </a:t>
            </a:r>
            <a:r>
              <a:rPr lang="tr-TR" sz="1800" dirty="0">
                <a:solidFill>
                  <a:srgbClr val="2C2F34"/>
                </a:solidFill>
                <a:latin typeface="Roboto Condensed"/>
                <a:ea typeface="Times New Roman"/>
                <a:cs typeface="Times New Roman"/>
              </a:rPr>
              <a:t>kuyu kazıyorsun.</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Rüzgârın </a:t>
            </a:r>
            <a:r>
              <a:rPr lang="tr-TR" sz="1800" dirty="0">
                <a:solidFill>
                  <a:srgbClr val="2C2F34"/>
                </a:solidFill>
                <a:latin typeface="Roboto Condensed"/>
                <a:ea typeface="Times New Roman"/>
                <a:cs typeface="Times New Roman"/>
              </a:rPr>
              <a:t>etkisiyle dallar sallandı.</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Sonbaharın </a:t>
            </a:r>
            <a:r>
              <a:rPr lang="tr-TR" sz="1800" dirty="0">
                <a:solidFill>
                  <a:srgbClr val="2C2F34"/>
                </a:solidFill>
                <a:latin typeface="Roboto Condensed"/>
                <a:ea typeface="Times New Roman"/>
                <a:cs typeface="Times New Roman"/>
              </a:rPr>
              <a:t>gelmesiyle soğuklar artmıştı.</a:t>
            </a:r>
            <a:endParaRPr lang="tr-TR" sz="1800" dirty="0">
              <a:solidFill>
                <a:prstClr val="black"/>
              </a:solidFill>
              <a:ea typeface="Calibri"/>
              <a:cs typeface="Times New Roman"/>
            </a:endParaRPr>
          </a:p>
          <a:p>
            <a:pPr marL="0" lvl="0" indent="0">
              <a:lnSpc>
                <a:spcPct val="150000"/>
              </a:lnSpc>
              <a:spcBef>
                <a:spcPts val="0"/>
              </a:spcBef>
              <a:buSzPts val="1000"/>
              <a:buNone/>
              <a:tabLst>
                <a:tab pos="457200" algn="l"/>
              </a:tabLst>
            </a:pPr>
            <a:r>
              <a:rPr lang="tr-TR" sz="1800" dirty="0" smtClean="0">
                <a:solidFill>
                  <a:srgbClr val="2C2F34"/>
                </a:solidFill>
                <a:latin typeface="Roboto Condensed"/>
                <a:ea typeface="Times New Roman"/>
                <a:cs typeface="Times New Roman"/>
              </a:rPr>
              <a:t>	Zilin </a:t>
            </a:r>
            <a:r>
              <a:rPr lang="tr-TR" sz="1800" dirty="0">
                <a:solidFill>
                  <a:srgbClr val="2C2F34"/>
                </a:solidFill>
                <a:latin typeface="Roboto Condensed"/>
                <a:ea typeface="Times New Roman"/>
                <a:cs typeface="Times New Roman"/>
              </a:rPr>
              <a:t>sesiyle yarışma bitti.</a:t>
            </a:r>
            <a:endParaRPr lang="tr-TR" sz="1800" dirty="0">
              <a:solidFill>
                <a:prstClr val="black"/>
              </a:solidFill>
              <a:ea typeface="Calibri"/>
              <a:cs typeface="Times New Roman"/>
            </a:endParaRPr>
          </a:p>
          <a:p>
            <a:pPr lvl="0"/>
            <a:endParaRPr lang="tr-TR" sz="800" dirty="0">
              <a:solidFill>
                <a:prstClr val="black"/>
              </a:solidFill>
            </a:endParaRPr>
          </a:p>
          <a:p>
            <a:endParaRPr lang="tr-TR" dirty="0"/>
          </a:p>
        </p:txBody>
      </p:sp>
    </p:spTree>
    <p:extLst>
      <p:ext uri="{BB962C8B-B14F-4D97-AF65-F5344CB8AC3E}">
        <p14:creationId xmlns:p14="http://schemas.microsoft.com/office/powerpoint/2010/main" val="42248952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dirty="0">
                <a:solidFill>
                  <a:srgbClr val="FF0000"/>
                </a:solidFill>
                <a:latin typeface="Roboto Condensed"/>
                <a:ea typeface="Times New Roman"/>
                <a:cs typeface="Times New Roman"/>
              </a:rPr>
              <a:t>8. İlgi Hâli (Tamlayan </a:t>
            </a:r>
            <a:endParaRPr lang="tr-TR" dirty="0">
              <a:solidFill>
                <a:srgbClr val="FF0000"/>
              </a:solidFill>
            </a:endParaRPr>
          </a:p>
        </p:txBody>
      </p:sp>
      <p:sp>
        <p:nvSpPr>
          <p:cNvPr id="3" name="İçerik Yer Tutucusu 2"/>
          <p:cNvSpPr>
            <a:spLocks noGrp="1"/>
          </p:cNvSpPr>
          <p:nvPr>
            <p:ph idx="1"/>
          </p:nvPr>
        </p:nvSpPr>
        <p:spPr>
          <a:xfrm>
            <a:off x="0" y="1124744"/>
            <a:ext cx="9144000" cy="5733256"/>
          </a:xfrm>
        </p:spPr>
        <p:txBody>
          <a:bodyPr/>
          <a:lstStyle/>
          <a:p>
            <a:pPr>
              <a:lnSpc>
                <a:spcPct val="150000"/>
              </a:lnSpc>
              <a:spcBef>
                <a:spcPts val="0"/>
              </a:spcBef>
            </a:pPr>
            <a:r>
              <a:rPr lang="tr-TR" sz="2800" b="1" dirty="0" smtClean="0">
                <a:solidFill>
                  <a:srgbClr val="FFFFFF"/>
                </a:solidFill>
                <a:latin typeface="Roboto Condensed"/>
                <a:ea typeface="Times New Roman"/>
                <a:cs typeface="Times New Roman"/>
              </a:rPr>
              <a:t>Hâli</a:t>
            </a:r>
            <a:r>
              <a:rPr lang="tr-TR" sz="2800" b="1" dirty="0">
                <a:solidFill>
                  <a:srgbClr val="FFFFFF"/>
                </a:solidFill>
                <a:latin typeface="Roboto Condensed"/>
                <a:ea typeface="Times New Roman"/>
                <a:cs typeface="Times New Roman"/>
              </a:rPr>
              <a:t>): </a:t>
            </a:r>
            <a:endParaRPr lang="tr-TR" sz="2400" dirty="0">
              <a:ea typeface="Calibri"/>
              <a:cs typeface="Times New Roman"/>
            </a:endParaRPr>
          </a:p>
          <a:p>
            <a:pPr>
              <a:lnSpc>
                <a:spcPct val="150000"/>
              </a:lnSpc>
              <a:spcBef>
                <a:spcPts val="0"/>
              </a:spcBef>
            </a:pPr>
            <a:r>
              <a:rPr lang="tr-TR" dirty="0">
                <a:solidFill>
                  <a:srgbClr val="2C2F34"/>
                </a:solidFill>
                <a:latin typeface="Roboto Condensed"/>
                <a:ea typeface="Times New Roman"/>
                <a:cs typeface="Times New Roman"/>
              </a:rPr>
              <a:t>“</a:t>
            </a:r>
            <a:r>
              <a:rPr lang="tr-TR" b="1" dirty="0">
                <a:solidFill>
                  <a:srgbClr val="2C2F34"/>
                </a:solidFill>
                <a:latin typeface="Roboto Condensed"/>
                <a:ea typeface="Times New Roman"/>
                <a:cs typeface="Times New Roman"/>
              </a:rPr>
              <a:t>-(n)İn</a:t>
            </a:r>
            <a:r>
              <a:rPr lang="tr-TR" dirty="0">
                <a:solidFill>
                  <a:srgbClr val="2C2F34"/>
                </a:solidFill>
                <a:latin typeface="Roboto Condensed"/>
                <a:ea typeface="Times New Roman"/>
                <a:cs typeface="Times New Roman"/>
              </a:rPr>
              <a:t>“, “</a:t>
            </a:r>
            <a:r>
              <a:rPr lang="tr-TR" b="1" dirty="0">
                <a:solidFill>
                  <a:srgbClr val="2C2F34"/>
                </a:solidFill>
                <a:latin typeface="Roboto Condensed"/>
                <a:ea typeface="Times New Roman"/>
                <a:cs typeface="Times New Roman"/>
              </a:rPr>
              <a:t>-dEn</a:t>
            </a:r>
            <a:r>
              <a:rPr lang="tr-TR" dirty="0">
                <a:solidFill>
                  <a:srgbClr val="2C2F34"/>
                </a:solidFill>
                <a:latin typeface="Roboto Condensed"/>
                <a:ea typeface="Times New Roman"/>
                <a:cs typeface="Times New Roman"/>
              </a:rPr>
              <a:t>” ekleriyle yapılır ya da yalın hâldedir.</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a:solidFill>
                  <a:srgbClr val="2C2F34"/>
                </a:solidFill>
                <a:latin typeface="Roboto Condensed"/>
                <a:ea typeface="Times New Roman"/>
                <a:cs typeface="Times New Roman"/>
              </a:rPr>
              <a:t>Kitabın yaprağı yırtılmış.</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a:solidFill>
                  <a:srgbClr val="2C2F34"/>
                </a:solidFill>
                <a:latin typeface="Roboto Condensed"/>
                <a:ea typeface="Times New Roman"/>
                <a:cs typeface="Times New Roman"/>
              </a:rPr>
              <a:t>Ceket düğmesi</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a:solidFill>
                  <a:srgbClr val="2C2F34"/>
                </a:solidFill>
                <a:latin typeface="Roboto Condensed"/>
                <a:ea typeface="Times New Roman"/>
                <a:cs typeface="Times New Roman"/>
              </a:rPr>
              <a:t>Öğrencilerden biri …</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6557419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a:solidFill>
                  <a:srgbClr val="FF0000"/>
                </a:solidFill>
                <a:latin typeface="Roboto Condensed"/>
                <a:ea typeface="Times New Roman"/>
                <a:cs typeface="Times New Roman"/>
              </a:rPr>
              <a:t>İSİM TAMLAMALARI</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476672"/>
            <a:ext cx="9144000" cy="6624736"/>
          </a:xfrm>
        </p:spPr>
        <p:txBody>
          <a:bodyPr>
            <a:normAutofit fontScale="70000" lnSpcReduction="20000"/>
          </a:bodyPr>
          <a:lstStyle/>
          <a:p>
            <a:pPr>
              <a:lnSpc>
                <a:spcPct val="150000"/>
              </a:lnSpc>
              <a:spcBef>
                <a:spcPts val="0"/>
              </a:spcBef>
              <a:spcAft>
                <a:spcPts val="0"/>
              </a:spcAft>
            </a:pPr>
            <a:r>
              <a:rPr lang="tr-TR" dirty="0" smtClean="0">
                <a:solidFill>
                  <a:srgbClr val="2C2F34"/>
                </a:solidFill>
                <a:latin typeface="Roboto Condensed"/>
                <a:ea typeface="Times New Roman"/>
                <a:cs typeface="Times New Roman"/>
              </a:rPr>
              <a:t>İki </a:t>
            </a:r>
            <a:r>
              <a:rPr lang="tr-TR" dirty="0">
                <a:solidFill>
                  <a:srgbClr val="2C2F34"/>
                </a:solidFill>
                <a:latin typeface="Roboto Condensed"/>
                <a:ea typeface="Times New Roman"/>
                <a:cs typeface="Times New Roman"/>
              </a:rPr>
              <a:t>veya daha fazla ismin, yeni bir anlam meydana getirecek şekilde birlikte kullanılmasıyla oluşan söz gruplarına </a:t>
            </a:r>
            <a:r>
              <a:rPr lang="tr-TR" b="1" dirty="0">
                <a:solidFill>
                  <a:srgbClr val="2C2F34"/>
                </a:solidFill>
                <a:latin typeface="Roboto Condensed"/>
                <a:ea typeface="Times New Roman"/>
                <a:cs typeface="Times New Roman"/>
              </a:rPr>
              <a:t>isim tamlaması</a:t>
            </a:r>
            <a:r>
              <a:rPr lang="tr-TR" dirty="0">
                <a:solidFill>
                  <a:srgbClr val="2C2F34"/>
                </a:solidFill>
                <a:latin typeface="Roboto Condensed"/>
                <a:ea typeface="Times New Roman"/>
                <a:cs typeface="Times New Roman"/>
              </a:rPr>
              <a:t> denir.  Ad takımı şeklinde de söylenebilir.</a:t>
            </a:r>
            <a:endParaRPr lang="tr-TR" sz="2400" dirty="0">
              <a:ea typeface="Calibri"/>
              <a:cs typeface="Times New Roman"/>
            </a:endParaRPr>
          </a:p>
          <a:p>
            <a:pPr>
              <a:lnSpc>
                <a:spcPct val="150000"/>
              </a:lnSpc>
              <a:spcBef>
                <a:spcPts val="0"/>
              </a:spcBef>
              <a:spcAft>
                <a:spcPts val="0"/>
              </a:spcAft>
            </a:pPr>
            <a:r>
              <a:rPr lang="tr-TR" dirty="0">
                <a:solidFill>
                  <a:srgbClr val="2C2F34"/>
                </a:solidFill>
                <a:latin typeface="Roboto Condensed"/>
                <a:ea typeface="Times New Roman"/>
                <a:cs typeface="Times New Roman"/>
              </a:rPr>
              <a:t>İsim tamlamalarında ilk isme </a:t>
            </a:r>
            <a:r>
              <a:rPr lang="tr-TR" b="1" dirty="0">
                <a:solidFill>
                  <a:srgbClr val="2C2F34"/>
                </a:solidFill>
                <a:latin typeface="Roboto Condensed"/>
                <a:ea typeface="Times New Roman"/>
                <a:cs typeface="Times New Roman"/>
              </a:rPr>
              <a:t>tamlayan</a:t>
            </a:r>
            <a:r>
              <a:rPr lang="tr-TR" dirty="0">
                <a:solidFill>
                  <a:srgbClr val="2C2F34"/>
                </a:solidFill>
                <a:latin typeface="Roboto Condensed"/>
                <a:ea typeface="Times New Roman"/>
                <a:cs typeface="Times New Roman"/>
              </a:rPr>
              <a:t>; ikinci isme </a:t>
            </a:r>
            <a:r>
              <a:rPr lang="tr-TR" b="1" dirty="0">
                <a:solidFill>
                  <a:srgbClr val="2C2F34"/>
                </a:solidFill>
                <a:latin typeface="Roboto Condensed"/>
                <a:ea typeface="Times New Roman"/>
                <a:cs typeface="Times New Roman"/>
              </a:rPr>
              <a:t>tamlanan</a:t>
            </a:r>
            <a:r>
              <a:rPr lang="tr-TR" dirty="0">
                <a:solidFill>
                  <a:srgbClr val="2C2F34"/>
                </a:solidFill>
                <a:latin typeface="Roboto Condensed"/>
                <a:ea typeface="Times New Roman"/>
                <a:cs typeface="Times New Roman"/>
              </a:rPr>
              <a:t> denir. Bu kural iki isimden oluşan tamlamalar için geçerlidir. İkiden fazla isimden oluşan tamlamalarda genellikle son isim tamlanan diğerleri tamlayan olur. Fakat bu kurala uymayanlar da vardır.</a:t>
            </a:r>
            <a:endParaRPr lang="tr-TR" sz="2400" dirty="0">
              <a:ea typeface="Calibri"/>
              <a:cs typeface="Times New Roman"/>
            </a:endParaRPr>
          </a:p>
          <a:p>
            <a:pPr>
              <a:lnSpc>
                <a:spcPct val="150000"/>
              </a:lnSpc>
              <a:spcBef>
                <a:spcPts val="0"/>
              </a:spcBef>
              <a:spcAft>
                <a:spcPts val="0"/>
              </a:spcAft>
            </a:pPr>
            <a:r>
              <a:rPr lang="tr-TR" u="sng" dirty="0">
                <a:solidFill>
                  <a:srgbClr val="2C2F34"/>
                </a:solidFill>
                <a:latin typeface="Roboto Condensed"/>
                <a:ea typeface="Times New Roman"/>
                <a:cs typeface="Times New Roman"/>
              </a:rPr>
              <a:t>Bahçenin /</a:t>
            </a:r>
            <a:r>
              <a:rPr lang="tr-TR" dirty="0">
                <a:solidFill>
                  <a:srgbClr val="2C2F34"/>
                </a:solidFill>
                <a:latin typeface="Roboto Condensed"/>
                <a:ea typeface="Times New Roman"/>
                <a:cs typeface="Times New Roman"/>
              </a:rPr>
              <a:t> </a:t>
            </a:r>
            <a:r>
              <a:rPr lang="tr-TR" u="sng" dirty="0">
                <a:solidFill>
                  <a:srgbClr val="2C2F34"/>
                </a:solidFill>
                <a:latin typeface="Roboto Condensed"/>
                <a:ea typeface="Times New Roman"/>
                <a:cs typeface="Times New Roman"/>
              </a:rPr>
              <a:t>duvarı</a:t>
            </a:r>
            <a:r>
              <a:rPr lang="tr-TR" dirty="0">
                <a:solidFill>
                  <a:srgbClr val="2C2F34"/>
                </a:solidFill>
                <a:latin typeface="Roboto Condensed"/>
                <a:ea typeface="Times New Roman"/>
                <a:cs typeface="Times New Roman"/>
              </a:rPr>
              <a:t>.</a:t>
            </a:r>
            <a:br>
              <a:rPr lang="tr-TR" dirty="0">
                <a:solidFill>
                  <a:srgbClr val="2C2F34"/>
                </a:solidFill>
                <a:latin typeface="Roboto Condensed"/>
                <a:ea typeface="Times New Roman"/>
                <a:cs typeface="Times New Roman"/>
              </a:rPr>
            </a:br>
            <a:r>
              <a:rPr lang="tr-TR" dirty="0">
                <a:solidFill>
                  <a:srgbClr val="2C2F34"/>
                </a:solidFill>
                <a:latin typeface="Roboto Condensed"/>
                <a:ea typeface="Times New Roman"/>
                <a:cs typeface="Times New Roman"/>
              </a:rPr>
              <a:t>Tamlayan Tamlanan</a:t>
            </a:r>
            <a:endParaRPr lang="tr-TR" sz="2400" dirty="0">
              <a:ea typeface="Calibri"/>
              <a:cs typeface="Times New Roman"/>
            </a:endParaRPr>
          </a:p>
          <a:p>
            <a:pPr>
              <a:lnSpc>
                <a:spcPct val="150000"/>
              </a:lnSpc>
              <a:spcBef>
                <a:spcPts val="0"/>
              </a:spcBef>
              <a:spcAft>
                <a:spcPts val="0"/>
              </a:spcAft>
            </a:pPr>
            <a:r>
              <a:rPr lang="tr-TR" u="sng" dirty="0">
                <a:solidFill>
                  <a:srgbClr val="2C2F34"/>
                </a:solidFill>
                <a:latin typeface="Roboto Condensed"/>
                <a:ea typeface="Times New Roman"/>
                <a:cs typeface="Times New Roman"/>
              </a:rPr>
              <a:t>Bahçenin duvarının boyasının /</a:t>
            </a:r>
            <a:r>
              <a:rPr lang="tr-TR" dirty="0">
                <a:solidFill>
                  <a:srgbClr val="2C2F34"/>
                </a:solidFill>
                <a:latin typeface="Roboto Condensed"/>
                <a:ea typeface="Times New Roman"/>
                <a:cs typeface="Times New Roman"/>
              </a:rPr>
              <a:t> </a:t>
            </a:r>
            <a:r>
              <a:rPr lang="tr-TR" u="sng" dirty="0">
                <a:solidFill>
                  <a:srgbClr val="2C2F34"/>
                </a:solidFill>
                <a:latin typeface="Roboto Condensed"/>
                <a:ea typeface="Times New Roman"/>
                <a:cs typeface="Times New Roman"/>
              </a:rPr>
              <a:t>rengi</a:t>
            </a:r>
            <a:r>
              <a:rPr lang="tr-TR" dirty="0">
                <a:solidFill>
                  <a:srgbClr val="2C2F34"/>
                </a:solidFill>
                <a:latin typeface="Roboto Condensed"/>
                <a:ea typeface="Times New Roman"/>
                <a:cs typeface="Times New Roman"/>
              </a:rPr>
              <a:t>.</a:t>
            </a:r>
            <a:br>
              <a:rPr lang="tr-TR" dirty="0">
                <a:solidFill>
                  <a:srgbClr val="2C2F34"/>
                </a:solidFill>
                <a:latin typeface="Roboto Condensed"/>
                <a:ea typeface="Times New Roman"/>
                <a:cs typeface="Times New Roman"/>
              </a:rPr>
            </a:br>
            <a:r>
              <a:rPr lang="tr-TR" dirty="0">
                <a:solidFill>
                  <a:srgbClr val="2C2F34"/>
                </a:solidFill>
                <a:latin typeface="Roboto Condensed"/>
                <a:ea typeface="Times New Roman"/>
                <a:cs typeface="Times New Roman"/>
              </a:rPr>
              <a:t>Tamlayan                                       Tamlanan</a:t>
            </a:r>
            <a:endParaRPr lang="tr-TR" sz="2400" dirty="0">
              <a:ea typeface="Calibri"/>
              <a:cs typeface="Times New Roman"/>
            </a:endParaRPr>
          </a:p>
          <a:p>
            <a:pPr>
              <a:lnSpc>
                <a:spcPct val="150000"/>
              </a:lnSpc>
              <a:spcBef>
                <a:spcPts val="0"/>
              </a:spcBef>
              <a:spcAft>
                <a:spcPts val="0"/>
              </a:spcAft>
            </a:pPr>
            <a:r>
              <a:rPr lang="tr-TR" u="sng" dirty="0">
                <a:solidFill>
                  <a:srgbClr val="2C2F34"/>
                </a:solidFill>
                <a:latin typeface="Roboto Condensed"/>
                <a:ea typeface="Times New Roman"/>
                <a:cs typeface="Times New Roman"/>
              </a:rPr>
              <a:t>Bizim okulun/</a:t>
            </a:r>
            <a:r>
              <a:rPr lang="tr-TR" dirty="0">
                <a:solidFill>
                  <a:srgbClr val="2C2F34"/>
                </a:solidFill>
                <a:latin typeface="Roboto Condensed"/>
                <a:ea typeface="Times New Roman"/>
                <a:cs typeface="Times New Roman"/>
              </a:rPr>
              <a:t> </a:t>
            </a:r>
            <a:r>
              <a:rPr lang="tr-TR" u="sng" dirty="0">
                <a:solidFill>
                  <a:srgbClr val="2C2F34"/>
                </a:solidFill>
                <a:latin typeface="Roboto Condensed"/>
                <a:ea typeface="Times New Roman"/>
                <a:cs typeface="Times New Roman"/>
              </a:rPr>
              <a:t>tahta kapısı</a:t>
            </a:r>
            <a:r>
              <a:rPr lang="tr-TR" i="1" dirty="0">
                <a:solidFill>
                  <a:srgbClr val="2C2F34"/>
                </a:solidFill>
                <a:latin typeface="Roboto Condensed"/>
                <a:ea typeface="Times New Roman"/>
                <a:cs typeface="Times New Roman"/>
              </a:rPr>
              <a:t> </a:t>
            </a:r>
            <a:r>
              <a:rPr lang="tr-TR" dirty="0">
                <a:solidFill>
                  <a:srgbClr val="2C2F34"/>
                </a:solidFill>
                <a:latin typeface="Roboto Condensed"/>
                <a:ea typeface="Times New Roman"/>
                <a:cs typeface="Times New Roman"/>
              </a:rPr>
              <a:t/>
            </a:r>
            <a:br>
              <a:rPr lang="tr-TR" dirty="0">
                <a:solidFill>
                  <a:srgbClr val="2C2F34"/>
                </a:solidFill>
                <a:latin typeface="Roboto Condensed"/>
                <a:ea typeface="Times New Roman"/>
                <a:cs typeface="Times New Roman"/>
              </a:rPr>
            </a:br>
            <a:r>
              <a:rPr lang="tr-TR" dirty="0">
                <a:solidFill>
                  <a:srgbClr val="2C2F34"/>
                </a:solidFill>
                <a:latin typeface="Roboto Condensed"/>
                <a:ea typeface="Times New Roman"/>
                <a:cs typeface="Times New Roman"/>
              </a:rPr>
              <a:t>Tamlayan          Tamlanan     </a:t>
            </a:r>
            <a:r>
              <a:rPr lang="tr-TR" i="1" dirty="0">
                <a:solidFill>
                  <a:srgbClr val="2C2F34"/>
                </a:solidFill>
                <a:latin typeface="Roboto Condensed"/>
                <a:ea typeface="Times New Roman"/>
                <a:cs typeface="Times New Roman"/>
              </a:rPr>
              <a:t>       </a:t>
            </a:r>
            <a:endParaRPr lang="tr-TR" sz="2400" dirty="0">
              <a:ea typeface="Calibri"/>
              <a:cs typeface="Times New Roman"/>
            </a:endParaRPr>
          </a:p>
          <a:p>
            <a:pPr>
              <a:lnSpc>
                <a:spcPct val="150000"/>
              </a:lnSpc>
              <a:spcBef>
                <a:spcPts val="0"/>
              </a:spcBef>
              <a:spcAft>
                <a:spcPts val="0"/>
              </a:spcAft>
            </a:pPr>
            <a:r>
              <a:rPr lang="tr-TR" b="1" dirty="0">
                <a:solidFill>
                  <a:srgbClr val="2C2F34"/>
                </a:solidFill>
                <a:latin typeface="Roboto Condensed"/>
                <a:ea typeface="Times New Roman"/>
                <a:cs typeface="Times New Roman"/>
              </a:rPr>
              <a:t>İsim tamlamalarının çeşitleri ve özellikleri şöyledir: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775177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r>
              <a:rPr lang="tr-TR" b="1" dirty="0">
                <a:solidFill>
                  <a:srgbClr val="FF0000"/>
                </a:solidFill>
                <a:latin typeface="Roboto Condensed"/>
                <a:ea typeface="Times New Roman"/>
                <a:cs typeface="Times New Roman"/>
              </a:rPr>
              <a:t>1-BELİRTİLİ İSİM TAMLAMASI</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620688"/>
            <a:ext cx="8964488" cy="6237312"/>
          </a:xfrm>
        </p:spPr>
        <p:txBody>
          <a:bodyPr>
            <a:normAutofit fontScale="62500" lnSpcReduction="20000"/>
          </a:bodyPr>
          <a:lstStyle/>
          <a:p>
            <a:pPr>
              <a:lnSpc>
                <a:spcPct val="170000"/>
              </a:lnSpc>
              <a:spcBef>
                <a:spcPts val="0"/>
              </a:spcBef>
            </a:pPr>
            <a:r>
              <a:rPr lang="tr-TR" dirty="0" smtClean="0">
                <a:solidFill>
                  <a:srgbClr val="2C2F34"/>
                </a:solidFill>
                <a:latin typeface="Roboto Condensed"/>
                <a:ea typeface="Times New Roman"/>
                <a:cs typeface="Times New Roman"/>
              </a:rPr>
              <a:t>Tamlayan</a:t>
            </a:r>
            <a:r>
              <a:rPr lang="tr-TR" dirty="0">
                <a:solidFill>
                  <a:srgbClr val="2C2F34"/>
                </a:solidFill>
                <a:latin typeface="Roboto Condensed"/>
                <a:ea typeface="Times New Roman"/>
                <a:cs typeface="Times New Roman"/>
              </a:rPr>
              <a:t> </a:t>
            </a:r>
            <a:r>
              <a:rPr lang="tr-TR" b="1" dirty="0">
                <a:solidFill>
                  <a:srgbClr val="2C2F34"/>
                </a:solidFill>
                <a:latin typeface="Roboto Condensed"/>
                <a:ea typeface="Times New Roman"/>
                <a:cs typeface="Times New Roman"/>
              </a:rPr>
              <a:t>-ın, -in, -un, -ün</a:t>
            </a:r>
            <a:r>
              <a:rPr lang="tr-TR" dirty="0">
                <a:solidFill>
                  <a:srgbClr val="2C2F34"/>
                </a:solidFill>
                <a:latin typeface="Roboto Condensed"/>
                <a:ea typeface="Times New Roman"/>
                <a:cs typeface="Times New Roman"/>
              </a:rPr>
              <a:t> , tamlanan </a:t>
            </a:r>
            <a:r>
              <a:rPr lang="tr-TR" b="1" dirty="0">
                <a:solidFill>
                  <a:srgbClr val="2C2F34"/>
                </a:solidFill>
                <a:latin typeface="Roboto Condensed"/>
                <a:ea typeface="Times New Roman"/>
                <a:cs typeface="Times New Roman"/>
              </a:rPr>
              <a:t>-ı, -i, -u, -ü</a:t>
            </a:r>
            <a:r>
              <a:rPr lang="tr-TR" dirty="0">
                <a:solidFill>
                  <a:srgbClr val="2C2F34"/>
                </a:solidFill>
                <a:latin typeface="Roboto Condensed"/>
                <a:ea typeface="Times New Roman"/>
                <a:cs typeface="Times New Roman"/>
              </a:rPr>
              <a:t> eklerinden birini alır. Tamlayan sesli harfle biterse -n kaynaştırma harfi; tamlanan sesli harfle biterse -s kaynaştırma harfi kullanılır. </a:t>
            </a:r>
            <a:r>
              <a:rPr lang="tr-TR" i="1" dirty="0">
                <a:solidFill>
                  <a:srgbClr val="2C2F34"/>
                </a:solidFill>
                <a:latin typeface="Roboto Condensed"/>
                <a:ea typeface="Times New Roman"/>
                <a:cs typeface="Times New Roman"/>
              </a:rPr>
              <a:t>Bahçe-n-in kapı-s-ı</a:t>
            </a:r>
            <a:endParaRPr lang="tr-TR" sz="2400" dirty="0">
              <a:ea typeface="Calibri"/>
              <a:cs typeface="Times New Roman"/>
            </a:endParaRPr>
          </a:p>
          <a:p>
            <a:pPr>
              <a:lnSpc>
                <a:spcPct val="170000"/>
              </a:lnSpc>
              <a:spcBef>
                <a:spcPts val="0"/>
              </a:spcBef>
            </a:pPr>
            <a:r>
              <a:rPr lang="tr-TR" b="1" dirty="0">
                <a:solidFill>
                  <a:srgbClr val="2C2F34"/>
                </a:solidFill>
                <a:latin typeface="Roboto Condensed"/>
                <a:ea typeface="Times New Roman"/>
                <a:cs typeface="Times New Roman"/>
              </a:rPr>
              <a:t>NOT : </a:t>
            </a:r>
            <a:r>
              <a:rPr lang="tr-TR" dirty="0">
                <a:solidFill>
                  <a:srgbClr val="2C2F34"/>
                </a:solidFill>
                <a:latin typeface="Roboto Condensed"/>
                <a:ea typeface="Times New Roman"/>
                <a:cs typeface="Times New Roman"/>
              </a:rPr>
              <a:t>* “Su” ve “ne” kelimeleri bu kurala uymaz. Örnek: Su-y-un tad-ı, </a:t>
            </a:r>
            <a:r>
              <a:rPr lang="tr-TR" dirty="0">
                <a:solidFill>
                  <a:srgbClr val="FF0000"/>
                </a:solidFill>
                <a:latin typeface="Roboto Condensed"/>
                <a:ea typeface="Times New Roman"/>
                <a:cs typeface="Times New Roman"/>
              </a:rPr>
              <a:t>ne-y-in tad-ı.</a:t>
            </a:r>
            <a:endParaRPr lang="tr-TR" sz="2400" dirty="0">
              <a:solidFill>
                <a:srgbClr val="FF0000"/>
              </a:solidFill>
              <a:ea typeface="Calibri"/>
              <a:cs typeface="Times New Roman"/>
            </a:endParaRPr>
          </a:p>
          <a:p>
            <a:pPr lvl="0">
              <a:lnSpc>
                <a:spcPct val="170000"/>
              </a:lnSpc>
              <a:spcBef>
                <a:spcPts val="0"/>
              </a:spcBef>
              <a:buSzPts val="1000"/>
              <a:buFont typeface="Symbol"/>
              <a:buChar char=""/>
              <a:tabLst>
                <a:tab pos="457200" algn="l"/>
              </a:tabLst>
            </a:pPr>
            <a:endParaRPr lang="tr-TR" sz="2400" dirty="0">
              <a:solidFill>
                <a:srgbClr val="FF0000"/>
              </a:solidFill>
              <a:ea typeface="Calibri"/>
              <a:cs typeface="Times New Roman"/>
            </a:endParaRPr>
          </a:p>
          <a:p>
            <a:pPr lvl="1">
              <a:lnSpc>
                <a:spcPct val="170000"/>
              </a:lnSpc>
              <a:spcBef>
                <a:spcPts val="0"/>
              </a:spcBef>
              <a:buSzPts val="1000"/>
              <a:buFont typeface="Courier New"/>
              <a:buChar char="o"/>
              <a:tabLst>
                <a:tab pos="914400" algn="l"/>
              </a:tabLst>
            </a:pPr>
            <a:r>
              <a:rPr lang="tr-TR" dirty="0">
                <a:solidFill>
                  <a:srgbClr val="2C2F34"/>
                </a:solidFill>
                <a:latin typeface="Roboto Condensed"/>
                <a:ea typeface="Times New Roman"/>
                <a:cs typeface="Times New Roman"/>
              </a:rPr>
              <a:t>Zamirler tamlayan veya tamlanan olabilir. Örnek: Bizim evimiz. Çocukların birkaçı…</a:t>
            </a:r>
            <a:endParaRPr lang="tr-TR" sz="2000" dirty="0">
              <a:ea typeface="Calibri"/>
              <a:cs typeface="Times New Roman"/>
            </a:endParaRPr>
          </a:p>
          <a:p>
            <a:pPr lvl="1">
              <a:lnSpc>
                <a:spcPct val="170000"/>
              </a:lnSpc>
              <a:spcBef>
                <a:spcPts val="0"/>
              </a:spcBef>
              <a:buSzPts val="1000"/>
              <a:buFont typeface="Courier New"/>
              <a:buChar char="o"/>
              <a:tabLst>
                <a:tab pos="914400" algn="l"/>
              </a:tabLst>
            </a:pPr>
            <a:r>
              <a:rPr lang="tr-TR" dirty="0">
                <a:solidFill>
                  <a:srgbClr val="2C2F34"/>
                </a:solidFill>
                <a:latin typeface="Roboto Condensed"/>
                <a:ea typeface="Times New Roman"/>
                <a:cs typeface="Times New Roman"/>
              </a:rPr>
              <a:t>Tamlanan isim sayı veya belirsizlik bildiren bir kelime olursa, tamlayan eki -ın, -in, -un, -ün yerine-den, -dan eki gelebilir. (Adamların ikisi….Adamlardan ikisi)</a:t>
            </a:r>
            <a:endParaRPr lang="tr-TR" sz="2000" dirty="0">
              <a:ea typeface="Calibri"/>
              <a:cs typeface="Times New Roman"/>
            </a:endParaRPr>
          </a:p>
          <a:p>
            <a:pPr lvl="1">
              <a:lnSpc>
                <a:spcPct val="170000"/>
              </a:lnSpc>
              <a:spcBef>
                <a:spcPts val="0"/>
              </a:spcBef>
              <a:buSzPts val="1000"/>
              <a:buFont typeface="Courier New"/>
              <a:buChar char="o"/>
              <a:tabLst>
                <a:tab pos="914400" algn="l"/>
              </a:tabLst>
            </a:pPr>
            <a:r>
              <a:rPr lang="tr-TR" dirty="0">
                <a:solidFill>
                  <a:srgbClr val="2C2F34"/>
                </a:solidFill>
                <a:latin typeface="Roboto Condensed"/>
                <a:ea typeface="Times New Roman"/>
                <a:cs typeface="Times New Roman"/>
              </a:rPr>
              <a:t>Bazı belirtili isim tamlamaları, sıfat tamlamasının ters çevrilmesiyle oluşur. (Taze balık…Balığın tazesi)</a:t>
            </a:r>
            <a:endParaRPr lang="tr-TR" sz="2000" dirty="0">
              <a:ea typeface="Calibri"/>
              <a:cs typeface="Times New Roman"/>
            </a:endParaRPr>
          </a:p>
          <a:p>
            <a:pPr>
              <a:lnSpc>
                <a:spcPct val="170000"/>
              </a:lnSpc>
              <a:spcBef>
                <a:spcPts val="0"/>
              </a:spcBef>
            </a:pPr>
            <a:r>
              <a:rPr lang="tr-TR" dirty="0">
                <a:solidFill>
                  <a:srgbClr val="2C2F34"/>
                </a:solidFill>
                <a:latin typeface="Roboto Condensed"/>
                <a:ea typeface="Times New Roman"/>
                <a:cs typeface="Times New Roman"/>
              </a:rPr>
              <a:t>Bazı belirtili isim tamlamalarında tamlayan ve tamlanan yer değiştirir. (Çok verimlidir ovası Konya’nın…) (Konya’nın ovası…</a:t>
            </a:r>
            <a:endParaRPr lang="tr-TR" dirty="0"/>
          </a:p>
        </p:txBody>
      </p:sp>
    </p:spTree>
    <p:extLst>
      <p:ext uri="{BB962C8B-B14F-4D97-AF65-F5344CB8AC3E}">
        <p14:creationId xmlns:p14="http://schemas.microsoft.com/office/powerpoint/2010/main" val="41779418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902"/>
            <a:ext cx="8229600" cy="689794"/>
          </a:xfrm>
        </p:spPr>
        <p:txBody>
          <a:bodyPr>
            <a:normAutofit fontScale="90000"/>
          </a:bodyPr>
          <a:lstStyle/>
          <a:p>
            <a:r>
              <a:rPr lang="tr-TR" b="1" dirty="0">
                <a:solidFill>
                  <a:srgbClr val="FF0000"/>
                </a:solidFill>
                <a:latin typeface="Roboto Condensed"/>
                <a:ea typeface="Times New Roman"/>
                <a:cs typeface="Times New Roman"/>
              </a:rPr>
              <a:t>2-BELİRTİSİZ İSİM </a:t>
            </a:r>
            <a:endParaRPr lang="tr-TR" dirty="0">
              <a:solidFill>
                <a:srgbClr val="FF0000"/>
              </a:solidFill>
            </a:endParaRPr>
          </a:p>
        </p:txBody>
      </p:sp>
      <p:sp>
        <p:nvSpPr>
          <p:cNvPr id="3" name="İçerik Yer Tutucusu 2"/>
          <p:cNvSpPr>
            <a:spLocks noGrp="1"/>
          </p:cNvSpPr>
          <p:nvPr>
            <p:ph idx="1"/>
          </p:nvPr>
        </p:nvSpPr>
        <p:spPr>
          <a:xfrm>
            <a:off x="0" y="692696"/>
            <a:ext cx="9144000" cy="6165304"/>
          </a:xfrm>
        </p:spPr>
        <p:txBody>
          <a:bodyPr>
            <a:normAutofit fontScale="77500" lnSpcReduction="20000"/>
          </a:bodyPr>
          <a:lstStyle/>
          <a:p>
            <a:pPr>
              <a:lnSpc>
                <a:spcPct val="150000"/>
              </a:lnSpc>
              <a:spcBef>
                <a:spcPts val="0"/>
              </a:spcBef>
            </a:pPr>
            <a:r>
              <a:rPr lang="tr-TR" sz="2800" b="1" dirty="0" smtClean="0">
                <a:solidFill>
                  <a:srgbClr val="FFFFFF"/>
                </a:solidFill>
                <a:latin typeface="Roboto Condensed"/>
                <a:ea typeface="Times New Roman"/>
                <a:cs typeface="Times New Roman"/>
              </a:rPr>
              <a:t>TAMLAMASI</a:t>
            </a:r>
            <a:endParaRPr lang="tr-TR" sz="2400" dirty="0">
              <a:ea typeface="Calibri"/>
              <a:cs typeface="Times New Roman"/>
            </a:endParaRPr>
          </a:p>
          <a:p>
            <a:pPr marL="0" indent="0">
              <a:lnSpc>
                <a:spcPct val="150000"/>
              </a:lnSpc>
              <a:spcBef>
                <a:spcPts val="0"/>
              </a:spcBef>
              <a:buNone/>
            </a:pPr>
            <a:r>
              <a:rPr lang="tr-TR" b="1" dirty="0" smtClean="0">
                <a:solidFill>
                  <a:srgbClr val="2C2F34"/>
                </a:solidFill>
                <a:latin typeface="Roboto Condensed"/>
                <a:ea typeface="Times New Roman"/>
                <a:cs typeface="Times New Roman"/>
              </a:rPr>
              <a:t>	* </a:t>
            </a:r>
            <a:r>
              <a:rPr lang="tr-TR" b="1" dirty="0">
                <a:solidFill>
                  <a:srgbClr val="2C2F34"/>
                </a:solidFill>
                <a:latin typeface="Roboto Condensed"/>
                <a:ea typeface="Times New Roman"/>
                <a:cs typeface="Times New Roman"/>
              </a:rPr>
              <a:t>Tamlayan, tamlama eklerini almaz. Tamlanan -ı, -i, -u, -ü eklerini alır.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Bahçe </a:t>
            </a:r>
            <a:r>
              <a:rPr lang="tr-TR" dirty="0">
                <a:solidFill>
                  <a:srgbClr val="2C2F34"/>
                </a:solidFill>
                <a:latin typeface="Roboto Condensed"/>
                <a:ea typeface="Times New Roman"/>
                <a:cs typeface="Times New Roman"/>
              </a:rPr>
              <a:t>kapısı, gönül dostu…</a:t>
            </a:r>
            <a:endParaRPr lang="tr-TR" sz="2400" dirty="0">
              <a:ea typeface="Calibri"/>
              <a:cs typeface="Times New Roman"/>
            </a:endParaRPr>
          </a:p>
          <a:p>
            <a:pPr marL="0" indent="0">
              <a:lnSpc>
                <a:spcPct val="150000"/>
              </a:lnSpc>
              <a:spcBef>
                <a:spcPts val="0"/>
              </a:spcBef>
              <a:buNone/>
            </a:pPr>
            <a:r>
              <a:rPr lang="tr-TR" b="1" dirty="0" smtClean="0">
                <a:solidFill>
                  <a:srgbClr val="2C2F34"/>
                </a:solidFill>
                <a:latin typeface="Roboto Condensed"/>
                <a:ea typeface="Times New Roman"/>
                <a:cs typeface="Times New Roman"/>
              </a:rPr>
              <a:t>	* </a:t>
            </a:r>
            <a:r>
              <a:rPr lang="tr-TR" b="1" dirty="0">
                <a:solidFill>
                  <a:srgbClr val="2C2F34"/>
                </a:solidFill>
                <a:latin typeface="Roboto Condensed"/>
                <a:ea typeface="Times New Roman"/>
                <a:cs typeface="Times New Roman"/>
              </a:rPr>
              <a:t>Tamlayan somut veya soyut isim olabilir: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t>
            </a:r>
            <a:r>
              <a:rPr lang="tr-TR" u="sng" dirty="0" smtClean="0">
                <a:solidFill>
                  <a:srgbClr val="2C2F34"/>
                </a:solidFill>
                <a:latin typeface="Roboto Condensed"/>
                <a:ea typeface="Times New Roman"/>
                <a:cs typeface="Times New Roman"/>
              </a:rPr>
              <a:t>Kitap</a:t>
            </a:r>
            <a:r>
              <a:rPr lang="tr-TR" dirty="0">
                <a:solidFill>
                  <a:srgbClr val="2C2F34"/>
                </a:solidFill>
                <a:latin typeface="Roboto Condensed"/>
                <a:ea typeface="Times New Roman"/>
                <a:cs typeface="Times New Roman"/>
              </a:rPr>
              <a:t> kabı, </a:t>
            </a:r>
            <a:r>
              <a:rPr lang="tr-TR" u="sng" dirty="0">
                <a:solidFill>
                  <a:srgbClr val="2C2F34"/>
                </a:solidFill>
                <a:latin typeface="Roboto Condensed"/>
                <a:ea typeface="Times New Roman"/>
                <a:cs typeface="Times New Roman"/>
              </a:rPr>
              <a:t>duygu</a:t>
            </a:r>
            <a:r>
              <a:rPr lang="tr-TR" dirty="0">
                <a:solidFill>
                  <a:srgbClr val="2C2F34"/>
                </a:solidFill>
                <a:latin typeface="Roboto Condensed"/>
                <a:ea typeface="Times New Roman"/>
                <a:cs typeface="Times New Roman"/>
              </a:rPr>
              <a:t> </a:t>
            </a:r>
            <a:r>
              <a:rPr lang="tr-TR" dirty="0" smtClean="0">
                <a:solidFill>
                  <a:srgbClr val="2C2F34"/>
                </a:solidFill>
                <a:latin typeface="Roboto Condensed"/>
                <a:ea typeface="Times New Roman"/>
                <a:cs typeface="Times New Roman"/>
              </a:rPr>
              <a:t>yoğunluğu</a:t>
            </a:r>
            <a:r>
              <a:rPr lang="tr-TR" sz="2400" dirty="0" smtClean="0">
                <a:ea typeface="Times New Roman"/>
                <a:cs typeface="Times New Roman"/>
              </a:rPr>
              <a:t>	</a:t>
            </a:r>
          </a:p>
          <a:p>
            <a:pPr marL="0" lvl="0" indent="0">
              <a:lnSpc>
                <a:spcPct val="150000"/>
              </a:lnSpc>
              <a:spcBef>
                <a:spcPts val="0"/>
              </a:spcBef>
              <a:buSzPts val="1000"/>
              <a:buNone/>
              <a:tabLst>
                <a:tab pos="457200" algn="l"/>
              </a:tabLst>
            </a:pPr>
            <a:r>
              <a:rPr lang="tr-TR" sz="2400" b="1" dirty="0">
                <a:solidFill>
                  <a:srgbClr val="2C2F34"/>
                </a:solidFill>
                <a:latin typeface="Roboto Condensed"/>
                <a:ea typeface="Times New Roman"/>
                <a:cs typeface="Times New Roman"/>
              </a:rPr>
              <a:t>	</a:t>
            </a:r>
            <a:r>
              <a:rPr lang="tr-TR" sz="2400" b="1" dirty="0" smtClean="0">
                <a:solidFill>
                  <a:srgbClr val="2C2F34"/>
                </a:solidFill>
                <a:latin typeface="Roboto Condensed"/>
                <a:ea typeface="Times New Roman"/>
                <a:cs typeface="Times New Roman"/>
              </a:rPr>
              <a:t>	</a:t>
            </a:r>
            <a:r>
              <a:rPr lang="tr-TR" b="1" dirty="0" smtClean="0">
                <a:solidFill>
                  <a:srgbClr val="2C2F34"/>
                </a:solidFill>
                <a:latin typeface="Roboto Condensed"/>
                <a:ea typeface="Times New Roman"/>
                <a:cs typeface="Times New Roman"/>
              </a:rPr>
              <a:t>* </a:t>
            </a:r>
            <a:r>
              <a:rPr lang="tr-TR" b="1" dirty="0">
                <a:solidFill>
                  <a:srgbClr val="2C2F34"/>
                </a:solidFill>
                <a:latin typeface="Roboto Condensed"/>
                <a:ea typeface="Times New Roman"/>
                <a:cs typeface="Times New Roman"/>
              </a:rPr>
              <a:t>Tamlanan somut, soyut isim veya isimleşmiş olabilir:</a:t>
            </a:r>
            <a:endParaRPr lang="tr-TR" sz="20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Masa</a:t>
            </a:r>
            <a:r>
              <a:rPr lang="tr-TR" dirty="0">
                <a:solidFill>
                  <a:srgbClr val="2C2F34"/>
                </a:solidFill>
                <a:latin typeface="Roboto Condensed"/>
                <a:ea typeface="Times New Roman"/>
                <a:cs typeface="Times New Roman"/>
              </a:rPr>
              <a:t> </a:t>
            </a:r>
            <a:r>
              <a:rPr lang="tr-TR" u="sng" dirty="0">
                <a:solidFill>
                  <a:srgbClr val="2C2F34"/>
                </a:solidFill>
                <a:latin typeface="Roboto Condensed"/>
                <a:ea typeface="Times New Roman"/>
                <a:cs typeface="Times New Roman"/>
              </a:rPr>
              <a:t>örtüsü</a:t>
            </a:r>
            <a:r>
              <a:rPr lang="tr-TR" dirty="0">
                <a:solidFill>
                  <a:srgbClr val="2C2F34"/>
                </a:solidFill>
                <a:latin typeface="Roboto Condensed"/>
                <a:ea typeface="Times New Roman"/>
                <a:cs typeface="Times New Roman"/>
              </a:rPr>
              <a:t>, gurbet </a:t>
            </a:r>
            <a:r>
              <a:rPr lang="tr-TR" u="sng" dirty="0">
                <a:solidFill>
                  <a:srgbClr val="2C2F34"/>
                </a:solidFill>
                <a:latin typeface="Roboto Condensed"/>
                <a:ea typeface="Times New Roman"/>
                <a:cs typeface="Times New Roman"/>
              </a:rPr>
              <a:t>düşüncesi</a:t>
            </a:r>
            <a:r>
              <a:rPr lang="tr-TR" dirty="0">
                <a:solidFill>
                  <a:srgbClr val="2C2F34"/>
                </a:solidFill>
                <a:latin typeface="Roboto Condensed"/>
                <a:ea typeface="Times New Roman"/>
                <a:cs typeface="Times New Roman"/>
              </a:rPr>
              <a:t>, dünya </a:t>
            </a:r>
            <a:r>
              <a:rPr lang="tr-TR" u="sng" dirty="0">
                <a:solidFill>
                  <a:srgbClr val="2C2F34"/>
                </a:solidFill>
                <a:latin typeface="Roboto Condensed"/>
                <a:ea typeface="Times New Roman"/>
                <a:cs typeface="Times New Roman"/>
              </a:rPr>
              <a:t>güzeli</a:t>
            </a:r>
            <a:r>
              <a:rPr lang="tr-TR" dirty="0">
                <a:solidFill>
                  <a:srgbClr val="2C2F34"/>
                </a:solidFill>
                <a:latin typeface="Roboto Condensed"/>
                <a:ea typeface="Times New Roman"/>
                <a:cs typeface="Times New Roman"/>
              </a:rPr>
              <a:t>.(İsimleşmiş sıfat)</a:t>
            </a:r>
            <a:endParaRPr lang="tr-TR" sz="2400" dirty="0">
              <a:ea typeface="Calibri"/>
              <a:cs typeface="Times New Roman"/>
            </a:endParaRPr>
          </a:p>
          <a:p>
            <a:pPr marL="0" indent="0">
              <a:lnSpc>
                <a:spcPct val="150000"/>
              </a:lnSpc>
              <a:spcBef>
                <a:spcPts val="0"/>
              </a:spcBef>
              <a:buNone/>
            </a:pPr>
            <a:r>
              <a:rPr lang="tr-TR" b="1" dirty="0">
                <a:solidFill>
                  <a:srgbClr val="2C2F34"/>
                </a:solidFill>
                <a:latin typeface="Roboto Condensed"/>
                <a:ea typeface="Times New Roman"/>
                <a:cs typeface="Times New Roman"/>
              </a:rPr>
              <a:t>	</a:t>
            </a:r>
            <a:r>
              <a:rPr lang="tr-TR" b="1" dirty="0" smtClean="0">
                <a:solidFill>
                  <a:srgbClr val="2C2F34"/>
                </a:solidFill>
                <a:latin typeface="Roboto Condensed"/>
                <a:ea typeface="Times New Roman"/>
                <a:cs typeface="Times New Roman"/>
              </a:rPr>
              <a:t>* </a:t>
            </a:r>
            <a:r>
              <a:rPr lang="tr-TR" b="1" dirty="0">
                <a:solidFill>
                  <a:srgbClr val="2C2F34"/>
                </a:solidFill>
                <a:latin typeface="Roboto Condensed"/>
                <a:ea typeface="Times New Roman"/>
                <a:cs typeface="Times New Roman"/>
              </a:rPr>
              <a:t>Tamlayan çoğul eki alabilir: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Öğretmenler </a:t>
            </a:r>
            <a:r>
              <a:rPr lang="tr-TR" dirty="0">
                <a:solidFill>
                  <a:srgbClr val="2C2F34"/>
                </a:solidFill>
                <a:latin typeface="Roboto Condensed"/>
                <a:ea typeface="Times New Roman"/>
                <a:cs typeface="Times New Roman"/>
              </a:rPr>
              <a:t>odası…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763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kern="1800" dirty="0" smtClean="0">
                <a:effectLst/>
                <a:latin typeface="Roboto Condensed"/>
                <a:ea typeface="Times New Roman"/>
                <a:cs typeface="Times New Roman"/>
              </a:rPr>
              <a:t>İsimler (Adlar) Türleri, Özellikleri</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457200" y="692696"/>
            <a:ext cx="2818656" cy="6165304"/>
          </a:xfrm>
        </p:spPr>
        <p:txBody>
          <a:bodyPr>
            <a:normAutofit fontScale="47500" lnSpcReduction="20000"/>
          </a:bodyPr>
          <a:lstStyle/>
          <a:p>
            <a:pPr>
              <a:lnSpc>
                <a:spcPct val="170000"/>
              </a:lnSpc>
              <a:spcBef>
                <a:spcPts val="0"/>
              </a:spcBef>
              <a:spcAft>
                <a:spcPts val="0"/>
              </a:spcAft>
            </a:pPr>
            <a:r>
              <a:rPr lang="tr-TR" b="1" kern="1800" dirty="0" smtClean="0">
                <a:solidFill>
                  <a:srgbClr val="2C2F34"/>
                </a:solidFill>
                <a:effectLst/>
                <a:latin typeface="Roboto Condensed"/>
                <a:ea typeface="Times New Roman"/>
                <a:cs typeface="Times New Roman"/>
              </a:rPr>
              <a:t>İsimler (Adlar) Türleri, Özellikleri</a:t>
            </a:r>
            <a:endParaRPr lang="tr-TR" sz="2400" dirty="0">
              <a:ea typeface="Calibri"/>
              <a:cs typeface="Times New Roman"/>
            </a:endParaRPr>
          </a:p>
          <a:p>
            <a:pPr>
              <a:lnSpc>
                <a:spcPct val="170000"/>
              </a:lnSpc>
              <a:spcBef>
                <a:spcPts val="0"/>
              </a:spcBef>
              <a:spcAft>
                <a:spcPts val="0"/>
              </a:spcAft>
            </a:pPr>
            <a:r>
              <a:rPr lang="tr-TR" b="1" dirty="0" smtClean="0">
                <a:solidFill>
                  <a:srgbClr val="2C2F34"/>
                </a:solidFill>
                <a:effectLst/>
                <a:latin typeface="Roboto Condensed"/>
                <a:ea typeface="Times New Roman"/>
                <a:cs typeface="Times New Roman"/>
              </a:rPr>
              <a:t>İSİMLER (ADLAR)</a:t>
            </a:r>
            <a:endParaRPr lang="tr-TR" sz="2400" dirty="0">
              <a:ea typeface="Calibri"/>
              <a:cs typeface="Times New Roman"/>
            </a:endParaRPr>
          </a:p>
          <a:p>
            <a:pPr marL="0" indent="0">
              <a:lnSpc>
                <a:spcPct val="170000"/>
              </a:lnSpc>
              <a:spcBef>
                <a:spcPts val="0"/>
              </a:spcBef>
              <a:spcAft>
                <a:spcPts val="0"/>
              </a:spcAft>
              <a:buNone/>
            </a:pPr>
            <a:r>
              <a:rPr lang="tr-TR" b="1" dirty="0" smtClean="0">
                <a:solidFill>
                  <a:srgbClr val="2C2F34"/>
                </a:solidFill>
                <a:effectLst/>
                <a:latin typeface="Roboto Condensed"/>
                <a:ea typeface="Times New Roman"/>
                <a:cs typeface="Times New Roman"/>
              </a:rPr>
              <a:t>A. Varlıklara Verilişlerine Göre İsimler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1. Özel İsim</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2. Cins İsmi</a:t>
            </a:r>
            <a:endParaRPr lang="tr-TR" sz="2400" dirty="0">
              <a:ea typeface="Calibri"/>
              <a:cs typeface="Times New Roman"/>
            </a:endParaRPr>
          </a:p>
          <a:p>
            <a:pPr marL="0" indent="0">
              <a:lnSpc>
                <a:spcPct val="170000"/>
              </a:lnSpc>
              <a:spcBef>
                <a:spcPts val="0"/>
              </a:spcBef>
              <a:spcAft>
                <a:spcPts val="0"/>
              </a:spcAft>
              <a:buNone/>
            </a:pPr>
            <a:r>
              <a:rPr lang="tr-TR" b="1" dirty="0" smtClean="0">
                <a:solidFill>
                  <a:srgbClr val="2C2F34"/>
                </a:solidFill>
                <a:effectLst/>
                <a:latin typeface="Roboto Condensed"/>
                <a:ea typeface="Times New Roman"/>
                <a:cs typeface="Times New Roman"/>
              </a:rPr>
              <a:t>B. Maddelerine Göre İsimler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1. Somut İsim</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2. Soyut İsim</a:t>
            </a:r>
            <a:endParaRPr lang="tr-TR" sz="2400" dirty="0">
              <a:ea typeface="Calibri"/>
              <a:cs typeface="Times New Roman"/>
            </a:endParaRPr>
          </a:p>
          <a:p>
            <a:pPr marL="0" indent="0">
              <a:lnSpc>
                <a:spcPct val="170000"/>
              </a:lnSpc>
              <a:spcBef>
                <a:spcPts val="0"/>
              </a:spcBef>
              <a:spcAft>
                <a:spcPts val="0"/>
              </a:spcAft>
              <a:buNone/>
            </a:pPr>
            <a:r>
              <a:rPr lang="tr-TR" b="1" dirty="0" smtClean="0">
                <a:solidFill>
                  <a:srgbClr val="2C2F34"/>
                </a:solidFill>
                <a:effectLst/>
                <a:latin typeface="Roboto Condensed"/>
                <a:ea typeface="Times New Roman"/>
                <a:cs typeface="Times New Roman"/>
              </a:rPr>
              <a:t>C. Varlıkların Sayılarına Göre İsimler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1. Tekil İsim</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2. Çoğul İsim</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3. Topluluk İsmi</a:t>
            </a:r>
            <a:endParaRPr lang="tr-TR" sz="2400" dirty="0">
              <a:ea typeface="Calibri"/>
              <a:cs typeface="Times New Roman"/>
            </a:endParaRPr>
          </a:p>
        </p:txBody>
      </p:sp>
      <p:sp>
        <p:nvSpPr>
          <p:cNvPr id="4" name="Dikdörtgen 3"/>
          <p:cNvSpPr/>
          <p:nvPr/>
        </p:nvSpPr>
        <p:spPr>
          <a:xfrm>
            <a:off x="3347864" y="692696"/>
            <a:ext cx="3672408" cy="5632311"/>
          </a:xfrm>
          <a:prstGeom prst="rect">
            <a:avLst/>
          </a:prstGeom>
        </p:spPr>
        <p:txBody>
          <a:bodyPr wrap="square">
            <a:spAutoFit/>
          </a:bodyPr>
          <a:lstStyle/>
          <a:p>
            <a:pPr lvl="0">
              <a:lnSpc>
                <a:spcPct val="150000"/>
              </a:lnSpc>
            </a:pPr>
            <a:r>
              <a:rPr lang="tr-TR" sz="1500" b="1" dirty="0">
                <a:solidFill>
                  <a:srgbClr val="2C2F34"/>
                </a:solidFill>
                <a:latin typeface="Roboto Condensed"/>
                <a:ea typeface="Times New Roman"/>
                <a:cs typeface="Times New Roman"/>
              </a:rPr>
              <a:t>D. Yapılarına Göre İsimler</a:t>
            </a:r>
            <a:r>
              <a:rPr lang="tr-TR" sz="1500" dirty="0">
                <a:solidFill>
                  <a:srgbClr val="2C2F34"/>
                </a:solidFill>
                <a:latin typeface="Roboto Condensed"/>
                <a:ea typeface="Times New Roman"/>
                <a:cs typeface="Times New Roman"/>
              </a:rPr>
              <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1. Basit İsim</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2. Türemiş İsim</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3. Birleşik İsim</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a. Bitişik Yazılan Birleşik İsimler</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b. Ayrı Yazılan Birleşik İsimler</a:t>
            </a:r>
            <a:endParaRPr lang="tr-TR" sz="1500" dirty="0">
              <a:solidFill>
                <a:prstClr val="black"/>
              </a:solidFill>
              <a:ea typeface="Calibri"/>
              <a:cs typeface="Times New Roman"/>
            </a:endParaRPr>
          </a:p>
          <a:p>
            <a:pPr lvl="0">
              <a:lnSpc>
                <a:spcPct val="150000"/>
              </a:lnSpc>
            </a:pPr>
            <a:r>
              <a:rPr lang="tr-TR" sz="1500" b="1" dirty="0">
                <a:solidFill>
                  <a:srgbClr val="2C2F34"/>
                </a:solidFill>
                <a:latin typeface="Roboto Condensed"/>
                <a:ea typeface="Times New Roman"/>
                <a:cs typeface="Times New Roman"/>
              </a:rPr>
              <a:t>E. İsimlerde Küçültme</a:t>
            </a:r>
            <a:endParaRPr lang="tr-TR" sz="1500" dirty="0">
              <a:solidFill>
                <a:prstClr val="black"/>
              </a:solidFill>
              <a:ea typeface="Calibri"/>
              <a:cs typeface="Times New Roman"/>
            </a:endParaRPr>
          </a:p>
          <a:p>
            <a:pPr lvl="0">
              <a:lnSpc>
                <a:spcPct val="150000"/>
              </a:lnSpc>
            </a:pPr>
            <a:r>
              <a:rPr lang="tr-TR" sz="1500" b="1" dirty="0">
                <a:solidFill>
                  <a:srgbClr val="2C2F34"/>
                </a:solidFill>
                <a:latin typeface="Roboto Condensed"/>
                <a:ea typeface="Times New Roman"/>
                <a:cs typeface="Times New Roman"/>
              </a:rPr>
              <a:t>F. İsmin Hâlleri</a:t>
            </a:r>
            <a:r>
              <a:rPr lang="tr-TR" sz="1500" dirty="0">
                <a:solidFill>
                  <a:srgbClr val="2C2F34"/>
                </a:solidFill>
                <a:latin typeface="Roboto Condensed"/>
                <a:ea typeface="Times New Roman"/>
                <a:cs typeface="Times New Roman"/>
              </a:rPr>
              <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1. Yalın Hâl (Nominatif)</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2. Belirtme (Yükleme) Hâli</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3. Yönelme Hâli</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4. Bulunma Hâli</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5. Ayrılma (Uzaklaşma, Çıkma) Hâli</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6. Eşitlik Hâli</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7. Vasıta Hâli</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8. İlgi Hâli (Tamlayan Hâli</a:t>
            </a:r>
            <a:r>
              <a:rPr lang="tr-TR" sz="1500" dirty="0" smtClean="0">
                <a:solidFill>
                  <a:srgbClr val="2C2F34"/>
                </a:solidFill>
                <a:latin typeface="Roboto Condensed"/>
                <a:ea typeface="Times New Roman"/>
                <a:cs typeface="Times New Roman"/>
              </a:rPr>
              <a:t>)</a:t>
            </a:r>
            <a:endParaRPr lang="tr-TR" sz="1500" dirty="0">
              <a:solidFill>
                <a:prstClr val="black"/>
              </a:solidFill>
              <a:ea typeface="Calibri"/>
              <a:cs typeface="Times New Roman"/>
            </a:endParaRPr>
          </a:p>
        </p:txBody>
      </p:sp>
      <p:sp>
        <p:nvSpPr>
          <p:cNvPr id="5" name="Dikdörtgen 4"/>
          <p:cNvSpPr/>
          <p:nvPr/>
        </p:nvSpPr>
        <p:spPr>
          <a:xfrm>
            <a:off x="6372200" y="692695"/>
            <a:ext cx="3258616" cy="2516073"/>
          </a:xfrm>
          <a:prstGeom prst="rect">
            <a:avLst/>
          </a:prstGeom>
        </p:spPr>
        <p:txBody>
          <a:bodyPr wrap="square">
            <a:spAutoFit/>
          </a:bodyPr>
          <a:lstStyle/>
          <a:p>
            <a:pPr lvl="0">
              <a:lnSpc>
                <a:spcPct val="150000"/>
              </a:lnSpc>
            </a:pPr>
            <a:r>
              <a:rPr lang="tr-TR" sz="1500" b="1" dirty="0">
                <a:solidFill>
                  <a:srgbClr val="2C2F34"/>
                </a:solidFill>
                <a:latin typeface="Roboto Condensed"/>
                <a:ea typeface="Times New Roman"/>
                <a:cs typeface="Times New Roman"/>
              </a:rPr>
              <a:t>G. İsim Tamlamaları</a:t>
            </a:r>
            <a:r>
              <a:rPr lang="tr-TR" sz="1500" dirty="0">
                <a:solidFill>
                  <a:srgbClr val="2C2F34"/>
                </a:solidFill>
                <a:latin typeface="Roboto Condensed"/>
                <a:ea typeface="Times New Roman"/>
                <a:cs typeface="Times New Roman"/>
              </a:rPr>
              <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1. Belirtili İsim Tamlaması</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2. Belirtisiz İsim Tamlaması</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4. Takısız İsim Tamlaması</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3. Zincirleme İsim Tamlaması</a:t>
            </a:r>
            <a:br>
              <a:rPr lang="tr-TR" sz="1500" dirty="0">
                <a:solidFill>
                  <a:srgbClr val="2C2F34"/>
                </a:solidFill>
                <a:latin typeface="Roboto Condensed"/>
                <a:ea typeface="Times New Roman"/>
                <a:cs typeface="Times New Roman"/>
              </a:rPr>
            </a:br>
            <a:r>
              <a:rPr lang="tr-TR" sz="1500" dirty="0">
                <a:solidFill>
                  <a:srgbClr val="2C2F34"/>
                </a:solidFill>
                <a:latin typeface="Roboto Condensed"/>
                <a:ea typeface="Times New Roman"/>
                <a:cs typeface="Times New Roman"/>
              </a:rPr>
              <a:t>5. Karma Tamlama</a:t>
            </a:r>
            <a:endParaRPr lang="tr-TR" sz="1500" dirty="0">
              <a:solidFill>
                <a:prstClr val="black"/>
              </a:solidFill>
              <a:ea typeface="Calibri"/>
              <a:cs typeface="Times New Roman"/>
            </a:endParaRPr>
          </a:p>
          <a:p>
            <a:pPr marL="342900" lvl="0" indent="-342900">
              <a:lnSpc>
                <a:spcPct val="150000"/>
              </a:lnSpc>
              <a:buFont typeface="Arial" pitchFamily="34" charset="0"/>
              <a:buChar char="•"/>
            </a:pPr>
            <a:endParaRPr lang="tr-TR" sz="1500" dirty="0">
              <a:solidFill>
                <a:prstClr val="black"/>
              </a:solidFill>
            </a:endParaRPr>
          </a:p>
        </p:txBody>
      </p:sp>
    </p:spTree>
    <p:extLst>
      <p:ext uri="{BB962C8B-B14F-4D97-AF65-F5344CB8AC3E}">
        <p14:creationId xmlns:p14="http://schemas.microsoft.com/office/powerpoint/2010/main" val="22996364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nSpc>
                <a:spcPct val="170000"/>
              </a:lnSpc>
              <a:spcBef>
                <a:spcPts val="0"/>
              </a:spcBef>
            </a:pPr>
            <a:r>
              <a:rPr lang="tr-TR" dirty="0">
                <a:solidFill>
                  <a:srgbClr val="2C2F34"/>
                </a:solidFill>
                <a:latin typeface="Roboto Condensed"/>
                <a:ea typeface="Times New Roman"/>
                <a:cs typeface="Times New Roman"/>
              </a:rPr>
              <a:t>* “</a:t>
            </a:r>
            <a:r>
              <a:rPr lang="tr-TR" b="1" dirty="0">
                <a:solidFill>
                  <a:srgbClr val="2C2F34"/>
                </a:solidFill>
                <a:latin typeface="Roboto Condensed"/>
                <a:ea typeface="Times New Roman"/>
                <a:cs typeface="Times New Roman"/>
              </a:rPr>
              <a:t>Kendi</a:t>
            </a:r>
            <a:r>
              <a:rPr lang="tr-TR" dirty="0">
                <a:solidFill>
                  <a:srgbClr val="2C2F34"/>
                </a:solidFill>
                <a:latin typeface="Roboto Condensed"/>
                <a:ea typeface="Times New Roman"/>
                <a:cs typeface="Times New Roman"/>
              </a:rPr>
              <a:t>” kelimesi, belirtisiz isim tamlamalarında tamlayan olabilir. Bunun dışındaki zamirler belirtisiz isim tamlamalarında tamlayan ve tamlanan olmaz.: Kendi evi…</a:t>
            </a:r>
            <a:endParaRPr lang="tr-TR" sz="2400" dirty="0">
              <a:ea typeface="Calibri"/>
              <a:cs typeface="Times New Roman"/>
            </a:endParaRPr>
          </a:p>
          <a:p>
            <a:pPr>
              <a:lnSpc>
                <a:spcPct val="170000"/>
              </a:lnSpc>
              <a:spcBef>
                <a:spcPts val="0"/>
              </a:spcBef>
            </a:pPr>
            <a:r>
              <a:rPr lang="tr-TR" b="1" dirty="0">
                <a:solidFill>
                  <a:srgbClr val="2C2F34"/>
                </a:solidFill>
                <a:latin typeface="Roboto Condensed"/>
                <a:ea typeface="Times New Roman"/>
                <a:cs typeface="Times New Roman"/>
              </a:rPr>
              <a:t>* İsim-fiiller tamlanan olabilir: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Gece </a:t>
            </a:r>
            <a:r>
              <a:rPr lang="tr-TR" dirty="0">
                <a:solidFill>
                  <a:srgbClr val="2C2F34"/>
                </a:solidFill>
                <a:latin typeface="Roboto Condensed"/>
                <a:ea typeface="Times New Roman"/>
                <a:cs typeface="Times New Roman"/>
              </a:rPr>
              <a:t>yürüyüşü…</a:t>
            </a:r>
            <a:endParaRPr lang="tr-TR" sz="2400" dirty="0">
              <a:ea typeface="Calibri"/>
              <a:cs typeface="Times New Roman"/>
            </a:endParaRPr>
          </a:p>
          <a:p>
            <a:pPr>
              <a:lnSpc>
                <a:spcPct val="170000"/>
              </a:lnSpc>
              <a:spcBef>
                <a:spcPts val="0"/>
              </a:spcBef>
            </a:pPr>
            <a:r>
              <a:rPr lang="tr-TR" b="1" dirty="0">
                <a:solidFill>
                  <a:srgbClr val="2C2F34"/>
                </a:solidFill>
                <a:latin typeface="Roboto Condensed"/>
                <a:ea typeface="Times New Roman"/>
                <a:cs typeface="Times New Roman"/>
              </a:rPr>
              <a:t>* Bazı belirtisiz isim tamlamaları kendisinden sonra gelen ismi niteler ve sıfat görevi kazanabilir: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a:solidFill>
                  <a:srgbClr val="2C2F34"/>
                </a:solidFill>
                <a:latin typeface="Roboto Condensed"/>
                <a:ea typeface="Times New Roman"/>
                <a:cs typeface="Times New Roman"/>
              </a:rPr>
              <a:t>	</a:t>
            </a:r>
            <a:r>
              <a:rPr lang="tr-TR" dirty="0" smtClean="0">
                <a:solidFill>
                  <a:srgbClr val="2C2F34"/>
                </a:solidFill>
                <a:latin typeface="Roboto Condensed"/>
                <a:ea typeface="Times New Roman"/>
                <a:cs typeface="Times New Roman"/>
              </a:rPr>
              <a:t>Deniz </a:t>
            </a:r>
            <a:r>
              <a:rPr lang="tr-TR" dirty="0">
                <a:solidFill>
                  <a:srgbClr val="2C2F34"/>
                </a:solidFill>
                <a:latin typeface="Roboto Condensed"/>
                <a:ea typeface="Times New Roman"/>
                <a:cs typeface="Times New Roman"/>
              </a:rPr>
              <a:t>mavisi gömlek….</a:t>
            </a:r>
            <a:endParaRPr lang="tr-TR" sz="2400" dirty="0">
              <a:ea typeface="Calibri"/>
              <a:cs typeface="Times New Roman"/>
            </a:endParaRPr>
          </a:p>
          <a:p>
            <a:pPr>
              <a:lnSpc>
                <a:spcPct val="170000"/>
              </a:lnSpc>
              <a:spcBef>
                <a:spcPts val="0"/>
              </a:spcBef>
            </a:pPr>
            <a:r>
              <a:rPr lang="tr-TR" b="1" dirty="0">
                <a:solidFill>
                  <a:srgbClr val="2C2F34"/>
                </a:solidFill>
                <a:latin typeface="Roboto Condensed"/>
                <a:ea typeface="Times New Roman"/>
                <a:cs typeface="Times New Roman"/>
              </a:rPr>
              <a:t>Bazı belirtisiz isim tamlamalarında tamlama eki günlük konuşmada düşebilir: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latin typeface="Roboto Condensed"/>
                <a:ea typeface="Times New Roman"/>
                <a:cs typeface="Times New Roman"/>
              </a:rPr>
              <a:t>	Hatay </a:t>
            </a:r>
            <a:r>
              <a:rPr lang="tr-TR" dirty="0">
                <a:solidFill>
                  <a:srgbClr val="2C2F34"/>
                </a:solidFill>
                <a:latin typeface="Roboto Condensed"/>
                <a:ea typeface="Times New Roman"/>
                <a:cs typeface="Times New Roman"/>
              </a:rPr>
              <a:t>sokağı…Hatay sokak.</a:t>
            </a:r>
            <a:endParaRPr lang="tr-TR" sz="2400" dirty="0">
              <a:ea typeface="Calibri"/>
              <a:cs typeface="Times New Roman"/>
            </a:endParaRPr>
          </a:p>
          <a:p>
            <a:pPr>
              <a:lnSpc>
                <a:spcPct val="170000"/>
              </a:lnSpc>
              <a:spcBef>
                <a:spcPts val="0"/>
              </a:spcBef>
            </a:pPr>
            <a:r>
              <a:rPr lang="tr-TR" dirty="0">
                <a:solidFill>
                  <a:srgbClr val="2C2F34"/>
                </a:solidFill>
                <a:latin typeface="Roboto Condensed"/>
                <a:ea typeface="Times New Roman"/>
                <a:cs typeface="Times New Roman"/>
              </a:rPr>
              <a:t>Bu durumun yazıda gösterilmesi yanlıştır. (Lokanta Bahar) veya (Bahar Lokanta) yanlıştır. Doğrusu (Bahar Lokantası) şeklinde olacaktır.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4527969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a:lnSpc>
                <a:spcPct val="150000"/>
              </a:lnSpc>
              <a:spcBef>
                <a:spcPts val="0"/>
              </a:spcBef>
            </a:pPr>
            <a:r>
              <a:rPr lang="tr-TR" dirty="0">
                <a:solidFill>
                  <a:srgbClr val="2C2F34"/>
                </a:solidFill>
                <a:latin typeface="Roboto Condensed"/>
                <a:ea typeface="Times New Roman"/>
                <a:cs typeface="Times New Roman"/>
              </a:rPr>
              <a:t>* Bu tamlamalarda mecazlı anlatım görülebilir: Laf salatası, ömür törpüsü…</a:t>
            </a:r>
            <a:endParaRPr lang="tr-TR" sz="2400" dirty="0">
              <a:ea typeface="Calibri"/>
              <a:cs typeface="Times New Roman"/>
            </a:endParaRPr>
          </a:p>
          <a:p>
            <a:pPr>
              <a:lnSpc>
                <a:spcPct val="150000"/>
              </a:lnSpc>
              <a:spcBef>
                <a:spcPts val="0"/>
              </a:spcBef>
            </a:pPr>
            <a:r>
              <a:rPr lang="tr-TR" dirty="0">
                <a:solidFill>
                  <a:srgbClr val="2C2F34"/>
                </a:solidFill>
                <a:latin typeface="Roboto Condensed"/>
                <a:ea typeface="Times New Roman"/>
                <a:cs typeface="Times New Roman"/>
              </a:rPr>
              <a:t>* Bazı belirtisiz isim tamlamaları kalıplaşarak birleşik kelime olmuştur: Kuşadası, hanımeli..</a:t>
            </a:r>
            <a:endParaRPr lang="tr-TR" sz="2400" dirty="0">
              <a:ea typeface="Calibri"/>
              <a:cs typeface="Times New Roman"/>
            </a:endParaRPr>
          </a:p>
          <a:p>
            <a:pPr>
              <a:lnSpc>
                <a:spcPct val="150000"/>
              </a:lnSpc>
              <a:spcBef>
                <a:spcPts val="0"/>
              </a:spcBef>
            </a:pPr>
            <a:r>
              <a:rPr lang="tr-TR" dirty="0">
                <a:solidFill>
                  <a:srgbClr val="2C2F34"/>
                </a:solidFill>
                <a:latin typeface="Roboto Condensed"/>
                <a:ea typeface="Times New Roman"/>
                <a:cs typeface="Times New Roman"/>
              </a:rPr>
              <a:t>* Bazı belirtisiz isim tamlamalarının başına bir sıfat gelebilir: Kırmızı kadın ceketi…</a:t>
            </a:r>
            <a:endParaRPr lang="tr-TR" sz="2400" dirty="0">
              <a:ea typeface="Calibri"/>
              <a:cs typeface="Times New Roman"/>
            </a:endParaRPr>
          </a:p>
          <a:p>
            <a:pPr>
              <a:lnSpc>
                <a:spcPct val="150000"/>
              </a:lnSpc>
              <a:spcBef>
                <a:spcPts val="0"/>
              </a:spcBef>
            </a:pPr>
            <a:r>
              <a:rPr lang="tr-TR" dirty="0">
                <a:solidFill>
                  <a:srgbClr val="2C2F34"/>
                </a:solidFill>
                <a:latin typeface="Roboto Condensed"/>
                <a:ea typeface="Times New Roman"/>
                <a:cs typeface="Times New Roman"/>
              </a:rPr>
              <a:t>* Bazen belirtisiz isim tamlamalarında sıfatın başa gelmesi dil yanlışlığına yol açar: Devlet Eski Bakanı (Doğru)… Eski Devlet Bakanı (Yanlış)</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150165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a:solidFill>
                  <a:srgbClr val="FF0000"/>
                </a:solidFill>
                <a:latin typeface="Roboto Condensed"/>
                <a:ea typeface="Times New Roman"/>
                <a:cs typeface="Times New Roman"/>
              </a:rPr>
              <a:t>3. TAKISIZ İSİM TAMLAMASI</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548680"/>
            <a:ext cx="9144000" cy="6309320"/>
          </a:xfrm>
        </p:spPr>
        <p:txBody>
          <a:bodyPr/>
          <a:lstStyle/>
          <a:p>
            <a:pPr algn="just">
              <a:lnSpc>
                <a:spcPct val="150000"/>
              </a:lnSpc>
              <a:spcBef>
                <a:spcPts val="0"/>
              </a:spcBef>
              <a:spcAft>
                <a:spcPts val="0"/>
              </a:spcAft>
            </a:pPr>
            <a:r>
              <a:rPr lang="tr-TR" sz="1800" b="1" dirty="0">
                <a:solidFill>
                  <a:srgbClr val="2C2F34"/>
                </a:solidFill>
                <a:latin typeface="Roboto Condensed"/>
                <a:ea typeface="Times New Roman"/>
                <a:cs typeface="Times New Roman"/>
              </a:rPr>
              <a:t> </a:t>
            </a:r>
            <a:r>
              <a:rPr lang="tr-TR" sz="1800" dirty="0">
                <a:solidFill>
                  <a:srgbClr val="2C2F34"/>
                </a:solidFill>
                <a:latin typeface="Roboto Condensed"/>
                <a:ea typeface="Times New Roman"/>
                <a:cs typeface="Times New Roman"/>
              </a:rPr>
              <a:t>Tamlayan ve tamlanan, tamlama eklerini almaz. Tamlayan, tamlananın hangi maddeden yapıldığını veya neye benzediğini bildirir. Takısız isim tamlamaları ile sıfat tamlamaları birbirine karıştırılmamalıdır.</a:t>
            </a:r>
            <a:endParaRPr lang="tr-TR" sz="1800" dirty="0">
              <a:ea typeface="Calibri"/>
              <a:cs typeface="Times New Roman"/>
            </a:endParaRPr>
          </a:p>
          <a:p>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535260459"/>
              </p:ext>
            </p:extLst>
          </p:nvPr>
        </p:nvGraphicFramePr>
        <p:xfrm>
          <a:off x="323528" y="1988840"/>
          <a:ext cx="8496944" cy="4329031"/>
        </p:xfrm>
        <a:graphic>
          <a:graphicData uri="http://schemas.openxmlformats.org/drawingml/2006/table">
            <a:tbl>
              <a:tblPr firstRow="1" firstCol="1" bandRow="1"/>
              <a:tblGrid>
                <a:gridCol w="4951599"/>
                <a:gridCol w="3545345"/>
              </a:tblGrid>
              <a:tr h="618433">
                <a:tc>
                  <a:txBody>
                    <a:bodyPr/>
                    <a:lstStyle/>
                    <a:p>
                      <a:pPr>
                        <a:lnSpc>
                          <a:spcPct val="115000"/>
                        </a:lnSpc>
                        <a:spcAft>
                          <a:spcPts val="0"/>
                        </a:spcAft>
                      </a:pPr>
                      <a:r>
                        <a:rPr lang="tr-TR" sz="1800" b="1" u="sng">
                          <a:effectLst/>
                          <a:latin typeface="Times New Roman"/>
                          <a:ea typeface="Times New Roman"/>
                          <a:cs typeface="Times New Roman"/>
                        </a:rPr>
                        <a:t>Takısız İsim Tamlaması</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b="1" u="sng">
                          <a:effectLst/>
                          <a:latin typeface="Times New Roman"/>
                          <a:ea typeface="Times New Roman"/>
                          <a:cs typeface="Times New Roman"/>
                        </a:rPr>
                        <a:t>Sıfat Tamlaması</a:t>
                      </a:r>
                      <a:endParaRPr lang="tr-TR" sz="1800">
                        <a:effectLst/>
                        <a:latin typeface="Calibri"/>
                        <a:ea typeface="Calibri"/>
                        <a:cs typeface="Times New Roman"/>
                      </a:endParaRPr>
                    </a:p>
                  </a:txBody>
                  <a:tcPr marL="60960" marR="60960" marT="60960" marB="60960" anchor="ctr">
                    <a:lnL>
                      <a:noFill/>
                    </a:lnL>
                    <a:lnR>
                      <a:noFill/>
                    </a:lnR>
                    <a:lnT>
                      <a:noFill/>
                    </a:lnT>
                    <a:lnB>
                      <a:noFill/>
                    </a:lnB>
                  </a:tcPr>
                </a:tc>
              </a:tr>
              <a:tr h="618433">
                <a:tc>
                  <a:txBody>
                    <a:bodyPr/>
                    <a:lstStyle/>
                    <a:p>
                      <a:pPr>
                        <a:lnSpc>
                          <a:spcPct val="115000"/>
                        </a:lnSpc>
                        <a:spcAft>
                          <a:spcPts val="0"/>
                        </a:spcAft>
                      </a:pPr>
                      <a:r>
                        <a:rPr lang="tr-TR" sz="1800">
                          <a:effectLst/>
                          <a:latin typeface="Times New Roman"/>
                          <a:ea typeface="Times New Roman"/>
                          <a:cs typeface="Times New Roman"/>
                        </a:rPr>
                        <a:t>Tahta çanta</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a:effectLst/>
                          <a:latin typeface="Times New Roman"/>
                          <a:ea typeface="Times New Roman"/>
                          <a:cs typeface="Times New Roman"/>
                        </a:rPr>
                        <a:t>Güzel çanta</a:t>
                      </a:r>
                      <a:endParaRPr lang="tr-TR" sz="1800">
                        <a:effectLst/>
                        <a:latin typeface="Calibri"/>
                        <a:ea typeface="Calibri"/>
                        <a:cs typeface="Times New Roman"/>
                      </a:endParaRPr>
                    </a:p>
                  </a:txBody>
                  <a:tcPr marL="60960" marR="60960" marT="60960" marB="60960" anchor="ctr">
                    <a:lnL>
                      <a:noFill/>
                    </a:lnL>
                    <a:lnR>
                      <a:noFill/>
                    </a:lnR>
                    <a:lnT>
                      <a:noFill/>
                    </a:lnT>
                    <a:lnB>
                      <a:noFill/>
                    </a:lnB>
                  </a:tcPr>
                </a:tc>
              </a:tr>
              <a:tr h="618433">
                <a:tc>
                  <a:txBody>
                    <a:bodyPr/>
                    <a:lstStyle/>
                    <a:p>
                      <a:pPr>
                        <a:lnSpc>
                          <a:spcPct val="115000"/>
                        </a:lnSpc>
                        <a:spcAft>
                          <a:spcPts val="0"/>
                        </a:spcAft>
                      </a:pPr>
                      <a:r>
                        <a:rPr lang="tr-TR" sz="1800">
                          <a:effectLst/>
                          <a:latin typeface="Times New Roman"/>
                          <a:ea typeface="Times New Roman"/>
                          <a:cs typeface="Times New Roman"/>
                        </a:rPr>
                        <a:t>Demir kapı</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a:effectLst/>
                          <a:latin typeface="Times New Roman"/>
                          <a:ea typeface="Times New Roman"/>
                          <a:cs typeface="Times New Roman"/>
                        </a:rPr>
                        <a:t> Büyük kapı</a:t>
                      </a:r>
                      <a:endParaRPr lang="tr-TR" sz="1800">
                        <a:effectLst/>
                        <a:latin typeface="Calibri"/>
                        <a:ea typeface="Calibri"/>
                        <a:cs typeface="Times New Roman"/>
                      </a:endParaRPr>
                    </a:p>
                  </a:txBody>
                  <a:tcPr marL="60960" marR="60960" marT="60960" marB="60960" anchor="ctr">
                    <a:lnL>
                      <a:noFill/>
                    </a:lnL>
                    <a:lnR>
                      <a:noFill/>
                    </a:lnR>
                    <a:lnT>
                      <a:noFill/>
                    </a:lnT>
                    <a:lnB>
                      <a:noFill/>
                    </a:lnB>
                  </a:tcPr>
                </a:tc>
              </a:tr>
              <a:tr h="618433">
                <a:tc>
                  <a:txBody>
                    <a:bodyPr/>
                    <a:lstStyle/>
                    <a:p>
                      <a:pPr>
                        <a:lnSpc>
                          <a:spcPct val="115000"/>
                        </a:lnSpc>
                        <a:spcAft>
                          <a:spcPts val="0"/>
                        </a:spcAft>
                      </a:pPr>
                      <a:r>
                        <a:rPr lang="tr-TR" sz="1800">
                          <a:effectLst/>
                          <a:latin typeface="Times New Roman"/>
                          <a:ea typeface="Times New Roman"/>
                          <a:cs typeface="Times New Roman"/>
                        </a:rPr>
                        <a:t>Demir yumruk</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a:effectLst/>
                          <a:latin typeface="Times New Roman"/>
                          <a:ea typeface="Times New Roman"/>
                          <a:cs typeface="Times New Roman"/>
                        </a:rPr>
                        <a:t>Sert yumruk</a:t>
                      </a:r>
                      <a:endParaRPr lang="tr-TR" sz="1800">
                        <a:effectLst/>
                        <a:latin typeface="Calibri"/>
                        <a:ea typeface="Calibri"/>
                        <a:cs typeface="Times New Roman"/>
                      </a:endParaRPr>
                    </a:p>
                  </a:txBody>
                  <a:tcPr marL="60960" marR="60960" marT="60960" marB="60960" anchor="ctr">
                    <a:lnL>
                      <a:noFill/>
                    </a:lnL>
                    <a:lnR>
                      <a:noFill/>
                    </a:lnR>
                    <a:lnT>
                      <a:noFill/>
                    </a:lnT>
                    <a:lnB>
                      <a:noFill/>
                    </a:lnB>
                  </a:tcPr>
                </a:tc>
              </a:tr>
              <a:tr h="618433">
                <a:tc>
                  <a:txBody>
                    <a:bodyPr/>
                    <a:lstStyle/>
                    <a:p>
                      <a:pPr>
                        <a:lnSpc>
                          <a:spcPct val="115000"/>
                        </a:lnSpc>
                        <a:spcAft>
                          <a:spcPts val="0"/>
                        </a:spcAft>
                      </a:pPr>
                      <a:r>
                        <a:rPr lang="tr-TR" sz="1800">
                          <a:effectLst/>
                          <a:latin typeface="Times New Roman"/>
                          <a:ea typeface="Times New Roman"/>
                          <a:cs typeface="Times New Roman"/>
                        </a:rPr>
                        <a:t>Badem göz</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a:effectLst/>
                          <a:latin typeface="Times New Roman"/>
                          <a:ea typeface="Times New Roman"/>
                          <a:cs typeface="Times New Roman"/>
                        </a:rPr>
                        <a:t>Siyah göz</a:t>
                      </a:r>
                      <a:endParaRPr lang="tr-TR" sz="1800">
                        <a:effectLst/>
                        <a:latin typeface="Calibri"/>
                        <a:ea typeface="Calibri"/>
                        <a:cs typeface="Times New Roman"/>
                      </a:endParaRPr>
                    </a:p>
                  </a:txBody>
                  <a:tcPr marL="60960" marR="60960" marT="60960" marB="60960" anchor="ctr">
                    <a:lnL>
                      <a:noFill/>
                    </a:lnL>
                    <a:lnR>
                      <a:noFill/>
                    </a:lnR>
                    <a:lnT>
                      <a:noFill/>
                    </a:lnT>
                    <a:lnB>
                      <a:noFill/>
                    </a:lnB>
                  </a:tcPr>
                </a:tc>
              </a:tr>
              <a:tr h="618433">
                <a:tc>
                  <a:txBody>
                    <a:bodyPr/>
                    <a:lstStyle/>
                    <a:p>
                      <a:pPr>
                        <a:lnSpc>
                          <a:spcPct val="115000"/>
                        </a:lnSpc>
                        <a:spcAft>
                          <a:spcPts val="0"/>
                        </a:spcAft>
                      </a:pPr>
                      <a:r>
                        <a:rPr lang="tr-TR" sz="1800">
                          <a:effectLst/>
                          <a:latin typeface="Times New Roman"/>
                          <a:ea typeface="Times New Roman"/>
                          <a:cs typeface="Times New Roman"/>
                        </a:rPr>
                        <a:t>Çini vazo</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a:effectLst/>
                          <a:latin typeface="Times New Roman"/>
                          <a:ea typeface="Times New Roman"/>
                          <a:cs typeface="Times New Roman"/>
                        </a:rPr>
                        <a:t> süslü vazo</a:t>
                      </a:r>
                      <a:endParaRPr lang="tr-TR" sz="1800">
                        <a:effectLst/>
                        <a:latin typeface="Calibri"/>
                        <a:ea typeface="Calibri"/>
                        <a:cs typeface="Times New Roman"/>
                      </a:endParaRPr>
                    </a:p>
                  </a:txBody>
                  <a:tcPr marL="60960" marR="60960" marT="60960" marB="60960" anchor="ctr">
                    <a:lnL>
                      <a:noFill/>
                    </a:lnL>
                    <a:lnR>
                      <a:noFill/>
                    </a:lnR>
                    <a:lnT>
                      <a:noFill/>
                    </a:lnT>
                    <a:lnB>
                      <a:noFill/>
                    </a:lnB>
                  </a:tcPr>
                </a:tc>
              </a:tr>
              <a:tr h="618433">
                <a:tc>
                  <a:txBody>
                    <a:bodyPr/>
                    <a:lstStyle/>
                    <a:p>
                      <a:pPr>
                        <a:lnSpc>
                          <a:spcPct val="115000"/>
                        </a:lnSpc>
                        <a:spcAft>
                          <a:spcPts val="0"/>
                        </a:spcAft>
                      </a:pPr>
                      <a:r>
                        <a:rPr lang="tr-TR" sz="1800">
                          <a:effectLst/>
                          <a:latin typeface="Times New Roman"/>
                          <a:ea typeface="Times New Roman"/>
                          <a:cs typeface="Times New Roman"/>
                        </a:rPr>
                        <a:t>Altın bilezik</a:t>
                      </a:r>
                      <a:endParaRPr lang="tr-TR" sz="1800">
                        <a:effectLst/>
                        <a:latin typeface="Calibri"/>
                        <a:ea typeface="Calibri"/>
                        <a:cs typeface="Times New Roman"/>
                      </a:endParaRPr>
                    </a:p>
                  </a:txBody>
                  <a:tcPr marL="60960" marR="60960" marT="60960" marB="60960" anchor="ctr">
                    <a:lnL>
                      <a:noFill/>
                    </a:lnL>
                    <a:lnR>
                      <a:noFill/>
                    </a:lnR>
                    <a:lnT>
                      <a:noFill/>
                    </a:lnT>
                    <a:lnB>
                      <a:noFill/>
                    </a:lnB>
                  </a:tcPr>
                </a:tc>
                <a:tc>
                  <a:txBody>
                    <a:bodyPr/>
                    <a:lstStyle/>
                    <a:p>
                      <a:pPr>
                        <a:lnSpc>
                          <a:spcPct val="115000"/>
                        </a:lnSpc>
                        <a:spcAft>
                          <a:spcPts val="0"/>
                        </a:spcAft>
                      </a:pPr>
                      <a:r>
                        <a:rPr lang="tr-TR" sz="1800" dirty="0">
                          <a:effectLst/>
                          <a:latin typeface="Times New Roman"/>
                          <a:ea typeface="Times New Roman"/>
                          <a:cs typeface="Times New Roman"/>
                        </a:rPr>
                        <a:t> Burgulu bilezik</a:t>
                      </a:r>
                      <a:endParaRPr lang="tr-TR" sz="1800" dirty="0">
                        <a:effectLst/>
                        <a:latin typeface="Calibri"/>
                        <a:ea typeface="Calibri"/>
                        <a:cs typeface="Times New Roman"/>
                      </a:endParaRPr>
                    </a:p>
                  </a:txBody>
                  <a:tcPr marL="60960" marR="60960" marT="60960" marB="60960" anchor="ctr">
                    <a:lnL>
                      <a:noFill/>
                    </a:lnL>
                    <a:lnR>
                      <a:noFill/>
                    </a:lnR>
                    <a:lnT>
                      <a:noFill/>
                    </a:lnT>
                    <a:lnB>
                      <a:noFill/>
                    </a:lnB>
                  </a:tcPr>
                </a:tc>
              </a:tr>
            </a:tbl>
          </a:graphicData>
        </a:graphic>
      </p:graphicFrame>
    </p:spTree>
    <p:extLst>
      <p:ext uri="{BB962C8B-B14F-4D97-AF65-F5344CB8AC3E}">
        <p14:creationId xmlns:p14="http://schemas.microsoft.com/office/powerpoint/2010/main" val="399532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fontScale="90000"/>
          </a:bodyPr>
          <a:lstStyle/>
          <a:p>
            <a:r>
              <a:rPr lang="tr-TR" b="1" dirty="0">
                <a:solidFill>
                  <a:srgbClr val="FF0000"/>
                </a:solidFill>
                <a:latin typeface="Roboto Condensed"/>
                <a:ea typeface="Times New Roman"/>
                <a:cs typeface="Times New Roman"/>
              </a:rPr>
              <a:t>4. ZİNCİRLEME İSİM TAMLAMASI</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457200" y="908720"/>
            <a:ext cx="8229600" cy="5217443"/>
          </a:xfrm>
        </p:spPr>
        <p:txBody>
          <a:bodyPr/>
          <a:lstStyle/>
          <a:p>
            <a:pPr>
              <a:lnSpc>
                <a:spcPct val="150000"/>
              </a:lnSpc>
              <a:spcBef>
                <a:spcPts val="0"/>
              </a:spcBef>
            </a:pPr>
            <a:r>
              <a:rPr lang="tr-TR" dirty="0" smtClean="0">
                <a:solidFill>
                  <a:srgbClr val="2C2F34"/>
                </a:solidFill>
                <a:latin typeface="Roboto Condensed"/>
                <a:ea typeface="Times New Roman"/>
                <a:cs typeface="Times New Roman"/>
              </a:rPr>
              <a:t>En </a:t>
            </a:r>
            <a:r>
              <a:rPr lang="tr-TR" dirty="0">
                <a:solidFill>
                  <a:srgbClr val="2C2F34"/>
                </a:solidFill>
                <a:latin typeface="Roboto Condensed"/>
                <a:ea typeface="Times New Roman"/>
                <a:cs typeface="Times New Roman"/>
              </a:rPr>
              <a:t>azından üç isimden oluşan tamlamalara denir.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Dedemin </a:t>
            </a:r>
            <a:r>
              <a:rPr lang="tr-TR" dirty="0">
                <a:solidFill>
                  <a:srgbClr val="2C2F34"/>
                </a:solidFill>
                <a:latin typeface="Roboto Condensed"/>
                <a:ea typeface="Times New Roman"/>
                <a:cs typeface="Times New Roman"/>
              </a:rPr>
              <a:t>dedesinin dedesi,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Ayşe’nin </a:t>
            </a:r>
            <a:r>
              <a:rPr lang="tr-TR" dirty="0">
                <a:solidFill>
                  <a:srgbClr val="2C2F34"/>
                </a:solidFill>
                <a:latin typeface="Roboto Condensed"/>
                <a:ea typeface="Times New Roman"/>
                <a:cs typeface="Times New Roman"/>
              </a:rPr>
              <a:t>kardeşinin okul çantası.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175763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88640"/>
            <a:ext cx="8229600" cy="710952"/>
          </a:xfrm>
        </p:spPr>
        <p:txBody>
          <a:bodyPr>
            <a:normAutofit fontScale="90000"/>
          </a:bodyPr>
          <a:lstStyle/>
          <a:p>
            <a:r>
              <a:rPr lang="tr-TR" b="1" dirty="0">
                <a:solidFill>
                  <a:srgbClr val="FF0000"/>
                </a:solidFill>
                <a:latin typeface="Roboto Condensed"/>
                <a:ea typeface="Times New Roman"/>
                <a:cs typeface="Times New Roman"/>
              </a:rPr>
              <a:t>5. KARMA TAMLAMA</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620688"/>
            <a:ext cx="9036496" cy="6120680"/>
          </a:xfrm>
        </p:spPr>
        <p:txBody>
          <a:bodyPr>
            <a:normAutofit fontScale="92500" lnSpcReduction="10000"/>
          </a:bodyPr>
          <a:lstStyle/>
          <a:p>
            <a:pPr>
              <a:lnSpc>
                <a:spcPct val="150000"/>
              </a:lnSpc>
              <a:spcBef>
                <a:spcPts val="0"/>
              </a:spcBef>
            </a:pPr>
            <a:r>
              <a:rPr lang="tr-TR" dirty="0" smtClean="0">
                <a:solidFill>
                  <a:srgbClr val="2C2F34"/>
                </a:solidFill>
                <a:latin typeface="Roboto Condensed"/>
                <a:ea typeface="Times New Roman"/>
                <a:cs typeface="Times New Roman"/>
              </a:rPr>
              <a:t>Zincirleme </a:t>
            </a:r>
            <a:r>
              <a:rPr lang="tr-TR" dirty="0">
                <a:solidFill>
                  <a:srgbClr val="2C2F34"/>
                </a:solidFill>
                <a:latin typeface="Roboto Condensed"/>
                <a:ea typeface="Times New Roman"/>
                <a:cs typeface="Times New Roman"/>
              </a:rPr>
              <a:t>tamlamayı oluşturan kelimelerden en az biri sıfat görevinde kullanılıyorsa böyle tamlamalara </a:t>
            </a:r>
            <a:r>
              <a:rPr lang="tr-TR" b="1" dirty="0">
                <a:solidFill>
                  <a:srgbClr val="2C2F34"/>
                </a:solidFill>
                <a:latin typeface="Roboto Condensed"/>
                <a:ea typeface="Times New Roman"/>
                <a:cs typeface="Times New Roman"/>
              </a:rPr>
              <a:t>karma tamlama</a:t>
            </a:r>
            <a:r>
              <a:rPr lang="tr-TR" dirty="0">
                <a:solidFill>
                  <a:srgbClr val="2C2F34"/>
                </a:solidFill>
                <a:latin typeface="Roboto Condensed"/>
                <a:ea typeface="Times New Roman"/>
                <a:cs typeface="Times New Roman"/>
              </a:rPr>
              <a:t> denir. Karma tamlamalar, isim tamlamalarının tamlayanı ile tamlananı arasına bir sıfat girmesiyle oluşabildiği gibi, iki sıfat tamlamasının birleşmesiyle de oluşabilir.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Babamın </a:t>
            </a:r>
            <a:r>
              <a:rPr lang="tr-TR" dirty="0">
                <a:solidFill>
                  <a:srgbClr val="2C2F34"/>
                </a:solidFill>
                <a:latin typeface="Roboto Condensed"/>
                <a:ea typeface="Times New Roman"/>
                <a:cs typeface="Times New Roman"/>
              </a:rPr>
              <a:t>eski ceketi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latin typeface="Roboto Condensed"/>
                <a:ea typeface="Times New Roman"/>
                <a:cs typeface="Times New Roman"/>
              </a:rPr>
              <a:t>	Güzel </a:t>
            </a:r>
            <a:r>
              <a:rPr lang="tr-TR" dirty="0">
                <a:solidFill>
                  <a:srgbClr val="2C2F34"/>
                </a:solidFill>
                <a:latin typeface="Roboto Condensed"/>
                <a:ea typeface="Times New Roman"/>
                <a:cs typeface="Times New Roman"/>
              </a:rPr>
              <a:t>Türkiye’nin güzel çayı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24531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İSİMLER (ADLAR)</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Tanım:</a:t>
            </a:r>
            <a:r>
              <a:rPr lang="tr-TR" dirty="0" smtClean="0">
                <a:solidFill>
                  <a:srgbClr val="2C2F34"/>
                </a:solidFill>
                <a:effectLst/>
                <a:latin typeface="Roboto Condensed"/>
                <a:ea typeface="Times New Roman"/>
                <a:cs typeface="Times New Roman"/>
              </a:rPr>
              <a:t> Canlı cansız bütün varlıkları, kavramları, hatta fiilleri de karşılayan, onları anmaya, tanımaya, birbirinden ayırmaya yarayan kelimelere isim (ad) denir: ağaç, su, deniz, Hasan, </a:t>
            </a:r>
            <a:r>
              <a:rPr lang="tr-TR" dirty="0" smtClean="0">
                <a:effectLst/>
                <a:latin typeface="Roboto Condensed"/>
                <a:ea typeface="Times New Roman"/>
                <a:cs typeface="Times New Roman"/>
              </a:rPr>
              <a:t>Anadolu, gidiş, dönüş vb.</a:t>
            </a:r>
            <a:endParaRPr lang="tr-TR" sz="2400" dirty="0">
              <a:ea typeface="Calibri"/>
              <a:cs typeface="Times New Roman"/>
            </a:endParaRPr>
          </a:p>
          <a:p>
            <a:pPr marL="0" indent="0">
              <a:lnSpc>
                <a:spcPct val="150000"/>
              </a:lnSpc>
              <a:spcBef>
                <a:spcPts val="0"/>
              </a:spcBef>
              <a:buNone/>
            </a:pPr>
            <a:r>
              <a:rPr lang="tr-TR" dirty="0" smtClean="0">
                <a:effectLst/>
                <a:latin typeface="Roboto Condensed"/>
                <a:ea typeface="Times New Roman"/>
                <a:cs typeface="Times New Roman"/>
              </a:rPr>
              <a:t>İsimler çeşitli yönlerden sınıflara ayrılır.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248750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066130"/>
          </a:xfrm>
        </p:spPr>
        <p:txBody>
          <a:bodyPr>
            <a:normAutofit fontScale="90000"/>
          </a:bodyPr>
          <a:lstStyle/>
          <a:p>
            <a:pPr lvl="0"/>
            <a:r>
              <a:rPr lang="tr-TR" sz="3600" b="1" dirty="0" smtClean="0">
                <a:solidFill>
                  <a:srgbClr val="FF0000"/>
                </a:solidFill>
                <a:latin typeface="Roboto Condensed"/>
                <a:ea typeface="Times New Roman"/>
                <a:cs typeface="Times New Roman"/>
              </a:rPr>
              <a:t>A. VARLIKLARA VERİLİŞLERİNE GÖRE </a:t>
            </a:r>
            <a:r>
              <a:rPr lang="tr-TR" sz="3600" b="1" dirty="0" smtClean="0">
                <a:solidFill>
                  <a:srgbClr val="FFFFFF"/>
                </a:solidFill>
                <a:latin typeface="Roboto Condensed"/>
                <a:ea typeface="Times New Roman"/>
                <a:cs typeface="Times New Roman"/>
              </a:rPr>
              <a:t>İSİMLER</a:t>
            </a:r>
            <a:r>
              <a:rPr lang="tr-TR" sz="4000" dirty="0">
                <a:solidFill>
                  <a:prstClr val="black"/>
                </a:solidFill>
                <a:ea typeface="Calibri"/>
                <a:cs typeface="Times New Roman"/>
              </a:rPr>
              <a:t/>
            </a:r>
            <a:br>
              <a:rPr lang="tr-TR" sz="4000" dirty="0">
                <a:solidFill>
                  <a:prstClr val="black"/>
                </a:solidFill>
                <a:ea typeface="Calibri"/>
                <a:cs typeface="Times New Roman"/>
              </a:rPr>
            </a:br>
            <a:endParaRPr lang="tr-TR" dirty="0"/>
          </a:p>
        </p:txBody>
      </p:sp>
      <p:sp>
        <p:nvSpPr>
          <p:cNvPr id="3" name="İçerik Yer Tutucusu 2"/>
          <p:cNvSpPr>
            <a:spLocks noGrp="1"/>
          </p:cNvSpPr>
          <p:nvPr>
            <p:ph idx="1"/>
          </p:nvPr>
        </p:nvSpPr>
        <p:spPr>
          <a:xfrm>
            <a:off x="24060" y="548680"/>
            <a:ext cx="9119939" cy="6309320"/>
          </a:xfrm>
        </p:spPr>
        <p:txBody>
          <a:bodyPr>
            <a:normAutofit fontScale="70000" lnSpcReduction="20000"/>
          </a:bodyPr>
          <a:lstStyle/>
          <a:p>
            <a:pPr marL="0" lvl="0" indent="0" algn="just">
              <a:lnSpc>
                <a:spcPct val="170000"/>
              </a:lnSpc>
              <a:spcBef>
                <a:spcPts val="0"/>
              </a:spcBef>
              <a:buNone/>
            </a:pPr>
            <a:r>
              <a:rPr lang="tr-TR" sz="3600" dirty="0" smtClean="0">
                <a:solidFill>
                  <a:srgbClr val="2C2F34"/>
                </a:solidFill>
                <a:ea typeface="Times New Roman"/>
                <a:cs typeface="Times New Roman"/>
              </a:rPr>
              <a:t>	İsimler </a:t>
            </a:r>
            <a:r>
              <a:rPr lang="tr-TR" sz="3600" dirty="0">
                <a:solidFill>
                  <a:srgbClr val="2C2F34"/>
                </a:solidFill>
                <a:ea typeface="Times New Roman"/>
                <a:cs typeface="Times New Roman"/>
              </a:rPr>
              <a:t>ait oldukları varlığın veya kavramın eşi benzeri olup olmamasına göre ikiye ayrılır: Varlık veya kavram özelse (eşsiz, benzersiz) onun ismi de özel isim; cins ise (aynısından birden fazla) onun ismi de cins ismidir.</a:t>
            </a:r>
            <a:endParaRPr lang="tr-TR" sz="3600" dirty="0">
              <a:solidFill>
                <a:prstClr val="black"/>
              </a:solidFill>
              <a:ea typeface="Calibri"/>
              <a:cs typeface="Times New Roman"/>
            </a:endParaRPr>
          </a:p>
          <a:p>
            <a:pPr marL="0" indent="0" algn="just">
              <a:lnSpc>
                <a:spcPct val="170000"/>
              </a:lnSpc>
              <a:spcBef>
                <a:spcPts val="0"/>
              </a:spcBef>
              <a:buNone/>
            </a:pPr>
            <a:r>
              <a:rPr lang="tr-TR" sz="3600" dirty="0" smtClean="0"/>
              <a:t>	Kâinatta tek olan, tam bir benzeri bulunmayan varlıkları karşılayan kelimelere özel isim (ad) denir. Bütün özel isimler (özel ismi oluşturan her kelime ve onları niteleyen, tanıtan unvanlar) büyük harfle başlar. Büyük harfle başlamazsa cins ismi zannedilebilirler.</a:t>
            </a:r>
          </a:p>
          <a:p>
            <a:pPr marL="0" indent="0" algn="just">
              <a:lnSpc>
                <a:spcPct val="170000"/>
              </a:lnSpc>
              <a:spcBef>
                <a:spcPts val="0"/>
              </a:spcBef>
              <a:buNone/>
            </a:pPr>
            <a:r>
              <a:rPr lang="tr-TR" sz="3600" dirty="0"/>
              <a:t>	</a:t>
            </a:r>
            <a:r>
              <a:rPr lang="tr-TR" sz="3600" dirty="0" smtClean="0"/>
              <a:t>Örnek: Yavuz, Hasan, Kayseri, Acıpayam, Akdeniz, Alanya, Ulu Cami, Sultan Selim, Hatice, Küçük Ağa, Türkçe, Türk Dil Kurumu…</a:t>
            </a:r>
          </a:p>
          <a:p>
            <a:endParaRPr lang="tr-TR" dirty="0"/>
          </a:p>
        </p:txBody>
      </p:sp>
    </p:spTree>
    <p:extLst>
      <p:ext uri="{BB962C8B-B14F-4D97-AF65-F5344CB8AC3E}">
        <p14:creationId xmlns:p14="http://schemas.microsoft.com/office/powerpoint/2010/main" val="605322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858000"/>
          </a:xfrm>
        </p:spPr>
        <p:txBody>
          <a:bodyPr>
            <a:normAutofit fontScale="85000" lnSpcReduction="10000"/>
          </a:bodyPr>
          <a:lstStyle/>
          <a:p>
            <a:pPr algn="just">
              <a:lnSpc>
                <a:spcPct val="170000"/>
              </a:lnSpc>
              <a:spcBef>
                <a:spcPts val="0"/>
              </a:spcBef>
            </a:pPr>
            <a:r>
              <a:rPr lang="tr-TR" sz="2300" b="1" dirty="0" smtClean="0">
                <a:solidFill>
                  <a:srgbClr val="FFFFFF"/>
                </a:solidFill>
                <a:effectLst/>
                <a:ea typeface="Times New Roman"/>
                <a:cs typeface="Times New Roman"/>
              </a:rPr>
              <a:t>1. ÖZEL İSİMLER:</a:t>
            </a:r>
            <a:endParaRPr lang="tr-TR" sz="2300" dirty="0">
              <a:ea typeface="Calibri"/>
              <a:cs typeface="Times New Roman"/>
            </a:endParaRPr>
          </a:p>
          <a:p>
            <a:pPr algn="just">
              <a:lnSpc>
                <a:spcPct val="170000"/>
              </a:lnSpc>
              <a:spcBef>
                <a:spcPts val="0"/>
              </a:spcBef>
            </a:pPr>
            <a:r>
              <a:rPr lang="tr-TR" sz="2300" b="1" dirty="0" smtClean="0">
                <a:solidFill>
                  <a:srgbClr val="FF3300"/>
                </a:solidFill>
                <a:effectLst/>
                <a:ea typeface="Times New Roman"/>
                <a:cs typeface="Times New Roman"/>
              </a:rPr>
              <a:t>Başlıca Özel İsimler Şunlardır:</a:t>
            </a:r>
            <a:endParaRPr lang="tr-TR" sz="2300" dirty="0">
              <a:ea typeface="Calibri"/>
              <a:cs typeface="Times New Roman"/>
            </a:endParaRPr>
          </a:p>
          <a:p>
            <a:pPr marL="0" indent="0" algn="just">
              <a:lnSpc>
                <a:spcPct val="170000"/>
              </a:lnSpc>
              <a:spcBef>
                <a:spcPts val="0"/>
              </a:spcBef>
              <a:buNone/>
            </a:pPr>
            <a:r>
              <a:rPr lang="tr-TR" sz="2300" b="1" dirty="0" smtClean="0">
                <a:solidFill>
                  <a:srgbClr val="2C2F34"/>
                </a:solidFill>
                <a:effectLst/>
                <a:ea typeface="Times New Roman"/>
                <a:cs typeface="Times New Roman"/>
              </a:rPr>
              <a:t>	1. İnsan isimleri: </a:t>
            </a:r>
            <a:r>
              <a:rPr lang="tr-TR" sz="2300" dirty="0" smtClean="0">
                <a:solidFill>
                  <a:srgbClr val="2C2F34"/>
                </a:solidFill>
                <a:effectLst/>
                <a:ea typeface="Times New Roman"/>
                <a:cs typeface="Times New Roman"/>
              </a:rPr>
              <a:t>Ali, Meltem, Mehmet, Meral, Yasemin, Uğur, Cem…</a:t>
            </a:r>
            <a:endParaRPr lang="tr-TR" sz="2300" dirty="0">
              <a:ea typeface="Calibri"/>
              <a:cs typeface="Times New Roman"/>
            </a:endParaRPr>
          </a:p>
          <a:p>
            <a:pPr marL="0" indent="0" algn="just">
              <a:lnSpc>
                <a:spcPct val="170000"/>
              </a:lnSpc>
              <a:spcBef>
                <a:spcPts val="0"/>
              </a:spcBef>
              <a:buNone/>
            </a:pPr>
            <a:r>
              <a:rPr lang="tr-TR" sz="2300" b="1" dirty="0" smtClean="0">
                <a:solidFill>
                  <a:srgbClr val="2C2F34"/>
                </a:solidFill>
                <a:effectLst/>
                <a:ea typeface="Times New Roman"/>
                <a:cs typeface="Times New Roman"/>
              </a:rPr>
              <a:t>	2. Kurum, kuruluş, kurul, müessese, makam, üniversite isimleri:</a:t>
            </a:r>
            <a:r>
              <a:rPr lang="tr-TR" b="1" dirty="0" smtClean="0">
                <a:solidFill>
                  <a:srgbClr val="2C2F34"/>
                </a:solidFill>
                <a:effectLst/>
                <a:latin typeface="Roboto Condensed"/>
                <a:ea typeface="Times New Roman"/>
                <a:cs typeface="Times New Roman"/>
              </a:rPr>
              <a:t> </a:t>
            </a:r>
            <a:endParaRPr lang="tr-TR" sz="24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Türkiye Büyük Millet Meclisi,</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Çankaya Anadolu Lisesi,</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Yeşilay Derneği,</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Türk Dil Kurumu,</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Ege Üniversitesi,</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İstanbul Valiliği,</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Ankara İl Millî Eğitim Müdürlüğü,</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Devlet Malzeme Ofisi,</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Millî Kütüphane,</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Çocuk Esirgeme Kurumu,</a:t>
            </a:r>
            <a:endParaRPr lang="tr-TR" sz="1200" dirty="0">
              <a:ea typeface="Calibri"/>
              <a:cs typeface="Times New Roman"/>
            </a:endParaRPr>
          </a:p>
          <a:p>
            <a:pPr lvl="3" algn="just">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Atatürk Orman Çiftliği,</a:t>
            </a:r>
            <a:endParaRPr lang="tr-TR" sz="1200" dirty="0">
              <a:ea typeface="Calibri"/>
              <a:cs typeface="Times New Roman"/>
            </a:endParaRPr>
          </a:p>
          <a:p>
            <a:endParaRPr lang="tr-TR" dirty="0"/>
          </a:p>
        </p:txBody>
      </p:sp>
    </p:spTree>
    <p:extLst>
      <p:ext uri="{BB962C8B-B14F-4D97-AF65-F5344CB8AC3E}">
        <p14:creationId xmlns:p14="http://schemas.microsoft.com/office/powerpoint/2010/main" val="2244232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Çankaya Lisesi;</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Anadolu Kulübü,</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Mavi Köşe Bakkaliyesi;</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Türk Ocağı,</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Muharip Gaziler Derneği,</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Emek İnşaat,</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Bakanlar Kurulu,</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Türk Dili Dergisi Yayın Danışma Kurulu,</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Talim ve Terbiye Kurulu Başkanlığı,</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ea typeface="Times New Roman"/>
                <a:cs typeface="Times New Roman"/>
              </a:rPr>
              <a:t>Türk Dili ve Edebiyatı Bölümü vb.</a:t>
            </a:r>
            <a:endParaRPr lang="tr-TR" sz="2000" dirty="0">
              <a:ea typeface="Calibri"/>
              <a:cs typeface="Times New Roman"/>
            </a:endParaRPr>
          </a:p>
          <a:p>
            <a:endParaRPr lang="tr-TR" dirty="0"/>
          </a:p>
        </p:txBody>
      </p:sp>
    </p:spTree>
    <p:extLst>
      <p:ext uri="{BB962C8B-B14F-4D97-AF65-F5344CB8AC3E}">
        <p14:creationId xmlns:p14="http://schemas.microsoft.com/office/powerpoint/2010/main" val="3671041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3. Millet, kavim, din, mezhep isimleri:</a:t>
            </a:r>
            <a:endParaRPr lang="tr-TR" sz="24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Türk, Türkler, Yunan, İngiliz, Çeçen, Ruslar…</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Müslüman, Musevî, Hıristiyan…</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İslâm, İslâmiyet, Musevîlik, Hıristiyanlık…</a:t>
            </a:r>
            <a:endParaRPr lang="tr-TR" sz="2000" dirty="0">
              <a:ea typeface="Calibri"/>
              <a:cs typeface="Times New Roman"/>
            </a:endParaRPr>
          </a:p>
          <a:p>
            <a:pPr lvl="1">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Hanefî, Hanefîlik, Şafiî, Alevî…</a:t>
            </a:r>
            <a:endParaRPr lang="tr-TR" sz="20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4. Dil isimleri: </a:t>
            </a:r>
            <a:r>
              <a:rPr lang="tr-TR" dirty="0" smtClean="0">
                <a:solidFill>
                  <a:srgbClr val="2C2F34"/>
                </a:solidFill>
                <a:effectLst/>
                <a:latin typeface="Roboto Condensed"/>
                <a:ea typeface="Times New Roman"/>
                <a:cs typeface="Times New Roman"/>
              </a:rPr>
              <a:t>Türkçe, Farsça, Fransızca, Macarca, Fince, Tibetçe…</a:t>
            </a:r>
            <a:endParaRPr lang="tr-TR" sz="2400" dirty="0">
              <a:ea typeface="Calibri"/>
              <a:cs typeface="Times New Roman"/>
            </a:endParaRPr>
          </a:p>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5. İl, İlçe, Semt, mahalle, cadde, bulvar, sokak  isimleri:</a:t>
            </a:r>
            <a:r>
              <a:rPr lang="tr-TR" dirty="0" smtClean="0">
                <a:solidFill>
                  <a:srgbClr val="2C2F34"/>
                </a:solidFill>
                <a:effectLst/>
                <a:latin typeface="Roboto Condensed"/>
                <a:ea typeface="Times New Roman"/>
                <a:cs typeface="Times New Roman"/>
              </a:rPr>
              <a:t> Sivas, Ankara, İstanbul, Şişli, Yenişehir, Şirinevler, Dikimevi, Atatürk Bulvarı, İvedik Caddesi, Gönül Sokak…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85104617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1080</Words>
  <Application>Microsoft Office PowerPoint</Application>
  <PresentationFormat>Ekran Gösterisi (4:3)</PresentationFormat>
  <Paragraphs>353</Paragraphs>
  <Slides>44</Slides>
  <Notes>0</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Ofis Teması</vt:lpstr>
      <vt:lpstr>KELİME TÜRLERİ</vt:lpstr>
      <vt:lpstr>PowerPoint Sunusu</vt:lpstr>
      <vt:lpstr>SÖZCÜK TÜRLERİ: </vt:lpstr>
      <vt:lpstr>İsimler (Adlar) Türleri, Özellikleri </vt:lpstr>
      <vt:lpstr>İSİMLER (ADLAR) </vt:lpstr>
      <vt:lpstr>A. VARLIKLARA VERİLİŞLERİNE GÖRE İSİMLER </vt:lpstr>
      <vt:lpstr>PowerPoint Sunusu</vt:lpstr>
      <vt:lpstr>PowerPoint Sunusu</vt:lpstr>
      <vt:lpstr>PowerPoint Sunusu</vt:lpstr>
      <vt:lpstr>PowerPoint Sunusu</vt:lpstr>
      <vt:lpstr>PowerPoint Sunusu</vt:lpstr>
      <vt:lpstr>PowerPoint Sunusu</vt:lpstr>
      <vt:lpstr>2. CİNS İSİMLER:  </vt:lpstr>
      <vt:lpstr>PowerPoint Sunusu</vt:lpstr>
      <vt:lpstr>B. MADDELERİNE GÖRE İSİMLER </vt:lpstr>
      <vt:lpstr>C. VARLIKLARIN SAYILARINA GÖRE İSİMLER </vt:lpstr>
      <vt:lpstr>2. Çoğul isim: </vt:lpstr>
      <vt:lpstr>PowerPoint Sunusu</vt:lpstr>
      <vt:lpstr>PowerPoint Sunusu</vt:lpstr>
      <vt:lpstr>3. Topluluk İsmi:  </vt:lpstr>
      <vt:lpstr>D. YAPILARINA GÖRE İSİMLER </vt:lpstr>
      <vt:lpstr>1. Basit İsim: </vt:lpstr>
      <vt:lpstr>2. Türemiş isim:  </vt:lpstr>
      <vt:lpstr>3. Birleşik İsim:  </vt:lpstr>
      <vt:lpstr>PowerPoint Sunusu</vt:lpstr>
      <vt:lpstr>PowerPoint Sunusu</vt:lpstr>
      <vt:lpstr>PowerPoint Sunusu</vt:lpstr>
      <vt:lpstr>İSİMLERDE KÜÇÜLTME </vt:lpstr>
      <vt:lpstr>PowerPoint Sunusu</vt:lpstr>
      <vt:lpstr>İSMİN HÂLLERİ: </vt:lpstr>
      <vt:lpstr>2. Belirtme (Yükleme) Hâli:  </vt:lpstr>
      <vt:lpstr>3. Yönelme Hâli: </vt:lpstr>
      <vt:lpstr>5. Ayrılma (Uzaklaşma, </vt:lpstr>
      <vt:lpstr>6. Eşitlik Hâli:  </vt:lpstr>
      <vt:lpstr>7. Vasıta Hâli:</vt:lpstr>
      <vt:lpstr>8. İlgi Hâli (Tamlayan </vt:lpstr>
      <vt:lpstr>İSİM TAMLAMALARI </vt:lpstr>
      <vt:lpstr>1-BELİRTİLİ İSİM TAMLAMASI </vt:lpstr>
      <vt:lpstr>2-BELİRTİSİZ İSİM </vt:lpstr>
      <vt:lpstr>PowerPoint Sunusu</vt:lpstr>
      <vt:lpstr>PowerPoint Sunusu</vt:lpstr>
      <vt:lpstr>3. TAKISIZ İSİM TAMLAMASI </vt:lpstr>
      <vt:lpstr>4. ZİNCİRLEME İSİM TAMLAMASI </vt:lpstr>
      <vt:lpstr>5. KARMA TAMLAMA </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ronaldinho424</dc:creator>
  <cp:lastModifiedBy>ronaldinho424</cp:lastModifiedBy>
  <cp:revision>11</cp:revision>
  <dcterms:created xsi:type="dcterms:W3CDTF">2024-04-29T09:23:32Z</dcterms:created>
  <dcterms:modified xsi:type="dcterms:W3CDTF">2024-05-12T16:21:57Z</dcterms:modified>
</cp:coreProperties>
</file>