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409" r:id="rId3"/>
    <p:sldId id="410" r:id="rId4"/>
    <p:sldId id="412" r:id="rId5"/>
    <p:sldId id="411" r:id="rId6"/>
    <p:sldId id="413" r:id="rId7"/>
    <p:sldId id="415" r:id="rId8"/>
    <p:sldId id="416" r:id="rId9"/>
    <p:sldId id="417" r:id="rId10"/>
    <p:sldId id="418" r:id="rId11"/>
    <p:sldId id="386" r:id="rId12"/>
    <p:sldId id="419" r:id="rId13"/>
    <p:sldId id="420" r:id="rId14"/>
    <p:sldId id="421" r:id="rId15"/>
    <p:sldId id="422" r:id="rId16"/>
    <p:sldId id="423" r:id="rId17"/>
    <p:sldId id="424" r:id="rId18"/>
    <p:sldId id="426" r:id="rId19"/>
    <p:sldId id="425" r:id="rId20"/>
    <p:sldId id="427" r:id="rId21"/>
    <p:sldId id="428" r:id="rId22"/>
    <p:sldId id="429" r:id="rId23"/>
    <p:sldId id="430" r:id="rId24"/>
    <p:sldId id="431" r:id="rId25"/>
    <p:sldId id="432" r:id="rId26"/>
    <p:sldId id="433" r:id="rId27"/>
    <p:sldId id="434" r:id="rId28"/>
    <p:sldId id="435" r:id="rId2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843"/>
    <p:restoredTop sz="94529"/>
  </p:normalViewPr>
  <p:slideViewPr>
    <p:cSldViewPr snapToGrid="0" snapToObjects="1">
      <p:cViewPr varScale="1">
        <p:scale>
          <a:sx n="118" d="100"/>
          <a:sy n="118" d="100"/>
        </p:scale>
        <p:origin x="376" y="20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1/7/26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1/7/26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1/7/26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1/7/26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1/7/26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1/7/26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1/7/26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1/7/26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t>Medeni Usul Hukuku</a:t>
            </a:r>
          </a:p>
        </p:txBody>
      </p:sp>
      <p:sp>
        <p:nvSpPr>
          <p:cNvPr id="3" name="Metin kutusu 2">
            <a:extLst>
              <a:ext uri="{FF2B5EF4-FFF2-40B4-BE49-F238E27FC236}">
                <a16:creationId xmlns:a16="http://schemas.microsoft.com/office/drawing/2014/main" id="{48B806DF-F9E1-05CB-CEFD-ADF9ECF60E75}"/>
              </a:ext>
            </a:extLst>
          </p:cNvPr>
          <p:cNvSpPr txBox="1"/>
          <p:nvPr/>
        </p:nvSpPr>
        <p:spPr>
          <a:xfrm>
            <a:off x="8066762" y="-200416"/>
            <a:ext cx="184731" cy="369332"/>
          </a:xfrm>
          <a:prstGeom prst="rect">
            <a:avLst/>
          </a:prstGeom>
          <a:noFill/>
        </p:spPr>
        <p:txBody>
          <a:bodyPr wrap="none" rtlCol="0">
            <a:spAutoFit/>
          </a:bodyPr>
          <a:lstStyle/>
          <a:p>
            <a:endParaRPr lang="tr-T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24F869-BE8C-27E0-274D-E59C3BBD0727}"/>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9743DC04-F4C9-F91A-EE66-562F6AD19ACF}"/>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Davanın Açılması</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F06A6CC2-4D86-0ECF-A9B8-C50D5893B6B5}"/>
              </a:ext>
            </a:extLst>
          </p:cNvPr>
          <p:cNvSpPr>
            <a:spLocks noGrp="1"/>
          </p:cNvSpPr>
          <p:nvPr>
            <p:ph idx="1"/>
          </p:nvPr>
        </p:nvSpPr>
        <p:spPr>
          <a:xfrm>
            <a:off x="457200" y="1600200"/>
            <a:ext cx="8229600" cy="4970805"/>
          </a:xfrm>
        </p:spPr>
        <p:txBody>
          <a:bodyPr>
            <a:normAutofit/>
          </a:bodyPr>
          <a:lstStyle/>
          <a:p>
            <a:pPr marL="0" indent="0" algn="just">
              <a:buNone/>
            </a:pPr>
            <a:r>
              <a:rPr lang="tr-TR" sz="1800" b="1" dirty="0">
                <a:latin typeface="Times New Roman" panose="02020603050405020304" pitchFamily="18" charset="0"/>
                <a:cs typeface="Times New Roman" panose="02020603050405020304" pitchFamily="18" charset="0"/>
              </a:rPr>
              <a:t>Dava dilekçesinin unsurlarındaki eksiklik:</a:t>
            </a:r>
          </a:p>
          <a:p>
            <a:pPr marL="0" indent="0" algn="just">
              <a:buNone/>
            </a:pPr>
            <a:endParaRPr lang="tr-TR" sz="1800" b="1" dirty="0">
              <a:latin typeface="Times New Roman" panose="02020603050405020304" pitchFamily="18" charset="0"/>
              <a:cs typeface="Times New Roman" panose="02020603050405020304" pitchFamily="18" charset="0"/>
            </a:endParaRPr>
          </a:p>
          <a:p>
            <a:r>
              <a:rPr lang="tr-TR" sz="2100" dirty="0">
                <a:latin typeface="Times New Roman" panose="02020603050405020304" pitchFamily="18" charset="0"/>
                <a:cs typeface="Times New Roman" panose="02020603050405020304" pitchFamily="18" charset="0"/>
              </a:rPr>
              <a:t>Tarafların adı, soyadı ve adreslerinin,</a:t>
            </a:r>
          </a:p>
          <a:p>
            <a:r>
              <a:rPr lang="tr-TR" sz="2100" dirty="0">
                <a:latin typeface="Times New Roman" panose="02020603050405020304" pitchFamily="18" charset="0"/>
                <a:cs typeface="Times New Roman" panose="02020603050405020304" pitchFamily="18" charset="0"/>
              </a:rPr>
              <a:t>Davacının Türkiye Cumhuriyeti kimlik numarasının,</a:t>
            </a:r>
          </a:p>
          <a:p>
            <a:r>
              <a:rPr lang="tr-TR" sz="2100" dirty="0">
                <a:latin typeface="Times New Roman" panose="02020603050405020304" pitchFamily="18" charset="0"/>
                <a:cs typeface="Times New Roman" panose="02020603050405020304" pitchFamily="18" charset="0"/>
              </a:rPr>
              <a:t>Varsa kanunî temsilcilerin ve davacı vekilinin adı, soyadı ve adreslerinin,</a:t>
            </a:r>
          </a:p>
          <a:p>
            <a:r>
              <a:rPr lang="tr-TR" sz="2100" dirty="0">
                <a:latin typeface="Times New Roman" panose="02020603050405020304" pitchFamily="18" charset="0"/>
                <a:cs typeface="Times New Roman" panose="02020603050405020304" pitchFamily="18" charset="0"/>
              </a:rPr>
              <a:t>Açık bir şekilde talep sonucunun,</a:t>
            </a:r>
          </a:p>
          <a:p>
            <a:r>
              <a:rPr lang="tr-TR" sz="2100" dirty="0">
                <a:latin typeface="Times New Roman" panose="02020603050405020304" pitchFamily="18" charset="0"/>
                <a:cs typeface="Times New Roman" panose="02020603050405020304" pitchFamily="18" charset="0"/>
              </a:rPr>
              <a:t>Davacının, varsa kanunî temsilcisinin veya vekilinin imzasının eksikliğinde</a:t>
            </a:r>
          </a:p>
          <a:p>
            <a:pPr marL="0" indent="0" algn="just">
              <a:buNone/>
            </a:pPr>
            <a:r>
              <a:rPr lang="tr-TR" sz="2100" dirty="0">
                <a:latin typeface="Times New Roman" panose="02020603050405020304" pitchFamily="18" charset="0"/>
                <a:cs typeface="Times New Roman" panose="02020603050405020304" pitchFamily="18" charset="0"/>
              </a:rPr>
              <a:t> hâkim davacıya eksikliği tamamlaması için bir haftalık kesin süre verir. Bu süre içinde eksikliğin tamamlanmaması hâlinde dava açılmamış sayılır (HMK m. 119/2).</a:t>
            </a:r>
          </a:p>
          <a:p>
            <a:endParaRPr lang="tr-TR" dirty="0"/>
          </a:p>
          <a:p>
            <a:pPr marL="0" indent="0" algn="just">
              <a:buNone/>
            </a:pPr>
            <a:endParaRPr lang="tr-TR" sz="2600" dirty="0">
              <a:latin typeface="Times New Roman" panose="02020603050405020304" pitchFamily="18" charset="0"/>
              <a:cs typeface="Times New Roman" panose="02020603050405020304" pitchFamily="18" charset="0"/>
            </a:endParaRPr>
          </a:p>
          <a:p>
            <a:pPr marL="0" indent="0" algn="just">
              <a:buNone/>
            </a:pPr>
            <a:endParaRPr lang="tr-TR" b="1" i="1" dirty="0"/>
          </a:p>
          <a:p>
            <a:pPr marL="0" indent="0" algn="just">
              <a:buNone/>
            </a:pPr>
            <a:endParaRPr lang="tr-TR" dirty="0"/>
          </a:p>
          <a:p>
            <a:endParaRPr lang="tr-TR" dirty="0"/>
          </a:p>
          <a:p>
            <a:endParaRPr lang="tr-TR" dirty="0"/>
          </a:p>
          <a:p>
            <a:endParaRPr lang="tr-TR" dirty="0"/>
          </a:p>
          <a:p>
            <a:endParaRPr lang="tr-TR" dirty="0"/>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9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Tree>
    <p:extLst>
      <p:ext uri="{BB962C8B-B14F-4D97-AF65-F5344CB8AC3E}">
        <p14:creationId xmlns:p14="http://schemas.microsoft.com/office/powerpoint/2010/main" val="14237977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156B71-86B7-6C98-9F0B-739E0E7E03B1}"/>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CD56EF94-9B44-147E-95AB-52D321F80A2E}"/>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Davanın Açılması</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F185ECC1-694E-7CBA-F63B-A9DD66554856}"/>
              </a:ext>
            </a:extLst>
          </p:cNvPr>
          <p:cNvSpPr>
            <a:spLocks noGrp="1"/>
          </p:cNvSpPr>
          <p:nvPr>
            <p:ph idx="1"/>
          </p:nvPr>
        </p:nvSpPr>
        <p:spPr>
          <a:xfrm>
            <a:off x="457200" y="1600200"/>
            <a:ext cx="8229600" cy="4970805"/>
          </a:xfrm>
        </p:spPr>
        <p:txBody>
          <a:bodyPr>
            <a:normAutofit/>
          </a:bodyPr>
          <a:lstStyle/>
          <a:p>
            <a:pPr marL="0" indent="0" algn="just">
              <a:buNone/>
            </a:pPr>
            <a:endParaRPr lang="tr-TR" sz="1800" dirty="0">
              <a:solidFill>
                <a:srgbClr val="000000"/>
              </a:solidFill>
              <a:latin typeface="Times New Roman" panose="02020603050405020304" pitchFamily="18" charset="0"/>
              <a:cs typeface="Times New Roman" panose="02020603050405020304" pitchFamily="18" charset="0"/>
            </a:endParaRPr>
          </a:p>
          <a:p>
            <a:pPr marL="0" indent="0" algn="just">
              <a:buNone/>
            </a:pPr>
            <a:r>
              <a:rPr lang="tr-TR" sz="1800" b="1" dirty="0"/>
              <a:t>Davanın açılma zamanı</a:t>
            </a:r>
            <a:endParaRPr lang="tr-TR" sz="1800" dirty="0"/>
          </a:p>
          <a:p>
            <a:pPr marL="0" indent="0" algn="just">
              <a:buNone/>
            </a:pPr>
            <a:r>
              <a:rPr lang="tr-TR" sz="1800" b="1" dirty="0"/>
              <a:t>MADDE 118-</a:t>
            </a:r>
            <a:r>
              <a:rPr lang="tr-TR" sz="1800" dirty="0"/>
              <a:t> (1) Dava, dava dilekçesinin kaydedildiği tarihte açılmış sayılır. Dava dilekçesine davalı sayısı kadar örnek eklenir.</a:t>
            </a:r>
          </a:p>
          <a:p>
            <a:pPr marL="0" indent="0" algn="just">
              <a:buNone/>
            </a:pPr>
            <a:r>
              <a:rPr lang="tr-TR" sz="1800" dirty="0"/>
              <a:t>(2) Dava dilekçesinin kaydına ilişkin usul ve esaslar yönetmelikte belirlenir.</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BC373E13-F859-8CA3-E7D2-12CC46E0077C}"/>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8248426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37FE37-E9C1-7B3F-5F10-6124F7D0714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1EBD15B-4B0F-1CEC-BA5D-C22DD637F8A8}"/>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Davanın Açılması</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85023169-1EFC-9485-BD1B-D3EB89D8FDBA}"/>
              </a:ext>
            </a:extLst>
          </p:cNvPr>
          <p:cNvSpPr>
            <a:spLocks noGrp="1"/>
          </p:cNvSpPr>
          <p:nvPr>
            <p:ph idx="1"/>
          </p:nvPr>
        </p:nvSpPr>
        <p:spPr>
          <a:xfrm>
            <a:off x="457200" y="1600200"/>
            <a:ext cx="8229600" cy="4970805"/>
          </a:xfrm>
        </p:spPr>
        <p:txBody>
          <a:bodyPr>
            <a:normAutofit lnSpcReduction="10000"/>
          </a:bodyPr>
          <a:lstStyle/>
          <a:p>
            <a:pPr marL="0" indent="0" algn="just">
              <a:buNone/>
            </a:pPr>
            <a:r>
              <a:rPr lang="tr-TR" sz="1800" b="1" dirty="0">
                <a:latin typeface="Times New Roman" panose="02020603050405020304" pitchFamily="18" charset="0"/>
                <a:cs typeface="Times New Roman" panose="02020603050405020304" pitchFamily="18" charset="0"/>
              </a:rPr>
              <a:t>Dava dilekçesinin mahkemeye verilmesi ve davanın açılması zamanı</a:t>
            </a:r>
            <a:endParaRPr lang="tr-TR" dirty="0"/>
          </a:p>
          <a:p>
            <a:pPr marL="0" indent="0" algn="just">
              <a:buNone/>
            </a:pPr>
            <a:endParaRPr lang="tr-TR" sz="26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Medeni usul hukukunda yargılama, dava dilekçesinin mahkemeye verilmesiyle başlar.</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Davacı dava açılırken harçları, tebligat giderlerini ve gider avansını yatırmalıdır.</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Dava açılırken, harca tâbi davalarda, </a:t>
            </a:r>
            <a:r>
              <a:rPr lang="tr-TR" sz="1800" b="1" dirty="0">
                <a:latin typeface="Times New Roman" panose="02020603050405020304" pitchFamily="18" charset="0"/>
                <a:cs typeface="Times New Roman" panose="02020603050405020304" pitchFamily="18" charset="0"/>
              </a:rPr>
              <a:t>başvurma harcı </a:t>
            </a:r>
            <a:r>
              <a:rPr lang="tr-TR" sz="1800" dirty="0">
                <a:latin typeface="Times New Roman" panose="02020603050405020304" pitchFamily="18" charset="0"/>
                <a:cs typeface="Times New Roman" panose="02020603050405020304" pitchFamily="18" charset="0"/>
              </a:rPr>
              <a:t>ve </a:t>
            </a:r>
            <a:r>
              <a:rPr lang="tr-TR" sz="1800" b="1" dirty="0" err="1">
                <a:latin typeface="Times New Roman" panose="02020603050405020304" pitchFamily="18" charset="0"/>
                <a:cs typeface="Times New Roman" panose="02020603050405020304" pitchFamily="18" charset="0"/>
              </a:rPr>
              <a:t>maktû</a:t>
            </a:r>
            <a:r>
              <a:rPr lang="tr-TR" sz="1800" b="1" dirty="0">
                <a:latin typeface="Times New Roman" panose="02020603050405020304" pitchFamily="18" charset="0"/>
                <a:cs typeface="Times New Roman" panose="02020603050405020304" pitchFamily="18" charset="0"/>
              </a:rPr>
              <a:t> harca tâbi davalarda karar ve ilâm harcının tamamı, nispî harca tâbi davalarda ise bu harcın dörtte biri peşin olarak alınır </a:t>
            </a:r>
            <a:r>
              <a:rPr lang="tr-TR" sz="1800" dirty="0">
                <a:latin typeface="Times New Roman" panose="02020603050405020304" pitchFamily="18" charset="0"/>
                <a:cs typeface="Times New Roman" panose="02020603050405020304" pitchFamily="18" charset="0"/>
              </a:rPr>
              <a:t>(Harçlar Kanunu m. 27; 28; HMK m. 120, I).</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Harçlar ödenmedikçe, müteakip işlemler yapılamaz; dava dilekçesi de alınamaz (Harçlar Kanunu, m. 32, c. 1).</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Dava dilekçesinin davalıya tebliği (HMK m. 122, c. 1) için yapılması gerekli olan giderlerin de davacı tarafça peşin olarak ödenmesi şarttır. Aksi takdirde, talepten vazgeçilmiş kabul olunur (</a:t>
            </a:r>
            <a:r>
              <a:rPr lang="tr-TR" sz="1800" dirty="0" err="1">
                <a:latin typeface="Times New Roman" panose="02020603050405020304" pitchFamily="18" charset="0"/>
                <a:cs typeface="Times New Roman" panose="02020603050405020304" pitchFamily="18" charset="0"/>
              </a:rPr>
              <a:t>Teb</a:t>
            </a:r>
            <a:r>
              <a:rPr lang="tr-TR" sz="1800" dirty="0">
                <a:latin typeface="Times New Roman" panose="02020603050405020304" pitchFamily="18" charset="0"/>
                <a:cs typeface="Times New Roman" panose="02020603050405020304" pitchFamily="18" charset="0"/>
              </a:rPr>
              <a:t>. K. m. 5).</a:t>
            </a:r>
          </a:p>
          <a:p>
            <a:pPr marL="0" indent="0">
              <a:buNone/>
            </a:pPr>
            <a:endParaRPr lang="tr-TR" dirty="0"/>
          </a:p>
          <a:p>
            <a:pPr marL="0" indent="0">
              <a:buNone/>
            </a:pPr>
            <a:endParaRPr lang="tr-TR" dirty="0"/>
          </a:p>
          <a:p>
            <a:pPr marL="0" indent="0" algn="just">
              <a:buNone/>
            </a:pPr>
            <a:endParaRPr lang="tr-TR" dirty="0"/>
          </a:p>
          <a:p>
            <a:endParaRPr lang="tr-TR" dirty="0"/>
          </a:p>
          <a:p>
            <a:endParaRPr lang="tr-TR" dirty="0"/>
          </a:p>
          <a:p>
            <a:endParaRPr lang="tr-TR" dirty="0"/>
          </a:p>
          <a:p>
            <a:endParaRPr lang="tr-TR" dirty="0"/>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9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Tree>
    <p:extLst>
      <p:ext uri="{BB962C8B-B14F-4D97-AF65-F5344CB8AC3E}">
        <p14:creationId xmlns:p14="http://schemas.microsoft.com/office/powerpoint/2010/main" val="33419139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2A64ED-F4D5-91DB-EF56-ABF198764EA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57BAB22-3995-05FA-84CF-52653BDFBE66}"/>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Davanın Açılması</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1C1CC0FA-42D3-2084-6619-7B31F7FBC3BC}"/>
              </a:ext>
            </a:extLst>
          </p:cNvPr>
          <p:cNvSpPr>
            <a:spLocks noGrp="1"/>
          </p:cNvSpPr>
          <p:nvPr>
            <p:ph idx="1"/>
          </p:nvPr>
        </p:nvSpPr>
        <p:spPr>
          <a:xfrm>
            <a:off x="457200" y="1600200"/>
            <a:ext cx="8229600" cy="4970805"/>
          </a:xfrm>
        </p:spPr>
        <p:txBody>
          <a:bodyPr>
            <a:normAutofit fontScale="92500" lnSpcReduction="10000"/>
          </a:bodyPr>
          <a:lstStyle/>
          <a:p>
            <a:pPr marL="0" indent="0" algn="just">
              <a:buNone/>
            </a:pPr>
            <a:r>
              <a:rPr lang="tr-TR" sz="1800" b="1" dirty="0">
                <a:latin typeface="Times New Roman" panose="02020603050405020304" pitchFamily="18" charset="0"/>
                <a:cs typeface="Times New Roman" panose="02020603050405020304" pitchFamily="18" charset="0"/>
              </a:rPr>
              <a:t>Dava dilekçesinin mahkemeye verilmesi ve davanın açılması zamanı</a:t>
            </a:r>
            <a:endParaRPr lang="tr-TR" dirty="0"/>
          </a:p>
          <a:p>
            <a:pPr marL="0" indent="0">
              <a:buNone/>
            </a:pPr>
            <a:r>
              <a:rPr lang="tr-TR" sz="1900" dirty="0">
                <a:latin typeface="Times New Roman" panose="02020603050405020304" pitchFamily="18" charset="0"/>
                <a:cs typeface="Times New Roman" panose="02020603050405020304" pitchFamily="18" charset="0"/>
              </a:rPr>
              <a:t>Gider avansı: </a:t>
            </a:r>
          </a:p>
          <a:p>
            <a:pPr marL="0" indent="0">
              <a:buNone/>
            </a:pPr>
            <a:r>
              <a:rPr lang="tr-TR" sz="1900" dirty="0">
                <a:latin typeface="Times New Roman" panose="02020603050405020304" pitchFamily="18" charset="0"/>
                <a:cs typeface="Times New Roman" panose="02020603050405020304" pitchFamily="18" charset="0"/>
              </a:rPr>
              <a:t>Dava açılırken ödenmesi şarttır, dava şartıdır (m. 114)</a:t>
            </a:r>
          </a:p>
          <a:p>
            <a:pPr marL="0" indent="0" algn="just">
              <a:buNone/>
            </a:pPr>
            <a:r>
              <a:rPr lang="tr-TR" sz="1900" dirty="0">
                <a:latin typeface="Times New Roman" panose="02020603050405020304" pitchFamily="18" charset="0"/>
                <a:cs typeface="Times New Roman" panose="02020603050405020304" pitchFamily="18" charset="0"/>
              </a:rPr>
              <a:t>Davacı dava açarken her yıl Adalet Bakanlığınca çıkarılacak olan gider avansı tarifesindeki belirlenen tutarı mahkeme veznesine yatırmak zorundadır.</a:t>
            </a:r>
          </a:p>
          <a:p>
            <a:pPr marL="0" indent="0" algn="just">
              <a:buNone/>
            </a:pPr>
            <a:r>
              <a:rPr lang="tr-TR" sz="1900" dirty="0">
                <a:latin typeface="Times New Roman" panose="02020603050405020304" pitchFamily="18" charset="0"/>
                <a:cs typeface="Times New Roman" panose="02020603050405020304" pitchFamily="18" charset="0"/>
              </a:rPr>
              <a:t>Gider avansının yeterli olmadığı tespit edilirse, mahkemece iki haftalık kesin süre verilir (m. 120)</a:t>
            </a:r>
          </a:p>
          <a:p>
            <a:pPr marL="0" indent="0" algn="just">
              <a:buNone/>
            </a:pPr>
            <a:r>
              <a:rPr lang="tr-TR" sz="1900" dirty="0">
                <a:latin typeface="Times New Roman" panose="02020603050405020304" pitchFamily="18" charset="0"/>
                <a:cs typeface="Times New Roman" panose="02020603050405020304" pitchFamily="18" charset="0"/>
              </a:rPr>
              <a:t>Gider avansının kapsamına nelerin girdiği Kanun’da belirlenmemiştir. Bölge Adliye ve Adlî Yargı İlk Derece Mahkemeleri ile Cumhuriyet Başsavcılıkları İdarî ve Yazı İşleri Hizmetlerinin Yürütülmesine Dair Yönetmelik’in 205’inci maddesinde ve her yıl güncellenen Gider Avansı </a:t>
            </a:r>
            <a:r>
              <a:rPr lang="tr-TR" sz="1900" dirty="0" err="1">
                <a:latin typeface="Times New Roman" panose="02020603050405020304" pitchFamily="18" charset="0"/>
                <a:cs typeface="Times New Roman" panose="02020603050405020304" pitchFamily="18" charset="0"/>
              </a:rPr>
              <a:t>Tarifeleri’nde</a:t>
            </a:r>
            <a:r>
              <a:rPr lang="tr-TR" sz="1900" dirty="0">
                <a:latin typeface="Times New Roman" panose="02020603050405020304" pitchFamily="18" charset="0"/>
                <a:cs typeface="Times New Roman" panose="02020603050405020304" pitchFamily="18" charset="0"/>
              </a:rPr>
              <a:t> belirlenmiştir. Yönetmeliğin 205. maddesi, Kanun’a aykırı düzenlenmiştir. 2020 yılından sonra çıkarılan Gider Avansı Tarifesi ise kanuna uygun hale getirilmiştir.</a:t>
            </a:r>
          </a:p>
          <a:p>
            <a:pPr marL="0" indent="0" algn="just">
              <a:buNone/>
            </a:pPr>
            <a:r>
              <a:rPr lang="tr-TR" sz="1900" dirty="0">
                <a:latin typeface="Times New Roman" panose="02020603050405020304" pitchFamily="18" charset="0"/>
                <a:cs typeface="Times New Roman" panose="02020603050405020304" pitchFamily="18" charset="0"/>
              </a:rPr>
              <a:t>Gider avansı tarifesine göre, Gider avansı her türlü tebligat ücreti ile posta ücretleri gibi giderleri kapsar. (Gider avansı tarifesi m. 3)</a:t>
            </a:r>
          </a:p>
          <a:p>
            <a:pPr marL="0" indent="0" algn="just">
              <a:buNone/>
            </a:pPr>
            <a:r>
              <a:rPr lang="tr-TR" sz="1900" dirty="0">
                <a:latin typeface="Times New Roman" panose="02020603050405020304" pitchFamily="18" charset="0"/>
                <a:cs typeface="Times New Roman" panose="02020603050405020304" pitchFamily="18" charset="0"/>
              </a:rPr>
              <a:t>Gider avansı miktarı: Davacı, </a:t>
            </a:r>
            <a:r>
              <a:rPr lang="tr-TR" sz="1900" b="1" dirty="0">
                <a:latin typeface="Times New Roman" panose="02020603050405020304" pitchFamily="18" charset="0"/>
                <a:cs typeface="Times New Roman" panose="02020603050405020304" pitchFamily="18" charset="0"/>
              </a:rPr>
              <a:t>taraf sayısının beş katı tutarında tebligat ücreti </a:t>
            </a:r>
            <a:r>
              <a:rPr lang="tr-TR" sz="1900" dirty="0">
                <a:latin typeface="Times New Roman" panose="02020603050405020304" pitchFamily="18" charset="0"/>
                <a:cs typeface="Times New Roman" panose="02020603050405020304" pitchFamily="18" charset="0"/>
              </a:rPr>
              <a:t>ile </a:t>
            </a:r>
            <a:r>
              <a:rPr lang="tr-TR" sz="1900" b="1" dirty="0">
                <a:latin typeface="Times New Roman" panose="02020603050405020304" pitchFamily="18" charset="0"/>
                <a:cs typeface="Times New Roman" panose="02020603050405020304" pitchFamily="18" charset="0"/>
              </a:rPr>
              <a:t>diğer iş ve işlemler için 530 TL toplamını </a:t>
            </a:r>
            <a:r>
              <a:rPr lang="tr-TR" sz="1900" dirty="0">
                <a:latin typeface="Times New Roman" panose="02020603050405020304" pitchFamily="18" charset="0"/>
                <a:cs typeface="Times New Roman" panose="02020603050405020304" pitchFamily="18" charset="0"/>
              </a:rPr>
              <a:t>avans olarak öder. (Gider avansı tarifesi m. 4) (2026 yılı için)</a:t>
            </a:r>
          </a:p>
          <a:p>
            <a:endParaRPr lang="tr-TR" dirty="0"/>
          </a:p>
          <a:p>
            <a:endParaRPr lang="tr-TR" dirty="0"/>
          </a:p>
          <a:p>
            <a:endParaRPr lang="tr-TR" dirty="0"/>
          </a:p>
          <a:p>
            <a:endParaRPr lang="tr-TR" dirty="0"/>
          </a:p>
          <a:p>
            <a:endParaRPr lang="tr-TR" dirty="0"/>
          </a:p>
          <a:p>
            <a:endParaRPr lang="tr-TR" dirty="0"/>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9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Tree>
    <p:extLst>
      <p:ext uri="{BB962C8B-B14F-4D97-AF65-F5344CB8AC3E}">
        <p14:creationId xmlns:p14="http://schemas.microsoft.com/office/powerpoint/2010/main" val="2876619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B5AB9B-ECB5-625C-2FDC-E133E45FDA23}"/>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99D84F56-568A-201F-1FB6-28C100CF81BE}"/>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Davanın Açılması</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E73C2D56-9E99-AA5F-40F2-6FD8E7183FCB}"/>
              </a:ext>
            </a:extLst>
          </p:cNvPr>
          <p:cNvSpPr>
            <a:spLocks noGrp="1"/>
          </p:cNvSpPr>
          <p:nvPr>
            <p:ph idx="1"/>
          </p:nvPr>
        </p:nvSpPr>
        <p:spPr>
          <a:xfrm>
            <a:off x="350729" y="889348"/>
            <a:ext cx="8336071" cy="5681657"/>
          </a:xfrm>
        </p:spPr>
        <p:txBody>
          <a:bodyPr>
            <a:noAutofit/>
          </a:bodyPr>
          <a:lstStyle/>
          <a:p>
            <a:pPr marL="0" indent="0" algn="just">
              <a:buNone/>
            </a:pPr>
            <a:r>
              <a:rPr lang="tr-TR" sz="1800" b="1" dirty="0">
                <a:latin typeface="Times New Roman" panose="02020603050405020304" pitchFamily="18" charset="0"/>
                <a:cs typeface="Times New Roman" panose="02020603050405020304" pitchFamily="18" charset="0"/>
              </a:rPr>
              <a:t>Dava dilekçesinin mahkemeye verilmesi ve davanın açılması zamanı</a:t>
            </a: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Türk mahkemeleri önünde dava açan, davacı yanında </a:t>
            </a:r>
            <a:r>
              <a:rPr lang="tr-TR" sz="1800" dirty="0" err="1">
                <a:latin typeface="Times New Roman" panose="02020603050405020304" pitchFamily="18" charset="0"/>
                <a:cs typeface="Times New Roman" panose="02020603050405020304" pitchFamily="18" charset="0"/>
              </a:rPr>
              <a:t>fer’î</a:t>
            </a:r>
            <a:r>
              <a:rPr lang="tr-TR" sz="1800" dirty="0">
                <a:latin typeface="Times New Roman" panose="02020603050405020304" pitchFamily="18" charset="0"/>
                <a:cs typeface="Times New Roman" panose="02020603050405020304" pitchFamily="18" charset="0"/>
              </a:rPr>
              <a:t> müdahil olarak katılan veya icra takibi yapan kimseden, miktarı ve şeklî kural olarak hâkim tarafından belirlenecek bir güvence istenir.</a:t>
            </a:r>
          </a:p>
          <a:p>
            <a:pPr marL="0" indent="0" algn="just">
              <a:buNone/>
            </a:pPr>
            <a:r>
              <a:rPr lang="tr-TR" sz="1800" dirty="0">
                <a:latin typeface="Times New Roman" panose="02020603050405020304" pitchFamily="18" charset="0"/>
                <a:cs typeface="Times New Roman" panose="02020603050405020304" pitchFamily="18" charset="0"/>
              </a:rPr>
              <a:t>Türk vatandaşları için HMK m. 84’te düzenlenmiştir. Yabancı vatandaşlar için MÖHUK m. 48’de düzenlenmiştir.</a:t>
            </a:r>
          </a:p>
          <a:p>
            <a:pPr marL="0" indent="0" algn="just">
              <a:buNone/>
            </a:pPr>
            <a:r>
              <a:rPr lang="tr-TR" sz="1800" dirty="0">
                <a:latin typeface="Times New Roman" panose="02020603050405020304" pitchFamily="18" charset="0"/>
                <a:cs typeface="Times New Roman" panose="02020603050405020304" pitchFamily="18" charset="0"/>
              </a:rPr>
              <a:t>HMK m. 84: Aşağıdaki hâllerde davalı tarafın muhtemel yargılama giderlerini karşılayacak uygun bir teminat gösterilir:</a:t>
            </a:r>
          </a:p>
          <a:p>
            <a:pPr marL="0" indent="0" algn="just">
              <a:buNone/>
            </a:pPr>
            <a:r>
              <a:rPr lang="tr-TR" sz="1800" dirty="0">
                <a:latin typeface="Times New Roman" panose="02020603050405020304" pitchFamily="18" charset="0"/>
                <a:cs typeface="Times New Roman" panose="02020603050405020304" pitchFamily="18" charset="0"/>
              </a:rPr>
              <a:t>a) Türkiye’de </a:t>
            </a:r>
            <a:r>
              <a:rPr lang="tr-TR" sz="1800" dirty="0" err="1">
                <a:latin typeface="Times New Roman" panose="02020603050405020304" pitchFamily="18" charset="0"/>
                <a:cs typeface="Times New Roman" panose="02020603050405020304" pitchFamily="18" charset="0"/>
              </a:rPr>
              <a:t>mutad</a:t>
            </a:r>
            <a:r>
              <a:rPr lang="tr-TR" sz="1800" dirty="0">
                <a:latin typeface="Times New Roman" panose="02020603050405020304" pitchFamily="18" charset="0"/>
                <a:cs typeface="Times New Roman" panose="02020603050405020304" pitchFamily="18" charset="0"/>
              </a:rPr>
              <a:t> meskeni olmayan Türk vatandaşının dava açması, davacı yanında</a:t>
            </a:r>
          </a:p>
          <a:p>
            <a:pPr marL="0" indent="0" algn="just">
              <a:buNone/>
            </a:pPr>
            <a:r>
              <a:rPr lang="tr-TR" sz="1800" dirty="0">
                <a:latin typeface="Times New Roman" panose="02020603050405020304" pitchFamily="18" charset="0"/>
                <a:cs typeface="Times New Roman" panose="02020603050405020304" pitchFamily="18" charset="0"/>
              </a:rPr>
              <a:t>davaya müdahil olarak katılması veya takip yapması.</a:t>
            </a:r>
          </a:p>
          <a:p>
            <a:pPr marL="0" indent="0" algn="just">
              <a:buNone/>
            </a:pPr>
            <a:r>
              <a:rPr lang="tr-TR" sz="1800" dirty="0">
                <a:latin typeface="Times New Roman" panose="02020603050405020304" pitchFamily="18" charset="0"/>
                <a:cs typeface="Times New Roman" panose="02020603050405020304" pitchFamily="18" charset="0"/>
              </a:rPr>
              <a:t>b) Davacının daha önceden iflasına karar verilmiş, hakkında konkordato veya uzlaşma</a:t>
            </a:r>
          </a:p>
          <a:p>
            <a:pPr marL="0" indent="0" algn="just">
              <a:buNone/>
            </a:pPr>
            <a:r>
              <a:rPr lang="tr-TR" sz="1800" dirty="0">
                <a:latin typeface="Times New Roman" panose="02020603050405020304" pitchFamily="18" charset="0"/>
                <a:cs typeface="Times New Roman" panose="02020603050405020304" pitchFamily="18" charset="0"/>
              </a:rPr>
              <a:t>suretiyle yeniden yapılandırma işlemlerinin başlatılmış bulunması; borç ödemeden aciz belgesinin varlığı gibi sebeplerle, ödeme güçlüğü içinde bulunduğunun belgelenmesi.</a:t>
            </a:r>
          </a:p>
          <a:p>
            <a:pPr marL="0" indent="0" algn="just">
              <a:buNone/>
            </a:pPr>
            <a:r>
              <a:rPr lang="tr-TR" sz="1800" dirty="0">
                <a:latin typeface="Times New Roman" panose="02020603050405020304" pitchFamily="18" charset="0"/>
                <a:cs typeface="Times New Roman" panose="02020603050405020304" pitchFamily="18" charset="0"/>
              </a:rPr>
              <a:t>(2) Davanın görülmesi sırasında teminatı gerektiren durum ve koşulların ortaya çıkması hâlinde de mahkeme teminat gösterilmesine karar verir.</a:t>
            </a:r>
          </a:p>
          <a:p>
            <a:pPr marL="0" indent="0" algn="just">
              <a:buNone/>
            </a:pPr>
            <a:r>
              <a:rPr lang="tr-TR" sz="1800" dirty="0">
                <a:latin typeface="Times New Roman" panose="02020603050405020304" pitchFamily="18" charset="0"/>
                <a:cs typeface="Times New Roman" panose="02020603050405020304" pitchFamily="18" charset="0"/>
              </a:rPr>
              <a:t>(3) Mecburi dava ve takip arkadaşlığında teminat gösterme yükümlülüğü, bu yükümlülüğün tüm davacılar bakımından mevcut olması hâlinde doğar.</a:t>
            </a:r>
          </a:p>
          <a:p>
            <a:endParaRPr lang="tr-TR" sz="1800" dirty="0">
              <a:latin typeface="Times New Roman" panose="02020603050405020304" pitchFamily="18" charset="0"/>
              <a:cs typeface="Times New Roman" panose="02020603050405020304" pitchFamily="18" charset="0"/>
            </a:endParaRPr>
          </a:p>
          <a:p>
            <a:endParaRPr lang="tr-TR" sz="1800" dirty="0">
              <a:latin typeface="Times New Roman" panose="02020603050405020304" pitchFamily="18" charset="0"/>
              <a:cs typeface="Times New Roman" panose="02020603050405020304" pitchFamily="18" charset="0"/>
            </a:endParaRPr>
          </a:p>
          <a:p>
            <a:endParaRPr lang="tr-TR" sz="1800" dirty="0">
              <a:latin typeface="Times New Roman" panose="02020603050405020304" pitchFamily="18" charset="0"/>
              <a:cs typeface="Times New Roman" panose="02020603050405020304" pitchFamily="18" charset="0"/>
            </a:endParaRPr>
          </a:p>
          <a:p>
            <a:endParaRPr lang="tr-TR" sz="1800" dirty="0">
              <a:latin typeface="Times New Roman" panose="02020603050405020304" pitchFamily="18" charset="0"/>
              <a:cs typeface="Times New Roman" panose="02020603050405020304" pitchFamily="18" charset="0"/>
            </a:endParaRPr>
          </a:p>
          <a:p>
            <a:endParaRPr lang="tr-TR" sz="1800" dirty="0">
              <a:latin typeface="Times New Roman" panose="02020603050405020304" pitchFamily="18" charset="0"/>
              <a:cs typeface="Times New Roman" panose="02020603050405020304" pitchFamily="18" charset="0"/>
            </a:endParaRPr>
          </a:p>
          <a:p>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algn="just"/>
            <a:endParaRPr lang="tr-TR" sz="1800" dirty="0">
              <a:solidFill>
                <a:srgbClr val="000000"/>
              </a:solidFill>
              <a:effectLst/>
              <a:latin typeface="Times New Roman" panose="02020603050405020304" pitchFamily="18" charset="0"/>
              <a:cs typeface="Times New Roman" panose="02020603050405020304" pitchFamily="18" charset="0"/>
            </a:endParaRPr>
          </a:p>
          <a:p>
            <a:pPr algn="just"/>
            <a:endParaRPr lang="tr-TR" sz="1800" dirty="0">
              <a:solidFill>
                <a:srgbClr val="000000"/>
              </a:solidFill>
              <a:effectLst/>
              <a:latin typeface="Times New Roman" panose="02020603050405020304" pitchFamily="18" charset="0"/>
              <a:cs typeface="Times New Roman" panose="02020603050405020304" pitchFamily="18" charset="0"/>
            </a:endParaRPr>
          </a:p>
          <a:p>
            <a:pPr marL="0" indent="0" algn="just">
              <a:buNone/>
            </a:pPr>
            <a:endParaRPr lang="tr-TR" sz="1800" dirty="0">
              <a:solidFill>
                <a:srgbClr val="000000"/>
              </a:solidFill>
              <a:effectLst/>
              <a:latin typeface="Times New Roman" panose="02020603050405020304" pitchFamily="18" charset="0"/>
              <a:cs typeface="Times New Roman" panose="02020603050405020304" pitchFamily="18" charset="0"/>
            </a:endParaRPr>
          </a:p>
          <a:p>
            <a:pPr marL="0" indent="0" algn="just">
              <a:buNone/>
            </a:pPr>
            <a:endParaRPr lang="tr-TR" sz="1800" b="1" i="1" dirty="0">
              <a:solidFill>
                <a:srgbClr val="000000"/>
              </a:solidFill>
              <a:latin typeface="Times New Roman" panose="02020603050405020304" pitchFamily="18" charset="0"/>
              <a:cs typeface="Times New Roman" panose="02020603050405020304" pitchFamily="18" charset="0"/>
            </a:endParaRPr>
          </a:p>
          <a:p>
            <a:pPr marL="0" indent="0" algn="just">
              <a:buNone/>
            </a:pPr>
            <a:endParaRPr lang="tr-TR" sz="1800" b="1" i="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7656359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74E6F0-5F1F-00CE-8629-D4CBF2B9D34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0603BE5-1126-C9E5-F431-9658026650D7}"/>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Davanın Açılması</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9D2C99AD-7B61-EEEC-B748-9CB42D5B10AC}"/>
              </a:ext>
            </a:extLst>
          </p:cNvPr>
          <p:cNvSpPr>
            <a:spLocks noGrp="1"/>
          </p:cNvSpPr>
          <p:nvPr>
            <p:ph idx="1"/>
          </p:nvPr>
        </p:nvSpPr>
        <p:spPr>
          <a:xfrm>
            <a:off x="350729" y="889348"/>
            <a:ext cx="8336071" cy="5681657"/>
          </a:xfrm>
        </p:spPr>
        <p:txBody>
          <a:bodyPr>
            <a:noAutofit/>
          </a:bodyPr>
          <a:lstStyle/>
          <a:p>
            <a:pPr marL="0" indent="0" algn="just">
              <a:buNone/>
            </a:pPr>
            <a:r>
              <a:rPr lang="tr-TR" sz="1800" b="1" dirty="0">
                <a:latin typeface="Times New Roman" panose="02020603050405020304" pitchFamily="18" charset="0"/>
                <a:cs typeface="Times New Roman" panose="02020603050405020304" pitchFamily="18" charset="0"/>
              </a:rPr>
              <a:t>Dava dilekçesinin mahkemeye verilmesi ve davanın açılması zamanı</a:t>
            </a: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MÖHUK m. 48– (1) Türk mahkemesinde dava açan, davaya katılan veya icra takibinde bulunan </a:t>
            </a:r>
            <a:r>
              <a:rPr lang="tr-TR" sz="1800" b="1" dirty="0">
                <a:latin typeface="Times New Roman" panose="02020603050405020304" pitchFamily="18" charset="0"/>
                <a:cs typeface="Times New Roman" panose="02020603050405020304" pitchFamily="18" charset="0"/>
              </a:rPr>
              <a:t>yabancı gerçek ve tüzel kişiler, </a:t>
            </a:r>
            <a:r>
              <a:rPr lang="tr-TR" sz="1800" dirty="0">
                <a:latin typeface="Times New Roman" panose="02020603050405020304" pitchFamily="18" charset="0"/>
                <a:cs typeface="Times New Roman" panose="02020603050405020304" pitchFamily="18" charset="0"/>
              </a:rPr>
              <a:t>yargılama ve takip giderleriyle karşı tarafın zarar ve ziyanını karşılamak üzere mahkemenin belirleyeceği teminatı göstermek zorundadır.</a:t>
            </a:r>
          </a:p>
          <a:p>
            <a:pPr marL="0" indent="0" algn="just">
              <a:buNone/>
            </a:pPr>
            <a:r>
              <a:rPr lang="tr-TR" sz="1800" dirty="0">
                <a:latin typeface="Times New Roman" panose="02020603050405020304" pitchFamily="18" charset="0"/>
                <a:cs typeface="Times New Roman" panose="02020603050405020304" pitchFamily="18" charset="0"/>
              </a:rPr>
              <a:t>(2) Mahkeme, dava açanı, davaya katılanı veya icra takibi yapanı </a:t>
            </a:r>
            <a:r>
              <a:rPr lang="tr-TR" sz="1800" b="1" dirty="0">
                <a:latin typeface="Times New Roman" panose="02020603050405020304" pitchFamily="18" charset="0"/>
                <a:cs typeface="Times New Roman" panose="02020603050405020304" pitchFamily="18" charset="0"/>
              </a:rPr>
              <a:t>karşılıklılık esasına göre teminattan muaf tutar.</a:t>
            </a:r>
          </a:p>
          <a:p>
            <a:endParaRPr lang="tr-TR" sz="1800" dirty="0">
              <a:latin typeface="Times New Roman" panose="02020603050405020304" pitchFamily="18" charset="0"/>
              <a:cs typeface="Times New Roman" panose="02020603050405020304" pitchFamily="18" charset="0"/>
            </a:endParaRPr>
          </a:p>
          <a:p>
            <a:endParaRPr lang="tr-TR" sz="1800" dirty="0">
              <a:latin typeface="Times New Roman" panose="02020603050405020304" pitchFamily="18" charset="0"/>
              <a:cs typeface="Times New Roman" panose="02020603050405020304" pitchFamily="18" charset="0"/>
            </a:endParaRPr>
          </a:p>
          <a:p>
            <a:endParaRPr lang="tr-TR" sz="1800" dirty="0">
              <a:latin typeface="Times New Roman" panose="02020603050405020304" pitchFamily="18" charset="0"/>
              <a:cs typeface="Times New Roman" panose="02020603050405020304" pitchFamily="18" charset="0"/>
            </a:endParaRPr>
          </a:p>
          <a:p>
            <a:endParaRPr lang="tr-TR" sz="1800" dirty="0">
              <a:latin typeface="Times New Roman" panose="02020603050405020304" pitchFamily="18" charset="0"/>
              <a:cs typeface="Times New Roman" panose="02020603050405020304" pitchFamily="18" charset="0"/>
            </a:endParaRPr>
          </a:p>
          <a:p>
            <a:endParaRPr lang="tr-TR" sz="1800" dirty="0">
              <a:latin typeface="Times New Roman" panose="02020603050405020304" pitchFamily="18" charset="0"/>
              <a:cs typeface="Times New Roman" panose="02020603050405020304" pitchFamily="18" charset="0"/>
            </a:endParaRPr>
          </a:p>
          <a:p>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algn="just"/>
            <a:endParaRPr lang="tr-TR" sz="1800" dirty="0">
              <a:solidFill>
                <a:srgbClr val="000000"/>
              </a:solidFill>
              <a:effectLst/>
              <a:latin typeface="Times New Roman" panose="02020603050405020304" pitchFamily="18" charset="0"/>
              <a:cs typeface="Times New Roman" panose="02020603050405020304" pitchFamily="18" charset="0"/>
            </a:endParaRPr>
          </a:p>
          <a:p>
            <a:pPr algn="just"/>
            <a:endParaRPr lang="tr-TR" sz="1800" dirty="0">
              <a:solidFill>
                <a:srgbClr val="000000"/>
              </a:solidFill>
              <a:effectLst/>
              <a:latin typeface="Times New Roman" panose="02020603050405020304" pitchFamily="18" charset="0"/>
              <a:cs typeface="Times New Roman" panose="02020603050405020304" pitchFamily="18" charset="0"/>
            </a:endParaRPr>
          </a:p>
          <a:p>
            <a:pPr marL="0" indent="0" algn="just">
              <a:buNone/>
            </a:pPr>
            <a:endParaRPr lang="tr-TR" sz="1800" dirty="0">
              <a:solidFill>
                <a:srgbClr val="000000"/>
              </a:solidFill>
              <a:effectLst/>
              <a:latin typeface="Times New Roman" panose="02020603050405020304" pitchFamily="18" charset="0"/>
              <a:cs typeface="Times New Roman" panose="02020603050405020304" pitchFamily="18" charset="0"/>
            </a:endParaRPr>
          </a:p>
          <a:p>
            <a:pPr marL="0" indent="0" algn="just">
              <a:buNone/>
            </a:pPr>
            <a:endParaRPr lang="tr-TR" sz="1800" b="1" i="1" dirty="0">
              <a:solidFill>
                <a:srgbClr val="000000"/>
              </a:solidFill>
              <a:latin typeface="Times New Roman" panose="02020603050405020304" pitchFamily="18" charset="0"/>
              <a:cs typeface="Times New Roman" panose="02020603050405020304" pitchFamily="18" charset="0"/>
            </a:endParaRPr>
          </a:p>
          <a:p>
            <a:pPr marL="0" indent="0" algn="just">
              <a:buNone/>
            </a:pPr>
            <a:endParaRPr lang="tr-TR" sz="1800" b="1" i="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42114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D3E4F4-1A87-43A9-E55B-353FC1A310A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BD1926A-CAD1-83FF-9FD6-B1A3CA203907}"/>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Davanın Açılması</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B49B22F0-D991-3A5B-7F41-7C4656BCB980}"/>
              </a:ext>
            </a:extLst>
          </p:cNvPr>
          <p:cNvSpPr>
            <a:spLocks noGrp="1"/>
          </p:cNvSpPr>
          <p:nvPr>
            <p:ph idx="1"/>
          </p:nvPr>
        </p:nvSpPr>
        <p:spPr>
          <a:xfrm>
            <a:off x="350729" y="889348"/>
            <a:ext cx="8336071" cy="5681657"/>
          </a:xfrm>
        </p:spPr>
        <p:txBody>
          <a:bodyPr>
            <a:noAutofit/>
          </a:bodyPr>
          <a:lstStyle/>
          <a:p>
            <a:pPr marL="0" indent="0" algn="just">
              <a:buNone/>
            </a:pPr>
            <a:r>
              <a:rPr lang="tr-TR" sz="1800" b="1" dirty="0">
                <a:latin typeface="Times New Roman" panose="02020603050405020304" pitchFamily="18" charset="0"/>
                <a:cs typeface="Times New Roman" panose="02020603050405020304" pitchFamily="18" charset="0"/>
              </a:rPr>
              <a:t>Dava dilekçesinin mahkemeye verilmesi ve davanın açılması zamanı</a:t>
            </a: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buNone/>
            </a:pPr>
            <a:r>
              <a:rPr lang="tr-TR" sz="1800" dirty="0">
                <a:latin typeface="Times New Roman" panose="02020603050405020304" pitchFamily="18" charset="0"/>
                <a:cs typeface="Times New Roman" panose="02020603050405020304" pitchFamily="18" charset="0"/>
              </a:rPr>
              <a:t>Bir davada verilecek teminatın tutarını ve şeklini hakim serbestçe tayin eder. Taraflar teminatın şeklini sözleşmeyle kararlaştırabilir (m. 87/2).</a:t>
            </a:r>
          </a:p>
          <a:p>
            <a:pPr marL="0" indent="0">
              <a:buNone/>
            </a:pPr>
            <a:endParaRPr lang="tr-TR" sz="1800" dirty="0">
              <a:latin typeface="Times New Roman" panose="02020603050405020304" pitchFamily="18" charset="0"/>
              <a:cs typeface="Times New Roman" panose="02020603050405020304" pitchFamily="18" charset="0"/>
            </a:endParaRPr>
          </a:p>
          <a:p>
            <a:pPr marL="0" indent="0">
              <a:buNone/>
            </a:pPr>
            <a:r>
              <a:rPr lang="tr-TR" sz="1800" dirty="0">
                <a:latin typeface="Times New Roman" panose="02020603050405020304" pitchFamily="18" charset="0"/>
                <a:cs typeface="Times New Roman" panose="02020603050405020304" pitchFamily="18" charset="0"/>
              </a:rPr>
              <a:t>Teminat Gösterilmesinden muaf olan haller: </a:t>
            </a:r>
          </a:p>
          <a:p>
            <a:pPr marL="0" indent="0">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Davacı adli yardımdan yararlanmaktaysa, davacının istenen teminatı karşılamaya yeter yurt içinde taşınmazının bulunması veya ayni teminatla güvence altına alınmış alacağının bulunması, dava sırf küçüğün menfaatlerini korumaya yönelikse, ilama bağlı alacak için ilamlı icra takibi yapılmış olması.</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buNone/>
            </a:pPr>
            <a:r>
              <a:rPr lang="tr-TR" sz="1800" dirty="0">
                <a:latin typeface="Times New Roman" panose="02020603050405020304" pitchFamily="18" charset="0"/>
                <a:cs typeface="Times New Roman" panose="02020603050405020304" pitchFamily="18" charset="0"/>
              </a:rPr>
              <a:t>Madde tahdidi olarak değerlendirilmemelidir. </a:t>
            </a:r>
          </a:p>
          <a:p>
            <a:pPr marL="0" indent="0" algn="just">
              <a:buNone/>
            </a:pPr>
            <a:endParaRPr lang="tr-TR" sz="1800" dirty="0">
              <a:latin typeface="Times New Roman" panose="02020603050405020304" pitchFamily="18" charset="0"/>
              <a:cs typeface="Times New Roman" panose="02020603050405020304" pitchFamily="18" charset="0"/>
            </a:endParaRPr>
          </a:p>
          <a:p>
            <a:endParaRPr lang="tr-TR" sz="1800" dirty="0">
              <a:latin typeface="Times New Roman" panose="02020603050405020304" pitchFamily="18" charset="0"/>
              <a:cs typeface="Times New Roman" panose="02020603050405020304" pitchFamily="18" charset="0"/>
            </a:endParaRPr>
          </a:p>
          <a:p>
            <a:endParaRPr lang="tr-TR" sz="1800" dirty="0">
              <a:latin typeface="Times New Roman" panose="02020603050405020304" pitchFamily="18" charset="0"/>
              <a:cs typeface="Times New Roman" panose="02020603050405020304" pitchFamily="18" charset="0"/>
            </a:endParaRPr>
          </a:p>
          <a:p>
            <a:endParaRPr lang="tr-TR" sz="1800" dirty="0">
              <a:latin typeface="Times New Roman" panose="02020603050405020304" pitchFamily="18" charset="0"/>
              <a:cs typeface="Times New Roman" panose="02020603050405020304" pitchFamily="18" charset="0"/>
            </a:endParaRPr>
          </a:p>
          <a:p>
            <a:endParaRPr lang="tr-TR" sz="1800" dirty="0">
              <a:latin typeface="Times New Roman" panose="02020603050405020304" pitchFamily="18" charset="0"/>
              <a:cs typeface="Times New Roman" panose="02020603050405020304" pitchFamily="18" charset="0"/>
            </a:endParaRPr>
          </a:p>
          <a:p>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algn="just"/>
            <a:endParaRPr lang="tr-TR" sz="1800" dirty="0">
              <a:solidFill>
                <a:srgbClr val="000000"/>
              </a:solidFill>
              <a:effectLst/>
              <a:latin typeface="Times New Roman" panose="02020603050405020304" pitchFamily="18" charset="0"/>
              <a:cs typeface="Times New Roman" panose="02020603050405020304" pitchFamily="18" charset="0"/>
            </a:endParaRPr>
          </a:p>
          <a:p>
            <a:pPr algn="just"/>
            <a:endParaRPr lang="tr-TR" sz="1800" dirty="0">
              <a:solidFill>
                <a:srgbClr val="000000"/>
              </a:solidFill>
              <a:effectLst/>
              <a:latin typeface="Times New Roman" panose="02020603050405020304" pitchFamily="18" charset="0"/>
              <a:cs typeface="Times New Roman" panose="02020603050405020304" pitchFamily="18" charset="0"/>
            </a:endParaRPr>
          </a:p>
          <a:p>
            <a:pPr marL="0" indent="0" algn="just">
              <a:buNone/>
            </a:pPr>
            <a:endParaRPr lang="tr-TR" sz="1800" dirty="0">
              <a:solidFill>
                <a:srgbClr val="000000"/>
              </a:solidFill>
              <a:effectLst/>
              <a:latin typeface="Times New Roman" panose="02020603050405020304" pitchFamily="18" charset="0"/>
              <a:cs typeface="Times New Roman" panose="02020603050405020304" pitchFamily="18" charset="0"/>
            </a:endParaRPr>
          </a:p>
          <a:p>
            <a:pPr marL="0" indent="0" algn="just">
              <a:buNone/>
            </a:pPr>
            <a:endParaRPr lang="tr-TR" sz="1800" b="1" i="1" dirty="0">
              <a:solidFill>
                <a:srgbClr val="000000"/>
              </a:solidFill>
              <a:latin typeface="Times New Roman" panose="02020603050405020304" pitchFamily="18" charset="0"/>
              <a:cs typeface="Times New Roman" panose="02020603050405020304" pitchFamily="18" charset="0"/>
            </a:endParaRPr>
          </a:p>
          <a:p>
            <a:pPr marL="0" indent="0" algn="just">
              <a:buNone/>
            </a:pPr>
            <a:endParaRPr lang="tr-TR" sz="1800" b="1" i="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791720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C8169E-2951-08C5-4F7C-486E811CF038}"/>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24910A9-1555-AAB5-CF48-EBA820DEA801}"/>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Davanın Açılması</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34BB8AF5-1D42-2851-F240-D4E787B59DD0}"/>
              </a:ext>
            </a:extLst>
          </p:cNvPr>
          <p:cNvSpPr>
            <a:spLocks noGrp="1"/>
          </p:cNvSpPr>
          <p:nvPr>
            <p:ph idx="1"/>
          </p:nvPr>
        </p:nvSpPr>
        <p:spPr>
          <a:xfrm>
            <a:off x="350729" y="889348"/>
            <a:ext cx="8336071" cy="5681657"/>
          </a:xfrm>
        </p:spPr>
        <p:txBody>
          <a:bodyPr>
            <a:noAutofit/>
          </a:bodyPr>
          <a:lstStyle/>
          <a:p>
            <a:pPr marL="0" indent="0" algn="just">
              <a:buNone/>
            </a:pPr>
            <a:r>
              <a:rPr lang="tr-TR" sz="1800" b="1" dirty="0">
                <a:latin typeface="Times New Roman" panose="02020603050405020304" pitchFamily="18" charset="0"/>
                <a:cs typeface="Times New Roman" panose="02020603050405020304" pitchFamily="18" charset="0"/>
              </a:rPr>
              <a:t>Dava dilekçesinin mahkemeye verilmesi ve davanın açılması zamanı</a:t>
            </a: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buNone/>
            </a:pPr>
            <a:r>
              <a:rPr lang="tr-TR" sz="1800" dirty="0">
                <a:latin typeface="Times New Roman" panose="02020603050405020304" pitchFamily="18" charset="0"/>
                <a:cs typeface="Times New Roman" panose="02020603050405020304" pitchFamily="18" charset="0"/>
              </a:rPr>
              <a:t>Dava dilekçesine eklenmesi gereken belgeler:</a:t>
            </a:r>
          </a:p>
          <a:p>
            <a:pPr marL="0" indent="0">
              <a:buNone/>
            </a:pPr>
            <a:endParaRPr lang="tr-TR" sz="1800" dirty="0">
              <a:latin typeface="Times New Roman" panose="02020603050405020304" pitchFamily="18" charset="0"/>
              <a:cs typeface="Times New Roman" panose="02020603050405020304" pitchFamily="18" charset="0"/>
            </a:endParaRPr>
          </a:p>
          <a:p>
            <a:pPr marL="0" indent="0">
              <a:buNone/>
            </a:pPr>
            <a:r>
              <a:rPr lang="tr-TR" sz="1800" dirty="0">
                <a:latin typeface="Times New Roman" panose="02020603050405020304" pitchFamily="18" charset="0"/>
                <a:cs typeface="Times New Roman" panose="02020603050405020304" pitchFamily="18" charset="0"/>
              </a:rPr>
              <a:t>Kanuni temsilciler izin belgelerini, tüzel kişilerin organları temsil belgelerini (HMK m. 54)</a:t>
            </a:r>
          </a:p>
          <a:p>
            <a:pPr marL="0" indent="0">
              <a:buNone/>
            </a:pPr>
            <a:endParaRPr lang="tr-TR" sz="1800" dirty="0">
              <a:latin typeface="Times New Roman" panose="02020603050405020304" pitchFamily="18" charset="0"/>
              <a:cs typeface="Times New Roman" panose="02020603050405020304" pitchFamily="18" charset="0"/>
            </a:endParaRPr>
          </a:p>
          <a:p>
            <a:pPr marL="0" indent="0">
              <a:buNone/>
            </a:pPr>
            <a:r>
              <a:rPr lang="tr-TR" sz="1800" dirty="0">
                <a:latin typeface="Times New Roman" panose="02020603050405020304" pitchFamily="18" charset="0"/>
                <a:cs typeface="Times New Roman" panose="02020603050405020304" pitchFamily="18" charset="0"/>
              </a:rPr>
              <a:t>Avukat (iradi temsilci) düzenleme veya onaylama şeklinde düzenlenen vekaletnamesinin aslını veya kendisi tarafından onaylanmış aslına uygun örneğini (HMK m. 76)</a:t>
            </a:r>
          </a:p>
          <a:p>
            <a:pPr marL="0" indent="0">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Dava dilekçesinde gösterilen ve davacının elinde bulunan belgelerin asıllarıyla birlikte harç ve vergiye tâbi olmaksızın davalı sayısından bir fazla düzenlenmiş örneklerinin veya sadece örneklerinin dilekçeye eklenerek, mahkemeye verilmesi ve başka yerlerden getirtilecek belge ve dosyalar için de bunların bulunabilmesini sağlayıcı açıklamanın dilekçede yer alması zorunludur (HMK m. 121).</a:t>
            </a:r>
          </a:p>
          <a:p>
            <a:pPr marL="0" indent="0">
              <a:buNone/>
            </a:pPr>
            <a:endParaRPr lang="tr-TR" sz="1800" dirty="0">
              <a:latin typeface="Times New Roman" panose="02020603050405020304" pitchFamily="18" charset="0"/>
              <a:cs typeface="Times New Roman" panose="02020603050405020304" pitchFamily="18" charset="0"/>
            </a:endParaRPr>
          </a:p>
          <a:p>
            <a:pPr marL="0" indent="0">
              <a:buNone/>
            </a:pPr>
            <a:endParaRPr lang="tr-TR" sz="1800" dirty="0">
              <a:latin typeface="Times New Roman" panose="02020603050405020304" pitchFamily="18" charset="0"/>
              <a:cs typeface="Times New Roman" panose="02020603050405020304" pitchFamily="18" charset="0"/>
            </a:endParaRPr>
          </a:p>
          <a:p>
            <a:endParaRPr lang="tr-TR" sz="1800" dirty="0">
              <a:latin typeface="Times New Roman" panose="02020603050405020304" pitchFamily="18" charset="0"/>
              <a:cs typeface="Times New Roman" panose="02020603050405020304" pitchFamily="18" charset="0"/>
            </a:endParaRPr>
          </a:p>
          <a:p>
            <a:endParaRPr lang="tr-TR" sz="1800" dirty="0">
              <a:latin typeface="Times New Roman" panose="02020603050405020304" pitchFamily="18" charset="0"/>
              <a:cs typeface="Times New Roman" panose="02020603050405020304" pitchFamily="18" charset="0"/>
            </a:endParaRPr>
          </a:p>
          <a:p>
            <a:endParaRPr lang="tr-TR" sz="1800" dirty="0">
              <a:latin typeface="Times New Roman" panose="02020603050405020304" pitchFamily="18" charset="0"/>
              <a:cs typeface="Times New Roman" panose="02020603050405020304" pitchFamily="18" charset="0"/>
            </a:endParaRPr>
          </a:p>
          <a:p>
            <a:endParaRPr lang="tr-TR" sz="1800" dirty="0">
              <a:latin typeface="Times New Roman" panose="02020603050405020304" pitchFamily="18" charset="0"/>
              <a:cs typeface="Times New Roman" panose="02020603050405020304" pitchFamily="18" charset="0"/>
            </a:endParaRPr>
          </a:p>
          <a:p>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algn="just"/>
            <a:endParaRPr lang="tr-TR" sz="1800" dirty="0">
              <a:solidFill>
                <a:srgbClr val="000000"/>
              </a:solidFill>
              <a:effectLst/>
              <a:latin typeface="Times New Roman" panose="02020603050405020304" pitchFamily="18" charset="0"/>
              <a:cs typeface="Times New Roman" panose="02020603050405020304" pitchFamily="18" charset="0"/>
            </a:endParaRPr>
          </a:p>
          <a:p>
            <a:pPr algn="just"/>
            <a:endParaRPr lang="tr-TR" sz="1800" dirty="0">
              <a:solidFill>
                <a:srgbClr val="000000"/>
              </a:solidFill>
              <a:effectLst/>
              <a:latin typeface="Times New Roman" panose="02020603050405020304" pitchFamily="18" charset="0"/>
              <a:cs typeface="Times New Roman" panose="02020603050405020304" pitchFamily="18" charset="0"/>
            </a:endParaRPr>
          </a:p>
          <a:p>
            <a:pPr marL="0" indent="0" algn="just">
              <a:buNone/>
            </a:pPr>
            <a:endParaRPr lang="tr-TR" sz="1800" dirty="0">
              <a:solidFill>
                <a:srgbClr val="000000"/>
              </a:solidFill>
              <a:effectLst/>
              <a:latin typeface="Times New Roman" panose="02020603050405020304" pitchFamily="18" charset="0"/>
              <a:cs typeface="Times New Roman" panose="02020603050405020304" pitchFamily="18" charset="0"/>
            </a:endParaRPr>
          </a:p>
          <a:p>
            <a:pPr marL="0" indent="0" algn="just">
              <a:buNone/>
            </a:pPr>
            <a:endParaRPr lang="tr-TR" sz="1800" b="1" i="1" dirty="0">
              <a:solidFill>
                <a:srgbClr val="000000"/>
              </a:solidFill>
              <a:latin typeface="Times New Roman" panose="02020603050405020304" pitchFamily="18" charset="0"/>
              <a:cs typeface="Times New Roman" panose="02020603050405020304" pitchFamily="18" charset="0"/>
            </a:endParaRPr>
          </a:p>
          <a:p>
            <a:pPr marL="0" indent="0" algn="just">
              <a:buNone/>
            </a:pPr>
            <a:endParaRPr lang="tr-TR" sz="1800" b="1" i="1" dirty="0">
              <a:solidFill>
                <a:srgbClr val="00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375342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B9A0852-E7BD-BDB2-9BB4-F4CAA05512DE}"/>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04328DA0-A3A1-370D-5E0D-40A11D92CE16}"/>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Davanın Açılması</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BF0B508E-D975-0482-EE22-BCEC0A7DA715}"/>
              </a:ext>
            </a:extLst>
          </p:cNvPr>
          <p:cNvSpPr>
            <a:spLocks noGrp="1"/>
          </p:cNvSpPr>
          <p:nvPr>
            <p:ph idx="1"/>
          </p:nvPr>
        </p:nvSpPr>
        <p:spPr>
          <a:xfrm>
            <a:off x="338203" y="889348"/>
            <a:ext cx="8348597" cy="5968652"/>
          </a:xfrm>
        </p:spPr>
        <p:txBody>
          <a:bodyPr>
            <a:noAutofit/>
          </a:bodyPr>
          <a:lstStyle/>
          <a:p>
            <a:pPr marL="0" indent="0" algn="just">
              <a:buNone/>
            </a:pPr>
            <a:r>
              <a:rPr lang="tr-TR" sz="1800" b="1" dirty="0">
                <a:latin typeface="Times New Roman" panose="02020603050405020304" pitchFamily="18" charset="0"/>
                <a:cs typeface="Times New Roman" panose="02020603050405020304" pitchFamily="18" charset="0"/>
              </a:rPr>
              <a:t>Dava dilekçesinin mahkemeye verilmesi ve davanın açılması zamanı</a:t>
            </a:r>
          </a:p>
          <a:p>
            <a:pPr marL="0" lvl="0" indent="0" defTabSz="914400" eaLnBrk="0" fontAlgn="base" hangingPunct="0">
              <a:spcBef>
                <a:spcPct val="0"/>
              </a:spcBef>
              <a:spcAft>
                <a:spcPct val="0"/>
              </a:spcAft>
              <a:buNone/>
            </a:pPr>
            <a:endParaRPr lang="tr-TR" altLang="tr-TR" sz="1800" b="1" dirty="0">
              <a:solidFill>
                <a:srgbClr val="000000"/>
              </a:solidFill>
              <a:latin typeface="Times New Roman" panose="02020603050405020304" pitchFamily="18" charset="0"/>
            </a:endParaRPr>
          </a:p>
          <a:p>
            <a:pPr marL="0" lvl="0" indent="0" algn="just" defTabSz="914400" eaLnBrk="0" fontAlgn="base" hangingPunct="0">
              <a:spcBef>
                <a:spcPct val="0"/>
              </a:spcBef>
              <a:spcAft>
                <a:spcPct val="0"/>
              </a:spcAft>
              <a:buNone/>
            </a:pPr>
            <a:r>
              <a:rPr lang="tr-TR" altLang="tr-TR" sz="1800" b="1" dirty="0">
                <a:solidFill>
                  <a:srgbClr val="000000"/>
                </a:solidFill>
                <a:latin typeface="Times New Roman" panose="02020603050405020304" pitchFamily="18" charset="0"/>
                <a:cs typeface="Times New Roman" panose="02020603050405020304" pitchFamily="18" charset="0"/>
              </a:rPr>
              <a:t>Bölge Adliye Ve Adlî Yargı İlk Derece Mahkemeleri İle Cumhuriyet Başsavcılıkları İdarî Ve Yazı İşleri Hizmetlerinin Yürütülmesine Dair Yönetmelik m.197:</a:t>
            </a:r>
          </a:p>
          <a:p>
            <a:pPr marL="0" lvl="0" indent="0" algn="just" defTabSz="914400" eaLnBrk="0" fontAlgn="base" hangingPunct="0">
              <a:spcBef>
                <a:spcPct val="0"/>
              </a:spcBef>
              <a:spcAft>
                <a:spcPct val="0"/>
              </a:spcAft>
              <a:buNone/>
            </a:pPr>
            <a:r>
              <a:rPr lang="tr-TR" altLang="tr-TR" sz="1800" b="1" dirty="0">
                <a:solidFill>
                  <a:srgbClr val="000000"/>
                </a:solidFill>
                <a:latin typeface="Times New Roman" panose="02020603050405020304" pitchFamily="18" charset="0"/>
                <a:cs typeface="Times New Roman" panose="02020603050405020304" pitchFamily="18" charset="0"/>
              </a:rPr>
              <a:t>Davanın açılması</a:t>
            </a:r>
            <a:endParaRPr lang="tr-TR" altLang="tr-TR" sz="1800" dirty="0">
              <a:latin typeface="Times New Roman" panose="02020603050405020304" pitchFamily="18" charset="0"/>
              <a:cs typeface="Times New Roman" panose="02020603050405020304" pitchFamily="18" charset="0"/>
            </a:endParaRPr>
          </a:p>
          <a:p>
            <a:pPr marL="0" lvl="0" indent="358775" algn="just" defTabSz="914400" eaLnBrk="0" fontAlgn="base" hangingPunct="0">
              <a:spcBef>
                <a:spcPct val="0"/>
              </a:spcBef>
              <a:spcAft>
                <a:spcPct val="0"/>
              </a:spcAft>
              <a:buNone/>
            </a:pPr>
            <a:r>
              <a:rPr lang="tr-TR" altLang="tr-TR" sz="1600" b="1" dirty="0">
                <a:solidFill>
                  <a:srgbClr val="000000"/>
                </a:solidFill>
                <a:latin typeface="Times New Roman" panose="02020603050405020304" pitchFamily="18" charset="0"/>
                <a:cs typeface="Times New Roman" panose="02020603050405020304" pitchFamily="18" charset="0"/>
              </a:rPr>
              <a:t>MADDE 197 ‒ </a:t>
            </a:r>
            <a:r>
              <a:rPr lang="tr-TR" altLang="tr-TR" sz="1600" dirty="0">
                <a:solidFill>
                  <a:srgbClr val="000000"/>
                </a:solidFill>
                <a:latin typeface="Times New Roman" panose="02020603050405020304" pitchFamily="18" charset="0"/>
                <a:cs typeface="Times New Roman" panose="02020603050405020304" pitchFamily="18" charset="0"/>
              </a:rPr>
              <a:t>(1) Dava dilekçesi, tevzi bürosu, ön büro veya tevzi işiyle görevlendirilen yazı işleri personeline teslim edilir.</a:t>
            </a:r>
            <a:endParaRPr lang="tr-TR" altLang="tr-TR" sz="1600" dirty="0">
              <a:latin typeface="Times New Roman" panose="02020603050405020304" pitchFamily="18" charset="0"/>
              <a:cs typeface="Times New Roman" panose="02020603050405020304" pitchFamily="18" charset="0"/>
            </a:endParaRPr>
          </a:p>
          <a:p>
            <a:pPr marL="0" lvl="0" indent="358775" algn="just" defTabSz="914400" eaLnBrk="0" fontAlgn="base" hangingPunct="0">
              <a:spcBef>
                <a:spcPct val="0"/>
              </a:spcBef>
              <a:spcAft>
                <a:spcPct val="0"/>
              </a:spcAft>
              <a:buNone/>
            </a:pPr>
            <a:r>
              <a:rPr lang="tr-TR" altLang="tr-TR" sz="1600" dirty="0">
                <a:solidFill>
                  <a:srgbClr val="000000"/>
                </a:solidFill>
                <a:latin typeface="Times New Roman" panose="02020603050405020304" pitchFamily="18" charset="0"/>
                <a:cs typeface="Times New Roman" panose="02020603050405020304" pitchFamily="18" charset="0"/>
              </a:rPr>
              <a:t>(2) Dava dilekçesi, dava harca tabi ise harç ve gider avansı, harca tabi değilse gider avansı tahsil edildikten sonra tevzi edilir ve tevzi formunun bir örneği başvuru sahibine verilir.</a:t>
            </a:r>
            <a:endParaRPr lang="tr-TR" altLang="tr-TR" sz="1600" dirty="0">
              <a:latin typeface="Times New Roman" panose="02020603050405020304" pitchFamily="18" charset="0"/>
              <a:cs typeface="Times New Roman" panose="02020603050405020304" pitchFamily="18" charset="0"/>
            </a:endParaRPr>
          </a:p>
          <a:p>
            <a:pPr marL="0" lvl="0" indent="358775" algn="just" defTabSz="914400" eaLnBrk="0" fontAlgn="base" hangingPunct="0">
              <a:spcBef>
                <a:spcPct val="0"/>
              </a:spcBef>
              <a:spcAft>
                <a:spcPct val="0"/>
              </a:spcAft>
              <a:buNone/>
            </a:pPr>
            <a:r>
              <a:rPr lang="tr-TR" altLang="tr-TR" sz="1600" dirty="0">
                <a:solidFill>
                  <a:srgbClr val="000000"/>
                </a:solidFill>
                <a:latin typeface="Times New Roman" panose="02020603050405020304" pitchFamily="18" charset="0"/>
                <a:cs typeface="Times New Roman" panose="02020603050405020304" pitchFamily="18" charset="0"/>
              </a:rPr>
              <a:t>(3) Tevzi işlemi tamamlandığında, dosya hangi mahkemeye gönderilmiş ise o mahkemenin esas kaydından numara alır ve sistem tarafından aynı anda tevzi formu düzenlenir. </a:t>
            </a:r>
            <a:r>
              <a:rPr lang="tr-TR" altLang="tr-TR" sz="1600" b="1" u="sng" dirty="0">
                <a:solidFill>
                  <a:srgbClr val="000000"/>
                </a:solidFill>
                <a:latin typeface="Times New Roman" panose="02020603050405020304" pitchFamily="18" charset="0"/>
                <a:cs typeface="Times New Roman" panose="02020603050405020304" pitchFamily="18" charset="0"/>
              </a:rPr>
              <a:t>Tevzi formu, dava veya işlerin hangi mahkemeye gönderildiğini gösteren ve başvuru sahibine verilen alındı belgesidir. </a:t>
            </a:r>
            <a:r>
              <a:rPr lang="tr-TR" altLang="tr-TR" sz="1600" dirty="0">
                <a:solidFill>
                  <a:srgbClr val="000000"/>
                </a:solidFill>
                <a:latin typeface="Times New Roman" panose="02020603050405020304" pitchFamily="18" charset="0"/>
                <a:cs typeface="Times New Roman" panose="02020603050405020304" pitchFamily="18" charset="0"/>
              </a:rPr>
              <a:t>Tevzi formu, dağıtım yapılan mahkemenin adını, dosyanın esas numarası ile esas numarasının verildiği tarih ve saati, dosya türünü, tarafların ad ve soyadlarını, davanın konusunu ve varsa ilişkili dosya numarasını içerir.</a:t>
            </a:r>
            <a:endParaRPr lang="tr-TR" altLang="tr-TR" sz="1600" dirty="0">
              <a:latin typeface="Times New Roman" panose="02020603050405020304" pitchFamily="18" charset="0"/>
              <a:cs typeface="Times New Roman" panose="02020603050405020304" pitchFamily="18" charset="0"/>
            </a:endParaRPr>
          </a:p>
          <a:p>
            <a:pPr marL="0" lvl="0" indent="358775" algn="just" defTabSz="914400" eaLnBrk="0" fontAlgn="base" hangingPunct="0">
              <a:spcBef>
                <a:spcPct val="0"/>
              </a:spcBef>
              <a:spcAft>
                <a:spcPct val="0"/>
              </a:spcAft>
              <a:buNone/>
            </a:pPr>
            <a:r>
              <a:rPr lang="tr-TR" altLang="tr-TR" sz="1600" dirty="0">
                <a:solidFill>
                  <a:srgbClr val="000000"/>
                </a:solidFill>
                <a:latin typeface="Times New Roman" panose="02020603050405020304" pitchFamily="18" charset="0"/>
                <a:cs typeface="Times New Roman" panose="02020603050405020304" pitchFamily="18" charset="0"/>
              </a:rPr>
              <a:t>(4) Başka yer tevzi bürosundan açılan davalarda da yukarıdaki fıkralar uygulanır. Başka yer tevzi bürosu, ilgili mahkemeye doğrudan tevzi yapar ve teslim aldığı evrakı elektronik ortama aktarır, fizikî evrakı da gecikmeksizin ilgili mahkemeye gönderir. Posta ve havale masrafı düşüldükten sonra, gider avansından kalan miktar ilgili mahkemenin hesabına aktarılır.</a:t>
            </a:r>
            <a:endParaRPr lang="tr-TR" altLang="tr-TR" sz="1600" dirty="0">
              <a:latin typeface="Times New Roman" panose="02020603050405020304" pitchFamily="18" charset="0"/>
              <a:cs typeface="Times New Roman" panose="02020603050405020304" pitchFamily="18" charset="0"/>
            </a:endParaRPr>
          </a:p>
          <a:p>
            <a:endParaRPr lang="tr-TR" sz="1800" dirty="0">
              <a:latin typeface="Times New Roman" panose="02020603050405020304" pitchFamily="18" charset="0"/>
              <a:cs typeface="Times New Roman" panose="02020603050405020304" pitchFamily="18" charset="0"/>
            </a:endParaRPr>
          </a:p>
          <a:p>
            <a:endParaRPr lang="tr-TR" sz="1800" dirty="0">
              <a:latin typeface="Times New Roman" panose="02020603050405020304" pitchFamily="18" charset="0"/>
              <a:cs typeface="Times New Roman" panose="02020603050405020304" pitchFamily="18" charset="0"/>
            </a:endParaRPr>
          </a:p>
          <a:p>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algn="just"/>
            <a:endParaRPr lang="tr-TR" sz="1800" dirty="0">
              <a:solidFill>
                <a:srgbClr val="000000"/>
              </a:solidFill>
              <a:effectLst/>
              <a:latin typeface="Times New Roman" panose="02020603050405020304" pitchFamily="18" charset="0"/>
              <a:cs typeface="Times New Roman" panose="02020603050405020304" pitchFamily="18" charset="0"/>
            </a:endParaRPr>
          </a:p>
          <a:p>
            <a:pPr algn="just"/>
            <a:endParaRPr lang="tr-TR" sz="1800" dirty="0">
              <a:solidFill>
                <a:srgbClr val="000000"/>
              </a:solidFill>
              <a:effectLst/>
              <a:latin typeface="Times New Roman" panose="02020603050405020304" pitchFamily="18" charset="0"/>
              <a:cs typeface="Times New Roman" panose="02020603050405020304" pitchFamily="18" charset="0"/>
            </a:endParaRPr>
          </a:p>
          <a:p>
            <a:pPr marL="0" indent="0" algn="just">
              <a:buNone/>
            </a:pPr>
            <a:endParaRPr lang="tr-TR" sz="1800" dirty="0">
              <a:solidFill>
                <a:srgbClr val="000000"/>
              </a:solidFill>
              <a:effectLst/>
              <a:latin typeface="Times New Roman" panose="02020603050405020304" pitchFamily="18" charset="0"/>
              <a:cs typeface="Times New Roman" panose="02020603050405020304" pitchFamily="18" charset="0"/>
            </a:endParaRPr>
          </a:p>
          <a:p>
            <a:pPr marL="0" indent="0" algn="just">
              <a:buNone/>
            </a:pPr>
            <a:endParaRPr lang="tr-TR" sz="1800" b="1" i="1" dirty="0">
              <a:solidFill>
                <a:srgbClr val="000000"/>
              </a:solidFill>
              <a:latin typeface="Times New Roman" panose="02020603050405020304" pitchFamily="18" charset="0"/>
              <a:cs typeface="Times New Roman" panose="02020603050405020304" pitchFamily="18" charset="0"/>
            </a:endParaRPr>
          </a:p>
          <a:p>
            <a:pPr marL="0" indent="0" algn="just">
              <a:buNone/>
            </a:pPr>
            <a:endParaRPr lang="tr-TR" sz="1800" b="1" i="1" dirty="0">
              <a:solidFill>
                <a:srgbClr val="000000"/>
              </a:solidFill>
              <a:latin typeface="Times New Roman" panose="02020603050405020304" pitchFamily="18" charset="0"/>
              <a:cs typeface="Times New Roman" panose="02020603050405020304" pitchFamily="18" charset="0"/>
            </a:endParaRPr>
          </a:p>
        </p:txBody>
      </p:sp>
      <p:sp>
        <p:nvSpPr>
          <p:cNvPr id="4" name="Rectangle 2">
            <a:extLst>
              <a:ext uri="{FF2B5EF4-FFF2-40B4-BE49-F238E27FC236}">
                <a16:creationId xmlns:a16="http://schemas.microsoft.com/office/drawing/2014/main" id="{4CB2FBCE-6A23-7996-6729-8BDCC8597C68}"/>
              </a:ext>
            </a:extLst>
          </p:cNvPr>
          <p:cNvSpPr>
            <a:spLocks noChangeArrowheads="1"/>
          </p:cNvSpPr>
          <p:nvPr/>
        </p:nvSpPr>
        <p:spPr bwMode="auto">
          <a:xfrm>
            <a:off x="4298527" y="43934"/>
            <a:ext cx="54694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just"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6" name="Rectangle 3">
            <a:extLst>
              <a:ext uri="{FF2B5EF4-FFF2-40B4-BE49-F238E27FC236}">
                <a16:creationId xmlns:a16="http://schemas.microsoft.com/office/drawing/2014/main" id="{AF495561-7F82-2E34-29AF-895C1D9E6895}"/>
              </a:ext>
            </a:extLst>
          </p:cNvPr>
          <p:cNvSpPr>
            <a:spLocks noChangeArrowheads="1"/>
          </p:cNvSpPr>
          <p:nvPr/>
        </p:nvSpPr>
        <p:spPr bwMode="auto">
          <a:xfrm>
            <a:off x="0" y="-945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7030495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F93758-A030-BAA3-317D-AA8C13715435}"/>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EC79863C-9154-9766-861C-C4576FB2EBB4}"/>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Davanın Açılması</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1993A4ED-85FC-E8DF-B5F1-29CFA9189619}"/>
              </a:ext>
            </a:extLst>
          </p:cNvPr>
          <p:cNvSpPr>
            <a:spLocks noGrp="1"/>
          </p:cNvSpPr>
          <p:nvPr>
            <p:ph idx="1"/>
          </p:nvPr>
        </p:nvSpPr>
        <p:spPr>
          <a:xfrm>
            <a:off x="338203" y="889348"/>
            <a:ext cx="8348597" cy="5924718"/>
          </a:xfrm>
        </p:spPr>
        <p:txBody>
          <a:bodyPr>
            <a:noAutofit/>
          </a:bodyPr>
          <a:lstStyle/>
          <a:p>
            <a:pPr marL="0" indent="0" algn="just">
              <a:buNone/>
            </a:pPr>
            <a:r>
              <a:rPr lang="tr-TR" sz="1800" b="1" dirty="0">
                <a:latin typeface="Times New Roman" panose="02020603050405020304" pitchFamily="18" charset="0"/>
                <a:cs typeface="Times New Roman" panose="02020603050405020304" pitchFamily="18" charset="0"/>
              </a:rPr>
              <a:t>Dava dilekçesinin mahkemeye verilmesi ve davanın açılması zamanı</a:t>
            </a:r>
          </a:p>
          <a:p>
            <a:pPr marL="0" lvl="0" indent="0" defTabSz="914400" eaLnBrk="0" fontAlgn="base" hangingPunct="0">
              <a:spcBef>
                <a:spcPct val="0"/>
              </a:spcBef>
              <a:spcAft>
                <a:spcPct val="0"/>
              </a:spcAft>
              <a:buNone/>
            </a:pPr>
            <a:endParaRPr lang="tr-TR" altLang="tr-TR" sz="1800" b="1" dirty="0">
              <a:solidFill>
                <a:srgbClr val="000000"/>
              </a:solidFill>
              <a:latin typeface="Times New Roman" panose="02020603050405020304" pitchFamily="18" charset="0"/>
            </a:endParaRPr>
          </a:p>
          <a:p>
            <a:pPr marL="0" lvl="0" indent="0" algn="just" defTabSz="914400" eaLnBrk="0" fontAlgn="base" hangingPunct="0">
              <a:spcBef>
                <a:spcPct val="0"/>
              </a:spcBef>
              <a:spcAft>
                <a:spcPct val="0"/>
              </a:spcAft>
              <a:buNone/>
            </a:pPr>
            <a:r>
              <a:rPr lang="tr-TR" altLang="tr-TR" sz="1800" b="1" dirty="0">
                <a:solidFill>
                  <a:srgbClr val="000000"/>
                </a:solidFill>
                <a:latin typeface="Times New Roman" panose="02020603050405020304" pitchFamily="18" charset="0"/>
                <a:cs typeface="Times New Roman" panose="02020603050405020304" pitchFamily="18" charset="0"/>
              </a:rPr>
              <a:t>Bölge Adliye Ve Adlî Yargı İlk Derece Mahkemeleri İle Cumhuriyet Başsavcılıkları İdarî Ve Yazı İşleri Hizmetlerinin Yürütülmesine Dair Yönetmelik m.197:</a:t>
            </a:r>
          </a:p>
          <a:p>
            <a:pPr marL="0" lvl="0" indent="0" algn="just" defTabSz="914400" eaLnBrk="0" fontAlgn="base" hangingPunct="0">
              <a:spcBef>
                <a:spcPct val="0"/>
              </a:spcBef>
              <a:spcAft>
                <a:spcPct val="0"/>
              </a:spcAft>
              <a:buNone/>
            </a:pPr>
            <a:r>
              <a:rPr lang="tr-TR" altLang="tr-TR" sz="1800" b="1" dirty="0">
                <a:solidFill>
                  <a:srgbClr val="000000"/>
                </a:solidFill>
                <a:latin typeface="Times New Roman" panose="02020603050405020304" pitchFamily="18" charset="0"/>
              </a:rPr>
              <a:t>Davanın açılması</a:t>
            </a:r>
            <a:endParaRPr lang="tr-TR" altLang="tr-TR" sz="1600" dirty="0"/>
          </a:p>
          <a:p>
            <a:pPr marL="0" lvl="0" indent="358775" algn="just" defTabSz="914400" eaLnBrk="0" fontAlgn="base" hangingPunct="0">
              <a:spcBef>
                <a:spcPct val="0"/>
              </a:spcBef>
              <a:spcAft>
                <a:spcPct val="0"/>
              </a:spcAft>
              <a:buNone/>
            </a:pPr>
            <a:r>
              <a:rPr lang="tr-TR" altLang="tr-TR" sz="1800" b="1" dirty="0">
                <a:solidFill>
                  <a:srgbClr val="000000"/>
                </a:solidFill>
                <a:latin typeface="Times New Roman" panose="02020603050405020304" pitchFamily="18" charset="0"/>
              </a:rPr>
              <a:t>MADDE 197 ‒ </a:t>
            </a:r>
            <a:r>
              <a:rPr lang="tr-TR" altLang="tr-TR" sz="1800" dirty="0">
                <a:solidFill>
                  <a:srgbClr val="000000"/>
                </a:solidFill>
                <a:latin typeface="Times New Roman" panose="02020603050405020304" pitchFamily="18" charset="0"/>
              </a:rPr>
              <a:t> (5) </a:t>
            </a:r>
            <a:r>
              <a:rPr lang="tr-TR" altLang="tr-TR" sz="1800" b="1" u="sng" dirty="0">
                <a:solidFill>
                  <a:srgbClr val="000000"/>
                </a:solidFill>
                <a:latin typeface="Times New Roman" panose="02020603050405020304" pitchFamily="18" charset="0"/>
              </a:rPr>
              <a:t>Dava, dava dilekçesinin tevzi edilerek kaydedildiği tarihte açılmış sayılır.</a:t>
            </a:r>
            <a:endParaRPr lang="tr-TR" altLang="tr-TR" sz="1600" b="1" u="sng" dirty="0"/>
          </a:p>
          <a:p>
            <a:pPr marL="0" lvl="0" indent="358775" algn="just" defTabSz="914400" eaLnBrk="0" fontAlgn="base" hangingPunct="0">
              <a:spcBef>
                <a:spcPct val="0"/>
              </a:spcBef>
              <a:spcAft>
                <a:spcPct val="0"/>
              </a:spcAft>
              <a:buNone/>
            </a:pPr>
            <a:r>
              <a:rPr lang="tr-TR" altLang="tr-TR" sz="1800" dirty="0">
                <a:solidFill>
                  <a:srgbClr val="000000"/>
                </a:solidFill>
                <a:latin typeface="Times New Roman" panose="02020603050405020304" pitchFamily="18" charset="0"/>
              </a:rPr>
              <a:t>(6) </a:t>
            </a:r>
            <a:r>
              <a:rPr lang="tr-TR" altLang="tr-TR" sz="1800" b="1" u="sng" dirty="0">
                <a:solidFill>
                  <a:srgbClr val="000000"/>
                </a:solidFill>
                <a:latin typeface="Times New Roman" panose="02020603050405020304" pitchFamily="18" charset="0"/>
              </a:rPr>
              <a:t>Herhangi bir nedenle elektronik ortamda işlem yapılamaması hâlinde durum bir tutanakla tespit edilir ve işlem fizikî ortamda yapılır. Elektronik sistem açıldığında fizikî ortamda yapılan işlemler gecikmeksizin elektronik ortama aktarılır. Bu durumda dava, söz konusu tutanağın düzenlendiği tarihte açılmış sayılır.</a:t>
            </a:r>
            <a:endParaRPr lang="tr-TR" altLang="tr-TR" sz="1600" b="1" u="sng" dirty="0"/>
          </a:p>
          <a:p>
            <a:pPr marL="0" lvl="0" indent="358775" algn="just" defTabSz="914400" eaLnBrk="0" fontAlgn="base" hangingPunct="0">
              <a:spcBef>
                <a:spcPct val="0"/>
              </a:spcBef>
              <a:spcAft>
                <a:spcPct val="0"/>
              </a:spcAft>
              <a:buNone/>
            </a:pPr>
            <a:r>
              <a:rPr lang="tr-TR" altLang="tr-TR" sz="1800" dirty="0">
                <a:solidFill>
                  <a:srgbClr val="000000"/>
                </a:solidFill>
                <a:latin typeface="Times New Roman" panose="02020603050405020304" pitchFamily="18" charset="0"/>
              </a:rPr>
              <a:t>(7) Fiziksel ortamda gelen tüm belgeler derhal elektronik ortama aktarılır.</a:t>
            </a:r>
            <a:endParaRPr lang="tr-TR" altLang="tr-TR" sz="1600" dirty="0"/>
          </a:p>
          <a:p>
            <a:pPr marL="0" lvl="0" indent="358775" algn="just" defTabSz="914400" eaLnBrk="0" fontAlgn="base" hangingPunct="0">
              <a:spcBef>
                <a:spcPct val="0"/>
              </a:spcBef>
              <a:spcAft>
                <a:spcPct val="0"/>
              </a:spcAft>
              <a:buNone/>
            </a:pPr>
            <a:r>
              <a:rPr lang="tr-TR" altLang="tr-TR" sz="1800" dirty="0">
                <a:solidFill>
                  <a:srgbClr val="000000"/>
                </a:solidFill>
                <a:latin typeface="Times New Roman" panose="02020603050405020304" pitchFamily="18" charset="0"/>
              </a:rPr>
              <a:t>(8) Gerçek kişilerin UYAP Vatandaş Bilgi Sistemi üzerinden, tüzel kişi temsilcilerinin UYAP Kurum Bilgi Sistemi üzerinden dava açabilmeleri için güvenli elektronik imza sahibi olmaları gerekir. Gerçek ve tüzel kişilerin elektronik ortamda açacakları davaların yargılama harçları ve gider avansı elektronik ortamda mahkeme veznesinin bağlı olduğu banka hesabına aktarılır. Bu işlemlerin kredi kartı ve benzeri ödeme araçları ile de yapılması sağlanabilir. </a:t>
            </a:r>
            <a:r>
              <a:rPr lang="tr-TR" altLang="tr-TR" sz="1800" b="1" u="sng" dirty="0">
                <a:solidFill>
                  <a:srgbClr val="000000"/>
                </a:solidFill>
                <a:latin typeface="Times New Roman" panose="02020603050405020304" pitchFamily="18" charset="0"/>
              </a:rPr>
              <a:t>Dava, dilekçenin sisteme kaydedildiği tarihte açılmış sayılır. </a:t>
            </a:r>
            <a:r>
              <a:rPr lang="tr-TR" altLang="tr-TR" sz="1800" dirty="0">
                <a:solidFill>
                  <a:srgbClr val="000000"/>
                </a:solidFill>
                <a:latin typeface="Times New Roman" panose="02020603050405020304" pitchFamily="18" charset="0"/>
              </a:rPr>
              <a:t>İşlem sonucunda başvuru sahibinin elektronik ortamda erişebileceği bir tevzi formu oluşturulur.</a:t>
            </a:r>
            <a:endParaRPr lang="tr-TR" altLang="tr-TR" sz="1600" dirty="0"/>
          </a:p>
          <a:p>
            <a:endParaRPr lang="tr-TR" sz="1800" dirty="0">
              <a:latin typeface="Times New Roman" panose="02020603050405020304" pitchFamily="18" charset="0"/>
              <a:cs typeface="Times New Roman" panose="02020603050405020304" pitchFamily="18" charset="0"/>
            </a:endParaRPr>
          </a:p>
          <a:p>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algn="just"/>
            <a:endParaRPr lang="tr-TR" sz="1800" dirty="0">
              <a:solidFill>
                <a:srgbClr val="000000"/>
              </a:solidFill>
              <a:effectLst/>
              <a:latin typeface="Times New Roman" panose="02020603050405020304" pitchFamily="18" charset="0"/>
              <a:cs typeface="Times New Roman" panose="02020603050405020304" pitchFamily="18" charset="0"/>
            </a:endParaRPr>
          </a:p>
          <a:p>
            <a:pPr algn="just"/>
            <a:endParaRPr lang="tr-TR" sz="1800" dirty="0">
              <a:solidFill>
                <a:srgbClr val="000000"/>
              </a:solidFill>
              <a:effectLst/>
              <a:latin typeface="Times New Roman" panose="02020603050405020304" pitchFamily="18" charset="0"/>
              <a:cs typeface="Times New Roman" panose="02020603050405020304" pitchFamily="18" charset="0"/>
            </a:endParaRPr>
          </a:p>
          <a:p>
            <a:pPr marL="0" indent="0" algn="just">
              <a:buNone/>
            </a:pPr>
            <a:endParaRPr lang="tr-TR" sz="1800" dirty="0">
              <a:solidFill>
                <a:srgbClr val="000000"/>
              </a:solidFill>
              <a:effectLst/>
              <a:latin typeface="Times New Roman" panose="02020603050405020304" pitchFamily="18" charset="0"/>
              <a:cs typeface="Times New Roman" panose="02020603050405020304" pitchFamily="18" charset="0"/>
            </a:endParaRPr>
          </a:p>
          <a:p>
            <a:pPr marL="0" indent="0" algn="just">
              <a:buNone/>
            </a:pPr>
            <a:endParaRPr lang="tr-TR" sz="1800" b="1" i="1" dirty="0">
              <a:solidFill>
                <a:srgbClr val="000000"/>
              </a:solidFill>
              <a:latin typeface="Times New Roman" panose="02020603050405020304" pitchFamily="18" charset="0"/>
              <a:cs typeface="Times New Roman" panose="02020603050405020304" pitchFamily="18" charset="0"/>
            </a:endParaRPr>
          </a:p>
          <a:p>
            <a:pPr marL="0" indent="0" algn="just">
              <a:buNone/>
            </a:pPr>
            <a:endParaRPr lang="tr-TR" sz="1800" b="1" i="1" dirty="0">
              <a:solidFill>
                <a:srgbClr val="000000"/>
              </a:solidFill>
              <a:latin typeface="Times New Roman" panose="02020603050405020304" pitchFamily="18" charset="0"/>
              <a:cs typeface="Times New Roman" panose="02020603050405020304" pitchFamily="18" charset="0"/>
            </a:endParaRPr>
          </a:p>
        </p:txBody>
      </p:sp>
      <p:sp>
        <p:nvSpPr>
          <p:cNvPr id="4" name="Rectangle 2">
            <a:extLst>
              <a:ext uri="{FF2B5EF4-FFF2-40B4-BE49-F238E27FC236}">
                <a16:creationId xmlns:a16="http://schemas.microsoft.com/office/drawing/2014/main" id="{F6737838-8696-F984-246B-CE7515F8E0ED}"/>
              </a:ext>
            </a:extLst>
          </p:cNvPr>
          <p:cNvSpPr>
            <a:spLocks noChangeArrowheads="1"/>
          </p:cNvSpPr>
          <p:nvPr/>
        </p:nvSpPr>
        <p:spPr bwMode="auto">
          <a:xfrm>
            <a:off x="4298527" y="43934"/>
            <a:ext cx="54694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just"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6" name="Rectangle 3">
            <a:extLst>
              <a:ext uri="{FF2B5EF4-FFF2-40B4-BE49-F238E27FC236}">
                <a16:creationId xmlns:a16="http://schemas.microsoft.com/office/drawing/2014/main" id="{8B2723FC-8C9D-DC15-C609-F024D5F25D88}"/>
              </a:ext>
            </a:extLst>
          </p:cNvPr>
          <p:cNvSpPr>
            <a:spLocks noChangeArrowheads="1"/>
          </p:cNvSpPr>
          <p:nvPr/>
        </p:nvSpPr>
        <p:spPr bwMode="auto">
          <a:xfrm>
            <a:off x="0" y="-945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5466243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15BA05-3A6F-C70A-BA6F-B197EAB4BFAC}"/>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FC62B20-3C35-ACCF-398F-6B4E67724127}"/>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Davanın Açılması</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F2D7DEA2-7D25-ABBF-7E4B-89FCBC9114D1}"/>
              </a:ext>
            </a:extLst>
          </p:cNvPr>
          <p:cNvSpPr>
            <a:spLocks noGrp="1"/>
          </p:cNvSpPr>
          <p:nvPr>
            <p:ph idx="1"/>
          </p:nvPr>
        </p:nvSpPr>
        <p:spPr>
          <a:xfrm>
            <a:off x="457200" y="1600200"/>
            <a:ext cx="8229600" cy="4970805"/>
          </a:xfrm>
        </p:spPr>
        <p:txBody>
          <a:bodyPr>
            <a:normAutofit fontScale="62500" lnSpcReduction="20000"/>
          </a:bodyPr>
          <a:lstStyle/>
          <a:p>
            <a:pPr marL="0" indent="0" algn="just">
              <a:buNone/>
            </a:pPr>
            <a:endParaRPr lang="tr-TR" sz="1800" dirty="0">
              <a:solidFill>
                <a:srgbClr val="000000"/>
              </a:solidFill>
              <a:latin typeface="Times New Roman" panose="02020603050405020304" pitchFamily="18" charset="0"/>
              <a:cs typeface="Times New Roman" panose="02020603050405020304" pitchFamily="18" charset="0"/>
            </a:endParaRPr>
          </a:p>
          <a:p>
            <a:r>
              <a:rPr lang="tr-TR" b="1" dirty="0"/>
              <a:t>Dava dilekçesinin içeriği</a:t>
            </a:r>
            <a:endParaRPr lang="tr-TR" dirty="0"/>
          </a:p>
          <a:p>
            <a:pPr marL="0" indent="0">
              <a:buNone/>
            </a:pPr>
            <a:r>
              <a:rPr lang="tr-TR" b="1" dirty="0"/>
              <a:t>MADDE 119-</a:t>
            </a:r>
            <a:r>
              <a:rPr lang="tr-TR" dirty="0"/>
              <a:t> (1) Dava dilekçesinde aşağıdaki hususlar bulunur:</a:t>
            </a:r>
          </a:p>
          <a:p>
            <a:pPr marL="0" indent="0">
              <a:buNone/>
            </a:pPr>
            <a:r>
              <a:rPr lang="tr-TR" dirty="0"/>
              <a:t>a) Mahkemenin adı.</a:t>
            </a:r>
          </a:p>
          <a:p>
            <a:pPr marL="0" indent="0">
              <a:buNone/>
            </a:pPr>
            <a:r>
              <a:rPr lang="tr-TR" dirty="0"/>
              <a:t>b) Davacı ile davalının adı, soyadı ve adresleri.</a:t>
            </a:r>
          </a:p>
          <a:p>
            <a:pPr marL="0" indent="0">
              <a:buNone/>
            </a:pPr>
            <a:r>
              <a:rPr lang="tr-TR" dirty="0"/>
              <a:t>c) Davacının Türkiye Cumhuriyeti kimlik numarası.</a:t>
            </a:r>
          </a:p>
          <a:p>
            <a:pPr marL="0" indent="0">
              <a:buNone/>
            </a:pPr>
            <a:r>
              <a:rPr lang="tr-TR" dirty="0"/>
              <a:t>ç) Varsa tarafların kanuni temsilcilerinin ve davacı vekilinin adı, soyadı ve adresleri.</a:t>
            </a:r>
          </a:p>
          <a:p>
            <a:pPr marL="0" indent="0">
              <a:buNone/>
            </a:pPr>
            <a:r>
              <a:rPr lang="tr-TR" dirty="0"/>
              <a:t>d) Davanın konusu ve malvarlığı haklarına ilişkin davalarda, dava konusunun değeri.</a:t>
            </a:r>
          </a:p>
          <a:p>
            <a:pPr marL="0" indent="0">
              <a:buNone/>
            </a:pPr>
            <a:r>
              <a:rPr lang="tr-TR" dirty="0"/>
              <a:t>e) Davacının iddiasının dayanağı olan bütün vakıaların sıra numarası altında açık özetleri.</a:t>
            </a:r>
          </a:p>
          <a:p>
            <a:pPr marL="0" indent="0">
              <a:buNone/>
            </a:pPr>
            <a:r>
              <a:rPr lang="tr-TR" dirty="0"/>
              <a:t>f) İddia edilen her bir vakıanın hangi delillerle ispat edileceği.</a:t>
            </a:r>
          </a:p>
          <a:p>
            <a:pPr marL="0" indent="0">
              <a:buNone/>
            </a:pPr>
            <a:r>
              <a:rPr lang="tr-TR" dirty="0"/>
              <a:t>g) Dayanılan hukuki sebepler.</a:t>
            </a:r>
          </a:p>
          <a:p>
            <a:pPr marL="0" indent="0">
              <a:buNone/>
            </a:pPr>
            <a:r>
              <a:rPr lang="tr-TR" dirty="0"/>
              <a:t>ğ) Açık bir şekilde talep sonucu.</a:t>
            </a:r>
          </a:p>
          <a:p>
            <a:pPr marL="0" indent="0">
              <a:buNone/>
            </a:pPr>
            <a:r>
              <a:rPr lang="tr-TR" dirty="0"/>
              <a:t>h) Davacının, varsa kanuni temsilcisinin veya vekilinin imzası.</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4502A39E-BD91-CB46-8791-23B0F304581B}"/>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829784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0D4886-62DF-27FA-3EAE-4755CDE3BF13}"/>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B1555D75-0BB0-7119-E7A8-518964AC6EB0}"/>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Davanın Açılması</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EF90B9F0-D3BC-B34B-84F4-D992A81DFDE0}"/>
              </a:ext>
            </a:extLst>
          </p:cNvPr>
          <p:cNvSpPr>
            <a:spLocks noGrp="1"/>
          </p:cNvSpPr>
          <p:nvPr>
            <p:ph idx="1"/>
          </p:nvPr>
        </p:nvSpPr>
        <p:spPr>
          <a:xfrm>
            <a:off x="350729" y="889348"/>
            <a:ext cx="8336071" cy="5681657"/>
          </a:xfrm>
        </p:spPr>
        <p:txBody>
          <a:bodyPr>
            <a:noAutofit/>
          </a:bodyPr>
          <a:lstStyle/>
          <a:p>
            <a:pPr marL="0" indent="0" algn="just">
              <a:buNone/>
            </a:pPr>
            <a:r>
              <a:rPr lang="tr-TR" sz="1800" b="1" dirty="0">
                <a:latin typeface="Times New Roman" panose="02020603050405020304" pitchFamily="18" charset="0"/>
                <a:cs typeface="Times New Roman" panose="02020603050405020304" pitchFamily="18" charset="0"/>
              </a:rPr>
              <a:t>Dava dilekçesinin mahkemeye verilmesi ve davanın açılması zamanı</a:t>
            </a:r>
          </a:p>
          <a:p>
            <a:pPr marL="0" lvl="0" indent="0" defTabSz="914400" eaLnBrk="0" fontAlgn="base" hangingPunct="0">
              <a:spcBef>
                <a:spcPct val="0"/>
              </a:spcBef>
              <a:spcAft>
                <a:spcPct val="0"/>
              </a:spcAft>
              <a:buNone/>
            </a:pPr>
            <a:endParaRPr lang="tr-TR" altLang="tr-TR" sz="1800" b="1" dirty="0">
              <a:solidFill>
                <a:srgbClr val="000000"/>
              </a:solidFill>
              <a:latin typeface="Times New Roman" panose="02020603050405020304" pitchFamily="18" charset="0"/>
            </a:endParaRPr>
          </a:p>
          <a:p>
            <a:pPr marL="0" lvl="0" indent="0" algn="just" defTabSz="914400" eaLnBrk="0" fontAlgn="base" hangingPunct="0">
              <a:spcBef>
                <a:spcPct val="0"/>
              </a:spcBef>
              <a:spcAft>
                <a:spcPct val="0"/>
              </a:spcAft>
              <a:buNone/>
            </a:pPr>
            <a:r>
              <a:rPr lang="tr-TR" altLang="tr-TR" sz="1800" b="1" dirty="0">
                <a:solidFill>
                  <a:srgbClr val="000000"/>
                </a:solidFill>
                <a:latin typeface="Times New Roman" panose="02020603050405020304" pitchFamily="18" charset="0"/>
                <a:cs typeface="Times New Roman" panose="02020603050405020304" pitchFamily="18" charset="0"/>
              </a:rPr>
              <a:t>Bölge Adliye Ve Adlî Yargı İlk Derece Mahkemeleri İle Cumhuriyet Başsavcılıkları İdarî Ve Yazı İşleri Hizmetlerinin Yürütülmesine Dair Yönetmelik m.197:</a:t>
            </a:r>
            <a:endParaRPr lang="tr-TR" altLang="tr-TR" sz="1800" dirty="0">
              <a:latin typeface="Times New Roman" panose="02020603050405020304" pitchFamily="18" charset="0"/>
              <a:cs typeface="Times New Roman" panose="02020603050405020304" pitchFamily="18" charset="0"/>
            </a:endParaRPr>
          </a:p>
          <a:p>
            <a:pPr marL="0" lvl="0" indent="0" algn="just" defTabSz="914400" eaLnBrk="0" fontAlgn="base" hangingPunct="0">
              <a:spcBef>
                <a:spcPct val="0"/>
              </a:spcBef>
              <a:spcAft>
                <a:spcPct val="0"/>
              </a:spcAft>
              <a:buNone/>
            </a:pPr>
            <a:endParaRPr lang="tr-TR" altLang="tr-TR" sz="1800" b="1" dirty="0">
              <a:solidFill>
                <a:srgbClr val="000000"/>
              </a:solidFill>
              <a:latin typeface="Times New Roman" panose="02020603050405020304" pitchFamily="18" charset="0"/>
              <a:cs typeface="Times New Roman" panose="02020603050405020304" pitchFamily="18" charset="0"/>
            </a:endParaRPr>
          </a:p>
          <a:p>
            <a:pPr marL="0" lvl="0" indent="0" algn="just" defTabSz="914400" eaLnBrk="0" fontAlgn="base" hangingPunct="0">
              <a:spcBef>
                <a:spcPct val="0"/>
              </a:spcBef>
              <a:spcAft>
                <a:spcPct val="0"/>
              </a:spcAft>
              <a:buNone/>
            </a:pPr>
            <a:r>
              <a:rPr lang="tr-TR" altLang="tr-TR" sz="1800" b="1" dirty="0">
                <a:solidFill>
                  <a:srgbClr val="000000"/>
                </a:solidFill>
                <a:latin typeface="Times New Roman" panose="02020603050405020304" pitchFamily="18" charset="0"/>
              </a:rPr>
              <a:t>Davanın açılması</a:t>
            </a:r>
            <a:endParaRPr lang="tr-TR" altLang="tr-TR" sz="1600" dirty="0"/>
          </a:p>
          <a:p>
            <a:pPr marL="0" lvl="0" indent="358775" algn="just" defTabSz="914400" eaLnBrk="0" fontAlgn="base" hangingPunct="0">
              <a:spcBef>
                <a:spcPct val="0"/>
              </a:spcBef>
              <a:spcAft>
                <a:spcPct val="0"/>
              </a:spcAft>
              <a:buNone/>
            </a:pPr>
            <a:r>
              <a:rPr lang="tr-TR" altLang="tr-TR" sz="1800" b="1" dirty="0">
                <a:solidFill>
                  <a:srgbClr val="000000"/>
                </a:solidFill>
                <a:latin typeface="Times New Roman" panose="02020603050405020304" pitchFamily="18" charset="0"/>
              </a:rPr>
              <a:t>MADDE 197 ‒ </a:t>
            </a:r>
            <a:r>
              <a:rPr lang="tr-TR" altLang="tr-TR" sz="1800" dirty="0">
                <a:solidFill>
                  <a:srgbClr val="000000"/>
                </a:solidFill>
                <a:latin typeface="Times New Roman" panose="02020603050405020304" pitchFamily="18" charset="0"/>
              </a:rPr>
              <a:t> (9) </a:t>
            </a:r>
            <a:r>
              <a:rPr lang="tr-TR" altLang="tr-TR" sz="1800" b="1" u="sng" dirty="0">
                <a:solidFill>
                  <a:srgbClr val="000000"/>
                </a:solidFill>
                <a:latin typeface="Times New Roman" panose="02020603050405020304" pitchFamily="18" charset="0"/>
              </a:rPr>
              <a:t>Taraf vekillerince UYAP üzerinden güvenli elektronik imza ile dava açılabilir. Bu işler için ayrıca ıslak imzalı belge istenmez</a:t>
            </a:r>
            <a:r>
              <a:rPr lang="tr-TR" altLang="tr-TR" sz="1800" dirty="0">
                <a:solidFill>
                  <a:srgbClr val="000000"/>
                </a:solidFill>
                <a:latin typeface="Times New Roman" panose="02020603050405020304" pitchFamily="18" charset="0"/>
              </a:rPr>
              <a:t>. Avukatların UYAP Avukat Bilgi Sistemi üzerinden dava açabilmeleri için güvenli elektronik imza sahibi olmaları gerekir. Yargılama harçları ve gider avansı davanın açılması esnasında avukat tarafından elektronik ortamda mahkeme veznesi hesabına aktarılır. Ayrıca bu işlemlerin baro kartı veya kredi kartı gibi ödeme araçlarıyla yapılması sağlanabilir. </a:t>
            </a:r>
            <a:r>
              <a:rPr lang="tr-TR" altLang="tr-TR" sz="1800" b="1" u="sng" dirty="0">
                <a:solidFill>
                  <a:srgbClr val="000000"/>
                </a:solidFill>
                <a:latin typeface="Times New Roman" panose="02020603050405020304" pitchFamily="18" charset="0"/>
              </a:rPr>
              <a:t>Dava, dilekçenin sisteme kaydedildiği tarihte açılmış sayılır. </a:t>
            </a:r>
            <a:r>
              <a:rPr lang="tr-TR" altLang="tr-TR" sz="1800" dirty="0">
                <a:solidFill>
                  <a:srgbClr val="000000"/>
                </a:solidFill>
                <a:latin typeface="Times New Roman" panose="02020603050405020304" pitchFamily="18" charset="0"/>
              </a:rPr>
              <a:t>İşlem sonucunda başvuru sahibinin elektronik ortamda erişebileceği bir tevzi formu oluşturulur.</a:t>
            </a:r>
            <a:endParaRPr lang="tr-TR" altLang="tr-TR" sz="1600" dirty="0"/>
          </a:p>
          <a:p>
            <a:pPr marL="0" lvl="0" indent="358775" algn="just" defTabSz="914400" eaLnBrk="0" fontAlgn="base" hangingPunct="0">
              <a:spcBef>
                <a:spcPct val="0"/>
              </a:spcBef>
              <a:spcAft>
                <a:spcPct val="0"/>
              </a:spcAft>
              <a:buNone/>
            </a:pPr>
            <a:r>
              <a:rPr lang="tr-TR" altLang="tr-TR" sz="1800" dirty="0">
                <a:solidFill>
                  <a:srgbClr val="000000"/>
                </a:solidFill>
                <a:latin typeface="Times New Roman" panose="02020603050405020304" pitchFamily="18" charset="0"/>
              </a:rPr>
              <a:t>(10) </a:t>
            </a:r>
            <a:r>
              <a:rPr lang="tr-TR" altLang="tr-TR" sz="1800" b="1" u="sng" dirty="0">
                <a:solidFill>
                  <a:srgbClr val="000000"/>
                </a:solidFill>
                <a:latin typeface="Times New Roman" panose="02020603050405020304" pitchFamily="18" charset="0"/>
              </a:rPr>
              <a:t>Dava, fiziksel ortamda mesai saati, elektronik ortamda ise saat 00:00’a kadar açılabilir.</a:t>
            </a:r>
            <a:endParaRPr lang="tr-TR" altLang="tr-TR" sz="4400" b="1" u="sng" dirty="0">
              <a:latin typeface="Arial" panose="020B0604020202020204" pitchFamily="34" charset="0"/>
            </a:endParaRPr>
          </a:p>
          <a:p>
            <a:endParaRPr lang="tr-TR" sz="1800" dirty="0">
              <a:latin typeface="Times New Roman" panose="02020603050405020304" pitchFamily="18" charset="0"/>
              <a:cs typeface="Times New Roman" panose="02020603050405020304" pitchFamily="18" charset="0"/>
            </a:endParaRPr>
          </a:p>
          <a:p>
            <a:endParaRPr lang="tr-TR" sz="1800" dirty="0">
              <a:latin typeface="Times New Roman" panose="02020603050405020304" pitchFamily="18" charset="0"/>
              <a:cs typeface="Times New Roman" panose="02020603050405020304" pitchFamily="18" charset="0"/>
            </a:endParaRPr>
          </a:p>
          <a:p>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algn="just"/>
            <a:endParaRPr lang="tr-TR" sz="1800" dirty="0">
              <a:solidFill>
                <a:srgbClr val="000000"/>
              </a:solidFill>
              <a:effectLst/>
              <a:latin typeface="Times New Roman" panose="02020603050405020304" pitchFamily="18" charset="0"/>
              <a:cs typeface="Times New Roman" panose="02020603050405020304" pitchFamily="18" charset="0"/>
            </a:endParaRPr>
          </a:p>
          <a:p>
            <a:pPr algn="just"/>
            <a:endParaRPr lang="tr-TR" sz="1800" dirty="0">
              <a:solidFill>
                <a:srgbClr val="000000"/>
              </a:solidFill>
              <a:effectLst/>
              <a:latin typeface="Times New Roman" panose="02020603050405020304" pitchFamily="18" charset="0"/>
              <a:cs typeface="Times New Roman" panose="02020603050405020304" pitchFamily="18" charset="0"/>
            </a:endParaRPr>
          </a:p>
          <a:p>
            <a:pPr marL="0" indent="0" algn="just">
              <a:buNone/>
            </a:pPr>
            <a:endParaRPr lang="tr-TR" sz="1800" dirty="0">
              <a:solidFill>
                <a:srgbClr val="000000"/>
              </a:solidFill>
              <a:effectLst/>
              <a:latin typeface="Times New Roman" panose="02020603050405020304" pitchFamily="18" charset="0"/>
              <a:cs typeface="Times New Roman" panose="02020603050405020304" pitchFamily="18" charset="0"/>
            </a:endParaRPr>
          </a:p>
          <a:p>
            <a:pPr marL="0" indent="0" algn="just">
              <a:buNone/>
            </a:pPr>
            <a:endParaRPr lang="tr-TR" sz="1800" b="1" i="1" dirty="0">
              <a:solidFill>
                <a:srgbClr val="000000"/>
              </a:solidFill>
              <a:latin typeface="Times New Roman" panose="02020603050405020304" pitchFamily="18" charset="0"/>
              <a:cs typeface="Times New Roman" panose="02020603050405020304" pitchFamily="18" charset="0"/>
            </a:endParaRPr>
          </a:p>
          <a:p>
            <a:pPr marL="0" indent="0" algn="just">
              <a:buNone/>
            </a:pPr>
            <a:endParaRPr lang="tr-TR" sz="1800" b="1" i="1" dirty="0">
              <a:solidFill>
                <a:srgbClr val="000000"/>
              </a:solidFill>
              <a:latin typeface="Times New Roman" panose="02020603050405020304" pitchFamily="18" charset="0"/>
              <a:cs typeface="Times New Roman" panose="02020603050405020304" pitchFamily="18" charset="0"/>
            </a:endParaRPr>
          </a:p>
        </p:txBody>
      </p:sp>
      <p:sp>
        <p:nvSpPr>
          <p:cNvPr id="4" name="Rectangle 2">
            <a:extLst>
              <a:ext uri="{FF2B5EF4-FFF2-40B4-BE49-F238E27FC236}">
                <a16:creationId xmlns:a16="http://schemas.microsoft.com/office/drawing/2014/main" id="{9D62E996-5F02-F345-1C43-72F5C9C7DC94}"/>
              </a:ext>
            </a:extLst>
          </p:cNvPr>
          <p:cNvSpPr>
            <a:spLocks noChangeArrowheads="1"/>
          </p:cNvSpPr>
          <p:nvPr/>
        </p:nvSpPr>
        <p:spPr bwMode="auto">
          <a:xfrm>
            <a:off x="4298527" y="43934"/>
            <a:ext cx="54694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just"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6" name="Rectangle 3">
            <a:extLst>
              <a:ext uri="{FF2B5EF4-FFF2-40B4-BE49-F238E27FC236}">
                <a16:creationId xmlns:a16="http://schemas.microsoft.com/office/drawing/2014/main" id="{F46A154E-0289-FB6E-4630-35DBFDDA0486}"/>
              </a:ext>
            </a:extLst>
          </p:cNvPr>
          <p:cNvSpPr>
            <a:spLocks noChangeArrowheads="1"/>
          </p:cNvSpPr>
          <p:nvPr/>
        </p:nvSpPr>
        <p:spPr bwMode="auto">
          <a:xfrm>
            <a:off x="0" y="-945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417120222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4B4C568-D2F3-7199-FF78-954E57ED045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99B8AE9C-4633-93D2-E4AC-92CB93D68C70}"/>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Davanın Açılması</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BA0D18DD-6C0B-F014-A3B2-2F1B1175344B}"/>
              </a:ext>
            </a:extLst>
          </p:cNvPr>
          <p:cNvSpPr>
            <a:spLocks noGrp="1"/>
          </p:cNvSpPr>
          <p:nvPr>
            <p:ph idx="1"/>
          </p:nvPr>
        </p:nvSpPr>
        <p:spPr>
          <a:xfrm>
            <a:off x="350729" y="889348"/>
            <a:ext cx="8336071" cy="5681657"/>
          </a:xfrm>
        </p:spPr>
        <p:txBody>
          <a:bodyPr>
            <a:noAutofit/>
          </a:bodyPr>
          <a:lstStyle/>
          <a:p>
            <a:pPr marL="0" indent="0" algn="just">
              <a:buNone/>
            </a:pPr>
            <a:r>
              <a:rPr lang="tr-TR" sz="1800" b="1" dirty="0">
                <a:latin typeface="Times New Roman" panose="02020603050405020304" pitchFamily="18" charset="0"/>
                <a:cs typeface="Times New Roman" panose="02020603050405020304" pitchFamily="18" charset="0"/>
              </a:rPr>
              <a:t>Dava dilekçesinin mahkemeye verilmesi ve davanın açılması zamanı</a:t>
            </a:r>
          </a:p>
          <a:p>
            <a:pPr marL="0" lvl="0" indent="0" defTabSz="914400" eaLnBrk="0" fontAlgn="base" hangingPunct="0">
              <a:spcBef>
                <a:spcPct val="0"/>
              </a:spcBef>
              <a:spcAft>
                <a:spcPct val="0"/>
              </a:spcAft>
              <a:buNone/>
            </a:pPr>
            <a:endParaRPr lang="tr-TR" altLang="tr-TR" sz="1800" b="1" dirty="0">
              <a:solidFill>
                <a:srgbClr val="000000"/>
              </a:solidFill>
              <a:latin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Dava, dava dilekçesinin kaydedildiği tarihte açılmış sayılır (HMK m. 118). Dilekçenin kaydedildiği tarih ile harçların yatırıldığı tarihin aynı olması hâlinde sorun teşkil etmez. Ancak bu tarihler farklı ise tereddüt doğabilir. Bu hususta 6.2.1984 tarihli İçtihadı Birleştirme Kararına göre, harca tâbi davalarda harcın yatırıldığı tarih, harca tâbi olmayan davalarda ise hâkimin dilekçeyi havale ettiği tarih, davanın açıldığı tarih olarak kabul edilir. Ancak, harcın yatırıldığı tarihten veya havale tarihinden sonraki bir tarihte davacı dilekçeyi kaleme vermişse ve kalem tarafından bu durum belgelendirilebiliyorsa, dava harcın ödendiği veya havalenin yapıldığı tarihte değil, dilekçenin kaleme verildiği tarihte açılmış sayılır.</a:t>
            </a:r>
          </a:p>
          <a:p>
            <a:pPr marL="0" indent="0">
              <a:buNone/>
            </a:pPr>
            <a:endParaRPr lang="tr-TR" altLang="tr-TR" sz="1800" b="1" dirty="0">
              <a:solidFill>
                <a:srgbClr val="000000"/>
              </a:solidFill>
              <a:latin typeface="Times New Roman" panose="02020603050405020304" pitchFamily="18" charset="0"/>
              <a:cs typeface="Times New Roman" panose="02020603050405020304" pitchFamily="18" charset="0"/>
            </a:endParaRPr>
          </a:p>
          <a:p>
            <a:pPr marL="0" lvl="0" indent="0" algn="just" defTabSz="914400" eaLnBrk="0" fontAlgn="base" hangingPunct="0">
              <a:spcBef>
                <a:spcPct val="0"/>
              </a:spcBef>
              <a:spcAft>
                <a:spcPct val="0"/>
              </a:spcAft>
              <a:buNone/>
            </a:pPr>
            <a:endParaRPr lang="tr-TR" sz="1800" dirty="0">
              <a:latin typeface="Times New Roman" panose="02020603050405020304" pitchFamily="18" charset="0"/>
              <a:cs typeface="Times New Roman" panose="02020603050405020304" pitchFamily="18" charset="0"/>
            </a:endParaRPr>
          </a:p>
          <a:p>
            <a:endParaRPr lang="tr-TR" sz="1800" dirty="0">
              <a:latin typeface="Times New Roman" panose="02020603050405020304" pitchFamily="18" charset="0"/>
              <a:cs typeface="Times New Roman" panose="02020603050405020304" pitchFamily="18" charset="0"/>
            </a:endParaRPr>
          </a:p>
          <a:p>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algn="just"/>
            <a:endParaRPr lang="tr-TR" sz="1800" dirty="0">
              <a:solidFill>
                <a:srgbClr val="000000"/>
              </a:solidFill>
              <a:effectLst/>
              <a:latin typeface="Times New Roman" panose="02020603050405020304" pitchFamily="18" charset="0"/>
              <a:cs typeface="Times New Roman" panose="02020603050405020304" pitchFamily="18" charset="0"/>
            </a:endParaRPr>
          </a:p>
          <a:p>
            <a:pPr algn="just"/>
            <a:endParaRPr lang="tr-TR" sz="1800" dirty="0">
              <a:solidFill>
                <a:srgbClr val="000000"/>
              </a:solidFill>
              <a:effectLst/>
              <a:latin typeface="Times New Roman" panose="02020603050405020304" pitchFamily="18" charset="0"/>
              <a:cs typeface="Times New Roman" panose="02020603050405020304" pitchFamily="18" charset="0"/>
            </a:endParaRPr>
          </a:p>
          <a:p>
            <a:pPr marL="0" indent="0" algn="just">
              <a:buNone/>
            </a:pPr>
            <a:endParaRPr lang="tr-TR" sz="1800" dirty="0">
              <a:solidFill>
                <a:srgbClr val="000000"/>
              </a:solidFill>
              <a:effectLst/>
              <a:latin typeface="Times New Roman" panose="02020603050405020304" pitchFamily="18" charset="0"/>
              <a:cs typeface="Times New Roman" panose="02020603050405020304" pitchFamily="18" charset="0"/>
            </a:endParaRPr>
          </a:p>
          <a:p>
            <a:pPr marL="0" indent="0" algn="just">
              <a:buNone/>
            </a:pPr>
            <a:endParaRPr lang="tr-TR" sz="1800" b="1" i="1" dirty="0">
              <a:solidFill>
                <a:srgbClr val="000000"/>
              </a:solidFill>
              <a:latin typeface="Times New Roman" panose="02020603050405020304" pitchFamily="18" charset="0"/>
              <a:cs typeface="Times New Roman" panose="02020603050405020304" pitchFamily="18" charset="0"/>
            </a:endParaRPr>
          </a:p>
          <a:p>
            <a:pPr marL="0" indent="0" algn="just">
              <a:buNone/>
            </a:pPr>
            <a:endParaRPr lang="tr-TR" sz="1800" b="1" i="1" dirty="0">
              <a:solidFill>
                <a:srgbClr val="000000"/>
              </a:solidFill>
              <a:latin typeface="Times New Roman" panose="02020603050405020304" pitchFamily="18" charset="0"/>
              <a:cs typeface="Times New Roman" panose="02020603050405020304" pitchFamily="18" charset="0"/>
            </a:endParaRPr>
          </a:p>
        </p:txBody>
      </p:sp>
      <p:sp>
        <p:nvSpPr>
          <p:cNvPr id="4" name="Rectangle 2">
            <a:extLst>
              <a:ext uri="{FF2B5EF4-FFF2-40B4-BE49-F238E27FC236}">
                <a16:creationId xmlns:a16="http://schemas.microsoft.com/office/drawing/2014/main" id="{DFA7A6B1-F49B-473E-9487-8B9D0EE41C7E}"/>
              </a:ext>
            </a:extLst>
          </p:cNvPr>
          <p:cNvSpPr>
            <a:spLocks noChangeArrowheads="1"/>
          </p:cNvSpPr>
          <p:nvPr/>
        </p:nvSpPr>
        <p:spPr bwMode="auto">
          <a:xfrm>
            <a:off x="4298527" y="43934"/>
            <a:ext cx="54694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just"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6" name="Rectangle 3">
            <a:extLst>
              <a:ext uri="{FF2B5EF4-FFF2-40B4-BE49-F238E27FC236}">
                <a16:creationId xmlns:a16="http://schemas.microsoft.com/office/drawing/2014/main" id="{E237DE09-EFAE-8A30-51C1-CC8032CA30CA}"/>
              </a:ext>
            </a:extLst>
          </p:cNvPr>
          <p:cNvSpPr>
            <a:spLocks noChangeArrowheads="1"/>
          </p:cNvSpPr>
          <p:nvPr/>
        </p:nvSpPr>
        <p:spPr bwMode="auto">
          <a:xfrm>
            <a:off x="0" y="-945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30854344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687266-084B-48FD-ED01-2D08A6CF8A6D}"/>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917B1C6-AE49-9CE1-4AA8-12E95B347490}"/>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Davanın Açılması</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A85AC521-9996-66E1-3E1A-0A1CEAC58A44}"/>
              </a:ext>
            </a:extLst>
          </p:cNvPr>
          <p:cNvSpPr>
            <a:spLocks noGrp="1"/>
          </p:cNvSpPr>
          <p:nvPr>
            <p:ph idx="1"/>
          </p:nvPr>
        </p:nvSpPr>
        <p:spPr>
          <a:xfrm>
            <a:off x="350729" y="889348"/>
            <a:ext cx="8336071" cy="5681657"/>
          </a:xfrm>
        </p:spPr>
        <p:txBody>
          <a:bodyPr>
            <a:noAutofit/>
          </a:bodyPr>
          <a:lstStyle/>
          <a:p>
            <a:pPr marL="0" indent="0" algn="just">
              <a:buNone/>
            </a:pPr>
            <a:r>
              <a:rPr lang="tr-TR" sz="1800" b="1" dirty="0">
                <a:latin typeface="Times New Roman" panose="02020603050405020304" pitchFamily="18" charset="0"/>
                <a:cs typeface="Times New Roman" panose="02020603050405020304" pitchFamily="18" charset="0"/>
              </a:rPr>
              <a:t>Davanın Açılmasının Sonuçları</a:t>
            </a:r>
          </a:p>
          <a:p>
            <a:pPr marL="0" indent="0" algn="just">
              <a:buNone/>
            </a:pPr>
            <a:endParaRPr lang="tr-TR" altLang="tr-TR" sz="1800" b="1" dirty="0">
              <a:solidFill>
                <a:srgbClr val="000000"/>
              </a:solidFill>
              <a:latin typeface="Times New Roman" panose="02020603050405020304" pitchFamily="18" charset="0"/>
              <a:cs typeface="Times New Roman" panose="02020603050405020304" pitchFamily="18" charset="0"/>
            </a:endParaRPr>
          </a:p>
          <a:p>
            <a:pPr marL="0" indent="0" algn="just">
              <a:buNone/>
            </a:pPr>
            <a:r>
              <a:rPr lang="tr-TR" altLang="tr-TR" sz="1800" dirty="0">
                <a:solidFill>
                  <a:srgbClr val="000000"/>
                </a:solidFill>
                <a:latin typeface="Times New Roman" panose="02020603050405020304" pitchFamily="18" charset="0"/>
                <a:cs typeface="Times New Roman" panose="02020603050405020304" pitchFamily="18" charset="0"/>
              </a:rPr>
              <a:t>Dava açılmasının hem maddi hukukta hem de usul hukukunda sonuçları vardır. Davanın açıldığı tarih (HMK m. 118) bu sonuçların doğması bakımından önemlidir.</a:t>
            </a:r>
          </a:p>
          <a:p>
            <a:pPr marL="0" indent="0" algn="just">
              <a:buNone/>
            </a:pPr>
            <a:endParaRPr lang="tr-TR" altLang="tr-TR" sz="1800" dirty="0">
              <a:solidFill>
                <a:srgbClr val="000000"/>
              </a:solidFill>
              <a:latin typeface="Times New Roman" panose="02020603050405020304" pitchFamily="18" charset="0"/>
              <a:cs typeface="Times New Roman" panose="02020603050405020304" pitchFamily="18" charset="0"/>
            </a:endParaRPr>
          </a:p>
          <a:p>
            <a:pPr marL="0" indent="0" algn="just">
              <a:buNone/>
            </a:pPr>
            <a:r>
              <a:rPr lang="tr-TR" altLang="tr-TR" sz="1800" dirty="0">
                <a:solidFill>
                  <a:srgbClr val="000000"/>
                </a:solidFill>
                <a:latin typeface="Times New Roman" panose="02020603050405020304" pitchFamily="18" charset="0"/>
                <a:cs typeface="Times New Roman" panose="02020603050405020304" pitchFamily="18" charset="0"/>
              </a:rPr>
              <a:t>Maddi bakımdan doğurduğu sonuçlar:</a:t>
            </a:r>
          </a:p>
          <a:p>
            <a:pPr marL="0" indent="0" algn="just">
              <a:buNone/>
            </a:pPr>
            <a:r>
              <a:rPr lang="tr-TR" altLang="tr-TR" sz="1800" b="1" i="1" dirty="0">
                <a:solidFill>
                  <a:srgbClr val="000000"/>
                </a:solidFill>
                <a:latin typeface="Times New Roman" panose="02020603050405020304" pitchFamily="18" charset="0"/>
                <a:cs typeface="Times New Roman" panose="02020603050405020304" pitchFamily="18" charset="0"/>
              </a:rPr>
              <a:t>Zamanaşımının kesilmesi ve hak düşürücü sürenin korunması</a:t>
            </a:r>
          </a:p>
          <a:p>
            <a:pPr marL="0" indent="0" algn="just">
              <a:buNone/>
            </a:pPr>
            <a:endParaRPr lang="tr-TR" altLang="tr-TR" sz="1800" b="1" i="1" dirty="0">
              <a:solidFill>
                <a:srgbClr val="000000"/>
              </a:solidFill>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Davanın açılması ile dava konusu alacak veya hak için zamanaşımı kesilir (TBK m. 154, II) Dava açılması ile kesilen zamanaşımı, yargılama sırasında iki tarafın yargılama ile ilgili her işleminden ve hâkimin her karar ve işleminden sonra tekrar kesilir (TBK m. 157, I).</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Alacaklının müteselsil borçlulardan birine karşı dava açması, zamanaşımının diğer müteselsil borçlular hakkında da kesilmesi sonucunu doğurur (TBK m. 155). Keza asıl borçluya karşı dava açılması, kefil açısından da zamanaşımını keser (TBK m. 155, II). Buna karşılık, </a:t>
            </a:r>
            <a:r>
              <a:rPr lang="tr-TR" sz="1800" b="1" dirty="0">
                <a:latin typeface="Times New Roman" panose="02020603050405020304" pitchFamily="18" charset="0"/>
                <a:cs typeface="Times New Roman" panose="02020603050405020304" pitchFamily="18" charset="0"/>
              </a:rPr>
              <a:t>kefile karşı dava açılması asıl borçlu açısından zamanaşımının kesilmesi sonucunu doğurmaz (TBK m. 155, III).</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buNone/>
            </a:pPr>
            <a:endParaRPr lang="tr-TR" sz="1800" dirty="0">
              <a:latin typeface="Times New Roman" panose="02020603050405020304" pitchFamily="18" charset="0"/>
              <a:cs typeface="Times New Roman" panose="02020603050405020304" pitchFamily="18" charset="0"/>
            </a:endParaRPr>
          </a:p>
          <a:p>
            <a:pPr marL="0" indent="0">
              <a:buNone/>
            </a:pPr>
            <a:endParaRPr lang="tr-TR" sz="1800" dirty="0">
              <a:latin typeface="Times New Roman" panose="02020603050405020304" pitchFamily="18" charset="0"/>
              <a:cs typeface="Times New Roman" panose="02020603050405020304" pitchFamily="18" charset="0"/>
            </a:endParaRPr>
          </a:p>
          <a:p>
            <a:pPr marL="0" indent="0">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altLang="tr-TR" sz="1800" dirty="0">
              <a:solidFill>
                <a:srgbClr val="000000"/>
              </a:solidFill>
              <a:latin typeface="Times New Roman" panose="02020603050405020304" pitchFamily="18" charset="0"/>
              <a:cs typeface="Times New Roman" panose="02020603050405020304" pitchFamily="18" charset="0"/>
            </a:endParaRPr>
          </a:p>
          <a:p>
            <a:pPr marL="0" indent="0" algn="just">
              <a:buNone/>
            </a:pPr>
            <a:endParaRPr lang="tr-TR" altLang="tr-TR" sz="1800" dirty="0">
              <a:solidFill>
                <a:srgbClr val="000000"/>
              </a:solidFill>
              <a:latin typeface="Times New Roman" panose="02020603050405020304" pitchFamily="18" charset="0"/>
              <a:cs typeface="Times New Roman" panose="02020603050405020304" pitchFamily="18" charset="0"/>
            </a:endParaRPr>
          </a:p>
          <a:p>
            <a:pPr marL="0" lvl="0" indent="0" algn="just" defTabSz="914400" eaLnBrk="0" fontAlgn="base" hangingPunct="0">
              <a:spcBef>
                <a:spcPct val="0"/>
              </a:spcBef>
              <a:spcAft>
                <a:spcPct val="0"/>
              </a:spcAft>
              <a:buNone/>
            </a:pPr>
            <a:endParaRPr lang="tr-TR" sz="1800" dirty="0">
              <a:latin typeface="Times New Roman" panose="02020603050405020304" pitchFamily="18" charset="0"/>
              <a:cs typeface="Times New Roman" panose="02020603050405020304" pitchFamily="18" charset="0"/>
            </a:endParaRPr>
          </a:p>
          <a:p>
            <a:endParaRPr lang="tr-TR" sz="1800" dirty="0">
              <a:latin typeface="Times New Roman" panose="02020603050405020304" pitchFamily="18" charset="0"/>
              <a:cs typeface="Times New Roman" panose="02020603050405020304" pitchFamily="18" charset="0"/>
            </a:endParaRPr>
          </a:p>
          <a:p>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algn="just"/>
            <a:endParaRPr lang="tr-TR" sz="1800" dirty="0">
              <a:solidFill>
                <a:srgbClr val="000000"/>
              </a:solidFill>
              <a:effectLst/>
              <a:latin typeface="Times New Roman" panose="02020603050405020304" pitchFamily="18" charset="0"/>
              <a:cs typeface="Times New Roman" panose="02020603050405020304" pitchFamily="18" charset="0"/>
            </a:endParaRPr>
          </a:p>
          <a:p>
            <a:pPr algn="just"/>
            <a:endParaRPr lang="tr-TR" sz="1800" dirty="0">
              <a:solidFill>
                <a:srgbClr val="000000"/>
              </a:solidFill>
              <a:effectLst/>
              <a:latin typeface="Times New Roman" panose="02020603050405020304" pitchFamily="18" charset="0"/>
              <a:cs typeface="Times New Roman" panose="02020603050405020304" pitchFamily="18" charset="0"/>
            </a:endParaRPr>
          </a:p>
          <a:p>
            <a:pPr marL="0" indent="0" algn="just">
              <a:buNone/>
            </a:pPr>
            <a:endParaRPr lang="tr-TR" sz="1800" dirty="0">
              <a:solidFill>
                <a:srgbClr val="000000"/>
              </a:solidFill>
              <a:effectLst/>
              <a:latin typeface="Times New Roman" panose="02020603050405020304" pitchFamily="18" charset="0"/>
              <a:cs typeface="Times New Roman" panose="02020603050405020304" pitchFamily="18" charset="0"/>
            </a:endParaRPr>
          </a:p>
          <a:p>
            <a:pPr marL="0" indent="0" algn="just">
              <a:buNone/>
            </a:pPr>
            <a:endParaRPr lang="tr-TR" sz="1800" b="1" i="1" dirty="0">
              <a:solidFill>
                <a:srgbClr val="000000"/>
              </a:solidFill>
              <a:latin typeface="Times New Roman" panose="02020603050405020304" pitchFamily="18" charset="0"/>
              <a:cs typeface="Times New Roman" panose="02020603050405020304" pitchFamily="18" charset="0"/>
            </a:endParaRPr>
          </a:p>
          <a:p>
            <a:pPr marL="0" indent="0" algn="just">
              <a:buNone/>
            </a:pPr>
            <a:endParaRPr lang="tr-TR" sz="1800" b="1" i="1" dirty="0">
              <a:solidFill>
                <a:srgbClr val="000000"/>
              </a:solidFill>
              <a:latin typeface="Times New Roman" panose="02020603050405020304" pitchFamily="18" charset="0"/>
              <a:cs typeface="Times New Roman" panose="02020603050405020304" pitchFamily="18" charset="0"/>
            </a:endParaRPr>
          </a:p>
        </p:txBody>
      </p:sp>
      <p:sp>
        <p:nvSpPr>
          <p:cNvPr id="4" name="Rectangle 2">
            <a:extLst>
              <a:ext uri="{FF2B5EF4-FFF2-40B4-BE49-F238E27FC236}">
                <a16:creationId xmlns:a16="http://schemas.microsoft.com/office/drawing/2014/main" id="{069B9F8A-BFC3-B80C-87EE-A90C5B84F6DC}"/>
              </a:ext>
            </a:extLst>
          </p:cNvPr>
          <p:cNvSpPr>
            <a:spLocks noChangeArrowheads="1"/>
          </p:cNvSpPr>
          <p:nvPr/>
        </p:nvSpPr>
        <p:spPr bwMode="auto">
          <a:xfrm>
            <a:off x="4298527" y="43934"/>
            <a:ext cx="54694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just"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6" name="Rectangle 3">
            <a:extLst>
              <a:ext uri="{FF2B5EF4-FFF2-40B4-BE49-F238E27FC236}">
                <a16:creationId xmlns:a16="http://schemas.microsoft.com/office/drawing/2014/main" id="{8AD73E7D-87B1-7B58-6808-8A98A9CC0E15}"/>
              </a:ext>
            </a:extLst>
          </p:cNvPr>
          <p:cNvSpPr>
            <a:spLocks noChangeArrowheads="1"/>
          </p:cNvSpPr>
          <p:nvPr/>
        </p:nvSpPr>
        <p:spPr bwMode="auto">
          <a:xfrm>
            <a:off x="0" y="-945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99637835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49718A-365E-DE77-29F6-FE9BD15024E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973ADC43-31BB-AC1F-FE77-65A1A54970C0}"/>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Davanın Açılması</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5D1D4F54-BA05-2410-3F08-F0113CEA7A39}"/>
              </a:ext>
            </a:extLst>
          </p:cNvPr>
          <p:cNvSpPr>
            <a:spLocks noGrp="1"/>
          </p:cNvSpPr>
          <p:nvPr>
            <p:ph idx="1"/>
          </p:nvPr>
        </p:nvSpPr>
        <p:spPr>
          <a:xfrm>
            <a:off x="350729" y="889348"/>
            <a:ext cx="8336071" cy="5681657"/>
          </a:xfrm>
        </p:spPr>
        <p:txBody>
          <a:bodyPr>
            <a:noAutofit/>
          </a:bodyPr>
          <a:lstStyle/>
          <a:p>
            <a:pPr marL="0" indent="0" algn="just">
              <a:buNone/>
            </a:pPr>
            <a:r>
              <a:rPr lang="tr-TR" sz="1800" b="1" dirty="0">
                <a:latin typeface="Times New Roman" panose="02020603050405020304" pitchFamily="18" charset="0"/>
                <a:cs typeface="Times New Roman" panose="02020603050405020304" pitchFamily="18" charset="0"/>
              </a:rPr>
              <a:t>Davanın Açılmasının Sonuçları</a:t>
            </a:r>
          </a:p>
          <a:p>
            <a:pPr marL="0" indent="0" algn="just">
              <a:buNone/>
            </a:pPr>
            <a:endParaRPr lang="tr-TR" altLang="tr-TR" sz="1800" b="1" dirty="0">
              <a:solidFill>
                <a:srgbClr val="000000"/>
              </a:solidFill>
              <a:latin typeface="Times New Roman" panose="02020603050405020304" pitchFamily="18" charset="0"/>
              <a:cs typeface="Times New Roman" panose="02020603050405020304" pitchFamily="18" charset="0"/>
            </a:endParaRPr>
          </a:p>
          <a:p>
            <a:pPr marL="0" indent="0" algn="just">
              <a:buNone/>
            </a:pPr>
            <a:r>
              <a:rPr lang="tr-TR" altLang="tr-TR" sz="1800" dirty="0">
                <a:solidFill>
                  <a:srgbClr val="000000"/>
                </a:solidFill>
                <a:latin typeface="Times New Roman" panose="02020603050405020304" pitchFamily="18" charset="0"/>
                <a:cs typeface="Times New Roman" panose="02020603050405020304" pitchFamily="18" charset="0"/>
              </a:rPr>
              <a:t>Dava açılmasının hem maddi hukukta hem de usul hukukunda sonuçları vardır. Davanın açıldığı tarih (HMK m. 118) bu sonuçların doğması bakımından önemlidir.</a:t>
            </a:r>
          </a:p>
          <a:p>
            <a:pPr marL="0" indent="0" algn="just">
              <a:buNone/>
            </a:pPr>
            <a:endParaRPr lang="tr-TR" altLang="tr-TR" sz="1800" dirty="0">
              <a:solidFill>
                <a:srgbClr val="000000"/>
              </a:solidFill>
              <a:latin typeface="Times New Roman" panose="02020603050405020304" pitchFamily="18" charset="0"/>
              <a:cs typeface="Times New Roman" panose="02020603050405020304" pitchFamily="18" charset="0"/>
            </a:endParaRPr>
          </a:p>
          <a:p>
            <a:pPr marL="0" indent="0" algn="just">
              <a:buNone/>
            </a:pPr>
            <a:r>
              <a:rPr lang="tr-TR" altLang="tr-TR" sz="1800" dirty="0">
                <a:solidFill>
                  <a:srgbClr val="000000"/>
                </a:solidFill>
                <a:latin typeface="Times New Roman" panose="02020603050405020304" pitchFamily="18" charset="0"/>
                <a:cs typeface="Times New Roman" panose="02020603050405020304" pitchFamily="18" charset="0"/>
              </a:rPr>
              <a:t>Maddi bakımdan doğurduğu sonuçlar:</a:t>
            </a:r>
          </a:p>
          <a:p>
            <a:pPr marL="0" indent="0" algn="just">
              <a:buNone/>
            </a:pPr>
            <a:r>
              <a:rPr lang="tr-TR" altLang="tr-TR" sz="1800" b="1" i="1" dirty="0">
                <a:solidFill>
                  <a:srgbClr val="000000"/>
                </a:solidFill>
                <a:latin typeface="Times New Roman" panose="02020603050405020304" pitchFamily="18" charset="0"/>
                <a:cs typeface="Times New Roman" panose="02020603050405020304" pitchFamily="18" charset="0"/>
              </a:rPr>
              <a:t>Zamanaşımının kesilmesi ve hak düşürücü sürenin korunması</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Kısmî dava açılması hâlinde, zamanaşımının sadece talep edilen alacak miktarı bakımından kesileceği, talep edilmemiş olan alacak kesimi için ise işlemeye devam edeceği kabul edilmektedir. Belirsiz alacak davasının açılması hâlinde ise, tüm alacak açısından davanın açıldığı tarihte zamanaşımı kesilir. </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Davanın görevsizlik, yetkisizlik veya dilekçenin kanunî unsurlarında noksanlık gibi sebeplerle davanın açılmamış sayılmasına karar verilmesinde, zamanaşımı hiç kesilmemiş duruma döner. Bu halde, zamanaşımı süresi dolmuşsa, davacı TBK m. 158’deki ek süreden yararlanır. </a:t>
            </a:r>
          </a:p>
          <a:p>
            <a:pPr marL="0" indent="0">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altLang="tr-TR" sz="1800" dirty="0">
              <a:solidFill>
                <a:srgbClr val="000000"/>
              </a:solidFill>
              <a:latin typeface="Times New Roman" panose="02020603050405020304" pitchFamily="18" charset="0"/>
              <a:cs typeface="Times New Roman" panose="02020603050405020304" pitchFamily="18" charset="0"/>
            </a:endParaRPr>
          </a:p>
          <a:p>
            <a:pPr marL="0" indent="0" algn="just">
              <a:buNone/>
            </a:pPr>
            <a:endParaRPr lang="tr-TR" altLang="tr-TR" sz="1800" dirty="0">
              <a:solidFill>
                <a:srgbClr val="000000"/>
              </a:solidFill>
              <a:latin typeface="Times New Roman" panose="02020603050405020304" pitchFamily="18" charset="0"/>
              <a:cs typeface="Times New Roman" panose="02020603050405020304" pitchFamily="18" charset="0"/>
            </a:endParaRPr>
          </a:p>
          <a:p>
            <a:pPr marL="0" lvl="0" indent="0" algn="just" defTabSz="914400" eaLnBrk="0" fontAlgn="base" hangingPunct="0">
              <a:spcBef>
                <a:spcPct val="0"/>
              </a:spcBef>
              <a:spcAft>
                <a:spcPct val="0"/>
              </a:spcAft>
              <a:buNone/>
            </a:pPr>
            <a:endParaRPr lang="tr-TR" sz="1800" dirty="0">
              <a:latin typeface="Times New Roman" panose="02020603050405020304" pitchFamily="18" charset="0"/>
              <a:cs typeface="Times New Roman" panose="02020603050405020304" pitchFamily="18" charset="0"/>
            </a:endParaRPr>
          </a:p>
          <a:p>
            <a:endParaRPr lang="tr-TR" sz="1800" dirty="0">
              <a:latin typeface="Times New Roman" panose="02020603050405020304" pitchFamily="18" charset="0"/>
              <a:cs typeface="Times New Roman" panose="02020603050405020304" pitchFamily="18" charset="0"/>
            </a:endParaRPr>
          </a:p>
          <a:p>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algn="just"/>
            <a:endParaRPr lang="tr-TR" sz="1800" dirty="0">
              <a:solidFill>
                <a:srgbClr val="000000"/>
              </a:solidFill>
              <a:effectLst/>
              <a:latin typeface="Times New Roman" panose="02020603050405020304" pitchFamily="18" charset="0"/>
              <a:cs typeface="Times New Roman" panose="02020603050405020304" pitchFamily="18" charset="0"/>
            </a:endParaRPr>
          </a:p>
          <a:p>
            <a:pPr algn="just"/>
            <a:endParaRPr lang="tr-TR" sz="1800" dirty="0">
              <a:solidFill>
                <a:srgbClr val="000000"/>
              </a:solidFill>
              <a:effectLst/>
              <a:latin typeface="Times New Roman" panose="02020603050405020304" pitchFamily="18" charset="0"/>
              <a:cs typeface="Times New Roman" panose="02020603050405020304" pitchFamily="18" charset="0"/>
            </a:endParaRPr>
          </a:p>
          <a:p>
            <a:pPr marL="0" indent="0" algn="just">
              <a:buNone/>
            </a:pPr>
            <a:endParaRPr lang="tr-TR" sz="1800" dirty="0">
              <a:solidFill>
                <a:srgbClr val="000000"/>
              </a:solidFill>
              <a:effectLst/>
              <a:latin typeface="Times New Roman" panose="02020603050405020304" pitchFamily="18" charset="0"/>
              <a:cs typeface="Times New Roman" panose="02020603050405020304" pitchFamily="18" charset="0"/>
            </a:endParaRPr>
          </a:p>
          <a:p>
            <a:pPr marL="0" indent="0" algn="just">
              <a:buNone/>
            </a:pPr>
            <a:endParaRPr lang="tr-TR" sz="1800" b="1" i="1" dirty="0">
              <a:solidFill>
                <a:srgbClr val="000000"/>
              </a:solidFill>
              <a:latin typeface="Times New Roman" panose="02020603050405020304" pitchFamily="18" charset="0"/>
              <a:cs typeface="Times New Roman" panose="02020603050405020304" pitchFamily="18" charset="0"/>
            </a:endParaRPr>
          </a:p>
          <a:p>
            <a:pPr marL="0" indent="0" algn="just">
              <a:buNone/>
            </a:pPr>
            <a:endParaRPr lang="tr-TR" sz="1800" b="1" i="1" dirty="0">
              <a:solidFill>
                <a:srgbClr val="000000"/>
              </a:solidFill>
              <a:latin typeface="Times New Roman" panose="02020603050405020304" pitchFamily="18" charset="0"/>
              <a:cs typeface="Times New Roman" panose="02020603050405020304" pitchFamily="18" charset="0"/>
            </a:endParaRPr>
          </a:p>
        </p:txBody>
      </p:sp>
      <p:sp>
        <p:nvSpPr>
          <p:cNvPr id="4" name="Rectangle 2">
            <a:extLst>
              <a:ext uri="{FF2B5EF4-FFF2-40B4-BE49-F238E27FC236}">
                <a16:creationId xmlns:a16="http://schemas.microsoft.com/office/drawing/2014/main" id="{5FC8D92F-8EC0-1792-652C-A04B6DDF4306}"/>
              </a:ext>
            </a:extLst>
          </p:cNvPr>
          <p:cNvSpPr>
            <a:spLocks noChangeArrowheads="1"/>
          </p:cNvSpPr>
          <p:nvPr/>
        </p:nvSpPr>
        <p:spPr bwMode="auto">
          <a:xfrm>
            <a:off x="4298527" y="43934"/>
            <a:ext cx="54694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just"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6" name="Rectangle 3">
            <a:extLst>
              <a:ext uri="{FF2B5EF4-FFF2-40B4-BE49-F238E27FC236}">
                <a16:creationId xmlns:a16="http://schemas.microsoft.com/office/drawing/2014/main" id="{15A25DE2-6BE0-908A-B374-2C7FE8C34D07}"/>
              </a:ext>
            </a:extLst>
          </p:cNvPr>
          <p:cNvSpPr>
            <a:spLocks noChangeArrowheads="1"/>
          </p:cNvSpPr>
          <p:nvPr/>
        </p:nvSpPr>
        <p:spPr bwMode="auto">
          <a:xfrm>
            <a:off x="0" y="-945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0016790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514CE3-E9C1-8E5E-BBFE-34FF68E27DA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DCA0192-0AC7-C36D-ADBC-2E785E57E943}"/>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Davanın Açılması</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56164A55-B400-8636-24BD-B851DBAA5642}"/>
              </a:ext>
            </a:extLst>
          </p:cNvPr>
          <p:cNvSpPr>
            <a:spLocks noGrp="1"/>
          </p:cNvSpPr>
          <p:nvPr>
            <p:ph idx="1"/>
          </p:nvPr>
        </p:nvSpPr>
        <p:spPr>
          <a:xfrm>
            <a:off x="350729" y="889348"/>
            <a:ext cx="8336071" cy="5681657"/>
          </a:xfrm>
        </p:spPr>
        <p:txBody>
          <a:bodyPr>
            <a:noAutofit/>
          </a:bodyPr>
          <a:lstStyle/>
          <a:p>
            <a:pPr marL="0" indent="0" algn="just">
              <a:buNone/>
            </a:pPr>
            <a:r>
              <a:rPr lang="tr-TR" sz="1800" b="1" dirty="0">
                <a:latin typeface="Times New Roman" panose="02020603050405020304" pitchFamily="18" charset="0"/>
                <a:cs typeface="Times New Roman" panose="02020603050405020304" pitchFamily="18" charset="0"/>
              </a:rPr>
              <a:t>Davanın Açılmasının Sonuçları</a:t>
            </a:r>
          </a:p>
          <a:p>
            <a:pPr marL="0" indent="0" algn="just">
              <a:buNone/>
            </a:pPr>
            <a:endParaRPr lang="tr-TR" altLang="tr-TR" sz="1800" b="1" dirty="0">
              <a:solidFill>
                <a:srgbClr val="000000"/>
              </a:solidFill>
              <a:latin typeface="Times New Roman" panose="02020603050405020304" pitchFamily="18" charset="0"/>
              <a:cs typeface="Times New Roman" panose="02020603050405020304" pitchFamily="18" charset="0"/>
            </a:endParaRPr>
          </a:p>
          <a:p>
            <a:pPr marL="0" indent="0" algn="just">
              <a:buNone/>
            </a:pPr>
            <a:r>
              <a:rPr lang="tr-TR" altLang="tr-TR" sz="1800" dirty="0">
                <a:solidFill>
                  <a:srgbClr val="000000"/>
                </a:solidFill>
                <a:latin typeface="Times New Roman" panose="02020603050405020304" pitchFamily="18" charset="0"/>
                <a:cs typeface="Times New Roman" panose="02020603050405020304" pitchFamily="18" charset="0"/>
              </a:rPr>
              <a:t>Dava açılmasının hem maddi hukukta hem de usul hukukunda sonuçları vardır. Davanın açıldığı tarih (HMK m. 118) bu sonuçların doğması bakımından önemlidir.</a:t>
            </a:r>
          </a:p>
          <a:p>
            <a:pPr marL="0" indent="0" algn="just">
              <a:buNone/>
            </a:pPr>
            <a:endParaRPr lang="tr-TR" altLang="tr-TR" sz="1800" dirty="0">
              <a:solidFill>
                <a:srgbClr val="000000"/>
              </a:solidFill>
              <a:latin typeface="Times New Roman" panose="02020603050405020304" pitchFamily="18" charset="0"/>
              <a:cs typeface="Times New Roman" panose="02020603050405020304" pitchFamily="18" charset="0"/>
            </a:endParaRPr>
          </a:p>
          <a:p>
            <a:pPr marL="0" indent="0" algn="just">
              <a:buNone/>
            </a:pPr>
            <a:r>
              <a:rPr lang="tr-TR" altLang="tr-TR" sz="1800" dirty="0">
                <a:solidFill>
                  <a:srgbClr val="000000"/>
                </a:solidFill>
                <a:latin typeface="Times New Roman" panose="02020603050405020304" pitchFamily="18" charset="0"/>
                <a:cs typeface="Times New Roman" panose="02020603050405020304" pitchFamily="18" charset="0"/>
              </a:rPr>
              <a:t>Maddi bakımdan doğurduğu sonuçlar:</a:t>
            </a:r>
          </a:p>
          <a:p>
            <a:pPr marL="0" indent="0" algn="just">
              <a:buNone/>
            </a:pPr>
            <a:r>
              <a:rPr lang="tr-TR" sz="1800" b="1" i="1" dirty="0">
                <a:latin typeface="Times New Roman" panose="02020603050405020304" pitchFamily="18" charset="0"/>
                <a:cs typeface="Times New Roman" panose="02020603050405020304" pitchFamily="18" charset="0"/>
              </a:rPr>
              <a:t>Bazı Şahıs Varlığı Haklarının Malvarlığı Hakkına Dönüşmesi</a:t>
            </a: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Nafaka, manevi tazminat gibi bazı şahıs varlığı haklarında dava açılmasıyla birlikte malvarlığı haklarına dönüşür ve kişinin ölmesi halinde mirasçıları davaya devam edebilir.</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b="1" i="1" dirty="0" err="1">
                <a:latin typeface="Times New Roman" panose="02020603050405020304" pitchFamily="18" charset="0"/>
                <a:cs typeface="Times New Roman" panose="02020603050405020304" pitchFamily="18" charset="0"/>
              </a:rPr>
              <a:t>İyiniyetin</a:t>
            </a:r>
            <a:r>
              <a:rPr lang="tr-TR" sz="1800" b="1" i="1" dirty="0">
                <a:latin typeface="Times New Roman" panose="02020603050405020304" pitchFamily="18" charset="0"/>
                <a:cs typeface="Times New Roman" panose="02020603050405020304" pitchFamily="18" charset="0"/>
              </a:rPr>
              <a:t> ortadan kalkması</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Dava dilekçesinin tebliğiyle birlikte davalı haberdar olur.</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altLang="tr-TR" sz="1800" dirty="0">
              <a:solidFill>
                <a:srgbClr val="000000"/>
              </a:solidFill>
              <a:latin typeface="Times New Roman" panose="02020603050405020304" pitchFamily="18" charset="0"/>
              <a:cs typeface="Times New Roman" panose="02020603050405020304" pitchFamily="18" charset="0"/>
            </a:endParaRPr>
          </a:p>
          <a:p>
            <a:pPr marL="0" indent="0" algn="just">
              <a:buNone/>
            </a:pPr>
            <a:endParaRPr lang="tr-TR" altLang="tr-TR" sz="1800" dirty="0">
              <a:solidFill>
                <a:srgbClr val="000000"/>
              </a:solidFill>
              <a:latin typeface="Times New Roman" panose="02020603050405020304" pitchFamily="18" charset="0"/>
              <a:cs typeface="Times New Roman" panose="02020603050405020304" pitchFamily="18" charset="0"/>
            </a:endParaRPr>
          </a:p>
          <a:p>
            <a:pPr marL="0" lvl="0" indent="0" algn="just" defTabSz="914400" eaLnBrk="0" fontAlgn="base" hangingPunct="0">
              <a:spcBef>
                <a:spcPct val="0"/>
              </a:spcBef>
              <a:spcAft>
                <a:spcPct val="0"/>
              </a:spcAft>
              <a:buNone/>
            </a:pPr>
            <a:endParaRPr lang="tr-TR" sz="1800" dirty="0">
              <a:latin typeface="Times New Roman" panose="02020603050405020304" pitchFamily="18" charset="0"/>
              <a:cs typeface="Times New Roman" panose="02020603050405020304" pitchFamily="18" charset="0"/>
            </a:endParaRPr>
          </a:p>
          <a:p>
            <a:endParaRPr lang="tr-TR" sz="1800" dirty="0">
              <a:latin typeface="Times New Roman" panose="02020603050405020304" pitchFamily="18" charset="0"/>
              <a:cs typeface="Times New Roman" panose="02020603050405020304" pitchFamily="18" charset="0"/>
            </a:endParaRPr>
          </a:p>
          <a:p>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algn="just"/>
            <a:endParaRPr lang="tr-TR" sz="1800" dirty="0">
              <a:solidFill>
                <a:srgbClr val="000000"/>
              </a:solidFill>
              <a:effectLst/>
              <a:latin typeface="Times New Roman" panose="02020603050405020304" pitchFamily="18" charset="0"/>
              <a:cs typeface="Times New Roman" panose="02020603050405020304" pitchFamily="18" charset="0"/>
            </a:endParaRPr>
          </a:p>
          <a:p>
            <a:pPr algn="just"/>
            <a:endParaRPr lang="tr-TR" sz="1800" dirty="0">
              <a:solidFill>
                <a:srgbClr val="000000"/>
              </a:solidFill>
              <a:effectLst/>
              <a:latin typeface="Times New Roman" panose="02020603050405020304" pitchFamily="18" charset="0"/>
              <a:cs typeface="Times New Roman" panose="02020603050405020304" pitchFamily="18" charset="0"/>
            </a:endParaRPr>
          </a:p>
          <a:p>
            <a:pPr marL="0" indent="0" algn="just">
              <a:buNone/>
            </a:pPr>
            <a:endParaRPr lang="tr-TR" sz="1800" dirty="0">
              <a:solidFill>
                <a:srgbClr val="000000"/>
              </a:solidFill>
              <a:effectLst/>
              <a:latin typeface="Times New Roman" panose="02020603050405020304" pitchFamily="18" charset="0"/>
              <a:cs typeface="Times New Roman" panose="02020603050405020304" pitchFamily="18" charset="0"/>
            </a:endParaRPr>
          </a:p>
          <a:p>
            <a:pPr marL="0" indent="0" algn="just">
              <a:buNone/>
            </a:pPr>
            <a:endParaRPr lang="tr-TR" sz="1800" b="1" i="1" dirty="0">
              <a:solidFill>
                <a:srgbClr val="000000"/>
              </a:solidFill>
              <a:latin typeface="Times New Roman" panose="02020603050405020304" pitchFamily="18" charset="0"/>
              <a:cs typeface="Times New Roman" panose="02020603050405020304" pitchFamily="18" charset="0"/>
            </a:endParaRPr>
          </a:p>
          <a:p>
            <a:pPr marL="0" indent="0" algn="just">
              <a:buNone/>
            </a:pPr>
            <a:endParaRPr lang="tr-TR" sz="1800" b="1" i="1" dirty="0">
              <a:solidFill>
                <a:srgbClr val="000000"/>
              </a:solidFill>
              <a:latin typeface="Times New Roman" panose="02020603050405020304" pitchFamily="18" charset="0"/>
              <a:cs typeface="Times New Roman" panose="02020603050405020304" pitchFamily="18" charset="0"/>
            </a:endParaRPr>
          </a:p>
        </p:txBody>
      </p:sp>
      <p:sp>
        <p:nvSpPr>
          <p:cNvPr id="4" name="Rectangle 2">
            <a:extLst>
              <a:ext uri="{FF2B5EF4-FFF2-40B4-BE49-F238E27FC236}">
                <a16:creationId xmlns:a16="http://schemas.microsoft.com/office/drawing/2014/main" id="{F7BDAD73-4F18-356E-AA14-247CEC797D5D}"/>
              </a:ext>
            </a:extLst>
          </p:cNvPr>
          <p:cNvSpPr>
            <a:spLocks noChangeArrowheads="1"/>
          </p:cNvSpPr>
          <p:nvPr/>
        </p:nvSpPr>
        <p:spPr bwMode="auto">
          <a:xfrm>
            <a:off x="4298527" y="43934"/>
            <a:ext cx="54694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just"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6" name="Rectangle 3">
            <a:extLst>
              <a:ext uri="{FF2B5EF4-FFF2-40B4-BE49-F238E27FC236}">
                <a16:creationId xmlns:a16="http://schemas.microsoft.com/office/drawing/2014/main" id="{C6C57684-2F23-F7B6-3F4D-F55BAC10B696}"/>
              </a:ext>
            </a:extLst>
          </p:cNvPr>
          <p:cNvSpPr>
            <a:spLocks noChangeArrowheads="1"/>
          </p:cNvSpPr>
          <p:nvPr/>
        </p:nvSpPr>
        <p:spPr bwMode="auto">
          <a:xfrm>
            <a:off x="0" y="-945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445025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253A09-5E62-958C-A176-764A0093AA09}"/>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89B924FB-15CB-C02E-AD6B-82C8EDFBA0C9}"/>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Davanın Açılması</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F48D49DE-4650-7459-51B1-53ED5CA04F54}"/>
              </a:ext>
            </a:extLst>
          </p:cNvPr>
          <p:cNvSpPr>
            <a:spLocks noGrp="1"/>
          </p:cNvSpPr>
          <p:nvPr>
            <p:ph idx="1"/>
          </p:nvPr>
        </p:nvSpPr>
        <p:spPr>
          <a:xfrm>
            <a:off x="350729" y="889348"/>
            <a:ext cx="8336071" cy="5681657"/>
          </a:xfrm>
        </p:spPr>
        <p:txBody>
          <a:bodyPr>
            <a:noAutofit/>
          </a:bodyPr>
          <a:lstStyle/>
          <a:p>
            <a:pPr marL="0" indent="0" algn="just">
              <a:buNone/>
            </a:pPr>
            <a:r>
              <a:rPr lang="tr-TR" sz="1800" b="1" dirty="0">
                <a:latin typeface="Times New Roman" panose="02020603050405020304" pitchFamily="18" charset="0"/>
                <a:cs typeface="Times New Roman" panose="02020603050405020304" pitchFamily="18" charset="0"/>
              </a:rPr>
              <a:t>Davanın Açılmasının Sonuçları</a:t>
            </a:r>
          </a:p>
          <a:p>
            <a:pPr marL="0" indent="0" algn="just">
              <a:buNone/>
            </a:pPr>
            <a:endParaRPr lang="tr-TR" altLang="tr-TR" sz="1800" b="1" dirty="0">
              <a:solidFill>
                <a:srgbClr val="000000"/>
              </a:solidFill>
              <a:latin typeface="Times New Roman" panose="02020603050405020304" pitchFamily="18" charset="0"/>
              <a:cs typeface="Times New Roman" panose="02020603050405020304" pitchFamily="18" charset="0"/>
            </a:endParaRPr>
          </a:p>
          <a:p>
            <a:pPr marL="0" indent="0" algn="just">
              <a:buNone/>
            </a:pPr>
            <a:r>
              <a:rPr lang="tr-TR" altLang="tr-TR" sz="1800" dirty="0">
                <a:solidFill>
                  <a:srgbClr val="000000"/>
                </a:solidFill>
                <a:latin typeface="Times New Roman" panose="02020603050405020304" pitchFamily="18" charset="0"/>
                <a:cs typeface="Times New Roman" panose="02020603050405020304" pitchFamily="18" charset="0"/>
              </a:rPr>
              <a:t>Dava açılmasının hem maddi hukukta hem de usul hukukunda sonuçları vardır. Davanın açıldığı tarih (HMK m. 118) bu sonuçların doğması bakımından önemlidir.</a:t>
            </a:r>
          </a:p>
          <a:p>
            <a:pPr marL="0" indent="0" algn="just">
              <a:buNone/>
            </a:pPr>
            <a:endParaRPr lang="tr-TR" altLang="tr-TR" sz="1800" dirty="0">
              <a:solidFill>
                <a:srgbClr val="000000"/>
              </a:solidFill>
              <a:latin typeface="Times New Roman" panose="02020603050405020304" pitchFamily="18" charset="0"/>
              <a:cs typeface="Times New Roman" panose="02020603050405020304" pitchFamily="18" charset="0"/>
            </a:endParaRPr>
          </a:p>
          <a:p>
            <a:pPr marL="0" indent="0" algn="just">
              <a:buNone/>
            </a:pPr>
            <a:r>
              <a:rPr lang="tr-TR" altLang="tr-TR" sz="1800" dirty="0">
                <a:solidFill>
                  <a:srgbClr val="000000"/>
                </a:solidFill>
                <a:latin typeface="Times New Roman" panose="02020603050405020304" pitchFamily="18" charset="0"/>
                <a:cs typeface="Times New Roman" panose="02020603050405020304" pitchFamily="18" charset="0"/>
              </a:rPr>
              <a:t>Maddi bakımdan doğurduğu sonuçlar:</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b="1" i="1" dirty="0">
                <a:latin typeface="Times New Roman" panose="02020603050405020304" pitchFamily="18" charset="0"/>
                <a:cs typeface="Times New Roman" panose="02020603050405020304" pitchFamily="18" charset="0"/>
              </a:rPr>
              <a:t>Davalının temerrüde düşmesi</a:t>
            </a: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Davalının temerrüde düşmesi için ihtara gerek bulunan hâllerde (TBK m. 117, I-II), daha önce bu ihtar yapılmadığı için temerrüt gerçekleşmemişse, dava açılması ve dava dilekçesinin tebliği ile davalı temerrüde düşer.</a:t>
            </a:r>
          </a:p>
          <a:p>
            <a:pPr marL="0" indent="0">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altLang="tr-TR" sz="1800" dirty="0">
              <a:solidFill>
                <a:srgbClr val="000000"/>
              </a:solidFill>
              <a:latin typeface="Times New Roman" panose="02020603050405020304" pitchFamily="18" charset="0"/>
              <a:cs typeface="Times New Roman" panose="02020603050405020304" pitchFamily="18" charset="0"/>
            </a:endParaRPr>
          </a:p>
          <a:p>
            <a:pPr marL="0" indent="0" algn="just">
              <a:buNone/>
            </a:pPr>
            <a:endParaRPr lang="tr-TR" altLang="tr-TR" sz="1800" dirty="0">
              <a:solidFill>
                <a:srgbClr val="000000"/>
              </a:solidFill>
              <a:latin typeface="Times New Roman" panose="02020603050405020304" pitchFamily="18" charset="0"/>
              <a:cs typeface="Times New Roman" panose="02020603050405020304" pitchFamily="18" charset="0"/>
            </a:endParaRPr>
          </a:p>
          <a:p>
            <a:pPr marL="0" lvl="0" indent="0" algn="just" defTabSz="914400" eaLnBrk="0" fontAlgn="base" hangingPunct="0">
              <a:spcBef>
                <a:spcPct val="0"/>
              </a:spcBef>
              <a:spcAft>
                <a:spcPct val="0"/>
              </a:spcAft>
              <a:buNone/>
            </a:pPr>
            <a:endParaRPr lang="tr-TR" sz="1800" dirty="0">
              <a:latin typeface="Times New Roman" panose="02020603050405020304" pitchFamily="18" charset="0"/>
              <a:cs typeface="Times New Roman" panose="02020603050405020304" pitchFamily="18" charset="0"/>
            </a:endParaRPr>
          </a:p>
          <a:p>
            <a:endParaRPr lang="tr-TR" sz="1800" dirty="0">
              <a:latin typeface="Times New Roman" panose="02020603050405020304" pitchFamily="18" charset="0"/>
              <a:cs typeface="Times New Roman" panose="02020603050405020304" pitchFamily="18" charset="0"/>
            </a:endParaRPr>
          </a:p>
          <a:p>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algn="just"/>
            <a:endParaRPr lang="tr-TR" sz="1800" dirty="0">
              <a:solidFill>
                <a:srgbClr val="000000"/>
              </a:solidFill>
              <a:effectLst/>
              <a:latin typeface="Times New Roman" panose="02020603050405020304" pitchFamily="18" charset="0"/>
              <a:cs typeface="Times New Roman" panose="02020603050405020304" pitchFamily="18" charset="0"/>
            </a:endParaRPr>
          </a:p>
          <a:p>
            <a:pPr algn="just"/>
            <a:endParaRPr lang="tr-TR" sz="1800" dirty="0">
              <a:solidFill>
                <a:srgbClr val="000000"/>
              </a:solidFill>
              <a:effectLst/>
              <a:latin typeface="Times New Roman" panose="02020603050405020304" pitchFamily="18" charset="0"/>
              <a:cs typeface="Times New Roman" panose="02020603050405020304" pitchFamily="18" charset="0"/>
            </a:endParaRPr>
          </a:p>
          <a:p>
            <a:pPr marL="0" indent="0" algn="just">
              <a:buNone/>
            </a:pPr>
            <a:endParaRPr lang="tr-TR" sz="1800" dirty="0">
              <a:solidFill>
                <a:srgbClr val="000000"/>
              </a:solidFill>
              <a:effectLst/>
              <a:latin typeface="Times New Roman" panose="02020603050405020304" pitchFamily="18" charset="0"/>
              <a:cs typeface="Times New Roman" panose="02020603050405020304" pitchFamily="18" charset="0"/>
            </a:endParaRPr>
          </a:p>
          <a:p>
            <a:pPr marL="0" indent="0" algn="just">
              <a:buNone/>
            </a:pPr>
            <a:endParaRPr lang="tr-TR" sz="1800" b="1" i="1" dirty="0">
              <a:solidFill>
                <a:srgbClr val="000000"/>
              </a:solidFill>
              <a:latin typeface="Times New Roman" panose="02020603050405020304" pitchFamily="18" charset="0"/>
              <a:cs typeface="Times New Roman" panose="02020603050405020304" pitchFamily="18" charset="0"/>
            </a:endParaRPr>
          </a:p>
          <a:p>
            <a:pPr marL="0" indent="0" algn="just">
              <a:buNone/>
            </a:pPr>
            <a:endParaRPr lang="tr-TR" sz="1800" b="1" i="1" dirty="0">
              <a:solidFill>
                <a:srgbClr val="000000"/>
              </a:solidFill>
              <a:latin typeface="Times New Roman" panose="02020603050405020304" pitchFamily="18" charset="0"/>
              <a:cs typeface="Times New Roman" panose="02020603050405020304" pitchFamily="18" charset="0"/>
            </a:endParaRPr>
          </a:p>
        </p:txBody>
      </p:sp>
      <p:sp>
        <p:nvSpPr>
          <p:cNvPr id="4" name="Rectangle 2">
            <a:extLst>
              <a:ext uri="{FF2B5EF4-FFF2-40B4-BE49-F238E27FC236}">
                <a16:creationId xmlns:a16="http://schemas.microsoft.com/office/drawing/2014/main" id="{A2749F3D-7CF0-65FD-E5E5-AB6BE4E31FCD}"/>
              </a:ext>
            </a:extLst>
          </p:cNvPr>
          <p:cNvSpPr>
            <a:spLocks noChangeArrowheads="1"/>
          </p:cNvSpPr>
          <p:nvPr/>
        </p:nvSpPr>
        <p:spPr bwMode="auto">
          <a:xfrm>
            <a:off x="4298527" y="43934"/>
            <a:ext cx="54694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just"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6" name="Rectangle 3">
            <a:extLst>
              <a:ext uri="{FF2B5EF4-FFF2-40B4-BE49-F238E27FC236}">
                <a16:creationId xmlns:a16="http://schemas.microsoft.com/office/drawing/2014/main" id="{97381DC3-3C70-052E-D6DC-9C5A0D969B14}"/>
              </a:ext>
            </a:extLst>
          </p:cNvPr>
          <p:cNvSpPr>
            <a:spLocks noChangeArrowheads="1"/>
          </p:cNvSpPr>
          <p:nvPr/>
        </p:nvSpPr>
        <p:spPr bwMode="auto">
          <a:xfrm>
            <a:off x="0" y="-945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298792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E277F3-11D9-0B88-7BD6-3D423E3D452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C34DFF0C-F290-2C14-6E1F-306736FB8AF1}"/>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Davanın Açılması</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F6D14791-170A-177A-9646-CD0C97CA3756}"/>
              </a:ext>
            </a:extLst>
          </p:cNvPr>
          <p:cNvSpPr>
            <a:spLocks noGrp="1"/>
          </p:cNvSpPr>
          <p:nvPr>
            <p:ph idx="1"/>
          </p:nvPr>
        </p:nvSpPr>
        <p:spPr>
          <a:xfrm>
            <a:off x="350729" y="889348"/>
            <a:ext cx="8336071" cy="5681657"/>
          </a:xfrm>
        </p:spPr>
        <p:txBody>
          <a:bodyPr>
            <a:noAutofit/>
          </a:bodyPr>
          <a:lstStyle/>
          <a:p>
            <a:pPr marL="0" indent="0" algn="just">
              <a:buNone/>
            </a:pPr>
            <a:r>
              <a:rPr lang="tr-TR" sz="1800" b="1" dirty="0">
                <a:latin typeface="Times New Roman" panose="02020603050405020304" pitchFamily="18" charset="0"/>
                <a:cs typeface="Times New Roman" panose="02020603050405020304" pitchFamily="18" charset="0"/>
              </a:rPr>
              <a:t>Davanın Açılmasının Sonuçları</a:t>
            </a:r>
          </a:p>
          <a:p>
            <a:pPr marL="0" indent="0" algn="just">
              <a:buNone/>
            </a:pPr>
            <a:endParaRPr lang="tr-TR" altLang="tr-TR" sz="1800" b="1" dirty="0">
              <a:solidFill>
                <a:srgbClr val="000000"/>
              </a:solidFill>
              <a:latin typeface="Times New Roman" panose="02020603050405020304" pitchFamily="18" charset="0"/>
              <a:cs typeface="Times New Roman" panose="02020603050405020304" pitchFamily="18" charset="0"/>
            </a:endParaRPr>
          </a:p>
          <a:p>
            <a:pPr marL="0" indent="0" algn="just">
              <a:buNone/>
            </a:pPr>
            <a:r>
              <a:rPr lang="tr-TR" altLang="tr-TR" sz="1800" dirty="0">
                <a:solidFill>
                  <a:srgbClr val="000000"/>
                </a:solidFill>
                <a:latin typeface="Times New Roman" panose="02020603050405020304" pitchFamily="18" charset="0"/>
                <a:cs typeface="Times New Roman" panose="02020603050405020304" pitchFamily="18" charset="0"/>
              </a:rPr>
              <a:t>Dava açılmasının hem maddi hukukta hem de usul hukukunda sonuçları vardır. Davanın açıldığı tarih (HMK m. 118) bu sonuçların doğması bakımından önemlidir.</a:t>
            </a:r>
          </a:p>
          <a:p>
            <a:pPr marL="0" indent="0" algn="just">
              <a:buNone/>
            </a:pPr>
            <a:endParaRPr lang="tr-TR" altLang="tr-TR" sz="1800" dirty="0">
              <a:solidFill>
                <a:srgbClr val="000000"/>
              </a:solidFill>
              <a:latin typeface="Times New Roman" panose="02020603050405020304" pitchFamily="18" charset="0"/>
              <a:cs typeface="Times New Roman" panose="02020603050405020304" pitchFamily="18" charset="0"/>
            </a:endParaRPr>
          </a:p>
          <a:p>
            <a:pPr marL="0" indent="0" algn="just">
              <a:buNone/>
            </a:pPr>
            <a:r>
              <a:rPr lang="tr-TR" altLang="tr-TR" sz="1800" dirty="0">
                <a:solidFill>
                  <a:srgbClr val="000000"/>
                </a:solidFill>
                <a:latin typeface="Times New Roman" panose="02020603050405020304" pitchFamily="18" charset="0"/>
                <a:cs typeface="Times New Roman" panose="02020603050405020304" pitchFamily="18" charset="0"/>
              </a:rPr>
              <a:t>Usul hukuku bakımdan doğurduğu sonuçlar:</a:t>
            </a:r>
          </a:p>
          <a:p>
            <a:pPr marL="0" indent="0" algn="just">
              <a:buNone/>
            </a:pPr>
            <a:endParaRPr lang="tr-TR" altLang="tr-TR" sz="1800" dirty="0">
              <a:solidFill>
                <a:srgbClr val="000000"/>
              </a:solidFill>
              <a:latin typeface="Times New Roman" panose="02020603050405020304" pitchFamily="18" charset="0"/>
              <a:cs typeface="Times New Roman" panose="02020603050405020304" pitchFamily="18" charset="0"/>
            </a:endParaRPr>
          </a:p>
          <a:p>
            <a:pPr marL="0" indent="0" algn="just">
              <a:buNone/>
            </a:pPr>
            <a:r>
              <a:rPr lang="tr-TR" sz="1800" b="1" i="1" dirty="0">
                <a:latin typeface="Times New Roman" panose="02020603050405020304" pitchFamily="18" charset="0"/>
                <a:cs typeface="Times New Roman" panose="02020603050405020304" pitchFamily="18" charset="0"/>
              </a:rPr>
              <a:t>Mahkemenin Davayı İnceleme Zorunluluğu</a:t>
            </a:r>
            <a:endParaRPr lang="tr-TR" sz="1800" i="1" dirty="0">
              <a:latin typeface="Times New Roman" panose="02020603050405020304" pitchFamily="18" charset="0"/>
              <a:cs typeface="Times New Roman" panose="02020603050405020304" pitchFamily="18" charset="0"/>
            </a:endParaRPr>
          </a:p>
          <a:p>
            <a:pPr marL="0" indent="0" algn="just">
              <a:buNone/>
            </a:pPr>
            <a:endParaRPr lang="tr-TR" altLang="tr-TR" sz="1800" b="1" i="1" dirty="0">
              <a:solidFill>
                <a:srgbClr val="000000"/>
              </a:solidFill>
              <a:latin typeface="Times New Roman" panose="02020603050405020304" pitchFamily="18" charset="0"/>
              <a:cs typeface="Times New Roman" panose="02020603050405020304" pitchFamily="18" charset="0"/>
            </a:endParaRPr>
          </a:p>
          <a:p>
            <a:pPr marL="0" indent="0" algn="just">
              <a:buNone/>
            </a:pPr>
            <a:r>
              <a:rPr lang="tr-TR" altLang="tr-TR" sz="1800" b="1" i="1" dirty="0">
                <a:solidFill>
                  <a:srgbClr val="000000"/>
                </a:solidFill>
                <a:latin typeface="Times New Roman" panose="02020603050405020304" pitchFamily="18" charset="0"/>
                <a:cs typeface="Times New Roman" panose="02020603050405020304" pitchFamily="18" charset="0"/>
              </a:rPr>
              <a:t>*Derdestlik</a:t>
            </a:r>
          </a:p>
          <a:p>
            <a:pPr marL="0" indent="0" algn="just">
              <a:buNone/>
            </a:pPr>
            <a:endParaRPr lang="tr-TR" altLang="tr-TR" sz="1800" b="1" i="1" dirty="0">
              <a:solidFill>
                <a:srgbClr val="000000"/>
              </a:solidFill>
              <a:latin typeface="Times New Roman" panose="02020603050405020304" pitchFamily="18" charset="0"/>
              <a:cs typeface="Times New Roman" panose="02020603050405020304" pitchFamily="18" charset="0"/>
            </a:endParaRPr>
          </a:p>
          <a:p>
            <a:pPr marL="0" indent="0" algn="just">
              <a:buNone/>
            </a:pPr>
            <a:r>
              <a:rPr lang="tr-TR" sz="1800" b="1" i="1" dirty="0">
                <a:latin typeface="Times New Roman" panose="02020603050405020304" pitchFamily="18" charset="0"/>
                <a:cs typeface="Times New Roman" panose="02020603050405020304" pitchFamily="18" charset="0"/>
              </a:rPr>
              <a:t>Dava şartlarının davanın açıldığı tarihe göre belirlenmesi:</a:t>
            </a:r>
          </a:p>
          <a:p>
            <a:pPr marL="0" indent="0" algn="just">
              <a:buNone/>
            </a:pPr>
            <a:r>
              <a:rPr lang="tr-TR" sz="1800" dirty="0">
                <a:latin typeface="Times New Roman" panose="02020603050405020304" pitchFamily="18" charset="0"/>
                <a:cs typeface="Times New Roman" panose="02020603050405020304" pitchFamily="18" charset="0"/>
              </a:rPr>
              <a:t>Kural olarak davanın açıldığı tarihe göre belirlenmesidir. Mahkeme, davanın başında, dava şartlarının mevcut olup olmadığını </a:t>
            </a:r>
            <a:r>
              <a:rPr lang="tr-TR" sz="1800" dirty="0" err="1">
                <a:latin typeface="Times New Roman" panose="02020603050405020304" pitchFamily="18" charset="0"/>
                <a:cs typeface="Times New Roman" panose="02020603050405020304" pitchFamily="18" charset="0"/>
              </a:rPr>
              <a:t>re’sen</a:t>
            </a:r>
            <a:r>
              <a:rPr lang="tr-TR" sz="1800" dirty="0">
                <a:latin typeface="Times New Roman" panose="02020603050405020304" pitchFamily="18" charset="0"/>
                <a:cs typeface="Times New Roman" panose="02020603050405020304" pitchFamily="18" charset="0"/>
              </a:rPr>
              <a:t> araştırmakla yükümlüdür. Örneğin, tüketici mahkemesinin görevine giren bir uyuşmazlığın, parasal sınırların değişmesi ile artık tüketici hakem heyetlerinin görevine girer hâle gelmesi, tüketici mahkemesinde görülen davayı etkilememelidir. </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endParaRPr lang="tr-TR" sz="1800" b="1" i="1" dirty="0">
              <a:solidFill>
                <a:srgbClr val="000000"/>
              </a:solidFill>
              <a:latin typeface="Times New Roman" panose="02020603050405020304" pitchFamily="18" charset="0"/>
              <a:cs typeface="Times New Roman" panose="02020603050405020304" pitchFamily="18" charset="0"/>
            </a:endParaRPr>
          </a:p>
        </p:txBody>
      </p:sp>
      <p:sp>
        <p:nvSpPr>
          <p:cNvPr id="4" name="Rectangle 2">
            <a:extLst>
              <a:ext uri="{FF2B5EF4-FFF2-40B4-BE49-F238E27FC236}">
                <a16:creationId xmlns:a16="http://schemas.microsoft.com/office/drawing/2014/main" id="{2513478C-5213-90C2-A06C-36F6CE15B162}"/>
              </a:ext>
            </a:extLst>
          </p:cNvPr>
          <p:cNvSpPr>
            <a:spLocks noChangeArrowheads="1"/>
          </p:cNvSpPr>
          <p:nvPr/>
        </p:nvSpPr>
        <p:spPr bwMode="auto">
          <a:xfrm>
            <a:off x="4298527" y="43934"/>
            <a:ext cx="54694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just"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6" name="Rectangle 3">
            <a:extLst>
              <a:ext uri="{FF2B5EF4-FFF2-40B4-BE49-F238E27FC236}">
                <a16:creationId xmlns:a16="http://schemas.microsoft.com/office/drawing/2014/main" id="{396DA603-0E41-BD72-0D22-3F1C934AF248}"/>
              </a:ext>
            </a:extLst>
          </p:cNvPr>
          <p:cNvSpPr>
            <a:spLocks noChangeArrowheads="1"/>
          </p:cNvSpPr>
          <p:nvPr/>
        </p:nvSpPr>
        <p:spPr bwMode="auto">
          <a:xfrm>
            <a:off x="0" y="-945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35360613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1FF34B-8435-FC92-B226-516AC55D774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F27622EE-A33F-3674-AA35-92FDF2D1AAB9}"/>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Davanın Açılması</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288FA41E-36CF-C142-FE0F-29AB5E116D36}"/>
              </a:ext>
            </a:extLst>
          </p:cNvPr>
          <p:cNvSpPr>
            <a:spLocks noGrp="1"/>
          </p:cNvSpPr>
          <p:nvPr>
            <p:ph idx="1"/>
          </p:nvPr>
        </p:nvSpPr>
        <p:spPr>
          <a:xfrm>
            <a:off x="350729" y="889348"/>
            <a:ext cx="8336071" cy="5681657"/>
          </a:xfrm>
        </p:spPr>
        <p:txBody>
          <a:bodyPr>
            <a:noAutofit/>
          </a:bodyPr>
          <a:lstStyle/>
          <a:p>
            <a:pPr marL="0" indent="0" algn="just">
              <a:buNone/>
            </a:pPr>
            <a:r>
              <a:rPr lang="tr-TR" sz="1800" b="1" dirty="0">
                <a:latin typeface="Times New Roman" panose="02020603050405020304" pitchFamily="18" charset="0"/>
                <a:cs typeface="Times New Roman" panose="02020603050405020304" pitchFamily="18" charset="0"/>
              </a:rPr>
              <a:t>Davanın Açılmasının Sonuçları</a:t>
            </a:r>
          </a:p>
          <a:p>
            <a:pPr marL="0" indent="0" algn="just">
              <a:buNone/>
            </a:pPr>
            <a:endParaRPr lang="tr-TR" altLang="tr-TR" sz="1800" b="1" dirty="0">
              <a:solidFill>
                <a:srgbClr val="000000"/>
              </a:solidFill>
              <a:latin typeface="Times New Roman" panose="02020603050405020304" pitchFamily="18" charset="0"/>
              <a:cs typeface="Times New Roman" panose="02020603050405020304" pitchFamily="18" charset="0"/>
            </a:endParaRPr>
          </a:p>
          <a:p>
            <a:pPr marL="0" indent="0" algn="just">
              <a:buNone/>
            </a:pPr>
            <a:r>
              <a:rPr lang="tr-TR" altLang="tr-TR" sz="1800" dirty="0">
                <a:solidFill>
                  <a:srgbClr val="000000"/>
                </a:solidFill>
                <a:latin typeface="Times New Roman" panose="02020603050405020304" pitchFamily="18" charset="0"/>
                <a:cs typeface="Times New Roman" panose="02020603050405020304" pitchFamily="18" charset="0"/>
              </a:rPr>
              <a:t>Dava açılmasının hem maddi hukukta hem de usul hukukunda sonuçları vardır. Davanın açıldığı tarih (HMK m. 118) bu sonuçların doğması bakımından önemlidir.</a:t>
            </a:r>
          </a:p>
          <a:p>
            <a:pPr marL="0" indent="0" algn="just">
              <a:buNone/>
            </a:pPr>
            <a:endParaRPr lang="tr-TR" altLang="tr-TR" sz="1800" dirty="0">
              <a:solidFill>
                <a:srgbClr val="000000"/>
              </a:solidFill>
              <a:latin typeface="Times New Roman" panose="02020603050405020304" pitchFamily="18" charset="0"/>
              <a:cs typeface="Times New Roman" panose="02020603050405020304" pitchFamily="18" charset="0"/>
            </a:endParaRPr>
          </a:p>
          <a:p>
            <a:pPr marL="0" indent="0" algn="just">
              <a:buNone/>
            </a:pPr>
            <a:r>
              <a:rPr lang="tr-TR" altLang="tr-TR" sz="1800" dirty="0">
                <a:solidFill>
                  <a:srgbClr val="000000"/>
                </a:solidFill>
                <a:latin typeface="Times New Roman" panose="02020603050405020304" pitchFamily="18" charset="0"/>
                <a:cs typeface="Times New Roman" panose="02020603050405020304" pitchFamily="18" charset="0"/>
              </a:rPr>
              <a:t>Usul hukuku bakımdan doğurduğu sonuçlar:</a:t>
            </a: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r>
              <a:rPr lang="tr-TR" sz="1800" b="1" i="1" dirty="0">
                <a:latin typeface="Times New Roman" panose="02020603050405020304" pitchFamily="18" charset="0"/>
                <a:cs typeface="Times New Roman" panose="02020603050405020304" pitchFamily="18" charset="0"/>
              </a:rPr>
              <a:t>İhtiyati tedbirin ve ihtiyati haczin korunması</a:t>
            </a:r>
          </a:p>
          <a:p>
            <a:pPr marL="0" indent="0" algn="just">
              <a:buNone/>
            </a:pPr>
            <a:r>
              <a:rPr lang="tr-TR" sz="1800" dirty="0">
                <a:latin typeface="Times New Roman" panose="02020603050405020304" pitchFamily="18" charset="0"/>
                <a:cs typeface="Times New Roman" panose="02020603050405020304" pitchFamily="18" charset="0"/>
              </a:rPr>
              <a:t>HMK m. 397: İhtiyati tedbir kararı dava açılmasından önce verilmişse, tedbir talep</a:t>
            </a:r>
          </a:p>
          <a:p>
            <a:pPr marL="0" indent="0" algn="just">
              <a:buNone/>
            </a:pPr>
            <a:r>
              <a:rPr lang="tr-TR" sz="1800" dirty="0">
                <a:latin typeface="Times New Roman" panose="02020603050405020304" pitchFamily="18" charset="0"/>
                <a:cs typeface="Times New Roman" panose="02020603050405020304" pitchFamily="18" charset="0"/>
              </a:rPr>
              <a:t>eden, bu kararın uygulanmasını talep ettiği tarihten itibaren iki hafta</a:t>
            </a:r>
            <a:r>
              <a:rPr lang="tr-TR" sz="1800" b="1" dirty="0">
                <a:latin typeface="Times New Roman" panose="02020603050405020304" pitchFamily="18" charset="0"/>
                <a:cs typeface="Times New Roman" panose="02020603050405020304" pitchFamily="18" charset="0"/>
              </a:rPr>
              <a:t> </a:t>
            </a:r>
            <a:r>
              <a:rPr lang="tr-TR" sz="1800" dirty="0">
                <a:latin typeface="Times New Roman" panose="02020603050405020304" pitchFamily="18" charset="0"/>
                <a:cs typeface="Times New Roman" panose="02020603050405020304" pitchFamily="18" charset="0"/>
              </a:rPr>
              <a:t>içinde esas hakkındaki davasını açmak ve dava açtığına ilişkin evrakı, kararı uygulayan memura ibrazla dosyaya koydurtmak ve karşılığında bir belge almak zorundadır. Aksi hâlde tedbir kendiliğinden kalkar.</a:t>
            </a: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r>
              <a:rPr lang="tr-TR" sz="1800" b="1" i="1" dirty="0">
                <a:latin typeface="Times New Roman" panose="02020603050405020304" pitchFamily="18" charset="0"/>
                <a:cs typeface="Times New Roman" panose="02020603050405020304" pitchFamily="18" charset="0"/>
              </a:rPr>
              <a:t>İİK m. 264: </a:t>
            </a:r>
            <a:r>
              <a:rPr lang="tr-TR" sz="1800" dirty="0">
                <a:latin typeface="Times New Roman" panose="02020603050405020304" pitchFamily="18" charset="0"/>
                <a:cs typeface="Times New Roman" panose="02020603050405020304" pitchFamily="18" charset="0"/>
              </a:rPr>
              <a:t>Dava açılmadan veya icra takibine başlanmadan evvel ihtiyati haciz yaptırmış olan alacaklı; haczin tatbikinden, haciz gıyabında yapılmışsa haciz tutanağının kendisine tebliğinden itibaren yedi gün içinde ya takip talebinde (Haciz veya iflas) bulunmaya veya dava açmaya mecburdur.</a:t>
            </a: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altLang="tr-TR" sz="1800" dirty="0">
              <a:solidFill>
                <a:srgbClr val="000000"/>
              </a:solidFill>
              <a:latin typeface="Times New Roman" panose="02020603050405020304" pitchFamily="18" charset="0"/>
              <a:cs typeface="Times New Roman" panose="02020603050405020304" pitchFamily="18" charset="0"/>
            </a:endParaRPr>
          </a:p>
          <a:p>
            <a:pPr marL="0" indent="0" algn="just">
              <a:buNone/>
            </a:pPr>
            <a:endParaRPr lang="tr-TR" altLang="tr-TR" sz="1800" dirty="0">
              <a:solidFill>
                <a:srgbClr val="000000"/>
              </a:solidFill>
              <a:latin typeface="Times New Roman" panose="02020603050405020304" pitchFamily="18" charset="0"/>
              <a:cs typeface="Times New Roman" panose="02020603050405020304" pitchFamily="18" charset="0"/>
            </a:endParaRPr>
          </a:p>
          <a:p>
            <a:pPr marL="0" lvl="0" indent="0" algn="just" defTabSz="914400" eaLnBrk="0" fontAlgn="base" hangingPunct="0">
              <a:spcBef>
                <a:spcPct val="0"/>
              </a:spcBef>
              <a:spcAft>
                <a:spcPct val="0"/>
              </a:spcAft>
              <a:buNone/>
            </a:pPr>
            <a:endParaRPr lang="tr-TR" sz="1800" dirty="0">
              <a:latin typeface="Times New Roman" panose="02020603050405020304" pitchFamily="18" charset="0"/>
              <a:cs typeface="Times New Roman" panose="02020603050405020304" pitchFamily="18" charset="0"/>
            </a:endParaRPr>
          </a:p>
          <a:p>
            <a:endParaRPr lang="tr-TR" sz="1800" dirty="0">
              <a:latin typeface="Times New Roman" panose="02020603050405020304" pitchFamily="18" charset="0"/>
              <a:cs typeface="Times New Roman" panose="02020603050405020304" pitchFamily="18" charset="0"/>
            </a:endParaRPr>
          </a:p>
          <a:p>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algn="just"/>
            <a:endParaRPr lang="tr-TR" sz="1800" dirty="0">
              <a:solidFill>
                <a:srgbClr val="000000"/>
              </a:solidFill>
              <a:effectLst/>
              <a:latin typeface="Times New Roman" panose="02020603050405020304" pitchFamily="18" charset="0"/>
              <a:cs typeface="Times New Roman" panose="02020603050405020304" pitchFamily="18" charset="0"/>
            </a:endParaRPr>
          </a:p>
          <a:p>
            <a:pPr algn="just"/>
            <a:endParaRPr lang="tr-TR" sz="1800" dirty="0">
              <a:solidFill>
                <a:srgbClr val="000000"/>
              </a:solidFill>
              <a:effectLst/>
              <a:latin typeface="Times New Roman" panose="02020603050405020304" pitchFamily="18" charset="0"/>
              <a:cs typeface="Times New Roman" panose="02020603050405020304" pitchFamily="18" charset="0"/>
            </a:endParaRPr>
          </a:p>
          <a:p>
            <a:pPr marL="0" indent="0" algn="just">
              <a:buNone/>
            </a:pPr>
            <a:endParaRPr lang="tr-TR" sz="1800" dirty="0">
              <a:solidFill>
                <a:srgbClr val="000000"/>
              </a:solidFill>
              <a:effectLst/>
              <a:latin typeface="Times New Roman" panose="02020603050405020304" pitchFamily="18" charset="0"/>
              <a:cs typeface="Times New Roman" panose="02020603050405020304" pitchFamily="18" charset="0"/>
            </a:endParaRPr>
          </a:p>
          <a:p>
            <a:pPr marL="0" indent="0" algn="just">
              <a:buNone/>
            </a:pPr>
            <a:endParaRPr lang="tr-TR" sz="1800" b="1" i="1" dirty="0">
              <a:solidFill>
                <a:srgbClr val="000000"/>
              </a:solidFill>
              <a:latin typeface="Times New Roman" panose="02020603050405020304" pitchFamily="18" charset="0"/>
              <a:cs typeface="Times New Roman" panose="02020603050405020304" pitchFamily="18" charset="0"/>
            </a:endParaRPr>
          </a:p>
          <a:p>
            <a:pPr marL="0" indent="0" algn="just">
              <a:buNone/>
            </a:pPr>
            <a:endParaRPr lang="tr-TR" sz="1800" b="1" i="1" dirty="0">
              <a:solidFill>
                <a:srgbClr val="000000"/>
              </a:solidFill>
              <a:latin typeface="Times New Roman" panose="02020603050405020304" pitchFamily="18" charset="0"/>
              <a:cs typeface="Times New Roman" panose="02020603050405020304" pitchFamily="18" charset="0"/>
            </a:endParaRPr>
          </a:p>
        </p:txBody>
      </p:sp>
      <p:sp>
        <p:nvSpPr>
          <p:cNvPr id="4" name="Rectangle 2">
            <a:extLst>
              <a:ext uri="{FF2B5EF4-FFF2-40B4-BE49-F238E27FC236}">
                <a16:creationId xmlns:a16="http://schemas.microsoft.com/office/drawing/2014/main" id="{3BAEC6DF-2BBD-A487-1765-B3CD91062810}"/>
              </a:ext>
            </a:extLst>
          </p:cNvPr>
          <p:cNvSpPr>
            <a:spLocks noChangeArrowheads="1"/>
          </p:cNvSpPr>
          <p:nvPr/>
        </p:nvSpPr>
        <p:spPr bwMode="auto">
          <a:xfrm>
            <a:off x="4298527" y="43934"/>
            <a:ext cx="54694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just"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6" name="Rectangle 3">
            <a:extLst>
              <a:ext uri="{FF2B5EF4-FFF2-40B4-BE49-F238E27FC236}">
                <a16:creationId xmlns:a16="http://schemas.microsoft.com/office/drawing/2014/main" id="{485FBB79-27B5-F00D-27FD-AA7D930EA688}"/>
              </a:ext>
            </a:extLst>
          </p:cNvPr>
          <p:cNvSpPr>
            <a:spLocks noChangeArrowheads="1"/>
          </p:cNvSpPr>
          <p:nvPr/>
        </p:nvSpPr>
        <p:spPr bwMode="auto">
          <a:xfrm>
            <a:off x="0" y="-945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4856064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FFC165-D857-CD9D-B8B1-CB25B45591BF}"/>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B3484C61-E79E-5A7E-562E-FB21A1049CFF}"/>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Davanın Açılması</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EB9445AE-F2DE-3A4F-A160-5EAB9B9C6CDC}"/>
              </a:ext>
            </a:extLst>
          </p:cNvPr>
          <p:cNvSpPr>
            <a:spLocks noGrp="1"/>
          </p:cNvSpPr>
          <p:nvPr>
            <p:ph idx="1"/>
          </p:nvPr>
        </p:nvSpPr>
        <p:spPr>
          <a:xfrm>
            <a:off x="350729" y="889348"/>
            <a:ext cx="8336071" cy="5681657"/>
          </a:xfrm>
        </p:spPr>
        <p:txBody>
          <a:bodyPr>
            <a:noAutofit/>
          </a:bodyPr>
          <a:lstStyle/>
          <a:p>
            <a:pPr marL="0" indent="0" algn="just">
              <a:buNone/>
            </a:pPr>
            <a:r>
              <a:rPr lang="tr-TR" sz="1800" b="1" dirty="0">
                <a:latin typeface="Times New Roman" panose="02020603050405020304" pitchFamily="18" charset="0"/>
                <a:cs typeface="Times New Roman" panose="02020603050405020304" pitchFamily="18" charset="0"/>
              </a:rPr>
              <a:t>Davanın Açılmasının Sonuçları</a:t>
            </a:r>
          </a:p>
          <a:p>
            <a:pPr marL="0" indent="0" algn="just">
              <a:buNone/>
            </a:pPr>
            <a:endParaRPr lang="tr-TR" altLang="tr-TR" sz="1800" b="1" dirty="0">
              <a:solidFill>
                <a:srgbClr val="000000"/>
              </a:solidFill>
              <a:latin typeface="Times New Roman" panose="02020603050405020304" pitchFamily="18" charset="0"/>
              <a:cs typeface="Times New Roman" panose="02020603050405020304" pitchFamily="18" charset="0"/>
            </a:endParaRPr>
          </a:p>
          <a:p>
            <a:pPr marL="0" indent="0" algn="just">
              <a:buNone/>
            </a:pPr>
            <a:r>
              <a:rPr lang="tr-TR" altLang="tr-TR" sz="1800" dirty="0">
                <a:solidFill>
                  <a:srgbClr val="000000"/>
                </a:solidFill>
                <a:latin typeface="Times New Roman" panose="02020603050405020304" pitchFamily="18" charset="0"/>
                <a:cs typeface="Times New Roman" panose="02020603050405020304" pitchFamily="18" charset="0"/>
              </a:rPr>
              <a:t>Dava açılmasının hem maddi hukukta hem de usul hukukunda sonuçları vardır. Davanın açıldığı tarih (HMK m. 118) bu sonuçların doğması bakımından önemlidir.</a:t>
            </a:r>
          </a:p>
          <a:p>
            <a:pPr marL="0" indent="0" algn="just">
              <a:buNone/>
            </a:pPr>
            <a:endParaRPr lang="tr-TR" altLang="tr-TR" sz="1800" dirty="0">
              <a:solidFill>
                <a:srgbClr val="000000"/>
              </a:solidFill>
              <a:latin typeface="Times New Roman" panose="02020603050405020304" pitchFamily="18" charset="0"/>
              <a:cs typeface="Times New Roman" panose="02020603050405020304" pitchFamily="18" charset="0"/>
            </a:endParaRPr>
          </a:p>
          <a:p>
            <a:pPr marL="0" indent="0" algn="just">
              <a:buNone/>
            </a:pPr>
            <a:r>
              <a:rPr lang="tr-TR" altLang="tr-TR" sz="1800" dirty="0">
                <a:solidFill>
                  <a:srgbClr val="000000"/>
                </a:solidFill>
                <a:latin typeface="Times New Roman" panose="02020603050405020304" pitchFamily="18" charset="0"/>
                <a:cs typeface="Times New Roman" panose="02020603050405020304" pitchFamily="18" charset="0"/>
              </a:rPr>
              <a:t>Usul hukuku bakımdan doğurduğu sonuçlar:</a:t>
            </a:r>
            <a:endParaRPr lang="tr-TR" sz="1800" b="1" i="1" dirty="0">
              <a:latin typeface="Times New Roman" panose="02020603050405020304" pitchFamily="18" charset="0"/>
              <a:cs typeface="Times New Roman" panose="02020603050405020304" pitchFamily="18" charset="0"/>
            </a:endParaRP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r>
              <a:rPr lang="tr-TR" sz="1800" b="1" i="1" dirty="0">
                <a:latin typeface="Times New Roman" panose="02020603050405020304" pitchFamily="18" charset="0"/>
                <a:cs typeface="Times New Roman" panose="02020603050405020304" pitchFamily="18" charset="0"/>
              </a:rPr>
              <a:t>Davayı geri alma yasağı</a:t>
            </a:r>
          </a:p>
          <a:p>
            <a:pPr marL="0" indent="0" algn="just">
              <a:buNone/>
            </a:pPr>
            <a:r>
              <a:rPr lang="tr-TR" sz="1800" dirty="0">
                <a:latin typeface="Times New Roman" panose="02020603050405020304" pitchFamily="18" charset="0"/>
                <a:cs typeface="Times New Roman" panose="02020603050405020304" pitchFamily="18" charset="0"/>
              </a:rPr>
              <a:t>Dava açıldıktan sonra, davacı, davalının açık rızası olmadıkça, davasını geri alamaz (HMK m. 123). Bu takdirde davanın açılmamış sayılmasına karar verilir.</a:t>
            </a:r>
          </a:p>
          <a:p>
            <a:pPr marL="0" indent="0" algn="just">
              <a:buNone/>
            </a:pPr>
            <a:endParaRPr lang="tr-TR" sz="1800" b="1" i="1" dirty="0">
              <a:latin typeface="Times New Roman" panose="02020603050405020304" pitchFamily="18" charset="0"/>
              <a:cs typeface="Times New Roman" panose="02020603050405020304" pitchFamily="18" charset="0"/>
            </a:endParaRPr>
          </a:p>
          <a:p>
            <a:pPr marL="0" indent="0" algn="just">
              <a:buNone/>
            </a:pPr>
            <a:r>
              <a:rPr lang="tr-TR" sz="1800" b="1" i="1" dirty="0">
                <a:latin typeface="Times New Roman" panose="02020603050405020304" pitchFamily="18" charset="0"/>
                <a:cs typeface="Times New Roman" panose="02020603050405020304" pitchFamily="18" charset="0"/>
              </a:rPr>
              <a:t>Tarafın iradi olarak değiştirilmesi yasağı</a:t>
            </a:r>
          </a:p>
          <a:p>
            <a:pPr marL="0" indent="0" algn="just">
              <a:buNone/>
            </a:pPr>
            <a:r>
              <a:rPr lang="tr-TR" sz="1800" dirty="0">
                <a:latin typeface="Times New Roman" panose="02020603050405020304" pitchFamily="18" charset="0"/>
                <a:cs typeface="Times New Roman" panose="02020603050405020304" pitchFamily="18" charset="0"/>
              </a:rPr>
              <a:t>Aksine özel bir kanun hükmü olmadıkça, dava açıldıktan sonra davanın tarafında iradî olarak değişiklik yapılması, ancak karşı tarafın </a:t>
            </a:r>
            <a:r>
              <a:rPr lang="tr-TR" sz="1800">
                <a:latin typeface="Times New Roman" panose="02020603050405020304" pitchFamily="18" charset="0"/>
                <a:cs typeface="Times New Roman" panose="02020603050405020304" pitchFamily="18" charset="0"/>
              </a:rPr>
              <a:t>açık rızası ile </a:t>
            </a:r>
            <a:r>
              <a:rPr lang="tr-TR" sz="1800" dirty="0">
                <a:latin typeface="Times New Roman" panose="02020603050405020304" pitchFamily="18" charset="0"/>
                <a:cs typeface="Times New Roman" panose="02020603050405020304" pitchFamily="18" charset="0"/>
              </a:rPr>
              <a:t>mümkündür. </a:t>
            </a:r>
          </a:p>
          <a:p>
            <a:pPr marL="0" indent="0" algn="just">
              <a:buNone/>
            </a:pPr>
            <a:endParaRPr lang="tr-TR" altLang="tr-TR" sz="1800" dirty="0">
              <a:solidFill>
                <a:srgbClr val="000000"/>
              </a:solidFill>
              <a:latin typeface="Times New Roman" panose="02020603050405020304" pitchFamily="18" charset="0"/>
              <a:cs typeface="Times New Roman" panose="02020603050405020304" pitchFamily="18" charset="0"/>
            </a:endParaRPr>
          </a:p>
          <a:p>
            <a:pPr marL="0" indent="0" algn="just">
              <a:buNone/>
            </a:pPr>
            <a:endParaRPr lang="tr-TR" altLang="tr-TR" sz="1800" dirty="0">
              <a:solidFill>
                <a:srgbClr val="000000"/>
              </a:solidFill>
              <a:latin typeface="Times New Roman" panose="02020603050405020304" pitchFamily="18" charset="0"/>
              <a:cs typeface="Times New Roman" panose="02020603050405020304" pitchFamily="18" charset="0"/>
            </a:endParaRPr>
          </a:p>
          <a:p>
            <a:pPr marL="0" lvl="0" indent="0" algn="just" defTabSz="914400" eaLnBrk="0" fontAlgn="base" hangingPunct="0">
              <a:spcBef>
                <a:spcPct val="0"/>
              </a:spcBef>
              <a:spcAft>
                <a:spcPct val="0"/>
              </a:spcAft>
              <a:buNone/>
            </a:pPr>
            <a:endParaRPr lang="tr-TR" sz="1800" dirty="0">
              <a:latin typeface="Times New Roman" panose="02020603050405020304" pitchFamily="18" charset="0"/>
              <a:cs typeface="Times New Roman" panose="02020603050405020304" pitchFamily="18" charset="0"/>
            </a:endParaRPr>
          </a:p>
          <a:p>
            <a:endParaRPr lang="tr-TR" sz="1800" dirty="0">
              <a:latin typeface="Times New Roman" panose="02020603050405020304" pitchFamily="18" charset="0"/>
              <a:cs typeface="Times New Roman" panose="02020603050405020304" pitchFamily="18" charset="0"/>
            </a:endParaRPr>
          </a:p>
          <a:p>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algn="just"/>
            <a:endParaRPr lang="tr-TR" sz="1800" dirty="0">
              <a:solidFill>
                <a:srgbClr val="000000"/>
              </a:solidFill>
              <a:effectLst/>
              <a:latin typeface="Times New Roman" panose="02020603050405020304" pitchFamily="18" charset="0"/>
              <a:cs typeface="Times New Roman" panose="02020603050405020304" pitchFamily="18" charset="0"/>
            </a:endParaRPr>
          </a:p>
          <a:p>
            <a:pPr algn="just"/>
            <a:endParaRPr lang="tr-TR" sz="1800" dirty="0">
              <a:solidFill>
                <a:srgbClr val="000000"/>
              </a:solidFill>
              <a:effectLst/>
              <a:latin typeface="Times New Roman" panose="02020603050405020304" pitchFamily="18" charset="0"/>
              <a:cs typeface="Times New Roman" panose="02020603050405020304" pitchFamily="18" charset="0"/>
            </a:endParaRPr>
          </a:p>
          <a:p>
            <a:pPr marL="0" indent="0" algn="just">
              <a:buNone/>
            </a:pPr>
            <a:endParaRPr lang="tr-TR" sz="1800" dirty="0">
              <a:solidFill>
                <a:srgbClr val="000000"/>
              </a:solidFill>
              <a:effectLst/>
              <a:latin typeface="Times New Roman" panose="02020603050405020304" pitchFamily="18" charset="0"/>
              <a:cs typeface="Times New Roman" panose="02020603050405020304" pitchFamily="18" charset="0"/>
            </a:endParaRPr>
          </a:p>
          <a:p>
            <a:pPr marL="0" indent="0" algn="just">
              <a:buNone/>
            </a:pPr>
            <a:endParaRPr lang="tr-TR" sz="1800" b="1" i="1" dirty="0">
              <a:solidFill>
                <a:srgbClr val="000000"/>
              </a:solidFill>
              <a:latin typeface="Times New Roman" panose="02020603050405020304" pitchFamily="18" charset="0"/>
              <a:cs typeface="Times New Roman" panose="02020603050405020304" pitchFamily="18" charset="0"/>
            </a:endParaRPr>
          </a:p>
          <a:p>
            <a:pPr marL="0" indent="0" algn="just">
              <a:buNone/>
            </a:pPr>
            <a:endParaRPr lang="tr-TR" sz="1800" b="1" i="1" dirty="0">
              <a:solidFill>
                <a:srgbClr val="000000"/>
              </a:solidFill>
              <a:latin typeface="Times New Roman" panose="02020603050405020304" pitchFamily="18" charset="0"/>
              <a:cs typeface="Times New Roman" panose="02020603050405020304" pitchFamily="18" charset="0"/>
            </a:endParaRPr>
          </a:p>
        </p:txBody>
      </p:sp>
      <p:sp>
        <p:nvSpPr>
          <p:cNvPr id="4" name="Rectangle 2">
            <a:extLst>
              <a:ext uri="{FF2B5EF4-FFF2-40B4-BE49-F238E27FC236}">
                <a16:creationId xmlns:a16="http://schemas.microsoft.com/office/drawing/2014/main" id="{678F3DC5-54BA-41DC-6F84-319587AF33B5}"/>
              </a:ext>
            </a:extLst>
          </p:cNvPr>
          <p:cNvSpPr>
            <a:spLocks noChangeArrowheads="1"/>
          </p:cNvSpPr>
          <p:nvPr/>
        </p:nvSpPr>
        <p:spPr bwMode="auto">
          <a:xfrm>
            <a:off x="4298527" y="43934"/>
            <a:ext cx="546945"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indent="358775"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358775" algn="just" defTabSz="914400" rtl="0" eaLnBrk="0" fontAlgn="base" latinLnBrk="0" hangingPunct="0">
              <a:lnSpc>
                <a:spcPct val="100000"/>
              </a:lnSpc>
              <a:spcBef>
                <a:spcPct val="0"/>
              </a:spcBef>
              <a:spcAft>
                <a:spcPct val="0"/>
              </a:spcAft>
              <a:buClrTx/>
              <a:buSzTx/>
              <a:buFontTx/>
              <a:buNone/>
              <a:tabLst/>
            </a:pP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
        <p:nvSpPr>
          <p:cNvPr id="6" name="Rectangle 3">
            <a:extLst>
              <a:ext uri="{FF2B5EF4-FFF2-40B4-BE49-F238E27FC236}">
                <a16:creationId xmlns:a16="http://schemas.microsoft.com/office/drawing/2014/main" id="{7D58AEE5-D45D-6452-D90E-D9AAB20C8636}"/>
              </a:ext>
            </a:extLst>
          </p:cNvPr>
          <p:cNvSpPr>
            <a:spLocks noChangeArrowheads="1"/>
          </p:cNvSpPr>
          <p:nvPr/>
        </p:nvSpPr>
        <p:spPr bwMode="auto">
          <a:xfrm>
            <a:off x="0" y="-94565"/>
            <a:ext cx="184731"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br>
              <a:rPr kumimoji="0" lang="tr-TR" altLang="tr-TR" sz="1800" b="0" i="0" u="none" strike="noStrike" cap="none" normalizeH="0" baseline="0" dirty="0">
                <a:ln>
                  <a:noFill/>
                </a:ln>
                <a:solidFill>
                  <a:schemeClr val="tx1"/>
                </a:solidFill>
                <a:effectLst/>
                <a:latin typeface="Arial" panose="020B0604020202020204" pitchFamily="34" charset="0"/>
              </a:rPr>
            </a:br>
            <a:endParaRPr kumimoji="0" lang="tr-TR" altLang="tr-TR" sz="1800" b="0" i="0" u="none" strike="noStrike" cap="none" normalizeH="0" baseline="0" dirty="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652423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F48D15-E101-3DD8-8CB2-C2CFA7BAB511}"/>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2D9299D2-95C5-8A5F-29FC-30A8AF0F2E82}"/>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Davanın Açılması</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F98C022C-D1F3-69F9-412E-D1B12D099AE6}"/>
              </a:ext>
            </a:extLst>
          </p:cNvPr>
          <p:cNvSpPr>
            <a:spLocks noGrp="1"/>
          </p:cNvSpPr>
          <p:nvPr>
            <p:ph idx="1"/>
          </p:nvPr>
        </p:nvSpPr>
        <p:spPr>
          <a:xfrm>
            <a:off x="457200" y="1600200"/>
            <a:ext cx="8229600" cy="4970805"/>
          </a:xfrm>
        </p:spPr>
        <p:txBody>
          <a:bodyPr>
            <a:normAutofit/>
          </a:bodyPr>
          <a:lstStyle/>
          <a:p>
            <a:pPr marL="0" indent="0" algn="just">
              <a:buNone/>
            </a:pPr>
            <a:r>
              <a:rPr lang="tr-TR" sz="1800" b="1" dirty="0">
                <a:latin typeface="Times New Roman" panose="02020603050405020304" pitchFamily="18" charset="0"/>
                <a:cs typeface="Times New Roman" panose="02020603050405020304" pitchFamily="18" charset="0"/>
              </a:rPr>
              <a:t>Dava dilekçesinde aşağıdaki hususlar bulunur:</a:t>
            </a:r>
          </a:p>
          <a:p>
            <a:pPr marL="0" indent="0" algn="just">
              <a:buNone/>
            </a:pPr>
            <a:r>
              <a:rPr lang="tr-TR" sz="1800" dirty="0">
                <a:latin typeface="Times New Roman" panose="02020603050405020304" pitchFamily="18" charset="0"/>
                <a:cs typeface="Times New Roman" panose="02020603050405020304" pitchFamily="18" charset="0"/>
              </a:rPr>
              <a:t>a) Mahkemenin adı.</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Davanın açılacağı yerde aynı mahkemeden birden fazla bulunmaktaysa, bunlar esas itibariyle aynı mahkemenin dairesi niteliğindedirler (5235 sayılı Kanun, m. 5).</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b) Davacı ile davalının adı, soyadı ve adresleri</a:t>
            </a:r>
          </a:p>
          <a:p>
            <a:pPr marL="0" indent="0" algn="just">
              <a:buNone/>
            </a:pPr>
            <a:r>
              <a:rPr lang="tr-TR" sz="1800" dirty="0">
                <a:latin typeface="Times New Roman" panose="02020603050405020304" pitchFamily="18" charset="0"/>
                <a:cs typeface="Times New Roman" panose="02020603050405020304" pitchFamily="18" charset="0"/>
              </a:rPr>
              <a:t>Tüzel kişiler açısından, adı veya ticaret şirketlerinde olduğu gibi ticaret unvanı olmalıdır.</a:t>
            </a: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c)Davacının Türkiye Cumhuriyeti kimlik numarası (davalının zorunlu değil!)</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d)Varsa tarafların kanunî temsilcilerinin ve davacı vekilinin adı, soyadı ve adresleri (özellikle tebligatlar için)</a:t>
            </a:r>
          </a:p>
          <a:p>
            <a:pPr marL="0" indent="0" algn="just">
              <a:buNone/>
            </a:pPr>
            <a:r>
              <a:rPr lang="tr-TR" sz="1800" dirty="0">
                <a:latin typeface="Times New Roman" panose="02020603050405020304" pitchFamily="18" charset="0"/>
                <a:cs typeface="Times New Roman" panose="02020603050405020304" pitchFamily="18" charset="0"/>
              </a:rPr>
              <a:t>Davalının iradi temsilcisi bildirilmez!</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C9C08BED-A008-04E1-C885-D92CD5D65114}"/>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4270882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1294CF-0A28-990A-A879-F80A1E259A64}"/>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7336C67-8B31-1A11-7EE8-C3431F55F0ED}"/>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Davanın Açılması</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8AE48E3C-0882-8320-C8C3-5B3B1F890752}"/>
              </a:ext>
            </a:extLst>
          </p:cNvPr>
          <p:cNvSpPr>
            <a:spLocks noGrp="1"/>
          </p:cNvSpPr>
          <p:nvPr>
            <p:ph idx="1"/>
          </p:nvPr>
        </p:nvSpPr>
        <p:spPr>
          <a:xfrm>
            <a:off x="457200" y="1600200"/>
            <a:ext cx="8229600" cy="4970805"/>
          </a:xfrm>
        </p:spPr>
        <p:txBody>
          <a:bodyPr>
            <a:normAutofit/>
          </a:bodyPr>
          <a:lstStyle/>
          <a:p>
            <a:pPr marL="0" indent="0" algn="just">
              <a:buNone/>
            </a:pPr>
            <a:r>
              <a:rPr lang="tr-TR" sz="1800" b="1" dirty="0">
                <a:latin typeface="Times New Roman" panose="02020603050405020304" pitchFamily="18" charset="0"/>
                <a:cs typeface="Times New Roman" panose="02020603050405020304" pitchFamily="18" charset="0"/>
              </a:rPr>
              <a:t>Dava dilekçesinde aşağıdaki hususlar bulunur:</a:t>
            </a:r>
          </a:p>
          <a:p>
            <a:pPr marL="0" indent="0" algn="just">
              <a:buNone/>
            </a:pPr>
            <a:r>
              <a:rPr lang="tr-TR" sz="1800" dirty="0">
                <a:latin typeface="Times New Roman" panose="02020603050405020304" pitchFamily="18" charset="0"/>
                <a:cs typeface="Times New Roman" panose="02020603050405020304" pitchFamily="18" charset="0"/>
              </a:rPr>
              <a:t>e) Davanın konusu ve malvarlığı haklarına ilişkin davalarda, dava konusunun değeri</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(görevli ve yetkili mahkemenin tayini, harçların hesaplanması gibi nedenlerle)</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Boşanma davası, tahliye davası gibi.</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9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EADA9C47-65CA-8C2B-D7F2-8294AE3F6FE6}"/>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27984726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BD3BA78-BD09-C1A4-9D22-9A920F5261F0}"/>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42361B9-B715-2B72-7D80-A5FE7B9BBC72}"/>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Davanın Açılması</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F9708612-0878-1665-E201-D93605182E1D}"/>
              </a:ext>
            </a:extLst>
          </p:cNvPr>
          <p:cNvSpPr>
            <a:spLocks noGrp="1"/>
          </p:cNvSpPr>
          <p:nvPr>
            <p:ph idx="1"/>
          </p:nvPr>
        </p:nvSpPr>
        <p:spPr>
          <a:xfrm>
            <a:off x="325677" y="1139868"/>
            <a:ext cx="8361123" cy="5431137"/>
          </a:xfrm>
        </p:spPr>
        <p:txBody>
          <a:bodyPr>
            <a:normAutofit fontScale="85000" lnSpcReduction="20000"/>
          </a:bodyPr>
          <a:lstStyle/>
          <a:p>
            <a:pPr marL="0" indent="0" algn="just">
              <a:buNone/>
            </a:pPr>
            <a:r>
              <a:rPr lang="tr-TR" sz="1800" b="1" dirty="0">
                <a:latin typeface="Times New Roman" panose="02020603050405020304" pitchFamily="18" charset="0"/>
                <a:cs typeface="Times New Roman" panose="02020603050405020304" pitchFamily="18" charset="0"/>
              </a:rPr>
              <a:t>Dava dilekçesinde aşağıdaki hususlar bulunur:</a:t>
            </a:r>
          </a:p>
          <a:p>
            <a:pPr marL="0" indent="0" algn="just">
              <a:buNone/>
            </a:pPr>
            <a:endParaRPr lang="tr-TR" sz="2100" dirty="0">
              <a:latin typeface="Times New Roman" panose="02020603050405020304" pitchFamily="18" charset="0"/>
              <a:cs typeface="Times New Roman" panose="02020603050405020304" pitchFamily="18" charset="0"/>
            </a:endParaRPr>
          </a:p>
          <a:p>
            <a:pPr marL="0" indent="0" algn="just">
              <a:buNone/>
            </a:pPr>
            <a:r>
              <a:rPr lang="tr-TR" sz="2100" dirty="0">
                <a:latin typeface="Times New Roman" panose="02020603050405020304" pitchFamily="18" charset="0"/>
                <a:cs typeface="Times New Roman" panose="02020603050405020304" pitchFamily="18" charset="0"/>
              </a:rPr>
              <a:t>f) Davacının iddiasının dayanağı olan </a:t>
            </a:r>
            <a:r>
              <a:rPr lang="tr-TR" sz="2100" u="sng" dirty="0">
                <a:latin typeface="Times New Roman" panose="02020603050405020304" pitchFamily="18" charset="0"/>
                <a:cs typeface="Times New Roman" panose="02020603050405020304" pitchFamily="18" charset="0"/>
              </a:rPr>
              <a:t>bütün vakıaların </a:t>
            </a:r>
            <a:r>
              <a:rPr lang="tr-TR" sz="2100" dirty="0">
                <a:latin typeface="Times New Roman" panose="02020603050405020304" pitchFamily="18" charset="0"/>
                <a:cs typeface="Times New Roman" panose="02020603050405020304" pitchFamily="18" charset="0"/>
              </a:rPr>
              <a:t>sıra numarası altında açık özetleri </a:t>
            </a:r>
          </a:p>
          <a:p>
            <a:pPr marL="0" indent="0" algn="just">
              <a:buNone/>
            </a:pPr>
            <a:r>
              <a:rPr lang="tr-TR" sz="2100" dirty="0">
                <a:latin typeface="Times New Roman" panose="02020603050405020304" pitchFamily="18" charset="0"/>
                <a:cs typeface="Times New Roman" panose="02020603050405020304" pitchFamily="18" charset="0"/>
              </a:rPr>
              <a:t>(vakıalara dayandırma teorisine göre dava sebebi, talep sonucunun dayanağı olan maddi vakıalar bütünü)</a:t>
            </a:r>
          </a:p>
          <a:p>
            <a:pPr marL="0" indent="0" algn="just">
              <a:buNone/>
            </a:pPr>
            <a:endParaRPr lang="tr-TR" sz="2100" dirty="0">
              <a:latin typeface="Times New Roman" panose="02020603050405020304" pitchFamily="18" charset="0"/>
              <a:cs typeface="Times New Roman" panose="02020603050405020304" pitchFamily="18" charset="0"/>
            </a:endParaRPr>
          </a:p>
          <a:p>
            <a:pPr marL="0" indent="0" algn="just">
              <a:buNone/>
            </a:pPr>
            <a:r>
              <a:rPr lang="tr-TR" sz="2100" dirty="0">
                <a:latin typeface="Times New Roman" panose="02020603050405020304" pitchFamily="18" charset="0"/>
                <a:cs typeface="Times New Roman" panose="02020603050405020304" pitchFamily="18" charset="0"/>
              </a:rPr>
              <a:t>Vakıalar, soyut hukuk kuralındaki sonucun gerçekleşmesine bağlanan soyut koşullara karşılık gelen somut durumlar veya hayat olaylarıdır. (dış dünyaya yansıyan olaylar veya durumlar olabileceği gibi (kırmızı ışıkta aracın geçmesi) iç durumlar da olabilir (bilmek, iyi niyetli olma hali)</a:t>
            </a:r>
          </a:p>
          <a:p>
            <a:pPr marL="0" indent="0" algn="just">
              <a:buNone/>
            </a:pPr>
            <a:endParaRPr lang="tr-TR" sz="2100" dirty="0">
              <a:latin typeface="Times New Roman" panose="02020603050405020304" pitchFamily="18" charset="0"/>
              <a:cs typeface="Times New Roman" panose="02020603050405020304" pitchFamily="18" charset="0"/>
            </a:endParaRPr>
          </a:p>
          <a:p>
            <a:pPr marL="0" indent="0" algn="just">
              <a:buNone/>
            </a:pPr>
            <a:r>
              <a:rPr lang="tr-TR" sz="2100" dirty="0">
                <a:latin typeface="Times New Roman" panose="02020603050405020304" pitchFamily="18" charset="0"/>
                <a:cs typeface="Times New Roman" panose="02020603050405020304" pitchFamily="18" charset="0"/>
              </a:rPr>
              <a:t>Bütün vakıalardan anlaşılması gereken: Dava konusu ile ilgili ilgisiz tüm vakıaların mahkemeye getirilmesi değil, uyuşmazlığın halli bakımından önem taşıyan vakıaların mahkemeye getirilmesidir. Boşanma davası zinaya dayanıyorsa, taraflar arasında geçimsizlik nedeni yaratan tartışmaların örneğin eşinin ailesinin yanında hakaret ettiği gibi olguların mahkemeye getirilmesi gerekmez. Talep sonucunun dayanağını oluşturan soyut hukuk kuralının gerçekleşmesini sağlayan soyut koşullara karşılık gelen somut vakıaların getirilmesi gerekir.</a:t>
            </a:r>
          </a:p>
          <a:p>
            <a:pPr marL="0" indent="0" algn="just">
              <a:buNone/>
            </a:pPr>
            <a:endParaRPr lang="tr-TR" sz="2100" dirty="0">
              <a:latin typeface="Times New Roman" panose="02020603050405020304" pitchFamily="18" charset="0"/>
              <a:cs typeface="Times New Roman" panose="02020603050405020304" pitchFamily="18" charset="0"/>
            </a:endParaRPr>
          </a:p>
          <a:p>
            <a:pPr marL="0" indent="0" algn="just">
              <a:buNone/>
            </a:pPr>
            <a:r>
              <a:rPr lang="tr-TR" sz="2100" dirty="0">
                <a:latin typeface="Times New Roman" panose="02020603050405020304" pitchFamily="18" charset="0"/>
                <a:cs typeface="Times New Roman" panose="02020603050405020304" pitchFamily="18" charset="0"/>
              </a:rPr>
              <a:t>Talebin dayanağı olan vakıaların davacı tarafça dava dilekçesinde tam ve doğru olarak gösterilmesi taraflarca getirilme ilkesi gereği önemlidir. Ayrıca vakıaların kişi, oluş şekli, zaman gibi unsurlarla somutlaştırılması da gerekir ( somutlaştırma yükü, HMK m. 194)</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9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7157B8EE-70AC-95E1-5031-CAF715154304}"/>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6485175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C9D1444-3293-F577-A34D-52896042AC58}"/>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464A7D47-BC60-8D1B-FE8D-C2EB7EE93139}"/>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Davanın Açılması</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E6B9A522-35FA-BEC3-12A2-832D699224E2}"/>
              </a:ext>
            </a:extLst>
          </p:cNvPr>
          <p:cNvSpPr>
            <a:spLocks noGrp="1"/>
          </p:cNvSpPr>
          <p:nvPr>
            <p:ph idx="1"/>
          </p:nvPr>
        </p:nvSpPr>
        <p:spPr>
          <a:xfrm>
            <a:off x="457200" y="1600200"/>
            <a:ext cx="8229600" cy="4970805"/>
          </a:xfrm>
        </p:spPr>
        <p:txBody>
          <a:bodyPr>
            <a:normAutofit fontScale="70000" lnSpcReduction="20000"/>
          </a:bodyPr>
          <a:lstStyle/>
          <a:p>
            <a:pPr marL="0" indent="0" algn="just">
              <a:buNone/>
            </a:pPr>
            <a:r>
              <a:rPr lang="tr-TR" sz="1800" b="1" dirty="0">
                <a:latin typeface="Times New Roman" panose="02020603050405020304" pitchFamily="18" charset="0"/>
                <a:cs typeface="Times New Roman" panose="02020603050405020304" pitchFamily="18" charset="0"/>
              </a:rPr>
              <a:t>Dava dilekçesinde aşağıdaki hususlar bulunur:</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2600" dirty="0">
                <a:latin typeface="Times New Roman" panose="02020603050405020304" pitchFamily="18" charset="0"/>
                <a:cs typeface="Times New Roman" panose="02020603050405020304" pitchFamily="18" charset="0"/>
              </a:rPr>
              <a:t>g) İddia edilen her bir vakıanın hangi delillerle ispat edileceği</a:t>
            </a:r>
          </a:p>
          <a:p>
            <a:pPr marL="0" indent="0" algn="just">
              <a:buNone/>
            </a:pPr>
            <a:endParaRPr lang="tr-TR" sz="2900" dirty="0">
              <a:latin typeface="Times New Roman" panose="02020603050405020304" pitchFamily="18" charset="0"/>
              <a:cs typeface="Times New Roman" panose="02020603050405020304" pitchFamily="18" charset="0"/>
            </a:endParaRPr>
          </a:p>
          <a:p>
            <a:pPr marL="0" indent="0" algn="just">
              <a:buNone/>
            </a:pPr>
            <a:r>
              <a:rPr lang="tr-TR" sz="2600" dirty="0">
                <a:latin typeface="Times New Roman" panose="02020603050405020304" pitchFamily="18" charset="0"/>
                <a:cs typeface="Times New Roman" panose="02020603050405020304" pitchFamily="18" charset="0"/>
              </a:rPr>
              <a:t>Deliller bildirilirken hangi delilin hangi vakıanın ispatı için gösterildiğinin de açıkça belirtilmesi zorunludur. Ayrıca ilgili delil somutlaştırılmalıdır (</a:t>
            </a:r>
            <a:r>
              <a:rPr lang="tr-TR" sz="2600" i="1" dirty="0">
                <a:latin typeface="Times New Roman" panose="02020603050405020304" pitchFamily="18" charset="0"/>
                <a:cs typeface="Times New Roman" panose="02020603050405020304" pitchFamily="18" charset="0"/>
              </a:rPr>
              <a:t>somutlaştırma yükü</a:t>
            </a:r>
            <a:r>
              <a:rPr lang="tr-TR" sz="2600" dirty="0">
                <a:latin typeface="Times New Roman" panose="02020603050405020304" pitchFamily="18" charset="0"/>
                <a:cs typeface="Times New Roman" panose="02020603050405020304" pitchFamily="18" charset="0"/>
              </a:rPr>
              <a:t>, HMK m. 194, II). Örneğin, kira sözleşmesi tarih ve içerik gibi özelliklerle somutlaştırılmalıdır. “Ek 1: 18.02.2009 tarihli kira sözleşmesi”</a:t>
            </a:r>
          </a:p>
          <a:p>
            <a:pPr marL="0" indent="0" algn="just">
              <a:buNone/>
            </a:pPr>
            <a:endParaRPr lang="tr-TR" sz="2600" dirty="0">
              <a:latin typeface="Times New Roman" panose="02020603050405020304" pitchFamily="18" charset="0"/>
              <a:cs typeface="Times New Roman" panose="02020603050405020304" pitchFamily="18" charset="0"/>
            </a:endParaRPr>
          </a:p>
          <a:p>
            <a:pPr marL="0" indent="0" algn="just">
              <a:buNone/>
            </a:pPr>
            <a:r>
              <a:rPr lang="tr-TR" sz="2600" dirty="0">
                <a:latin typeface="Times New Roman" panose="02020603050405020304" pitchFamily="18" charset="0"/>
                <a:cs typeface="Times New Roman" panose="02020603050405020304" pitchFamily="18" charset="0"/>
              </a:rPr>
              <a:t>Davacının salt vakıaları ve delilleri sıralaması yetmez. Vakıalar ve onların ispatında kullanılacak deliller arasında irtibat kurulmalıdır. (Tanık, yemin vs. deliller) yeterli değildir. Keşif ve bilirkişi delillerine kendiliğinden başvurulabileceğinden taraf dilekçesinde belirtmese de keşif veya bilirkişi incelemesi yaptırmasını isteyebilir.)</a:t>
            </a:r>
          </a:p>
          <a:p>
            <a:pPr marL="0" indent="0" algn="just">
              <a:buNone/>
            </a:pPr>
            <a:endParaRPr lang="tr-TR" sz="2600" dirty="0">
              <a:latin typeface="Times New Roman" panose="02020603050405020304" pitchFamily="18" charset="0"/>
              <a:cs typeface="Times New Roman" panose="02020603050405020304" pitchFamily="18" charset="0"/>
            </a:endParaRPr>
          </a:p>
          <a:p>
            <a:pPr marL="0" indent="0" algn="just">
              <a:buNone/>
            </a:pPr>
            <a:r>
              <a:rPr lang="tr-TR" sz="2600" dirty="0">
                <a:latin typeface="Times New Roman" panose="02020603050405020304" pitchFamily="18" charset="0"/>
                <a:cs typeface="Times New Roman" panose="02020603050405020304" pitchFamily="18" charset="0"/>
              </a:rPr>
              <a:t>Uygulamada “ve sair yasal deliller” şeklindeki ifade dolayısıyla yemin deliline dayandığı kabul edilmekteydi. Ancak içtihadı birleştirme kararı ile yemin deliline dayanan tarafın bunu açıkça göstermesi gerektiği hakkında belirtilmiştir (İBK, 3.3.2017, E. 2015/2, K. 2017/1).</a:t>
            </a:r>
          </a:p>
          <a:p>
            <a:endParaRPr lang="tr-TR" dirty="0"/>
          </a:p>
          <a:p>
            <a:endParaRPr lang="tr-TR" dirty="0"/>
          </a:p>
          <a:p>
            <a:endParaRPr lang="tr-TR" dirty="0"/>
          </a:p>
          <a:p>
            <a:endParaRPr lang="tr-TR" dirty="0"/>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9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6FC67CBD-4D28-A489-B2F0-699CF3125AB4}"/>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3246277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85953D-9767-074B-5300-FB3A6B298A68}"/>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611896D2-2783-FF87-9074-0592FD0CC9D0}"/>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Davanın Açılması</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DC894FBE-D018-B269-3FFD-053CA36F2F07}"/>
              </a:ext>
            </a:extLst>
          </p:cNvPr>
          <p:cNvSpPr>
            <a:spLocks noGrp="1"/>
          </p:cNvSpPr>
          <p:nvPr>
            <p:ph idx="1"/>
          </p:nvPr>
        </p:nvSpPr>
        <p:spPr>
          <a:xfrm>
            <a:off x="457200" y="1600200"/>
            <a:ext cx="8229600" cy="4970805"/>
          </a:xfrm>
        </p:spPr>
        <p:txBody>
          <a:bodyPr>
            <a:normAutofit fontScale="70000" lnSpcReduction="20000"/>
          </a:bodyPr>
          <a:lstStyle/>
          <a:p>
            <a:pPr marL="0" indent="0" algn="just">
              <a:buNone/>
            </a:pPr>
            <a:r>
              <a:rPr lang="tr-TR" sz="1800" b="1" dirty="0">
                <a:latin typeface="Times New Roman" panose="02020603050405020304" pitchFamily="18" charset="0"/>
                <a:cs typeface="Times New Roman" panose="02020603050405020304" pitchFamily="18" charset="0"/>
              </a:rPr>
              <a:t>Dava dilekçesinde aşağıdaki hususlar bulunur:</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2600" dirty="0">
                <a:latin typeface="Times New Roman" panose="02020603050405020304" pitchFamily="18" charset="0"/>
                <a:cs typeface="Times New Roman" panose="02020603050405020304" pitchFamily="18" charset="0"/>
              </a:rPr>
              <a:t>h) Dayanılan hukuki sebepler</a:t>
            </a:r>
          </a:p>
          <a:p>
            <a:pPr marL="0" indent="0" algn="just">
              <a:buNone/>
            </a:pPr>
            <a:endParaRPr lang="tr-TR" sz="2600" dirty="0">
              <a:latin typeface="Times New Roman" panose="02020603050405020304" pitchFamily="18" charset="0"/>
              <a:cs typeface="Times New Roman" panose="02020603050405020304" pitchFamily="18" charset="0"/>
            </a:endParaRPr>
          </a:p>
          <a:p>
            <a:pPr marL="0" indent="0" algn="just">
              <a:buNone/>
            </a:pPr>
            <a:r>
              <a:rPr lang="tr-TR" sz="2600" dirty="0">
                <a:latin typeface="Times New Roman" panose="02020603050405020304" pitchFamily="18" charset="0"/>
                <a:cs typeface="Times New Roman" panose="02020603050405020304" pitchFamily="18" charset="0"/>
              </a:rPr>
              <a:t>Dava dilekçesinde uygulamada sıklıkla yapıldığı gibi “</a:t>
            </a:r>
            <a:r>
              <a:rPr lang="tr-TR" sz="2600" i="1" dirty="0">
                <a:latin typeface="Times New Roman" panose="02020603050405020304" pitchFamily="18" charset="0"/>
                <a:cs typeface="Times New Roman" panose="02020603050405020304" pitchFamily="18" charset="0"/>
              </a:rPr>
              <a:t>TTK, TBK, TMK, HMK ve sair her türlü mevzuat</a:t>
            </a:r>
            <a:r>
              <a:rPr lang="tr-TR" sz="2600" dirty="0">
                <a:latin typeface="Times New Roman" panose="02020603050405020304" pitchFamily="18" charset="0"/>
                <a:cs typeface="Times New Roman" panose="02020603050405020304" pitchFamily="18" charset="0"/>
              </a:rPr>
              <a:t>”</a:t>
            </a:r>
            <a:r>
              <a:rPr lang="tr-TR" sz="2600" i="1" dirty="0">
                <a:latin typeface="Times New Roman" panose="02020603050405020304" pitchFamily="18" charset="0"/>
                <a:cs typeface="Times New Roman" panose="02020603050405020304" pitchFamily="18" charset="0"/>
              </a:rPr>
              <a:t> </a:t>
            </a:r>
            <a:r>
              <a:rPr lang="tr-TR" sz="2600" dirty="0">
                <a:latin typeface="Times New Roman" panose="02020603050405020304" pitchFamily="18" charset="0"/>
                <a:cs typeface="Times New Roman" panose="02020603050405020304" pitchFamily="18" charset="0"/>
              </a:rPr>
              <a:t>şeklinde bir ifadeye yer verilmesi hukukî sebebi göstermek değildir.</a:t>
            </a:r>
          </a:p>
          <a:p>
            <a:pPr marL="0" indent="0" algn="just">
              <a:buNone/>
            </a:pPr>
            <a:endParaRPr lang="tr-TR" sz="2600" dirty="0">
              <a:latin typeface="Times New Roman" panose="02020603050405020304" pitchFamily="18" charset="0"/>
              <a:cs typeface="Times New Roman" panose="02020603050405020304" pitchFamily="18" charset="0"/>
            </a:endParaRPr>
          </a:p>
          <a:p>
            <a:pPr marL="0" indent="0" algn="just">
              <a:buNone/>
            </a:pPr>
            <a:r>
              <a:rPr lang="tr-TR" sz="2600" dirty="0">
                <a:latin typeface="Times New Roman" panose="02020603050405020304" pitchFamily="18" charset="0"/>
                <a:cs typeface="Times New Roman" panose="02020603050405020304" pitchFamily="18" charset="0"/>
              </a:rPr>
              <a:t>Örneğin haksız fiil sorumluluğuna dayanan kimsenin Türk Borçlar Kanunu m. 49’a dayandığını dava dilekçesinde göstermesi gerekir.</a:t>
            </a:r>
          </a:p>
          <a:p>
            <a:pPr marL="0" indent="0" algn="just">
              <a:buNone/>
            </a:pPr>
            <a:endParaRPr lang="tr-TR" sz="2600" dirty="0">
              <a:latin typeface="Times New Roman" panose="02020603050405020304" pitchFamily="18" charset="0"/>
              <a:cs typeface="Times New Roman" panose="02020603050405020304" pitchFamily="18" charset="0"/>
            </a:endParaRPr>
          </a:p>
          <a:p>
            <a:pPr marL="0" indent="0" algn="just">
              <a:buNone/>
            </a:pPr>
            <a:r>
              <a:rPr lang="tr-TR" sz="2600" dirty="0">
                <a:latin typeface="Times New Roman" panose="02020603050405020304" pitchFamily="18" charset="0"/>
                <a:cs typeface="Times New Roman" panose="02020603050405020304" pitchFamily="18" charset="0"/>
              </a:rPr>
              <a:t>Mahkemeye getirilecek vakıaların tespit edilmesi için de öncelikle hukuki sebebin bilinmesi önemlidir. Ayrıca TBK m. 60 gereği sebeplerin yarışması ihtimalinde, seçimin davacı tarafından yapılabilmesini sağlar. TBK m. 60: «Bir kişinin sorumluluğu, birden çok sebebe dayandırılabiliyorsa hâkim, zarar gören aksini istemiş olmadıkça veya kanunda aksi öngörülmedikçe, zarar görene en iyi giderim imkânı sağlayan sorumluluk sebebine göre karar verir.»</a:t>
            </a:r>
          </a:p>
          <a:p>
            <a:pPr marL="0" indent="0" algn="just">
              <a:buNone/>
            </a:pPr>
            <a:endParaRPr lang="tr-TR" sz="2600" dirty="0">
              <a:latin typeface="Times New Roman" panose="02020603050405020304" pitchFamily="18" charset="0"/>
              <a:cs typeface="Times New Roman" panose="02020603050405020304" pitchFamily="18" charset="0"/>
            </a:endParaRPr>
          </a:p>
          <a:p>
            <a:pPr marL="0" indent="0" algn="just">
              <a:buNone/>
            </a:pPr>
            <a:r>
              <a:rPr lang="tr-TR" sz="2600" dirty="0">
                <a:latin typeface="Times New Roman" panose="02020603050405020304" pitchFamily="18" charset="0"/>
                <a:cs typeface="Times New Roman" panose="02020603050405020304" pitchFamily="18" charset="0"/>
              </a:rPr>
              <a:t>HMK m. 33: Hakim Türk hukukunu resen uygular.</a:t>
            </a:r>
          </a:p>
          <a:p>
            <a:pPr marL="0" indent="0" algn="just">
              <a:buNone/>
            </a:pPr>
            <a:endParaRPr lang="tr-TR" b="1" i="1" dirty="0"/>
          </a:p>
          <a:p>
            <a:pPr marL="0" indent="0" algn="just">
              <a:buNone/>
            </a:pPr>
            <a:endParaRPr lang="tr-TR" b="1" i="1" dirty="0"/>
          </a:p>
          <a:p>
            <a:pPr marL="0" indent="0" algn="just">
              <a:buNone/>
            </a:pPr>
            <a:endParaRPr lang="tr-TR" dirty="0"/>
          </a:p>
          <a:p>
            <a:endParaRPr lang="tr-TR" dirty="0"/>
          </a:p>
          <a:p>
            <a:endParaRPr lang="tr-TR" dirty="0"/>
          </a:p>
          <a:p>
            <a:endParaRPr lang="tr-TR" dirty="0"/>
          </a:p>
          <a:p>
            <a:endParaRPr lang="tr-TR" dirty="0"/>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9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D96B06DE-A091-AE4F-1FB3-C84AF4234E81}"/>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41317752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3CDB86-B464-6034-435E-8CA641D2673B}"/>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78CD337C-997F-41C1-E631-CAD0CA5DAB51}"/>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Davanın Açılması</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9008CA1C-1FD4-697C-7828-1987195BBF61}"/>
              </a:ext>
            </a:extLst>
          </p:cNvPr>
          <p:cNvSpPr>
            <a:spLocks noGrp="1"/>
          </p:cNvSpPr>
          <p:nvPr>
            <p:ph idx="1"/>
          </p:nvPr>
        </p:nvSpPr>
        <p:spPr>
          <a:xfrm>
            <a:off x="457200" y="1600200"/>
            <a:ext cx="8229600" cy="4970805"/>
          </a:xfrm>
        </p:spPr>
        <p:txBody>
          <a:bodyPr>
            <a:normAutofit/>
          </a:bodyPr>
          <a:lstStyle/>
          <a:p>
            <a:pPr marL="0" indent="0" algn="just">
              <a:buNone/>
            </a:pPr>
            <a:r>
              <a:rPr lang="tr-TR" sz="1800" b="1" dirty="0">
                <a:latin typeface="Times New Roman" panose="02020603050405020304" pitchFamily="18" charset="0"/>
                <a:cs typeface="Times New Roman" panose="02020603050405020304" pitchFamily="18" charset="0"/>
              </a:rPr>
              <a:t>Dava dilekçesinde aşağıdaki hususlar bulunur:</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h) Açık bir şekilde talep sonucu</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buNone/>
            </a:pPr>
            <a:r>
              <a:rPr lang="tr-TR" sz="1800" dirty="0">
                <a:latin typeface="Times New Roman" panose="02020603050405020304" pitchFamily="18" charset="0"/>
                <a:cs typeface="Times New Roman" panose="02020603050405020304" pitchFamily="18" charset="0"/>
              </a:rPr>
              <a:t>Mahkemeye yöneltilen somut talebin ne olduğu, dava dilekçesinin diğer kısımlarından dolaylı şekilde anlaşılıyor olsa bile, dilekçenin “talep sonucu” kısmında </a:t>
            </a:r>
            <a:r>
              <a:rPr lang="tr-TR" sz="1800" i="1" dirty="0">
                <a:latin typeface="Times New Roman" panose="02020603050405020304" pitchFamily="18" charset="0"/>
                <a:cs typeface="Times New Roman" panose="02020603050405020304" pitchFamily="18" charset="0"/>
              </a:rPr>
              <a:t>ayrıca, açıkça, net, koşulsuz, tereddütsüz, doğrudan ve somut bir biçimde belirtilmesi </a:t>
            </a:r>
            <a:r>
              <a:rPr lang="tr-TR" sz="1800" dirty="0">
                <a:latin typeface="Times New Roman" panose="02020603050405020304" pitchFamily="18" charset="0"/>
                <a:cs typeface="Times New Roman" panose="02020603050405020304" pitchFamily="18" charset="0"/>
              </a:rPr>
              <a:t>gerekir. (Taleple bağlılık ilkesi)</a:t>
            </a:r>
            <a:endParaRPr lang="tr-TR" sz="2600" dirty="0">
              <a:latin typeface="Times New Roman" panose="02020603050405020304" pitchFamily="18" charset="0"/>
              <a:cs typeface="Times New Roman" panose="02020603050405020304" pitchFamily="18" charset="0"/>
            </a:endParaRPr>
          </a:p>
          <a:p>
            <a:pPr marL="0" indent="0" algn="just">
              <a:buNone/>
            </a:pPr>
            <a:r>
              <a:rPr lang="tr-TR" sz="1800" dirty="0">
                <a:latin typeface="Times New Roman" panose="02020603050405020304" pitchFamily="18" charset="0"/>
                <a:cs typeface="Times New Roman" panose="02020603050405020304" pitchFamily="18" charset="0"/>
              </a:rPr>
              <a:t>Davacının, asıl hakkın yanında nafaka, faiz, icra inkâr tazminatı gibi ek talepleri varsa, bunların da talep sonucunda mutlaka açıkça belirtmesi ve istemesi gerekir</a:t>
            </a:r>
          </a:p>
          <a:p>
            <a:pPr marL="0" indent="0" algn="just">
              <a:buNone/>
            </a:pPr>
            <a:endParaRPr lang="tr-TR" sz="2600" dirty="0">
              <a:latin typeface="Times New Roman" panose="02020603050405020304" pitchFamily="18" charset="0"/>
              <a:cs typeface="Times New Roman" panose="02020603050405020304" pitchFamily="18" charset="0"/>
            </a:endParaRPr>
          </a:p>
          <a:p>
            <a:pPr marL="0" indent="0" algn="just">
              <a:buNone/>
            </a:pPr>
            <a:endParaRPr lang="tr-TR" b="1" i="1" dirty="0"/>
          </a:p>
          <a:p>
            <a:pPr marL="0" indent="0" algn="just">
              <a:buNone/>
            </a:pPr>
            <a:endParaRPr lang="tr-TR" dirty="0"/>
          </a:p>
          <a:p>
            <a:endParaRPr lang="tr-TR" dirty="0"/>
          </a:p>
          <a:p>
            <a:endParaRPr lang="tr-TR" dirty="0"/>
          </a:p>
          <a:p>
            <a:endParaRPr lang="tr-TR" dirty="0"/>
          </a:p>
          <a:p>
            <a:endParaRPr lang="tr-TR" dirty="0"/>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9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0E805EF7-F3C1-5427-E94E-3A02D3CECD05}"/>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12114869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AA05BD-06C5-594B-6BAF-10091CECE85E}"/>
            </a:ext>
          </a:extLst>
        </p:cNvPr>
        <p:cNvGrpSpPr/>
        <p:nvPr/>
      </p:nvGrpSpPr>
      <p:grpSpPr>
        <a:xfrm>
          <a:off x="0" y="0"/>
          <a:ext cx="0" cy="0"/>
          <a:chOff x="0" y="0"/>
          <a:chExt cx="0" cy="0"/>
        </a:xfrm>
      </p:grpSpPr>
      <p:sp>
        <p:nvSpPr>
          <p:cNvPr id="2" name="Başlık 1">
            <a:extLst>
              <a:ext uri="{FF2B5EF4-FFF2-40B4-BE49-F238E27FC236}">
                <a16:creationId xmlns:a16="http://schemas.microsoft.com/office/drawing/2014/main" id="{3222D1BD-C7C3-AE36-537A-DF5DB1A2A436}"/>
              </a:ext>
            </a:extLst>
          </p:cNvPr>
          <p:cNvSpPr>
            <a:spLocks noGrp="1"/>
          </p:cNvSpPr>
          <p:nvPr>
            <p:ph type="title"/>
          </p:nvPr>
        </p:nvSpPr>
        <p:spPr>
          <a:xfrm>
            <a:off x="457200" y="286995"/>
            <a:ext cx="8229600" cy="1143000"/>
          </a:xfrm>
        </p:spPr>
        <p:txBody>
          <a:bodyPr>
            <a:normAutofit fontScale="90000"/>
          </a:bodyPr>
          <a:lstStyle/>
          <a:p>
            <a:r>
              <a:rPr lang="tr-TR" b="1" i="1" dirty="0">
                <a:latin typeface="Times New Roman" panose="02020603050405020304" pitchFamily="18" charset="0"/>
                <a:cs typeface="Times New Roman" panose="02020603050405020304" pitchFamily="18" charset="0"/>
              </a:rPr>
              <a:t>Davanın Açılması</a:t>
            </a:r>
            <a:br>
              <a:rPr lang="tr-TR" b="1" i="1" dirty="0">
                <a:latin typeface="Times New Roman" panose="02020603050405020304" pitchFamily="18" charset="0"/>
                <a:cs typeface="Times New Roman" panose="02020603050405020304" pitchFamily="18" charset="0"/>
              </a:rPr>
            </a:br>
            <a:endParaRPr lang="tr-TR" b="1" i="1" dirty="0">
              <a:latin typeface="Times New Roman" panose="02020603050405020304" pitchFamily="18" charset="0"/>
              <a:cs typeface="Times New Roman" panose="02020603050405020304" pitchFamily="18" charset="0"/>
            </a:endParaRPr>
          </a:p>
        </p:txBody>
      </p:sp>
      <p:sp>
        <p:nvSpPr>
          <p:cNvPr id="5" name="İçerik Yer Tutucusu 4">
            <a:extLst>
              <a:ext uri="{FF2B5EF4-FFF2-40B4-BE49-F238E27FC236}">
                <a16:creationId xmlns:a16="http://schemas.microsoft.com/office/drawing/2014/main" id="{EE23EF3B-FA44-0EDC-F8ED-CC446068407A}"/>
              </a:ext>
            </a:extLst>
          </p:cNvPr>
          <p:cNvSpPr>
            <a:spLocks noGrp="1"/>
          </p:cNvSpPr>
          <p:nvPr>
            <p:ph idx="1"/>
          </p:nvPr>
        </p:nvSpPr>
        <p:spPr>
          <a:xfrm>
            <a:off x="457200" y="1600200"/>
            <a:ext cx="8229600" cy="4970805"/>
          </a:xfrm>
        </p:spPr>
        <p:txBody>
          <a:bodyPr>
            <a:normAutofit/>
          </a:bodyPr>
          <a:lstStyle/>
          <a:p>
            <a:pPr marL="0" indent="0" algn="just">
              <a:buNone/>
            </a:pPr>
            <a:r>
              <a:rPr lang="tr-TR" sz="1800" b="1" dirty="0">
                <a:latin typeface="Times New Roman" panose="02020603050405020304" pitchFamily="18" charset="0"/>
                <a:cs typeface="Times New Roman" panose="02020603050405020304" pitchFamily="18" charset="0"/>
              </a:rPr>
              <a:t>Dava dilekçesinde aşağıdaki hususlar bulunur:</a:t>
            </a: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buNone/>
            </a:pPr>
            <a:r>
              <a:rPr lang="tr-TR" sz="1800" dirty="0">
                <a:latin typeface="Times New Roman" panose="02020603050405020304" pitchFamily="18" charset="0"/>
                <a:cs typeface="Times New Roman" panose="02020603050405020304" pitchFamily="18" charset="0"/>
              </a:rPr>
              <a:t>i) Davacının, varsa kanunî temsilcisinin veya vekilinin imzası</a:t>
            </a:r>
          </a:p>
          <a:p>
            <a:pPr marL="0" indent="0" algn="just">
              <a:buNone/>
            </a:pPr>
            <a:endParaRPr lang="tr-TR" sz="2600" dirty="0">
              <a:latin typeface="Times New Roman" panose="02020603050405020304" pitchFamily="18" charset="0"/>
              <a:cs typeface="Times New Roman" panose="02020603050405020304" pitchFamily="18" charset="0"/>
            </a:endParaRPr>
          </a:p>
          <a:p>
            <a:pPr marL="0" indent="0" algn="just">
              <a:buNone/>
            </a:pPr>
            <a:endParaRPr lang="tr-TR" b="1" i="1" dirty="0"/>
          </a:p>
          <a:p>
            <a:pPr marL="0" indent="0" algn="just">
              <a:buNone/>
            </a:pPr>
            <a:endParaRPr lang="tr-TR" dirty="0"/>
          </a:p>
          <a:p>
            <a:endParaRPr lang="tr-TR" dirty="0"/>
          </a:p>
          <a:p>
            <a:endParaRPr lang="tr-TR" dirty="0"/>
          </a:p>
          <a:p>
            <a:endParaRPr lang="tr-TR" dirty="0"/>
          </a:p>
          <a:p>
            <a:endParaRPr lang="tr-TR" dirty="0"/>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900" dirty="0">
              <a:latin typeface="Times New Roman" panose="02020603050405020304" pitchFamily="18" charset="0"/>
              <a:cs typeface="Times New Roman" panose="02020603050405020304" pitchFamily="18" charset="0"/>
            </a:endParaRPr>
          </a:p>
          <a:p>
            <a:pPr marL="0" indent="0" algn="just">
              <a:buNone/>
            </a:pPr>
            <a:endParaRPr lang="tr-TR" sz="1800" dirty="0">
              <a:latin typeface="Times New Roman" panose="02020603050405020304" pitchFamily="18" charset="0"/>
              <a:cs typeface="Times New Roman" panose="02020603050405020304" pitchFamily="18" charset="0"/>
            </a:endParaRPr>
          </a:p>
          <a:p>
            <a:pPr marL="0" indent="0" algn="just">
              <a:buNone/>
            </a:pPr>
            <a:endParaRPr lang="tr-TR" sz="1800" dirty="0">
              <a:effectLst/>
              <a:latin typeface="Times New Roman" panose="02020603050405020304" pitchFamily="18" charset="0"/>
              <a:ea typeface="Times New Roman" panose="02020603050405020304" pitchFamily="18" charset="0"/>
              <a:cs typeface="Times New Roman" panose="02020603050405020304" pitchFamily="18" charset="0"/>
            </a:endParaRPr>
          </a:p>
          <a:p>
            <a:pPr marL="0" indent="0" algn="just">
              <a:buNone/>
            </a:pPr>
            <a:endParaRPr lang="tr-TR" sz="1800" dirty="0">
              <a:ea typeface="Times New Roman" panose="02020603050405020304" pitchFamily="18" charset="0"/>
            </a:endParaRPr>
          </a:p>
          <a:p>
            <a:pPr marL="0" indent="0" algn="just">
              <a:buNone/>
            </a:pPr>
            <a:endParaRPr lang="tr-TR" sz="1800" dirty="0">
              <a:effectLst/>
              <a:ea typeface="Times New Roman" panose="02020603050405020304" pitchFamily="18" charset="0"/>
            </a:endParaRPr>
          </a:p>
          <a:p>
            <a:pPr marL="0" indent="0" algn="just">
              <a:buNone/>
            </a:pPr>
            <a:endParaRPr lang="tr-TR" sz="1600" dirty="0"/>
          </a:p>
          <a:p>
            <a:pPr algn="just"/>
            <a:endParaRPr lang="tr-TR" dirty="0">
              <a:solidFill>
                <a:srgbClr val="000000"/>
              </a:solidFill>
              <a:effectLst/>
            </a:endParaRPr>
          </a:p>
          <a:p>
            <a:pPr algn="just"/>
            <a:endParaRPr lang="tr-TR" dirty="0">
              <a:solidFill>
                <a:srgbClr val="000000"/>
              </a:solidFill>
              <a:effectLst/>
            </a:endParaRPr>
          </a:p>
          <a:p>
            <a:pPr marL="0" indent="0" algn="just">
              <a:buNone/>
            </a:pPr>
            <a:endParaRPr lang="tr-TR" dirty="0">
              <a:solidFill>
                <a:srgbClr val="000000"/>
              </a:solidFill>
              <a:effectLst/>
            </a:endParaRPr>
          </a:p>
          <a:p>
            <a:pPr marL="0" indent="0" algn="just">
              <a:buNone/>
            </a:pPr>
            <a:endParaRPr lang="tr-TR" b="1" i="1" dirty="0">
              <a:solidFill>
                <a:srgbClr val="000000"/>
              </a:solidFill>
            </a:endParaRPr>
          </a:p>
          <a:p>
            <a:pPr marL="0" indent="0" algn="just">
              <a:buNone/>
            </a:pPr>
            <a:endParaRPr lang="tr-TR" b="1" i="1" dirty="0">
              <a:solidFill>
                <a:srgbClr val="000000"/>
              </a:solidFill>
            </a:endParaRPr>
          </a:p>
        </p:txBody>
      </p:sp>
      <p:sp>
        <p:nvSpPr>
          <p:cNvPr id="3" name="Metin kutusu 2">
            <a:extLst>
              <a:ext uri="{FF2B5EF4-FFF2-40B4-BE49-F238E27FC236}">
                <a16:creationId xmlns:a16="http://schemas.microsoft.com/office/drawing/2014/main" id="{7A194DEF-35AC-EF64-BF56-EC40B074227C}"/>
              </a:ext>
            </a:extLst>
          </p:cNvPr>
          <p:cNvSpPr txBox="1"/>
          <p:nvPr/>
        </p:nvSpPr>
        <p:spPr>
          <a:xfrm>
            <a:off x="1173892" y="5449330"/>
            <a:ext cx="184731" cy="369332"/>
          </a:xfrm>
          <a:prstGeom prst="rect">
            <a:avLst/>
          </a:prstGeom>
          <a:noFill/>
        </p:spPr>
        <p:txBody>
          <a:bodyPr wrap="none" rtlCol="0">
            <a:spAutoFit/>
          </a:bodyPr>
          <a:lstStyle/>
          <a:p>
            <a:endParaRPr lang="tr-TR" dirty="0"/>
          </a:p>
        </p:txBody>
      </p:sp>
    </p:spTree>
    <p:extLst>
      <p:ext uri="{BB962C8B-B14F-4D97-AF65-F5344CB8AC3E}">
        <p14:creationId xmlns:p14="http://schemas.microsoft.com/office/powerpoint/2010/main" val="39775939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18624</TotalTime>
  <Words>3259</Words>
  <Application>Microsoft Macintosh PowerPoint</Application>
  <PresentationFormat>Ekran Gösterisi (4:3)</PresentationFormat>
  <Paragraphs>700</Paragraphs>
  <Slides>28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28</vt:i4>
      </vt:variant>
    </vt:vector>
  </HeadingPairs>
  <TitlesOfParts>
    <vt:vector size="32" baseType="lpstr">
      <vt:lpstr>Arial</vt:lpstr>
      <vt:lpstr>Calibri</vt:lpstr>
      <vt:lpstr>Times New Roman</vt:lpstr>
      <vt:lpstr>Office Theme</vt:lpstr>
      <vt:lpstr>Medeni Usul Hukuku</vt:lpstr>
      <vt:lpstr>Davanın Açılması </vt:lpstr>
      <vt:lpstr>Davanın Açılması </vt:lpstr>
      <vt:lpstr>Davanın Açılması </vt:lpstr>
      <vt:lpstr>Davanın Açılması </vt:lpstr>
      <vt:lpstr>Davanın Açılması </vt:lpstr>
      <vt:lpstr>Davanın Açılması </vt:lpstr>
      <vt:lpstr>Davanın Açılması </vt:lpstr>
      <vt:lpstr>Davanın Açılması </vt:lpstr>
      <vt:lpstr>Davanın Açılması </vt:lpstr>
      <vt:lpstr>Davanın Açılması </vt:lpstr>
      <vt:lpstr>Davanın Açılması </vt:lpstr>
      <vt:lpstr>Davanın Açılması </vt:lpstr>
      <vt:lpstr>Davanın Açılması </vt:lpstr>
      <vt:lpstr>Davanın Açılması </vt:lpstr>
      <vt:lpstr>Davanın Açılması </vt:lpstr>
      <vt:lpstr>Davanın Açılması </vt:lpstr>
      <vt:lpstr>Davanın Açılması </vt:lpstr>
      <vt:lpstr>Davanın Açılması </vt:lpstr>
      <vt:lpstr>Davanın Açılması </vt:lpstr>
      <vt:lpstr>Davanın Açılması </vt:lpstr>
      <vt:lpstr>Davanın Açılması </vt:lpstr>
      <vt:lpstr>Davanın Açılması </vt:lpstr>
      <vt:lpstr>Davanın Açılması </vt:lpstr>
      <vt:lpstr>Davanın Açılması </vt:lpstr>
      <vt:lpstr>Davanın Açılması </vt:lpstr>
      <vt:lpstr>Davanın Açılması </vt:lpstr>
      <vt:lpstr>Davanın Açılması </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Medeni Usul Hukuku</dc:title>
  <dc:subject/>
  <dc:creator/>
  <cp:keywords/>
  <dc:description>generated using python-pptx</dc:description>
  <cp:lastModifiedBy>Gülsu Korkmaz</cp:lastModifiedBy>
  <cp:revision>92</cp:revision>
  <dcterms:created xsi:type="dcterms:W3CDTF">2013-01-27T09:14:16Z</dcterms:created>
  <dcterms:modified xsi:type="dcterms:W3CDTF">2026-01-07T02:45:27Z</dcterms:modified>
  <cp:category/>
</cp:coreProperties>
</file>