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1F14DDA-52F1-46CD-8A18-3F41AB7D3AA7}" type="datetimeFigureOut">
              <a:rPr lang="tr-TR" smtClean="0"/>
              <a:t>22.10.2022</a:t>
            </a:fld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CE5ABA0-FE15-490E-BFA4-E35536A2FBD8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Atatürk İlkeleri ve İnkılap Tarihi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54145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tr-TR" sz="6000" dirty="0"/>
              <a:t>2. Hafta</a:t>
            </a:r>
            <a:endParaRPr lang="tr-TR" sz="12000" b="1" dirty="0"/>
          </a:p>
          <a:p>
            <a:pPr algn="ctr"/>
            <a:r>
              <a:rPr lang="tr-TR" sz="6500" b="1" dirty="0"/>
              <a:t>Türkiye’de Reform </a:t>
            </a:r>
          </a:p>
          <a:p>
            <a:pPr algn="ctr"/>
            <a:r>
              <a:rPr lang="tr-TR" sz="6500" b="1" dirty="0"/>
              <a:t>Arayışları </a:t>
            </a:r>
          </a:p>
          <a:p>
            <a:pPr algn="ctr"/>
            <a:r>
              <a:rPr lang="tr-TR" sz="6500" b="1" dirty="0"/>
              <a:t>(1839-1908)</a:t>
            </a:r>
            <a:r>
              <a:rPr lang="tr-TR" b="1" dirty="0"/>
              <a:t>.</a:t>
            </a:r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dirty="0"/>
              <a:t>Doç. Dr. Murat KÖYLÜ</a:t>
            </a:r>
          </a:p>
        </p:txBody>
      </p:sp>
      <p:sp>
        <p:nvSpPr>
          <p:cNvPr id="4" name="AutoShape 2" descr="Çağdaş Yorum ve Açıklamalar ile Türkiye Cumhuriyeti İnkılap Tarihi  (1878-1922) - Murat Köylü | kitapyurdu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Çağdaş Yorum ve Açıklamalar ile Türkiye Cumhuriyeti İnkılap Tarihi  (1878-1922) - Murat Köylü | kitapyurdu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1" name="Picture 7" descr="Çağdaş Yorum ve Açıklamalar ile Türkiye Cumhuriyeti İnkılap Tarihi  (1878-1922) - Murat Köylü | kitapyurdu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56992"/>
            <a:ext cx="2085192" cy="324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ürk İnkılabı 1919-1938 - Murat Köylü | kitapyurdu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41847"/>
            <a:ext cx="2024743" cy="31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ırım Savaşı kısaca özeti: tarihi, sonuçları, önemi, nedenleri ve sonuçları  - Son Dakika Haberleri Milliyet">
            <a:extLst>
              <a:ext uri="{FF2B5EF4-FFF2-40B4-BE49-F238E27FC236}">
                <a16:creationId xmlns:a16="http://schemas.microsoft.com/office/drawing/2014/main" id="{C6D36B8E-125E-5A39-51E3-4CFA1038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94" y="1396536"/>
            <a:ext cx="4368099" cy="24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ırım savaşı 1853 - turizm.pro">
            <a:extLst>
              <a:ext uri="{FF2B5EF4-FFF2-40B4-BE49-F238E27FC236}">
                <a16:creationId xmlns:a16="http://schemas.microsoft.com/office/drawing/2014/main" id="{C587B231-446E-4AE7-7712-623445D92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4" y="1396536"/>
            <a:ext cx="3113124" cy="40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6819DBA-E961-5B8C-52A5-6FE7ABF9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400" b="1" i="0" u="none" strike="noStrike" baseline="0" dirty="0">
                <a:latin typeface="MyriadPro-Bold"/>
              </a:rPr>
              <a:t>Kırım</a:t>
            </a:r>
            <a:br>
              <a:rPr lang="tr-TR" sz="2400" b="1" i="0" u="none" strike="noStrike" baseline="0" dirty="0">
                <a:latin typeface="MyriadPro-Bold"/>
              </a:rPr>
            </a:br>
            <a:r>
              <a:rPr lang="tr-TR" sz="2400" b="1" i="0" u="none" strike="noStrike" baseline="0" dirty="0">
                <a:latin typeface="MyriadPro-Bold"/>
              </a:rPr>
              <a:t>Savaşı</a:t>
            </a:r>
            <a:br>
              <a:rPr lang="tr-TR" sz="2400" b="1" i="0" u="none" strike="noStrike" baseline="0" dirty="0">
                <a:latin typeface="MyriadPro-Bold"/>
              </a:rPr>
            </a:br>
            <a:r>
              <a:rPr lang="tr-TR" sz="2400" b="1" i="0" u="none" strike="noStrike" baseline="0" dirty="0">
                <a:latin typeface="MyriadPro-Bold"/>
              </a:rPr>
              <a:t>ve Dış Borçlanma</a:t>
            </a:r>
            <a:endParaRPr lang="tr-TR" sz="5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C6A8C6B-910C-60E2-E10B-E3D59E75C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717032"/>
            <a:ext cx="6667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4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slahat Fermanı / Anayasal Metinler / Hukuk Ansiklopedisi">
            <a:extLst>
              <a:ext uri="{FF2B5EF4-FFF2-40B4-BE49-F238E27FC236}">
                <a16:creationId xmlns:a16="http://schemas.microsoft.com/office/drawing/2014/main" id="{F7E872D1-42CC-8593-FA0E-87E3F1DB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7" y="1381978"/>
            <a:ext cx="8665541" cy="499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2FBA209-A525-F03B-AC69-4B275C1C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i="0" u="none" strike="noStrike" baseline="0" dirty="0">
                <a:latin typeface="MyriadPro-Bold"/>
              </a:rPr>
              <a:t>ISLAHAT</a:t>
            </a:r>
            <a:br>
              <a:rPr lang="tr-TR" sz="3600" b="1" i="0" u="none" strike="noStrike" baseline="0" dirty="0">
                <a:latin typeface="MyriadPro-Bold"/>
              </a:rPr>
            </a:br>
            <a:r>
              <a:rPr lang="tr-TR" sz="3600" b="1" i="0" u="none" strike="noStrike" baseline="0" dirty="0">
                <a:latin typeface="MyriadPro-Bold"/>
              </a:rPr>
              <a:t>FERMANI</a:t>
            </a:r>
            <a:endParaRPr lang="tr-TR" sz="7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2509FD9-8B4D-F61B-B33D-E5DB4BE9E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49" y="2996952"/>
            <a:ext cx="6270395" cy="3672408"/>
          </a:xfrm>
          <a:prstGeom prst="rect">
            <a:avLst/>
          </a:prstGeom>
        </p:spPr>
      </p:pic>
      <p:pic>
        <p:nvPicPr>
          <p:cNvPr id="3074" name="Picture 2" descr="Mehmed Emin Âli Paşa - Vikipedi">
            <a:extLst>
              <a:ext uri="{FF2B5EF4-FFF2-40B4-BE49-F238E27FC236}">
                <a16:creationId xmlns:a16="http://schemas.microsoft.com/office/drawing/2014/main" id="{2AFEB9BF-ABC3-8885-246A-A44D1869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485764" cy="34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B30B114-B090-A17B-522D-F4ABB550B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37" y="6423139"/>
            <a:ext cx="2485764" cy="246221"/>
          </a:xfrm>
          <a:prstGeom prst="rect">
            <a:avLst/>
          </a:prstGeom>
          <a:solidFill>
            <a:srgbClr val="17171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oogle Sans"/>
              </a:rPr>
              <a:t>Mehmed Emin Âli Paşa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2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slahat Fermanı'na tepki: Düşmanları kahret!">
            <a:extLst>
              <a:ext uri="{FF2B5EF4-FFF2-40B4-BE49-F238E27FC236}">
                <a16:creationId xmlns:a16="http://schemas.microsoft.com/office/drawing/2014/main" id="{2CC62B66-8DA0-2DE9-CEFB-25DB6F22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8" y="4038923"/>
            <a:ext cx="2297248" cy="26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slahat'a tepki: Düşmanları kahret!">
            <a:extLst>
              <a:ext uri="{FF2B5EF4-FFF2-40B4-BE49-F238E27FC236}">
                <a16:creationId xmlns:a16="http://schemas.microsoft.com/office/drawing/2014/main" id="{61B53DC3-4F7E-9F74-555B-CA768B88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7" y="1484784"/>
            <a:ext cx="59531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2FBA209-A525-F03B-AC69-4B275C1C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b="1" i="0" u="none" strike="noStrike" baseline="0" dirty="0">
                <a:latin typeface="MyriadPro-Bold"/>
              </a:rPr>
              <a:t>ISLAHAT</a:t>
            </a:r>
            <a:br>
              <a:rPr lang="tr-TR" sz="3600" b="1" i="0" u="none" strike="noStrike" baseline="0" dirty="0">
                <a:latin typeface="MyriadPro-Bold"/>
              </a:rPr>
            </a:br>
            <a:r>
              <a:rPr lang="tr-TR" sz="3600" b="1" i="0" u="none" strike="noStrike" baseline="0" dirty="0">
                <a:latin typeface="MyriadPro-Bold"/>
              </a:rPr>
              <a:t>FERMANI</a:t>
            </a:r>
            <a:endParaRPr lang="tr-TR" sz="72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A643F91-F8CE-E1A4-ED0B-DFC09E3FE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043" y="5085184"/>
            <a:ext cx="5802284" cy="157490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46B7F83-DB33-25A7-5A77-03B96B4F5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044" y="2420888"/>
            <a:ext cx="580228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3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FBA209-A525-F03B-AC69-4B275C1C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i="0" u="none" strike="noStrike" baseline="0" dirty="0">
                <a:latin typeface="MyriadPro-Bold"/>
              </a:rPr>
              <a:t>ISLAHAT</a:t>
            </a:r>
            <a:br>
              <a:rPr lang="tr-TR" sz="3600" b="1" i="0" u="none" strike="noStrike" baseline="0" dirty="0">
                <a:latin typeface="MyriadPro-Bold"/>
              </a:rPr>
            </a:br>
            <a:r>
              <a:rPr lang="tr-TR" sz="3600" b="1" i="0" u="none" strike="noStrike" baseline="0" dirty="0">
                <a:latin typeface="MyriadPro-Bold"/>
              </a:rPr>
              <a:t>FERMANI</a:t>
            </a:r>
            <a:endParaRPr lang="tr-TR" sz="7200" dirty="0"/>
          </a:p>
        </p:txBody>
      </p:sp>
      <p:pic>
        <p:nvPicPr>
          <p:cNvPr id="1026" name="Picture 2" descr="Türkiye'de Seçimle Siyasal Katılımın İlk Örnekleri: Muhassıllık Meclisleri  - Akademik Tarih">
            <a:extLst>
              <a:ext uri="{FF2B5EF4-FFF2-40B4-BE49-F238E27FC236}">
                <a16:creationId xmlns:a16="http://schemas.microsoft.com/office/drawing/2014/main" id="{3BBC0403-A1EC-D3DE-5500-4961A294F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2" y="1614487"/>
            <a:ext cx="4302802" cy="27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5AA6080-D533-D14C-95FE-F1EDE4F4F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072475"/>
            <a:ext cx="5869469" cy="344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8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FBA209-A525-F03B-AC69-4B275C1C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006"/>
            <a:ext cx="8229600" cy="712813"/>
          </a:xfrm>
        </p:spPr>
        <p:txBody>
          <a:bodyPr>
            <a:normAutofit/>
          </a:bodyPr>
          <a:lstStyle/>
          <a:p>
            <a:pPr algn="l"/>
            <a:r>
              <a:rPr lang="tr-TR" sz="3600" b="1" i="0" u="none" strike="noStrike" baseline="0" dirty="0">
                <a:latin typeface="MyriadPro-Bold"/>
              </a:rPr>
              <a:t>ISLAHAT FERMANI SONRASI</a:t>
            </a:r>
            <a:endParaRPr lang="tr-TR" sz="7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105505A-EA8E-4A52-BEF4-DF137836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59" y="908720"/>
            <a:ext cx="5559441" cy="21602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51EAB73-B9BD-3285-2DC2-3C68FBA4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59" y="3065090"/>
            <a:ext cx="5549305" cy="3604270"/>
          </a:xfrm>
          <a:prstGeom prst="rect">
            <a:avLst/>
          </a:prstGeom>
        </p:spPr>
      </p:pic>
      <p:pic>
        <p:nvPicPr>
          <p:cNvPr id="2050" name="Picture 2" descr="Galatasaray Sultanisi - Tarihten Anekdotlar">
            <a:extLst>
              <a:ext uri="{FF2B5EF4-FFF2-40B4-BE49-F238E27FC236}">
                <a16:creationId xmlns:a16="http://schemas.microsoft.com/office/drawing/2014/main" id="{D2B177D0-EE3B-FE70-D6B9-B2841597F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8" y="1356911"/>
            <a:ext cx="277198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B8B54D1-99AA-6291-9D5F-299390B4415C}"/>
              </a:ext>
            </a:extLst>
          </p:cNvPr>
          <p:cNvSpPr txBox="1"/>
          <p:nvPr/>
        </p:nvSpPr>
        <p:spPr>
          <a:xfrm>
            <a:off x="457200" y="3429000"/>
            <a:ext cx="237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Galatasaray Sultanisi</a:t>
            </a:r>
          </a:p>
        </p:txBody>
      </p:sp>
      <p:pic>
        <p:nvPicPr>
          <p:cNvPr id="2052" name="Picture 4" descr="Osmanlı'nın ilk kız öğretmen okulu: Dârülmuallimât - Galeri - Fikriyat  Gazetesi">
            <a:extLst>
              <a:ext uri="{FF2B5EF4-FFF2-40B4-BE49-F238E27FC236}">
                <a16:creationId xmlns:a16="http://schemas.microsoft.com/office/drawing/2014/main" id="{7C595359-3DC3-EFCA-7256-27B52A5F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9" y="3926243"/>
            <a:ext cx="2796197" cy="170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E66BE9C6-9B08-F360-C519-82E4855ADCF6}"/>
              </a:ext>
            </a:extLst>
          </p:cNvPr>
          <p:cNvSpPr txBox="1"/>
          <p:nvPr/>
        </p:nvSpPr>
        <p:spPr>
          <a:xfrm>
            <a:off x="395536" y="5723964"/>
            <a:ext cx="182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İlk Kız Rüştiyesi</a:t>
            </a:r>
          </a:p>
        </p:txBody>
      </p:sp>
    </p:spTree>
    <p:extLst>
      <p:ext uri="{BB962C8B-B14F-4D97-AF65-F5344CB8AC3E}">
        <p14:creationId xmlns:p14="http://schemas.microsoft.com/office/powerpoint/2010/main" val="304076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FBA209-A525-F03B-AC69-4B275C1C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007"/>
            <a:ext cx="8229600" cy="673714"/>
          </a:xfrm>
        </p:spPr>
        <p:txBody>
          <a:bodyPr>
            <a:normAutofit/>
          </a:bodyPr>
          <a:lstStyle/>
          <a:p>
            <a:pPr algn="l"/>
            <a:r>
              <a:rPr lang="tr-TR" sz="3200" b="1" i="0" u="none" strike="noStrike" baseline="0" dirty="0">
                <a:latin typeface="MyriadPro-Bold"/>
              </a:rPr>
              <a:t>EKONOMİK KRİZ VE SONUÇLARI</a:t>
            </a:r>
            <a:endParaRPr lang="tr-TR" sz="115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633717A-5BC4-4A3C-003C-5ADF98A21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36224"/>
            <a:ext cx="7768988" cy="49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0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93 Harbi (1877-78 Osmanlı-Rus Savaşı) – Özhan Öztürk Makaleleri | Savaş,  Nadide fotoğraflar, Osmanlı">
            <a:extLst>
              <a:ext uri="{FF2B5EF4-FFF2-40B4-BE49-F238E27FC236}">
                <a16:creationId xmlns:a16="http://schemas.microsoft.com/office/drawing/2014/main" id="{14463ECA-F2D8-4681-547C-DDFFBF25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2875"/>
            <a:ext cx="3598465" cy="26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BD53AEC-597B-683A-E74F-6C8145E2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pPr algn="l"/>
            <a:r>
              <a:rPr lang="tr-TR" sz="3200" b="1" i="0" u="none" strike="noStrike" baseline="0" dirty="0">
                <a:latin typeface="MyriadPro-Bold"/>
              </a:rPr>
              <a:t>93 Harbi (1877-1878 Osmanlı - Rus Harbi)</a:t>
            </a:r>
            <a:endParaRPr lang="tr-TR" sz="6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29A5AB9-E564-9D0B-58D3-A176DEB1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364044"/>
            <a:ext cx="5697488" cy="3067256"/>
          </a:xfrm>
          <a:prstGeom prst="rect">
            <a:avLst/>
          </a:prstGeom>
        </p:spPr>
      </p:pic>
      <p:pic>
        <p:nvPicPr>
          <p:cNvPr id="4098" name="Picture 2" descr="93 Harbi nedir? 93 Harbi ne zaman gerçekleşti? 93 Harbi'nin sonuçları ne  oldu?">
            <a:extLst>
              <a:ext uri="{FF2B5EF4-FFF2-40B4-BE49-F238E27FC236}">
                <a16:creationId xmlns:a16="http://schemas.microsoft.com/office/drawing/2014/main" id="{0DF1FAF9-D4AF-E7BE-A9D5-1210CD75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9" y="4496196"/>
            <a:ext cx="4158613" cy="217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93 Harbi (1877-78 Osmanlı Rus savaşı)">
            <a:extLst>
              <a:ext uri="{FF2B5EF4-FFF2-40B4-BE49-F238E27FC236}">
                <a16:creationId xmlns:a16="http://schemas.microsoft.com/office/drawing/2014/main" id="{06529DED-230B-9232-B289-6FA4D1C51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56" y="4447814"/>
            <a:ext cx="3780740" cy="22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02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erlin Antlaşması Kısaca Özeti: Tarihi, Maddeleri (Şartları), Önemi Ve  Özellikleri - En Son Haberler - Milliyet">
            <a:extLst>
              <a:ext uri="{FF2B5EF4-FFF2-40B4-BE49-F238E27FC236}">
                <a16:creationId xmlns:a16="http://schemas.microsoft.com/office/drawing/2014/main" id="{F6E9EBA2-08A1-BC31-5846-184949C9F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09120"/>
            <a:ext cx="4071884" cy="22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erlin Antlaşması (1878) - Vikipedi">
            <a:extLst>
              <a:ext uri="{FF2B5EF4-FFF2-40B4-BE49-F238E27FC236}">
                <a16:creationId xmlns:a16="http://schemas.microsoft.com/office/drawing/2014/main" id="{C58840DA-8313-F1BE-BE24-C8B0B2C17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7502"/>
            <a:ext cx="3779912" cy="26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BD53AEC-597B-683A-E74F-6C8145E2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pPr algn="l"/>
            <a:r>
              <a:rPr lang="tr-TR" sz="3200" b="1" i="0" u="none" strike="noStrike" baseline="0" dirty="0">
                <a:latin typeface="MyriadPro-Bold"/>
              </a:rPr>
              <a:t>93 Harbi (1877-1878 Osmanlı - Rus Harbi)</a:t>
            </a:r>
            <a:endParaRPr lang="tr-TR" sz="6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F02C9FD-C528-D6E9-FED0-B038A2EBB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181" y="1557502"/>
            <a:ext cx="5412299" cy="41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0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üyûn-ı Umûmiye - Vikipedi">
            <a:extLst>
              <a:ext uri="{FF2B5EF4-FFF2-40B4-BE49-F238E27FC236}">
                <a16:creationId xmlns:a16="http://schemas.microsoft.com/office/drawing/2014/main" id="{4F6598F0-5F32-C8DB-9868-2FF4E910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588083" cy="24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2FBA209-A525-F03B-AC69-4B275C1C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007"/>
            <a:ext cx="8229600" cy="673713"/>
          </a:xfrm>
        </p:spPr>
        <p:txBody>
          <a:bodyPr>
            <a:normAutofit/>
          </a:bodyPr>
          <a:lstStyle/>
          <a:p>
            <a:pPr algn="l"/>
            <a:r>
              <a:rPr lang="tr-TR" sz="3600" b="1" i="0" u="none" strike="noStrike" baseline="0" dirty="0">
                <a:latin typeface="MyriadPro-Bold"/>
              </a:rPr>
              <a:t>Duyun- ı Umumiye İdaresi’nin Kurulması</a:t>
            </a:r>
            <a:endParaRPr lang="tr-TR" sz="287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9F715FC-4770-73B4-3932-6D20E63EF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7" y="909638"/>
            <a:ext cx="6034771" cy="45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6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D0278D-DE1D-A567-C3F0-BC4820BC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pPr algn="l"/>
            <a:r>
              <a:rPr lang="tr-TR" sz="1800" b="1" i="0" u="none" strike="noStrike" baseline="0" dirty="0">
                <a:latin typeface="MyriadPro-Bold"/>
              </a:rPr>
              <a:t>ANAYASALI YÖNETİM</a:t>
            </a:r>
            <a:br>
              <a:rPr lang="tr-TR" sz="1800" b="1" i="0" u="none" strike="noStrike" baseline="0" dirty="0">
                <a:latin typeface="MyriadPro-Bold"/>
              </a:rPr>
            </a:br>
            <a:r>
              <a:rPr lang="tr-TR" sz="1800" b="1" i="0" u="none" strike="noStrike" baseline="0" dirty="0">
                <a:latin typeface="MyriadPro-Bold"/>
              </a:rPr>
              <a:t>DENEMESİ: I. MEŞRUTİYET</a:t>
            </a:r>
            <a:endParaRPr lang="tr-TR" sz="4400" dirty="0"/>
          </a:p>
        </p:txBody>
      </p:sp>
      <p:pic>
        <p:nvPicPr>
          <p:cNvPr id="6146" name="Picture 2" descr="I. Meşrutiyet Dönemi nedir? İlanı, maddeleri ve sonuçları nelerdir?">
            <a:extLst>
              <a:ext uri="{FF2B5EF4-FFF2-40B4-BE49-F238E27FC236}">
                <a16:creationId xmlns:a16="http://schemas.microsoft.com/office/drawing/2014/main" id="{50E5DBA3-FBD2-3AB8-96FD-0C2F4E6F4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7325"/>
            <a:ext cx="2907779" cy="29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eşrutiyet - Türkçe Bilgi">
            <a:extLst>
              <a:ext uri="{FF2B5EF4-FFF2-40B4-BE49-F238E27FC236}">
                <a16:creationId xmlns:a16="http://schemas.microsoft.com/office/drawing/2014/main" id="{7665C4AD-E0B5-37A4-9185-5C166F31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914460"/>
            <a:ext cx="2458616" cy="27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AAAB849-63AB-3263-7318-98B7D568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79" y="2387356"/>
            <a:ext cx="5465262" cy="449802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B8D01BF-EBE9-CF34-6D31-C82706B63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3" y="292314"/>
            <a:ext cx="5482378" cy="21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2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C8E81-2FA2-04A1-DDB6-06185592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400" b="1" i="0" u="none" strike="noStrike" baseline="0" dirty="0">
                <a:latin typeface="MyriadPro-Bold"/>
              </a:rPr>
              <a:t>TANZİMAT</a:t>
            </a:r>
            <a:br>
              <a:rPr lang="tr-TR" sz="2400" b="1" i="0" u="none" strike="noStrike" baseline="0" dirty="0">
                <a:latin typeface="MyriadPro-Bold"/>
              </a:rPr>
            </a:br>
            <a:r>
              <a:rPr lang="tr-TR" sz="2400" b="1" i="0" u="none" strike="noStrike" baseline="0" dirty="0">
                <a:latin typeface="MyriadPro-Bold"/>
              </a:rPr>
              <a:t>FERMANI</a:t>
            </a:r>
            <a:br>
              <a:rPr lang="tr-TR" sz="2400" b="1" i="0" u="none" strike="noStrike" baseline="0" dirty="0">
                <a:latin typeface="MyriadPro-Bold"/>
              </a:rPr>
            </a:br>
            <a:r>
              <a:rPr lang="tr-TR" sz="2400" b="1" i="0" u="none" strike="noStrike" baseline="0" dirty="0">
                <a:latin typeface="MyriadPro-Bold"/>
              </a:rPr>
              <a:t>VE GETİRDİKLERİ</a:t>
            </a:r>
            <a:endParaRPr lang="tr-TR" sz="54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04D7B97-4213-145E-E46B-3C67FA9E3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4664"/>
            <a:ext cx="4752975" cy="340042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5127CA3-0FF4-4D37-27D7-10306CEB8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287" y="1484784"/>
            <a:ext cx="2666170" cy="41382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493F45B-B0D8-9F72-6B2E-61D7B35DB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17297"/>
            <a:ext cx="7417433" cy="3035670"/>
          </a:xfrm>
          <a:prstGeom prst="rect">
            <a:avLst/>
          </a:prstGeom>
        </p:spPr>
      </p:pic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523D5CFC-24B6-E0BA-A80F-2E00F8349279}"/>
              </a:ext>
            </a:extLst>
          </p:cNvPr>
          <p:cNvCxnSpPr/>
          <p:nvPr/>
        </p:nvCxnSpPr>
        <p:spPr>
          <a:xfrm>
            <a:off x="611560" y="1556792"/>
            <a:ext cx="44644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712E7EFA-13F2-1D19-D072-2AB43CB6C32B}"/>
              </a:ext>
            </a:extLst>
          </p:cNvPr>
          <p:cNvCxnSpPr/>
          <p:nvPr/>
        </p:nvCxnSpPr>
        <p:spPr>
          <a:xfrm>
            <a:off x="611560" y="3717032"/>
            <a:ext cx="44644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47EA3D1E-D38B-968D-ADE6-7D3288F4D0DF}"/>
              </a:ext>
            </a:extLst>
          </p:cNvPr>
          <p:cNvCxnSpPr>
            <a:cxnSpLocks/>
          </p:cNvCxnSpPr>
          <p:nvPr/>
        </p:nvCxnSpPr>
        <p:spPr>
          <a:xfrm>
            <a:off x="611560" y="4005064"/>
            <a:ext cx="7056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9DCB617F-FC0F-2E6C-B1C0-56BBF6069D89}"/>
              </a:ext>
            </a:extLst>
          </p:cNvPr>
          <p:cNvCxnSpPr>
            <a:cxnSpLocks/>
          </p:cNvCxnSpPr>
          <p:nvPr/>
        </p:nvCxnSpPr>
        <p:spPr>
          <a:xfrm>
            <a:off x="539552" y="4725144"/>
            <a:ext cx="7056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3942953A-282B-194C-81AC-098BF11EA8E2}"/>
              </a:ext>
            </a:extLst>
          </p:cNvPr>
          <p:cNvCxnSpPr>
            <a:cxnSpLocks/>
          </p:cNvCxnSpPr>
          <p:nvPr/>
        </p:nvCxnSpPr>
        <p:spPr>
          <a:xfrm>
            <a:off x="539552" y="5517232"/>
            <a:ext cx="70567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770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D0278D-DE1D-A567-C3F0-BC4820BC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pPr algn="l"/>
            <a:r>
              <a:rPr lang="tr-TR" sz="2800" b="1" i="0" u="none" strike="noStrike" baseline="0" dirty="0">
                <a:latin typeface="MyriadPro-Bold"/>
              </a:rPr>
              <a:t>ANAYASALI YÖNETİM</a:t>
            </a:r>
            <a:br>
              <a:rPr lang="tr-TR" sz="2800" b="1" i="0" u="none" strike="noStrike" baseline="0" dirty="0">
                <a:latin typeface="MyriadPro-Bold"/>
              </a:rPr>
            </a:br>
            <a:r>
              <a:rPr lang="tr-TR" sz="2800" b="1" i="0" u="none" strike="noStrike" baseline="0" dirty="0">
                <a:latin typeface="MyriadPro-Bold"/>
              </a:rPr>
              <a:t>DENEMESİ: I. MEŞRUTİYET</a:t>
            </a:r>
            <a:endParaRPr lang="tr-TR" sz="6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FAF2814-5450-B097-2A79-4A6999E0F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861" y="1844824"/>
            <a:ext cx="5457858" cy="324035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8AA01DF-3F6A-CA84-7E65-F7BED313C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81" y="1831415"/>
            <a:ext cx="3158643" cy="439248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B7E0505-F6AA-3473-B9EA-F867053E4C83}"/>
              </a:ext>
            </a:extLst>
          </p:cNvPr>
          <p:cNvSpPr txBox="1"/>
          <p:nvPr/>
        </p:nvSpPr>
        <p:spPr>
          <a:xfrm>
            <a:off x="179512" y="6167045"/>
            <a:ext cx="305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800" b="0" i="1" u="none" strike="noStrike" baseline="0" dirty="0" err="1">
                <a:latin typeface="MinionPro-It"/>
              </a:rPr>
              <a:t>Midhat</a:t>
            </a:r>
            <a:r>
              <a:rPr lang="tr-TR" sz="1800" b="0" i="1" u="none" strike="noStrike" baseline="0" dirty="0">
                <a:latin typeface="MinionPro-It"/>
              </a:rPr>
              <a:t> Paşa hususi kâtibi Vasıf</a:t>
            </a:r>
          </a:p>
          <a:p>
            <a:pPr algn="l"/>
            <a:r>
              <a:rPr lang="tr-TR" sz="1800" b="0" i="1" u="none" strike="noStrike" baseline="0" dirty="0">
                <a:latin typeface="MinionPro-It"/>
              </a:rPr>
              <a:t>ile Viyana’da bulunduğu sırada</a:t>
            </a:r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78A0C60-415A-6C74-F0FC-B8DA6C695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861" y="5013176"/>
            <a:ext cx="5457857" cy="13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4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D0278D-DE1D-A567-C3F0-BC4820BC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pPr algn="l"/>
            <a:r>
              <a:rPr lang="tr-TR" sz="2800" b="1" i="0" u="none" strike="noStrike" baseline="0" dirty="0">
                <a:latin typeface="MyriadPro-Bold"/>
              </a:rPr>
              <a:t>ANAYASALI YÖNETİM</a:t>
            </a:r>
            <a:br>
              <a:rPr lang="tr-TR" sz="2800" b="1" i="0" u="none" strike="noStrike" baseline="0" dirty="0">
                <a:latin typeface="MyriadPro-Bold"/>
              </a:rPr>
            </a:br>
            <a:r>
              <a:rPr lang="tr-TR" sz="2800" b="1" i="0" u="none" strike="noStrike" baseline="0" dirty="0">
                <a:latin typeface="MyriadPro-Bold"/>
              </a:rPr>
              <a:t>DENEMESİ: I. MEŞRUTİYET</a:t>
            </a:r>
            <a:endParaRPr lang="tr-TR" sz="6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3FAAD0E-21FA-F47C-429C-3A1E3828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450" y="1484784"/>
            <a:ext cx="5213904" cy="101752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2FDE31C-23D8-A920-EC58-6C15FEA44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450" y="2492896"/>
            <a:ext cx="5213904" cy="4196741"/>
          </a:xfrm>
          <a:prstGeom prst="rect">
            <a:avLst/>
          </a:prstGeom>
        </p:spPr>
      </p:pic>
      <p:pic>
        <p:nvPicPr>
          <p:cNvPr id="7170" name="Picture 2" descr="Kânûn-ı Esâsî - Vikipedi">
            <a:extLst>
              <a:ext uri="{FF2B5EF4-FFF2-40B4-BE49-F238E27FC236}">
                <a16:creationId xmlns:a16="http://schemas.microsoft.com/office/drawing/2014/main" id="{282510A5-9A14-146C-1D64-618D14C4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6" y="1484784"/>
            <a:ext cx="3079988" cy="52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08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876 Kanun-i Esasi, Yeni Osmanlılar ve II. Abdülhamit… (5) | Independent  Türkçe">
            <a:extLst>
              <a:ext uri="{FF2B5EF4-FFF2-40B4-BE49-F238E27FC236}">
                <a16:creationId xmlns:a16="http://schemas.microsoft.com/office/drawing/2014/main" id="{625FCF64-3E6C-C23B-B825-ACB82A65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0" y="3983733"/>
            <a:ext cx="3515364" cy="184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. Meşrutiyet Dönemi nedir? İlanı, maddeleri ve sonuçları nelerdir?">
            <a:extLst>
              <a:ext uri="{FF2B5EF4-FFF2-40B4-BE49-F238E27FC236}">
                <a16:creationId xmlns:a16="http://schemas.microsoft.com/office/drawing/2014/main" id="{752DE516-486A-7BEC-CD81-4B415CF2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7" y="1700807"/>
            <a:ext cx="3452229" cy="22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8D0278D-DE1D-A567-C3F0-BC4820BC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6953"/>
          </a:xfrm>
        </p:spPr>
        <p:txBody>
          <a:bodyPr>
            <a:normAutofit/>
          </a:bodyPr>
          <a:lstStyle/>
          <a:p>
            <a:pPr algn="l"/>
            <a:r>
              <a:rPr lang="tr-TR" sz="2000" b="1" i="0" u="none" strike="noStrike" baseline="0" dirty="0">
                <a:latin typeface="MyriadPro-Bold"/>
              </a:rPr>
              <a:t>ANAYASALI YÖNETİM</a:t>
            </a:r>
            <a:br>
              <a:rPr lang="tr-TR" sz="2000" b="1" i="0" u="none" strike="noStrike" baseline="0" dirty="0">
                <a:latin typeface="MyriadPro-Bold"/>
              </a:rPr>
            </a:br>
            <a:r>
              <a:rPr lang="tr-TR" sz="2000" b="1" i="0" u="none" strike="noStrike" baseline="0" dirty="0">
                <a:latin typeface="MyriadPro-Bold"/>
              </a:rPr>
              <a:t>DENEMESİ: I. MEŞRUTİYET</a:t>
            </a:r>
            <a:endParaRPr lang="tr-TR" sz="48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A753B39-4F69-8670-D27E-D9BC5973F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228" y="260648"/>
            <a:ext cx="5520491" cy="139789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398B54A-621A-7BDA-B9BE-146676654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664" y="1628800"/>
            <a:ext cx="5558629" cy="285057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5090A8D-43A7-6D4C-5928-C7EFD1573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228" y="4437112"/>
            <a:ext cx="5520491" cy="21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48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B6A5A7-F26A-D9BE-E2B2-4D319B2E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i="0" u="none" strike="noStrike" baseline="0" dirty="0">
                <a:latin typeface="MyriadPro-Bold"/>
              </a:rPr>
              <a:t>Meşrutiyetin Yeniden</a:t>
            </a:r>
            <a:br>
              <a:rPr lang="tr-TR" sz="3200" b="1" i="0" u="none" strike="noStrike" baseline="0" dirty="0">
                <a:latin typeface="MyriadPro-Bold"/>
              </a:rPr>
            </a:br>
            <a:r>
              <a:rPr lang="tr-TR" sz="3200" b="1" i="0" u="none" strike="noStrike" baseline="0" dirty="0">
                <a:latin typeface="MyriadPro-Bold"/>
              </a:rPr>
              <a:t>İlanı Çabaları</a:t>
            </a:r>
            <a:endParaRPr lang="tr-TR" sz="6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03D144C-65D0-EBB6-1D69-3C59BD184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281" y="1417815"/>
            <a:ext cx="4968552" cy="143583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9675817-79DE-4990-2255-0F705014D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085" y="2852936"/>
            <a:ext cx="4968552" cy="5385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8E6A502-4422-4411-B520-48E812485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085" y="3391436"/>
            <a:ext cx="4968552" cy="2122281"/>
          </a:xfrm>
          <a:prstGeom prst="rect">
            <a:avLst/>
          </a:prstGeom>
        </p:spPr>
      </p:pic>
      <p:pic>
        <p:nvPicPr>
          <p:cNvPr id="9218" name="Picture 2" descr="İttihat ve Terakki - Akademik Tarih">
            <a:extLst>
              <a:ext uri="{FF2B5EF4-FFF2-40B4-BE49-F238E27FC236}">
                <a16:creationId xmlns:a16="http://schemas.microsoft.com/office/drawing/2014/main" id="{0649569E-121B-5048-5652-E9F54328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2" y="1447455"/>
            <a:ext cx="3776659" cy="21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İttihat ve Terakki - Vikipedi">
            <a:extLst>
              <a:ext uri="{FF2B5EF4-FFF2-40B4-BE49-F238E27FC236}">
                <a16:creationId xmlns:a16="http://schemas.microsoft.com/office/drawing/2014/main" id="{EC438316-3ADD-3981-6C4E-CCD51965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2" y="3587539"/>
            <a:ext cx="3776659" cy="21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957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443EA31F-3FDB-74E3-D5E5-D4FB6D5B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63" y="4310180"/>
            <a:ext cx="3425849" cy="250319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5B6A5A7-F26A-D9BE-E2B2-4D319B2E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i="0" u="none" strike="noStrike" baseline="0" dirty="0">
                <a:latin typeface="MyriadPro-Bold"/>
              </a:rPr>
              <a:t>Meşrutiyetin Yeniden</a:t>
            </a:r>
            <a:br>
              <a:rPr lang="tr-TR" sz="3200" b="1" i="0" u="none" strike="noStrike" baseline="0" dirty="0">
                <a:latin typeface="MyriadPro-Bold"/>
              </a:rPr>
            </a:br>
            <a:r>
              <a:rPr lang="tr-TR" sz="3200" b="1" i="0" u="none" strike="noStrike" baseline="0" dirty="0">
                <a:latin typeface="MyriadPro-Bold"/>
              </a:rPr>
              <a:t>İlanı Çabaları</a:t>
            </a:r>
            <a:endParaRPr lang="tr-TR" sz="6600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D1C4969-716E-F9CD-8CC6-1D3EDC3D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0" y="1340768"/>
            <a:ext cx="3796539" cy="2456992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E79DBEF-CBA5-0101-5396-A823DB34D0B3}"/>
              </a:ext>
            </a:extLst>
          </p:cNvPr>
          <p:cNvSpPr txBox="1"/>
          <p:nvPr/>
        </p:nvSpPr>
        <p:spPr>
          <a:xfrm>
            <a:off x="236502" y="3717032"/>
            <a:ext cx="3255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tr-TR" sz="1800" b="0" i="1" u="none" strike="noStrike" baseline="0" dirty="0">
                <a:latin typeface="MinionPro-It"/>
              </a:rPr>
              <a:t>Meşrutiyetin ilanı için dağa çıkan</a:t>
            </a:r>
          </a:p>
          <a:p>
            <a:pPr algn="l"/>
            <a:r>
              <a:rPr lang="tr-TR" sz="1800" b="0" i="1" u="none" strike="noStrike" baseline="0" dirty="0">
                <a:latin typeface="MinionPro-It"/>
              </a:rPr>
              <a:t>Resneli Niyazi Bey ve adamları.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4D2096F-0E2E-DF8D-C77A-793F1E598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125" y="1417816"/>
            <a:ext cx="5608372" cy="269524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1D5D980-502E-07D0-ED97-03C9B137F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124" y="3861048"/>
            <a:ext cx="5608373" cy="15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5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C8E81-2FA2-04A1-DDB6-06185592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i="0" u="none" strike="noStrike" baseline="0" dirty="0">
                <a:latin typeface="MyriadPro-Bold"/>
              </a:rPr>
              <a:t>TANZİMAT FERMANI</a:t>
            </a:r>
            <a:br>
              <a:rPr lang="tr-TR" sz="3200" b="1" i="0" u="none" strike="noStrike" baseline="0" dirty="0">
                <a:latin typeface="MyriadPro-Bold"/>
              </a:rPr>
            </a:br>
            <a:r>
              <a:rPr lang="tr-TR" sz="3200" b="1" i="0" u="none" strike="noStrike" baseline="0" dirty="0">
                <a:latin typeface="MyriadPro-Bold"/>
              </a:rPr>
              <a:t>VE GETİRDİKLERİ</a:t>
            </a:r>
            <a:endParaRPr lang="tr-TR" sz="6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02C3B7-5C0F-B1C3-A71F-96A943051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6" y="1484784"/>
            <a:ext cx="8609743" cy="453650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F997B28-14C6-48FF-EC33-DA0EAB2B7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731" y="4244285"/>
            <a:ext cx="6295138" cy="2387588"/>
          </a:xfrm>
          <a:prstGeom prst="rect">
            <a:avLst/>
          </a:prstGeom>
        </p:spPr>
      </p:pic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DB7D78BA-5019-CFAA-5383-889A1C078E32}"/>
              </a:ext>
            </a:extLst>
          </p:cNvPr>
          <p:cNvCxnSpPr>
            <a:cxnSpLocks/>
          </p:cNvCxnSpPr>
          <p:nvPr/>
        </p:nvCxnSpPr>
        <p:spPr>
          <a:xfrm>
            <a:off x="2771800" y="4797152"/>
            <a:ext cx="59766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D3297943-2F93-7174-289D-E037B4041B22}"/>
              </a:ext>
            </a:extLst>
          </p:cNvPr>
          <p:cNvCxnSpPr>
            <a:cxnSpLocks/>
          </p:cNvCxnSpPr>
          <p:nvPr/>
        </p:nvCxnSpPr>
        <p:spPr>
          <a:xfrm>
            <a:off x="2771800" y="5301208"/>
            <a:ext cx="59766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5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C8E81-2FA2-04A1-DDB6-06185592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i="0" u="none" strike="noStrike" baseline="0" dirty="0">
                <a:latin typeface="MyriadPro-Bold"/>
              </a:rPr>
              <a:t>TANZİMAT FERMANI</a:t>
            </a:r>
            <a:br>
              <a:rPr lang="tr-TR" sz="3200" b="1" i="0" u="none" strike="noStrike" baseline="0" dirty="0">
                <a:latin typeface="MyriadPro-Bold"/>
              </a:rPr>
            </a:br>
            <a:r>
              <a:rPr lang="tr-TR" sz="3200" b="1" i="0" u="none" strike="noStrike" baseline="0" dirty="0">
                <a:latin typeface="MyriadPro-Bold"/>
              </a:rPr>
              <a:t>VE GETİRDİKLERİ</a:t>
            </a:r>
            <a:endParaRPr lang="tr-TR" sz="6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29D23C-0981-EDA2-680D-B4843111F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396536"/>
            <a:ext cx="85629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1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C8E81-2FA2-04A1-DDB6-06185592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i="0" u="none" strike="noStrike" baseline="0" dirty="0">
                <a:latin typeface="MyriadPro-Bold"/>
              </a:rPr>
              <a:t>TANZİMAT FERMANI</a:t>
            </a:r>
            <a:br>
              <a:rPr lang="tr-TR" sz="3200" b="1" i="0" u="none" strike="noStrike" baseline="0" dirty="0">
                <a:latin typeface="MyriadPro-Bold"/>
              </a:rPr>
            </a:br>
            <a:r>
              <a:rPr lang="tr-TR" sz="3200" b="1" i="0" u="none" strike="noStrike" baseline="0" dirty="0">
                <a:latin typeface="MyriadPro-Bold"/>
              </a:rPr>
              <a:t>VE GETİRDİKLERİ</a:t>
            </a:r>
            <a:endParaRPr lang="tr-TR" sz="6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24A1A0-8043-77BB-9E80-04FAB2320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8523783" cy="42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C8E81-2FA2-04A1-DDB6-06185592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i="0" u="none" strike="noStrike" baseline="0" dirty="0">
                <a:latin typeface="MyriadPro-Bold"/>
              </a:rPr>
              <a:t>TANZİMAT FERMANI</a:t>
            </a:r>
            <a:br>
              <a:rPr lang="tr-TR" sz="2800" b="1" i="0" u="none" strike="noStrike" baseline="0" dirty="0">
                <a:latin typeface="MyriadPro-Bold"/>
              </a:rPr>
            </a:br>
            <a:r>
              <a:rPr lang="tr-TR" sz="2800" b="1" i="0" u="none" strike="noStrike" baseline="0" dirty="0">
                <a:latin typeface="MyriadPro-Bold"/>
              </a:rPr>
              <a:t>VE GETİRDİKLERİ</a:t>
            </a:r>
            <a:endParaRPr lang="tr-TR" sz="6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24A1A0-8043-77BB-9E80-04FAB2320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17" y="1500792"/>
            <a:ext cx="7921551" cy="394443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329DF3F-C541-5D3E-C0E5-295450DD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210977"/>
            <a:ext cx="7931224" cy="15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C8E81-2FA2-04A1-DDB6-06185592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800" b="1" i="0" u="none" strike="noStrike" baseline="0" dirty="0">
                <a:latin typeface="MyriadPro-Bold"/>
              </a:rPr>
              <a:t>TANZİMAT FERMANI</a:t>
            </a:r>
            <a:br>
              <a:rPr lang="tr-TR" sz="2800" b="1" i="0" u="none" strike="noStrike" baseline="0" dirty="0">
                <a:latin typeface="MyriadPro-Bold"/>
              </a:rPr>
            </a:br>
            <a:r>
              <a:rPr lang="tr-TR" sz="2800" b="1" i="0" u="none" strike="noStrike" baseline="0" dirty="0">
                <a:latin typeface="MyriadPro-Bold"/>
              </a:rPr>
              <a:t>VE GETİRDİKLERİ</a:t>
            </a:r>
            <a:endParaRPr lang="tr-TR" sz="60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993C4D2-976A-02F8-7C2B-D6F150D8F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45" y="1988840"/>
            <a:ext cx="8653710" cy="39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8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C8E81-2FA2-04A1-DDB6-06185592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i="0" u="none" strike="noStrike" baseline="0" dirty="0">
                <a:latin typeface="MyriadPro-Bold"/>
              </a:rPr>
              <a:t>TANZİMAT FERMANI</a:t>
            </a:r>
            <a:br>
              <a:rPr lang="tr-TR" sz="3200" b="1" i="0" u="none" strike="noStrike" baseline="0" dirty="0">
                <a:latin typeface="MyriadPro-Bold"/>
              </a:rPr>
            </a:br>
            <a:r>
              <a:rPr lang="tr-TR" sz="3200" b="1" i="0" u="none" strike="noStrike" baseline="0" dirty="0">
                <a:latin typeface="MyriadPro-Bold"/>
              </a:rPr>
              <a:t>VE GETİRDİKLERİ</a:t>
            </a:r>
            <a:endParaRPr lang="tr-TR" sz="6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E2DF17-8C15-26C1-4AC3-536C5A96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362200"/>
            <a:ext cx="8543925" cy="21336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6FBB530-DF7C-65C1-90A1-A5E5C88A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4425280"/>
            <a:ext cx="7953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7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ırım Savaşı (1853-1856) - Osmanlı Devleti">
            <a:extLst>
              <a:ext uri="{FF2B5EF4-FFF2-40B4-BE49-F238E27FC236}">
                <a16:creationId xmlns:a16="http://schemas.microsoft.com/office/drawing/2014/main" id="{691B6DBF-BCB4-E5C1-DEE0-C904CF135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4" y="1556792"/>
            <a:ext cx="380127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6819DBA-E961-5B8C-52A5-6FE7ABF9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i="0" u="none" strike="noStrike" baseline="0" dirty="0">
                <a:latin typeface="MyriadPro-Bold"/>
              </a:rPr>
              <a:t>Kırım Savaşı</a:t>
            </a:r>
            <a:br>
              <a:rPr lang="tr-TR" sz="3200" b="1" i="0" u="none" strike="noStrike" baseline="0" dirty="0">
                <a:latin typeface="MyriadPro-Bold"/>
              </a:rPr>
            </a:br>
            <a:r>
              <a:rPr lang="tr-TR" sz="3200" b="1" i="0" u="none" strike="noStrike" baseline="0" dirty="0">
                <a:latin typeface="MyriadPro-Bold"/>
              </a:rPr>
              <a:t>ve Dış Borçlanma</a:t>
            </a:r>
            <a:endParaRPr lang="tr-TR" sz="66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68D5F75-EA6D-A655-A7EF-5ADC9B323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601" y="3429000"/>
            <a:ext cx="6389695" cy="3024336"/>
          </a:xfrm>
          <a:prstGeom prst="rect">
            <a:avLst/>
          </a:prstGeom>
        </p:spPr>
      </p:pic>
      <p:pic>
        <p:nvPicPr>
          <p:cNvPr id="1028" name="Picture 4" descr="Osmanlı Rus Harbi 1853 - 1856 Kırım Savaşı (Orlando Figes) - Tarih">
            <a:extLst>
              <a:ext uri="{FF2B5EF4-FFF2-40B4-BE49-F238E27FC236}">
                <a16:creationId xmlns:a16="http://schemas.microsoft.com/office/drawing/2014/main" id="{6CC9F078-A2D6-0C9A-9F62-B95F4322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6536"/>
            <a:ext cx="3611362" cy="20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91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947</TotalTime>
  <Words>180</Words>
  <Application>Microsoft Office PowerPoint</Application>
  <PresentationFormat>Ekran Gösterisi (4:3)</PresentationFormat>
  <Paragraphs>38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1" baseType="lpstr">
      <vt:lpstr>Arial</vt:lpstr>
      <vt:lpstr>Google Sans</vt:lpstr>
      <vt:lpstr>MinionPro-It</vt:lpstr>
      <vt:lpstr>MyriadPro-Bold</vt:lpstr>
      <vt:lpstr>Rockwell</vt:lpstr>
      <vt:lpstr>Wingdings 2</vt:lpstr>
      <vt:lpstr>Döküm</vt:lpstr>
      <vt:lpstr>Atatürk İlkeleri ve İnkılap Tarihi </vt:lpstr>
      <vt:lpstr>TANZİMAT FERMANI VE GETİRDİKLERİ</vt:lpstr>
      <vt:lpstr>TANZİMAT FERMANI VE GETİRDİKLERİ</vt:lpstr>
      <vt:lpstr>TANZİMAT FERMANI VE GETİRDİKLERİ</vt:lpstr>
      <vt:lpstr>TANZİMAT FERMANI VE GETİRDİKLERİ</vt:lpstr>
      <vt:lpstr>TANZİMAT FERMANI VE GETİRDİKLERİ</vt:lpstr>
      <vt:lpstr>TANZİMAT FERMANI VE GETİRDİKLERİ</vt:lpstr>
      <vt:lpstr>TANZİMAT FERMANI VE GETİRDİKLERİ</vt:lpstr>
      <vt:lpstr>Kırım Savaşı ve Dış Borçlanma</vt:lpstr>
      <vt:lpstr>Kırım Savaşı ve Dış Borçlanma</vt:lpstr>
      <vt:lpstr>ISLAHAT FERMANI</vt:lpstr>
      <vt:lpstr>ISLAHAT FERMANI</vt:lpstr>
      <vt:lpstr>ISLAHAT FERMANI</vt:lpstr>
      <vt:lpstr>ISLAHAT FERMANI SONRASI</vt:lpstr>
      <vt:lpstr>EKONOMİK KRİZ VE SONUÇLARI</vt:lpstr>
      <vt:lpstr>93 Harbi (1877-1878 Osmanlı - Rus Harbi)</vt:lpstr>
      <vt:lpstr>93 Harbi (1877-1878 Osmanlı - Rus Harbi)</vt:lpstr>
      <vt:lpstr>Duyun- ı Umumiye İdaresi’nin Kurulması</vt:lpstr>
      <vt:lpstr>ANAYASALI YÖNETİM DENEMESİ: I. MEŞRUTİYET</vt:lpstr>
      <vt:lpstr>ANAYASALI YÖNETİM DENEMESİ: I. MEŞRUTİYET</vt:lpstr>
      <vt:lpstr>ANAYASALI YÖNETİM DENEMESİ: I. MEŞRUTİYET</vt:lpstr>
      <vt:lpstr>ANAYASALI YÖNETİM DENEMESİ: I. MEŞRUTİYET</vt:lpstr>
      <vt:lpstr>Meşrutiyetin Yeniden İlanı Çabaları</vt:lpstr>
      <vt:lpstr>Meşrutiyetin Yeniden İlanı Çabaları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Atatürk İlkeleri ve İnkılap Tarihi</dc:title>
  <dc:creator>Murat KÖYLÜ</dc:creator>
  <cp:lastModifiedBy>Murat KÖYLÜ</cp:lastModifiedBy>
  <cp:revision>29</cp:revision>
  <dcterms:created xsi:type="dcterms:W3CDTF">2022-10-21T11:40:09Z</dcterms:created>
  <dcterms:modified xsi:type="dcterms:W3CDTF">2022-10-22T12:39:05Z</dcterms:modified>
</cp:coreProperties>
</file>