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6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253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şlık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Alt Başlık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10.11.2023</a:t>
            </a:fld>
            <a:endParaRPr lang="tr-TR"/>
          </a:p>
        </p:txBody>
      </p:sp>
      <p:sp>
        <p:nvSpPr>
          <p:cNvPr id="20" name="Altbilgi Yer Tutucusu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Dikdörtgen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10.11.2023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10.11.2023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10.11.2023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6" name="Dikdörtgen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Akış Çizelgesi: İşlem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Akış Çizelgesi: İşlem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as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Halk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Başlık Yer Tutucus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Metin Yer Tutucus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Veri Yer Tutucusu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23720DD-5B6D-40BF-8493-A6B52D484E6B}" type="datetimeFigureOut">
              <a:rPr lang="tr-TR" smtClean="0"/>
              <a:t>10.11.2023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Dikdörtgen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 idx="4294967295"/>
          </p:nvPr>
        </p:nvSpPr>
        <p:spPr>
          <a:xfrm>
            <a:off x="0" y="1412875"/>
            <a:ext cx="7772400" cy="2187575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                              </a:t>
            </a:r>
            <a:r>
              <a:rPr lang="tr-TR" sz="8000" dirty="0" smtClean="0">
                <a:solidFill>
                  <a:schemeClr val="tx1"/>
                </a:solidFill>
              </a:rPr>
              <a:t>III</a:t>
            </a:r>
            <a:endParaRPr lang="tr-TR" sz="8000" dirty="0">
              <a:solidFill>
                <a:schemeClr val="tx1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288088" y="2967335"/>
            <a:ext cx="785591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İLETİŞİMİN İŞLEYİŞİ </a:t>
            </a:r>
            <a:endParaRPr lang="tr-TR" sz="54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tr-TR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VE </a:t>
            </a:r>
          </a:p>
          <a:p>
            <a:pPr algn="ctr"/>
            <a:r>
              <a:rPr lang="tr-TR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İLGİLİ </a:t>
            </a:r>
            <a:r>
              <a:rPr lang="tr-TR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KAVRAMLAR</a:t>
            </a:r>
          </a:p>
        </p:txBody>
      </p:sp>
    </p:spTree>
    <p:extLst>
      <p:ext uri="{BB962C8B-B14F-4D97-AF65-F5344CB8AC3E}">
        <p14:creationId xmlns:p14="http://schemas.microsoft.com/office/powerpoint/2010/main" val="1655373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>
                <a:solidFill>
                  <a:srgbClr val="FF0000"/>
                </a:solidFill>
              </a:rPr>
              <a:t>Tek yönlü iletişim neden tercih edilir?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Candara" pitchFamily="34" charset="0"/>
              </a:rPr>
              <a:t>Uygulamaya </a:t>
            </a:r>
            <a:r>
              <a:rPr lang="tr-TR" dirty="0">
                <a:latin typeface="Candara" pitchFamily="34" charset="0"/>
              </a:rPr>
              <a:t>hız kazandırır ve zaman verimli kullanılır</a:t>
            </a:r>
          </a:p>
          <a:p>
            <a:r>
              <a:rPr lang="tr-TR" dirty="0" smtClean="0">
                <a:latin typeface="Candara" pitchFamily="34" charset="0"/>
              </a:rPr>
              <a:t>Önyargılar </a:t>
            </a:r>
            <a:r>
              <a:rPr lang="tr-TR" dirty="0">
                <a:latin typeface="Candara" pitchFamily="34" charset="0"/>
              </a:rPr>
              <a:t>yoktur, ileti açık ve anlaşılır olduğuna göre çift yönlü olmasına gerek yoktur.</a:t>
            </a:r>
          </a:p>
          <a:p>
            <a:r>
              <a:rPr lang="tr-TR" dirty="0" smtClean="0">
                <a:latin typeface="Candara" pitchFamily="34" charset="0"/>
              </a:rPr>
              <a:t>Bilimsel </a:t>
            </a:r>
            <a:r>
              <a:rPr lang="tr-TR" dirty="0">
                <a:latin typeface="Candara" pitchFamily="34" charset="0"/>
              </a:rPr>
              <a:t>veriler iletilirken alıcının bilgi ve kavrayış düzeyi yeterli ise, tek yönlü iletişim yeterlidir. Brifingler buna örnek olarak verilebilir.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5932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899592" y="1196752"/>
            <a:ext cx="8244408" cy="5051648"/>
          </a:xfrm>
        </p:spPr>
        <p:txBody>
          <a:bodyPr/>
          <a:lstStyle/>
          <a:p>
            <a:r>
              <a:rPr lang="tr-TR" dirty="0" smtClean="0">
                <a:latin typeface="Candara" pitchFamily="34" charset="0"/>
              </a:rPr>
              <a:t>2.</a:t>
            </a:r>
            <a:r>
              <a:rPr lang="tr-TR" b="1" dirty="0" smtClean="0">
                <a:solidFill>
                  <a:srgbClr val="FF0000"/>
                </a:solidFill>
                <a:latin typeface="Candara" pitchFamily="34" charset="0"/>
              </a:rPr>
              <a:t>Çift </a:t>
            </a:r>
            <a:r>
              <a:rPr lang="tr-TR" b="1" dirty="0">
                <a:solidFill>
                  <a:srgbClr val="FF0000"/>
                </a:solidFill>
                <a:latin typeface="Candara" pitchFamily="34" charset="0"/>
              </a:rPr>
              <a:t>Yönlü İletişim: </a:t>
            </a:r>
          </a:p>
          <a:p>
            <a:r>
              <a:rPr lang="tr-TR" dirty="0">
                <a:latin typeface="Candara" pitchFamily="34" charset="0"/>
              </a:rPr>
              <a:t>Göndericinin alıcıdan geri bildirim aldığı iletişim türüdür. </a:t>
            </a:r>
            <a:endParaRPr lang="tr-TR" dirty="0" smtClean="0">
              <a:latin typeface="Candara" pitchFamily="34" charset="0"/>
            </a:endParaRPr>
          </a:p>
          <a:p>
            <a:r>
              <a:rPr lang="tr-TR" dirty="0" smtClean="0">
                <a:latin typeface="Candara" pitchFamily="34" charset="0"/>
              </a:rPr>
              <a:t>İki </a:t>
            </a:r>
            <a:r>
              <a:rPr lang="tr-TR" dirty="0">
                <a:latin typeface="Candara" pitchFamily="34" charset="0"/>
              </a:rPr>
              <a:t>yönlü iletişim reflektif dinlemeyi gerektirdiği için örgütlerde istenen bir iletişim türüdür. </a:t>
            </a:r>
          </a:p>
          <a:p>
            <a:r>
              <a:rPr lang="tr-TR" dirty="0">
                <a:latin typeface="Candara" pitchFamily="34" charset="0"/>
              </a:rPr>
              <a:t>Reflektif iletişimde bireyler aldıkları mesajı sezgisel olarak anlamaya çalışırlar. </a:t>
            </a:r>
          </a:p>
        </p:txBody>
      </p:sp>
    </p:spTree>
    <p:extLst>
      <p:ext uri="{BB962C8B-B14F-4D97-AF65-F5344CB8AC3E}">
        <p14:creationId xmlns:p14="http://schemas.microsoft.com/office/powerpoint/2010/main" val="2121334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1043608" y="1124744"/>
            <a:ext cx="8100392" cy="5123656"/>
          </a:xfrm>
        </p:spPr>
        <p:txBody>
          <a:bodyPr>
            <a:normAutofit lnSpcReduction="10000"/>
          </a:bodyPr>
          <a:lstStyle/>
          <a:p>
            <a:r>
              <a:rPr lang="tr-TR" sz="3600" dirty="0">
                <a:latin typeface="Candara" pitchFamily="34" charset="0"/>
              </a:rPr>
              <a:t> Çift yönlü iletişimde gönderici </a:t>
            </a:r>
            <a:r>
              <a:rPr lang="tr-TR" sz="3600" dirty="0" smtClean="0">
                <a:latin typeface="Candara" pitchFamily="34" charset="0"/>
              </a:rPr>
              <a:t>ve alıcılar </a:t>
            </a:r>
            <a:r>
              <a:rPr lang="tr-TR" sz="3600" dirty="0">
                <a:latin typeface="Candara" pitchFamily="34" charset="0"/>
              </a:rPr>
              <a:t>bir etkileşim içindedirler ve bu süreçte bir takım sorunlar çözülür veya bir takım kararlar alınır.</a:t>
            </a:r>
          </a:p>
          <a:p>
            <a:r>
              <a:rPr lang="tr-TR" sz="3600" dirty="0">
                <a:latin typeface="Candara" pitchFamily="34" charset="0"/>
              </a:rPr>
              <a:t>Çift yönlü iletişim iki kişi arasında “yazılı” veya “sözlü” olarak kurulur. </a:t>
            </a:r>
            <a:endParaRPr lang="tr-TR" sz="3600" dirty="0" smtClean="0">
              <a:latin typeface="Candara" pitchFamily="34" charset="0"/>
            </a:endParaRPr>
          </a:p>
          <a:p>
            <a:r>
              <a:rPr lang="tr-TR" sz="3600" dirty="0" smtClean="0">
                <a:latin typeface="Candara" pitchFamily="34" charset="0"/>
              </a:rPr>
              <a:t>Bu </a:t>
            </a:r>
            <a:r>
              <a:rPr lang="tr-TR" sz="3600" dirty="0">
                <a:latin typeface="Candara" pitchFamily="34" charset="0"/>
              </a:rPr>
              <a:t>tür iletişimin en önemli özelliği alıcının mutlaka geri bildirimde bulunma zorunluluğudur.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1064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899592" y="1124744"/>
            <a:ext cx="8244408" cy="5123656"/>
          </a:xfrm>
        </p:spPr>
        <p:txBody>
          <a:bodyPr>
            <a:normAutofit fontScale="92500"/>
          </a:bodyPr>
          <a:lstStyle/>
          <a:p>
            <a:r>
              <a:rPr lang="tr-TR" sz="3600" b="1" dirty="0">
                <a:latin typeface="Candara" pitchFamily="34" charset="0"/>
              </a:rPr>
              <a:t>Etkinlik açısından tek ve çift yönlü iletişim arasındaki farklar;</a:t>
            </a:r>
          </a:p>
          <a:p>
            <a:r>
              <a:rPr lang="tr-TR" sz="3600" dirty="0" smtClean="0">
                <a:latin typeface="Candara" pitchFamily="34" charset="0"/>
              </a:rPr>
              <a:t>Tek </a:t>
            </a:r>
            <a:r>
              <a:rPr lang="tr-TR" sz="3600" dirty="0">
                <a:latin typeface="Candara" pitchFamily="34" charset="0"/>
              </a:rPr>
              <a:t>yönlü iletişim daha hızlıdır</a:t>
            </a:r>
          </a:p>
          <a:p>
            <a:r>
              <a:rPr lang="tr-TR" sz="3600" dirty="0" smtClean="0">
                <a:latin typeface="Candara" pitchFamily="34" charset="0"/>
              </a:rPr>
              <a:t>Çift </a:t>
            </a:r>
            <a:r>
              <a:rPr lang="tr-TR" sz="3600" dirty="0">
                <a:latin typeface="Candara" pitchFamily="34" charset="0"/>
              </a:rPr>
              <a:t>yönlü iletişim daha doğrudur</a:t>
            </a:r>
          </a:p>
          <a:p>
            <a:r>
              <a:rPr lang="tr-TR" sz="3600" dirty="0" smtClean="0">
                <a:latin typeface="Candara" pitchFamily="34" charset="0"/>
              </a:rPr>
              <a:t>Çift </a:t>
            </a:r>
            <a:r>
              <a:rPr lang="tr-TR" sz="3600" dirty="0">
                <a:latin typeface="Candara" pitchFamily="34" charset="0"/>
              </a:rPr>
              <a:t>yönlü iletişimde alıcı kendinden daha emindir ve kendine daha çok güvenir</a:t>
            </a:r>
          </a:p>
          <a:p>
            <a:r>
              <a:rPr lang="tr-TR" sz="3600" dirty="0" smtClean="0">
                <a:latin typeface="Candara" pitchFamily="34" charset="0"/>
              </a:rPr>
              <a:t>Çift </a:t>
            </a:r>
            <a:r>
              <a:rPr lang="tr-TR" sz="3600" dirty="0">
                <a:latin typeface="Candara" pitchFamily="34" charset="0"/>
              </a:rPr>
              <a:t>yönlü iletişim bir takım çevresel faktörlerin etkisindedir</a:t>
            </a:r>
          </a:p>
          <a:p>
            <a:r>
              <a:rPr lang="tr-TR" sz="3600" dirty="0" smtClean="0">
                <a:latin typeface="Candara" pitchFamily="34" charset="0"/>
              </a:rPr>
              <a:t>Çok </a:t>
            </a:r>
            <a:r>
              <a:rPr lang="tr-TR" sz="3600" dirty="0">
                <a:latin typeface="Candara" pitchFamily="34" charset="0"/>
              </a:rPr>
              <a:t>yönlü iletişim interaktiftir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422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İletişimle </a:t>
            </a:r>
            <a:r>
              <a:rPr lang="tr-TR" dirty="0" smtClean="0">
                <a:solidFill>
                  <a:schemeClr val="tx1"/>
                </a:solidFill>
              </a:rPr>
              <a:t>ilgili di</a:t>
            </a:r>
            <a:r>
              <a:rPr lang="tr-TR" sz="3600" dirty="0" smtClean="0">
                <a:solidFill>
                  <a:schemeClr val="tx1"/>
                </a:solidFill>
              </a:rPr>
              <a:t>ğ</a:t>
            </a:r>
            <a:r>
              <a:rPr lang="tr-TR" dirty="0" smtClean="0">
                <a:solidFill>
                  <a:schemeClr val="tx1"/>
                </a:solidFill>
              </a:rPr>
              <a:t>er </a:t>
            </a:r>
            <a:r>
              <a:rPr lang="tr-TR" dirty="0">
                <a:solidFill>
                  <a:schemeClr val="tx1"/>
                </a:solidFill>
              </a:rPr>
              <a:t>kavramlar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1447800"/>
            <a:ext cx="8496944" cy="4800600"/>
          </a:xfrm>
        </p:spPr>
        <p:txBody>
          <a:bodyPr/>
          <a:lstStyle/>
          <a:p>
            <a:r>
              <a:rPr lang="tr-TR" sz="3600" b="1" dirty="0">
                <a:latin typeface="Candara" pitchFamily="34" charset="0"/>
              </a:rPr>
              <a:t>İletişim ve Enformasyon</a:t>
            </a:r>
          </a:p>
          <a:p>
            <a:r>
              <a:rPr lang="tr-TR" sz="3600" dirty="0">
                <a:latin typeface="Candara" pitchFamily="34" charset="0"/>
              </a:rPr>
              <a:t>Her türlü bilgi ve haberin iletilmesini, depolanmasını ve pazarlanmasını sağlayan araçların oluşturduğu bütüne </a:t>
            </a:r>
            <a:r>
              <a:rPr lang="tr-TR" sz="3600" b="1" dirty="0">
                <a:latin typeface="Candara" pitchFamily="34" charset="0"/>
              </a:rPr>
              <a:t>enformasyon</a:t>
            </a:r>
            <a:r>
              <a:rPr lang="tr-TR" sz="3600" dirty="0">
                <a:latin typeface="Candara" pitchFamily="34" charset="0"/>
              </a:rPr>
              <a:t> denir. </a:t>
            </a:r>
            <a:endParaRPr lang="tr-TR" sz="3600" dirty="0" smtClean="0">
              <a:latin typeface="Candara" pitchFamily="34" charset="0"/>
            </a:endParaRPr>
          </a:p>
          <a:p>
            <a:r>
              <a:rPr lang="tr-TR" sz="3600" b="1" dirty="0" smtClean="0">
                <a:latin typeface="Candara" pitchFamily="34" charset="0"/>
              </a:rPr>
              <a:t>Tek </a:t>
            </a:r>
            <a:r>
              <a:rPr lang="tr-TR" sz="3600" b="1" dirty="0">
                <a:latin typeface="Candara" pitchFamily="34" charset="0"/>
              </a:rPr>
              <a:t>yönlü bilgi </a:t>
            </a:r>
            <a:r>
              <a:rPr lang="tr-TR" sz="3600" b="1" dirty="0" smtClean="0">
                <a:latin typeface="Candara" pitchFamily="34" charset="0"/>
              </a:rPr>
              <a:t>iletimine “enformasyon</a:t>
            </a:r>
            <a:r>
              <a:rPr lang="tr-TR" sz="3600" b="1" dirty="0">
                <a:latin typeface="Candara" pitchFamily="34" charset="0"/>
              </a:rPr>
              <a:t>”, karşılıklı bilgi alış verişine ise “iletişim” denir.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4844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827584" y="764704"/>
            <a:ext cx="8316416" cy="5483696"/>
          </a:xfrm>
        </p:spPr>
        <p:txBody>
          <a:bodyPr>
            <a:normAutofit fontScale="92500" lnSpcReduction="10000"/>
          </a:bodyPr>
          <a:lstStyle/>
          <a:p>
            <a:r>
              <a:rPr lang="tr-TR" dirty="0">
                <a:latin typeface="Candara" pitchFamily="34" charset="0"/>
              </a:rPr>
              <a:t>Enformasyon iletişimden farklıdır. </a:t>
            </a:r>
            <a:endParaRPr lang="tr-TR" dirty="0" smtClean="0">
              <a:latin typeface="Candara" pitchFamily="34" charset="0"/>
            </a:endParaRPr>
          </a:p>
          <a:p>
            <a:r>
              <a:rPr lang="tr-TR" dirty="0" smtClean="0">
                <a:latin typeface="Candara" pitchFamily="34" charset="0"/>
              </a:rPr>
              <a:t>İletişim </a:t>
            </a:r>
            <a:r>
              <a:rPr lang="tr-TR" dirty="0">
                <a:latin typeface="Candara" pitchFamily="34" charset="0"/>
              </a:rPr>
              <a:t>dinamik bir süreçtir. </a:t>
            </a:r>
            <a:endParaRPr lang="tr-TR" dirty="0" smtClean="0">
              <a:latin typeface="Candara" pitchFamily="34" charset="0"/>
            </a:endParaRPr>
          </a:p>
          <a:p>
            <a:r>
              <a:rPr lang="tr-TR" dirty="0" smtClean="0">
                <a:latin typeface="Candara" pitchFamily="34" charset="0"/>
              </a:rPr>
              <a:t>İletişim </a:t>
            </a:r>
            <a:r>
              <a:rPr lang="tr-TR" dirty="0">
                <a:latin typeface="Candara" pitchFamily="34" charset="0"/>
              </a:rPr>
              <a:t>kişiler veya toplumlar arasında haber, olgu, fikir ve mesaj değişimi </a:t>
            </a:r>
            <a:r>
              <a:rPr lang="tr-TR" dirty="0" smtClean="0">
                <a:latin typeface="Candara" pitchFamily="34" charset="0"/>
              </a:rPr>
              <a:t>sürecidir.</a:t>
            </a:r>
          </a:p>
          <a:p>
            <a:r>
              <a:rPr lang="tr-TR" b="1" dirty="0" smtClean="0">
                <a:latin typeface="Candara" pitchFamily="34" charset="0"/>
              </a:rPr>
              <a:t>Enformasyon </a:t>
            </a:r>
            <a:r>
              <a:rPr lang="tr-TR" b="1" dirty="0">
                <a:latin typeface="Candara" pitchFamily="34" charset="0"/>
              </a:rPr>
              <a:t>ise bu sürecin sonundaki üründür.</a:t>
            </a:r>
          </a:p>
          <a:p>
            <a:r>
              <a:rPr lang="tr-TR" b="1" dirty="0">
                <a:latin typeface="Candara" pitchFamily="34" charset="0"/>
              </a:rPr>
              <a:t>Enformasyon</a:t>
            </a:r>
            <a:r>
              <a:rPr lang="tr-TR" dirty="0">
                <a:latin typeface="Candara" pitchFamily="34" charset="0"/>
              </a:rPr>
              <a:t> bilgi ve haberin toplanması , depolanması analiz edilmesi ve sunulması, </a:t>
            </a:r>
            <a:r>
              <a:rPr lang="tr-TR" b="1" dirty="0">
                <a:latin typeface="Candara" pitchFamily="34" charset="0"/>
              </a:rPr>
              <a:t>iletişim</a:t>
            </a:r>
            <a:r>
              <a:rPr lang="tr-TR" dirty="0">
                <a:latin typeface="Candara" pitchFamily="34" charset="0"/>
              </a:rPr>
              <a:t> ise bilgi veya haberin bir yerden bir başka yere aktarılmasıdır. </a:t>
            </a:r>
            <a:endParaRPr lang="tr-TR" dirty="0" smtClean="0">
              <a:latin typeface="Candara" pitchFamily="34" charset="0"/>
            </a:endParaRPr>
          </a:p>
          <a:p>
            <a:r>
              <a:rPr lang="tr-TR" dirty="0" smtClean="0">
                <a:latin typeface="Candara" pitchFamily="34" charset="0"/>
              </a:rPr>
              <a:t>Enformasyon </a:t>
            </a:r>
            <a:r>
              <a:rPr lang="tr-TR" dirty="0">
                <a:latin typeface="Candara" pitchFamily="34" charset="0"/>
              </a:rPr>
              <a:t>ve iletişim iç içedir. Telekomünikasyon araçları ve bilgisayar buna örnek olarak verilebilir.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70908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683568" y="692696"/>
            <a:ext cx="8784976" cy="5760640"/>
          </a:xfrm>
        </p:spPr>
        <p:txBody>
          <a:bodyPr>
            <a:normAutofit/>
          </a:bodyPr>
          <a:lstStyle/>
          <a:p>
            <a:r>
              <a:rPr lang="tr-TR" b="1" dirty="0">
                <a:latin typeface="Candara" pitchFamily="34" charset="0"/>
              </a:rPr>
              <a:t>İletişim ve Telekomünikasyon</a:t>
            </a:r>
          </a:p>
          <a:p>
            <a:r>
              <a:rPr lang="tr-TR" dirty="0">
                <a:latin typeface="Candara" pitchFamily="34" charset="0"/>
              </a:rPr>
              <a:t>Telekomünikasyon, belirli bir zamanda bir veya daha fazla kaynaktan, bir veya daha fazla alıcı arasındaki haberleşmedir. </a:t>
            </a:r>
          </a:p>
          <a:p>
            <a:r>
              <a:rPr lang="tr-TR" dirty="0" smtClean="0">
                <a:latin typeface="Candara" pitchFamily="34" charset="0"/>
              </a:rPr>
              <a:t>Telekomünikasyon </a:t>
            </a:r>
            <a:r>
              <a:rPr lang="tr-TR" dirty="0">
                <a:latin typeface="Candara" pitchFamily="34" charset="0"/>
              </a:rPr>
              <a:t>uzak mesafelere elektriksel mesaj iletme anlamına gelir.</a:t>
            </a:r>
          </a:p>
          <a:p>
            <a:r>
              <a:rPr lang="tr-TR" dirty="0" smtClean="0">
                <a:latin typeface="Candara" pitchFamily="34" charset="0"/>
              </a:rPr>
              <a:t>Telekomünikasyon </a:t>
            </a:r>
            <a:r>
              <a:rPr lang="tr-TR" dirty="0">
                <a:latin typeface="Candara" pitchFamily="34" charset="0"/>
              </a:rPr>
              <a:t>uzaktan haberleşme demektir.</a:t>
            </a:r>
          </a:p>
          <a:p>
            <a:r>
              <a:rPr lang="tr-TR" dirty="0" smtClean="0">
                <a:latin typeface="Candara" pitchFamily="34" charset="0"/>
              </a:rPr>
              <a:t>Mesajın </a:t>
            </a:r>
            <a:r>
              <a:rPr lang="tr-TR" dirty="0">
                <a:latin typeface="Candara" pitchFamily="34" charset="0"/>
              </a:rPr>
              <a:t>enerji ve elektriksel olarak uzaklara gönderilmesidir.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9011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827584" y="980728"/>
            <a:ext cx="8424936" cy="5267672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Candara" pitchFamily="34" charset="0"/>
              </a:rPr>
              <a:t>Haberleşmede bilgi elektrik enerjisine dönüştürülür </a:t>
            </a:r>
            <a:r>
              <a:rPr lang="tr-TR" sz="3600" dirty="0" smtClean="0">
                <a:latin typeface="Candara" pitchFamily="34" charset="0"/>
              </a:rPr>
              <a:t>ve </a:t>
            </a:r>
            <a:r>
              <a:rPr lang="tr-TR" sz="3600" dirty="0">
                <a:latin typeface="Candara" pitchFamily="34" charset="0"/>
              </a:rPr>
              <a:t>böylece uzaklara gönderilir. </a:t>
            </a:r>
            <a:endParaRPr lang="tr-TR" sz="3600" dirty="0" smtClean="0">
              <a:latin typeface="Candara" pitchFamily="34" charset="0"/>
            </a:endParaRPr>
          </a:p>
          <a:p>
            <a:r>
              <a:rPr lang="tr-TR" sz="3600" dirty="0" smtClean="0">
                <a:latin typeface="Candara" pitchFamily="34" charset="0"/>
              </a:rPr>
              <a:t>Elektrik </a:t>
            </a:r>
            <a:r>
              <a:rPr lang="tr-TR" sz="3600" dirty="0">
                <a:latin typeface="Candara" pitchFamily="34" charset="0"/>
              </a:rPr>
              <a:t>enerjisi halindeki mesaj hedefe ulaştığında tekrar orijinal haline </a:t>
            </a:r>
            <a:r>
              <a:rPr lang="tr-TR" sz="3600" dirty="0" smtClean="0">
                <a:latin typeface="Candara" pitchFamily="34" charset="0"/>
              </a:rPr>
              <a:t>döner.</a:t>
            </a:r>
          </a:p>
          <a:p>
            <a:r>
              <a:rPr lang="tr-TR" sz="3600" b="1" dirty="0" smtClean="0">
                <a:latin typeface="Candara" pitchFamily="34" charset="0"/>
              </a:rPr>
              <a:t>Haberleşme</a:t>
            </a:r>
            <a:r>
              <a:rPr lang="tr-TR" sz="3600" b="1" dirty="0">
                <a:latin typeface="Candara" pitchFamily="34" charset="0"/>
              </a:rPr>
              <a:t>; </a:t>
            </a:r>
            <a:r>
              <a:rPr lang="tr-TR" sz="3600" dirty="0" smtClean="0">
                <a:latin typeface="Candara" pitchFamily="34" charset="0"/>
              </a:rPr>
              <a:t>Sesli</a:t>
            </a:r>
            <a:r>
              <a:rPr lang="tr-TR" sz="3600" dirty="0">
                <a:latin typeface="Candara" pitchFamily="34" charset="0"/>
              </a:rPr>
              <a:t>, görüntülü veya yazılı olabilir.(Ses, müzik, görünen hareketli manzaralar, hareketli veya hareketsiz resimler)</a:t>
            </a:r>
          </a:p>
        </p:txBody>
      </p:sp>
    </p:spTree>
    <p:extLst>
      <p:ext uri="{BB962C8B-B14F-4D97-AF65-F5344CB8AC3E}">
        <p14:creationId xmlns:p14="http://schemas.microsoft.com/office/powerpoint/2010/main" val="11231408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683568" y="836712"/>
            <a:ext cx="8460432" cy="5411688"/>
          </a:xfrm>
        </p:spPr>
        <p:txBody>
          <a:bodyPr/>
          <a:lstStyle/>
          <a:p>
            <a:r>
              <a:rPr lang="tr-TR" sz="3600" dirty="0">
                <a:latin typeface="Candara" pitchFamily="34" charset="0"/>
              </a:rPr>
              <a:t>Telekomünikasyon sistemi içinde yer alan araçların amacı haberleri, bilgileri ve diğer hizmetleri en kısa sürede işleyerek düzenlemek ve gerekli yerlere iletmektir.</a:t>
            </a:r>
          </a:p>
          <a:p>
            <a:r>
              <a:rPr lang="tr-TR" sz="3600" dirty="0">
                <a:latin typeface="Candara" pitchFamily="34" charset="0"/>
              </a:rPr>
              <a:t>Telekomünikasyon sistemi geniş bir veri tabanı yaratır ve insanların bunlardan kolaylıkla yararlanmalarını sağlar.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8575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755650" y="980728"/>
            <a:ext cx="8388350" cy="5267672"/>
          </a:xfrm>
        </p:spPr>
        <p:txBody>
          <a:bodyPr>
            <a:normAutofit lnSpcReduction="10000"/>
          </a:bodyPr>
          <a:lstStyle/>
          <a:p>
            <a:r>
              <a:rPr lang="tr-TR" sz="3600" b="1" dirty="0">
                <a:latin typeface="Candara" pitchFamily="34" charset="0"/>
              </a:rPr>
              <a:t>İletişim ve Etik </a:t>
            </a:r>
          </a:p>
          <a:p>
            <a:r>
              <a:rPr lang="tr-TR" sz="3600" b="1" dirty="0">
                <a:latin typeface="Candara" pitchFamily="34" charset="0"/>
              </a:rPr>
              <a:t>Etik</a:t>
            </a:r>
            <a:r>
              <a:rPr lang="tr-TR" sz="3600" dirty="0">
                <a:latin typeface="Candara" pitchFamily="34" charset="0"/>
              </a:rPr>
              <a:t>, ahlak felsefesinin diğer adıdır ve temel olarak neyin iyi, neyin kötü, neyin doğru, neyin yanlış, nelerin erdem, nelerin ahlaksızlık, neyin adil, neyin suç olduğunu belirlemeye çalışan felsefe dalıdır.</a:t>
            </a:r>
          </a:p>
          <a:p>
            <a:r>
              <a:rPr lang="tr-TR" sz="3600" dirty="0">
                <a:latin typeface="Candara" pitchFamily="34" charset="0"/>
              </a:rPr>
              <a:t>Etik kısaca, insanların bireysel ve toplumsal ilişkilerini düzenleyen kurallar bütünüdür.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1289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/>
          <a:lstStyle/>
          <a:p>
            <a:r>
              <a:rPr lang="tr-TR" dirty="0"/>
              <a:t>İletişim sürecinin temel unsurları;</a:t>
            </a:r>
          </a:p>
          <a:p>
            <a:r>
              <a:rPr lang="tr-TR" dirty="0"/>
              <a:t>	Kaynak veya gönderici</a:t>
            </a:r>
          </a:p>
          <a:p>
            <a:r>
              <a:rPr lang="tr-TR" dirty="0"/>
              <a:t>	Mesaj</a:t>
            </a:r>
          </a:p>
          <a:p>
            <a:r>
              <a:rPr lang="tr-TR" dirty="0"/>
              <a:t>     Medya</a:t>
            </a:r>
          </a:p>
          <a:p>
            <a:r>
              <a:rPr lang="tr-TR" dirty="0"/>
              <a:t>	Kod çözme </a:t>
            </a:r>
          </a:p>
          <a:p>
            <a:r>
              <a:rPr lang="tr-TR" dirty="0"/>
              <a:t>	Hedef </a:t>
            </a:r>
          </a:p>
          <a:p>
            <a:r>
              <a:rPr lang="tr-TR" dirty="0"/>
              <a:t>	Geri bildirim ve gürültü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41835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4294967295"/>
          </p:nvPr>
        </p:nvSpPr>
        <p:spPr>
          <a:xfrm>
            <a:off x="755576" y="980728"/>
            <a:ext cx="8712968" cy="5267672"/>
          </a:xfrm>
        </p:spPr>
        <p:txBody>
          <a:bodyPr>
            <a:normAutofit fontScale="92500" lnSpcReduction="20000"/>
          </a:bodyPr>
          <a:lstStyle/>
          <a:p>
            <a:r>
              <a:rPr lang="tr-TR" sz="3900" dirty="0">
                <a:latin typeface="Candara" pitchFamily="34" charset="0"/>
              </a:rPr>
              <a:t>Her mesleğin ve faaliyetin yerine getirilmesi gereken kuralları, kabul edilecek davranış düzlemleri vardır. </a:t>
            </a:r>
            <a:endParaRPr lang="tr-TR" sz="3900" dirty="0" smtClean="0">
              <a:latin typeface="Candara" pitchFamily="34" charset="0"/>
            </a:endParaRPr>
          </a:p>
          <a:p>
            <a:r>
              <a:rPr lang="tr-TR" sz="3900" dirty="0" smtClean="0">
                <a:latin typeface="Candara" pitchFamily="34" charset="0"/>
              </a:rPr>
              <a:t>Bunlar </a:t>
            </a:r>
            <a:r>
              <a:rPr lang="tr-TR" sz="3900" dirty="0">
                <a:latin typeface="Candara" pitchFamily="34" charset="0"/>
              </a:rPr>
              <a:t>etik kurallar olarak isimlendirilir. İletişimin de belirlenen etik kurallar çerçevesinde yapılması gerekir.</a:t>
            </a:r>
          </a:p>
          <a:p>
            <a:r>
              <a:rPr lang="tr-TR" sz="3900" b="1" dirty="0">
                <a:latin typeface="Candara" pitchFamily="34" charset="0"/>
              </a:rPr>
              <a:t>İki tür etikten söz edilebilir.</a:t>
            </a:r>
          </a:p>
          <a:p>
            <a:r>
              <a:rPr lang="tr-TR" sz="3900" b="1" dirty="0" smtClean="0">
                <a:latin typeface="Candara" pitchFamily="34" charset="0"/>
              </a:rPr>
              <a:t>Doğal </a:t>
            </a:r>
            <a:r>
              <a:rPr lang="tr-TR" sz="3900" b="1" dirty="0">
                <a:latin typeface="Candara" pitchFamily="34" charset="0"/>
              </a:rPr>
              <a:t>etik </a:t>
            </a:r>
            <a:r>
              <a:rPr lang="tr-TR" sz="3900" dirty="0">
                <a:latin typeface="Candara" pitchFamily="34" charset="0"/>
              </a:rPr>
              <a:t>( yaratılışta bireyde bulunan içsel özellikler)</a:t>
            </a:r>
          </a:p>
          <a:p>
            <a:r>
              <a:rPr lang="tr-TR" sz="3900" b="1" dirty="0" smtClean="0">
                <a:latin typeface="Candara" pitchFamily="34" charset="0"/>
              </a:rPr>
              <a:t>Sonradan </a:t>
            </a:r>
            <a:r>
              <a:rPr lang="tr-TR" sz="3900" b="1" dirty="0">
                <a:latin typeface="Candara" pitchFamily="34" charset="0"/>
              </a:rPr>
              <a:t>kazanılan etik </a:t>
            </a:r>
            <a:r>
              <a:rPr lang="tr-TR" sz="3900" dirty="0">
                <a:latin typeface="Candara" pitchFamily="34" charset="0"/>
              </a:rPr>
              <a:t>(çevrenin etkisiyle kazanılan özellikler.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19937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899592" y="620688"/>
            <a:ext cx="8244408" cy="5627712"/>
          </a:xfrm>
        </p:spPr>
        <p:txBody>
          <a:bodyPr>
            <a:noAutofit/>
          </a:bodyPr>
          <a:lstStyle/>
          <a:p>
            <a:r>
              <a:rPr lang="tr-TR" sz="3600" dirty="0">
                <a:latin typeface="Candara" pitchFamily="34" charset="0"/>
              </a:rPr>
              <a:t>Tüm alanlarda olduğu gibi iletişimde de </a:t>
            </a:r>
            <a:r>
              <a:rPr lang="tr-TR" sz="3600" dirty="0" smtClean="0">
                <a:latin typeface="Candara" pitchFamily="34" charset="0"/>
              </a:rPr>
              <a:t>etik, </a:t>
            </a:r>
            <a:r>
              <a:rPr lang="tr-TR" sz="3600" dirty="0">
                <a:latin typeface="Candara" pitchFamily="34" charset="0"/>
              </a:rPr>
              <a:t>toplumdan topluma ve kültürden kültüre değişir. Ancak evrensel iletişim etiği kurallarının varlığını da kabul etmek gerekir. </a:t>
            </a:r>
            <a:endParaRPr lang="tr-TR" sz="3600" dirty="0" smtClean="0">
              <a:latin typeface="Candara" pitchFamily="34" charset="0"/>
            </a:endParaRPr>
          </a:p>
          <a:p>
            <a:r>
              <a:rPr lang="tr-TR" sz="3600" b="1" dirty="0" smtClean="0">
                <a:latin typeface="Candara" pitchFamily="34" charset="0"/>
              </a:rPr>
              <a:t>Örneğin</a:t>
            </a:r>
            <a:r>
              <a:rPr lang="tr-TR" sz="3600" b="1" dirty="0">
                <a:latin typeface="Candara" pitchFamily="34" charset="0"/>
              </a:rPr>
              <a:t>; </a:t>
            </a:r>
            <a:r>
              <a:rPr lang="tr-TR" sz="3600" dirty="0">
                <a:latin typeface="Candara" pitchFamily="34" charset="0"/>
              </a:rPr>
              <a:t>yalan haber yaymak evrensel iletişim etiğine aykırıdır. </a:t>
            </a:r>
            <a:endParaRPr lang="tr-TR" sz="3600" dirty="0" smtClean="0">
              <a:latin typeface="Candara" pitchFamily="34" charset="0"/>
            </a:endParaRPr>
          </a:p>
          <a:p>
            <a:r>
              <a:rPr lang="tr-TR" sz="3600" dirty="0" smtClean="0">
                <a:latin typeface="Candara" pitchFamily="34" charset="0"/>
              </a:rPr>
              <a:t>Kitle </a:t>
            </a:r>
            <a:r>
              <a:rPr lang="tr-TR" sz="3600" dirty="0">
                <a:latin typeface="Candara" pitchFamily="34" charset="0"/>
              </a:rPr>
              <a:t>iletişiminde etiğin önemi diğer iletişim biçimlerine göre daha fazladır. </a:t>
            </a:r>
          </a:p>
        </p:txBody>
      </p:sp>
    </p:spTree>
    <p:extLst>
      <p:ext uri="{BB962C8B-B14F-4D97-AF65-F5344CB8AC3E}">
        <p14:creationId xmlns:p14="http://schemas.microsoft.com/office/powerpoint/2010/main" val="9104171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971600" y="1052736"/>
            <a:ext cx="8712968" cy="5195664"/>
          </a:xfrm>
        </p:spPr>
        <p:txBody>
          <a:bodyPr/>
          <a:lstStyle/>
          <a:p>
            <a:r>
              <a:rPr lang="tr-TR" sz="3600" b="1" dirty="0" err="1">
                <a:latin typeface="Candara" pitchFamily="34" charset="0"/>
              </a:rPr>
              <a:t>Boutroux’ın</a:t>
            </a:r>
            <a:r>
              <a:rPr lang="tr-TR" sz="3600" b="1" dirty="0">
                <a:latin typeface="Candara" pitchFamily="34" charset="0"/>
              </a:rPr>
              <a:t> </a:t>
            </a:r>
            <a:r>
              <a:rPr lang="tr-TR" sz="3600" dirty="0">
                <a:latin typeface="Candara" pitchFamily="34" charset="0"/>
              </a:rPr>
              <a:t>“Ahlak ve Eğitim” isimli kitabından;</a:t>
            </a:r>
          </a:p>
          <a:p>
            <a:r>
              <a:rPr lang="tr-TR" sz="3600" dirty="0">
                <a:latin typeface="Candara" pitchFamily="34" charset="0"/>
              </a:rPr>
              <a:t>“Bilim yalnız gözlem yapar, fakat bize bir şey emretmez. Ahlak ise, gözlemekle kalmaz, normatif kurallara uymayı da emreder.”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00990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971600" y="1447800"/>
            <a:ext cx="8172400" cy="4800600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Candara" pitchFamily="34" charset="0"/>
              </a:rPr>
              <a:t>İletişim sürecinde birey “konuşma”, “dinleme” veya “sessiz kalma” seçeneklerinden biriyle karşı karşıyadır. Bu seçeneklerin her birinin de etik boyutu vardır. </a:t>
            </a:r>
          </a:p>
          <a:p>
            <a:r>
              <a:rPr lang="tr-TR" sz="3600" dirty="0">
                <a:latin typeface="Candara" pitchFamily="34" charset="0"/>
              </a:rPr>
              <a:t>Konuşmada birey bilgi, duygu, inanç, tutum ve davranışlarını belirli etik kurallar çerçevesinde ortaya koyar.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192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755576" y="620688"/>
            <a:ext cx="8712968" cy="5627712"/>
          </a:xfrm>
        </p:spPr>
        <p:txBody>
          <a:bodyPr>
            <a:noAutofit/>
          </a:bodyPr>
          <a:lstStyle/>
          <a:p>
            <a:r>
              <a:rPr lang="tr-TR" sz="3600" dirty="0">
                <a:latin typeface="Candara" pitchFamily="34" charset="0"/>
              </a:rPr>
              <a:t>Dinlemenin etik kurallara uygunluğu </a:t>
            </a:r>
            <a:r>
              <a:rPr lang="tr-TR" sz="3600" b="1" dirty="0">
                <a:latin typeface="Candara" pitchFamily="34" charset="0"/>
              </a:rPr>
              <a:t>“etkin sessizlik” </a:t>
            </a:r>
            <a:r>
              <a:rPr lang="tr-TR" sz="3600" dirty="0">
                <a:latin typeface="Candara" pitchFamily="34" charset="0"/>
              </a:rPr>
              <a:t>denilen dinleme biçimi sayesinde olur. </a:t>
            </a:r>
            <a:endParaRPr lang="tr-TR" sz="3600" dirty="0" smtClean="0">
              <a:latin typeface="Candara" pitchFamily="34" charset="0"/>
            </a:endParaRPr>
          </a:p>
          <a:p>
            <a:r>
              <a:rPr lang="tr-TR" sz="3600" dirty="0" smtClean="0">
                <a:latin typeface="Candara" pitchFamily="34" charset="0"/>
              </a:rPr>
              <a:t>Etkin </a:t>
            </a:r>
            <a:r>
              <a:rPr lang="tr-TR" sz="3600" dirty="0">
                <a:latin typeface="Candara" pitchFamily="34" charset="0"/>
              </a:rPr>
              <a:t>sessizlikte dinlemenin ve buna bağlı olarak iletişimin etkinliği artar. Sessiz kalma ise, etik yanlışlardan kaçınmak için güvenli bir yöntem olarak görülebilir, fakat her zaman güvenli bir sığınak değildir. </a:t>
            </a:r>
          </a:p>
        </p:txBody>
      </p:sp>
    </p:spTree>
    <p:extLst>
      <p:ext uri="{BB962C8B-B14F-4D97-AF65-F5344CB8AC3E}">
        <p14:creationId xmlns:p14="http://schemas.microsoft.com/office/powerpoint/2010/main" val="25362415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971600" y="1447800"/>
            <a:ext cx="8172400" cy="4800600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Candara" pitchFamily="34" charset="0"/>
              </a:rPr>
              <a:t>Örnek: </a:t>
            </a:r>
            <a:r>
              <a:rPr lang="tr-TR" sz="4000" dirty="0">
                <a:latin typeface="Candara" pitchFamily="34" charset="0"/>
              </a:rPr>
              <a:t>Yasa dışı bir davranış ya da çeşitli zararlar doğurması olası bir durumda sessiz kalmak etik bir zafiyettir.</a:t>
            </a:r>
          </a:p>
        </p:txBody>
      </p:sp>
    </p:spTree>
    <p:extLst>
      <p:ext uri="{BB962C8B-B14F-4D97-AF65-F5344CB8AC3E}">
        <p14:creationId xmlns:p14="http://schemas.microsoft.com/office/powerpoint/2010/main" val="63866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Candara" pitchFamily="34" charset="0"/>
              </a:rPr>
              <a:t>İnsanlar düşüncelerini başkaları ile paylaşmak ihtiyacı hissederler ve iletişim bu ihtiyaçtan doğar. </a:t>
            </a:r>
          </a:p>
          <a:p>
            <a:r>
              <a:rPr lang="tr-TR" sz="4000" dirty="0">
                <a:latin typeface="Candara" pitchFamily="34" charset="0"/>
              </a:rPr>
              <a:t>Düşünceler iletişim diliyle sözlü yada sözsüz olarak kodlanır ve iletişim mesajın kodu çözüldüğünde tamamlanır.</a:t>
            </a:r>
          </a:p>
        </p:txBody>
      </p:sp>
    </p:spTree>
    <p:extLst>
      <p:ext uri="{BB962C8B-B14F-4D97-AF65-F5344CB8AC3E}">
        <p14:creationId xmlns:p14="http://schemas.microsoft.com/office/powerpoint/2010/main" val="1662152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İnsanlar arasındaki iletişim iki türlüdür.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100" y="1606915"/>
            <a:ext cx="7499350" cy="4482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4269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1043608" y="1447800"/>
            <a:ext cx="8100392" cy="4800600"/>
          </a:xfrm>
        </p:spPr>
        <p:txBody>
          <a:bodyPr>
            <a:normAutofit fontScale="92500"/>
          </a:bodyPr>
          <a:lstStyle/>
          <a:p>
            <a:r>
              <a:rPr lang="tr-TR" dirty="0">
                <a:latin typeface="Candara" pitchFamily="34" charset="0"/>
              </a:rPr>
              <a:t>Yüz yüze iletişim;</a:t>
            </a:r>
          </a:p>
          <a:p>
            <a:r>
              <a:rPr lang="tr-TR" dirty="0">
                <a:latin typeface="Candara" pitchFamily="34" charset="0"/>
              </a:rPr>
              <a:t> </a:t>
            </a:r>
            <a:r>
              <a:rPr lang="tr-TR" dirty="0" smtClean="0">
                <a:latin typeface="Candara" pitchFamily="34" charset="0"/>
              </a:rPr>
              <a:t>Hedef, </a:t>
            </a:r>
            <a:r>
              <a:rPr lang="tr-TR" dirty="0">
                <a:latin typeface="Candara" pitchFamily="34" charset="0"/>
              </a:rPr>
              <a:t>kaynağın gönderdiği mesaja anında yanıt verebilir</a:t>
            </a:r>
          </a:p>
          <a:p>
            <a:r>
              <a:rPr lang="tr-TR" dirty="0">
                <a:latin typeface="Candara" pitchFamily="34" charset="0"/>
              </a:rPr>
              <a:t> </a:t>
            </a:r>
            <a:r>
              <a:rPr lang="tr-TR" dirty="0" smtClean="0">
                <a:latin typeface="Candara" pitchFamily="34" charset="0"/>
              </a:rPr>
              <a:t>Tarafların </a:t>
            </a:r>
            <a:r>
              <a:rPr lang="tr-TR" dirty="0">
                <a:latin typeface="Candara" pitchFamily="34" charset="0"/>
              </a:rPr>
              <a:t>etkileşimi eşzamanlı olduğu için geri bildirim aynı anda yapılır</a:t>
            </a:r>
          </a:p>
          <a:p>
            <a:r>
              <a:rPr lang="tr-TR" dirty="0">
                <a:latin typeface="Candara" pitchFamily="34" charset="0"/>
              </a:rPr>
              <a:t> </a:t>
            </a:r>
            <a:r>
              <a:rPr lang="tr-TR" dirty="0" smtClean="0">
                <a:latin typeface="Candara" pitchFamily="34" charset="0"/>
              </a:rPr>
              <a:t>Olumlu </a:t>
            </a:r>
            <a:r>
              <a:rPr lang="tr-TR" dirty="0">
                <a:latin typeface="Candara" pitchFamily="34" charset="0"/>
              </a:rPr>
              <a:t>sonuçlanma olasılığı yüksektir.</a:t>
            </a:r>
          </a:p>
          <a:p>
            <a:pPr marL="82296" indent="0">
              <a:buNone/>
            </a:pPr>
            <a:r>
              <a:rPr lang="tr-TR" dirty="0" smtClean="0">
                <a:latin typeface="Candara" pitchFamily="34" charset="0"/>
              </a:rPr>
              <a:t>     İnandırıcılığı </a:t>
            </a:r>
            <a:r>
              <a:rPr lang="tr-TR" dirty="0">
                <a:latin typeface="Candara" pitchFamily="34" charset="0"/>
              </a:rPr>
              <a:t>arttırır.</a:t>
            </a:r>
          </a:p>
          <a:p>
            <a:r>
              <a:rPr lang="tr-TR" dirty="0" smtClean="0">
                <a:latin typeface="Candara" pitchFamily="34" charset="0"/>
              </a:rPr>
              <a:t>Örnek</a:t>
            </a:r>
            <a:r>
              <a:rPr lang="tr-TR" dirty="0">
                <a:latin typeface="Candara" pitchFamily="34" charset="0"/>
              </a:rPr>
              <a:t>: İki veya daha fazla kişinin sohbet etmesi, konferanslar, sınıfta anlatılan dersler.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3313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1043608" y="620688"/>
            <a:ext cx="8100392" cy="5976664"/>
          </a:xfrm>
        </p:spPr>
        <p:txBody>
          <a:bodyPr>
            <a:normAutofit/>
          </a:bodyPr>
          <a:lstStyle/>
          <a:p>
            <a:r>
              <a:rPr lang="tr-TR" dirty="0"/>
              <a:t>Yüz yüze olmayan iletişim; Kitle iletişim araçları vasıtasıyla sağlanır.</a:t>
            </a:r>
          </a:p>
          <a:p>
            <a:r>
              <a:rPr lang="tr-TR" dirty="0"/>
              <a:t> </a:t>
            </a:r>
            <a:r>
              <a:rPr lang="tr-TR" dirty="0" smtClean="0"/>
              <a:t>Fotoğraflı </a:t>
            </a:r>
            <a:r>
              <a:rPr lang="tr-TR" dirty="0"/>
              <a:t>iletişim: Resim, grafik ve fotoğraflarla kurulan iletişim</a:t>
            </a:r>
          </a:p>
          <a:p>
            <a:r>
              <a:rPr lang="tr-TR" dirty="0"/>
              <a:t> </a:t>
            </a:r>
            <a:r>
              <a:rPr lang="tr-TR" dirty="0" smtClean="0"/>
              <a:t>Hem </a:t>
            </a:r>
            <a:r>
              <a:rPr lang="tr-TR" dirty="0"/>
              <a:t>yazılı hem fotoğraflı iletişim: Gazeteler, dergiler, broşürler ile sağlanan iletişim</a:t>
            </a:r>
          </a:p>
          <a:p>
            <a:r>
              <a:rPr lang="tr-TR" dirty="0"/>
              <a:t> </a:t>
            </a:r>
            <a:r>
              <a:rPr lang="tr-TR" dirty="0" smtClean="0"/>
              <a:t>Radyoyla </a:t>
            </a:r>
            <a:r>
              <a:rPr lang="tr-TR" dirty="0"/>
              <a:t>kurulan iletişim: televizyon, sinema ile kurulan sesli ve görüntülü iletişim.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1822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tx1"/>
                </a:solidFill>
              </a:rPr>
              <a:t>İletişim işleyiş yönü bakımından da ikiye ayrılır.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1.Tek </a:t>
            </a:r>
            <a:r>
              <a:rPr lang="tr-TR" b="1" dirty="0">
                <a:solidFill>
                  <a:srgbClr val="FF0000"/>
                </a:solidFill>
              </a:rPr>
              <a:t>Yönlü İletişim (Eylem) Modeli: </a:t>
            </a:r>
            <a:r>
              <a:rPr lang="tr-TR" dirty="0"/>
              <a:t>Bu model mesaj gönderen üzerinde odaklanmıştır. </a:t>
            </a:r>
            <a:r>
              <a:rPr lang="tr-TR" dirty="0" smtClean="0"/>
              <a:t>Bir kişi </a:t>
            </a:r>
            <a:r>
              <a:rPr lang="tr-TR" dirty="0"/>
              <a:t>(gönderen) bir diğerine (alıcı) bir mesaj gönderir ve alıcı bu mesajı alır. </a:t>
            </a:r>
            <a:endParaRPr lang="tr-TR" dirty="0" smtClean="0"/>
          </a:p>
          <a:p>
            <a:r>
              <a:rPr lang="tr-TR" dirty="0" smtClean="0"/>
              <a:t>Doğrusal </a:t>
            </a:r>
            <a:r>
              <a:rPr lang="tr-TR" dirty="0"/>
              <a:t>model olarak da adlandırılan bu modelde mesaj gönderenden alıcıya ulaşır ve sonrası yoktur. </a:t>
            </a:r>
          </a:p>
        </p:txBody>
      </p:sp>
    </p:spTree>
    <p:extLst>
      <p:ext uri="{BB962C8B-B14F-4D97-AF65-F5344CB8AC3E}">
        <p14:creationId xmlns:p14="http://schemas.microsoft.com/office/powerpoint/2010/main" val="2446517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755576" y="1052736"/>
            <a:ext cx="8856984" cy="5400600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Candara" pitchFamily="34" charset="0"/>
              </a:rPr>
              <a:t>Kısaca tek yönlü olarak işler. Modelde bir geribildirim ve etkileşim yer almamaktadır. </a:t>
            </a:r>
            <a:endParaRPr lang="tr-TR" sz="3600" dirty="0" smtClean="0">
              <a:latin typeface="Candara" pitchFamily="34" charset="0"/>
            </a:endParaRPr>
          </a:p>
          <a:p>
            <a:r>
              <a:rPr lang="tr-TR" sz="3600" dirty="0" smtClean="0">
                <a:latin typeface="Candara" pitchFamily="34" charset="0"/>
              </a:rPr>
              <a:t>Zaman </a:t>
            </a:r>
            <a:r>
              <a:rPr lang="tr-TR" sz="3600" dirty="0">
                <a:latin typeface="Candara" pitchFamily="34" charset="0"/>
              </a:rPr>
              <a:t>zaman bu model kullanılmasına rağmen etkinliği sınırlıdır. </a:t>
            </a:r>
            <a:endParaRPr lang="tr-TR" sz="3600" dirty="0" smtClean="0">
              <a:latin typeface="Candara" pitchFamily="34" charset="0"/>
            </a:endParaRPr>
          </a:p>
          <a:p>
            <a:r>
              <a:rPr lang="tr-TR" sz="3600" dirty="0" smtClean="0">
                <a:latin typeface="Candara" pitchFamily="34" charset="0"/>
              </a:rPr>
              <a:t>Komutanın </a:t>
            </a:r>
            <a:r>
              <a:rPr lang="tr-TR" sz="3600" dirty="0">
                <a:latin typeface="Candara" pitchFamily="34" charset="0"/>
              </a:rPr>
              <a:t>askerlerine direktif vermesi, güvenlik şefinin astlarına görev nöbet çizelgesini söylemesi tek yönlü bildirim örnekleri sayılabilir. </a:t>
            </a:r>
          </a:p>
        </p:txBody>
      </p:sp>
    </p:spTree>
    <p:extLst>
      <p:ext uri="{BB962C8B-B14F-4D97-AF65-F5344CB8AC3E}">
        <p14:creationId xmlns:p14="http://schemas.microsoft.com/office/powerpoint/2010/main" val="764110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755576" y="908720"/>
            <a:ext cx="8388424" cy="5688632"/>
          </a:xfrm>
        </p:spPr>
        <p:txBody>
          <a:bodyPr/>
          <a:lstStyle/>
          <a:p>
            <a:r>
              <a:rPr lang="tr-TR" dirty="0" smtClean="0">
                <a:latin typeface="Candara" pitchFamily="34" charset="0"/>
              </a:rPr>
              <a:t>Tek </a:t>
            </a:r>
            <a:r>
              <a:rPr lang="tr-TR" dirty="0">
                <a:latin typeface="Candara" pitchFamily="34" charset="0"/>
              </a:rPr>
              <a:t>yönlü iletişim daha çok örgütsel ortamlarda kullanılan bir iletişim türüdür.  </a:t>
            </a:r>
            <a:endParaRPr lang="tr-TR" dirty="0" smtClean="0">
              <a:latin typeface="Candara" pitchFamily="34" charset="0"/>
            </a:endParaRPr>
          </a:p>
          <a:p>
            <a:r>
              <a:rPr lang="tr-TR" dirty="0" smtClean="0">
                <a:latin typeface="Candara" pitchFamily="34" charset="0"/>
              </a:rPr>
              <a:t>Örgütlerde </a:t>
            </a:r>
            <a:r>
              <a:rPr lang="tr-TR" dirty="0">
                <a:latin typeface="Candara" pitchFamily="34" charset="0"/>
              </a:rPr>
              <a:t>genel eğilim dikey iletişim şeklindedir. İletiler yukarıdan aşağıya olacağı gibi, aşağıdan yukarıya doğru da olabilir. </a:t>
            </a:r>
          </a:p>
          <a:p>
            <a:r>
              <a:rPr lang="tr-TR" dirty="0">
                <a:latin typeface="Candara" pitchFamily="34" charset="0"/>
              </a:rPr>
              <a:t>İletişimin tek yönlü olarak kurulması genellikle ortak karar alma gerekliliği  olmadığında söz konusudur.</a:t>
            </a:r>
          </a:p>
        </p:txBody>
      </p:sp>
    </p:spTree>
    <p:extLst>
      <p:ext uri="{BB962C8B-B14F-4D97-AF65-F5344CB8AC3E}">
        <p14:creationId xmlns:p14="http://schemas.microsoft.com/office/powerpoint/2010/main" val="40267458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606</TotalTime>
  <Words>1028</Words>
  <Application>Microsoft Office PowerPoint</Application>
  <PresentationFormat>Ekran Gösterisi (4:3)</PresentationFormat>
  <Paragraphs>88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30" baseType="lpstr">
      <vt:lpstr>Candara</vt:lpstr>
      <vt:lpstr>Gill Sans MT</vt:lpstr>
      <vt:lpstr>Verdana</vt:lpstr>
      <vt:lpstr>Wingdings 2</vt:lpstr>
      <vt:lpstr>Gündönümü</vt:lpstr>
      <vt:lpstr>                              III</vt:lpstr>
      <vt:lpstr>PowerPoint Sunusu</vt:lpstr>
      <vt:lpstr>PowerPoint Sunusu</vt:lpstr>
      <vt:lpstr>İnsanlar arasındaki iletişim iki türlüdür.</vt:lpstr>
      <vt:lpstr>PowerPoint Sunusu</vt:lpstr>
      <vt:lpstr>PowerPoint Sunusu</vt:lpstr>
      <vt:lpstr>İletişim işleyiş yönü bakımından da ikiye ayrılır.</vt:lpstr>
      <vt:lpstr>PowerPoint Sunusu</vt:lpstr>
      <vt:lpstr>PowerPoint Sunusu</vt:lpstr>
      <vt:lpstr>Tek yönlü iletişim neden tercih edilir? </vt:lpstr>
      <vt:lpstr>PowerPoint Sunusu</vt:lpstr>
      <vt:lpstr>PowerPoint Sunusu</vt:lpstr>
      <vt:lpstr>PowerPoint Sunusu</vt:lpstr>
      <vt:lpstr>İletişimle ilgili diğer kavramlar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III</dc:title>
  <dc:creator>ASUS</dc:creator>
  <cp:lastModifiedBy>Windows User</cp:lastModifiedBy>
  <cp:revision>10</cp:revision>
  <dcterms:created xsi:type="dcterms:W3CDTF">2016-10-16T12:57:39Z</dcterms:created>
  <dcterms:modified xsi:type="dcterms:W3CDTF">2023-11-10T17:13:43Z</dcterms:modified>
</cp:coreProperties>
</file>