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413" autoAdjust="0"/>
    <p:restoredTop sz="94660"/>
  </p:normalViewPr>
  <p:slideViewPr>
    <p:cSldViewPr>
      <p:cViewPr varScale="1">
        <p:scale>
          <a:sx n="85" d="100"/>
          <a:sy n="85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1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0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8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10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13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73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0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78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5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CDE3A-CFA7-40D8-9BE2-FF31907DE3E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07506-367B-4171-8E02-B8AB4EEC9D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4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Literary Terms and Concepts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00862" cy="1752600"/>
          </a:xfrm>
        </p:spPr>
        <p:txBody>
          <a:bodyPr/>
          <a:lstStyle/>
          <a:p>
            <a:r>
              <a:rPr lang="tr-TR" dirty="0"/>
              <a:t>                                               Betül ALTAŞ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868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William </a:t>
            </a:r>
            <a:r>
              <a:rPr lang="tr-TR" dirty="0" err="1"/>
              <a:t>Shakespeare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86188"/>
          </a:xfrm>
        </p:spPr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en-US" dirty="0"/>
              <a:t>Why, then, O brawling love! O </a:t>
            </a:r>
            <a:r>
              <a:rPr lang="en-US" b="1" dirty="0"/>
              <a:t>loving hate</a:t>
            </a:r>
            <a:r>
              <a:rPr lang="en-US" dirty="0"/>
              <a:t>!</a:t>
            </a:r>
            <a:br>
              <a:rPr lang="en-US" dirty="0"/>
            </a:br>
            <a:r>
              <a:rPr lang="en-US" dirty="0"/>
              <a:t>O anything, of nothing first create!</a:t>
            </a:r>
            <a:br>
              <a:rPr lang="en-US" dirty="0"/>
            </a:br>
            <a:r>
              <a:rPr lang="en-US" dirty="0"/>
              <a:t>O </a:t>
            </a:r>
            <a:r>
              <a:rPr lang="en-US" b="1" dirty="0"/>
              <a:t>heavy lightness</a:t>
            </a:r>
            <a:r>
              <a:rPr lang="en-US" dirty="0"/>
              <a:t>! Serious vanity!</a:t>
            </a:r>
            <a:br>
              <a:rPr lang="en-US" dirty="0"/>
            </a:br>
            <a:r>
              <a:rPr lang="en-US" dirty="0"/>
              <a:t>Misshapen chaos of well-seeming forms!</a:t>
            </a:r>
            <a:br>
              <a:rPr lang="en-US" dirty="0"/>
            </a:br>
            <a:r>
              <a:rPr lang="en-US" dirty="0"/>
              <a:t>Feather of lead, </a:t>
            </a:r>
            <a:r>
              <a:rPr lang="en-US" b="1" dirty="0"/>
              <a:t>bright smoke</a:t>
            </a:r>
            <a:r>
              <a:rPr lang="en-US" dirty="0"/>
              <a:t>, </a:t>
            </a:r>
            <a:r>
              <a:rPr lang="en-US" b="1" dirty="0"/>
              <a:t>cold fire, sick health!</a:t>
            </a:r>
            <a:r>
              <a:rPr lang="en-US" dirty="0"/>
              <a:t/>
            </a:r>
            <a:br>
              <a:rPr lang="en-US" dirty="0"/>
            </a:br>
            <a:endParaRPr lang="tr-TR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571480"/>
            <a:ext cx="8686800" cy="5554683"/>
          </a:xfrm>
        </p:spPr>
        <p:txBody>
          <a:bodyPr/>
          <a:lstStyle/>
          <a:p>
            <a:pPr>
              <a:buNone/>
            </a:pPr>
            <a:r>
              <a:rPr lang="en-US" b="1" dirty="0"/>
              <a:t>Hyperbole</a:t>
            </a:r>
            <a:r>
              <a:rPr lang="tr-TR" b="1" dirty="0"/>
              <a:t> </a:t>
            </a:r>
            <a:r>
              <a:rPr lang="tr-TR" dirty="0"/>
              <a:t>(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describe</a:t>
            </a:r>
            <a:r>
              <a:rPr lang="tr-TR" dirty="0"/>
              <a:t> </a:t>
            </a:r>
            <a:r>
              <a:rPr lang="tr-TR" dirty="0" err="1"/>
              <a:t>deliberate</a:t>
            </a:r>
            <a:r>
              <a:rPr lang="tr-TR" dirty="0"/>
              <a:t> </a:t>
            </a:r>
            <a:r>
              <a:rPr lang="tr-TR" dirty="0" err="1"/>
              <a:t>exaggeration</a:t>
            </a:r>
            <a:r>
              <a:rPr lang="tr-TR" dirty="0"/>
              <a:t>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/>
              <a:t>For</a:t>
            </a:r>
            <a:r>
              <a:rPr lang="tr-TR" dirty="0"/>
              <a:t> I </a:t>
            </a:r>
            <a:r>
              <a:rPr lang="tr-TR" dirty="0" err="1"/>
              <a:t>have</a:t>
            </a:r>
            <a:r>
              <a:rPr lang="tr-TR" dirty="0"/>
              <a:t> had </a:t>
            </a:r>
            <a:r>
              <a:rPr lang="tr-TR" dirty="0" err="1"/>
              <a:t>too</a:t>
            </a:r>
            <a:r>
              <a:rPr lang="tr-TR" dirty="0"/>
              <a:t> </a:t>
            </a:r>
            <a:r>
              <a:rPr lang="tr-TR" dirty="0" err="1"/>
              <a:t>much</a:t>
            </a:r>
            <a:endParaRPr lang="tr-TR" dirty="0"/>
          </a:p>
          <a:p>
            <a:pPr>
              <a:buNone/>
            </a:pPr>
            <a:r>
              <a:rPr lang="tr-TR" dirty="0"/>
              <a:t>Of </a:t>
            </a:r>
            <a:r>
              <a:rPr lang="tr-TR" dirty="0" err="1"/>
              <a:t>apple</a:t>
            </a:r>
            <a:r>
              <a:rPr lang="tr-TR" dirty="0"/>
              <a:t> </a:t>
            </a:r>
            <a:r>
              <a:rPr lang="tr-TR" dirty="0" err="1"/>
              <a:t>pickling</a:t>
            </a:r>
            <a:r>
              <a:rPr lang="tr-TR" dirty="0"/>
              <a:t>, I </a:t>
            </a:r>
            <a:r>
              <a:rPr lang="tr-TR" dirty="0" err="1"/>
              <a:t>am</a:t>
            </a:r>
            <a:r>
              <a:rPr lang="tr-TR" dirty="0"/>
              <a:t> </a:t>
            </a:r>
            <a:r>
              <a:rPr lang="tr-TR" dirty="0" err="1"/>
              <a:t>overtired</a:t>
            </a:r>
            <a:endParaRPr lang="tr-TR" dirty="0"/>
          </a:p>
          <a:p>
            <a:pPr>
              <a:buNone/>
            </a:pP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 </a:t>
            </a:r>
            <a:r>
              <a:rPr lang="tr-TR" dirty="0" err="1"/>
              <a:t>harvest</a:t>
            </a:r>
            <a:r>
              <a:rPr lang="tr-TR" dirty="0"/>
              <a:t> I </a:t>
            </a:r>
            <a:r>
              <a:rPr lang="tr-TR" dirty="0" err="1"/>
              <a:t>myself</a:t>
            </a:r>
            <a:r>
              <a:rPr lang="tr-TR" dirty="0"/>
              <a:t> </a:t>
            </a:r>
            <a:r>
              <a:rPr lang="tr-TR" dirty="0" err="1"/>
              <a:t>desired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b="1" dirty="0" err="1"/>
              <a:t>thousand</a:t>
            </a:r>
            <a:r>
              <a:rPr lang="tr-TR" b="1" dirty="0"/>
              <a:t> </a:t>
            </a:r>
            <a:r>
              <a:rPr lang="tr-TR" b="1" dirty="0" err="1"/>
              <a:t>thousand</a:t>
            </a:r>
            <a:r>
              <a:rPr lang="tr-TR" b="1" dirty="0"/>
              <a:t> </a:t>
            </a:r>
            <a:r>
              <a:rPr lang="tr-TR" dirty="0" err="1"/>
              <a:t>fruit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touch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tr-TR" dirty="0" err="1"/>
              <a:t>Cherish</a:t>
            </a:r>
            <a:r>
              <a:rPr lang="tr-TR" dirty="0"/>
              <a:t> in </a:t>
            </a:r>
            <a:r>
              <a:rPr lang="tr-TR" dirty="0" err="1"/>
              <a:t>hand</a:t>
            </a:r>
            <a:r>
              <a:rPr lang="tr-TR" dirty="0"/>
              <a:t>, lift </a:t>
            </a:r>
            <a:r>
              <a:rPr lang="tr-TR" dirty="0" err="1"/>
              <a:t>down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not </a:t>
            </a:r>
            <a:r>
              <a:rPr lang="tr-TR" dirty="0" err="1"/>
              <a:t>let</a:t>
            </a:r>
            <a:r>
              <a:rPr lang="tr-TR" dirty="0"/>
              <a:t> </a:t>
            </a:r>
            <a:r>
              <a:rPr lang="tr-TR" dirty="0" err="1"/>
              <a:t>fall</a:t>
            </a:r>
            <a:endParaRPr lang="tr-TR" dirty="0"/>
          </a:p>
          <a:p>
            <a:pPr>
              <a:buNone/>
            </a:pPr>
            <a:r>
              <a:rPr lang="tr-TR" dirty="0"/>
              <a:t>                                                Robert </a:t>
            </a:r>
            <a:r>
              <a:rPr lang="tr-TR" dirty="0" err="1"/>
              <a:t>Frost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3579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/>
              <a:t>   </a:t>
            </a:r>
            <a:r>
              <a:rPr lang="en-US" b="1" dirty="0"/>
              <a:t>Litotes </a:t>
            </a:r>
            <a:r>
              <a:rPr lang="en-US" dirty="0"/>
              <a:t> (an understatement in which an affirmative  is expressed by </a:t>
            </a:r>
            <a:r>
              <a:rPr lang="en-US"/>
              <a:t>using negatives</a:t>
            </a:r>
            <a:r>
              <a:rPr lang="tr-TR"/>
              <a:t>.</a:t>
            </a:r>
            <a:endParaRPr lang="en-US" dirty="0"/>
          </a:p>
          <a:p>
            <a:pPr>
              <a:buNone/>
            </a:pPr>
            <a:r>
              <a:rPr lang="tr-TR" dirty="0"/>
              <a:t>e.</a:t>
            </a:r>
            <a:r>
              <a:rPr lang="en-US" dirty="0"/>
              <a:t>g</a:t>
            </a:r>
            <a:r>
              <a:rPr lang="tr-TR" dirty="0"/>
              <a:t>.</a:t>
            </a:r>
            <a:r>
              <a:rPr lang="en-US" dirty="0"/>
              <a:t> It will not be so </a:t>
            </a:r>
            <a:r>
              <a:rPr lang="en-US" u="sng" dirty="0"/>
              <a:t>small </a:t>
            </a:r>
            <a:r>
              <a:rPr lang="en-US" dirty="0"/>
              <a:t>proof of your art</a:t>
            </a:r>
          </a:p>
          <a:p>
            <a:pPr>
              <a:buNone/>
            </a:pPr>
            <a:r>
              <a:rPr lang="en-US" dirty="0"/>
              <a:t>                                    will be strong</a:t>
            </a:r>
          </a:p>
          <a:p>
            <a:pPr>
              <a:buNone/>
            </a:pPr>
            <a:r>
              <a:rPr lang="en-US" b="1" dirty="0"/>
              <a:t>    Irony </a:t>
            </a:r>
            <a:r>
              <a:rPr lang="en-US" dirty="0"/>
              <a:t>(using words which convey the opposite  meaning of author’s real thoughts, feelings, intentions, Barton &amp;Hudson, </a:t>
            </a:r>
            <a:r>
              <a:rPr lang="en-US"/>
              <a:t>1997)</a:t>
            </a:r>
            <a:r>
              <a:rPr lang="tr-TR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b="1" dirty="0"/>
              <a:t>Paradox  </a:t>
            </a:r>
            <a:r>
              <a:rPr lang="en-US" dirty="0"/>
              <a:t>(seems to be wrong/contradictory or absurd  at first reading, but makes sense when you think about </a:t>
            </a:r>
            <a:r>
              <a:rPr lang="en-US"/>
              <a:t>it)</a:t>
            </a:r>
            <a:r>
              <a:rPr lang="tr-TR"/>
              <a:t>.</a:t>
            </a:r>
            <a:endParaRPr lang="en-US" dirty="0"/>
          </a:p>
          <a:p>
            <a:pPr>
              <a:buNone/>
            </a:pPr>
            <a:r>
              <a:rPr lang="tr-TR"/>
              <a:t>    </a:t>
            </a:r>
            <a:r>
              <a:rPr lang="tr-TR" smtClean="0"/>
              <a:t>e.g. I must be </a:t>
            </a:r>
            <a:r>
              <a:rPr lang="tr-TR" u="sng" smtClean="0"/>
              <a:t>cruel,</a:t>
            </a:r>
            <a:r>
              <a:rPr lang="tr-TR" smtClean="0"/>
              <a:t> only to be </a:t>
            </a:r>
            <a:r>
              <a:rPr lang="tr-TR" u="sng" smtClean="0"/>
              <a:t>kind</a:t>
            </a:r>
            <a:r>
              <a:rPr lang="tr-TR" smtClean="0"/>
              <a:t>. (Hamlet)</a:t>
            </a:r>
          </a:p>
          <a:p>
            <a:pPr>
              <a:buNone/>
            </a:pPr>
            <a:r>
              <a:rPr lang="tr-TR" smtClean="0"/>
              <a:t>    e.g. This </a:t>
            </a:r>
            <a:r>
              <a:rPr lang="tr-TR" u="sng" smtClean="0"/>
              <a:t>madness in society </a:t>
            </a:r>
            <a:r>
              <a:rPr lang="tr-TR" smtClean="0"/>
              <a:t>can be seen only in </a:t>
            </a:r>
            <a:r>
              <a:rPr lang="tr-TR" u="sng" smtClean="0"/>
              <a:t>God.</a:t>
            </a:r>
            <a:endParaRPr lang="en-US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/>
              <a:t>    </a:t>
            </a:r>
            <a:r>
              <a:rPr lang="en-US" b="1" dirty="0"/>
              <a:t>Allusion</a:t>
            </a:r>
            <a:r>
              <a:rPr lang="tr-TR" dirty="0"/>
              <a:t> (an </a:t>
            </a:r>
            <a:r>
              <a:rPr lang="en-US" dirty="0"/>
              <a:t>indirect</a:t>
            </a:r>
            <a:r>
              <a:rPr lang="tr-TR" dirty="0"/>
              <a:t> </a:t>
            </a:r>
            <a:r>
              <a:rPr lang="tr-TR" dirty="0" err="1"/>
              <a:t>reference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text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occurence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myths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err="1"/>
              <a:t>legends</a:t>
            </a:r>
            <a:r>
              <a:rPr lang="tr-TR"/>
              <a:t>).</a:t>
            </a:r>
            <a:endParaRPr lang="tr-TR" dirty="0"/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Onomatopoeia </a:t>
            </a:r>
            <a:r>
              <a:rPr lang="en-US" dirty="0"/>
              <a:t>(imitation of sounds in nature like echoing and resonance of sound). Some of them are illustrated:  </a:t>
            </a:r>
          </a:p>
          <a:p>
            <a:r>
              <a:rPr lang="en-US" dirty="0"/>
              <a:t>cuckoo</a:t>
            </a:r>
          </a:p>
          <a:p>
            <a:r>
              <a:rPr lang="en-US" dirty="0"/>
              <a:t>hiss</a:t>
            </a:r>
          </a:p>
          <a:p>
            <a:r>
              <a:rPr lang="en-US" dirty="0"/>
              <a:t>meow</a:t>
            </a:r>
          </a:p>
          <a:p>
            <a:r>
              <a:rPr lang="en-US" dirty="0"/>
              <a:t>moo</a:t>
            </a:r>
          </a:p>
          <a:p>
            <a:r>
              <a:rPr lang="en-US" dirty="0"/>
              <a:t>neigh</a:t>
            </a:r>
          </a:p>
          <a:p>
            <a:r>
              <a:rPr lang="tr-TR" dirty="0" err="1"/>
              <a:t>purr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5554683"/>
          </a:xfrm>
        </p:spPr>
        <p:txBody>
          <a:bodyPr/>
          <a:lstStyle/>
          <a:p>
            <a:r>
              <a:rPr lang="tr-TR" b="1" dirty="0" err="1"/>
              <a:t>Apostrophe</a:t>
            </a:r>
            <a:r>
              <a:rPr lang="tr-TR" dirty="0"/>
              <a:t> (a </a:t>
            </a:r>
            <a:r>
              <a:rPr lang="tr-TR" dirty="0" err="1"/>
              <a:t>direct</a:t>
            </a:r>
            <a:r>
              <a:rPr lang="tr-TR" dirty="0"/>
              <a:t> </a:t>
            </a:r>
            <a:r>
              <a:rPr lang="tr-TR" dirty="0" err="1"/>
              <a:t>address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somebody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is </a:t>
            </a:r>
            <a:r>
              <a:rPr lang="tr-TR" dirty="0" err="1"/>
              <a:t>absent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an </a:t>
            </a:r>
            <a:r>
              <a:rPr lang="tr-TR" dirty="0" err="1"/>
              <a:t>imaginary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real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imagined</a:t>
            </a:r>
            <a:r>
              <a:rPr lang="tr-TR" dirty="0"/>
              <a:t> </a:t>
            </a:r>
            <a:r>
              <a:rPr lang="tr-TR" dirty="0" err="1"/>
              <a:t>object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,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beginning</a:t>
            </a:r>
            <a:r>
              <a:rPr lang="tr-TR" dirty="0"/>
              <a:t> of a </a:t>
            </a:r>
            <a:r>
              <a:rPr lang="tr-TR" err="1"/>
              <a:t>line</a:t>
            </a:r>
            <a:r>
              <a:rPr lang="tr-TR"/>
              <a:t>).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e.g: </a:t>
            </a:r>
            <a:r>
              <a:rPr lang="tr-TR" dirty="0">
                <a:solidFill>
                  <a:srgbClr val="FF0000"/>
                </a:solidFill>
              </a:rPr>
              <a:t>Lawrence, </a:t>
            </a:r>
            <a:r>
              <a:rPr lang="tr-TR" dirty="0"/>
              <a:t>of </a:t>
            </a:r>
            <a:r>
              <a:rPr lang="tr-TR" dirty="0" err="1"/>
              <a:t>virtuous</a:t>
            </a:r>
            <a:r>
              <a:rPr lang="tr-TR" dirty="0"/>
              <a:t> </a:t>
            </a:r>
            <a:r>
              <a:rPr lang="tr-TR" dirty="0" err="1"/>
              <a:t>father</a:t>
            </a:r>
            <a:r>
              <a:rPr lang="tr-TR" dirty="0"/>
              <a:t> </a:t>
            </a:r>
            <a:r>
              <a:rPr lang="tr-TR" dirty="0" err="1"/>
              <a:t>virtuous</a:t>
            </a:r>
            <a:r>
              <a:rPr lang="tr-TR" dirty="0"/>
              <a:t> son,</a:t>
            </a:r>
          </a:p>
          <a:p>
            <a:pPr>
              <a:buNone/>
            </a:pPr>
            <a:r>
              <a:rPr lang="tr-TR" dirty="0"/>
              <a:t>       </a:t>
            </a:r>
            <a:r>
              <a:rPr lang="tr-TR" dirty="0" err="1"/>
              <a:t>Now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fileds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dank,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ways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mire,</a:t>
            </a:r>
          </a:p>
          <a:p>
            <a:pPr>
              <a:buNone/>
            </a:pPr>
            <a:r>
              <a:rPr lang="tr-TR" dirty="0"/>
              <a:t>      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shall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sometimes</a:t>
            </a:r>
            <a:r>
              <a:rPr lang="tr-TR" dirty="0"/>
              <a:t> </a:t>
            </a:r>
            <a:r>
              <a:rPr lang="tr-TR" dirty="0" err="1"/>
              <a:t>meet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fire</a:t>
            </a:r>
          </a:p>
          <a:p>
            <a:pPr>
              <a:buNone/>
            </a:pPr>
            <a:r>
              <a:rPr lang="tr-TR" dirty="0"/>
              <a:t>       </a:t>
            </a:r>
            <a:r>
              <a:rPr lang="tr-TR" dirty="0" err="1"/>
              <a:t>Help</a:t>
            </a:r>
            <a:r>
              <a:rPr lang="tr-TR" dirty="0"/>
              <a:t> </a:t>
            </a:r>
            <a:r>
              <a:rPr lang="tr-TR" dirty="0" err="1"/>
              <a:t>waste</a:t>
            </a:r>
            <a:r>
              <a:rPr lang="tr-TR" dirty="0"/>
              <a:t> a </a:t>
            </a:r>
            <a:r>
              <a:rPr lang="tr-TR" dirty="0" err="1"/>
              <a:t>sullen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….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r>
              <a:rPr lang="tr-TR" b="1" dirty="0" err="1"/>
              <a:t>Pun</a:t>
            </a:r>
            <a:r>
              <a:rPr lang="tr-TR" b="1" dirty="0"/>
              <a:t> </a:t>
            </a:r>
            <a:r>
              <a:rPr lang="tr-TR" dirty="0"/>
              <a:t>( </a:t>
            </a:r>
            <a:r>
              <a:rPr lang="tr-TR" dirty="0" err="1"/>
              <a:t>play</a:t>
            </a:r>
            <a:r>
              <a:rPr lang="tr-TR" dirty="0"/>
              <a:t> on </a:t>
            </a:r>
            <a:r>
              <a:rPr lang="tr-TR" dirty="0" err="1"/>
              <a:t>words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sound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at </a:t>
            </a:r>
            <a:r>
              <a:rPr lang="tr-TR" dirty="0" err="1"/>
              <a:t>least</a:t>
            </a:r>
            <a:r>
              <a:rPr lang="tr-TR" dirty="0"/>
              <a:t> </a:t>
            </a:r>
            <a:r>
              <a:rPr lang="tr-TR" dirty="0" err="1"/>
              <a:t>similar</a:t>
            </a:r>
            <a:r>
              <a:rPr lang="tr-TR" dirty="0"/>
              <a:t>, but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err="1"/>
              <a:t>meanings</a:t>
            </a:r>
            <a:r>
              <a:rPr lang="tr-TR"/>
              <a:t>).</a:t>
            </a:r>
            <a:endParaRPr lang="tr-TR" dirty="0"/>
          </a:p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eg</a:t>
            </a:r>
            <a:r>
              <a:rPr lang="tr-TR" dirty="0"/>
              <a:t>. </a:t>
            </a:r>
            <a:r>
              <a:rPr lang="tr-TR" dirty="0" err="1"/>
              <a:t>Therefore</a:t>
            </a:r>
            <a:r>
              <a:rPr lang="tr-TR" dirty="0"/>
              <a:t>, I </a:t>
            </a:r>
            <a:r>
              <a:rPr lang="tr-TR" b="1" u="sng" dirty="0" err="1"/>
              <a:t>lie</a:t>
            </a:r>
            <a:r>
              <a:rPr lang="tr-TR" u="sng" dirty="0"/>
              <a:t> </a:t>
            </a:r>
            <a:r>
              <a:rPr lang="tr-TR" u="sng" dirty="0" err="1"/>
              <a:t>with</a:t>
            </a:r>
            <a:r>
              <a:rPr lang="tr-TR" u="sng" dirty="0"/>
              <a:t> </a:t>
            </a:r>
            <a:r>
              <a:rPr lang="tr-TR" dirty="0"/>
              <a:t>her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she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me</a:t>
            </a:r>
            <a:endParaRPr lang="tr-TR" dirty="0"/>
          </a:p>
          <a:p>
            <a:pPr>
              <a:buNone/>
            </a:pPr>
            <a:r>
              <a:rPr lang="tr-TR" dirty="0"/>
              <a:t>          </a:t>
            </a:r>
            <a:r>
              <a:rPr lang="tr-TR" dirty="0" err="1"/>
              <a:t>And</a:t>
            </a:r>
            <a:r>
              <a:rPr lang="tr-TR" dirty="0"/>
              <a:t> in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faults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b="1" u="sng" dirty="0" err="1"/>
              <a:t>lies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flatter’d</a:t>
            </a:r>
            <a:r>
              <a:rPr lang="tr-TR" dirty="0"/>
              <a:t> be</a:t>
            </a:r>
          </a:p>
          <a:p>
            <a:pPr>
              <a:buNone/>
            </a:pPr>
            <a:r>
              <a:rPr lang="tr-TR" dirty="0"/>
              <a:t>---------</a:t>
            </a:r>
          </a:p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eg</a:t>
            </a:r>
            <a:r>
              <a:rPr lang="tr-TR" dirty="0"/>
              <a:t>: Hamlet: A </a:t>
            </a:r>
            <a:r>
              <a:rPr lang="tr-TR" dirty="0" err="1"/>
              <a:t>little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b="1" u="sng" dirty="0"/>
              <a:t>kin</a:t>
            </a:r>
            <a:r>
              <a:rPr lang="tr-TR" b="1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b="1" u="sng" dirty="0" err="1"/>
              <a:t>kind</a:t>
            </a:r>
            <a:r>
              <a:rPr lang="tr-TR" b="1" u="sng" dirty="0"/>
              <a:t> </a:t>
            </a:r>
            <a:r>
              <a:rPr lang="tr-TR" dirty="0"/>
              <a:t>                                  (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/>
              <a:t>            (</a:t>
            </a:r>
            <a:r>
              <a:rPr lang="tr-TR" dirty="0" err="1"/>
              <a:t>sympathetic</a:t>
            </a:r>
            <a:r>
              <a:rPr lang="tr-TR" dirty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Stream of Consciousness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William James used the phrase </a:t>
            </a:r>
            <a:r>
              <a:rPr lang="tr-TR" i="1"/>
              <a:t>stream of consciousness </a:t>
            </a:r>
            <a:r>
              <a:rPr lang="tr-TR"/>
              <a:t>in </a:t>
            </a:r>
            <a:r>
              <a:rPr lang="tr-TR" i="1"/>
              <a:t>Principles of Psychology </a:t>
            </a:r>
            <a:r>
              <a:rPr lang="tr-TR"/>
              <a:t>(1980) to describe </a:t>
            </a:r>
            <a:r>
              <a:rPr lang="tr-TR" b="1"/>
              <a:t>the flow of thoughts of the waking mind.</a:t>
            </a:r>
          </a:p>
        </p:txBody>
      </p:sp>
    </p:spTree>
    <p:extLst>
      <p:ext uri="{BB962C8B-B14F-4D97-AF65-F5344CB8AC3E}">
        <p14:creationId xmlns:p14="http://schemas.microsoft.com/office/powerpoint/2010/main" val="34227990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In literary criticism, the terms: </a:t>
            </a:r>
            <a:r>
              <a:rPr lang="tr-TR" i="1"/>
              <a:t>stream of consciousness</a:t>
            </a:r>
            <a:r>
              <a:rPr lang="tr-TR"/>
              <a:t> and </a:t>
            </a:r>
            <a:r>
              <a:rPr lang="tr-TR" i="1"/>
              <a:t>internal monologue </a:t>
            </a:r>
            <a:r>
              <a:rPr lang="tr-TR"/>
              <a:t>are both used to desribe narrative techniques: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/>
              <a:t>Multi-leveled flows of rational and irrational thoughts.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/>
              <a:t>impressions uninhibited by grammar, syntax and logical transitions (Barton &amp;Hudson, 1997).</a:t>
            </a:r>
          </a:p>
        </p:txBody>
      </p:sp>
    </p:spTree>
    <p:extLst>
      <p:ext uri="{BB962C8B-B14F-4D97-AF65-F5344CB8AC3E}">
        <p14:creationId xmlns:p14="http://schemas.microsoft.com/office/powerpoint/2010/main" val="3258929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Alliteration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57298"/>
            <a:ext cx="8858280" cy="4768865"/>
          </a:xfrm>
        </p:spPr>
        <p:txBody>
          <a:bodyPr>
            <a:normAutofit/>
          </a:bodyPr>
          <a:lstStyle/>
          <a:p>
            <a:r>
              <a:rPr lang="en-US" dirty="0"/>
              <a:t>Repetition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consonant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beginning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stressed</a:t>
            </a:r>
            <a:r>
              <a:rPr lang="tr-TR" dirty="0"/>
              <a:t> </a:t>
            </a:r>
            <a:r>
              <a:rPr lang="tr-TR" dirty="0" err="1"/>
              <a:t>syllables</a:t>
            </a:r>
            <a:endParaRPr lang="en-US" dirty="0"/>
          </a:p>
          <a:p>
            <a:r>
              <a:rPr lang="tr-TR" dirty="0"/>
              <a:t>As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Barton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Hudson (1997), t</a:t>
            </a:r>
            <a:r>
              <a:rPr lang="en-US" dirty="0"/>
              <a:t>his repetition may come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                            </a:t>
            </a:r>
            <a:r>
              <a:rPr lang="en-US" dirty="0"/>
              <a:t> at the beginning</a:t>
            </a:r>
          </a:p>
          <a:p>
            <a:pPr>
              <a:buNone/>
            </a:pPr>
            <a:r>
              <a:rPr lang="en-US" dirty="0"/>
              <a:t>                                     middle</a:t>
            </a:r>
          </a:p>
          <a:p>
            <a:pPr>
              <a:buNone/>
            </a:pPr>
            <a:r>
              <a:rPr lang="en-US" dirty="0"/>
              <a:t>                                     end of words</a:t>
            </a:r>
          </a:p>
          <a:p>
            <a:pPr>
              <a:buNone/>
            </a:pPr>
            <a:r>
              <a:rPr lang="tr-T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Consonance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42984"/>
            <a:ext cx="8929718" cy="5214974"/>
          </a:xfrm>
        </p:spPr>
        <p:txBody>
          <a:bodyPr/>
          <a:lstStyle/>
          <a:p>
            <a:pPr>
              <a:buNone/>
            </a:pPr>
            <a:r>
              <a:rPr lang="tr-TR" dirty="0"/>
              <a:t>        </a:t>
            </a:r>
          </a:p>
          <a:p>
            <a:pPr>
              <a:buNone/>
            </a:pPr>
            <a:r>
              <a:rPr lang="tr-TR" dirty="0"/>
              <a:t>            </a:t>
            </a:r>
            <a:r>
              <a:rPr lang="en-US" i="1" dirty="0"/>
              <a:t>The Rime of the Ancient Mariner</a:t>
            </a:r>
          </a:p>
          <a:p>
            <a:pPr>
              <a:buNone/>
            </a:pPr>
            <a:r>
              <a:rPr lang="en-US" dirty="0"/>
              <a:t>   The fair </a:t>
            </a:r>
            <a:r>
              <a:rPr lang="en-US" b="1" dirty="0"/>
              <a:t>b</a:t>
            </a:r>
            <a:r>
              <a:rPr lang="en-US" dirty="0"/>
              <a:t>reeze </a:t>
            </a:r>
            <a:r>
              <a:rPr lang="en-US" b="1" dirty="0"/>
              <a:t>b</a:t>
            </a:r>
            <a:r>
              <a:rPr lang="en-US" dirty="0"/>
              <a:t>lew, the white </a:t>
            </a:r>
            <a:r>
              <a:rPr lang="en-US" b="1" dirty="0"/>
              <a:t>f</a:t>
            </a:r>
            <a:r>
              <a:rPr lang="en-US" dirty="0"/>
              <a:t>oam </a:t>
            </a:r>
            <a:r>
              <a:rPr lang="en-US" b="1" dirty="0"/>
              <a:t>f</a:t>
            </a:r>
            <a:r>
              <a:rPr lang="en-US" dirty="0"/>
              <a:t>lew,</a:t>
            </a:r>
          </a:p>
          <a:p>
            <a:pPr>
              <a:buNone/>
            </a:pPr>
            <a:r>
              <a:rPr lang="en-US" dirty="0"/>
              <a:t>   The </a:t>
            </a:r>
            <a:r>
              <a:rPr lang="en-US" b="1" dirty="0"/>
              <a:t>f</a:t>
            </a:r>
            <a:r>
              <a:rPr lang="en-US" dirty="0"/>
              <a:t>urrow </a:t>
            </a:r>
            <a:r>
              <a:rPr lang="en-US" b="1" dirty="0"/>
              <a:t>f</a:t>
            </a:r>
            <a:r>
              <a:rPr lang="en-US" dirty="0"/>
              <a:t>ollowed </a:t>
            </a:r>
            <a:r>
              <a:rPr lang="en-US" b="1" dirty="0"/>
              <a:t>f</a:t>
            </a:r>
            <a:r>
              <a:rPr lang="en-US" dirty="0"/>
              <a:t>ree;</a:t>
            </a:r>
          </a:p>
          <a:p>
            <a:pPr>
              <a:buNone/>
            </a:pPr>
            <a:r>
              <a:rPr lang="en-US" dirty="0"/>
              <a:t>   We were the fir</a:t>
            </a:r>
            <a:r>
              <a:rPr lang="en-US" b="1" dirty="0"/>
              <a:t>st </a:t>
            </a:r>
            <a:r>
              <a:rPr lang="en-US" dirty="0"/>
              <a:t> that ever bur</a:t>
            </a:r>
            <a:r>
              <a:rPr lang="en-US" b="1" dirty="0"/>
              <a:t>st</a:t>
            </a:r>
          </a:p>
          <a:p>
            <a:pPr>
              <a:buNone/>
            </a:pPr>
            <a:r>
              <a:rPr lang="en-US" b="1" dirty="0"/>
              <a:t>   </a:t>
            </a:r>
            <a:r>
              <a:rPr lang="en-US" dirty="0"/>
              <a:t>Into that </a:t>
            </a:r>
            <a:r>
              <a:rPr lang="en-US" b="1" dirty="0"/>
              <a:t>s</a:t>
            </a:r>
            <a:r>
              <a:rPr lang="en-US" dirty="0"/>
              <a:t>ilent </a:t>
            </a:r>
            <a:r>
              <a:rPr lang="en-US" b="1" dirty="0"/>
              <a:t>s</a:t>
            </a:r>
            <a:r>
              <a:rPr lang="en-US" dirty="0"/>
              <a:t>ea.</a:t>
            </a:r>
          </a:p>
          <a:p>
            <a:pPr>
              <a:buNone/>
            </a:pPr>
            <a:r>
              <a:rPr lang="en-US" b="1" dirty="0"/>
              <a:t>                                            </a:t>
            </a:r>
            <a:r>
              <a:rPr lang="en-US" dirty="0"/>
              <a:t>Coleridge, 1978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Assonance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                      </a:t>
            </a:r>
            <a:r>
              <a:rPr lang="en-US" i="1" dirty="0"/>
              <a:t>Sunday Morning </a:t>
            </a:r>
          </a:p>
          <a:p>
            <a:pPr>
              <a:buNone/>
            </a:pPr>
            <a:r>
              <a:rPr lang="en-US" dirty="0"/>
              <a:t>Compl</a:t>
            </a:r>
            <a:r>
              <a:rPr lang="en-US" b="1" dirty="0"/>
              <a:t>a</a:t>
            </a:r>
            <a:r>
              <a:rPr lang="en-US" dirty="0"/>
              <a:t>cencies of the p</a:t>
            </a:r>
            <a:r>
              <a:rPr lang="en-US" b="1" dirty="0"/>
              <a:t>ei</a:t>
            </a:r>
            <a:r>
              <a:rPr lang="en-US" dirty="0"/>
              <a:t>gnoir, and l</a:t>
            </a:r>
            <a:r>
              <a:rPr lang="en-US" b="1" dirty="0"/>
              <a:t>a</a:t>
            </a:r>
            <a:r>
              <a:rPr lang="en-US" dirty="0"/>
              <a:t>te</a:t>
            </a:r>
          </a:p>
          <a:p>
            <a:pPr>
              <a:buNone/>
            </a:pPr>
            <a:r>
              <a:rPr lang="en-US" dirty="0"/>
              <a:t>Coffee and oranges in a sunny chair,</a:t>
            </a:r>
          </a:p>
          <a:p>
            <a:pPr>
              <a:buNone/>
            </a:pPr>
            <a:r>
              <a:rPr lang="en-US" dirty="0"/>
              <a:t>And the gr</a:t>
            </a:r>
            <a:r>
              <a:rPr lang="en-US" b="1" dirty="0"/>
              <a:t>ee</a:t>
            </a:r>
            <a:r>
              <a:rPr lang="en-US" dirty="0"/>
              <a:t>n fr</a:t>
            </a:r>
            <a:r>
              <a:rPr lang="en-US" b="1" dirty="0"/>
              <a:t>ee</a:t>
            </a:r>
            <a:r>
              <a:rPr lang="en-US" dirty="0"/>
              <a:t>dom </a:t>
            </a:r>
            <a:r>
              <a:rPr lang="en-US" u="sng" dirty="0"/>
              <a:t>o</a:t>
            </a:r>
            <a:r>
              <a:rPr lang="en-US" dirty="0"/>
              <a:t>f a cockatoo…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                       (repetition of the same vowels</a:t>
            </a:r>
            <a:r>
              <a:rPr lang="tr-TR" dirty="0"/>
              <a:t>)</a:t>
            </a:r>
            <a:endParaRPr lang="en-US" dirty="0"/>
          </a:p>
        </p:txBody>
      </p:sp>
      <p:cxnSp>
        <p:nvCxnSpPr>
          <p:cNvPr id="6" name="5 Düz Ok Bağlayıcısı"/>
          <p:cNvCxnSpPr/>
          <p:nvPr/>
        </p:nvCxnSpPr>
        <p:spPr>
          <a:xfrm rot="5400000">
            <a:off x="3106727" y="4250537"/>
            <a:ext cx="64373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tr-TR" dirty="0" err="1"/>
              <a:t>Rhyme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285860"/>
            <a:ext cx="8929718" cy="55721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         </a:t>
            </a:r>
            <a:r>
              <a:rPr lang="en-US" i="1" dirty="0"/>
              <a:t>Peter Quince at the Clavier</a:t>
            </a:r>
          </a:p>
          <a:p>
            <a:pPr>
              <a:buNone/>
            </a:pPr>
            <a:r>
              <a:rPr lang="en-US" dirty="0"/>
              <a:t>The body dies; the body’s beauty lives.</a:t>
            </a:r>
          </a:p>
          <a:p>
            <a:pPr>
              <a:buNone/>
            </a:pPr>
            <a:r>
              <a:rPr lang="en-US" dirty="0"/>
              <a:t>So evenings die, in their green </a:t>
            </a:r>
            <a:r>
              <a:rPr lang="en-US" dirty="0">
                <a:solidFill>
                  <a:srgbClr val="FF0000"/>
                </a:solidFill>
              </a:rPr>
              <a:t>going ,</a:t>
            </a:r>
          </a:p>
          <a:p>
            <a:pPr>
              <a:buNone/>
            </a:pPr>
            <a:r>
              <a:rPr lang="en-US" dirty="0"/>
              <a:t>A wave, interminably </a:t>
            </a:r>
            <a:r>
              <a:rPr lang="en-US" dirty="0">
                <a:solidFill>
                  <a:srgbClr val="FF0000"/>
                </a:solidFill>
              </a:rPr>
              <a:t>flowing.</a:t>
            </a:r>
          </a:p>
          <a:p>
            <a:pPr>
              <a:buNone/>
            </a:pPr>
            <a:r>
              <a:rPr lang="en-US" dirty="0"/>
              <a:t>So gardens die, their meek breath </a:t>
            </a:r>
            <a:r>
              <a:rPr lang="en-US" dirty="0">
                <a:solidFill>
                  <a:srgbClr val="00B0F0"/>
                </a:solidFill>
              </a:rPr>
              <a:t>scenting</a:t>
            </a:r>
          </a:p>
          <a:p>
            <a:pPr>
              <a:buNone/>
            </a:pPr>
            <a:r>
              <a:rPr lang="en-US" dirty="0"/>
              <a:t>The cowl of winter, done </a:t>
            </a:r>
            <a:r>
              <a:rPr lang="en-US" dirty="0">
                <a:solidFill>
                  <a:srgbClr val="00B0F0"/>
                </a:solidFill>
              </a:rPr>
              <a:t>repenting</a:t>
            </a:r>
          </a:p>
          <a:p>
            <a:pPr>
              <a:buNone/>
            </a:pPr>
            <a:r>
              <a:rPr lang="en-US" dirty="0"/>
              <a:t>So maidens die, to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</a:rPr>
              <a:t>auroral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dirty="0"/>
              <a:t>Celebration of a maiden’s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choral</a:t>
            </a:r>
          </a:p>
          <a:p>
            <a:pPr>
              <a:buNone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      </a:t>
            </a:r>
          </a:p>
          <a:p>
            <a:pPr>
              <a:buNone/>
            </a:pPr>
            <a:r>
              <a:rPr lang="tr-TR" dirty="0"/>
              <a:t>                                     </a:t>
            </a:r>
            <a:r>
              <a:rPr lang="tr-TR" dirty="0" err="1"/>
              <a:t>Wallace</a:t>
            </a:r>
            <a:r>
              <a:rPr lang="tr-TR" dirty="0"/>
              <a:t> </a:t>
            </a:r>
            <a:r>
              <a:rPr lang="tr-TR" dirty="0" err="1"/>
              <a:t>Steven</a:t>
            </a:r>
            <a:r>
              <a:rPr lang="tr-TR" dirty="0"/>
              <a:t>, 1923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Figures</a:t>
            </a:r>
            <a:r>
              <a:rPr lang="tr-TR" dirty="0"/>
              <a:t> of </a:t>
            </a:r>
            <a:r>
              <a:rPr lang="tr-TR" dirty="0" err="1"/>
              <a:t>speech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pPr>
              <a:buNone/>
            </a:pPr>
            <a:r>
              <a:rPr lang="tr-TR" b="1" dirty="0"/>
              <a:t>   </a:t>
            </a:r>
            <a:r>
              <a:rPr lang="en-US" b="1" dirty="0"/>
              <a:t>Personification</a:t>
            </a:r>
            <a:r>
              <a:rPr lang="en-US" dirty="0"/>
              <a:t> (an object, an idea, or a quality is represented as person)</a:t>
            </a:r>
          </a:p>
          <a:p>
            <a:pPr>
              <a:buNone/>
            </a:pPr>
            <a:r>
              <a:rPr lang="en-US" dirty="0"/>
              <a:t>  e</a:t>
            </a:r>
            <a:r>
              <a:rPr lang="tr-TR" dirty="0"/>
              <a:t>.</a:t>
            </a:r>
            <a:r>
              <a:rPr lang="en-US" dirty="0"/>
              <a:t>g. </a:t>
            </a:r>
            <a:r>
              <a:rPr lang="en-US" u="sng" dirty="0"/>
              <a:t>Kissing with the golden face </a:t>
            </a:r>
            <a:r>
              <a:rPr lang="en-US" dirty="0"/>
              <a:t>the meadows green ______</a:t>
            </a:r>
            <a:r>
              <a:rPr lang="en-US" b="1" dirty="0"/>
              <a:t>a </a:t>
            </a:r>
            <a:r>
              <a:rPr lang="en-US" b="1"/>
              <a:t>face with </a:t>
            </a:r>
            <a:r>
              <a:rPr lang="en-US" b="1" dirty="0"/>
              <a:t>which </a:t>
            </a:r>
            <a:r>
              <a:rPr lang="en-US" b="1"/>
              <a:t>to kiss</a:t>
            </a:r>
            <a:r>
              <a:rPr lang="tr-TR" b="1"/>
              <a:t> </a:t>
            </a:r>
            <a:endParaRPr lang="tr-TR" b="1" smtClean="0"/>
          </a:p>
          <a:p>
            <a:pPr>
              <a:buNone/>
            </a:pPr>
            <a:r>
              <a:rPr lang="en-US" b="1" smtClean="0"/>
              <a:t>Simile </a:t>
            </a:r>
            <a:r>
              <a:rPr lang="en-US" dirty="0"/>
              <a:t>(a direct comparison using </a:t>
            </a:r>
            <a:r>
              <a:rPr lang="en-US" b="1" dirty="0"/>
              <a:t>like, as </a:t>
            </a:r>
            <a:r>
              <a:rPr lang="en-US" dirty="0"/>
              <a:t>or </a:t>
            </a:r>
            <a:r>
              <a:rPr lang="en-US" b="1"/>
              <a:t>than</a:t>
            </a:r>
            <a:r>
              <a:rPr lang="en-US"/>
              <a:t> </a:t>
            </a:r>
            <a:r>
              <a:rPr lang="en-US" smtClean="0"/>
              <a:t>e</a:t>
            </a:r>
            <a:r>
              <a:rPr lang="tr-TR" dirty="0"/>
              <a:t>.</a:t>
            </a:r>
            <a:r>
              <a:rPr lang="en-US" dirty="0"/>
              <a:t>g</a:t>
            </a:r>
            <a:r>
              <a:rPr lang="tr-TR" dirty="0"/>
              <a:t>.</a:t>
            </a:r>
            <a:r>
              <a:rPr lang="en-US" dirty="0"/>
              <a:t> A poem should be palpable </a:t>
            </a:r>
            <a:r>
              <a:rPr lang="en-US"/>
              <a:t>and </a:t>
            </a:r>
            <a:r>
              <a:rPr lang="en-US" smtClean="0"/>
              <a:t>mute</a:t>
            </a:r>
          </a:p>
          <a:p>
            <a:pPr>
              <a:buNone/>
            </a:pPr>
            <a:r>
              <a:rPr lang="en-US" smtClean="0"/>
              <a:t>      </a:t>
            </a:r>
            <a:r>
              <a:rPr lang="tr-TR" smtClean="0"/>
              <a:t>    </a:t>
            </a:r>
            <a:r>
              <a:rPr lang="en-US" smtClean="0"/>
              <a:t> </a:t>
            </a:r>
            <a:r>
              <a:rPr lang="en-US" b="1" smtClean="0"/>
              <a:t>As</a:t>
            </a:r>
            <a:r>
              <a:rPr lang="tr-TR" b="1" smtClean="0"/>
              <a:t> </a:t>
            </a:r>
            <a:r>
              <a:rPr lang="en-US" smtClean="0"/>
              <a:t>a globed fruit,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43668"/>
          </a:xfrm>
        </p:spPr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en-US" dirty="0"/>
              <a:t>“O my </a:t>
            </a:r>
            <a:r>
              <a:rPr lang="en-US" err="1"/>
              <a:t>Luve’s</a:t>
            </a:r>
            <a:r>
              <a:rPr lang="en-US"/>
              <a:t> </a:t>
            </a:r>
            <a:r>
              <a:rPr lang="tr-TR" b="1" smtClean="0"/>
              <a:t>like</a:t>
            </a:r>
            <a:r>
              <a:rPr lang="tr-TR" smtClean="0"/>
              <a:t> </a:t>
            </a:r>
            <a:r>
              <a:rPr lang="en-US" smtClean="0"/>
              <a:t>a </a:t>
            </a:r>
            <a:r>
              <a:rPr lang="en-US" dirty="0"/>
              <a:t>red, red rose</a:t>
            </a:r>
            <a:br>
              <a:rPr lang="en-US" dirty="0"/>
            </a:br>
            <a:r>
              <a:rPr lang="en-US" dirty="0"/>
              <a:t>That’s newly sprung in June;</a:t>
            </a:r>
            <a:br>
              <a:rPr lang="en-US" dirty="0"/>
            </a:br>
            <a:r>
              <a:rPr lang="en-US" dirty="0"/>
              <a:t>O my Luve’s </a:t>
            </a:r>
            <a:r>
              <a:rPr lang="en-US" b="1" dirty="0"/>
              <a:t>like</a:t>
            </a:r>
            <a:r>
              <a:rPr lang="en-US" dirty="0"/>
              <a:t> the </a:t>
            </a:r>
            <a:r>
              <a:rPr lang="en-US" dirty="0" err="1"/>
              <a:t>melodie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That’s sweetly played in tune</a:t>
            </a:r>
            <a:endParaRPr lang="tr-TR" dirty="0"/>
          </a:p>
          <a:p>
            <a:pPr>
              <a:buNone/>
            </a:pPr>
            <a:r>
              <a:rPr lang="tr-TR" dirty="0"/>
              <a:t>                                              </a:t>
            </a:r>
            <a:r>
              <a:rPr lang="tr-TR" dirty="0" err="1"/>
              <a:t>by</a:t>
            </a:r>
            <a:r>
              <a:rPr lang="tr-TR" dirty="0"/>
              <a:t> Robert </a:t>
            </a:r>
            <a:r>
              <a:rPr lang="tr-TR" dirty="0" err="1"/>
              <a:t>Burns</a:t>
            </a:r>
            <a:endParaRPr lang="tr-TR" dirty="0"/>
          </a:p>
          <a:p>
            <a:pPr>
              <a:buNone/>
            </a:pPr>
            <a:r>
              <a:rPr lang="en-US" b="1" dirty="0"/>
              <a:t>Metaphor  </a:t>
            </a:r>
            <a:r>
              <a:rPr lang="en-US" dirty="0"/>
              <a:t>(a direct comparison of two unlikely things without using comparison words)</a:t>
            </a:r>
          </a:p>
          <a:p>
            <a:pPr>
              <a:buNone/>
            </a:pPr>
            <a:r>
              <a:rPr lang="en-US" dirty="0"/>
              <a:t>   e.g.“</a:t>
            </a:r>
            <a:r>
              <a:rPr lang="en-US" u="sng" dirty="0"/>
              <a:t>Hope</a:t>
            </a:r>
            <a:r>
              <a:rPr lang="en-US" dirty="0"/>
              <a:t> is the </a:t>
            </a:r>
            <a:r>
              <a:rPr lang="en-US"/>
              <a:t>thing </a:t>
            </a:r>
            <a:r>
              <a:rPr lang="en-US" u="sng"/>
              <a:t>with feathers</a:t>
            </a:r>
            <a:r>
              <a:rPr lang="en-US" dirty="0"/>
              <a:t>”   by Emily</a:t>
            </a:r>
          </a:p>
          <a:p>
            <a:pPr>
              <a:buNone/>
            </a:pPr>
            <a:r>
              <a:rPr lang="en-US" dirty="0"/>
              <a:t>  Dickinson</a:t>
            </a:r>
            <a:r>
              <a:rPr lang="en-US" b="1"/>
              <a:t>.</a:t>
            </a:r>
            <a:r>
              <a:rPr lang="en-US">
                <a:solidFill>
                  <a:srgbClr val="7030A0"/>
                </a:solidFill>
              </a:rPr>
              <a:t>                        </a:t>
            </a:r>
            <a:r>
              <a:rPr lang="tr-TR">
                <a:solidFill>
                  <a:srgbClr val="7030A0"/>
                </a:solidFill>
              </a:rPr>
              <a:t>like</a:t>
            </a:r>
            <a:r>
              <a:rPr lang="en-US">
                <a:solidFill>
                  <a:srgbClr val="7030A0"/>
                </a:solidFill>
              </a:rPr>
              <a:t>                 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/>
              <a:t>          </a:t>
            </a:r>
            <a:r>
              <a:rPr lang="en-US" u="sng" dirty="0"/>
              <a:t>Hope</a:t>
            </a:r>
            <a:r>
              <a:rPr lang="en-US" dirty="0"/>
              <a:t> is something </a:t>
            </a:r>
            <a:r>
              <a:rPr lang="en-US" u="sng" dirty="0"/>
              <a:t>like </a:t>
            </a:r>
            <a:r>
              <a:rPr lang="en-US" u="sng"/>
              <a:t>a bird</a:t>
            </a:r>
            <a:r>
              <a:rPr lang="tr-TR" u="sng"/>
              <a:t>.</a:t>
            </a:r>
            <a:endParaRPr lang="en-US" u="sng" dirty="0"/>
          </a:p>
        </p:txBody>
      </p:sp>
      <p:cxnSp>
        <p:nvCxnSpPr>
          <p:cNvPr id="5" name="4 Düz Ok Bağlayıcısı"/>
          <p:cNvCxnSpPr/>
          <p:nvPr/>
        </p:nvCxnSpPr>
        <p:spPr>
          <a:xfrm rot="5400000">
            <a:off x="4964909" y="510779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n-US" b="1" dirty="0"/>
              <a:t>Synecdoche</a:t>
            </a:r>
            <a:r>
              <a:rPr lang="en-US" dirty="0"/>
              <a:t> (in which a part of an object is used</a:t>
            </a:r>
            <a:r>
              <a:rPr lang="tr-TR" dirty="0"/>
              <a:t> </a:t>
            </a:r>
            <a:r>
              <a:rPr lang="en-US" dirty="0"/>
              <a:t>to represent the whole)</a:t>
            </a:r>
          </a:p>
          <a:p>
            <a:pPr>
              <a:buNone/>
            </a:pPr>
            <a:r>
              <a:rPr lang="en-US" dirty="0"/>
              <a:t>e.g. Cuckoo, cuckoo: Oh, word of fear,</a:t>
            </a:r>
          </a:p>
          <a:p>
            <a:pPr>
              <a:buNone/>
            </a:pPr>
            <a:r>
              <a:rPr lang="en-US" dirty="0"/>
              <a:t>        Unpleasing to a </a:t>
            </a:r>
            <a:r>
              <a:rPr lang="en-US" u="sng" dirty="0"/>
              <a:t>married</a:t>
            </a:r>
            <a:r>
              <a:rPr lang="en-US" dirty="0"/>
              <a:t> </a:t>
            </a:r>
            <a:r>
              <a:rPr lang="en-US" u="sng" dirty="0"/>
              <a:t>ear!</a:t>
            </a:r>
          </a:p>
          <a:p>
            <a:pPr>
              <a:buNone/>
            </a:pPr>
            <a:r>
              <a:rPr lang="en-US" dirty="0"/>
              <a:t>  Ear is the representative of </a:t>
            </a:r>
            <a:r>
              <a:rPr lang="en-US" u="sng" dirty="0"/>
              <a:t>married man</a:t>
            </a:r>
          </a:p>
          <a:p>
            <a:pPr>
              <a:buNone/>
            </a:pPr>
            <a:r>
              <a:rPr lang="en-US" b="1" dirty="0"/>
              <a:t>Metonymy:  </a:t>
            </a:r>
            <a:r>
              <a:rPr lang="en-US" dirty="0"/>
              <a:t>(in which one word/phrase is substituted for another with which it is closely associated)</a:t>
            </a:r>
          </a:p>
          <a:p>
            <a:pPr>
              <a:buNone/>
            </a:pPr>
            <a:r>
              <a:rPr lang="en-US" b="1" dirty="0"/>
              <a:t> e.g. </a:t>
            </a:r>
            <a:r>
              <a:rPr lang="en-US" dirty="0"/>
              <a:t>Crown</a:t>
            </a:r>
            <a:r>
              <a:rPr lang="en-US" b="1" dirty="0"/>
              <a:t>              king</a:t>
            </a:r>
          </a:p>
          <a:p>
            <a:pPr>
              <a:buNone/>
            </a:pPr>
            <a:r>
              <a:rPr lang="en-US" b="1" dirty="0"/>
              <a:t>        </a:t>
            </a:r>
            <a:r>
              <a:rPr lang="en-US" dirty="0"/>
              <a:t>queen of a nation               </a:t>
            </a:r>
            <a:r>
              <a:rPr lang="en-US" b="1" dirty="0"/>
              <a:t>royalty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2500298" y="528638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4357686" y="5929330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 </a:t>
            </a:r>
            <a:r>
              <a:rPr lang="en-US" b="1" dirty="0"/>
              <a:t>Symbolism</a:t>
            </a:r>
            <a:r>
              <a:rPr lang="tr-TR" dirty="0"/>
              <a:t> (</a:t>
            </a:r>
            <a:r>
              <a:rPr lang="en-US" dirty="0"/>
              <a:t>use</a:t>
            </a:r>
            <a:r>
              <a:rPr lang="tr-TR" dirty="0"/>
              <a:t> of an </a:t>
            </a:r>
            <a:r>
              <a:rPr lang="tr-TR" dirty="0" err="1"/>
              <a:t>object</a:t>
            </a:r>
            <a:r>
              <a:rPr lang="tr-TR" dirty="0"/>
              <a:t>, a 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represent</a:t>
            </a:r>
            <a:r>
              <a:rPr lang="tr-TR" dirty="0"/>
              <a:t> </a:t>
            </a:r>
            <a:r>
              <a:rPr lang="tr-TR" dirty="0" err="1"/>
              <a:t>something</a:t>
            </a:r>
            <a:r>
              <a:rPr lang="tr-TR" dirty="0"/>
              <a:t> else)</a:t>
            </a:r>
          </a:p>
          <a:p>
            <a:pPr>
              <a:buNone/>
            </a:pPr>
            <a:r>
              <a:rPr lang="tr-TR" dirty="0"/>
              <a:t>e.g</a:t>
            </a:r>
            <a:r>
              <a:rPr lang="tr-TR" b="1" dirty="0"/>
              <a:t>. </a:t>
            </a:r>
            <a:r>
              <a:rPr lang="en-US" b="1" dirty="0"/>
              <a:t>Black</a:t>
            </a:r>
            <a:r>
              <a:rPr lang="en-US" dirty="0"/>
              <a:t> is a symbol</a:t>
            </a:r>
            <a:r>
              <a:rPr lang="tr-TR" dirty="0"/>
              <a:t>           </a:t>
            </a:r>
            <a:r>
              <a:rPr lang="en-US" dirty="0"/>
              <a:t> </a:t>
            </a:r>
            <a:r>
              <a:rPr lang="tr-TR" dirty="0"/>
              <a:t>    </a:t>
            </a:r>
            <a:r>
              <a:rPr lang="en-US" dirty="0"/>
              <a:t>evil or death.</a:t>
            </a:r>
            <a:r>
              <a:rPr lang="tr-TR" dirty="0"/>
              <a:t> </a:t>
            </a:r>
          </a:p>
          <a:p>
            <a:pPr>
              <a:buNone/>
            </a:pPr>
            <a:r>
              <a:rPr lang="tr-TR" dirty="0"/>
              <a:t>e.g.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dove</a:t>
            </a:r>
            <a:r>
              <a:rPr lang="tr-TR" b="1" dirty="0"/>
              <a:t> </a:t>
            </a:r>
            <a:r>
              <a:rPr lang="tr-TR" dirty="0"/>
              <a:t>is a </a:t>
            </a:r>
            <a:r>
              <a:rPr lang="tr-TR" dirty="0" err="1"/>
              <a:t>symbol</a:t>
            </a:r>
            <a:r>
              <a:rPr lang="tr-TR" dirty="0"/>
              <a:t> of </a:t>
            </a:r>
            <a:r>
              <a:rPr lang="tr-TR" b="1" dirty="0" err="1"/>
              <a:t>peace</a:t>
            </a:r>
            <a:endParaRPr lang="tr-TR" b="1" dirty="0"/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dirty="0"/>
              <a:t>   </a:t>
            </a:r>
            <a:r>
              <a:rPr lang="tr-TR" b="1" dirty="0" err="1"/>
              <a:t>Oxymoron</a:t>
            </a:r>
            <a:r>
              <a:rPr lang="tr-TR" b="1" dirty="0"/>
              <a:t> </a:t>
            </a:r>
            <a:r>
              <a:rPr lang="tr-TR" dirty="0"/>
              <a:t>(</a:t>
            </a:r>
            <a:r>
              <a:rPr lang="tr-TR" dirty="0" err="1"/>
              <a:t>use</a:t>
            </a:r>
            <a:r>
              <a:rPr lang="tr-TR" dirty="0"/>
              <a:t> of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opposing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 </a:t>
            </a:r>
            <a:r>
              <a:rPr lang="tr-TR" dirty="0" err="1"/>
              <a:t>together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tr-TR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4071934" y="264318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922</Words>
  <Application>Microsoft Office PowerPoint</Application>
  <PresentationFormat>Ekran Gösterisi (4:3)</PresentationFormat>
  <Paragraphs>101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Ofis Teması</vt:lpstr>
      <vt:lpstr>Literary Terms and Concepts</vt:lpstr>
      <vt:lpstr>Alliteration</vt:lpstr>
      <vt:lpstr>Consonance</vt:lpstr>
      <vt:lpstr>Assonance</vt:lpstr>
      <vt:lpstr>Rhyme</vt:lpstr>
      <vt:lpstr>Figures of speech</vt:lpstr>
      <vt:lpstr>PowerPoint Sunusu</vt:lpstr>
      <vt:lpstr>PowerPoint Sunusu</vt:lpstr>
      <vt:lpstr>PowerPoint Sunusu</vt:lpstr>
      <vt:lpstr>William Shakespeare</vt:lpstr>
      <vt:lpstr>PowerPoint Sunusu</vt:lpstr>
      <vt:lpstr>PowerPoint Sunusu</vt:lpstr>
      <vt:lpstr>PowerPoint Sunusu</vt:lpstr>
      <vt:lpstr>PowerPoint Sunusu</vt:lpstr>
      <vt:lpstr>PowerPoint Sunusu</vt:lpstr>
      <vt:lpstr>Stream of Consciousness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Poetry and Language Teaching</dc:title>
  <dc:creator>betül ALTAŞ</dc:creator>
  <cp:lastModifiedBy>DELL</cp:lastModifiedBy>
  <cp:revision>137</cp:revision>
  <dcterms:created xsi:type="dcterms:W3CDTF">2017-04-03T08:58:23Z</dcterms:created>
  <dcterms:modified xsi:type="dcterms:W3CDTF">2023-10-16T12:46:47Z</dcterms:modified>
</cp:coreProperties>
</file>