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6" r:id="rId3"/>
    <p:sldId id="277" r:id="rId4"/>
    <p:sldId id="275" r:id="rId5"/>
    <p:sldId id="307" r:id="rId6"/>
    <p:sldId id="278" r:id="rId7"/>
    <p:sldId id="305" r:id="rId8"/>
    <p:sldId id="279" r:id="rId9"/>
    <p:sldId id="280" r:id="rId10"/>
    <p:sldId id="281" r:id="rId11"/>
    <p:sldId id="282" r:id="rId12"/>
    <p:sldId id="283" r:id="rId13"/>
    <p:sldId id="284" r:id="rId14"/>
    <p:sldId id="285" r:id="rId15"/>
    <p:sldId id="306" r:id="rId16"/>
    <p:sldId id="286" r:id="rId17"/>
    <p:sldId id="287" r:id="rId18"/>
    <p:sldId id="289" r:id="rId19"/>
    <p:sldId id="288" r:id="rId20"/>
    <p:sldId id="290" r:id="rId21"/>
    <p:sldId id="291" r:id="rId22"/>
    <p:sldId id="292" r:id="rId23"/>
    <p:sldId id="293" r:id="rId24"/>
    <p:sldId id="294" r:id="rId25"/>
    <p:sldId id="295" r:id="rId26"/>
    <p:sldId id="296" r:id="rId27"/>
    <p:sldId id="297" r:id="rId28"/>
    <p:sldId id="298" r:id="rId29"/>
    <p:sldId id="299" r:id="rId30"/>
    <p:sldId id="300" r:id="rId31"/>
    <p:sldId id="301" r:id="rId32"/>
    <p:sldId id="302" r:id="rId33"/>
    <p:sldId id="303"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705"/>
  </p:normalViewPr>
  <p:slideViewPr>
    <p:cSldViewPr snapToGrid="0" snapToObjects="1">
      <p:cViewPr varScale="1">
        <p:scale>
          <a:sx n="63" d="100"/>
          <a:sy n="63" d="100"/>
        </p:scale>
        <p:origin x="-126" y="-3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10/10/2019</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923A1CC3-2375-41D4-9E03-427CAF2A4C1A}" type="datetimeFigureOut">
              <a:rPr lang="en-US" dirty="0"/>
              <a:t>10/10/2019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AFF16868-8199-4C2C-A5B1-63AEE139F88E}" type="datetimeFigureOut">
              <a:rPr lang="en-US" dirty="0"/>
              <a:t>10/10/2019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a:t>Asıl başlık stilini düzenlemek için tıklayın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AAD9FF7F-6988-44CC-821B-644E70CD2F73}" type="datetimeFigureOut">
              <a:rPr lang="en-US" dirty="0"/>
              <a:t>10/10/2019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5C12C299-16B2-4475-990D-751901EACC14}" type="datetimeFigureOut">
              <a:rPr lang="en-US" dirty="0"/>
              <a:t>10/10/2019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10/10/2019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10/10/2019</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10/10/2019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10/10/2019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10/10/2019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4E6425-0181-43F2-84FC-787E803FD2F8}" type="datetimeFigureOut">
              <a:rPr lang="en-US" dirty="0"/>
              <a:t>10/10/2019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10/10/2019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10/10/2019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10/10/2019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10/10/2019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76E86A4C-8E40-4F87-A4F0-01A0687C5742}" type="datetimeFigureOut">
              <a:rPr lang="en-US" dirty="0"/>
              <a:t>10/10/2019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a:t>Resim eklemek için simgeye tıklayın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35E72C73-2D91-4E12-BA25-F0AA0C03599B}" type="datetimeFigureOut">
              <a:rPr lang="en-US" dirty="0"/>
              <a:t>10/10/2019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10/10/2019</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81F5FF80-9845-824F-9129-4CF23B65E22A}"/>
              </a:ext>
            </a:extLst>
          </p:cNvPr>
          <p:cNvSpPr>
            <a:spLocks noGrp="1"/>
          </p:cNvSpPr>
          <p:nvPr>
            <p:ph type="ctrTitle"/>
          </p:nvPr>
        </p:nvSpPr>
        <p:spPr/>
        <p:txBody>
          <a:bodyPr/>
          <a:lstStyle/>
          <a:p>
            <a:r>
              <a:rPr lang="tr-TR" dirty="0"/>
              <a:t>HUKUKUN BÖLÜMLERİ</a:t>
            </a:r>
          </a:p>
        </p:txBody>
      </p:sp>
      <p:sp>
        <p:nvSpPr>
          <p:cNvPr id="3" name="Alt Başlık 2">
            <a:extLst>
              <a:ext uri="{FF2B5EF4-FFF2-40B4-BE49-F238E27FC236}">
                <a16:creationId xmlns="" xmlns:a16="http://schemas.microsoft.com/office/drawing/2014/main" id="{E8302FF3-C4DA-3047-ACA3-F651197F63FD}"/>
              </a:ext>
            </a:extLst>
          </p:cNvPr>
          <p:cNvSpPr>
            <a:spLocks noGrp="1"/>
          </p:cNvSpPr>
          <p:nvPr>
            <p:ph type="subTitle" idx="1"/>
          </p:nvPr>
        </p:nvSpPr>
        <p:spPr/>
        <p:txBody>
          <a:bodyPr/>
          <a:lstStyle/>
          <a:p>
            <a:r>
              <a:rPr lang="tr-TR" dirty="0"/>
              <a:t>4.Hafta</a:t>
            </a:r>
          </a:p>
        </p:txBody>
      </p:sp>
    </p:spTree>
    <p:extLst>
      <p:ext uri="{BB962C8B-B14F-4D97-AF65-F5344CB8AC3E}">
        <p14:creationId xmlns:p14="http://schemas.microsoft.com/office/powerpoint/2010/main" val="3099092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22CBA88F-0CE8-F24B-9D0F-2A2A48D53358}"/>
              </a:ext>
            </a:extLst>
          </p:cNvPr>
          <p:cNvSpPr>
            <a:spLocks noGrp="1"/>
          </p:cNvSpPr>
          <p:nvPr>
            <p:ph type="title"/>
          </p:nvPr>
        </p:nvSpPr>
        <p:spPr/>
        <p:txBody>
          <a:bodyPr/>
          <a:lstStyle/>
          <a:p>
            <a:r>
              <a:rPr lang="tr-TR" dirty="0"/>
              <a:t>Cumhurbaşkanı Yardımcıları ve Bakanlıklar</a:t>
            </a:r>
          </a:p>
        </p:txBody>
      </p:sp>
      <p:sp>
        <p:nvSpPr>
          <p:cNvPr id="3" name="İçerik Yer Tutucusu 2">
            <a:extLst>
              <a:ext uri="{FF2B5EF4-FFF2-40B4-BE49-F238E27FC236}">
                <a16:creationId xmlns="" xmlns:a16="http://schemas.microsoft.com/office/drawing/2014/main" id="{5242718C-11CB-7346-B286-7BA4C6069694}"/>
              </a:ext>
            </a:extLst>
          </p:cNvPr>
          <p:cNvSpPr>
            <a:spLocks noGrp="1"/>
          </p:cNvSpPr>
          <p:nvPr>
            <p:ph idx="1"/>
          </p:nvPr>
        </p:nvSpPr>
        <p:spPr/>
        <p:txBody>
          <a:bodyPr/>
          <a:lstStyle/>
          <a:p>
            <a:r>
              <a:rPr lang="tr-TR" dirty="0"/>
              <a:t>Merkez teşkilatının görevlerini Cumhurbaşkanı yüklenmiştir. Ancak genel eğitim politikası, genel ekonomi politikası, savunma politikası gibi idari, mali ve askeri görevleri yerine getirmek üzere CB tarafından CB yardımcıları ve bakanlar görevlendirilir.</a:t>
            </a:r>
          </a:p>
          <a:p>
            <a:r>
              <a:rPr lang="tr-TR" dirty="0"/>
              <a:t>Bakanlıklar, genel idarenin gördüğü kamu hizmetlerinin çeşitlerine göre kurulmuş olan merkez teşkilatıdır.</a:t>
            </a:r>
          </a:p>
          <a:p>
            <a:r>
              <a:rPr lang="tr-TR" dirty="0"/>
              <a:t>Bakan, bakanlığın siyasi ve idari yetkisi olan en üst amiridir.</a:t>
            </a:r>
          </a:p>
          <a:p>
            <a:r>
              <a:rPr lang="tr-TR" dirty="0"/>
              <a:t>Bakandan sonra en yetkili amir olarak Bakan yardımcısı veya Müsteşar gelir.</a:t>
            </a:r>
          </a:p>
          <a:p>
            <a:r>
              <a:rPr lang="tr-TR" dirty="0"/>
              <a:t>Müsteşar Bakanlıkta alınan kararları uygulamakla görevlendirilmiş en üst idari makamdır. </a:t>
            </a:r>
          </a:p>
        </p:txBody>
      </p:sp>
    </p:spTree>
    <p:extLst>
      <p:ext uri="{BB962C8B-B14F-4D97-AF65-F5344CB8AC3E}">
        <p14:creationId xmlns:p14="http://schemas.microsoft.com/office/powerpoint/2010/main" val="1403155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47C93387-8A97-3642-B809-FD9DA87DFC1E}"/>
              </a:ext>
            </a:extLst>
          </p:cNvPr>
          <p:cNvSpPr>
            <a:spLocks noGrp="1"/>
          </p:cNvSpPr>
          <p:nvPr>
            <p:ph type="title"/>
          </p:nvPr>
        </p:nvSpPr>
        <p:spPr/>
        <p:txBody>
          <a:bodyPr/>
          <a:lstStyle/>
          <a:p>
            <a:r>
              <a:rPr lang="tr-TR" dirty="0"/>
              <a:t>Özerk Nitelikli Merkezden Yönetilen Yardımcı Kuruluşlar</a:t>
            </a:r>
          </a:p>
        </p:txBody>
      </p:sp>
      <p:sp>
        <p:nvSpPr>
          <p:cNvPr id="3" name="İçerik Yer Tutucusu 2">
            <a:extLst>
              <a:ext uri="{FF2B5EF4-FFF2-40B4-BE49-F238E27FC236}">
                <a16:creationId xmlns="" xmlns:a16="http://schemas.microsoft.com/office/drawing/2014/main" id="{3D1F36AB-D92E-2F4D-9D3A-BCD9FC9F17CB}"/>
              </a:ext>
            </a:extLst>
          </p:cNvPr>
          <p:cNvSpPr>
            <a:spLocks noGrp="1"/>
          </p:cNvSpPr>
          <p:nvPr>
            <p:ph idx="1"/>
          </p:nvPr>
        </p:nvSpPr>
        <p:spPr/>
        <p:txBody>
          <a:bodyPr/>
          <a:lstStyle/>
          <a:p>
            <a:r>
              <a:rPr lang="tr-TR" dirty="0"/>
              <a:t>Genel idareye bağlı ilgili fakat özerk nitelikli merkezden yönetim esaslarına göre faaliyet gösteren kuruluşlardır.</a:t>
            </a:r>
          </a:p>
          <a:p>
            <a:r>
              <a:rPr lang="tr-TR" dirty="0"/>
              <a:t>Yürüttükleri kamu hizmetleri belli bir uzmanlık isteyen hizmetlerdir.</a:t>
            </a:r>
          </a:p>
          <a:p>
            <a:r>
              <a:rPr lang="tr-TR" dirty="0"/>
              <a:t>Milli güvenlik kurulu, devlet denetleme kurulu, yüksek öğrenim kurulu</a:t>
            </a:r>
          </a:p>
        </p:txBody>
      </p:sp>
    </p:spTree>
    <p:extLst>
      <p:ext uri="{BB962C8B-B14F-4D97-AF65-F5344CB8AC3E}">
        <p14:creationId xmlns:p14="http://schemas.microsoft.com/office/powerpoint/2010/main" val="2885613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C2653F02-BFA4-CB49-8115-A192F4984C93}"/>
              </a:ext>
            </a:extLst>
          </p:cNvPr>
          <p:cNvSpPr>
            <a:spLocks noGrp="1"/>
          </p:cNvSpPr>
          <p:nvPr>
            <p:ph type="title"/>
          </p:nvPr>
        </p:nvSpPr>
        <p:spPr/>
        <p:txBody>
          <a:bodyPr/>
          <a:lstStyle/>
          <a:p>
            <a:r>
              <a:rPr lang="tr-TR" dirty="0"/>
              <a:t>TAŞRA TEŞKİLATI</a:t>
            </a:r>
          </a:p>
        </p:txBody>
      </p:sp>
      <p:sp>
        <p:nvSpPr>
          <p:cNvPr id="3" name="İçerik Yer Tutucusu 2">
            <a:extLst>
              <a:ext uri="{FF2B5EF4-FFF2-40B4-BE49-F238E27FC236}">
                <a16:creationId xmlns="" xmlns:a16="http://schemas.microsoft.com/office/drawing/2014/main" id="{731AB802-85E9-F842-8308-738A17B267AA}"/>
              </a:ext>
            </a:extLst>
          </p:cNvPr>
          <p:cNvSpPr>
            <a:spLocks noGrp="1"/>
          </p:cNvSpPr>
          <p:nvPr>
            <p:ph idx="1"/>
          </p:nvPr>
        </p:nvSpPr>
        <p:spPr/>
        <p:txBody>
          <a:bodyPr/>
          <a:lstStyle/>
          <a:p>
            <a:r>
              <a:rPr lang="tr-TR" dirty="0"/>
              <a:t>Kamu hizmetlerinin tüm ülkeye yayılması taşra teşkilatı tarafından yerine getirilir.</a:t>
            </a:r>
          </a:p>
          <a:p>
            <a:r>
              <a:rPr lang="tr-TR" dirty="0"/>
              <a:t>Merkezi teşkilata bağlı olarak taşrada kurulmuş teşkilatlardır.</a:t>
            </a:r>
          </a:p>
          <a:p>
            <a:r>
              <a:rPr lang="tr-TR" dirty="0"/>
              <a:t>Türkiye merkezi idare kuruluşu bakımından, coğrafya durumuna, ekonomik şartlara ve kamu hizmetlerinin gereklerine göre illere; iller de diğer kademeli bölümlere ayrılır.</a:t>
            </a:r>
          </a:p>
          <a:p>
            <a:r>
              <a:rPr lang="tr-TR" dirty="0"/>
              <a:t>İllerde valilik, ilçelerde kaymakamlık teşkilatı bulunmaktadır.</a:t>
            </a:r>
          </a:p>
        </p:txBody>
      </p:sp>
    </p:spTree>
    <p:extLst>
      <p:ext uri="{BB962C8B-B14F-4D97-AF65-F5344CB8AC3E}">
        <p14:creationId xmlns:p14="http://schemas.microsoft.com/office/powerpoint/2010/main" val="1895937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78B9A60E-CC20-674F-8A08-E6FF1D5415FC}"/>
              </a:ext>
            </a:extLst>
          </p:cNvPr>
          <p:cNvSpPr>
            <a:spLocks noGrp="1"/>
          </p:cNvSpPr>
          <p:nvPr>
            <p:ph type="title"/>
          </p:nvPr>
        </p:nvSpPr>
        <p:spPr/>
        <p:txBody>
          <a:bodyPr/>
          <a:lstStyle/>
          <a:p>
            <a:r>
              <a:rPr lang="tr-TR" dirty="0"/>
              <a:t>İL VALİLİĞİ</a:t>
            </a:r>
          </a:p>
        </p:txBody>
      </p:sp>
      <p:sp>
        <p:nvSpPr>
          <p:cNvPr id="3" name="İçerik Yer Tutucusu 2">
            <a:extLst>
              <a:ext uri="{FF2B5EF4-FFF2-40B4-BE49-F238E27FC236}">
                <a16:creationId xmlns="" xmlns:a16="http://schemas.microsoft.com/office/drawing/2014/main" id="{8807E8E1-D073-944B-9E31-5AA785C06D36}"/>
              </a:ext>
            </a:extLst>
          </p:cNvPr>
          <p:cNvSpPr>
            <a:spLocks noGrp="1"/>
          </p:cNvSpPr>
          <p:nvPr>
            <p:ph idx="1"/>
          </p:nvPr>
        </p:nvSpPr>
        <p:spPr/>
        <p:txBody>
          <a:bodyPr/>
          <a:lstStyle/>
          <a:p>
            <a:r>
              <a:rPr lang="tr-TR" dirty="0"/>
              <a:t>İl idaresinin başı validir. Vali, ilde devleti ve bakanlıkları idari bakımdan temsil eder.</a:t>
            </a:r>
          </a:p>
          <a:p>
            <a:r>
              <a:rPr lang="tr-TR" dirty="0"/>
              <a:t>İldeki devlet daire ve kuruluşlarını ve yerinden yönetim organlarını denetleme yetkisine sahiptir.</a:t>
            </a:r>
          </a:p>
          <a:p>
            <a:r>
              <a:rPr lang="tr-TR" dirty="0"/>
              <a:t>Mahkemeler, askeri birlikler, üniversiteler valinin idari denetimi dışındadır.</a:t>
            </a:r>
          </a:p>
          <a:p>
            <a:r>
              <a:rPr lang="tr-TR" dirty="0"/>
              <a:t>Cumhurbaşkanına karşı sorumludur.</a:t>
            </a:r>
          </a:p>
        </p:txBody>
      </p:sp>
    </p:spTree>
    <p:extLst>
      <p:ext uri="{BB962C8B-B14F-4D97-AF65-F5344CB8AC3E}">
        <p14:creationId xmlns:p14="http://schemas.microsoft.com/office/powerpoint/2010/main" val="3087636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5954F312-16CD-E14D-A811-E52463F967D2}"/>
              </a:ext>
            </a:extLst>
          </p:cNvPr>
          <p:cNvSpPr>
            <a:spLocks noGrp="1"/>
          </p:cNvSpPr>
          <p:nvPr>
            <p:ph type="title"/>
          </p:nvPr>
        </p:nvSpPr>
        <p:spPr/>
        <p:txBody>
          <a:bodyPr/>
          <a:lstStyle/>
          <a:p>
            <a:r>
              <a:rPr lang="tr-TR" dirty="0"/>
              <a:t>Kaymakamlık</a:t>
            </a:r>
          </a:p>
        </p:txBody>
      </p:sp>
      <p:sp>
        <p:nvSpPr>
          <p:cNvPr id="3" name="İçerik Yer Tutucusu 2">
            <a:extLst>
              <a:ext uri="{FF2B5EF4-FFF2-40B4-BE49-F238E27FC236}">
                <a16:creationId xmlns="" xmlns:a16="http://schemas.microsoft.com/office/drawing/2014/main" id="{8BE208C6-1D6D-FB4E-8705-D300A28CE2E1}"/>
              </a:ext>
            </a:extLst>
          </p:cNvPr>
          <p:cNvSpPr>
            <a:spLocks noGrp="1"/>
          </p:cNvSpPr>
          <p:nvPr>
            <p:ph idx="1"/>
          </p:nvPr>
        </p:nvSpPr>
        <p:spPr/>
        <p:txBody>
          <a:bodyPr/>
          <a:lstStyle/>
          <a:p>
            <a:r>
              <a:rPr lang="tr-TR" dirty="0"/>
              <a:t>İlçelerdeki merkezi idare teşkilatı kaymakamın denetimindedir.</a:t>
            </a:r>
          </a:p>
          <a:p>
            <a:r>
              <a:rPr lang="tr-TR" dirty="0"/>
              <a:t>Valinin gözetim ve denetimi altında görev yapar.</a:t>
            </a:r>
          </a:p>
          <a:p>
            <a:r>
              <a:rPr lang="tr-TR" dirty="0"/>
              <a:t>Bakanlığın ilçelerdeki temsilcisidir.</a:t>
            </a:r>
          </a:p>
          <a:p>
            <a:r>
              <a:rPr lang="tr-TR" dirty="0"/>
              <a:t>Valiliğe karşı sorumludur.</a:t>
            </a:r>
          </a:p>
          <a:p>
            <a:pPr marL="0" indent="0">
              <a:buNone/>
            </a:pPr>
            <a:endParaRPr lang="tr-TR" dirty="0"/>
          </a:p>
        </p:txBody>
      </p:sp>
    </p:spTree>
    <p:extLst>
      <p:ext uri="{BB962C8B-B14F-4D97-AF65-F5344CB8AC3E}">
        <p14:creationId xmlns:p14="http://schemas.microsoft.com/office/powerpoint/2010/main" val="4061410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YERİNDEN YÖNETİM İLKESİ</a:t>
            </a:r>
            <a:endParaRPr lang="tr-TR" dirty="0"/>
          </a:p>
        </p:txBody>
      </p:sp>
      <p:sp>
        <p:nvSpPr>
          <p:cNvPr id="3" name="İçerik Yer Tutucusu 2"/>
          <p:cNvSpPr>
            <a:spLocks noGrp="1"/>
          </p:cNvSpPr>
          <p:nvPr>
            <p:ph idx="1"/>
          </p:nvPr>
        </p:nvSpPr>
        <p:spPr/>
        <p:txBody>
          <a:bodyPr/>
          <a:lstStyle/>
          <a:p>
            <a:r>
              <a:rPr lang="tr-TR" dirty="0" smtClean="0"/>
              <a:t>Yerinden yönetim, bazı kamu hizmetlerinin devlet dışındaki kamu tüzel kişileri tarafından yürütülmesi demektir. </a:t>
            </a:r>
          </a:p>
          <a:p>
            <a:r>
              <a:rPr lang="tr-TR" b="1" u="sng" dirty="0" smtClean="0"/>
              <a:t>Yararları:</a:t>
            </a:r>
            <a:r>
              <a:rPr lang="tr-TR" dirty="0" smtClean="0"/>
              <a:t> Demokratik ilkelere daha uygundur. Bürokrasiyi azaltır. Hizmetler ihtiyaçlara daha uygun biçimde yürütülür.</a:t>
            </a:r>
          </a:p>
          <a:p>
            <a:r>
              <a:rPr lang="tr-TR" b="1" u="sng" dirty="0" smtClean="0"/>
              <a:t>Zararları: </a:t>
            </a:r>
            <a:r>
              <a:rPr lang="tr-TR" dirty="0" smtClean="0"/>
              <a:t>Bölgeler arasında eşitsizlikler artabilir. Partizanca uygulamalara yol açabilir. Yeterli mali imkan yoksa hizmetlerin yürütülmesinde aksaklıklar olabilir.</a:t>
            </a:r>
            <a:endParaRPr lang="tr-TR" b="1" u="sng" dirty="0"/>
          </a:p>
        </p:txBody>
      </p:sp>
    </p:spTree>
    <p:extLst>
      <p:ext uri="{BB962C8B-B14F-4D97-AF65-F5344CB8AC3E}">
        <p14:creationId xmlns:p14="http://schemas.microsoft.com/office/powerpoint/2010/main" val="2042378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3A25D704-4869-F543-BD55-067A5769948C}"/>
              </a:ext>
            </a:extLst>
          </p:cNvPr>
          <p:cNvSpPr>
            <a:spLocks noGrp="1"/>
          </p:cNvSpPr>
          <p:nvPr>
            <p:ph type="title"/>
          </p:nvPr>
        </p:nvSpPr>
        <p:spPr/>
        <p:txBody>
          <a:bodyPr/>
          <a:lstStyle/>
          <a:p>
            <a:r>
              <a:rPr lang="tr-TR" dirty="0" smtClean="0"/>
              <a:t>YER YÖNÜNDEN YEREL </a:t>
            </a:r>
            <a:r>
              <a:rPr lang="tr-TR" dirty="0"/>
              <a:t>YÖNETİM TEŞKİLATI</a:t>
            </a:r>
          </a:p>
        </p:txBody>
      </p:sp>
      <p:sp>
        <p:nvSpPr>
          <p:cNvPr id="3" name="İçerik Yer Tutucusu 2">
            <a:extLst>
              <a:ext uri="{FF2B5EF4-FFF2-40B4-BE49-F238E27FC236}">
                <a16:creationId xmlns="" xmlns:a16="http://schemas.microsoft.com/office/drawing/2014/main" id="{085A5C1B-8322-F34B-9955-84A00F9136AC}"/>
              </a:ext>
            </a:extLst>
          </p:cNvPr>
          <p:cNvSpPr>
            <a:spLocks noGrp="1"/>
          </p:cNvSpPr>
          <p:nvPr>
            <p:ph idx="1"/>
          </p:nvPr>
        </p:nvSpPr>
        <p:spPr/>
        <p:txBody>
          <a:bodyPr>
            <a:normAutofit fontScale="92500" lnSpcReduction="10000"/>
          </a:bodyPr>
          <a:lstStyle/>
          <a:p>
            <a:r>
              <a:rPr lang="tr-TR" dirty="0"/>
              <a:t>Yerel yönetimler, merkezi idarenin dışında halka yerel ve ortak nitelikteki kamu hizmetlerini veren; özerk, kamu tüzel kişiliğine sahip yerinden yönetim kuruluşlarıdır.</a:t>
            </a:r>
          </a:p>
          <a:p>
            <a:r>
              <a:rPr lang="tr-TR" dirty="0"/>
              <a:t>Yerel yönetimler halkın seçimle mahalli yönetime katılmasına imkan verir.</a:t>
            </a:r>
          </a:p>
          <a:p>
            <a:r>
              <a:rPr lang="tr-TR" dirty="0"/>
              <a:t> Merkezi idarenin aldığı kararların dışında halkın kendi yerel sorunları ile ilgili hizmetleri yerine getirmek için kararları kendilerinin almasına ve uygulamasına imkan veren yönetim şeklidir.</a:t>
            </a:r>
          </a:p>
          <a:p>
            <a:r>
              <a:rPr lang="tr-TR" dirty="0"/>
              <a:t>Yerel yönetimler coğrafi ve idari bakımdan ayrılmış bölgelerin özellikle yerleşim birimlerinin özel sorunları ile ilgili kamu hizmetlerini yerine getirmekle yükümü iken, merkezi idareler ülkenin bütünü ile ilgili kamu hizmetlerini yüklenmiştir.</a:t>
            </a:r>
          </a:p>
          <a:p>
            <a:r>
              <a:rPr lang="tr-TR" dirty="0"/>
              <a:t>Tüzel kişiliğe sahip mahalli idareler İl Özel İdareleri, Belediyeler ve köylerdir.</a:t>
            </a:r>
          </a:p>
          <a:p>
            <a:pPr marL="0" indent="0">
              <a:buNone/>
            </a:pPr>
            <a:endParaRPr lang="tr-TR" dirty="0"/>
          </a:p>
        </p:txBody>
      </p:sp>
    </p:spTree>
    <p:extLst>
      <p:ext uri="{BB962C8B-B14F-4D97-AF65-F5344CB8AC3E}">
        <p14:creationId xmlns:p14="http://schemas.microsoft.com/office/powerpoint/2010/main" val="1841940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1C6ABD85-53B7-8245-891A-A6ACA7A32C51}"/>
              </a:ext>
            </a:extLst>
          </p:cNvPr>
          <p:cNvSpPr>
            <a:spLocks noGrp="1"/>
          </p:cNvSpPr>
          <p:nvPr>
            <p:ph type="title"/>
          </p:nvPr>
        </p:nvSpPr>
        <p:spPr/>
        <p:txBody>
          <a:bodyPr/>
          <a:lstStyle/>
          <a:p>
            <a:r>
              <a:rPr lang="tr-TR" dirty="0"/>
              <a:t>İl Özel İdaresi</a:t>
            </a:r>
          </a:p>
        </p:txBody>
      </p:sp>
      <p:sp>
        <p:nvSpPr>
          <p:cNvPr id="3" name="İçerik Yer Tutucusu 2">
            <a:extLst>
              <a:ext uri="{FF2B5EF4-FFF2-40B4-BE49-F238E27FC236}">
                <a16:creationId xmlns="" xmlns:a16="http://schemas.microsoft.com/office/drawing/2014/main" id="{EAFFE59A-49A3-8E45-9380-ACC49556BDB9}"/>
              </a:ext>
            </a:extLst>
          </p:cNvPr>
          <p:cNvSpPr>
            <a:spLocks noGrp="1"/>
          </p:cNvSpPr>
          <p:nvPr>
            <p:ph idx="1"/>
          </p:nvPr>
        </p:nvSpPr>
        <p:spPr/>
        <p:txBody>
          <a:bodyPr/>
          <a:lstStyle/>
          <a:p>
            <a:r>
              <a:rPr lang="tr-TR" dirty="0"/>
              <a:t>İl merkezlerinde kurulmuş coğrafi ve idari bölge olarak ilin sınırları içindeki kırsal alanlar dahil ilin bütün özel sorunları ile ilgili hizmetleri yerine getiren özerk kamu tüzel kişiliğine sahip kuruluşlardır.</a:t>
            </a:r>
          </a:p>
          <a:p>
            <a:r>
              <a:rPr lang="tr-TR" dirty="0"/>
              <a:t>İl sınırları içinde ve belediye sınırları dışında yapmakla yetkili olduğu görevleri vardır.</a:t>
            </a:r>
          </a:p>
          <a:p>
            <a:r>
              <a:rPr lang="tr-TR" dirty="0"/>
              <a:t>Üç organı vardır; vali (yönetim organı), il genel meclisi(karar organı), il daimi encümenidir(bütçe hesap organı)</a:t>
            </a:r>
          </a:p>
          <a:p>
            <a:endParaRPr lang="tr-TR" dirty="0"/>
          </a:p>
        </p:txBody>
      </p:sp>
    </p:spTree>
    <p:extLst>
      <p:ext uri="{BB962C8B-B14F-4D97-AF65-F5344CB8AC3E}">
        <p14:creationId xmlns:p14="http://schemas.microsoft.com/office/powerpoint/2010/main" val="1514934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34D59BE6-3B61-BC42-97C0-6E39FA369AFB}"/>
              </a:ext>
            </a:extLst>
          </p:cNvPr>
          <p:cNvSpPr>
            <a:spLocks noGrp="1"/>
          </p:cNvSpPr>
          <p:nvPr>
            <p:ph type="title"/>
          </p:nvPr>
        </p:nvSpPr>
        <p:spPr/>
        <p:txBody>
          <a:bodyPr/>
          <a:lstStyle/>
          <a:p>
            <a:r>
              <a:rPr lang="tr-TR" dirty="0"/>
              <a:t>BELEDİYE YÖNETİMİ</a:t>
            </a:r>
          </a:p>
        </p:txBody>
      </p:sp>
      <p:sp>
        <p:nvSpPr>
          <p:cNvPr id="3" name="İçerik Yer Tutucusu 2">
            <a:extLst>
              <a:ext uri="{FF2B5EF4-FFF2-40B4-BE49-F238E27FC236}">
                <a16:creationId xmlns="" xmlns:a16="http://schemas.microsoft.com/office/drawing/2014/main" id="{3CCC5B77-88F0-1243-905C-690EAF508E0E}"/>
              </a:ext>
            </a:extLst>
          </p:cNvPr>
          <p:cNvSpPr>
            <a:spLocks noGrp="1"/>
          </p:cNvSpPr>
          <p:nvPr>
            <p:ph idx="1"/>
          </p:nvPr>
        </p:nvSpPr>
        <p:spPr/>
        <p:txBody>
          <a:bodyPr/>
          <a:lstStyle/>
          <a:p>
            <a:pPr>
              <a:buFont typeface="Wingdings" pitchFamily="2" charset="2"/>
              <a:buChar char="Ø"/>
            </a:pPr>
            <a:r>
              <a:rPr lang="tr-TR" dirty="0"/>
              <a:t>Belediye yerleşim birimlerinin ve buralarda oturanların ortak sorunları ile ilgili kamu hizmetlerini yerine getiren tüzel kişiliğe sahip kuruluşlardır.</a:t>
            </a:r>
          </a:p>
          <a:p>
            <a:pPr>
              <a:buFont typeface="Wingdings" pitchFamily="2" charset="2"/>
              <a:buChar char="Ø"/>
            </a:pPr>
            <a:r>
              <a:rPr lang="tr-TR" dirty="0"/>
              <a:t>Belediyeler; büyükşehir belediyesi ve belediye şeklinde teşkilatlanmaktadır. </a:t>
            </a:r>
          </a:p>
        </p:txBody>
      </p:sp>
    </p:spTree>
    <p:extLst>
      <p:ext uri="{BB962C8B-B14F-4D97-AF65-F5344CB8AC3E}">
        <p14:creationId xmlns:p14="http://schemas.microsoft.com/office/powerpoint/2010/main" val="3618591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388CED7F-2F7E-8449-92F3-A4687BB38BAC}"/>
              </a:ext>
            </a:extLst>
          </p:cNvPr>
          <p:cNvSpPr>
            <a:spLocks noGrp="1"/>
          </p:cNvSpPr>
          <p:nvPr>
            <p:ph type="title"/>
          </p:nvPr>
        </p:nvSpPr>
        <p:spPr/>
        <p:txBody>
          <a:bodyPr/>
          <a:lstStyle/>
          <a:p>
            <a:r>
              <a:rPr lang="tr-TR" dirty="0"/>
              <a:t>Büyükşehir Belediyesi</a:t>
            </a:r>
          </a:p>
        </p:txBody>
      </p:sp>
      <p:sp>
        <p:nvSpPr>
          <p:cNvPr id="3" name="İçerik Yer Tutucusu 2">
            <a:extLst>
              <a:ext uri="{FF2B5EF4-FFF2-40B4-BE49-F238E27FC236}">
                <a16:creationId xmlns="" xmlns:a16="http://schemas.microsoft.com/office/drawing/2014/main" id="{932B2383-DACF-254B-B4D9-C3ED408FB1C2}"/>
              </a:ext>
            </a:extLst>
          </p:cNvPr>
          <p:cNvSpPr>
            <a:spLocks noGrp="1"/>
          </p:cNvSpPr>
          <p:nvPr>
            <p:ph idx="1"/>
          </p:nvPr>
        </p:nvSpPr>
        <p:spPr/>
        <p:txBody>
          <a:bodyPr/>
          <a:lstStyle/>
          <a:p>
            <a:r>
              <a:rPr lang="tr-TR" dirty="0"/>
              <a:t>Büyükşehir belediyesi yerleşim birimlerindeki nüfusu  750.000’den fazla olan il merkezlerinde kurulmaktadır. </a:t>
            </a:r>
          </a:p>
          <a:p>
            <a:r>
              <a:rPr lang="tr-TR" dirty="0"/>
              <a:t>Sınırları içinde ilçe belediyeleri kapsayan, bu belediyeler arasında koordinasyonu sağlayan ; kanunlarla verilen görev ve sorumlulukları yerine getiren, karar organı seçmenler tarafından seçilerek oluşturulan kamu tüzel kişiliğine sahip kuruluştur. </a:t>
            </a:r>
          </a:p>
        </p:txBody>
      </p:sp>
    </p:spTree>
    <p:extLst>
      <p:ext uri="{BB962C8B-B14F-4D97-AF65-F5344CB8AC3E}">
        <p14:creationId xmlns:p14="http://schemas.microsoft.com/office/powerpoint/2010/main" val="1245367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İDARE HUKUKU</a:t>
            </a:r>
          </a:p>
        </p:txBody>
      </p:sp>
      <p:sp>
        <p:nvSpPr>
          <p:cNvPr id="3" name="İçerik Yer Tutucusu 2"/>
          <p:cNvSpPr>
            <a:spLocks noGrp="1"/>
          </p:cNvSpPr>
          <p:nvPr>
            <p:ph idx="1"/>
          </p:nvPr>
        </p:nvSpPr>
        <p:spPr/>
        <p:txBody>
          <a:bodyPr/>
          <a:lstStyle/>
          <a:p>
            <a:endParaRPr lang="tr-TR" dirty="0"/>
          </a:p>
          <a:p>
            <a:r>
              <a:rPr lang="tr-TR" dirty="0"/>
              <a:t>Devletin yürütme organı içinde yer alan kamu hizmetlerinin görülmesi ile ilgili teşkilatını ve işleyişini, şahısların teşkilat ile ilgili olan ilişkilerini ve kamu hizmetlerinin görülmesine dair usul ve esasları düzenleyen hukuk kurallarıdır.</a:t>
            </a:r>
          </a:p>
          <a:p>
            <a:r>
              <a:rPr lang="tr-TR" dirty="0"/>
              <a:t>İdare genellikle kamu yönetimi alanında kullanılır. Devletin o ülkedeki kişilere verdiği hizmete «Kamu Hizmeti», devletin kamu hizmetlerini görmekle görevli birimine «İdari Teşkilat» , idari teşkilatın gerçekleştirdiği  kamu hizmeti </a:t>
            </a:r>
            <a:r>
              <a:rPr lang="tr-TR" dirty="0" smtClean="0"/>
              <a:t>faaliyetine </a:t>
            </a:r>
            <a:r>
              <a:rPr lang="tr-TR" dirty="0"/>
              <a:t>«idari faaliyet»  ve bu hizmetleri yerine getiren kişilere «kamu görevlileri» denilmektedir.</a:t>
            </a:r>
          </a:p>
        </p:txBody>
      </p:sp>
    </p:spTree>
    <p:extLst>
      <p:ext uri="{BB962C8B-B14F-4D97-AF65-F5344CB8AC3E}">
        <p14:creationId xmlns:p14="http://schemas.microsoft.com/office/powerpoint/2010/main" val="6188662"/>
      </p:ext>
    </p:extLst>
  </p:cSld>
  <p:clrMapOvr>
    <a:masterClrMapping/>
  </p:clrMapOvr>
  <p:transition spd="slow">
    <p:cov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03D7E5BC-3FA5-3243-A2D3-E3C8FC484D12}"/>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 xmlns:a16="http://schemas.microsoft.com/office/drawing/2014/main" id="{389DE739-A7A2-FB48-BD2A-1412BD8479EE}"/>
              </a:ext>
            </a:extLst>
          </p:cNvPr>
          <p:cNvSpPr>
            <a:spLocks noGrp="1"/>
          </p:cNvSpPr>
          <p:nvPr>
            <p:ph idx="1"/>
          </p:nvPr>
        </p:nvSpPr>
        <p:spPr/>
        <p:txBody>
          <a:bodyPr/>
          <a:lstStyle/>
          <a:p>
            <a:r>
              <a:rPr lang="tr-TR" dirty="0"/>
              <a:t>6360 sayılı yasa ile bazı büyükşehir belediyelerinin sınırları il mülki sınırları olmuştur.</a:t>
            </a:r>
          </a:p>
          <a:p>
            <a:r>
              <a:rPr lang="tr-TR" dirty="0"/>
              <a:t>İl mülki sınırları olarak belirlenmiş olan bu illerdeki Büyükşehir belediye sınırları genişletilmiş olup, bu  illere bağlı ilçelerin mülki sınırları içerisinde yer alan köy ve belde belediyelerinin tüzel kişiliği kaldırılmış, köyler mahalle olarak , belediyeler ise belde ismiyle tek mahalle olarak bağlı bulundukları ilçenin belediyesine katılmıştır. </a:t>
            </a:r>
          </a:p>
          <a:p>
            <a:r>
              <a:rPr lang="tr-TR" dirty="0"/>
              <a:t>Bu illerdeki il özel idarelerinin tüzel kişiliği ile bu illerin bucakları ve bucak teşkilatları </a:t>
            </a:r>
            <a:r>
              <a:rPr lang="tr-TR"/>
              <a:t>da kaldırılmıştır. </a:t>
            </a:r>
          </a:p>
        </p:txBody>
      </p:sp>
    </p:spTree>
    <p:extLst>
      <p:ext uri="{BB962C8B-B14F-4D97-AF65-F5344CB8AC3E}">
        <p14:creationId xmlns:p14="http://schemas.microsoft.com/office/powerpoint/2010/main" val="117007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B8D44D01-A05F-6A41-92B0-7C2784D26F6D}"/>
              </a:ext>
            </a:extLst>
          </p:cNvPr>
          <p:cNvSpPr>
            <a:spLocks noGrp="1"/>
          </p:cNvSpPr>
          <p:nvPr>
            <p:ph type="title"/>
          </p:nvPr>
        </p:nvSpPr>
        <p:spPr/>
        <p:txBody>
          <a:bodyPr/>
          <a:lstStyle/>
          <a:p>
            <a:r>
              <a:rPr lang="tr-TR" dirty="0"/>
              <a:t>Büyükşehir Belediyesinin Başlıca Görevleri</a:t>
            </a:r>
          </a:p>
        </p:txBody>
      </p:sp>
      <p:sp>
        <p:nvSpPr>
          <p:cNvPr id="3" name="İçerik Yer Tutucusu 2">
            <a:extLst>
              <a:ext uri="{FF2B5EF4-FFF2-40B4-BE49-F238E27FC236}">
                <a16:creationId xmlns="" xmlns:a16="http://schemas.microsoft.com/office/drawing/2014/main" id="{5B7E48E1-1704-C74C-ABB1-266A3E8C7FB0}"/>
              </a:ext>
            </a:extLst>
          </p:cNvPr>
          <p:cNvSpPr>
            <a:spLocks noGrp="1"/>
          </p:cNvSpPr>
          <p:nvPr>
            <p:ph idx="1"/>
          </p:nvPr>
        </p:nvSpPr>
        <p:spPr/>
        <p:txBody>
          <a:bodyPr>
            <a:normAutofit fontScale="92500" lnSpcReduction="20000"/>
          </a:bodyPr>
          <a:lstStyle/>
          <a:p>
            <a:r>
              <a:rPr lang="tr-TR" dirty="0" err="1"/>
              <a:t>Bbnin</a:t>
            </a:r>
            <a:r>
              <a:rPr lang="tr-TR" dirty="0"/>
              <a:t> yıllık hedefini, yatırım programlarını ve buna ilişkin bütçeyi hazırlamak</a:t>
            </a:r>
          </a:p>
          <a:p>
            <a:r>
              <a:rPr lang="tr-TR" dirty="0"/>
              <a:t>İmar planı hazırlamak</a:t>
            </a:r>
          </a:p>
          <a:p>
            <a:r>
              <a:rPr lang="tr-TR" dirty="0" err="1"/>
              <a:t>Bbnin</a:t>
            </a:r>
            <a:r>
              <a:rPr lang="tr-TR" dirty="0"/>
              <a:t> sorumluluğu olan alanlarda işletilecek yerler için ruhsat vermek, denetlemek</a:t>
            </a:r>
          </a:p>
          <a:p>
            <a:r>
              <a:rPr lang="tr-TR" dirty="0"/>
              <a:t>Ulaşım planı hazırlamak uygulamak, toplu taşıma hizmetlerini planlamak, trafik düzenlemesinin gerektirdiği bütün işleri yürütmek</a:t>
            </a:r>
          </a:p>
          <a:p>
            <a:r>
              <a:rPr lang="tr-TR" dirty="0"/>
              <a:t>Anayol, meydan, cadde yaptırmak, bakım onarım işlerini yapmak</a:t>
            </a:r>
          </a:p>
          <a:p>
            <a:r>
              <a:rPr lang="tr-TR" dirty="0"/>
              <a:t>Çevrenin, tarım alanlarının su havzalarının korunmasını sağlamak</a:t>
            </a:r>
          </a:p>
          <a:p>
            <a:r>
              <a:rPr lang="tr-TR" dirty="0"/>
              <a:t>Gıda denetimini yapmak</a:t>
            </a:r>
          </a:p>
          <a:p>
            <a:r>
              <a:rPr lang="tr-TR" dirty="0"/>
              <a:t>Zabıta hizmetlerini yerine getirmek</a:t>
            </a:r>
          </a:p>
          <a:p>
            <a:r>
              <a:rPr lang="tr-TR" dirty="0"/>
              <a:t>Su, kanalizasyon hizmetlerini yürütmek…</a:t>
            </a:r>
          </a:p>
        </p:txBody>
      </p:sp>
    </p:spTree>
    <p:extLst>
      <p:ext uri="{BB962C8B-B14F-4D97-AF65-F5344CB8AC3E}">
        <p14:creationId xmlns:p14="http://schemas.microsoft.com/office/powerpoint/2010/main" val="41116526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BA2B6119-7418-884B-85D5-07A685D3F3D4}"/>
              </a:ext>
            </a:extLst>
          </p:cNvPr>
          <p:cNvSpPr>
            <a:spLocks noGrp="1"/>
          </p:cNvSpPr>
          <p:nvPr>
            <p:ph type="title"/>
          </p:nvPr>
        </p:nvSpPr>
        <p:spPr/>
        <p:txBody>
          <a:bodyPr/>
          <a:lstStyle/>
          <a:p>
            <a:r>
              <a:rPr lang="tr-TR" dirty="0"/>
              <a:t>İlçe Belediyelerinin Görev ve Yetkileri</a:t>
            </a:r>
          </a:p>
        </p:txBody>
      </p:sp>
      <p:sp>
        <p:nvSpPr>
          <p:cNvPr id="3" name="İçerik Yer Tutucusu 2">
            <a:extLst>
              <a:ext uri="{FF2B5EF4-FFF2-40B4-BE49-F238E27FC236}">
                <a16:creationId xmlns="" xmlns:a16="http://schemas.microsoft.com/office/drawing/2014/main" id="{28B3CF14-EAE7-664C-98EE-39FFFB9E8120}"/>
              </a:ext>
            </a:extLst>
          </p:cNvPr>
          <p:cNvSpPr>
            <a:spLocks noGrp="1"/>
          </p:cNvSpPr>
          <p:nvPr>
            <p:ph idx="1"/>
          </p:nvPr>
        </p:nvSpPr>
        <p:spPr/>
        <p:txBody>
          <a:bodyPr/>
          <a:lstStyle/>
          <a:p>
            <a:r>
              <a:rPr lang="tr-TR" dirty="0" err="1"/>
              <a:t>Bbye</a:t>
            </a:r>
            <a:r>
              <a:rPr lang="tr-TR" dirty="0"/>
              <a:t> ait olan görevler dışındaki görevleri yerine getirmek </a:t>
            </a:r>
          </a:p>
          <a:p>
            <a:r>
              <a:rPr lang="tr-TR" dirty="0"/>
              <a:t>Katı atıkları toplamak, aktarma istasyonuna taşımak</a:t>
            </a:r>
          </a:p>
          <a:p>
            <a:r>
              <a:rPr lang="tr-TR" dirty="0"/>
              <a:t>Defin ile ilgili hizmetleri yürütmek</a:t>
            </a:r>
          </a:p>
          <a:p>
            <a:r>
              <a:rPr lang="tr-TR" dirty="0"/>
              <a:t>Otopark, dinlenme yeri, park yapmak</a:t>
            </a:r>
          </a:p>
          <a:p>
            <a:r>
              <a:rPr lang="tr-TR" dirty="0"/>
              <a:t>Can ve mal güvenliği açısından tehlike oluşturan binaları tahliye etmek</a:t>
            </a:r>
          </a:p>
          <a:p>
            <a:endParaRPr lang="tr-TR" dirty="0"/>
          </a:p>
        </p:txBody>
      </p:sp>
    </p:spTree>
    <p:extLst>
      <p:ext uri="{BB962C8B-B14F-4D97-AF65-F5344CB8AC3E}">
        <p14:creationId xmlns:p14="http://schemas.microsoft.com/office/powerpoint/2010/main" val="30825215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8B93F23A-CDF6-2E43-B34A-E3661248244D}"/>
              </a:ext>
            </a:extLst>
          </p:cNvPr>
          <p:cNvSpPr>
            <a:spLocks noGrp="1"/>
          </p:cNvSpPr>
          <p:nvPr>
            <p:ph type="title"/>
          </p:nvPr>
        </p:nvSpPr>
        <p:spPr/>
        <p:txBody>
          <a:bodyPr/>
          <a:lstStyle/>
          <a:p>
            <a:r>
              <a:rPr lang="tr-TR" dirty="0"/>
              <a:t>Büyükşehir ile İlçe Belediyelerinin Görev Yetki ve Sorumluluk Ayrımı</a:t>
            </a:r>
          </a:p>
        </p:txBody>
      </p:sp>
      <p:sp>
        <p:nvSpPr>
          <p:cNvPr id="3" name="İçerik Yer Tutucusu 2">
            <a:extLst>
              <a:ext uri="{FF2B5EF4-FFF2-40B4-BE49-F238E27FC236}">
                <a16:creationId xmlns="" xmlns:a16="http://schemas.microsoft.com/office/drawing/2014/main" id="{DA79A24C-1434-F242-82D3-18D0E203AB65}"/>
              </a:ext>
            </a:extLst>
          </p:cNvPr>
          <p:cNvSpPr>
            <a:spLocks noGrp="1"/>
          </p:cNvSpPr>
          <p:nvPr>
            <p:ph idx="1"/>
          </p:nvPr>
        </p:nvSpPr>
        <p:spPr/>
        <p:txBody>
          <a:bodyPr/>
          <a:lstStyle/>
          <a:p>
            <a:r>
              <a:rPr lang="tr-TR" dirty="0"/>
              <a:t>İmar planları, kanalizasyon, su, toplu taşımacılık, çevre sağlığı, merkezi ısıtma, itfaiye, yolcu ve yük terminalleri, anayol ve caddelerin yapımı gibi ortak kent hizmetlerinin tamamı </a:t>
            </a:r>
            <a:r>
              <a:rPr lang="tr-TR" dirty="0" err="1"/>
              <a:t>Bbnin</a:t>
            </a:r>
            <a:r>
              <a:rPr lang="tr-TR" dirty="0"/>
              <a:t> sorumluluğu alanındadır.</a:t>
            </a:r>
          </a:p>
          <a:p>
            <a:r>
              <a:rPr lang="tr-TR" dirty="0"/>
              <a:t>İnşaatlara ruhsat verme, tali yolları yapma, sokak temizliği ve yeşil alan ve spor tesisleri meydana getirme gibi klasik nitelikteki belediye hizmetleri ilçe belediyelerinin yetki ve sorumluluk alanına bırakılmıştır.</a:t>
            </a:r>
          </a:p>
          <a:p>
            <a:pPr marL="0" indent="0">
              <a:buNone/>
            </a:pPr>
            <a:endParaRPr lang="tr-TR" dirty="0"/>
          </a:p>
        </p:txBody>
      </p:sp>
    </p:spTree>
    <p:extLst>
      <p:ext uri="{BB962C8B-B14F-4D97-AF65-F5344CB8AC3E}">
        <p14:creationId xmlns:p14="http://schemas.microsoft.com/office/powerpoint/2010/main" val="40837732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366185AC-D16C-4240-8A5E-DDD5EBC14D67}"/>
              </a:ext>
            </a:extLst>
          </p:cNvPr>
          <p:cNvSpPr>
            <a:spLocks noGrp="1"/>
          </p:cNvSpPr>
          <p:nvPr>
            <p:ph type="title"/>
          </p:nvPr>
        </p:nvSpPr>
        <p:spPr/>
        <p:txBody>
          <a:bodyPr/>
          <a:lstStyle/>
          <a:p>
            <a:r>
              <a:rPr lang="tr-TR" dirty="0"/>
              <a:t>Büyükşehir Belediyesinin Organları</a:t>
            </a:r>
          </a:p>
        </p:txBody>
      </p:sp>
      <p:sp>
        <p:nvSpPr>
          <p:cNvPr id="3" name="İçerik Yer Tutucusu 2">
            <a:extLst>
              <a:ext uri="{FF2B5EF4-FFF2-40B4-BE49-F238E27FC236}">
                <a16:creationId xmlns="" xmlns:a16="http://schemas.microsoft.com/office/drawing/2014/main" id="{811C7D65-572B-E24E-857C-7A03D35FA80E}"/>
              </a:ext>
            </a:extLst>
          </p:cNvPr>
          <p:cNvSpPr>
            <a:spLocks noGrp="1"/>
          </p:cNvSpPr>
          <p:nvPr>
            <p:ph idx="1"/>
          </p:nvPr>
        </p:nvSpPr>
        <p:spPr/>
        <p:txBody>
          <a:bodyPr/>
          <a:lstStyle/>
          <a:p>
            <a:r>
              <a:rPr lang="tr-TR" dirty="0"/>
              <a:t>Büyükşehir Belediye meclisi: karar organıdır. İlçe belediye başkanları doğal üyeleridir.</a:t>
            </a:r>
          </a:p>
          <a:p>
            <a:r>
              <a:rPr lang="tr-TR" dirty="0"/>
              <a:t>Büyükşehir Belediye Encümeni: yıllık çalışma planını inceleme, bütçeyi denetleme gibi görevleri vardır. 5 üyeden oluşur.</a:t>
            </a:r>
          </a:p>
          <a:p>
            <a:r>
              <a:rPr lang="tr-TR" dirty="0"/>
              <a:t>Büyükşehir Belediye Başkanı: BB sınırları içindeki seçmenler tarafından çoğunluk usulüne göre 5 yıl süre için seçilir.</a:t>
            </a:r>
          </a:p>
          <a:p>
            <a:endParaRPr lang="tr-TR" dirty="0"/>
          </a:p>
        </p:txBody>
      </p:sp>
    </p:spTree>
    <p:extLst>
      <p:ext uri="{BB962C8B-B14F-4D97-AF65-F5344CB8AC3E}">
        <p14:creationId xmlns:p14="http://schemas.microsoft.com/office/powerpoint/2010/main" val="15487644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22D149EC-A82B-AF45-B8DE-00F49BC16D52}"/>
              </a:ext>
            </a:extLst>
          </p:cNvPr>
          <p:cNvSpPr>
            <a:spLocks noGrp="1"/>
          </p:cNvSpPr>
          <p:nvPr>
            <p:ph type="title"/>
          </p:nvPr>
        </p:nvSpPr>
        <p:spPr/>
        <p:txBody>
          <a:bodyPr/>
          <a:lstStyle/>
          <a:p>
            <a:r>
              <a:rPr lang="tr-TR" dirty="0"/>
              <a:t>Köy Yönetimi</a:t>
            </a:r>
          </a:p>
        </p:txBody>
      </p:sp>
      <p:sp>
        <p:nvSpPr>
          <p:cNvPr id="3" name="İçerik Yer Tutucusu 2">
            <a:extLst>
              <a:ext uri="{FF2B5EF4-FFF2-40B4-BE49-F238E27FC236}">
                <a16:creationId xmlns="" xmlns:a16="http://schemas.microsoft.com/office/drawing/2014/main" id="{7D66E66D-55E5-4843-82B0-76027C519814}"/>
              </a:ext>
            </a:extLst>
          </p:cNvPr>
          <p:cNvSpPr>
            <a:spLocks noGrp="1"/>
          </p:cNvSpPr>
          <p:nvPr>
            <p:ph idx="1"/>
          </p:nvPr>
        </p:nvSpPr>
        <p:spPr/>
        <p:txBody>
          <a:bodyPr/>
          <a:lstStyle/>
          <a:p>
            <a:r>
              <a:rPr lang="tr-TR" dirty="0"/>
              <a:t>Köy iki binden az ve yüz elliden fazla nüfuslu olan orta mallarıyla, konut ve tarım işletmeleri, taşınır ve taşınmaz malları bulunan tüzel kişiliğe sahip bir kuruluştur.</a:t>
            </a:r>
          </a:p>
          <a:p>
            <a:r>
              <a:rPr lang="tr-TR" dirty="0"/>
              <a:t>Köy muhtarı devletin köydeki temsilcisidir.</a:t>
            </a:r>
          </a:p>
        </p:txBody>
      </p:sp>
    </p:spTree>
    <p:extLst>
      <p:ext uri="{BB962C8B-B14F-4D97-AF65-F5344CB8AC3E}">
        <p14:creationId xmlns:p14="http://schemas.microsoft.com/office/powerpoint/2010/main" val="990601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D1FEC3FC-CAD4-4D44-8DA3-1AC3AEAB8BA5}"/>
              </a:ext>
            </a:extLst>
          </p:cNvPr>
          <p:cNvSpPr>
            <a:spLocks noGrp="1"/>
          </p:cNvSpPr>
          <p:nvPr>
            <p:ph type="title"/>
          </p:nvPr>
        </p:nvSpPr>
        <p:spPr/>
        <p:txBody>
          <a:bodyPr/>
          <a:lstStyle/>
          <a:p>
            <a:r>
              <a:rPr lang="tr-TR" dirty="0"/>
              <a:t>Mahalle Yönetimi</a:t>
            </a:r>
          </a:p>
        </p:txBody>
      </p:sp>
      <p:sp>
        <p:nvSpPr>
          <p:cNvPr id="3" name="İçerik Yer Tutucusu 2">
            <a:extLst>
              <a:ext uri="{FF2B5EF4-FFF2-40B4-BE49-F238E27FC236}">
                <a16:creationId xmlns="" xmlns:a16="http://schemas.microsoft.com/office/drawing/2014/main" id="{651547CA-359B-2A40-822D-646AB81CA875}"/>
              </a:ext>
            </a:extLst>
          </p:cNvPr>
          <p:cNvSpPr>
            <a:spLocks noGrp="1"/>
          </p:cNvSpPr>
          <p:nvPr>
            <p:ph idx="1"/>
          </p:nvPr>
        </p:nvSpPr>
        <p:spPr/>
        <p:txBody>
          <a:bodyPr/>
          <a:lstStyle/>
          <a:p>
            <a:r>
              <a:rPr lang="tr-TR" dirty="0"/>
              <a:t>Mahalli idare kuruluşuna benzemekle birlikte kamu tüzel kişiliğine sahip olmayan mahalle muhtarlıkları da bir yerel kamu kuruluşu niteliğindedir.</a:t>
            </a:r>
          </a:p>
          <a:p>
            <a:r>
              <a:rPr lang="tr-TR" dirty="0"/>
              <a:t>Nüfus bildirimi belgesi vermek, askerlik sevk işlemlerine yardımcı olmak, mahallede güvenlik ve sağlık ile ilgili bilgileri ilgililere bildirmek </a:t>
            </a:r>
            <a:r>
              <a:rPr lang="tr-TR" dirty="0" smtClean="0"/>
              <a:t>gibi görevleri </a:t>
            </a:r>
            <a:r>
              <a:rPr lang="tr-TR" dirty="0"/>
              <a:t>vardır. </a:t>
            </a:r>
          </a:p>
        </p:txBody>
      </p:sp>
    </p:spTree>
    <p:extLst>
      <p:ext uri="{BB962C8B-B14F-4D97-AF65-F5344CB8AC3E}">
        <p14:creationId xmlns:p14="http://schemas.microsoft.com/office/powerpoint/2010/main" val="5287178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E2AECEEE-43C2-4B45-8274-99DE7D996846}"/>
              </a:ext>
            </a:extLst>
          </p:cNvPr>
          <p:cNvSpPr>
            <a:spLocks noGrp="1"/>
          </p:cNvSpPr>
          <p:nvPr>
            <p:ph type="title"/>
          </p:nvPr>
        </p:nvSpPr>
        <p:spPr/>
        <p:txBody>
          <a:bodyPr/>
          <a:lstStyle/>
          <a:p>
            <a:r>
              <a:rPr lang="tr-TR"/>
              <a:t>Hizmet </a:t>
            </a:r>
            <a:r>
              <a:rPr lang="tr-TR" smtClean="0"/>
              <a:t> Yönünden Yerinden </a:t>
            </a:r>
            <a:r>
              <a:rPr lang="tr-TR" dirty="0"/>
              <a:t>Yönetim Kuruluşları</a:t>
            </a:r>
          </a:p>
        </p:txBody>
      </p:sp>
      <p:sp>
        <p:nvSpPr>
          <p:cNvPr id="3" name="İçerik Yer Tutucusu 2">
            <a:extLst>
              <a:ext uri="{FF2B5EF4-FFF2-40B4-BE49-F238E27FC236}">
                <a16:creationId xmlns="" xmlns:a16="http://schemas.microsoft.com/office/drawing/2014/main" id="{5BB8F42F-896B-E948-98D4-213B65A9CF07}"/>
              </a:ext>
            </a:extLst>
          </p:cNvPr>
          <p:cNvSpPr>
            <a:spLocks noGrp="1"/>
          </p:cNvSpPr>
          <p:nvPr>
            <p:ph idx="1"/>
          </p:nvPr>
        </p:nvSpPr>
        <p:spPr/>
        <p:txBody>
          <a:bodyPr/>
          <a:lstStyle/>
          <a:p>
            <a:r>
              <a:rPr lang="tr-TR" dirty="0"/>
              <a:t>Hizmet yerinden yönetilen kuruluşlardır.</a:t>
            </a:r>
          </a:p>
          <a:p>
            <a:r>
              <a:rPr lang="tr-TR" dirty="0"/>
              <a:t>Belli bir hizmet alanı ile uğraşırlar</a:t>
            </a:r>
          </a:p>
          <a:p>
            <a:r>
              <a:rPr lang="tr-TR" dirty="0"/>
              <a:t>Yürütülen kamu hizmetleri belli bir uzmanlık </a:t>
            </a:r>
            <a:r>
              <a:rPr lang="tr-TR" dirty="0" smtClean="0"/>
              <a:t>isteyen </a:t>
            </a:r>
            <a:r>
              <a:rPr lang="tr-TR" dirty="0"/>
              <a:t>hizmetlerdir.</a:t>
            </a:r>
          </a:p>
          <a:p>
            <a:r>
              <a:rPr lang="tr-TR" dirty="0"/>
              <a:t>Üniversiteler, TRT, kamu iktisadi teşebbüsleri(THY, DDY)</a:t>
            </a:r>
          </a:p>
        </p:txBody>
      </p:sp>
    </p:spTree>
    <p:extLst>
      <p:ext uri="{BB962C8B-B14F-4D97-AF65-F5344CB8AC3E}">
        <p14:creationId xmlns:p14="http://schemas.microsoft.com/office/powerpoint/2010/main" val="25054639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BFD0AE0F-0AF9-554E-8726-109994DA0C81}"/>
              </a:ext>
            </a:extLst>
          </p:cNvPr>
          <p:cNvSpPr>
            <a:spLocks noGrp="1"/>
          </p:cNvSpPr>
          <p:nvPr>
            <p:ph type="title"/>
          </p:nvPr>
        </p:nvSpPr>
        <p:spPr/>
        <p:txBody>
          <a:bodyPr/>
          <a:lstStyle/>
          <a:p>
            <a:r>
              <a:rPr lang="tr-TR" dirty="0"/>
              <a:t>Kamu Görevlileri</a:t>
            </a:r>
          </a:p>
        </p:txBody>
      </p:sp>
      <p:sp>
        <p:nvSpPr>
          <p:cNvPr id="3" name="İçerik Yer Tutucusu 2">
            <a:extLst>
              <a:ext uri="{FF2B5EF4-FFF2-40B4-BE49-F238E27FC236}">
                <a16:creationId xmlns="" xmlns:a16="http://schemas.microsoft.com/office/drawing/2014/main" id="{E637CC64-573B-1344-AD61-69CF75962410}"/>
              </a:ext>
            </a:extLst>
          </p:cNvPr>
          <p:cNvSpPr>
            <a:spLocks noGrp="1"/>
          </p:cNvSpPr>
          <p:nvPr>
            <p:ph idx="1"/>
          </p:nvPr>
        </p:nvSpPr>
        <p:spPr/>
        <p:txBody>
          <a:bodyPr/>
          <a:lstStyle/>
          <a:p>
            <a:r>
              <a:rPr lang="tr-TR" dirty="0"/>
              <a:t>Memur</a:t>
            </a:r>
          </a:p>
          <a:p>
            <a:r>
              <a:rPr lang="tr-TR" dirty="0"/>
              <a:t>Sözleşmeli personel</a:t>
            </a:r>
          </a:p>
          <a:p>
            <a:r>
              <a:rPr lang="tr-TR" dirty="0"/>
              <a:t>Geçici personel</a:t>
            </a:r>
          </a:p>
          <a:p>
            <a:r>
              <a:rPr lang="tr-TR" dirty="0"/>
              <a:t>İşçiler</a:t>
            </a:r>
          </a:p>
        </p:txBody>
      </p:sp>
    </p:spTree>
    <p:extLst>
      <p:ext uri="{BB962C8B-B14F-4D97-AF65-F5344CB8AC3E}">
        <p14:creationId xmlns:p14="http://schemas.microsoft.com/office/powerpoint/2010/main" val="15030588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3B05F28D-6070-7945-8649-F2EC1293A31B}"/>
              </a:ext>
            </a:extLst>
          </p:cNvPr>
          <p:cNvSpPr>
            <a:spLocks noGrp="1"/>
          </p:cNvSpPr>
          <p:nvPr>
            <p:ph type="title"/>
          </p:nvPr>
        </p:nvSpPr>
        <p:spPr/>
        <p:txBody>
          <a:bodyPr/>
          <a:lstStyle/>
          <a:p>
            <a:r>
              <a:rPr lang="tr-TR" dirty="0"/>
              <a:t>CEZA HUKUKU</a:t>
            </a:r>
          </a:p>
        </p:txBody>
      </p:sp>
      <p:sp>
        <p:nvSpPr>
          <p:cNvPr id="3" name="İçerik Yer Tutucusu 2">
            <a:extLst>
              <a:ext uri="{FF2B5EF4-FFF2-40B4-BE49-F238E27FC236}">
                <a16:creationId xmlns="" xmlns:a16="http://schemas.microsoft.com/office/drawing/2014/main" id="{022F1A3B-64D5-B343-B174-2088BE361C0D}"/>
              </a:ext>
            </a:extLst>
          </p:cNvPr>
          <p:cNvSpPr>
            <a:spLocks noGrp="1"/>
          </p:cNvSpPr>
          <p:nvPr>
            <p:ph idx="1"/>
          </p:nvPr>
        </p:nvSpPr>
        <p:spPr/>
        <p:txBody>
          <a:bodyPr>
            <a:normAutofit lnSpcReduction="10000"/>
          </a:bodyPr>
          <a:lstStyle/>
          <a:p>
            <a:r>
              <a:rPr lang="tr-TR" dirty="0"/>
              <a:t>Suç teşkil eden eylem ve davranışları, bu eylem ve davranışlarda bulunanlara uygulanacak cezaları düzenleyen hukuk kurallarıdır.</a:t>
            </a:r>
          </a:p>
          <a:p>
            <a:r>
              <a:rPr lang="tr-TR" dirty="0"/>
              <a:t>Ceza hukukunun uygulayıcısı devlettir.</a:t>
            </a:r>
          </a:p>
          <a:p>
            <a:pPr marL="0" indent="0">
              <a:buNone/>
            </a:pPr>
            <a:r>
              <a:rPr lang="tr-TR" b="1" dirty="0"/>
              <a:t>Ceza Hukuku İlkeleri</a:t>
            </a:r>
          </a:p>
          <a:p>
            <a:pPr marL="0" indent="0">
              <a:buNone/>
            </a:pPr>
            <a:r>
              <a:rPr lang="tr-TR" u="sng" dirty="0"/>
              <a:t>Kanunsuz suç ve ceza olmaz ilkesi</a:t>
            </a:r>
            <a:r>
              <a:rPr lang="tr-TR" dirty="0"/>
              <a:t>: hangi davranışın suç teşkil ettiğini ve bunlara ne gibi ceza verileceğinin önceden kanunla belirtilmesi gerekir. Hiç kimseye kanunda belirtilmeyen bir ceza verilemez.</a:t>
            </a:r>
          </a:p>
          <a:p>
            <a:pPr marL="0" indent="0">
              <a:buNone/>
            </a:pPr>
            <a:r>
              <a:rPr lang="tr-TR" u="sng" dirty="0"/>
              <a:t>Eşitlik ilkesi</a:t>
            </a:r>
            <a:r>
              <a:rPr lang="tr-TR" dirty="0"/>
              <a:t>: suç işleyen kişi hakkında işlenen fiilin ağırlığıyla orantılı ceza ve güvenlik tedbirlerine hükmolunur.</a:t>
            </a:r>
          </a:p>
          <a:p>
            <a:pPr marL="0" indent="0">
              <a:buNone/>
            </a:pPr>
            <a:r>
              <a:rPr lang="tr-TR" u="sng" dirty="0"/>
              <a:t>Ceza kanunlarını bilmemek</a:t>
            </a:r>
            <a:r>
              <a:rPr lang="tr-TR" dirty="0"/>
              <a:t> mazeret sayılmaz.</a:t>
            </a:r>
          </a:p>
          <a:p>
            <a:pPr marL="0" indent="0">
              <a:buNone/>
            </a:pPr>
            <a:endParaRPr lang="tr-TR" dirty="0"/>
          </a:p>
        </p:txBody>
      </p:sp>
    </p:spTree>
    <p:extLst>
      <p:ext uri="{BB962C8B-B14F-4D97-AF65-F5344CB8AC3E}">
        <p14:creationId xmlns:p14="http://schemas.microsoft.com/office/powerpoint/2010/main" val="2465360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KAMU HİZMETLERİ</a:t>
            </a:r>
          </a:p>
        </p:txBody>
      </p:sp>
      <p:sp>
        <p:nvSpPr>
          <p:cNvPr id="3" name="İçerik Yer Tutucusu 2"/>
          <p:cNvSpPr>
            <a:spLocks noGrp="1"/>
          </p:cNvSpPr>
          <p:nvPr>
            <p:ph idx="1"/>
          </p:nvPr>
        </p:nvSpPr>
        <p:spPr/>
        <p:txBody>
          <a:bodyPr/>
          <a:lstStyle/>
          <a:p>
            <a:r>
              <a:rPr lang="tr-TR" dirty="0"/>
              <a:t>Devletin ve diğer kamu kurum ve kuruluşlarının topluma yarar sağlamak amacıyla yapmakla görevli olduğu hizmetlerle ilgili faaliyetlerin tümüne birden Kamu hizmetleri denir.</a:t>
            </a:r>
          </a:p>
          <a:p>
            <a:r>
              <a:rPr lang="tr-TR" dirty="0"/>
              <a:t>Kamu hizmeti olarak yapılan faaliyetlere idari faaliyetler denilir. Bu faaliyetlerin belirli özellikleri vardır. </a:t>
            </a:r>
          </a:p>
          <a:p>
            <a:r>
              <a:rPr lang="tr-TR" dirty="0"/>
              <a:t>Devamlı faaliyetlerdir. </a:t>
            </a:r>
          </a:p>
          <a:p>
            <a:r>
              <a:rPr lang="tr-TR" dirty="0"/>
              <a:t>Hukuk kurallarına uygun olarak yürütülür.</a:t>
            </a:r>
          </a:p>
          <a:p>
            <a:r>
              <a:rPr lang="tr-TR" dirty="0"/>
              <a:t>Hukuk kurallarına aykırılık durumunda yargı yoluna başvurulur.</a:t>
            </a:r>
          </a:p>
          <a:p>
            <a:r>
              <a:rPr lang="tr-TR" dirty="0"/>
              <a:t>İdare kendi eylem ve işlemlerinden doğan zararı ödemekle yükümlüdür.</a:t>
            </a:r>
          </a:p>
        </p:txBody>
      </p:sp>
    </p:spTree>
    <p:extLst>
      <p:ext uri="{BB962C8B-B14F-4D97-AF65-F5344CB8AC3E}">
        <p14:creationId xmlns:p14="http://schemas.microsoft.com/office/powerpoint/2010/main" val="884961862"/>
      </p:ext>
    </p:extLst>
  </p:cSld>
  <p:clrMapOvr>
    <a:masterClrMapping/>
  </p:clrMapOvr>
  <p:transition spd="slow">
    <p:cove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79E4BA61-8E09-724F-B182-0E637C70DC83}"/>
              </a:ext>
            </a:extLst>
          </p:cNvPr>
          <p:cNvSpPr>
            <a:spLocks noGrp="1"/>
          </p:cNvSpPr>
          <p:nvPr>
            <p:ph type="title"/>
          </p:nvPr>
        </p:nvSpPr>
        <p:spPr/>
        <p:txBody>
          <a:bodyPr/>
          <a:lstStyle/>
          <a:p>
            <a:r>
              <a:rPr lang="tr-TR" dirty="0"/>
              <a:t>CEZA HUKUKU</a:t>
            </a:r>
          </a:p>
        </p:txBody>
      </p:sp>
      <p:sp>
        <p:nvSpPr>
          <p:cNvPr id="3" name="İçerik Yer Tutucusu 2">
            <a:extLst>
              <a:ext uri="{FF2B5EF4-FFF2-40B4-BE49-F238E27FC236}">
                <a16:creationId xmlns="" xmlns:a16="http://schemas.microsoft.com/office/drawing/2014/main" id="{967F2319-1384-CF42-8D1B-3DA1215A1F12}"/>
              </a:ext>
            </a:extLst>
          </p:cNvPr>
          <p:cNvSpPr>
            <a:spLocks noGrp="1"/>
          </p:cNvSpPr>
          <p:nvPr>
            <p:ph idx="1"/>
          </p:nvPr>
        </p:nvSpPr>
        <p:spPr/>
        <p:txBody>
          <a:bodyPr/>
          <a:lstStyle/>
          <a:p>
            <a:r>
              <a:rPr lang="tr-TR" dirty="0"/>
              <a:t>İşlendiği zaman yürürlükte bulunan kanuna göre suç sayılmayan bir fiilden dolayı kimseye ceza verilemez ve güvenlik tedbiri uygulanamaz.</a:t>
            </a:r>
          </a:p>
          <a:p>
            <a:r>
              <a:rPr lang="tr-TR" dirty="0"/>
              <a:t>Türkiye’de işlenen suçlar hakkında Türk kanunları uygulanır. </a:t>
            </a:r>
            <a:r>
              <a:rPr lang="tr-TR" dirty="0" err="1"/>
              <a:t>Mülkilik</a:t>
            </a:r>
            <a:r>
              <a:rPr lang="tr-TR" dirty="0"/>
              <a:t> prensibi</a:t>
            </a:r>
          </a:p>
          <a:p>
            <a:r>
              <a:rPr lang="tr-TR" dirty="0"/>
              <a:t>Ceza sorumluluğu şahsidir. Kimse başkasının fiilinden dolayı sorumlu tutulamaz.</a:t>
            </a:r>
          </a:p>
        </p:txBody>
      </p:sp>
    </p:spTree>
    <p:extLst>
      <p:ext uri="{BB962C8B-B14F-4D97-AF65-F5344CB8AC3E}">
        <p14:creationId xmlns:p14="http://schemas.microsoft.com/office/powerpoint/2010/main" val="14928156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628C19F7-6FB7-8347-A736-B8099646CE5F}"/>
              </a:ext>
            </a:extLst>
          </p:cNvPr>
          <p:cNvSpPr>
            <a:spLocks noGrp="1"/>
          </p:cNvSpPr>
          <p:nvPr>
            <p:ph type="title"/>
          </p:nvPr>
        </p:nvSpPr>
        <p:spPr/>
        <p:txBody>
          <a:bodyPr/>
          <a:lstStyle/>
          <a:p>
            <a:r>
              <a:rPr lang="tr-TR" dirty="0"/>
              <a:t>CEZA EHLİYETİ</a:t>
            </a:r>
          </a:p>
        </p:txBody>
      </p:sp>
      <p:sp>
        <p:nvSpPr>
          <p:cNvPr id="3" name="İçerik Yer Tutucusu 2">
            <a:extLst>
              <a:ext uri="{FF2B5EF4-FFF2-40B4-BE49-F238E27FC236}">
                <a16:creationId xmlns="" xmlns:a16="http://schemas.microsoft.com/office/drawing/2014/main" id="{9F06F3F4-1117-2843-925B-9CC3FD1161B0}"/>
              </a:ext>
            </a:extLst>
          </p:cNvPr>
          <p:cNvSpPr>
            <a:spLocks noGrp="1"/>
          </p:cNvSpPr>
          <p:nvPr>
            <p:ph idx="1"/>
          </p:nvPr>
        </p:nvSpPr>
        <p:spPr/>
        <p:txBody>
          <a:bodyPr>
            <a:normAutofit fontScale="92500" lnSpcReduction="20000"/>
          </a:bodyPr>
          <a:lstStyle/>
          <a:p>
            <a:r>
              <a:rPr lang="tr-TR" dirty="0"/>
              <a:t>Bir kimseye ceza verilebilmesi için o kişinin ceza ehliyetine sahip olması gerekir. Ceza ehliyetini etkileyen sebepler, temyiz kudreti ve yaş olmak üzere özel olarak düzenlenmiştir.</a:t>
            </a:r>
          </a:p>
          <a:p>
            <a:r>
              <a:rPr lang="tr-TR" dirty="0"/>
              <a:t>Kişinin temyiz kudretinin olmaması durumunda bu kimseye ceza verilmez ancak serbest kalması halinde aynı suçu işleyeceği kanaati oluşmuşsa suçlu tedaviye alınır veya cezasında indirim yapılır.</a:t>
            </a:r>
          </a:p>
          <a:p>
            <a:r>
              <a:rPr lang="tr-TR" dirty="0"/>
              <a:t>Ceza ehliyetini ilgilendiren diğer sebeplerden birisi de yaştır.</a:t>
            </a:r>
          </a:p>
          <a:p>
            <a:r>
              <a:rPr lang="tr-TR" dirty="0"/>
              <a:t>0-11 tam ehliyetsiz(hapis cezasını gerektiriyorsa çocuklara özgü güvenlik tedbiri)</a:t>
            </a:r>
          </a:p>
          <a:p>
            <a:r>
              <a:rPr lang="tr-TR" dirty="0"/>
              <a:t>12-15 (suç olduğunu fark edecek durumda mı değil mi ona bakılır)</a:t>
            </a:r>
          </a:p>
          <a:p>
            <a:pPr>
              <a:buFont typeface="Wingdings" pitchFamily="2" charset="2"/>
              <a:buChar char="Ø"/>
            </a:pPr>
            <a:r>
              <a:rPr lang="tr-TR" dirty="0"/>
              <a:t>16-18 yaş arasında suç olduğunu bilebilecek durumda oldukları kabul edilir. Cezada indirim yapılır.</a:t>
            </a:r>
          </a:p>
          <a:p>
            <a:pPr>
              <a:buFont typeface="Wingdings" pitchFamily="2" charset="2"/>
              <a:buChar char="Ø"/>
            </a:pPr>
            <a:r>
              <a:rPr lang="tr-TR" dirty="0"/>
              <a:t>18den büyük olanlar tam cezai ehliyete sahiptir.</a:t>
            </a:r>
          </a:p>
          <a:p>
            <a:pPr marL="0" indent="0">
              <a:buNone/>
            </a:pPr>
            <a:endParaRPr lang="tr-TR" dirty="0"/>
          </a:p>
          <a:p>
            <a:endParaRPr lang="tr-TR" dirty="0"/>
          </a:p>
        </p:txBody>
      </p:sp>
    </p:spTree>
    <p:extLst>
      <p:ext uri="{BB962C8B-B14F-4D97-AF65-F5344CB8AC3E}">
        <p14:creationId xmlns:p14="http://schemas.microsoft.com/office/powerpoint/2010/main" val="20418742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59952735-E0D0-9C43-94CC-9731D6C58A6C}"/>
              </a:ext>
            </a:extLst>
          </p:cNvPr>
          <p:cNvSpPr>
            <a:spLocks noGrp="1"/>
          </p:cNvSpPr>
          <p:nvPr>
            <p:ph type="title"/>
          </p:nvPr>
        </p:nvSpPr>
        <p:spPr/>
        <p:txBody>
          <a:bodyPr/>
          <a:lstStyle/>
          <a:p>
            <a:r>
              <a:rPr lang="tr-TR" dirty="0"/>
              <a:t>MALİ HUKUK</a:t>
            </a:r>
          </a:p>
        </p:txBody>
      </p:sp>
      <p:sp>
        <p:nvSpPr>
          <p:cNvPr id="3" name="İçerik Yer Tutucusu 2">
            <a:extLst>
              <a:ext uri="{FF2B5EF4-FFF2-40B4-BE49-F238E27FC236}">
                <a16:creationId xmlns="" xmlns:a16="http://schemas.microsoft.com/office/drawing/2014/main" id="{1F79D542-86B6-2648-932C-5F4EC359EF09}"/>
              </a:ext>
            </a:extLst>
          </p:cNvPr>
          <p:cNvSpPr>
            <a:spLocks noGrp="1"/>
          </p:cNvSpPr>
          <p:nvPr>
            <p:ph idx="1"/>
          </p:nvPr>
        </p:nvSpPr>
        <p:spPr/>
        <p:txBody>
          <a:bodyPr/>
          <a:lstStyle/>
          <a:p>
            <a:r>
              <a:rPr lang="tr-TR" dirty="0"/>
              <a:t>Mali hukuk devletin gelir ve giderlerini düzenleyen hukuk dalıdır.</a:t>
            </a:r>
          </a:p>
          <a:p>
            <a:r>
              <a:rPr lang="tr-TR" dirty="0"/>
              <a:t>Mali hukuk; kamu gelirleri, kamu giderleri, bütçe, kamu borçları şeklinde bölümlere ayrılır.</a:t>
            </a:r>
          </a:p>
          <a:p>
            <a:r>
              <a:rPr lang="tr-TR" dirty="0"/>
              <a:t>Kamu gelirlerinin en önemli kaynağını vergiler oluşturur</a:t>
            </a:r>
          </a:p>
          <a:p>
            <a:r>
              <a:rPr lang="tr-TR" dirty="0"/>
              <a:t> Vergi kamu ihtiyaçlarının karşılanması için devletin kanun ile belirlenmiş, özel kişilerden hukuki zorlama ile aldığı paradır.</a:t>
            </a:r>
          </a:p>
          <a:p>
            <a:r>
              <a:rPr lang="tr-TR" dirty="0"/>
              <a:t>Vergi kanunlarına göre  vergi ödeyen gerçek ve tüzel kişiye mükellef denir.</a:t>
            </a:r>
          </a:p>
          <a:p>
            <a:pPr marL="0" indent="0">
              <a:buNone/>
            </a:pPr>
            <a:endParaRPr lang="tr-TR" dirty="0"/>
          </a:p>
        </p:txBody>
      </p:sp>
    </p:spTree>
    <p:extLst>
      <p:ext uri="{BB962C8B-B14F-4D97-AF65-F5344CB8AC3E}">
        <p14:creationId xmlns:p14="http://schemas.microsoft.com/office/powerpoint/2010/main" val="21969017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F680B8C9-D265-B346-917F-D6931B63C7E8}"/>
              </a:ext>
            </a:extLst>
          </p:cNvPr>
          <p:cNvSpPr>
            <a:spLocks noGrp="1"/>
          </p:cNvSpPr>
          <p:nvPr>
            <p:ph type="title"/>
          </p:nvPr>
        </p:nvSpPr>
        <p:spPr/>
        <p:txBody>
          <a:bodyPr/>
          <a:lstStyle/>
          <a:p>
            <a:r>
              <a:rPr lang="tr-TR" dirty="0"/>
              <a:t>Vergi hukukunun temel ilkeleri</a:t>
            </a:r>
          </a:p>
        </p:txBody>
      </p:sp>
      <p:sp>
        <p:nvSpPr>
          <p:cNvPr id="3" name="İçerik Yer Tutucusu 2">
            <a:extLst>
              <a:ext uri="{FF2B5EF4-FFF2-40B4-BE49-F238E27FC236}">
                <a16:creationId xmlns="" xmlns:a16="http://schemas.microsoft.com/office/drawing/2014/main" id="{A99A374F-0757-1F4C-897D-B21B907B1EB2}"/>
              </a:ext>
            </a:extLst>
          </p:cNvPr>
          <p:cNvSpPr>
            <a:spLocks noGrp="1"/>
          </p:cNvSpPr>
          <p:nvPr>
            <p:ph idx="1"/>
          </p:nvPr>
        </p:nvSpPr>
        <p:spPr/>
        <p:txBody>
          <a:bodyPr/>
          <a:lstStyle/>
          <a:p>
            <a:r>
              <a:rPr lang="tr-TR" dirty="0"/>
              <a:t>Genellik ilkesi, kişiler arasında fark gözetilmeden bütün herkesin vergi ehliyetinin bulunması</a:t>
            </a:r>
          </a:p>
          <a:p>
            <a:r>
              <a:rPr lang="tr-TR" dirty="0"/>
              <a:t>Adalet ve eşitlik ilkesi, vergi yükünün adaletli ve dengeli dağılımını </a:t>
            </a:r>
          </a:p>
          <a:p>
            <a:r>
              <a:rPr lang="tr-TR" dirty="0"/>
              <a:t>Kanunilik ilkesi, vergilerin kanunla düzenlenmesini ifade eder.</a:t>
            </a:r>
          </a:p>
          <a:p>
            <a:r>
              <a:rPr lang="tr-TR" dirty="0"/>
              <a:t>Ayrıca vergi ile elde edilen gelirler kamu yararına harcanır.</a:t>
            </a:r>
          </a:p>
          <a:p>
            <a:r>
              <a:rPr lang="tr-TR" dirty="0"/>
              <a:t>Herkesin mali </a:t>
            </a:r>
            <a:r>
              <a:rPr lang="tr-TR"/>
              <a:t>gücüne göre vergi alınır.</a:t>
            </a:r>
            <a:endParaRPr lang="tr-TR" dirty="0"/>
          </a:p>
        </p:txBody>
      </p:sp>
    </p:spTree>
    <p:extLst>
      <p:ext uri="{BB962C8B-B14F-4D97-AF65-F5344CB8AC3E}">
        <p14:creationId xmlns:p14="http://schemas.microsoft.com/office/powerpoint/2010/main" val="1504097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İDARİ TEŞKİLAT</a:t>
            </a:r>
          </a:p>
        </p:txBody>
      </p:sp>
      <p:sp>
        <p:nvSpPr>
          <p:cNvPr id="3" name="İçerik Yer Tutucusu 2"/>
          <p:cNvSpPr>
            <a:spLocks noGrp="1"/>
          </p:cNvSpPr>
          <p:nvPr>
            <p:ph idx="1"/>
          </p:nvPr>
        </p:nvSpPr>
        <p:spPr/>
        <p:txBody>
          <a:bodyPr/>
          <a:lstStyle/>
          <a:p>
            <a:r>
              <a:rPr lang="tr-TR" dirty="0"/>
              <a:t>Devletin yürütme organı içinde yer alan ve kamu hizmetlerini yerine getirmekle görevli teşkilatıdır. </a:t>
            </a:r>
          </a:p>
          <a:p>
            <a:r>
              <a:rPr lang="tr-TR" dirty="0"/>
              <a:t>İdarenin kuruluş ve görevleri merkezden yönetim ve yerinden yönetim teşkilatı ile hizmet yerinden yönetim teşkilatı şeklinde ayrılmaktadır.</a:t>
            </a:r>
          </a:p>
        </p:txBody>
      </p:sp>
    </p:spTree>
    <p:extLst>
      <p:ext uri="{BB962C8B-B14F-4D97-AF65-F5344CB8AC3E}">
        <p14:creationId xmlns:p14="http://schemas.microsoft.com/office/powerpoint/2010/main" val="125904948"/>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563880"/>
            <a:ext cx="10607040" cy="5455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3454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5F733DDC-65A0-F944-8BD5-68D2D4207874}"/>
              </a:ext>
            </a:extLst>
          </p:cNvPr>
          <p:cNvSpPr>
            <a:spLocks noGrp="1"/>
          </p:cNvSpPr>
          <p:nvPr>
            <p:ph type="title"/>
          </p:nvPr>
        </p:nvSpPr>
        <p:spPr/>
        <p:txBody>
          <a:bodyPr/>
          <a:lstStyle/>
          <a:p>
            <a:r>
              <a:rPr lang="tr-TR" dirty="0"/>
              <a:t>MERKEZDEN </a:t>
            </a:r>
            <a:r>
              <a:rPr lang="tr-TR" dirty="0" smtClean="0"/>
              <a:t>YÖNETİM İLKESİ</a:t>
            </a:r>
            <a:endParaRPr lang="tr-TR" dirty="0"/>
          </a:p>
        </p:txBody>
      </p:sp>
      <p:sp>
        <p:nvSpPr>
          <p:cNvPr id="3" name="İçerik Yer Tutucusu 2">
            <a:extLst>
              <a:ext uri="{FF2B5EF4-FFF2-40B4-BE49-F238E27FC236}">
                <a16:creationId xmlns="" xmlns:a16="http://schemas.microsoft.com/office/drawing/2014/main" id="{6A674CA6-BD82-9A48-9290-DA80C9231F65}"/>
              </a:ext>
            </a:extLst>
          </p:cNvPr>
          <p:cNvSpPr>
            <a:spLocks noGrp="1"/>
          </p:cNvSpPr>
          <p:nvPr>
            <p:ph idx="1"/>
          </p:nvPr>
        </p:nvSpPr>
        <p:spPr/>
        <p:txBody>
          <a:bodyPr/>
          <a:lstStyle/>
          <a:p>
            <a:r>
              <a:rPr lang="tr-TR" dirty="0"/>
              <a:t>Merkezden yönetim teşkilatı ülkenin tümüne yönelik idari faaliyetleri merkezden yöneten idari teşkilattır.</a:t>
            </a:r>
          </a:p>
          <a:p>
            <a:r>
              <a:rPr lang="tr-TR" dirty="0"/>
              <a:t>Devletin temel idari görevleri bu teşkilat tarafından yerine getirilir.</a:t>
            </a:r>
          </a:p>
          <a:p>
            <a:r>
              <a:rPr lang="tr-TR" dirty="0"/>
              <a:t>Sağlık, eğitim, güvenlik gibi</a:t>
            </a:r>
          </a:p>
          <a:p>
            <a:r>
              <a:rPr lang="tr-TR" dirty="0"/>
              <a:t>Merkezden yönetim merkez teşkilatı ve taşra teşkilatı olarak ikiye ayrılır.</a:t>
            </a:r>
          </a:p>
        </p:txBody>
      </p:sp>
    </p:spTree>
    <p:extLst>
      <p:ext uri="{BB962C8B-B14F-4D97-AF65-F5344CB8AC3E}">
        <p14:creationId xmlns:p14="http://schemas.microsoft.com/office/powerpoint/2010/main" val="386744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Merkezden Yönetimin Yarar ve Zararları</a:t>
            </a:r>
            <a:endParaRPr lang="tr-TR" dirty="0"/>
          </a:p>
        </p:txBody>
      </p:sp>
      <p:sp>
        <p:nvSpPr>
          <p:cNvPr id="3" name="İçerik Yer Tutucusu 2"/>
          <p:cNvSpPr>
            <a:spLocks noGrp="1"/>
          </p:cNvSpPr>
          <p:nvPr>
            <p:ph idx="1"/>
          </p:nvPr>
        </p:nvSpPr>
        <p:spPr/>
        <p:txBody>
          <a:bodyPr/>
          <a:lstStyle/>
          <a:p>
            <a:pPr algn="just"/>
            <a:r>
              <a:rPr lang="tr-TR" b="1" u="sng" dirty="0" smtClean="0"/>
              <a:t>Yararları: </a:t>
            </a:r>
            <a:r>
              <a:rPr lang="tr-TR" dirty="0" smtClean="0"/>
              <a:t>Güçlü bir devlet yönetimi sağlar. Bölgeler arasında eşitliği sağlayıcı etkisi vardır. Hizmetler daha planlı bir şekilde yürütülebilir. Mali denetim daha kolaydır. Kamu görevlileri yerel etkilerden kurtulur.</a:t>
            </a:r>
          </a:p>
          <a:p>
            <a:pPr algn="just"/>
            <a:r>
              <a:rPr lang="tr-TR" b="1" u="sng" dirty="0" smtClean="0"/>
              <a:t>Zararları: </a:t>
            </a:r>
            <a:r>
              <a:rPr lang="tr-TR" dirty="0" smtClean="0"/>
              <a:t>Merkezden yönetim bürokrasi ve kırtasiyeciliğe yol açar. Yöresel ihtiyaçlara göre kamu hizmetlerinin yürütülmesini güçleştirir. </a:t>
            </a:r>
            <a:endParaRPr lang="tr-TR" b="1" u="sng" dirty="0" smtClean="0"/>
          </a:p>
        </p:txBody>
      </p:sp>
    </p:spTree>
    <p:extLst>
      <p:ext uri="{BB962C8B-B14F-4D97-AF65-F5344CB8AC3E}">
        <p14:creationId xmlns:p14="http://schemas.microsoft.com/office/powerpoint/2010/main" val="1646935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8BFABF82-4DC0-5943-9F00-E67BC7387F8B}"/>
              </a:ext>
            </a:extLst>
          </p:cNvPr>
          <p:cNvSpPr>
            <a:spLocks noGrp="1"/>
          </p:cNvSpPr>
          <p:nvPr>
            <p:ph type="title"/>
          </p:nvPr>
        </p:nvSpPr>
        <p:spPr/>
        <p:txBody>
          <a:bodyPr/>
          <a:lstStyle/>
          <a:p>
            <a:r>
              <a:rPr lang="tr-TR" dirty="0"/>
              <a:t>Merkez Teşkilatı</a:t>
            </a:r>
          </a:p>
        </p:txBody>
      </p:sp>
      <p:sp>
        <p:nvSpPr>
          <p:cNvPr id="3" name="İçerik Yer Tutucusu 2">
            <a:extLst>
              <a:ext uri="{FF2B5EF4-FFF2-40B4-BE49-F238E27FC236}">
                <a16:creationId xmlns="" xmlns:a16="http://schemas.microsoft.com/office/drawing/2014/main" id="{907685D1-7A64-FC40-BE25-2AD764B652E0}"/>
              </a:ext>
            </a:extLst>
          </p:cNvPr>
          <p:cNvSpPr>
            <a:spLocks noGrp="1"/>
          </p:cNvSpPr>
          <p:nvPr>
            <p:ph idx="1"/>
          </p:nvPr>
        </p:nvSpPr>
        <p:spPr/>
        <p:txBody>
          <a:bodyPr/>
          <a:lstStyle/>
          <a:p>
            <a:r>
              <a:rPr lang="tr-TR" dirty="0"/>
              <a:t>Cumhurbaşkanlığı </a:t>
            </a:r>
          </a:p>
          <a:p>
            <a:r>
              <a:rPr lang="tr-TR" dirty="0"/>
              <a:t>Bakanlıklar</a:t>
            </a:r>
          </a:p>
          <a:p>
            <a:r>
              <a:rPr lang="tr-TR" dirty="0"/>
              <a:t>Özerk nitelikli merkezden yönetilen yardımcı kuruluşlardan oluşmaktadır.</a:t>
            </a:r>
          </a:p>
        </p:txBody>
      </p:sp>
    </p:spTree>
    <p:extLst>
      <p:ext uri="{BB962C8B-B14F-4D97-AF65-F5344CB8AC3E}">
        <p14:creationId xmlns:p14="http://schemas.microsoft.com/office/powerpoint/2010/main" val="2575140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77F8D3A2-5A8D-6143-88E4-4F7822BC260F}"/>
              </a:ext>
            </a:extLst>
          </p:cNvPr>
          <p:cNvSpPr>
            <a:spLocks noGrp="1"/>
          </p:cNvSpPr>
          <p:nvPr>
            <p:ph type="title"/>
          </p:nvPr>
        </p:nvSpPr>
        <p:spPr/>
        <p:txBody>
          <a:bodyPr/>
          <a:lstStyle/>
          <a:p>
            <a:r>
              <a:rPr lang="tr-TR" dirty="0"/>
              <a:t>Cumhurbaşkanı</a:t>
            </a:r>
          </a:p>
        </p:txBody>
      </p:sp>
      <p:sp>
        <p:nvSpPr>
          <p:cNvPr id="3" name="İçerik Yer Tutucusu 2">
            <a:extLst>
              <a:ext uri="{FF2B5EF4-FFF2-40B4-BE49-F238E27FC236}">
                <a16:creationId xmlns="" xmlns:a16="http://schemas.microsoft.com/office/drawing/2014/main" id="{748C0D80-16B8-814E-BCD8-6A8D4F1C1ADE}"/>
              </a:ext>
            </a:extLst>
          </p:cNvPr>
          <p:cNvSpPr>
            <a:spLocks noGrp="1"/>
          </p:cNvSpPr>
          <p:nvPr>
            <p:ph idx="1"/>
          </p:nvPr>
        </p:nvSpPr>
        <p:spPr/>
        <p:txBody>
          <a:bodyPr/>
          <a:lstStyle/>
          <a:p>
            <a:r>
              <a:rPr lang="tr-TR" dirty="0"/>
              <a:t>Genel yönetim merkez teşkilatının başında yer alır.</a:t>
            </a:r>
          </a:p>
        </p:txBody>
      </p:sp>
    </p:spTree>
    <p:extLst>
      <p:ext uri="{BB962C8B-B14F-4D97-AF65-F5344CB8AC3E}">
        <p14:creationId xmlns:p14="http://schemas.microsoft.com/office/powerpoint/2010/main" val="34452263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İyon Toplantı Odası</Template>
  <TotalTime>509</TotalTime>
  <Words>1677</Words>
  <Application>Microsoft Office PowerPoint</Application>
  <PresentationFormat>Custom</PresentationFormat>
  <Paragraphs>148</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İyon Toplantı Odası</vt:lpstr>
      <vt:lpstr>HUKUKUN BÖLÜMLERİ</vt:lpstr>
      <vt:lpstr>İDARE HUKUKU</vt:lpstr>
      <vt:lpstr>KAMU HİZMETLERİ</vt:lpstr>
      <vt:lpstr>İDARİ TEŞKİLAT</vt:lpstr>
      <vt:lpstr>PowerPoint Presentation</vt:lpstr>
      <vt:lpstr>MERKEZDEN YÖNETİM İLKESİ</vt:lpstr>
      <vt:lpstr>Merkezden Yönetimin Yarar ve Zararları</vt:lpstr>
      <vt:lpstr>Merkez Teşkilatı</vt:lpstr>
      <vt:lpstr>Cumhurbaşkanı</vt:lpstr>
      <vt:lpstr>Cumhurbaşkanı Yardımcıları ve Bakanlıklar</vt:lpstr>
      <vt:lpstr>Özerk Nitelikli Merkezden Yönetilen Yardımcı Kuruluşlar</vt:lpstr>
      <vt:lpstr>TAŞRA TEŞKİLATI</vt:lpstr>
      <vt:lpstr>İL VALİLİĞİ</vt:lpstr>
      <vt:lpstr>Kaymakamlık</vt:lpstr>
      <vt:lpstr>YERİNDEN YÖNETİM İLKESİ</vt:lpstr>
      <vt:lpstr>YER YÖNÜNDEN YEREL YÖNETİM TEŞKİLATI</vt:lpstr>
      <vt:lpstr>İl Özel İdaresi</vt:lpstr>
      <vt:lpstr>BELEDİYE YÖNETİMİ</vt:lpstr>
      <vt:lpstr>Büyükşehir Belediyesi</vt:lpstr>
      <vt:lpstr>PowerPoint Presentation</vt:lpstr>
      <vt:lpstr>Büyükşehir Belediyesinin Başlıca Görevleri</vt:lpstr>
      <vt:lpstr>İlçe Belediyelerinin Görev ve Yetkileri</vt:lpstr>
      <vt:lpstr>Büyükşehir ile İlçe Belediyelerinin Görev Yetki ve Sorumluluk Ayrımı</vt:lpstr>
      <vt:lpstr>Büyükşehir Belediyesinin Organları</vt:lpstr>
      <vt:lpstr>Köy Yönetimi</vt:lpstr>
      <vt:lpstr>Mahalle Yönetimi</vt:lpstr>
      <vt:lpstr>Hizmet  Yönünden Yerinden Yönetim Kuruluşları</vt:lpstr>
      <vt:lpstr>Kamu Görevlileri</vt:lpstr>
      <vt:lpstr>CEZA HUKUKU</vt:lpstr>
      <vt:lpstr>CEZA HUKUKU</vt:lpstr>
      <vt:lpstr>CEZA EHLİYETİ</vt:lpstr>
      <vt:lpstr>MALİ HUKUK</vt:lpstr>
      <vt:lpstr>Vergi hukukunun temel ilkeleri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BÖLÜMLERİ</dc:title>
  <dc:creator>Av. Dr. Polat İŞOĞLU</dc:creator>
  <cp:lastModifiedBy>ÇAĞ UNIVERSITY</cp:lastModifiedBy>
  <cp:revision>58</cp:revision>
  <dcterms:created xsi:type="dcterms:W3CDTF">2018-10-25T08:59:28Z</dcterms:created>
  <dcterms:modified xsi:type="dcterms:W3CDTF">2019-10-10T11:24:24Z</dcterms:modified>
</cp:coreProperties>
</file>