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400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6" d="100"/>
          <a:sy n="76" d="100"/>
        </p:scale>
        <p:origin x="-480" y="1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0F07E56C-01BF-4E46-B9B5-6A98EF13393D}" type="datetimeFigureOut">
              <a:rPr lang="tr-TR" smtClean="0"/>
              <a:t>16.10.2023</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7541A8C-295C-44AD-AAEE-C7C2A2422396}" type="slidenum">
              <a:rPr lang="tr-TR" smtClean="0"/>
              <a:t>‹#›</a:t>
            </a:fld>
            <a:endParaRPr lang="tr-TR"/>
          </a:p>
        </p:txBody>
      </p:sp>
    </p:spTree>
    <p:extLst>
      <p:ext uri="{BB962C8B-B14F-4D97-AF65-F5344CB8AC3E}">
        <p14:creationId xmlns:p14="http://schemas.microsoft.com/office/powerpoint/2010/main" val="10789792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F07E56C-01BF-4E46-B9B5-6A98EF13393D}" type="datetimeFigureOut">
              <a:rPr lang="tr-TR" smtClean="0"/>
              <a:t>16.10.2023</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7541A8C-295C-44AD-AAEE-C7C2A2422396}" type="slidenum">
              <a:rPr lang="tr-TR" smtClean="0"/>
              <a:t>‹#›</a:t>
            </a:fld>
            <a:endParaRPr lang="tr-TR"/>
          </a:p>
        </p:txBody>
      </p:sp>
    </p:spTree>
    <p:extLst>
      <p:ext uri="{BB962C8B-B14F-4D97-AF65-F5344CB8AC3E}">
        <p14:creationId xmlns:p14="http://schemas.microsoft.com/office/powerpoint/2010/main" val="42401099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F07E56C-01BF-4E46-B9B5-6A98EF13393D}" type="datetimeFigureOut">
              <a:rPr lang="tr-TR" smtClean="0"/>
              <a:t>16.10.2023</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7541A8C-295C-44AD-AAEE-C7C2A2422396}" type="slidenum">
              <a:rPr lang="tr-TR" smtClean="0"/>
              <a:t>‹#›</a:t>
            </a:fld>
            <a:endParaRPr lang="tr-TR"/>
          </a:p>
        </p:txBody>
      </p:sp>
    </p:spTree>
    <p:extLst>
      <p:ext uri="{BB962C8B-B14F-4D97-AF65-F5344CB8AC3E}">
        <p14:creationId xmlns:p14="http://schemas.microsoft.com/office/powerpoint/2010/main" val="20385183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F07E56C-01BF-4E46-B9B5-6A98EF13393D}" type="datetimeFigureOut">
              <a:rPr lang="tr-TR" smtClean="0"/>
              <a:t>16.10.2023</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7541A8C-295C-44AD-AAEE-C7C2A2422396}" type="slidenum">
              <a:rPr lang="tr-TR" smtClean="0"/>
              <a:t>‹#›</a:t>
            </a:fld>
            <a:endParaRPr lang="tr-TR"/>
          </a:p>
        </p:txBody>
      </p:sp>
    </p:spTree>
    <p:extLst>
      <p:ext uri="{BB962C8B-B14F-4D97-AF65-F5344CB8AC3E}">
        <p14:creationId xmlns:p14="http://schemas.microsoft.com/office/powerpoint/2010/main" val="42274886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0F07E56C-01BF-4E46-B9B5-6A98EF13393D}" type="datetimeFigureOut">
              <a:rPr lang="tr-TR" smtClean="0"/>
              <a:t>16.10.2023</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7541A8C-295C-44AD-AAEE-C7C2A2422396}" type="slidenum">
              <a:rPr lang="tr-TR" smtClean="0"/>
              <a:t>‹#›</a:t>
            </a:fld>
            <a:endParaRPr lang="tr-TR"/>
          </a:p>
        </p:txBody>
      </p:sp>
    </p:spTree>
    <p:extLst>
      <p:ext uri="{BB962C8B-B14F-4D97-AF65-F5344CB8AC3E}">
        <p14:creationId xmlns:p14="http://schemas.microsoft.com/office/powerpoint/2010/main" val="19043164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F07E56C-01BF-4E46-B9B5-6A98EF13393D}" type="datetimeFigureOut">
              <a:rPr lang="tr-TR" smtClean="0"/>
              <a:t>16.10.2023</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7541A8C-295C-44AD-AAEE-C7C2A2422396}" type="slidenum">
              <a:rPr lang="tr-TR" smtClean="0"/>
              <a:t>‹#›</a:t>
            </a:fld>
            <a:endParaRPr lang="tr-TR"/>
          </a:p>
        </p:txBody>
      </p:sp>
    </p:spTree>
    <p:extLst>
      <p:ext uri="{BB962C8B-B14F-4D97-AF65-F5344CB8AC3E}">
        <p14:creationId xmlns:p14="http://schemas.microsoft.com/office/powerpoint/2010/main" val="27523596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F07E56C-01BF-4E46-B9B5-6A98EF13393D}" type="datetimeFigureOut">
              <a:rPr lang="tr-TR" smtClean="0"/>
              <a:t>16.10.2023</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77541A8C-295C-44AD-AAEE-C7C2A2422396}" type="slidenum">
              <a:rPr lang="tr-TR" smtClean="0"/>
              <a:t>‹#›</a:t>
            </a:fld>
            <a:endParaRPr lang="tr-TR"/>
          </a:p>
        </p:txBody>
      </p:sp>
    </p:spTree>
    <p:extLst>
      <p:ext uri="{BB962C8B-B14F-4D97-AF65-F5344CB8AC3E}">
        <p14:creationId xmlns:p14="http://schemas.microsoft.com/office/powerpoint/2010/main" val="39899007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F07E56C-01BF-4E46-B9B5-6A98EF13393D}" type="datetimeFigureOut">
              <a:rPr lang="tr-TR" smtClean="0"/>
              <a:t>16.10.2023</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77541A8C-295C-44AD-AAEE-C7C2A2422396}" type="slidenum">
              <a:rPr lang="tr-TR" smtClean="0"/>
              <a:t>‹#›</a:t>
            </a:fld>
            <a:endParaRPr lang="tr-TR"/>
          </a:p>
        </p:txBody>
      </p:sp>
    </p:spTree>
    <p:extLst>
      <p:ext uri="{BB962C8B-B14F-4D97-AF65-F5344CB8AC3E}">
        <p14:creationId xmlns:p14="http://schemas.microsoft.com/office/powerpoint/2010/main" val="12397637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F07E56C-01BF-4E46-B9B5-6A98EF13393D}" type="datetimeFigureOut">
              <a:rPr lang="tr-TR" smtClean="0"/>
              <a:t>16.10.2023</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77541A8C-295C-44AD-AAEE-C7C2A2422396}" type="slidenum">
              <a:rPr lang="tr-TR" smtClean="0"/>
              <a:t>‹#›</a:t>
            </a:fld>
            <a:endParaRPr lang="tr-TR"/>
          </a:p>
        </p:txBody>
      </p:sp>
    </p:spTree>
    <p:extLst>
      <p:ext uri="{BB962C8B-B14F-4D97-AF65-F5344CB8AC3E}">
        <p14:creationId xmlns:p14="http://schemas.microsoft.com/office/powerpoint/2010/main" val="510928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F07E56C-01BF-4E46-B9B5-6A98EF13393D}" type="datetimeFigureOut">
              <a:rPr lang="tr-TR" smtClean="0"/>
              <a:t>16.10.2023</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7541A8C-295C-44AD-AAEE-C7C2A2422396}" type="slidenum">
              <a:rPr lang="tr-TR" smtClean="0"/>
              <a:t>‹#›</a:t>
            </a:fld>
            <a:endParaRPr lang="tr-TR"/>
          </a:p>
        </p:txBody>
      </p:sp>
    </p:spTree>
    <p:extLst>
      <p:ext uri="{BB962C8B-B14F-4D97-AF65-F5344CB8AC3E}">
        <p14:creationId xmlns:p14="http://schemas.microsoft.com/office/powerpoint/2010/main" val="41390081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F07E56C-01BF-4E46-B9B5-6A98EF13393D}" type="datetimeFigureOut">
              <a:rPr lang="tr-TR" smtClean="0"/>
              <a:t>16.10.2023</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7541A8C-295C-44AD-AAEE-C7C2A2422396}" type="slidenum">
              <a:rPr lang="tr-TR" smtClean="0"/>
              <a:t>‹#›</a:t>
            </a:fld>
            <a:endParaRPr lang="tr-TR"/>
          </a:p>
        </p:txBody>
      </p:sp>
    </p:spTree>
    <p:extLst>
      <p:ext uri="{BB962C8B-B14F-4D97-AF65-F5344CB8AC3E}">
        <p14:creationId xmlns:p14="http://schemas.microsoft.com/office/powerpoint/2010/main" val="35437817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07E56C-01BF-4E46-B9B5-6A98EF13393D}" type="datetimeFigureOut">
              <a:rPr lang="tr-TR" smtClean="0"/>
              <a:t>16.10.2023</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7541A8C-295C-44AD-AAEE-C7C2A2422396}" type="slidenum">
              <a:rPr lang="tr-TR" smtClean="0"/>
              <a:t>‹#›</a:t>
            </a:fld>
            <a:endParaRPr lang="tr-TR"/>
          </a:p>
        </p:txBody>
      </p:sp>
    </p:spTree>
    <p:extLst>
      <p:ext uri="{BB962C8B-B14F-4D97-AF65-F5344CB8AC3E}">
        <p14:creationId xmlns:p14="http://schemas.microsoft.com/office/powerpoint/2010/main" val="22006348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114567" y="153371"/>
            <a:ext cx="9144000" cy="1443416"/>
          </a:xfrm>
        </p:spPr>
        <p:txBody>
          <a:bodyPr>
            <a:normAutofit fontScale="90000"/>
          </a:bodyPr>
          <a:lstStyle/>
          <a:p>
            <a:r>
              <a:rPr lang="tr-TR" b="1" dirty="0" smtClean="0">
                <a:solidFill>
                  <a:srgbClr val="640064"/>
                </a:solidFill>
              </a:rPr>
              <a:t>Ölüm Sırasında Yapılacak</a:t>
            </a:r>
            <a:br>
              <a:rPr lang="tr-TR" b="1" dirty="0" smtClean="0">
                <a:solidFill>
                  <a:srgbClr val="640064"/>
                </a:solidFill>
              </a:rPr>
            </a:br>
            <a:r>
              <a:rPr lang="tr-TR" b="1" dirty="0" smtClean="0">
                <a:solidFill>
                  <a:srgbClr val="640064"/>
                </a:solidFill>
              </a:rPr>
              <a:t> İşlemler</a:t>
            </a:r>
            <a:endParaRPr lang="tr-TR" b="1" dirty="0">
              <a:solidFill>
                <a:srgbClr val="640064"/>
              </a:solidFill>
            </a:endParaRPr>
          </a:p>
        </p:txBody>
      </p:sp>
      <p:sp>
        <p:nvSpPr>
          <p:cNvPr id="3" name="Alt Başlık 2"/>
          <p:cNvSpPr>
            <a:spLocks noGrp="1"/>
          </p:cNvSpPr>
          <p:nvPr>
            <p:ph type="subTitle" idx="1"/>
          </p:nvPr>
        </p:nvSpPr>
        <p:spPr>
          <a:xfrm>
            <a:off x="1251044" y="1596787"/>
            <a:ext cx="9144000" cy="1655762"/>
          </a:xfrm>
        </p:spPr>
        <p:txBody>
          <a:bodyPr>
            <a:noAutofit/>
          </a:bodyPr>
          <a:lstStyle/>
          <a:p>
            <a:pPr marL="457200" indent="-457200" algn="l">
              <a:buFont typeface="Arial" panose="020B0604020202020204" pitchFamily="34" charset="0"/>
              <a:buChar char="•"/>
            </a:pPr>
            <a:r>
              <a:rPr lang="tr-TR" sz="2600" dirty="0" smtClean="0"/>
              <a:t>Eski Türklerde ölüm halinde ruhun kuş şekline girerek uçtuğuna inanılırdı. Eski metinlerdeki «sungur oldu» (şahin oldu) sözünün bunu gösterdiği düşünülmektedir.</a:t>
            </a:r>
          </a:p>
          <a:p>
            <a:pPr marL="457200" indent="-457200" algn="l">
              <a:buFont typeface="Arial" panose="020B0604020202020204" pitchFamily="34" charset="0"/>
              <a:buChar char="•"/>
            </a:pPr>
            <a:r>
              <a:rPr lang="tr-TR" sz="2600" dirty="0" smtClean="0"/>
              <a:t>Dip Not: Daha önce işlediğimiz Şaman inancında da ruhun kuş olup göçtüğüne inanılıyordu.</a:t>
            </a:r>
          </a:p>
          <a:p>
            <a:pPr marL="457200" indent="-457200" algn="l">
              <a:buFont typeface="Arial" panose="020B0604020202020204" pitchFamily="34" charset="0"/>
              <a:buChar char="•"/>
            </a:pPr>
            <a:r>
              <a:rPr lang="tr-TR" sz="2600" dirty="0" smtClean="0"/>
              <a:t>Eski Türklerde defin merasimi için yaprak dökümü veya ağaçların yapraklanması beklenirdi. Çin sınırlarından Macaristan’a kadar uzanan bozkır yolu boyunca bu </a:t>
            </a:r>
            <a:r>
              <a:rPr lang="tr-TR" sz="2600" b="1" dirty="0" smtClean="0">
                <a:solidFill>
                  <a:srgbClr val="C00000"/>
                </a:solidFill>
              </a:rPr>
              <a:t>kurganlar</a:t>
            </a:r>
            <a:r>
              <a:rPr lang="tr-TR" sz="2600" dirty="0" smtClean="0"/>
              <a:t> yer alır. Eski Türklerdeki cenaze merasimine </a:t>
            </a:r>
            <a:r>
              <a:rPr lang="tr-TR" sz="2600" b="1" dirty="0" smtClean="0">
                <a:solidFill>
                  <a:srgbClr val="C00000"/>
                </a:solidFill>
              </a:rPr>
              <a:t>YOĞ</a:t>
            </a:r>
            <a:r>
              <a:rPr lang="tr-TR" sz="2600" dirty="0" smtClean="0"/>
              <a:t> denirdi. Çinliler de Kubbeli </a:t>
            </a:r>
            <a:r>
              <a:rPr lang="tr-TR" sz="2600" b="1" dirty="0" smtClean="0">
                <a:solidFill>
                  <a:srgbClr val="C00000"/>
                </a:solidFill>
              </a:rPr>
              <a:t>Otağ Altındaki Tabut </a:t>
            </a:r>
            <a:r>
              <a:rPr lang="tr-TR" sz="2600" dirty="0" smtClean="0"/>
              <a:t>adını verirlerdi. Çünkü Türk geleneğinde ölen kimsenin cesedi kubbeli otağ altına konarak otağın etrafında at koşturulurdu. Matem işareti olarak saç kesilir, tütsü kullanılır, tütsülü matem meşalesi (YUĞ YİPAR) yakılırdı.</a:t>
            </a:r>
            <a:endParaRPr lang="tr-TR" sz="2600" dirty="0"/>
          </a:p>
        </p:txBody>
      </p:sp>
    </p:spTree>
    <p:extLst>
      <p:ext uri="{BB962C8B-B14F-4D97-AF65-F5344CB8AC3E}">
        <p14:creationId xmlns:p14="http://schemas.microsoft.com/office/powerpoint/2010/main" val="160320721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0"/>
            <a:ext cx="10515600" cy="1325563"/>
          </a:xfrm>
        </p:spPr>
        <p:txBody>
          <a:bodyPr/>
          <a:lstStyle/>
          <a:p>
            <a:r>
              <a:rPr lang="tr-TR" b="1" dirty="0" smtClean="0">
                <a:solidFill>
                  <a:srgbClr val="C00000"/>
                </a:solidFill>
              </a:rPr>
              <a:t>Yıkama:</a:t>
            </a:r>
            <a:endParaRPr lang="tr-TR" b="1" dirty="0">
              <a:solidFill>
                <a:srgbClr val="C00000"/>
              </a:solidFill>
            </a:endParaRPr>
          </a:p>
        </p:txBody>
      </p:sp>
      <p:sp>
        <p:nvSpPr>
          <p:cNvPr id="3" name="İçerik Yer Tutucusu 2"/>
          <p:cNvSpPr>
            <a:spLocks noGrp="1"/>
          </p:cNvSpPr>
          <p:nvPr>
            <p:ph idx="1"/>
          </p:nvPr>
        </p:nvSpPr>
        <p:spPr>
          <a:xfrm>
            <a:off x="838200" y="1539023"/>
            <a:ext cx="10515600" cy="4351338"/>
          </a:xfrm>
        </p:spPr>
        <p:txBody>
          <a:bodyPr>
            <a:noAutofit/>
          </a:bodyPr>
          <a:lstStyle/>
          <a:p>
            <a:r>
              <a:rPr lang="tr-TR" dirty="0" smtClean="0">
                <a:solidFill>
                  <a:srgbClr val="C00000"/>
                </a:solidFill>
              </a:rPr>
              <a:t>Barak</a:t>
            </a:r>
            <a:r>
              <a:rPr lang="tr-TR" dirty="0" smtClean="0"/>
              <a:t> Türkmenlerinde ölü suyunu genç kızlar getirir.</a:t>
            </a:r>
          </a:p>
          <a:p>
            <a:r>
              <a:rPr lang="tr-TR" dirty="0" smtClean="0"/>
              <a:t>Ölü için hazırlanan suya el sürülmez.</a:t>
            </a:r>
          </a:p>
          <a:p>
            <a:r>
              <a:rPr lang="tr-TR" dirty="0" smtClean="0">
                <a:solidFill>
                  <a:srgbClr val="C00000"/>
                </a:solidFill>
              </a:rPr>
              <a:t>Zara, Erzurum, Durağan, Eskişehir, Kastamonu, Nallıhan, Ayaş, Ankara, Çubuk, Kırşehir</a:t>
            </a:r>
            <a:r>
              <a:rPr lang="tr-TR" dirty="0" smtClean="0"/>
              <a:t>’de ölü yıkama suyundan artan su dökülür.</a:t>
            </a:r>
          </a:p>
          <a:p>
            <a:r>
              <a:rPr lang="tr-TR" dirty="0" smtClean="0">
                <a:solidFill>
                  <a:srgbClr val="C00000"/>
                </a:solidFill>
              </a:rPr>
              <a:t>Boğazlayan’</a:t>
            </a:r>
            <a:r>
              <a:rPr lang="tr-TR" dirty="0" smtClean="0"/>
              <a:t>da ölü ardından çok üzülmemek için; </a:t>
            </a:r>
            <a:r>
              <a:rPr lang="tr-TR" dirty="0" smtClean="0">
                <a:solidFill>
                  <a:srgbClr val="C00000"/>
                </a:solidFill>
              </a:rPr>
              <a:t>Afyon</a:t>
            </a:r>
            <a:r>
              <a:rPr lang="tr-TR" dirty="0" smtClean="0"/>
              <a:t>’da öte dünyada ölüyle buluşmak için; </a:t>
            </a:r>
            <a:r>
              <a:rPr lang="tr-TR" dirty="0" smtClean="0">
                <a:solidFill>
                  <a:srgbClr val="C00000"/>
                </a:solidFill>
              </a:rPr>
              <a:t>Çorum</a:t>
            </a:r>
            <a:r>
              <a:rPr lang="tr-TR" dirty="0" smtClean="0"/>
              <a:t>’da acı soğusun diye ev halkı artan suyla elini yüzünü yıkar.</a:t>
            </a:r>
          </a:p>
          <a:p>
            <a:r>
              <a:rPr lang="tr-TR" dirty="0" smtClean="0">
                <a:solidFill>
                  <a:srgbClr val="C00000"/>
                </a:solidFill>
              </a:rPr>
              <a:t>Uşak, Çankırı, Aksaray, Kayseri, Konya, Boğazlayan</a:t>
            </a:r>
            <a:r>
              <a:rPr lang="tr-TR" dirty="0" smtClean="0"/>
              <a:t>’da artan su ile ölenin çamaşırları yıkanır.</a:t>
            </a:r>
          </a:p>
          <a:p>
            <a:r>
              <a:rPr lang="tr-TR" dirty="0" smtClean="0">
                <a:solidFill>
                  <a:srgbClr val="C00000"/>
                </a:solidFill>
              </a:rPr>
              <a:t>Uşak</a:t>
            </a:r>
            <a:r>
              <a:rPr lang="tr-TR" dirty="0" smtClean="0"/>
              <a:t>’ta hak hukuk varsa üzerinden sıyırılsın diye artan su ölüye dökülür.</a:t>
            </a:r>
          </a:p>
          <a:p>
            <a:pPr marL="0" indent="0">
              <a:buNone/>
            </a:pPr>
            <a:endParaRPr lang="tr-TR" dirty="0"/>
          </a:p>
        </p:txBody>
      </p:sp>
    </p:spTree>
    <p:extLst>
      <p:ext uri="{BB962C8B-B14F-4D97-AF65-F5344CB8AC3E}">
        <p14:creationId xmlns:p14="http://schemas.microsoft.com/office/powerpoint/2010/main" val="38951923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24552" y="542736"/>
            <a:ext cx="10515600" cy="5953598"/>
          </a:xfrm>
        </p:spPr>
        <p:txBody>
          <a:bodyPr>
            <a:normAutofit/>
          </a:bodyPr>
          <a:lstStyle/>
          <a:p>
            <a:pPr marL="0" indent="0">
              <a:buNone/>
            </a:pPr>
            <a:r>
              <a:rPr lang="tr-TR" sz="3000" dirty="0" smtClean="0"/>
              <a:t>    Ölünün yıkanışı ve kefenlenişi sırasında değişik kokulu maddeler yakılıp tüttürülür. Cesede ve kefene çeşitli kokular, yağlar, kutsal sular dökülür. Yakılarak koku çıkarılan maddelerin başında: </a:t>
            </a:r>
            <a:r>
              <a:rPr lang="tr-TR" sz="3000" dirty="0" smtClean="0">
                <a:solidFill>
                  <a:srgbClr val="0070C0"/>
                </a:solidFill>
              </a:rPr>
              <a:t>Buhur, günlük, kafur ve </a:t>
            </a:r>
            <a:r>
              <a:rPr lang="tr-TR" sz="3000" dirty="0" err="1" smtClean="0">
                <a:solidFill>
                  <a:srgbClr val="0070C0"/>
                </a:solidFill>
              </a:rPr>
              <a:t>ödeğacı</a:t>
            </a:r>
            <a:r>
              <a:rPr lang="tr-TR" sz="3000" dirty="0" smtClean="0"/>
              <a:t> gelmektedir.</a:t>
            </a:r>
          </a:p>
          <a:p>
            <a:pPr marL="0" indent="0">
              <a:buNone/>
            </a:pPr>
            <a:r>
              <a:rPr lang="tr-TR" sz="3000" dirty="0" smtClean="0">
                <a:solidFill>
                  <a:srgbClr val="C00000"/>
                </a:solidFill>
              </a:rPr>
              <a:t>    Kırşehir, Uşak, Erzurum, Çorum, Sivas</a:t>
            </a:r>
            <a:r>
              <a:rPr lang="tr-TR" sz="3000" dirty="0" smtClean="0"/>
              <a:t>’ta kokuya şeytan gelmez diye; </a:t>
            </a:r>
            <a:r>
              <a:rPr lang="tr-TR" sz="3000" dirty="0" err="1" smtClean="0">
                <a:solidFill>
                  <a:srgbClr val="C00000"/>
                </a:solidFill>
              </a:rPr>
              <a:t>AfyonKarahisar</a:t>
            </a:r>
            <a:r>
              <a:rPr lang="tr-TR" sz="3000" dirty="0" smtClean="0"/>
              <a:t>, Boğazlayan’da gökten kokuya melekler iner diye; </a:t>
            </a:r>
            <a:r>
              <a:rPr lang="tr-TR" sz="3000" dirty="0" smtClean="0">
                <a:solidFill>
                  <a:srgbClr val="C00000"/>
                </a:solidFill>
              </a:rPr>
              <a:t>Konya ve </a:t>
            </a:r>
            <a:r>
              <a:rPr lang="tr-TR" sz="3000" dirty="0" err="1" smtClean="0">
                <a:solidFill>
                  <a:srgbClr val="C00000"/>
                </a:solidFill>
              </a:rPr>
              <a:t>Merzifonda</a:t>
            </a:r>
            <a:r>
              <a:rPr lang="tr-TR" sz="3000" dirty="0" smtClean="0">
                <a:solidFill>
                  <a:srgbClr val="C00000"/>
                </a:solidFill>
              </a:rPr>
              <a:t> </a:t>
            </a:r>
            <a:r>
              <a:rPr lang="tr-TR" sz="3000" dirty="0" smtClean="0"/>
              <a:t>ölü kokusu yok olsun diye</a:t>
            </a:r>
            <a:r>
              <a:rPr lang="tr-TR" sz="3000" dirty="0" smtClean="0">
                <a:solidFill>
                  <a:srgbClr val="C00000"/>
                </a:solidFill>
              </a:rPr>
              <a:t>;, Hopa ve Rize’</a:t>
            </a:r>
            <a:r>
              <a:rPr lang="tr-TR" sz="3000" dirty="0" smtClean="0"/>
              <a:t>de mezarda cesede yılan, </a:t>
            </a:r>
            <a:r>
              <a:rPr lang="tr-TR" sz="3000" dirty="0" err="1" smtClean="0"/>
              <a:t>çiyan</a:t>
            </a:r>
            <a:r>
              <a:rPr lang="tr-TR" sz="3000" dirty="0" smtClean="0"/>
              <a:t> yanaşmasın diye bu kokulu maddeler yakılarak tütsü yapılır.</a:t>
            </a:r>
          </a:p>
          <a:p>
            <a:pPr marL="0" indent="0">
              <a:buNone/>
            </a:pPr>
            <a:r>
              <a:rPr lang="tr-TR" sz="3000" dirty="0" smtClean="0"/>
              <a:t>    Bu maddeler: </a:t>
            </a:r>
            <a:r>
              <a:rPr lang="tr-TR" sz="3000" dirty="0" smtClean="0">
                <a:solidFill>
                  <a:srgbClr val="0070C0"/>
                </a:solidFill>
              </a:rPr>
              <a:t>gül suyu, gül hatmi, gül yağı, gül kurusu; kadınlar için kına, hacı yağı, hacı sürmesi, esans, kolonya, zemzem suyu, kafur, çörekotu, misk, karanfil tozu kokulu çiçekler ve kokulu yapraklardan</a:t>
            </a:r>
            <a:r>
              <a:rPr lang="tr-TR" sz="3000" dirty="0" smtClean="0"/>
              <a:t> oluşmaktadır.</a:t>
            </a:r>
            <a:endParaRPr lang="tr-TR" sz="3000" dirty="0"/>
          </a:p>
        </p:txBody>
      </p:sp>
    </p:spTree>
    <p:extLst>
      <p:ext uri="{BB962C8B-B14F-4D97-AF65-F5344CB8AC3E}">
        <p14:creationId xmlns:p14="http://schemas.microsoft.com/office/powerpoint/2010/main" val="163555229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0"/>
            <a:ext cx="10515600" cy="1325563"/>
          </a:xfrm>
        </p:spPr>
        <p:txBody>
          <a:bodyPr/>
          <a:lstStyle/>
          <a:p>
            <a:r>
              <a:rPr lang="tr-TR" b="1" dirty="0" smtClean="0">
                <a:solidFill>
                  <a:srgbClr val="C00000"/>
                </a:solidFill>
              </a:rPr>
              <a:t>Kefenleme:</a:t>
            </a:r>
            <a:endParaRPr lang="tr-TR" b="1" dirty="0">
              <a:solidFill>
                <a:srgbClr val="C00000"/>
              </a:solidFill>
            </a:endParaRPr>
          </a:p>
        </p:txBody>
      </p:sp>
      <p:sp>
        <p:nvSpPr>
          <p:cNvPr id="3" name="İçerik Yer Tutucusu 2"/>
          <p:cNvSpPr>
            <a:spLocks noGrp="1"/>
          </p:cNvSpPr>
          <p:nvPr>
            <p:ph idx="1"/>
          </p:nvPr>
        </p:nvSpPr>
        <p:spPr>
          <a:xfrm>
            <a:off x="838200" y="1350523"/>
            <a:ext cx="10515600" cy="4351338"/>
          </a:xfrm>
        </p:spPr>
        <p:txBody>
          <a:bodyPr>
            <a:noAutofit/>
          </a:bodyPr>
          <a:lstStyle/>
          <a:p>
            <a:pPr marL="0" indent="0">
              <a:buNone/>
            </a:pPr>
            <a:r>
              <a:rPr lang="tr-TR" sz="2600" dirty="0" smtClean="0"/>
              <a:t>     Kefeni ya da kefenin parasını hazırlamaya her zaman önem verilmiştir. Kefen dışardan bir iplikle dikilmez. Kefenin kenarından çekilen ipliğiyle dikilir.</a:t>
            </a:r>
          </a:p>
          <a:p>
            <a:pPr marL="0" indent="0">
              <a:buNone/>
            </a:pPr>
            <a:r>
              <a:rPr lang="tr-TR" sz="2600" dirty="0" smtClean="0"/>
              <a:t>Erkek kefeni, 3 parça olarak: omuzdan ayağa kadar örtülen bez (gömlek), baştan ayağa kadar dökülen bez (</a:t>
            </a:r>
            <a:r>
              <a:rPr lang="tr-TR" sz="2600" dirty="0" err="1" smtClean="0"/>
              <a:t>izer</a:t>
            </a:r>
            <a:r>
              <a:rPr lang="tr-TR" sz="2600" dirty="0" smtClean="0"/>
              <a:t>) ve yine baştan ayağa kadar örtülen bez (</a:t>
            </a:r>
            <a:r>
              <a:rPr lang="tr-TR" sz="2600" dirty="0" err="1" smtClean="0"/>
              <a:t>lifafe</a:t>
            </a:r>
            <a:r>
              <a:rPr lang="tr-TR" sz="2600" dirty="0" smtClean="0"/>
              <a:t>)’den ibarettir.</a:t>
            </a:r>
          </a:p>
          <a:p>
            <a:pPr marL="0" indent="0">
              <a:buNone/>
            </a:pPr>
            <a:r>
              <a:rPr lang="tr-TR" sz="2600" dirty="0" smtClean="0"/>
              <a:t>     Kadın kefeni ise 5 parçadan yapılır: bunlar, başa örtülen bez (</a:t>
            </a:r>
            <a:r>
              <a:rPr lang="tr-TR" sz="2600" dirty="0" err="1" smtClean="0"/>
              <a:t>himar</a:t>
            </a:r>
            <a:r>
              <a:rPr lang="tr-TR" sz="2600" dirty="0" smtClean="0"/>
              <a:t>), göğse konulan bez (</a:t>
            </a:r>
            <a:r>
              <a:rPr lang="tr-TR" sz="2600" dirty="0" err="1" smtClean="0"/>
              <a:t>dir</a:t>
            </a:r>
            <a:r>
              <a:rPr lang="tr-TR" sz="2600" dirty="0" smtClean="0"/>
              <a:t>), göğüsten göbeğe ya da diz kapağına kadar örtülen geniş bez (hırka), </a:t>
            </a:r>
            <a:r>
              <a:rPr lang="tr-TR" sz="2600" dirty="0" err="1" smtClean="0"/>
              <a:t>izar</a:t>
            </a:r>
            <a:r>
              <a:rPr lang="tr-TR" sz="2600" dirty="0" smtClean="0"/>
              <a:t> ve </a:t>
            </a:r>
            <a:r>
              <a:rPr lang="tr-TR" sz="2600" dirty="0" err="1" smtClean="0"/>
              <a:t>lilafeden</a:t>
            </a:r>
            <a:r>
              <a:rPr lang="tr-TR" sz="2600" dirty="0" smtClean="0"/>
              <a:t> oluşur.</a:t>
            </a:r>
          </a:p>
          <a:p>
            <a:pPr marL="0" indent="0">
              <a:buNone/>
            </a:pPr>
            <a:r>
              <a:rPr lang="tr-TR" sz="2600" dirty="0" smtClean="0"/>
              <a:t>     Halk arasında öldüğü zaman başkasına yük olmasın, kefen telaşı olmasın ya da kendi helal parasından olsun düşünceleriyle kişinin sağlığında kefenini alıp bir köşeye saklaması ya da bunun için para ayırması adetine rastlanır.</a:t>
            </a:r>
          </a:p>
          <a:p>
            <a:pPr marL="0" indent="0">
              <a:buNone/>
            </a:pPr>
            <a:r>
              <a:rPr lang="tr-TR" sz="2600" dirty="0" smtClean="0"/>
              <a:t>     Hac ziyareti yapanlardan çoğunun zemzem suyu ile ıslatılmış ve kurutulmuş kefenliklerini beraberliklerinde getirdikleri ya da gidemeyenlerin hacca gidenlere kefen ısmarladıkları görülür. </a:t>
            </a:r>
            <a:endParaRPr lang="tr-TR" sz="2600" dirty="0"/>
          </a:p>
        </p:txBody>
      </p:sp>
    </p:spTree>
    <p:extLst>
      <p:ext uri="{BB962C8B-B14F-4D97-AF65-F5344CB8AC3E}">
        <p14:creationId xmlns:p14="http://schemas.microsoft.com/office/powerpoint/2010/main" val="312249143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r>
              <a:rPr lang="tr-TR" sz="3500" dirty="0" smtClean="0"/>
              <a:t>Cenaze tabut ile taşınır. </a:t>
            </a:r>
          </a:p>
          <a:p>
            <a:r>
              <a:rPr lang="tr-TR" sz="3500" dirty="0" smtClean="0"/>
              <a:t>Tabut yapımında kullanılan malzeme tahtadır. </a:t>
            </a:r>
          </a:p>
          <a:p>
            <a:r>
              <a:rPr lang="tr-TR" sz="3500" dirty="0" smtClean="0"/>
              <a:t>Camilerde hazır bir tabut bulunur ve herkes defin sırasında bu tabutu kullanır. </a:t>
            </a:r>
          </a:p>
          <a:p>
            <a:r>
              <a:rPr lang="tr-TR" sz="3500" dirty="0" smtClean="0"/>
              <a:t>Cenaze namazına ise ölünün yakınları ve dileyen herkes katılabilir. </a:t>
            </a:r>
          </a:p>
        </p:txBody>
      </p:sp>
    </p:spTree>
    <p:extLst>
      <p:ext uri="{BB962C8B-B14F-4D97-AF65-F5344CB8AC3E}">
        <p14:creationId xmlns:p14="http://schemas.microsoft.com/office/powerpoint/2010/main" val="257637588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0"/>
            <a:ext cx="10515600" cy="1325563"/>
          </a:xfrm>
        </p:spPr>
        <p:txBody>
          <a:bodyPr/>
          <a:lstStyle/>
          <a:p>
            <a:r>
              <a:rPr lang="tr-TR" b="1" dirty="0" smtClean="0">
                <a:solidFill>
                  <a:srgbClr val="C00000"/>
                </a:solidFill>
              </a:rPr>
              <a:t>Cenaze Namazı:</a:t>
            </a:r>
            <a:endParaRPr lang="tr-TR" b="1" dirty="0">
              <a:solidFill>
                <a:srgbClr val="C00000"/>
              </a:solidFill>
            </a:endParaRPr>
          </a:p>
        </p:txBody>
      </p:sp>
      <p:sp>
        <p:nvSpPr>
          <p:cNvPr id="3" name="İçerik Yer Tutucusu 2"/>
          <p:cNvSpPr>
            <a:spLocks noGrp="1"/>
          </p:cNvSpPr>
          <p:nvPr>
            <p:ph idx="1"/>
          </p:nvPr>
        </p:nvSpPr>
        <p:spPr>
          <a:xfrm>
            <a:off x="838200" y="1078173"/>
            <a:ext cx="10515600" cy="5622878"/>
          </a:xfrm>
        </p:spPr>
        <p:txBody>
          <a:bodyPr>
            <a:normAutofit lnSpcReduction="10000"/>
          </a:bodyPr>
          <a:lstStyle/>
          <a:p>
            <a:r>
              <a:rPr lang="tr-TR" sz="2600" dirty="0" smtClean="0"/>
              <a:t>Cenaze namazını erkekler kılar. </a:t>
            </a:r>
          </a:p>
          <a:p>
            <a:r>
              <a:rPr lang="tr-TR" sz="2600" dirty="0" smtClean="0"/>
              <a:t>Kadınlar cenazeyi mezarlığa yakın bir yerden izlerler. </a:t>
            </a:r>
          </a:p>
          <a:p>
            <a:r>
              <a:rPr lang="tr-TR" sz="2600" dirty="0" smtClean="0"/>
              <a:t>Cenaze evin önündeyken ve namazdan önce helalleşir. </a:t>
            </a:r>
          </a:p>
          <a:p>
            <a:r>
              <a:rPr lang="tr-TR" sz="2600" dirty="0" smtClean="0"/>
              <a:t>İslam dinine göre Müslüman olan herkesin cenaze namazı kılınır.</a:t>
            </a:r>
          </a:p>
          <a:p>
            <a:r>
              <a:rPr lang="tr-TR" sz="2600" dirty="0" smtClean="0"/>
              <a:t>Cenaze namazının kılınması için ölü Müslüman olmalı, İslami kurallara göre yıkanmış olması, cemaatin olması, cemaatin tabut önünde olması, namazı kıldıracak imamın kıbleye karşı yere yakın bir yere konmuş olan tabut içindeki ölünün göğsü hizasında durması gerekir.</a:t>
            </a:r>
          </a:p>
          <a:p>
            <a:r>
              <a:rPr lang="tr-TR" sz="2600" dirty="0" smtClean="0"/>
              <a:t>Cenaze namazı 4 tekbirden meydana gelir.</a:t>
            </a:r>
          </a:p>
          <a:p>
            <a:r>
              <a:rPr lang="tr-TR" sz="2600" dirty="0" smtClean="0"/>
              <a:t>Cenazenin önünde imam, imamın arkasında cemaat sıralanır.</a:t>
            </a:r>
          </a:p>
          <a:p>
            <a:r>
              <a:rPr lang="tr-TR" sz="2600" dirty="0" smtClean="0"/>
              <a:t>Cenazenin kadın, erkek çocuk ve kız çocuk oluşuna göre namazda okunması gereken dualar değişir.</a:t>
            </a:r>
          </a:p>
          <a:p>
            <a:r>
              <a:rPr lang="tr-TR" sz="2600" dirty="0"/>
              <a:t>C</a:t>
            </a:r>
            <a:r>
              <a:rPr lang="tr-TR" sz="2600" dirty="0" smtClean="0"/>
              <a:t>enaze </a:t>
            </a:r>
            <a:r>
              <a:rPr lang="tr-TR" dirty="0" smtClean="0"/>
              <a:t>namazı ile ölü hakkında bir çeşit «aklama» yapılır.</a:t>
            </a:r>
            <a:endParaRPr lang="tr-TR" sz="2600" dirty="0" smtClean="0"/>
          </a:p>
        </p:txBody>
      </p:sp>
    </p:spTree>
    <p:extLst>
      <p:ext uri="{BB962C8B-B14F-4D97-AF65-F5344CB8AC3E}">
        <p14:creationId xmlns:p14="http://schemas.microsoft.com/office/powerpoint/2010/main" val="43171592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97257" y="1607261"/>
            <a:ext cx="10515600" cy="4351338"/>
          </a:xfrm>
        </p:spPr>
        <p:txBody>
          <a:bodyPr>
            <a:normAutofit fontScale="92500"/>
          </a:bodyPr>
          <a:lstStyle/>
          <a:p>
            <a:pPr marL="0" indent="0">
              <a:buNone/>
            </a:pPr>
            <a:r>
              <a:rPr lang="tr-TR" sz="3500" dirty="0" smtClean="0"/>
              <a:t>     Cenaze namazından sonra ölü halk arasındaki adıyla «ebedi istirahatgahı» olan mezarlığa götürülür. </a:t>
            </a:r>
          </a:p>
          <a:p>
            <a:pPr marL="0" indent="0">
              <a:buNone/>
            </a:pPr>
            <a:r>
              <a:rPr lang="tr-TR" sz="3500" dirty="0" smtClean="0"/>
              <a:t>     Mezar yeri köylerde ölüm olayının hemen duyulmasından sonra eş, dost tarafından kazılarak hazırlanır. Şehirde bu işi belediyeler yapar. Ülkemizde ölünün üstüne toprağı erkekler atar. Pek çok yerde kadınlar mezarlığa bile gelmez.</a:t>
            </a:r>
          </a:p>
          <a:p>
            <a:pPr marL="0" indent="0">
              <a:buNone/>
            </a:pPr>
            <a:r>
              <a:rPr lang="tr-TR" sz="3500" dirty="0" smtClean="0">
                <a:solidFill>
                  <a:srgbClr val="C00000"/>
                </a:solidFill>
              </a:rPr>
              <a:t>     Konya, Ermenek, Başyayla'da </a:t>
            </a:r>
            <a:r>
              <a:rPr lang="tr-TR" sz="3500" dirty="0" smtClean="0"/>
              <a:t>mezarlıkta cemaat eline birer küçük taş alarak bu taşa ihlas suresini okur ve mezara atar.</a:t>
            </a:r>
          </a:p>
          <a:p>
            <a:pPr marL="0" indent="0">
              <a:buNone/>
            </a:pPr>
            <a:endParaRPr lang="tr-TR" dirty="0"/>
          </a:p>
        </p:txBody>
      </p:sp>
    </p:spTree>
    <p:extLst>
      <p:ext uri="{BB962C8B-B14F-4D97-AF65-F5344CB8AC3E}">
        <p14:creationId xmlns:p14="http://schemas.microsoft.com/office/powerpoint/2010/main" val="34592800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22830"/>
            <a:ext cx="10515600" cy="6523630"/>
          </a:xfrm>
        </p:spPr>
        <p:txBody>
          <a:bodyPr>
            <a:noAutofit/>
          </a:bodyPr>
          <a:lstStyle/>
          <a:p>
            <a:r>
              <a:rPr lang="tr-TR" sz="3000" dirty="0" smtClean="0"/>
              <a:t>Mersin Silifke’de ölü yıkanırken tütsü kokutulur.</a:t>
            </a:r>
          </a:p>
          <a:p>
            <a:r>
              <a:rPr lang="tr-TR" sz="3000" dirty="0" smtClean="0"/>
              <a:t>Erkekler 2 kat, kadınlar 3 kat kefene sarılır ve kefene zemzem suyu ve çörek otu dökülür.</a:t>
            </a:r>
          </a:p>
          <a:p>
            <a:r>
              <a:rPr lang="tr-TR" sz="3000" dirty="0" smtClean="0"/>
              <a:t>Cenaze mutlaka 15ten önce «yerler mühürlenmeden önce» gömülmesi gerekir.</a:t>
            </a:r>
          </a:p>
          <a:p>
            <a:r>
              <a:rPr lang="tr-TR" sz="3000" dirty="0" smtClean="0"/>
              <a:t>Cenaze 1 gün evde kalır, sevdikleri bir gece başında ağıt yakar.</a:t>
            </a:r>
          </a:p>
          <a:p>
            <a:r>
              <a:rPr lang="tr-TR" sz="3000" dirty="0" smtClean="0"/>
              <a:t>Cenaze gömülmeden önce akrabaları ölünün genç işe yüzünü, yaşlı ise elini öperler.</a:t>
            </a:r>
          </a:p>
          <a:p>
            <a:r>
              <a:rPr lang="tr-TR" sz="3000" dirty="0" smtClean="0"/>
              <a:t>Günbatımından sonra ölenler bir gün sonra gömülür.</a:t>
            </a:r>
          </a:p>
          <a:p>
            <a:r>
              <a:rPr lang="tr-TR" sz="3000" dirty="0" smtClean="0"/>
              <a:t>İlçede morg yoksa ölü evde buzlar içinde bekletilir.</a:t>
            </a:r>
          </a:p>
          <a:p>
            <a:r>
              <a:rPr lang="tr-TR" sz="3000" dirty="0" smtClean="0"/>
              <a:t>Ancak ölü ne kadar erken gömülürse o kadar iyi olacağı düşünülür.</a:t>
            </a:r>
          </a:p>
          <a:p>
            <a:r>
              <a:rPr lang="tr-TR" sz="3000" dirty="0" smtClean="0"/>
              <a:t>Bekletilmesi gereken durumlarda üzerine bıçak konur.</a:t>
            </a:r>
          </a:p>
          <a:p>
            <a:endParaRPr lang="tr-TR" sz="3000" dirty="0"/>
          </a:p>
        </p:txBody>
      </p:sp>
    </p:spTree>
    <p:extLst>
      <p:ext uri="{BB962C8B-B14F-4D97-AF65-F5344CB8AC3E}">
        <p14:creationId xmlns:p14="http://schemas.microsoft.com/office/powerpoint/2010/main" val="311522455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01722" y="1088646"/>
            <a:ext cx="10515600" cy="4351338"/>
          </a:xfrm>
        </p:spPr>
        <p:txBody>
          <a:bodyPr>
            <a:noAutofit/>
          </a:bodyPr>
          <a:lstStyle/>
          <a:p>
            <a:r>
              <a:rPr lang="tr-TR" sz="3500" dirty="0" smtClean="0"/>
              <a:t>Adana’da mahalli yerlerde cenazeyi günümüzde bile bisiklete binip sokak sokak, mahalle mahalle gezen yaşlı tellal bağırarak duyurur.</a:t>
            </a:r>
          </a:p>
          <a:p>
            <a:r>
              <a:rPr lang="tr-TR" sz="3500" dirty="0" smtClean="0"/>
              <a:t>Ölüyü akrabaları ya ziyarette ya evde ya da bahçede yıkar, mezar başına kadınlı erkekli gidilir.</a:t>
            </a:r>
          </a:p>
          <a:p>
            <a:r>
              <a:rPr lang="tr-TR" sz="3500" dirty="0" smtClean="0"/>
              <a:t>Cenaze namazını erkekler kılar.</a:t>
            </a:r>
          </a:p>
          <a:p>
            <a:r>
              <a:rPr lang="tr-TR" sz="3500" dirty="0" smtClean="0"/>
              <a:t>Kadınlar mezarlıkta mutlaka ölü defnedilirken cemaat ve imamla beraber topluluğun içinde bulunur ve dualar okurlar.</a:t>
            </a:r>
          </a:p>
          <a:p>
            <a:endParaRPr lang="tr-TR" sz="3500" dirty="0"/>
          </a:p>
        </p:txBody>
      </p:sp>
    </p:spTree>
    <p:extLst>
      <p:ext uri="{BB962C8B-B14F-4D97-AF65-F5344CB8AC3E}">
        <p14:creationId xmlns:p14="http://schemas.microsoft.com/office/powerpoint/2010/main" val="426582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42666" y="0"/>
            <a:ext cx="10515600" cy="1325563"/>
          </a:xfrm>
        </p:spPr>
        <p:txBody>
          <a:bodyPr/>
          <a:lstStyle/>
          <a:p>
            <a:pPr algn="ctr"/>
            <a:r>
              <a:rPr lang="tr-TR" b="1" dirty="0" smtClean="0">
                <a:solidFill>
                  <a:srgbClr val="640064"/>
                </a:solidFill>
              </a:rPr>
              <a:t>Ölüm Anı</a:t>
            </a:r>
            <a:endParaRPr lang="tr-TR" b="1" dirty="0">
              <a:solidFill>
                <a:srgbClr val="640064"/>
              </a:solidFill>
            </a:endParaRPr>
          </a:p>
        </p:txBody>
      </p:sp>
      <p:sp>
        <p:nvSpPr>
          <p:cNvPr id="3" name="İçerik Yer Tutucusu 2"/>
          <p:cNvSpPr>
            <a:spLocks noGrp="1"/>
          </p:cNvSpPr>
          <p:nvPr>
            <p:ph idx="1"/>
          </p:nvPr>
        </p:nvSpPr>
        <p:spPr/>
        <p:txBody>
          <a:bodyPr>
            <a:normAutofit/>
          </a:bodyPr>
          <a:lstStyle/>
          <a:p>
            <a:r>
              <a:rPr lang="tr-TR" sz="3000" dirty="0" smtClean="0"/>
              <a:t>Ölüm döşeğindeki hastanın ebedi yolculuğa ruhen hazırlanmasına yardımcı olunmalıdır.</a:t>
            </a:r>
          </a:p>
          <a:p>
            <a:r>
              <a:rPr lang="tr-TR" sz="3000" dirty="0" smtClean="0"/>
              <a:t>Zira hastaya gösterilen sevgi, saygı ve hoşgörülü yaklaşım dinimizce sevap kazandıran eylemlerdir.</a:t>
            </a:r>
          </a:p>
          <a:p>
            <a:r>
              <a:rPr lang="tr-TR" sz="3000" dirty="0" smtClean="0"/>
              <a:t>Hastanın yanında başkalarının hastalıklarından veya ölüm şekillerinden bahsedilmemelidir.</a:t>
            </a:r>
          </a:p>
          <a:p>
            <a:r>
              <a:rPr lang="tr-TR" sz="3000" dirty="0" smtClean="0"/>
              <a:t>Gönül kırıcı sözler sarf edilmemeli, ümitsizliğe düşürülmemelidir.</a:t>
            </a:r>
          </a:p>
          <a:p>
            <a:r>
              <a:rPr lang="tr-TR" sz="3000" dirty="0" smtClean="0"/>
              <a:t>Allah’ın rahmetinden, affından, bağışlayıcılığından bahsedilmeli ve mümkün mertebe hastaya dua edilmelidir.</a:t>
            </a:r>
            <a:endParaRPr lang="tr-TR" sz="3000" dirty="0"/>
          </a:p>
        </p:txBody>
      </p:sp>
    </p:spTree>
    <p:extLst>
      <p:ext uri="{BB962C8B-B14F-4D97-AF65-F5344CB8AC3E}">
        <p14:creationId xmlns:p14="http://schemas.microsoft.com/office/powerpoint/2010/main" val="82480844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0"/>
            <a:ext cx="10515600" cy="1325563"/>
          </a:xfrm>
        </p:spPr>
        <p:txBody>
          <a:bodyPr/>
          <a:lstStyle/>
          <a:p>
            <a:pPr algn="ctr"/>
            <a:r>
              <a:rPr lang="tr-TR" b="1" dirty="0" smtClean="0">
                <a:solidFill>
                  <a:srgbClr val="640064"/>
                </a:solidFill>
              </a:rPr>
              <a:t>Ölüm Esnası</a:t>
            </a:r>
            <a:endParaRPr lang="tr-TR" b="1" dirty="0">
              <a:solidFill>
                <a:srgbClr val="640064"/>
              </a:solidFill>
            </a:endParaRPr>
          </a:p>
        </p:txBody>
      </p:sp>
      <p:sp>
        <p:nvSpPr>
          <p:cNvPr id="3" name="İçerik Yer Tutucusu 2"/>
          <p:cNvSpPr>
            <a:spLocks noGrp="1"/>
          </p:cNvSpPr>
          <p:nvPr>
            <p:ph idx="1"/>
          </p:nvPr>
        </p:nvSpPr>
        <p:spPr>
          <a:xfrm>
            <a:off x="838200" y="1184181"/>
            <a:ext cx="10515600" cy="4351338"/>
          </a:xfrm>
        </p:spPr>
        <p:txBody>
          <a:bodyPr>
            <a:noAutofit/>
          </a:bodyPr>
          <a:lstStyle/>
          <a:p>
            <a:r>
              <a:rPr lang="tr-TR" sz="2500" dirty="0" smtClean="0"/>
              <a:t>Öleceği anlaşılan bir kişi ölüm anında sağ tarafa doğru </a:t>
            </a:r>
            <a:r>
              <a:rPr lang="tr-TR" sz="2500" dirty="0" err="1" smtClean="0"/>
              <a:t>çevirilir</a:t>
            </a:r>
            <a:r>
              <a:rPr lang="tr-TR" sz="2500" dirty="0" smtClean="0"/>
              <a:t>.</a:t>
            </a:r>
          </a:p>
          <a:p>
            <a:r>
              <a:rPr lang="tr-TR" sz="2500" dirty="0" smtClean="0"/>
              <a:t>Kişinin başında Kur’an okunur.</a:t>
            </a:r>
          </a:p>
          <a:p>
            <a:r>
              <a:rPr lang="tr-TR" sz="2500" dirty="0" smtClean="0"/>
              <a:t>Ağızına pamukla zemzem suyu verilir.</a:t>
            </a:r>
          </a:p>
          <a:p>
            <a:r>
              <a:rPr lang="tr-TR" sz="2500" dirty="0" smtClean="0"/>
              <a:t>Hasta ölünce çenesi çekilir, tülbentle sıkılır.</a:t>
            </a:r>
          </a:p>
          <a:p>
            <a:r>
              <a:rPr lang="tr-TR" sz="2500" dirty="0" smtClean="0"/>
              <a:t>Elbiseleri çıkartılıp temiz bir yatağa yatırılır.</a:t>
            </a:r>
          </a:p>
          <a:p>
            <a:r>
              <a:rPr lang="tr-TR" sz="2500" dirty="0" smtClean="0"/>
              <a:t>Başı kıbleye doğru çevrilir ve göz kapakları kapatılır.</a:t>
            </a:r>
          </a:p>
          <a:p>
            <a:r>
              <a:rPr lang="tr-TR" sz="2500" dirty="0" smtClean="0"/>
              <a:t>Üzerine temiz bir örtü örtülür, elleri göbek üstüne konur.</a:t>
            </a:r>
          </a:p>
          <a:p>
            <a:r>
              <a:rPr lang="tr-TR" sz="2500" dirty="0" smtClean="0"/>
              <a:t>Ölünün üzerine rivayete göre şeytan girmesin, ardından birini öldürmesin diye bıçak koyulur.</a:t>
            </a:r>
          </a:p>
          <a:p>
            <a:r>
              <a:rPr lang="tr-TR" sz="2500" dirty="0" smtClean="0"/>
              <a:t>Fakat ölünün üzerine bıçak konulması cesedin şişmemesi içindir.</a:t>
            </a:r>
          </a:p>
          <a:p>
            <a:r>
              <a:rPr lang="tr-TR" sz="2500" dirty="0" smtClean="0"/>
              <a:t>Ayak baş parmakları birbirine bağlanır, takma dişleri varsa çıkarılır ve ayak ucunda ezan okunur.</a:t>
            </a:r>
            <a:endParaRPr lang="tr-TR" sz="2500" dirty="0"/>
          </a:p>
        </p:txBody>
      </p:sp>
    </p:spTree>
    <p:extLst>
      <p:ext uri="{BB962C8B-B14F-4D97-AF65-F5344CB8AC3E}">
        <p14:creationId xmlns:p14="http://schemas.microsoft.com/office/powerpoint/2010/main" val="217687981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119466"/>
            <a:ext cx="10515600" cy="1325563"/>
          </a:xfrm>
        </p:spPr>
        <p:txBody>
          <a:bodyPr/>
          <a:lstStyle/>
          <a:p>
            <a:pPr algn="ctr"/>
            <a:r>
              <a:rPr lang="tr-TR" b="1" dirty="0" smtClean="0">
                <a:solidFill>
                  <a:srgbClr val="640064"/>
                </a:solidFill>
              </a:rPr>
              <a:t>Ölümün Duyurulması</a:t>
            </a:r>
            <a:endParaRPr lang="tr-TR" b="1" dirty="0">
              <a:solidFill>
                <a:srgbClr val="640064"/>
              </a:solidFill>
            </a:endParaRPr>
          </a:p>
        </p:txBody>
      </p:sp>
      <p:sp>
        <p:nvSpPr>
          <p:cNvPr id="3" name="İçerik Yer Tutucusu 2"/>
          <p:cNvSpPr>
            <a:spLocks noGrp="1"/>
          </p:cNvSpPr>
          <p:nvPr>
            <p:ph idx="1"/>
          </p:nvPr>
        </p:nvSpPr>
        <p:spPr>
          <a:xfrm>
            <a:off x="838200" y="1445029"/>
            <a:ext cx="10515600" cy="4351338"/>
          </a:xfrm>
        </p:spPr>
        <p:txBody>
          <a:bodyPr>
            <a:noAutofit/>
          </a:bodyPr>
          <a:lstStyle/>
          <a:p>
            <a:pPr marL="0" indent="0">
              <a:buNone/>
            </a:pPr>
            <a:r>
              <a:rPr lang="tr-TR" sz="2600" dirty="0" smtClean="0"/>
              <a:t>    Ölüm olayı </a:t>
            </a:r>
            <a:r>
              <a:rPr lang="tr-TR" sz="2600" dirty="0" err="1" smtClean="0"/>
              <a:t>sela</a:t>
            </a:r>
            <a:r>
              <a:rPr lang="tr-TR" sz="2600" dirty="0" smtClean="0"/>
              <a:t> ile duyurulur. Bir evde ağır hasta varsa zaten herkesin kulağı orada olur. Ölümü yaşayan kişinin akrabaları acı ve üzüntüyle </a:t>
            </a:r>
            <a:r>
              <a:rPr lang="tr-TR" sz="2600" dirty="0" err="1" smtClean="0"/>
              <a:t>bağırıştıkları</a:t>
            </a:r>
            <a:r>
              <a:rPr lang="tr-TR" sz="2600" dirty="0" smtClean="0"/>
              <a:t> ve ağlaştıkları için komşular ölüm haberini almış olur.</a:t>
            </a:r>
          </a:p>
          <a:p>
            <a:pPr marL="0" indent="0">
              <a:buNone/>
            </a:pPr>
            <a:r>
              <a:rPr lang="tr-TR" sz="2600" dirty="0"/>
              <a:t> </a:t>
            </a:r>
            <a:r>
              <a:rPr lang="tr-TR" sz="2600" dirty="0" smtClean="0"/>
              <a:t>   Uzak akrabalara telefon ile haber verilir.</a:t>
            </a:r>
            <a:r>
              <a:rPr lang="tr-TR" sz="2600" dirty="0"/>
              <a:t> </a:t>
            </a:r>
            <a:r>
              <a:rPr lang="tr-TR" sz="2600" dirty="0" smtClean="0"/>
              <a:t>Kaza, kalp krizi gibi ani bir ölümde, ölüm haberi alıştıra alıştıra söylenir ve hatta «hastalandı» denir. Ayrıca ölüm döşeğindeki hastanın yakınlarına ve sevdiği insanlara haber verilip helalleşme imkanı sunulmalıdır. Bu şekilde bir nebze ölüm korkusu hafifletilebilir.</a:t>
            </a:r>
          </a:p>
          <a:p>
            <a:pPr marL="0" indent="0">
              <a:buNone/>
            </a:pPr>
            <a:r>
              <a:rPr lang="tr-TR" sz="2600" dirty="0"/>
              <a:t> </a:t>
            </a:r>
            <a:r>
              <a:rPr lang="tr-TR" sz="2600" dirty="0" smtClean="0"/>
              <a:t>   Ölüm duyulunca komşular ölü evinde toplanarak acı paylaşımında bulunurlar.</a:t>
            </a:r>
          </a:p>
          <a:p>
            <a:pPr marL="0" indent="0">
              <a:buNone/>
            </a:pPr>
            <a:r>
              <a:rPr lang="tr-TR" sz="2600" dirty="0" smtClean="0"/>
              <a:t>    </a:t>
            </a:r>
            <a:r>
              <a:rPr lang="tr-TR" sz="2600" dirty="0"/>
              <a:t>S</a:t>
            </a:r>
            <a:r>
              <a:rPr lang="tr-TR" sz="2600" dirty="0" smtClean="0"/>
              <a:t>on yıllarda belediye hoparlörü ile duyurulsa da eskiden ölümü duyurmak için tellal bağırtılırmış. Ölüm sonrası ölünün ayakkabıları sokak kapısının önüne koyulurmuş. Bunu görenler evde ölü olduğunu anlarmış. Ayakkabılar da birileri alana kadar dururmuş. </a:t>
            </a:r>
          </a:p>
        </p:txBody>
      </p:sp>
    </p:spTree>
    <p:extLst>
      <p:ext uri="{BB962C8B-B14F-4D97-AF65-F5344CB8AC3E}">
        <p14:creationId xmlns:p14="http://schemas.microsoft.com/office/powerpoint/2010/main" val="28354300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0"/>
            <a:ext cx="10515600" cy="1325563"/>
          </a:xfrm>
        </p:spPr>
        <p:txBody>
          <a:bodyPr/>
          <a:lstStyle/>
          <a:p>
            <a:pPr algn="ctr"/>
            <a:r>
              <a:rPr lang="tr-TR" b="1" dirty="0" smtClean="0">
                <a:solidFill>
                  <a:srgbClr val="640064"/>
                </a:solidFill>
              </a:rPr>
              <a:t>Ölünün Gömülmeye Hazırlanışı</a:t>
            </a:r>
            <a:endParaRPr lang="tr-TR" b="1" dirty="0">
              <a:solidFill>
                <a:srgbClr val="640064"/>
              </a:solidFill>
            </a:endParaRPr>
          </a:p>
        </p:txBody>
      </p:sp>
      <p:sp>
        <p:nvSpPr>
          <p:cNvPr id="3" name="İçerik Yer Tutucusu 2"/>
          <p:cNvSpPr>
            <a:spLocks noGrp="1"/>
          </p:cNvSpPr>
          <p:nvPr>
            <p:ph idx="1"/>
          </p:nvPr>
        </p:nvSpPr>
        <p:spPr>
          <a:xfrm>
            <a:off x="933734" y="1184180"/>
            <a:ext cx="10515600" cy="4351338"/>
          </a:xfrm>
        </p:spPr>
        <p:txBody>
          <a:bodyPr>
            <a:normAutofit fontScale="92500" lnSpcReduction="10000"/>
          </a:bodyPr>
          <a:lstStyle/>
          <a:p>
            <a:pPr marL="0" indent="0">
              <a:buNone/>
            </a:pPr>
            <a:r>
              <a:rPr lang="tr-TR" dirty="0"/>
              <a:t> </a:t>
            </a:r>
            <a:r>
              <a:rPr lang="tr-TR" dirty="0" smtClean="0"/>
              <a:t> </a:t>
            </a:r>
          </a:p>
          <a:p>
            <a:pPr marL="0" indent="0">
              <a:buNone/>
            </a:pPr>
            <a:endParaRPr lang="tr-TR" dirty="0"/>
          </a:p>
          <a:p>
            <a:pPr marL="0" indent="0">
              <a:buNone/>
            </a:pPr>
            <a:endParaRPr lang="tr-TR" dirty="0" smtClean="0"/>
          </a:p>
          <a:p>
            <a:pPr marL="0" indent="0">
              <a:buNone/>
            </a:pPr>
            <a:r>
              <a:rPr lang="tr-TR" sz="3500" dirty="0" smtClean="0"/>
              <a:t>   Ölümle ilgili Türk inanışları oldukça zengindir. Özellikle ölünün gömülmesiyle ilgili pek çok adet ve inanma vardır. Ve geçmişten gelerek günümüzde hala yaşanmaktadır.</a:t>
            </a:r>
          </a:p>
          <a:p>
            <a:pPr marL="0" indent="0">
              <a:buNone/>
            </a:pPr>
            <a:r>
              <a:rPr lang="tr-TR" sz="3500" dirty="0"/>
              <a:t> </a:t>
            </a:r>
            <a:r>
              <a:rPr lang="tr-TR" sz="3500" dirty="0" smtClean="0"/>
              <a:t>  </a:t>
            </a:r>
          </a:p>
          <a:p>
            <a:pPr marL="0" indent="0">
              <a:buNone/>
            </a:pPr>
            <a:r>
              <a:rPr lang="tr-TR" sz="3500" dirty="0"/>
              <a:t> </a:t>
            </a:r>
            <a:r>
              <a:rPr lang="tr-TR" sz="3500" dirty="0" smtClean="0"/>
              <a:t>    Eski Şamanist Türkler ve diğer Orta Asya ulularının defin törenleri hakkında Çin kaynaklarından geniş bilgiler edinilebilir.</a:t>
            </a:r>
            <a:endParaRPr lang="tr-TR" sz="3500" dirty="0"/>
          </a:p>
        </p:txBody>
      </p:sp>
    </p:spTree>
    <p:extLst>
      <p:ext uri="{BB962C8B-B14F-4D97-AF65-F5344CB8AC3E}">
        <p14:creationId xmlns:p14="http://schemas.microsoft.com/office/powerpoint/2010/main" val="20728659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marL="0" indent="0">
              <a:buNone/>
            </a:pPr>
            <a:r>
              <a:rPr lang="tr-TR" sz="3500" b="1" dirty="0" err="1" smtClean="0">
                <a:solidFill>
                  <a:srgbClr val="C00000"/>
                </a:solidFill>
              </a:rPr>
              <a:t>Göktürkler’</a:t>
            </a:r>
            <a:r>
              <a:rPr lang="tr-TR" sz="3000" dirty="0" err="1" smtClean="0"/>
              <a:t>de</a:t>
            </a:r>
            <a:r>
              <a:rPr lang="tr-TR" sz="3000" b="1" dirty="0" smtClean="0">
                <a:solidFill>
                  <a:srgbClr val="C00000"/>
                </a:solidFill>
              </a:rPr>
              <a:t> </a:t>
            </a:r>
            <a:r>
              <a:rPr lang="tr-TR" sz="3000" dirty="0" smtClean="0"/>
              <a:t>ölü çadıra konur, oğulları ve torunları, erkek-kadın başka akrabaları atları ve koyunları keserek çadırın önüne koyarlar.</a:t>
            </a:r>
            <a:r>
              <a:rPr lang="tr-TR" sz="3000" b="1" dirty="0" smtClean="0">
                <a:solidFill>
                  <a:srgbClr val="C00000"/>
                </a:solidFill>
              </a:rPr>
              <a:t> </a:t>
            </a:r>
            <a:r>
              <a:rPr lang="tr-TR" sz="3000" dirty="0" smtClean="0"/>
              <a:t>Ölünün bulunduğu çadır etrafında atla 7 kez dolaşır, yüzlerini bıçakla kesip ağlarlar ve bu töreni 7 kez tekrar ederler. Sonra belirlenen bir günde ölünün eşyalarını, atını ve ölüyü yakarak külünü belirlenen başka bir günde gömerler.</a:t>
            </a:r>
          </a:p>
        </p:txBody>
      </p:sp>
    </p:spTree>
    <p:extLst>
      <p:ext uri="{BB962C8B-B14F-4D97-AF65-F5344CB8AC3E}">
        <p14:creationId xmlns:p14="http://schemas.microsoft.com/office/powerpoint/2010/main" val="19182461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64275" y="2033515"/>
            <a:ext cx="10589525" cy="4143447"/>
          </a:xfrm>
        </p:spPr>
        <p:txBody>
          <a:bodyPr>
            <a:normAutofit/>
          </a:bodyPr>
          <a:lstStyle/>
          <a:p>
            <a:pPr marL="0" indent="0">
              <a:buNone/>
            </a:pPr>
            <a:r>
              <a:rPr lang="tr-TR" sz="3000" dirty="0" smtClean="0"/>
              <a:t>Çin kaynaklarında </a:t>
            </a:r>
            <a:r>
              <a:rPr lang="tr-TR" sz="3500" b="1" dirty="0" err="1" smtClean="0">
                <a:solidFill>
                  <a:srgbClr val="C00000"/>
                </a:solidFill>
              </a:rPr>
              <a:t>Hunlar’ın</a:t>
            </a:r>
            <a:r>
              <a:rPr lang="tr-TR" sz="3000" dirty="0" smtClean="0"/>
              <a:t> defin törenine ait bilgiler İsa’dan önce 3. </a:t>
            </a:r>
            <a:r>
              <a:rPr lang="tr-TR" sz="3000" dirty="0" err="1" smtClean="0"/>
              <a:t>yy’a</a:t>
            </a:r>
            <a:r>
              <a:rPr lang="tr-TR" sz="3000" dirty="0" smtClean="0"/>
              <a:t> aittir. Bu habere göre Hunlar ölülerini tabut içine koyarlardı. Bu tabut iç ve dış tabut olmak üzere iki katlıydı. Bu tabutları altın ve gümüş işlemeli kumaş ve kürklerle örterlerdi. Ağaçlar dikilmiş mezarlıkları ve matem elbiseleri yoktu.</a:t>
            </a:r>
            <a:endParaRPr lang="tr-TR" sz="3000" dirty="0"/>
          </a:p>
        </p:txBody>
      </p:sp>
    </p:spTree>
    <p:extLst>
      <p:ext uri="{BB962C8B-B14F-4D97-AF65-F5344CB8AC3E}">
        <p14:creationId xmlns:p14="http://schemas.microsoft.com/office/powerpoint/2010/main" val="169499459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marL="0" indent="0">
              <a:buNone/>
            </a:pPr>
            <a:r>
              <a:rPr lang="tr-TR" sz="3000" dirty="0" smtClean="0"/>
              <a:t>    Ülkemizde ölünün defini İslami geleneklere göre gasil kefenlenmesi, tabuta konması ve cenaze namazının ardından mezara konması şeklinde gerçekleştirilir.</a:t>
            </a:r>
          </a:p>
          <a:p>
            <a:pPr marL="0" indent="0">
              <a:buNone/>
            </a:pPr>
            <a:r>
              <a:rPr lang="tr-TR" sz="3000" dirty="0" smtClean="0"/>
              <a:t>   </a:t>
            </a:r>
          </a:p>
          <a:p>
            <a:pPr marL="0" indent="0">
              <a:buNone/>
            </a:pPr>
            <a:r>
              <a:rPr lang="tr-TR" sz="3000" dirty="0"/>
              <a:t> </a:t>
            </a:r>
            <a:r>
              <a:rPr lang="tr-TR" sz="3000" dirty="0" smtClean="0"/>
              <a:t>  Gasil ve kefenleme sürecinde bölgelere göre birtakım mahalli uygulamalar görülür.</a:t>
            </a:r>
          </a:p>
          <a:p>
            <a:pPr marL="0" indent="0">
              <a:buNone/>
            </a:pPr>
            <a:r>
              <a:rPr lang="tr-TR" sz="3000" dirty="0" smtClean="0"/>
              <a:t>    </a:t>
            </a:r>
          </a:p>
          <a:p>
            <a:pPr marL="0" indent="0">
              <a:buNone/>
            </a:pPr>
            <a:r>
              <a:rPr lang="tr-TR" sz="3000" dirty="0"/>
              <a:t> </a:t>
            </a:r>
            <a:r>
              <a:rPr lang="tr-TR" sz="3000" dirty="0" smtClean="0"/>
              <a:t> Bunlar bazı kokulu bitkilerin cennet kokusu inancıyla gasil suyuna konulması, kefene ayet ya da dua yazma biçiminde gözlemlenir.</a:t>
            </a:r>
            <a:endParaRPr lang="tr-TR" sz="3000" dirty="0"/>
          </a:p>
        </p:txBody>
      </p:sp>
    </p:spTree>
    <p:extLst>
      <p:ext uri="{BB962C8B-B14F-4D97-AF65-F5344CB8AC3E}">
        <p14:creationId xmlns:p14="http://schemas.microsoft.com/office/powerpoint/2010/main" val="156715616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87893"/>
            <a:ext cx="10515600" cy="6499509"/>
          </a:xfrm>
        </p:spPr>
        <p:txBody>
          <a:bodyPr/>
          <a:lstStyle/>
          <a:p>
            <a:pPr marL="0" indent="0">
              <a:buNone/>
            </a:pPr>
            <a:endParaRPr lang="tr-TR" dirty="0" smtClean="0"/>
          </a:p>
          <a:p>
            <a:pPr marL="0" indent="0">
              <a:buNone/>
            </a:pPr>
            <a:endParaRPr lang="tr-TR" dirty="0"/>
          </a:p>
          <a:p>
            <a:pPr marL="0" indent="0">
              <a:buNone/>
            </a:pPr>
            <a:r>
              <a:rPr lang="tr-TR" sz="3000" dirty="0" smtClean="0"/>
              <a:t>    Ölümün gerçekleşmesinden, cenazeye gelecek kişilerin toplanmasından sonra ölüyü gömmek için hazırlıklara başlanır.</a:t>
            </a:r>
          </a:p>
          <a:p>
            <a:pPr marL="0" indent="0">
              <a:buNone/>
            </a:pPr>
            <a:endParaRPr lang="tr-TR" sz="3000" dirty="0"/>
          </a:p>
          <a:p>
            <a:pPr marL="0" indent="0">
              <a:buNone/>
            </a:pPr>
            <a:r>
              <a:rPr lang="tr-TR" sz="3000" dirty="0" smtClean="0"/>
              <a:t>     Bu hazırlıklar: yıkama, kefenleme, cenazenin taşınması ve cenaze namazı işlemleriyle gerçekleştirilir.</a:t>
            </a:r>
          </a:p>
          <a:p>
            <a:pPr marL="0" indent="0">
              <a:buNone/>
            </a:pPr>
            <a:endParaRPr lang="tr-TR" sz="3000" dirty="0" smtClean="0"/>
          </a:p>
          <a:p>
            <a:pPr marL="0" indent="0">
              <a:buNone/>
            </a:pPr>
            <a:endParaRPr lang="tr-TR" sz="3000" dirty="0"/>
          </a:p>
          <a:p>
            <a:pPr marL="0" indent="0">
              <a:buNone/>
            </a:pPr>
            <a:r>
              <a:rPr lang="tr-TR" sz="3000" dirty="0" smtClean="0"/>
              <a:t>    Ölüyü gömmek için önce dinsel ve gelenekse kurallar içinde yıkamak gerekir.</a:t>
            </a:r>
          </a:p>
        </p:txBody>
      </p:sp>
    </p:spTree>
    <p:extLst>
      <p:ext uri="{BB962C8B-B14F-4D97-AF65-F5344CB8AC3E}">
        <p14:creationId xmlns:p14="http://schemas.microsoft.com/office/powerpoint/2010/main" val="390456331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990</TotalTime>
  <Words>1453</Words>
  <Application>Microsoft Office PowerPoint</Application>
  <PresentationFormat>Özel</PresentationFormat>
  <Paragraphs>94</Paragraphs>
  <Slides>17</Slides>
  <Notes>0</Notes>
  <HiddenSlides>0</HiddenSlides>
  <MMClips>0</MMClips>
  <ScaleCrop>false</ScaleCrop>
  <HeadingPairs>
    <vt:vector size="4" baseType="variant">
      <vt:variant>
        <vt:lpstr>Tema</vt:lpstr>
      </vt:variant>
      <vt:variant>
        <vt:i4>1</vt:i4>
      </vt:variant>
      <vt:variant>
        <vt:lpstr>Slayt Başlıkları</vt:lpstr>
      </vt:variant>
      <vt:variant>
        <vt:i4>17</vt:i4>
      </vt:variant>
    </vt:vector>
  </HeadingPairs>
  <TitlesOfParts>
    <vt:vector size="18" baseType="lpstr">
      <vt:lpstr>Office Teması</vt:lpstr>
      <vt:lpstr>Ölüm Sırasında Yapılacak  İşlemler</vt:lpstr>
      <vt:lpstr>Ölüm Anı</vt:lpstr>
      <vt:lpstr>Ölüm Esnası</vt:lpstr>
      <vt:lpstr>Ölümün Duyurulması</vt:lpstr>
      <vt:lpstr>Ölünün Gömülmeye Hazırlanışı</vt:lpstr>
      <vt:lpstr>PowerPoint Sunusu</vt:lpstr>
      <vt:lpstr>PowerPoint Sunusu</vt:lpstr>
      <vt:lpstr>PowerPoint Sunusu</vt:lpstr>
      <vt:lpstr>PowerPoint Sunusu</vt:lpstr>
      <vt:lpstr>Yıkama:</vt:lpstr>
      <vt:lpstr>PowerPoint Sunusu</vt:lpstr>
      <vt:lpstr>Kefenleme:</vt:lpstr>
      <vt:lpstr>PowerPoint Sunusu</vt:lpstr>
      <vt:lpstr>Cenaze Namazı:</vt:lpstr>
      <vt:lpstr>PowerPoint Sunusu</vt:lpstr>
      <vt:lpstr>PowerPoint Sunusu</vt:lpstr>
      <vt:lpstr>PowerPoint Sunusu</vt:lpstr>
    </vt:vector>
  </TitlesOfParts>
  <Company>SilentAll Team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Ölüm Sırasında Yapılacak  İşlemler</dc:title>
  <dc:creator>Experr</dc:creator>
  <cp:lastModifiedBy>Sevin ARSLAN</cp:lastModifiedBy>
  <cp:revision>19</cp:revision>
  <dcterms:created xsi:type="dcterms:W3CDTF">2015-03-02T15:30:42Z</dcterms:created>
  <dcterms:modified xsi:type="dcterms:W3CDTF">2023-10-16T06:39:43Z</dcterms:modified>
</cp:coreProperties>
</file>