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2" r:id="rId26"/>
    <p:sldId id="293" r:id="rId27"/>
    <p:sldId id="294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11" r:id="rId37"/>
    <p:sldId id="312" r:id="rId38"/>
    <p:sldId id="320" r:id="rId39"/>
    <p:sldId id="437" r:id="rId40"/>
    <p:sldId id="291" r:id="rId41"/>
    <p:sldId id="438" r:id="rId42"/>
    <p:sldId id="439" r:id="rId43"/>
    <p:sldId id="440" r:id="rId44"/>
    <p:sldId id="295" r:id="rId45"/>
    <p:sldId id="296" r:id="rId46"/>
    <p:sldId id="297" r:id="rId47"/>
    <p:sldId id="298" r:id="rId48"/>
    <p:sldId id="441" r:id="rId49"/>
    <p:sldId id="442" r:id="rId50"/>
    <p:sldId id="328" r:id="rId51"/>
    <p:sldId id="329" r:id="rId52"/>
    <p:sldId id="330" r:id="rId53"/>
    <p:sldId id="331" r:id="rId54"/>
    <p:sldId id="332" r:id="rId55"/>
    <p:sldId id="333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344" r:id="rId66"/>
    <p:sldId id="345" r:id="rId67"/>
    <p:sldId id="368" r:id="rId68"/>
    <p:sldId id="369" r:id="rId69"/>
    <p:sldId id="370" r:id="rId70"/>
    <p:sldId id="371" r:id="rId71"/>
    <p:sldId id="372" r:id="rId72"/>
    <p:sldId id="373" r:id="rId73"/>
    <p:sldId id="374" r:id="rId74"/>
    <p:sldId id="375" r:id="rId75"/>
    <p:sldId id="376" r:id="rId76"/>
    <p:sldId id="377" r:id="rId77"/>
    <p:sldId id="378" r:id="rId78"/>
    <p:sldId id="379" r:id="rId79"/>
    <p:sldId id="380" r:id="rId80"/>
    <p:sldId id="381" r:id="rId81"/>
    <p:sldId id="382" r:id="rId82"/>
    <p:sldId id="383" r:id="rId83"/>
    <p:sldId id="384" r:id="rId84"/>
    <p:sldId id="385" r:id="rId85"/>
    <p:sldId id="386" r:id="rId86"/>
    <p:sldId id="389" r:id="rId87"/>
    <p:sldId id="390" r:id="rId88"/>
    <p:sldId id="400" r:id="rId89"/>
    <p:sldId id="401" r:id="rId90"/>
    <p:sldId id="402" r:id="rId91"/>
    <p:sldId id="403" r:id="rId92"/>
    <p:sldId id="404" r:id="rId93"/>
    <p:sldId id="405" r:id="rId94"/>
    <p:sldId id="406" r:id="rId95"/>
    <p:sldId id="407" r:id="rId96"/>
    <p:sldId id="408" r:id="rId97"/>
    <p:sldId id="409" r:id="rId98"/>
    <p:sldId id="410" r:id="rId99"/>
    <p:sldId id="411" r:id="rId100"/>
    <p:sldId id="413" r:id="rId101"/>
    <p:sldId id="414" r:id="rId102"/>
    <p:sldId id="415" r:id="rId103"/>
    <p:sldId id="416" r:id="rId104"/>
    <p:sldId id="417" r:id="rId105"/>
    <p:sldId id="420" r:id="rId106"/>
    <p:sldId id="421" r:id="rId107"/>
    <p:sldId id="422" r:id="rId108"/>
    <p:sldId id="423" r:id="rId109"/>
    <p:sldId id="424" r:id="rId110"/>
    <p:sldId id="443" r:id="rId111"/>
    <p:sldId id="444" r:id="rId112"/>
    <p:sldId id="445" r:id="rId113"/>
    <p:sldId id="446" r:id="rId114"/>
    <p:sldId id="427" r:id="rId115"/>
    <p:sldId id="428" r:id="rId116"/>
    <p:sldId id="429" r:id="rId117"/>
    <p:sldId id="430" r:id="rId118"/>
    <p:sldId id="431" r:id="rId119"/>
    <p:sldId id="432" r:id="rId120"/>
    <p:sldId id="433" r:id="rId121"/>
    <p:sldId id="434" r:id="rId122"/>
    <p:sldId id="1378" r:id="rId123"/>
    <p:sldId id="1379" r:id="rId124"/>
    <p:sldId id="436" r:id="rId12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23922" y="2667762"/>
            <a:ext cx="4296155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5240" y="3472606"/>
            <a:ext cx="5393518" cy="144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" dirty="0"/>
              <a:t>‹#›</a:t>
            </a:fld>
            <a:r>
              <a:rPr spc="-10" dirty="0"/>
              <a:t>/22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" dirty="0"/>
              <a:t>‹#›</a:t>
            </a:fld>
            <a:r>
              <a:rPr spc="-10" dirty="0"/>
              <a:t>/22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" dirty="0"/>
              <a:t>‹#›</a:t>
            </a:fld>
            <a:r>
              <a:rPr spc="-10" dirty="0"/>
              <a:t>/22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" dirty="0"/>
              <a:t>‹#›</a:t>
            </a:fld>
            <a:r>
              <a:rPr spc="-10" dirty="0"/>
              <a:t>/22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" dirty="0"/>
              <a:t>‹#›</a:t>
            </a:fld>
            <a:r>
              <a:rPr spc="-10" dirty="0"/>
              <a:t>/22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7512" y="1098550"/>
            <a:ext cx="382905" cy="474980"/>
          </a:xfrm>
          <a:custGeom>
            <a:avLst/>
            <a:gdLst/>
            <a:ahLst/>
            <a:cxnLst/>
            <a:rect l="l" t="t" r="r" b="b"/>
            <a:pathLst>
              <a:path w="382905" h="474980">
                <a:moveTo>
                  <a:pt x="0" y="474662"/>
                </a:moveTo>
                <a:lnTo>
                  <a:pt x="382587" y="474662"/>
                </a:lnTo>
                <a:lnTo>
                  <a:pt x="382587" y="0"/>
                </a:lnTo>
                <a:lnTo>
                  <a:pt x="0" y="0"/>
                </a:lnTo>
                <a:lnTo>
                  <a:pt x="0" y="474662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0100" y="1098550"/>
            <a:ext cx="328612" cy="47466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41337" y="1520825"/>
            <a:ext cx="370205" cy="474980"/>
          </a:xfrm>
          <a:custGeom>
            <a:avLst/>
            <a:gdLst/>
            <a:ahLst/>
            <a:cxnLst/>
            <a:rect l="l" t="t" r="r" b="b"/>
            <a:pathLst>
              <a:path w="370205" h="474980">
                <a:moveTo>
                  <a:pt x="0" y="474662"/>
                </a:moveTo>
                <a:lnTo>
                  <a:pt x="369887" y="474662"/>
                </a:lnTo>
                <a:lnTo>
                  <a:pt x="369887" y="0"/>
                </a:lnTo>
                <a:lnTo>
                  <a:pt x="0" y="0"/>
                </a:lnTo>
                <a:lnTo>
                  <a:pt x="0" y="474662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1225" y="1520825"/>
            <a:ext cx="368300" cy="4746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7000" y="1447800"/>
            <a:ext cx="560387" cy="42227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62000" y="990599"/>
            <a:ext cx="31750" cy="1052830"/>
          </a:xfrm>
          <a:custGeom>
            <a:avLst/>
            <a:gdLst/>
            <a:ahLst/>
            <a:cxnLst/>
            <a:rect l="l" t="t" r="r" b="b"/>
            <a:pathLst>
              <a:path w="31750" h="1052830">
                <a:moveTo>
                  <a:pt x="31750" y="822325"/>
                </a:moveTo>
                <a:lnTo>
                  <a:pt x="0" y="822325"/>
                </a:lnTo>
                <a:lnTo>
                  <a:pt x="0" y="1052512"/>
                </a:lnTo>
                <a:lnTo>
                  <a:pt x="31750" y="1052512"/>
                </a:lnTo>
                <a:lnTo>
                  <a:pt x="31750" y="822325"/>
                </a:lnTo>
                <a:close/>
              </a:path>
              <a:path w="31750" h="1052830">
                <a:moveTo>
                  <a:pt x="31750" y="0"/>
                </a:moveTo>
                <a:lnTo>
                  <a:pt x="0" y="0"/>
                </a:lnTo>
                <a:lnTo>
                  <a:pt x="0" y="790575"/>
                </a:lnTo>
                <a:lnTo>
                  <a:pt x="31750" y="790575"/>
                </a:lnTo>
                <a:lnTo>
                  <a:pt x="31750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2912" y="1781175"/>
            <a:ext cx="8226425" cy="317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3826" y="27368"/>
            <a:ext cx="6836346" cy="1853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33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8132" y="1950757"/>
            <a:ext cx="8547734" cy="3829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01576" y="6474438"/>
            <a:ext cx="505459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" dirty="0"/>
              <a:t>‹#›</a:t>
            </a:fld>
            <a:r>
              <a:rPr spc="-10" dirty="0"/>
              <a:t>/22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26" Type="http://schemas.openxmlformats.org/officeDocument/2006/relationships/image" Target="../media/image118.png"/><Relationship Id="rId3" Type="http://schemas.openxmlformats.org/officeDocument/2006/relationships/image" Target="../media/image2.png"/><Relationship Id="rId21" Type="http://schemas.openxmlformats.org/officeDocument/2006/relationships/image" Target="../media/image1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2" Type="http://schemas.openxmlformats.org/officeDocument/2006/relationships/image" Target="../media/image1.png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29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24" Type="http://schemas.openxmlformats.org/officeDocument/2006/relationships/image" Target="../media/image116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28" Type="http://schemas.openxmlformats.org/officeDocument/2006/relationships/image" Target="../media/image120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3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Relationship Id="rId27" Type="http://schemas.openxmlformats.org/officeDocument/2006/relationships/image" Target="../media/image119.png"/><Relationship Id="rId30" Type="http://schemas.openxmlformats.org/officeDocument/2006/relationships/image" Target="../media/image122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2706" y="2051177"/>
            <a:ext cx="6128385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5400" spc="-20" dirty="0">
                <a:solidFill>
                  <a:srgbClr val="705032"/>
                </a:solidFill>
              </a:rPr>
              <a:t>RİSK </a:t>
            </a:r>
            <a:r>
              <a:rPr sz="5400" spc="-10" dirty="0">
                <a:solidFill>
                  <a:srgbClr val="705032"/>
                </a:solidFill>
              </a:rPr>
              <a:t>DEĞERLENDİRME METODLARI</a:t>
            </a:r>
            <a:endParaRPr sz="5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65" y="151892"/>
            <a:ext cx="163131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0000"/>
                </a:solidFill>
              </a:rPr>
              <a:t>ÖRNEK: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55114" y="723519"/>
            <a:ext cx="6147435" cy="57315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GAZLA</a:t>
            </a:r>
            <a:r>
              <a:rPr sz="24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ÇALIŞAN</a:t>
            </a:r>
            <a:r>
              <a:rPr sz="24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ŞOFBEN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Tahoma"/>
                <a:cs typeface="Tahoma"/>
              </a:rPr>
              <a:t>Sistem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Elemanları: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Suyun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bulunduğu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kap,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sıcak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su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borusu,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soğuk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su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borusu,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spc="-10" dirty="0">
                <a:latin typeface="Tahoma"/>
                <a:cs typeface="Tahoma"/>
              </a:rPr>
              <a:t>baca,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gaz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borusu,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gaz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kesme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vanası,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gaz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yakma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ünitesi,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gaz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yakma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kontrol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ünitesi,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soğuk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suyun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akışını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kontrol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etmek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için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valf,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tankta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aşırı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basınca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karşı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emniyet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valfi,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su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boşaltma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valfi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6910" y="56325"/>
            <a:ext cx="712850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0" marR="5080" indent="-250253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70C0"/>
                </a:solidFill>
              </a:rPr>
              <a:t>SEBEP</a:t>
            </a:r>
            <a:r>
              <a:rPr sz="3600" spc="-70" dirty="0">
                <a:solidFill>
                  <a:srgbClr val="0070C0"/>
                </a:solidFill>
              </a:rPr>
              <a:t> </a:t>
            </a:r>
            <a:r>
              <a:rPr sz="3600" dirty="0">
                <a:solidFill>
                  <a:srgbClr val="0070C0"/>
                </a:solidFill>
              </a:rPr>
              <a:t>SONUÇ</a:t>
            </a:r>
            <a:r>
              <a:rPr sz="3600" spc="-60" dirty="0">
                <a:solidFill>
                  <a:srgbClr val="0070C0"/>
                </a:solidFill>
              </a:rPr>
              <a:t> </a:t>
            </a:r>
            <a:r>
              <a:rPr sz="3600" dirty="0">
                <a:solidFill>
                  <a:srgbClr val="0070C0"/>
                </a:solidFill>
              </a:rPr>
              <a:t>ANALİZİ</a:t>
            </a:r>
            <a:r>
              <a:rPr sz="3600" spc="-45" dirty="0">
                <a:solidFill>
                  <a:srgbClr val="0070C0"/>
                </a:solidFill>
              </a:rPr>
              <a:t> </a:t>
            </a:r>
            <a:r>
              <a:rPr sz="3600" spc="-10" dirty="0">
                <a:solidFill>
                  <a:srgbClr val="0070C0"/>
                </a:solidFill>
              </a:rPr>
              <a:t>(BALIK KILÇIĞI)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3873" rIns="0" bIns="0" rtlCol="0">
            <a:spAutoFit/>
          </a:bodyPr>
          <a:lstStyle/>
          <a:p>
            <a:pPr marL="243840" marR="5080" indent="37465">
              <a:lnSpc>
                <a:spcPct val="101499"/>
              </a:lnSpc>
              <a:spcBef>
                <a:spcPts val="290"/>
              </a:spcBef>
            </a:pPr>
            <a:r>
              <a:rPr dirty="0"/>
              <a:t>BİRSORUNUN</a:t>
            </a:r>
            <a:r>
              <a:rPr spc="-110" dirty="0"/>
              <a:t> </a:t>
            </a:r>
            <a:r>
              <a:rPr dirty="0"/>
              <a:t>NEDENLERİNİ</a:t>
            </a:r>
            <a:r>
              <a:rPr spc="-100" dirty="0"/>
              <a:t> </a:t>
            </a:r>
            <a:r>
              <a:rPr dirty="0"/>
              <a:t>ORTAYA</a:t>
            </a:r>
            <a:r>
              <a:rPr spc="-120" dirty="0"/>
              <a:t> </a:t>
            </a:r>
            <a:r>
              <a:rPr spc="-10" dirty="0"/>
              <a:t>KOYMAK </a:t>
            </a:r>
            <a:r>
              <a:rPr dirty="0"/>
              <a:t>MAKSADIYLA</a:t>
            </a:r>
            <a:r>
              <a:rPr spc="-125" dirty="0"/>
              <a:t> </a:t>
            </a:r>
            <a:r>
              <a:rPr dirty="0"/>
              <a:t>BİREYLERİN</a:t>
            </a:r>
            <a:r>
              <a:rPr spc="-100" dirty="0"/>
              <a:t> </a:t>
            </a:r>
            <a:r>
              <a:rPr dirty="0"/>
              <a:t>BEYİN</a:t>
            </a:r>
            <a:r>
              <a:rPr spc="-95" dirty="0"/>
              <a:t> </a:t>
            </a:r>
            <a:r>
              <a:rPr spc="-10" dirty="0"/>
              <a:t>FIRTINASI </a:t>
            </a:r>
            <a:r>
              <a:rPr dirty="0"/>
              <a:t>YÖNTEMİNİ</a:t>
            </a:r>
            <a:r>
              <a:rPr spc="-85" dirty="0"/>
              <a:t> </a:t>
            </a:r>
            <a:r>
              <a:rPr dirty="0"/>
              <a:t>KULLANARAK</a:t>
            </a:r>
            <a:r>
              <a:rPr spc="-114" dirty="0"/>
              <a:t> </a:t>
            </a:r>
            <a:r>
              <a:rPr dirty="0"/>
              <a:t>MÜMKÜN</a:t>
            </a:r>
            <a:r>
              <a:rPr spc="-80" dirty="0"/>
              <a:t> </a:t>
            </a:r>
            <a:r>
              <a:rPr dirty="0"/>
              <a:t>OLAN</a:t>
            </a:r>
            <a:r>
              <a:rPr spc="-114" dirty="0"/>
              <a:t> </a:t>
            </a:r>
            <a:r>
              <a:rPr spc="-25" dirty="0"/>
              <a:t>TÜM </a:t>
            </a:r>
            <a:r>
              <a:rPr dirty="0"/>
              <a:t>NEDENLERİ</a:t>
            </a:r>
            <a:r>
              <a:rPr spc="-120" dirty="0"/>
              <a:t> </a:t>
            </a:r>
            <a:r>
              <a:rPr dirty="0"/>
              <a:t>DÜZENLEMEK,</a:t>
            </a:r>
            <a:r>
              <a:rPr spc="-105" dirty="0"/>
              <a:t> </a:t>
            </a:r>
            <a:r>
              <a:rPr dirty="0"/>
              <a:t>BİLGİ</a:t>
            </a:r>
            <a:r>
              <a:rPr spc="-114" dirty="0"/>
              <a:t> </a:t>
            </a:r>
            <a:r>
              <a:rPr spc="-10" dirty="0"/>
              <a:t>TOPLAMAK </a:t>
            </a:r>
            <a:r>
              <a:rPr dirty="0"/>
              <a:t>AMACIYLA</a:t>
            </a:r>
            <a:r>
              <a:rPr spc="-125" dirty="0"/>
              <a:t> </a:t>
            </a:r>
            <a:r>
              <a:rPr dirty="0"/>
              <a:t>OLUŞTURULMUŞ</a:t>
            </a:r>
            <a:r>
              <a:rPr spc="-125" dirty="0"/>
              <a:t> </a:t>
            </a:r>
            <a:r>
              <a:rPr spc="-20" dirty="0"/>
              <a:t>SEBEP-</a:t>
            </a:r>
            <a:r>
              <a:rPr spc="-10" dirty="0"/>
              <a:t>SONUÇ İLİŞKİSİDİR.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245" y="12039"/>
            <a:ext cx="9024754" cy="6742112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96" y="12258"/>
            <a:ext cx="8945562" cy="6742097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14" y="11468"/>
            <a:ext cx="9132773" cy="6846531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0" y="5584"/>
            <a:ext cx="9131299" cy="6852415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2385" y="1906184"/>
            <a:ext cx="3124195" cy="36401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6689" y="1663826"/>
            <a:ext cx="7791450" cy="4723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CC00"/>
                </a:solidFill>
                <a:latin typeface="Tahoma"/>
                <a:cs typeface="Tahoma"/>
              </a:rPr>
              <a:t>Olasılık</a:t>
            </a:r>
            <a:r>
              <a:rPr sz="2000" spc="-40" dirty="0">
                <a:solidFill>
                  <a:srgbClr val="00CC0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00CC00"/>
                </a:solidFill>
                <a:latin typeface="Tahoma"/>
                <a:cs typeface="Tahoma"/>
              </a:rPr>
              <a:t>(O):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Tehlikenin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ortaya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çıkma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potansiyelidir.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solidFill>
                  <a:srgbClr val="FFCF01"/>
                </a:solidFill>
                <a:latin typeface="Tahoma"/>
                <a:cs typeface="Tahoma"/>
              </a:rPr>
              <a:t>Zaman</a:t>
            </a:r>
            <a:r>
              <a:rPr sz="2000" spc="-60" dirty="0">
                <a:solidFill>
                  <a:srgbClr val="FFCF0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CF01"/>
                </a:solidFill>
                <a:latin typeface="Tahoma"/>
                <a:cs typeface="Tahoma"/>
              </a:rPr>
              <a:t>içinde</a:t>
            </a:r>
            <a:r>
              <a:rPr sz="2000" spc="-30" dirty="0">
                <a:solidFill>
                  <a:srgbClr val="FFCF0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CF01"/>
                </a:solidFill>
                <a:latin typeface="Tahoma"/>
                <a:cs typeface="Tahoma"/>
              </a:rPr>
              <a:t>maruz</a:t>
            </a:r>
            <a:r>
              <a:rPr sz="2000" spc="-50" dirty="0">
                <a:solidFill>
                  <a:srgbClr val="FFCF0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CF01"/>
                </a:solidFill>
                <a:latin typeface="Tahoma"/>
                <a:cs typeface="Tahoma"/>
              </a:rPr>
              <a:t>kalma</a:t>
            </a:r>
            <a:r>
              <a:rPr sz="2000" spc="-30" dirty="0">
                <a:solidFill>
                  <a:srgbClr val="FFCF01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CF01"/>
                </a:solidFill>
                <a:latin typeface="Tahoma"/>
                <a:cs typeface="Tahoma"/>
              </a:rPr>
              <a:t>tekrarı</a:t>
            </a:r>
            <a:r>
              <a:rPr sz="2000" spc="-20" dirty="0">
                <a:solidFill>
                  <a:srgbClr val="FFCF01"/>
                </a:solidFill>
                <a:latin typeface="Tahoma"/>
                <a:cs typeface="Tahoma"/>
              </a:rPr>
              <a:t> (F):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Tehlikeye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maruz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kalma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frekansı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yani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faaliyetin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yapılış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sıklığıdır.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solidFill>
                  <a:srgbClr val="FF0000"/>
                </a:solidFill>
                <a:latin typeface="Tahoma"/>
                <a:cs typeface="Tahoma"/>
              </a:rPr>
              <a:t>Etkilenme</a:t>
            </a:r>
            <a:r>
              <a:rPr sz="2000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0000"/>
                </a:solidFill>
                <a:latin typeface="Tahoma"/>
                <a:cs typeface="Tahoma"/>
              </a:rPr>
              <a:t>şiddeti</a:t>
            </a:r>
            <a:r>
              <a:rPr sz="2000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Tahoma"/>
                <a:cs typeface="Tahoma"/>
              </a:rPr>
              <a:t>(Ş):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ahoma"/>
                <a:cs typeface="Tahoma"/>
              </a:rPr>
              <a:t>Tehlikenin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ortaya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çıkması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durumunda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oluşacak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zararın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büyüklüğüdür.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latin typeface="Tahoma"/>
                <a:cs typeface="Tahoma"/>
              </a:rPr>
              <a:t>Riskin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Önemi/Büyüklüğü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(R)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12700" marR="4191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Ortaya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çıkması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muhtemel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zararların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yok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edilmesi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veya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azaltılması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için </a:t>
            </a:r>
            <a:r>
              <a:rPr sz="2000" dirty="0">
                <a:latin typeface="Tahoma"/>
                <a:cs typeface="Tahoma"/>
              </a:rPr>
              <a:t>yapılması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gerekli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faaliyetin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büyüklüğü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veya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önceliği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hakkında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karar </a:t>
            </a:r>
            <a:r>
              <a:rPr sz="2000" dirty="0">
                <a:latin typeface="Tahoma"/>
                <a:cs typeface="Tahoma"/>
              </a:rPr>
              <a:t>vermek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için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kullanılan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sınıflandırmadır.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411480" algn="l"/>
              </a:tabLst>
            </a:pPr>
            <a:r>
              <a:rPr sz="2500" spc="-50" dirty="0">
                <a:latin typeface="Tahoma"/>
                <a:cs typeface="Tahoma"/>
              </a:rPr>
              <a:t>R</a:t>
            </a:r>
            <a:r>
              <a:rPr sz="2500" dirty="0">
                <a:latin typeface="Tahoma"/>
                <a:cs typeface="Tahoma"/>
              </a:rPr>
              <a:t>	=</a:t>
            </a:r>
            <a:r>
              <a:rPr sz="2500" spc="60" dirty="0">
                <a:latin typeface="Tahoma"/>
                <a:cs typeface="Tahoma"/>
              </a:rPr>
              <a:t> </a:t>
            </a:r>
            <a:r>
              <a:rPr sz="2500" dirty="0">
                <a:latin typeface="Tahoma"/>
                <a:cs typeface="Tahoma"/>
              </a:rPr>
              <a:t>Ş</a:t>
            </a:r>
            <a:r>
              <a:rPr sz="2500" spc="50" dirty="0">
                <a:latin typeface="Tahoma"/>
                <a:cs typeface="Tahoma"/>
              </a:rPr>
              <a:t> </a:t>
            </a:r>
            <a:r>
              <a:rPr sz="2500" dirty="0">
                <a:latin typeface="Tahoma"/>
                <a:cs typeface="Tahoma"/>
              </a:rPr>
              <a:t>x</a:t>
            </a:r>
            <a:r>
              <a:rPr sz="2500" spc="114" dirty="0">
                <a:latin typeface="Tahoma"/>
                <a:cs typeface="Tahoma"/>
              </a:rPr>
              <a:t> </a:t>
            </a:r>
            <a:r>
              <a:rPr sz="2500" dirty="0">
                <a:latin typeface="Tahoma"/>
                <a:cs typeface="Tahoma"/>
              </a:rPr>
              <a:t>F</a:t>
            </a:r>
            <a:r>
              <a:rPr sz="2500" spc="5" dirty="0">
                <a:latin typeface="Tahoma"/>
                <a:cs typeface="Tahoma"/>
              </a:rPr>
              <a:t> </a:t>
            </a:r>
            <a:r>
              <a:rPr sz="2500" dirty="0">
                <a:latin typeface="Tahoma"/>
                <a:cs typeface="Tahoma"/>
              </a:rPr>
              <a:t>x</a:t>
            </a:r>
            <a:r>
              <a:rPr sz="2500" spc="114" dirty="0">
                <a:latin typeface="Tahoma"/>
                <a:cs typeface="Tahoma"/>
              </a:rPr>
              <a:t> </a:t>
            </a:r>
            <a:r>
              <a:rPr sz="2500" spc="-50" dirty="0">
                <a:latin typeface="Tahoma"/>
                <a:cs typeface="Tahoma"/>
              </a:rPr>
              <a:t>O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565" y="837057"/>
            <a:ext cx="6391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Tahoma"/>
                <a:cs typeface="Tahoma"/>
              </a:rPr>
              <a:t>Risk</a:t>
            </a:r>
            <a:r>
              <a:rPr sz="3600" b="0" spc="-105" dirty="0">
                <a:latin typeface="Tahoma"/>
                <a:cs typeface="Tahoma"/>
              </a:rPr>
              <a:t> </a:t>
            </a:r>
            <a:r>
              <a:rPr sz="3600" b="0" dirty="0">
                <a:latin typeface="Tahoma"/>
                <a:cs typeface="Tahoma"/>
              </a:rPr>
              <a:t>Düzeyinin</a:t>
            </a:r>
            <a:r>
              <a:rPr sz="3600" b="0" spc="-85" dirty="0">
                <a:latin typeface="Tahoma"/>
                <a:cs typeface="Tahoma"/>
              </a:rPr>
              <a:t> </a:t>
            </a:r>
            <a:r>
              <a:rPr sz="3600" b="0" dirty="0">
                <a:latin typeface="Tahoma"/>
                <a:cs typeface="Tahoma"/>
              </a:rPr>
              <a:t>Tahmin</a:t>
            </a:r>
            <a:r>
              <a:rPr sz="3600" b="0" spc="-80" dirty="0">
                <a:latin typeface="Tahoma"/>
                <a:cs typeface="Tahoma"/>
              </a:rPr>
              <a:t> </a:t>
            </a:r>
            <a:r>
              <a:rPr sz="3600" b="0" spc="-10" dirty="0">
                <a:latin typeface="Tahoma"/>
                <a:cs typeface="Tahoma"/>
              </a:rPr>
              <a:t>Edilmesi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0080" y="221489"/>
            <a:ext cx="7022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7815" algn="l"/>
              </a:tabLst>
            </a:pP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KİNNEY</a:t>
            </a:r>
            <a:r>
              <a:rPr sz="2400" b="1" spc="-1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METODU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	İLE</a:t>
            </a:r>
            <a:r>
              <a:rPr sz="24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RİSK</a:t>
            </a:r>
            <a:r>
              <a:rPr sz="24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DEĞERLENDİRME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7072" y="4584573"/>
            <a:ext cx="1779586" cy="2073274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2385" y="1906184"/>
            <a:ext cx="3124195" cy="36401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0619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Tahoma"/>
                <a:cs typeface="Tahoma"/>
              </a:rPr>
              <a:t>Risk</a:t>
            </a:r>
            <a:r>
              <a:rPr sz="3600" b="0" spc="-105" dirty="0">
                <a:latin typeface="Tahoma"/>
                <a:cs typeface="Tahoma"/>
              </a:rPr>
              <a:t> </a:t>
            </a:r>
            <a:r>
              <a:rPr sz="3600" b="0" dirty="0">
                <a:latin typeface="Tahoma"/>
                <a:cs typeface="Tahoma"/>
              </a:rPr>
              <a:t>Düzeyinin</a:t>
            </a:r>
            <a:r>
              <a:rPr sz="3600" b="0" spc="-85" dirty="0">
                <a:latin typeface="Tahoma"/>
                <a:cs typeface="Tahoma"/>
              </a:rPr>
              <a:t> </a:t>
            </a:r>
            <a:r>
              <a:rPr sz="3600" b="0" dirty="0">
                <a:latin typeface="Tahoma"/>
                <a:cs typeface="Tahoma"/>
              </a:rPr>
              <a:t>Tahmin</a:t>
            </a:r>
            <a:r>
              <a:rPr sz="3600" b="0" spc="-80" dirty="0">
                <a:latin typeface="Tahoma"/>
                <a:cs typeface="Tahoma"/>
              </a:rPr>
              <a:t> </a:t>
            </a:r>
            <a:r>
              <a:rPr sz="3600" b="0" spc="-10" dirty="0">
                <a:latin typeface="Tahoma"/>
                <a:cs typeface="Tahoma"/>
              </a:rPr>
              <a:t>Edilmesi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9097" y="5903038"/>
            <a:ext cx="4480560" cy="30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8805" algn="l"/>
              </a:tabLst>
            </a:pP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Kinney</a:t>
            </a:r>
            <a:r>
              <a:rPr sz="18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Metodu</a:t>
            </a: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	ile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Risk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Değerlendirme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1427" y="2049208"/>
            <a:ext cx="7576820" cy="3829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Etkilenme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şiddetine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karar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verirken;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35"/>
              </a:spcBef>
            </a:pP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Yapılan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faaliyetin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doğası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Bedenin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etkilenebilecek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kısmı,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zarar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görecek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yerler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Olası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zarar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görme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derecesi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ve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süresi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Maruz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kalan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çalışan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sayısı</a:t>
            </a:r>
            <a:endParaRPr sz="24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spcBef>
                <a:spcPts val="580"/>
              </a:spcBef>
            </a:pPr>
            <a:r>
              <a:rPr sz="2400" u="sng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ahoma"/>
                <a:cs typeface="Tahoma"/>
              </a:rPr>
              <a:t>Önemli</a:t>
            </a:r>
            <a:r>
              <a:rPr sz="2400" u="sng" spc="-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ahoma"/>
                <a:cs typeface="Tahoma"/>
              </a:rPr>
              <a:t> </a:t>
            </a:r>
            <a:r>
              <a:rPr sz="2400" u="sng" spc="-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ahoma"/>
                <a:cs typeface="Tahoma"/>
              </a:rPr>
              <a:t>Not:</a:t>
            </a:r>
            <a:endParaRPr sz="2400">
              <a:latin typeface="Tahoma"/>
              <a:cs typeface="Tahoma"/>
            </a:endParaRPr>
          </a:p>
          <a:p>
            <a:pPr marL="355600" marR="508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Tehlikeleri</a:t>
            </a:r>
            <a:r>
              <a:rPr sz="2400" spc="-6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her</a:t>
            </a:r>
            <a:r>
              <a:rPr sz="2400" spc="-4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zaman</a:t>
            </a:r>
            <a:r>
              <a:rPr sz="2400" spc="-5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şiddet,</a:t>
            </a:r>
            <a:r>
              <a:rPr sz="2400" spc="-6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frekans,</a:t>
            </a:r>
            <a:r>
              <a:rPr sz="2400" spc="-5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olasılık</a:t>
            </a:r>
            <a:r>
              <a:rPr sz="2400" spc="-4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sırası</a:t>
            </a:r>
            <a:r>
              <a:rPr sz="2400" spc="-4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CC0000"/>
                </a:solidFill>
                <a:latin typeface="Tahoma"/>
                <a:cs typeface="Tahoma"/>
              </a:rPr>
              <a:t>ile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puanlayın.</a:t>
            </a:r>
            <a:r>
              <a:rPr sz="2400" spc="-7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Bu</a:t>
            </a:r>
            <a:r>
              <a:rPr sz="2400" spc="-6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riskleri</a:t>
            </a:r>
            <a:r>
              <a:rPr sz="2400" spc="-4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küçümsemenizi</a:t>
            </a:r>
            <a:r>
              <a:rPr sz="2400" spc="-6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CC0000"/>
                </a:solidFill>
                <a:latin typeface="Tahoma"/>
                <a:cs typeface="Tahoma"/>
              </a:rPr>
              <a:t>önler.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0619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Tahoma"/>
                <a:cs typeface="Tahoma"/>
              </a:rPr>
              <a:t>Risk</a:t>
            </a:r>
            <a:r>
              <a:rPr sz="3600" b="0" spc="-105" dirty="0">
                <a:latin typeface="Tahoma"/>
                <a:cs typeface="Tahoma"/>
              </a:rPr>
              <a:t> </a:t>
            </a:r>
            <a:r>
              <a:rPr sz="3600" b="0" dirty="0">
                <a:latin typeface="Tahoma"/>
                <a:cs typeface="Tahoma"/>
              </a:rPr>
              <a:t>Düzeyinin</a:t>
            </a:r>
            <a:r>
              <a:rPr sz="3600" b="0" spc="-85" dirty="0">
                <a:latin typeface="Tahoma"/>
                <a:cs typeface="Tahoma"/>
              </a:rPr>
              <a:t> </a:t>
            </a:r>
            <a:r>
              <a:rPr sz="3600" b="0" dirty="0">
                <a:latin typeface="Tahoma"/>
                <a:cs typeface="Tahoma"/>
              </a:rPr>
              <a:t>Tahmin</a:t>
            </a:r>
            <a:r>
              <a:rPr sz="3600" b="0" spc="-80" dirty="0">
                <a:latin typeface="Tahoma"/>
                <a:cs typeface="Tahoma"/>
              </a:rPr>
              <a:t> </a:t>
            </a:r>
            <a:r>
              <a:rPr sz="3600" b="0" spc="-10" dirty="0">
                <a:latin typeface="Tahoma"/>
                <a:cs typeface="Tahoma"/>
              </a:rPr>
              <a:t>Edilmesi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9097" y="5903038"/>
            <a:ext cx="4480560" cy="30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8805" algn="l"/>
              </a:tabLst>
            </a:pP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Kinney</a:t>
            </a:r>
            <a:r>
              <a:rPr sz="18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Metodu</a:t>
            </a: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	ile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Risk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Değerlendirme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1427" y="2049208"/>
            <a:ext cx="7349490" cy="375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Maruz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kalma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tekrarına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karar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verirken;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35"/>
              </a:spcBef>
            </a:pP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İşin/faaliyetin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yapılış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frekansı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35"/>
              </a:spcBef>
            </a:pPr>
            <a:endParaRPr sz="24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400" u="sng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ahoma"/>
                <a:cs typeface="Tahoma"/>
              </a:rPr>
              <a:t>Önemli</a:t>
            </a:r>
            <a:r>
              <a:rPr sz="2400" u="sng" spc="-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ahoma"/>
                <a:cs typeface="Tahoma"/>
              </a:rPr>
              <a:t> </a:t>
            </a:r>
            <a:r>
              <a:rPr sz="2400" u="sng" spc="-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ahoma"/>
                <a:cs typeface="Tahoma"/>
              </a:rPr>
              <a:t>Not:</a:t>
            </a:r>
            <a:endParaRPr sz="2400">
              <a:latin typeface="Tahoma"/>
              <a:cs typeface="Tahoma"/>
            </a:endParaRPr>
          </a:p>
          <a:p>
            <a:pPr marL="355600" marR="508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Rutin</a:t>
            </a:r>
            <a:r>
              <a:rPr sz="2400" spc="-6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faaliyetlerde</a:t>
            </a:r>
            <a:r>
              <a:rPr sz="2400" spc="-6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“Frekans”</a:t>
            </a:r>
            <a:r>
              <a:rPr sz="2400" spc="-3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işin</a:t>
            </a:r>
            <a:r>
              <a:rPr sz="2400" spc="-4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yıl</a:t>
            </a:r>
            <a:r>
              <a:rPr sz="2400" spc="-5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içindeki</a:t>
            </a:r>
            <a:r>
              <a:rPr sz="2400" spc="-4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CC0000"/>
                </a:solidFill>
                <a:latin typeface="Tahoma"/>
                <a:cs typeface="Tahoma"/>
              </a:rPr>
              <a:t>yapılma sıklığıdır.</a:t>
            </a:r>
            <a:endParaRPr sz="2400">
              <a:latin typeface="Tahoma"/>
              <a:cs typeface="Tahoma"/>
            </a:endParaRPr>
          </a:p>
          <a:p>
            <a:pPr marL="355600" marR="470534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Rutin</a:t>
            </a:r>
            <a:r>
              <a:rPr sz="2400" spc="-6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olmayan</a:t>
            </a:r>
            <a:r>
              <a:rPr sz="2400" spc="-6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faaliyetlerde</a:t>
            </a:r>
            <a:r>
              <a:rPr sz="2400" spc="-5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“Frekans”</a:t>
            </a:r>
            <a:r>
              <a:rPr sz="2400" spc="-4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işin</a:t>
            </a:r>
            <a:r>
              <a:rPr sz="2400" spc="-5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CC0000"/>
                </a:solidFill>
                <a:latin typeface="Tahoma"/>
                <a:cs typeface="Tahoma"/>
              </a:rPr>
              <a:t>yapılış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süresi</a:t>
            </a:r>
            <a:r>
              <a:rPr sz="2400" spc="-6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boyunca</a:t>
            </a:r>
            <a:r>
              <a:rPr sz="2400" spc="-8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faaliyetin</a:t>
            </a:r>
            <a:r>
              <a:rPr sz="2400" spc="-8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CC0000"/>
                </a:solidFill>
                <a:latin typeface="Tahoma"/>
                <a:cs typeface="Tahoma"/>
              </a:rPr>
              <a:t>yapılma</a:t>
            </a:r>
            <a:r>
              <a:rPr sz="2400" spc="-70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CC0000"/>
                </a:solidFill>
                <a:latin typeface="Tahoma"/>
                <a:cs typeface="Tahoma"/>
              </a:rPr>
              <a:t>sıklığıdır.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2385" y="1906184"/>
            <a:ext cx="3124195" cy="36401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0619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Tahoma"/>
                <a:cs typeface="Tahoma"/>
              </a:rPr>
              <a:t>Risk</a:t>
            </a:r>
            <a:r>
              <a:rPr sz="3600" b="0" spc="-105" dirty="0">
                <a:latin typeface="Tahoma"/>
                <a:cs typeface="Tahoma"/>
              </a:rPr>
              <a:t> </a:t>
            </a:r>
            <a:r>
              <a:rPr sz="3600" b="0" dirty="0">
                <a:latin typeface="Tahoma"/>
                <a:cs typeface="Tahoma"/>
              </a:rPr>
              <a:t>Düzeyinin</a:t>
            </a:r>
            <a:r>
              <a:rPr sz="3600" b="0" spc="-85" dirty="0">
                <a:latin typeface="Tahoma"/>
                <a:cs typeface="Tahoma"/>
              </a:rPr>
              <a:t> </a:t>
            </a:r>
            <a:r>
              <a:rPr sz="3600" b="0" dirty="0">
                <a:latin typeface="Tahoma"/>
                <a:cs typeface="Tahoma"/>
              </a:rPr>
              <a:t>Tahmin</a:t>
            </a:r>
            <a:r>
              <a:rPr sz="3600" b="0" spc="-80" dirty="0">
                <a:latin typeface="Tahoma"/>
                <a:cs typeface="Tahoma"/>
              </a:rPr>
              <a:t> </a:t>
            </a:r>
            <a:r>
              <a:rPr sz="3600" b="0" spc="-10" dirty="0">
                <a:latin typeface="Tahoma"/>
                <a:cs typeface="Tahoma"/>
              </a:rPr>
              <a:t>Edilmesi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9097" y="5903038"/>
            <a:ext cx="4480560" cy="30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8805" algn="l"/>
              </a:tabLst>
            </a:pP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Kinney</a:t>
            </a:r>
            <a:r>
              <a:rPr sz="18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Metodu</a:t>
            </a: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	ile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Risk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Değerlendirme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1427" y="1976056"/>
            <a:ext cx="6806565" cy="397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Olasılığa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karar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verirken;</a:t>
            </a:r>
            <a:endParaRPr sz="2400">
              <a:latin typeface="Tahoma"/>
              <a:cs typeface="Tahoma"/>
            </a:endParaRPr>
          </a:p>
          <a:p>
            <a:pPr marL="756285" indent="-287020">
              <a:lnSpc>
                <a:spcPct val="100000"/>
              </a:lnSpc>
              <a:spcBef>
                <a:spcPts val="2880"/>
              </a:spcBef>
              <a:buClr>
                <a:srgbClr val="FF0000"/>
              </a:buClr>
              <a:buSzPct val="54166"/>
              <a:buChar char="•"/>
              <a:tabLst>
                <a:tab pos="756285" algn="l"/>
              </a:tabLst>
            </a:pP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Daha</a:t>
            </a:r>
            <a:r>
              <a:rPr sz="2400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önce</a:t>
            </a:r>
            <a:r>
              <a:rPr sz="2400" spc="-5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yaşanan</a:t>
            </a:r>
            <a:r>
              <a:rPr sz="2400" spc="-3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ahoma"/>
                <a:cs typeface="Tahoma"/>
              </a:rPr>
              <a:t>kazalar</a:t>
            </a:r>
            <a:endParaRPr sz="2400">
              <a:latin typeface="Tahoma"/>
              <a:cs typeface="Tahoma"/>
            </a:endParaRPr>
          </a:p>
          <a:p>
            <a:pPr marL="756285" indent="-287020">
              <a:lnSpc>
                <a:spcPct val="100000"/>
              </a:lnSpc>
              <a:buClr>
                <a:srgbClr val="FF0000"/>
              </a:buClr>
              <a:buSzPct val="54166"/>
              <a:buChar char="•"/>
              <a:tabLst>
                <a:tab pos="756285" algn="l"/>
              </a:tabLst>
            </a:pP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Ortam</a:t>
            </a:r>
            <a:r>
              <a:rPr sz="2400" spc="-3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ahoma"/>
                <a:cs typeface="Tahoma"/>
              </a:rPr>
              <a:t>şartları</a:t>
            </a:r>
            <a:endParaRPr sz="2400">
              <a:latin typeface="Tahoma"/>
              <a:cs typeface="Tahoma"/>
            </a:endParaRPr>
          </a:p>
          <a:p>
            <a:pPr marL="756285" indent="-287020">
              <a:lnSpc>
                <a:spcPct val="100000"/>
              </a:lnSpc>
              <a:buClr>
                <a:srgbClr val="FF0000"/>
              </a:buClr>
              <a:buSzPct val="54166"/>
              <a:buChar char="•"/>
              <a:tabLst>
                <a:tab pos="756285" algn="l"/>
              </a:tabLst>
            </a:pP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Çalışanların</a:t>
            </a:r>
            <a:r>
              <a:rPr sz="2400" spc="-7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iş</a:t>
            </a:r>
            <a:r>
              <a:rPr sz="2400" spc="-6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faaliyeti</a:t>
            </a:r>
            <a:r>
              <a:rPr sz="2400" spc="-7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ahoma"/>
                <a:cs typeface="Tahoma"/>
              </a:rPr>
              <a:t>bilgisi</a:t>
            </a:r>
            <a:endParaRPr sz="2400">
              <a:latin typeface="Tahoma"/>
              <a:cs typeface="Tahoma"/>
            </a:endParaRPr>
          </a:p>
          <a:p>
            <a:pPr marL="756285" marR="5080" indent="-287020">
              <a:lnSpc>
                <a:spcPct val="80000"/>
              </a:lnSpc>
              <a:spcBef>
                <a:spcPts val="575"/>
              </a:spcBef>
              <a:buClr>
                <a:srgbClr val="FF0000"/>
              </a:buClr>
              <a:buSzPct val="54166"/>
              <a:buChar char="•"/>
              <a:tabLst>
                <a:tab pos="756285" algn="l"/>
                <a:tab pos="4310380" algn="l"/>
              </a:tabLst>
            </a:pP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Hizmet,</a:t>
            </a:r>
            <a:r>
              <a:rPr sz="2400" spc="-7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makine</a:t>
            </a:r>
            <a:r>
              <a:rPr sz="2400" spc="-6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parçaları,</a:t>
            </a:r>
            <a:r>
              <a:rPr sz="2400" spc="-6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güvenlik</a:t>
            </a:r>
            <a:r>
              <a:rPr sz="2400" spc="-7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ahoma"/>
                <a:cs typeface="Tahoma"/>
              </a:rPr>
              <a:t>aletlerinin </a:t>
            </a: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uygunluğu</a:t>
            </a:r>
            <a:r>
              <a:rPr sz="2400" spc="-8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ve</a:t>
            </a:r>
            <a:r>
              <a:rPr sz="2400" spc="-4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ahoma"/>
                <a:cs typeface="Tahoma"/>
              </a:rPr>
              <a:t>arızalanma</a:t>
            </a: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	</a:t>
            </a:r>
            <a:r>
              <a:rPr sz="2400" spc="-10" dirty="0">
                <a:solidFill>
                  <a:srgbClr val="000066"/>
                </a:solidFill>
                <a:latin typeface="Tahoma"/>
                <a:cs typeface="Tahoma"/>
              </a:rPr>
              <a:t>sıklığı</a:t>
            </a:r>
            <a:endParaRPr sz="2400">
              <a:latin typeface="Tahoma"/>
              <a:cs typeface="Tahoma"/>
            </a:endParaRPr>
          </a:p>
          <a:p>
            <a:pPr marL="756285" indent="-287020">
              <a:lnSpc>
                <a:spcPct val="100000"/>
              </a:lnSpc>
              <a:buClr>
                <a:srgbClr val="FF0000"/>
              </a:buClr>
              <a:buSzPct val="54166"/>
              <a:buChar char="•"/>
              <a:tabLst>
                <a:tab pos="756285" algn="l"/>
              </a:tabLst>
            </a:pP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Kişisel</a:t>
            </a:r>
            <a:r>
              <a:rPr sz="2400" spc="-5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koruyucu</a:t>
            </a:r>
            <a:r>
              <a:rPr sz="2400" spc="-7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ekipmanın</a:t>
            </a:r>
            <a:r>
              <a:rPr sz="2400" spc="-7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ahoma"/>
                <a:cs typeface="Tahoma"/>
              </a:rPr>
              <a:t>etkinliği</a:t>
            </a:r>
            <a:endParaRPr sz="2400">
              <a:latin typeface="Tahoma"/>
              <a:cs typeface="Tahoma"/>
            </a:endParaRPr>
          </a:p>
          <a:p>
            <a:pPr marL="756285" indent="-287020">
              <a:lnSpc>
                <a:spcPct val="100000"/>
              </a:lnSpc>
              <a:buClr>
                <a:srgbClr val="FF0000"/>
              </a:buClr>
              <a:buSzPct val="54166"/>
              <a:buChar char="•"/>
              <a:tabLst>
                <a:tab pos="756285" algn="l"/>
              </a:tabLst>
            </a:pP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Tehlikeli</a:t>
            </a:r>
            <a:r>
              <a:rPr sz="2400" spc="-10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kimyasallarla</a:t>
            </a:r>
            <a:r>
              <a:rPr sz="2400" spc="-8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ahoma"/>
                <a:cs typeface="Tahoma"/>
              </a:rPr>
              <a:t>çalışma</a:t>
            </a:r>
            <a:endParaRPr sz="2400">
              <a:latin typeface="Tahoma"/>
              <a:cs typeface="Tahoma"/>
            </a:endParaRPr>
          </a:p>
          <a:p>
            <a:pPr marL="756285" indent="-287020">
              <a:lnSpc>
                <a:spcPct val="100000"/>
              </a:lnSpc>
              <a:buClr>
                <a:srgbClr val="FF0000"/>
              </a:buClr>
              <a:buSzPct val="54166"/>
              <a:buChar char="•"/>
              <a:tabLst>
                <a:tab pos="756285" algn="l"/>
              </a:tabLst>
            </a:pP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Güvensiz</a:t>
            </a:r>
            <a:r>
              <a:rPr sz="2400" spc="-90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ahoma"/>
                <a:cs typeface="Tahoma"/>
              </a:rPr>
              <a:t>hareketler</a:t>
            </a:r>
            <a:endParaRPr sz="2400">
              <a:latin typeface="Tahoma"/>
              <a:cs typeface="Tahoma"/>
            </a:endParaRPr>
          </a:p>
          <a:p>
            <a:pPr marL="756285" indent="-287020">
              <a:lnSpc>
                <a:spcPct val="100000"/>
              </a:lnSpc>
              <a:buClr>
                <a:srgbClr val="FF0000"/>
              </a:buClr>
              <a:buSzPct val="54166"/>
              <a:buChar char="•"/>
              <a:tabLst>
                <a:tab pos="756285" algn="l"/>
              </a:tabLst>
            </a:pP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Mevcut</a:t>
            </a:r>
            <a:r>
              <a:rPr sz="2400" spc="-5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00066"/>
                </a:solidFill>
                <a:latin typeface="Tahoma"/>
                <a:cs typeface="Tahoma"/>
              </a:rPr>
              <a:t>emniyet</a:t>
            </a:r>
            <a:r>
              <a:rPr sz="2400" spc="-75" dirty="0">
                <a:solidFill>
                  <a:srgbClr val="000066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ahoma"/>
                <a:cs typeface="Tahoma"/>
              </a:rPr>
              <a:t>tedbirleri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0619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Tahoma"/>
                <a:cs typeface="Tahoma"/>
              </a:rPr>
              <a:t>Risk</a:t>
            </a:r>
            <a:r>
              <a:rPr sz="3600" b="0" spc="-105" dirty="0">
                <a:latin typeface="Tahoma"/>
                <a:cs typeface="Tahoma"/>
              </a:rPr>
              <a:t> </a:t>
            </a:r>
            <a:r>
              <a:rPr sz="3600" b="0" dirty="0">
                <a:latin typeface="Tahoma"/>
                <a:cs typeface="Tahoma"/>
              </a:rPr>
              <a:t>Düzeyinin</a:t>
            </a:r>
            <a:r>
              <a:rPr sz="3600" b="0" spc="-85" dirty="0">
                <a:latin typeface="Tahoma"/>
                <a:cs typeface="Tahoma"/>
              </a:rPr>
              <a:t> </a:t>
            </a:r>
            <a:r>
              <a:rPr sz="3600" b="0" dirty="0">
                <a:latin typeface="Tahoma"/>
                <a:cs typeface="Tahoma"/>
              </a:rPr>
              <a:t>Tahmin</a:t>
            </a:r>
            <a:r>
              <a:rPr sz="3600" b="0" spc="-80" dirty="0">
                <a:latin typeface="Tahoma"/>
                <a:cs typeface="Tahoma"/>
              </a:rPr>
              <a:t> </a:t>
            </a:r>
            <a:r>
              <a:rPr sz="3600" b="0" spc="-10" dirty="0">
                <a:latin typeface="Tahoma"/>
                <a:cs typeface="Tahoma"/>
              </a:rPr>
              <a:t>Edilmesi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1427" y="2049208"/>
            <a:ext cx="6956425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Riskin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Önemine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karar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verirken;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35"/>
              </a:spcBef>
            </a:pPr>
            <a:endParaRPr sz="24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buClr>
                <a:srgbClr val="3333CC"/>
              </a:buClr>
              <a:buSzPct val="60416"/>
              <a:buFont typeface="Wingdings"/>
              <a:buChar char=""/>
              <a:tabLst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Olasılık,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etkilenme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şiddeti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ve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zaman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içinde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maruz </a:t>
            </a:r>
            <a:r>
              <a:rPr sz="2400" dirty="0">
                <a:latin typeface="Tahoma"/>
                <a:cs typeface="Tahoma"/>
              </a:rPr>
              <a:t>kalma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tekrarının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bileşkesi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alınır.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5150" y="4005262"/>
            <a:ext cx="5400675" cy="1562100"/>
          </a:xfrm>
          <a:custGeom>
            <a:avLst/>
            <a:gdLst/>
            <a:ahLst/>
            <a:cxnLst/>
            <a:rect l="l" t="t" r="r" b="b"/>
            <a:pathLst>
              <a:path w="5400675" h="1562100">
                <a:moveTo>
                  <a:pt x="5400675" y="0"/>
                </a:moveTo>
                <a:lnTo>
                  <a:pt x="0" y="0"/>
                </a:lnTo>
                <a:lnTo>
                  <a:pt x="0" y="1562100"/>
                </a:lnTo>
                <a:lnTo>
                  <a:pt x="5400675" y="1562100"/>
                </a:lnTo>
                <a:lnTo>
                  <a:pt x="5400675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35150" y="4005262"/>
            <a:ext cx="5400675" cy="15621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386840" marR="290830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Riskin</a:t>
            </a:r>
            <a:r>
              <a:rPr sz="2400" spc="-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önemine</a:t>
            </a:r>
            <a:r>
              <a:rPr sz="2400" spc="-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karar</a:t>
            </a:r>
            <a:r>
              <a:rPr sz="2400" spc="-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verirken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bu konudaki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0066"/>
                </a:solidFill>
                <a:latin typeface="Times New Roman"/>
                <a:cs typeface="Times New Roman"/>
              </a:rPr>
              <a:t>yasal </a:t>
            </a:r>
            <a:r>
              <a:rPr sz="2400" dirty="0">
                <a:solidFill>
                  <a:srgbClr val="000066"/>
                </a:solidFill>
                <a:latin typeface="Times New Roman"/>
                <a:cs typeface="Times New Roman"/>
              </a:rPr>
              <a:t>zorunluluklar</a:t>
            </a:r>
            <a:r>
              <a:rPr sz="2400" spc="-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Times New Roman"/>
                <a:cs typeface="Times New Roman"/>
              </a:rPr>
              <a:t>dikkate alınmalıdır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667" y="4077581"/>
            <a:ext cx="1146173" cy="131603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39097" y="5903038"/>
            <a:ext cx="4480560" cy="30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8805" algn="l"/>
              </a:tabLst>
            </a:pP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Kinney</a:t>
            </a:r>
            <a:r>
              <a:rPr sz="18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Metodu</a:t>
            </a: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	ile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ahoma"/>
                <a:cs typeface="Tahoma"/>
              </a:rPr>
              <a:t>Risk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Değerlendirme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37" y="990600"/>
            <a:ext cx="9136380" cy="5867400"/>
            <a:chOff x="7937" y="990600"/>
            <a:chExt cx="9136380" cy="5867400"/>
          </a:xfrm>
        </p:grpSpPr>
        <p:sp>
          <p:nvSpPr>
            <p:cNvPr id="3" name="object 3"/>
            <p:cNvSpPr/>
            <p:nvPr/>
          </p:nvSpPr>
          <p:spPr>
            <a:xfrm>
              <a:off x="7937" y="1000124"/>
              <a:ext cx="2085975" cy="5857875"/>
            </a:xfrm>
            <a:custGeom>
              <a:avLst/>
              <a:gdLst/>
              <a:ahLst/>
              <a:cxnLst/>
              <a:rect l="l" t="t" r="r" b="b"/>
              <a:pathLst>
                <a:path w="2085975" h="5857875">
                  <a:moveTo>
                    <a:pt x="2085975" y="5045595"/>
                  </a:moveTo>
                  <a:lnTo>
                    <a:pt x="0" y="5045595"/>
                  </a:lnTo>
                  <a:lnTo>
                    <a:pt x="0" y="5606415"/>
                  </a:lnTo>
                  <a:lnTo>
                    <a:pt x="0" y="5857875"/>
                  </a:lnTo>
                  <a:lnTo>
                    <a:pt x="2085975" y="5857875"/>
                  </a:lnTo>
                  <a:lnTo>
                    <a:pt x="2085975" y="5606415"/>
                  </a:lnTo>
                  <a:lnTo>
                    <a:pt x="2085975" y="5045595"/>
                  </a:lnTo>
                  <a:close/>
                </a:path>
                <a:path w="2085975" h="5857875">
                  <a:moveTo>
                    <a:pt x="2085975" y="4484763"/>
                  </a:moveTo>
                  <a:lnTo>
                    <a:pt x="0" y="4484763"/>
                  </a:lnTo>
                  <a:lnTo>
                    <a:pt x="0" y="5045583"/>
                  </a:lnTo>
                  <a:lnTo>
                    <a:pt x="2085975" y="5045583"/>
                  </a:lnTo>
                  <a:lnTo>
                    <a:pt x="2085975" y="4484763"/>
                  </a:lnTo>
                  <a:close/>
                </a:path>
                <a:path w="2085975" h="5857875">
                  <a:moveTo>
                    <a:pt x="2085975" y="2400058"/>
                  </a:moveTo>
                  <a:lnTo>
                    <a:pt x="0" y="2400058"/>
                  </a:lnTo>
                  <a:lnTo>
                    <a:pt x="0" y="2960865"/>
                  </a:lnTo>
                  <a:lnTo>
                    <a:pt x="0" y="3302190"/>
                  </a:lnTo>
                  <a:lnTo>
                    <a:pt x="0" y="3643503"/>
                  </a:lnTo>
                  <a:lnTo>
                    <a:pt x="0" y="4484751"/>
                  </a:lnTo>
                  <a:lnTo>
                    <a:pt x="2085975" y="4484751"/>
                  </a:lnTo>
                  <a:lnTo>
                    <a:pt x="2085975" y="3643503"/>
                  </a:lnTo>
                  <a:lnTo>
                    <a:pt x="2085975" y="3302190"/>
                  </a:lnTo>
                  <a:lnTo>
                    <a:pt x="2085975" y="2960878"/>
                  </a:lnTo>
                  <a:lnTo>
                    <a:pt x="2085975" y="2400058"/>
                  </a:lnTo>
                  <a:close/>
                </a:path>
                <a:path w="2085975" h="5857875">
                  <a:moveTo>
                    <a:pt x="2085975" y="1470926"/>
                  </a:moveTo>
                  <a:lnTo>
                    <a:pt x="0" y="1470926"/>
                  </a:lnTo>
                  <a:lnTo>
                    <a:pt x="0" y="2031746"/>
                  </a:lnTo>
                  <a:lnTo>
                    <a:pt x="0" y="2400046"/>
                  </a:lnTo>
                  <a:lnTo>
                    <a:pt x="2085975" y="2400046"/>
                  </a:lnTo>
                  <a:lnTo>
                    <a:pt x="2085975" y="2031746"/>
                  </a:lnTo>
                  <a:lnTo>
                    <a:pt x="2085975" y="1470926"/>
                  </a:lnTo>
                  <a:close/>
                </a:path>
                <a:path w="2085975" h="5857875">
                  <a:moveTo>
                    <a:pt x="2085975" y="0"/>
                  </a:moveTo>
                  <a:lnTo>
                    <a:pt x="0" y="0"/>
                  </a:lnTo>
                  <a:lnTo>
                    <a:pt x="0" y="261366"/>
                  </a:lnTo>
                  <a:lnTo>
                    <a:pt x="0" y="1102614"/>
                  </a:lnTo>
                  <a:lnTo>
                    <a:pt x="0" y="1470914"/>
                  </a:lnTo>
                  <a:lnTo>
                    <a:pt x="2085975" y="1470914"/>
                  </a:lnTo>
                  <a:lnTo>
                    <a:pt x="2085975" y="1102614"/>
                  </a:lnTo>
                  <a:lnTo>
                    <a:pt x="2085975" y="261366"/>
                  </a:lnTo>
                  <a:lnTo>
                    <a:pt x="2085975" y="0"/>
                  </a:lnTo>
                  <a:close/>
                </a:path>
              </a:pathLst>
            </a:custGeom>
            <a:solidFill>
              <a:srgbClr val="00E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93912" y="6606540"/>
              <a:ext cx="7050405" cy="251460"/>
            </a:xfrm>
            <a:custGeom>
              <a:avLst/>
              <a:gdLst/>
              <a:ahLst/>
              <a:cxnLst/>
              <a:rect l="l" t="t" r="r" b="b"/>
              <a:pathLst>
                <a:path w="7050405" h="251459">
                  <a:moveTo>
                    <a:pt x="7050087" y="0"/>
                  </a:moveTo>
                  <a:lnTo>
                    <a:pt x="4314825" y="0"/>
                  </a:lnTo>
                  <a:lnTo>
                    <a:pt x="2087562" y="0"/>
                  </a:lnTo>
                  <a:lnTo>
                    <a:pt x="0" y="0"/>
                  </a:lnTo>
                  <a:lnTo>
                    <a:pt x="0" y="251460"/>
                  </a:lnTo>
                  <a:lnTo>
                    <a:pt x="2087562" y="251460"/>
                  </a:lnTo>
                  <a:lnTo>
                    <a:pt x="4314825" y="251460"/>
                  </a:lnTo>
                  <a:lnTo>
                    <a:pt x="7050087" y="251460"/>
                  </a:lnTo>
                  <a:lnTo>
                    <a:pt x="7050087" y="0"/>
                  </a:lnTo>
                  <a:close/>
                </a:path>
              </a:pathLst>
            </a:custGeom>
            <a:solidFill>
              <a:srgbClr val="EFF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202" y="40068"/>
            <a:ext cx="4601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ÖN</a:t>
            </a:r>
            <a:r>
              <a:rPr sz="2000" spc="-30" dirty="0"/>
              <a:t> </a:t>
            </a:r>
            <a:r>
              <a:rPr sz="2000" dirty="0"/>
              <a:t>TEHLİKE</a:t>
            </a:r>
            <a:r>
              <a:rPr sz="2000" spc="-50" dirty="0"/>
              <a:t> </a:t>
            </a:r>
            <a:r>
              <a:rPr sz="2000" dirty="0"/>
              <a:t>LİSTESİ</a:t>
            </a:r>
            <a:r>
              <a:rPr sz="2000" spc="-55" dirty="0"/>
              <a:t> </a:t>
            </a:r>
            <a:r>
              <a:rPr sz="2000" dirty="0"/>
              <a:t>(PrHL)</a:t>
            </a:r>
            <a:r>
              <a:rPr sz="2000" spc="-25" dirty="0"/>
              <a:t> </a:t>
            </a:r>
            <a:r>
              <a:rPr sz="2000" spc="-10" dirty="0"/>
              <a:t>ÖRNEK</a:t>
            </a:r>
            <a:endParaRPr sz="20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87" y="327025"/>
          <a:ext cx="9133837" cy="6522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2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700"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ÖN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TEHLİKE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LİSTESİ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Gazla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Çalışan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Şofben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(Su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Isıtıcısı)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4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SİSTEM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ELEMANI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4A8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10" dirty="0">
                          <a:latin typeface="Tahoma"/>
                          <a:cs typeface="Tahoma"/>
                        </a:rPr>
                        <a:t>TEHLİKE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10" dirty="0">
                          <a:latin typeface="Tahoma"/>
                          <a:cs typeface="Tahoma"/>
                        </a:rPr>
                        <a:t>NEDENİ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10" dirty="0">
                          <a:latin typeface="Tahoma"/>
                          <a:cs typeface="Tahoma"/>
                        </a:rPr>
                        <a:t>ETKİLERİ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740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Su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borusu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4A8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Su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borusunun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tıkanması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Su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kaynağındaki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kalıntı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maddeler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Su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girişinin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102870" marR="1168400">
                        <a:lnSpc>
                          <a:spcPct val="114999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olmaması,tankın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aşırı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ısınması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Su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borusu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4A8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Borudan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sızıntı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olması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Boru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hatası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Su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sızıntısı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Gaz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borusu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4A8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Gaz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sızıntısı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Boru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malzemesi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Gaz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sızıntısı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sonucu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yangın,patlama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Baca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4A8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Gaz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sızıntısı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Boru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malzemesi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Karbonmonoksit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zehirlenmesi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Tahliye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valfi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4A8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spc="-20" dirty="0">
                          <a:latin typeface="Tahoma"/>
                          <a:cs typeface="Tahoma"/>
                        </a:rPr>
                        <a:t>Tahliye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valfinin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kapalı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olması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spc="-20" dirty="0">
                          <a:latin typeface="Tahoma"/>
                          <a:cs typeface="Tahoma"/>
                        </a:rPr>
                        <a:t>Tahliye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valfinin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bir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hata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sonucu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kapanması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Aşırı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basınç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sonucu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tank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çatlaması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Su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boşaltma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valfi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4A8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Valfin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açık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kalması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Valf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hatası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Su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basması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Gaz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kesme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vanası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4A8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Valfin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kapalı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olması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Valf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hatası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Yangın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ve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patlama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0740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Gaz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yakma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kontrol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ünitesi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4A8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600" spc="-20" dirty="0">
                          <a:latin typeface="Tahoma"/>
                          <a:cs typeface="Tahoma"/>
                        </a:rPr>
                        <a:t>Tutuşma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olmadığı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halde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gaz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akışının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devam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etmesi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Gaz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kontrol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ünitesi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hatası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Gaz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sızıntısı,patlama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Gaz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yakma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kontrol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ünitesi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4A8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Gaz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yakma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ünitesine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gaz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gitmemesi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Gaz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yakma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ünitesi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hatası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Suyun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ısınmaması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Gaz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yakma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(Brülör)ünitesi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4A8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Gazın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yanmaması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Brülör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sistemi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hatası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Gaz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sızıntısı,yangın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38735">
                        <a:lnSpc>
                          <a:spcPts val="1830"/>
                        </a:lnSpc>
                        <a:spcBef>
                          <a:spcPts val="5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Tank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E4A8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830"/>
                        </a:lnSpc>
                        <a:spcBef>
                          <a:spcPts val="5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Aşırı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su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basıncı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830"/>
                        </a:lnSpc>
                        <a:spcBef>
                          <a:spcPts val="5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Rölyef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valfin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kapalı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830"/>
                        </a:lnSpc>
                        <a:spcBef>
                          <a:spcPts val="55"/>
                        </a:spcBef>
                      </a:pPr>
                      <a:r>
                        <a:rPr sz="1600" spc="-20" dirty="0">
                          <a:latin typeface="Tahoma"/>
                          <a:cs typeface="Tahoma"/>
                        </a:rPr>
                        <a:t>Tankın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çatlaması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ve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su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20317" y="1970485"/>
          <a:ext cx="5411391" cy="3498056"/>
        </p:xfrm>
        <a:graphic>
          <a:graphicData uri="http://schemas.openxmlformats.org/drawingml/2006/table">
            <a:tbl>
              <a:tblPr/>
              <a:tblGrid>
                <a:gridCol w="157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2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Değer</a:t>
                      </a:r>
                    </a:p>
                  </a:txBody>
                  <a:tcPr marL="68579" marR="68579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Kategori</a:t>
                      </a:r>
                      <a:endParaRPr kumimoji="0" lang="tr-TR" sz="35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68579" marR="68579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0,2</a:t>
                      </a:r>
                    </a:p>
                  </a:txBody>
                  <a:tcPr marL="68579" marR="68579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Pratik Olarak İmkansız</a:t>
                      </a:r>
                    </a:p>
                  </a:txBody>
                  <a:tcPr marL="68579" marR="68579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0,5</a:t>
                      </a:r>
                    </a:p>
                  </a:txBody>
                  <a:tcPr marL="68579" marR="68579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Zayıf İhtimal</a:t>
                      </a:r>
                    </a:p>
                  </a:txBody>
                  <a:tcPr marL="68579" marR="68579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79" marR="68579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Oldukça Düşük İhtimal</a:t>
                      </a:r>
                    </a:p>
                  </a:txBody>
                  <a:tcPr marL="68579" marR="68579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79" marR="68579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Nadir fakat Olabilir</a:t>
                      </a:r>
                    </a:p>
                  </a:txBody>
                  <a:tcPr marL="68579" marR="68579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79" marR="68579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Kuvvetle Muhtemel</a:t>
                      </a:r>
                    </a:p>
                  </a:txBody>
                  <a:tcPr marL="68579" marR="68579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68579" marR="68579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Çok Kuvvetli İhtimal</a:t>
                      </a:r>
                    </a:p>
                  </a:txBody>
                  <a:tcPr marL="68579" marR="68579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3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7891" y="1052513"/>
            <a:ext cx="6590109" cy="83099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3300" b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Tablo 1-İhtimal Skalası</a:t>
            </a:r>
          </a:p>
          <a:p>
            <a:pPr eaLnBrk="0" hangingPunct="0">
              <a:defRPr/>
            </a:pPr>
            <a:r>
              <a:rPr kumimoji="1" lang="tr-TR" sz="1500" b="1" dirty="0">
                <a:solidFill>
                  <a:srgbClr val="663300"/>
                </a:solidFill>
                <a:cs typeface="Times New Roman" pitchFamily="18" charset="0"/>
              </a:rPr>
              <a:t>ihtimal :</a:t>
            </a:r>
            <a:r>
              <a:rPr kumimoji="1" lang="tr-TR" sz="1500" b="1" dirty="0">
                <a:solidFill>
                  <a:prstClr val="black"/>
                </a:solidFill>
                <a:cs typeface="Times New Roman" pitchFamily="18" charset="0"/>
              </a:rPr>
              <a:t> Zarar ya da hasar</a:t>
            </a:r>
            <a:r>
              <a:rPr lang="tr-TR" sz="1500" b="1" dirty="0">
                <a:solidFill>
                  <a:prstClr val="black"/>
                </a:solidFill>
              </a:rPr>
              <a:t>ı</a:t>
            </a:r>
            <a:r>
              <a:rPr kumimoji="1" lang="tr-TR" sz="1500" b="1" dirty="0">
                <a:solidFill>
                  <a:prstClr val="black"/>
                </a:solidFill>
                <a:cs typeface="Times New Roman" pitchFamily="18" charset="0"/>
              </a:rPr>
              <a:t>n zaman içinde gerçekle</a:t>
            </a:r>
            <a:r>
              <a:rPr lang="tr-TR" sz="15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ş</a:t>
            </a:r>
            <a:r>
              <a:rPr kumimoji="1" lang="tr-TR" sz="1500" b="1" dirty="0">
                <a:solidFill>
                  <a:prstClr val="black"/>
                </a:solidFill>
                <a:cs typeface="Times New Roman" pitchFamily="18" charset="0"/>
              </a:rPr>
              <a:t>me ihtimali </a:t>
            </a:r>
          </a:p>
        </p:txBody>
      </p:sp>
    </p:spTree>
    <p:extLst>
      <p:ext uri="{BB962C8B-B14F-4D97-AF65-F5344CB8AC3E}">
        <p14:creationId xmlns:p14="http://schemas.microsoft.com/office/powerpoint/2010/main" val="391693922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00050" y="2132410"/>
          <a:ext cx="5999561" cy="3473051"/>
        </p:xfrm>
        <a:graphic>
          <a:graphicData uri="http://schemas.openxmlformats.org/drawingml/2006/table">
            <a:tbl>
              <a:tblPr/>
              <a:tblGrid>
                <a:gridCol w="791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9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Değer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Açıklama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Kategori</a:t>
                      </a:r>
                      <a:endParaRPr kumimoji="0" lang="tr-TR" sz="35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0,5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Çok Nadir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Yılda bir ya da daha az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Oldukça Nadir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Yılda bir ya da birkaç kez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Nadir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Ayda bir ya da birkaç kez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Ara sıra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Haftada bir ya da birkaç kez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Sıklıkla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Günde bir ya da daha fazla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Sürekli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Sürekli ya da saatte birden fazla</a:t>
                      </a: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188119" y="1214438"/>
            <a:ext cx="6399610" cy="8771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3300" b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Tablo: 2  Frekans (</a:t>
            </a:r>
            <a:r>
              <a:rPr lang="tr-TR" sz="3300" b="1" dirty="0" err="1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maruziyet</a:t>
            </a:r>
            <a:r>
              <a:rPr lang="tr-TR" sz="3300" b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) Skalası</a:t>
            </a:r>
          </a:p>
          <a:p>
            <a:pPr algn="ctr" eaLnBrk="0" hangingPunct="0">
              <a:defRPr/>
            </a:pPr>
            <a:r>
              <a:rPr kumimoji="1" lang="tr-TR" b="1" dirty="0">
                <a:solidFill>
                  <a:prstClr val="black"/>
                </a:solidFill>
              </a:rPr>
              <a:t>Frekans: Tehlikeye maruz kalma sıklığı</a:t>
            </a:r>
          </a:p>
        </p:txBody>
      </p:sp>
    </p:spTree>
    <p:extLst>
      <p:ext uri="{BB962C8B-B14F-4D97-AF65-F5344CB8AC3E}">
        <p14:creationId xmlns:p14="http://schemas.microsoft.com/office/powerpoint/2010/main" val="295180077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84585" y="1151335"/>
            <a:ext cx="6172200" cy="1015663"/>
          </a:xfrm>
        </p:spPr>
        <p:txBody>
          <a:bodyPr/>
          <a:lstStyle/>
          <a:p>
            <a:pPr>
              <a:defRPr/>
            </a:pPr>
            <a:r>
              <a:rPr lang="tr-T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Tablo: 3  Etki/Zarar-Sonuç Skalası</a:t>
            </a:r>
          </a:p>
        </p:txBody>
      </p:sp>
      <p:sp>
        <p:nvSpPr>
          <p:cNvPr id="5" name="6 İçerik Yer Tutucusu"/>
          <p:cNvSpPr>
            <a:spLocks noGrp="1"/>
          </p:cNvSpPr>
          <p:nvPr>
            <p:ph idx="1"/>
          </p:nvPr>
        </p:nvSpPr>
        <p:spPr>
          <a:xfrm>
            <a:off x="351235" y="2025254"/>
            <a:ext cx="6172200" cy="569387"/>
          </a:xfrm>
        </p:spPr>
        <p:txBody>
          <a:bodyPr/>
          <a:lstStyle/>
          <a:p>
            <a:r>
              <a:rPr lang="tr-TR" sz="900"/>
              <a:t>Derece: Tehlikenin gerçekleşmesi halinde insan, işyeri ve çevre üzerinde oluşturacağı zarar ya da hasarın şiddeti</a:t>
            </a:r>
          </a:p>
          <a:p>
            <a:endParaRPr lang="tr-TR"/>
          </a:p>
        </p:txBody>
      </p:sp>
      <p:graphicFrame>
        <p:nvGraphicFramePr>
          <p:cNvPr id="8" name="Group 4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13160" y="2294335"/>
          <a:ext cx="6054328" cy="3533874"/>
        </p:xfrm>
        <a:graphic>
          <a:graphicData uri="http://schemas.openxmlformats.org/drawingml/2006/table">
            <a:tbl>
              <a:tblPr/>
              <a:tblGrid>
                <a:gridCol w="696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6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1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Değer</a:t>
                      </a: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Açıklama</a:t>
                      </a: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Kategori</a:t>
                      </a: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Dikkate Alınmalı</a:t>
                      </a: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tr-T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Hafif-Zararsız veya önemsiz</a:t>
                      </a: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Önemli</a:t>
                      </a: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tr-T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Minör-Düşük iş kaybı, küçük hasar, ilk Yrd.</a:t>
                      </a:r>
                      <a:endParaRPr kumimoji="0" lang="tr-TR" sz="15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Ciddi</a:t>
                      </a: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tr-T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Majör-Önemli Zarar, Dış tedavi, işgünü kaybı</a:t>
                      </a: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15</a:t>
                      </a: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Çok Ciddi</a:t>
                      </a: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tr-T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Sakatlık, uzuv kaybı, çevresel etki</a:t>
                      </a:r>
                      <a:endParaRPr kumimoji="0" lang="tr-TR" sz="15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Çok Kötü</a:t>
                      </a: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tr-T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Ölüm, Tam maluliyet, Ağır çevr. etkisi</a:t>
                      </a: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Felaket</a:t>
                      </a: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tr-T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Birden çok ölüm,  önemli  çevre felaketi</a:t>
                      </a:r>
                    </a:p>
                  </a:txBody>
                  <a:tcPr marL="67500" marR="67500" marT="35105" marB="35105" anchor="ctr" horzOverflow="overflow">
                    <a:lnL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95031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Grp="1" noChangeArrowheads="1"/>
          </p:cNvSpPr>
          <p:nvPr>
            <p:ph type="title"/>
          </p:nvPr>
        </p:nvSpPr>
        <p:spPr>
          <a:xfrm>
            <a:off x="351235" y="1322785"/>
            <a:ext cx="6172200" cy="1015663"/>
          </a:xfrm>
        </p:spPr>
        <p:txBody>
          <a:bodyPr/>
          <a:lstStyle/>
          <a:p>
            <a:pPr>
              <a:defRPr/>
            </a:pPr>
            <a:r>
              <a:rPr lang="tr-T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Düzeyine Göre Karar ve Eylem</a:t>
            </a:r>
          </a:p>
        </p:txBody>
      </p:sp>
      <p:graphicFrame>
        <p:nvGraphicFramePr>
          <p:cNvPr id="5" name="Group 110"/>
          <p:cNvGraphicFramePr>
            <a:graphicFrameLocks noGrp="1"/>
          </p:cNvGraphicFramePr>
          <p:nvPr>
            <p:ph idx="1"/>
          </p:nvPr>
        </p:nvGraphicFramePr>
        <p:xfrm>
          <a:off x="342900" y="2057401"/>
          <a:ext cx="6172200" cy="3687614"/>
        </p:xfrm>
        <a:graphic>
          <a:graphicData uri="http://schemas.openxmlformats.org/drawingml/2006/table">
            <a:tbl>
              <a:tblPr/>
              <a:tblGrid>
                <a:gridCol w="385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4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Sıra</a:t>
                      </a:r>
                    </a:p>
                  </a:txBody>
                  <a:tcPr marL="72480" marR="724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Risk Değeri</a:t>
                      </a:r>
                    </a:p>
                  </a:txBody>
                  <a:tcPr marL="72480" marR="724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Karar</a:t>
                      </a:r>
                    </a:p>
                  </a:txBody>
                  <a:tcPr marL="72480" marR="724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EYLEM</a:t>
                      </a:r>
                    </a:p>
                  </a:txBody>
                  <a:tcPr marL="72480" marR="724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72480" marR="724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R≤20</a:t>
                      </a:r>
                    </a:p>
                  </a:txBody>
                  <a:tcPr marL="72480" marR="724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Kabul Edilebilir Risk</a:t>
                      </a:r>
                    </a:p>
                  </a:txBody>
                  <a:tcPr marL="72480" marR="724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Acil tedbir gerekmeyebilir</a:t>
                      </a:r>
                    </a:p>
                  </a:txBody>
                  <a:tcPr marL="72480" marR="724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72480" marR="724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20&lt;R≤ 70</a:t>
                      </a:r>
                    </a:p>
                  </a:txBody>
                  <a:tcPr marL="72480" marR="724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Kesin Risk</a:t>
                      </a:r>
                    </a:p>
                  </a:txBody>
                  <a:tcPr marL="72480" marR="724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Eylem planına alınmalı</a:t>
                      </a:r>
                    </a:p>
                  </a:txBody>
                  <a:tcPr marL="72480" marR="724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72480" marR="724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 &lt;R≤200</a:t>
                      </a:r>
                    </a:p>
                  </a:txBody>
                  <a:tcPr marL="72480" marR="724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Önemli Risk</a:t>
                      </a:r>
                    </a:p>
                  </a:txBody>
                  <a:tcPr marL="72480" marR="724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Dikkatle izlenmeli ve yıllık eylem planına alınarak giderilmeli</a:t>
                      </a:r>
                    </a:p>
                  </a:txBody>
                  <a:tcPr marL="72480" marR="724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72480" marR="724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 &lt;R≤ 400</a:t>
                      </a:r>
                    </a:p>
                  </a:txBody>
                  <a:tcPr marL="72480" marR="724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Yüksek Risk</a:t>
                      </a:r>
                    </a:p>
                  </a:txBody>
                  <a:tcPr marL="72480" marR="724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Kısa vadeli eylem planına alınarak giderilmeli</a:t>
                      </a:r>
                    </a:p>
                  </a:txBody>
                  <a:tcPr marL="72480" marR="724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72480" marR="72480"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R&gt;400</a:t>
                      </a:r>
                    </a:p>
                  </a:txBody>
                  <a:tcPr marL="72480" marR="724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Çok Yüksek Risk</a:t>
                      </a:r>
                    </a:p>
                  </a:txBody>
                  <a:tcPr marL="72480" marR="724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Çalışmaya ara verilerek derhal tedbir alınmalı</a:t>
                      </a:r>
                    </a:p>
                  </a:txBody>
                  <a:tcPr marL="72480" marR="72480"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50644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0294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dirty="0"/>
              <a:t>Kinney</a:t>
            </a:r>
            <a:r>
              <a:rPr spc="-30" dirty="0"/>
              <a:t> </a:t>
            </a:r>
            <a:r>
              <a:rPr spc="-10" dirty="0"/>
              <a:t>Metodu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2049208"/>
            <a:ext cx="8629650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639570" indent="-342900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dirty="0">
                <a:latin typeface="Tahoma"/>
                <a:cs typeface="Tahoma"/>
              </a:rPr>
              <a:t>Bu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metotta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risk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skoru,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aşağıdaki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formül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ile </a:t>
            </a:r>
            <a:r>
              <a:rPr sz="2800" spc="-10" dirty="0">
                <a:latin typeface="Tahoma"/>
                <a:cs typeface="Tahoma"/>
              </a:rPr>
              <a:t>hesaplanmaktadır:</a:t>
            </a:r>
            <a:endParaRPr sz="2800">
              <a:latin typeface="Tahoma"/>
              <a:cs typeface="Tahoma"/>
            </a:endParaRPr>
          </a:p>
          <a:p>
            <a:pPr marL="346075">
              <a:lnSpc>
                <a:spcPct val="100000"/>
              </a:lnSpc>
              <a:spcBef>
                <a:spcPts val="670"/>
              </a:spcBef>
            </a:pPr>
            <a:r>
              <a:rPr sz="2800" dirty="0">
                <a:solidFill>
                  <a:srgbClr val="FF0000"/>
                </a:solidFill>
                <a:latin typeface="Tahoma"/>
                <a:cs typeface="Tahoma"/>
              </a:rPr>
              <a:t>Risk</a:t>
            </a:r>
            <a:r>
              <a:rPr sz="2800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sz="2800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0000"/>
                </a:solidFill>
                <a:latin typeface="Tahoma"/>
                <a:cs typeface="Tahoma"/>
              </a:rPr>
              <a:t>Şiddet</a:t>
            </a:r>
            <a:r>
              <a:rPr sz="2800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0000"/>
                </a:solidFill>
                <a:latin typeface="Tahoma"/>
                <a:cs typeface="Tahoma"/>
              </a:rPr>
              <a:t>x</a:t>
            </a:r>
            <a:r>
              <a:rPr sz="2800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0000"/>
                </a:solidFill>
                <a:latin typeface="Tahoma"/>
                <a:cs typeface="Tahoma"/>
              </a:rPr>
              <a:t>Frekans</a:t>
            </a:r>
            <a:r>
              <a:rPr sz="2800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0000"/>
                </a:solidFill>
                <a:latin typeface="Tahoma"/>
                <a:cs typeface="Tahoma"/>
              </a:rPr>
              <a:t>x</a:t>
            </a:r>
            <a:r>
              <a:rPr sz="2800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ahoma"/>
                <a:cs typeface="Tahoma"/>
              </a:rPr>
              <a:t>Olasılık</a:t>
            </a:r>
            <a:endParaRPr sz="28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dirty="0">
                <a:latin typeface="Tahoma"/>
                <a:cs typeface="Tahoma"/>
              </a:rPr>
              <a:t>Yukarıdaki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formülden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elde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edilen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risk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skoru,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400’den </a:t>
            </a:r>
            <a:r>
              <a:rPr sz="2800" dirty="0">
                <a:latin typeface="Tahoma"/>
                <a:cs typeface="Tahoma"/>
              </a:rPr>
              <a:t>büyük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çıkarsa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risk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kabul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edilemezdir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ve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hemen </a:t>
            </a:r>
            <a:r>
              <a:rPr sz="2800" dirty="0">
                <a:latin typeface="Tahoma"/>
                <a:cs typeface="Tahoma"/>
              </a:rPr>
              <a:t>gerekli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önlemler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alınmalı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veya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tesis,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bina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ve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çevrenin </a:t>
            </a:r>
            <a:r>
              <a:rPr sz="2800" dirty="0">
                <a:latin typeface="Tahoma"/>
                <a:cs typeface="Tahoma"/>
              </a:rPr>
              <a:t>kapatılması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düşünülmelidir.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0294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dirty="0"/>
              <a:t>Kinney</a:t>
            </a:r>
            <a:r>
              <a:rPr spc="-30" dirty="0"/>
              <a:t> </a:t>
            </a:r>
            <a:r>
              <a:rPr spc="-10" dirty="0"/>
              <a:t>Metodu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844" y="2006536"/>
            <a:ext cx="8629015" cy="33966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83845" marR="5080" indent="-271780">
              <a:lnSpc>
                <a:spcPts val="3030"/>
              </a:lnSpc>
              <a:spcBef>
                <a:spcPts val="4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285115" algn="l"/>
              </a:tabLst>
            </a:pPr>
            <a:r>
              <a:rPr sz="2800" dirty="0">
                <a:latin typeface="Tahoma"/>
                <a:cs typeface="Tahoma"/>
              </a:rPr>
              <a:t>Risk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skoru,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400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ile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200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arasında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çıkarsa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risk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esaslı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bir 	</a:t>
            </a:r>
            <a:r>
              <a:rPr sz="2800" dirty="0">
                <a:latin typeface="Tahoma"/>
                <a:cs typeface="Tahoma"/>
              </a:rPr>
              <a:t>risktir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ve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kısa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zamanda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giderilmelidir.</a:t>
            </a:r>
            <a:endParaRPr sz="2800">
              <a:latin typeface="Tahoma"/>
              <a:cs typeface="Tahoma"/>
            </a:endParaRPr>
          </a:p>
          <a:p>
            <a:pPr marL="284480" indent="-271780">
              <a:lnSpc>
                <a:spcPts val="3195"/>
              </a:lnSpc>
              <a:spcBef>
                <a:spcPts val="28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284480" algn="l"/>
              </a:tabLst>
            </a:pPr>
            <a:r>
              <a:rPr sz="2800" dirty="0">
                <a:latin typeface="Tahoma"/>
                <a:cs typeface="Tahoma"/>
              </a:rPr>
              <a:t>Risk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skoru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200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ile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70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arasında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çıkarsa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risk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önemli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bir</a:t>
            </a:r>
            <a:endParaRPr sz="2800">
              <a:latin typeface="Tahoma"/>
              <a:cs typeface="Tahoma"/>
            </a:endParaRPr>
          </a:p>
          <a:p>
            <a:pPr marL="285115">
              <a:lnSpc>
                <a:spcPts val="3195"/>
              </a:lnSpc>
            </a:pPr>
            <a:r>
              <a:rPr sz="2800" dirty="0">
                <a:latin typeface="Tahoma"/>
                <a:cs typeface="Tahoma"/>
              </a:rPr>
              <a:t>risktir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ve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makul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bir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sürede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giderilmelidir.</a:t>
            </a:r>
            <a:endParaRPr sz="2800">
              <a:latin typeface="Tahoma"/>
              <a:cs typeface="Tahoma"/>
            </a:endParaRPr>
          </a:p>
          <a:p>
            <a:pPr marL="283845" marR="365760" indent="-271780">
              <a:lnSpc>
                <a:spcPts val="3030"/>
              </a:lnSpc>
              <a:spcBef>
                <a:spcPts val="71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285115" algn="l"/>
              </a:tabLst>
            </a:pPr>
            <a:r>
              <a:rPr sz="2800" dirty="0">
                <a:latin typeface="Tahoma"/>
                <a:cs typeface="Tahoma"/>
              </a:rPr>
              <a:t>Risk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skoru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70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ile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20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arasında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ise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risk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olası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risktir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ve 	</a:t>
            </a:r>
            <a:r>
              <a:rPr sz="2800" dirty="0">
                <a:latin typeface="Tahoma"/>
                <a:cs typeface="Tahoma"/>
              </a:rPr>
              <a:t>gözetim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altında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tutulmalıdır.</a:t>
            </a:r>
            <a:endParaRPr sz="2800">
              <a:latin typeface="Tahoma"/>
              <a:cs typeface="Tahoma"/>
            </a:endParaRPr>
          </a:p>
          <a:p>
            <a:pPr marL="284480" indent="-271780">
              <a:lnSpc>
                <a:spcPts val="3195"/>
              </a:lnSpc>
              <a:spcBef>
                <a:spcPts val="28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284480" algn="l"/>
              </a:tabLst>
            </a:pPr>
            <a:r>
              <a:rPr sz="2800" dirty="0">
                <a:latin typeface="Tahoma"/>
                <a:cs typeface="Tahoma"/>
              </a:rPr>
              <a:t>Risk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skoru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20’den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küçük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ise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risk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önemsiz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risktir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ve</a:t>
            </a:r>
            <a:endParaRPr sz="2800">
              <a:latin typeface="Tahoma"/>
              <a:cs typeface="Tahoma"/>
            </a:endParaRPr>
          </a:p>
          <a:p>
            <a:pPr marL="285115">
              <a:lnSpc>
                <a:spcPts val="3195"/>
              </a:lnSpc>
            </a:pPr>
            <a:r>
              <a:rPr sz="2800" dirty="0">
                <a:latin typeface="Tahoma"/>
                <a:cs typeface="Tahoma"/>
              </a:rPr>
              <a:t>öncelikli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değildir.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8" y="642488"/>
            <a:ext cx="9139731" cy="62155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7340" y="89407"/>
            <a:ext cx="19145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solidFill>
                  <a:srgbClr val="1C1511"/>
                </a:solidFill>
                <a:latin typeface="Calibri"/>
                <a:cs typeface="Calibri"/>
              </a:rPr>
              <a:t>İşyeri</a:t>
            </a:r>
            <a:r>
              <a:rPr sz="2500" b="1" spc="-120" dirty="0">
                <a:solidFill>
                  <a:srgbClr val="1C1511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1C1511"/>
                </a:solidFill>
                <a:latin typeface="Calibri"/>
                <a:cs typeface="Calibri"/>
              </a:rPr>
              <a:t>Bölümü: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8414" y="89407"/>
            <a:ext cx="19907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1C1511"/>
                </a:solidFill>
                <a:latin typeface="Calibri"/>
                <a:cs typeface="Calibri"/>
              </a:rPr>
              <a:t>Değerlendiren: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74501" y="89407"/>
            <a:ext cx="7639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30" dirty="0">
                <a:solidFill>
                  <a:srgbClr val="1C1511"/>
                </a:solidFill>
                <a:latin typeface="Calibri"/>
                <a:cs typeface="Calibri"/>
              </a:rPr>
              <a:t>Tarih: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677" y="238505"/>
            <a:ext cx="36880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Ridley</a:t>
            </a:r>
            <a:r>
              <a:rPr sz="4000" spc="-100" dirty="0"/>
              <a:t> </a:t>
            </a:r>
            <a:r>
              <a:rPr sz="4000" spc="-10" dirty="0"/>
              <a:t>Metodu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58127" y="896873"/>
            <a:ext cx="8685530" cy="361061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marR="5080" indent="-342900">
              <a:lnSpc>
                <a:spcPts val="3030"/>
              </a:lnSpc>
              <a:spcBef>
                <a:spcPts val="4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b="1" dirty="0">
                <a:latin typeface="Tahoma"/>
                <a:cs typeface="Tahoma"/>
              </a:rPr>
              <a:t>Bir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diğer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sayısal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risk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değerlendirme </a:t>
            </a:r>
            <a:r>
              <a:rPr sz="2800" b="1" dirty="0">
                <a:latin typeface="Tahoma"/>
                <a:cs typeface="Tahoma"/>
              </a:rPr>
              <a:t>metotlarından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olan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ve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John</a:t>
            </a:r>
            <a:r>
              <a:rPr sz="2800" b="1" spc="-9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Ridley‘in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kitabında </a:t>
            </a:r>
            <a:r>
              <a:rPr sz="2800" b="1" dirty="0">
                <a:latin typeface="Tahoma"/>
                <a:cs typeface="Tahoma"/>
              </a:rPr>
              <a:t>yer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verdiği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bu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modelde,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riskin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büyüklüğü, </a:t>
            </a:r>
            <a:r>
              <a:rPr sz="2800" b="1" dirty="0">
                <a:latin typeface="Tahoma"/>
                <a:cs typeface="Tahoma"/>
              </a:rPr>
              <a:t>ortaya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çıkma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sıklığı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ve</a:t>
            </a:r>
            <a:r>
              <a:rPr sz="2800" b="1" spc="-8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şiddetinden</a:t>
            </a:r>
            <a:r>
              <a:rPr sz="2800" b="1" spc="-80" dirty="0">
                <a:latin typeface="Tahoma"/>
                <a:cs typeface="Tahoma"/>
              </a:rPr>
              <a:t> </a:t>
            </a:r>
            <a:r>
              <a:rPr sz="2800" b="1" spc="-20" dirty="0">
                <a:latin typeface="Tahoma"/>
                <a:cs typeface="Tahoma"/>
              </a:rPr>
              <a:t>yola </a:t>
            </a:r>
            <a:r>
              <a:rPr sz="2800" b="1" dirty="0">
                <a:latin typeface="Tahoma"/>
                <a:cs typeface="Tahoma"/>
              </a:rPr>
              <a:t>çıkılarak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risk</a:t>
            </a:r>
            <a:r>
              <a:rPr sz="2800" b="1" spc="-114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sayısal</a:t>
            </a:r>
            <a:r>
              <a:rPr sz="2800" b="1" spc="-10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olarak</a:t>
            </a:r>
            <a:r>
              <a:rPr sz="2800" b="1" spc="-10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değerlendirilir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spc="-25" dirty="0">
                <a:latin typeface="Tahoma"/>
                <a:cs typeface="Tahoma"/>
              </a:rPr>
              <a:t>ve </a:t>
            </a:r>
            <a:r>
              <a:rPr sz="2800" b="1" dirty="0">
                <a:latin typeface="Tahoma"/>
                <a:cs typeface="Tahoma"/>
              </a:rPr>
              <a:t>risk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skoru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aşağıdaki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formüle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göre</a:t>
            </a:r>
            <a:r>
              <a:rPr sz="2800" b="1" spc="-8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hesaplanır.</a:t>
            </a:r>
            <a:endParaRPr sz="2800">
              <a:latin typeface="Tahoma"/>
              <a:cs typeface="Tahoma"/>
            </a:endParaRPr>
          </a:p>
          <a:p>
            <a:pPr marL="355600" marR="678180" indent="-29209">
              <a:lnSpc>
                <a:spcPts val="3030"/>
              </a:lnSpc>
              <a:spcBef>
                <a:spcPts val="645"/>
              </a:spcBef>
            </a:pPr>
            <a:r>
              <a:rPr sz="2800" b="1" dirty="0">
                <a:latin typeface="Tahoma"/>
                <a:cs typeface="Tahoma"/>
              </a:rPr>
              <a:t>Risk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=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Baz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Alınan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Dönemde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Aynı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Riskle </a:t>
            </a:r>
            <a:r>
              <a:rPr sz="2800" b="1" dirty="0">
                <a:latin typeface="Tahoma"/>
                <a:cs typeface="Tahoma"/>
              </a:rPr>
              <a:t>Karşılaşma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Sıklığı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x</a:t>
            </a:r>
            <a:r>
              <a:rPr sz="2800" b="1" spc="-11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(Maksimum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Potansiyel </a:t>
            </a:r>
            <a:r>
              <a:rPr sz="2800" b="1" dirty="0">
                <a:latin typeface="Tahoma"/>
                <a:cs typeface="Tahoma"/>
              </a:rPr>
              <a:t>Kayıp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+</a:t>
            </a:r>
            <a:r>
              <a:rPr sz="2800" b="1" spc="-8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Ortaya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Çıkma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Olasılığı)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000" y="1098550"/>
            <a:ext cx="1152525" cy="897255"/>
            <a:chOff x="127000" y="1098550"/>
            <a:chExt cx="1152525" cy="897255"/>
          </a:xfrm>
        </p:grpSpPr>
        <p:sp>
          <p:nvSpPr>
            <p:cNvPr id="3" name="object 3"/>
            <p:cNvSpPr/>
            <p:nvPr/>
          </p:nvSpPr>
          <p:spPr>
            <a:xfrm>
              <a:off x="417512" y="1098550"/>
              <a:ext cx="382905" cy="474980"/>
            </a:xfrm>
            <a:custGeom>
              <a:avLst/>
              <a:gdLst/>
              <a:ahLst/>
              <a:cxnLst/>
              <a:rect l="l" t="t" r="r" b="b"/>
              <a:pathLst>
                <a:path w="382905" h="474980">
                  <a:moveTo>
                    <a:pt x="0" y="474662"/>
                  </a:moveTo>
                  <a:lnTo>
                    <a:pt x="382587" y="474662"/>
                  </a:lnTo>
                  <a:lnTo>
                    <a:pt x="382587" y="0"/>
                  </a:lnTo>
                  <a:lnTo>
                    <a:pt x="0" y="0"/>
                  </a:lnTo>
                  <a:lnTo>
                    <a:pt x="0" y="474662"/>
                  </a:lnTo>
                  <a:close/>
                </a:path>
              </a:pathLst>
            </a:custGeom>
            <a:solidFill>
              <a:srgbClr val="FFC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" y="1098550"/>
              <a:ext cx="328612" cy="47466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1337" y="1520825"/>
              <a:ext cx="370205" cy="474980"/>
            </a:xfrm>
            <a:custGeom>
              <a:avLst/>
              <a:gdLst/>
              <a:ahLst/>
              <a:cxnLst/>
              <a:rect l="l" t="t" r="r" b="b"/>
              <a:pathLst>
                <a:path w="370205" h="474980">
                  <a:moveTo>
                    <a:pt x="0" y="474662"/>
                  </a:moveTo>
                  <a:lnTo>
                    <a:pt x="369887" y="474662"/>
                  </a:lnTo>
                  <a:lnTo>
                    <a:pt x="369887" y="0"/>
                  </a:lnTo>
                  <a:lnTo>
                    <a:pt x="0" y="0"/>
                  </a:lnTo>
                  <a:lnTo>
                    <a:pt x="0" y="474662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225" y="1520825"/>
              <a:ext cx="368300" cy="4746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000" y="1447800"/>
              <a:ext cx="560387" cy="42227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3870" y="705866"/>
            <a:ext cx="7730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Ridley</a:t>
            </a:r>
            <a:r>
              <a:rPr sz="2800" spc="-110" dirty="0"/>
              <a:t> </a:t>
            </a:r>
            <a:r>
              <a:rPr sz="2800" dirty="0"/>
              <a:t>Metodu(Kontrol</a:t>
            </a:r>
            <a:r>
              <a:rPr sz="2800" spc="-125" dirty="0"/>
              <a:t> </a:t>
            </a:r>
            <a:r>
              <a:rPr sz="2800" dirty="0"/>
              <a:t>Önlemlerinin</a:t>
            </a:r>
            <a:r>
              <a:rPr sz="2800" spc="-100" dirty="0"/>
              <a:t> </a:t>
            </a:r>
            <a:r>
              <a:rPr sz="2800" spc="-10" dirty="0"/>
              <a:t>Yerine</a:t>
            </a:r>
            <a:endParaRPr sz="2800"/>
          </a:p>
        </p:txBody>
      </p:sp>
      <p:grpSp>
        <p:nvGrpSpPr>
          <p:cNvPr id="9" name="object 9"/>
          <p:cNvGrpSpPr/>
          <p:nvPr/>
        </p:nvGrpSpPr>
        <p:grpSpPr>
          <a:xfrm>
            <a:off x="1351787" y="1531620"/>
            <a:ext cx="2356485" cy="5104130"/>
            <a:chOff x="1351787" y="1531620"/>
            <a:chExt cx="2356485" cy="51041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3706" y="1531620"/>
              <a:ext cx="2113787" cy="7924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1787" y="2147316"/>
              <a:ext cx="2356103" cy="7924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4979" y="2764535"/>
              <a:ext cx="859535" cy="7924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32071" y="2764535"/>
              <a:ext cx="601979" cy="7924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61613" y="2764536"/>
              <a:ext cx="1053083" cy="7924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42516" y="3380232"/>
              <a:ext cx="859535" cy="7924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29607" y="3380232"/>
              <a:ext cx="601971" cy="7924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59151" y="3380232"/>
              <a:ext cx="859535" cy="7924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42516" y="3995927"/>
              <a:ext cx="859535" cy="7924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29607" y="3995927"/>
              <a:ext cx="601971" cy="7924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59151" y="3995927"/>
              <a:ext cx="859535" cy="7924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42516" y="4611623"/>
              <a:ext cx="859535" cy="7924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9607" y="4611623"/>
              <a:ext cx="601971" cy="7924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59151" y="4611623"/>
              <a:ext cx="859535" cy="7924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42516" y="5227319"/>
              <a:ext cx="859535" cy="79247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9607" y="5227319"/>
              <a:ext cx="601971" cy="7924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59151" y="5227319"/>
              <a:ext cx="859535" cy="7924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36060" y="5843015"/>
              <a:ext cx="665987" cy="79247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29607" y="5843015"/>
              <a:ext cx="601971" cy="7924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59152" y="5843015"/>
              <a:ext cx="665975" cy="792479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5067299" y="1531620"/>
            <a:ext cx="3156585" cy="5104130"/>
            <a:chOff x="5067299" y="1531620"/>
            <a:chExt cx="3156585" cy="5104130"/>
          </a:xfrm>
        </p:grpSpPr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14544" y="1531620"/>
              <a:ext cx="3060191" cy="7924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97879" y="2147316"/>
              <a:ext cx="1493519" cy="79247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08545" y="2764535"/>
              <a:ext cx="1473707" cy="7924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72455" y="3380232"/>
              <a:ext cx="2944367" cy="7924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72455" y="3995927"/>
              <a:ext cx="2944367" cy="79247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067299" y="4611623"/>
              <a:ext cx="3156203" cy="79247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88279" y="5227319"/>
              <a:ext cx="2714231" cy="79247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88279" y="5843015"/>
              <a:ext cx="2714231" cy="792479"/>
            </a:xfrm>
            <a:prstGeom prst="rect">
              <a:avLst/>
            </a:prstGeom>
          </p:spPr>
        </p:pic>
      </p:grp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442912" y="976312"/>
          <a:ext cx="8229600" cy="5536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161616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CF0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23876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2800" b="1" dirty="0">
                          <a:solidFill>
                            <a:srgbClr val="333399"/>
                          </a:solidFill>
                          <a:latin typeface="Tahoma"/>
                          <a:cs typeface="Tahoma"/>
                        </a:rPr>
                        <a:t>Getirilmesi</a:t>
                      </a:r>
                      <a:r>
                        <a:rPr sz="2800" b="1" spc="-110" dirty="0">
                          <a:solidFill>
                            <a:srgbClr val="33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333399"/>
                          </a:solidFill>
                          <a:latin typeface="Tahoma"/>
                          <a:cs typeface="Tahoma"/>
                        </a:rPr>
                        <a:t>Süreleri)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154305" marB="0">
                    <a:lnL w="38100">
                      <a:solidFill>
                        <a:srgbClr val="161616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161616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161616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5669">
                        <a:lnSpc>
                          <a:spcPts val="1839"/>
                        </a:lnSpc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Risk</a:t>
                      </a:r>
                      <a:r>
                        <a:rPr sz="2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spc="-20" dirty="0">
                          <a:latin typeface="Tahoma"/>
                          <a:cs typeface="Tahoma"/>
                        </a:rPr>
                        <a:t>Skoru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8100">
                      <a:solidFill>
                        <a:srgbClr val="16161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Önlemin</a:t>
                      </a:r>
                      <a:r>
                        <a:rPr sz="2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spc="-10" dirty="0">
                          <a:latin typeface="Tahoma"/>
                          <a:cs typeface="Tahoma"/>
                        </a:rPr>
                        <a:t>Aciliyeti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7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950">
                <a:tc gridSpan="2">
                  <a:txBody>
                    <a:bodyPr/>
                    <a:lstStyle/>
                    <a:p>
                      <a:pPr marL="11144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100’den</a:t>
                      </a:r>
                      <a:r>
                        <a:rPr sz="2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spc="-25" dirty="0">
                          <a:latin typeface="Tahoma"/>
                          <a:cs typeface="Tahoma"/>
                        </a:rPr>
                        <a:t>çok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800" spc="-10" dirty="0">
                          <a:latin typeface="Tahoma"/>
                          <a:cs typeface="Tahoma"/>
                        </a:rPr>
                        <a:t>Derhal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9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800" spc="-10" dirty="0">
                          <a:latin typeface="Tahoma"/>
                          <a:cs typeface="Tahoma"/>
                        </a:rPr>
                        <a:t>80-</a:t>
                      </a:r>
                      <a:r>
                        <a:rPr sz="2800" spc="-25" dirty="0">
                          <a:latin typeface="Tahoma"/>
                          <a:cs typeface="Tahoma"/>
                        </a:rPr>
                        <a:t>100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800" spc="-10" dirty="0">
                          <a:latin typeface="Tahoma"/>
                          <a:cs typeface="Tahoma"/>
                        </a:rPr>
                        <a:t>Bugün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9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800" spc="-10" dirty="0">
                          <a:latin typeface="Tahoma"/>
                          <a:cs typeface="Tahoma"/>
                        </a:rPr>
                        <a:t>60-</a:t>
                      </a:r>
                      <a:r>
                        <a:rPr sz="2800" spc="-25" dirty="0">
                          <a:latin typeface="Tahoma"/>
                          <a:cs typeface="Tahoma"/>
                        </a:rPr>
                        <a:t>79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2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dirty="0">
                          <a:latin typeface="Tahoma"/>
                          <a:cs typeface="Tahoma"/>
                        </a:rPr>
                        <a:t>gün</a:t>
                      </a:r>
                      <a:r>
                        <a:rPr sz="2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spc="-10" dirty="0">
                          <a:latin typeface="Tahoma"/>
                          <a:cs typeface="Tahoma"/>
                        </a:rPr>
                        <a:t>içerisinde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9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800" spc="-10" dirty="0">
                          <a:latin typeface="Tahoma"/>
                          <a:cs typeface="Tahoma"/>
                        </a:rPr>
                        <a:t>40-</a:t>
                      </a:r>
                      <a:r>
                        <a:rPr sz="2800" spc="-25" dirty="0">
                          <a:latin typeface="Tahoma"/>
                          <a:cs typeface="Tahoma"/>
                        </a:rPr>
                        <a:t>59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4</a:t>
                      </a:r>
                      <a:r>
                        <a:rPr sz="2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dirty="0">
                          <a:latin typeface="Tahoma"/>
                          <a:cs typeface="Tahoma"/>
                        </a:rPr>
                        <a:t>gün</a:t>
                      </a:r>
                      <a:r>
                        <a:rPr sz="2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spc="-10" dirty="0">
                          <a:latin typeface="Tahoma"/>
                          <a:cs typeface="Tahoma"/>
                        </a:rPr>
                        <a:t>içerisinde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59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800" spc="-10" dirty="0">
                          <a:latin typeface="Tahoma"/>
                          <a:cs typeface="Tahoma"/>
                        </a:rPr>
                        <a:t>20-</a:t>
                      </a:r>
                      <a:r>
                        <a:rPr sz="2800" spc="-25" dirty="0">
                          <a:latin typeface="Tahoma"/>
                          <a:cs typeface="Tahoma"/>
                        </a:rPr>
                        <a:t>39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2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dirty="0">
                          <a:latin typeface="Tahoma"/>
                          <a:cs typeface="Tahoma"/>
                        </a:rPr>
                        <a:t>hafta</a:t>
                      </a:r>
                      <a:r>
                        <a:rPr sz="2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spc="-10" dirty="0">
                          <a:latin typeface="Tahoma"/>
                          <a:cs typeface="Tahoma"/>
                        </a:rPr>
                        <a:t>içerisinde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59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800" spc="-10" dirty="0">
                          <a:latin typeface="Tahoma"/>
                          <a:cs typeface="Tahoma"/>
                        </a:rPr>
                        <a:t>10-</a:t>
                      </a:r>
                      <a:r>
                        <a:rPr sz="2800" spc="-25" dirty="0">
                          <a:latin typeface="Tahoma"/>
                          <a:cs typeface="Tahoma"/>
                        </a:rPr>
                        <a:t>19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2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dirty="0">
                          <a:latin typeface="Tahoma"/>
                          <a:cs typeface="Tahoma"/>
                        </a:rPr>
                        <a:t>ay</a:t>
                      </a:r>
                      <a:r>
                        <a:rPr sz="2800" spc="-10" dirty="0">
                          <a:latin typeface="Tahoma"/>
                          <a:cs typeface="Tahoma"/>
                        </a:rPr>
                        <a:t> içerisinde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59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800" spc="-10" dirty="0">
                          <a:latin typeface="Tahoma"/>
                          <a:cs typeface="Tahoma"/>
                        </a:rPr>
                        <a:t>0-</a:t>
                      </a:r>
                      <a:r>
                        <a:rPr sz="2800" spc="-50" dirty="0">
                          <a:latin typeface="Tahoma"/>
                          <a:cs typeface="Tahoma"/>
                        </a:rPr>
                        <a:t>9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800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2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dirty="0">
                          <a:latin typeface="Tahoma"/>
                          <a:cs typeface="Tahoma"/>
                        </a:rPr>
                        <a:t>ay</a:t>
                      </a:r>
                      <a:r>
                        <a:rPr sz="2800" spc="-10" dirty="0">
                          <a:latin typeface="Tahoma"/>
                          <a:cs typeface="Tahoma"/>
                        </a:rPr>
                        <a:t> içerisinde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0576" y="3047809"/>
            <a:ext cx="52362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PAPYON</a:t>
            </a:r>
            <a:r>
              <a:rPr spc="-55" dirty="0"/>
              <a:t> </a:t>
            </a:r>
            <a:r>
              <a:rPr spc="-10" dirty="0"/>
              <a:t>YÖNTEMİ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052" y="410971"/>
            <a:ext cx="79355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Olursa</a:t>
            </a:r>
            <a:r>
              <a:rPr spc="-55" dirty="0"/>
              <a:t> </a:t>
            </a:r>
            <a:r>
              <a:rPr dirty="0"/>
              <a:t>Ne</a:t>
            </a:r>
            <a:r>
              <a:rPr spc="-45" dirty="0"/>
              <a:t> </a:t>
            </a:r>
            <a:r>
              <a:rPr dirty="0"/>
              <a:t>Olur?</a:t>
            </a:r>
            <a:r>
              <a:rPr spc="-50" dirty="0"/>
              <a:t> </a:t>
            </a:r>
            <a:r>
              <a:rPr dirty="0"/>
              <a:t>(What</a:t>
            </a:r>
            <a:r>
              <a:rPr spc="-40" dirty="0"/>
              <a:t> </a:t>
            </a:r>
            <a:r>
              <a:rPr spc="-10" dirty="0"/>
              <a:t>İf..?)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04950"/>
            <a:ext cx="8942705" cy="4890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</a:tabLst>
            </a:pPr>
            <a:r>
              <a:rPr sz="2800" dirty="0">
                <a:latin typeface="Arial MT"/>
                <a:cs typeface="Arial MT"/>
              </a:rPr>
              <a:t>Bu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metod,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fabrika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ziyaretleri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ve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prosedürlerin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gözden</a:t>
            </a:r>
            <a:endParaRPr sz="28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800" dirty="0">
                <a:latin typeface="Arial MT"/>
                <a:cs typeface="Arial MT"/>
              </a:rPr>
              <a:t>geçirmesi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esnasında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yararlıdır,</a:t>
            </a:r>
            <a:endParaRPr sz="280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dirty="0">
                <a:latin typeface="Arial MT"/>
                <a:cs typeface="Arial MT"/>
              </a:rPr>
              <a:t>Hali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hazırda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var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olan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kaçınılmaz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potansiyel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tehlikelerin </a:t>
            </a:r>
            <a:r>
              <a:rPr sz="2800" dirty="0">
                <a:latin typeface="Arial MT"/>
                <a:cs typeface="Arial MT"/>
              </a:rPr>
              <a:t>tespit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edilme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oranını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yükseltir.</a:t>
            </a:r>
            <a:endParaRPr sz="2800">
              <a:latin typeface="Arial MT"/>
              <a:cs typeface="Arial MT"/>
            </a:endParaRPr>
          </a:p>
          <a:p>
            <a:pPr marL="355600" marR="19050" indent="-342900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dirty="0">
                <a:latin typeface="Arial MT"/>
                <a:cs typeface="Arial MT"/>
              </a:rPr>
              <a:t>Bu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metod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50" dirty="0">
                <a:latin typeface="Arial MT"/>
                <a:cs typeface="Arial MT"/>
              </a:rPr>
              <a:t>işlemlerin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herhangi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bir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35" dirty="0">
                <a:latin typeface="Arial MT"/>
                <a:cs typeface="Arial MT"/>
              </a:rPr>
              <a:t>aşamasında </a:t>
            </a:r>
            <a:r>
              <a:rPr sz="2800" dirty="0">
                <a:latin typeface="Arial MT"/>
                <a:cs typeface="Arial MT"/>
              </a:rPr>
              <a:t>uygulanabilir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ve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daha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az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tecrübeli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risk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analistleri </a:t>
            </a:r>
            <a:r>
              <a:rPr sz="2800" dirty="0">
                <a:latin typeface="Arial MT"/>
                <a:cs typeface="Arial MT"/>
              </a:rPr>
              <a:t>tarafından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yürütülebilir.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Genel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soru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olan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“Olursa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Ne </a:t>
            </a:r>
            <a:r>
              <a:rPr sz="2800" dirty="0">
                <a:latin typeface="Arial MT"/>
                <a:cs typeface="Arial MT"/>
              </a:rPr>
              <a:t>Olur?”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ile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250" dirty="0">
                <a:latin typeface="Arial MT"/>
                <a:cs typeface="Arial MT"/>
              </a:rPr>
              <a:t>başlar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ve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sorulara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verilen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cevaplara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dayanır. </a:t>
            </a:r>
            <a:r>
              <a:rPr sz="2800" dirty="0">
                <a:latin typeface="Arial MT"/>
                <a:cs typeface="Arial MT"/>
              </a:rPr>
              <a:t>Aksaklıkların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muhtemel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sonuçları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belirlenir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ve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sorumlu </a:t>
            </a:r>
            <a:r>
              <a:rPr sz="2800" spc="-215" dirty="0">
                <a:latin typeface="Arial MT"/>
                <a:cs typeface="Arial MT"/>
              </a:rPr>
              <a:t>Kişiler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tarafından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herbir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durum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için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tavsiyeler tanımlanır.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975" y="347789"/>
            <a:ext cx="82048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PAPYON</a:t>
            </a:r>
            <a:r>
              <a:rPr spc="-65" dirty="0"/>
              <a:t> </a:t>
            </a:r>
            <a:r>
              <a:rPr spc="-10" dirty="0"/>
              <a:t>DİYAGRAMLARININ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1917" y="1018399"/>
            <a:ext cx="49447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solidFill>
                  <a:srgbClr val="333399"/>
                </a:solidFill>
                <a:latin typeface="Tahoma"/>
                <a:cs typeface="Tahoma"/>
              </a:rPr>
              <a:t>OLUŞTURULMASI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65" y="1626933"/>
            <a:ext cx="893318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125" indent="-35242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65125" algn="l"/>
              </a:tabLst>
            </a:pPr>
            <a:r>
              <a:rPr sz="2400" spc="-20" dirty="0">
                <a:latin typeface="Tahoma"/>
                <a:cs typeface="Tahoma"/>
              </a:rPr>
              <a:t>Amaç</a:t>
            </a:r>
            <a:endParaRPr sz="2400">
              <a:latin typeface="Tahoma"/>
              <a:cs typeface="Tahoma"/>
            </a:endParaRPr>
          </a:p>
          <a:p>
            <a:pPr marL="12700" marR="330200">
              <a:lnSpc>
                <a:spcPct val="100000"/>
              </a:lnSpc>
            </a:pPr>
            <a:r>
              <a:rPr sz="2400" dirty="0">
                <a:latin typeface="Tahoma"/>
                <a:cs typeface="Tahoma"/>
              </a:rPr>
              <a:t>Bir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proses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endüstrisinde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meydana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gelebilecek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tüm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olası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büyük </a:t>
            </a:r>
            <a:r>
              <a:rPr sz="2400" dirty="0">
                <a:latin typeface="Tahoma"/>
                <a:cs typeface="Tahoma"/>
              </a:rPr>
              <a:t>kaza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senaryolarını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35" dirty="0">
                <a:latin typeface="Tahoma"/>
                <a:cs typeface="Tahoma"/>
              </a:rPr>
              <a:t>tanımlamaktır.Temel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araç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papyon </a:t>
            </a:r>
            <a:r>
              <a:rPr sz="2400" spc="-30" dirty="0">
                <a:latin typeface="Tahoma"/>
                <a:cs typeface="Tahoma"/>
              </a:rPr>
              <a:t>diyagramıdır.Papyon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diyagramının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merkezinde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kritik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olay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yer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alır. </a:t>
            </a:r>
            <a:r>
              <a:rPr sz="2400" dirty="0">
                <a:latin typeface="Tahoma"/>
                <a:cs typeface="Tahoma"/>
              </a:rPr>
              <a:t>Papyon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diyagramının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sol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tarafında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yer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alan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ve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hata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ağacı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adı </a:t>
            </a:r>
            <a:r>
              <a:rPr sz="2400" dirty="0">
                <a:latin typeface="Tahoma"/>
                <a:cs typeface="Tahoma"/>
              </a:rPr>
              <a:t>verilen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bölümde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kritik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olaya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ait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olası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sebepler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tanımlanır.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Olay </a:t>
            </a:r>
            <a:r>
              <a:rPr sz="2400" dirty="0">
                <a:latin typeface="Tahoma"/>
                <a:cs typeface="Tahoma"/>
              </a:rPr>
              <a:t>ağacı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olarak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adlandırılan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sağ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bölümde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ise,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kritik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olayın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olası </a:t>
            </a:r>
            <a:r>
              <a:rPr sz="2400" dirty="0">
                <a:latin typeface="Tahoma"/>
                <a:cs typeface="Tahoma"/>
              </a:rPr>
              <a:t>sonuçları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açıklanır.</a:t>
            </a:r>
            <a:endParaRPr sz="2400">
              <a:latin typeface="Tahoma"/>
              <a:cs typeface="Tahoma"/>
            </a:endParaRPr>
          </a:p>
          <a:p>
            <a:pPr marL="365125" indent="-352425">
              <a:lnSpc>
                <a:spcPct val="100000"/>
              </a:lnSpc>
              <a:buAutoNum type="arabicPeriod" startAt="2"/>
              <a:tabLst>
                <a:tab pos="365125" algn="l"/>
              </a:tabLst>
            </a:pPr>
            <a:r>
              <a:rPr sz="2400" dirty="0">
                <a:latin typeface="Tahoma"/>
                <a:cs typeface="Tahoma"/>
              </a:rPr>
              <a:t>Kritik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olayların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ilgili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tehlikeli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ekipmanlarla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ilişkilendirilmesi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yapılır.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49" y="9575"/>
            <a:ext cx="9102763" cy="6848424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tr-T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EFB9590D-F2DE-4497-A234-CD4D1F1FBD08}" type="slidenum">
              <a:rPr lang="tr-TR" smtClean="0"/>
              <a:pPr>
                <a:defRPr/>
              </a:pPr>
              <a:t>122</a:t>
            </a:fld>
            <a:endParaRPr lang="tr-TR"/>
          </a:p>
        </p:txBody>
      </p:sp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tr-TR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243408"/>
            <a:ext cx="8229600" cy="1512168"/>
          </a:xfrm>
        </p:spPr>
        <p:txBody>
          <a:bodyPr/>
          <a:lstStyle/>
          <a:p>
            <a:r>
              <a:rPr lang="tr-TR" sz="2400" b="1" dirty="0">
                <a:solidFill>
                  <a:srgbClr val="D713D7"/>
                </a:solidFill>
                <a:latin typeface="Arial" charset="0"/>
              </a:rPr>
              <a:t>Risk Değerlendirme Metodolojileri Karşılaştırma Tablosu-1</a:t>
            </a:r>
            <a:br>
              <a:rPr lang="tr-TR" sz="4000" b="1" dirty="0">
                <a:solidFill>
                  <a:srgbClr val="D713D7"/>
                </a:solidFill>
                <a:latin typeface="Arial" charset="0"/>
              </a:rPr>
            </a:br>
            <a:endParaRPr lang="tr-TR" sz="4000" b="1" dirty="0">
              <a:solidFill>
                <a:srgbClr val="D713D7"/>
              </a:solidFill>
              <a:latin typeface="Arial" charset="0"/>
            </a:endParaRPr>
          </a:p>
        </p:txBody>
      </p:sp>
      <p:graphicFrame>
        <p:nvGraphicFramePr>
          <p:cNvPr id="23634" name="Group 82"/>
          <p:cNvGraphicFramePr>
            <a:graphicFrameLocks noGrp="1"/>
          </p:cNvGraphicFramePr>
          <p:nvPr/>
        </p:nvGraphicFramePr>
        <p:xfrm>
          <a:off x="0" y="620688"/>
          <a:ext cx="9143999" cy="6553200"/>
        </p:xfrm>
        <a:graphic>
          <a:graphicData uri="http://schemas.openxmlformats.org/drawingml/2006/table">
            <a:tbl>
              <a:tblPr/>
              <a:tblGrid>
                <a:gridCol w="1342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23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2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52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Kriterler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What</a:t>
                      </a: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if</a:t>
                      </a: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…?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PHA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tr-TR" sz="1000" dirty="0"/>
                        <a:t>Başlangıç Tehlike Analizi </a:t>
                      </a: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JSA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tr-TR" sz="1000" dirty="0"/>
                        <a:t>İş Güvenlik Analizi </a:t>
                      </a: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Check</a:t>
                      </a: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List</a:t>
                      </a: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endParaRPr lang="tr-TR" sz="1000" dirty="0"/>
                    </a:p>
                    <a:p>
                      <a:pPr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r>
                        <a:rPr lang="tr-TR" sz="1000" dirty="0"/>
                        <a:t>• </a:t>
                      </a:r>
                      <a:r>
                        <a:rPr lang="tr-TR" sz="1000" dirty="0" err="1"/>
                        <a:t>Çeklist</a:t>
                      </a:r>
                      <a:r>
                        <a:rPr lang="tr-TR" sz="1000" dirty="0"/>
                        <a:t> Kullanılarak Birincil Risk Analizi </a:t>
                      </a: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HAZOP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tr-TR" sz="1000" dirty="0"/>
                        <a:t>Tehlike ve İşletilebilme Çalışması </a:t>
                      </a: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FMEA/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FMECA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tr-TR" sz="1000" dirty="0"/>
                        <a:t>Olası Hata Türleri ve Etki Analizi</a:t>
                      </a: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2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Gerekli Doküman İhtiyacı</a:t>
                      </a: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Az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fazla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fazla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fazla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2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Çalışması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Bir Analist ile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Yapılabilir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Bir Analist ile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Yapılabilir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çalışması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Tim çalışması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Tim çalışması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Tim çalışması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Tim Liderinin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Tecrübesi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Orta düzey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deneyim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Orta düzey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deneyim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fazla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deneyim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Orta Düzey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Deneyim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fazla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deneyim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fazla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deneyim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Kalitatif/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Kantitatif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Kalitatif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Kalitatif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Kalitatif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Kalitatif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Kalitatif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Kalitatif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Özel Bir Branşa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Yönelik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Basit prosedürlü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işler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Her sektöre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uyar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Her sektöre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uyar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Her sektöre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uyar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Kimya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endüstrisi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Elektrik/ Makina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Hizmet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5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Uygulama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Başarı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Oranı</a:t>
                      </a: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Risklerin belirlenmesi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Aşamasında tek başına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Yeterli değildir.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Tim liderinin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Tecrübesine göre başarı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Oranı değişir.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Birincil risk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değerlendirme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yöntemidir. Risklerin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belirlenmesi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Aşamasında tek başına yeterli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değildir. Tim liderinin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Tecrübesine göre başarı oranı değişir.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Özellikle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kişilerin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görev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tanımları iyi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yapılmışsa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başarı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sağlanabilir.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Çeklistlerin</a:t>
                      </a: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uzman kişilere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hazırlatılması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halinde başarı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oranı değişir.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Oldukça zor bir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yöntemdir, yüksek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tecrübe ve takım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Üyelerinin yüksek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performansını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gerektirir.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Analiz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öncesinde,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yapılması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başarı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oranını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artırır.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tr-T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EFB9590D-F2DE-4497-A234-CD4D1F1FBD08}" type="slidenum">
              <a:rPr lang="tr-TR" smtClean="0"/>
              <a:pPr>
                <a:defRPr/>
              </a:pPr>
              <a:t>123</a:t>
            </a:fld>
            <a:endParaRPr lang="tr-TR"/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tr-TR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900113" y="620713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r>
              <a:rPr lang="tr-TR" sz="3200">
                <a:solidFill>
                  <a:schemeClr val="tx2"/>
                </a:solidFill>
              </a:rPr>
              <a:t>Risk Değerlendirme Metodolojileri Karşılaştırma Tablosu-2</a:t>
            </a:r>
            <a:br>
              <a:rPr lang="tr-TR" sz="3200" b="1">
                <a:solidFill>
                  <a:schemeClr val="tx2"/>
                </a:solidFill>
              </a:rPr>
            </a:br>
            <a:endParaRPr lang="tr-TR" sz="3200" b="1">
              <a:solidFill>
                <a:schemeClr val="tx2"/>
              </a:solidFill>
            </a:endParaRPr>
          </a:p>
        </p:txBody>
      </p:sp>
      <p:graphicFrame>
        <p:nvGraphicFramePr>
          <p:cNvPr id="24659" name="Group 83"/>
          <p:cNvGraphicFramePr>
            <a:graphicFrameLocks noGrp="1"/>
          </p:cNvGraphicFramePr>
          <p:nvPr/>
        </p:nvGraphicFramePr>
        <p:xfrm>
          <a:off x="0" y="1268760"/>
          <a:ext cx="8496300" cy="5346192"/>
        </p:xfrm>
        <a:graphic>
          <a:graphicData uri="http://schemas.openxmlformats.org/drawingml/2006/table">
            <a:tbl>
              <a:tblPr/>
              <a:tblGrid>
                <a:gridCol w="115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Kriterler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Güvenlik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Denetimi</a:t>
                      </a:r>
                      <a:endParaRPr kumimoji="0" lang="tr-TR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FTA</a:t>
                      </a:r>
                      <a:endParaRPr kumimoji="0" lang="tr-TR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tr-TR" sz="800" dirty="0"/>
                        <a:t>Hata Ağacı Analizi Metodolojisi </a:t>
                      </a:r>
                      <a:endParaRPr kumimoji="0" lang="tr-T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ETA</a:t>
                      </a:r>
                      <a:endParaRPr kumimoji="0" lang="tr-TR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tr-TR" sz="800" dirty="0"/>
                        <a:t>Olay Ağacı Analizi </a:t>
                      </a:r>
                      <a:endParaRPr kumimoji="0" lang="tr-T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 Tipi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Matris</a:t>
                      </a:r>
                      <a:endParaRPr kumimoji="0" lang="tr-TR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 Tipi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Matris</a:t>
                      </a:r>
                      <a:endParaRPr kumimoji="0" lang="tr-TR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Neden –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Sonuç Analizi</a:t>
                      </a:r>
                      <a:endParaRPr kumimoji="0" lang="tr-TR" sz="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Gerekli Doküman İhtiyacı</a:t>
                      </a:r>
                      <a:endParaRPr kumimoji="0" lang="tr-TR" sz="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Az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fazla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fazla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az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fazla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fazla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Çalışması</a:t>
                      </a:r>
                      <a:endParaRPr kumimoji="0" lang="tr-TR" sz="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Bir Analist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Yapılabilir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Tim çalışması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Tim çalışması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Bir Analist ile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Yapılabilir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çalışması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çalışması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Tim Liderinin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Tecrübesi</a:t>
                      </a:r>
                      <a:endParaRPr kumimoji="0" lang="tr-TR" sz="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Orta düzey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deneyim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fazla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deneyim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fazla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deneyim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Orta düzey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deneyim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fazla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deneyim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fazla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deneyim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Kalitatif/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Kantitatif</a:t>
                      </a:r>
                      <a:endParaRPr kumimoji="0" lang="tr-TR" sz="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Kalitatif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Kalitatif/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Kantitatif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Kalitatif/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Kantitatif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Kalitatif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Kalitatif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Kalitatif/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Kantitatif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Özel Bir Branşa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Yönelik</a:t>
                      </a:r>
                      <a:endParaRPr kumimoji="0" lang="tr-TR" sz="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Her sektöre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uyar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Her sektöre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uyar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Her sektöre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uyar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Basit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prosedürlü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işler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Her sektöre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uyar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Her sektöre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uyar, ancak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özellikle kimya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sektöründe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kullanılır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Uygulama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Başarı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Oranı</a:t>
                      </a:r>
                      <a:endParaRPr kumimoji="0" lang="tr-TR" sz="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Risklerin belirlenmesi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Aşamasında tek başına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Yeterli değildir. Tüm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sektörlerde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Rahatlıkla uygulanır,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tim liderinin tecrübesine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göre başarı oranı değişir.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Yüksek tecrübe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ve takım üyelerinin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Yüksek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performansını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gerektirir. Risklerin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belirlenmesinde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etkili bir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yöntemdir.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Yüksek tecrübe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ve takım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Üyelerinin yüksek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performansını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gerektirir. Risklerin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belirlenmesinde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etkili bir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yöntemdir.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Basit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prosedürlü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işlerde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uygulanabilir,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tim liderinin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tecrübesine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göre başarı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oranı değişir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Tüm sektörlerde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rahatlıkla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uygulanır, tim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liderinin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tecrübesine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göre başarı oranı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değişir.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Yüksek tecrübe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ve takım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Üyelerinin yüksek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performansını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gerektirir. Risklerin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belirlenmesinde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06C6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çok etkili bir yöntemdir.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1406C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D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3457" y="2583732"/>
            <a:ext cx="5114925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b="0" spc="114" dirty="0">
                <a:solidFill>
                  <a:srgbClr val="262E35"/>
                </a:solidFill>
                <a:latin typeface="Tahoma"/>
                <a:cs typeface="Tahoma"/>
              </a:rPr>
              <a:t>TEŞEKKÜR</a:t>
            </a:r>
            <a:r>
              <a:rPr sz="4200" b="0" spc="320" dirty="0">
                <a:solidFill>
                  <a:srgbClr val="262E35"/>
                </a:solidFill>
                <a:latin typeface="Tahoma"/>
                <a:cs typeface="Tahoma"/>
              </a:rPr>
              <a:t> </a:t>
            </a:r>
            <a:r>
              <a:rPr sz="4200" b="0" spc="160" dirty="0">
                <a:solidFill>
                  <a:srgbClr val="262E35"/>
                </a:solidFill>
                <a:latin typeface="Tahoma"/>
                <a:cs typeface="Tahoma"/>
              </a:rPr>
              <a:t>EDERİM.</a:t>
            </a:r>
            <a:endParaRPr sz="4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127" y="709739"/>
            <a:ext cx="57740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Olursa</a:t>
            </a:r>
            <a:r>
              <a:rPr sz="3200" spc="-45" dirty="0"/>
              <a:t> </a:t>
            </a:r>
            <a:r>
              <a:rPr sz="3200" dirty="0"/>
              <a:t>Ne</a:t>
            </a:r>
            <a:r>
              <a:rPr sz="3200" spc="-15" dirty="0"/>
              <a:t> </a:t>
            </a:r>
            <a:r>
              <a:rPr sz="3200" dirty="0"/>
              <a:t>Olur?</a:t>
            </a:r>
            <a:r>
              <a:rPr sz="3200" spc="-35" dirty="0"/>
              <a:t> </a:t>
            </a:r>
            <a:r>
              <a:rPr sz="3200" dirty="0"/>
              <a:t>(What</a:t>
            </a:r>
            <a:r>
              <a:rPr sz="3200" spc="-30" dirty="0"/>
              <a:t> </a:t>
            </a:r>
            <a:r>
              <a:rPr sz="3200" spc="-10" dirty="0"/>
              <a:t>İf..?)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74027" y="1220850"/>
            <a:ext cx="8408670" cy="4891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13080" indent="-342900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dirty="0">
                <a:latin typeface="Arial MT"/>
                <a:cs typeface="Arial MT"/>
              </a:rPr>
              <a:t>Risk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100" dirty="0">
                <a:latin typeface="Arial MT"/>
                <a:cs typeface="Arial MT"/>
              </a:rPr>
              <a:t>değerlendirme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raporunda,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tehlikelerin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tipini </a:t>
            </a:r>
            <a:r>
              <a:rPr sz="2800" dirty="0">
                <a:latin typeface="Arial MT"/>
                <a:cs typeface="Arial MT"/>
              </a:rPr>
              <a:t>tarif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etmek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ve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tavsiyeleri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değerlendirmek </a:t>
            </a:r>
            <a:r>
              <a:rPr sz="2800" dirty="0">
                <a:latin typeface="Arial MT"/>
                <a:cs typeface="Arial MT"/>
              </a:rPr>
              <a:t>maksadıyla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kullanılır.</a:t>
            </a:r>
            <a:endParaRPr sz="280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dirty="0">
                <a:latin typeface="Arial MT"/>
                <a:cs typeface="Arial MT"/>
              </a:rPr>
              <a:t>Bu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metod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ile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yapılan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risk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75" dirty="0">
                <a:latin typeface="Arial MT"/>
                <a:cs typeface="Arial MT"/>
              </a:rPr>
              <a:t>değerlendirmesinde,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risk </a:t>
            </a:r>
            <a:r>
              <a:rPr sz="2800" dirty="0">
                <a:latin typeface="Arial MT"/>
                <a:cs typeface="Arial MT"/>
              </a:rPr>
              <a:t>analistinin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dikkati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yanlızca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bir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noktaya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odaklanabilir </a:t>
            </a:r>
            <a:r>
              <a:rPr sz="2800" dirty="0">
                <a:latin typeface="Arial MT"/>
                <a:cs typeface="Arial MT"/>
              </a:rPr>
              <a:t>yada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analistin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tecrübesi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noktadaki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tehlikeyi </a:t>
            </a:r>
            <a:r>
              <a:rPr sz="2800" dirty="0">
                <a:latin typeface="Arial MT"/>
                <a:cs typeface="Arial MT"/>
              </a:rPr>
              <a:t>görmesine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olanak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vermez.</a:t>
            </a:r>
            <a:endParaRPr sz="2800">
              <a:latin typeface="Arial MT"/>
              <a:cs typeface="Arial MT"/>
            </a:endParaRPr>
          </a:p>
          <a:p>
            <a:pPr marL="355600" marR="43815" indent="-342900">
              <a:lnSpc>
                <a:spcPct val="100099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dirty="0">
                <a:latin typeface="Arial MT"/>
                <a:cs typeface="Arial MT"/>
              </a:rPr>
              <a:t>Bu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metod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215" dirty="0">
                <a:latin typeface="Arial MT"/>
                <a:cs typeface="Arial MT"/>
              </a:rPr>
              <a:t>çeşitli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disiplinlerdeki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takım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üyelerinin </a:t>
            </a:r>
            <a:r>
              <a:rPr sz="2800" dirty="0">
                <a:latin typeface="Arial MT"/>
                <a:cs typeface="Arial MT"/>
              </a:rPr>
              <a:t>tecrübelerine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dayanması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ve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bu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takımdaki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üyelerin </a:t>
            </a:r>
            <a:r>
              <a:rPr sz="2800" dirty="0">
                <a:latin typeface="Arial MT"/>
                <a:cs typeface="Arial MT"/>
              </a:rPr>
              <a:t>tecrübelerine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göre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sonuçların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çok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fazla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etkilenmesi </a:t>
            </a:r>
            <a:r>
              <a:rPr sz="2800" dirty="0">
                <a:latin typeface="Arial MT"/>
                <a:cs typeface="Arial MT"/>
              </a:rPr>
              <a:t>nedeniyle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informal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bir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metoddur.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990600"/>
            <a:ext cx="9156700" cy="5213350"/>
            <a:chOff x="-6350" y="990600"/>
            <a:chExt cx="9156700" cy="5213350"/>
          </a:xfrm>
        </p:grpSpPr>
        <p:sp>
          <p:nvSpPr>
            <p:cNvPr id="3" name="object 3"/>
            <p:cNvSpPr/>
            <p:nvPr/>
          </p:nvSpPr>
          <p:spPr>
            <a:xfrm>
              <a:off x="0" y="1196974"/>
              <a:ext cx="9144000" cy="987425"/>
            </a:xfrm>
            <a:custGeom>
              <a:avLst/>
              <a:gdLst/>
              <a:ahLst/>
              <a:cxnLst/>
              <a:rect l="l" t="t" r="r" b="b"/>
              <a:pathLst>
                <a:path w="9144000" h="987425">
                  <a:moveTo>
                    <a:pt x="9144000" y="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86802"/>
                  </a:lnTo>
                  <a:lnTo>
                    <a:pt x="9144000" y="98680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183776"/>
              <a:ext cx="9144000" cy="38100"/>
            </a:xfrm>
            <a:custGeom>
              <a:avLst/>
              <a:gdLst/>
              <a:ahLst/>
              <a:cxnLst/>
              <a:rect l="l" t="t" r="r" b="b"/>
              <a:pathLst>
                <a:path w="9144000" h="38100">
                  <a:moveTo>
                    <a:pt x="0" y="0"/>
                  </a:moveTo>
                  <a:lnTo>
                    <a:pt x="0" y="38100"/>
                  </a:lnTo>
                  <a:lnTo>
                    <a:pt x="9144000" y="3810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190625"/>
              <a:ext cx="0" cy="5013325"/>
            </a:xfrm>
            <a:custGeom>
              <a:avLst/>
              <a:gdLst/>
              <a:ahLst/>
              <a:cxnLst/>
              <a:rect l="l" t="t" r="r" b="b"/>
              <a:pathLst>
                <a:path h="5013325">
                  <a:moveTo>
                    <a:pt x="0" y="0"/>
                  </a:moveTo>
                  <a:lnTo>
                    <a:pt x="0" y="501270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190625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0"/>
                  </a:move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5656" y="15684"/>
            <a:ext cx="85642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What</a:t>
            </a:r>
            <a:r>
              <a:rPr sz="3200" spc="-55" dirty="0"/>
              <a:t> </a:t>
            </a:r>
            <a:r>
              <a:rPr sz="3200" dirty="0"/>
              <a:t>İf?</a:t>
            </a:r>
            <a:r>
              <a:rPr sz="3200" spc="-40" dirty="0"/>
              <a:t> </a:t>
            </a:r>
            <a:r>
              <a:rPr sz="3200" dirty="0"/>
              <a:t>Methodolojisi</a:t>
            </a:r>
            <a:r>
              <a:rPr sz="3200" spc="-70" dirty="0"/>
              <a:t> </a:t>
            </a:r>
            <a:r>
              <a:rPr sz="3200" dirty="0"/>
              <a:t>Temelli</a:t>
            </a:r>
            <a:r>
              <a:rPr sz="3200" spc="-75" dirty="0"/>
              <a:t> </a:t>
            </a:r>
            <a:r>
              <a:rPr sz="3200" spc="-10" dirty="0"/>
              <a:t>Teknolojik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2386583" y="503364"/>
            <a:ext cx="43821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333399"/>
                </a:solidFill>
                <a:latin typeface="Tahoma"/>
                <a:cs typeface="Tahoma"/>
              </a:rPr>
              <a:t>Risk</a:t>
            </a:r>
            <a:r>
              <a:rPr sz="3200" b="1" spc="-3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333399"/>
                </a:solidFill>
                <a:latin typeface="Tahoma"/>
                <a:cs typeface="Tahoma"/>
              </a:rPr>
              <a:t>Değerlendirmesi</a:t>
            </a:r>
            <a:endParaRPr sz="3200">
              <a:latin typeface="Tahoma"/>
              <a:cs typeface="Tahom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0" y="984250"/>
          <a:ext cx="9144633" cy="5206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1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2215">
                <a:tc>
                  <a:txBody>
                    <a:bodyPr/>
                    <a:lstStyle/>
                    <a:p>
                      <a:pPr marL="91440" marR="765810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OLURSA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NE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OLUR?"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250825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SONUÇ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250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E4A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TAVSİYE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250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E4A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93040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SORUMLU PERSONEL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250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E4A8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134110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ALINAN EYLEMİN ZAMANI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25082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E4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4150">
                <a:tc gridSpan="2">
                  <a:txBody>
                    <a:bodyPr/>
                    <a:lstStyle/>
                    <a:p>
                      <a:pPr marL="427355" indent="-339725">
                        <a:lnSpc>
                          <a:spcPct val="100000"/>
                        </a:lnSpc>
                        <a:spcBef>
                          <a:spcPts val="345"/>
                        </a:spcBef>
                        <a:buSzPct val="96428"/>
                        <a:buAutoNum type="arabicPeriod"/>
                        <a:tabLst>
                          <a:tab pos="427355" algn="l"/>
                        </a:tabLst>
                      </a:pPr>
                      <a:r>
                        <a:rPr sz="2800" b="1" spc="-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........Olur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sa</a:t>
                      </a:r>
                      <a:r>
                        <a:rPr sz="2800" b="1" spc="-15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8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ne</a:t>
                      </a:r>
                      <a:r>
                        <a:rPr sz="2800" b="1" spc="-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 olur?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426720" indent="-339725">
                        <a:lnSpc>
                          <a:spcPct val="100000"/>
                        </a:lnSpc>
                        <a:buSzPct val="96428"/>
                        <a:buAutoNum type="arabicPeriod" startAt="2"/>
                        <a:tabLst>
                          <a:tab pos="426720" algn="l"/>
                        </a:tabLst>
                      </a:pPr>
                      <a:r>
                        <a:rPr sz="2800" b="1" spc="-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........Olur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sa</a:t>
                      </a:r>
                      <a:r>
                        <a:rPr sz="2800" b="1" spc="-15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8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ne</a:t>
                      </a:r>
                      <a:r>
                        <a:rPr sz="2800" b="1" spc="-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 olur?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426720" indent="-339725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6428"/>
                        <a:buAutoNum type="arabicPeriod" startAt="3"/>
                        <a:tabLst>
                          <a:tab pos="426720" algn="l"/>
                        </a:tabLst>
                      </a:pPr>
                      <a:r>
                        <a:rPr sz="2800" b="1" spc="-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........Olur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8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sa</a:t>
                      </a:r>
                      <a:r>
                        <a:rPr sz="2800" b="1" spc="-15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8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ne</a:t>
                      </a:r>
                      <a:r>
                        <a:rPr sz="2800" b="1" spc="-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 olur?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621" y="716025"/>
            <a:ext cx="8705850" cy="523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97255" indent="-342900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dirty="0">
                <a:latin typeface="Arial MT"/>
                <a:cs typeface="Arial MT"/>
              </a:rPr>
              <a:t>Bu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uygulamada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sistem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ve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faaliyet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analiz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için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alt </a:t>
            </a:r>
            <a:r>
              <a:rPr sz="2800" dirty="0">
                <a:latin typeface="Arial MT"/>
                <a:cs typeface="Arial MT"/>
              </a:rPr>
              <a:t>sistemlere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bölünür.Tesis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düğümlere </a:t>
            </a:r>
            <a:r>
              <a:rPr sz="2800" spc="-75" dirty="0">
                <a:latin typeface="Arial MT"/>
                <a:cs typeface="Arial MT"/>
              </a:rPr>
              <a:t>(node)ayrılır.Çalışma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150" dirty="0">
                <a:latin typeface="Arial MT"/>
                <a:cs typeface="Arial MT"/>
              </a:rPr>
              <a:t>başlamadan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önce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uygun </a:t>
            </a:r>
            <a:r>
              <a:rPr sz="2800" dirty="0">
                <a:latin typeface="Arial MT"/>
                <a:cs typeface="Arial MT"/>
              </a:rPr>
              <a:t>kelimeler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soru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listeleri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hazırlanır.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spc="-260" dirty="0">
                <a:latin typeface="Arial MT"/>
                <a:cs typeface="Arial MT"/>
              </a:rPr>
              <a:t>«Eğer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olursa?»,</a:t>
            </a:r>
            <a:r>
              <a:rPr sz="2800" spc="-125" dirty="0">
                <a:latin typeface="Arial MT"/>
                <a:cs typeface="Arial MT"/>
              </a:rPr>
              <a:t> </a:t>
            </a:r>
            <a:r>
              <a:rPr sz="2800" spc="-260" dirty="0">
                <a:latin typeface="Arial MT"/>
                <a:cs typeface="Arial MT"/>
              </a:rPr>
              <a:t>«Eğer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.....ne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olacaktır?»,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«Ne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neden</a:t>
            </a:r>
            <a:endParaRPr sz="2800">
              <a:latin typeface="Arial MT"/>
              <a:cs typeface="Arial MT"/>
            </a:endParaRPr>
          </a:p>
          <a:p>
            <a:pPr marR="6559550" algn="ctr">
              <a:lnSpc>
                <a:spcPct val="100000"/>
              </a:lnSpc>
            </a:pPr>
            <a:r>
              <a:rPr sz="2800" spc="-10" dirty="0">
                <a:latin typeface="Arial MT"/>
                <a:cs typeface="Arial MT"/>
              </a:rPr>
              <a:t>olabilir?»</a:t>
            </a:r>
            <a:endParaRPr sz="2800">
              <a:latin typeface="Arial MT"/>
              <a:cs typeface="Arial MT"/>
            </a:endParaRPr>
          </a:p>
          <a:p>
            <a:pPr marR="6533515" algn="ctr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Arial MT"/>
                <a:cs typeface="Arial MT"/>
              </a:rPr>
              <a:t>Örnek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olarak;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latin typeface="Arial MT"/>
                <a:cs typeface="Arial MT"/>
              </a:rPr>
              <a:t>Pompa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sızıntı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yaparsa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ne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olur?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latin typeface="Arial MT"/>
                <a:cs typeface="Arial MT"/>
              </a:rPr>
              <a:t>Boru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hattında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çatlak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varsa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ne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olur?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latin typeface="Arial MT"/>
                <a:cs typeface="Arial MT"/>
              </a:rPr>
              <a:t>Tankın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145" dirty="0">
                <a:latin typeface="Arial MT"/>
                <a:cs typeface="Arial MT"/>
              </a:rPr>
              <a:t>sıcaklığı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ani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olarak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yükselirse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ne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olur?</a:t>
            </a:r>
            <a:endParaRPr sz="28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85"/>
              </a:spcBef>
              <a:buClr>
                <a:srgbClr val="3333CC"/>
              </a:buClr>
              <a:buSzPct val="58928"/>
              <a:buFont typeface="Wingdings"/>
              <a:buChar char=""/>
              <a:tabLst>
                <a:tab pos="355600" algn="l"/>
              </a:tabLst>
            </a:pPr>
            <a:r>
              <a:rPr sz="2800" spc="-320" dirty="0">
                <a:latin typeface="Arial MT"/>
                <a:cs typeface="Arial MT"/>
              </a:rPr>
              <a:t>Eğer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tankın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basıncı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ani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yükselirse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ne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olur?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000" y="1098550"/>
            <a:ext cx="1152525" cy="897255"/>
            <a:chOff x="127000" y="1098550"/>
            <a:chExt cx="1152525" cy="897255"/>
          </a:xfrm>
        </p:grpSpPr>
        <p:sp>
          <p:nvSpPr>
            <p:cNvPr id="3" name="object 3"/>
            <p:cNvSpPr/>
            <p:nvPr/>
          </p:nvSpPr>
          <p:spPr>
            <a:xfrm>
              <a:off x="417512" y="1098550"/>
              <a:ext cx="382905" cy="474980"/>
            </a:xfrm>
            <a:custGeom>
              <a:avLst/>
              <a:gdLst/>
              <a:ahLst/>
              <a:cxnLst/>
              <a:rect l="l" t="t" r="r" b="b"/>
              <a:pathLst>
                <a:path w="382905" h="474980">
                  <a:moveTo>
                    <a:pt x="0" y="474662"/>
                  </a:moveTo>
                  <a:lnTo>
                    <a:pt x="382587" y="474662"/>
                  </a:lnTo>
                  <a:lnTo>
                    <a:pt x="382587" y="0"/>
                  </a:lnTo>
                  <a:lnTo>
                    <a:pt x="0" y="0"/>
                  </a:lnTo>
                  <a:lnTo>
                    <a:pt x="0" y="474662"/>
                  </a:lnTo>
                  <a:close/>
                </a:path>
              </a:pathLst>
            </a:custGeom>
            <a:solidFill>
              <a:srgbClr val="FFC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" y="1098550"/>
              <a:ext cx="328612" cy="47466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1337" y="1520825"/>
              <a:ext cx="370205" cy="474980"/>
            </a:xfrm>
            <a:custGeom>
              <a:avLst/>
              <a:gdLst/>
              <a:ahLst/>
              <a:cxnLst/>
              <a:rect l="l" t="t" r="r" b="b"/>
              <a:pathLst>
                <a:path w="370205" h="474980">
                  <a:moveTo>
                    <a:pt x="0" y="474662"/>
                  </a:moveTo>
                  <a:lnTo>
                    <a:pt x="369887" y="474662"/>
                  </a:lnTo>
                  <a:lnTo>
                    <a:pt x="369887" y="0"/>
                  </a:lnTo>
                  <a:lnTo>
                    <a:pt x="0" y="0"/>
                  </a:lnTo>
                  <a:lnTo>
                    <a:pt x="0" y="474662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225" y="1520825"/>
              <a:ext cx="368300" cy="4746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000" y="1447800"/>
              <a:ext cx="560387" cy="422275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762000" y="990599"/>
            <a:ext cx="31750" cy="1052830"/>
          </a:xfrm>
          <a:custGeom>
            <a:avLst/>
            <a:gdLst/>
            <a:ahLst/>
            <a:cxnLst/>
            <a:rect l="l" t="t" r="r" b="b"/>
            <a:pathLst>
              <a:path w="31750" h="1052830">
                <a:moveTo>
                  <a:pt x="31750" y="822325"/>
                </a:moveTo>
                <a:lnTo>
                  <a:pt x="0" y="822325"/>
                </a:lnTo>
                <a:lnTo>
                  <a:pt x="0" y="1052512"/>
                </a:lnTo>
                <a:lnTo>
                  <a:pt x="31750" y="1052512"/>
                </a:lnTo>
                <a:lnTo>
                  <a:pt x="31750" y="822325"/>
                </a:lnTo>
                <a:close/>
              </a:path>
              <a:path w="31750" h="1052830">
                <a:moveTo>
                  <a:pt x="31750" y="0"/>
                </a:moveTo>
                <a:lnTo>
                  <a:pt x="0" y="0"/>
                </a:lnTo>
                <a:lnTo>
                  <a:pt x="0" y="790575"/>
                </a:lnTo>
                <a:lnTo>
                  <a:pt x="31750" y="790575"/>
                </a:lnTo>
                <a:lnTo>
                  <a:pt x="31750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object 10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1779587" y="509778"/>
                  </a:moveTo>
                  <a:lnTo>
                    <a:pt x="0" y="509778"/>
                  </a:lnTo>
                  <a:lnTo>
                    <a:pt x="0" y="1032078"/>
                  </a:lnTo>
                  <a:lnTo>
                    <a:pt x="0" y="6858000"/>
                  </a:lnTo>
                  <a:lnTo>
                    <a:pt x="1779587" y="6858000"/>
                  </a:lnTo>
                  <a:lnTo>
                    <a:pt x="1779587" y="1032078"/>
                  </a:lnTo>
                  <a:lnTo>
                    <a:pt x="1779587" y="509778"/>
                  </a:lnTo>
                  <a:close/>
                </a:path>
                <a:path w="9144000" h="6858000">
                  <a:moveTo>
                    <a:pt x="9144000" y="0"/>
                  </a:moveTo>
                  <a:lnTo>
                    <a:pt x="0" y="0"/>
                  </a:lnTo>
                  <a:lnTo>
                    <a:pt x="0" y="471678"/>
                  </a:lnTo>
                  <a:lnTo>
                    <a:pt x="9144000" y="47167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79587" y="1032065"/>
              <a:ext cx="7364730" cy="5826125"/>
            </a:xfrm>
            <a:custGeom>
              <a:avLst/>
              <a:gdLst/>
              <a:ahLst/>
              <a:cxnLst/>
              <a:rect l="l" t="t" r="r" b="b"/>
              <a:pathLst>
                <a:path w="7364730" h="5826125">
                  <a:moveTo>
                    <a:pt x="7364412" y="0"/>
                  </a:moveTo>
                  <a:lnTo>
                    <a:pt x="5827712" y="0"/>
                  </a:lnTo>
                  <a:lnTo>
                    <a:pt x="3803650" y="0"/>
                  </a:lnTo>
                  <a:lnTo>
                    <a:pt x="2024062" y="12"/>
                  </a:lnTo>
                  <a:lnTo>
                    <a:pt x="0" y="0"/>
                  </a:lnTo>
                  <a:lnTo>
                    <a:pt x="0" y="865187"/>
                  </a:lnTo>
                  <a:lnTo>
                    <a:pt x="2024062" y="865187"/>
                  </a:lnTo>
                  <a:lnTo>
                    <a:pt x="2024062" y="1730375"/>
                  </a:lnTo>
                  <a:lnTo>
                    <a:pt x="0" y="1730375"/>
                  </a:lnTo>
                  <a:lnTo>
                    <a:pt x="0" y="2574925"/>
                  </a:lnTo>
                  <a:lnTo>
                    <a:pt x="2024062" y="2574925"/>
                  </a:lnTo>
                  <a:lnTo>
                    <a:pt x="2024062" y="5825934"/>
                  </a:lnTo>
                  <a:lnTo>
                    <a:pt x="3803650" y="5825934"/>
                  </a:lnTo>
                  <a:lnTo>
                    <a:pt x="5827712" y="5825934"/>
                  </a:lnTo>
                  <a:lnTo>
                    <a:pt x="7364412" y="5825934"/>
                  </a:lnTo>
                  <a:lnTo>
                    <a:pt x="7364412" y="1730375"/>
                  </a:lnTo>
                  <a:lnTo>
                    <a:pt x="5827725" y="1730375"/>
                  </a:lnTo>
                  <a:lnTo>
                    <a:pt x="3803650" y="1730375"/>
                  </a:lnTo>
                  <a:lnTo>
                    <a:pt x="3803650" y="865187"/>
                  </a:lnTo>
                  <a:lnTo>
                    <a:pt x="5827712" y="865187"/>
                  </a:lnTo>
                  <a:lnTo>
                    <a:pt x="7364412" y="865187"/>
                  </a:lnTo>
                  <a:lnTo>
                    <a:pt x="7364412" y="0"/>
                  </a:lnTo>
                  <a:close/>
                </a:path>
              </a:pathLst>
            </a:custGeom>
            <a:solidFill>
              <a:srgbClr val="EFF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295541"/>
              </p:ext>
            </p:extLst>
          </p:nvPr>
        </p:nvGraphicFramePr>
        <p:xfrm>
          <a:off x="0" y="0"/>
          <a:ext cx="9137649" cy="7110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1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045">
                <a:tc gridSpan="5">
                  <a:txBody>
                    <a:bodyPr/>
                    <a:lstStyle/>
                    <a:p>
                      <a:pPr algn="ctr">
                        <a:lnSpc>
                          <a:spcPts val="2825"/>
                        </a:lnSpc>
                        <a:spcBef>
                          <a:spcPts val="8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LPG</a:t>
                      </a:r>
                      <a:r>
                        <a:rPr sz="28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TANKI</a:t>
                      </a:r>
                      <a:r>
                        <a:rPr sz="2800" b="1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EĞER</a:t>
                      </a:r>
                      <a:r>
                        <a:rPr sz="2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OLURSA</a:t>
                      </a:r>
                      <a:r>
                        <a:rPr sz="28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ANALİZİ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483234">
                        <a:lnSpc>
                          <a:spcPts val="835"/>
                        </a:lnSpc>
                      </a:pPr>
                      <a:r>
                        <a:rPr sz="1800" spc="-10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Örnek: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1016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4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Eğer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Olursa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76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E4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Nedeni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Sonucu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Güvenlik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Tedbiri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Öneri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500" spc="-25" dirty="0">
                          <a:latin typeface="Tahoma"/>
                          <a:cs typeface="Tahoma"/>
                        </a:rPr>
                        <a:t>Tankın</a:t>
                      </a:r>
                      <a:r>
                        <a:rPr sz="15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20" dirty="0">
                          <a:latin typeface="Tahoma"/>
                          <a:cs typeface="Tahoma"/>
                        </a:rPr>
                        <a:t>aşırı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00" spc="-10" dirty="0">
                          <a:latin typeface="Tahoma"/>
                          <a:cs typeface="Tahoma"/>
                        </a:rPr>
                        <a:t>doldurulması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Seviye</a:t>
                      </a:r>
                      <a:r>
                        <a:rPr sz="15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göstergesi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Ekipman</a:t>
                      </a:r>
                      <a:r>
                        <a:rPr sz="15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20" dirty="0">
                          <a:latin typeface="Tahoma"/>
                          <a:cs typeface="Tahoma"/>
                        </a:rPr>
                        <a:t>bakım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68580" marR="608330">
                        <a:lnSpc>
                          <a:spcPct val="114700"/>
                        </a:lnSpc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ve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kontrol prosedürü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869">
                <a:tc rowSpan="3">
                  <a:txBody>
                    <a:bodyPr/>
                    <a:lstStyle/>
                    <a:p>
                      <a:pPr marL="307975" marR="306070" indent="635" algn="ctr">
                        <a:lnSpc>
                          <a:spcPct val="114999"/>
                        </a:lnSpc>
                        <a:spcBef>
                          <a:spcPts val="124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Eğer</a:t>
                      </a:r>
                      <a:r>
                        <a:rPr sz="15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LPG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Tankı İçindeki Basınç Belirlenen Kriterlerden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daha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fazla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yükselirse?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1581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Emniyet</a:t>
                      </a:r>
                      <a:r>
                        <a:rPr sz="15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20" dirty="0">
                          <a:latin typeface="Tahoma"/>
                          <a:cs typeface="Tahoma"/>
                        </a:rPr>
                        <a:t>valfi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00" spc="-10" dirty="0">
                          <a:latin typeface="Tahoma"/>
                          <a:cs typeface="Tahoma"/>
                        </a:rPr>
                        <a:t>hatası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3660" marR="66040" indent="-1905" algn="ctr">
                        <a:lnSpc>
                          <a:spcPct val="114999"/>
                        </a:lnSpc>
                        <a:spcBef>
                          <a:spcPts val="1245"/>
                        </a:spcBef>
                      </a:pPr>
                      <a:r>
                        <a:rPr sz="1500" spc="-25" dirty="0">
                          <a:latin typeface="Tahoma"/>
                          <a:cs typeface="Tahoma"/>
                        </a:rPr>
                        <a:t>Tankın</a:t>
                      </a:r>
                      <a:r>
                        <a:rPr sz="15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patlaması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sonucu</a:t>
                      </a:r>
                      <a:r>
                        <a:rPr sz="15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kişilerin yaralanması;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ölüm,çevrenin</a:t>
                      </a:r>
                      <a:r>
                        <a:rPr sz="15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25" dirty="0">
                          <a:latin typeface="Tahoma"/>
                          <a:cs typeface="Tahoma"/>
                        </a:rPr>
                        <a:t>ve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malzemelerin</a:t>
                      </a:r>
                      <a:r>
                        <a:rPr sz="1500" spc="5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hasar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1580"/>
                        </a:lnSpc>
                        <a:spcBef>
                          <a:spcPts val="275"/>
                        </a:spcBef>
                      </a:pPr>
                      <a:r>
                        <a:rPr sz="1500" spc="-10" dirty="0">
                          <a:latin typeface="Tahoma"/>
                          <a:cs typeface="Tahoma"/>
                        </a:rPr>
                        <a:t>görmesi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5 yılda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bir</a:t>
                      </a:r>
                      <a:r>
                        <a:rPr sz="15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güvenlik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testi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 uygulanması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Ekipman</a:t>
                      </a:r>
                      <a:r>
                        <a:rPr sz="15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20" dirty="0">
                          <a:latin typeface="Tahoma"/>
                          <a:cs typeface="Tahoma"/>
                        </a:rPr>
                        <a:t>bakım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68580" marR="608330">
                        <a:lnSpc>
                          <a:spcPct val="114700"/>
                        </a:lnSpc>
                        <a:spcBef>
                          <a:spcPts val="15"/>
                        </a:spcBef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ve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kontrol prosedürü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59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1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500" spc="-10" dirty="0">
                          <a:latin typeface="Tahoma"/>
                          <a:cs typeface="Tahoma"/>
                        </a:rPr>
                        <a:t>Yangın</a:t>
                      </a:r>
                      <a:r>
                        <a:rPr sz="15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nedeniyle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00" spc="-25" dirty="0">
                          <a:latin typeface="Tahoma"/>
                          <a:cs typeface="Tahoma"/>
                        </a:rPr>
                        <a:t>Tankın</a:t>
                      </a:r>
                      <a:r>
                        <a:rPr sz="15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ısınması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F5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Gaz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alarm</a:t>
                      </a:r>
                      <a:r>
                        <a:rPr sz="15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sensörü,</a:t>
                      </a:r>
                      <a:endParaRPr sz="1500" dirty="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8580" marR="388620" algn="just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Otomatik</a:t>
                      </a:r>
                      <a:r>
                        <a:rPr sz="15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soğutma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sisteminin</a:t>
                      </a:r>
                      <a:r>
                        <a:rPr sz="15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devreye girmesi,</a:t>
                      </a:r>
                      <a:endParaRPr sz="1500" dirty="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8580" marR="281305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Acil</a:t>
                      </a:r>
                      <a:r>
                        <a:rPr sz="15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durumdda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kullanılan</a:t>
                      </a:r>
                      <a:r>
                        <a:rPr sz="15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durdurma butonu,</a:t>
                      </a:r>
                      <a:endParaRPr sz="1500" dirty="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Otomatik</a:t>
                      </a:r>
                      <a:r>
                        <a:rPr sz="15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yangın</a:t>
                      </a:r>
                      <a:endParaRPr sz="1500" dirty="0">
                        <a:latin typeface="Tahoma"/>
                        <a:cs typeface="Tahom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sönürme</a:t>
                      </a:r>
                      <a:r>
                        <a:rPr sz="15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sistemi,</a:t>
                      </a:r>
                      <a:endParaRPr sz="1500" dirty="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TS</a:t>
                      </a:r>
                      <a:r>
                        <a:rPr sz="15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’ye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20" dirty="0">
                          <a:latin typeface="Tahoma"/>
                          <a:cs typeface="Tahoma"/>
                        </a:rPr>
                        <a:t>uygun</a:t>
                      </a:r>
                      <a:endParaRPr sz="1500" dirty="0">
                        <a:latin typeface="Tahoma"/>
                        <a:cs typeface="Tahoma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yangın</a:t>
                      </a:r>
                      <a:r>
                        <a:rPr sz="15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söndürücüler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FF5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500" spc="-10" dirty="0">
                          <a:latin typeface="Tahoma"/>
                          <a:cs typeface="Tahoma"/>
                        </a:rPr>
                        <a:t>Yangın</a:t>
                      </a:r>
                      <a:r>
                        <a:rPr sz="15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ve</a:t>
                      </a:r>
                      <a:r>
                        <a:rPr sz="15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20" dirty="0">
                          <a:latin typeface="Tahoma"/>
                          <a:cs typeface="Tahoma"/>
                        </a:rPr>
                        <a:t>diğer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68580" marR="161290">
                        <a:lnSpc>
                          <a:spcPct val="114700"/>
                        </a:lnSpc>
                        <a:spcBef>
                          <a:spcPts val="15"/>
                        </a:spcBef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acil</a:t>
                      </a:r>
                      <a:r>
                        <a:rPr sz="15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durumlar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için</a:t>
                      </a:r>
                      <a:r>
                        <a:rPr sz="15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prosedürler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 marR="69215">
                        <a:lnSpc>
                          <a:spcPct val="115100"/>
                        </a:lnSpc>
                      </a:pPr>
                      <a:r>
                        <a:rPr sz="1500" spc="-10" dirty="0">
                          <a:latin typeface="Tahoma"/>
                          <a:cs typeface="Tahoma"/>
                        </a:rPr>
                        <a:t>Yangın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sisteminin</a:t>
                      </a:r>
                      <a:r>
                        <a:rPr sz="15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25" dirty="0">
                          <a:latin typeface="Tahoma"/>
                          <a:cs typeface="Tahoma"/>
                        </a:rPr>
                        <a:t>ve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yangın sönddürücülerini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n</a:t>
                      </a:r>
                      <a:r>
                        <a:rPr sz="15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kontrolü</a:t>
                      </a:r>
                      <a:r>
                        <a:rPr sz="15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20" dirty="0">
                          <a:latin typeface="Tahoma"/>
                          <a:cs typeface="Tahoma"/>
                        </a:rPr>
                        <a:t>için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prosedür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 marR="166370">
                        <a:lnSpc>
                          <a:spcPct val="114999"/>
                        </a:lnSpc>
                      </a:pPr>
                      <a:r>
                        <a:rPr sz="1500" spc="-25" dirty="0">
                          <a:latin typeface="Tahoma"/>
                          <a:cs typeface="Tahoma"/>
                        </a:rPr>
                        <a:t>Tank</a:t>
                      </a:r>
                      <a:r>
                        <a:rPr sz="15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çevresinin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kontrolü</a:t>
                      </a:r>
                      <a:r>
                        <a:rPr sz="15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20" dirty="0">
                          <a:latin typeface="Tahoma"/>
                          <a:cs typeface="Tahoma"/>
                        </a:rPr>
                        <a:t>için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prosedür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91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1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Güneş</a:t>
                      </a:r>
                      <a:r>
                        <a:rPr sz="15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ısısı</a:t>
                      </a:r>
                      <a:r>
                        <a:rPr sz="15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nedeniyle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tankın</a:t>
                      </a:r>
                      <a:r>
                        <a:rPr sz="15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ısınması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FF5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1523"/>
            <a:ext cx="7724140" cy="1499870"/>
            <a:chOff x="1523" y="1523"/>
            <a:chExt cx="7724140" cy="1499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1523"/>
              <a:ext cx="1417319" cy="6461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403" y="1523"/>
              <a:ext cx="1124711" cy="6461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8675" y="1523"/>
              <a:ext cx="2606039" cy="6461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3525" y="1523"/>
              <a:ext cx="1711451" cy="6461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3791" y="1523"/>
              <a:ext cx="1341119" cy="646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2471" y="1523"/>
              <a:ext cx="1662671" cy="6461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4" y="281940"/>
              <a:ext cx="7382255" cy="7924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23" y="708659"/>
              <a:ext cx="2305811" cy="7924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960" y="47205"/>
              <a:ext cx="1618745" cy="2873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40257" y="47208"/>
              <a:ext cx="2123846" cy="2873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91204" y="53295"/>
              <a:ext cx="1189990" cy="275590"/>
            </a:xfrm>
            <a:custGeom>
              <a:avLst/>
              <a:gdLst/>
              <a:ahLst/>
              <a:cxnLst/>
              <a:rect l="l" t="t" r="r" b="b"/>
              <a:pathLst>
                <a:path w="1189989" h="275590">
                  <a:moveTo>
                    <a:pt x="91198" y="11620"/>
                  </a:moveTo>
                  <a:lnTo>
                    <a:pt x="0" y="11620"/>
                  </a:lnTo>
                  <a:lnTo>
                    <a:pt x="0" y="269786"/>
                  </a:lnTo>
                  <a:lnTo>
                    <a:pt x="103339" y="269786"/>
                  </a:lnTo>
                  <a:lnTo>
                    <a:pt x="116188" y="269483"/>
                  </a:lnTo>
                  <a:lnTo>
                    <a:pt x="156174" y="262095"/>
                  </a:lnTo>
                  <a:lnTo>
                    <a:pt x="190684" y="237845"/>
                  </a:lnTo>
                  <a:lnTo>
                    <a:pt x="200100" y="222453"/>
                  </a:lnTo>
                  <a:lnTo>
                    <a:pt x="64503" y="222453"/>
                  </a:lnTo>
                  <a:lnTo>
                    <a:pt x="64503" y="158051"/>
                  </a:lnTo>
                  <a:lnTo>
                    <a:pt x="198758" y="158051"/>
                  </a:lnTo>
                  <a:lnTo>
                    <a:pt x="198411" y="157295"/>
                  </a:lnTo>
                  <a:lnTo>
                    <a:pt x="165164" y="131477"/>
                  </a:lnTo>
                  <a:lnTo>
                    <a:pt x="153797" y="128308"/>
                  </a:lnTo>
                  <a:lnTo>
                    <a:pt x="153797" y="126923"/>
                  </a:lnTo>
                  <a:lnTo>
                    <a:pt x="161671" y="122968"/>
                  </a:lnTo>
                  <a:lnTo>
                    <a:pt x="168646" y="118036"/>
                  </a:lnTo>
                  <a:lnTo>
                    <a:pt x="173233" y="113576"/>
                  </a:lnTo>
                  <a:lnTo>
                    <a:pt x="64503" y="113576"/>
                  </a:lnTo>
                  <a:lnTo>
                    <a:pt x="64503" y="59220"/>
                  </a:lnTo>
                  <a:lnTo>
                    <a:pt x="188140" y="59220"/>
                  </a:lnTo>
                  <a:lnTo>
                    <a:pt x="187629" y="56267"/>
                  </a:lnTo>
                  <a:lnTo>
                    <a:pt x="161772" y="22885"/>
                  </a:lnTo>
                  <a:lnTo>
                    <a:pt x="116192" y="12163"/>
                  </a:lnTo>
                  <a:lnTo>
                    <a:pt x="104557" y="11756"/>
                  </a:lnTo>
                  <a:lnTo>
                    <a:pt x="91198" y="11620"/>
                  </a:lnTo>
                  <a:close/>
                </a:path>
                <a:path w="1189989" h="275590">
                  <a:moveTo>
                    <a:pt x="198758" y="158051"/>
                  </a:moveTo>
                  <a:lnTo>
                    <a:pt x="104127" y="158051"/>
                  </a:lnTo>
                  <a:lnTo>
                    <a:pt x="110998" y="158216"/>
                  </a:lnTo>
                  <a:lnTo>
                    <a:pt x="116408" y="159054"/>
                  </a:lnTo>
                  <a:lnTo>
                    <a:pt x="120332" y="160553"/>
                  </a:lnTo>
                  <a:lnTo>
                    <a:pt x="126809" y="162877"/>
                  </a:lnTo>
                  <a:lnTo>
                    <a:pt x="131660" y="166281"/>
                  </a:lnTo>
                  <a:lnTo>
                    <a:pt x="138137" y="175298"/>
                  </a:lnTo>
                  <a:lnTo>
                    <a:pt x="139750" y="181533"/>
                  </a:lnTo>
                  <a:lnTo>
                    <a:pt x="139750" y="195757"/>
                  </a:lnTo>
                  <a:lnTo>
                    <a:pt x="109461" y="221881"/>
                  </a:lnTo>
                  <a:lnTo>
                    <a:pt x="102997" y="222110"/>
                  </a:lnTo>
                  <a:lnTo>
                    <a:pt x="108058" y="222110"/>
                  </a:lnTo>
                  <a:lnTo>
                    <a:pt x="83159" y="222453"/>
                  </a:lnTo>
                  <a:lnTo>
                    <a:pt x="200100" y="222453"/>
                  </a:lnTo>
                  <a:lnTo>
                    <a:pt x="202408" y="216964"/>
                  </a:lnTo>
                  <a:lnTo>
                    <a:pt x="204682" y="208803"/>
                  </a:lnTo>
                  <a:lnTo>
                    <a:pt x="206047" y="200057"/>
                  </a:lnTo>
                  <a:lnTo>
                    <a:pt x="206502" y="190728"/>
                  </a:lnTo>
                  <a:lnTo>
                    <a:pt x="205603" y="178231"/>
                  </a:lnTo>
                  <a:lnTo>
                    <a:pt x="202907" y="167087"/>
                  </a:lnTo>
                  <a:lnTo>
                    <a:pt x="198834" y="158216"/>
                  </a:lnTo>
                  <a:lnTo>
                    <a:pt x="198758" y="158051"/>
                  </a:lnTo>
                  <a:close/>
                </a:path>
                <a:path w="1189989" h="275590">
                  <a:moveTo>
                    <a:pt x="188140" y="59220"/>
                  </a:moveTo>
                  <a:lnTo>
                    <a:pt x="95110" y="59220"/>
                  </a:lnTo>
                  <a:lnTo>
                    <a:pt x="100939" y="59385"/>
                  </a:lnTo>
                  <a:lnTo>
                    <a:pt x="105994" y="60401"/>
                  </a:lnTo>
                  <a:lnTo>
                    <a:pt x="114782" y="64211"/>
                  </a:lnTo>
                  <a:lnTo>
                    <a:pt x="118110" y="67398"/>
                  </a:lnTo>
                  <a:lnTo>
                    <a:pt x="122389" y="76174"/>
                  </a:lnTo>
                  <a:lnTo>
                    <a:pt x="123456" y="80454"/>
                  </a:lnTo>
                  <a:lnTo>
                    <a:pt x="123456" y="90284"/>
                  </a:lnTo>
                  <a:lnTo>
                    <a:pt x="89366" y="113576"/>
                  </a:lnTo>
                  <a:lnTo>
                    <a:pt x="173233" y="113576"/>
                  </a:lnTo>
                  <a:lnTo>
                    <a:pt x="189344" y="71615"/>
                  </a:lnTo>
                  <a:lnTo>
                    <a:pt x="188943" y="64211"/>
                  </a:lnTo>
                  <a:lnTo>
                    <a:pt x="188915" y="63702"/>
                  </a:lnTo>
                  <a:lnTo>
                    <a:pt x="188169" y="59385"/>
                  </a:lnTo>
                  <a:lnTo>
                    <a:pt x="188140" y="59220"/>
                  </a:lnTo>
                  <a:close/>
                </a:path>
                <a:path w="1189989" h="275590">
                  <a:moveTo>
                    <a:pt x="1082865" y="75082"/>
                  </a:moveTo>
                  <a:lnTo>
                    <a:pt x="1022184" y="75082"/>
                  </a:lnTo>
                  <a:lnTo>
                    <a:pt x="1022184" y="269798"/>
                  </a:lnTo>
                  <a:lnTo>
                    <a:pt x="1082865" y="269798"/>
                  </a:lnTo>
                  <a:lnTo>
                    <a:pt x="1082865" y="75082"/>
                  </a:lnTo>
                  <a:close/>
                </a:path>
                <a:path w="1189989" h="275590">
                  <a:moveTo>
                    <a:pt x="561657" y="75082"/>
                  </a:moveTo>
                  <a:lnTo>
                    <a:pt x="500976" y="75082"/>
                  </a:lnTo>
                  <a:lnTo>
                    <a:pt x="500976" y="269798"/>
                  </a:lnTo>
                  <a:lnTo>
                    <a:pt x="561657" y="269798"/>
                  </a:lnTo>
                  <a:lnTo>
                    <a:pt x="561657" y="75082"/>
                  </a:lnTo>
                  <a:close/>
                </a:path>
                <a:path w="1189989" h="275590">
                  <a:moveTo>
                    <a:pt x="301053" y="75082"/>
                  </a:moveTo>
                  <a:lnTo>
                    <a:pt x="240372" y="75082"/>
                  </a:lnTo>
                  <a:lnTo>
                    <a:pt x="240372" y="269798"/>
                  </a:lnTo>
                  <a:lnTo>
                    <a:pt x="301053" y="269798"/>
                  </a:lnTo>
                  <a:lnTo>
                    <a:pt x="301053" y="75082"/>
                  </a:lnTo>
                  <a:close/>
                </a:path>
                <a:path w="1189989" h="275590">
                  <a:moveTo>
                    <a:pt x="407746" y="75082"/>
                  </a:moveTo>
                  <a:lnTo>
                    <a:pt x="347052" y="75082"/>
                  </a:lnTo>
                  <a:lnTo>
                    <a:pt x="347052" y="269786"/>
                  </a:lnTo>
                  <a:lnTo>
                    <a:pt x="407746" y="269786"/>
                  </a:lnTo>
                  <a:lnTo>
                    <a:pt x="407746" y="139407"/>
                  </a:lnTo>
                  <a:lnTo>
                    <a:pt x="414324" y="136867"/>
                  </a:lnTo>
                  <a:lnTo>
                    <a:pt x="421119" y="134670"/>
                  </a:lnTo>
                  <a:lnTo>
                    <a:pt x="434766" y="131051"/>
                  </a:lnTo>
                  <a:lnTo>
                    <a:pt x="434452" y="131051"/>
                  </a:lnTo>
                  <a:lnTo>
                    <a:pt x="441782" y="130047"/>
                  </a:lnTo>
                  <a:lnTo>
                    <a:pt x="477786" y="130047"/>
                  </a:lnTo>
                  <a:lnTo>
                    <a:pt x="477786" y="102996"/>
                  </a:lnTo>
                  <a:lnTo>
                    <a:pt x="407746" y="102996"/>
                  </a:lnTo>
                  <a:lnTo>
                    <a:pt x="407746" y="75082"/>
                  </a:lnTo>
                  <a:close/>
                </a:path>
                <a:path w="1189989" h="275590">
                  <a:moveTo>
                    <a:pt x="477786" y="130047"/>
                  </a:moveTo>
                  <a:lnTo>
                    <a:pt x="453453" y="130047"/>
                  </a:lnTo>
                  <a:lnTo>
                    <a:pt x="458317" y="130251"/>
                  </a:lnTo>
                  <a:lnTo>
                    <a:pt x="467093" y="131051"/>
                  </a:lnTo>
                  <a:lnTo>
                    <a:pt x="470446" y="131660"/>
                  </a:lnTo>
                  <a:lnTo>
                    <a:pt x="472757" y="132473"/>
                  </a:lnTo>
                  <a:lnTo>
                    <a:pt x="477786" y="132473"/>
                  </a:lnTo>
                  <a:lnTo>
                    <a:pt x="477786" y="130047"/>
                  </a:lnTo>
                  <a:close/>
                </a:path>
                <a:path w="1189989" h="275590">
                  <a:moveTo>
                    <a:pt x="473633" y="74675"/>
                  </a:moveTo>
                  <a:lnTo>
                    <a:pt x="457715" y="74675"/>
                  </a:lnTo>
                  <a:lnTo>
                    <a:pt x="453885" y="75336"/>
                  </a:lnTo>
                  <a:lnTo>
                    <a:pt x="442214" y="79159"/>
                  </a:lnTo>
                  <a:lnTo>
                    <a:pt x="437095" y="81432"/>
                  </a:lnTo>
                  <a:lnTo>
                    <a:pt x="432714" y="84099"/>
                  </a:lnTo>
                  <a:lnTo>
                    <a:pt x="428663" y="86410"/>
                  </a:lnTo>
                  <a:lnTo>
                    <a:pt x="424180" y="89496"/>
                  </a:lnTo>
                  <a:lnTo>
                    <a:pt x="414362" y="97243"/>
                  </a:lnTo>
                  <a:lnTo>
                    <a:pt x="410514" y="100456"/>
                  </a:lnTo>
                  <a:lnTo>
                    <a:pt x="407746" y="102996"/>
                  </a:lnTo>
                  <a:lnTo>
                    <a:pt x="477786" y="102996"/>
                  </a:lnTo>
                  <a:lnTo>
                    <a:pt x="477786" y="75082"/>
                  </a:lnTo>
                  <a:lnTo>
                    <a:pt x="475818" y="74853"/>
                  </a:lnTo>
                  <a:lnTo>
                    <a:pt x="473633" y="74675"/>
                  </a:lnTo>
                  <a:close/>
                </a:path>
                <a:path w="1189989" h="275590">
                  <a:moveTo>
                    <a:pt x="928535" y="69710"/>
                  </a:moveTo>
                  <a:lnTo>
                    <a:pt x="887353" y="75574"/>
                  </a:lnTo>
                  <a:lnTo>
                    <a:pt x="853287" y="93459"/>
                  </a:lnTo>
                  <a:lnTo>
                    <a:pt x="829360" y="125704"/>
                  </a:lnTo>
                  <a:lnTo>
                    <a:pt x="820521" y="173215"/>
                  </a:lnTo>
                  <a:lnTo>
                    <a:pt x="821030" y="185790"/>
                  </a:lnTo>
                  <a:lnTo>
                    <a:pt x="833139" y="227551"/>
                  </a:lnTo>
                  <a:lnTo>
                    <a:pt x="859083" y="256117"/>
                  </a:lnTo>
                  <a:lnTo>
                    <a:pt x="896463" y="271589"/>
                  </a:lnTo>
                  <a:lnTo>
                    <a:pt x="930275" y="274993"/>
                  </a:lnTo>
                  <a:lnTo>
                    <a:pt x="938707" y="274993"/>
                  </a:lnTo>
                  <a:lnTo>
                    <a:pt x="944668" y="274614"/>
                  </a:lnTo>
                  <a:lnTo>
                    <a:pt x="945189" y="274614"/>
                  </a:lnTo>
                  <a:lnTo>
                    <a:pt x="993216" y="259905"/>
                  </a:lnTo>
                  <a:lnTo>
                    <a:pt x="993216" y="231305"/>
                  </a:lnTo>
                  <a:lnTo>
                    <a:pt x="932522" y="231305"/>
                  </a:lnTo>
                  <a:lnTo>
                    <a:pt x="922095" y="230428"/>
                  </a:lnTo>
                  <a:lnTo>
                    <a:pt x="921896" y="230428"/>
                  </a:lnTo>
                  <a:lnTo>
                    <a:pt x="912217" y="227704"/>
                  </a:lnTo>
                  <a:lnTo>
                    <a:pt x="886166" y="198788"/>
                  </a:lnTo>
                  <a:lnTo>
                    <a:pt x="882764" y="173215"/>
                  </a:lnTo>
                  <a:lnTo>
                    <a:pt x="883559" y="160218"/>
                  </a:lnTo>
                  <a:lnTo>
                    <a:pt x="902531" y="122517"/>
                  </a:lnTo>
                  <a:lnTo>
                    <a:pt x="931481" y="113398"/>
                  </a:lnTo>
                  <a:lnTo>
                    <a:pt x="993216" y="113398"/>
                  </a:lnTo>
                  <a:lnTo>
                    <a:pt x="993216" y="85305"/>
                  </a:lnTo>
                  <a:lnTo>
                    <a:pt x="952727" y="71799"/>
                  </a:lnTo>
                  <a:lnTo>
                    <a:pt x="936600" y="69941"/>
                  </a:lnTo>
                  <a:lnTo>
                    <a:pt x="928535" y="69710"/>
                  </a:lnTo>
                  <a:close/>
                </a:path>
                <a:path w="1189989" h="275590">
                  <a:moveTo>
                    <a:pt x="993216" y="207898"/>
                  </a:moveTo>
                  <a:lnTo>
                    <a:pt x="985405" y="207898"/>
                  </a:lnTo>
                  <a:lnTo>
                    <a:pt x="983322" y="209969"/>
                  </a:lnTo>
                  <a:lnTo>
                    <a:pt x="980846" y="212318"/>
                  </a:lnTo>
                  <a:lnTo>
                    <a:pt x="946861" y="230428"/>
                  </a:lnTo>
                  <a:lnTo>
                    <a:pt x="940155" y="231305"/>
                  </a:lnTo>
                  <a:lnTo>
                    <a:pt x="993216" y="231305"/>
                  </a:lnTo>
                  <a:lnTo>
                    <a:pt x="993216" y="207898"/>
                  </a:lnTo>
                  <a:close/>
                </a:path>
                <a:path w="1189989" h="275590">
                  <a:moveTo>
                    <a:pt x="993216" y="113398"/>
                  </a:moveTo>
                  <a:lnTo>
                    <a:pt x="938301" y="113398"/>
                  </a:lnTo>
                  <a:lnTo>
                    <a:pt x="944486" y="114236"/>
                  </a:lnTo>
                  <a:lnTo>
                    <a:pt x="955586" y="117589"/>
                  </a:lnTo>
                  <a:lnTo>
                    <a:pt x="985405" y="137325"/>
                  </a:lnTo>
                  <a:lnTo>
                    <a:pt x="993216" y="137325"/>
                  </a:lnTo>
                  <a:lnTo>
                    <a:pt x="993216" y="113398"/>
                  </a:lnTo>
                  <a:close/>
                </a:path>
                <a:path w="1189989" h="275590">
                  <a:moveTo>
                    <a:pt x="668350" y="75082"/>
                  </a:moveTo>
                  <a:lnTo>
                    <a:pt x="607656" y="75082"/>
                  </a:lnTo>
                  <a:lnTo>
                    <a:pt x="607656" y="269786"/>
                  </a:lnTo>
                  <a:lnTo>
                    <a:pt x="668350" y="269786"/>
                  </a:lnTo>
                  <a:lnTo>
                    <a:pt x="668350" y="131775"/>
                  </a:lnTo>
                  <a:lnTo>
                    <a:pt x="674128" y="127736"/>
                  </a:lnTo>
                  <a:lnTo>
                    <a:pt x="679551" y="124790"/>
                  </a:lnTo>
                  <a:lnTo>
                    <a:pt x="689619" y="121119"/>
                  </a:lnTo>
                  <a:lnTo>
                    <a:pt x="694753" y="120154"/>
                  </a:lnTo>
                  <a:lnTo>
                    <a:pt x="787850" y="120154"/>
                  </a:lnTo>
                  <a:lnTo>
                    <a:pt x="786117" y="111556"/>
                  </a:lnTo>
                  <a:lnTo>
                    <a:pt x="781183" y="98979"/>
                  </a:lnTo>
                  <a:lnTo>
                    <a:pt x="779602" y="96583"/>
                  </a:lnTo>
                  <a:lnTo>
                    <a:pt x="668350" y="96583"/>
                  </a:lnTo>
                  <a:lnTo>
                    <a:pt x="668350" y="75082"/>
                  </a:lnTo>
                  <a:close/>
                </a:path>
                <a:path w="1189989" h="275590">
                  <a:moveTo>
                    <a:pt x="787850" y="120154"/>
                  </a:moveTo>
                  <a:lnTo>
                    <a:pt x="706310" y="120154"/>
                  </a:lnTo>
                  <a:lnTo>
                    <a:pt x="711581" y="121119"/>
                  </a:lnTo>
                  <a:lnTo>
                    <a:pt x="719429" y="124929"/>
                  </a:lnTo>
                  <a:lnTo>
                    <a:pt x="729030" y="165353"/>
                  </a:lnTo>
                  <a:lnTo>
                    <a:pt x="729030" y="269786"/>
                  </a:lnTo>
                  <a:lnTo>
                    <a:pt x="790067" y="269786"/>
                  </a:lnTo>
                  <a:lnTo>
                    <a:pt x="790000" y="141922"/>
                  </a:lnTo>
                  <a:lnTo>
                    <a:pt x="789186" y="128079"/>
                  </a:lnTo>
                  <a:lnTo>
                    <a:pt x="789079" y="126248"/>
                  </a:lnTo>
                  <a:lnTo>
                    <a:pt x="787850" y="120154"/>
                  </a:lnTo>
                  <a:close/>
                </a:path>
                <a:path w="1189989" h="275590">
                  <a:moveTo>
                    <a:pt x="728687" y="69710"/>
                  </a:moveTo>
                  <a:lnTo>
                    <a:pt x="690272" y="80715"/>
                  </a:lnTo>
                  <a:lnTo>
                    <a:pt x="668350" y="96583"/>
                  </a:lnTo>
                  <a:lnTo>
                    <a:pt x="779602" y="96583"/>
                  </a:lnTo>
                  <a:lnTo>
                    <a:pt x="742718" y="70884"/>
                  </a:lnTo>
                  <a:lnTo>
                    <a:pt x="728687" y="69710"/>
                  </a:lnTo>
                  <a:close/>
                </a:path>
                <a:path w="1189989" h="275590">
                  <a:moveTo>
                    <a:pt x="1189545" y="0"/>
                  </a:moveTo>
                  <a:lnTo>
                    <a:pt x="1128864" y="0"/>
                  </a:lnTo>
                  <a:lnTo>
                    <a:pt x="1128864" y="269786"/>
                  </a:lnTo>
                  <a:lnTo>
                    <a:pt x="1189545" y="269786"/>
                  </a:lnTo>
                  <a:lnTo>
                    <a:pt x="1189545" y="0"/>
                  </a:lnTo>
                  <a:close/>
                </a:path>
                <a:path w="1189989" h="275590">
                  <a:moveTo>
                    <a:pt x="1084605" y="0"/>
                  </a:moveTo>
                  <a:lnTo>
                    <a:pt x="1020457" y="0"/>
                  </a:lnTo>
                  <a:lnTo>
                    <a:pt x="1020457" y="47332"/>
                  </a:lnTo>
                  <a:lnTo>
                    <a:pt x="1084605" y="47332"/>
                  </a:lnTo>
                  <a:lnTo>
                    <a:pt x="1084605" y="0"/>
                  </a:lnTo>
                  <a:close/>
                </a:path>
                <a:path w="1189989" h="275590">
                  <a:moveTo>
                    <a:pt x="563397" y="0"/>
                  </a:moveTo>
                  <a:lnTo>
                    <a:pt x="499249" y="0"/>
                  </a:lnTo>
                  <a:lnTo>
                    <a:pt x="499249" y="47332"/>
                  </a:lnTo>
                  <a:lnTo>
                    <a:pt x="563397" y="47332"/>
                  </a:lnTo>
                  <a:lnTo>
                    <a:pt x="563397" y="0"/>
                  </a:lnTo>
                  <a:close/>
                </a:path>
                <a:path w="1189989" h="275590">
                  <a:moveTo>
                    <a:pt x="302793" y="0"/>
                  </a:moveTo>
                  <a:lnTo>
                    <a:pt x="238645" y="0"/>
                  </a:lnTo>
                  <a:lnTo>
                    <a:pt x="238645" y="47332"/>
                  </a:lnTo>
                  <a:lnTo>
                    <a:pt x="302793" y="47332"/>
                  </a:lnTo>
                  <a:lnTo>
                    <a:pt x="302793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49611" y="204984"/>
              <a:ext cx="87439" cy="768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331577" y="123005"/>
              <a:ext cx="842644" cy="205740"/>
            </a:xfrm>
            <a:custGeom>
              <a:avLst/>
              <a:gdLst/>
              <a:ahLst/>
              <a:cxnLst/>
              <a:rect l="l" t="t" r="r" b="b"/>
              <a:pathLst>
                <a:path w="842645" h="205740">
                  <a:moveTo>
                    <a:pt x="781811" y="5372"/>
                  </a:moveTo>
                  <a:lnTo>
                    <a:pt x="842492" y="5372"/>
                  </a:lnTo>
                  <a:lnTo>
                    <a:pt x="842492" y="200088"/>
                  </a:lnTo>
                  <a:lnTo>
                    <a:pt x="781811" y="200088"/>
                  </a:lnTo>
                  <a:lnTo>
                    <a:pt x="781811" y="5372"/>
                  </a:lnTo>
                  <a:close/>
                </a:path>
                <a:path w="842645" h="205740">
                  <a:moveTo>
                    <a:pt x="260603" y="5372"/>
                  </a:moveTo>
                  <a:lnTo>
                    <a:pt x="321284" y="5372"/>
                  </a:lnTo>
                  <a:lnTo>
                    <a:pt x="321284" y="200088"/>
                  </a:lnTo>
                  <a:lnTo>
                    <a:pt x="260603" y="200088"/>
                  </a:lnTo>
                  <a:lnTo>
                    <a:pt x="260603" y="5372"/>
                  </a:lnTo>
                  <a:close/>
                </a:path>
                <a:path w="842645" h="205740">
                  <a:moveTo>
                    <a:pt x="0" y="5372"/>
                  </a:moveTo>
                  <a:lnTo>
                    <a:pt x="60680" y="5372"/>
                  </a:lnTo>
                  <a:lnTo>
                    <a:pt x="60680" y="200088"/>
                  </a:lnTo>
                  <a:lnTo>
                    <a:pt x="0" y="200088"/>
                  </a:lnTo>
                  <a:lnTo>
                    <a:pt x="0" y="5372"/>
                  </a:lnTo>
                  <a:close/>
                </a:path>
                <a:path w="842645" h="205740">
                  <a:moveTo>
                    <a:pt x="224243" y="4673"/>
                  </a:moveTo>
                  <a:lnTo>
                    <a:pt x="226199" y="4673"/>
                  </a:lnTo>
                  <a:lnTo>
                    <a:pt x="228396" y="4737"/>
                  </a:lnTo>
                  <a:lnTo>
                    <a:pt x="230822" y="4851"/>
                  </a:lnTo>
                  <a:lnTo>
                    <a:pt x="233260" y="4965"/>
                  </a:lnTo>
                  <a:lnTo>
                    <a:pt x="235445" y="5143"/>
                  </a:lnTo>
                  <a:lnTo>
                    <a:pt x="237413" y="5372"/>
                  </a:lnTo>
                  <a:lnTo>
                    <a:pt x="237413" y="62763"/>
                  </a:lnTo>
                  <a:lnTo>
                    <a:pt x="232384" y="62763"/>
                  </a:lnTo>
                  <a:lnTo>
                    <a:pt x="230073" y="61950"/>
                  </a:lnTo>
                  <a:lnTo>
                    <a:pt x="226720" y="61340"/>
                  </a:lnTo>
                  <a:lnTo>
                    <a:pt x="222326" y="60934"/>
                  </a:lnTo>
                  <a:lnTo>
                    <a:pt x="217944" y="60540"/>
                  </a:lnTo>
                  <a:lnTo>
                    <a:pt x="213080" y="60337"/>
                  </a:lnTo>
                  <a:lnTo>
                    <a:pt x="207771" y="60337"/>
                  </a:lnTo>
                  <a:lnTo>
                    <a:pt x="201409" y="60337"/>
                  </a:lnTo>
                  <a:lnTo>
                    <a:pt x="194729" y="61252"/>
                  </a:lnTo>
                  <a:lnTo>
                    <a:pt x="187744" y="63106"/>
                  </a:lnTo>
                  <a:lnTo>
                    <a:pt x="180746" y="64960"/>
                  </a:lnTo>
                  <a:lnTo>
                    <a:pt x="173951" y="67157"/>
                  </a:lnTo>
                  <a:lnTo>
                    <a:pt x="167373" y="69697"/>
                  </a:lnTo>
                  <a:lnTo>
                    <a:pt x="167373" y="200075"/>
                  </a:lnTo>
                  <a:lnTo>
                    <a:pt x="106679" y="200075"/>
                  </a:lnTo>
                  <a:lnTo>
                    <a:pt x="106679" y="5372"/>
                  </a:lnTo>
                  <a:lnTo>
                    <a:pt x="167373" y="5372"/>
                  </a:lnTo>
                  <a:lnTo>
                    <a:pt x="167373" y="33286"/>
                  </a:lnTo>
                  <a:lnTo>
                    <a:pt x="170141" y="30746"/>
                  </a:lnTo>
                  <a:lnTo>
                    <a:pt x="192341" y="14389"/>
                  </a:lnTo>
                  <a:lnTo>
                    <a:pt x="196722" y="11722"/>
                  </a:lnTo>
                  <a:lnTo>
                    <a:pt x="201841" y="9448"/>
                  </a:lnTo>
                  <a:lnTo>
                    <a:pt x="207683" y="7543"/>
                  </a:lnTo>
                  <a:lnTo>
                    <a:pt x="213512" y="5626"/>
                  </a:lnTo>
                  <a:lnTo>
                    <a:pt x="219036" y="4673"/>
                  </a:lnTo>
                  <a:lnTo>
                    <a:pt x="224243" y="4673"/>
                  </a:lnTo>
                  <a:close/>
                </a:path>
                <a:path w="842645" h="205740">
                  <a:moveTo>
                    <a:pt x="688162" y="0"/>
                  </a:moveTo>
                  <a:lnTo>
                    <a:pt x="728490" y="5864"/>
                  </a:lnTo>
                  <a:lnTo>
                    <a:pt x="752843" y="15595"/>
                  </a:lnTo>
                  <a:lnTo>
                    <a:pt x="752843" y="67614"/>
                  </a:lnTo>
                  <a:lnTo>
                    <a:pt x="745032" y="67614"/>
                  </a:lnTo>
                  <a:lnTo>
                    <a:pt x="742607" y="65303"/>
                  </a:lnTo>
                  <a:lnTo>
                    <a:pt x="739635" y="62763"/>
                  </a:lnTo>
                  <a:lnTo>
                    <a:pt x="704113" y="44526"/>
                  </a:lnTo>
                  <a:lnTo>
                    <a:pt x="697928" y="43687"/>
                  </a:lnTo>
                  <a:lnTo>
                    <a:pt x="691108" y="43687"/>
                  </a:lnTo>
                  <a:lnTo>
                    <a:pt x="655129" y="59893"/>
                  </a:lnTo>
                  <a:lnTo>
                    <a:pt x="642391" y="103504"/>
                  </a:lnTo>
                  <a:lnTo>
                    <a:pt x="643241" y="117223"/>
                  </a:lnTo>
                  <a:lnTo>
                    <a:pt x="663366" y="153493"/>
                  </a:lnTo>
                  <a:lnTo>
                    <a:pt x="692149" y="161594"/>
                  </a:lnTo>
                  <a:lnTo>
                    <a:pt x="699782" y="161594"/>
                  </a:lnTo>
                  <a:lnTo>
                    <a:pt x="737577" y="145199"/>
                  </a:lnTo>
                  <a:lnTo>
                    <a:pt x="740473" y="142608"/>
                  </a:lnTo>
                  <a:lnTo>
                    <a:pt x="742949" y="140258"/>
                  </a:lnTo>
                  <a:lnTo>
                    <a:pt x="745032" y="138188"/>
                  </a:lnTo>
                  <a:lnTo>
                    <a:pt x="752843" y="138188"/>
                  </a:lnTo>
                  <a:lnTo>
                    <a:pt x="752843" y="190195"/>
                  </a:lnTo>
                  <a:lnTo>
                    <a:pt x="749363" y="191706"/>
                  </a:lnTo>
                  <a:lnTo>
                    <a:pt x="745350" y="193433"/>
                  </a:lnTo>
                  <a:lnTo>
                    <a:pt x="740790" y="195402"/>
                  </a:lnTo>
                  <a:lnTo>
                    <a:pt x="736218" y="197370"/>
                  </a:lnTo>
                  <a:lnTo>
                    <a:pt x="731570" y="198983"/>
                  </a:lnTo>
                  <a:lnTo>
                    <a:pt x="726833" y="200253"/>
                  </a:lnTo>
                  <a:lnTo>
                    <a:pt x="720940" y="201879"/>
                  </a:lnTo>
                  <a:lnTo>
                    <a:pt x="715416" y="203111"/>
                  </a:lnTo>
                  <a:lnTo>
                    <a:pt x="710272" y="203987"/>
                  </a:lnTo>
                  <a:lnTo>
                    <a:pt x="705129" y="204850"/>
                  </a:lnTo>
                  <a:lnTo>
                    <a:pt x="698334" y="205282"/>
                  </a:lnTo>
                  <a:lnTo>
                    <a:pt x="689902" y="205282"/>
                  </a:lnTo>
                  <a:lnTo>
                    <a:pt x="645769" y="199212"/>
                  </a:lnTo>
                  <a:lnTo>
                    <a:pt x="611009" y="180492"/>
                  </a:lnTo>
                  <a:lnTo>
                    <a:pt x="588289" y="148666"/>
                  </a:lnTo>
                  <a:lnTo>
                    <a:pt x="580148" y="103504"/>
                  </a:lnTo>
                  <a:lnTo>
                    <a:pt x="580701" y="90069"/>
                  </a:lnTo>
                  <a:lnTo>
                    <a:pt x="593798" y="46634"/>
                  </a:lnTo>
                  <a:lnTo>
                    <a:pt x="620518" y="18076"/>
                  </a:lnTo>
                  <a:lnTo>
                    <a:pt x="657097" y="3262"/>
                  </a:lnTo>
                  <a:lnTo>
                    <a:pt x="677604" y="362"/>
                  </a:lnTo>
                  <a:lnTo>
                    <a:pt x="688162" y="0"/>
                  </a:lnTo>
                  <a:close/>
                </a:path>
                <a:path w="842645" h="205740">
                  <a:moveTo>
                    <a:pt x="488314" y="0"/>
                  </a:moveTo>
                  <a:lnTo>
                    <a:pt x="525142" y="10576"/>
                  </a:lnTo>
                  <a:lnTo>
                    <a:pt x="548706" y="56538"/>
                  </a:lnTo>
                  <a:lnTo>
                    <a:pt x="549694" y="73342"/>
                  </a:lnTo>
                  <a:lnTo>
                    <a:pt x="549694" y="200075"/>
                  </a:lnTo>
                  <a:lnTo>
                    <a:pt x="488657" y="200075"/>
                  </a:lnTo>
                  <a:lnTo>
                    <a:pt x="488657" y="103504"/>
                  </a:lnTo>
                  <a:lnTo>
                    <a:pt x="488657" y="95643"/>
                  </a:lnTo>
                  <a:lnTo>
                    <a:pt x="479056" y="55219"/>
                  </a:lnTo>
                  <a:lnTo>
                    <a:pt x="475132" y="53314"/>
                  </a:lnTo>
                  <a:lnTo>
                    <a:pt x="471208" y="51409"/>
                  </a:lnTo>
                  <a:lnTo>
                    <a:pt x="465937" y="50444"/>
                  </a:lnTo>
                  <a:lnTo>
                    <a:pt x="459358" y="50444"/>
                  </a:lnTo>
                  <a:lnTo>
                    <a:pt x="454380" y="50444"/>
                  </a:lnTo>
                  <a:lnTo>
                    <a:pt x="449351" y="51371"/>
                  </a:lnTo>
                  <a:lnTo>
                    <a:pt x="444271" y="53225"/>
                  </a:lnTo>
                  <a:lnTo>
                    <a:pt x="439178" y="55079"/>
                  </a:lnTo>
                  <a:lnTo>
                    <a:pt x="433755" y="58026"/>
                  </a:lnTo>
                  <a:lnTo>
                    <a:pt x="427977" y="62064"/>
                  </a:lnTo>
                  <a:lnTo>
                    <a:pt x="427977" y="200075"/>
                  </a:lnTo>
                  <a:lnTo>
                    <a:pt x="367283" y="200075"/>
                  </a:lnTo>
                  <a:lnTo>
                    <a:pt x="367283" y="5372"/>
                  </a:lnTo>
                  <a:lnTo>
                    <a:pt x="427977" y="5372"/>
                  </a:lnTo>
                  <a:lnTo>
                    <a:pt x="427977" y="26873"/>
                  </a:lnTo>
                  <a:lnTo>
                    <a:pt x="435380" y="20888"/>
                  </a:lnTo>
                  <a:lnTo>
                    <a:pt x="471905" y="1773"/>
                  </a:lnTo>
                  <a:lnTo>
                    <a:pt x="479921" y="443"/>
                  </a:lnTo>
                  <a:lnTo>
                    <a:pt x="488314" y="0"/>
                  </a:lnTo>
                  <a:close/>
                </a:path>
              </a:pathLst>
            </a:custGeom>
            <a:ln w="12192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49611" y="106152"/>
              <a:ext cx="71145" cy="6681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091204" y="53295"/>
              <a:ext cx="1189990" cy="269875"/>
            </a:xfrm>
            <a:custGeom>
              <a:avLst/>
              <a:gdLst/>
              <a:ahLst/>
              <a:cxnLst/>
              <a:rect l="l" t="t" r="r" b="b"/>
              <a:pathLst>
                <a:path w="1189989" h="269875">
                  <a:moveTo>
                    <a:pt x="0" y="11620"/>
                  </a:moveTo>
                  <a:lnTo>
                    <a:pt x="91198" y="11620"/>
                  </a:lnTo>
                  <a:lnTo>
                    <a:pt x="104557" y="11756"/>
                  </a:lnTo>
                  <a:lnTo>
                    <a:pt x="148483" y="17148"/>
                  </a:lnTo>
                  <a:lnTo>
                    <a:pt x="182486" y="42824"/>
                  </a:lnTo>
                  <a:lnTo>
                    <a:pt x="189344" y="71615"/>
                  </a:lnTo>
                  <a:lnTo>
                    <a:pt x="188753" y="80804"/>
                  </a:lnTo>
                  <a:lnTo>
                    <a:pt x="168646" y="118036"/>
                  </a:lnTo>
                  <a:lnTo>
                    <a:pt x="153797" y="126923"/>
                  </a:lnTo>
                  <a:lnTo>
                    <a:pt x="153797" y="128308"/>
                  </a:lnTo>
                  <a:lnTo>
                    <a:pt x="192112" y="148856"/>
                  </a:lnTo>
                  <a:lnTo>
                    <a:pt x="206502" y="190728"/>
                  </a:lnTo>
                  <a:lnTo>
                    <a:pt x="206047" y="200057"/>
                  </a:lnTo>
                  <a:lnTo>
                    <a:pt x="190684" y="237845"/>
                  </a:lnTo>
                  <a:lnTo>
                    <a:pt x="156174" y="262095"/>
                  </a:lnTo>
                  <a:lnTo>
                    <a:pt x="116188" y="269483"/>
                  </a:lnTo>
                  <a:lnTo>
                    <a:pt x="103339" y="269786"/>
                  </a:lnTo>
                  <a:lnTo>
                    <a:pt x="0" y="269786"/>
                  </a:lnTo>
                  <a:lnTo>
                    <a:pt x="0" y="11620"/>
                  </a:lnTo>
                  <a:close/>
                </a:path>
                <a:path w="1189989" h="269875">
                  <a:moveTo>
                    <a:pt x="1128864" y="0"/>
                  </a:moveTo>
                  <a:lnTo>
                    <a:pt x="1189545" y="0"/>
                  </a:lnTo>
                  <a:lnTo>
                    <a:pt x="1189545" y="269786"/>
                  </a:lnTo>
                  <a:lnTo>
                    <a:pt x="1128864" y="269786"/>
                  </a:lnTo>
                  <a:lnTo>
                    <a:pt x="1128864" y="0"/>
                  </a:lnTo>
                  <a:close/>
                </a:path>
                <a:path w="1189989" h="269875">
                  <a:moveTo>
                    <a:pt x="1020457" y="0"/>
                  </a:moveTo>
                  <a:lnTo>
                    <a:pt x="1084605" y="0"/>
                  </a:lnTo>
                  <a:lnTo>
                    <a:pt x="1084605" y="47332"/>
                  </a:lnTo>
                  <a:lnTo>
                    <a:pt x="1020457" y="47332"/>
                  </a:lnTo>
                  <a:lnTo>
                    <a:pt x="1020457" y="0"/>
                  </a:lnTo>
                  <a:close/>
                </a:path>
                <a:path w="1189989" h="269875">
                  <a:moveTo>
                    <a:pt x="499249" y="0"/>
                  </a:moveTo>
                  <a:lnTo>
                    <a:pt x="563397" y="0"/>
                  </a:lnTo>
                  <a:lnTo>
                    <a:pt x="563397" y="47332"/>
                  </a:lnTo>
                  <a:lnTo>
                    <a:pt x="499249" y="47332"/>
                  </a:lnTo>
                  <a:lnTo>
                    <a:pt x="499249" y="0"/>
                  </a:lnTo>
                  <a:close/>
                </a:path>
                <a:path w="1189989" h="269875">
                  <a:moveTo>
                    <a:pt x="238645" y="0"/>
                  </a:moveTo>
                  <a:lnTo>
                    <a:pt x="302793" y="0"/>
                  </a:lnTo>
                  <a:lnTo>
                    <a:pt x="302793" y="47332"/>
                  </a:lnTo>
                  <a:lnTo>
                    <a:pt x="238645" y="47332"/>
                  </a:lnTo>
                  <a:lnTo>
                    <a:pt x="238645" y="0"/>
                  </a:lnTo>
                  <a:close/>
                </a:path>
              </a:pathLst>
            </a:custGeom>
            <a:ln w="12192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41467" y="53301"/>
              <a:ext cx="739140" cy="275590"/>
            </a:xfrm>
            <a:custGeom>
              <a:avLst/>
              <a:gdLst/>
              <a:ahLst/>
              <a:cxnLst/>
              <a:rect l="l" t="t" r="r" b="b"/>
              <a:pathLst>
                <a:path w="739139" h="275590">
                  <a:moveTo>
                    <a:pt x="314769" y="75069"/>
                  </a:moveTo>
                  <a:lnTo>
                    <a:pt x="254088" y="75069"/>
                  </a:lnTo>
                  <a:lnTo>
                    <a:pt x="254088" y="269786"/>
                  </a:lnTo>
                  <a:lnTo>
                    <a:pt x="314769" y="269786"/>
                  </a:lnTo>
                  <a:lnTo>
                    <a:pt x="314769" y="75069"/>
                  </a:lnTo>
                  <a:close/>
                </a:path>
                <a:path w="739139" h="275590">
                  <a:moveTo>
                    <a:pt x="352793" y="208229"/>
                  </a:moveTo>
                  <a:lnTo>
                    <a:pt x="347776" y="208229"/>
                  </a:lnTo>
                  <a:lnTo>
                    <a:pt x="347776" y="259549"/>
                  </a:lnTo>
                  <a:lnTo>
                    <a:pt x="389140" y="272527"/>
                  </a:lnTo>
                  <a:lnTo>
                    <a:pt x="420077" y="275158"/>
                  </a:lnTo>
                  <a:lnTo>
                    <a:pt x="430663" y="274865"/>
                  </a:lnTo>
                  <a:lnTo>
                    <a:pt x="431203" y="274865"/>
                  </a:lnTo>
                  <a:lnTo>
                    <a:pt x="441006" y="273988"/>
                  </a:lnTo>
                  <a:lnTo>
                    <a:pt x="441443" y="273988"/>
                  </a:lnTo>
                  <a:lnTo>
                    <a:pt x="451685" y="272329"/>
                  </a:lnTo>
                  <a:lnTo>
                    <a:pt x="489940" y="255917"/>
                  </a:lnTo>
                  <a:lnTo>
                    <a:pt x="508810" y="233552"/>
                  </a:lnTo>
                  <a:lnTo>
                    <a:pt x="412102" y="233552"/>
                  </a:lnTo>
                  <a:lnTo>
                    <a:pt x="404380" y="232600"/>
                  </a:lnTo>
                  <a:lnTo>
                    <a:pt x="390169" y="228777"/>
                  </a:lnTo>
                  <a:lnTo>
                    <a:pt x="383781" y="226491"/>
                  </a:lnTo>
                  <a:lnTo>
                    <a:pt x="378117" y="223837"/>
                  </a:lnTo>
                  <a:lnTo>
                    <a:pt x="371525" y="220954"/>
                  </a:lnTo>
                  <a:lnTo>
                    <a:pt x="366382" y="218173"/>
                  </a:lnTo>
                  <a:lnTo>
                    <a:pt x="358978" y="212851"/>
                  </a:lnTo>
                  <a:lnTo>
                    <a:pt x="355688" y="210426"/>
                  </a:lnTo>
                  <a:lnTo>
                    <a:pt x="352793" y="208229"/>
                  </a:lnTo>
                  <a:close/>
                </a:path>
                <a:path w="739139" h="275590">
                  <a:moveTo>
                    <a:pt x="439496" y="69697"/>
                  </a:moveTo>
                  <a:lnTo>
                    <a:pt x="400913" y="74904"/>
                  </a:lnTo>
                  <a:lnTo>
                    <a:pt x="366766" y="93613"/>
                  </a:lnTo>
                  <a:lnTo>
                    <a:pt x="348640" y="125361"/>
                  </a:lnTo>
                  <a:lnTo>
                    <a:pt x="348748" y="135648"/>
                  </a:lnTo>
                  <a:lnTo>
                    <a:pt x="349252" y="143217"/>
                  </a:lnTo>
                  <a:lnTo>
                    <a:pt x="349359" y="144836"/>
                  </a:lnTo>
                  <a:lnTo>
                    <a:pt x="351467" y="154317"/>
                  </a:lnTo>
                  <a:lnTo>
                    <a:pt x="351520" y="154552"/>
                  </a:lnTo>
                  <a:lnTo>
                    <a:pt x="383851" y="187776"/>
                  </a:lnTo>
                  <a:lnTo>
                    <a:pt x="420357" y="197688"/>
                  </a:lnTo>
                  <a:lnTo>
                    <a:pt x="426199" y="198932"/>
                  </a:lnTo>
                  <a:lnTo>
                    <a:pt x="439496" y="202171"/>
                  </a:lnTo>
                  <a:lnTo>
                    <a:pt x="445325" y="204368"/>
                  </a:lnTo>
                  <a:lnTo>
                    <a:pt x="451332" y="208991"/>
                  </a:lnTo>
                  <a:lnTo>
                    <a:pt x="452843" y="212394"/>
                  </a:lnTo>
                  <a:lnTo>
                    <a:pt x="452843" y="222681"/>
                  </a:lnTo>
                  <a:lnTo>
                    <a:pt x="449580" y="226898"/>
                  </a:lnTo>
                  <a:lnTo>
                    <a:pt x="436511" y="232219"/>
                  </a:lnTo>
                  <a:lnTo>
                    <a:pt x="428967" y="233552"/>
                  </a:lnTo>
                  <a:lnTo>
                    <a:pt x="508810" y="233552"/>
                  </a:lnTo>
                  <a:lnTo>
                    <a:pt x="514360" y="212394"/>
                  </a:lnTo>
                  <a:lnTo>
                    <a:pt x="514477" y="210426"/>
                  </a:lnTo>
                  <a:lnTo>
                    <a:pt x="497679" y="168017"/>
                  </a:lnTo>
                  <a:lnTo>
                    <a:pt x="459168" y="150583"/>
                  </a:lnTo>
                  <a:lnTo>
                    <a:pt x="445643" y="148158"/>
                  </a:lnTo>
                  <a:lnTo>
                    <a:pt x="439661" y="146913"/>
                  </a:lnTo>
                  <a:lnTo>
                    <a:pt x="424408" y="143217"/>
                  </a:lnTo>
                  <a:lnTo>
                    <a:pt x="417880" y="140728"/>
                  </a:lnTo>
                  <a:lnTo>
                    <a:pt x="411861" y="135648"/>
                  </a:lnTo>
                  <a:lnTo>
                    <a:pt x="410362" y="132181"/>
                  </a:lnTo>
                  <a:lnTo>
                    <a:pt x="410362" y="122808"/>
                  </a:lnTo>
                  <a:lnTo>
                    <a:pt x="413397" y="118821"/>
                  </a:lnTo>
                  <a:lnTo>
                    <a:pt x="425538" y="112814"/>
                  </a:lnTo>
                  <a:lnTo>
                    <a:pt x="432955" y="111315"/>
                  </a:lnTo>
                  <a:lnTo>
                    <a:pt x="506069" y="111315"/>
                  </a:lnTo>
                  <a:lnTo>
                    <a:pt x="506069" y="83566"/>
                  </a:lnTo>
                  <a:lnTo>
                    <a:pt x="468326" y="71990"/>
                  </a:lnTo>
                  <a:lnTo>
                    <a:pt x="450414" y="70023"/>
                  </a:lnTo>
                  <a:lnTo>
                    <a:pt x="452321" y="70023"/>
                  </a:lnTo>
                  <a:lnTo>
                    <a:pt x="439496" y="69697"/>
                  </a:lnTo>
                  <a:close/>
                </a:path>
                <a:path w="739139" h="275590">
                  <a:moveTo>
                    <a:pt x="506069" y="111315"/>
                  </a:moveTo>
                  <a:lnTo>
                    <a:pt x="448335" y="111315"/>
                  </a:lnTo>
                  <a:lnTo>
                    <a:pt x="454774" y="112064"/>
                  </a:lnTo>
                  <a:lnTo>
                    <a:pt x="467372" y="115074"/>
                  </a:lnTo>
                  <a:lnTo>
                    <a:pt x="501218" y="132816"/>
                  </a:lnTo>
                  <a:lnTo>
                    <a:pt x="506069" y="132816"/>
                  </a:lnTo>
                  <a:lnTo>
                    <a:pt x="506069" y="111315"/>
                  </a:lnTo>
                  <a:close/>
                </a:path>
                <a:path w="739139" h="275590">
                  <a:moveTo>
                    <a:pt x="103860" y="11620"/>
                  </a:moveTo>
                  <a:lnTo>
                    <a:pt x="0" y="11620"/>
                  </a:lnTo>
                  <a:lnTo>
                    <a:pt x="0" y="269786"/>
                  </a:lnTo>
                  <a:lnTo>
                    <a:pt x="64503" y="269786"/>
                  </a:lnTo>
                  <a:lnTo>
                    <a:pt x="64503" y="175120"/>
                  </a:lnTo>
                  <a:lnTo>
                    <a:pt x="163833" y="175120"/>
                  </a:lnTo>
                  <a:lnTo>
                    <a:pt x="151892" y="160032"/>
                  </a:lnTo>
                  <a:lnTo>
                    <a:pt x="162510" y="154101"/>
                  </a:lnTo>
                  <a:lnTo>
                    <a:pt x="172000" y="147224"/>
                  </a:lnTo>
                  <a:lnTo>
                    <a:pt x="180365" y="139405"/>
                  </a:lnTo>
                  <a:lnTo>
                    <a:pt x="187604" y="130644"/>
                  </a:lnTo>
                  <a:lnTo>
                    <a:pt x="188777" y="128650"/>
                  </a:lnTo>
                  <a:lnTo>
                    <a:pt x="64503" y="128650"/>
                  </a:lnTo>
                  <a:lnTo>
                    <a:pt x="64503" y="59118"/>
                  </a:lnTo>
                  <a:lnTo>
                    <a:pt x="197596" y="59118"/>
                  </a:lnTo>
                  <a:lnTo>
                    <a:pt x="196378" y="55205"/>
                  </a:lnTo>
                  <a:lnTo>
                    <a:pt x="170789" y="25488"/>
                  </a:lnTo>
                  <a:lnTo>
                    <a:pt x="132992" y="13126"/>
                  </a:lnTo>
                  <a:lnTo>
                    <a:pt x="114266" y="11787"/>
                  </a:lnTo>
                  <a:lnTo>
                    <a:pt x="103860" y="11620"/>
                  </a:lnTo>
                  <a:close/>
                </a:path>
                <a:path w="739139" h="275590">
                  <a:moveTo>
                    <a:pt x="163833" y="175120"/>
                  </a:moveTo>
                  <a:lnTo>
                    <a:pt x="87744" y="175120"/>
                  </a:lnTo>
                  <a:lnTo>
                    <a:pt x="159689" y="269786"/>
                  </a:lnTo>
                  <a:lnTo>
                    <a:pt x="238760" y="269786"/>
                  </a:lnTo>
                  <a:lnTo>
                    <a:pt x="163833" y="175120"/>
                  </a:lnTo>
                  <a:close/>
                </a:path>
                <a:path w="739139" h="275590">
                  <a:moveTo>
                    <a:pt x="197596" y="59118"/>
                  </a:moveTo>
                  <a:lnTo>
                    <a:pt x="93573" y="59118"/>
                  </a:lnTo>
                  <a:lnTo>
                    <a:pt x="99758" y="59359"/>
                  </a:lnTo>
                  <a:lnTo>
                    <a:pt x="109702" y="60274"/>
                  </a:lnTo>
                  <a:lnTo>
                    <a:pt x="134378" y="84200"/>
                  </a:lnTo>
                  <a:lnTo>
                    <a:pt x="134378" y="97967"/>
                  </a:lnTo>
                  <a:lnTo>
                    <a:pt x="133362" y="103860"/>
                  </a:lnTo>
                  <a:lnTo>
                    <a:pt x="129324" y="112877"/>
                  </a:lnTo>
                  <a:lnTo>
                    <a:pt x="126225" y="116751"/>
                  </a:lnTo>
                  <a:lnTo>
                    <a:pt x="122072" y="119976"/>
                  </a:lnTo>
                  <a:lnTo>
                    <a:pt x="117678" y="123571"/>
                  </a:lnTo>
                  <a:lnTo>
                    <a:pt x="112331" y="125907"/>
                  </a:lnTo>
                  <a:lnTo>
                    <a:pt x="99733" y="128104"/>
                  </a:lnTo>
                  <a:lnTo>
                    <a:pt x="92075" y="128650"/>
                  </a:lnTo>
                  <a:lnTo>
                    <a:pt x="188777" y="128650"/>
                  </a:lnTo>
                  <a:lnTo>
                    <a:pt x="200865" y="84200"/>
                  </a:lnTo>
                  <a:lnTo>
                    <a:pt x="200964" y="82524"/>
                  </a:lnTo>
                  <a:lnTo>
                    <a:pt x="200455" y="72497"/>
                  </a:lnTo>
                  <a:lnTo>
                    <a:pt x="198926" y="63390"/>
                  </a:lnTo>
                  <a:lnTo>
                    <a:pt x="197671" y="59359"/>
                  </a:lnTo>
                  <a:lnTo>
                    <a:pt x="197596" y="59118"/>
                  </a:lnTo>
                  <a:close/>
                </a:path>
                <a:path w="739139" h="275590">
                  <a:moveTo>
                    <a:pt x="604342" y="0"/>
                  </a:moveTo>
                  <a:lnTo>
                    <a:pt x="543648" y="0"/>
                  </a:lnTo>
                  <a:lnTo>
                    <a:pt x="543648" y="269786"/>
                  </a:lnTo>
                  <a:lnTo>
                    <a:pt x="604342" y="269786"/>
                  </a:lnTo>
                  <a:lnTo>
                    <a:pt x="604342" y="197662"/>
                  </a:lnTo>
                  <a:lnTo>
                    <a:pt x="613702" y="185000"/>
                  </a:lnTo>
                  <a:lnTo>
                    <a:pt x="682544" y="185000"/>
                  </a:lnTo>
                  <a:lnTo>
                    <a:pt x="665365" y="158991"/>
                  </a:lnTo>
                  <a:lnTo>
                    <a:pt x="671697" y="151193"/>
                  </a:lnTo>
                  <a:lnTo>
                    <a:pt x="604342" y="151193"/>
                  </a:lnTo>
                  <a:lnTo>
                    <a:pt x="604342" y="0"/>
                  </a:lnTo>
                  <a:close/>
                </a:path>
                <a:path w="739139" h="275590">
                  <a:moveTo>
                    <a:pt x="682544" y="185000"/>
                  </a:moveTo>
                  <a:lnTo>
                    <a:pt x="613702" y="185000"/>
                  </a:lnTo>
                  <a:lnTo>
                    <a:pt x="666407" y="269786"/>
                  </a:lnTo>
                  <a:lnTo>
                    <a:pt x="738543" y="269786"/>
                  </a:lnTo>
                  <a:lnTo>
                    <a:pt x="682544" y="185000"/>
                  </a:lnTo>
                  <a:close/>
                </a:path>
                <a:path w="739139" h="275590">
                  <a:moveTo>
                    <a:pt x="733513" y="75069"/>
                  </a:moveTo>
                  <a:lnTo>
                    <a:pt x="661898" y="75069"/>
                  </a:lnTo>
                  <a:lnTo>
                    <a:pt x="604342" y="151193"/>
                  </a:lnTo>
                  <a:lnTo>
                    <a:pt x="671697" y="151193"/>
                  </a:lnTo>
                  <a:lnTo>
                    <a:pt x="733513" y="75069"/>
                  </a:lnTo>
                  <a:close/>
                </a:path>
                <a:path w="739139" h="275590">
                  <a:moveTo>
                    <a:pt x="316509" y="0"/>
                  </a:moveTo>
                  <a:lnTo>
                    <a:pt x="252361" y="0"/>
                  </a:lnTo>
                  <a:lnTo>
                    <a:pt x="252361" y="47332"/>
                  </a:lnTo>
                  <a:lnTo>
                    <a:pt x="316509" y="47332"/>
                  </a:lnTo>
                  <a:lnTo>
                    <a:pt x="316509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95556" y="128371"/>
              <a:ext cx="60960" cy="194945"/>
            </a:xfrm>
            <a:custGeom>
              <a:avLst/>
              <a:gdLst/>
              <a:ahLst/>
              <a:cxnLst/>
              <a:rect l="l" t="t" r="r" b="b"/>
              <a:pathLst>
                <a:path w="60960" h="194945">
                  <a:moveTo>
                    <a:pt x="0" y="0"/>
                  </a:moveTo>
                  <a:lnTo>
                    <a:pt x="60680" y="0"/>
                  </a:lnTo>
                  <a:lnTo>
                    <a:pt x="60680" y="194716"/>
                  </a:lnTo>
                  <a:lnTo>
                    <a:pt x="0" y="19471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83148" y="116903"/>
              <a:ext cx="178981" cy="2176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99874" y="106324"/>
              <a:ext cx="82067" cy="8172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441467" y="53301"/>
              <a:ext cx="739140" cy="269875"/>
            </a:xfrm>
            <a:custGeom>
              <a:avLst/>
              <a:gdLst/>
              <a:ahLst/>
              <a:cxnLst/>
              <a:rect l="l" t="t" r="r" b="b"/>
              <a:pathLst>
                <a:path w="739139" h="269875">
                  <a:moveTo>
                    <a:pt x="0" y="11620"/>
                  </a:moveTo>
                  <a:lnTo>
                    <a:pt x="103860" y="11620"/>
                  </a:lnTo>
                  <a:lnTo>
                    <a:pt x="114266" y="11787"/>
                  </a:lnTo>
                  <a:lnTo>
                    <a:pt x="156656" y="18441"/>
                  </a:lnTo>
                  <a:lnTo>
                    <a:pt x="188377" y="41431"/>
                  </a:lnTo>
                  <a:lnTo>
                    <a:pt x="200964" y="82524"/>
                  </a:lnTo>
                  <a:lnTo>
                    <a:pt x="200129" y="96654"/>
                  </a:lnTo>
                  <a:lnTo>
                    <a:pt x="180365" y="139405"/>
                  </a:lnTo>
                  <a:lnTo>
                    <a:pt x="151892" y="160032"/>
                  </a:lnTo>
                  <a:lnTo>
                    <a:pt x="238760" y="269786"/>
                  </a:lnTo>
                  <a:lnTo>
                    <a:pt x="159689" y="269786"/>
                  </a:lnTo>
                  <a:lnTo>
                    <a:pt x="87744" y="175120"/>
                  </a:lnTo>
                  <a:lnTo>
                    <a:pt x="64503" y="175120"/>
                  </a:lnTo>
                  <a:lnTo>
                    <a:pt x="64503" y="269786"/>
                  </a:lnTo>
                  <a:lnTo>
                    <a:pt x="0" y="269786"/>
                  </a:lnTo>
                  <a:lnTo>
                    <a:pt x="0" y="11620"/>
                  </a:lnTo>
                  <a:close/>
                </a:path>
                <a:path w="739139" h="269875">
                  <a:moveTo>
                    <a:pt x="543648" y="0"/>
                  </a:moveTo>
                  <a:lnTo>
                    <a:pt x="604342" y="0"/>
                  </a:lnTo>
                  <a:lnTo>
                    <a:pt x="604342" y="151193"/>
                  </a:lnTo>
                  <a:lnTo>
                    <a:pt x="661898" y="75069"/>
                  </a:lnTo>
                  <a:lnTo>
                    <a:pt x="733513" y="75069"/>
                  </a:lnTo>
                  <a:lnTo>
                    <a:pt x="665365" y="158991"/>
                  </a:lnTo>
                  <a:lnTo>
                    <a:pt x="738543" y="269786"/>
                  </a:lnTo>
                  <a:lnTo>
                    <a:pt x="666407" y="269786"/>
                  </a:lnTo>
                  <a:lnTo>
                    <a:pt x="613702" y="185000"/>
                  </a:lnTo>
                  <a:lnTo>
                    <a:pt x="604342" y="197662"/>
                  </a:lnTo>
                  <a:lnTo>
                    <a:pt x="604342" y="269786"/>
                  </a:lnTo>
                  <a:lnTo>
                    <a:pt x="543648" y="269786"/>
                  </a:lnTo>
                  <a:lnTo>
                    <a:pt x="543648" y="0"/>
                  </a:lnTo>
                  <a:close/>
                </a:path>
                <a:path w="739139" h="269875">
                  <a:moveTo>
                    <a:pt x="252361" y="0"/>
                  </a:moveTo>
                  <a:lnTo>
                    <a:pt x="316509" y="0"/>
                  </a:lnTo>
                  <a:lnTo>
                    <a:pt x="316509" y="47332"/>
                  </a:lnTo>
                  <a:lnTo>
                    <a:pt x="252361" y="47332"/>
                  </a:lnTo>
                  <a:lnTo>
                    <a:pt x="252361" y="0"/>
                  </a:lnTo>
                  <a:close/>
                </a:path>
              </a:pathLst>
            </a:custGeom>
            <a:ln w="12192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82413" y="53304"/>
              <a:ext cx="1170305" cy="275590"/>
            </a:xfrm>
            <a:custGeom>
              <a:avLst/>
              <a:gdLst/>
              <a:ahLst/>
              <a:cxnLst/>
              <a:rect l="l" t="t" r="r" b="b"/>
              <a:pathLst>
                <a:path w="1170304" h="275590">
                  <a:moveTo>
                    <a:pt x="658648" y="112344"/>
                  </a:moveTo>
                  <a:lnTo>
                    <a:pt x="555358" y="112344"/>
                  </a:lnTo>
                  <a:lnTo>
                    <a:pt x="566487" y="112729"/>
                  </a:lnTo>
                  <a:lnTo>
                    <a:pt x="576137" y="113885"/>
                  </a:lnTo>
                  <a:lnTo>
                    <a:pt x="584302" y="115810"/>
                  </a:lnTo>
                  <a:lnTo>
                    <a:pt x="590981" y="118503"/>
                  </a:lnTo>
                  <a:lnTo>
                    <a:pt x="598906" y="122605"/>
                  </a:lnTo>
                  <a:lnTo>
                    <a:pt x="602856" y="130035"/>
                  </a:lnTo>
                  <a:lnTo>
                    <a:pt x="602856" y="141820"/>
                  </a:lnTo>
                  <a:lnTo>
                    <a:pt x="589897" y="142775"/>
                  </a:lnTo>
                  <a:lnTo>
                    <a:pt x="577370" y="143905"/>
                  </a:lnTo>
                  <a:lnTo>
                    <a:pt x="532339" y="151014"/>
                  </a:lnTo>
                  <a:lnTo>
                    <a:pt x="494103" y="172600"/>
                  </a:lnTo>
                  <a:lnTo>
                    <a:pt x="480618" y="213956"/>
                  </a:lnTo>
                  <a:lnTo>
                    <a:pt x="481687" y="226567"/>
                  </a:lnTo>
                  <a:lnTo>
                    <a:pt x="506789" y="265229"/>
                  </a:lnTo>
                  <a:lnTo>
                    <a:pt x="540613" y="274980"/>
                  </a:lnTo>
                  <a:lnTo>
                    <a:pt x="549859" y="274980"/>
                  </a:lnTo>
                  <a:lnTo>
                    <a:pt x="588035" y="261289"/>
                  </a:lnTo>
                  <a:lnTo>
                    <a:pt x="602513" y="249148"/>
                  </a:lnTo>
                  <a:lnTo>
                    <a:pt x="662851" y="249148"/>
                  </a:lnTo>
                  <a:lnTo>
                    <a:pt x="662851" y="232854"/>
                  </a:lnTo>
                  <a:lnTo>
                    <a:pt x="561530" y="232854"/>
                  </a:lnTo>
                  <a:lnTo>
                    <a:pt x="554278" y="231152"/>
                  </a:lnTo>
                  <a:lnTo>
                    <a:pt x="544461" y="224332"/>
                  </a:lnTo>
                  <a:lnTo>
                    <a:pt x="541997" y="218059"/>
                  </a:lnTo>
                  <a:lnTo>
                    <a:pt x="541997" y="202679"/>
                  </a:lnTo>
                  <a:lnTo>
                    <a:pt x="543471" y="197688"/>
                  </a:lnTo>
                  <a:lnTo>
                    <a:pt x="549363" y="190169"/>
                  </a:lnTo>
                  <a:lnTo>
                    <a:pt x="553504" y="187363"/>
                  </a:lnTo>
                  <a:lnTo>
                    <a:pt x="558825" y="185521"/>
                  </a:lnTo>
                  <a:lnTo>
                    <a:pt x="564946" y="183324"/>
                  </a:lnTo>
                  <a:lnTo>
                    <a:pt x="571182" y="181851"/>
                  </a:lnTo>
                  <a:lnTo>
                    <a:pt x="583907" y="180340"/>
                  </a:lnTo>
                  <a:lnTo>
                    <a:pt x="602513" y="178409"/>
                  </a:lnTo>
                  <a:lnTo>
                    <a:pt x="662851" y="178409"/>
                  </a:lnTo>
                  <a:lnTo>
                    <a:pt x="662851" y="137312"/>
                  </a:lnTo>
                  <a:lnTo>
                    <a:pt x="661600" y="123322"/>
                  </a:lnTo>
                  <a:lnTo>
                    <a:pt x="661536" y="122605"/>
                  </a:lnTo>
                  <a:lnTo>
                    <a:pt x="661415" y="121248"/>
                  </a:lnTo>
                  <a:lnTo>
                    <a:pt x="658768" y="112729"/>
                  </a:lnTo>
                  <a:lnTo>
                    <a:pt x="658648" y="112344"/>
                  </a:lnTo>
                  <a:close/>
                </a:path>
                <a:path w="1170304" h="275590">
                  <a:moveTo>
                    <a:pt x="662851" y="249148"/>
                  </a:moveTo>
                  <a:lnTo>
                    <a:pt x="602513" y="249148"/>
                  </a:lnTo>
                  <a:lnTo>
                    <a:pt x="602513" y="269786"/>
                  </a:lnTo>
                  <a:lnTo>
                    <a:pt x="662851" y="269786"/>
                  </a:lnTo>
                  <a:lnTo>
                    <a:pt x="662851" y="249148"/>
                  </a:lnTo>
                  <a:close/>
                </a:path>
                <a:path w="1170304" h="275590">
                  <a:moveTo>
                    <a:pt x="662851" y="178409"/>
                  </a:moveTo>
                  <a:lnTo>
                    <a:pt x="602513" y="178409"/>
                  </a:lnTo>
                  <a:lnTo>
                    <a:pt x="602513" y="218986"/>
                  </a:lnTo>
                  <a:lnTo>
                    <a:pt x="598004" y="223380"/>
                  </a:lnTo>
                  <a:lnTo>
                    <a:pt x="592975" y="226783"/>
                  </a:lnTo>
                  <a:lnTo>
                    <a:pt x="581875" y="231635"/>
                  </a:lnTo>
                  <a:lnTo>
                    <a:pt x="576453" y="232854"/>
                  </a:lnTo>
                  <a:lnTo>
                    <a:pt x="662851" y="232854"/>
                  </a:lnTo>
                  <a:lnTo>
                    <a:pt x="662851" y="178409"/>
                  </a:lnTo>
                  <a:close/>
                </a:path>
                <a:path w="1170304" h="275590">
                  <a:moveTo>
                    <a:pt x="566623" y="69519"/>
                  </a:moveTo>
                  <a:lnTo>
                    <a:pt x="526046" y="73075"/>
                  </a:lnTo>
                  <a:lnTo>
                    <a:pt x="496925" y="79235"/>
                  </a:lnTo>
                  <a:lnTo>
                    <a:pt x="496925" y="126225"/>
                  </a:lnTo>
                  <a:lnTo>
                    <a:pt x="502119" y="126225"/>
                  </a:lnTo>
                  <a:lnTo>
                    <a:pt x="509013" y="123322"/>
                  </a:lnTo>
                  <a:lnTo>
                    <a:pt x="515994" y="120692"/>
                  </a:lnTo>
                  <a:lnTo>
                    <a:pt x="555358" y="112344"/>
                  </a:lnTo>
                  <a:lnTo>
                    <a:pt x="658648" y="112344"/>
                  </a:lnTo>
                  <a:lnTo>
                    <a:pt x="657107" y="107384"/>
                  </a:lnTo>
                  <a:lnTo>
                    <a:pt x="626682" y="78933"/>
                  </a:lnTo>
                  <a:lnTo>
                    <a:pt x="590054" y="70565"/>
                  </a:lnTo>
                  <a:lnTo>
                    <a:pt x="566623" y="69519"/>
                  </a:lnTo>
                  <a:close/>
                </a:path>
                <a:path w="1170304" h="275590">
                  <a:moveTo>
                    <a:pt x="157949" y="11607"/>
                  </a:moveTo>
                  <a:lnTo>
                    <a:pt x="87210" y="11607"/>
                  </a:lnTo>
                  <a:lnTo>
                    <a:pt x="0" y="269786"/>
                  </a:lnTo>
                  <a:lnTo>
                    <a:pt x="65011" y="269786"/>
                  </a:lnTo>
                  <a:lnTo>
                    <a:pt x="81140" y="217068"/>
                  </a:lnTo>
                  <a:lnTo>
                    <a:pt x="227353" y="217068"/>
                  </a:lnTo>
                  <a:lnTo>
                    <a:pt x="211540" y="170256"/>
                  </a:lnTo>
                  <a:lnTo>
                    <a:pt x="95364" y="170256"/>
                  </a:lnTo>
                  <a:lnTo>
                    <a:pt x="121716" y="85128"/>
                  </a:lnTo>
                  <a:lnTo>
                    <a:pt x="182784" y="85128"/>
                  </a:lnTo>
                  <a:lnTo>
                    <a:pt x="157949" y="11607"/>
                  </a:lnTo>
                  <a:close/>
                </a:path>
                <a:path w="1170304" h="275590">
                  <a:moveTo>
                    <a:pt x="227353" y="217068"/>
                  </a:moveTo>
                  <a:lnTo>
                    <a:pt x="162280" y="217068"/>
                  </a:lnTo>
                  <a:lnTo>
                    <a:pt x="178409" y="269786"/>
                  </a:lnTo>
                  <a:lnTo>
                    <a:pt x="245160" y="269786"/>
                  </a:lnTo>
                  <a:lnTo>
                    <a:pt x="227353" y="217068"/>
                  </a:lnTo>
                  <a:close/>
                </a:path>
                <a:path w="1170304" h="275590">
                  <a:moveTo>
                    <a:pt x="182784" y="85128"/>
                  </a:moveTo>
                  <a:lnTo>
                    <a:pt x="121716" y="85128"/>
                  </a:lnTo>
                  <a:lnTo>
                    <a:pt x="148069" y="170256"/>
                  </a:lnTo>
                  <a:lnTo>
                    <a:pt x="211540" y="170256"/>
                  </a:lnTo>
                  <a:lnTo>
                    <a:pt x="182784" y="85128"/>
                  </a:lnTo>
                  <a:close/>
                </a:path>
                <a:path w="1170304" h="275590">
                  <a:moveTo>
                    <a:pt x="1168514" y="75069"/>
                  </a:moveTo>
                  <a:lnTo>
                    <a:pt x="1107833" y="75069"/>
                  </a:lnTo>
                  <a:lnTo>
                    <a:pt x="1107833" y="269786"/>
                  </a:lnTo>
                  <a:lnTo>
                    <a:pt x="1168514" y="269786"/>
                  </a:lnTo>
                  <a:lnTo>
                    <a:pt x="1168514" y="75069"/>
                  </a:lnTo>
                  <a:close/>
                </a:path>
                <a:path w="1170304" h="275590">
                  <a:moveTo>
                    <a:pt x="1073835" y="75069"/>
                  </a:moveTo>
                  <a:lnTo>
                    <a:pt x="909637" y="75069"/>
                  </a:lnTo>
                  <a:lnTo>
                    <a:pt x="909637" y="120675"/>
                  </a:lnTo>
                  <a:lnTo>
                    <a:pt x="998410" y="120675"/>
                  </a:lnTo>
                  <a:lnTo>
                    <a:pt x="905471" y="229730"/>
                  </a:lnTo>
                  <a:lnTo>
                    <a:pt x="905471" y="269786"/>
                  </a:lnTo>
                  <a:lnTo>
                    <a:pt x="1075740" y="269786"/>
                  </a:lnTo>
                  <a:lnTo>
                    <a:pt x="1075740" y="223316"/>
                  </a:lnTo>
                  <a:lnTo>
                    <a:pt x="980719" y="223316"/>
                  </a:lnTo>
                  <a:lnTo>
                    <a:pt x="1073835" y="114427"/>
                  </a:lnTo>
                  <a:lnTo>
                    <a:pt x="1073835" y="75069"/>
                  </a:lnTo>
                  <a:close/>
                </a:path>
                <a:path w="1170304" h="275590">
                  <a:moveTo>
                    <a:pt x="874382" y="75069"/>
                  </a:moveTo>
                  <a:lnTo>
                    <a:pt x="813701" y="75069"/>
                  </a:lnTo>
                  <a:lnTo>
                    <a:pt x="813701" y="269786"/>
                  </a:lnTo>
                  <a:lnTo>
                    <a:pt x="874382" y="269786"/>
                  </a:lnTo>
                  <a:lnTo>
                    <a:pt x="874382" y="75069"/>
                  </a:lnTo>
                  <a:close/>
                </a:path>
                <a:path w="1170304" h="275590">
                  <a:moveTo>
                    <a:pt x="328803" y="75069"/>
                  </a:moveTo>
                  <a:lnTo>
                    <a:pt x="268109" y="75069"/>
                  </a:lnTo>
                  <a:lnTo>
                    <a:pt x="268109" y="269786"/>
                  </a:lnTo>
                  <a:lnTo>
                    <a:pt x="328803" y="269786"/>
                  </a:lnTo>
                  <a:lnTo>
                    <a:pt x="328803" y="131775"/>
                  </a:lnTo>
                  <a:lnTo>
                    <a:pt x="334581" y="127723"/>
                  </a:lnTo>
                  <a:lnTo>
                    <a:pt x="340004" y="124777"/>
                  </a:lnTo>
                  <a:lnTo>
                    <a:pt x="350107" y="121107"/>
                  </a:lnTo>
                  <a:lnTo>
                    <a:pt x="355206" y="120154"/>
                  </a:lnTo>
                  <a:lnTo>
                    <a:pt x="448296" y="120154"/>
                  </a:lnTo>
                  <a:lnTo>
                    <a:pt x="446563" y="111548"/>
                  </a:lnTo>
                  <a:lnTo>
                    <a:pt x="441634" y="98972"/>
                  </a:lnTo>
                  <a:lnTo>
                    <a:pt x="440051" y="96570"/>
                  </a:lnTo>
                  <a:lnTo>
                    <a:pt x="328803" y="96570"/>
                  </a:lnTo>
                  <a:lnTo>
                    <a:pt x="328803" y="75069"/>
                  </a:lnTo>
                  <a:close/>
                </a:path>
                <a:path w="1170304" h="275590">
                  <a:moveTo>
                    <a:pt x="448296" y="120154"/>
                  </a:moveTo>
                  <a:lnTo>
                    <a:pt x="366763" y="120154"/>
                  </a:lnTo>
                  <a:lnTo>
                    <a:pt x="372033" y="121107"/>
                  </a:lnTo>
                  <a:lnTo>
                    <a:pt x="379882" y="124917"/>
                  </a:lnTo>
                  <a:lnTo>
                    <a:pt x="389483" y="165354"/>
                  </a:lnTo>
                  <a:lnTo>
                    <a:pt x="389483" y="269786"/>
                  </a:lnTo>
                  <a:lnTo>
                    <a:pt x="450507" y="269786"/>
                  </a:lnTo>
                  <a:lnTo>
                    <a:pt x="450440" y="141909"/>
                  </a:lnTo>
                  <a:lnTo>
                    <a:pt x="449628" y="128066"/>
                  </a:lnTo>
                  <a:lnTo>
                    <a:pt x="449521" y="126237"/>
                  </a:lnTo>
                  <a:lnTo>
                    <a:pt x="448296" y="120154"/>
                  </a:lnTo>
                  <a:close/>
                </a:path>
                <a:path w="1170304" h="275590">
                  <a:moveTo>
                    <a:pt x="389128" y="69697"/>
                  </a:moveTo>
                  <a:lnTo>
                    <a:pt x="350720" y="80709"/>
                  </a:lnTo>
                  <a:lnTo>
                    <a:pt x="328803" y="96570"/>
                  </a:lnTo>
                  <a:lnTo>
                    <a:pt x="440051" y="96570"/>
                  </a:lnTo>
                  <a:lnTo>
                    <a:pt x="403165" y="70873"/>
                  </a:lnTo>
                  <a:lnTo>
                    <a:pt x="389128" y="69697"/>
                  </a:lnTo>
                  <a:close/>
                </a:path>
                <a:path w="1170304" h="275590">
                  <a:moveTo>
                    <a:pt x="1170254" y="0"/>
                  </a:moveTo>
                  <a:lnTo>
                    <a:pt x="1106106" y="0"/>
                  </a:lnTo>
                  <a:lnTo>
                    <a:pt x="1106106" y="47332"/>
                  </a:lnTo>
                  <a:lnTo>
                    <a:pt x="1170254" y="47332"/>
                  </a:lnTo>
                  <a:lnTo>
                    <a:pt x="1170254" y="0"/>
                  </a:lnTo>
                  <a:close/>
                </a:path>
                <a:path w="1170304" h="275590">
                  <a:moveTo>
                    <a:pt x="876122" y="0"/>
                  </a:moveTo>
                  <a:lnTo>
                    <a:pt x="811974" y="0"/>
                  </a:lnTo>
                  <a:lnTo>
                    <a:pt x="811974" y="47332"/>
                  </a:lnTo>
                  <a:lnTo>
                    <a:pt x="876122" y="47332"/>
                  </a:lnTo>
                  <a:lnTo>
                    <a:pt x="876122" y="0"/>
                  </a:lnTo>
                  <a:close/>
                </a:path>
                <a:path w="1170304" h="275590">
                  <a:moveTo>
                    <a:pt x="767702" y="0"/>
                  </a:moveTo>
                  <a:lnTo>
                    <a:pt x="707021" y="0"/>
                  </a:lnTo>
                  <a:lnTo>
                    <a:pt x="707021" y="269786"/>
                  </a:lnTo>
                  <a:lnTo>
                    <a:pt x="767702" y="269786"/>
                  </a:lnTo>
                  <a:lnTo>
                    <a:pt x="767702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82413" y="53304"/>
              <a:ext cx="1170305" cy="275590"/>
            </a:xfrm>
            <a:custGeom>
              <a:avLst/>
              <a:gdLst/>
              <a:ahLst/>
              <a:cxnLst/>
              <a:rect l="l" t="t" r="r" b="b"/>
              <a:pathLst>
                <a:path w="1170304" h="275590">
                  <a:moveTo>
                    <a:pt x="602513" y="178409"/>
                  </a:moveTo>
                  <a:lnTo>
                    <a:pt x="592226" y="179451"/>
                  </a:lnTo>
                  <a:lnTo>
                    <a:pt x="583907" y="180340"/>
                  </a:lnTo>
                  <a:lnTo>
                    <a:pt x="577545" y="181102"/>
                  </a:lnTo>
                  <a:lnTo>
                    <a:pt x="571182" y="181851"/>
                  </a:lnTo>
                  <a:lnTo>
                    <a:pt x="564946" y="183324"/>
                  </a:lnTo>
                  <a:lnTo>
                    <a:pt x="558825" y="185521"/>
                  </a:lnTo>
                  <a:lnTo>
                    <a:pt x="553504" y="187363"/>
                  </a:lnTo>
                  <a:lnTo>
                    <a:pt x="549363" y="190169"/>
                  </a:lnTo>
                  <a:lnTo>
                    <a:pt x="546417" y="193929"/>
                  </a:lnTo>
                  <a:lnTo>
                    <a:pt x="543471" y="197688"/>
                  </a:lnTo>
                  <a:lnTo>
                    <a:pt x="541997" y="202679"/>
                  </a:lnTo>
                  <a:lnTo>
                    <a:pt x="541997" y="208927"/>
                  </a:lnTo>
                  <a:lnTo>
                    <a:pt x="541997" y="218059"/>
                  </a:lnTo>
                  <a:lnTo>
                    <a:pt x="544461" y="224332"/>
                  </a:lnTo>
                  <a:lnTo>
                    <a:pt x="549363" y="227736"/>
                  </a:lnTo>
                  <a:lnTo>
                    <a:pt x="554278" y="231152"/>
                  </a:lnTo>
                  <a:lnTo>
                    <a:pt x="561530" y="232854"/>
                  </a:lnTo>
                  <a:lnTo>
                    <a:pt x="571131" y="232854"/>
                  </a:lnTo>
                  <a:lnTo>
                    <a:pt x="576453" y="232854"/>
                  </a:lnTo>
                  <a:lnTo>
                    <a:pt x="581875" y="231635"/>
                  </a:lnTo>
                  <a:lnTo>
                    <a:pt x="587425" y="229209"/>
                  </a:lnTo>
                  <a:lnTo>
                    <a:pt x="592975" y="226783"/>
                  </a:lnTo>
                  <a:lnTo>
                    <a:pt x="598004" y="223380"/>
                  </a:lnTo>
                  <a:lnTo>
                    <a:pt x="602513" y="218986"/>
                  </a:lnTo>
                  <a:lnTo>
                    <a:pt x="602513" y="178409"/>
                  </a:lnTo>
                  <a:close/>
                </a:path>
                <a:path w="1170304" h="275590">
                  <a:moveTo>
                    <a:pt x="121716" y="85128"/>
                  </a:moveTo>
                  <a:lnTo>
                    <a:pt x="95364" y="170256"/>
                  </a:lnTo>
                  <a:lnTo>
                    <a:pt x="148069" y="170256"/>
                  </a:lnTo>
                  <a:lnTo>
                    <a:pt x="121716" y="85128"/>
                  </a:lnTo>
                  <a:close/>
                </a:path>
                <a:path w="1170304" h="275590">
                  <a:moveTo>
                    <a:pt x="1107833" y="75069"/>
                  </a:moveTo>
                  <a:lnTo>
                    <a:pt x="1168514" y="75069"/>
                  </a:lnTo>
                  <a:lnTo>
                    <a:pt x="1168514" y="269786"/>
                  </a:lnTo>
                  <a:lnTo>
                    <a:pt x="1107833" y="269786"/>
                  </a:lnTo>
                  <a:lnTo>
                    <a:pt x="1107833" y="75069"/>
                  </a:lnTo>
                  <a:close/>
                </a:path>
                <a:path w="1170304" h="275590">
                  <a:moveTo>
                    <a:pt x="909637" y="75069"/>
                  </a:moveTo>
                  <a:lnTo>
                    <a:pt x="1073835" y="75069"/>
                  </a:lnTo>
                  <a:lnTo>
                    <a:pt x="1073835" y="114427"/>
                  </a:lnTo>
                  <a:lnTo>
                    <a:pt x="980719" y="223316"/>
                  </a:lnTo>
                  <a:lnTo>
                    <a:pt x="1075740" y="223316"/>
                  </a:lnTo>
                  <a:lnTo>
                    <a:pt x="1075740" y="269786"/>
                  </a:lnTo>
                  <a:lnTo>
                    <a:pt x="905471" y="269786"/>
                  </a:lnTo>
                  <a:lnTo>
                    <a:pt x="905471" y="229730"/>
                  </a:lnTo>
                  <a:lnTo>
                    <a:pt x="998410" y="120675"/>
                  </a:lnTo>
                  <a:lnTo>
                    <a:pt x="909637" y="120675"/>
                  </a:lnTo>
                  <a:lnTo>
                    <a:pt x="909637" y="75069"/>
                  </a:lnTo>
                  <a:close/>
                </a:path>
                <a:path w="1170304" h="275590">
                  <a:moveTo>
                    <a:pt x="813701" y="75069"/>
                  </a:moveTo>
                  <a:lnTo>
                    <a:pt x="874382" y="75069"/>
                  </a:lnTo>
                  <a:lnTo>
                    <a:pt x="874382" y="269786"/>
                  </a:lnTo>
                  <a:lnTo>
                    <a:pt x="813701" y="269786"/>
                  </a:lnTo>
                  <a:lnTo>
                    <a:pt x="813701" y="75069"/>
                  </a:lnTo>
                  <a:close/>
                </a:path>
                <a:path w="1170304" h="275590">
                  <a:moveTo>
                    <a:pt x="389128" y="69697"/>
                  </a:moveTo>
                  <a:lnTo>
                    <a:pt x="425968" y="80279"/>
                  </a:lnTo>
                  <a:lnTo>
                    <a:pt x="449521" y="126237"/>
                  </a:lnTo>
                  <a:lnTo>
                    <a:pt x="450507" y="143040"/>
                  </a:lnTo>
                  <a:lnTo>
                    <a:pt x="450507" y="269786"/>
                  </a:lnTo>
                  <a:lnTo>
                    <a:pt x="389483" y="269786"/>
                  </a:lnTo>
                  <a:lnTo>
                    <a:pt x="389483" y="173202"/>
                  </a:lnTo>
                  <a:lnTo>
                    <a:pt x="389483" y="165354"/>
                  </a:lnTo>
                  <a:lnTo>
                    <a:pt x="389166" y="157518"/>
                  </a:lnTo>
                  <a:lnTo>
                    <a:pt x="388531" y="149720"/>
                  </a:lnTo>
                  <a:lnTo>
                    <a:pt x="387896" y="141909"/>
                  </a:lnTo>
                  <a:lnTo>
                    <a:pt x="366763" y="120154"/>
                  </a:lnTo>
                  <a:lnTo>
                    <a:pt x="360184" y="120154"/>
                  </a:lnTo>
                  <a:lnTo>
                    <a:pt x="355206" y="120154"/>
                  </a:lnTo>
                  <a:lnTo>
                    <a:pt x="328803" y="131775"/>
                  </a:lnTo>
                  <a:lnTo>
                    <a:pt x="328803" y="269786"/>
                  </a:lnTo>
                  <a:lnTo>
                    <a:pt x="268109" y="269786"/>
                  </a:lnTo>
                  <a:lnTo>
                    <a:pt x="268109" y="75069"/>
                  </a:lnTo>
                  <a:lnTo>
                    <a:pt x="328803" y="75069"/>
                  </a:lnTo>
                  <a:lnTo>
                    <a:pt x="328803" y="96570"/>
                  </a:lnTo>
                  <a:lnTo>
                    <a:pt x="336203" y="90591"/>
                  </a:lnTo>
                  <a:lnTo>
                    <a:pt x="372724" y="71477"/>
                  </a:lnTo>
                  <a:lnTo>
                    <a:pt x="380736" y="70142"/>
                  </a:lnTo>
                  <a:lnTo>
                    <a:pt x="389128" y="69697"/>
                  </a:lnTo>
                  <a:close/>
                </a:path>
                <a:path w="1170304" h="275590">
                  <a:moveTo>
                    <a:pt x="566623" y="69519"/>
                  </a:moveTo>
                  <a:lnTo>
                    <a:pt x="610074" y="73702"/>
                  </a:lnTo>
                  <a:lnTo>
                    <a:pt x="649928" y="95721"/>
                  </a:lnTo>
                  <a:lnTo>
                    <a:pt x="662851" y="137312"/>
                  </a:lnTo>
                  <a:lnTo>
                    <a:pt x="662851" y="269786"/>
                  </a:lnTo>
                  <a:lnTo>
                    <a:pt x="602513" y="269786"/>
                  </a:lnTo>
                  <a:lnTo>
                    <a:pt x="602513" y="249148"/>
                  </a:lnTo>
                  <a:lnTo>
                    <a:pt x="598347" y="252615"/>
                  </a:lnTo>
                  <a:lnTo>
                    <a:pt x="594626" y="255739"/>
                  </a:lnTo>
                  <a:lnTo>
                    <a:pt x="591324" y="258508"/>
                  </a:lnTo>
                  <a:lnTo>
                    <a:pt x="588035" y="261289"/>
                  </a:lnTo>
                  <a:lnTo>
                    <a:pt x="549859" y="274980"/>
                  </a:lnTo>
                  <a:lnTo>
                    <a:pt x="540613" y="274980"/>
                  </a:lnTo>
                  <a:lnTo>
                    <a:pt x="497700" y="257644"/>
                  </a:lnTo>
                  <a:lnTo>
                    <a:pt x="480618" y="213956"/>
                  </a:lnTo>
                  <a:lnTo>
                    <a:pt x="481161" y="203638"/>
                  </a:lnTo>
                  <a:lnTo>
                    <a:pt x="499867" y="166965"/>
                  </a:lnTo>
                  <a:lnTo>
                    <a:pt x="542578" y="148544"/>
                  </a:lnTo>
                  <a:lnTo>
                    <a:pt x="589897" y="142775"/>
                  </a:lnTo>
                  <a:lnTo>
                    <a:pt x="602856" y="141820"/>
                  </a:lnTo>
                  <a:lnTo>
                    <a:pt x="602856" y="140779"/>
                  </a:lnTo>
                  <a:lnTo>
                    <a:pt x="602856" y="130035"/>
                  </a:lnTo>
                  <a:lnTo>
                    <a:pt x="598906" y="122605"/>
                  </a:lnTo>
                  <a:lnTo>
                    <a:pt x="555358" y="112344"/>
                  </a:lnTo>
                  <a:lnTo>
                    <a:pt x="549750" y="112589"/>
                  </a:lnTo>
                  <a:lnTo>
                    <a:pt x="509013" y="123322"/>
                  </a:lnTo>
                  <a:lnTo>
                    <a:pt x="502119" y="126225"/>
                  </a:lnTo>
                  <a:lnTo>
                    <a:pt x="496925" y="126225"/>
                  </a:lnTo>
                  <a:lnTo>
                    <a:pt x="496925" y="79235"/>
                  </a:lnTo>
                  <a:lnTo>
                    <a:pt x="502125" y="77872"/>
                  </a:lnTo>
                  <a:lnTo>
                    <a:pt x="546249" y="70411"/>
                  </a:lnTo>
                  <a:lnTo>
                    <a:pt x="556414" y="69743"/>
                  </a:lnTo>
                  <a:lnTo>
                    <a:pt x="566623" y="69519"/>
                  </a:lnTo>
                  <a:close/>
                </a:path>
                <a:path w="1170304" h="275590">
                  <a:moveTo>
                    <a:pt x="87210" y="11607"/>
                  </a:moveTo>
                  <a:lnTo>
                    <a:pt x="157949" y="11607"/>
                  </a:lnTo>
                  <a:lnTo>
                    <a:pt x="245160" y="269786"/>
                  </a:lnTo>
                  <a:lnTo>
                    <a:pt x="178409" y="269786"/>
                  </a:lnTo>
                  <a:lnTo>
                    <a:pt x="162280" y="217068"/>
                  </a:lnTo>
                  <a:lnTo>
                    <a:pt x="81140" y="217068"/>
                  </a:lnTo>
                  <a:lnTo>
                    <a:pt x="65011" y="269786"/>
                  </a:lnTo>
                  <a:lnTo>
                    <a:pt x="0" y="269786"/>
                  </a:lnTo>
                  <a:lnTo>
                    <a:pt x="87210" y="11607"/>
                  </a:lnTo>
                  <a:close/>
                </a:path>
                <a:path w="1170304" h="275590">
                  <a:moveTo>
                    <a:pt x="1106106" y="0"/>
                  </a:moveTo>
                  <a:lnTo>
                    <a:pt x="1170254" y="0"/>
                  </a:lnTo>
                  <a:lnTo>
                    <a:pt x="1170254" y="47332"/>
                  </a:lnTo>
                  <a:lnTo>
                    <a:pt x="1106106" y="47332"/>
                  </a:lnTo>
                  <a:lnTo>
                    <a:pt x="1106106" y="0"/>
                  </a:lnTo>
                  <a:close/>
                </a:path>
                <a:path w="1170304" h="275590">
                  <a:moveTo>
                    <a:pt x="811974" y="0"/>
                  </a:moveTo>
                  <a:lnTo>
                    <a:pt x="876122" y="0"/>
                  </a:lnTo>
                  <a:lnTo>
                    <a:pt x="876122" y="47332"/>
                  </a:lnTo>
                  <a:lnTo>
                    <a:pt x="811974" y="47332"/>
                  </a:lnTo>
                  <a:lnTo>
                    <a:pt x="811974" y="0"/>
                  </a:lnTo>
                  <a:close/>
                </a:path>
                <a:path w="1170304" h="275590">
                  <a:moveTo>
                    <a:pt x="707021" y="0"/>
                  </a:moveTo>
                  <a:lnTo>
                    <a:pt x="767702" y="0"/>
                  </a:lnTo>
                  <a:lnTo>
                    <a:pt x="767702" y="269786"/>
                  </a:lnTo>
                  <a:lnTo>
                    <a:pt x="707021" y="269786"/>
                  </a:lnTo>
                  <a:lnTo>
                    <a:pt x="707021" y="0"/>
                  </a:lnTo>
                  <a:close/>
                </a:path>
              </a:pathLst>
            </a:custGeom>
            <a:ln w="12192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421" y="473928"/>
              <a:ext cx="6905066" cy="3553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960" y="900649"/>
              <a:ext cx="1945474" cy="353402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3355340" y="1406144"/>
            <a:ext cx="5459730" cy="25857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75"/>
              </a:spcBef>
              <a:buClr>
                <a:srgbClr val="FF0000"/>
              </a:buClr>
              <a:buSzPct val="60416"/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Bir</a:t>
            </a:r>
            <a:r>
              <a:rPr sz="2400" spc="290" dirty="0">
                <a:solidFill>
                  <a:srgbClr val="669900"/>
                </a:solidFill>
                <a:latin typeface="Tahoma"/>
                <a:cs typeface="Tahoma"/>
              </a:rPr>
              <a:t> 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tesisin</a:t>
            </a:r>
            <a:r>
              <a:rPr sz="2400" spc="300" dirty="0">
                <a:solidFill>
                  <a:srgbClr val="669900"/>
                </a:solidFill>
                <a:latin typeface="Tahoma"/>
                <a:cs typeface="Tahoma"/>
              </a:rPr>
              <a:t> 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veya</a:t>
            </a:r>
            <a:r>
              <a:rPr sz="2400" spc="295" dirty="0">
                <a:solidFill>
                  <a:srgbClr val="669900"/>
                </a:solidFill>
                <a:latin typeface="Tahoma"/>
                <a:cs typeface="Tahoma"/>
              </a:rPr>
              <a:t> 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prosesin</a:t>
            </a:r>
            <a:r>
              <a:rPr sz="2400" spc="300" dirty="0">
                <a:solidFill>
                  <a:srgbClr val="669900"/>
                </a:solidFill>
                <a:latin typeface="Tahoma"/>
                <a:cs typeface="Tahoma"/>
              </a:rPr>
              <a:t>   </a:t>
            </a:r>
            <a:r>
              <a:rPr sz="2400" spc="-25" dirty="0">
                <a:solidFill>
                  <a:srgbClr val="669900"/>
                </a:solidFill>
                <a:latin typeface="Tahoma"/>
                <a:cs typeface="Tahoma"/>
              </a:rPr>
              <a:t>tüm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donanımının</a:t>
            </a:r>
            <a:r>
              <a:rPr sz="2400" spc="-45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ve</a:t>
            </a:r>
            <a:r>
              <a:rPr sz="2400" spc="-50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aletlerinin</a:t>
            </a:r>
            <a:r>
              <a:rPr sz="2400" spc="-50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tam</a:t>
            </a:r>
            <a:r>
              <a:rPr sz="2400" spc="-55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spc="-20" dirty="0">
                <a:solidFill>
                  <a:srgbClr val="669900"/>
                </a:solidFill>
                <a:latin typeface="Tahoma"/>
                <a:cs typeface="Tahoma"/>
              </a:rPr>
              <a:t>olup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olmadığını</a:t>
            </a:r>
            <a:r>
              <a:rPr sz="2400" spc="180" dirty="0">
                <a:solidFill>
                  <a:srgbClr val="669900"/>
                </a:solidFill>
                <a:latin typeface="Tahoma"/>
                <a:cs typeface="Tahoma"/>
              </a:rPr>
              <a:t> 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veya</a:t>
            </a:r>
            <a:r>
              <a:rPr sz="2400" spc="190" dirty="0">
                <a:solidFill>
                  <a:srgbClr val="669900"/>
                </a:solidFill>
                <a:latin typeface="Tahoma"/>
                <a:cs typeface="Tahoma"/>
              </a:rPr>
              <a:t> 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kusursuz</a:t>
            </a:r>
            <a:r>
              <a:rPr sz="2400" spc="185" dirty="0">
                <a:solidFill>
                  <a:srgbClr val="669900"/>
                </a:solidFill>
                <a:latin typeface="Tahoma"/>
                <a:cs typeface="Tahoma"/>
              </a:rPr>
              <a:t>   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işleyip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işlemediğini</a:t>
            </a:r>
            <a:r>
              <a:rPr sz="2400" spc="-65" dirty="0">
                <a:solidFill>
                  <a:srgbClr val="669900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saptar.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40"/>
              </a:spcBef>
              <a:buClr>
                <a:srgbClr val="FF0000"/>
              </a:buClr>
              <a:buFont typeface="Wingdings"/>
              <a:buChar char=""/>
            </a:pPr>
            <a:endParaRPr sz="2400">
              <a:latin typeface="Tahoma"/>
              <a:cs typeface="Tahoma"/>
            </a:endParaRPr>
          </a:p>
          <a:p>
            <a:pPr marL="355600" marR="5080" indent="-342900" algn="just">
              <a:lnSpc>
                <a:spcPts val="2300"/>
              </a:lnSpc>
              <a:spcBef>
                <a:spcPts val="5"/>
              </a:spcBef>
              <a:buClr>
                <a:srgbClr val="FF0000"/>
              </a:buClr>
              <a:buSzPct val="60416"/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Check</a:t>
            </a:r>
            <a:r>
              <a:rPr sz="2400" spc="330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listelerindeki</a:t>
            </a:r>
            <a:r>
              <a:rPr sz="2400" spc="325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özel</a:t>
            </a:r>
            <a:r>
              <a:rPr sz="2400" spc="330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sorularla,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analizi</a:t>
            </a:r>
            <a:r>
              <a:rPr sz="2400" spc="180" dirty="0">
                <a:solidFill>
                  <a:srgbClr val="669900"/>
                </a:solidFill>
                <a:latin typeface="Tahoma"/>
                <a:cs typeface="Tahoma"/>
              </a:rPr>
              <a:t> 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yapılan</a:t>
            </a:r>
            <a:r>
              <a:rPr sz="2400" spc="185" dirty="0">
                <a:solidFill>
                  <a:srgbClr val="669900"/>
                </a:solidFill>
                <a:latin typeface="Tahoma"/>
                <a:cs typeface="Tahoma"/>
              </a:rPr>
              <a:t> 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tesisin</a:t>
            </a:r>
            <a:r>
              <a:rPr sz="2400" spc="185" dirty="0">
                <a:solidFill>
                  <a:srgbClr val="669900"/>
                </a:solidFill>
                <a:latin typeface="Tahoma"/>
                <a:cs typeface="Tahoma"/>
              </a:rPr>
              <a:t>   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eksiklikleri saptanır.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55340" y="4332223"/>
            <a:ext cx="2265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60416"/>
              <a:buFont typeface="Wingdings"/>
              <a:buChar char=""/>
              <a:tabLst>
                <a:tab pos="354965" algn="l"/>
                <a:tab pos="1363980" algn="l"/>
              </a:tabLst>
            </a:pPr>
            <a:r>
              <a:rPr sz="2400" spc="-25" dirty="0">
                <a:solidFill>
                  <a:srgbClr val="669900"/>
                </a:solidFill>
                <a:latin typeface="Tahoma"/>
                <a:cs typeface="Tahoma"/>
              </a:rPr>
              <a:t>En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	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verimli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63132" y="4332223"/>
            <a:ext cx="1239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sonuçlar,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43747" y="4332223"/>
            <a:ext cx="671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669900"/>
                </a:solidFill>
                <a:latin typeface="Tahoma"/>
                <a:cs typeface="Tahoma"/>
              </a:rPr>
              <a:t>uzun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98240" y="4624832"/>
            <a:ext cx="5116830" cy="12693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675"/>
              </a:spcBef>
            </a:pP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deneyimlere</a:t>
            </a:r>
            <a:r>
              <a:rPr sz="2400" spc="235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dayalı</a:t>
            </a:r>
            <a:r>
              <a:rPr sz="2400" spc="229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veya</a:t>
            </a:r>
            <a:r>
              <a:rPr sz="2400" spc="235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deneyimli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uzmanlar</a:t>
            </a:r>
            <a:r>
              <a:rPr sz="2400" spc="509" dirty="0">
                <a:solidFill>
                  <a:srgbClr val="669900"/>
                </a:solidFill>
                <a:latin typeface="Tahoma"/>
                <a:cs typeface="Tahoma"/>
              </a:rPr>
              <a:t> 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tarafından</a:t>
            </a:r>
            <a:r>
              <a:rPr sz="2400" spc="525" dirty="0">
                <a:solidFill>
                  <a:srgbClr val="669900"/>
                </a:solidFill>
                <a:latin typeface="Tahoma"/>
                <a:cs typeface="Tahoma"/>
              </a:rPr>
              <a:t>   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hazırlanmış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listelerden</a:t>
            </a:r>
            <a:r>
              <a:rPr sz="2400" spc="590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alınır.</a:t>
            </a:r>
            <a:r>
              <a:rPr sz="2400" spc="590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(örnek:uçaklarda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pilotların</a:t>
            </a:r>
            <a:r>
              <a:rPr sz="2400" spc="-70" dirty="0">
                <a:solidFill>
                  <a:srgbClr val="6699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kullandığı</a:t>
            </a:r>
            <a:r>
              <a:rPr sz="2400" spc="-70" dirty="0">
                <a:solidFill>
                  <a:srgbClr val="6699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check</a:t>
            </a:r>
            <a:r>
              <a:rPr sz="2400" spc="-35" dirty="0">
                <a:solidFill>
                  <a:srgbClr val="6699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listler</a:t>
            </a:r>
            <a:r>
              <a:rPr sz="2400" spc="-40" dirty="0">
                <a:solidFill>
                  <a:srgbClr val="669900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gibi)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28601" y="2281619"/>
            <a:ext cx="2916765" cy="3673473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625" y="515658"/>
            <a:ext cx="8810621" cy="62404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390" y="46545"/>
            <a:ext cx="44799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0" dirty="0">
                <a:solidFill>
                  <a:srgbClr val="1C1511"/>
                </a:solidFill>
                <a:latin typeface="Calibri"/>
                <a:cs typeface="Calibri"/>
              </a:rPr>
              <a:t>ÇEK-</a:t>
            </a:r>
            <a:r>
              <a:rPr sz="2500" dirty="0">
                <a:solidFill>
                  <a:srgbClr val="1C1511"/>
                </a:solidFill>
                <a:latin typeface="Calibri"/>
                <a:cs typeface="Calibri"/>
              </a:rPr>
              <a:t>LİST</a:t>
            </a:r>
            <a:r>
              <a:rPr sz="2500" spc="-35" dirty="0">
                <a:solidFill>
                  <a:srgbClr val="1C1511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1C1511"/>
                </a:solidFill>
                <a:latin typeface="Calibri"/>
                <a:cs typeface="Calibri"/>
              </a:rPr>
              <a:t>İLE</a:t>
            </a:r>
            <a:r>
              <a:rPr sz="2500" spc="-40" dirty="0">
                <a:solidFill>
                  <a:srgbClr val="1C1511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1C1511"/>
                </a:solidFill>
                <a:latin typeface="Calibri"/>
                <a:cs typeface="Calibri"/>
              </a:rPr>
              <a:t>RİSK</a:t>
            </a:r>
            <a:r>
              <a:rPr sz="2500" spc="-45" dirty="0">
                <a:solidFill>
                  <a:srgbClr val="1C1511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1C1511"/>
                </a:solidFill>
                <a:latin typeface="Calibri"/>
                <a:cs typeface="Calibri"/>
              </a:rPr>
              <a:t>ANALİZİ</a:t>
            </a:r>
            <a:r>
              <a:rPr sz="2500" spc="-30" dirty="0">
                <a:solidFill>
                  <a:srgbClr val="1C1511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1C1511"/>
                </a:solidFill>
                <a:latin typeface="Calibri"/>
                <a:cs typeface="Calibri"/>
              </a:rPr>
              <a:t>ÖRNEĞİ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1915" cy="226060"/>
          </a:xfrm>
          <a:custGeom>
            <a:avLst/>
            <a:gdLst/>
            <a:ahLst/>
            <a:cxnLst/>
            <a:rect l="l" t="t" r="r" b="b"/>
            <a:pathLst>
              <a:path w="81915" h="226060">
                <a:moveTo>
                  <a:pt x="81893" y="225751"/>
                </a:moveTo>
                <a:lnTo>
                  <a:pt x="0" y="225751"/>
                </a:lnTo>
                <a:lnTo>
                  <a:pt x="0" y="0"/>
                </a:lnTo>
                <a:lnTo>
                  <a:pt x="81893" y="0"/>
                </a:lnTo>
                <a:lnTo>
                  <a:pt x="81893" y="225751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889" y="0"/>
            <a:ext cx="9048750" cy="226060"/>
          </a:xfrm>
          <a:custGeom>
            <a:avLst/>
            <a:gdLst/>
            <a:ahLst/>
            <a:cxnLst/>
            <a:rect l="l" t="t" r="r" b="b"/>
            <a:pathLst>
              <a:path w="9048750" h="226060">
                <a:moveTo>
                  <a:pt x="9048153" y="0"/>
                </a:moveTo>
                <a:lnTo>
                  <a:pt x="9034208" y="0"/>
                </a:lnTo>
                <a:lnTo>
                  <a:pt x="0" y="0"/>
                </a:lnTo>
                <a:lnTo>
                  <a:pt x="0" y="225755"/>
                </a:lnTo>
                <a:lnTo>
                  <a:pt x="9034208" y="225755"/>
                </a:lnTo>
                <a:lnTo>
                  <a:pt x="9048153" y="225755"/>
                </a:lnTo>
                <a:lnTo>
                  <a:pt x="9048153" y="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54248" y="-48127"/>
            <a:ext cx="3083560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spc="-35" dirty="0">
                <a:solidFill>
                  <a:srgbClr val="00FF00"/>
                </a:solidFill>
                <a:latin typeface="Arial"/>
                <a:cs typeface="Arial"/>
              </a:rPr>
              <a:t>BİRİNCİL</a:t>
            </a:r>
            <a:r>
              <a:rPr sz="1600" b="1" spc="-8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00FF00"/>
                </a:solidFill>
                <a:latin typeface="Arial"/>
                <a:cs typeface="Arial"/>
              </a:rPr>
              <a:t>RİSK</a:t>
            </a:r>
            <a:r>
              <a:rPr sz="1600" b="1" spc="-7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00FF00"/>
                </a:solidFill>
                <a:latin typeface="Arial"/>
                <a:cs typeface="Arial"/>
              </a:rPr>
              <a:t>ANALİZ</a:t>
            </a:r>
            <a:r>
              <a:rPr sz="1600" b="1" spc="-3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00FF00"/>
                </a:solidFill>
                <a:latin typeface="Arial"/>
                <a:cs typeface="Arial"/>
              </a:rPr>
              <a:t>ÇEK</a:t>
            </a:r>
            <a:r>
              <a:rPr sz="1600" b="1" spc="-6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FF00"/>
                </a:solidFill>
                <a:latin typeface="Arial"/>
                <a:cs typeface="Arial"/>
              </a:rPr>
              <a:t>LİST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35584"/>
            <a:ext cx="9130665" cy="1419225"/>
          </a:xfrm>
          <a:custGeom>
            <a:avLst/>
            <a:gdLst/>
            <a:ahLst/>
            <a:cxnLst/>
            <a:rect l="l" t="t" r="r" b="b"/>
            <a:pathLst>
              <a:path w="9130665" h="1419225">
                <a:moveTo>
                  <a:pt x="9130043" y="12"/>
                </a:moveTo>
                <a:lnTo>
                  <a:pt x="9116098" y="12"/>
                </a:lnTo>
                <a:lnTo>
                  <a:pt x="81889" y="0"/>
                </a:lnTo>
                <a:lnTo>
                  <a:pt x="0" y="12"/>
                </a:lnTo>
                <a:lnTo>
                  <a:pt x="0" y="1419212"/>
                </a:lnTo>
                <a:lnTo>
                  <a:pt x="81889" y="1419212"/>
                </a:lnTo>
                <a:lnTo>
                  <a:pt x="81889" y="236537"/>
                </a:lnTo>
                <a:lnTo>
                  <a:pt x="9116098" y="236537"/>
                </a:lnTo>
                <a:lnTo>
                  <a:pt x="9116098" y="1419199"/>
                </a:lnTo>
                <a:lnTo>
                  <a:pt x="9130043" y="1419199"/>
                </a:lnTo>
                <a:lnTo>
                  <a:pt x="9130043" y="12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27380" y="198245"/>
            <a:ext cx="1765300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spc="-45" dirty="0">
                <a:latin typeface="Arial"/>
                <a:cs typeface="Arial"/>
              </a:rPr>
              <a:t>Değerlendirme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No: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889" y="472122"/>
            <a:ext cx="9034780" cy="946150"/>
          </a:xfrm>
          <a:custGeom>
            <a:avLst/>
            <a:gdLst/>
            <a:ahLst/>
            <a:cxnLst/>
            <a:rect l="l" t="t" r="r" b="b"/>
            <a:pathLst>
              <a:path w="9034780" h="946150">
                <a:moveTo>
                  <a:pt x="9034208" y="0"/>
                </a:moveTo>
                <a:lnTo>
                  <a:pt x="0" y="0"/>
                </a:lnTo>
                <a:lnTo>
                  <a:pt x="0" y="236537"/>
                </a:lnTo>
                <a:lnTo>
                  <a:pt x="0" y="473062"/>
                </a:lnTo>
                <a:lnTo>
                  <a:pt x="0" y="709599"/>
                </a:lnTo>
                <a:lnTo>
                  <a:pt x="0" y="946137"/>
                </a:lnTo>
                <a:lnTo>
                  <a:pt x="9034208" y="946137"/>
                </a:lnTo>
                <a:lnTo>
                  <a:pt x="9034208" y="709599"/>
                </a:lnTo>
                <a:lnTo>
                  <a:pt x="9034208" y="473075"/>
                </a:lnTo>
                <a:lnTo>
                  <a:pt x="9034208" y="236537"/>
                </a:lnTo>
                <a:lnTo>
                  <a:pt x="9034208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193" y="198245"/>
            <a:ext cx="1439545" cy="12204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spc="-35" dirty="0">
                <a:latin typeface="Arial"/>
                <a:cs typeface="Arial"/>
              </a:rPr>
              <a:t>Proses/Sistem: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94000"/>
              </a:lnSpc>
              <a:tabLst>
                <a:tab pos="1342390" algn="l"/>
                <a:tab pos="1361440" algn="l"/>
              </a:tabLst>
            </a:pPr>
            <a:r>
              <a:rPr sz="1600" b="1" spc="-20" dirty="0">
                <a:latin typeface="Arial"/>
                <a:cs typeface="Arial"/>
              </a:rPr>
              <a:t>Alt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Sistem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50" dirty="0">
                <a:latin typeface="Arial"/>
                <a:cs typeface="Arial"/>
              </a:rPr>
              <a:t>: </a:t>
            </a:r>
            <a:r>
              <a:rPr sz="1600" b="1" spc="-10" dirty="0">
                <a:latin typeface="Arial"/>
                <a:cs typeface="Arial"/>
              </a:rPr>
              <a:t>Düzenleyen</a:t>
            </a:r>
            <a:r>
              <a:rPr sz="1600" b="1" dirty="0">
                <a:latin typeface="Arial"/>
                <a:cs typeface="Arial"/>
              </a:rPr>
              <a:t>		</a:t>
            </a:r>
            <a:r>
              <a:rPr sz="1600" b="1" spc="-7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225717"/>
            <a:ext cx="9144000" cy="1887855"/>
            <a:chOff x="0" y="225717"/>
            <a:chExt cx="9144000" cy="1887855"/>
          </a:xfrm>
        </p:grpSpPr>
        <p:sp>
          <p:nvSpPr>
            <p:cNvPr id="10" name="object 10"/>
            <p:cNvSpPr/>
            <p:nvPr/>
          </p:nvSpPr>
          <p:spPr>
            <a:xfrm>
              <a:off x="81893" y="1418246"/>
              <a:ext cx="9034780" cy="236854"/>
            </a:xfrm>
            <a:custGeom>
              <a:avLst/>
              <a:gdLst/>
              <a:ahLst/>
              <a:cxnLst/>
              <a:rect l="l" t="t" r="r" b="b"/>
              <a:pathLst>
                <a:path w="9034780" h="236855">
                  <a:moveTo>
                    <a:pt x="9034208" y="236533"/>
                  </a:moveTo>
                  <a:lnTo>
                    <a:pt x="0" y="236533"/>
                  </a:lnTo>
                  <a:lnTo>
                    <a:pt x="0" y="0"/>
                  </a:lnTo>
                  <a:lnTo>
                    <a:pt x="9034208" y="0"/>
                  </a:lnTo>
                  <a:lnTo>
                    <a:pt x="9034208" y="236533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25729"/>
              <a:ext cx="9144000" cy="1438910"/>
            </a:xfrm>
            <a:custGeom>
              <a:avLst/>
              <a:gdLst/>
              <a:ahLst/>
              <a:cxnLst/>
              <a:rect l="l" t="t" r="r" b="b"/>
              <a:pathLst>
                <a:path w="9144000" h="1438910">
                  <a:moveTo>
                    <a:pt x="9143987" y="1429042"/>
                  </a:moveTo>
                  <a:lnTo>
                    <a:pt x="0" y="1429042"/>
                  </a:lnTo>
                  <a:lnTo>
                    <a:pt x="0" y="1438897"/>
                  </a:lnTo>
                  <a:lnTo>
                    <a:pt x="9143987" y="1438897"/>
                  </a:lnTo>
                  <a:lnTo>
                    <a:pt x="9143987" y="1429042"/>
                  </a:lnTo>
                  <a:close/>
                </a:path>
                <a:path w="9144000" h="1438910">
                  <a:moveTo>
                    <a:pt x="9143987" y="0"/>
                  </a:moveTo>
                  <a:lnTo>
                    <a:pt x="0" y="0"/>
                  </a:lnTo>
                  <a:lnTo>
                    <a:pt x="0" y="9855"/>
                  </a:lnTo>
                  <a:lnTo>
                    <a:pt x="9143987" y="9855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664614"/>
              <a:ext cx="5721985" cy="448945"/>
            </a:xfrm>
            <a:custGeom>
              <a:avLst/>
              <a:gdLst/>
              <a:ahLst/>
              <a:cxnLst/>
              <a:rect l="l" t="t" r="r" b="b"/>
              <a:pathLst>
                <a:path w="5721985" h="448944">
                  <a:moveTo>
                    <a:pt x="5721883" y="0"/>
                  </a:moveTo>
                  <a:lnTo>
                    <a:pt x="5624233" y="0"/>
                  </a:lnTo>
                  <a:lnTo>
                    <a:pt x="77241" y="0"/>
                  </a:lnTo>
                  <a:lnTo>
                    <a:pt x="0" y="0"/>
                  </a:lnTo>
                  <a:lnTo>
                    <a:pt x="0" y="448437"/>
                  </a:lnTo>
                  <a:lnTo>
                    <a:pt x="77241" y="448437"/>
                  </a:lnTo>
                  <a:lnTo>
                    <a:pt x="77241" y="236537"/>
                  </a:lnTo>
                  <a:lnTo>
                    <a:pt x="5624233" y="236537"/>
                  </a:lnTo>
                  <a:lnTo>
                    <a:pt x="5624233" y="448437"/>
                  </a:lnTo>
                  <a:lnTo>
                    <a:pt x="5721883" y="448437"/>
                  </a:lnTo>
                  <a:lnTo>
                    <a:pt x="5721883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543" y="1627271"/>
            <a:ext cx="1930400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KONTROL 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MADDESİ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243" y="1664602"/>
            <a:ext cx="6690995" cy="448945"/>
            <a:chOff x="77243" y="1664602"/>
            <a:chExt cx="6690995" cy="448945"/>
          </a:xfrm>
        </p:grpSpPr>
        <p:sp>
          <p:nvSpPr>
            <p:cNvPr id="15" name="object 15"/>
            <p:cNvSpPr/>
            <p:nvPr/>
          </p:nvSpPr>
          <p:spPr>
            <a:xfrm>
              <a:off x="77243" y="1901146"/>
              <a:ext cx="5547360" cy="212090"/>
            </a:xfrm>
            <a:custGeom>
              <a:avLst/>
              <a:gdLst/>
              <a:ahLst/>
              <a:cxnLst/>
              <a:rect l="l" t="t" r="r" b="b"/>
              <a:pathLst>
                <a:path w="5547360" h="212089">
                  <a:moveTo>
                    <a:pt x="5546990" y="211889"/>
                  </a:moveTo>
                  <a:lnTo>
                    <a:pt x="0" y="211889"/>
                  </a:lnTo>
                  <a:lnTo>
                    <a:pt x="0" y="0"/>
                  </a:lnTo>
                  <a:lnTo>
                    <a:pt x="5546990" y="0"/>
                  </a:lnTo>
                  <a:lnTo>
                    <a:pt x="5546990" y="211889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35828" y="1664614"/>
              <a:ext cx="1032510" cy="448945"/>
            </a:xfrm>
            <a:custGeom>
              <a:avLst/>
              <a:gdLst/>
              <a:ahLst/>
              <a:cxnLst/>
              <a:rect l="l" t="t" r="r" b="b"/>
              <a:pathLst>
                <a:path w="1032509" h="448944">
                  <a:moveTo>
                    <a:pt x="1032205" y="0"/>
                  </a:moveTo>
                  <a:lnTo>
                    <a:pt x="939228" y="0"/>
                  </a:lnTo>
                  <a:lnTo>
                    <a:pt x="97637" y="0"/>
                  </a:lnTo>
                  <a:lnTo>
                    <a:pt x="0" y="0"/>
                  </a:lnTo>
                  <a:lnTo>
                    <a:pt x="0" y="211886"/>
                  </a:lnTo>
                  <a:lnTo>
                    <a:pt x="0" y="448424"/>
                  </a:lnTo>
                  <a:lnTo>
                    <a:pt x="1032205" y="448424"/>
                  </a:lnTo>
                  <a:lnTo>
                    <a:pt x="1032205" y="211886"/>
                  </a:lnTo>
                  <a:lnTo>
                    <a:pt x="1032205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20771" y="1632192"/>
            <a:ext cx="480695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spc="-35" dirty="0">
                <a:latin typeface="Arial"/>
                <a:cs typeface="Arial"/>
              </a:rPr>
              <a:t>EVET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781993" y="1664590"/>
            <a:ext cx="2348230" cy="448945"/>
            <a:chOff x="6781993" y="1664590"/>
            <a:chExt cx="2348230" cy="448945"/>
          </a:xfrm>
        </p:grpSpPr>
        <p:sp>
          <p:nvSpPr>
            <p:cNvPr id="19" name="object 19"/>
            <p:cNvSpPr/>
            <p:nvPr/>
          </p:nvSpPr>
          <p:spPr>
            <a:xfrm>
              <a:off x="6781991" y="1664601"/>
              <a:ext cx="1204595" cy="448945"/>
            </a:xfrm>
            <a:custGeom>
              <a:avLst/>
              <a:gdLst/>
              <a:ahLst/>
              <a:cxnLst/>
              <a:rect l="l" t="t" r="r" b="b"/>
              <a:pathLst>
                <a:path w="1204595" h="448944">
                  <a:moveTo>
                    <a:pt x="1204252" y="0"/>
                  </a:moveTo>
                  <a:lnTo>
                    <a:pt x="1111262" y="0"/>
                  </a:lnTo>
                  <a:lnTo>
                    <a:pt x="97637" y="0"/>
                  </a:lnTo>
                  <a:lnTo>
                    <a:pt x="0" y="0"/>
                  </a:lnTo>
                  <a:lnTo>
                    <a:pt x="0" y="211899"/>
                  </a:lnTo>
                  <a:lnTo>
                    <a:pt x="0" y="448424"/>
                  </a:lnTo>
                  <a:lnTo>
                    <a:pt x="1204252" y="448424"/>
                  </a:lnTo>
                  <a:lnTo>
                    <a:pt x="1204252" y="211899"/>
                  </a:lnTo>
                  <a:lnTo>
                    <a:pt x="1204252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00187" y="1664601"/>
              <a:ext cx="1130300" cy="448945"/>
            </a:xfrm>
            <a:custGeom>
              <a:avLst/>
              <a:gdLst/>
              <a:ahLst/>
              <a:cxnLst/>
              <a:rect l="l" t="t" r="r" b="b"/>
              <a:pathLst>
                <a:path w="1130300" h="448944">
                  <a:moveTo>
                    <a:pt x="1129855" y="0"/>
                  </a:moveTo>
                  <a:lnTo>
                    <a:pt x="1115910" y="0"/>
                  </a:lnTo>
                  <a:lnTo>
                    <a:pt x="97650" y="0"/>
                  </a:lnTo>
                  <a:lnTo>
                    <a:pt x="0" y="0"/>
                  </a:lnTo>
                  <a:lnTo>
                    <a:pt x="0" y="211886"/>
                  </a:lnTo>
                  <a:lnTo>
                    <a:pt x="0" y="448424"/>
                  </a:lnTo>
                  <a:lnTo>
                    <a:pt x="1129855" y="448424"/>
                  </a:lnTo>
                  <a:lnTo>
                    <a:pt x="1129855" y="211886"/>
                  </a:lnTo>
                  <a:lnTo>
                    <a:pt x="1129855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866934" y="671307"/>
            <a:ext cx="2142490" cy="1211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30"/>
              </a:spcBef>
            </a:pPr>
            <a:r>
              <a:rPr sz="1600" b="1" spc="-45" dirty="0">
                <a:latin typeface="Arial"/>
                <a:cs typeface="Arial"/>
              </a:rPr>
              <a:t>Düzenleme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Tarihi:</a:t>
            </a:r>
            <a:endParaRPr sz="16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1805"/>
              </a:spcBef>
              <a:tabLst>
                <a:tab pos="1663064" algn="l"/>
              </a:tabLst>
            </a:pPr>
            <a:r>
              <a:rPr sz="1600" b="1" spc="-30" dirty="0">
                <a:latin typeface="Arial"/>
                <a:cs typeface="Arial"/>
              </a:rPr>
              <a:t>Sayfa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No</a:t>
            </a:r>
            <a:r>
              <a:rPr sz="1600" b="1" dirty="0">
                <a:latin typeface="Arial"/>
                <a:cs typeface="Arial"/>
              </a:rPr>
              <a:t>	: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230630" algn="l"/>
              </a:tabLst>
            </a:pPr>
            <a:r>
              <a:rPr sz="1450" b="1" spc="-10" dirty="0">
                <a:latin typeface="Arial"/>
                <a:cs typeface="Arial"/>
              </a:rPr>
              <a:t>HAYIR</a:t>
            </a:r>
            <a:r>
              <a:rPr sz="1450" b="1" dirty="0">
                <a:latin typeface="Arial"/>
                <a:cs typeface="Arial"/>
              </a:rPr>
              <a:t>	</a:t>
            </a:r>
            <a:r>
              <a:rPr sz="1450" b="1" spc="-40" dirty="0">
                <a:latin typeface="Arial"/>
                <a:cs typeface="Arial"/>
              </a:rPr>
              <a:t>GEREKSİZ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" y="1664584"/>
            <a:ext cx="9144000" cy="4976495"/>
            <a:chOff x="-2" y="1664584"/>
            <a:chExt cx="9144000" cy="4976495"/>
          </a:xfrm>
        </p:grpSpPr>
        <p:sp>
          <p:nvSpPr>
            <p:cNvPr id="23" name="object 23"/>
            <p:cNvSpPr/>
            <p:nvPr/>
          </p:nvSpPr>
          <p:spPr>
            <a:xfrm>
              <a:off x="0" y="1664588"/>
              <a:ext cx="9144000" cy="2256790"/>
            </a:xfrm>
            <a:custGeom>
              <a:avLst/>
              <a:gdLst/>
              <a:ahLst/>
              <a:cxnLst/>
              <a:rect l="l" t="t" r="r" b="b"/>
              <a:pathLst>
                <a:path w="9144000" h="2256790">
                  <a:moveTo>
                    <a:pt x="9144000" y="448398"/>
                  </a:moveTo>
                  <a:lnTo>
                    <a:pt x="8000187" y="448398"/>
                  </a:lnTo>
                  <a:lnTo>
                    <a:pt x="8000187" y="0"/>
                  </a:lnTo>
                  <a:lnTo>
                    <a:pt x="7986242" y="0"/>
                  </a:lnTo>
                  <a:lnTo>
                    <a:pt x="7986242" y="2025027"/>
                  </a:lnTo>
                  <a:lnTo>
                    <a:pt x="6781990" y="2025027"/>
                  </a:lnTo>
                  <a:lnTo>
                    <a:pt x="6781990" y="1601292"/>
                  </a:lnTo>
                  <a:lnTo>
                    <a:pt x="7986242" y="1601279"/>
                  </a:lnTo>
                  <a:lnTo>
                    <a:pt x="7986242" y="1586496"/>
                  </a:lnTo>
                  <a:lnTo>
                    <a:pt x="6781990" y="1586496"/>
                  </a:lnTo>
                  <a:lnTo>
                    <a:pt x="6781990" y="1374660"/>
                  </a:lnTo>
                  <a:lnTo>
                    <a:pt x="7986242" y="1374648"/>
                  </a:lnTo>
                  <a:lnTo>
                    <a:pt x="7986242" y="1359865"/>
                  </a:lnTo>
                  <a:lnTo>
                    <a:pt x="6781990" y="1359865"/>
                  </a:lnTo>
                  <a:lnTo>
                    <a:pt x="6781990" y="1148016"/>
                  </a:lnTo>
                  <a:lnTo>
                    <a:pt x="7986242" y="1148016"/>
                  </a:lnTo>
                  <a:lnTo>
                    <a:pt x="7986242" y="1133233"/>
                  </a:lnTo>
                  <a:lnTo>
                    <a:pt x="6781990" y="1133233"/>
                  </a:lnTo>
                  <a:lnTo>
                    <a:pt x="6781990" y="916457"/>
                  </a:lnTo>
                  <a:lnTo>
                    <a:pt x="7986242" y="916457"/>
                  </a:lnTo>
                  <a:lnTo>
                    <a:pt x="7986242" y="901674"/>
                  </a:lnTo>
                  <a:lnTo>
                    <a:pt x="6781990" y="901674"/>
                  </a:lnTo>
                  <a:lnTo>
                    <a:pt x="6781990" y="689825"/>
                  </a:lnTo>
                  <a:lnTo>
                    <a:pt x="7986242" y="689825"/>
                  </a:lnTo>
                  <a:lnTo>
                    <a:pt x="7986242" y="675043"/>
                  </a:lnTo>
                  <a:lnTo>
                    <a:pt x="6781990" y="675043"/>
                  </a:lnTo>
                  <a:lnTo>
                    <a:pt x="6781990" y="463194"/>
                  </a:lnTo>
                  <a:lnTo>
                    <a:pt x="7986242" y="463181"/>
                  </a:lnTo>
                  <a:lnTo>
                    <a:pt x="7986242" y="448398"/>
                  </a:lnTo>
                  <a:lnTo>
                    <a:pt x="6781990" y="448398"/>
                  </a:lnTo>
                  <a:lnTo>
                    <a:pt x="6781990" y="0"/>
                  </a:lnTo>
                  <a:lnTo>
                    <a:pt x="6768033" y="0"/>
                  </a:lnTo>
                  <a:lnTo>
                    <a:pt x="6768033" y="448398"/>
                  </a:lnTo>
                  <a:lnTo>
                    <a:pt x="6768033" y="463194"/>
                  </a:lnTo>
                  <a:lnTo>
                    <a:pt x="6768033" y="2025040"/>
                  </a:lnTo>
                  <a:lnTo>
                    <a:pt x="5735815" y="2025040"/>
                  </a:lnTo>
                  <a:lnTo>
                    <a:pt x="5735815" y="1601292"/>
                  </a:lnTo>
                  <a:lnTo>
                    <a:pt x="6768033" y="1601292"/>
                  </a:lnTo>
                  <a:lnTo>
                    <a:pt x="6768033" y="1586509"/>
                  </a:lnTo>
                  <a:lnTo>
                    <a:pt x="5735815" y="1586509"/>
                  </a:lnTo>
                  <a:lnTo>
                    <a:pt x="5735815" y="1374660"/>
                  </a:lnTo>
                  <a:lnTo>
                    <a:pt x="6768033" y="1374660"/>
                  </a:lnTo>
                  <a:lnTo>
                    <a:pt x="6768033" y="1359877"/>
                  </a:lnTo>
                  <a:lnTo>
                    <a:pt x="5735815" y="1359877"/>
                  </a:lnTo>
                  <a:lnTo>
                    <a:pt x="5735815" y="1148016"/>
                  </a:lnTo>
                  <a:lnTo>
                    <a:pt x="6768033" y="1148016"/>
                  </a:lnTo>
                  <a:lnTo>
                    <a:pt x="6768033" y="1133233"/>
                  </a:lnTo>
                  <a:lnTo>
                    <a:pt x="5735828" y="1133233"/>
                  </a:lnTo>
                  <a:lnTo>
                    <a:pt x="5735828" y="916457"/>
                  </a:lnTo>
                  <a:lnTo>
                    <a:pt x="6768033" y="916457"/>
                  </a:lnTo>
                  <a:lnTo>
                    <a:pt x="6768033" y="901674"/>
                  </a:lnTo>
                  <a:lnTo>
                    <a:pt x="5735828" y="901674"/>
                  </a:lnTo>
                  <a:lnTo>
                    <a:pt x="5735828" y="689825"/>
                  </a:lnTo>
                  <a:lnTo>
                    <a:pt x="6768033" y="689825"/>
                  </a:lnTo>
                  <a:lnTo>
                    <a:pt x="6768033" y="675043"/>
                  </a:lnTo>
                  <a:lnTo>
                    <a:pt x="5735828" y="675043"/>
                  </a:lnTo>
                  <a:lnTo>
                    <a:pt x="5735828" y="463194"/>
                  </a:lnTo>
                  <a:lnTo>
                    <a:pt x="6768033" y="463194"/>
                  </a:lnTo>
                  <a:lnTo>
                    <a:pt x="6768033" y="448398"/>
                  </a:lnTo>
                  <a:lnTo>
                    <a:pt x="5735828" y="448398"/>
                  </a:lnTo>
                  <a:lnTo>
                    <a:pt x="5735828" y="0"/>
                  </a:lnTo>
                  <a:lnTo>
                    <a:pt x="5721870" y="0"/>
                  </a:lnTo>
                  <a:lnTo>
                    <a:pt x="5721870" y="448398"/>
                  </a:lnTo>
                  <a:lnTo>
                    <a:pt x="0" y="448411"/>
                  </a:lnTo>
                  <a:lnTo>
                    <a:pt x="0" y="463194"/>
                  </a:lnTo>
                  <a:lnTo>
                    <a:pt x="5721870" y="463194"/>
                  </a:lnTo>
                  <a:lnTo>
                    <a:pt x="5721870" y="675043"/>
                  </a:lnTo>
                  <a:lnTo>
                    <a:pt x="0" y="675043"/>
                  </a:lnTo>
                  <a:lnTo>
                    <a:pt x="0" y="689825"/>
                  </a:lnTo>
                  <a:lnTo>
                    <a:pt x="5721870" y="689825"/>
                  </a:lnTo>
                  <a:lnTo>
                    <a:pt x="5721870" y="901674"/>
                  </a:lnTo>
                  <a:lnTo>
                    <a:pt x="0" y="901674"/>
                  </a:lnTo>
                  <a:lnTo>
                    <a:pt x="0" y="916457"/>
                  </a:lnTo>
                  <a:lnTo>
                    <a:pt x="5721870" y="916457"/>
                  </a:lnTo>
                  <a:lnTo>
                    <a:pt x="5721870" y="1133233"/>
                  </a:lnTo>
                  <a:lnTo>
                    <a:pt x="0" y="1133233"/>
                  </a:lnTo>
                  <a:lnTo>
                    <a:pt x="0" y="1148016"/>
                  </a:lnTo>
                  <a:lnTo>
                    <a:pt x="5721870" y="1148016"/>
                  </a:lnTo>
                  <a:lnTo>
                    <a:pt x="5721870" y="1359877"/>
                  </a:lnTo>
                  <a:lnTo>
                    <a:pt x="0" y="1359877"/>
                  </a:lnTo>
                  <a:lnTo>
                    <a:pt x="0" y="1374660"/>
                  </a:lnTo>
                  <a:lnTo>
                    <a:pt x="5721870" y="1374660"/>
                  </a:lnTo>
                  <a:lnTo>
                    <a:pt x="5721870" y="1586509"/>
                  </a:lnTo>
                  <a:lnTo>
                    <a:pt x="0" y="1586509"/>
                  </a:lnTo>
                  <a:lnTo>
                    <a:pt x="0" y="1601292"/>
                  </a:lnTo>
                  <a:lnTo>
                    <a:pt x="5721870" y="1601292"/>
                  </a:lnTo>
                  <a:lnTo>
                    <a:pt x="5721870" y="2025040"/>
                  </a:lnTo>
                  <a:lnTo>
                    <a:pt x="0" y="2025040"/>
                  </a:lnTo>
                  <a:lnTo>
                    <a:pt x="0" y="2039823"/>
                  </a:lnTo>
                  <a:lnTo>
                    <a:pt x="5721870" y="2039823"/>
                  </a:lnTo>
                  <a:lnTo>
                    <a:pt x="5721870" y="2256625"/>
                  </a:lnTo>
                  <a:lnTo>
                    <a:pt x="5735815" y="2256625"/>
                  </a:lnTo>
                  <a:lnTo>
                    <a:pt x="5735815" y="2039823"/>
                  </a:lnTo>
                  <a:lnTo>
                    <a:pt x="6768033" y="2039823"/>
                  </a:lnTo>
                  <a:lnTo>
                    <a:pt x="6781990" y="2039823"/>
                  </a:lnTo>
                  <a:lnTo>
                    <a:pt x="7986230" y="2039810"/>
                  </a:lnTo>
                  <a:lnTo>
                    <a:pt x="8000187" y="2039810"/>
                  </a:lnTo>
                  <a:lnTo>
                    <a:pt x="9144000" y="2039810"/>
                  </a:lnTo>
                  <a:lnTo>
                    <a:pt x="9144000" y="2025027"/>
                  </a:lnTo>
                  <a:lnTo>
                    <a:pt x="8000187" y="2025027"/>
                  </a:lnTo>
                  <a:lnTo>
                    <a:pt x="8000187" y="1601279"/>
                  </a:lnTo>
                  <a:lnTo>
                    <a:pt x="9144000" y="1601279"/>
                  </a:lnTo>
                  <a:lnTo>
                    <a:pt x="9144000" y="1586496"/>
                  </a:lnTo>
                  <a:lnTo>
                    <a:pt x="8000187" y="1586496"/>
                  </a:lnTo>
                  <a:lnTo>
                    <a:pt x="8000187" y="1374648"/>
                  </a:lnTo>
                  <a:lnTo>
                    <a:pt x="9144000" y="1374648"/>
                  </a:lnTo>
                  <a:lnTo>
                    <a:pt x="9144000" y="1359865"/>
                  </a:lnTo>
                  <a:lnTo>
                    <a:pt x="8000187" y="1359865"/>
                  </a:lnTo>
                  <a:lnTo>
                    <a:pt x="8000187" y="1148016"/>
                  </a:lnTo>
                  <a:lnTo>
                    <a:pt x="9144000" y="1148016"/>
                  </a:lnTo>
                  <a:lnTo>
                    <a:pt x="9144000" y="1133233"/>
                  </a:lnTo>
                  <a:lnTo>
                    <a:pt x="8000187" y="1133233"/>
                  </a:lnTo>
                  <a:lnTo>
                    <a:pt x="8000187" y="916457"/>
                  </a:lnTo>
                  <a:lnTo>
                    <a:pt x="9144000" y="916457"/>
                  </a:lnTo>
                  <a:lnTo>
                    <a:pt x="9144000" y="901674"/>
                  </a:lnTo>
                  <a:lnTo>
                    <a:pt x="8000187" y="901674"/>
                  </a:lnTo>
                  <a:lnTo>
                    <a:pt x="8000187" y="689825"/>
                  </a:lnTo>
                  <a:lnTo>
                    <a:pt x="9144000" y="689825"/>
                  </a:lnTo>
                  <a:lnTo>
                    <a:pt x="9144000" y="675043"/>
                  </a:lnTo>
                  <a:lnTo>
                    <a:pt x="8000187" y="675043"/>
                  </a:lnTo>
                  <a:lnTo>
                    <a:pt x="8000187" y="463181"/>
                  </a:lnTo>
                  <a:lnTo>
                    <a:pt x="9144000" y="463181"/>
                  </a:lnTo>
                  <a:lnTo>
                    <a:pt x="9144000" y="4483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3704399"/>
              <a:ext cx="9144000" cy="1808480"/>
            </a:xfrm>
            <a:custGeom>
              <a:avLst/>
              <a:gdLst/>
              <a:ahLst/>
              <a:cxnLst/>
              <a:rect l="l" t="t" r="r" b="b"/>
              <a:pathLst>
                <a:path w="9144000" h="1808479">
                  <a:moveTo>
                    <a:pt x="9144000" y="216789"/>
                  </a:moveTo>
                  <a:lnTo>
                    <a:pt x="8000187" y="216789"/>
                  </a:lnTo>
                  <a:lnTo>
                    <a:pt x="8000187" y="0"/>
                  </a:lnTo>
                  <a:lnTo>
                    <a:pt x="7986230" y="0"/>
                  </a:lnTo>
                  <a:lnTo>
                    <a:pt x="7986230" y="1581543"/>
                  </a:lnTo>
                  <a:lnTo>
                    <a:pt x="6781978" y="1581543"/>
                  </a:lnTo>
                  <a:lnTo>
                    <a:pt x="6781978" y="1369682"/>
                  </a:lnTo>
                  <a:lnTo>
                    <a:pt x="7986230" y="1369682"/>
                  </a:lnTo>
                  <a:lnTo>
                    <a:pt x="7986230" y="1354899"/>
                  </a:lnTo>
                  <a:lnTo>
                    <a:pt x="6781978" y="1354899"/>
                  </a:lnTo>
                  <a:lnTo>
                    <a:pt x="6781978" y="1143050"/>
                  </a:lnTo>
                  <a:lnTo>
                    <a:pt x="7986230" y="1143050"/>
                  </a:lnTo>
                  <a:lnTo>
                    <a:pt x="7986230" y="1128268"/>
                  </a:lnTo>
                  <a:lnTo>
                    <a:pt x="6781978" y="1128268"/>
                  </a:lnTo>
                  <a:lnTo>
                    <a:pt x="6781978" y="911491"/>
                  </a:lnTo>
                  <a:lnTo>
                    <a:pt x="7986230" y="911491"/>
                  </a:lnTo>
                  <a:lnTo>
                    <a:pt x="7986230" y="896708"/>
                  </a:lnTo>
                  <a:lnTo>
                    <a:pt x="6781978" y="896708"/>
                  </a:lnTo>
                  <a:lnTo>
                    <a:pt x="6781978" y="684847"/>
                  </a:lnTo>
                  <a:lnTo>
                    <a:pt x="7986230" y="684847"/>
                  </a:lnTo>
                  <a:lnTo>
                    <a:pt x="7986230" y="670064"/>
                  </a:lnTo>
                  <a:lnTo>
                    <a:pt x="6781990" y="670064"/>
                  </a:lnTo>
                  <a:lnTo>
                    <a:pt x="6781990" y="458216"/>
                  </a:lnTo>
                  <a:lnTo>
                    <a:pt x="7986230" y="458216"/>
                  </a:lnTo>
                  <a:lnTo>
                    <a:pt x="7986230" y="443420"/>
                  </a:lnTo>
                  <a:lnTo>
                    <a:pt x="6781990" y="443420"/>
                  </a:lnTo>
                  <a:lnTo>
                    <a:pt x="6781990" y="231571"/>
                  </a:lnTo>
                  <a:lnTo>
                    <a:pt x="7986230" y="231571"/>
                  </a:lnTo>
                  <a:lnTo>
                    <a:pt x="7986230" y="216789"/>
                  </a:lnTo>
                  <a:lnTo>
                    <a:pt x="6781990" y="216789"/>
                  </a:lnTo>
                  <a:lnTo>
                    <a:pt x="6781990" y="0"/>
                  </a:lnTo>
                  <a:lnTo>
                    <a:pt x="6768033" y="0"/>
                  </a:lnTo>
                  <a:lnTo>
                    <a:pt x="6768033" y="1581543"/>
                  </a:lnTo>
                  <a:lnTo>
                    <a:pt x="5735815" y="1581543"/>
                  </a:lnTo>
                  <a:lnTo>
                    <a:pt x="5735815" y="1369695"/>
                  </a:lnTo>
                  <a:lnTo>
                    <a:pt x="6768033" y="1369682"/>
                  </a:lnTo>
                  <a:lnTo>
                    <a:pt x="6768033" y="1354899"/>
                  </a:lnTo>
                  <a:lnTo>
                    <a:pt x="5735815" y="1354899"/>
                  </a:lnTo>
                  <a:lnTo>
                    <a:pt x="5735815" y="1143063"/>
                  </a:lnTo>
                  <a:lnTo>
                    <a:pt x="6768033" y="1143050"/>
                  </a:lnTo>
                  <a:lnTo>
                    <a:pt x="6768033" y="1128268"/>
                  </a:lnTo>
                  <a:lnTo>
                    <a:pt x="5735815" y="1128268"/>
                  </a:lnTo>
                  <a:lnTo>
                    <a:pt x="5735815" y="911491"/>
                  </a:lnTo>
                  <a:lnTo>
                    <a:pt x="6768033" y="911491"/>
                  </a:lnTo>
                  <a:lnTo>
                    <a:pt x="6768033" y="896708"/>
                  </a:lnTo>
                  <a:lnTo>
                    <a:pt x="5735815" y="896708"/>
                  </a:lnTo>
                  <a:lnTo>
                    <a:pt x="5735815" y="684860"/>
                  </a:lnTo>
                  <a:lnTo>
                    <a:pt x="6768033" y="684847"/>
                  </a:lnTo>
                  <a:lnTo>
                    <a:pt x="6768033" y="670064"/>
                  </a:lnTo>
                  <a:lnTo>
                    <a:pt x="5735815" y="670064"/>
                  </a:lnTo>
                  <a:lnTo>
                    <a:pt x="5735815" y="458216"/>
                  </a:lnTo>
                  <a:lnTo>
                    <a:pt x="6768033" y="458216"/>
                  </a:lnTo>
                  <a:lnTo>
                    <a:pt x="6768033" y="443433"/>
                  </a:lnTo>
                  <a:lnTo>
                    <a:pt x="5735815" y="443433"/>
                  </a:lnTo>
                  <a:lnTo>
                    <a:pt x="5735815" y="231584"/>
                  </a:lnTo>
                  <a:lnTo>
                    <a:pt x="6768033" y="231584"/>
                  </a:lnTo>
                  <a:lnTo>
                    <a:pt x="6768033" y="216789"/>
                  </a:lnTo>
                  <a:lnTo>
                    <a:pt x="5735815" y="216789"/>
                  </a:lnTo>
                  <a:lnTo>
                    <a:pt x="5735815" y="0"/>
                  </a:lnTo>
                  <a:lnTo>
                    <a:pt x="5721870" y="0"/>
                  </a:lnTo>
                  <a:lnTo>
                    <a:pt x="5721870" y="216789"/>
                  </a:lnTo>
                  <a:lnTo>
                    <a:pt x="0" y="216789"/>
                  </a:lnTo>
                  <a:lnTo>
                    <a:pt x="0" y="231584"/>
                  </a:lnTo>
                  <a:lnTo>
                    <a:pt x="5721870" y="231584"/>
                  </a:lnTo>
                  <a:lnTo>
                    <a:pt x="5721870" y="443433"/>
                  </a:lnTo>
                  <a:lnTo>
                    <a:pt x="0" y="443433"/>
                  </a:lnTo>
                  <a:lnTo>
                    <a:pt x="0" y="458216"/>
                  </a:lnTo>
                  <a:lnTo>
                    <a:pt x="5721870" y="458216"/>
                  </a:lnTo>
                  <a:lnTo>
                    <a:pt x="5721870" y="670064"/>
                  </a:lnTo>
                  <a:lnTo>
                    <a:pt x="0" y="670064"/>
                  </a:lnTo>
                  <a:lnTo>
                    <a:pt x="0" y="684860"/>
                  </a:lnTo>
                  <a:lnTo>
                    <a:pt x="5721870" y="684860"/>
                  </a:lnTo>
                  <a:lnTo>
                    <a:pt x="5721870" y="896708"/>
                  </a:lnTo>
                  <a:lnTo>
                    <a:pt x="0" y="896708"/>
                  </a:lnTo>
                  <a:lnTo>
                    <a:pt x="0" y="911491"/>
                  </a:lnTo>
                  <a:lnTo>
                    <a:pt x="5721870" y="911491"/>
                  </a:lnTo>
                  <a:lnTo>
                    <a:pt x="5721870" y="1128268"/>
                  </a:lnTo>
                  <a:lnTo>
                    <a:pt x="0" y="1128280"/>
                  </a:lnTo>
                  <a:lnTo>
                    <a:pt x="0" y="1143063"/>
                  </a:lnTo>
                  <a:lnTo>
                    <a:pt x="5721870" y="1143063"/>
                  </a:lnTo>
                  <a:lnTo>
                    <a:pt x="5721870" y="1354912"/>
                  </a:lnTo>
                  <a:lnTo>
                    <a:pt x="0" y="1354912"/>
                  </a:lnTo>
                  <a:lnTo>
                    <a:pt x="0" y="1369695"/>
                  </a:lnTo>
                  <a:lnTo>
                    <a:pt x="5721870" y="1369695"/>
                  </a:lnTo>
                  <a:lnTo>
                    <a:pt x="5721870" y="1581543"/>
                  </a:lnTo>
                  <a:lnTo>
                    <a:pt x="0" y="1581543"/>
                  </a:lnTo>
                  <a:lnTo>
                    <a:pt x="0" y="1596326"/>
                  </a:lnTo>
                  <a:lnTo>
                    <a:pt x="5721870" y="1596326"/>
                  </a:lnTo>
                  <a:lnTo>
                    <a:pt x="5721870" y="1808213"/>
                  </a:lnTo>
                  <a:lnTo>
                    <a:pt x="5735815" y="1808213"/>
                  </a:lnTo>
                  <a:lnTo>
                    <a:pt x="5735815" y="1596326"/>
                  </a:lnTo>
                  <a:lnTo>
                    <a:pt x="6768033" y="1596326"/>
                  </a:lnTo>
                  <a:lnTo>
                    <a:pt x="6781978" y="1596326"/>
                  </a:lnTo>
                  <a:lnTo>
                    <a:pt x="7986230" y="1596326"/>
                  </a:lnTo>
                  <a:lnTo>
                    <a:pt x="8000187" y="1596326"/>
                  </a:lnTo>
                  <a:lnTo>
                    <a:pt x="9143987" y="1596313"/>
                  </a:lnTo>
                  <a:lnTo>
                    <a:pt x="9143987" y="1581531"/>
                  </a:lnTo>
                  <a:lnTo>
                    <a:pt x="8000187" y="1581531"/>
                  </a:lnTo>
                  <a:lnTo>
                    <a:pt x="8000187" y="1369682"/>
                  </a:lnTo>
                  <a:lnTo>
                    <a:pt x="9144000" y="1369682"/>
                  </a:lnTo>
                  <a:lnTo>
                    <a:pt x="9144000" y="1354899"/>
                  </a:lnTo>
                  <a:lnTo>
                    <a:pt x="8000187" y="1354899"/>
                  </a:lnTo>
                  <a:lnTo>
                    <a:pt x="8000187" y="1143050"/>
                  </a:lnTo>
                  <a:lnTo>
                    <a:pt x="9144000" y="1143050"/>
                  </a:lnTo>
                  <a:lnTo>
                    <a:pt x="9144000" y="1128268"/>
                  </a:lnTo>
                  <a:lnTo>
                    <a:pt x="8000187" y="1128268"/>
                  </a:lnTo>
                  <a:lnTo>
                    <a:pt x="8000187" y="911491"/>
                  </a:lnTo>
                  <a:lnTo>
                    <a:pt x="9144000" y="911479"/>
                  </a:lnTo>
                  <a:lnTo>
                    <a:pt x="9144000" y="896696"/>
                  </a:lnTo>
                  <a:lnTo>
                    <a:pt x="8000187" y="896696"/>
                  </a:lnTo>
                  <a:lnTo>
                    <a:pt x="8000187" y="684847"/>
                  </a:lnTo>
                  <a:lnTo>
                    <a:pt x="9144000" y="684847"/>
                  </a:lnTo>
                  <a:lnTo>
                    <a:pt x="9144000" y="670064"/>
                  </a:lnTo>
                  <a:lnTo>
                    <a:pt x="8000187" y="670064"/>
                  </a:lnTo>
                  <a:lnTo>
                    <a:pt x="8000187" y="458216"/>
                  </a:lnTo>
                  <a:lnTo>
                    <a:pt x="9144000" y="458216"/>
                  </a:lnTo>
                  <a:lnTo>
                    <a:pt x="9144000" y="443420"/>
                  </a:lnTo>
                  <a:lnTo>
                    <a:pt x="8000187" y="443420"/>
                  </a:lnTo>
                  <a:lnTo>
                    <a:pt x="8000187" y="231571"/>
                  </a:lnTo>
                  <a:lnTo>
                    <a:pt x="9144000" y="231571"/>
                  </a:lnTo>
                  <a:lnTo>
                    <a:pt x="9144000" y="216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5300713"/>
              <a:ext cx="9144000" cy="1340485"/>
            </a:xfrm>
            <a:custGeom>
              <a:avLst/>
              <a:gdLst/>
              <a:ahLst/>
              <a:cxnLst/>
              <a:rect l="l" t="t" r="r" b="b"/>
              <a:pathLst>
                <a:path w="9144000" h="1340484">
                  <a:moveTo>
                    <a:pt x="9143987" y="211848"/>
                  </a:moveTo>
                  <a:lnTo>
                    <a:pt x="8000187" y="211848"/>
                  </a:lnTo>
                  <a:lnTo>
                    <a:pt x="8000187" y="0"/>
                  </a:lnTo>
                  <a:lnTo>
                    <a:pt x="7986230" y="0"/>
                  </a:lnTo>
                  <a:lnTo>
                    <a:pt x="7986230" y="1108583"/>
                  </a:lnTo>
                  <a:lnTo>
                    <a:pt x="6781978" y="1108583"/>
                  </a:lnTo>
                  <a:lnTo>
                    <a:pt x="6781978" y="896747"/>
                  </a:lnTo>
                  <a:lnTo>
                    <a:pt x="7986230" y="896747"/>
                  </a:lnTo>
                  <a:lnTo>
                    <a:pt x="7986230" y="881951"/>
                  </a:lnTo>
                  <a:lnTo>
                    <a:pt x="6781978" y="881951"/>
                  </a:lnTo>
                  <a:lnTo>
                    <a:pt x="6781978" y="670102"/>
                  </a:lnTo>
                  <a:lnTo>
                    <a:pt x="7986230" y="670102"/>
                  </a:lnTo>
                  <a:lnTo>
                    <a:pt x="7986230" y="655320"/>
                  </a:lnTo>
                  <a:lnTo>
                    <a:pt x="6781978" y="655320"/>
                  </a:lnTo>
                  <a:lnTo>
                    <a:pt x="6781978" y="226644"/>
                  </a:lnTo>
                  <a:lnTo>
                    <a:pt x="7986230" y="226644"/>
                  </a:lnTo>
                  <a:lnTo>
                    <a:pt x="7986230" y="211861"/>
                  </a:lnTo>
                  <a:lnTo>
                    <a:pt x="6781978" y="211861"/>
                  </a:lnTo>
                  <a:lnTo>
                    <a:pt x="6781978" y="0"/>
                  </a:lnTo>
                  <a:lnTo>
                    <a:pt x="6768033" y="0"/>
                  </a:lnTo>
                  <a:lnTo>
                    <a:pt x="6768033" y="1108583"/>
                  </a:lnTo>
                  <a:lnTo>
                    <a:pt x="5735815" y="1108583"/>
                  </a:lnTo>
                  <a:lnTo>
                    <a:pt x="5735815" y="896747"/>
                  </a:lnTo>
                  <a:lnTo>
                    <a:pt x="6768033" y="896747"/>
                  </a:lnTo>
                  <a:lnTo>
                    <a:pt x="6768033" y="881951"/>
                  </a:lnTo>
                  <a:lnTo>
                    <a:pt x="5735815" y="881951"/>
                  </a:lnTo>
                  <a:lnTo>
                    <a:pt x="5735815" y="670102"/>
                  </a:lnTo>
                  <a:lnTo>
                    <a:pt x="6768033" y="670102"/>
                  </a:lnTo>
                  <a:lnTo>
                    <a:pt x="6768033" y="655320"/>
                  </a:lnTo>
                  <a:lnTo>
                    <a:pt x="5735815" y="655320"/>
                  </a:lnTo>
                  <a:lnTo>
                    <a:pt x="5735815" y="226644"/>
                  </a:lnTo>
                  <a:lnTo>
                    <a:pt x="6768033" y="226644"/>
                  </a:lnTo>
                  <a:lnTo>
                    <a:pt x="6768033" y="211861"/>
                  </a:lnTo>
                  <a:lnTo>
                    <a:pt x="5735815" y="211861"/>
                  </a:lnTo>
                  <a:lnTo>
                    <a:pt x="5735815" y="0"/>
                  </a:lnTo>
                  <a:lnTo>
                    <a:pt x="5721870" y="0"/>
                  </a:lnTo>
                  <a:lnTo>
                    <a:pt x="5721870" y="211861"/>
                  </a:lnTo>
                  <a:lnTo>
                    <a:pt x="0" y="211861"/>
                  </a:lnTo>
                  <a:lnTo>
                    <a:pt x="0" y="226644"/>
                  </a:lnTo>
                  <a:lnTo>
                    <a:pt x="5721870" y="226644"/>
                  </a:lnTo>
                  <a:lnTo>
                    <a:pt x="5721870" y="655320"/>
                  </a:lnTo>
                  <a:lnTo>
                    <a:pt x="0" y="655320"/>
                  </a:lnTo>
                  <a:lnTo>
                    <a:pt x="0" y="670102"/>
                  </a:lnTo>
                  <a:lnTo>
                    <a:pt x="5721870" y="670102"/>
                  </a:lnTo>
                  <a:lnTo>
                    <a:pt x="5721870" y="881951"/>
                  </a:lnTo>
                  <a:lnTo>
                    <a:pt x="0" y="881964"/>
                  </a:lnTo>
                  <a:lnTo>
                    <a:pt x="0" y="896747"/>
                  </a:lnTo>
                  <a:lnTo>
                    <a:pt x="5721870" y="896747"/>
                  </a:lnTo>
                  <a:lnTo>
                    <a:pt x="5721870" y="1108583"/>
                  </a:lnTo>
                  <a:lnTo>
                    <a:pt x="0" y="1108595"/>
                  </a:lnTo>
                  <a:lnTo>
                    <a:pt x="0" y="1123378"/>
                  </a:lnTo>
                  <a:lnTo>
                    <a:pt x="5721870" y="1123378"/>
                  </a:lnTo>
                  <a:lnTo>
                    <a:pt x="5721870" y="1340180"/>
                  </a:lnTo>
                  <a:lnTo>
                    <a:pt x="5735815" y="1340180"/>
                  </a:lnTo>
                  <a:lnTo>
                    <a:pt x="5735815" y="1123378"/>
                  </a:lnTo>
                  <a:lnTo>
                    <a:pt x="6768033" y="1123378"/>
                  </a:lnTo>
                  <a:lnTo>
                    <a:pt x="6768033" y="1340180"/>
                  </a:lnTo>
                  <a:lnTo>
                    <a:pt x="6781978" y="1340180"/>
                  </a:lnTo>
                  <a:lnTo>
                    <a:pt x="6781978" y="1123378"/>
                  </a:lnTo>
                  <a:lnTo>
                    <a:pt x="7986230" y="1123378"/>
                  </a:lnTo>
                  <a:lnTo>
                    <a:pt x="7986230" y="1340180"/>
                  </a:lnTo>
                  <a:lnTo>
                    <a:pt x="8000187" y="1340180"/>
                  </a:lnTo>
                  <a:lnTo>
                    <a:pt x="8000187" y="1123365"/>
                  </a:lnTo>
                  <a:lnTo>
                    <a:pt x="9143987" y="1123365"/>
                  </a:lnTo>
                  <a:lnTo>
                    <a:pt x="9143987" y="1108583"/>
                  </a:lnTo>
                  <a:lnTo>
                    <a:pt x="8000187" y="1108583"/>
                  </a:lnTo>
                  <a:lnTo>
                    <a:pt x="8000187" y="896734"/>
                  </a:lnTo>
                  <a:lnTo>
                    <a:pt x="9143987" y="896734"/>
                  </a:lnTo>
                  <a:lnTo>
                    <a:pt x="9143987" y="881951"/>
                  </a:lnTo>
                  <a:lnTo>
                    <a:pt x="8000187" y="881951"/>
                  </a:lnTo>
                  <a:lnTo>
                    <a:pt x="8000187" y="670102"/>
                  </a:lnTo>
                  <a:lnTo>
                    <a:pt x="9143987" y="670090"/>
                  </a:lnTo>
                  <a:lnTo>
                    <a:pt x="9143987" y="655307"/>
                  </a:lnTo>
                  <a:lnTo>
                    <a:pt x="8000187" y="655307"/>
                  </a:lnTo>
                  <a:lnTo>
                    <a:pt x="8000187" y="226644"/>
                  </a:lnTo>
                  <a:lnTo>
                    <a:pt x="9143987" y="226631"/>
                  </a:lnTo>
                  <a:lnTo>
                    <a:pt x="9143987" y="2118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4537" y="1868731"/>
            <a:ext cx="5449570" cy="5005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-40" dirty="0">
                <a:latin typeface="Arial MT"/>
                <a:cs typeface="Arial MT"/>
              </a:rPr>
              <a:t>(Tesbitinizi</a:t>
            </a:r>
            <a:r>
              <a:rPr sz="1450" spc="-10" dirty="0">
                <a:latin typeface="Arial MT"/>
                <a:cs typeface="Arial MT"/>
              </a:rPr>
              <a:t> </a:t>
            </a:r>
            <a:r>
              <a:rPr sz="1450" spc="-40" dirty="0">
                <a:latin typeface="Arial MT"/>
                <a:cs typeface="Arial MT"/>
              </a:rPr>
              <a:t>uygun </a:t>
            </a:r>
            <a:r>
              <a:rPr sz="1450" spc="-50" dirty="0">
                <a:latin typeface="Arial MT"/>
                <a:cs typeface="Arial MT"/>
              </a:rPr>
              <a:t>sütuna</a:t>
            </a:r>
            <a:r>
              <a:rPr sz="1450" spc="-35" dirty="0">
                <a:latin typeface="Arial MT"/>
                <a:cs typeface="Arial MT"/>
              </a:rPr>
              <a:t> “X”</a:t>
            </a:r>
            <a:r>
              <a:rPr sz="1450" spc="-15" dirty="0">
                <a:latin typeface="Arial MT"/>
                <a:cs typeface="Arial MT"/>
              </a:rPr>
              <a:t> </a:t>
            </a:r>
            <a:r>
              <a:rPr sz="1450" spc="-145" dirty="0">
                <a:latin typeface="Arial MT"/>
                <a:cs typeface="Arial MT"/>
              </a:rPr>
              <a:t>işareti</a:t>
            </a:r>
            <a:r>
              <a:rPr sz="1450" spc="-10" dirty="0">
                <a:latin typeface="Arial MT"/>
                <a:cs typeface="Arial MT"/>
              </a:rPr>
              <a:t> </a:t>
            </a:r>
            <a:r>
              <a:rPr sz="1450" spc="-45" dirty="0">
                <a:latin typeface="Arial MT"/>
                <a:cs typeface="Arial MT"/>
              </a:rPr>
              <a:t>koyarak</a:t>
            </a:r>
            <a:r>
              <a:rPr sz="1450" spc="5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belirtiniz.)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450" b="1" dirty="0">
                <a:latin typeface="Arial"/>
                <a:cs typeface="Arial"/>
              </a:rPr>
              <a:t>A-</a:t>
            </a:r>
            <a:r>
              <a:rPr sz="1450" b="1" spc="340" dirty="0">
                <a:latin typeface="Arial"/>
                <a:cs typeface="Arial"/>
              </a:rPr>
              <a:t> </a:t>
            </a:r>
            <a:r>
              <a:rPr sz="1450" b="1" spc="-45" dirty="0">
                <a:latin typeface="Arial"/>
                <a:cs typeface="Arial"/>
              </a:rPr>
              <a:t>GENEL</a:t>
            </a:r>
            <a:r>
              <a:rPr sz="1450" b="1" spc="-55" dirty="0">
                <a:latin typeface="Arial"/>
                <a:cs typeface="Arial"/>
              </a:rPr>
              <a:t> </a:t>
            </a:r>
            <a:r>
              <a:rPr sz="1450" b="1" spc="-65" dirty="0">
                <a:latin typeface="Arial"/>
                <a:cs typeface="Arial"/>
              </a:rPr>
              <a:t>ÇALIŞMA</a:t>
            </a:r>
            <a:r>
              <a:rPr sz="1450" b="1" spc="-55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KOŞULLARI</a:t>
            </a:r>
            <a:endParaRPr sz="145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40"/>
              </a:spcBef>
              <a:buAutoNum type="arabicPlain"/>
              <a:tabLst>
                <a:tab pos="267335" algn="l"/>
              </a:tabLst>
            </a:pPr>
            <a:r>
              <a:rPr sz="1450" b="1" spc="-50" dirty="0">
                <a:latin typeface="Arial"/>
                <a:cs typeface="Arial"/>
              </a:rPr>
              <a:t>Zemin</a:t>
            </a:r>
            <a:r>
              <a:rPr sz="1450" b="1" spc="-85" dirty="0">
                <a:latin typeface="Arial"/>
                <a:cs typeface="Arial"/>
              </a:rPr>
              <a:t> </a:t>
            </a:r>
            <a:r>
              <a:rPr sz="1450" b="1" spc="-40" dirty="0">
                <a:latin typeface="Arial"/>
                <a:cs typeface="Arial"/>
              </a:rPr>
              <a:t>(Yürüme</a:t>
            </a:r>
            <a:r>
              <a:rPr sz="1450" b="1" spc="-45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Yüzeyleri)</a:t>
            </a:r>
            <a:endParaRPr sz="1450">
              <a:latin typeface="Arial"/>
              <a:cs typeface="Arial"/>
            </a:endParaRPr>
          </a:p>
          <a:p>
            <a:pPr marL="285750" lvl="1" indent="-273050">
              <a:lnSpc>
                <a:spcPct val="100000"/>
              </a:lnSpc>
              <a:spcBef>
                <a:spcPts val="45"/>
              </a:spcBef>
              <a:buAutoNum type="alphaLcParenR"/>
              <a:tabLst>
                <a:tab pos="285750" algn="l"/>
              </a:tabLst>
            </a:pPr>
            <a:r>
              <a:rPr sz="1450" spc="-45" dirty="0">
                <a:latin typeface="Arial MT"/>
                <a:cs typeface="Arial MT"/>
              </a:rPr>
              <a:t>Zeminde </a:t>
            </a:r>
            <a:r>
              <a:rPr sz="1450" spc="-30" dirty="0">
                <a:latin typeface="Arial MT"/>
                <a:cs typeface="Arial MT"/>
              </a:rPr>
              <a:t>artık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spc="-45" dirty="0">
                <a:latin typeface="Arial MT"/>
                <a:cs typeface="Arial MT"/>
              </a:rPr>
              <a:t>malzemeler</a:t>
            </a:r>
            <a:r>
              <a:rPr sz="1450" spc="15" dirty="0">
                <a:latin typeface="Arial MT"/>
                <a:cs typeface="Arial MT"/>
              </a:rPr>
              <a:t> </a:t>
            </a:r>
            <a:r>
              <a:rPr sz="1450" spc="-35" dirty="0">
                <a:latin typeface="Arial MT"/>
                <a:cs typeface="Arial MT"/>
              </a:rPr>
              <a:t>etrafa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spc="-140" dirty="0">
                <a:latin typeface="Arial MT"/>
                <a:cs typeface="Arial MT"/>
              </a:rPr>
              <a:t>saçılmış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spc="-60" dirty="0">
                <a:latin typeface="Arial MT"/>
                <a:cs typeface="Arial MT"/>
              </a:rPr>
              <a:t>durumda</a:t>
            </a:r>
            <a:r>
              <a:rPr sz="1450" spc="-40" dirty="0">
                <a:latin typeface="Arial MT"/>
                <a:cs typeface="Arial MT"/>
              </a:rPr>
              <a:t> </a:t>
            </a:r>
            <a:r>
              <a:rPr sz="1450" spc="-80" dirty="0">
                <a:latin typeface="Arial MT"/>
                <a:cs typeface="Arial MT"/>
              </a:rPr>
              <a:t>temizlenmemiş</a:t>
            </a:r>
            <a:endParaRPr sz="1450">
              <a:latin typeface="Arial MT"/>
              <a:cs typeface="Arial MT"/>
            </a:endParaRPr>
          </a:p>
          <a:p>
            <a:pPr marL="285750" lvl="1" indent="-273050">
              <a:lnSpc>
                <a:spcPct val="100000"/>
              </a:lnSpc>
              <a:spcBef>
                <a:spcPts val="85"/>
              </a:spcBef>
              <a:buAutoNum type="alphaLcParenR"/>
              <a:tabLst>
                <a:tab pos="285750" algn="l"/>
              </a:tabLst>
            </a:pPr>
            <a:r>
              <a:rPr sz="1450" spc="-50" dirty="0">
                <a:latin typeface="Arial MT"/>
                <a:cs typeface="Arial MT"/>
              </a:rPr>
              <a:t>Zemin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spc="-40" dirty="0">
                <a:latin typeface="Arial MT"/>
                <a:cs typeface="Arial MT"/>
              </a:rPr>
              <a:t>uygun </a:t>
            </a:r>
            <a:r>
              <a:rPr sz="1450" spc="-150" dirty="0">
                <a:latin typeface="Arial MT"/>
                <a:cs typeface="Arial MT"/>
              </a:rPr>
              <a:t>değil,</a:t>
            </a:r>
            <a:r>
              <a:rPr sz="1450" spc="-25" dirty="0">
                <a:latin typeface="Arial MT"/>
                <a:cs typeface="Arial MT"/>
              </a:rPr>
              <a:t> </a:t>
            </a:r>
            <a:r>
              <a:rPr sz="1450" spc="-55" dirty="0">
                <a:latin typeface="Arial MT"/>
                <a:cs typeface="Arial MT"/>
              </a:rPr>
              <a:t>kayma</a:t>
            </a:r>
            <a:r>
              <a:rPr sz="1450" spc="-40" dirty="0">
                <a:latin typeface="Arial MT"/>
                <a:cs typeface="Arial MT"/>
              </a:rPr>
              <a:t> </a:t>
            </a:r>
            <a:r>
              <a:rPr sz="1450" spc="-30" dirty="0">
                <a:latin typeface="Arial MT"/>
                <a:cs typeface="Arial MT"/>
              </a:rPr>
              <a:t>ve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spc="-200" dirty="0">
                <a:latin typeface="Arial MT"/>
                <a:cs typeface="Arial MT"/>
              </a:rPr>
              <a:t>düşme</a:t>
            </a:r>
            <a:r>
              <a:rPr sz="1450" spc="-110" dirty="0">
                <a:latin typeface="Arial MT"/>
                <a:cs typeface="Arial MT"/>
              </a:rPr>
              <a:t> </a:t>
            </a:r>
            <a:r>
              <a:rPr sz="1450" spc="-30" dirty="0">
                <a:latin typeface="Arial MT"/>
                <a:cs typeface="Arial MT"/>
              </a:rPr>
              <a:t>tehlikesi</a:t>
            </a:r>
            <a:r>
              <a:rPr sz="1450" spc="25" dirty="0">
                <a:latin typeface="Arial MT"/>
                <a:cs typeface="Arial MT"/>
              </a:rPr>
              <a:t> </a:t>
            </a:r>
            <a:r>
              <a:rPr sz="1450" spc="-25" dirty="0">
                <a:latin typeface="Arial MT"/>
                <a:cs typeface="Arial MT"/>
              </a:rPr>
              <a:t>var</a:t>
            </a:r>
            <a:endParaRPr sz="1450">
              <a:latin typeface="Arial MT"/>
              <a:cs typeface="Arial MT"/>
            </a:endParaRPr>
          </a:p>
          <a:p>
            <a:pPr marL="286385" lvl="1" indent="-273685">
              <a:lnSpc>
                <a:spcPct val="100000"/>
              </a:lnSpc>
              <a:spcBef>
                <a:spcPts val="45"/>
              </a:spcBef>
              <a:buAutoNum type="alphaLcParenR"/>
              <a:tabLst>
                <a:tab pos="286385" algn="l"/>
              </a:tabLst>
            </a:pPr>
            <a:r>
              <a:rPr sz="1450" spc="-50" dirty="0">
                <a:latin typeface="Arial MT"/>
                <a:cs typeface="Arial MT"/>
              </a:rPr>
              <a:t>Zemin </a:t>
            </a:r>
            <a:r>
              <a:rPr sz="1450" spc="-35" dirty="0">
                <a:latin typeface="Arial MT"/>
                <a:cs typeface="Arial MT"/>
              </a:rPr>
              <a:t>sürekli</a:t>
            </a:r>
            <a:r>
              <a:rPr sz="1450" spc="-20" dirty="0">
                <a:latin typeface="Arial MT"/>
                <a:cs typeface="Arial MT"/>
              </a:rPr>
              <a:t> </a:t>
            </a:r>
            <a:r>
              <a:rPr sz="1450" spc="-30" dirty="0">
                <a:latin typeface="Arial MT"/>
                <a:cs typeface="Arial MT"/>
              </a:rPr>
              <a:t>ıslak, ıslak</a:t>
            </a:r>
            <a:r>
              <a:rPr sz="1450" spc="-5" dirty="0">
                <a:latin typeface="Arial MT"/>
                <a:cs typeface="Arial MT"/>
              </a:rPr>
              <a:t> </a:t>
            </a:r>
            <a:r>
              <a:rPr sz="1450" spc="-50" dirty="0">
                <a:latin typeface="Arial MT"/>
                <a:cs typeface="Arial MT"/>
              </a:rPr>
              <a:t>zeminde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spc="-160" dirty="0">
                <a:latin typeface="Arial MT"/>
                <a:cs typeface="Arial MT"/>
              </a:rPr>
              <a:t>çalışma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spc="-25" dirty="0">
                <a:latin typeface="Arial MT"/>
                <a:cs typeface="Arial MT"/>
              </a:rPr>
              <a:t>var</a:t>
            </a:r>
            <a:endParaRPr sz="1450">
              <a:latin typeface="Arial MT"/>
              <a:cs typeface="Arial MT"/>
            </a:endParaRPr>
          </a:p>
          <a:p>
            <a:pPr marL="286385" indent="-273685">
              <a:lnSpc>
                <a:spcPts val="1705"/>
              </a:lnSpc>
              <a:spcBef>
                <a:spcPts val="45"/>
              </a:spcBef>
              <a:buAutoNum type="alphaLcParenR" startAt="3"/>
              <a:tabLst>
                <a:tab pos="286385" algn="l"/>
              </a:tabLst>
            </a:pPr>
            <a:r>
              <a:rPr sz="1450" spc="-45" dirty="0">
                <a:latin typeface="Arial MT"/>
                <a:cs typeface="Arial MT"/>
              </a:rPr>
              <a:t>Zeminde </a:t>
            </a:r>
            <a:r>
              <a:rPr sz="1450" spc="-35" dirty="0">
                <a:latin typeface="Arial MT"/>
                <a:cs typeface="Arial MT"/>
              </a:rPr>
              <a:t>tehlike</a:t>
            </a:r>
            <a:r>
              <a:rPr sz="1450" spc="-45" dirty="0">
                <a:latin typeface="Arial MT"/>
                <a:cs typeface="Arial MT"/>
              </a:rPr>
              <a:t> yaratacak</a:t>
            </a:r>
            <a:r>
              <a:rPr sz="1450" spc="-40" dirty="0">
                <a:latin typeface="Arial MT"/>
                <a:cs typeface="Arial MT"/>
              </a:rPr>
              <a:t> </a:t>
            </a:r>
            <a:r>
              <a:rPr sz="1450" spc="-50" dirty="0">
                <a:latin typeface="Arial MT"/>
                <a:cs typeface="Arial MT"/>
              </a:rPr>
              <a:t>demir</a:t>
            </a:r>
            <a:r>
              <a:rPr sz="1450" spc="-25" dirty="0">
                <a:latin typeface="Arial MT"/>
                <a:cs typeface="Arial MT"/>
              </a:rPr>
              <a:t> </a:t>
            </a:r>
            <a:r>
              <a:rPr sz="1450" spc="-150" dirty="0">
                <a:latin typeface="Arial MT"/>
                <a:cs typeface="Arial MT"/>
              </a:rPr>
              <a:t>talaşı,</a:t>
            </a:r>
            <a:r>
              <a:rPr sz="1450" spc="-25" dirty="0">
                <a:latin typeface="Arial MT"/>
                <a:cs typeface="Arial MT"/>
              </a:rPr>
              <a:t> çivi, </a:t>
            </a:r>
            <a:r>
              <a:rPr sz="1450" spc="-20" dirty="0">
                <a:latin typeface="Arial MT"/>
                <a:cs typeface="Arial MT"/>
              </a:rPr>
              <a:t>sivri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spc="-40" dirty="0">
                <a:latin typeface="Arial MT"/>
                <a:cs typeface="Arial MT"/>
              </a:rPr>
              <a:t>uçlu</a:t>
            </a:r>
            <a:r>
              <a:rPr sz="1450" spc="-80" dirty="0">
                <a:latin typeface="Arial MT"/>
                <a:cs typeface="Arial MT"/>
              </a:rPr>
              <a:t> </a:t>
            </a:r>
            <a:r>
              <a:rPr sz="1450" spc="-50" dirty="0">
                <a:latin typeface="Arial MT"/>
                <a:cs typeface="Arial MT"/>
              </a:rPr>
              <a:t>malzeme</a:t>
            </a:r>
            <a:r>
              <a:rPr sz="1450" spc="-80" dirty="0">
                <a:latin typeface="Arial MT"/>
                <a:cs typeface="Arial MT"/>
              </a:rPr>
              <a:t> </a:t>
            </a:r>
            <a:r>
              <a:rPr sz="1450" spc="-25" dirty="0">
                <a:latin typeface="Arial MT"/>
                <a:cs typeface="Arial MT"/>
              </a:rPr>
              <a:t>vb.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ts val="1705"/>
              </a:lnSpc>
            </a:pPr>
            <a:r>
              <a:rPr sz="1450" spc="-25" dirty="0">
                <a:latin typeface="Arial MT"/>
                <a:cs typeface="Arial MT"/>
              </a:rPr>
              <a:t>var</a:t>
            </a:r>
            <a:endParaRPr sz="1450">
              <a:latin typeface="Arial MT"/>
              <a:cs typeface="Arial MT"/>
            </a:endParaRPr>
          </a:p>
          <a:p>
            <a:pPr marL="220979" indent="-208279">
              <a:lnSpc>
                <a:spcPct val="100000"/>
              </a:lnSpc>
              <a:spcBef>
                <a:spcPts val="45"/>
              </a:spcBef>
              <a:buAutoNum type="alphaLcParenR" startAt="4"/>
              <a:tabLst>
                <a:tab pos="220979" algn="l"/>
              </a:tabLst>
            </a:pPr>
            <a:r>
              <a:rPr sz="1450" spc="-50" dirty="0">
                <a:latin typeface="Arial MT"/>
                <a:cs typeface="Arial MT"/>
              </a:rPr>
              <a:t>Zeminde </a:t>
            </a:r>
            <a:r>
              <a:rPr sz="1450" spc="-40" dirty="0">
                <a:latin typeface="Arial MT"/>
                <a:cs typeface="Arial MT"/>
              </a:rPr>
              <a:t>yanıcı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spc="-35" dirty="0">
                <a:latin typeface="Arial MT"/>
                <a:cs typeface="Arial MT"/>
              </a:rPr>
              <a:t>tozlar </a:t>
            </a:r>
            <a:r>
              <a:rPr sz="1450" spc="-20" dirty="0">
                <a:latin typeface="Arial MT"/>
                <a:cs typeface="Arial MT"/>
              </a:rPr>
              <a:t>var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spc="-150" dirty="0">
                <a:latin typeface="Arial MT"/>
                <a:cs typeface="Arial MT"/>
              </a:rPr>
              <a:t>(talaş,</a:t>
            </a:r>
            <a:r>
              <a:rPr sz="1450" spc="-25" dirty="0">
                <a:latin typeface="Arial MT"/>
                <a:cs typeface="Arial MT"/>
              </a:rPr>
              <a:t> un,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50" b="1" dirty="0">
                <a:latin typeface="Arial"/>
                <a:cs typeface="Arial"/>
              </a:rPr>
              <a:t>2-</a:t>
            </a:r>
            <a:r>
              <a:rPr sz="1450" b="1" spc="-90" dirty="0">
                <a:latin typeface="Arial"/>
                <a:cs typeface="Arial"/>
              </a:rPr>
              <a:t> </a:t>
            </a:r>
            <a:r>
              <a:rPr sz="1450" b="1" spc="-35" dirty="0">
                <a:latin typeface="Arial"/>
                <a:cs typeface="Arial"/>
              </a:rPr>
              <a:t>Geçitler</a:t>
            </a:r>
            <a:r>
              <a:rPr sz="1450" b="1" spc="-40" dirty="0">
                <a:latin typeface="Arial"/>
                <a:cs typeface="Arial"/>
              </a:rPr>
              <a:t> </a:t>
            </a:r>
            <a:r>
              <a:rPr sz="1450" b="1" spc="-35" dirty="0">
                <a:latin typeface="Arial"/>
                <a:cs typeface="Arial"/>
              </a:rPr>
              <a:t>ve</a:t>
            </a:r>
            <a:r>
              <a:rPr sz="1450" b="1" spc="-65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Koridorlar</a:t>
            </a:r>
            <a:endParaRPr sz="145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45"/>
              </a:spcBef>
              <a:buAutoNum type="alphaLcParenR"/>
              <a:tabLst>
                <a:tab pos="285750" algn="l"/>
              </a:tabLst>
            </a:pPr>
            <a:r>
              <a:rPr sz="1450" spc="-40" dirty="0">
                <a:latin typeface="Arial MT"/>
                <a:cs typeface="Arial MT"/>
              </a:rPr>
              <a:t>Koridorlar</a:t>
            </a:r>
            <a:r>
              <a:rPr sz="1450" spc="-25" dirty="0">
                <a:latin typeface="Arial MT"/>
                <a:cs typeface="Arial MT"/>
              </a:rPr>
              <a:t> </a:t>
            </a:r>
            <a:r>
              <a:rPr sz="1450" spc="-85" dirty="0">
                <a:latin typeface="Arial MT"/>
                <a:cs typeface="Arial MT"/>
              </a:rPr>
              <a:t>işaretlenmiş</a:t>
            </a:r>
            <a:endParaRPr sz="1450">
              <a:latin typeface="Arial MT"/>
              <a:cs typeface="Arial MT"/>
            </a:endParaRPr>
          </a:p>
          <a:p>
            <a:pPr marL="285750" indent="-273050">
              <a:lnSpc>
                <a:spcPct val="100000"/>
              </a:lnSpc>
              <a:spcBef>
                <a:spcPts val="45"/>
              </a:spcBef>
              <a:buAutoNum type="alphaLcParenR"/>
              <a:tabLst>
                <a:tab pos="285750" algn="l"/>
              </a:tabLst>
            </a:pPr>
            <a:r>
              <a:rPr sz="1450" spc="-40" dirty="0">
                <a:latin typeface="Arial MT"/>
                <a:cs typeface="Arial MT"/>
              </a:rPr>
              <a:t>Koridorlarda</a:t>
            </a:r>
            <a:r>
              <a:rPr sz="1450" spc="-25" dirty="0">
                <a:latin typeface="Arial MT"/>
                <a:cs typeface="Arial MT"/>
              </a:rPr>
              <a:t> </a:t>
            </a:r>
            <a:r>
              <a:rPr sz="1450" spc="-50" dirty="0">
                <a:latin typeface="Arial MT"/>
                <a:cs typeface="Arial MT"/>
              </a:rPr>
              <a:t>malzeme</a:t>
            </a:r>
            <a:r>
              <a:rPr sz="1450" spc="-20" dirty="0">
                <a:latin typeface="Arial MT"/>
                <a:cs typeface="Arial MT"/>
              </a:rPr>
              <a:t> </a:t>
            </a:r>
            <a:r>
              <a:rPr sz="1450" spc="-120" dirty="0">
                <a:latin typeface="Arial MT"/>
                <a:cs typeface="Arial MT"/>
              </a:rPr>
              <a:t>depolanmış,</a:t>
            </a:r>
            <a:r>
              <a:rPr sz="1450" spc="40" dirty="0">
                <a:latin typeface="Arial MT"/>
                <a:cs typeface="Arial MT"/>
              </a:rPr>
              <a:t> </a:t>
            </a:r>
            <a:r>
              <a:rPr sz="1450" spc="-170" dirty="0">
                <a:latin typeface="Arial MT"/>
                <a:cs typeface="Arial MT"/>
              </a:rPr>
              <a:t>geçişi</a:t>
            </a:r>
            <a:r>
              <a:rPr sz="1450" spc="5" dirty="0">
                <a:latin typeface="Arial MT"/>
                <a:cs typeface="Arial MT"/>
              </a:rPr>
              <a:t> </a:t>
            </a:r>
            <a:r>
              <a:rPr sz="1450" spc="-20" dirty="0">
                <a:latin typeface="Arial MT"/>
                <a:cs typeface="Arial MT"/>
              </a:rPr>
              <a:t>zorlaştırıyor</a:t>
            </a:r>
            <a:endParaRPr sz="1450">
              <a:latin typeface="Arial MT"/>
              <a:cs typeface="Arial MT"/>
            </a:endParaRPr>
          </a:p>
          <a:p>
            <a:pPr marL="286385" indent="-273685">
              <a:lnSpc>
                <a:spcPct val="100000"/>
              </a:lnSpc>
              <a:spcBef>
                <a:spcPts val="45"/>
              </a:spcBef>
              <a:buAutoNum type="alphaLcParenR"/>
              <a:tabLst>
                <a:tab pos="286385" algn="l"/>
              </a:tabLst>
            </a:pPr>
            <a:r>
              <a:rPr sz="1450" spc="-40" dirty="0">
                <a:latin typeface="Arial MT"/>
                <a:cs typeface="Arial MT"/>
              </a:rPr>
              <a:t>Koridorlarda</a:t>
            </a:r>
            <a:r>
              <a:rPr sz="1450" spc="-25" dirty="0">
                <a:latin typeface="Arial MT"/>
                <a:cs typeface="Arial MT"/>
              </a:rPr>
              <a:t> </a:t>
            </a:r>
            <a:r>
              <a:rPr sz="1450" spc="-50" dirty="0">
                <a:latin typeface="Arial MT"/>
                <a:cs typeface="Arial MT"/>
              </a:rPr>
              <a:t>aydınlatma </a:t>
            </a:r>
            <a:r>
              <a:rPr sz="1450" spc="-30" dirty="0">
                <a:latin typeface="Arial MT"/>
                <a:cs typeface="Arial MT"/>
              </a:rPr>
              <a:t>yeterli</a:t>
            </a:r>
            <a:r>
              <a:rPr sz="1450" spc="5" dirty="0">
                <a:latin typeface="Arial MT"/>
                <a:cs typeface="Arial MT"/>
              </a:rPr>
              <a:t> </a:t>
            </a:r>
            <a:r>
              <a:rPr sz="1450" spc="-20" dirty="0">
                <a:latin typeface="Arial MT"/>
                <a:cs typeface="Arial MT"/>
              </a:rPr>
              <a:t>değil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450" b="1" dirty="0">
                <a:latin typeface="Arial"/>
                <a:cs typeface="Arial"/>
              </a:rPr>
              <a:t>3-</a:t>
            </a:r>
            <a:r>
              <a:rPr sz="1450" b="1" spc="-80" dirty="0">
                <a:latin typeface="Arial"/>
                <a:cs typeface="Arial"/>
              </a:rPr>
              <a:t> </a:t>
            </a:r>
            <a:r>
              <a:rPr sz="1450" b="1" spc="-35" dirty="0">
                <a:latin typeface="Arial"/>
                <a:cs typeface="Arial"/>
              </a:rPr>
              <a:t>Acil</a:t>
            </a:r>
            <a:r>
              <a:rPr sz="1450" b="1" spc="-65" dirty="0">
                <a:latin typeface="Arial"/>
                <a:cs typeface="Arial"/>
              </a:rPr>
              <a:t> </a:t>
            </a:r>
            <a:r>
              <a:rPr sz="1450" b="1" spc="-30" dirty="0">
                <a:latin typeface="Arial"/>
                <a:cs typeface="Arial"/>
              </a:rPr>
              <a:t>çıkış</a:t>
            </a:r>
            <a:r>
              <a:rPr sz="1450" b="1" spc="-60" dirty="0">
                <a:latin typeface="Arial"/>
                <a:cs typeface="Arial"/>
              </a:rPr>
              <a:t> </a:t>
            </a:r>
            <a:r>
              <a:rPr sz="1450" b="1" spc="-40" dirty="0">
                <a:latin typeface="Arial"/>
                <a:cs typeface="Arial"/>
              </a:rPr>
              <a:t>yolları</a:t>
            </a:r>
            <a:r>
              <a:rPr sz="1450" b="1" spc="-60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ve</a:t>
            </a:r>
            <a:r>
              <a:rPr sz="1450" b="1" spc="-60" dirty="0">
                <a:latin typeface="Arial"/>
                <a:cs typeface="Arial"/>
              </a:rPr>
              <a:t> </a:t>
            </a:r>
            <a:r>
              <a:rPr sz="1450" b="1" spc="-10" dirty="0">
                <a:latin typeface="Arial"/>
                <a:cs typeface="Arial"/>
              </a:rPr>
              <a:t>kapıları</a:t>
            </a:r>
            <a:endParaRPr sz="1450">
              <a:latin typeface="Arial"/>
              <a:cs typeface="Arial"/>
            </a:endParaRPr>
          </a:p>
          <a:p>
            <a:pPr marL="220979" indent="-208279">
              <a:lnSpc>
                <a:spcPct val="100000"/>
              </a:lnSpc>
              <a:spcBef>
                <a:spcPts val="45"/>
              </a:spcBef>
              <a:buSzPct val="96551"/>
              <a:buAutoNum type="alphaLcParenR"/>
              <a:tabLst>
                <a:tab pos="220979" algn="l"/>
              </a:tabLst>
            </a:pPr>
            <a:r>
              <a:rPr sz="1450" spc="-35" dirty="0">
                <a:latin typeface="Arial MT"/>
                <a:cs typeface="Arial MT"/>
              </a:rPr>
              <a:t>Acil</a:t>
            </a:r>
            <a:r>
              <a:rPr sz="1450" spc="-20" dirty="0">
                <a:latin typeface="Arial MT"/>
                <a:cs typeface="Arial MT"/>
              </a:rPr>
              <a:t> </a:t>
            </a:r>
            <a:r>
              <a:rPr sz="1450" spc="-185" dirty="0">
                <a:latin typeface="Arial MT"/>
                <a:cs typeface="Arial MT"/>
              </a:rPr>
              <a:t>çıkış</a:t>
            </a:r>
            <a:r>
              <a:rPr sz="1450" spc="-40" dirty="0">
                <a:latin typeface="Arial MT"/>
                <a:cs typeface="Arial MT"/>
              </a:rPr>
              <a:t> kapıları</a:t>
            </a:r>
            <a:r>
              <a:rPr sz="1450" spc="-25" dirty="0">
                <a:latin typeface="Arial MT"/>
                <a:cs typeface="Arial MT"/>
              </a:rPr>
              <a:t> belirlenmemiş</a:t>
            </a:r>
            <a:endParaRPr sz="1450">
              <a:latin typeface="Arial MT"/>
              <a:cs typeface="Arial MT"/>
            </a:endParaRPr>
          </a:p>
          <a:p>
            <a:pPr marL="220979" indent="-208279">
              <a:lnSpc>
                <a:spcPct val="100000"/>
              </a:lnSpc>
              <a:spcBef>
                <a:spcPts val="45"/>
              </a:spcBef>
              <a:buSzPct val="96551"/>
              <a:buAutoNum type="alphaLcParenR"/>
              <a:tabLst>
                <a:tab pos="220979" algn="l"/>
              </a:tabLst>
            </a:pPr>
            <a:r>
              <a:rPr sz="1450" spc="-35" dirty="0">
                <a:latin typeface="Arial MT"/>
                <a:cs typeface="Arial MT"/>
              </a:rPr>
              <a:t>Acil</a:t>
            </a:r>
            <a:r>
              <a:rPr sz="1450" spc="-20" dirty="0">
                <a:latin typeface="Arial MT"/>
                <a:cs typeface="Arial MT"/>
              </a:rPr>
              <a:t> </a:t>
            </a:r>
            <a:r>
              <a:rPr sz="1450" spc="-135" dirty="0">
                <a:latin typeface="Arial MT"/>
                <a:cs typeface="Arial MT"/>
              </a:rPr>
              <a:t>çıkışlar</a:t>
            </a:r>
            <a:r>
              <a:rPr sz="1450" spc="-20" dirty="0">
                <a:latin typeface="Arial MT"/>
                <a:cs typeface="Arial MT"/>
              </a:rPr>
              <a:t> </a:t>
            </a:r>
            <a:r>
              <a:rPr sz="1450" spc="-114" dirty="0">
                <a:latin typeface="Arial MT"/>
                <a:cs typeface="Arial MT"/>
              </a:rPr>
              <a:t>işaretleri</a:t>
            </a:r>
            <a:r>
              <a:rPr sz="1450" spc="20" dirty="0">
                <a:latin typeface="Arial MT"/>
                <a:cs typeface="Arial MT"/>
              </a:rPr>
              <a:t> </a:t>
            </a:r>
            <a:r>
              <a:rPr sz="1450" spc="-50" dirty="0">
                <a:latin typeface="Arial MT"/>
                <a:cs typeface="Arial MT"/>
              </a:rPr>
              <a:t>görülmüyor,</a:t>
            </a:r>
            <a:r>
              <a:rPr sz="1450" spc="-20" dirty="0">
                <a:latin typeface="Arial MT"/>
                <a:cs typeface="Arial MT"/>
              </a:rPr>
              <a:t> </a:t>
            </a:r>
            <a:r>
              <a:rPr sz="1450" spc="-40" dirty="0">
                <a:latin typeface="Arial MT"/>
                <a:cs typeface="Arial MT"/>
              </a:rPr>
              <a:t>önlerinde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spc="-40" dirty="0">
                <a:latin typeface="Arial MT"/>
                <a:cs typeface="Arial MT"/>
              </a:rPr>
              <a:t>engel</a:t>
            </a:r>
            <a:r>
              <a:rPr sz="1450" spc="25" dirty="0">
                <a:latin typeface="Arial MT"/>
                <a:cs typeface="Arial MT"/>
              </a:rPr>
              <a:t> </a:t>
            </a:r>
            <a:r>
              <a:rPr sz="1450" spc="-25" dirty="0">
                <a:latin typeface="Arial MT"/>
                <a:cs typeface="Arial MT"/>
              </a:rPr>
              <a:t>var</a:t>
            </a:r>
            <a:endParaRPr sz="1450">
              <a:latin typeface="Arial MT"/>
              <a:cs typeface="Arial MT"/>
            </a:endParaRPr>
          </a:p>
          <a:p>
            <a:pPr marL="12700" marR="33655" indent="-12065">
              <a:lnSpc>
                <a:spcPts val="1710"/>
              </a:lnSpc>
              <a:spcBef>
                <a:spcPts val="125"/>
              </a:spcBef>
              <a:buSzPct val="96551"/>
              <a:buAutoNum type="alphaLcParenR"/>
              <a:tabLst>
                <a:tab pos="160655" algn="l"/>
              </a:tabLst>
            </a:pPr>
            <a:r>
              <a:rPr sz="1450" spc="-25" dirty="0">
                <a:latin typeface="Arial MT"/>
                <a:cs typeface="Arial MT"/>
              </a:rPr>
              <a:t>	Acil</a:t>
            </a:r>
            <a:r>
              <a:rPr sz="1450" spc="-65" dirty="0">
                <a:latin typeface="Arial MT"/>
                <a:cs typeface="Arial MT"/>
              </a:rPr>
              <a:t> </a:t>
            </a:r>
            <a:r>
              <a:rPr sz="1450" spc="-190" dirty="0">
                <a:latin typeface="Arial MT"/>
                <a:cs typeface="Arial MT"/>
              </a:rPr>
              <a:t>çıkış</a:t>
            </a:r>
            <a:r>
              <a:rPr sz="1450" spc="-40" dirty="0">
                <a:latin typeface="Arial MT"/>
                <a:cs typeface="Arial MT"/>
              </a:rPr>
              <a:t> </a:t>
            </a:r>
            <a:r>
              <a:rPr sz="1450" spc="-30" dirty="0">
                <a:latin typeface="Arial MT"/>
                <a:cs typeface="Arial MT"/>
              </a:rPr>
              <a:t>yolları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spc="-30" dirty="0">
                <a:latin typeface="Arial MT"/>
                <a:cs typeface="Arial MT"/>
              </a:rPr>
              <a:t>ve</a:t>
            </a:r>
            <a:r>
              <a:rPr sz="1450" spc="-60" dirty="0">
                <a:latin typeface="Arial MT"/>
                <a:cs typeface="Arial MT"/>
              </a:rPr>
              <a:t> </a:t>
            </a:r>
            <a:r>
              <a:rPr sz="1450" spc="-40" dirty="0">
                <a:latin typeface="Arial MT"/>
                <a:cs typeface="Arial MT"/>
              </a:rPr>
              <a:t>kapıları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spc="-130" dirty="0">
                <a:latin typeface="Arial MT"/>
                <a:cs typeface="Arial MT"/>
              </a:rPr>
              <a:t>doğrudan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spc="-130" dirty="0">
                <a:latin typeface="Arial MT"/>
                <a:cs typeface="Arial MT"/>
              </a:rPr>
              <a:t>dışarıya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spc="-35" dirty="0">
                <a:latin typeface="Arial MT"/>
                <a:cs typeface="Arial MT"/>
              </a:rPr>
              <a:t>veya</a:t>
            </a:r>
            <a:r>
              <a:rPr sz="1450" spc="-15" dirty="0">
                <a:latin typeface="Arial MT"/>
                <a:cs typeface="Arial MT"/>
              </a:rPr>
              <a:t> </a:t>
            </a:r>
            <a:r>
              <a:rPr sz="1450" spc="-55" dirty="0">
                <a:latin typeface="Arial MT"/>
                <a:cs typeface="Arial MT"/>
              </a:rPr>
              <a:t>güvenli</a:t>
            </a:r>
            <a:r>
              <a:rPr sz="1450" spc="-30" dirty="0">
                <a:latin typeface="Arial MT"/>
                <a:cs typeface="Arial MT"/>
              </a:rPr>
              <a:t> </a:t>
            </a:r>
            <a:r>
              <a:rPr sz="1450" dirty="0">
                <a:latin typeface="Arial MT"/>
                <a:cs typeface="Arial MT"/>
              </a:rPr>
              <a:t>bir</a:t>
            </a:r>
            <a:r>
              <a:rPr sz="1450" spc="-4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alana açılıyor</a:t>
            </a:r>
            <a:endParaRPr sz="1450">
              <a:latin typeface="Arial MT"/>
              <a:cs typeface="Arial MT"/>
            </a:endParaRPr>
          </a:p>
          <a:p>
            <a:pPr marL="220979" indent="-208279">
              <a:lnSpc>
                <a:spcPts val="1730"/>
              </a:lnSpc>
              <a:buSzPct val="96551"/>
              <a:buAutoNum type="alphaLcParenR"/>
              <a:tabLst>
                <a:tab pos="220979" algn="l"/>
              </a:tabLst>
            </a:pPr>
            <a:r>
              <a:rPr sz="1450" spc="-35" dirty="0">
                <a:latin typeface="Arial MT"/>
                <a:cs typeface="Arial MT"/>
              </a:rPr>
              <a:t>Acil</a:t>
            </a:r>
            <a:r>
              <a:rPr sz="1450" spc="-20" dirty="0">
                <a:latin typeface="Arial MT"/>
                <a:cs typeface="Arial MT"/>
              </a:rPr>
              <a:t> </a:t>
            </a:r>
            <a:r>
              <a:rPr sz="1450" spc="-180" dirty="0">
                <a:latin typeface="Arial MT"/>
                <a:cs typeface="Arial MT"/>
              </a:rPr>
              <a:t>çıkış</a:t>
            </a:r>
            <a:r>
              <a:rPr sz="1450" spc="-40" dirty="0">
                <a:latin typeface="Arial MT"/>
                <a:cs typeface="Arial MT"/>
              </a:rPr>
              <a:t> kapıları</a:t>
            </a:r>
            <a:r>
              <a:rPr sz="1450" spc="-20" dirty="0">
                <a:latin typeface="Arial MT"/>
                <a:cs typeface="Arial MT"/>
              </a:rPr>
              <a:t> </a:t>
            </a:r>
            <a:r>
              <a:rPr sz="1450" spc="-35" dirty="0">
                <a:latin typeface="Arial MT"/>
                <a:cs typeface="Arial MT"/>
              </a:rPr>
              <a:t>içeriye</a:t>
            </a:r>
            <a:r>
              <a:rPr sz="1450" spc="-45" dirty="0">
                <a:latin typeface="Arial MT"/>
                <a:cs typeface="Arial MT"/>
              </a:rPr>
              <a:t> </a:t>
            </a:r>
            <a:r>
              <a:rPr sz="1450" spc="-180" dirty="0">
                <a:latin typeface="Arial MT"/>
                <a:cs typeface="Arial MT"/>
              </a:rPr>
              <a:t>doğru</a:t>
            </a:r>
            <a:r>
              <a:rPr sz="1450" spc="-4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açılıyor</a:t>
            </a:r>
            <a:endParaRPr sz="1450">
              <a:latin typeface="Arial MT"/>
              <a:cs typeface="Arial MT"/>
            </a:endParaRPr>
          </a:p>
          <a:p>
            <a:pPr marL="215900" indent="-203200">
              <a:lnSpc>
                <a:spcPct val="100000"/>
              </a:lnSpc>
              <a:spcBef>
                <a:spcPts val="45"/>
              </a:spcBef>
              <a:buSzPct val="96551"/>
              <a:buAutoNum type="alphaLcParenR"/>
              <a:tabLst>
                <a:tab pos="215900" algn="l"/>
              </a:tabLst>
            </a:pPr>
            <a:r>
              <a:rPr sz="1450" spc="-25" dirty="0">
                <a:latin typeface="Arial MT"/>
                <a:cs typeface="Arial MT"/>
              </a:rPr>
              <a:t>Acil</a:t>
            </a:r>
            <a:r>
              <a:rPr sz="1450" spc="-50" dirty="0">
                <a:latin typeface="Arial MT"/>
                <a:cs typeface="Arial MT"/>
              </a:rPr>
              <a:t> </a:t>
            </a:r>
            <a:r>
              <a:rPr sz="1450" spc="-180" dirty="0">
                <a:latin typeface="Arial MT"/>
                <a:cs typeface="Arial MT"/>
              </a:rPr>
              <a:t>çıkış</a:t>
            </a:r>
            <a:r>
              <a:rPr sz="1450" spc="-40" dirty="0">
                <a:latin typeface="Arial MT"/>
                <a:cs typeface="Arial MT"/>
              </a:rPr>
              <a:t> kapıları </a:t>
            </a:r>
            <a:r>
              <a:rPr sz="1450" spc="-25" dirty="0">
                <a:latin typeface="Arial MT"/>
                <a:cs typeface="Arial MT"/>
              </a:rPr>
              <a:t>kilitli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spc="-45" dirty="0">
                <a:latin typeface="Arial MT"/>
                <a:cs typeface="Arial MT"/>
              </a:rPr>
              <a:t>veya</a:t>
            </a:r>
            <a:r>
              <a:rPr sz="1450" spc="-20" dirty="0">
                <a:latin typeface="Arial MT"/>
                <a:cs typeface="Arial MT"/>
              </a:rPr>
              <a:t> bağlı</a:t>
            </a:r>
            <a:endParaRPr sz="1450">
              <a:latin typeface="Arial MT"/>
              <a:cs typeface="Arial MT"/>
            </a:endParaRPr>
          </a:p>
          <a:p>
            <a:pPr marL="169545" indent="-156845">
              <a:lnSpc>
                <a:spcPct val="100000"/>
              </a:lnSpc>
              <a:spcBef>
                <a:spcPts val="45"/>
              </a:spcBef>
              <a:buSzPct val="96551"/>
              <a:buAutoNum type="alphaLcParenR"/>
              <a:tabLst>
                <a:tab pos="169545" algn="l"/>
              </a:tabLst>
            </a:pPr>
            <a:r>
              <a:rPr sz="1450" spc="-25" dirty="0">
                <a:latin typeface="Arial MT"/>
                <a:cs typeface="Arial MT"/>
              </a:rPr>
              <a:t>Acil</a:t>
            </a:r>
            <a:r>
              <a:rPr sz="1450" spc="-10" dirty="0">
                <a:latin typeface="Arial MT"/>
                <a:cs typeface="Arial MT"/>
              </a:rPr>
              <a:t> </a:t>
            </a:r>
            <a:r>
              <a:rPr sz="1450" spc="-190" dirty="0">
                <a:latin typeface="Arial MT"/>
                <a:cs typeface="Arial MT"/>
              </a:rPr>
              <a:t>çıkış</a:t>
            </a:r>
            <a:r>
              <a:rPr sz="1450" spc="-30" dirty="0">
                <a:latin typeface="Arial MT"/>
                <a:cs typeface="Arial MT"/>
              </a:rPr>
              <a:t> </a:t>
            </a:r>
            <a:r>
              <a:rPr sz="1450" spc="-40" dirty="0">
                <a:latin typeface="Arial MT"/>
                <a:cs typeface="Arial MT"/>
              </a:rPr>
              <a:t>yollarında</a:t>
            </a:r>
            <a:r>
              <a:rPr sz="1450" spc="-30" dirty="0">
                <a:latin typeface="Arial MT"/>
                <a:cs typeface="Arial MT"/>
              </a:rPr>
              <a:t> </a:t>
            </a:r>
            <a:r>
              <a:rPr sz="1450" spc="-170" dirty="0">
                <a:latin typeface="Arial MT"/>
                <a:cs typeface="Arial MT"/>
              </a:rPr>
              <a:t>geçişi</a:t>
            </a:r>
            <a:r>
              <a:rPr sz="1450" spc="30" dirty="0">
                <a:latin typeface="Arial MT"/>
                <a:cs typeface="Arial MT"/>
              </a:rPr>
              <a:t> </a:t>
            </a:r>
            <a:r>
              <a:rPr sz="1450" spc="-55" dirty="0">
                <a:latin typeface="Arial MT"/>
                <a:cs typeface="Arial MT"/>
              </a:rPr>
              <a:t>engelleyecek</a:t>
            </a:r>
            <a:r>
              <a:rPr sz="1450" spc="-25" dirty="0">
                <a:latin typeface="Arial MT"/>
                <a:cs typeface="Arial MT"/>
              </a:rPr>
              <a:t> </a:t>
            </a:r>
            <a:r>
              <a:rPr sz="1450" spc="-45" dirty="0">
                <a:latin typeface="Arial MT"/>
                <a:cs typeface="Arial MT"/>
              </a:rPr>
              <a:t>malzeme</a:t>
            </a:r>
            <a:r>
              <a:rPr sz="1450" spc="-35" dirty="0">
                <a:latin typeface="Arial MT"/>
                <a:cs typeface="Arial MT"/>
              </a:rPr>
              <a:t> </a:t>
            </a:r>
            <a:r>
              <a:rPr sz="1450" spc="-25" dirty="0">
                <a:latin typeface="Arial MT"/>
                <a:cs typeface="Arial MT"/>
              </a:rPr>
              <a:t>var</a:t>
            </a: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50" dirty="0">
                <a:latin typeface="Arial MT"/>
                <a:cs typeface="Arial MT"/>
              </a:rPr>
              <a:t>d)</a:t>
            </a:r>
            <a:r>
              <a:rPr sz="1450" spc="15" dirty="0">
                <a:latin typeface="Arial MT"/>
                <a:cs typeface="Arial MT"/>
              </a:rPr>
              <a:t> </a:t>
            </a:r>
            <a:r>
              <a:rPr sz="1450" spc="-35" dirty="0">
                <a:latin typeface="Arial MT"/>
                <a:cs typeface="Arial MT"/>
              </a:rPr>
              <a:t>Acil</a:t>
            </a:r>
            <a:r>
              <a:rPr sz="1450" spc="-15" dirty="0">
                <a:latin typeface="Arial MT"/>
                <a:cs typeface="Arial MT"/>
              </a:rPr>
              <a:t> </a:t>
            </a:r>
            <a:r>
              <a:rPr sz="1450" spc="-145" dirty="0">
                <a:latin typeface="Arial MT"/>
                <a:cs typeface="Arial MT"/>
              </a:rPr>
              <a:t>çıkışın</a:t>
            </a:r>
            <a:r>
              <a:rPr sz="1450" spc="-40" dirty="0">
                <a:latin typeface="Arial MT"/>
                <a:cs typeface="Arial MT"/>
              </a:rPr>
              <a:t> </a:t>
            </a:r>
            <a:r>
              <a:rPr sz="1450" spc="-160" dirty="0">
                <a:latin typeface="Arial MT"/>
                <a:cs typeface="Arial MT"/>
              </a:rPr>
              <a:t>olduğu</a:t>
            </a:r>
            <a:r>
              <a:rPr sz="1450" spc="-40" dirty="0">
                <a:latin typeface="Arial MT"/>
                <a:cs typeface="Arial MT"/>
              </a:rPr>
              <a:t> </a:t>
            </a:r>
            <a:r>
              <a:rPr sz="1450" spc="-50" dirty="0">
                <a:latin typeface="Arial MT"/>
                <a:cs typeface="Arial MT"/>
              </a:rPr>
              <a:t>yerde</a:t>
            </a:r>
            <a:r>
              <a:rPr sz="1450" spc="-40" dirty="0">
                <a:latin typeface="Arial MT"/>
                <a:cs typeface="Arial MT"/>
              </a:rPr>
              <a:t> </a:t>
            </a:r>
            <a:r>
              <a:rPr sz="1450" spc="-45" dirty="0">
                <a:latin typeface="Arial MT"/>
                <a:cs typeface="Arial MT"/>
              </a:rPr>
              <a:t>aydınlatma</a:t>
            </a:r>
            <a:r>
              <a:rPr sz="1450" spc="-40" dirty="0">
                <a:latin typeface="Arial MT"/>
                <a:cs typeface="Arial MT"/>
              </a:rPr>
              <a:t> </a:t>
            </a:r>
            <a:r>
              <a:rPr sz="1450" spc="-10" dirty="0">
                <a:latin typeface="Arial MT"/>
                <a:cs typeface="Arial MT"/>
              </a:rPr>
              <a:t>yetersiz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6640868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9143987" y="0"/>
                </a:moveTo>
                <a:lnTo>
                  <a:pt x="9143987" y="0"/>
                </a:lnTo>
                <a:lnTo>
                  <a:pt x="0" y="0"/>
                </a:lnTo>
                <a:lnTo>
                  <a:pt x="0" y="14782"/>
                </a:lnTo>
                <a:lnTo>
                  <a:pt x="5721870" y="14782"/>
                </a:lnTo>
                <a:lnTo>
                  <a:pt x="5721870" y="217131"/>
                </a:lnTo>
                <a:lnTo>
                  <a:pt x="5735815" y="217131"/>
                </a:lnTo>
                <a:lnTo>
                  <a:pt x="5735815" y="14782"/>
                </a:lnTo>
                <a:lnTo>
                  <a:pt x="6768033" y="14782"/>
                </a:lnTo>
                <a:lnTo>
                  <a:pt x="6768033" y="217131"/>
                </a:lnTo>
                <a:lnTo>
                  <a:pt x="6781978" y="217131"/>
                </a:lnTo>
                <a:lnTo>
                  <a:pt x="6781978" y="14782"/>
                </a:lnTo>
                <a:lnTo>
                  <a:pt x="7986230" y="14782"/>
                </a:lnTo>
                <a:lnTo>
                  <a:pt x="7986230" y="217131"/>
                </a:lnTo>
                <a:lnTo>
                  <a:pt x="8000187" y="217131"/>
                </a:lnTo>
                <a:lnTo>
                  <a:pt x="8000187" y="14782"/>
                </a:lnTo>
                <a:lnTo>
                  <a:pt x="9143987" y="14782"/>
                </a:lnTo>
                <a:lnTo>
                  <a:pt x="9143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052" y="1226946"/>
            <a:ext cx="7800975" cy="4318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3200" b="1" dirty="0">
                <a:latin typeface="Tahoma"/>
                <a:cs typeface="Tahoma"/>
              </a:rPr>
              <a:t>Risk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değerlendirmesini </a:t>
            </a:r>
            <a:r>
              <a:rPr sz="3200" b="1" dirty="0">
                <a:latin typeface="Tahoma"/>
                <a:cs typeface="Tahoma"/>
              </a:rPr>
              <a:t>gerçekleştirmek</a:t>
            </a:r>
            <a:r>
              <a:rPr sz="3200" b="1" spc="-7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için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kullanılabilecek </a:t>
            </a:r>
            <a:r>
              <a:rPr sz="3200" b="1" dirty="0">
                <a:latin typeface="Tahoma"/>
                <a:cs typeface="Tahoma"/>
              </a:rPr>
              <a:t>çok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çeşitli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metotlar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bulunmaktadır. </a:t>
            </a:r>
            <a:r>
              <a:rPr sz="3200" b="1" dirty="0">
                <a:latin typeface="Tahoma"/>
                <a:cs typeface="Tahoma"/>
              </a:rPr>
              <a:t>Bu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metotlar;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AutoNum type="arabicParenR"/>
              <a:tabLst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Nitel</a:t>
            </a:r>
            <a:r>
              <a:rPr sz="32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ahoma"/>
                <a:cs typeface="Tahoma"/>
              </a:rPr>
              <a:t>(kalitatif),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AutoNum type="arabicParenR"/>
              <a:tabLst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Nicel</a:t>
            </a:r>
            <a:r>
              <a:rPr sz="32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ahoma"/>
                <a:cs typeface="Tahoma"/>
              </a:rPr>
              <a:t>(kantitatif)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AutoNum type="arabicParenR"/>
              <a:tabLst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Hem</a:t>
            </a:r>
            <a:r>
              <a:rPr sz="32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nicel</a:t>
            </a:r>
            <a:r>
              <a:rPr sz="32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hemde</a:t>
            </a:r>
            <a:r>
              <a:rPr sz="32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nitel</a:t>
            </a:r>
            <a:r>
              <a:rPr sz="32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ahoma"/>
                <a:cs typeface="Tahoma"/>
              </a:rPr>
              <a:t>(Karma)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latin typeface="Tahoma"/>
                <a:cs typeface="Tahoma"/>
              </a:rPr>
              <a:t>olmak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üzere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üç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kısıma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ayrılmaktadır.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2912" y="377964"/>
            <a:ext cx="8226425" cy="1665605"/>
            <a:chOff x="442912" y="377964"/>
            <a:chExt cx="8226425" cy="16656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1891" y="377964"/>
              <a:ext cx="5875018" cy="10271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3574" y="631616"/>
              <a:ext cx="5207279" cy="36737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02590" y="1947608"/>
            <a:ext cx="8650605" cy="30626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54965" marR="5080" indent="-342900">
              <a:lnSpc>
                <a:spcPct val="102000"/>
              </a:lnSpc>
              <a:spcBef>
                <a:spcPts val="2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</a:tabLst>
            </a:pPr>
            <a:r>
              <a:rPr sz="2800" b="1" dirty="0">
                <a:latin typeface="Tahoma"/>
                <a:cs typeface="Tahoma"/>
              </a:rPr>
              <a:t>Tüm</a:t>
            </a:r>
            <a:r>
              <a:rPr sz="2800" b="1" spc="-9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tehlikeler,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ilk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göründükleri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gibi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ölümcül </a:t>
            </a:r>
            <a:r>
              <a:rPr sz="2800" b="1" dirty="0">
                <a:latin typeface="Tahoma"/>
                <a:cs typeface="Tahoma"/>
              </a:rPr>
              <a:t>değildir.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Riski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gerçekçi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bir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şekilde değerlendirmek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için,</a:t>
            </a:r>
            <a:r>
              <a:rPr sz="2800" b="1" spc="-10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tehlikeler,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öncelikle </a:t>
            </a:r>
            <a:r>
              <a:rPr sz="2800" b="1" dirty="0">
                <a:latin typeface="Tahoma"/>
                <a:cs typeface="Tahoma"/>
              </a:rPr>
              <a:t>zararın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şiddeti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ve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gerçek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sonuçlarıyla </a:t>
            </a:r>
            <a:r>
              <a:rPr sz="2800" b="1" dirty="0">
                <a:latin typeface="Tahoma"/>
                <a:cs typeface="Tahoma"/>
              </a:rPr>
              <a:t>karşılaştırılmalıdır.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Hem</a:t>
            </a:r>
            <a:r>
              <a:rPr sz="2800" b="1" spc="-8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şiddet,</a:t>
            </a:r>
            <a:r>
              <a:rPr sz="2800" b="1" spc="-8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hem</a:t>
            </a:r>
            <a:r>
              <a:rPr sz="2800" b="1" spc="-8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de</a:t>
            </a:r>
            <a:r>
              <a:rPr sz="2800" b="1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ahoma"/>
                <a:cs typeface="Tahoma"/>
              </a:rPr>
              <a:t>ortaya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çıkma</a:t>
            </a:r>
            <a:r>
              <a:rPr sz="28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sıklığı,</a:t>
            </a:r>
            <a:r>
              <a:rPr sz="28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ulusal</a:t>
            </a:r>
            <a:r>
              <a:rPr sz="28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ve</a:t>
            </a:r>
            <a:r>
              <a:rPr sz="2800" b="1" spc="-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ahoma"/>
                <a:cs typeface="Tahoma"/>
              </a:rPr>
              <a:t>uluslararası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istatistiksel</a:t>
            </a:r>
            <a:r>
              <a:rPr sz="2800" b="1" spc="-114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verilerle</a:t>
            </a:r>
            <a:r>
              <a:rPr sz="2800" b="1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ahoma"/>
                <a:cs typeface="Tahoma"/>
              </a:rPr>
              <a:t>değerlendirilebilir.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2912" y="521208"/>
            <a:ext cx="8226425" cy="1522095"/>
            <a:chOff x="442912" y="521208"/>
            <a:chExt cx="8226425" cy="1522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991" y="521208"/>
              <a:ext cx="5875018" cy="10271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1272" y="774743"/>
              <a:ext cx="5207279" cy="36737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8739" y="1876170"/>
            <a:ext cx="8754110" cy="318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b="1" dirty="0">
                <a:latin typeface="Tahoma"/>
                <a:cs typeface="Tahoma"/>
              </a:rPr>
              <a:t>Risk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Puanlama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Metodu</a:t>
            </a:r>
            <a:r>
              <a:rPr sz="2800" b="1" spc="-9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Tablosunda,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etkilenen </a:t>
            </a:r>
            <a:r>
              <a:rPr sz="2800" b="1" dirty="0">
                <a:latin typeface="Tahoma"/>
                <a:cs typeface="Tahoma"/>
              </a:rPr>
              <a:t>kişi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sayısı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(çalışan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sayısı),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zararın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şiddeti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spc="-25" dirty="0">
                <a:latin typeface="Tahoma"/>
                <a:cs typeface="Tahoma"/>
              </a:rPr>
              <a:t>ve </a:t>
            </a:r>
            <a:r>
              <a:rPr sz="2800" b="1" dirty="0">
                <a:latin typeface="Tahoma"/>
                <a:cs typeface="Tahoma"/>
              </a:rPr>
              <a:t>zararın</a:t>
            </a:r>
            <a:r>
              <a:rPr sz="2800" b="1" spc="-11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ortaya</a:t>
            </a:r>
            <a:r>
              <a:rPr sz="2800" b="1" spc="-114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çıkma</a:t>
            </a:r>
            <a:r>
              <a:rPr sz="2800" b="1" spc="-11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olasılığı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parametreleri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spc="-25" dirty="0">
                <a:latin typeface="Tahoma"/>
                <a:cs typeface="Tahoma"/>
              </a:rPr>
              <a:t>yer </a:t>
            </a:r>
            <a:r>
              <a:rPr sz="2800" b="1" spc="-10" dirty="0">
                <a:latin typeface="Tahoma"/>
                <a:cs typeface="Tahoma"/>
              </a:rPr>
              <a:t>alır.</a:t>
            </a:r>
            <a:endParaRPr sz="2800">
              <a:latin typeface="Tahoma"/>
              <a:cs typeface="Tahoma"/>
            </a:endParaRPr>
          </a:p>
          <a:p>
            <a:pPr marL="326390" marR="301625" indent="-314325">
              <a:lnSpc>
                <a:spcPct val="110000"/>
              </a:lnSpc>
              <a:spcBef>
                <a:spcPts val="335"/>
              </a:spcBef>
              <a:buFont typeface="Wingdings"/>
              <a:buChar char=""/>
              <a:tabLst>
                <a:tab pos="326390" algn="l"/>
                <a:tab pos="354965" algn="l"/>
              </a:tabLst>
            </a:pPr>
            <a:r>
              <a:rPr sz="165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latin typeface="Tahoma"/>
                <a:cs typeface="Tahoma"/>
              </a:rPr>
              <a:t>Risk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skoru</a:t>
            </a:r>
            <a:r>
              <a:rPr sz="2800" b="1" spc="-8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ise,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aşağıdaki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formülle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hesaplanır: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Risk</a:t>
            </a:r>
            <a:r>
              <a:rPr sz="2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sz="28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Kişi</a:t>
            </a:r>
            <a:r>
              <a:rPr sz="2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sayısı</a:t>
            </a:r>
            <a:r>
              <a:rPr sz="28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x</a:t>
            </a:r>
            <a:r>
              <a:rPr sz="28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zararın</a:t>
            </a:r>
            <a:r>
              <a:rPr sz="28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şiddeti</a:t>
            </a:r>
            <a:r>
              <a:rPr sz="28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x</a:t>
            </a:r>
            <a:r>
              <a:rPr sz="28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ahoma"/>
                <a:cs typeface="Tahoma"/>
              </a:rPr>
              <a:t>zararın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ortaya</a:t>
            </a:r>
            <a:r>
              <a:rPr sz="2800" b="1" spc="-8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çıkma</a:t>
            </a:r>
            <a:r>
              <a:rPr sz="28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ahoma"/>
                <a:cs typeface="Tahoma"/>
              </a:rPr>
              <a:t>olasılığı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2912" y="402335"/>
            <a:ext cx="8226425" cy="1640839"/>
            <a:chOff x="442912" y="402335"/>
            <a:chExt cx="8226425" cy="16408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1307" y="402335"/>
              <a:ext cx="5875018" cy="10271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3160" y="655680"/>
              <a:ext cx="5207279" cy="36737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65735" y="2209800"/>
            <a:ext cx="8978265" cy="294555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4330" marR="5080" indent="-342265">
              <a:lnSpc>
                <a:spcPct val="80000"/>
              </a:lnSpc>
              <a:spcBef>
                <a:spcPts val="76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330" algn="l"/>
              </a:tabLst>
            </a:pPr>
            <a:r>
              <a:rPr sz="2800" b="1" dirty="0">
                <a:latin typeface="Tahoma"/>
                <a:cs typeface="Tahoma"/>
              </a:rPr>
              <a:t>Risk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skorunun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spc="-25" dirty="0">
                <a:latin typeface="Tahoma"/>
                <a:cs typeface="Tahoma"/>
              </a:rPr>
              <a:t>40-</a:t>
            </a:r>
            <a:r>
              <a:rPr sz="2800" b="1" dirty="0">
                <a:latin typeface="Tahoma"/>
                <a:cs typeface="Tahoma"/>
              </a:rPr>
              <a:t>100</a:t>
            </a:r>
            <a:r>
              <a:rPr sz="2800" b="1" spc="-1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arasında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olması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ahoma"/>
                <a:cs typeface="Tahoma"/>
              </a:rPr>
              <a:t>yüksek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önceliği</a:t>
            </a:r>
            <a:r>
              <a:rPr sz="2800" b="1" dirty="0">
                <a:latin typeface="Tahoma"/>
                <a:cs typeface="Tahoma"/>
              </a:rPr>
              <a:t>,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-30" dirty="0">
                <a:latin typeface="Tahoma"/>
                <a:cs typeface="Tahoma"/>
              </a:rPr>
              <a:t>18-</a:t>
            </a:r>
            <a:r>
              <a:rPr sz="2800" b="1" dirty="0">
                <a:latin typeface="Tahoma"/>
                <a:cs typeface="Tahoma"/>
              </a:rPr>
              <a:t>36</a:t>
            </a:r>
            <a:r>
              <a:rPr sz="2800" b="1" spc="-2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arasında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olması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orta</a:t>
            </a:r>
            <a:r>
              <a:rPr sz="2800" b="1" spc="-7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önceliği</a:t>
            </a:r>
            <a:r>
              <a:rPr sz="28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latin typeface="Tahoma"/>
                <a:cs typeface="Tahoma"/>
              </a:rPr>
              <a:t>ve </a:t>
            </a:r>
            <a:r>
              <a:rPr sz="2800" b="1" spc="-30" dirty="0">
                <a:latin typeface="Tahoma"/>
                <a:cs typeface="Tahoma"/>
              </a:rPr>
              <a:t>1-</a:t>
            </a:r>
            <a:r>
              <a:rPr sz="2800" b="1" dirty="0">
                <a:latin typeface="Tahoma"/>
                <a:cs typeface="Tahoma"/>
              </a:rPr>
              <a:t>16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arasında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olması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ise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düşük</a:t>
            </a:r>
            <a:r>
              <a:rPr sz="28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oma"/>
                <a:cs typeface="Tahoma"/>
              </a:rPr>
              <a:t>önceliği</a:t>
            </a:r>
            <a:r>
              <a:rPr sz="28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ifade </a:t>
            </a:r>
            <a:r>
              <a:rPr sz="2800" b="1" dirty="0">
                <a:latin typeface="Tahoma"/>
                <a:cs typeface="Tahoma"/>
              </a:rPr>
              <a:t>etmektedir.</a:t>
            </a:r>
            <a:r>
              <a:rPr sz="2800" b="1" spc="-90" dirty="0">
                <a:latin typeface="Tahoma"/>
                <a:cs typeface="Tahoma"/>
              </a:rPr>
              <a:t> </a:t>
            </a:r>
            <a:endParaRPr sz="2800" dirty="0">
              <a:latin typeface="Tahoma"/>
              <a:cs typeface="Tahoma"/>
            </a:endParaRPr>
          </a:p>
          <a:p>
            <a:pPr marL="355600" marR="20320" indent="-342900">
              <a:lnSpc>
                <a:spcPct val="80000"/>
              </a:lnSpc>
              <a:spcBef>
                <a:spcPts val="68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b="1" dirty="0">
                <a:latin typeface="Tahoma"/>
                <a:cs typeface="Tahoma"/>
              </a:rPr>
              <a:t>Bu</a:t>
            </a:r>
            <a:r>
              <a:rPr sz="2800" b="1" spc="-9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metot,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etkilenecek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kişi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sayısını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tespit</a:t>
            </a:r>
            <a:r>
              <a:rPr sz="2800" b="1" spc="-80" dirty="0">
                <a:latin typeface="Tahoma"/>
                <a:cs typeface="Tahoma"/>
              </a:rPr>
              <a:t> </a:t>
            </a:r>
            <a:r>
              <a:rPr sz="2800" b="1" spc="-20" dirty="0">
                <a:latin typeface="Tahoma"/>
                <a:cs typeface="Tahoma"/>
              </a:rPr>
              <a:t>etme </a:t>
            </a:r>
            <a:r>
              <a:rPr sz="2800" b="1" dirty="0">
                <a:latin typeface="Tahoma"/>
                <a:cs typeface="Tahoma"/>
              </a:rPr>
              <a:t>noktasında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bazı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sorunlara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yol</a:t>
            </a:r>
            <a:r>
              <a:rPr sz="2800" b="1" spc="-8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açabilecektir. </a:t>
            </a:r>
            <a:r>
              <a:rPr sz="2800" b="1" dirty="0">
                <a:latin typeface="Tahoma"/>
                <a:cs typeface="Tahoma"/>
              </a:rPr>
              <a:t>Ayrıca,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alınacak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tedbirlerin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hangi</a:t>
            </a:r>
            <a:r>
              <a:rPr sz="2800" b="1" spc="-10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süre</a:t>
            </a:r>
            <a:r>
              <a:rPr sz="2800" b="1" spc="-9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içerisinde </a:t>
            </a:r>
            <a:r>
              <a:rPr sz="2800" b="1" dirty="0">
                <a:latin typeface="Tahoma"/>
                <a:cs typeface="Tahoma"/>
              </a:rPr>
              <a:t>alınması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gerektiği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konusunda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da</a:t>
            </a:r>
            <a:r>
              <a:rPr sz="2800" b="1" spc="-9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netlik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yoktur.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677" y="273812"/>
            <a:ext cx="680402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Tehlike</a:t>
            </a:r>
            <a:r>
              <a:rPr spc="-65" dirty="0"/>
              <a:t> </a:t>
            </a:r>
            <a:r>
              <a:rPr dirty="0"/>
              <a:t>ve</a:t>
            </a:r>
            <a:r>
              <a:rPr spc="-35" dirty="0"/>
              <a:t> </a:t>
            </a:r>
            <a:r>
              <a:rPr spc="-10" dirty="0"/>
              <a:t>İşletilebilirlik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Analizi</a:t>
            </a:r>
            <a:r>
              <a:rPr spc="-70" dirty="0"/>
              <a:t> </a:t>
            </a:r>
            <a:r>
              <a:rPr dirty="0"/>
              <a:t>Metodu</a:t>
            </a:r>
            <a:r>
              <a:rPr spc="-55" dirty="0"/>
              <a:t> </a:t>
            </a:r>
            <a:r>
              <a:rPr spc="-10" dirty="0"/>
              <a:t>(HAZOP)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2286000"/>
            <a:ext cx="8948420" cy="3524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b="1" dirty="0">
                <a:latin typeface="Tahoma"/>
                <a:cs typeface="Tahoma"/>
              </a:rPr>
              <a:t>HAZOP</a:t>
            </a:r>
            <a:r>
              <a:rPr sz="2800" b="1" spc="-11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tekniği,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1970’li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yılların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başında </a:t>
            </a:r>
            <a:r>
              <a:rPr sz="2800" b="1" dirty="0">
                <a:latin typeface="Tahoma"/>
                <a:cs typeface="Tahoma"/>
              </a:rPr>
              <a:t>geliştirilmiştir.</a:t>
            </a:r>
            <a:r>
              <a:rPr sz="2800" b="1" spc="-9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HAZOP,</a:t>
            </a:r>
            <a:r>
              <a:rPr sz="2800" b="1" spc="-12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istenmeyen</a:t>
            </a:r>
            <a:r>
              <a:rPr sz="2800" b="1" spc="-10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kazaların </a:t>
            </a:r>
            <a:r>
              <a:rPr sz="2800" b="1" dirty="0">
                <a:latin typeface="Tahoma"/>
                <a:cs typeface="Tahoma"/>
              </a:rPr>
              <a:t>sonuçlarını</a:t>
            </a:r>
            <a:r>
              <a:rPr sz="2800" b="1" spc="-13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araştırmayı</a:t>
            </a:r>
            <a:r>
              <a:rPr sz="2800" b="1" spc="-11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hedefleyen,</a:t>
            </a:r>
            <a:r>
              <a:rPr sz="2800" b="1" spc="-10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indirgeyici </a:t>
            </a:r>
            <a:r>
              <a:rPr sz="2800" b="1" dirty="0">
                <a:latin typeface="Tahoma"/>
                <a:cs typeface="Tahoma"/>
              </a:rPr>
              <a:t>noktaları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araştıran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ve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sonuç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odaklı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bir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metottur.</a:t>
            </a:r>
            <a:endParaRPr sz="2800" dirty="0">
              <a:latin typeface="Tahoma"/>
              <a:cs typeface="Tahoma"/>
            </a:endParaRPr>
          </a:p>
          <a:p>
            <a:pPr marL="355600" marR="181610" indent="-34290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b="1" dirty="0">
                <a:latin typeface="Tahoma"/>
                <a:cs typeface="Tahoma"/>
              </a:rPr>
              <a:t>Bu</a:t>
            </a:r>
            <a:r>
              <a:rPr sz="2800" b="1" spc="-8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metot,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ilk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olarak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kimyasal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işlem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endüstrisi </a:t>
            </a:r>
            <a:r>
              <a:rPr sz="2800" b="1" dirty="0">
                <a:latin typeface="Tahoma"/>
                <a:cs typeface="Tahoma"/>
              </a:rPr>
              <a:t>için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geliştirilmiş</a:t>
            </a:r>
            <a:r>
              <a:rPr sz="2800" b="1" spc="-2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olup,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olası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işlem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anormallikleri </a:t>
            </a:r>
            <a:r>
              <a:rPr sz="2800" b="1" dirty="0">
                <a:latin typeface="Tahoma"/>
                <a:cs typeface="Tahoma"/>
              </a:rPr>
              <a:t>ile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buna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bağlı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neden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ve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sonuçları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mercek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altına alır.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0338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HAZOP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921192"/>
            <a:ext cx="8081327" cy="35136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ts val="2855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Öncelikle,</a:t>
            </a:r>
            <a:r>
              <a:rPr sz="2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fonksiyonel</a:t>
            </a:r>
            <a:r>
              <a:rPr sz="28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sz="28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birbirinden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>
              <a:lnSpc>
                <a:spcPts val="2350"/>
              </a:lnSpc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bağımsız</a:t>
            </a:r>
            <a:r>
              <a:rPr sz="28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işlem</a:t>
            </a:r>
            <a:r>
              <a:rPr sz="28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ünitelerini</a:t>
            </a:r>
            <a:r>
              <a:rPr sz="28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ayırmak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>
              <a:lnSpc>
                <a:spcPts val="2350"/>
              </a:lnSpc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(reaksiyon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ünitesi,</a:t>
            </a:r>
            <a:r>
              <a:rPr sz="2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depo</a:t>
            </a:r>
            <a:r>
              <a:rPr sz="28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ünitesi,</a:t>
            </a:r>
            <a:r>
              <a:rPr sz="2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pompa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>
              <a:lnSpc>
                <a:spcPts val="2350"/>
              </a:lnSpc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ünitesi</a:t>
            </a:r>
            <a:r>
              <a:rPr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gibi),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işlem</a:t>
            </a:r>
            <a:r>
              <a:rPr sz="2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ünitesi</a:t>
            </a:r>
            <a:r>
              <a:rPr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>
              <a:lnSpc>
                <a:spcPts val="2350"/>
              </a:lnSpc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değişik</a:t>
            </a:r>
            <a:r>
              <a:rPr sz="28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operasyon</a:t>
            </a:r>
            <a:r>
              <a:rPr sz="28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durumlarının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>
              <a:lnSpc>
                <a:spcPts val="2350"/>
              </a:lnSpc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belirlenmesi</a:t>
            </a:r>
            <a:r>
              <a:rPr sz="28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(başlatma,</a:t>
            </a:r>
            <a:r>
              <a:rPr sz="28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kapatma,</a:t>
            </a:r>
            <a:r>
              <a:rPr sz="2800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idame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>
              <a:lnSpc>
                <a:spcPts val="2350"/>
              </a:lnSpc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ettirme</a:t>
            </a:r>
            <a:r>
              <a:rPr sz="2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gibi),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sz="2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işlem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>
              <a:lnSpc>
                <a:spcPts val="2350"/>
              </a:lnSpc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ünitesi</a:t>
            </a:r>
            <a:r>
              <a:rPr sz="2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sz="2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operasyon</a:t>
            </a:r>
            <a:r>
              <a:rPr sz="28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durumu</a:t>
            </a:r>
            <a:r>
              <a:rPr sz="2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sz="28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olası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>
              <a:lnSpc>
                <a:spcPts val="2350"/>
              </a:lnSpc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sapmaları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belirlemek</a:t>
            </a:r>
            <a:r>
              <a:rPr sz="2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sz="28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sonunda</a:t>
            </a:r>
            <a:r>
              <a:rPr sz="2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7145">
              <a:lnSpc>
                <a:spcPct val="70000"/>
              </a:lnSpc>
              <a:spcBef>
                <a:spcPts val="505"/>
              </a:spcBef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sz="2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sz="2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işlem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sapması</a:t>
            </a:r>
            <a:r>
              <a:rPr sz="2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olası</a:t>
            </a:r>
            <a:r>
              <a:rPr sz="2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neden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sonuçları</a:t>
            </a:r>
            <a:r>
              <a:rPr sz="28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belirlemek</a:t>
            </a:r>
            <a:r>
              <a:rPr sz="2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gerekmektedir.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1083" y="-6095"/>
            <a:ext cx="7345680" cy="1580515"/>
            <a:chOff x="291083" y="-6095"/>
            <a:chExt cx="7345680" cy="1580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083" y="1523"/>
              <a:ext cx="3046475" cy="5974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956" y="184404"/>
              <a:ext cx="7051545" cy="9022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5052" y="184404"/>
              <a:ext cx="711698" cy="9022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1083" y="672083"/>
              <a:ext cx="2144267" cy="9022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6795" y="-6095"/>
              <a:ext cx="2464346" cy="3257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927" y="401963"/>
              <a:ext cx="6499504" cy="4031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198118" y="559053"/>
              <a:ext cx="132080" cy="55244"/>
            </a:xfrm>
            <a:custGeom>
              <a:avLst/>
              <a:gdLst/>
              <a:ahLst/>
              <a:cxnLst/>
              <a:rect l="l" t="t" r="r" b="b"/>
              <a:pathLst>
                <a:path w="132079" h="55245">
                  <a:moveTo>
                    <a:pt x="131724" y="0"/>
                  </a:moveTo>
                  <a:lnTo>
                    <a:pt x="0" y="0"/>
                  </a:lnTo>
                  <a:lnTo>
                    <a:pt x="0" y="55232"/>
                  </a:lnTo>
                  <a:lnTo>
                    <a:pt x="131724" y="55232"/>
                  </a:lnTo>
                  <a:lnTo>
                    <a:pt x="131724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98118" y="559053"/>
              <a:ext cx="132080" cy="55244"/>
            </a:xfrm>
            <a:custGeom>
              <a:avLst/>
              <a:gdLst/>
              <a:ahLst/>
              <a:cxnLst/>
              <a:rect l="l" t="t" r="r" b="b"/>
              <a:pathLst>
                <a:path w="132079" h="55245">
                  <a:moveTo>
                    <a:pt x="0" y="0"/>
                  </a:moveTo>
                  <a:lnTo>
                    <a:pt x="131724" y="0"/>
                  </a:lnTo>
                  <a:lnTo>
                    <a:pt x="131724" y="55232"/>
                  </a:lnTo>
                  <a:lnTo>
                    <a:pt x="0" y="5523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2891" y="895742"/>
              <a:ext cx="1555750" cy="391160"/>
            </a:xfrm>
            <a:custGeom>
              <a:avLst/>
              <a:gdLst/>
              <a:ahLst/>
              <a:cxnLst/>
              <a:rect l="l" t="t" r="r" b="b"/>
              <a:pathLst>
                <a:path w="1555750" h="391159">
                  <a:moveTo>
                    <a:pt x="460108" y="13309"/>
                  </a:moveTo>
                  <a:lnTo>
                    <a:pt x="379044" y="13309"/>
                  </a:lnTo>
                  <a:lnTo>
                    <a:pt x="279107" y="309143"/>
                  </a:lnTo>
                  <a:lnTo>
                    <a:pt x="353606" y="309143"/>
                  </a:lnTo>
                  <a:lnTo>
                    <a:pt x="372084" y="248742"/>
                  </a:lnTo>
                  <a:lnTo>
                    <a:pt x="539640" y="248742"/>
                  </a:lnTo>
                  <a:lnTo>
                    <a:pt x="521518" y="195097"/>
                  </a:lnTo>
                  <a:lnTo>
                    <a:pt x="388378" y="195097"/>
                  </a:lnTo>
                  <a:lnTo>
                    <a:pt x="418579" y="97548"/>
                  </a:lnTo>
                  <a:lnTo>
                    <a:pt x="488565" y="97548"/>
                  </a:lnTo>
                  <a:lnTo>
                    <a:pt x="460108" y="13309"/>
                  </a:lnTo>
                  <a:close/>
                </a:path>
                <a:path w="1555750" h="391159">
                  <a:moveTo>
                    <a:pt x="539640" y="248742"/>
                  </a:moveTo>
                  <a:lnTo>
                    <a:pt x="465074" y="248742"/>
                  </a:lnTo>
                  <a:lnTo>
                    <a:pt x="483552" y="309143"/>
                  </a:lnTo>
                  <a:lnTo>
                    <a:pt x="560044" y="309143"/>
                  </a:lnTo>
                  <a:lnTo>
                    <a:pt x="539640" y="248742"/>
                  </a:lnTo>
                  <a:close/>
                </a:path>
                <a:path w="1555750" h="391159">
                  <a:moveTo>
                    <a:pt x="488565" y="97548"/>
                  </a:moveTo>
                  <a:lnTo>
                    <a:pt x="418579" y="97548"/>
                  </a:lnTo>
                  <a:lnTo>
                    <a:pt x="448779" y="195097"/>
                  </a:lnTo>
                  <a:lnTo>
                    <a:pt x="521518" y="195097"/>
                  </a:lnTo>
                  <a:lnTo>
                    <a:pt x="488565" y="97548"/>
                  </a:lnTo>
                  <a:close/>
                </a:path>
                <a:path w="1555750" h="391159">
                  <a:moveTo>
                    <a:pt x="1271549" y="13309"/>
                  </a:moveTo>
                  <a:lnTo>
                    <a:pt x="1156716" y="13309"/>
                  </a:lnTo>
                  <a:lnTo>
                    <a:pt x="1156716" y="309143"/>
                  </a:lnTo>
                  <a:lnTo>
                    <a:pt x="1231023" y="309143"/>
                  </a:lnTo>
                  <a:lnTo>
                    <a:pt x="1231023" y="212394"/>
                  </a:lnTo>
                  <a:lnTo>
                    <a:pt x="1269961" y="212394"/>
                  </a:lnTo>
                  <a:lnTo>
                    <a:pt x="1315135" y="205701"/>
                  </a:lnTo>
                  <a:lnTo>
                    <a:pt x="1353934" y="182384"/>
                  </a:lnTo>
                  <a:lnTo>
                    <a:pt x="1373054" y="157149"/>
                  </a:lnTo>
                  <a:lnTo>
                    <a:pt x="1231023" y="157149"/>
                  </a:lnTo>
                  <a:lnTo>
                    <a:pt x="1231023" y="68584"/>
                  </a:lnTo>
                  <a:lnTo>
                    <a:pt x="1377774" y="68584"/>
                  </a:lnTo>
                  <a:lnTo>
                    <a:pt x="1375270" y="62483"/>
                  </a:lnTo>
                  <a:lnTo>
                    <a:pt x="1349438" y="32778"/>
                  </a:lnTo>
                  <a:lnTo>
                    <a:pt x="1306030" y="15929"/>
                  </a:lnTo>
                  <a:lnTo>
                    <a:pt x="1283927" y="13600"/>
                  </a:lnTo>
                  <a:lnTo>
                    <a:pt x="1271549" y="13309"/>
                  </a:lnTo>
                  <a:close/>
                </a:path>
                <a:path w="1555750" h="391159">
                  <a:moveTo>
                    <a:pt x="1377774" y="68584"/>
                  </a:moveTo>
                  <a:lnTo>
                    <a:pt x="1249370" y="68584"/>
                  </a:lnTo>
                  <a:lnTo>
                    <a:pt x="1256328" y="68714"/>
                  </a:lnTo>
                  <a:lnTo>
                    <a:pt x="1262429" y="68933"/>
                  </a:lnTo>
                  <a:lnTo>
                    <a:pt x="1267675" y="69240"/>
                  </a:lnTo>
                  <a:lnTo>
                    <a:pt x="1274102" y="69697"/>
                  </a:lnTo>
                  <a:lnTo>
                    <a:pt x="1280820" y="71450"/>
                  </a:lnTo>
                  <a:lnTo>
                    <a:pt x="1287843" y="74498"/>
                  </a:lnTo>
                  <a:lnTo>
                    <a:pt x="1293406" y="76758"/>
                  </a:lnTo>
                  <a:lnTo>
                    <a:pt x="1298181" y="80886"/>
                  </a:lnTo>
                  <a:lnTo>
                    <a:pt x="1306118" y="92951"/>
                  </a:lnTo>
                  <a:lnTo>
                    <a:pt x="1308112" y="100126"/>
                  </a:lnTo>
                  <a:lnTo>
                    <a:pt x="1308112" y="117487"/>
                  </a:lnTo>
                  <a:lnTo>
                    <a:pt x="1307211" y="124637"/>
                  </a:lnTo>
                  <a:lnTo>
                    <a:pt x="1303642" y="135229"/>
                  </a:lnTo>
                  <a:lnTo>
                    <a:pt x="1300226" y="140334"/>
                  </a:lnTo>
                  <a:lnTo>
                    <a:pt x="1295196" y="145237"/>
                  </a:lnTo>
                  <a:lnTo>
                    <a:pt x="1292809" y="147612"/>
                  </a:lnTo>
                  <a:lnTo>
                    <a:pt x="1289405" y="149771"/>
                  </a:lnTo>
                  <a:lnTo>
                    <a:pt x="1280528" y="153606"/>
                  </a:lnTo>
                  <a:lnTo>
                    <a:pt x="1276068" y="154980"/>
                  </a:lnTo>
                  <a:lnTo>
                    <a:pt x="1275849" y="154980"/>
                  </a:lnTo>
                  <a:lnTo>
                    <a:pt x="1267714" y="156362"/>
                  </a:lnTo>
                  <a:lnTo>
                    <a:pt x="1262278" y="156819"/>
                  </a:lnTo>
                  <a:lnTo>
                    <a:pt x="1246869" y="157149"/>
                  </a:lnTo>
                  <a:lnTo>
                    <a:pt x="1373054" y="157149"/>
                  </a:lnTo>
                  <a:lnTo>
                    <a:pt x="1383919" y="117487"/>
                  </a:lnTo>
                  <a:lnTo>
                    <a:pt x="1384401" y="106692"/>
                  </a:lnTo>
                  <a:lnTo>
                    <a:pt x="1383830" y="94314"/>
                  </a:lnTo>
                  <a:lnTo>
                    <a:pt x="1382117" y="82821"/>
                  </a:lnTo>
                  <a:lnTo>
                    <a:pt x="1379263" y="72211"/>
                  </a:lnTo>
                  <a:lnTo>
                    <a:pt x="1378043" y="69240"/>
                  </a:lnTo>
                  <a:lnTo>
                    <a:pt x="1377917" y="68933"/>
                  </a:lnTo>
                  <a:lnTo>
                    <a:pt x="1377828" y="68714"/>
                  </a:lnTo>
                  <a:lnTo>
                    <a:pt x="1377774" y="68584"/>
                  </a:lnTo>
                  <a:close/>
                </a:path>
                <a:path w="1555750" h="391159">
                  <a:moveTo>
                    <a:pt x="968730" y="7150"/>
                  </a:moveTo>
                  <a:lnTo>
                    <a:pt x="908977" y="17505"/>
                  </a:lnTo>
                  <a:lnTo>
                    <a:pt x="863625" y="48577"/>
                  </a:lnTo>
                  <a:lnTo>
                    <a:pt x="835134" y="97226"/>
                  </a:lnTo>
                  <a:lnTo>
                    <a:pt x="827909" y="127371"/>
                  </a:lnTo>
                  <a:lnTo>
                    <a:pt x="827870" y="127533"/>
                  </a:lnTo>
                  <a:lnTo>
                    <a:pt x="825501" y="161124"/>
                  </a:lnTo>
                  <a:lnTo>
                    <a:pt x="825487" y="161328"/>
                  </a:lnTo>
                  <a:lnTo>
                    <a:pt x="827870" y="194875"/>
                  </a:lnTo>
                  <a:lnTo>
                    <a:pt x="846729" y="250589"/>
                  </a:lnTo>
                  <a:lnTo>
                    <a:pt x="884502" y="291894"/>
                  </a:lnTo>
                  <a:lnTo>
                    <a:pt x="909210" y="305023"/>
                  </a:lnTo>
                  <a:lnTo>
                    <a:pt x="909422" y="305023"/>
                  </a:lnTo>
                  <a:lnTo>
                    <a:pt x="937163" y="312733"/>
                  </a:lnTo>
                  <a:lnTo>
                    <a:pt x="937429" y="312733"/>
                  </a:lnTo>
                  <a:lnTo>
                    <a:pt x="968730" y="315302"/>
                  </a:lnTo>
                  <a:lnTo>
                    <a:pt x="1000337" y="312733"/>
                  </a:lnTo>
                  <a:lnTo>
                    <a:pt x="1028388" y="305023"/>
                  </a:lnTo>
                  <a:lnTo>
                    <a:pt x="1052887" y="292173"/>
                  </a:lnTo>
                  <a:lnTo>
                    <a:pt x="1073835" y="274180"/>
                  </a:lnTo>
                  <a:lnTo>
                    <a:pt x="1084813" y="259473"/>
                  </a:lnTo>
                  <a:lnTo>
                    <a:pt x="968933" y="259473"/>
                  </a:lnTo>
                  <a:lnTo>
                    <a:pt x="962525" y="259145"/>
                  </a:lnTo>
                  <a:lnTo>
                    <a:pt x="927169" y="242346"/>
                  </a:lnTo>
                  <a:lnTo>
                    <a:pt x="907542" y="206527"/>
                  </a:lnTo>
                  <a:lnTo>
                    <a:pt x="902169" y="161328"/>
                  </a:lnTo>
                  <a:lnTo>
                    <a:pt x="902524" y="148576"/>
                  </a:lnTo>
                  <a:lnTo>
                    <a:pt x="910887" y="106760"/>
                  </a:lnTo>
                  <a:lnTo>
                    <a:pt x="933167" y="74626"/>
                  </a:lnTo>
                  <a:lnTo>
                    <a:pt x="959789" y="62979"/>
                  </a:lnTo>
                  <a:lnTo>
                    <a:pt x="1084717" y="62979"/>
                  </a:lnTo>
                  <a:lnTo>
                    <a:pt x="1073835" y="48374"/>
                  </a:lnTo>
                  <a:lnTo>
                    <a:pt x="1053018" y="30451"/>
                  </a:lnTo>
                  <a:lnTo>
                    <a:pt x="1028482" y="17505"/>
                  </a:lnTo>
                  <a:lnTo>
                    <a:pt x="1000381" y="9738"/>
                  </a:lnTo>
                  <a:lnTo>
                    <a:pt x="968730" y="7150"/>
                  </a:lnTo>
                  <a:close/>
                </a:path>
                <a:path w="1555750" h="391159">
                  <a:moveTo>
                    <a:pt x="1084717" y="62979"/>
                  </a:moveTo>
                  <a:lnTo>
                    <a:pt x="968933" y="62979"/>
                  </a:lnTo>
                  <a:lnTo>
                    <a:pt x="975334" y="63307"/>
                  </a:lnTo>
                  <a:lnTo>
                    <a:pt x="981622" y="64293"/>
                  </a:lnTo>
                  <a:lnTo>
                    <a:pt x="1015428" y="85623"/>
                  </a:lnTo>
                  <a:lnTo>
                    <a:pt x="1032419" y="125906"/>
                  </a:lnTo>
                  <a:lnTo>
                    <a:pt x="1035494" y="161124"/>
                  </a:lnTo>
                  <a:lnTo>
                    <a:pt x="1035170" y="174369"/>
                  </a:lnTo>
                  <a:lnTo>
                    <a:pt x="1027470" y="214458"/>
                  </a:lnTo>
                  <a:lnTo>
                    <a:pt x="1005836" y="246587"/>
                  </a:lnTo>
                  <a:lnTo>
                    <a:pt x="981495" y="258159"/>
                  </a:lnTo>
                  <a:lnTo>
                    <a:pt x="981251" y="258159"/>
                  </a:lnTo>
                  <a:lnTo>
                    <a:pt x="975292" y="259145"/>
                  </a:lnTo>
                  <a:lnTo>
                    <a:pt x="974992" y="259145"/>
                  </a:lnTo>
                  <a:lnTo>
                    <a:pt x="968933" y="259473"/>
                  </a:lnTo>
                  <a:lnTo>
                    <a:pt x="1084813" y="259473"/>
                  </a:lnTo>
                  <a:lnTo>
                    <a:pt x="1090613" y="251703"/>
                  </a:lnTo>
                  <a:lnTo>
                    <a:pt x="1102599" y="225402"/>
                  </a:lnTo>
                  <a:lnTo>
                    <a:pt x="1109792" y="195277"/>
                  </a:lnTo>
                  <a:lnTo>
                    <a:pt x="1112189" y="161328"/>
                  </a:lnTo>
                  <a:lnTo>
                    <a:pt x="1109803" y="127533"/>
                  </a:lnTo>
                  <a:lnTo>
                    <a:pt x="1109792" y="127371"/>
                  </a:lnTo>
                  <a:lnTo>
                    <a:pt x="1102659" y="97475"/>
                  </a:lnTo>
                  <a:lnTo>
                    <a:pt x="1102599" y="97226"/>
                  </a:lnTo>
                  <a:lnTo>
                    <a:pt x="1090799" y="71301"/>
                  </a:lnTo>
                  <a:lnTo>
                    <a:pt x="1090733" y="71156"/>
                  </a:lnTo>
                  <a:lnTo>
                    <a:pt x="1090613" y="70893"/>
                  </a:lnTo>
                  <a:lnTo>
                    <a:pt x="1084717" y="62979"/>
                  </a:lnTo>
                  <a:close/>
                </a:path>
                <a:path w="1555750" h="391159">
                  <a:moveTo>
                    <a:pt x="796620" y="13309"/>
                  </a:moveTo>
                  <a:lnTo>
                    <a:pt x="577062" y="13309"/>
                  </a:lnTo>
                  <a:lnTo>
                    <a:pt x="577062" y="69735"/>
                  </a:lnTo>
                  <a:lnTo>
                    <a:pt x="706018" y="69735"/>
                  </a:lnTo>
                  <a:lnTo>
                    <a:pt x="569912" y="253720"/>
                  </a:lnTo>
                  <a:lnTo>
                    <a:pt x="569912" y="309143"/>
                  </a:lnTo>
                  <a:lnTo>
                    <a:pt x="804557" y="309143"/>
                  </a:lnTo>
                  <a:lnTo>
                    <a:pt x="804557" y="252717"/>
                  </a:lnTo>
                  <a:lnTo>
                    <a:pt x="660717" y="252717"/>
                  </a:lnTo>
                  <a:lnTo>
                    <a:pt x="796620" y="69735"/>
                  </a:lnTo>
                  <a:lnTo>
                    <a:pt x="796620" y="13309"/>
                  </a:lnTo>
                  <a:close/>
                </a:path>
                <a:path w="1555750" h="391159">
                  <a:moveTo>
                    <a:pt x="74307" y="13309"/>
                  </a:moveTo>
                  <a:lnTo>
                    <a:pt x="0" y="13309"/>
                  </a:lnTo>
                  <a:lnTo>
                    <a:pt x="0" y="309143"/>
                  </a:lnTo>
                  <a:lnTo>
                    <a:pt x="74307" y="309143"/>
                  </a:lnTo>
                  <a:lnTo>
                    <a:pt x="74307" y="178015"/>
                  </a:lnTo>
                  <a:lnTo>
                    <a:pt x="249745" y="178015"/>
                  </a:lnTo>
                  <a:lnTo>
                    <a:pt x="249745" y="121589"/>
                  </a:lnTo>
                  <a:lnTo>
                    <a:pt x="74307" y="121589"/>
                  </a:lnTo>
                  <a:lnTo>
                    <a:pt x="74307" y="13309"/>
                  </a:lnTo>
                  <a:close/>
                </a:path>
                <a:path w="1555750" h="391159">
                  <a:moveTo>
                    <a:pt x="249745" y="178015"/>
                  </a:moveTo>
                  <a:lnTo>
                    <a:pt x="175437" y="178015"/>
                  </a:lnTo>
                  <a:lnTo>
                    <a:pt x="175437" y="309143"/>
                  </a:lnTo>
                  <a:lnTo>
                    <a:pt x="249745" y="309143"/>
                  </a:lnTo>
                  <a:lnTo>
                    <a:pt x="249745" y="178015"/>
                  </a:lnTo>
                  <a:close/>
                </a:path>
                <a:path w="1555750" h="391159">
                  <a:moveTo>
                    <a:pt x="249745" y="13309"/>
                  </a:moveTo>
                  <a:lnTo>
                    <a:pt x="175437" y="13309"/>
                  </a:lnTo>
                  <a:lnTo>
                    <a:pt x="175437" y="121589"/>
                  </a:lnTo>
                  <a:lnTo>
                    <a:pt x="249745" y="121589"/>
                  </a:lnTo>
                  <a:lnTo>
                    <a:pt x="249745" y="13309"/>
                  </a:lnTo>
                  <a:close/>
                </a:path>
                <a:path w="1555750" h="391159">
                  <a:moveTo>
                    <a:pt x="1481429" y="0"/>
                  </a:moveTo>
                  <a:lnTo>
                    <a:pt x="1408506" y="0"/>
                  </a:lnTo>
                  <a:lnTo>
                    <a:pt x="1408506" y="5753"/>
                  </a:lnTo>
                  <a:lnTo>
                    <a:pt x="1416461" y="13251"/>
                  </a:lnTo>
                  <a:lnTo>
                    <a:pt x="1424230" y="21231"/>
                  </a:lnTo>
                  <a:lnTo>
                    <a:pt x="1453289" y="58578"/>
                  </a:lnTo>
                  <a:lnTo>
                    <a:pt x="1472011" y="93798"/>
                  </a:lnTo>
                  <a:lnTo>
                    <a:pt x="1485696" y="134111"/>
                  </a:lnTo>
                  <a:lnTo>
                    <a:pt x="1492686" y="179496"/>
                  </a:lnTo>
                  <a:lnTo>
                    <a:pt x="1493151" y="195503"/>
                  </a:lnTo>
                  <a:lnTo>
                    <a:pt x="1492746" y="210362"/>
                  </a:lnTo>
                  <a:lnTo>
                    <a:pt x="1485900" y="257098"/>
                  </a:lnTo>
                  <a:lnTo>
                    <a:pt x="1472173" y="296843"/>
                  </a:lnTo>
                  <a:lnTo>
                    <a:pt x="1453765" y="331846"/>
                  </a:lnTo>
                  <a:lnTo>
                    <a:pt x="1424206" y="369898"/>
                  </a:lnTo>
                  <a:lnTo>
                    <a:pt x="1408506" y="385241"/>
                  </a:lnTo>
                  <a:lnTo>
                    <a:pt x="1408506" y="391007"/>
                  </a:lnTo>
                  <a:lnTo>
                    <a:pt x="1481429" y="391007"/>
                  </a:lnTo>
                  <a:lnTo>
                    <a:pt x="1489671" y="380901"/>
                  </a:lnTo>
                  <a:lnTo>
                    <a:pt x="1512023" y="349681"/>
                  </a:lnTo>
                  <a:lnTo>
                    <a:pt x="1530465" y="316007"/>
                  </a:lnTo>
                  <a:lnTo>
                    <a:pt x="1543988" y="279766"/>
                  </a:lnTo>
                  <a:lnTo>
                    <a:pt x="1552576" y="239218"/>
                  </a:lnTo>
                  <a:lnTo>
                    <a:pt x="1555534" y="195503"/>
                  </a:lnTo>
                  <a:lnTo>
                    <a:pt x="1555193" y="179496"/>
                  </a:lnTo>
                  <a:lnTo>
                    <a:pt x="1550073" y="136093"/>
                  </a:lnTo>
                  <a:lnTo>
                    <a:pt x="1540028" y="98727"/>
                  </a:lnTo>
                  <a:lnTo>
                    <a:pt x="1519157" y="52863"/>
                  </a:lnTo>
                  <a:lnTo>
                    <a:pt x="1497841" y="20829"/>
                  </a:lnTo>
                  <a:lnTo>
                    <a:pt x="1489852" y="10370"/>
                  </a:lnTo>
                  <a:lnTo>
                    <a:pt x="1481429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1270" y="993291"/>
              <a:ext cx="60960" cy="97790"/>
            </a:xfrm>
            <a:custGeom>
              <a:avLst/>
              <a:gdLst/>
              <a:ahLst/>
              <a:cxnLst/>
              <a:rect l="l" t="t" r="r" b="b"/>
              <a:pathLst>
                <a:path w="60959" h="97790">
                  <a:moveTo>
                    <a:pt x="30200" y="0"/>
                  </a:moveTo>
                  <a:lnTo>
                    <a:pt x="0" y="97548"/>
                  </a:lnTo>
                  <a:lnTo>
                    <a:pt x="60401" y="97548"/>
                  </a:lnTo>
                  <a:lnTo>
                    <a:pt x="30200" y="0"/>
                  </a:lnTo>
                  <a:close/>
                </a:path>
              </a:pathLst>
            </a:custGeom>
            <a:ln w="12192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7819" y="958188"/>
              <a:ext cx="89280" cy="1007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8965" y="952625"/>
              <a:ext cx="145516" cy="20868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72891" y="895742"/>
              <a:ext cx="1555750" cy="391160"/>
            </a:xfrm>
            <a:custGeom>
              <a:avLst/>
              <a:gdLst/>
              <a:ahLst/>
              <a:cxnLst/>
              <a:rect l="l" t="t" r="r" b="b"/>
              <a:pathLst>
                <a:path w="1555750" h="391159">
                  <a:moveTo>
                    <a:pt x="1156716" y="13309"/>
                  </a:moveTo>
                  <a:lnTo>
                    <a:pt x="1271549" y="13309"/>
                  </a:lnTo>
                  <a:lnTo>
                    <a:pt x="1283927" y="13600"/>
                  </a:lnTo>
                  <a:lnTo>
                    <a:pt x="1324828" y="20646"/>
                  </a:lnTo>
                  <a:lnTo>
                    <a:pt x="1364240" y="45769"/>
                  </a:lnTo>
                  <a:lnTo>
                    <a:pt x="1382117" y="82821"/>
                  </a:lnTo>
                  <a:lnTo>
                    <a:pt x="1384401" y="106692"/>
                  </a:lnTo>
                  <a:lnTo>
                    <a:pt x="1383992" y="116895"/>
                  </a:lnTo>
                  <a:lnTo>
                    <a:pt x="1374210" y="154980"/>
                  </a:lnTo>
                  <a:lnTo>
                    <a:pt x="1348409" y="187159"/>
                  </a:lnTo>
                  <a:lnTo>
                    <a:pt x="1342377" y="191528"/>
                  </a:lnTo>
                  <a:lnTo>
                    <a:pt x="1336357" y="195897"/>
                  </a:lnTo>
                  <a:lnTo>
                    <a:pt x="1329702" y="199605"/>
                  </a:lnTo>
                  <a:lnTo>
                    <a:pt x="1322412" y="202653"/>
                  </a:lnTo>
                  <a:lnTo>
                    <a:pt x="1315135" y="205701"/>
                  </a:lnTo>
                  <a:lnTo>
                    <a:pt x="1269961" y="212394"/>
                  </a:lnTo>
                  <a:lnTo>
                    <a:pt x="1231023" y="212394"/>
                  </a:lnTo>
                  <a:lnTo>
                    <a:pt x="1231023" y="309143"/>
                  </a:lnTo>
                  <a:lnTo>
                    <a:pt x="1156716" y="309143"/>
                  </a:lnTo>
                  <a:lnTo>
                    <a:pt x="1156716" y="13309"/>
                  </a:lnTo>
                  <a:close/>
                </a:path>
                <a:path w="1555750" h="391159">
                  <a:moveTo>
                    <a:pt x="577062" y="13309"/>
                  </a:moveTo>
                  <a:lnTo>
                    <a:pt x="796620" y="13309"/>
                  </a:lnTo>
                  <a:lnTo>
                    <a:pt x="796620" y="69735"/>
                  </a:lnTo>
                  <a:lnTo>
                    <a:pt x="660717" y="252717"/>
                  </a:lnTo>
                  <a:lnTo>
                    <a:pt x="804557" y="252717"/>
                  </a:lnTo>
                  <a:lnTo>
                    <a:pt x="804557" y="309143"/>
                  </a:lnTo>
                  <a:lnTo>
                    <a:pt x="569912" y="309143"/>
                  </a:lnTo>
                  <a:lnTo>
                    <a:pt x="569912" y="253720"/>
                  </a:lnTo>
                  <a:lnTo>
                    <a:pt x="706018" y="69735"/>
                  </a:lnTo>
                  <a:lnTo>
                    <a:pt x="577062" y="69735"/>
                  </a:lnTo>
                  <a:lnTo>
                    <a:pt x="577062" y="13309"/>
                  </a:lnTo>
                  <a:close/>
                </a:path>
                <a:path w="1555750" h="391159">
                  <a:moveTo>
                    <a:pt x="379044" y="13309"/>
                  </a:moveTo>
                  <a:lnTo>
                    <a:pt x="460108" y="13309"/>
                  </a:lnTo>
                  <a:lnTo>
                    <a:pt x="560044" y="309143"/>
                  </a:lnTo>
                  <a:lnTo>
                    <a:pt x="483552" y="309143"/>
                  </a:lnTo>
                  <a:lnTo>
                    <a:pt x="465074" y="248742"/>
                  </a:lnTo>
                  <a:lnTo>
                    <a:pt x="372084" y="248742"/>
                  </a:lnTo>
                  <a:lnTo>
                    <a:pt x="353606" y="309143"/>
                  </a:lnTo>
                  <a:lnTo>
                    <a:pt x="279107" y="309143"/>
                  </a:lnTo>
                  <a:lnTo>
                    <a:pt x="379044" y="13309"/>
                  </a:lnTo>
                  <a:close/>
                </a:path>
                <a:path w="1555750" h="391159">
                  <a:moveTo>
                    <a:pt x="0" y="13309"/>
                  </a:moveTo>
                  <a:lnTo>
                    <a:pt x="74307" y="13309"/>
                  </a:lnTo>
                  <a:lnTo>
                    <a:pt x="74307" y="121589"/>
                  </a:lnTo>
                  <a:lnTo>
                    <a:pt x="175437" y="121589"/>
                  </a:lnTo>
                  <a:lnTo>
                    <a:pt x="175437" y="13309"/>
                  </a:lnTo>
                  <a:lnTo>
                    <a:pt x="249745" y="13309"/>
                  </a:lnTo>
                  <a:lnTo>
                    <a:pt x="249745" y="309143"/>
                  </a:lnTo>
                  <a:lnTo>
                    <a:pt x="175437" y="309143"/>
                  </a:lnTo>
                  <a:lnTo>
                    <a:pt x="175437" y="178015"/>
                  </a:lnTo>
                  <a:lnTo>
                    <a:pt x="74307" y="178015"/>
                  </a:lnTo>
                  <a:lnTo>
                    <a:pt x="74307" y="309143"/>
                  </a:lnTo>
                  <a:lnTo>
                    <a:pt x="0" y="309143"/>
                  </a:lnTo>
                  <a:lnTo>
                    <a:pt x="0" y="13309"/>
                  </a:lnTo>
                  <a:close/>
                </a:path>
                <a:path w="1555750" h="391159">
                  <a:moveTo>
                    <a:pt x="968730" y="7150"/>
                  </a:moveTo>
                  <a:lnTo>
                    <a:pt x="1028388" y="17456"/>
                  </a:lnTo>
                  <a:lnTo>
                    <a:pt x="1073835" y="48374"/>
                  </a:lnTo>
                  <a:lnTo>
                    <a:pt x="1102599" y="97226"/>
                  </a:lnTo>
                  <a:lnTo>
                    <a:pt x="1112189" y="161328"/>
                  </a:lnTo>
                  <a:lnTo>
                    <a:pt x="1109792" y="195277"/>
                  </a:lnTo>
                  <a:lnTo>
                    <a:pt x="1090613" y="251703"/>
                  </a:lnTo>
                  <a:lnTo>
                    <a:pt x="1052887" y="292173"/>
                  </a:lnTo>
                  <a:lnTo>
                    <a:pt x="1000337" y="312733"/>
                  </a:lnTo>
                  <a:lnTo>
                    <a:pt x="968730" y="315302"/>
                  </a:lnTo>
                  <a:lnTo>
                    <a:pt x="937052" y="312702"/>
                  </a:lnTo>
                  <a:lnTo>
                    <a:pt x="884502" y="291894"/>
                  </a:lnTo>
                  <a:lnTo>
                    <a:pt x="846939" y="251053"/>
                  </a:lnTo>
                  <a:lnTo>
                    <a:pt x="827870" y="194875"/>
                  </a:lnTo>
                  <a:lnTo>
                    <a:pt x="825487" y="161328"/>
                  </a:lnTo>
                  <a:lnTo>
                    <a:pt x="827870" y="127533"/>
                  </a:lnTo>
                  <a:lnTo>
                    <a:pt x="846939" y="71156"/>
                  </a:lnTo>
                  <a:lnTo>
                    <a:pt x="884502" y="30451"/>
                  </a:lnTo>
                  <a:lnTo>
                    <a:pt x="937052" y="9738"/>
                  </a:lnTo>
                  <a:lnTo>
                    <a:pt x="968730" y="7150"/>
                  </a:lnTo>
                  <a:close/>
                </a:path>
                <a:path w="1555750" h="391159">
                  <a:moveTo>
                    <a:pt x="1408506" y="0"/>
                  </a:moveTo>
                  <a:lnTo>
                    <a:pt x="1481429" y="0"/>
                  </a:lnTo>
                  <a:lnTo>
                    <a:pt x="1489852" y="10370"/>
                  </a:lnTo>
                  <a:lnTo>
                    <a:pt x="1512519" y="42011"/>
                  </a:lnTo>
                  <a:lnTo>
                    <a:pt x="1530830" y="75562"/>
                  </a:lnTo>
                  <a:lnTo>
                    <a:pt x="1547134" y="123064"/>
                  </a:lnTo>
                  <a:lnTo>
                    <a:pt x="1554170" y="164260"/>
                  </a:lnTo>
                  <a:lnTo>
                    <a:pt x="1555534" y="195503"/>
                  </a:lnTo>
                  <a:lnTo>
                    <a:pt x="1555205" y="210362"/>
                  </a:lnTo>
                  <a:lnTo>
                    <a:pt x="1550276" y="253212"/>
                  </a:lnTo>
                  <a:lnTo>
                    <a:pt x="1540083" y="292169"/>
                  </a:lnTo>
                  <a:lnTo>
                    <a:pt x="1524790" y="327629"/>
                  </a:lnTo>
                  <a:lnTo>
                    <a:pt x="1504968" y="360237"/>
                  </a:lnTo>
                  <a:lnTo>
                    <a:pt x="1481429" y="391007"/>
                  </a:lnTo>
                  <a:lnTo>
                    <a:pt x="1408506" y="391007"/>
                  </a:lnTo>
                  <a:lnTo>
                    <a:pt x="1408506" y="385241"/>
                  </a:lnTo>
                  <a:lnTo>
                    <a:pt x="1416407" y="377881"/>
                  </a:lnTo>
                  <a:lnTo>
                    <a:pt x="1424206" y="369898"/>
                  </a:lnTo>
                  <a:lnTo>
                    <a:pt x="1453765" y="331846"/>
                  </a:lnTo>
                  <a:lnTo>
                    <a:pt x="1472173" y="296843"/>
                  </a:lnTo>
                  <a:lnTo>
                    <a:pt x="1485900" y="257098"/>
                  </a:lnTo>
                  <a:lnTo>
                    <a:pt x="1492699" y="212091"/>
                  </a:lnTo>
                  <a:lnTo>
                    <a:pt x="1493151" y="195503"/>
                  </a:lnTo>
                  <a:lnTo>
                    <a:pt x="1492685" y="179444"/>
                  </a:lnTo>
                  <a:lnTo>
                    <a:pt x="1485696" y="134111"/>
                  </a:lnTo>
                  <a:lnTo>
                    <a:pt x="1472011" y="93798"/>
                  </a:lnTo>
                  <a:lnTo>
                    <a:pt x="1453289" y="58578"/>
                  </a:lnTo>
                  <a:lnTo>
                    <a:pt x="1424230" y="21231"/>
                  </a:lnTo>
                  <a:lnTo>
                    <a:pt x="1408506" y="5753"/>
                  </a:lnTo>
                  <a:lnTo>
                    <a:pt x="1408506" y="0"/>
                  </a:lnTo>
                  <a:close/>
                </a:path>
              </a:pathLst>
            </a:custGeom>
            <a:ln w="12192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74252" y="1442656"/>
            <a:ext cx="6791959" cy="36099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75"/>
              </a:spcBef>
              <a:buClr>
                <a:srgbClr val="FF0000"/>
              </a:buClr>
              <a:buSzPct val="60416"/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Kimya</a:t>
            </a:r>
            <a:r>
              <a:rPr sz="2400" spc="335" dirty="0">
                <a:solidFill>
                  <a:srgbClr val="6699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endüstrisi</a:t>
            </a:r>
            <a:r>
              <a:rPr sz="2400" spc="340" dirty="0">
                <a:solidFill>
                  <a:srgbClr val="6699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tarafından,</a:t>
            </a:r>
            <a:r>
              <a:rPr sz="2400" spc="325" dirty="0">
                <a:solidFill>
                  <a:srgbClr val="6699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bu</a:t>
            </a:r>
            <a:r>
              <a:rPr sz="2400" spc="330" dirty="0">
                <a:solidFill>
                  <a:srgbClr val="6699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sanayinin</a:t>
            </a:r>
            <a:r>
              <a:rPr sz="2400" spc="320" dirty="0">
                <a:solidFill>
                  <a:srgbClr val="669900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669900"/>
                </a:solidFill>
                <a:latin typeface="Tahoma"/>
                <a:cs typeface="Tahoma"/>
              </a:rPr>
              <a:t>özel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tehlike</a:t>
            </a:r>
            <a:r>
              <a:rPr sz="2400" spc="375" dirty="0">
                <a:solidFill>
                  <a:srgbClr val="669900"/>
                </a:solidFill>
                <a:latin typeface="Tahoma"/>
                <a:cs typeface="Tahoma"/>
              </a:rPr>
              <a:t>  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potansiyelleri</a:t>
            </a:r>
            <a:r>
              <a:rPr sz="2400" spc="385" dirty="0">
                <a:solidFill>
                  <a:srgbClr val="669900"/>
                </a:solidFill>
                <a:latin typeface="Tahoma"/>
                <a:cs typeface="Tahoma"/>
              </a:rPr>
              <a:t>  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dikkate</a:t>
            </a:r>
            <a:r>
              <a:rPr sz="2400" spc="385" dirty="0">
                <a:solidFill>
                  <a:srgbClr val="669900"/>
                </a:solidFill>
                <a:latin typeface="Tahoma"/>
                <a:cs typeface="Tahoma"/>
              </a:rPr>
              <a:t>    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alınarak geliştirilmiştir.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40"/>
              </a:spcBef>
              <a:buClr>
                <a:srgbClr val="FF0000"/>
              </a:buClr>
              <a:buFont typeface="Wingdings"/>
              <a:buChar char=""/>
            </a:pPr>
            <a:endParaRPr sz="2400">
              <a:latin typeface="Tahoma"/>
              <a:cs typeface="Tahoma"/>
            </a:endParaRPr>
          </a:p>
          <a:p>
            <a:pPr marL="355600" marR="6350" indent="-342900" algn="just">
              <a:lnSpc>
                <a:spcPts val="2300"/>
              </a:lnSpc>
              <a:spcBef>
                <a:spcPts val="5"/>
              </a:spcBef>
              <a:buClr>
                <a:srgbClr val="FF0000"/>
              </a:buClr>
              <a:buSzPct val="60416"/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Multi</a:t>
            </a:r>
            <a:r>
              <a:rPr sz="2400" spc="380" dirty="0">
                <a:solidFill>
                  <a:srgbClr val="669900"/>
                </a:solidFill>
                <a:latin typeface="Tahoma"/>
                <a:cs typeface="Tahoma"/>
              </a:rPr>
              <a:t> 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disipliner</a:t>
            </a:r>
            <a:r>
              <a:rPr sz="2400" spc="380" dirty="0">
                <a:solidFill>
                  <a:srgbClr val="669900"/>
                </a:solidFill>
                <a:latin typeface="Tahoma"/>
                <a:cs typeface="Tahoma"/>
              </a:rPr>
              <a:t> 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bir</a:t>
            </a:r>
            <a:r>
              <a:rPr sz="2400" spc="385" dirty="0">
                <a:solidFill>
                  <a:srgbClr val="669900"/>
                </a:solidFill>
                <a:latin typeface="Tahoma"/>
                <a:cs typeface="Tahoma"/>
              </a:rPr>
              <a:t> 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tim</a:t>
            </a:r>
            <a:r>
              <a:rPr sz="2400" spc="380" dirty="0">
                <a:solidFill>
                  <a:srgbClr val="669900"/>
                </a:solidFill>
                <a:latin typeface="Tahoma"/>
                <a:cs typeface="Tahoma"/>
              </a:rPr>
              <a:t>   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tarafından,kaza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odaklarının</a:t>
            </a:r>
            <a:r>
              <a:rPr sz="2400" spc="20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saptanması,</a:t>
            </a:r>
            <a:r>
              <a:rPr sz="2400" spc="30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analizleri</a:t>
            </a:r>
            <a:r>
              <a:rPr sz="2400" spc="30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ve</a:t>
            </a:r>
            <a:r>
              <a:rPr sz="2400" spc="25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ortadan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kaldırılmaları</a:t>
            </a:r>
            <a:r>
              <a:rPr sz="2400" spc="-75" dirty="0">
                <a:solidFill>
                  <a:srgbClr val="6699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için</a:t>
            </a:r>
            <a:r>
              <a:rPr sz="2400" spc="-50" dirty="0">
                <a:solidFill>
                  <a:srgbClr val="669900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uygulanır.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70"/>
              </a:spcBef>
              <a:buClr>
                <a:srgbClr val="FF0000"/>
              </a:buClr>
              <a:buFont typeface="Wingdings"/>
              <a:buChar char=""/>
            </a:pPr>
            <a:endParaRPr sz="2400">
              <a:latin typeface="Tahoma"/>
              <a:cs typeface="Tahoma"/>
            </a:endParaRPr>
          </a:p>
          <a:p>
            <a:pPr marL="355600" marR="5715" indent="-342900" algn="just">
              <a:lnSpc>
                <a:spcPts val="2300"/>
              </a:lnSpc>
              <a:buClr>
                <a:srgbClr val="FF0000"/>
              </a:buClr>
              <a:buSzPct val="60416"/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Belirli</a:t>
            </a:r>
            <a:r>
              <a:rPr sz="2400" spc="25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kılavuz</a:t>
            </a:r>
            <a:r>
              <a:rPr sz="2400" spc="30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kelimeler</a:t>
            </a:r>
            <a:r>
              <a:rPr sz="2400" spc="35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ve</a:t>
            </a:r>
            <a:r>
              <a:rPr sz="2400" spc="30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anahtar</a:t>
            </a:r>
            <a:r>
              <a:rPr sz="2400" spc="30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kelimeler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kullanarak</a:t>
            </a:r>
            <a:r>
              <a:rPr sz="2400" spc="45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yapılan</a:t>
            </a:r>
            <a:r>
              <a:rPr sz="2400" spc="50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sistemli</a:t>
            </a:r>
            <a:r>
              <a:rPr sz="2400" spc="50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bir</a:t>
            </a:r>
            <a:r>
              <a:rPr sz="2400" spc="40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beyin</a:t>
            </a:r>
            <a:r>
              <a:rPr sz="2400" spc="45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fırtınası çalışmasıdır.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74252" y="5392864"/>
            <a:ext cx="4342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60416"/>
              <a:buFont typeface="Wingdings"/>
              <a:buChar char=""/>
              <a:tabLst>
                <a:tab pos="354965" algn="l"/>
                <a:tab pos="1918970" algn="l"/>
                <a:tab pos="3611879" algn="l"/>
              </a:tabLst>
            </a:pP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Çalışmaya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	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katılanlara,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	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belirli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52348" y="5392864"/>
            <a:ext cx="2212975" cy="9766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indent="170180" algn="just">
              <a:lnSpc>
                <a:spcPct val="80000"/>
              </a:lnSpc>
              <a:spcBef>
                <a:spcPts val="675"/>
              </a:spcBef>
            </a:pP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yapıda</a:t>
            </a:r>
            <a:r>
              <a:rPr sz="2400" spc="75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sorular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veya</a:t>
            </a:r>
            <a:r>
              <a:rPr sz="2400" spc="95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olmaması 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ortaya</a:t>
            </a:r>
            <a:r>
              <a:rPr sz="2400" spc="310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çıkacağı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60736" y="5685472"/>
            <a:ext cx="2858135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>
              <a:lnSpc>
                <a:spcPts val="2590"/>
              </a:lnSpc>
              <a:spcBef>
                <a:spcPts val="100"/>
              </a:spcBef>
              <a:tabLst>
                <a:tab pos="636905" algn="l"/>
                <a:tab pos="1987550" algn="l"/>
              </a:tabLst>
            </a:pPr>
            <a:r>
              <a:rPr sz="2400" spc="-25" dirty="0">
                <a:solidFill>
                  <a:srgbClr val="669900"/>
                </a:solidFill>
                <a:latin typeface="Tahoma"/>
                <a:cs typeface="Tahoma"/>
              </a:rPr>
              <a:t>bu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	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olayların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	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olması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590"/>
              </a:lnSpc>
              <a:tabLst>
                <a:tab pos="617220" algn="l"/>
                <a:tab pos="1368425" algn="l"/>
              </a:tabLst>
            </a:pPr>
            <a:r>
              <a:rPr sz="2400" spc="-25" dirty="0">
                <a:solidFill>
                  <a:srgbClr val="669900"/>
                </a:solidFill>
                <a:latin typeface="Tahoma"/>
                <a:cs typeface="Tahoma"/>
              </a:rPr>
              <a:t>ne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	</a:t>
            </a:r>
            <a:r>
              <a:rPr sz="2400" spc="-20" dirty="0">
                <a:solidFill>
                  <a:srgbClr val="669900"/>
                </a:solidFill>
                <a:latin typeface="Tahoma"/>
                <a:cs typeface="Tahoma"/>
              </a:rPr>
              <a:t>gibi</a:t>
            </a:r>
            <a:r>
              <a:rPr sz="2400" dirty="0">
                <a:solidFill>
                  <a:srgbClr val="669900"/>
                </a:solidFill>
                <a:latin typeface="Tahoma"/>
                <a:cs typeface="Tahoma"/>
              </a:rPr>
              <a:t>	</a:t>
            </a: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sonuçların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17152" y="5685472"/>
            <a:ext cx="1106805" cy="9766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sz="2400" spc="-10" dirty="0">
                <a:solidFill>
                  <a:srgbClr val="669900"/>
                </a:solidFill>
                <a:latin typeface="Tahoma"/>
                <a:cs typeface="Tahoma"/>
              </a:rPr>
              <a:t>sorulup, halinde sorulur.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0" y="2032691"/>
            <a:ext cx="2137410" cy="2099310"/>
            <a:chOff x="0" y="2032691"/>
            <a:chExt cx="2137410" cy="2099310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046794"/>
              <a:ext cx="2128260" cy="206932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404" y="2032698"/>
              <a:ext cx="2099310" cy="1697989"/>
            </a:xfrm>
            <a:custGeom>
              <a:avLst/>
              <a:gdLst/>
              <a:ahLst/>
              <a:cxnLst/>
              <a:rect l="l" t="t" r="r" b="b"/>
              <a:pathLst>
                <a:path w="2099310" h="1697989">
                  <a:moveTo>
                    <a:pt x="2098878" y="0"/>
                  </a:moveTo>
                  <a:lnTo>
                    <a:pt x="1088974" y="13855"/>
                  </a:lnTo>
                  <a:lnTo>
                    <a:pt x="4521" y="2311"/>
                  </a:lnTo>
                  <a:lnTo>
                    <a:pt x="0" y="616623"/>
                  </a:lnTo>
                  <a:lnTo>
                    <a:pt x="6769" y="1136243"/>
                  </a:lnTo>
                  <a:lnTo>
                    <a:pt x="36144" y="1133932"/>
                  </a:lnTo>
                  <a:lnTo>
                    <a:pt x="33883" y="727468"/>
                  </a:lnTo>
                  <a:lnTo>
                    <a:pt x="40665" y="43878"/>
                  </a:lnTo>
                  <a:lnTo>
                    <a:pt x="1095756" y="41567"/>
                  </a:lnTo>
                  <a:lnTo>
                    <a:pt x="1522768" y="43599"/>
                  </a:lnTo>
                  <a:lnTo>
                    <a:pt x="1522768" y="83134"/>
                  </a:lnTo>
                  <a:lnTo>
                    <a:pt x="1520507" y="87757"/>
                  </a:lnTo>
                  <a:lnTo>
                    <a:pt x="1520507" y="129324"/>
                  </a:lnTo>
                  <a:lnTo>
                    <a:pt x="1518246" y="133946"/>
                  </a:lnTo>
                  <a:lnTo>
                    <a:pt x="1518246" y="154724"/>
                  </a:lnTo>
                  <a:lnTo>
                    <a:pt x="1515986" y="159346"/>
                  </a:lnTo>
                  <a:lnTo>
                    <a:pt x="1515986" y="166268"/>
                  </a:lnTo>
                  <a:lnTo>
                    <a:pt x="1513725" y="173202"/>
                  </a:lnTo>
                  <a:lnTo>
                    <a:pt x="1513725" y="180136"/>
                  </a:lnTo>
                  <a:lnTo>
                    <a:pt x="1511465" y="184746"/>
                  </a:lnTo>
                  <a:lnTo>
                    <a:pt x="1509204" y="191681"/>
                  </a:lnTo>
                  <a:lnTo>
                    <a:pt x="1509204" y="205536"/>
                  </a:lnTo>
                  <a:lnTo>
                    <a:pt x="1506943" y="212458"/>
                  </a:lnTo>
                  <a:lnTo>
                    <a:pt x="1504683" y="217081"/>
                  </a:lnTo>
                  <a:lnTo>
                    <a:pt x="1502435" y="224015"/>
                  </a:lnTo>
                  <a:lnTo>
                    <a:pt x="1502435" y="230936"/>
                  </a:lnTo>
                  <a:lnTo>
                    <a:pt x="1495653" y="251726"/>
                  </a:lnTo>
                  <a:lnTo>
                    <a:pt x="1493393" y="256336"/>
                  </a:lnTo>
                  <a:lnTo>
                    <a:pt x="1488871" y="270205"/>
                  </a:lnTo>
                  <a:lnTo>
                    <a:pt x="1484350" y="274815"/>
                  </a:lnTo>
                  <a:lnTo>
                    <a:pt x="1484350" y="281749"/>
                  </a:lnTo>
                  <a:lnTo>
                    <a:pt x="1479842" y="286359"/>
                  </a:lnTo>
                  <a:lnTo>
                    <a:pt x="1477581" y="290982"/>
                  </a:lnTo>
                  <a:lnTo>
                    <a:pt x="1473060" y="297916"/>
                  </a:lnTo>
                  <a:lnTo>
                    <a:pt x="1468539" y="307149"/>
                  </a:lnTo>
                  <a:lnTo>
                    <a:pt x="1464017" y="311772"/>
                  </a:lnTo>
                  <a:lnTo>
                    <a:pt x="1459509" y="318693"/>
                  </a:lnTo>
                  <a:lnTo>
                    <a:pt x="1457248" y="323316"/>
                  </a:lnTo>
                  <a:lnTo>
                    <a:pt x="1443685" y="337172"/>
                  </a:lnTo>
                  <a:lnTo>
                    <a:pt x="1441424" y="341795"/>
                  </a:lnTo>
                  <a:lnTo>
                    <a:pt x="1434655" y="344106"/>
                  </a:lnTo>
                  <a:lnTo>
                    <a:pt x="1430134" y="346405"/>
                  </a:lnTo>
                  <a:lnTo>
                    <a:pt x="1425613" y="351028"/>
                  </a:lnTo>
                  <a:lnTo>
                    <a:pt x="1418831" y="353339"/>
                  </a:lnTo>
                  <a:lnTo>
                    <a:pt x="1414322" y="355650"/>
                  </a:lnTo>
                  <a:lnTo>
                    <a:pt x="1409801" y="360260"/>
                  </a:lnTo>
                  <a:lnTo>
                    <a:pt x="1403019" y="362572"/>
                  </a:lnTo>
                  <a:lnTo>
                    <a:pt x="1398498" y="367195"/>
                  </a:lnTo>
                  <a:lnTo>
                    <a:pt x="1391729" y="369506"/>
                  </a:lnTo>
                  <a:lnTo>
                    <a:pt x="1387208" y="371817"/>
                  </a:lnTo>
                  <a:lnTo>
                    <a:pt x="1380426" y="374129"/>
                  </a:lnTo>
                  <a:lnTo>
                    <a:pt x="1373644" y="378739"/>
                  </a:lnTo>
                  <a:lnTo>
                    <a:pt x="1369136" y="381050"/>
                  </a:lnTo>
                  <a:lnTo>
                    <a:pt x="1362354" y="383362"/>
                  </a:lnTo>
                  <a:lnTo>
                    <a:pt x="1357833" y="385673"/>
                  </a:lnTo>
                  <a:lnTo>
                    <a:pt x="1351051" y="387985"/>
                  </a:lnTo>
                  <a:lnTo>
                    <a:pt x="1346542" y="390283"/>
                  </a:lnTo>
                  <a:lnTo>
                    <a:pt x="1339761" y="392595"/>
                  </a:lnTo>
                  <a:lnTo>
                    <a:pt x="1332979" y="392595"/>
                  </a:lnTo>
                  <a:lnTo>
                    <a:pt x="1319428" y="397217"/>
                  </a:lnTo>
                  <a:lnTo>
                    <a:pt x="1314907" y="399529"/>
                  </a:lnTo>
                  <a:lnTo>
                    <a:pt x="1308125" y="399529"/>
                  </a:lnTo>
                  <a:lnTo>
                    <a:pt x="1294574" y="404152"/>
                  </a:lnTo>
                  <a:lnTo>
                    <a:pt x="1290053" y="406450"/>
                  </a:lnTo>
                  <a:lnTo>
                    <a:pt x="1283271" y="406450"/>
                  </a:lnTo>
                  <a:lnTo>
                    <a:pt x="1278763" y="408762"/>
                  </a:lnTo>
                  <a:lnTo>
                    <a:pt x="1271981" y="408762"/>
                  </a:lnTo>
                  <a:lnTo>
                    <a:pt x="1265199" y="411073"/>
                  </a:lnTo>
                  <a:lnTo>
                    <a:pt x="1260678" y="411073"/>
                  </a:lnTo>
                  <a:lnTo>
                    <a:pt x="1253909" y="413385"/>
                  </a:lnTo>
                  <a:lnTo>
                    <a:pt x="1249387" y="413385"/>
                  </a:lnTo>
                  <a:lnTo>
                    <a:pt x="1242606" y="415696"/>
                  </a:lnTo>
                  <a:lnTo>
                    <a:pt x="1238097" y="415696"/>
                  </a:lnTo>
                  <a:lnTo>
                    <a:pt x="1231315" y="418007"/>
                  </a:lnTo>
                  <a:lnTo>
                    <a:pt x="1215504" y="418007"/>
                  </a:lnTo>
                  <a:lnTo>
                    <a:pt x="1210983" y="420306"/>
                  </a:lnTo>
                  <a:lnTo>
                    <a:pt x="1199680" y="420306"/>
                  </a:lnTo>
                  <a:lnTo>
                    <a:pt x="1197432" y="422617"/>
                  </a:lnTo>
                  <a:lnTo>
                    <a:pt x="1183868" y="422617"/>
                  </a:lnTo>
                  <a:lnTo>
                    <a:pt x="1179347" y="424929"/>
                  </a:lnTo>
                  <a:lnTo>
                    <a:pt x="1156754" y="424929"/>
                  </a:lnTo>
                  <a:lnTo>
                    <a:pt x="1152245" y="427240"/>
                  </a:lnTo>
                  <a:lnTo>
                    <a:pt x="1143203" y="427240"/>
                  </a:lnTo>
                  <a:lnTo>
                    <a:pt x="1188389" y="448030"/>
                  </a:lnTo>
                  <a:lnTo>
                    <a:pt x="1195171" y="448030"/>
                  </a:lnTo>
                  <a:lnTo>
                    <a:pt x="1199680" y="445719"/>
                  </a:lnTo>
                  <a:lnTo>
                    <a:pt x="1215504" y="445719"/>
                  </a:lnTo>
                  <a:lnTo>
                    <a:pt x="1222273" y="443407"/>
                  </a:lnTo>
                  <a:lnTo>
                    <a:pt x="1229055" y="443407"/>
                  </a:lnTo>
                  <a:lnTo>
                    <a:pt x="1233576" y="441096"/>
                  </a:lnTo>
                  <a:lnTo>
                    <a:pt x="1247127" y="441096"/>
                  </a:lnTo>
                  <a:lnTo>
                    <a:pt x="1251648" y="438785"/>
                  </a:lnTo>
                  <a:lnTo>
                    <a:pt x="1265199" y="438785"/>
                  </a:lnTo>
                  <a:lnTo>
                    <a:pt x="1269720" y="436473"/>
                  </a:lnTo>
                  <a:lnTo>
                    <a:pt x="1276502" y="436473"/>
                  </a:lnTo>
                  <a:lnTo>
                    <a:pt x="1281023" y="434174"/>
                  </a:lnTo>
                  <a:lnTo>
                    <a:pt x="1285532" y="434174"/>
                  </a:lnTo>
                  <a:lnTo>
                    <a:pt x="1290053" y="431863"/>
                  </a:lnTo>
                  <a:lnTo>
                    <a:pt x="1296835" y="431863"/>
                  </a:lnTo>
                  <a:lnTo>
                    <a:pt x="1301356" y="429552"/>
                  </a:lnTo>
                  <a:lnTo>
                    <a:pt x="1305864" y="429552"/>
                  </a:lnTo>
                  <a:lnTo>
                    <a:pt x="1312646" y="427240"/>
                  </a:lnTo>
                  <a:lnTo>
                    <a:pt x="1317167" y="427240"/>
                  </a:lnTo>
                  <a:lnTo>
                    <a:pt x="1321689" y="424929"/>
                  </a:lnTo>
                  <a:lnTo>
                    <a:pt x="1328458" y="422617"/>
                  </a:lnTo>
                  <a:lnTo>
                    <a:pt x="1332979" y="420306"/>
                  </a:lnTo>
                  <a:lnTo>
                    <a:pt x="1339761" y="420306"/>
                  </a:lnTo>
                  <a:lnTo>
                    <a:pt x="1346542" y="418007"/>
                  </a:lnTo>
                  <a:lnTo>
                    <a:pt x="1351051" y="415696"/>
                  </a:lnTo>
                  <a:lnTo>
                    <a:pt x="1357833" y="413385"/>
                  </a:lnTo>
                  <a:lnTo>
                    <a:pt x="1362354" y="413385"/>
                  </a:lnTo>
                  <a:lnTo>
                    <a:pt x="1369136" y="411073"/>
                  </a:lnTo>
                  <a:lnTo>
                    <a:pt x="1373644" y="408762"/>
                  </a:lnTo>
                  <a:lnTo>
                    <a:pt x="1380426" y="406450"/>
                  </a:lnTo>
                  <a:lnTo>
                    <a:pt x="1384947" y="404152"/>
                  </a:lnTo>
                  <a:lnTo>
                    <a:pt x="1391729" y="401840"/>
                  </a:lnTo>
                  <a:lnTo>
                    <a:pt x="1400759" y="397217"/>
                  </a:lnTo>
                  <a:lnTo>
                    <a:pt x="1414322" y="392595"/>
                  </a:lnTo>
                  <a:lnTo>
                    <a:pt x="1418831" y="390283"/>
                  </a:lnTo>
                  <a:lnTo>
                    <a:pt x="1425613" y="387985"/>
                  </a:lnTo>
                  <a:lnTo>
                    <a:pt x="1430134" y="385673"/>
                  </a:lnTo>
                  <a:lnTo>
                    <a:pt x="1434655" y="381050"/>
                  </a:lnTo>
                  <a:lnTo>
                    <a:pt x="1441424" y="378739"/>
                  </a:lnTo>
                  <a:lnTo>
                    <a:pt x="1445945" y="376428"/>
                  </a:lnTo>
                  <a:lnTo>
                    <a:pt x="1450467" y="371817"/>
                  </a:lnTo>
                  <a:lnTo>
                    <a:pt x="1454988" y="369506"/>
                  </a:lnTo>
                  <a:lnTo>
                    <a:pt x="1461770" y="367195"/>
                  </a:lnTo>
                  <a:lnTo>
                    <a:pt x="1486611" y="341795"/>
                  </a:lnTo>
                  <a:lnTo>
                    <a:pt x="1488871" y="337172"/>
                  </a:lnTo>
                  <a:lnTo>
                    <a:pt x="1493393" y="330238"/>
                  </a:lnTo>
                  <a:lnTo>
                    <a:pt x="1497914" y="325628"/>
                  </a:lnTo>
                  <a:lnTo>
                    <a:pt x="1500174" y="318693"/>
                  </a:lnTo>
                  <a:lnTo>
                    <a:pt x="1502435" y="314083"/>
                  </a:lnTo>
                  <a:lnTo>
                    <a:pt x="1506943" y="307149"/>
                  </a:lnTo>
                  <a:lnTo>
                    <a:pt x="1509204" y="300215"/>
                  </a:lnTo>
                  <a:lnTo>
                    <a:pt x="1511465" y="295605"/>
                  </a:lnTo>
                  <a:lnTo>
                    <a:pt x="1513725" y="288671"/>
                  </a:lnTo>
                  <a:lnTo>
                    <a:pt x="1518246" y="284060"/>
                  </a:lnTo>
                  <a:lnTo>
                    <a:pt x="1520507" y="274815"/>
                  </a:lnTo>
                  <a:lnTo>
                    <a:pt x="1522768" y="270205"/>
                  </a:lnTo>
                  <a:lnTo>
                    <a:pt x="1525016" y="260959"/>
                  </a:lnTo>
                  <a:lnTo>
                    <a:pt x="1527276" y="256336"/>
                  </a:lnTo>
                  <a:lnTo>
                    <a:pt x="1529537" y="247103"/>
                  </a:lnTo>
                  <a:lnTo>
                    <a:pt x="1536319" y="226314"/>
                  </a:lnTo>
                  <a:lnTo>
                    <a:pt x="1536319" y="219392"/>
                  </a:lnTo>
                  <a:lnTo>
                    <a:pt x="1538579" y="212458"/>
                  </a:lnTo>
                  <a:lnTo>
                    <a:pt x="1538579" y="205536"/>
                  </a:lnTo>
                  <a:lnTo>
                    <a:pt x="1543100" y="191681"/>
                  </a:lnTo>
                  <a:lnTo>
                    <a:pt x="1543100" y="184746"/>
                  </a:lnTo>
                  <a:lnTo>
                    <a:pt x="1545361" y="175514"/>
                  </a:lnTo>
                  <a:lnTo>
                    <a:pt x="1547609" y="170891"/>
                  </a:lnTo>
                  <a:lnTo>
                    <a:pt x="1547609" y="154724"/>
                  </a:lnTo>
                  <a:lnTo>
                    <a:pt x="1549869" y="147802"/>
                  </a:lnTo>
                  <a:lnTo>
                    <a:pt x="1549869" y="133946"/>
                  </a:lnTo>
                  <a:lnTo>
                    <a:pt x="1552130" y="127012"/>
                  </a:lnTo>
                  <a:lnTo>
                    <a:pt x="1552130" y="108534"/>
                  </a:lnTo>
                  <a:lnTo>
                    <a:pt x="1554391" y="101612"/>
                  </a:lnTo>
                  <a:lnTo>
                    <a:pt x="1554391" y="78511"/>
                  </a:lnTo>
                  <a:lnTo>
                    <a:pt x="1556651" y="73901"/>
                  </a:lnTo>
                  <a:lnTo>
                    <a:pt x="1556651" y="43764"/>
                  </a:lnTo>
                  <a:lnTo>
                    <a:pt x="1766938" y="44767"/>
                  </a:lnTo>
                  <a:lnTo>
                    <a:pt x="1771281" y="424865"/>
                  </a:lnTo>
                  <a:lnTo>
                    <a:pt x="1796135" y="427177"/>
                  </a:lnTo>
                  <a:lnTo>
                    <a:pt x="1796135" y="44907"/>
                  </a:lnTo>
                  <a:lnTo>
                    <a:pt x="2067255" y="46189"/>
                  </a:lnTo>
                  <a:lnTo>
                    <a:pt x="2062734" y="926084"/>
                  </a:lnTo>
                  <a:lnTo>
                    <a:pt x="2060473" y="1695119"/>
                  </a:lnTo>
                  <a:lnTo>
                    <a:pt x="2092109" y="1697431"/>
                  </a:lnTo>
                  <a:lnTo>
                    <a:pt x="2092109" y="764425"/>
                  </a:lnTo>
                  <a:lnTo>
                    <a:pt x="20988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058092"/>
              <a:ext cx="2128260" cy="207381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2772" y="-6095"/>
            <a:ext cx="4965700" cy="1391920"/>
            <a:chOff x="842772" y="-6095"/>
            <a:chExt cx="4965700" cy="1391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2772" y="1523"/>
              <a:ext cx="4965191" cy="6522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772" y="44195"/>
              <a:ext cx="3194303" cy="13411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62816" y="0"/>
              <a:ext cx="3939540" cy="120014"/>
            </a:xfrm>
            <a:custGeom>
              <a:avLst/>
              <a:gdLst/>
              <a:ahLst/>
              <a:cxnLst/>
              <a:rect l="l" t="t" r="r" b="b"/>
              <a:pathLst>
                <a:path w="3939540" h="120014">
                  <a:moveTo>
                    <a:pt x="1418692" y="0"/>
                  </a:moveTo>
                  <a:lnTo>
                    <a:pt x="1296540" y="0"/>
                  </a:lnTo>
                  <a:lnTo>
                    <a:pt x="1299148" y="22893"/>
                  </a:lnTo>
                  <a:lnTo>
                    <a:pt x="1334707" y="84766"/>
                  </a:lnTo>
                  <a:lnTo>
                    <a:pt x="1402993" y="115987"/>
                  </a:lnTo>
                  <a:lnTo>
                    <a:pt x="1403385" y="115987"/>
                  </a:lnTo>
                  <a:lnTo>
                    <a:pt x="1448981" y="119838"/>
                  </a:lnTo>
                  <a:lnTo>
                    <a:pt x="1497634" y="115987"/>
                  </a:lnTo>
                  <a:lnTo>
                    <a:pt x="1543584" y="104436"/>
                  </a:lnTo>
                  <a:lnTo>
                    <a:pt x="1586832" y="85184"/>
                  </a:lnTo>
                  <a:lnTo>
                    <a:pt x="1627377" y="58230"/>
                  </a:lnTo>
                  <a:lnTo>
                    <a:pt x="1651296" y="36208"/>
                  </a:lnTo>
                  <a:lnTo>
                    <a:pt x="1477695" y="36208"/>
                  </a:lnTo>
                  <a:lnTo>
                    <a:pt x="1468268" y="35715"/>
                  </a:lnTo>
                  <a:lnTo>
                    <a:pt x="1429262" y="17782"/>
                  </a:lnTo>
                  <a:lnTo>
                    <a:pt x="1419377" y="1969"/>
                  </a:lnTo>
                  <a:lnTo>
                    <a:pt x="1418692" y="0"/>
                  </a:lnTo>
                  <a:close/>
                </a:path>
                <a:path w="3939540" h="120014">
                  <a:moveTo>
                    <a:pt x="1683483" y="0"/>
                  </a:moveTo>
                  <a:lnTo>
                    <a:pt x="1560868" y="0"/>
                  </a:lnTo>
                  <a:lnTo>
                    <a:pt x="1559483" y="1372"/>
                  </a:lnTo>
                  <a:lnTo>
                    <a:pt x="1549632" y="9719"/>
                  </a:lnTo>
                  <a:lnTo>
                    <a:pt x="1508115" y="31435"/>
                  </a:lnTo>
                  <a:lnTo>
                    <a:pt x="1487382" y="35715"/>
                  </a:lnTo>
                  <a:lnTo>
                    <a:pt x="1486917" y="35715"/>
                  </a:lnTo>
                  <a:lnTo>
                    <a:pt x="1477695" y="36208"/>
                  </a:lnTo>
                  <a:lnTo>
                    <a:pt x="1651296" y="36208"/>
                  </a:lnTo>
                  <a:lnTo>
                    <a:pt x="1663949" y="24560"/>
                  </a:lnTo>
                  <a:lnTo>
                    <a:pt x="1683483" y="0"/>
                  </a:lnTo>
                  <a:close/>
                </a:path>
                <a:path w="3939540" h="120014">
                  <a:moveTo>
                    <a:pt x="3939137" y="0"/>
                  </a:moveTo>
                  <a:lnTo>
                    <a:pt x="3828413" y="0"/>
                  </a:lnTo>
                  <a:lnTo>
                    <a:pt x="3790823" y="110618"/>
                  </a:lnTo>
                  <a:lnTo>
                    <a:pt x="3901541" y="110618"/>
                  </a:lnTo>
                  <a:lnTo>
                    <a:pt x="3939137" y="0"/>
                  </a:lnTo>
                  <a:close/>
                </a:path>
                <a:path w="3939540" h="120014">
                  <a:moveTo>
                    <a:pt x="3750488" y="0"/>
                  </a:moveTo>
                  <a:lnTo>
                    <a:pt x="3669101" y="0"/>
                  </a:lnTo>
                  <a:lnTo>
                    <a:pt x="3669652" y="6440"/>
                  </a:lnTo>
                  <a:lnTo>
                    <a:pt x="3745560" y="6440"/>
                  </a:lnTo>
                  <a:lnTo>
                    <a:pt x="3750488" y="0"/>
                  </a:lnTo>
                  <a:close/>
                </a:path>
                <a:path w="3939540" h="120014">
                  <a:moveTo>
                    <a:pt x="3591177" y="0"/>
                  </a:moveTo>
                  <a:lnTo>
                    <a:pt x="3486404" y="0"/>
                  </a:lnTo>
                  <a:lnTo>
                    <a:pt x="3448812" y="110618"/>
                  </a:lnTo>
                  <a:lnTo>
                    <a:pt x="3553587" y="110618"/>
                  </a:lnTo>
                  <a:lnTo>
                    <a:pt x="3591177" y="0"/>
                  </a:lnTo>
                  <a:close/>
                </a:path>
                <a:path w="3939540" h="120014">
                  <a:moveTo>
                    <a:pt x="3401847" y="33224"/>
                  </a:moveTo>
                  <a:lnTo>
                    <a:pt x="3163125" y="33224"/>
                  </a:lnTo>
                  <a:lnTo>
                    <a:pt x="3136823" y="110618"/>
                  </a:lnTo>
                  <a:lnTo>
                    <a:pt x="3375545" y="110618"/>
                  </a:lnTo>
                  <a:lnTo>
                    <a:pt x="3401847" y="33224"/>
                  </a:lnTo>
                  <a:close/>
                </a:path>
                <a:path w="3939540" h="120014">
                  <a:moveTo>
                    <a:pt x="3349435" y="0"/>
                  </a:moveTo>
                  <a:lnTo>
                    <a:pt x="3238108" y="0"/>
                  </a:lnTo>
                  <a:lnTo>
                    <a:pt x="3226816" y="33224"/>
                  </a:lnTo>
                  <a:lnTo>
                    <a:pt x="3338144" y="33224"/>
                  </a:lnTo>
                  <a:lnTo>
                    <a:pt x="3349435" y="0"/>
                  </a:lnTo>
                  <a:close/>
                </a:path>
                <a:path w="3939540" h="120014">
                  <a:moveTo>
                    <a:pt x="3078861" y="0"/>
                  </a:moveTo>
                  <a:lnTo>
                    <a:pt x="2946748" y="0"/>
                  </a:lnTo>
                  <a:lnTo>
                    <a:pt x="2983382" y="110618"/>
                  </a:lnTo>
                  <a:lnTo>
                    <a:pt x="3117926" y="110618"/>
                  </a:lnTo>
                  <a:lnTo>
                    <a:pt x="3078861" y="0"/>
                  </a:lnTo>
                  <a:close/>
                </a:path>
                <a:path w="3939540" h="120014">
                  <a:moveTo>
                    <a:pt x="2878401" y="0"/>
                  </a:moveTo>
                  <a:lnTo>
                    <a:pt x="2767076" y="0"/>
                  </a:lnTo>
                  <a:lnTo>
                    <a:pt x="2729484" y="110618"/>
                  </a:lnTo>
                  <a:lnTo>
                    <a:pt x="2840812" y="110618"/>
                  </a:lnTo>
                  <a:lnTo>
                    <a:pt x="2878401" y="0"/>
                  </a:lnTo>
                  <a:close/>
                </a:path>
                <a:path w="3939540" h="120014">
                  <a:moveTo>
                    <a:pt x="2685398" y="0"/>
                  </a:moveTo>
                  <a:lnTo>
                    <a:pt x="2339242" y="0"/>
                  </a:lnTo>
                  <a:lnTo>
                    <a:pt x="2264283" y="110618"/>
                  </a:lnTo>
                  <a:lnTo>
                    <a:pt x="2375903" y="110618"/>
                  </a:lnTo>
                  <a:lnTo>
                    <a:pt x="2434336" y="20130"/>
                  </a:lnTo>
                  <a:lnTo>
                    <a:pt x="2685357" y="20130"/>
                  </a:lnTo>
                  <a:lnTo>
                    <a:pt x="2685398" y="0"/>
                  </a:lnTo>
                  <a:close/>
                </a:path>
                <a:path w="3939540" h="120014">
                  <a:moveTo>
                    <a:pt x="2685357" y="20130"/>
                  </a:moveTo>
                  <a:lnTo>
                    <a:pt x="2573642" y="20130"/>
                  </a:lnTo>
                  <a:lnTo>
                    <a:pt x="2570568" y="110618"/>
                  </a:lnTo>
                  <a:lnTo>
                    <a:pt x="2685173" y="110618"/>
                  </a:lnTo>
                  <a:lnTo>
                    <a:pt x="2685357" y="20130"/>
                  </a:lnTo>
                  <a:close/>
                </a:path>
                <a:path w="3939540" h="120014">
                  <a:moveTo>
                    <a:pt x="1881709" y="0"/>
                  </a:moveTo>
                  <a:lnTo>
                    <a:pt x="1770380" y="0"/>
                  </a:lnTo>
                  <a:lnTo>
                    <a:pt x="1732788" y="110618"/>
                  </a:lnTo>
                  <a:lnTo>
                    <a:pt x="1844116" y="110618"/>
                  </a:lnTo>
                  <a:lnTo>
                    <a:pt x="1881709" y="0"/>
                  </a:lnTo>
                  <a:close/>
                </a:path>
                <a:path w="3939540" h="120014">
                  <a:moveTo>
                    <a:pt x="1047147" y="0"/>
                  </a:moveTo>
                  <a:lnTo>
                    <a:pt x="912138" y="0"/>
                  </a:lnTo>
                  <a:lnTo>
                    <a:pt x="882370" y="27572"/>
                  </a:lnTo>
                  <a:lnTo>
                    <a:pt x="854151" y="110618"/>
                  </a:lnTo>
                  <a:lnTo>
                    <a:pt x="1205687" y="110618"/>
                  </a:lnTo>
                  <a:lnTo>
                    <a:pt x="1234414" y="26087"/>
                  </a:lnTo>
                  <a:lnTo>
                    <a:pt x="1018908" y="26087"/>
                  </a:lnTo>
                  <a:lnTo>
                    <a:pt x="1047147" y="0"/>
                  </a:lnTo>
                  <a:close/>
                </a:path>
                <a:path w="3939540" h="120014">
                  <a:moveTo>
                    <a:pt x="839834" y="0"/>
                  </a:moveTo>
                  <a:lnTo>
                    <a:pt x="493678" y="0"/>
                  </a:lnTo>
                  <a:lnTo>
                    <a:pt x="418719" y="110618"/>
                  </a:lnTo>
                  <a:lnTo>
                    <a:pt x="530339" y="110618"/>
                  </a:lnTo>
                  <a:lnTo>
                    <a:pt x="588771" y="20130"/>
                  </a:lnTo>
                  <a:lnTo>
                    <a:pt x="839793" y="20130"/>
                  </a:lnTo>
                  <a:lnTo>
                    <a:pt x="839834" y="0"/>
                  </a:lnTo>
                  <a:close/>
                </a:path>
                <a:path w="3939540" h="120014">
                  <a:moveTo>
                    <a:pt x="839793" y="20130"/>
                  </a:moveTo>
                  <a:lnTo>
                    <a:pt x="728078" y="20130"/>
                  </a:lnTo>
                  <a:lnTo>
                    <a:pt x="725004" y="110618"/>
                  </a:lnTo>
                  <a:lnTo>
                    <a:pt x="839609" y="110618"/>
                  </a:lnTo>
                  <a:lnTo>
                    <a:pt x="839793" y="20130"/>
                  </a:lnTo>
                  <a:close/>
                </a:path>
                <a:path w="3939540" h="120014">
                  <a:moveTo>
                    <a:pt x="411746" y="0"/>
                  </a:moveTo>
                  <a:lnTo>
                    <a:pt x="300419" y="0"/>
                  </a:lnTo>
                  <a:lnTo>
                    <a:pt x="262826" y="110618"/>
                  </a:lnTo>
                  <a:lnTo>
                    <a:pt x="374154" y="110618"/>
                  </a:lnTo>
                  <a:lnTo>
                    <a:pt x="411746" y="0"/>
                  </a:lnTo>
                  <a:close/>
                </a:path>
                <a:path w="3939540" h="120014">
                  <a:moveTo>
                    <a:pt x="148920" y="0"/>
                  </a:moveTo>
                  <a:lnTo>
                    <a:pt x="37592" y="0"/>
                  </a:lnTo>
                  <a:lnTo>
                    <a:pt x="0" y="110618"/>
                  </a:lnTo>
                  <a:lnTo>
                    <a:pt x="111328" y="110618"/>
                  </a:lnTo>
                  <a:lnTo>
                    <a:pt x="14892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2816" y="0"/>
              <a:ext cx="3939540" cy="120014"/>
            </a:xfrm>
            <a:custGeom>
              <a:avLst/>
              <a:gdLst/>
              <a:ahLst/>
              <a:cxnLst/>
              <a:rect l="l" t="t" r="r" b="b"/>
              <a:pathLst>
                <a:path w="3939540" h="120014">
                  <a:moveTo>
                    <a:pt x="1418692" y="0"/>
                  </a:moveTo>
                  <a:lnTo>
                    <a:pt x="1450856" y="31767"/>
                  </a:lnTo>
                  <a:lnTo>
                    <a:pt x="1477695" y="36208"/>
                  </a:lnTo>
                  <a:lnTo>
                    <a:pt x="1487623" y="35678"/>
                  </a:lnTo>
                  <a:lnTo>
                    <a:pt x="1529230" y="22893"/>
                  </a:lnTo>
                  <a:lnTo>
                    <a:pt x="1559483" y="1372"/>
                  </a:lnTo>
                  <a:lnTo>
                    <a:pt x="1560868" y="0"/>
                  </a:lnTo>
                </a:path>
                <a:path w="3939540" h="120014">
                  <a:moveTo>
                    <a:pt x="3939137" y="0"/>
                  </a:moveTo>
                  <a:lnTo>
                    <a:pt x="3901541" y="110618"/>
                  </a:lnTo>
                  <a:lnTo>
                    <a:pt x="3790823" y="110618"/>
                  </a:lnTo>
                  <a:lnTo>
                    <a:pt x="3828413" y="0"/>
                  </a:lnTo>
                </a:path>
                <a:path w="3939540" h="120014">
                  <a:moveTo>
                    <a:pt x="3750488" y="0"/>
                  </a:moveTo>
                  <a:lnTo>
                    <a:pt x="3745560" y="6440"/>
                  </a:lnTo>
                  <a:lnTo>
                    <a:pt x="3669652" y="6440"/>
                  </a:lnTo>
                  <a:lnTo>
                    <a:pt x="3669101" y="0"/>
                  </a:lnTo>
                </a:path>
                <a:path w="3939540" h="120014">
                  <a:moveTo>
                    <a:pt x="3591177" y="0"/>
                  </a:moveTo>
                  <a:lnTo>
                    <a:pt x="3553587" y="110618"/>
                  </a:lnTo>
                  <a:lnTo>
                    <a:pt x="3448812" y="110618"/>
                  </a:lnTo>
                  <a:lnTo>
                    <a:pt x="3486404" y="0"/>
                  </a:lnTo>
                </a:path>
                <a:path w="3939540" h="120014">
                  <a:moveTo>
                    <a:pt x="3349435" y="0"/>
                  </a:moveTo>
                  <a:lnTo>
                    <a:pt x="3338144" y="33224"/>
                  </a:lnTo>
                  <a:lnTo>
                    <a:pt x="3401847" y="33224"/>
                  </a:lnTo>
                  <a:lnTo>
                    <a:pt x="3375545" y="110618"/>
                  </a:lnTo>
                  <a:lnTo>
                    <a:pt x="3136823" y="110618"/>
                  </a:lnTo>
                  <a:lnTo>
                    <a:pt x="3163125" y="33224"/>
                  </a:lnTo>
                  <a:lnTo>
                    <a:pt x="3226816" y="33224"/>
                  </a:lnTo>
                  <a:lnTo>
                    <a:pt x="3238108" y="0"/>
                  </a:lnTo>
                </a:path>
                <a:path w="3939540" h="120014">
                  <a:moveTo>
                    <a:pt x="3078861" y="0"/>
                  </a:moveTo>
                  <a:lnTo>
                    <a:pt x="3117926" y="110618"/>
                  </a:lnTo>
                  <a:lnTo>
                    <a:pt x="2983382" y="110618"/>
                  </a:lnTo>
                  <a:lnTo>
                    <a:pt x="2946748" y="0"/>
                  </a:lnTo>
                </a:path>
                <a:path w="3939540" h="120014">
                  <a:moveTo>
                    <a:pt x="2878401" y="0"/>
                  </a:moveTo>
                  <a:lnTo>
                    <a:pt x="2840812" y="110618"/>
                  </a:lnTo>
                  <a:lnTo>
                    <a:pt x="2729484" y="110618"/>
                  </a:lnTo>
                  <a:lnTo>
                    <a:pt x="2767076" y="0"/>
                  </a:lnTo>
                </a:path>
                <a:path w="3939540" h="120014">
                  <a:moveTo>
                    <a:pt x="2685398" y="0"/>
                  </a:moveTo>
                  <a:lnTo>
                    <a:pt x="2685173" y="110618"/>
                  </a:lnTo>
                  <a:lnTo>
                    <a:pt x="2570568" y="110618"/>
                  </a:lnTo>
                  <a:lnTo>
                    <a:pt x="2573642" y="20130"/>
                  </a:lnTo>
                  <a:lnTo>
                    <a:pt x="2434336" y="20130"/>
                  </a:lnTo>
                  <a:lnTo>
                    <a:pt x="2375903" y="110618"/>
                  </a:lnTo>
                  <a:lnTo>
                    <a:pt x="2264283" y="110618"/>
                  </a:lnTo>
                  <a:lnTo>
                    <a:pt x="2339242" y="0"/>
                  </a:lnTo>
                </a:path>
                <a:path w="3939540" h="120014">
                  <a:moveTo>
                    <a:pt x="1881709" y="0"/>
                  </a:moveTo>
                  <a:lnTo>
                    <a:pt x="1844116" y="110618"/>
                  </a:lnTo>
                  <a:lnTo>
                    <a:pt x="1732788" y="110618"/>
                  </a:lnTo>
                  <a:lnTo>
                    <a:pt x="1770380" y="0"/>
                  </a:lnTo>
                </a:path>
                <a:path w="3939540" h="120014">
                  <a:moveTo>
                    <a:pt x="1047147" y="0"/>
                  </a:moveTo>
                  <a:lnTo>
                    <a:pt x="1018908" y="26087"/>
                  </a:lnTo>
                  <a:lnTo>
                    <a:pt x="1234414" y="26087"/>
                  </a:lnTo>
                  <a:lnTo>
                    <a:pt x="1205687" y="110618"/>
                  </a:lnTo>
                  <a:lnTo>
                    <a:pt x="854151" y="110618"/>
                  </a:lnTo>
                  <a:lnTo>
                    <a:pt x="882370" y="27572"/>
                  </a:lnTo>
                  <a:lnTo>
                    <a:pt x="912138" y="0"/>
                  </a:lnTo>
                </a:path>
                <a:path w="3939540" h="120014">
                  <a:moveTo>
                    <a:pt x="839834" y="0"/>
                  </a:moveTo>
                  <a:lnTo>
                    <a:pt x="839609" y="110618"/>
                  </a:lnTo>
                  <a:lnTo>
                    <a:pt x="725004" y="110618"/>
                  </a:lnTo>
                  <a:lnTo>
                    <a:pt x="728078" y="20130"/>
                  </a:lnTo>
                  <a:lnTo>
                    <a:pt x="588771" y="20130"/>
                  </a:lnTo>
                  <a:lnTo>
                    <a:pt x="530339" y="110618"/>
                  </a:lnTo>
                  <a:lnTo>
                    <a:pt x="418719" y="110618"/>
                  </a:lnTo>
                  <a:lnTo>
                    <a:pt x="493678" y="0"/>
                  </a:lnTo>
                </a:path>
                <a:path w="3939540" h="120014">
                  <a:moveTo>
                    <a:pt x="411746" y="0"/>
                  </a:moveTo>
                  <a:lnTo>
                    <a:pt x="374154" y="110618"/>
                  </a:lnTo>
                  <a:lnTo>
                    <a:pt x="262826" y="110618"/>
                  </a:lnTo>
                  <a:lnTo>
                    <a:pt x="300419" y="0"/>
                  </a:lnTo>
                </a:path>
                <a:path w="3939540" h="120014">
                  <a:moveTo>
                    <a:pt x="148920" y="0"/>
                  </a:moveTo>
                  <a:lnTo>
                    <a:pt x="111328" y="110618"/>
                  </a:lnTo>
                  <a:lnTo>
                    <a:pt x="0" y="110618"/>
                  </a:lnTo>
                  <a:lnTo>
                    <a:pt x="37592" y="0"/>
                  </a:lnTo>
                </a:path>
                <a:path w="3939540" h="120014">
                  <a:moveTo>
                    <a:pt x="1683483" y="0"/>
                  </a:moveTo>
                  <a:lnTo>
                    <a:pt x="1627377" y="58230"/>
                  </a:lnTo>
                  <a:lnTo>
                    <a:pt x="1586832" y="85184"/>
                  </a:lnTo>
                  <a:lnTo>
                    <a:pt x="1543584" y="104436"/>
                  </a:lnTo>
                  <a:lnTo>
                    <a:pt x="1497634" y="115987"/>
                  </a:lnTo>
                  <a:lnTo>
                    <a:pt x="1448981" y="119838"/>
                  </a:lnTo>
                  <a:lnTo>
                    <a:pt x="1402844" y="115942"/>
                  </a:lnTo>
                  <a:lnTo>
                    <a:pt x="1364753" y="104252"/>
                  </a:lnTo>
                  <a:lnTo>
                    <a:pt x="1334707" y="84766"/>
                  </a:lnTo>
                  <a:lnTo>
                    <a:pt x="1312710" y="57481"/>
                  </a:lnTo>
                  <a:lnTo>
                    <a:pt x="1299227" y="23579"/>
                  </a:lnTo>
                  <a:lnTo>
                    <a:pt x="1296540" y="0"/>
                  </a:lnTo>
                </a:path>
              </a:pathLst>
            </a:custGeom>
            <a:ln w="12192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1506" y="384798"/>
              <a:ext cx="2506586" cy="58934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90143" y="2504795"/>
            <a:ext cx="3667760" cy="518159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FİZİKSEL</a:t>
            </a:r>
            <a:r>
              <a:rPr sz="2000" spc="-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PARAMETRELER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90985" y="2504795"/>
            <a:ext cx="3498850" cy="518159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800" b="1" spc="-25" dirty="0">
                <a:latin typeface="Arial"/>
                <a:cs typeface="Arial"/>
              </a:rPr>
              <a:t>KİMYASAL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PARAMETRELER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7857" y="3538893"/>
            <a:ext cx="5833110" cy="518159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607060" marR="598805" indent="1057275">
              <a:lnSpc>
                <a:spcPct val="100000"/>
              </a:lnSpc>
              <a:spcBef>
                <a:spcPts val="235"/>
              </a:spcBef>
            </a:pPr>
            <a:r>
              <a:rPr sz="1600" b="1" dirty="0">
                <a:latin typeface="Arial"/>
                <a:cs typeface="Arial"/>
              </a:rPr>
              <a:t>HAZOP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SAPMA</a:t>
            </a:r>
            <a:r>
              <a:rPr sz="1600" b="1" spc="-1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MATRİKSİ (ANAHTAR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KELİMELER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+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KLAVUZ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KELİMELER)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67552" y="3002795"/>
            <a:ext cx="114300" cy="536575"/>
            <a:chOff x="2467552" y="3002795"/>
            <a:chExt cx="114300" cy="536575"/>
          </a:xfrm>
        </p:grpSpPr>
        <p:sp>
          <p:nvSpPr>
            <p:cNvPr id="12" name="object 12"/>
            <p:cNvSpPr/>
            <p:nvPr/>
          </p:nvSpPr>
          <p:spPr>
            <a:xfrm>
              <a:off x="2523778" y="3021845"/>
              <a:ext cx="1270" cy="422275"/>
            </a:xfrm>
            <a:custGeom>
              <a:avLst/>
              <a:gdLst/>
              <a:ahLst/>
              <a:cxnLst/>
              <a:rect l="l" t="t" r="r" b="b"/>
              <a:pathLst>
                <a:path w="1269" h="422275">
                  <a:moveTo>
                    <a:pt x="0" y="0"/>
                  </a:moveTo>
                  <a:lnTo>
                    <a:pt x="965" y="421805"/>
                  </a:lnTo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67552" y="3424467"/>
              <a:ext cx="114300" cy="114935"/>
            </a:xfrm>
            <a:custGeom>
              <a:avLst/>
              <a:gdLst/>
              <a:ahLst/>
              <a:cxnLst/>
              <a:rect l="l" t="t" r="r" b="b"/>
              <a:pathLst>
                <a:path w="114300" h="114935">
                  <a:moveTo>
                    <a:pt x="114300" y="0"/>
                  </a:moveTo>
                  <a:lnTo>
                    <a:pt x="0" y="254"/>
                  </a:lnTo>
                  <a:lnTo>
                    <a:pt x="57403" y="114427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468954" y="3002795"/>
            <a:ext cx="114300" cy="536575"/>
            <a:chOff x="6468954" y="3002795"/>
            <a:chExt cx="114300" cy="536575"/>
          </a:xfrm>
        </p:grpSpPr>
        <p:sp>
          <p:nvSpPr>
            <p:cNvPr id="15" name="object 15"/>
            <p:cNvSpPr/>
            <p:nvPr/>
          </p:nvSpPr>
          <p:spPr>
            <a:xfrm>
              <a:off x="6525179" y="3021845"/>
              <a:ext cx="1270" cy="422275"/>
            </a:xfrm>
            <a:custGeom>
              <a:avLst/>
              <a:gdLst/>
              <a:ahLst/>
              <a:cxnLst/>
              <a:rect l="l" t="t" r="r" b="b"/>
              <a:pathLst>
                <a:path w="1270" h="422275">
                  <a:moveTo>
                    <a:pt x="0" y="0"/>
                  </a:moveTo>
                  <a:lnTo>
                    <a:pt x="965" y="421805"/>
                  </a:lnTo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68954" y="3424467"/>
              <a:ext cx="114300" cy="114935"/>
            </a:xfrm>
            <a:custGeom>
              <a:avLst/>
              <a:gdLst/>
              <a:ahLst/>
              <a:cxnLst/>
              <a:rect l="l" t="t" r="r" b="b"/>
              <a:pathLst>
                <a:path w="114300" h="114935">
                  <a:moveTo>
                    <a:pt x="114300" y="0"/>
                  </a:moveTo>
                  <a:lnTo>
                    <a:pt x="0" y="254"/>
                  </a:lnTo>
                  <a:lnTo>
                    <a:pt x="57403" y="114427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635375" y="4036894"/>
            <a:ext cx="114300" cy="665480"/>
            <a:chOff x="4635375" y="4036894"/>
            <a:chExt cx="114300" cy="665480"/>
          </a:xfrm>
        </p:grpSpPr>
        <p:sp>
          <p:nvSpPr>
            <p:cNvPr id="18" name="object 18"/>
            <p:cNvSpPr/>
            <p:nvPr/>
          </p:nvSpPr>
          <p:spPr>
            <a:xfrm>
              <a:off x="4691547" y="4055944"/>
              <a:ext cx="1270" cy="551180"/>
            </a:xfrm>
            <a:custGeom>
              <a:avLst/>
              <a:gdLst/>
              <a:ahLst/>
              <a:cxnLst/>
              <a:rect l="l" t="t" r="r" b="b"/>
              <a:pathLst>
                <a:path w="1270" h="551179">
                  <a:moveTo>
                    <a:pt x="0" y="0"/>
                  </a:moveTo>
                  <a:lnTo>
                    <a:pt x="1003" y="551065"/>
                  </a:lnTo>
                </a:path>
              </a:pathLst>
            </a:custGeom>
            <a:ln w="38099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35375" y="4587853"/>
              <a:ext cx="114300" cy="114935"/>
            </a:xfrm>
            <a:custGeom>
              <a:avLst/>
              <a:gdLst/>
              <a:ahLst/>
              <a:cxnLst/>
              <a:rect l="l" t="t" r="r" b="b"/>
              <a:pathLst>
                <a:path w="114300" h="114935">
                  <a:moveTo>
                    <a:pt x="114300" y="0"/>
                  </a:moveTo>
                  <a:lnTo>
                    <a:pt x="0" y="203"/>
                  </a:lnTo>
                  <a:lnTo>
                    <a:pt x="57353" y="114401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190875" y="4702251"/>
            <a:ext cx="3000375" cy="38798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585470">
              <a:lnSpc>
                <a:spcPct val="100000"/>
              </a:lnSpc>
              <a:spcBef>
                <a:spcPts val="320"/>
              </a:spcBef>
            </a:pPr>
            <a:r>
              <a:rPr sz="1600" b="1" dirty="0">
                <a:latin typeface="Arial"/>
                <a:cs typeface="Arial"/>
              </a:rPr>
              <a:t>TEHLİKELİ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SAPMA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85442" y="1465046"/>
            <a:ext cx="6010275" cy="398780"/>
            <a:chOff x="1685442" y="1465046"/>
            <a:chExt cx="6010275" cy="398780"/>
          </a:xfrm>
        </p:grpSpPr>
        <p:sp>
          <p:nvSpPr>
            <p:cNvPr id="22" name="object 22"/>
            <p:cNvSpPr/>
            <p:nvPr/>
          </p:nvSpPr>
          <p:spPr>
            <a:xfrm>
              <a:off x="1690204" y="1469809"/>
              <a:ext cx="6000750" cy="389255"/>
            </a:xfrm>
            <a:custGeom>
              <a:avLst/>
              <a:gdLst/>
              <a:ahLst/>
              <a:cxnLst/>
              <a:rect l="l" t="t" r="r" b="b"/>
              <a:pathLst>
                <a:path w="6000750" h="389255">
                  <a:moveTo>
                    <a:pt x="6000330" y="0"/>
                  </a:moveTo>
                  <a:lnTo>
                    <a:pt x="0" y="0"/>
                  </a:lnTo>
                  <a:lnTo>
                    <a:pt x="0" y="388683"/>
                  </a:lnTo>
                  <a:lnTo>
                    <a:pt x="6000330" y="388683"/>
                  </a:lnTo>
                  <a:lnTo>
                    <a:pt x="600033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0204" y="1469809"/>
              <a:ext cx="6000750" cy="389255"/>
            </a:xfrm>
            <a:custGeom>
              <a:avLst/>
              <a:gdLst/>
              <a:ahLst/>
              <a:cxnLst/>
              <a:rect l="l" t="t" r="r" b="b"/>
              <a:pathLst>
                <a:path w="6000750" h="389255">
                  <a:moveTo>
                    <a:pt x="0" y="0"/>
                  </a:moveTo>
                  <a:lnTo>
                    <a:pt x="6000330" y="0"/>
                  </a:lnTo>
                  <a:lnTo>
                    <a:pt x="6000330" y="388683"/>
                  </a:lnTo>
                  <a:lnTo>
                    <a:pt x="0" y="38868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694967" y="1474571"/>
            <a:ext cx="5991225" cy="306705"/>
          </a:xfrm>
          <a:prstGeom prst="rect">
            <a:avLst/>
          </a:prstGeom>
          <a:solidFill>
            <a:srgbClr val="FF6600"/>
          </a:solidFill>
        </p:spPr>
        <p:txBody>
          <a:bodyPr vert="horz" wrap="square" lIns="0" tIns="35560" rIns="0" bIns="0" rtlCol="0">
            <a:spAutoFit/>
          </a:bodyPr>
          <a:lstStyle/>
          <a:p>
            <a:pPr marL="681355">
              <a:lnSpc>
                <a:spcPct val="100000"/>
              </a:lnSpc>
              <a:spcBef>
                <a:spcPts val="280"/>
              </a:spcBef>
            </a:pPr>
            <a:r>
              <a:rPr sz="1600" b="1" dirty="0">
                <a:latin typeface="Arial"/>
                <a:cs typeface="Arial"/>
              </a:rPr>
              <a:t>PROSESİN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45" dirty="0">
                <a:latin typeface="Arial"/>
                <a:cs typeface="Arial"/>
              </a:rPr>
              <a:t>VEYA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OPERASYONUN BİR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BÖLÜMÜ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66633" y="1858487"/>
            <a:ext cx="4116070" cy="646430"/>
            <a:chOff x="2466633" y="1858487"/>
            <a:chExt cx="4116070" cy="646430"/>
          </a:xfrm>
        </p:grpSpPr>
        <p:sp>
          <p:nvSpPr>
            <p:cNvPr id="26" name="object 26"/>
            <p:cNvSpPr/>
            <p:nvPr/>
          </p:nvSpPr>
          <p:spPr>
            <a:xfrm>
              <a:off x="4691548" y="1858487"/>
              <a:ext cx="0" cy="259079"/>
            </a:xfrm>
            <a:custGeom>
              <a:avLst/>
              <a:gdLst/>
              <a:ahLst/>
              <a:cxnLst/>
              <a:rect l="l" t="t" r="r" b="b"/>
              <a:pathLst>
                <a:path h="259080">
                  <a:moveTo>
                    <a:pt x="0" y="0"/>
                  </a:moveTo>
                  <a:lnTo>
                    <a:pt x="0" y="258521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23778" y="2117011"/>
              <a:ext cx="4001770" cy="1270"/>
            </a:xfrm>
            <a:custGeom>
              <a:avLst/>
              <a:gdLst/>
              <a:ahLst/>
              <a:cxnLst/>
              <a:rect l="l" t="t" r="r" b="b"/>
              <a:pathLst>
                <a:path w="4001770" h="1269">
                  <a:moveTo>
                    <a:pt x="0" y="0"/>
                  </a:moveTo>
                  <a:lnTo>
                    <a:pt x="4001401" y="901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23778" y="2117011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0"/>
                  </a:moveTo>
                  <a:lnTo>
                    <a:pt x="0" y="292531"/>
                  </a:lnTo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66633" y="23905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25179" y="2117011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0"/>
                  </a:moveTo>
                  <a:lnTo>
                    <a:pt x="0" y="292531"/>
                  </a:lnTo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68036" y="23905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2800771" y="5090040"/>
            <a:ext cx="3614420" cy="646430"/>
            <a:chOff x="2800771" y="5090040"/>
            <a:chExt cx="3614420" cy="646430"/>
          </a:xfrm>
        </p:grpSpPr>
        <p:sp>
          <p:nvSpPr>
            <p:cNvPr id="33" name="object 33"/>
            <p:cNvSpPr/>
            <p:nvPr/>
          </p:nvSpPr>
          <p:spPr>
            <a:xfrm>
              <a:off x="4691547" y="5090040"/>
              <a:ext cx="0" cy="259079"/>
            </a:xfrm>
            <a:custGeom>
              <a:avLst/>
              <a:gdLst/>
              <a:ahLst/>
              <a:cxnLst/>
              <a:rect l="l" t="t" r="r" b="b"/>
              <a:pathLst>
                <a:path h="259079">
                  <a:moveTo>
                    <a:pt x="0" y="0"/>
                  </a:moveTo>
                  <a:lnTo>
                    <a:pt x="0" y="258521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57916" y="5348565"/>
              <a:ext cx="3500120" cy="0"/>
            </a:xfrm>
            <a:custGeom>
              <a:avLst/>
              <a:gdLst/>
              <a:ahLst/>
              <a:cxnLst/>
              <a:rect l="l" t="t" r="r" b="b"/>
              <a:pathLst>
                <a:path w="3500120">
                  <a:moveTo>
                    <a:pt x="0" y="0"/>
                  </a:moveTo>
                  <a:lnTo>
                    <a:pt x="3499599" y="0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57916" y="5348565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0"/>
                  </a:moveTo>
                  <a:lnTo>
                    <a:pt x="0" y="292531"/>
                  </a:lnTo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00771" y="562205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29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57519" y="5348565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0"/>
                  </a:moveTo>
                  <a:lnTo>
                    <a:pt x="0" y="292531"/>
                  </a:lnTo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00375" y="562205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299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024341" y="5735459"/>
            <a:ext cx="1833880" cy="518159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600" b="1" spc="-10" dirty="0">
                <a:latin typeface="Arial"/>
                <a:cs typeface="Arial"/>
              </a:rPr>
              <a:t>NEDEN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ts val="1839"/>
              </a:lnSpc>
            </a:pPr>
            <a:r>
              <a:rPr sz="1600" b="1" spc="-10" dirty="0">
                <a:latin typeface="Arial"/>
                <a:cs typeface="Arial"/>
              </a:rPr>
              <a:t>ARAŞTIRMASI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23941" y="5735459"/>
            <a:ext cx="1833880" cy="518159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600" b="1" spc="-10" dirty="0">
                <a:latin typeface="Arial"/>
                <a:cs typeface="Arial"/>
              </a:rPr>
              <a:t>SONUÇ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39"/>
              </a:lnSpc>
            </a:pPr>
            <a:r>
              <a:rPr sz="1600" b="1" spc="-10" dirty="0">
                <a:latin typeface="Arial"/>
                <a:cs typeface="Arial"/>
              </a:rPr>
              <a:t>ARAŞTIRMASI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746" y="563417"/>
            <a:ext cx="8762996" cy="62277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89407"/>
            <a:ext cx="29908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1C1511"/>
                </a:solidFill>
                <a:latin typeface="Calibri"/>
                <a:cs typeface="Calibri"/>
              </a:rPr>
              <a:t>HAZOP</a:t>
            </a:r>
            <a:r>
              <a:rPr sz="2500" spc="-100" dirty="0">
                <a:solidFill>
                  <a:srgbClr val="1C1511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1C1511"/>
                </a:solidFill>
                <a:latin typeface="Calibri"/>
                <a:cs typeface="Calibri"/>
              </a:rPr>
              <a:t>METODOLOJİSİ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3922" y="2667762"/>
            <a:ext cx="42951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SWOT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ANALİZİ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7983" y="1521"/>
            <a:ext cx="4105910" cy="901065"/>
            <a:chOff x="2157983" y="1521"/>
            <a:chExt cx="4105910" cy="9010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7983" y="1521"/>
              <a:ext cx="4105655" cy="9006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1201" y="44387"/>
              <a:ext cx="3464902" cy="44975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49427" y="825436"/>
            <a:ext cx="8924290" cy="578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8305" marR="5715" indent="-1050290" algn="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2060"/>
                </a:solidFill>
                <a:latin typeface="Tahoma"/>
                <a:cs typeface="Tahoma"/>
              </a:rPr>
              <a:t>Strengths</a:t>
            </a:r>
            <a:r>
              <a:rPr sz="2800" b="1" spc="-9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ahoma"/>
                <a:cs typeface="Tahoma"/>
              </a:rPr>
              <a:t>(Kuvvetli</a:t>
            </a:r>
            <a:r>
              <a:rPr sz="2800" b="1" spc="-7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ahoma"/>
                <a:cs typeface="Tahoma"/>
              </a:rPr>
              <a:t>yönler):</a:t>
            </a:r>
            <a:r>
              <a:rPr sz="2800" b="1" spc="-2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Riske</a:t>
            </a:r>
            <a:r>
              <a:rPr sz="2800" spc="-9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karşı</a:t>
            </a:r>
            <a:r>
              <a:rPr sz="2800" spc="-9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A79D99"/>
                </a:solidFill>
                <a:latin typeface="Tahoma"/>
                <a:cs typeface="Tahoma"/>
              </a:rPr>
              <a:t>işyerinde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mevcut</a:t>
            </a:r>
            <a:r>
              <a:rPr sz="2800" spc="-85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risk</a:t>
            </a:r>
            <a:r>
              <a:rPr sz="2800" spc="-75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kontrol</a:t>
            </a:r>
            <a:r>
              <a:rPr sz="2800" spc="-65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tedbirleri</a:t>
            </a:r>
            <a:r>
              <a:rPr sz="2800" spc="-75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A79D99"/>
                </a:solidFill>
                <a:latin typeface="Tahoma"/>
                <a:cs typeface="Tahoma"/>
              </a:rPr>
              <a:t>değerlendiriliyor. </a:t>
            </a:r>
            <a:r>
              <a:rPr sz="2800" b="1" dirty="0">
                <a:solidFill>
                  <a:srgbClr val="002060"/>
                </a:solidFill>
                <a:latin typeface="Tahoma"/>
                <a:cs typeface="Tahoma"/>
              </a:rPr>
              <a:t>Weaknesses</a:t>
            </a:r>
            <a:r>
              <a:rPr sz="2800" b="1" spc="-7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ahoma"/>
                <a:cs typeface="Tahoma"/>
              </a:rPr>
              <a:t>(Zayıf</a:t>
            </a:r>
            <a:r>
              <a:rPr sz="2800" b="1" spc="-7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ahoma"/>
                <a:cs typeface="Tahoma"/>
              </a:rPr>
              <a:t>yönler):</a:t>
            </a:r>
            <a:r>
              <a:rPr sz="2800" b="1" spc="-7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Risk</a:t>
            </a:r>
            <a:r>
              <a:rPr sz="2800" spc="-105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A79D99"/>
                </a:solidFill>
                <a:latin typeface="Tahoma"/>
                <a:cs typeface="Tahoma"/>
              </a:rPr>
              <a:t>kontrol</a:t>
            </a:r>
            <a:endParaRPr sz="2800">
              <a:latin typeface="Tahoma"/>
              <a:cs typeface="Tahoma"/>
            </a:endParaRPr>
          </a:p>
          <a:p>
            <a:pPr marR="5080" algn="r">
              <a:lnSpc>
                <a:spcPts val="3025"/>
              </a:lnSpc>
            </a:pP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tedbirlerindeki</a:t>
            </a:r>
            <a:r>
              <a:rPr sz="2800" spc="-14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zayıf</a:t>
            </a:r>
            <a:r>
              <a:rPr sz="2800" spc="-14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noktalar/eksiklikler</a:t>
            </a:r>
            <a:r>
              <a:rPr sz="2800" spc="-10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A79D99"/>
                </a:solidFill>
                <a:latin typeface="Tahoma"/>
                <a:cs typeface="Tahoma"/>
              </a:rPr>
              <a:t>tanımlanıyor.</a:t>
            </a:r>
            <a:endParaRPr sz="2800">
              <a:latin typeface="Tahoma"/>
              <a:cs typeface="Tahoma"/>
            </a:endParaRPr>
          </a:p>
          <a:p>
            <a:pPr marR="5080" algn="r">
              <a:lnSpc>
                <a:spcPts val="3190"/>
              </a:lnSpc>
              <a:spcBef>
                <a:spcPts val="335"/>
              </a:spcBef>
            </a:pPr>
            <a:r>
              <a:rPr sz="2800" b="1" dirty="0">
                <a:solidFill>
                  <a:srgbClr val="002060"/>
                </a:solidFill>
                <a:latin typeface="Tahoma"/>
                <a:cs typeface="Tahoma"/>
              </a:rPr>
              <a:t>Opportunities</a:t>
            </a:r>
            <a:r>
              <a:rPr sz="2800" b="1" spc="-12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ahoma"/>
                <a:cs typeface="Tahoma"/>
              </a:rPr>
              <a:t>(Olanaklar):</a:t>
            </a:r>
            <a:r>
              <a:rPr sz="2800" b="1" spc="-65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Kuruluşun</a:t>
            </a:r>
            <a:r>
              <a:rPr sz="2800" spc="-114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riskleri</a:t>
            </a:r>
            <a:r>
              <a:rPr sz="2800" spc="-12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A79D99"/>
                </a:solidFill>
                <a:latin typeface="Tahoma"/>
                <a:cs typeface="Tahoma"/>
              </a:rPr>
              <a:t>kontrol</a:t>
            </a:r>
            <a:endParaRPr sz="2800">
              <a:latin typeface="Tahoma"/>
              <a:cs typeface="Tahoma"/>
            </a:endParaRPr>
          </a:p>
          <a:p>
            <a:pPr marR="8255" algn="r">
              <a:lnSpc>
                <a:spcPts val="3025"/>
              </a:lnSpc>
            </a:pP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etmek</a:t>
            </a:r>
            <a:r>
              <a:rPr sz="2800" spc="-8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için</a:t>
            </a:r>
            <a:r>
              <a:rPr sz="2800" spc="-8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finansal,</a:t>
            </a:r>
            <a:r>
              <a:rPr sz="2800" spc="-5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insan,</a:t>
            </a:r>
            <a:r>
              <a:rPr sz="2800" spc="-5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ekonomik,</a:t>
            </a:r>
            <a:r>
              <a:rPr sz="2800" spc="-65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teknolojik,</a:t>
            </a:r>
            <a:r>
              <a:rPr sz="2800" spc="-5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A79D99"/>
                </a:solidFill>
                <a:latin typeface="Tahoma"/>
                <a:cs typeface="Tahoma"/>
              </a:rPr>
              <a:t>vb.</a:t>
            </a:r>
            <a:endParaRPr sz="2800">
              <a:latin typeface="Tahoma"/>
              <a:cs typeface="Tahoma"/>
            </a:endParaRPr>
          </a:p>
          <a:p>
            <a:pPr marR="6350" algn="r">
              <a:lnSpc>
                <a:spcPts val="3190"/>
              </a:lnSpc>
            </a:pP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kaynakları</a:t>
            </a:r>
            <a:r>
              <a:rPr sz="2800" spc="-85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A79D99"/>
                </a:solidFill>
                <a:latin typeface="Tahoma"/>
                <a:cs typeface="Tahoma"/>
              </a:rPr>
              <a:t>değerlendiriliyor.</a:t>
            </a:r>
            <a:endParaRPr sz="2800">
              <a:latin typeface="Tahoma"/>
              <a:cs typeface="Tahoma"/>
            </a:endParaRPr>
          </a:p>
          <a:p>
            <a:pPr marL="672465" marR="5080" indent="-660400" algn="r">
              <a:lnSpc>
                <a:spcPts val="3020"/>
              </a:lnSpc>
              <a:spcBef>
                <a:spcPts val="720"/>
              </a:spcBef>
            </a:pPr>
            <a:r>
              <a:rPr sz="2800" b="1" dirty="0">
                <a:solidFill>
                  <a:srgbClr val="002060"/>
                </a:solidFill>
                <a:latin typeface="Tahoma"/>
                <a:cs typeface="Tahoma"/>
              </a:rPr>
              <a:t>Threats</a:t>
            </a:r>
            <a:r>
              <a:rPr sz="2800" b="1" spc="-12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ahoma"/>
                <a:cs typeface="Tahoma"/>
              </a:rPr>
              <a:t>(Tehditler):</a:t>
            </a:r>
            <a:r>
              <a:rPr sz="2800" b="1" spc="-80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Kontrol</a:t>
            </a:r>
            <a:r>
              <a:rPr sz="2800" spc="-11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tedbirlerinin</a:t>
            </a:r>
            <a:r>
              <a:rPr sz="2800" spc="-12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alınmadığı</a:t>
            </a:r>
            <a:r>
              <a:rPr sz="2800" spc="-10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A79D99"/>
                </a:solidFill>
                <a:latin typeface="Tahoma"/>
                <a:cs typeface="Tahoma"/>
              </a:rPr>
              <a:t>ya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da</a:t>
            </a:r>
            <a:r>
              <a:rPr sz="2800" spc="-95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eksikliği</a:t>
            </a:r>
            <a:r>
              <a:rPr sz="2800" spc="-8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durumunda</a:t>
            </a:r>
            <a:r>
              <a:rPr sz="2800" spc="-85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riskin</a:t>
            </a:r>
            <a:r>
              <a:rPr sz="2800" spc="-75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yaratabileceği</a:t>
            </a:r>
            <a:r>
              <a:rPr sz="2800" spc="-7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A79D99"/>
                </a:solidFill>
                <a:latin typeface="Tahoma"/>
                <a:cs typeface="Tahoma"/>
              </a:rPr>
              <a:t>olumsuz</a:t>
            </a:r>
            <a:endParaRPr sz="2800">
              <a:latin typeface="Tahoma"/>
              <a:cs typeface="Tahoma"/>
            </a:endParaRPr>
          </a:p>
          <a:p>
            <a:pPr marR="6350" algn="r">
              <a:lnSpc>
                <a:spcPts val="2985"/>
              </a:lnSpc>
            </a:pP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etkiler</a:t>
            </a:r>
            <a:r>
              <a:rPr sz="2800" spc="-7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A79D99"/>
                </a:solidFill>
                <a:latin typeface="Tahoma"/>
                <a:cs typeface="Tahoma"/>
              </a:rPr>
              <a:t>tanımlanıyor.</a:t>
            </a:r>
            <a:endParaRPr sz="2800">
              <a:latin typeface="Tahoma"/>
              <a:cs typeface="Tahoma"/>
            </a:endParaRPr>
          </a:p>
          <a:p>
            <a:pPr marL="231775" marR="5080" indent="229870" algn="r">
              <a:lnSpc>
                <a:spcPts val="3020"/>
              </a:lnSpc>
              <a:spcBef>
                <a:spcPts val="720"/>
              </a:spcBef>
            </a:pP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Tüm</a:t>
            </a:r>
            <a:r>
              <a:rPr sz="2800" spc="-8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bu</a:t>
            </a:r>
            <a:r>
              <a:rPr sz="2800" spc="-7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değerlendirmelerin</a:t>
            </a:r>
            <a:r>
              <a:rPr sz="2800" spc="-6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(bir</a:t>
            </a:r>
            <a:r>
              <a:rPr sz="2800" spc="-75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nevi</a:t>
            </a:r>
            <a:r>
              <a:rPr sz="2800" spc="-75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SWOT</a:t>
            </a:r>
            <a:r>
              <a:rPr sz="2800" spc="-8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A79D99"/>
                </a:solidFill>
                <a:latin typeface="Tahoma"/>
                <a:cs typeface="Tahoma"/>
              </a:rPr>
              <a:t>analizinin)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sonucunda</a:t>
            </a:r>
            <a:r>
              <a:rPr sz="2800" spc="-114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da;</a:t>
            </a:r>
            <a:r>
              <a:rPr sz="2800" spc="-10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kuruluşun</a:t>
            </a:r>
            <a:r>
              <a:rPr sz="2800" spc="-95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olanakları</a:t>
            </a:r>
            <a:r>
              <a:rPr sz="2800" spc="-8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doğrultusunda</a:t>
            </a:r>
            <a:r>
              <a:rPr sz="2800" spc="-9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A79D99"/>
                </a:solidFill>
                <a:latin typeface="Tahoma"/>
                <a:cs typeface="Tahoma"/>
              </a:rPr>
              <a:t>riski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en</a:t>
            </a:r>
            <a:r>
              <a:rPr sz="2800" spc="-7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etkin</a:t>
            </a:r>
            <a:r>
              <a:rPr sz="2800" spc="-55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şekilde</a:t>
            </a:r>
            <a:r>
              <a:rPr sz="2800" spc="-55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kontrol</a:t>
            </a:r>
            <a:r>
              <a:rPr sz="2800" spc="-45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etmek</a:t>
            </a:r>
            <a:r>
              <a:rPr sz="2800" spc="-65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için</a:t>
            </a:r>
            <a:r>
              <a:rPr sz="2800" spc="-65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alınması</a:t>
            </a:r>
            <a:r>
              <a:rPr sz="2800" spc="-5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A79D99"/>
                </a:solidFill>
                <a:latin typeface="Tahoma"/>
                <a:cs typeface="Tahoma"/>
              </a:rPr>
              <a:t>gereken</a:t>
            </a:r>
            <a:endParaRPr sz="2800">
              <a:latin typeface="Tahoma"/>
              <a:cs typeface="Tahoma"/>
            </a:endParaRPr>
          </a:p>
          <a:p>
            <a:pPr marR="7620" algn="r">
              <a:lnSpc>
                <a:spcPts val="2990"/>
              </a:lnSpc>
            </a:pP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aksiyonlara</a:t>
            </a:r>
            <a:r>
              <a:rPr sz="2800" spc="-6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A79D99"/>
                </a:solidFill>
                <a:latin typeface="Tahoma"/>
                <a:cs typeface="Tahoma"/>
              </a:rPr>
              <a:t>karar</a:t>
            </a:r>
            <a:r>
              <a:rPr sz="2800" spc="-80" dirty="0">
                <a:solidFill>
                  <a:srgbClr val="A79D99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A79D99"/>
                </a:solidFill>
                <a:latin typeface="Tahoma"/>
                <a:cs typeface="Tahoma"/>
              </a:rPr>
              <a:t>veriliyor.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914" y="135318"/>
            <a:ext cx="669734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Nitel</a:t>
            </a:r>
            <a:r>
              <a:rPr sz="4000" spc="-90" dirty="0"/>
              <a:t> </a:t>
            </a:r>
            <a:r>
              <a:rPr sz="4000" spc="-10" dirty="0"/>
              <a:t>(Kalitatif)Risk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dirty="0"/>
              <a:t>Değerlendirmesi</a:t>
            </a:r>
            <a:r>
              <a:rPr sz="4000" spc="-250" dirty="0"/>
              <a:t> </a:t>
            </a:r>
            <a:r>
              <a:rPr sz="4000" spc="-10" dirty="0"/>
              <a:t>Metotları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1502879"/>
            <a:ext cx="8862695" cy="49758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70180" indent="-160020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5357"/>
              <a:buFont typeface="Wingdings"/>
              <a:buChar char=""/>
              <a:tabLst>
                <a:tab pos="170180" algn="l"/>
              </a:tabLst>
            </a:pPr>
            <a:r>
              <a:rPr sz="2800" b="1" dirty="0">
                <a:latin typeface="Tahoma"/>
                <a:cs typeface="Tahoma"/>
              </a:rPr>
              <a:t>Ön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tehlike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Analizi(PHA)</a:t>
            </a:r>
            <a:endParaRPr sz="2800">
              <a:latin typeface="Tahoma"/>
              <a:cs typeface="Tahoma"/>
            </a:endParaRPr>
          </a:p>
          <a:p>
            <a:pPr marL="275590" indent="-262890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55357"/>
              <a:buFont typeface="Wingdings"/>
              <a:buChar char=""/>
              <a:tabLst>
                <a:tab pos="275590" algn="l"/>
              </a:tabLst>
            </a:pPr>
            <a:r>
              <a:rPr sz="2800" b="1" dirty="0">
                <a:latin typeface="Tahoma"/>
                <a:cs typeface="Tahoma"/>
              </a:rPr>
              <a:t>Ne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Olursa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Ne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Olur?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(What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İf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.......?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spc="-50" dirty="0">
                <a:latin typeface="Tahoma"/>
                <a:cs typeface="Tahoma"/>
              </a:rPr>
              <a:t>)</a:t>
            </a:r>
            <a:endParaRPr sz="2800">
              <a:latin typeface="Tahoma"/>
              <a:cs typeface="Tahoma"/>
            </a:endParaRPr>
          </a:p>
          <a:p>
            <a:pPr marL="82550" marR="354330" indent="-73025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5357"/>
              <a:buFont typeface="Wingdings"/>
              <a:buChar char=""/>
              <a:tabLst>
                <a:tab pos="82550" algn="l"/>
                <a:tab pos="169545" algn="l"/>
              </a:tabLst>
            </a:pPr>
            <a:r>
              <a:rPr sz="2800" b="1" dirty="0">
                <a:latin typeface="Tahoma"/>
                <a:cs typeface="Tahoma"/>
              </a:rPr>
              <a:t>	Birincil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Risk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Analizi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-</a:t>
            </a:r>
            <a:r>
              <a:rPr sz="2800" b="1" dirty="0">
                <a:latin typeface="Tahoma"/>
                <a:cs typeface="Tahoma"/>
              </a:rPr>
              <a:t>(Preliminary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Risk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Analysis (PRA)</a:t>
            </a:r>
            <a:endParaRPr sz="2800">
              <a:latin typeface="Tahoma"/>
              <a:cs typeface="Tahoma"/>
            </a:endParaRPr>
          </a:p>
          <a:p>
            <a:pPr marL="170180" indent="-16002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5357"/>
              <a:buFont typeface="Wingdings"/>
              <a:buChar char=""/>
              <a:tabLst>
                <a:tab pos="170180" algn="l"/>
              </a:tabLst>
            </a:pPr>
            <a:r>
              <a:rPr sz="2800" b="1" dirty="0">
                <a:latin typeface="Tahoma"/>
                <a:cs typeface="Tahoma"/>
              </a:rPr>
              <a:t>Preliminary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Risk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Analysis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(PRA)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Using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Checklists</a:t>
            </a:r>
            <a:endParaRPr sz="2800">
              <a:latin typeface="Tahoma"/>
              <a:cs typeface="Tahoma"/>
            </a:endParaRPr>
          </a:p>
          <a:p>
            <a:pPr marL="170180" indent="-160020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55357"/>
              <a:buFont typeface="Wingdings"/>
              <a:buChar char=""/>
              <a:tabLst>
                <a:tab pos="170180" algn="l"/>
              </a:tabLst>
            </a:pPr>
            <a:r>
              <a:rPr sz="2800" b="1" dirty="0">
                <a:latin typeface="Tahoma"/>
                <a:cs typeface="Tahoma"/>
              </a:rPr>
              <a:t>Risk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Puanlama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Metodu</a:t>
            </a:r>
            <a:endParaRPr sz="2800">
              <a:latin typeface="Tahoma"/>
              <a:cs typeface="Tahoma"/>
            </a:endParaRPr>
          </a:p>
          <a:p>
            <a:pPr marL="170180" indent="-16002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5357"/>
              <a:buFont typeface="Wingdings"/>
              <a:buChar char=""/>
              <a:tabLst>
                <a:tab pos="170180" algn="l"/>
              </a:tabLst>
            </a:pPr>
            <a:r>
              <a:rPr sz="2800" b="1" dirty="0">
                <a:latin typeface="Tahoma"/>
                <a:cs typeface="Tahoma"/>
              </a:rPr>
              <a:t>Tehlike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ve</a:t>
            </a:r>
            <a:r>
              <a:rPr sz="2800" b="1" spc="-8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İşletilebilirlik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Analizi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Yöntemi</a:t>
            </a:r>
            <a:endParaRPr sz="2800">
              <a:latin typeface="Tahoma"/>
              <a:cs typeface="Tahoma"/>
            </a:endParaRPr>
          </a:p>
          <a:p>
            <a:pPr marL="82550">
              <a:lnSpc>
                <a:spcPct val="100000"/>
              </a:lnSpc>
            </a:pPr>
            <a:r>
              <a:rPr sz="2800" b="1" spc="-10" dirty="0">
                <a:latin typeface="Tahoma"/>
                <a:cs typeface="Tahoma"/>
              </a:rPr>
              <a:t>(HAZOP)</a:t>
            </a:r>
            <a:endParaRPr sz="2800">
              <a:latin typeface="Tahoma"/>
              <a:cs typeface="Tahoma"/>
            </a:endParaRPr>
          </a:p>
          <a:p>
            <a:pPr marL="170180" indent="-160020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55357"/>
              <a:buFont typeface="Wingdings"/>
              <a:buChar char=""/>
              <a:tabLst>
                <a:tab pos="170180" algn="l"/>
              </a:tabLst>
            </a:pPr>
            <a:r>
              <a:rPr sz="2800" b="1" dirty="0">
                <a:latin typeface="Tahoma"/>
                <a:cs typeface="Tahoma"/>
              </a:rPr>
              <a:t>SWOT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Analizi</a:t>
            </a:r>
            <a:endParaRPr sz="2800">
              <a:latin typeface="Tahoma"/>
              <a:cs typeface="Tahoma"/>
            </a:endParaRPr>
          </a:p>
          <a:p>
            <a:pPr marL="170180" indent="-16002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5357"/>
              <a:buFont typeface="Wingdings"/>
              <a:buChar char=""/>
              <a:tabLst>
                <a:tab pos="170180" algn="l"/>
              </a:tabLst>
            </a:pPr>
            <a:r>
              <a:rPr sz="2800" b="1" dirty="0">
                <a:latin typeface="Tahoma"/>
                <a:cs typeface="Tahoma"/>
              </a:rPr>
              <a:t>İş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emniyet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Analizi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(JSA)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SWOT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ANALİZİ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Tahoma"/>
                <a:cs typeface="Tahoma"/>
              </a:rPr>
              <a:t>ÖRNEK</a:t>
            </a:r>
            <a:r>
              <a:rPr sz="4400" b="1" spc="-30" dirty="0">
                <a:latin typeface="Tahoma"/>
                <a:cs typeface="Tahoma"/>
              </a:rPr>
              <a:t> </a:t>
            </a:r>
            <a:r>
              <a:rPr sz="4400" b="1" spc="-10" dirty="0">
                <a:latin typeface="Tahoma"/>
                <a:cs typeface="Tahoma"/>
              </a:rPr>
              <a:t>UYGULAMA</a:t>
            </a:r>
            <a:endParaRPr sz="4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2912" y="990600"/>
            <a:ext cx="8226425" cy="1052830"/>
            <a:chOff x="442912" y="990600"/>
            <a:chExt cx="8226425" cy="1052830"/>
          </a:xfrm>
        </p:grpSpPr>
        <p:sp>
          <p:nvSpPr>
            <p:cNvPr id="3" name="object 3"/>
            <p:cNvSpPr/>
            <p:nvPr/>
          </p:nvSpPr>
          <p:spPr>
            <a:xfrm>
              <a:off x="2400300" y="1365250"/>
              <a:ext cx="1828800" cy="376555"/>
            </a:xfrm>
            <a:custGeom>
              <a:avLst/>
              <a:gdLst/>
              <a:ahLst/>
              <a:cxnLst/>
              <a:rect l="l" t="t" r="r" b="b"/>
              <a:pathLst>
                <a:path w="1828800" h="376555">
                  <a:moveTo>
                    <a:pt x="1828800" y="0"/>
                  </a:moveTo>
                  <a:lnTo>
                    <a:pt x="0" y="0"/>
                  </a:lnTo>
                  <a:lnTo>
                    <a:pt x="0" y="376237"/>
                  </a:lnTo>
                  <a:lnTo>
                    <a:pt x="1828800" y="376237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00300" y="1365250"/>
              <a:ext cx="1828800" cy="376555"/>
            </a:xfrm>
            <a:custGeom>
              <a:avLst/>
              <a:gdLst/>
              <a:ahLst/>
              <a:cxnLst/>
              <a:rect l="l" t="t" r="r" b="b"/>
              <a:pathLst>
                <a:path w="1828800" h="376555">
                  <a:moveTo>
                    <a:pt x="0" y="0"/>
                  </a:moveTo>
                  <a:lnTo>
                    <a:pt x="1828800" y="0"/>
                  </a:lnTo>
                  <a:lnTo>
                    <a:pt x="1828800" y="376237"/>
                  </a:lnTo>
                  <a:lnTo>
                    <a:pt x="0" y="3762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61030" y="1392173"/>
            <a:ext cx="1308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Zayıf</a:t>
            </a:r>
            <a:r>
              <a:rPr sz="1800" b="1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yönler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0975" y="1333500"/>
            <a:ext cx="1722755" cy="386080"/>
            <a:chOff x="180975" y="1333500"/>
            <a:chExt cx="1722755" cy="386080"/>
          </a:xfrm>
        </p:grpSpPr>
        <p:sp>
          <p:nvSpPr>
            <p:cNvPr id="7" name="object 7"/>
            <p:cNvSpPr/>
            <p:nvPr/>
          </p:nvSpPr>
          <p:spPr>
            <a:xfrm>
              <a:off x="185737" y="1338262"/>
              <a:ext cx="1713230" cy="376555"/>
            </a:xfrm>
            <a:custGeom>
              <a:avLst/>
              <a:gdLst/>
              <a:ahLst/>
              <a:cxnLst/>
              <a:rect l="l" t="t" r="r" b="b"/>
              <a:pathLst>
                <a:path w="1713230" h="376555">
                  <a:moveTo>
                    <a:pt x="1712912" y="0"/>
                  </a:moveTo>
                  <a:lnTo>
                    <a:pt x="0" y="0"/>
                  </a:lnTo>
                  <a:lnTo>
                    <a:pt x="0" y="376237"/>
                  </a:lnTo>
                  <a:lnTo>
                    <a:pt x="1712912" y="376237"/>
                  </a:lnTo>
                  <a:lnTo>
                    <a:pt x="171291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85737" y="1338262"/>
              <a:ext cx="1713230" cy="376555"/>
            </a:xfrm>
            <a:custGeom>
              <a:avLst/>
              <a:gdLst/>
              <a:ahLst/>
              <a:cxnLst/>
              <a:rect l="l" t="t" r="r" b="b"/>
              <a:pathLst>
                <a:path w="1713230" h="376555">
                  <a:moveTo>
                    <a:pt x="0" y="0"/>
                  </a:moveTo>
                  <a:lnTo>
                    <a:pt x="1712912" y="0"/>
                  </a:lnTo>
                  <a:lnTo>
                    <a:pt x="1712912" y="376237"/>
                  </a:lnTo>
                  <a:lnTo>
                    <a:pt x="0" y="3762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0485" y="1365186"/>
            <a:ext cx="142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Güçlü</a:t>
            </a:r>
            <a:r>
              <a:rPr sz="1800" b="1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yönler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902450" y="1333500"/>
            <a:ext cx="1793875" cy="386080"/>
            <a:chOff x="6902450" y="1333500"/>
            <a:chExt cx="1793875" cy="386080"/>
          </a:xfrm>
        </p:grpSpPr>
        <p:sp>
          <p:nvSpPr>
            <p:cNvPr id="11" name="object 11"/>
            <p:cNvSpPr/>
            <p:nvPr/>
          </p:nvSpPr>
          <p:spPr>
            <a:xfrm>
              <a:off x="6907212" y="1338262"/>
              <a:ext cx="1784350" cy="376555"/>
            </a:xfrm>
            <a:custGeom>
              <a:avLst/>
              <a:gdLst/>
              <a:ahLst/>
              <a:cxnLst/>
              <a:rect l="l" t="t" r="r" b="b"/>
              <a:pathLst>
                <a:path w="1784350" h="376555">
                  <a:moveTo>
                    <a:pt x="1784350" y="0"/>
                  </a:moveTo>
                  <a:lnTo>
                    <a:pt x="0" y="0"/>
                  </a:lnTo>
                  <a:lnTo>
                    <a:pt x="0" y="376237"/>
                  </a:lnTo>
                  <a:lnTo>
                    <a:pt x="1784350" y="376237"/>
                  </a:lnTo>
                  <a:lnTo>
                    <a:pt x="178435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07212" y="1338262"/>
              <a:ext cx="1784350" cy="376555"/>
            </a:xfrm>
            <a:custGeom>
              <a:avLst/>
              <a:gdLst/>
              <a:ahLst/>
              <a:cxnLst/>
              <a:rect l="l" t="t" r="r" b="b"/>
              <a:pathLst>
                <a:path w="1784350" h="376555">
                  <a:moveTo>
                    <a:pt x="0" y="0"/>
                  </a:moveTo>
                  <a:lnTo>
                    <a:pt x="1784350" y="0"/>
                  </a:lnTo>
                  <a:lnTo>
                    <a:pt x="1784350" y="376237"/>
                  </a:lnTo>
                  <a:lnTo>
                    <a:pt x="0" y="3762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11231" y="1365186"/>
            <a:ext cx="974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Tehditler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95800" y="1333500"/>
            <a:ext cx="1838325" cy="386080"/>
            <a:chOff x="4495800" y="1333500"/>
            <a:chExt cx="1838325" cy="386080"/>
          </a:xfrm>
        </p:grpSpPr>
        <p:sp>
          <p:nvSpPr>
            <p:cNvPr id="15" name="object 15"/>
            <p:cNvSpPr/>
            <p:nvPr/>
          </p:nvSpPr>
          <p:spPr>
            <a:xfrm>
              <a:off x="4500562" y="1338262"/>
              <a:ext cx="1828800" cy="376555"/>
            </a:xfrm>
            <a:custGeom>
              <a:avLst/>
              <a:gdLst/>
              <a:ahLst/>
              <a:cxnLst/>
              <a:rect l="l" t="t" r="r" b="b"/>
              <a:pathLst>
                <a:path w="1828800" h="376555">
                  <a:moveTo>
                    <a:pt x="1828800" y="0"/>
                  </a:moveTo>
                  <a:lnTo>
                    <a:pt x="0" y="0"/>
                  </a:lnTo>
                  <a:lnTo>
                    <a:pt x="0" y="376237"/>
                  </a:lnTo>
                  <a:lnTo>
                    <a:pt x="1828800" y="376237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500562" y="1338262"/>
              <a:ext cx="1828800" cy="376555"/>
            </a:xfrm>
            <a:custGeom>
              <a:avLst/>
              <a:gdLst/>
              <a:ahLst/>
              <a:cxnLst/>
              <a:rect l="l" t="t" r="r" b="b"/>
              <a:pathLst>
                <a:path w="1828800" h="376555">
                  <a:moveTo>
                    <a:pt x="0" y="0"/>
                  </a:moveTo>
                  <a:lnTo>
                    <a:pt x="1828800" y="0"/>
                  </a:lnTo>
                  <a:lnTo>
                    <a:pt x="1828800" y="376237"/>
                  </a:lnTo>
                  <a:lnTo>
                    <a:pt x="0" y="3762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51793" y="1365186"/>
            <a:ext cx="925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Fırsatlar</a:t>
            </a:r>
            <a:endParaRPr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55740" y="1755711"/>
            <a:ext cx="166941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4470" indent="-191770">
              <a:lnSpc>
                <a:spcPct val="100000"/>
              </a:lnSpc>
              <a:spcBef>
                <a:spcPts val="105"/>
              </a:spcBef>
              <a:buChar char="•"/>
              <a:tabLst>
                <a:tab pos="204470" algn="l"/>
              </a:tabLst>
            </a:pPr>
            <a:r>
              <a:rPr sz="1400" spc="-140" dirty="0">
                <a:latin typeface="Arial MT"/>
                <a:cs typeface="Arial MT"/>
              </a:rPr>
              <a:t>Diğer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bölümlerden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5740" y="1969146"/>
            <a:ext cx="2497455" cy="4781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447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planlamadan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kaynaklı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sürekli </a:t>
            </a:r>
            <a:r>
              <a:rPr sz="1400" dirty="0">
                <a:latin typeface="Arial MT"/>
                <a:cs typeface="Arial MT"/>
              </a:rPr>
              <a:t>“Acil”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veya “Çok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Acil” </a:t>
            </a:r>
            <a:r>
              <a:rPr sz="1400" dirty="0">
                <a:latin typeface="Arial MT"/>
                <a:cs typeface="Arial MT"/>
              </a:rPr>
              <a:t>taleplerin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40" dirty="0">
                <a:latin typeface="Arial MT"/>
                <a:cs typeface="Arial MT"/>
              </a:rPr>
              <a:t>yoğun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olması.</a:t>
            </a:r>
            <a:endParaRPr sz="1400">
              <a:latin typeface="Arial MT"/>
              <a:cs typeface="Arial MT"/>
            </a:endParaRPr>
          </a:p>
          <a:p>
            <a:pPr marL="204470" marR="16510" indent="-192405">
              <a:lnSpc>
                <a:spcPct val="100000"/>
              </a:lnSpc>
              <a:spcBef>
                <a:spcPts val="955"/>
              </a:spcBef>
              <a:buChar char="•"/>
              <a:tabLst>
                <a:tab pos="204470" algn="l"/>
              </a:tabLst>
            </a:pPr>
            <a:r>
              <a:rPr sz="1400" dirty="0">
                <a:latin typeface="Arial MT"/>
                <a:cs typeface="Arial MT"/>
              </a:rPr>
              <a:t>Kritik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malzemelerin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büyük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bir </a:t>
            </a:r>
            <a:r>
              <a:rPr sz="1400" dirty="0">
                <a:latin typeface="Arial MT"/>
                <a:cs typeface="Arial MT"/>
              </a:rPr>
              <a:t>kısmının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65" dirty="0">
                <a:latin typeface="Arial MT"/>
                <a:cs typeface="Arial MT"/>
              </a:rPr>
              <a:t>yurtdışından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temin </a:t>
            </a:r>
            <a:r>
              <a:rPr sz="1400" dirty="0">
                <a:latin typeface="Arial MT"/>
                <a:cs typeface="Arial MT"/>
              </a:rPr>
              <a:t>ediliyor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olması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dolayısıyla </a:t>
            </a:r>
            <a:r>
              <a:rPr sz="1400" dirty="0">
                <a:latin typeface="Arial MT"/>
                <a:cs typeface="Arial MT"/>
              </a:rPr>
              <a:t>tedarik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sürecinde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gecikmeler yaşanması</a:t>
            </a:r>
            <a:endParaRPr sz="1400">
              <a:latin typeface="Arial MT"/>
              <a:cs typeface="Arial MT"/>
            </a:endParaRPr>
          </a:p>
          <a:p>
            <a:pPr marL="204470" marR="121920" indent="-192405">
              <a:lnSpc>
                <a:spcPct val="100000"/>
              </a:lnSpc>
              <a:spcBef>
                <a:spcPts val="960"/>
              </a:spcBef>
              <a:buChar char="•"/>
              <a:tabLst>
                <a:tab pos="204470" algn="l"/>
              </a:tabLst>
            </a:pPr>
            <a:r>
              <a:rPr sz="1400" dirty="0">
                <a:latin typeface="Arial MT"/>
                <a:cs typeface="Arial MT"/>
              </a:rPr>
              <a:t>Metal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fiyatlarının </a:t>
            </a:r>
            <a:r>
              <a:rPr sz="1400" dirty="0">
                <a:latin typeface="Arial MT"/>
                <a:cs typeface="Arial MT"/>
              </a:rPr>
              <a:t>artmasından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dolayı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yurt </a:t>
            </a:r>
            <a:r>
              <a:rPr sz="1400" spc="-90" dirty="0">
                <a:latin typeface="Arial MT"/>
                <a:cs typeface="Arial MT"/>
              </a:rPr>
              <a:t>dışındaki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yeni</a:t>
            </a:r>
            <a:r>
              <a:rPr sz="1400" spc="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madenlerin </a:t>
            </a:r>
            <a:r>
              <a:rPr sz="1400" dirty="0">
                <a:latin typeface="Arial MT"/>
                <a:cs typeface="Arial MT"/>
              </a:rPr>
              <a:t>faaliyete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geçmesiyle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birlikte </a:t>
            </a:r>
            <a:r>
              <a:rPr sz="1400" dirty="0">
                <a:latin typeface="Arial MT"/>
                <a:cs typeface="Arial MT"/>
              </a:rPr>
              <a:t>talep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edilen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malzemelerde </a:t>
            </a:r>
            <a:r>
              <a:rPr sz="1400" dirty="0">
                <a:latin typeface="Arial MT"/>
                <a:cs typeface="Arial MT"/>
              </a:rPr>
              <a:t>çok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uzun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terminli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teklifler alınması</a:t>
            </a:r>
            <a:endParaRPr sz="1400">
              <a:latin typeface="Arial MT"/>
              <a:cs typeface="Arial MT"/>
            </a:endParaRPr>
          </a:p>
          <a:p>
            <a:pPr marL="204470" marR="91440" indent="-192405">
              <a:lnSpc>
                <a:spcPct val="100000"/>
              </a:lnSpc>
              <a:spcBef>
                <a:spcPts val="960"/>
              </a:spcBef>
              <a:buChar char="•"/>
              <a:tabLst>
                <a:tab pos="204470" algn="l"/>
              </a:tabLst>
            </a:pPr>
            <a:r>
              <a:rPr sz="1400" spc="-30" dirty="0">
                <a:latin typeface="Arial MT"/>
                <a:cs typeface="Arial MT"/>
              </a:rPr>
              <a:t>Talep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formlarının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eksik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veya </a:t>
            </a:r>
            <a:r>
              <a:rPr sz="1400" spc="-130" dirty="0">
                <a:latin typeface="Arial MT"/>
                <a:cs typeface="Arial MT"/>
              </a:rPr>
              <a:t>yanlış</a:t>
            </a:r>
            <a:r>
              <a:rPr sz="1400" spc="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doldurulması</a:t>
            </a:r>
            <a:endParaRPr sz="1400">
              <a:latin typeface="Arial MT"/>
              <a:cs typeface="Arial MT"/>
            </a:endParaRPr>
          </a:p>
          <a:p>
            <a:pPr marL="204470" marR="511175" indent="-192405">
              <a:lnSpc>
                <a:spcPct val="100000"/>
              </a:lnSpc>
              <a:spcBef>
                <a:spcPts val="960"/>
              </a:spcBef>
              <a:buChar char="•"/>
              <a:tabLst>
                <a:tab pos="204470" algn="l"/>
              </a:tabLst>
            </a:pPr>
            <a:r>
              <a:rPr sz="1400" dirty="0">
                <a:latin typeface="Arial MT"/>
                <a:cs typeface="Arial MT"/>
              </a:rPr>
              <a:t>Euronun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değer kazanmasından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dolayı </a:t>
            </a:r>
            <a:r>
              <a:rPr sz="1400" dirty="0">
                <a:latin typeface="Arial MT"/>
                <a:cs typeface="Arial MT"/>
              </a:rPr>
              <a:t>maliyetlerin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artması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39" y="2087499"/>
            <a:ext cx="17310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4470" indent="-191770">
              <a:lnSpc>
                <a:spcPct val="100000"/>
              </a:lnSpc>
              <a:spcBef>
                <a:spcPts val="105"/>
              </a:spcBef>
              <a:buChar char="•"/>
              <a:tabLst>
                <a:tab pos="204470" algn="l"/>
              </a:tabLst>
            </a:pPr>
            <a:r>
              <a:rPr sz="1400" dirty="0">
                <a:latin typeface="Arial MT"/>
                <a:cs typeface="Arial MT"/>
              </a:rPr>
              <a:t>Deneyimli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personel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739" y="2514219"/>
            <a:ext cx="14204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4470" indent="-191770">
              <a:lnSpc>
                <a:spcPct val="100000"/>
              </a:lnSpc>
              <a:spcBef>
                <a:spcPts val="105"/>
              </a:spcBef>
              <a:buChar char="•"/>
              <a:tabLst>
                <a:tab pos="204470" algn="l"/>
              </a:tabLst>
            </a:pPr>
            <a:r>
              <a:rPr sz="1400" dirty="0">
                <a:latin typeface="Arial MT"/>
                <a:cs typeface="Arial MT"/>
              </a:rPr>
              <a:t>Bölüm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içi</a:t>
            </a:r>
            <a:r>
              <a:rPr sz="1400" spc="-20" dirty="0">
                <a:latin typeface="Arial MT"/>
                <a:cs typeface="Arial MT"/>
              </a:rPr>
              <a:t> uyum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39" y="2940938"/>
            <a:ext cx="16103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1770" indent="-191770" algn="ctr">
              <a:lnSpc>
                <a:spcPct val="100000"/>
              </a:lnSpc>
              <a:spcBef>
                <a:spcPts val="105"/>
              </a:spcBef>
              <a:buChar char="•"/>
              <a:tabLst>
                <a:tab pos="191770" algn="l"/>
              </a:tabLst>
            </a:pPr>
            <a:r>
              <a:rPr sz="1400" spc="-25" dirty="0">
                <a:latin typeface="Arial MT"/>
                <a:cs typeface="Arial MT"/>
              </a:rPr>
              <a:t>Teknik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Bölümlerle</a:t>
            </a:r>
            <a:endParaRPr sz="1400">
              <a:latin typeface="Arial MT"/>
              <a:cs typeface="Arial MT"/>
            </a:endParaRPr>
          </a:p>
          <a:p>
            <a:pPr marL="32384" algn="ctr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uyumlu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çalışma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739" y="3581019"/>
            <a:ext cx="175768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4470" marR="5080" indent="-192405">
              <a:lnSpc>
                <a:spcPct val="100000"/>
              </a:lnSpc>
              <a:spcBef>
                <a:spcPts val="105"/>
              </a:spcBef>
              <a:buChar char="•"/>
              <a:tabLst>
                <a:tab pos="204470" algn="l"/>
              </a:tabLst>
            </a:pPr>
            <a:r>
              <a:rPr sz="1400" spc="-10" dirty="0">
                <a:latin typeface="Arial MT"/>
                <a:cs typeface="Arial MT"/>
              </a:rPr>
              <a:t>Şirketin kredibilitesinin </a:t>
            </a:r>
            <a:r>
              <a:rPr sz="1400" dirty="0">
                <a:latin typeface="Arial MT"/>
                <a:cs typeface="Arial MT"/>
              </a:rPr>
              <a:t>yüksek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olması </a:t>
            </a:r>
            <a:r>
              <a:rPr sz="1400" dirty="0">
                <a:latin typeface="Arial MT"/>
                <a:cs typeface="Arial MT"/>
              </a:rPr>
              <a:t>sonucunda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pazarlık </a:t>
            </a:r>
            <a:r>
              <a:rPr sz="1400" spc="-70" dirty="0">
                <a:latin typeface="Arial MT"/>
                <a:cs typeface="Arial MT"/>
              </a:rPr>
              <a:t>şartlarında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güçlü olma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02814" y="1800161"/>
            <a:ext cx="13544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4470" marR="5080" indent="-192405">
              <a:lnSpc>
                <a:spcPct val="100000"/>
              </a:lnSpc>
              <a:spcBef>
                <a:spcPts val="105"/>
              </a:spcBef>
              <a:buChar char="•"/>
              <a:tabLst>
                <a:tab pos="204470" algn="l"/>
              </a:tabLst>
            </a:pPr>
            <a:r>
              <a:rPr sz="1400" spc="-25" dirty="0">
                <a:latin typeface="Arial MT"/>
                <a:cs typeface="Arial MT"/>
              </a:rPr>
              <a:t>Teknik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konuda yetersizlik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02814" y="2440241"/>
            <a:ext cx="183642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4470" marR="5080" indent="-192405">
              <a:lnSpc>
                <a:spcPct val="100000"/>
              </a:lnSpc>
              <a:spcBef>
                <a:spcPts val="105"/>
              </a:spcBef>
              <a:buChar char="•"/>
              <a:tabLst>
                <a:tab pos="204470" algn="l"/>
              </a:tabLst>
            </a:pPr>
            <a:r>
              <a:rPr sz="1400" spc="-10" dirty="0">
                <a:latin typeface="Arial MT"/>
                <a:cs typeface="Arial MT"/>
              </a:rPr>
              <a:t>Tanımlamaların </a:t>
            </a:r>
            <a:r>
              <a:rPr sz="1400" spc="-114" dirty="0">
                <a:latin typeface="Arial MT"/>
                <a:cs typeface="Arial MT"/>
              </a:rPr>
              <a:t>İngilizce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olmasından </a:t>
            </a:r>
            <a:r>
              <a:rPr sz="1400" dirty="0">
                <a:latin typeface="Arial MT"/>
                <a:cs typeface="Arial MT"/>
              </a:rPr>
              <a:t>dolayı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satın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alınacak malzemelerin tanınmaması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02814" y="3720401"/>
            <a:ext cx="146304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5080" indent="-192405">
              <a:lnSpc>
                <a:spcPct val="100000"/>
              </a:lnSpc>
              <a:spcBef>
                <a:spcPts val="100"/>
              </a:spcBef>
              <a:buChar char="•"/>
              <a:tabLst>
                <a:tab pos="204470" algn="l"/>
              </a:tabLst>
            </a:pPr>
            <a:r>
              <a:rPr sz="1400" spc="-20" dirty="0">
                <a:latin typeface="Arial MT"/>
                <a:cs typeface="Arial MT"/>
              </a:rPr>
              <a:t>Yabancı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dil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ve </a:t>
            </a:r>
            <a:r>
              <a:rPr sz="1400" dirty="0">
                <a:latin typeface="Arial MT"/>
                <a:cs typeface="Arial MT"/>
              </a:rPr>
              <a:t>bilgisayar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bilgisi eksikliği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02814" y="4573841"/>
            <a:ext cx="1805939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5080" indent="-192405">
              <a:lnSpc>
                <a:spcPct val="100000"/>
              </a:lnSpc>
              <a:spcBef>
                <a:spcPts val="100"/>
              </a:spcBef>
              <a:buChar char="•"/>
              <a:tabLst>
                <a:tab pos="204470" algn="l"/>
              </a:tabLst>
            </a:pPr>
            <a:r>
              <a:rPr sz="1400" dirty="0">
                <a:latin typeface="Arial MT"/>
                <a:cs typeface="Arial MT"/>
              </a:rPr>
              <a:t>Mali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355" dirty="0">
                <a:latin typeface="Arial MT"/>
                <a:cs typeface="Arial MT"/>
              </a:rPr>
              <a:t>İşler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Bölümüyle entegrasyonun olmaması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02814" y="5427281"/>
            <a:ext cx="151320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5080" indent="-192405">
              <a:lnSpc>
                <a:spcPct val="100000"/>
              </a:lnSpc>
              <a:spcBef>
                <a:spcPts val="100"/>
              </a:spcBef>
              <a:buChar char="•"/>
              <a:tabLst>
                <a:tab pos="204470" algn="l"/>
              </a:tabLst>
            </a:pPr>
            <a:r>
              <a:rPr sz="1400" spc="-505" dirty="0">
                <a:latin typeface="Arial MT"/>
                <a:cs typeface="Arial MT"/>
              </a:rPr>
              <a:t>İç</a:t>
            </a:r>
            <a:r>
              <a:rPr sz="1400" spc="-10" dirty="0">
                <a:latin typeface="Arial MT"/>
                <a:cs typeface="Arial MT"/>
              </a:rPr>
              <a:t> kontrol mekanizmasının olmaması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18940" y="1900174"/>
            <a:ext cx="224917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4470" marR="5080" indent="-192405">
              <a:lnSpc>
                <a:spcPct val="100000"/>
              </a:lnSpc>
              <a:spcBef>
                <a:spcPts val="105"/>
              </a:spcBef>
              <a:buChar char="•"/>
              <a:tabLst>
                <a:tab pos="204470" algn="l"/>
              </a:tabLst>
            </a:pPr>
            <a:r>
              <a:rPr sz="1400" dirty="0">
                <a:latin typeface="Arial MT"/>
                <a:cs typeface="Arial MT"/>
              </a:rPr>
              <a:t>Mali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355" dirty="0">
                <a:latin typeface="Arial MT"/>
                <a:cs typeface="Arial MT"/>
              </a:rPr>
              <a:t>İşler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Depo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Satın </a:t>
            </a:r>
            <a:r>
              <a:rPr sz="1400" dirty="0">
                <a:latin typeface="Arial MT"/>
                <a:cs typeface="Arial MT"/>
              </a:rPr>
              <a:t>Alma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arasında entegrasyonu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sağlamak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18940" y="2753613"/>
            <a:ext cx="207835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4470" marR="5080" indent="-192405">
              <a:lnSpc>
                <a:spcPct val="100000"/>
              </a:lnSpc>
              <a:spcBef>
                <a:spcPts val="105"/>
              </a:spcBef>
              <a:buChar char="•"/>
              <a:tabLst>
                <a:tab pos="204470" algn="l"/>
              </a:tabLst>
            </a:pPr>
            <a:r>
              <a:rPr sz="1400" spc="-175" dirty="0">
                <a:latin typeface="Arial MT"/>
                <a:cs typeface="Arial MT"/>
              </a:rPr>
              <a:t>Taşıt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Tanıma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Sistemiyle </a:t>
            </a:r>
            <a:r>
              <a:rPr sz="1400" dirty="0">
                <a:latin typeface="Arial MT"/>
                <a:cs typeface="Arial MT"/>
              </a:rPr>
              <a:t>yakıt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alımında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düzeni oluşturmak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18940" y="3607053"/>
            <a:ext cx="2037714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5080" indent="-192405">
              <a:lnSpc>
                <a:spcPct val="100000"/>
              </a:lnSpc>
              <a:spcBef>
                <a:spcPts val="100"/>
              </a:spcBef>
              <a:buChar char="•"/>
              <a:tabLst>
                <a:tab pos="204470" algn="l"/>
              </a:tabLst>
            </a:pPr>
            <a:r>
              <a:rPr sz="1400" dirty="0">
                <a:latin typeface="Arial MT"/>
                <a:cs typeface="Arial MT"/>
              </a:rPr>
              <a:t>Lastik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için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65" dirty="0">
                <a:latin typeface="Arial MT"/>
                <a:cs typeface="Arial MT"/>
              </a:rPr>
              <a:t>sözleşmenin </a:t>
            </a:r>
            <a:r>
              <a:rPr sz="1400" dirty="0">
                <a:latin typeface="Arial MT"/>
                <a:cs typeface="Arial MT"/>
              </a:rPr>
              <a:t>yapılmasını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sağlamak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18940" y="4247134"/>
            <a:ext cx="21170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indent="-191770">
              <a:lnSpc>
                <a:spcPct val="100000"/>
              </a:lnSpc>
              <a:spcBef>
                <a:spcPts val="100"/>
              </a:spcBef>
              <a:buChar char="•"/>
              <a:tabLst>
                <a:tab pos="204470" algn="l"/>
              </a:tabLst>
            </a:pPr>
            <a:r>
              <a:rPr sz="1400" dirty="0">
                <a:latin typeface="Arial MT"/>
                <a:cs typeface="Arial MT"/>
              </a:rPr>
              <a:t>Prosedürleri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yayınlamak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18940" y="4673853"/>
            <a:ext cx="203898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5080" indent="-192405">
              <a:lnSpc>
                <a:spcPct val="100000"/>
              </a:lnSpc>
              <a:spcBef>
                <a:spcPts val="100"/>
              </a:spcBef>
              <a:buChar char="•"/>
              <a:tabLst>
                <a:tab pos="204470" algn="l"/>
              </a:tabLst>
            </a:pPr>
            <a:r>
              <a:rPr sz="1400" spc="-25" dirty="0">
                <a:latin typeface="Arial MT"/>
                <a:cs typeface="Arial MT"/>
              </a:rPr>
              <a:t>Yeni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prosedürle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İdari </a:t>
            </a:r>
            <a:r>
              <a:rPr sz="1400" dirty="0">
                <a:latin typeface="Arial MT"/>
                <a:cs typeface="Arial MT"/>
              </a:rPr>
              <a:t>hizmetlerin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bilgisayar </a:t>
            </a:r>
            <a:r>
              <a:rPr sz="1400" dirty="0">
                <a:latin typeface="Arial MT"/>
                <a:cs typeface="Arial MT"/>
              </a:rPr>
              <a:t>program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kaydı </a:t>
            </a:r>
            <a:r>
              <a:rPr sz="1400" spc="-55" dirty="0">
                <a:latin typeface="Arial MT"/>
                <a:cs typeface="Arial MT"/>
              </a:rPr>
              <a:t>olmayacağından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dolayı </a:t>
            </a:r>
            <a:r>
              <a:rPr sz="1400" dirty="0">
                <a:latin typeface="Arial MT"/>
                <a:cs typeface="Arial MT"/>
              </a:rPr>
              <a:t>zaman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kazanımı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18940" y="5954014"/>
            <a:ext cx="210629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5080" indent="-192405">
              <a:lnSpc>
                <a:spcPct val="100000"/>
              </a:lnSpc>
              <a:spcBef>
                <a:spcPts val="100"/>
              </a:spcBef>
              <a:buChar char="•"/>
              <a:tabLst>
                <a:tab pos="204470" algn="l"/>
              </a:tabLst>
            </a:pPr>
            <a:r>
              <a:rPr sz="1400" spc="-60" dirty="0">
                <a:latin typeface="Arial MT"/>
                <a:cs typeface="Arial MT"/>
              </a:rPr>
              <a:t>Eğitimlerle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14" dirty="0">
                <a:latin typeface="Arial MT"/>
                <a:cs typeface="Arial MT"/>
              </a:rPr>
              <a:t>İngilizce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&amp; </a:t>
            </a:r>
            <a:r>
              <a:rPr sz="1400" dirty="0">
                <a:latin typeface="Arial MT"/>
                <a:cs typeface="Arial MT"/>
              </a:rPr>
              <a:t>Bilgisayar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45" dirty="0">
                <a:latin typeface="Arial MT"/>
                <a:cs typeface="Arial MT"/>
              </a:rPr>
              <a:t>yetersizliğinin </a:t>
            </a:r>
            <a:r>
              <a:rPr sz="1400" spc="-10" dirty="0">
                <a:latin typeface="Arial MT"/>
                <a:cs typeface="Arial MT"/>
              </a:rPr>
              <a:t>aşılması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671954" y="226441"/>
            <a:ext cx="5800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>
                <a:solidFill>
                  <a:srgbClr val="000000"/>
                </a:solidFill>
                <a:latin typeface="Times New Roman"/>
                <a:cs typeface="Times New Roman"/>
              </a:rPr>
              <a:t>SWOT</a:t>
            </a:r>
            <a:r>
              <a:rPr sz="4000" spc="-2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00000"/>
                </a:solidFill>
                <a:latin typeface="Times New Roman"/>
                <a:cs typeface="Times New Roman"/>
              </a:rPr>
              <a:t>ANALİZİ</a:t>
            </a:r>
            <a:r>
              <a:rPr sz="40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00000"/>
                </a:solidFill>
                <a:latin typeface="Times New Roman"/>
                <a:cs typeface="Times New Roman"/>
              </a:rPr>
              <a:t>ÖRNEK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1676400"/>
            <a:ext cx="7786688" cy="2583433"/>
            <a:chOff x="442912" y="1523"/>
            <a:chExt cx="8226425" cy="3267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8988" y="1523"/>
              <a:ext cx="6227063" cy="14386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8523" y="659891"/>
              <a:ext cx="4285487" cy="16946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4927" y="1574291"/>
              <a:ext cx="2394191" cy="16946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70454" y="36837"/>
              <a:ext cx="4925695" cy="875665"/>
            </a:xfrm>
            <a:custGeom>
              <a:avLst/>
              <a:gdLst/>
              <a:ahLst/>
              <a:cxnLst/>
              <a:rect l="l" t="t" r="r" b="b"/>
              <a:pathLst>
                <a:path w="4925695" h="875665">
                  <a:moveTo>
                    <a:pt x="4925263" y="620991"/>
                  </a:moveTo>
                  <a:lnTo>
                    <a:pt x="4626864" y="620991"/>
                  </a:lnTo>
                  <a:lnTo>
                    <a:pt x="4626864" y="717727"/>
                  </a:lnTo>
                  <a:lnTo>
                    <a:pt x="4925263" y="717727"/>
                  </a:lnTo>
                  <a:lnTo>
                    <a:pt x="4925263" y="620991"/>
                  </a:lnTo>
                  <a:close/>
                </a:path>
                <a:path w="4925695" h="875665">
                  <a:moveTo>
                    <a:pt x="4845646" y="260451"/>
                  </a:moveTo>
                  <a:lnTo>
                    <a:pt x="4706493" y="260451"/>
                  </a:lnTo>
                  <a:lnTo>
                    <a:pt x="4706493" y="620991"/>
                  </a:lnTo>
                  <a:lnTo>
                    <a:pt x="4845646" y="620991"/>
                  </a:lnTo>
                  <a:lnTo>
                    <a:pt x="4845646" y="260451"/>
                  </a:lnTo>
                  <a:close/>
                </a:path>
                <a:path w="4925695" h="875665">
                  <a:moveTo>
                    <a:pt x="4925263" y="163715"/>
                  </a:moveTo>
                  <a:lnTo>
                    <a:pt x="4626864" y="163715"/>
                  </a:lnTo>
                  <a:lnTo>
                    <a:pt x="4626864" y="260451"/>
                  </a:lnTo>
                  <a:lnTo>
                    <a:pt x="4925263" y="260451"/>
                  </a:lnTo>
                  <a:lnTo>
                    <a:pt x="4925263" y="163715"/>
                  </a:lnTo>
                  <a:close/>
                </a:path>
                <a:path w="4925695" h="875665">
                  <a:moveTo>
                    <a:pt x="4428413" y="269379"/>
                  </a:moveTo>
                  <a:lnTo>
                    <a:pt x="4289259" y="269379"/>
                  </a:lnTo>
                  <a:lnTo>
                    <a:pt x="4289259" y="717727"/>
                  </a:lnTo>
                  <a:lnTo>
                    <a:pt x="4428413" y="717727"/>
                  </a:lnTo>
                  <a:lnTo>
                    <a:pt x="4428413" y="269379"/>
                  </a:lnTo>
                  <a:close/>
                </a:path>
                <a:path w="4925695" h="875665">
                  <a:moveTo>
                    <a:pt x="4592116" y="163715"/>
                  </a:moveTo>
                  <a:lnTo>
                    <a:pt x="4125544" y="163715"/>
                  </a:lnTo>
                  <a:lnTo>
                    <a:pt x="4125544" y="269379"/>
                  </a:lnTo>
                  <a:lnTo>
                    <a:pt x="4592116" y="269379"/>
                  </a:lnTo>
                  <a:lnTo>
                    <a:pt x="4592116" y="163715"/>
                  </a:lnTo>
                  <a:close/>
                </a:path>
                <a:path w="4925695" h="875665">
                  <a:moveTo>
                    <a:pt x="4088129" y="163715"/>
                  </a:moveTo>
                  <a:lnTo>
                    <a:pt x="3713454" y="163715"/>
                  </a:lnTo>
                  <a:lnTo>
                    <a:pt x="3713454" y="717727"/>
                  </a:lnTo>
                  <a:lnTo>
                    <a:pt x="4088129" y="717727"/>
                  </a:lnTo>
                  <a:lnTo>
                    <a:pt x="4088129" y="612063"/>
                  </a:lnTo>
                  <a:lnTo>
                    <a:pt x="3851859" y="612063"/>
                  </a:lnTo>
                  <a:lnTo>
                    <a:pt x="3851859" y="472160"/>
                  </a:lnTo>
                  <a:lnTo>
                    <a:pt x="4069524" y="472160"/>
                  </a:lnTo>
                  <a:lnTo>
                    <a:pt x="4069524" y="366496"/>
                  </a:lnTo>
                  <a:lnTo>
                    <a:pt x="3851859" y="366496"/>
                  </a:lnTo>
                  <a:lnTo>
                    <a:pt x="3851859" y="269379"/>
                  </a:lnTo>
                  <a:lnTo>
                    <a:pt x="4088129" y="269379"/>
                  </a:lnTo>
                  <a:lnTo>
                    <a:pt x="4088129" y="163715"/>
                  </a:lnTo>
                  <a:close/>
                </a:path>
                <a:path w="4925695" h="875665">
                  <a:moveTo>
                    <a:pt x="3297047" y="163715"/>
                  </a:moveTo>
                  <a:lnTo>
                    <a:pt x="3138538" y="163715"/>
                  </a:lnTo>
                  <a:lnTo>
                    <a:pt x="3333140" y="493369"/>
                  </a:lnTo>
                  <a:lnTo>
                    <a:pt x="3333140" y="717727"/>
                  </a:lnTo>
                  <a:lnTo>
                    <a:pt x="3472294" y="717727"/>
                  </a:lnTo>
                  <a:lnTo>
                    <a:pt x="3472294" y="486295"/>
                  </a:lnTo>
                  <a:lnTo>
                    <a:pt x="3546183" y="361657"/>
                  </a:lnTo>
                  <a:lnTo>
                    <a:pt x="3405695" y="361657"/>
                  </a:lnTo>
                  <a:lnTo>
                    <a:pt x="3297047" y="163715"/>
                  </a:lnTo>
                  <a:close/>
                </a:path>
                <a:path w="4925695" h="875665">
                  <a:moveTo>
                    <a:pt x="3663530" y="163715"/>
                  </a:moveTo>
                  <a:lnTo>
                    <a:pt x="3510241" y="163715"/>
                  </a:lnTo>
                  <a:lnTo>
                    <a:pt x="3405695" y="361657"/>
                  </a:lnTo>
                  <a:lnTo>
                    <a:pt x="3546183" y="361657"/>
                  </a:lnTo>
                  <a:lnTo>
                    <a:pt x="3663530" y="163715"/>
                  </a:lnTo>
                  <a:close/>
                </a:path>
                <a:path w="4925695" h="875665">
                  <a:moveTo>
                    <a:pt x="3110179" y="620991"/>
                  </a:moveTo>
                  <a:lnTo>
                    <a:pt x="2811780" y="620991"/>
                  </a:lnTo>
                  <a:lnTo>
                    <a:pt x="2811780" y="717727"/>
                  </a:lnTo>
                  <a:lnTo>
                    <a:pt x="3110179" y="717727"/>
                  </a:lnTo>
                  <a:lnTo>
                    <a:pt x="3110179" y="620991"/>
                  </a:lnTo>
                  <a:close/>
                </a:path>
                <a:path w="4925695" h="875665">
                  <a:moveTo>
                    <a:pt x="3030562" y="260451"/>
                  </a:moveTo>
                  <a:lnTo>
                    <a:pt x="2891409" y="260451"/>
                  </a:lnTo>
                  <a:lnTo>
                    <a:pt x="2891409" y="620991"/>
                  </a:lnTo>
                  <a:lnTo>
                    <a:pt x="3030562" y="620991"/>
                  </a:lnTo>
                  <a:lnTo>
                    <a:pt x="3030562" y="260451"/>
                  </a:lnTo>
                  <a:close/>
                </a:path>
                <a:path w="4925695" h="875665">
                  <a:moveTo>
                    <a:pt x="3110179" y="163715"/>
                  </a:moveTo>
                  <a:lnTo>
                    <a:pt x="2811780" y="163715"/>
                  </a:lnTo>
                  <a:lnTo>
                    <a:pt x="2811780" y="260451"/>
                  </a:lnTo>
                  <a:lnTo>
                    <a:pt x="3110179" y="260451"/>
                  </a:lnTo>
                  <a:lnTo>
                    <a:pt x="3110179" y="163715"/>
                  </a:lnTo>
                  <a:close/>
                </a:path>
                <a:path w="4925695" h="875665">
                  <a:moveTo>
                    <a:pt x="2418143" y="163715"/>
                  </a:moveTo>
                  <a:lnTo>
                    <a:pt x="2247366" y="163715"/>
                  </a:lnTo>
                  <a:lnTo>
                    <a:pt x="2247366" y="717727"/>
                  </a:lnTo>
                  <a:lnTo>
                    <a:pt x="2374607" y="717727"/>
                  </a:lnTo>
                  <a:lnTo>
                    <a:pt x="2374607" y="331520"/>
                  </a:lnTo>
                  <a:lnTo>
                    <a:pt x="2511587" y="331520"/>
                  </a:lnTo>
                  <a:lnTo>
                    <a:pt x="2418143" y="163715"/>
                  </a:lnTo>
                  <a:close/>
                </a:path>
                <a:path w="4925695" h="875665">
                  <a:moveTo>
                    <a:pt x="2511587" y="331520"/>
                  </a:moveTo>
                  <a:lnTo>
                    <a:pt x="2374607" y="331520"/>
                  </a:lnTo>
                  <a:lnTo>
                    <a:pt x="2588183" y="717727"/>
                  </a:lnTo>
                  <a:lnTo>
                    <a:pt x="2722130" y="717727"/>
                  </a:lnTo>
                  <a:lnTo>
                    <a:pt x="2722130" y="481088"/>
                  </a:lnTo>
                  <a:lnTo>
                    <a:pt x="2594876" y="481088"/>
                  </a:lnTo>
                  <a:lnTo>
                    <a:pt x="2511587" y="331520"/>
                  </a:lnTo>
                  <a:close/>
                </a:path>
                <a:path w="4925695" h="875665">
                  <a:moveTo>
                    <a:pt x="2722130" y="163715"/>
                  </a:moveTo>
                  <a:lnTo>
                    <a:pt x="2594876" y="163715"/>
                  </a:lnTo>
                  <a:lnTo>
                    <a:pt x="2594876" y="481088"/>
                  </a:lnTo>
                  <a:lnTo>
                    <a:pt x="2722130" y="481088"/>
                  </a:lnTo>
                  <a:lnTo>
                    <a:pt x="2722130" y="163715"/>
                  </a:lnTo>
                  <a:close/>
                </a:path>
                <a:path w="4925695" h="875665">
                  <a:moveTo>
                    <a:pt x="1726501" y="163715"/>
                  </a:moveTo>
                  <a:lnTo>
                    <a:pt x="1566138" y="163715"/>
                  </a:lnTo>
                  <a:lnTo>
                    <a:pt x="1566138" y="717727"/>
                  </a:lnTo>
                  <a:lnTo>
                    <a:pt x="1697101" y="717727"/>
                  </a:lnTo>
                  <a:lnTo>
                    <a:pt x="1697101" y="350494"/>
                  </a:lnTo>
                  <a:lnTo>
                    <a:pt x="1810362" y="350494"/>
                  </a:lnTo>
                  <a:lnTo>
                    <a:pt x="1726501" y="163715"/>
                  </a:lnTo>
                  <a:close/>
                </a:path>
                <a:path w="4925695" h="875665">
                  <a:moveTo>
                    <a:pt x="2132050" y="350494"/>
                  </a:moveTo>
                  <a:lnTo>
                    <a:pt x="1993645" y="350494"/>
                  </a:lnTo>
                  <a:lnTo>
                    <a:pt x="1993645" y="717727"/>
                  </a:lnTo>
                  <a:lnTo>
                    <a:pt x="2132050" y="717727"/>
                  </a:lnTo>
                  <a:lnTo>
                    <a:pt x="2132050" y="350494"/>
                  </a:lnTo>
                  <a:close/>
                </a:path>
                <a:path w="4925695" h="875665">
                  <a:moveTo>
                    <a:pt x="1810362" y="350494"/>
                  </a:moveTo>
                  <a:lnTo>
                    <a:pt x="1697101" y="350494"/>
                  </a:lnTo>
                  <a:lnTo>
                    <a:pt x="1797939" y="587501"/>
                  </a:lnTo>
                  <a:lnTo>
                    <a:pt x="1892808" y="587501"/>
                  </a:lnTo>
                  <a:lnTo>
                    <a:pt x="1956762" y="437184"/>
                  </a:lnTo>
                  <a:lnTo>
                    <a:pt x="1849285" y="437184"/>
                  </a:lnTo>
                  <a:lnTo>
                    <a:pt x="1810362" y="350494"/>
                  </a:lnTo>
                  <a:close/>
                </a:path>
                <a:path w="4925695" h="875665">
                  <a:moveTo>
                    <a:pt x="2132050" y="163715"/>
                  </a:moveTo>
                  <a:lnTo>
                    <a:pt x="1971687" y="163715"/>
                  </a:lnTo>
                  <a:lnTo>
                    <a:pt x="1849285" y="437184"/>
                  </a:lnTo>
                  <a:lnTo>
                    <a:pt x="1956762" y="437184"/>
                  </a:lnTo>
                  <a:lnTo>
                    <a:pt x="1993645" y="350494"/>
                  </a:lnTo>
                  <a:lnTo>
                    <a:pt x="2132050" y="350494"/>
                  </a:lnTo>
                  <a:lnTo>
                    <a:pt x="2132050" y="163715"/>
                  </a:lnTo>
                  <a:close/>
                </a:path>
                <a:path w="4925695" h="875665">
                  <a:moveTo>
                    <a:pt x="1471421" y="163715"/>
                  </a:moveTo>
                  <a:lnTo>
                    <a:pt x="1096746" y="163715"/>
                  </a:lnTo>
                  <a:lnTo>
                    <a:pt x="1096746" y="717727"/>
                  </a:lnTo>
                  <a:lnTo>
                    <a:pt x="1471421" y="717727"/>
                  </a:lnTo>
                  <a:lnTo>
                    <a:pt x="1471421" y="612063"/>
                  </a:lnTo>
                  <a:lnTo>
                    <a:pt x="1235151" y="612063"/>
                  </a:lnTo>
                  <a:lnTo>
                    <a:pt x="1235151" y="472160"/>
                  </a:lnTo>
                  <a:lnTo>
                    <a:pt x="1452816" y="472160"/>
                  </a:lnTo>
                  <a:lnTo>
                    <a:pt x="1452816" y="366496"/>
                  </a:lnTo>
                  <a:lnTo>
                    <a:pt x="1235151" y="366496"/>
                  </a:lnTo>
                  <a:lnTo>
                    <a:pt x="1235151" y="269379"/>
                  </a:lnTo>
                  <a:lnTo>
                    <a:pt x="1471421" y="269379"/>
                  </a:lnTo>
                  <a:lnTo>
                    <a:pt x="1471421" y="163715"/>
                  </a:lnTo>
                  <a:close/>
                </a:path>
                <a:path w="4925695" h="875665">
                  <a:moveTo>
                    <a:pt x="298399" y="620991"/>
                  </a:moveTo>
                  <a:lnTo>
                    <a:pt x="0" y="620991"/>
                  </a:lnTo>
                  <a:lnTo>
                    <a:pt x="0" y="717727"/>
                  </a:lnTo>
                  <a:lnTo>
                    <a:pt x="298399" y="717727"/>
                  </a:lnTo>
                  <a:lnTo>
                    <a:pt x="298399" y="620991"/>
                  </a:lnTo>
                  <a:close/>
                </a:path>
                <a:path w="4925695" h="875665">
                  <a:moveTo>
                    <a:pt x="218782" y="260451"/>
                  </a:moveTo>
                  <a:lnTo>
                    <a:pt x="79628" y="260451"/>
                  </a:lnTo>
                  <a:lnTo>
                    <a:pt x="79628" y="620991"/>
                  </a:lnTo>
                  <a:lnTo>
                    <a:pt x="218782" y="620991"/>
                  </a:lnTo>
                  <a:lnTo>
                    <a:pt x="218782" y="260451"/>
                  </a:lnTo>
                  <a:close/>
                </a:path>
                <a:path w="4925695" h="875665">
                  <a:moveTo>
                    <a:pt x="298399" y="163715"/>
                  </a:moveTo>
                  <a:lnTo>
                    <a:pt x="0" y="163715"/>
                  </a:lnTo>
                  <a:lnTo>
                    <a:pt x="0" y="260451"/>
                  </a:lnTo>
                  <a:lnTo>
                    <a:pt x="298399" y="260451"/>
                  </a:lnTo>
                  <a:lnTo>
                    <a:pt x="298399" y="163715"/>
                  </a:lnTo>
                  <a:close/>
                </a:path>
                <a:path w="4925695" h="875665">
                  <a:moveTo>
                    <a:pt x="486016" y="791768"/>
                  </a:moveTo>
                  <a:lnTo>
                    <a:pt x="478942" y="791768"/>
                  </a:lnTo>
                  <a:lnTo>
                    <a:pt x="478942" y="866190"/>
                  </a:lnTo>
                  <a:lnTo>
                    <a:pt x="527994" y="873650"/>
                  </a:lnTo>
                  <a:lnTo>
                    <a:pt x="554469" y="875118"/>
                  </a:lnTo>
                  <a:lnTo>
                    <a:pt x="581758" y="873083"/>
                  </a:lnTo>
                  <a:lnTo>
                    <a:pt x="628174" y="856800"/>
                  </a:lnTo>
                  <a:lnTo>
                    <a:pt x="662850" y="824546"/>
                  </a:lnTo>
                  <a:lnTo>
                    <a:pt x="673063" y="804798"/>
                  </a:lnTo>
                  <a:lnTo>
                    <a:pt x="542569" y="804798"/>
                  </a:lnTo>
                  <a:lnTo>
                    <a:pt x="535030" y="804518"/>
                  </a:lnTo>
                  <a:lnTo>
                    <a:pt x="496798" y="795958"/>
                  </a:lnTo>
                  <a:lnTo>
                    <a:pt x="490940" y="793840"/>
                  </a:lnTo>
                  <a:lnTo>
                    <a:pt x="486016" y="791768"/>
                  </a:lnTo>
                  <a:close/>
                </a:path>
                <a:path w="4925695" h="875665">
                  <a:moveTo>
                    <a:pt x="681279" y="724420"/>
                  </a:moveTo>
                  <a:lnTo>
                    <a:pt x="602094" y="724420"/>
                  </a:lnTo>
                  <a:lnTo>
                    <a:pt x="602157" y="725042"/>
                  </a:lnTo>
                  <a:lnTo>
                    <a:pt x="602258" y="726033"/>
                  </a:lnTo>
                  <a:lnTo>
                    <a:pt x="602348" y="726909"/>
                  </a:lnTo>
                  <a:lnTo>
                    <a:pt x="602462" y="737450"/>
                  </a:lnTo>
                  <a:lnTo>
                    <a:pt x="602605" y="738568"/>
                  </a:lnTo>
                  <a:lnTo>
                    <a:pt x="602716" y="739432"/>
                  </a:lnTo>
                  <a:lnTo>
                    <a:pt x="602843" y="741108"/>
                  </a:lnTo>
                  <a:lnTo>
                    <a:pt x="602843" y="753452"/>
                  </a:lnTo>
                  <a:lnTo>
                    <a:pt x="585977" y="791400"/>
                  </a:lnTo>
                  <a:lnTo>
                    <a:pt x="550086" y="804518"/>
                  </a:lnTo>
                  <a:lnTo>
                    <a:pt x="549161" y="804518"/>
                  </a:lnTo>
                  <a:lnTo>
                    <a:pt x="542569" y="804798"/>
                  </a:lnTo>
                  <a:lnTo>
                    <a:pt x="673063" y="804798"/>
                  </a:lnTo>
                  <a:lnTo>
                    <a:pt x="673955" y="803073"/>
                  </a:lnTo>
                  <a:lnTo>
                    <a:pt x="680619" y="778135"/>
                  </a:lnTo>
                  <a:lnTo>
                    <a:pt x="682840" y="749731"/>
                  </a:lnTo>
                  <a:lnTo>
                    <a:pt x="682840" y="745261"/>
                  </a:lnTo>
                  <a:lnTo>
                    <a:pt x="682604" y="741108"/>
                  </a:lnTo>
                  <a:lnTo>
                    <a:pt x="682509" y="739432"/>
                  </a:lnTo>
                  <a:lnTo>
                    <a:pt x="682459" y="738568"/>
                  </a:lnTo>
                  <a:lnTo>
                    <a:pt x="681491" y="726909"/>
                  </a:lnTo>
                  <a:lnTo>
                    <a:pt x="681376" y="725566"/>
                  </a:lnTo>
                  <a:lnTo>
                    <a:pt x="681279" y="724420"/>
                  </a:lnTo>
                  <a:close/>
                </a:path>
                <a:path w="4925695" h="875665">
                  <a:moveTo>
                    <a:pt x="373646" y="553275"/>
                  </a:moveTo>
                  <a:lnTo>
                    <a:pt x="360997" y="553275"/>
                  </a:lnTo>
                  <a:lnTo>
                    <a:pt x="360997" y="684987"/>
                  </a:lnTo>
                  <a:lnTo>
                    <a:pt x="404015" y="701543"/>
                  </a:lnTo>
                  <a:lnTo>
                    <a:pt x="450481" y="714755"/>
                  </a:lnTo>
                  <a:lnTo>
                    <a:pt x="502523" y="723403"/>
                  </a:lnTo>
                  <a:lnTo>
                    <a:pt x="562279" y="726287"/>
                  </a:lnTo>
                  <a:lnTo>
                    <a:pt x="568985" y="726287"/>
                  </a:lnTo>
                  <a:lnTo>
                    <a:pt x="575741" y="726033"/>
                  </a:lnTo>
                  <a:lnTo>
                    <a:pt x="589381" y="725042"/>
                  </a:lnTo>
                  <a:lnTo>
                    <a:pt x="595896" y="724674"/>
                  </a:lnTo>
                  <a:lnTo>
                    <a:pt x="602094" y="724420"/>
                  </a:lnTo>
                  <a:lnTo>
                    <a:pt x="681279" y="724420"/>
                  </a:lnTo>
                  <a:lnTo>
                    <a:pt x="679931" y="708566"/>
                  </a:lnTo>
                  <a:lnTo>
                    <a:pt x="679856" y="707682"/>
                  </a:lnTo>
                  <a:lnTo>
                    <a:pt x="707428" y="695778"/>
                  </a:lnTo>
                  <a:lnTo>
                    <a:pt x="731720" y="681269"/>
                  </a:lnTo>
                  <a:lnTo>
                    <a:pt x="752729" y="664155"/>
                  </a:lnTo>
                  <a:lnTo>
                    <a:pt x="770458" y="644436"/>
                  </a:lnTo>
                  <a:lnTo>
                    <a:pt x="781892" y="626567"/>
                  </a:lnTo>
                  <a:lnTo>
                    <a:pt x="563029" y="626567"/>
                  </a:lnTo>
                  <a:lnTo>
                    <a:pt x="539219" y="625381"/>
                  </a:lnTo>
                  <a:lnTo>
                    <a:pt x="490475" y="615894"/>
                  </a:lnTo>
                  <a:lnTo>
                    <a:pt x="440962" y="597082"/>
                  </a:lnTo>
                  <a:lnTo>
                    <a:pt x="395013" y="569922"/>
                  </a:lnTo>
                  <a:lnTo>
                    <a:pt x="373646" y="553275"/>
                  </a:lnTo>
                  <a:close/>
                </a:path>
                <a:path w="4925695" h="875665">
                  <a:moveTo>
                    <a:pt x="594652" y="153669"/>
                  </a:moveTo>
                  <a:lnTo>
                    <a:pt x="547398" y="156682"/>
                  </a:lnTo>
                  <a:lnTo>
                    <a:pt x="504239" y="165717"/>
                  </a:lnTo>
                  <a:lnTo>
                    <a:pt x="465173" y="180775"/>
                  </a:lnTo>
                  <a:lnTo>
                    <a:pt x="430199" y="201853"/>
                  </a:lnTo>
                  <a:lnTo>
                    <a:pt x="401386" y="227792"/>
                  </a:lnTo>
                  <a:lnTo>
                    <a:pt x="370656" y="284822"/>
                  </a:lnTo>
                  <a:lnTo>
                    <a:pt x="364337" y="327799"/>
                  </a:lnTo>
                  <a:lnTo>
                    <a:pt x="366082" y="355424"/>
                  </a:lnTo>
                  <a:lnTo>
                    <a:pt x="380041" y="403425"/>
                  </a:lnTo>
                  <a:lnTo>
                    <a:pt x="408483" y="441979"/>
                  </a:lnTo>
                  <a:lnTo>
                    <a:pt x="454613" y="472487"/>
                  </a:lnTo>
                  <a:lnTo>
                    <a:pt x="498738" y="489462"/>
                  </a:lnTo>
                  <a:lnTo>
                    <a:pt x="560458" y="504578"/>
                  </a:lnTo>
                  <a:lnTo>
                    <a:pt x="575817" y="508068"/>
                  </a:lnTo>
                  <a:lnTo>
                    <a:pt x="616027" y="518742"/>
                  </a:lnTo>
                  <a:lnTo>
                    <a:pt x="651304" y="541297"/>
                  </a:lnTo>
                  <a:lnTo>
                    <a:pt x="660514" y="568159"/>
                  </a:lnTo>
                  <a:lnTo>
                    <a:pt x="659885" y="577003"/>
                  </a:lnTo>
                  <a:lnTo>
                    <a:pt x="632884" y="612308"/>
                  </a:lnTo>
                  <a:lnTo>
                    <a:pt x="594474" y="623963"/>
                  </a:lnTo>
                  <a:lnTo>
                    <a:pt x="563029" y="626567"/>
                  </a:lnTo>
                  <a:lnTo>
                    <a:pt x="781892" y="626567"/>
                  </a:lnTo>
                  <a:lnTo>
                    <a:pt x="784507" y="622480"/>
                  </a:lnTo>
                  <a:lnTo>
                    <a:pt x="794592" y="598481"/>
                  </a:lnTo>
                  <a:lnTo>
                    <a:pt x="800628" y="572573"/>
                  </a:lnTo>
                  <a:lnTo>
                    <a:pt x="802639" y="544715"/>
                  </a:lnTo>
                  <a:lnTo>
                    <a:pt x="800977" y="518742"/>
                  </a:lnTo>
                  <a:lnTo>
                    <a:pt x="800884" y="517288"/>
                  </a:lnTo>
                  <a:lnTo>
                    <a:pt x="786839" y="470868"/>
                  </a:lnTo>
                  <a:lnTo>
                    <a:pt x="758657" y="435198"/>
                  </a:lnTo>
                  <a:lnTo>
                    <a:pt x="715775" y="407199"/>
                  </a:lnTo>
                  <a:lnTo>
                    <a:pt x="674308" y="390954"/>
                  </a:lnTo>
                  <a:lnTo>
                    <a:pt x="633539" y="379514"/>
                  </a:lnTo>
                  <a:lnTo>
                    <a:pt x="579767" y="367233"/>
                  </a:lnTo>
                  <a:lnTo>
                    <a:pt x="559946" y="362061"/>
                  </a:lnTo>
                  <a:lnTo>
                    <a:pt x="521538" y="344728"/>
                  </a:lnTo>
                  <a:lnTo>
                    <a:pt x="506475" y="311061"/>
                  </a:lnTo>
                  <a:lnTo>
                    <a:pt x="507009" y="304686"/>
                  </a:lnTo>
                  <a:lnTo>
                    <a:pt x="532180" y="270490"/>
                  </a:lnTo>
                  <a:lnTo>
                    <a:pt x="568985" y="257111"/>
                  </a:lnTo>
                  <a:lnTo>
                    <a:pt x="601726" y="254495"/>
                  </a:lnTo>
                  <a:lnTo>
                    <a:pt x="780694" y="254495"/>
                  </a:lnTo>
                  <a:lnTo>
                    <a:pt x="780694" y="190880"/>
                  </a:lnTo>
                  <a:lnTo>
                    <a:pt x="739436" y="175526"/>
                  </a:lnTo>
                  <a:lnTo>
                    <a:pt x="693064" y="163715"/>
                  </a:lnTo>
                  <a:lnTo>
                    <a:pt x="644001" y="156183"/>
                  </a:lnTo>
                  <a:lnTo>
                    <a:pt x="619362" y="154298"/>
                  </a:lnTo>
                  <a:lnTo>
                    <a:pt x="594652" y="153669"/>
                  </a:lnTo>
                  <a:close/>
                </a:path>
                <a:path w="4925695" h="875665">
                  <a:moveTo>
                    <a:pt x="780694" y="254495"/>
                  </a:moveTo>
                  <a:lnTo>
                    <a:pt x="601726" y="254495"/>
                  </a:lnTo>
                  <a:lnTo>
                    <a:pt x="625014" y="255635"/>
                  </a:lnTo>
                  <a:lnTo>
                    <a:pt x="648000" y="259056"/>
                  </a:lnTo>
                  <a:lnTo>
                    <a:pt x="693064" y="272732"/>
                  </a:lnTo>
                  <a:lnTo>
                    <a:pt x="734134" y="293011"/>
                  </a:lnTo>
                  <a:lnTo>
                    <a:pt x="768413" y="317385"/>
                  </a:lnTo>
                  <a:lnTo>
                    <a:pt x="780694" y="317385"/>
                  </a:lnTo>
                  <a:lnTo>
                    <a:pt x="780694" y="254495"/>
                  </a:lnTo>
                  <a:close/>
                </a:path>
                <a:path w="4925695" h="875665">
                  <a:moveTo>
                    <a:pt x="4842294" y="0"/>
                  </a:moveTo>
                  <a:lnTo>
                    <a:pt x="4708347" y="0"/>
                  </a:lnTo>
                  <a:lnTo>
                    <a:pt x="4708347" y="101574"/>
                  </a:lnTo>
                  <a:lnTo>
                    <a:pt x="4842294" y="101574"/>
                  </a:lnTo>
                  <a:lnTo>
                    <a:pt x="4842294" y="0"/>
                  </a:lnTo>
                  <a:close/>
                </a:path>
                <a:path w="4925695" h="875665">
                  <a:moveTo>
                    <a:pt x="3027210" y="0"/>
                  </a:moveTo>
                  <a:lnTo>
                    <a:pt x="2893263" y="0"/>
                  </a:lnTo>
                  <a:lnTo>
                    <a:pt x="2893263" y="101574"/>
                  </a:lnTo>
                  <a:lnTo>
                    <a:pt x="3027210" y="101574"/>
                  </a:lnTo>
                  <a:lnTo>
                    <a:pt x="3027210" y="0"/>
                  </a:lnTo>
                  <a:close/>
                </a:path>
                <a:path w="4925695" h="875665">
                  <a:moveTo>
                    <a:pt x="215430" y="0"/>
                  </a:moveTo>
                  <a:lnTo>
                    <a:pt x="81483" y="0"/>
                  </a:lnTo>
                  <a:lnTo>
                    <a:pt x="81483" y="101574"/>
                  </a:lnTo>
                  <a:lnTo>
                    <a:pt x="215430" y="101574"/>
                  </a:lnTo>
                  <a:lnTo>
                    <a:pt x="21543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70454" y="36837"/>
              <a:ext cx="4925695" cy="875665"/>
            </a:xfrm>
            <a:custGeom>
              <a:avLst/>
              <a:gdLst/>
              <a:ahLst/>
              <a:cxnLst/>
              <a:rect l="l" t="t" r="r" b="b"/>
              <a:pathLst>
                <a:path w="4925695" h="875665">
                  <a:moveTo>
                    <a:pt x="4626864" y="163715"/>
                  </a:moveTo>
                  <a:lnTo>
                    <a:pt x="4925263" y="163715"/>
                  </a:lnTo>
                  <a:lnTo>
                    <a:pt x="4925263" y="260451"/>
                  </a:lnTo>
                  <a:lnTo>
                    <a:pt x="4845646" y="260451"/>
                  </a:lnTo>
                  <a:lnTo>
                    <a:pt x="4845646" y="620991"/>
                  </a:lnTo>
                  <a:lnTo>
                    <a:pt x="4925263" y="620991"/>
                  </a:lnTo>
                  <a:lnTo>
                    <a:pt x="4925263" y="717727"/>
                  </a:lnTo>
                  <a:lnTo>
                    <a:pt x="4626864" y="717727"/>
                  </a:lnTo>
                  <a:lnTo>
                    <a:pt x="4626864" y="620991"/>
                  </a:lnTo>
                  <a:lnTo>
                    <a:pt x="4706493" y="620991"/>
                  </a:lnTo>
                  <a:lnTo>
                    <a:pt x="4706493" y="260451"/>
                  </a:lnTo>
                  <a:lnTo>
                    <a:pt x="4626864" y="260451"/>
                  </a:lnTo>
                  <a:lnTo>
                    <a:pt x="4626864" y="163715"/>
                  </a:lnTo>
                  <a:close/>
                </a:path>
                <a:path w="4925695" h="875665">
                  <a:moveTo>
                    <a:pt x="4125544" y="163715"/>
                  </a:moveTo>
                  <a:lnTo>
                    <a:pt x="4592116" y="163715"/>
                  </a:lnTo>
                  <a:lnTo>
                    <a:pt x="4592116" y="269379"/>
                  </a:lnTo>
                  <a:lnTo>
                    <a:pt x="4428413" y="269379"/>
                  </a:lnTo>
                  <a:lnTo>
                    <a:pt x="4428413" y="717727"/>
                  </a:lnTo>
                  <a:lnTo>
                    <a:pt x="4289259" y="717727"/>
                  </a:lnTo>
                  <a:lnTo>
                    <a:pt x="4289259" y="269379"/>
                  </a:lnTo>
                  <a:lnTo>
                    <a:pt x="4125544" y="269379"/>
                  </a:lnTo>
                  <a:lnTo>
                    <a:pt x="4125544" y="163715"/>
                  </a:lnTo>
                  <a:close/>
                </a:path>
                <a:path w="4925695" h="875665">
                  <a:moveTo>
                    <a:pt x="3713454" y="163715"/>
                  </a:moveTo>
                  <a:lnTo>
                    <a:pt x="4088129" y="163715"/>
                  </a:lnTo>
                  <a:lnTo>
                    <a:pt x="4088129" y="269379"/>
                  </a:lnTo>
                  <a:lnTo>
                    <a:pt x="3851859" y="269379"/>
                  </a:lnTo>
                  <a:lnTo>
                    <a:pt x="3851859" y="366496"/>
                  </a:lnTo>
                  <a:lnTo>
                    <a:pt x="4069524" y="366496"/>
                  </a:lnTo>
                  <a:lnTo>
                    <a:pt x="4069524" y="472160"/>
                  </a:lnTo>
                  <a:lnTo>
                    <a:pt x="3851859" y="472160"/>
                  </a:lnTo>
                  <a:lnTo>
                    <a:pt x="3851859" y="612063"/>
                  </a:lnTo>
                  <a:lnTo>
                    <a:pt x="4088129" y="612063"/>
                  </a:lnTo>
                  <a:lnTo>
                    <a:pt x="4088129" y="717727"/>
                  </a:lnTo>
                  <a:lnTo>
                    <a:pt x="3713454" y="717727"/>
                  </a:lnTo>
                  <a:lnTo>
                    <a:pt x="3713454" y="163715"/>
                  </a:lnTo>
                  <a:close/>
                </a:path>
                <a:path w="4925695" h="875665">
                  <a:moveTo>
                    <a:pt x="3138538" y="163715"/>
                  </a:moveTo>
                  <a:lnTo>
                    <a:pt x="3297047" y="163715"/>
                  </a:lnTo>
                  <a:lnTo>
                    <a:pt x="3405695" y="361657"/>
                  </a:lnTo>
                  <a:lnTo>
                    <a:pt x="3510241" y="163715"/>
                  </a:lnTo>
                  <a:lnTo>
                    <a:pt x="3663530" y="163715"/>
                  </a:lnTo>
                  <a:lnTo>
                    <a:pt x="3472294" y="486295"/>
                  </a:lnTo>
                  <a:lnTo>
                    <a:pt x="3472294" y="717727"/>
                  </a:lnTo>
                  <a:lnTo>
                    <a:pt x="3333140" y="717727"/>
                  </a:lnTo>
                  <a:lnTo>
                    <a:pt x="3333140" y="493369"/>
                  </a:lnTo>
                  <a:lnTo>
                    <a:pt x="3138538" y="163715"/>
                  </a:lnTo>
                  <a:close/>
                </a:path>
                <a:path w="4925695" h="875665">
                  <a:moveTo>
                    <a:pt x="2811780" y="163715"/>
                  </a:moveTo>
                  <a:lnTo>
                    <a:pt x="3110179" y="163715"/>
                  </a:lnTo>
                  <a:lnTo>
                    <a:pt x="3110179" y="260451"/>
                  </a:lnTo>
                  <a:lnTo>
                    <a:pt x="3030562" y="260451"/>
                  </a:lnTo>
                  <a:lnTo>
                    <a:pt x="3030562" y="620991"/>
                  </a:lnTo>
                  <a:lnTo>
                    <a:pt x="3110179" y="620991"/>
                  </a:lnTo>
                  <a:lnTo>
                    <a:pt x="3110179" y="717727"/>
                  </a:lnTo>
                  <a:lnTo>
                    <a:pt x="2811780" y="717727"/>
                  </a:lnTo>
                  <a:lnTo>
                    <a:pt x="2811780" y="620991"/>
                  </a:lnTo>
                  <a:lnTo>
                    <a:pt x="2891409" y="620991"/>
                  </a:lnTo>
                  <a:lnTo>
                    <a:pt x="2891409" y="260451"/>
                  </a:lnTo>
                  <a:lnTo>
                    <a:pt x="2811780" y="260451"/>
                  </a:lnTo>
                  <a:lnTo>
                    <a:pt x="2811780" y="163715"/>
                  </a:lnTo>
                  <a:close/>
                </a:path>
                <a:path w="4925695" h="875665">
                  <a:moveTo>
                    <a:pt x="2247366" y="163715"/>
                  </a:moveTo>
                  <a:lnTo>
                    <a:pt x="2418143" y="163715"/>
                  </a:lnTo>
                  <a:lnTo>
                    <a:pt x="2594876" y="481088"/>
                  </a:lnTo>
                  <a:lnTo>
                    <a:pt x="2594876" y="163715"/>
                  </a:lnTo>
                  <a:lnTo>
                    <a:pt x="2722130" y="163715"/>
                  </a:lnTo>
                  <a:lnTo>
                    <a:pt x="2722130" y="717727"/>
                  </a:lnTo>
                  <a:lnTo>
                    <a:pt x="2588183" y="717727"/>
                  </a:lnTo>
                  <a:lnTo>
                    <a:pt x="2374607" y="331520"/>
                  </a:lnTo>
                  <a:lnTo>
                    <a:pt x="2374607" y="717727"/>
                  </a:lnTo>
                  <a:lnTo>
                    <a:pt x="2247366" y="717727"/>
                  </a:lnTo>
                  <a:lnTo>
                    <a:pt x="2247366" y="163715"/>
                  </a:lnTo>
                  <a:close/>
                </a:path>
                <a:path w="4925695" h="875665">
                  <a:moveTo>
                    <a:pt x="1566138" y="163715"/>
                  </a:moveTo>
                  <a:lnTo>
                    <a:pt x="1726501" y="163715"/>
                  </a:lnTo>
                  <a:lnTo>
                    <a:pt x="1849285" y="437184"/>
                  </a:lnTo>
                  <a:lnTo>
                    <a:pt x="1971687" y="163715"/>
                  </a:lnTo>
                  <a:lnTo>
                    <a:pt x="2132050" y="163715"/>
                  </a:lnTo>
                  <a:lnTo>
                    <a:pt x="2132050" y="717727"/>
                  </a:lnTo>
                  <a:lnTo>
                    <a:pt x="1993645" y="717727"/>
                  </a:lnTo>
                  <a:lnTo>
                    <a:pt x="1993645" y="350494"/>
                  </a:lnTo>
                  <a:lnTo>
                    <a:pt x="1892808" y="587501"/>
                  </a:lnTo>
                  <a:lnTo>
                    <a:pt x="1797939" y="587501"/>
                  </a:lnTo>
                  <a:lnTo>
                    <a:pt x="1697101" y="350494"/>
                  </a:lnTo>
                  <a:lnTo>
                    <a:pt x="1697101" y="717727"/>
                  </a:lnTo>
                  <a:lnTo>
                    <a:pt x="1566138" y="717727"/>
                  </a:lnTo>
                  <a:lnTo>
                    <a:pt x="1566138" y="163715"/>
                  </a:lnTo>
                  <a:close/>
                </a:path>
                <a:path w="4925695" h="875665">
                  <a:moveTo>
                    <a:pt x="1096746" y="163715"/>
                  </a:moveTo>
                  <a:lnTo>
                    <a:pt x="1471421" y="163715"/>
                  </a:lnTo>
                  <a:lnTo>
                    <a:pt x="1471421" y="269379"/>
                  </a:lnTo>
                  <a:lnTo>
                    <a:pt x="1235151" y="269379"/>
                  </a:lnTo>
                  <a:lnTo>
                    <a:pt x="1235151" y="366496"/>
                  </a:lnTo>
                  <a:lnTo>
                    <a:pt x="1452816" y="366496"/>
                  </a:lnTo>
                  <a:lnTo>
                    <a:pt x="1452816" y="472160"/>
                  </a:lnTo>
                  <a:lnTo>
                    <a:pt x="1235151" y="472160"/>
                  </a:lnTo>
                  <a:lnTo>
                    <a:pt x="1235151" y="612063"/>
                  </a:lnTo>
                  <a:lnTo>
                    <a:pt x="1471421" y="612063"/>
                  </a:lnTo>
                  <a:lnTo>
                    <a:pt x="1471421" y="717727"/>
                  </a:lnTo>
                  <a:lnTo>
                    <a:pt x="1096746" y="717727"/>
                  </a:lnTo>
                  <a:lnTo>
                    <a:pt x="1096746" y="163715"/>
                  </a:lnTo>
                  <a:close/>
                </a:path>
                <a:path w="4925695" h="875665">
                  <a:moveTo>
                    <a:pt x="0" y="163715"/>
                  </a:moveTo>
                  <a:lnTo>
                    <a:pt x="298399" y="163715"/>
                  </a:lnTo>
                  <a:lnTo>
                    <a:pt x="298399" y="260451"/>
                  </a:lnTo>
                  <a:lnTo>
                    <a:pt x="218782" y="260451"/>
                  </a:lnTo>
                  <a:lnTo>
                    <a:pt x="218782" y="620991"/>
                  </a:lnTo>
                  <a:lnTo>
                    <a:pt x="298399" y="620991"/>
                  </a:lnTo>
                  <a:lnTo>
                    <a:pt x="298399" y="717727"/>
                  </a:lnTo>
                  <a:lnTo>
                    <a:pt x="0" y="717727"/>
                  </a:lnTo>
                  <a:lnTo>
                    <a:pt x="0" y="620991"/>
                  </a:lnTo>
                  <a:lnTo>
                    <a:pt x="79628" y="620991"/>
                  </a:lnTo>
                  <a:lnTo>
                    <a:pt x="79628" y="260451"/>
                  </a:lnTo>
                  <a:lnTo>
                    <a:pt x="0" y="260451"/>
                  </a:lnTo>
                  <a:lnTo>
                    <a:pt x="0" y="163715"/>
                  </a:lnTo>
                  <a:close/>
                </a:path>
                <a:path w="4925695" h="875665">
                  <a:moveTo>
                    <a:pt x="594652" y="153669"/>
                  </a:moveTo>
                  <a:lnTo>
                    <a:pt x="644001" y="156183"/>
                  </a:lnTo>
                  <a:lnTo>
                    <a:pt x="693064" y="163715"/>
                  </a:lnTo>
                  <a:lnTo>
                    <a:pt x="739436" y="175526"/>
                  </a:lnTo>
                  <a:lnTo>
                    <a:pt x="780694" y="190880"/>
                  </a:lnTo>
                  <a:lnTo>
                    <a:pt x="780694" y="317385"/>
                  </a:lnTo>
                  <a:lnTo>
                    <a:pt x="768413" y="317385"/>
                  </a:lnTo>
                  <a:lnTo>
                    <a:pt x="752123" y="304686"/>
                  </a:lnTo>
                  <a:lnTo>
                    <a:pt x="734134" y="293011"/>
                  </a:lnTo>
                  <a:lnTo>
                    <a:pt x="693064" y="272732"/>
                  </a:lnTo>
                  <a:lnTo>
                    <a:pt x="648000" y="259056"/>
                  </a:lnTo>
                  <a:lnTo>
                    <a:pt x="601726" y="254495"/>
                  </a:lnTo>
                  <a:lnTo>
                    <a:pt x="592841" y="254659"/>
                  </a:lnTo>
                  <a:lnTo>
                    <a:pt x="554097" y="260919"/>
                  </a:lnTo>
                  <a:lnTo>
                    <a:pt x="515962" y="284822"/>
                  </a:lnTo>
                  <a:lnTo>
                    <a:pt x="506475" y="311061"/>
                  </a:lnTo>
                  <a:lnTo>
                    <a:pt x="507416" y="321116"/>
                  </a:lnTo>
                  <a:lnTo>
                    <a:pt x="543633" y="356585"/>
                  </a:lnTo>
                  <a:lnTo>
                    <a:pt x="593593" y="370373"/>
                  </a:lnTo>
                  <a:lnTo>
                    <a:pt x="607163" y="373468"/>
                  </a:lnTo>
                  <a:lnTo>
                    <a:pt x="646686" y="382772"/>
                  </a:lnTo>
                  <a:lnTo>
                    <a:pt x="688784" y="395884"/>
                  </a:lnTo>
                  <a:lnTo>
                    <a:pt x="739066" y="420304"/>
                  </a:lnTo>
                  <a:lnTo>
                    <a:pt x="774547" y="451878"/>
                  </a:lnTo>
                  <a:lnTo>
                    <a:pt x="795618" y="492672"/>
                  </a:lnTo>
                  <a:lnTo>
                    <a:pt x="802639" y="544715"/>
                  </a:lnTo>
                  <a:lnTo>
                    <a:pt x="800628" y="572573"/>
                  </a:lnTo>
                  <a:lnTo>
                    <a:pt x="784535" y="622436"/>
                  </a:lnTo>
                  <a:lnTo>
                    <a:pt x="752729" y="664155"/>
                  </a:lnTo>
                  <a:lnTo>
                    <a:pt x="707428" y="695778"/>
                  </a:lnTo>
                  <a:lnTo>
                    <a:pt x="679856" y="707682"/>
                  </a:lnTo>
                  <a:lnTo>
                    <a:pt x="680351" y="713384"/>
                  </a:lnTo>
                  <a:lnTo>
                    <a:pt x="680974" y="720699"/>
                  </a:lnTo>
                  <a:lnTo>
                    <a:pt x="681723" y="729640"/>
                  </a:lnTo>
                  <a:lnTo>
                    <a:pt x="682459" y="738568"/>
                  </a:lnTo>
                  <a:lnTo>
                    <a:pt x="682840" y="745261"/>
                  </a:lnTo>
                  <a:lnTo>
                    <a:pt x="682840" y="749731"/>
                  </a:lnTo>
                  <a:lnTo>
                    <a:pt x="673955" y="803073"/>
                  </a:lnTo>
                  <a:lnTo>
                    <a:pt x="647306" y="842556"/>
                  </a:lnTo>
                  <a:lnTo>
                    <a:pt x="606326" y="866976"/>
                  </a:lnTo>
                  <a:lnTo>
                    <a:pt x="554469" y="875118"/>
                  </a:lnTo>
                  <a:lnTo>
                    <a:pt x="547063" y="874954"/>
                  </a:lnTo>
                  <a:lnTo>
                    <a:pt x="504715" y="871141"/>
                  </a:lnTo>
                  <a:lnTo>
                    <a:pt x="478942" y="866190"/>
                  </a:lnTo>
                  <a:lnTo>
                    <a:pt x="478942" y="791768"/>
                  </a:lnTo>
                  <a:lnTo>
                    <a:pt x="486016" y="791768"/>
                  </a:lnTo>
                  <a:lnTo>
                    <a:pt x="490940" y="793840"/>
                  </a:lnTo>
                  <a:lnTo>
                    <a:pt x="496798" y="795958"/>
                  </a:lnTo>
                  <a:lnTo>
                    <a:pt x="535030" y="804518"/>
                  </a:lnTo>
                  <a:lnTo>
                    <a:pt x="542569" y="804798"/>
                  </a:lnTo>
                  <a:lnTo>
                    <a:pt x="550508" y="804461"/>
                  </a:lnTo>
                  <a:lnTo>
                    <a:pt x="590194" y="786193"/>
                  </a:lnTo>
                  <a:lnTo>
                    <a:pt x="602843" y="753452"/>
                  </a:lnTo>
                  <a:lnTo>
                    <a:pt x="602843" y="745261"/>
                  </a:lnTo>
                  <a:lnTo>
                    <a:pt x="602843" y="742467"/>
                  </a:lnTo>
                  <a:lnTo>
                    <a:pt x="602843" y="741108"/>
                  </a:lnTo>
                  <a:lnTo>
                    <a:pt x="602716" y="739432"/>
                  </a:lnTo>
                  <a:lnTo>
                    <a:pt x="602462" y="737450"/>
                  </a:lnTo>
                  <a:lnTo>
                    <a:pt x="602462" y="731685"/>
                  </a:lnTo>
                  <a:lnTo>
                    <a:pt x="602462" y="729322"/>
                  </a:lnTo>
                  <a:lnTo>
                    <a:pt x="602348" y="726909"/>
                  </a:lnTo>
                  <a:lnTo>
                    <a:pt x="602094" y="724420"/>
                  </a:lnTo>
                  <a:lnTo>
                    <a:pt x="595896" y="724674"/>
                  </a:lnTo>
                  <a:lnTo>
                    <a:pt x="589381" y="725042"/>
                  </a:lnTo>
                  <a:lnTo>
                    <a:pt x="582561" y="725538"/>
                  </a:lnTo>
                  <a:lnTo>
                    <a:pt x="575741" y="726033"/>
                  </a:lnTo>
                  <a:lnTo>
                    <a:pt x="568985" y="726287"/>
                  </a:lnTo>
                  <a:lnTo>
                    <a:pt x="562279" y="726287"/>
                  </a:lnTo>
                  <a:lnTo>
                    <a:pt x="531438" y="725566"/>
                  </a:lnTo>
                  <a:lnTo>
                    <a:pt x="475536" y="719799"/>
                  </a:lnTo>
                  <a:lnTo>
                    <a:pt x="426816" y="708566"/>
                  </a:lnTo>
                  <a:lnTo>
                    <a:pt x="382076" y="693683"/>
                  </a:lnTo>
                  <a:lnTo>
                    <a:pt x="360997" y="684987"/>
                  </a:lnTo>
                  <a:lnTo>
                    <a:pt x="360997" y="553275"/>
                  </a:lnTo>
                  <a:lnTo>
                    <a:pt x="373646" y="553275"/>
                  </a:lnTo>
                  <a:lnTo>
                    <a:pt x="395013" y="569922"/>
                  </a:lnTo>
                  <a:lnTo>
                    <a:pt x="417452" y="584525"/>
                  </a:lnTo>
                  <a:lnTo>
                    <a:pt x="465543" y="607593"/>
                  </a:lnTo>
                  <a:lnTo>
                    <a:pt x="515034" y="621823"/>
                  </a:lnTo>
                  <a:lnTo>
                    <a:pt x="563029" y="626567"/>
                  </a:lnTo>
                  <a:lnTo>
                    <a:pt x="569458" y="626405"/>
                  </a:lnTo>
                  <a:lnTo>
                    <a:pt x="612095" y="620622"/>
                  </a:lnTo>
                  <a:lnTo>
                    <a:pt x="650468" y="598106"/>
                  </a:lnTo>
                  <a:lnTo>
                    <a:pt x="660514" y="568159"/>
                  </a:lnTo>
                  <a:lnTo>
                    <a:pt x="659490" y="558227"/>
                  </a:lnTo>
                  <a:lnTo>
                    <a:pt x="635559" y="528229"/>
                  </a:lnTo>
                  <a:lnTo>
                    <a:pt x="590691" y="511651"/>
                  </a:lnTo>
                  <a:lnTo>
                    <a:pt x="544614" y="501180"/>
                  </a:lnTo>
                  <a:lnTo>
                    <a:pt x="528785" y="497648"/>
                  </a:lnTo>
                  <a:lnTo>
                    <a:pt x="484517" y="484809"/>
                  </a:lnTo>
                  <a:lnTo>
                    <a:pt x="429269" y="458209"/>
                  </a:lnTo>
                  <a:lnTo>
                    <a:pt x="392252" y="423798"/>
                  </a:lnTo>
                  <a:lnTo>
                    <a:pt x="371317" y="380633"/>
                  </a:lnTo>
                  <a:lnTo>
                    <a:pt x="364337" y="327799"/>
                  </a:lnTo>
                  <a:lnTo>
                    <a:pt x="368454" y="290766"/>
                  </a:lnTo>
                  <a:lnTo>
                    <a:pt x="401386" y="227792"/>
                  </a:lnTo>
                  <a:lnTo>
                    <a:pt x="430199" y="201853"/>
                  </a:lnTo>
                  <a:lnTo>
                    <a:pt x="465173" y="180775"/>
                  </a:lnTo>
                  <a:lnTo>
                    <a:pt x="504239" y="165717"/>
                  </a:lnTo>
                  <a:lnTo>
                    <a:pt x="547398" y="156682"/>
                  </a:lnTo>
                  <a:lnTo>
                    <a:pt x="594652" y="153669"/>
                  </a:lnTo>
                  <a:close/>
                </a:path>
                <a:path w="4925695" h="875665">
                  <a:moveTo>
                    <a:pt x="4708347" y="0"/>
                  </a:moveTo>
                  <a:lnTo>
                    <a:pt x="4842294" y="0"/>
                  </a:lnTo>
                  <a:lnTo>
                    <a:pt x="4842294" y="101574"/>
                  </a:lnTo>
                  <a:lnTo>
                    <a:pt x="4708347" y="101574"/>
                  </a:lnTo>
                  <a:lnTo>
                    <a:pt x="4708347" y="0"/>
                  </a:lnTo>
                  <a:close/>
                </a:path>
                <a:path w="4925695" h="875665">
                  <a:moveTo>
                    <a:pt x="2893263" y="0"/>
                  </a:moveTo>
                  <a:lnTo>
                    <a:pt x="3027210" y="0"/>
                  </a:lnTo>
                  <a:lnTo>
                    <a:pt x="3027210" y="101574"/>
                  </a:lnTo>
                  <a:lnTo>
                    <a:pt x="2893263" y="101574"/>
                  </a:lnTo>
                  <a:lnTo>
                    <a:pt x="2893263" y="0"/>
                  </a:lnTo>
                  <a:close/>
                </a:path>
                <a:path w="4925695" h="875665">
                  <a:moveTo>
                    <a:pt x="81483" y="0"/>
                  </a:moveTo>
                  <a:lnTo>
                    <a:pt x="215430" y="0"/>
                  </a:lnTo>
                  <a:lnTo>
                    <a:pt x="215430" y="101574"/>
                  </a:lnTo>
                  <a:lnTo>
                    <a:pt x="81483" y="101574"/>
                  </a:lnTo>
                  <a:lnTo>
                    <a:pt x="81483" y="0"/>
                  </a:lnTo>
                  <a:close/>
                </a:path>
              </a:pathLst>
            </a:custGeom>
            <a:ln w="12192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92790" y="951249"/>
              <a:ext cx="3243580" cy="718185"/>
            </a:xfrm>
            <a:custGeom>
              <a:avLst/>
              <a:gdLst/>
              <a:ahLst/>
              <a:cxnLst/>
              <a:rect l="l" t="t" r="r" b="b"/>
              <a:pathLst>
                <a:path w="3243579" h="718185">
                  <a:moveTo>
                    <a:pt x="1446898" y="163703"/>
                  </a:moveTo>
                  <a:lnTo>
                    <a:pt x="1295095" y="163703"/>
                  </a:lnTo>
                  <a:lnTo>
                    <a:pt x="1107947" y="717715"/>
                  </a:lnTo>
                  <a:lnTo>
                    <a:pt x="1247470" y="717715"/>
                  </a:lnTo>
                  <a:lnTo>
                    <a:pt x="1282077" y="604608"/>
                  </a:lnTo>
                  <a:lnTo>
                    <a:pt x="1595837" y="604608"/>
                  </a:lnTo>
                  <a:lnTo>
                    <a:pt x="1561903" y="504151"/>
                  </a:lnTo>
                  <a:lnTo>
                    <a:pt x="1312583" y="504151"/>
                  </a:lnTo>
                  <a:lnTo>
                    <a:pt x="1369136" y="321462"/>
                  </a:lnTo>
                  <a:lnTo>
                    <a:pt x="1500189" y="321462"/>
                  </a:lnTo>
                  <a:lnTo>
                    <a:pt x="1446898" y="163703"/>
                  </a:lnTo>
                  <a:close/>
                </a:path>
                <a:path w="3243579" h="718185">
                  <a:moveTo>
                    <a:pt x="1595837" y="604608"/>
                  </a:moveTo>
                  <a:lnTo>
                    <a:pt x="1456194" y="604608"/>
                  </a:lnTo>
                  <a:lnTo>
                    <a:pt x="1490802" y="717715"/>
                  </a:lnTo>
                  <a:lnTo>
                    <a:pt x="1634045" y="717715"/>
                  </a:lnTo>
                  <a:lnTo>
                    <a:pt x="1595837" y="604608"/>
                  </a:lnTo>
                  <a:close/>
                </a:path>
                <a:path w="3243579" h="718185">
                  <a:moveTo>
                    <a:pt x="1500189" y="321462"/>
                  </a:moveTo>
                  <a:lnTo>
                    <a:pt x="1369136" y="321462"/>
                  </a:lnTo>
                  <a:lnTo>
                    <a:pt x="1425689" y="504151"/>
                  </a:lnTo>
                  <a:lnTo>
                    <a:pt x="1561903" y="504151"/>
                  </a:lnTo>
                  <a:lnTo>
                    <a:pt x="1500189" y="321462"/>
                  </a:lnTo>
                  <a:close/>
                </a:path>
                <a:path w="3243579" h="718185">
                  <a:moveTo>
                    <a:pt x="338950" y="163703"/>
                  </a:moveTo>
                  <a:lnTo>
                    <a:pt x="187147" y="163703"/>
                  </a:lnTo>
                  <a:lnTo>
                    <a:pt x="0" y="717715"/>
                  </a:lnTo>
                  <a:lnTo>
                    <a:pt x="139522" y="717715"/>
                  </a:lnTo>
                  <a:lnTo>
                    <a:pt x="174129" y="604608"/>
                  </a:lnTo>
                  <a:lnTo>
                    <a:pt x="487889" y="604608"/>
                  </a:lnTo>
                  <a:lnTo>
                    <a:pt x="453955" y="504151"/>
                  </a:lnTo>
                  <a:lnTo>
                    <a:pt x="204635" y="504151"/>
                  </a:lnTo>
                  <a:lnTo>
                    <a:pt x="261188" y="321462"/>
                  </a:lnTo>
                  <a:lnTo>
                    <a:pt x="392241" y="321462"/>
                  </a:lnTo>
                  <a:lnTo>
                    <a:pt x="338950" y="163703"/>
                  </a:lnTo>
                  <a:close/>
                </a:path>
                <a:path w="3243579" h="718185">
                  <a:moveTo>
                    <a:pt x="487889" y="604608"/>
                  </a:moveTo>
                  <a:lnTo>
                    <a:pt x="348246" y="604608"/>
                  </a:lnTo>
                  <a:lnTo>
                    <a:pt x="382854" y="717715"/>
                  </a:lnTo>
                  <a:lnTo>
                    <a:pt x="526097" y="717715"/>
                  </a:lnTo>
                  <a:lnTo>
                    <a:pt x="487889" y="604608"/>
                  </a:lnTo>
                  <a:close/>
                </a:path>
                <a:path w="3243579" h="718185">
                  <a:moveTo>
                    <a:pt x="392241" y="321462"/>
                  </a:moveTo>
                  <a:lnTo>
                    <a:pt x="261188" y="321462"/>
                  </a:lnTo>
                  <a:lnTo>
                    <a:pt x="317741" y="504151"/>
                  </a:lnTo>
                  <a:lnTo>
                    <a:pt x="453955" y="504151"/>
                  </a:lnTo>
                  <a:lnTo>
                    <a:pt x="392241" y="321462"/>
                  </a:lnTo>
                  <a:close/>
                </a:path>
                <a:path w="3243579" h="718185">
                  <a:moveTo>
                    <a:pt x="3243389" y="620979"/>
                  </a:moveTo>
                  <a:lnTo>
                    <a:pt x="2944990" y="620979"/>
                  </a:lnTo>
                  <a:lnTo>
                    <a:pt x="2944990" y="717715"/>
                  </a:lnTo>
                  <a:lnTo>
                    <a:pt x="3243389" y="717715"/>
                  </a:lnTo>
                  <a:lnTo>
                    <a:pt x="3243389" y="620979"/>
                  </a:lnTo>
                  <a:close/>
                </a:path>
                <a:path w="3243579" h="718185">
                  <a:moveTo>
                    <a:pt x="3163773" y="260438"/>
                  </a:moveTo>
                  <a:lnTo>
                    <a:pt x="3024619" y="260438"/>
                  </a:lnTo>
                  <a:lnTo>
                    <a:pt x="3024619" y="620979"/>
                  </a:lnTo>
                  <a:lnTo>
                    <a:pt x="3163773" y="620979"/>
                  </a:lnTo>
                  <a:lnTo>
                    <a:pt x="3163773" y="260438"/>
                  </a:lnTo>
                  <a:close/>
                </a:path>
                <a:path w="3243579" h="718185">
                  <a:moveTo>
                    <a:pt x="3243389" y="163703"/>
                  </a:moveTo>
                  <a:lnTo>
                    <a:pt x="2944990" y="163703"/>
                  </a:lnTo>
                  <a:lnTo>
                    <a:pt x="2944990" y="260438"/>
                  </a:lnTo>
                  <a:lnTo>
                    <a:pt x="3243389" y="260438"/>
                  </a:lnTo>
                  <a:lnTo>
                    <a:pt x="3243389" y="163703"/>
                  </a:lnTo>
                  <a:close/>
                </a:path>
                <a:path w="3243579" h="718185">
                  <a:moveTo>
                    <a:pt x="2880677" y="163703"/>
                  </a:moveTo>
                  <a:lnTo>
                    <a:pt x="2469540" y="163703"/>
                  </a:lnTo>
                  <a:lnTo>
                    <a:pt x="2469540" y="269367"/>
                  </a:lnTo>
                  <a:lnTo>
                    <a:pt x="2711018" y="269367"/>
                  </a:lnTo>
                  <a:lnTo>
                    <a:pt x="2456141" y="613905"/>
                  </a:lnTo>
                  <a:lnTo>
                    <a:pt x="2456141" y="717715"/>
                  </a:lnTo>
                  <a:lnTo>
                    <a:pt x="2895561" y="717715"/>
                  </a:lnTo>
                  <a:lnTo>
                    <a:pt x="2895561" y="612051"/>
                  </a:lnTo>
                  <a:lnTo>
                    <a:pt x="2626182" y="612051"/>
                  </a:lnTo>
                  <a:lnTo>
                    <a:pt x="2880677" y="269367"/>
                  </a:lnTo>
                  <a:lnTo>
                    <a:pt x="2880677" y="163703"/>
                  </a:lnTo>
                  <a:close/>
                </a:path>
                <a:path w="3243579" h="718185">
                  <a:moveTo>
                    <a:pt x="2400617" y="620979"/>
                  </a:moveTo>
                  <a:lnTo>
                    <a:pt x="2102218" y="620979"/>
                  </a:lnTo>
                  <a:lnTo>
                    <a:pt x="2102218" y="717715"/>
                  </a:lnTo>
                  <a:lnTo>
                    <a:pt x="2400617" y="717715"/>
                  </a:lnTo>
                  <a:lnTo>
                    <a:pt x="2400617" y="620979"/>
                  </a:lnTo>
                  <a:close/>
                </a:path>
                <a:path w="3243579" h="718185">
                  <a:moveTo>
                    <a:pt x="2321001" y="260438"/>
                  </a:moveTo>
                  <a:lnTo>
                    <a:pt x="2181847" y="260438"/>
                  </a:lnTo>
                  <a:lnTo>
                    <a:pt x="2181847" y="620979"/>
                  </a:lnTo>
                  <a:lnTo>
                    <a:pt x="2321001" y="620979"/>
                  </a:lnTo>
                  <a:lnTo>
                    <a:pt x="2321001" y="260438"/>
                  </a:lnTo>
                  <a:close/>
                </a:path>
                <a:path w="3243579" h="718185">
                  <a:moveTo>
                    <a:pt x="2400617" y="163703"/>
                  </a:moveTo>
                  <a:lnTo>
                    <a:pt x="2102218" y="163703"/>
                  </a:lnTo>
                  <a:lnTo>
                    <a:pt x="2102218" y="260438"/>
                  </a:lnTo>
                  <a:lnTo>
                    <a:pt x="2400617" y="260438"/>
                  </a:lnTo>
                  <a:lnTo>
                    <a:pt x="2400617" y="163703"/>
                  </a:lnTo>
                  <a:close/>
                </a:path>
                <a:path w="3243579" h="718185">
                  <a:moveTo>
                    <a:pt x="1827834" y="163703"/>
                  </a:moveTo>
                  <a:lnTo>
                    <a:pt x="1688680" y="163703"/>
                  </a:lnTo>
                  <a:lnTo>
                    <a:pt x="1688680" y="717715"/>
                  </a:lnTo>
                  <a:lnTo>
                    <a:pt x="2058517" y="717715"/>
                  </a:lnTo>
                  <a:lnTo>
                    <a:pt x="2058517" y="612051"/>
                  </a:lnTo>
                  <a:lnTo>
                    <a:pt x="1827834" y="612051"/>
                  </a:lnTo>
                  <a:lnTo>
                    <a:pt x="1827834" y="163703"/>
                  </a:lnTo>
                  <a:close/>
                </a:path>
                <a:path w="3243579" h="718185">
                  <a:moveTo>
                    <a:pt x="751509" y="163703"/>
                  </a:moveTo>
                  <a:lnTo>
                    <a:pt x="580732" y="163703"/>
                  </a:lnTo>
                  <a:lnTo>
                    <a:pt x="580732" y="717715"/>
                  </a:lnTo>
                  <a:lnTo>
                    <a:pt x="707986" y="717715"/>
                  </a:lnTo>
                  <a:lnTo>
                    <a:pt x="707986" y="331508"/>
                  </a:lnTo>
                  <a:lnTo>
                    <a:pt x="844954" y="331508"/>
                  </a:lnTo>
                  <a:lnTo>
                    <a:pt x="751509" y="163703"/>
                  </a:lnTo>
                  <a:close/>
                </a:path>
                <a:path w="3243579" h="718185">
                  <a:moveTo>
                    <a:pt x="844954" y="331508"/>
                  </a:moveTo>
                  <a:lnTo>
                    <a:pt x="707986" y="331508"/>
                  </a:lnTo>
                  <a:lnTo>
                    <a:pt x="921550" y="717715"/>
                  </a:lnTo>
                  <a:lnTo>
                    <a:pt x="1055496" y="717715"/>
                  </a:lnTo>
                  <a:lnTo>
                    <a:pt x="1055496" y="481076"/>
                  </a:lnTo>
                  <a:lnTo>
                    <a:pt x="928242" y="481076"/>
                  </a:lnTo>
                  <a:lnTo>
                    <a:pt x="844954" y="331508"/>
                  </a:lnTo>
                  <a:close/>
                </a:path>
                <a:path w="3243579" h="718185">
                  <a:moveTo>
                    <a:pt x="1055496" y="163703"/>
                  </a:moveTo>
                  <a:lnTo>
                    <a:pt x="928242" y="163703"/>
                  </a:lnTo>
                  <a:lnTo>
                    <a:pt x="928242" y="481076"/>
                  </a:lnTo>
                  <a:lnTo>
                    <a:pt x="1055496" y="481076"/>
                  </a:lnTo>
                  <a:lnTo>
                    <a:pt x="1055496" y="163703"/>
                  </a:lnTo>
                  <a:close/>
                </a:path>
                <a:path w="3243579" h="718185">
                  <a:moveTo>
                    <a:pt x="3160420" y="0"/>
                  </a:moveTo>
                  <a:lnTo>
                    <a:pt x="3026473" y="0"/>
                  </a:lnTo>
                  <a:lnTo>
                    <a:pt x="3026473" y="101574"/>
                  </a:lnTo>
                  <a:lnTo>
                    <a:pt x="3160420" y="101574"/>
                  </a:lnTo>
                  <a:lnTo>
                    <a:pt x="3160420" y="0"/>
                  </a:lnTo>
                  <a:close/>
                </a:path>
                <a:path w="3243579" h="718185">
                  <a:moveTo>
                    <a:pt x="2317648" y="0"/>
                  </a:moveTo>
                  <a:lnTo>
                    <a:pt x="2183701" y="0"/>
                  </a:lnTo>
                  <a:lnTo>
                    <a:pt x="2183701" y="101574"/>
                  </a:lnTo>
                  <a:lnTo>
                    <a:pt x="2317648" y="101574"/>
                  </a:lnTo>
                  <a:lnTo>
                    <a:pt x="231764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92790" y="951249"/>
              <a:ext cx="3243580" cy="718185"/>
            </a:xfrm>
            <a:custGeom>
              <a:avLst/>
              <a:gdLst/>
              <a:ahLst/>
              <a:cxnLst/>
              <a:rect l="l" t="t" r="r" b="b"/>
              <a:pathLst>
                <a:path w="3243579" h="718185">
                  <a:moveTo>
                    <a:pt x="1369136" y="321462"/>
                  </a:moveTo>
                  <a:lnTo>
                    <a:pt x="1312583" y="504151"/>
                  </a:lnTo>
                  <a:lnTo>
                    <a:pt x="1425689" y="504151"/>
                  </a:lnTo>
                  <a:lnTo>
                    <a:pt x="1369136" y="321462"/>
                  </a:lnTo>
                  <a:close/>
                </a:path>
                <a:path w="3243579" h="718185">
                  <a:moveTo>
                    <a:pt x="261188" y="321462"/>
                  </a:moveTo>
                  <a:lnTo>
                    <a:pt x="204635" y="504151"/>
                  </a:lnTo>
                  <a:lnTo>
                    <a:pt x="317741" y="504151"/>
                  </a:lnTo>
                  <a:lnTo>
                    <a:pt x="261188" y="321462"/>
                  </a:lnTo>
                  <a:close/>
                </a:path>
                <a:path w="3243579" h="718185">
                  <a:moveTo>
                    <a:pt x="2944990" y="163703"/>
                  </a:moveTo>
                  <a:lnTo>
                    <a:pt x="3243389" y="163703"/>
                  </a:lnTo>
                  <a:lnTo>
                    <a:pt x="3243389" y="260438"/>
                  </a:lnTo>
                  <a:lnTo>
                    <a:pt x="3163773" y="260438"/>
                  </a:lnTo>
                  <a:lnTo>
                    <a:pt x="3163773" y="620979"/>
                  </a:lnTo>
                  <a:lnTo>
                    <a:pt x="3243389" y="620979"/>
                  </a:lnTo>
                  <a:lnTo>
                    <a:pt x="3243389" y="717715"/>
                  </a:lnTo>
                  <a:lnTo>
                    <a:pt x="2944990" y="717715"/>
                  </a:lnTo>
                  <a:lnTo>
                    <a:pt x="2944990" y="620979"/>
                  </a:lnTo>
                  <a:lnTo>
                    <a:pt x="3024619" y="620979"/>
                  </a:lnTo>
                  <a:lnTo>
                    <a:pt x="3024619" y="260438"/>
                  </a:lnTo>
                  <a:lnTo>
                    <a:pt x="2944990" y="260438"/>
                  </a:lnTo>
                  <a:lnTo>
                    <a:pt x="2944990" y="163703"/>
                  </a:lnTo>
                  <a:close/>
                </a:path>
                <a:path w="3243579" h="718185">
                  <a:moveTo>
                    <a:pt x="2469540" y="163703"/>
                  </a:moveTo>
                  <a:lnTo>
                    <a:pt x="2880677" y="163703"/>
                  </a:lnTo>
                  <a:lnTo>
                    <a:pt x="2880677" y="269367"/>
                  </a:lnTo>
                  <a:lnTo>
                    <a:pt x="2626182" y="612051"/>
                  </a:lnTo>
                  <a:lnTo>
                    <a:pt x="2895561" y="612051"/>
                  </a:lnTo>
                  <a:lnTo>
                    <a:pt x="2895561" y="717715"/>
                  </a:lnTo>
                  <a:lnTo>
                    <a:pt x="2456141" y="717715"/>
                  </a:lnTo>
                  <a:lnTo>
                    <a:pt x="2456141" y="613905"/>
                  </a:lnTo>
                  <a:lnTo>
                    <a:pt x="2711018" y="269367"/>
                  </a:lnTo>
                  <a:lnTo>
                    <a:pt x="2469540" y="269367"/>
                  </a:lnTo>
                  <a:lnTo>
                    <a:pt x="2469540" y="163703"/>
                  </a:lnTo>
                  <a:close/>
                </a:path>
                <a:path w="3243579" h="718185">
                  <a:moveTo>
                    <a:pt x="2102218" y="163703"/>
                  </a:moveTo>
                  <a:lnTo>
                    <a:pt x="2400617" y="163703"/>
                  </a:lnTo>
                  <a:lnTo>
                    <a:pt x="2400617" y="260438"/>
                  </a:lnTo>
                  <a:lnTo>
                    <a:pt x="2321001" y="260438"/>
                  </a:lnTo>
                  <a:lnTo>
                    <a:pt x="2321001" y="620979"/>
                  </a:lnTo>
                  <a:lnTo>
                    <a:pt x="2400617" y="620979"/>
                  </a:lnTo>
                  <a:lnTo>
                    <a:pt x="2400617" y="717715"/>
                  </a:lnTo>
                  <a:lnTo>
                    <a:pt x="2102218" y="717715"/>
                  </a:lnTo>
                  <a:lnTo>
                    <a:pt x="2102218" y="620979"/>
                  </a:lnTo>
                  <a:lnTo>
                    <a:pt x="2181847" y="620979"/>
                  </a:lnTo>
                  <a:lnTo>
                    <a:pt x="2181847" y="260438"/>
                  </a:lnTo>
                  <a:lnTo>
                    <a:pt x="2102218" y="260438"/>
                  </a:lnTo>
                  <a:lnTo>
                    <a:pt x="2102218" y="163703"/>
                  </a:lnTo>
                  <a:close/>
                </a:path>
                <a:path w="3243579" h="718185">
                  <a:moveTo>
                    <a:pt x="1688680" y="163703"/>
                  </a:moveTo>
                  <a:lnTo>
                    <a:pt x="1827834" y="163703"/>
                  </a:lnTo>
                  <a:lnTo>
                    <a:pt x="1827834" y="612051"/>
                  </a:lnTo>
                  <a:lnTo>
                    <a:pt x="2058517" y="612051"/>
                  </a:lnTo>
                  <a:lnTo>
                    <a:pt x="2058517" y="717715"/>
                  </a:lnTo>
                  <a:lnTo>
                    <a:pt x="1688680" y="717715"/>
                  </a:lnTo>
                  <a:lnTo>
                    <a:pt x="1688680" y="163703"/>
                  </a:lnTo>
                  <a:close/>
                </a:path>
                <a:path w="3243579" h="718185">
                  <a:moveTo>
                    <a:pt x="1295095" y="163703"/>
                  </a:moveTo>
                  <a:lnTo>
                    <a:pt x="1446898" y="163703"/>
                  </a:lnTo>
                  <a:lnTo>
                    <a:pt x="1634045" y="717715"/>
                  </a:lnTo>
                  <a:lnTo>
                    <a:pt x="1490802" y="717715"/>
                  </a:lnTo>
                  <a:lnTo>
                    <a:pt x="1456194" y="604608"/>
                  </a:lnTo>
                  <a:lnTo>
                    <a:pt x="1282077" y="604608"/>
                  </a:lnTo>
                  <a:lnTo>
                    <a:pt x="1247470" y="717715"/>
                  </a:lnTo>
                  <a:lnTo>
                    <a:pt x="1107947" y="717715"/>
                  </a:lnTo>
                  <a:lnTo>
                    <a:pt x="1295095" y="163703"/>
                  </a:lnTo>
                  <a:close/>
                </a:path>
                <a:path w="3243579" h="718185">
                  <a:moveTo>
                    <a:pt x="580732" y="163703"/>
                  </a:moveTo>
                  <a:lnTo>
                    <a:pt x="751509" y="163703"/>
                  </a:lnTo>
                  <a:lnTo>
                    <a:pt x="928242" y="481076"/>
                  </a:lnTo>
                  <a:lnTo>
                    <a:pt x="928242" y="163703"/>
                  </a:lnTo>
                  <a:lnTo>
                    <a:pt x="1055496" y="163703"/>
                  </a:lnTo>
                  <a:lnTo>
                    <a:pt x="1055496" y="717715"/>
                  </a:lnTo>
                  <a:lnTo>
                    <a:pt x="921550" y="717715"/>
                  </a:lnTo>
                  <a:lnTo>
                    <a:pt x="707986" y="331508"/>
                  </a:lnTo>
                  <a:lnTo>
                    <a:pt x="707986" y="717715"/>
                  </a:lnTo>
                  <a:lnTo>
                    <a:pt x="580732" y="717715"/>
                  </a:lnTo>
                  <a:lnTo>
                    <a:pt x="580732" y="163703"/>
                  </a:lnTo>
                  <a:close/>
                </a:path>
                <a:path w="3243579" h="718185">
                  <a:moveTo>
                    <a:pt x="187147" y="163703"/>
                  </a:moveTo>
                  <a:lnTo>
                    <a:pt x="338950" y="163703"/>
                  </a:lnTo>
                  <a:lnTo>
                    <a:pt x="526097" y="717715"/>
                  </a:lnTo>
                  <a:lnTo>
                    <a:pt x="382854" y="717715"/>
                  </a:lnTo>
                  <a:lnTo>
                    <a:pt x="348246" y="604608"/>
                  </a:lnTo>
                  <a:lnTo>
                    <a:pt x="174129" y="604608"/>
                  </a:lnTo>
                  <a:lnTo>
                    <a:pt x="139522" y="717715"/>
                  </a:lnTo>
                  <a:lnTo>
                    <a:pt x="0" y="717715"/>
                  </a:lnTo>
                  <a:lnTo>
                    <a:pt x="187147" y="163703"/>
                  </a:lnTo>
                  <a:close/>
                </a:path>
                <a:path w="3243579" h="718185">
                  <a:moveTo>
                    <a:pt x="3026473" y="0"/>
                  </a:moveTo>
                  <a:lnTo>
                    <a:pt x="3160420" y="0"/>
                  </a:lnTo>
                  <a:lnTo>
                    <a:pt x="3160420" y="101574"/>
                  </a:lnTo>
                  <a:lnTo>
                    <a:pt x="3026473" y="101574"/>
                  </a:lnTo>
                  <a:lnTo>
                    <a:pt x="3026473" y="0"/>
                  </a:lnTo>
                  <a:close/>
                </a:path>
                <a:path w="3243579" h="718185">
                  <a:moveTo>
                    <a:pt x="2183701" y="0"/>
                  </a:moveTo>
                  <a:lnTo>
                    <a:pt x="2317648" y="0"/>
                  </a:lnTo>
                  <a:lnTo>
                    <a:pt x="2317648" y="101574"/>
                  </a:lnTo>
                  <a:lnTo>
                    <a:pt x="2183701" y="101574"/>
                  </a:lnTo>
                  <a:lnTo>
                    <a:pt x="2183701" y="0"/>
                  </a:lnTo>
                  <a:close/>
                </a:path>
              </a:pathLst>
            </a:custGeom>
            <a:ln w="12192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43651" y="2019306"/>
              <a:ext cx="1386205" cy="574675"/>
            </a:xfrm>
            <a:custGeom>
              <a:avLst/>
              <a:gdLst/>
              <a:ahLst/>
              <a:cxnLst/>
              <a:rect l="l" t="t" r="r" b="b"/>
              <a:pathLst>
                <a:path w="1386204" h="574675">
                  <a:moveTo>
                    <a:pt x="1198600" y="10045"/>
                  </a:moveTo>
                  <a:lnTo>
                    <a:pt x="1046797" y="10045"/>
                  </a:lnTo>
                  <a:lnTo>
                    <a:pt x="859650" y="564057"/>
                  </a:lnTo>
                  <a:lnTo>
                    <a:pt x="999172" y="564057"/>
                  </a:lnTo>
                  <a:lnTo>
                    <a:pt x="1033779" y="450951"/>
                  </a:lnTo>
                  <a:lnTo>
                    <a:pt x="1347540" y="450951"/>
                  </a:lnTo>
                  <a:lnTo>
                    <a:pt x="1313605" y="350494"/>
                  </a:lnTo>
                  <a:lnTo>
                    <a:pt x="1064285" y="350494"/>
                  </a:lnTo>
                  <a:lnTo>
                    <a:pt x="1120838" y="167805"/>
                  </a:lnTo>
                  <a:lnTo>
                    <a:pt x="1251892" y="167805"/>
                  </a:lnTo>
                  <a:lnTo>
                    <a:pt x="1198600" y="10045"/>
                  </a:lnTo>
                  <a:close/>
                </a:path>
                <a:path w="1386204" h="574675">
                  <a:moveTo>
                    <a:pt x="1347540" y="450951"/>
                  </a:moveTo>
                  <a:lnTo>
                    <a:pt x="1207897" y="450951"/>
                  </a:lnTo>
                  <a:lnTo>
                    <a:pt x="1242504" y="564057"/>
                  </a:lnTo>
                  <a:lnTo>
                    <a:pt x="1385747" y="564057"/>
                  </a:lnTo>
                  <a:lnTo>
                    <a:pt x="1347540" y="450951"/>
                  </a:lnTo>
                  <a:close/>
                </a:path>
                <a:path w="1386204" h="574675">
                  <a:moveTo>
                    <a:pt x="1251892" y="167805"/>
                  </a:moveTo>
                  <a:lnTo>
                    <a:pt x="1120838" y="167805"/>
                  </a:lnTo>
                  <a:lnTo>
                    <a:pt x="1177391" y="350494"/>
                  </a:lnTo>
                  <a:lnTo>
                    <a:pt x="1313605" y="350494"/>
                  </a:lnTo>
                  <a:lnTo>
                    <a:pt x="1251892" y="167805"/>
                  </a:lnTo>
                  <a:close/>
                </a:path>
                <a:path w="1386204" h="574675">
                  <a:moveTo>
                    <a:pt x="12649" y="449465"/>
                  </a:moveTo>
                  <a:lnTo>
                    <a:pt x="0" y="449465"/>
                  </a:lnTo>
                  <a:lnTo>
                    <a:pt x="0" y="561822"/>
                  </a:lnTo>
                  <a:lnTo>
                    <a:pt x="41231" y="568280"/>
                  </a:lnTo>
                  <a:lnTo>
                    <a:pt x="90416" y="571920"/>
                  </a:lnTo>
                  <a:lnTo>
                    <a:pt x="126136" y="572617"/>
                  </a:lnTo>
                  <a:lnTo>
                    <a:pt x="148599" y="571920"/>
                  </a:lnTo>
                  <a:lnTo>
                    <a:pt x="149666" y="571920"/>
                  </a:lnTo>
                  <a:lnTo>
                    <a:pt x="193873" y="565914"/>
                  </a:lnTo>
                  <a:lnTo>
                    <a:pt x="231921" y="553915"/>
                  </a:lnTo>
                  <a:lnTo>
                    <a:pt x="279425" y="523506"/>
                  </a:lnTo>
                  <a:lnTo>
                    <a:pt x="309704" y="484680"/>
                  </a:lnTo>
                  <a:lnTo>
                    <a:pt x="317192" y="467690"/>
                  </a:lnTo>
                  <a:lnTo>
                    <a:pt x="94513" y="467690"/>
                  </a:lnTo>
                  <a:lnTo>
                    <a:pt x="80838" y="467330"/>
                  </a:lnTo>
                  <a:lnTo>
                    <a:pt x="38602" y="458981"/>
                  </a:lnTo>
                  <a:lnTo>
                    <a:pt x="21114" y="452751"/>
                  </a:lnTo>
                  <a:lnTo>
                    <a:pt x="12649" y="449465"/>
                  </a:lnTo>
                  <a:close/>
                </a:path>
                <a:path w="1386204" h="574675">
                  <a:moveTo>
                    <a:pt x="328917" y="10045"/>
                  </a:moveTo>
                  <a:lnTo>
                    <a:pt x="62877" y="10045"/>
                  </a:lnTo>
                  <a:lnTo>
                    <a:pt x="62877" y="110502"/>
                  </a:lnTo>
                  <a:lnTo>
                    <a:pt x="189763" y="110502"/>
                  </a:lnTo>
                  <a:lnTo>
                    <a:pt x="189704" y="346992"/>
                  </a:lnTo>
                  <a:lnTo>
                    <a:pt x="188823" y="386029"/>
                  </a:lnTo>
                  <a:lnTo>
                    <a:pt x="179336" y="428256"/>
                  </a:lnTo>
                  <a:lnTo>
                    <a:pt x="151244" y="457276"/>
                  </a:lnTo>
                  <a:lnTo>
                    <a:pt x="140015" y="461924"/>
                  </a:lnTo>
                  <a:lnTo>
                    <a:pt x="139869" y="461924"/>
                  </a:lnTo>
                  <a:lnTo>
                    <a:pt x="127107" y="465088"/>
                  </a:lnTo>
                  <a:lnTo>
                    <a:pt x="111867" y="467039"/>
                  </a:lnTo>
                  <a:lnTo>
                    <a:pt x="94513" y="467690"/>
                  </a:lnTo>
                  <a:lnTo>
                    <a:pt x="317192" y="467690"/>
                  </a:lnTo>
                  <a:lnTo>
                    <a:pt x="322005" y="453192"/>
                  </a:lnTo>
                  <a:lnTo>
                    <a:pt x="325843" y="436484"/>
                  </a:lnTo>
                  <a:lnTo>
                    <a:pt x="328148" y="419240"/>
                  </a:lnTo>
                  <a:lnTo>
                    <a:pt x="328917" y="401459"/>
                  </a:lnTo>
                  <a:lnTo>
                    <a:pt x="328917" y="10045"/>
                  </a:lnTo>
                  <a:close/>
                </a:path>
                <a:path w="1386204" h="574675">
                  <a:moveTo>
                    <a:pt x="418579" y="399605"/>
                  </a:moveTo>
                  <a:lnTo>
                    <a:pt x="405930" y="399605"/>
                  </a:lnTo>
                  <a:lnTo>
                    <a:pt x="405930" y="531317"/>
                  </a:lnTo>
                  <a:lnTo>
                    <a:pt x="448952" y="548060"/>
                  </a:lnTo>
                  <a:lnTo>
                    <a:pt x="495414" y="561822"/>
                  </a:lnTo>
                  <a:lnTo>
                    <a:pt x="547457" y="571034"/>
                  </a:lnTo>
                  <a:lnTo>
                    <a:pt x="607225" y="574103"/>
                  </a:lnTo>
                  <a:lnTo>
                    <a:pt x="658454" y="571034"/>
                  </a:lnTo>
                  <a:lnTo>
                    <a:pt x="659276" y="571034"/>
                  </a:lnTo>
                  <a:lnTo>
                    <a:pt x="706329" y="561547"/>
                  </a:lnTo>
                  <a:lnTo>
                    <a:pt x="747339" y="545851"/>
                  </a:lnTo>
                  <a:lnTo>
                    <a:pt x="782650" y="523875"/>
                  </a:lnTo>
                  <a:lnTo>
                    <a:pt x="811053" y="496735"/>
                  </a:lnTo>
                  <a:lnTo>
                    <a:pt x="826563" y="472897"/>
                  </a:lnTo>
                  <a:lnTo>
                    <a:pt x="607961" y="472897"/>
                  </a:lnTo>
                  <a:lnTo>
                    <a:pt x="584151" y="471711"/>
                  </a:lnTo>
                  <a:lnTo>
                    <a:pt x="535407" y="462224"/>
                  </a:lnTo>
                  <a:lnTo>
                    <a:pt x="485902" y="443412"/>
                  </a:lnTo>
                  <a:lnTo>
                    <a:pt x="439953" y="416252"/>
                  </a:lnTo>
                  <a:lnTo>
                    <a:pt x="418579" y="399605"/>
                  </a:lnTo>
                  <a:close/>
                </a:path>
                <a:path w="1386204" h="574675">
                  <a:moveTo>
                    <a:pt x="639584" y="0"/>
                  </a:moveTo>
                  <a:lnTo>
                    <a:pt x="592336" y="3012"/>
                  </a:lnTo>
                  <a:lnTo>
                    <a:pt x="549176" y="12047"/>
                  </a:lnTo>
                  <a:lnTo>
                    <a:pt x="510107" y="27105"/>
                  </a:lnTo>
                  <a:lnTo>
                    <a:pt x="475132" y="48183"/>
                  </a:lnTo>
                  <a:lnTo>
                    <a:pt x="446321" y="74122"/>
                  </a:lnTo>
                  <a:lnTo>
                    <a:pt x="415599" y="131152"/>
                  </a:lnTo>
                  <a:lnTo>
                    <a:pt x="409282" y="174129"/>
                  </a:lnTo>
                  <a:lnTo>
                    <a:pt x="411026" y="201754"/>
                  </a:lnTo>
                  <a:lnTo>
                    <a:pt x="424975" y="249755"/>
                  </a:lnTo>
                  <a:lnTo>
                    <a:pt x="453417" y="288309"/>
                  </a:lnTo>
                  <a:lnTo>
                    <a:pt x="499556" y="318817"/>
                  </a:lnTo>
                  <a:lnTo>
                    <a:pt x="543678" y="335792"/>
                  </a:lnTo>
                  <a:lnTo>
                    <a:pt x="605396" y="350908"/>
                  </a:lnTo>
                  <a:lnTo>
                    <a:pt x="620755" y="354398"/>
                  </a:lnTo>
                  <a:lnTo>
                    <a:pt x="660962" y="365072"/>
                  </a:lnTo>
                  <a:lnTo>
                    <a:pt x="696236" y="387627"/>
                  </a:lnTo>
                  <a:lnTo>
                    <a:pt x="705446" y="414489"/>
                  </a:lnTo>
                  <a:lnTo>
                    <a:pt x="704818" y="423335"/>
                  </a:lnTo>
                  <a:lnTo>
                    <a:pt x="703160" y="430322"/>
                  </a:lnTo>
                  <a:lnTo>
                    <a:pt x="703034" y="430855"/>
                  </a:lnTo>
                  <a:lnTo>
                    <a:pt x="670569" y="462224"/>
                  </a:lnTo>
                  <a:lnTo>
                    <a:pt x="630112" y="471434"/>
                  </a:lnTo>
                  <a:lnTo>
                    <a:pt x="607961" y="472897"/>
                  </a:lnTo>
                  <a:lnTo>
                    <a:pt x="826563" y="472897"/>
                  </a:lnTo>
                  <a:lnTo>
                    <a:pt x="831341" y="465551"/>
                  </a:lnTo>
                  <a:lnTo>
                    <a:pt x="843514" y="430322"/>
                  </a:lnTo>
                  <a:lnTo>
                    <a:pt x="847572" y="391045"/>
                  </a:lnTo>
                  <a:lnTo>
                    <a:pt x="845910" y="365072"/>
                  </a:lnTo>
                  <a:lnTo>
                    <a:pt x="831777" y="317204"/>
                  </a:lnTo>
                  <a:lnTo>
                    <a:pt x="803595" y="281533"/>
                  </a:lnTo>
                  <a:lnTo>
                    <a:pt x="760714" y="253530"/>
                  </a:lnTo>
                  <a:lnTo>
                    <a:pt x="719252" y="237284"/>
                  </a:lnTo>
                  <a:lnTo>
                    <a:pt x="678472" y="225844"/>
                  </a:lnTo>
                  <a:lnTo>
                    <a:pt x="624713" y="213575"/>
                  </a:lnTo>
                  <a:lnTo>
                    <a:pt x="604886" y="208396"/>
                  </a:lnTo>
                  <a:lnTo>
                    <a:pt x="566483" y="191058"/>
                  </a:lnTo>
                  <a:lnTo>
                    <a:pt x="551408" y="157391"/>
                  </a:lnTo>
                  <a:lnTo>
                    <a:pt x="551942" y="151016"/>
                  </a:lnTo>
                  <a:lnTo>
                    <a:pt x="577118" y="116820"/>
                  </a:lnTo>
                  <a:lnTo>
                    <a:pt x="613918" y="103441"/>
                  </a:lnTo>
                  <a:lnTo>
                    <a:pt x="646658" y="100838"/>
                  </a:lnTo>
                  <a:lnTo>
                    <a:pt x="825626" y="100838"/>
                  </a:lnTo>
                  <a:lnTo>
                    <a:pt x="825626" y="37211"/>
                  </a:lnTo>
                  <a:lnTo>
                    <a:pt x="784374" y="21856"/>
                  </a:lnTo>
                  <a:lnTo>
                    <a:pt x="737997" y="10045"/>
                  </a:lnTo>
                  <a:lnTo>
                    <a:pt x="688933" y="2513"/>
                  </a:lnTo>
                  <a:lnTo>
                    <a:pt x="664294" y="628"/>
                  </a:lnTo>
                  <a:lnTo>
                    <a:pt x="639584" y="0"/>
                  </a:lnTo>
                  <a:close/>
                </a:path>
                <a:path w="1386204" h="574675">
                  <a:moveTo>
                    <a:pt x="825626" y="100838"/>
                  </a:moveTo>
                  <a:lnTo>
                    <a:pt x="646658" y="100838"/>
                  </a:lnTo>
                  <a:lnTo>
                    <a:pt x="669949" y="101976"/>
                  </a:lnTo>
                  <a:lnTo>
                    <a:pt x="692937" y="105392"/>
                  </a:lnTo>
                  <a:lnTo>
                    <a:pt x="737997" y="119062"/>
                  </a:lnTo>
                  <a:lnTo>
                    <a:pt x="779071" y="139341"/>
                  </a:lnTo>
                  <a:lnTo>
                    <a:pt x="813346" y="163715"/>
                  </a:lnTo>
                  <a:lnTo>
                    <a:pt x="825626" y="163715"/>
                  </a:lnTo>
                  <a:lnTo>
                    <a:pt x="825626" y="100838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43651" y="2019306"/>
              <a:ext cx="1386205" cy="574675"/>
            </a:xfrm>
            <a:custGeom>
              <a:avLst/>
              <a:gdLst/>
              <a:ahLst/>
              <a:cxnLst/>
              <a:rect l="l" t="t" r="r" b="b"/>
              <a:pathLst>
                <a:path w="1386204" h="574675">
                  <a:moveTo>
                    <a:pt x="1120838" y="167805"/>
                  </a:moveTo>
                  <a:lnTo>
                    <a:pt x="1064285" y="350494"/>
                  </a:lnTo>
                  <a:lnTo>
                    <a:pt x="1177391" y="350494"/>
                  </a:lnTo>
                  <a:lnTo>
                    <a:pt x="1120838" y="167805"/>
                  </a:lnTo>
                  <a:close/>
                </a:path>
                <a:path w="1386204" h="574675">
                  <a:moveTo>
                    <a:pt x="1046797" y="10045"/>
                  </a:moveTo>
                  <a:lnTo>
                    <a:pt x="1198600" y="10045"/>
                  </a:lnTo>
                  <a:lnTo>
                    <a:pt x="1385747" y="564057"/>
                  </a:lnTo>
                  <a:lnTo>
                    <a:pt x="1242504" y="564057"/>
                  </a:lnTo>
                  <a:lnTo>
                    <a:pt x="1207897" y="450951"/>
                  </a:lnTo>
                  <a:lnTo>
                    <a:pt x="1033779" y="450951"/>
                  </a:lnTo>
                  <a:lnTo>
                    <a:pt x="999172" y="564057"/>
                  </a:lnTo>
                  <a:lnTo>
                    <a:pt x="859650" y="564057"/>
                  </a:lnTo>
                  <a:lnTo>
                    <a:pt x="1046797" y="10045"/>
                  </a:lnTo>
                  <a:close/>
                </a:path>
                <a:path w="1386204" h="574675">
                  <a:moveTo>
                    <a:pt x="62877" y="10045"/>
                  </a:moveTo>
                  <a:lnTo>
                    <a:pt x="328917" y="10045"/>
                  </a:lnTo>
                  <a:lnTo>
                    <a:pt x="328917" y="401459"/>
                  </a:lnTo>
                  <a:lnTo>
                    <a:pt x="322005" y="453192"/>
                  </a:lnTo>
                  <a:lnTo>
                    <a:pt x="301193" y="498808"/>
                  </a:lnTo>
                  <a:lnTo>
                    <a:pt x="264844" y="535317"/>
                  </a:lnTo>
                  <a:lnTo>
                    <a:pt x="213575" y="560705"/>
                  </a:lnTo>
                  <a:lnTo>
                    <a:pt x="172732" y="569637"/>
                  </a:lnTo>
                  <a:lnTo>
                    <a:pt x="126136" y="572617"/>
                  </a:lnTo>
                  <a:lnTo>
                    <a:pt x="107995" y="572443"/>
                  </a:lnTo>
                  <a:lnTo>
                    <a:pt x="56934" y="569823"/>
                  </a:lnTo>
                  <a:lnTo>
                    <a:pt x="12766" y="564280"/>
                  </a:lnTo>
                  <a:lnTo>
                    <a:pt x="0" y="561822"/>
                  </a:lnTo>
                  <a:lnTo>
                    <a:pt x="0" y="449465"/>
                  </a:lnTo>
                  <a:lnTo>
                    <a:pt x="12649" y="449465"/>
                  </a:lnTo>
                  <a:lnTo>
                    <a:pt x="21114" y="452751"/>
                  </a:lnTo>
                  <a:lnTo>
                    <a:pt x="29765" y="455923"/>
                  </a:lnTo>
                  <a:lnTo>
                    <a:pt x="68464" y="466250"/>
                  </a:lnTo>
                  <a:lnTo>
                    <a:pt x="94513" y="467690"/>
                  </a:lnTo>
                  <a:lnTo>
                    <a:pt x="111867" y="467039"/>
                  </a:lnTo>
                  <a:lnTo>
                    <a:pt x="151244" y="457276"/>
                  </a:lnTo>
                  <a:lnTo>
                    <a:pt x="179336" y="428256"/>
                  </a:lnTo>
                  <a:lnTo>
                    <a:pt x="188823" y="386029"/>
                  </a:lnTo>
                  <a:lnTo>
                    <a:pt x="189704" y="346992"/>
                  </a:lnTo>
                  <a:lnTo>
                    <a:pt x="189763" y="332638"/>
                  </a:lnTo>
                  <a:lnTo>
                    <a:pt x="189763" y="110502"/>
                  </a:lnTo>
                  <a:lnTo>
                    <a:pt x="62877" y="110502"/>
                  </a:lnTo>
                  <a:lnTo>
                    <a:pt x="62877" y="10045"/>
                  </a:lnTo>
                  <a:close/>
                </a:path>
                <a:path w="1386204" h="574675">
                  <a:moveTo>
                    <a:pt x="639584" y="0"/>
                  </a:moveTo>
                  <a:lnTo>
                    <a:pt x="688933" y="2513"/>
                  </a:lnTo>
                  <a:lnTo>
                    <a:pt x="737997" y="10045"/>
                  </a:lnTo>
                  <a:lnTo>
                    <a:pt x="784374" y="21856"/>
                  </a:lnTo>
                  <a:lnTo>
                    <a:pt x="825626" y="37211"/>
                  </a:lnTo>
                  <a:lnTo>
                    <a:pt x="825626" y="163715"/>
                  </a:lnTo>
                  <a:lnTo>
                    <a:pt x="813346" y="163715"/>
                  </a:lnTo>
                  <a:lnTo>
                    <a:pt x="797057" y="151016"/>
                  </a:lnTo>
                  <a:lnTo>
                    <a:pt x="779071" y="139341"/>
                  </a:lnTo>
                  <a:lnTo>
                    <a:pt x="737997" y="119062"/>
                  </a:lnTo>
                  <a:lnTo>
                    <a:pt x="692937" y="105392"/>
                  </a:lnTo>
                  <a:lnTo>
                    <a:pt x="646658" y="100838"/>
                  </a:lnTo>
                  <a:lnTo>
                    <a:pt x="637776" y="101000"/>
                  </a:lnTo>
                  <a:lnTo>
                    <a:pt x="599036" y="107249"/>
                  </a:lnTo>
                  <a:lnTo>
                    <a:pt x="560895" y="131152"/>
                  </a:lnTo>
                  <a:lnTo>
                    <a:pt x="551408" y="157391"/>
                  </a:lnTo>
                  <a:lnTo>
                    <a:pt x="552351" y="167446"/>
                  </a:lnTo>
                  <a:lnTo>
                    <a:pt x="588573" y="202917"/>
                  </a:lnTo>
                  <a:lnTo>
                    <a:pt x="638533" y="216714"/>
                  </a:lnTo>
                  <a:lnTo>
                    <a:pt x="652102" y="219805"/>
                  </a:lnTo>
                  <a:lnTo>
                    <a:pt x="691620" y="229102"/>
                  </a:lnTo>
                  <a:lnTo>
                    <a:pt x="733729" y="242214"/>
                  </a:lnTo>
                  <a:lnTo>
                    <a:pt x="784002" y="266636"/>
                  </a:lnTo>
                  <a:lnTo>
                    <a:pt x="819492" y="298221"/>
                  </a:lnTo>
                  <a:lnTo>
                    <a:pt x="840552" y="339004"/>
                  </a:lnTo>
                  <a:lnTo>
                    <a:pt x="847572" y="391045"/>
                  </a:lnTo>
                  <a:lnTo>
                    <a:pt x="843514" y="430322"/>
                  </a:lnTo>
                  <a:lnTo>
                    <a:pt x="811053" y="496735"/>
                  </a:lnTo>
                  <a:lnTo>
                    <a:pt x="782650" y="523875"/>
                  </a:lnTo>
                  <a:lnTo>
                    <a:pt x="747339" y="545851"/>
                  </a:lnTo>
                  <a:lnTo>
                    <a:pt x="706329" y="561547"/>
                  </a:lnTo>
                  <a:lnTo>
                    <a:pt x="659624" y="570964"/>
                  </a:lnTo>
                  <a:lnTo>
                    <a:pt x="607225" y="574103"/>
                  </a:lnTo>
                  <a:lnTo>
                    <a:pt x="576376" y="573336"/>
                  </a:lnTo>
                  <a:lnTo>
                    <a:pt x="520469" y="567197"/>
                  </a:lnTo>
                  <a:lnTo>
                    <a:pt x="471754" y="555314"/>
                  </a:lnTo>
                  <a:lnTo>
                    <a:pt x="427011" y="540060"/>
                  </a:lnTo>
                  <a:lnTo>
                    <a:pt x="405930" y="531317"/>
                  </a:lnTo>
                  <a:lnTo>
                    <a:pt x="405930" y="399605"/>
                  </a:lnTo>
                  <a:lnTo>
                    <a:pt x="418579" y="399605"/>
                  </a:lnTo>
                  <a:lnTo>
                    <a:pt x="439953" y="416252"/>
                  </a:lnTo>
                  <a:lnTo>
                    <a:pt x="462394" y="430855"/>
                  </a:lnTo>
                  <a:lnTo>
                    <a:pt x="510476" y="453923"/>
                  </a:lnTo>
                  <a:lnTo>
                    <a:pt x="559966" y="468153"/>
                  </a:lnTo>
                  <a:lnTo>
                    <a:pt x="607961" y="472897"/>
                  </a:lnTo>
                  <a:lnTo>
                    <a:pt x="614391" y="472735"/>
                  </a:lnTo>
                  <a:lnTo>
                    <a:pt x="657028" y="466952"/>
                  </a:lnTo>
                  <a:lnTo>
                    <a:pt x="695401" y="444436"/>
                  </a:lnTo>
                  <a:lnTo>
                    <a:pt x="705446" y="414489"/>
                  </a:lnTo>
                  <a:lnTo>
                    <a:pt x="704423" y="404557"/>
                  </a:lnTo>
                  <a:lnTo>
                    <a:pt x="680497" y="374559"/>
                  </a:lnTo>
                  <a:lnTo>
                    <a:pt x="635625" y="357981"/>
                  </a:lnTo>
                  <a:lnTo>
                    <a:pt x="589546" y="347510"/>
                  </a:lnTo>
                  <a:lnTo>
                    <a:pt x="573723" y="343978"/>
                  </a:lnTo>
                  <a:lnTo>
                    <a:pt x="529463" y="331139"/>
                  </a:lnTo>
                  <a:lnTo>
                    <a:pt x="474208" y="304539"/>
                  </a:lnTo>
                  <a:lnTo>
                    <a:pt x="437184" y="270129"/>
                  </a:lnTo>
                  <a:lnTo>
                    <a:pt x="416256" y="226963"/>
                  </a:lnTo>
                  <a:lnTo>
                    <a:pt x="409282" y="174129"/>
                  </a:lnTo>
                  <a:lnTo>
                    <a:pt x="413397" y="137096"/>
                  </a:lnTo>
                  <a:lnTo>
                    <a:pt x="446321" y="74122"/>
                  </a:lnTo>
                  <a:lnTo>
                    <a:pt x="475132" y="48183"/>
                  </a:lnTo>
                  <a:lnTo>
                    <a:pt x="510107" y="27105"/>
                  </a:lnTo>
                  <a:lnTo>
                    <a:pt x="549176" y="12047"/>
                  </a:lnTo>
                  <a:lnTo>
                    <a:pt x="592336" y="3012"/>
                  </a:lnTo>
                  <a:lnTo>
                    <a:pt x="639584" y="0"/>
                  </a:lnTo>
                  <a:close/>
                </a:path>
              </a:pathLst>
            </a:custGeom>
            <a:ln w="12192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3419" y="33528"/>
            <a:ext cx="3921760" cy="792480"/>
            <a:chOff x="693419" y="33528"/>
            <a:chExt cx="3921760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419" y="33528"/>
              <a:ext cx="3921239" cy="7924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938" y="160425"/>
              <a:ext cx="3420935" cy="41998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82879" y="1985771"/>
            <a:ext cx="8961120" cy="3828415"/>
            <a:chOff x="182879" y="1985771"/>
            <a:chExt cx="8961120" cy="38284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596" y="1985771"/>
              <a:ext cx="8081770" cy="9022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" y="2473452"/>
              <a:ext cx="8961119" cy="9022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880" y="2961132"/>
              <a:ext cx="8961119" cy="9022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2879" y="3448811"/>
              <a:ext cx="8814815" cy="9022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2880" y="3936491"/>
              <a:ext cx="8011667" cy="9022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2879" y="4424171"/>
              <a:ext cx="7098791" cy="9022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2880" y="4911851"/>
              <a:ext cx="6405370" cy="90220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21763" y="2099418"/>
            <a:ext cx="8448675" cy="3439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33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ahoma"/>
                <a:cs typeface="Tahoma"/>
              </a:rPr>
              <a:t>Bir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işi,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görevi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yerine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getirmeden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önce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işin </a:t>
            </a:r>
            <a:r>
              <a:rPr sz="3200" dirty="0">
                <a:latin typeface="Tahoma"/>
                <a:cs typeface="Tahoma"/>
              </a:rPr>
              <a:t>beraberinde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getirdiği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tehlikeleri</a:t>
            </a:r>
            <a:r>
              <a:rPr sz="3200" spc="-10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tanımlamayı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ve </a:t>
            </a:r>
            <a:r>
              <a:rPr sz="3200" dirty="0">
                <a:latin typeface="Tahoma"/>
                <a:cs typeface="Tahoma"/>
              </a:rPr>
              <a:t>tanımlanan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tehlikeleri</a:t>
            </a:r>
            <a:r>
              <a:rPr sz="3200" spc="-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kontrol</a:t>
            </a:r>
            <a:r>
              <a:rPr sz="3200" spc="-1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ederek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emniyetli </a:t>
            </a:r>
            <a:r>
              <a:rPr sz="3200" dirty="0">
                <a:latin typeface="Tahoma"/>
                <a:cs typeface="Tahoma"/>
              </a:rPr>
              <a:t>çalışmayı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sağlayan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araçlardan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bir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tanesidir.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İş </a:t>
            </a:r>
            <a:r>
              <a:rPr sz="3200" dirty="0">
                <a:latin typeface="Tahoma"/>
                <a:cs typeface="Tahoma"/>
              </a:rPr>
              <a:t>emniyeti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analizi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işi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yapacak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ekibin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üyeleri </a:t>
            </a:r>
            <a:r>
              <a:rPr sz="3200" dirty="0">
                <a:latin typeface="Tahoma"/>
                <a:cs typeface="Tahoma"/>
              </a:rPr>
              <a:t>tarafından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yapılır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ve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amir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tarafından </a:t>
            </a:r>
            <a:r>
              <a:rPr sz="3200" dirty="0">
                <a:latin typeface="Tahoma"/>
                <a:cs typeface="Tahoma"/>
              </a:rPr>
              <a:t>onaylandıktan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sonra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işe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başlanır.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74676"/>
            <a:ext cx="7042402" cy="7924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7427" y="174371"/>
            <a:ext cx="65951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990000"/>
                </a:solidFill>
              </a:rPr>
              <a:t>İş</a:t>
            </a:r>
            <a:r>
              <a:rPr sz="2800" spc="-65" dirty="0">
                <a:solidFill>
                  <a:srgbClr val="990000"/>
                </a:solidFill>
              </a:rPr>
              <a:t> </a:t>
            </a:r>
            <a:r>
              <a:rPr sz="2800" dirty="0">
                <a:solidFill>
                  <a:srgbClr val="990000"/>
                </a:solidFill>
              </a:rPr>
              <a:t>Emniyeti</a:t>
            </a:r>
            <a:r>
              <a:rPr sz="2800" spc="-15" dirty="0">
                <a:solidFill>
                  <a:srgbClr val="990000"/>
                </a:solidFill>
              </a:rPr>
              <a:t> </a:t>
            </a:r>
            <a:r>
              <a:rPr sz="2800" dirty="0">
                <a:solidFill>
                  <a:srgbClr val="990000"/>
                </a:solidFill>
              </a:rPr>
              <a:t>Analizi</a:t>
            </a:r>
            <a:r>
              <a:rPr sz="2800" spc="-40" dirty="0">
                <a:solidFill>
                  <a:srgbClr val="990000"/>
                </a:solidFill>
              </a:rPr>
              <a:t> </a:t>
            </a:r>
            <a:r>
              <a:rPr sz="2800" dirty="0">
                <a:solidFill>
                  <a:srgbClr val="990000"/>
                </a:solidFill>
              </a:rPr>
              <a:t>ne</a:t>
            </a:r>
            <a:r>
              <a:rPr sz="2800" spc="-60" dirty="0">
                <a:solidFill>
                  <a:srgbClr val="990000"/>
                </a:solidFill>
              </a:rPr>
              <a:t> </a:t>
            </a:r>
            <a:r>
              <a:rPr sz="2800" dirty="0">
                <a:solidFill>
                  <a:srgbClr val="990000"/>
                </a:solidFill>
              </a:rPr>
              <a:t>zaman</a:t>
            </a:r>
            <a:r>
              <a:rPr sz="2800" spc="-35" dirty="0">
                <a:solidFill>
                  <a:srgbClr val="990000"/>
                </a:solidFill>
              </a:rPr>
              <a:t> </a:t>
            </a:r>
            <a:r>
              <a:rPr sz="2800" spc="-10" dirty="0">
                <a:solidFill>
                  <a:srgbClr val="990000"/>
                </a:solidFill>
              </a:rPr>
              <a:t>yapılır?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78739" y="1669795"/>
            <a:ext cx="8162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Tahoma"/>
              <a:buChar char="•"/>
              <a:tabLst>
                <a:tab pos="354965" algn="l"/>
              </a:tabLst>
            </a:pP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Prosedürü</a:t>
            </a:r>
            <a:r>
              <a:rPr sz="2800" b="1" spc="-70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olmayan</a:t>
            </a:r>
            <a:r>
              <a:rPr sz="2800" b="1" spc="-3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ve</a:t>
            </a:r>
            <a:r>
              <a:rPr sz="2800" b="1" spc="-70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ilk</a:t>
            </a:r>
            <a:r>
              <a:rPr sz="2800" b="1" spc="-4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defa</a:t>
            </a:r>
            <a:r>
              <a:rPr sz="2800" b="1" spc="-4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yapılan</a:t>
            </a:r>
            <a:r>
              <a:rPr sz="2800" b="1" spc="-4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bir</a:t>
            </a:r>
            <a:r>
              <a:rPr sz="2800" b="1" spc="-4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808000"/>
                </a:solidFill>
                <a:latin typeface="Tahoma"/>
                <a:cs typeface="Tahoma"/>
              </a:rPr>
              <a:t>iş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1882747"/>
            <a:ext cx="8542020" cy="493268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800" b="1" spc="-10" dirty="0">
                <a:solidFill>
                  <a:srgbClr val="808000"/>
                </a:solidFill>
                <a:latin typeface="Tahoma"/>
                <a:cs typeface="Tahoma"/>
              </a:rPr>
              <a:t>öncesi,</a:t>
            </a:r>
            <a:endParaRPr sz="2800">
              <a:latin typeface="Tahoma"/>
              <a:cs typeface="Tahoma"/>
            </a:endParaRPr>
          </a:p>
          <a:p>
            <a:pPr marL="126364" marR="5080" indent="-6985">
              <a:lnSpc>
                <a:spcPct val="100000"/>
              </a:lnSpc>
              <a:spcBef>
                <a:spcPts val="1680"/>
              </a:spcBef>
              <a:buSzPct val="96428"/>
              <a:buFont typeface="Tahoma"/>
              <a:buChar char="•"/>
              <a:tabLst>
                <a:tab pos="287655" algn="l"/>
              </a:tabLst>
            </a:pP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	Prosedürü</a:t>
            </a:r>
            <a:r>
              <a:rPr sz="2800" b="1" spc="-90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olmayan</a:t>
            </a:r>
            <a:r>
              <a:rPr sz="2800" b="1" spc="-5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ve</a:t>
            </a:r>
            <a:r>
              <a:rPr sz="2800" b="1" spc="-8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ilk</a:t>
            </a:r>
            <a:r>
              <a:rPr sz="2800" b="1" spc="-70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defa</a:t>
            </a:r>
            <a:r>
              <a:rPr sz="2800" b="1" spc="-6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kullanılacak</a:t>
            </a:r>
            <a:r>
              <a:rPr sz="2800" b="1" spc="-3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808000"/>
                </a:solidFill>
                <a:latin typeface="Tahoma"/>
                <a:cs typeface="Tahoma"/>
              </a:rPr>
              <a:t>bir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ekipman</a:t>
            </a:r>
            <a:r>
              <a:rPr sz="2800" b="1" spc="-114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kullanımı</a:t>
            </a:r>
            <a:r>
              <a:rPr sz="2800" b="1" spc="-9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808000"/>
                </a:solidFill>
                <a:latin typeface="Tahoma"/>
                <a:cs typeface="Tahoma"/>
              </a:rPr>
              <a:t>öncesi</a:t>
            </a:r>
            <a:endParaRPr sz="2800">
              <a:latin typeface="Tahoma"/>
              <a:cs typeface="Tahoma"/>
            </a:endParaRPr>
          </a:p>
          <a:p>
            <a:pPr marL="288290" indent="-168275">
              <a:lnSpc>
                <a:spcPct val="100000"/>
              </a:lnSpc>
              <a:spcBef>
                <a:spcPts val="1680"/>
              </a:spcBef>
              <a:buSzPct val="96428"/>
              <a:buFont typeface="Tahoma"/>
              <a:buChar char="•"/>
              <a:tabLst>
                <a:tab pos="288290" algn="l"/>
              </a:tabLst>
            </a:pP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Prosedürü</a:t>
            </a:r>
            <a:r>
              <a:rPr sz="2800" b="1" spc="-6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olan</a:t>
            </a:r>
            <a:r>
              <a:rPr sz="2800" b="1" spc="-50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ancak</a:t>
            </a:r>
            <a:r>
              <a:rPr sz="2800" b="1" spc="-5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risk</a:t>
            </a:r>
            <a:r>
              <a:rPr sz="2800" b="1" spc="-50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seviyesi</a:t>
            </a:r>
            <a:r>
              <a:rPr sz="2800" b="1" spc="-30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808000"/>
                </a:solidFill>
                <a:latin typeface="Tahoma"/>
                <a:cs typeface="Tahoma"/>
              </a:rPr>
              <a:t>yüksek</a:t>
            </a:r>
            <a:endParaRPr sz="2800">
              <a:latin typeface="Tahoma"/>
              <a:cs typeface="Tahoma"/>
            </a:endParaRPr>
          </a:p>
          <a:p>
            <a:pPr marL="126364">
              <a:lnSpc>
                <a:spcPct val="100000"/>
              </a:lnSpc>
            </a:pP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olan</a:t>
            </a:r>
            <a:r>
              <a:rPr sz="2800" b="1" spc="-20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bir</a:t>
            </a:r>
            <a:r>
              <a:rPr sz="2800" b="1" spc="-20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iş</a:t>
            </a:r>
            <a:r>
              <a:rPr sz="2800" b="1" spc="-1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808000"/>
                </a:solidFill>
                <a:latin typeface="Tahoma"/>
                <a:cs typeface="Tahoma"/>
              </a:rPr>
              <a:t>öncesi,</a:t>
            </a:r>
            <a:endParaRPr sz="2800">
              <a:latin typeface="Tahoma"/>
              <a:cs typeface="Tahoma"/>
            </a:endParaRPr>
          </a:p>
          <a:p>
            <a:pPr marL="126364" marR="259079" indent="-6985">
              <a:lnSpc>
                <a:spcPct val="100000"/>
              </a:lnSpc>
              <a:spcBef>
                <a:spcPts val="1680"/>
              </a:spcBef>
              <a:buSzPct val="96428"/>
              <a:buFont typeface="Tahoma"/>
              <a:buChar char="•"/>
              <a:tabLst>
                <a:tab pos="287655" algn="l"/>
              </a:tabLst>
            </a:pP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	Prosedürü</a:t>
            </a:r>
            <a:r>
              <a:rPr sz="2800" b="1" spc="-5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olsa</a:t>
            </a:r>
            <a:r>
              <a:rPr sz="2800" b="1" spc="-4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da</a:t>
            </a:r>
            <a:r>
              <a:rPr sz="2800" b="1" spc="-5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olmasa</a:t>
            </a:r>
            <a:r>
              <a:rPr sz="2800" b="1" spc="-3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da</a:t>
            </a:r>
            <a:r>
              <a:rPr sz="2800" b="1" spc="-5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nadiren</a:t>
            </a:r>
            <a:r>
              <a:rPr sz="2800" b="1" spc="-30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808000"/>
                </a:solidFill>
                <a:latin typeface="Tahoma"/>
                <a:cs typeface="Tahoma"/>
              </a:rPr>
              <a:t>yapılan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yüksek</a:t>
            </a:r>
            <a:r>
              <a:rPr sz="2800" b="1" spc="-3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riskli</a:t>
            </a:r>
            <a:r>
              <a:rPr sz="2800" b="1" spc="-30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bir</a:t>
            </a:r>
            <a:r>
              <a:rPr sz="2800" b="1" spc="-2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iş</a:t>
            </a:r>
            <a:r>
              <a:rPr sz="2800" b="1" spc="-50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öncesi</a:t>
            </a:r>
            <a:r>
              <a:rPr sz="2800" b="1" spc="-40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808000"/>
                </a:solidFill>
                <a:latin typeface="Tahoma"/>
                <a:cs typeface="Tahoma"/>
              </a:rPr>
              <a:t>ve</a:t>
            </a:r>
            <a:endParaRPr sz="2800">
              <a:latin typeface="Tahoma"/>
              <a:cs typeface="Tahoma"/>
            </a:endParaRPr>
          </a:p>
          <a:p>
            <a:pPr marL="288290" indent="-168275">
              <a:lnSpc>
                <a:spcPct val="100000"/>
              </a:lnSpc>
              <a:spcBef>
                <a:spcPts val="1680"/>
              </a:spcBef>
              <a:buSzPct val="96428"/>
              <a:buFont typeface="Tahoma"/>
              <a:buChar char="•"/>
              <a:tabLst>
                <a:tab pos="288290" algn="l"/>
              </a:tabLst>
            </a:pP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Mevcut</a:t>
            </a:r>
            <a:r>
              <a:rPr sz="2800" b="1" spc="-5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prosedürün</a:t>
            </a:r>
            <a:r>
              <a:rPr sz="2800" b="1" spc="-80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herhangi</a:t>
            </a:r>
            <a:r>
              <a:rPr sz="2800" b="1" spc="-45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bir</a:t>
            </a:r>
            <a:r>
              <a:rPr sz="2800" b="1" spc="-60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sebep</a:t>
            </a:r>
            <a:r>
              <a:rPr sz="2800" b="1" spc="-40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808000"/>
                </a:solidFill>
                <a:latin typeface="Tahoma"/>
                <a:cs typeface="Tahoma"/>
              </a:rPr>
              <a:t>ile</a:t>
            </a:r>
            <a:endParaRPr sz="280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</a:pP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güncellenmesi</a:t>
            </a:r>
            <a:r>
              <a:rPr sz="2800" b="1" spc="-70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08000"/>
                </a:solidFill>
                <a:latin typeface="Tahoma"/>
                <a:cs typeface="Tahoma"/>
              </a:rPr>
              <a:t>için,</a:t>
            </a:r>
            <a:r>
              <a:rPr sz="2800" b="1" spc="-90" dirty="0">
                <a:solidFill>
                  <a:srgbClr val="808000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808000"/>
                </a:solidFill>
                <a:latin typeface="Tahoma"/>
                <a:cs typeface="Tahoma"/>
              </a:rPr>
              <a:t>yapılmalıdır.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8199" y="4762"/>
            <a:ext cx="1495800" cy="165734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9" y="199643"/>
            <a:ext cx="9140190" cy="6658609"/>
            <a:chOff x="4229" y="199643"/>
            <a:chExt cx="9140190" cy="66586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991" y="199643"/>
              <a:ext cx="5036819" cy="6918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6235" y="199643"/>
              <a:ext cx="548639" cy="6918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7297" y="199643"/>
              <a:ext cx="1699259" cy="6918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879" y="312966"/>
              <a:ext cx="4597285" cy="3622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72608" y="487679"/>
              <a:ext cx="99060" cy="41910"/>
            </a:xfrm>
            <a:custGeom>
              <a:avLst/>
              <a:gdLst/>
              <a:ahLst/>
              <a:cxnLst/>
              <a:rect l="l" t="t" r="r" b="b"/>
              <a:pathLst>
                <a:path w="99060" h="41909">
                  <a:moveTo>
                    <a:pt x="98678" y="0"/>
                  </a:moveTo>
                  <a:lnTo>
                    <a:pt x="0" y="0"/>
                  </a:lnTo>
                  <a:lnTo>
                    <a:pt x="0" y="41376"/>
                  </a:lnTo>
                  <a:lnTo>
                    <a:pt x="98678" y="41376"/>
                  </a:lnTo>
                  <a:lnTo>
                    <a:pt x="986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72608" y="487679"/>
              <a:ext cx="99060" cy="41910"/>
            </a:xfrm>
            <a:custGeom>
              <a:avLst/>
              <a:gdLst/>
              <a:ahLst/>
              <a:cxnLst/>
              <a:rect l="l" t="t" r="r" b="b"/>
              <a:pathLst>
                <a:path w="99060" h="41909">
                  <a:moveTo>
                    <a:pt x="0" y="0"/>
                  </a:moveTo>
                  <a:lnTo>
                    <a:pt x="98678" y="0"/>
                  </a:lnTo>
                  <a:lnTo>
                    <a:pt x="98678" y="41376"/>
                  </a:lnTo>
                  <a:lnTo>
                    <a:pt x="0" y="4137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16321" y="380530"/>
              <a:ext cx="1253490" cy="229870"/>
            </a:xfrm>
            <a:custGeom>
              <a:avLst/>
              <a:gdLst/>
              <a:ahLst/>
              <a:cxnLst/>
              <a:rect l="l" t="t" r="r" b="b"/>
              <a:pathLst>
                <a:path w="1253490" h="229870">
                  <a:moveTo>
                    <a:pt x="238480" y="167131"/>
                  </a:moveTo>
                  <a:lnTo>
                    <a:pt x="185800" y="167131"/>
                  </a:lnTo>
                  <a:lnTo>
                    <a:pt x="185800" y="225615"/>
                  </a:lnTo>
                  <a:lnTo>
                    <a:pt x="238480" y="225615"/>
                  </a:lnTo>
                  <a:lnTo>
                    <a:pt x="238480" y="167131"/>
                  </a:lnTo>
                  <a:close/>
                </a:path>
                <a:path w="1253490" h="229870">
                  <a:moveTo>
                    <a:pt x="1178560" y="4013"/>
                  </a:moveTo>
                  <a:lnTo>
                    <a:pt x="1117841" y="4013"/>
                  </a:lnTo>
                  <a:lnTo>
                    <a:pt x="1042974" y="225628"/>
                  </a:lnTo>
                  <a:lnTo>
                    <a:pt x="1098791" y="225628"/>
                  </a:lnTo>
                  <a:lnTo>
                    <a:pt x="1112634" y="180378"/>
                  </a:lnTo>
                  <a:lnTo>
                    <a:pt x="1238140" y="180378"/>
                  </a:lnTo>
                  <a:lnTo>
                    <a:pt x="1224565" y="140195"/>
                  </a:lnTo>
                  <a:lnTo>
                    <a:pt x="1124839" y="140195"/>
                  </a:lnTo>
                  <a:lnTo>
                    <a:pt x="1147457" y="67119"/>
                  </a:lnTo>
                  <a:lnTo>
                    <a:pt x="1199878" y="67119"/>
                  </a:lnTo>
                  <a:lnTo>
                    <a:pt x="1178560" y="4013"/>
                  </a:lnTo>
                  <a:close/>
                </a:path>
                <a:path w="1253490" h="229870">
                  <a:moveTo>
                    <a:pt x="1238140" y="180378"/>
                  </a:moveTo>
                  <a:lnTo>
                    <a:pt x="1182281" y="180378"/>
                  </a:lnTo>
                  <a:lnTo>
                    <a:pt x="1196124" y="225628"/>
                  </a:lnTo>
                  <a:lnTo>
                    <a:pt x="1253426" y="225628"/>
                  </a:lnTo>
                  <a:lnTo>
                    <a:pt x="1238140" y="180378"/>
                  </a:lnTo>
                  <a:close/>
                </a:path>
                <a:path w="1253490" h="229870">
                  <a:moveTo>
                    <a:pt x="1199878" y="67119"/>
                  </a:moveTo>
                  <a:lnTo>
                    <a:pt x="1147457" y="67119"/>
                  </a:lnTo>
                  <a:lnTo>
                    <a:pt x="1170076" y="140195"/>
                  </a:lnTo>
                  <a:lnTo>
                    <a:pt x="1224565" y="140195"/>
                  </a:lnTo>
                  <a:lnTo>
                    <a:pt x="1199878" y="67119"/>
                  </a:lnTo>
                  <a:close/>
                </a:path>
                <a:path w="1253490" h="229870">
                  <a:moveTo>
                    <a:pt x="588772" y="4013"/>
                  </a:moveTo>
                  <a:lnTo>
                    <a:pt x="528053" y="4013"/>
                  </a:lnTo>
                  <a:lnTo>
                    <a:pt x="453186" y="225628"/>
                  </a:lnTo>
                  <a:lnTo>
                    <a:pt x="509003" y="225628"/>
                  </a:lnTo>
                  <a:lnTo>
                    <a:pt x="522846" y="180378"/>
                  </a:lnTo>
                  <a:lnTo>
                    <a:pt x="648352" y="180378"/>
                  </a:lnTo>
                  <a:lnTo>
                    <a:pt x="634777" y="140195"/>
                  </a:lnTo>
                  <a:lnTo>
                    <a:pt x="535051" y="140195"/>
                  </a:lnTo>
                  <a:lnTo>
                    <a:pt x="557669" y="67119"/>
                  </a:lnTo>
                  <a:lnTo>
                    <a:pt x="610090" y="67119"/>
                  </a:lnTo>
                  <a:lnTo>
                    <a:pt x="588772" y="4013"/>
                  </a:lnTo>
                  <a:close/>
                </a:path>
                <a:path w="1253490" h="229870">
                  <a:moveTo>
                    <a:pt x="648352" y="180378"/>
                  </a:moveTo>
                  <a:lnTo>
                    <a:pt x="592493" y="180378"/>
                  </a:lnTo>
                  <a:lnTo>
                    <a:pt x="606336" y="225628"/>
                  </a:lnTo>
                  <a:lnTo>
                    <a:pt x="663638" y="225628"/>
                  </a:lnTo>
                  <a:lnTo>
                    <a:pt x="648352" y="180378"/>
                  </a:lnTo>
                  <a:close/>
                </a:path>
                <a:path w="1253490" h="229870">
                  <a:moveTo>
                    <a:pt x="723442" y="4013"/>
                  </a:moveTo>
                  <a:lnTo>
                    <a:pt x="660044" y="4013"/>
                  </a:lnTo>
                  <a:lnTo>
                    <a:pt x="737882" y="135877"/>
                  </a:lnTo>
                  <a:lnTo>
                    <a:pt x="737882" y="225628"/>
                  </a:lnTo>
                  <a:lnTo>
                    <a:pt x="793546" y="225628"/>
                  </a:lnTo>
                  <a:lnTo>
                    <a:pt x="793546" y="133045"/>
                  </a:lnTo>
                  <a:lnTo>
                    <a:pt x="823097" y="83197"/>
                  </a:lnTo>
                  <a:lnTo>
                    <a:pt x="766902" y="83197"/>
                  </a:lnTo>
                  <a:lnTo>
                    <a:pt x="723442" y="4013"/>
                  </a:lnTo>
                  <a:close/>
                </a:path>
                <a:path w="1253490" h="229870">
                  <a:moveTo>
                    <a:pt x="610090" y="67119"/>
                  </a:moveTo>
                  <a:lnTo>
                    <a:pt x="557669" y="67119"/>
                  </a:lnTo>
                  <a:lnTo>
                    <a:pt x="580288" y="140195"/>
                  </a:lnTo>
                  <a:lnTo>
                    <a:pt x="634777" y="140195"/>
                  </a:lnTo>
                  <a:lnTo>
                    <a:pt x="610090" y="67119"/>
                  </a:lnTo>
                  <a:close/>
                </a:path>
                <a:path w="1253490" h="229870">
                  <a:moveTo>
                    <a:pt x="870038" y="4013"/>
                  </a:moveTo>
                  <a:lnTo>
                    <a:pt x="808723" y="4013"/>
                  </a:lnTo>
                  <a:lnTo>
                    <a:pt x="766902" y="83197"/>
                  </a:lnTo>
                  <a:lnTo>
                    <a:pt x="823097" y="83197"/>
                  </a:lnTo>
                  <a:lnTo>
                    <a:pt x="870038" y="4013"/>
                  </a:lnTo>
                  <a:close/>
                </a:path>
                <a:path w="1253490" h="229870">
                  <a:moveTo>
                    <a:pt x="1038390" y="4013"/>
                  </a:moveTo>
                  <a:lnTo>
                    <a:pt x="890003" y="4013"/>
                  </a:lnTo>
                  <a:lnTo>
                    <a:pt x="890003" y="225628"/>
                  </a:lnTo>
                  <a:lnTo>
                    <a:pt x="945375" y="225628"/>
                  </a:lnTo>
                  <a:lnTo>
                    <a:pt x="945375" y="130378"/>
                  </a:lnTo>
                  <a:lnTo>
                    <a:pt x="1030947" y="130378"/>
                  </a:lnTo>
                  <a:lnTo>
                    <a:pt x="1030947" y="88099"/>
                  </a:lnTo>
                  <a:lnTo>
                    <a:pt x="945375" y="88099"/>
                  </a:lnTo>
                  <a:lnTo>
                    <a:pt x="945375" y="46278"/>
                  </a:lnTo>
                  <a:lnTo>
                    <a:pt x="1038390" y="46278"/>
                  </a:lnTo>
                  <a:lnTo>
                    <a:pt x="1038390" y="4013"/>
                  </a:lnTo>
                  <a:close/>
                </a:path>
                <a:path w="1253490" h="229870">
                  <a:moveTo>
                    <a:pt x="146443" y="186931"/>
                  </a:moveTo>
                  <a:lnTo>
                    <a:pt x="0" y="186931"/>
                  </a:lnTo>
                  <a:lnTo>
                    <a:pt x="0" y="225628"/>
                  </a:lnTo>
                  <a:lnTo>
                    <a:pt x="146443" y="225628"/>
                  </a:lnTo>
                  <a:lnTo>
                    <a:pt x="146443" y="186931"/>
                  </a:lnTo>
                  <a:close/>
                </a:path>
                <a:path w="1253490" h="229870">
                  <a:moveTo>
                    <a:pt x="100749" y="3416"/>
                  </a:moveTo>
                  <a:lnTo>
                    <a:pt x="52235" y="3416"/>
                  </a:lnTo>
                  <a:lnTo>
                    <a:pt x="51841" y="9372"/>
                  </a:lnTo>
                  <a:lnTo>
                    <a:pt x="50330" y="14363"/>
                  </a:lnTo>
                  <a:lnTo>
                    <a:pt x="13639" y="33185"/>
                  </a:lnTo>
                  <a:lnTo>
                    <a:pt x="6845" y="33629"/>
                  </a:lnTo>
                  <a:lnTo>
                    <a:pt x="0" y="33629"/>
                  </a:lnTo>
                  <a:lnTo>
                    <a:pt x="0" y="69799"/>
                  </a:lnTo>
                  <a:lnTo>
                    <a:pt x="46736" y="69799"/>
                  </a:lnTo>
                  <a:lnTo>
                    <a:pt x="46736" y="186931"/>
                  </a:lnTo>
                  <a:lnTo>
                    <a:pt x="100749" y="186931"/>
                  </a:lnTo>
                  <a:lnTo>
                    <a:pt x="100749" y="3416"/>
                  </a:lnTo>
                  <a:close/>
                </a:path>
                <a:path w="1253490" h="229870">
                  <a:moveTo>
                    <a:pt x="276466" y="159842"/>
                  </a:moveTo>
                  <a:lnTo>
                    <a:pt x="271399" y="159842"/>
                  </a:lnTo>
                  <a:lnTo>
                    <a:pt x="271399" y="212521"/>
                  </a:lnTo>
                  <a:lnTo>
                    <a:pt x="317218" y="226876"/>
                  </a:lnTo>
                  <a:lnTo>
                    <a:pt x="351916" y="229641"/>
                  </a:lnTo>
                  <a:lnTo>
                    <a:pt x="372435" y="228412"/>
                  </a:lnTo>
                  <a:lnTo>
                    <a:pt x="372745" y="228412"/>
                  </a:lnTo>
                  <a:lnTo>
                    <a:pt x="391030" y="224726"/>
                  </a:lnTo>
                  <a:lnTo>
                    <a:pt x="391280" y="224726"/>
                  </a:lnTo>
                  <a:lnTo>
                    <a:pt x="407961" y="218341"/>
                  </a:lnTo>
                  <a:lnTo>
                    <a:pt x="422084" y="209550"/>
                  </a:lnTo>
                  <a:lnTo>
                    <a:pt x="433450" y="198693"/>
                  </a:lnTo>
                  <a:lnTo>
                    <a:pt x="439657" y="189153"/>
                  </a:lnTo>
                  <a:lnTo>
                    <a:pt x="352209" y="189153"/>
                  </a:lnTo>
                  <a:lnTo>
                    <a:pt x="342686" y="188679"/>
                  </a:lnTo>
                  <a:lnTo>
                    <a:pt x="303387" y="177364"/>
                  </a:lnTo>
                  <a:lnTo>
                    <a:pt x="285013" y="166500"/>
                  </a:lnTo>
                  <a:lnTo>
                    <a:pt x="276466" y="159842"/>
                  </a:lnTo>
                  <a:close/>
                </a:path>
                <a:path w="1253490" h="229870">
                  <a:moveTo>
                    <a:pt x="364871" y="0"/>
                  </a:moveTo>
                  <a:lnTo>
                    <a:pt x="313075" y="10838"/>
                  </a:lnTo>
                  <a:lnTo>
                    <a:pt x="279328" y="41498"/>
                  </a:lnTo>
                  <a:lnTo>
                    <a:pt x="272745" y="69646"/>
                  </a:lnTo>
                  <a:lnTo>
                    <a:pt x="273382" y="79743"/>
                  </a:lnTo>
                  <a:lnTo>
                    <a:pt x="290394" y="115321"/>
                  </a:lnTo>
                  <a:lnTo>
                    <a:pt x="328256" y="135039"/>
                  </a:lnTo>
                  <a:lnTo>
                    <a:pt x="353428" y="140792"/>
                  </a:lnTo>
                  <a:lnTo>
                    <a:pt x="361492" y="142671"/>
                  </a:lnTo>
                  <a:lnTo>
                    <a:pt x="375081" y="146253"/>
                  </a:lnTo>
                  <a:lnTo>
                    <a:pt x="380288" y="148780"/>
                  </a:lnTo>
                  <a:lnTo>
                    <a:pt x="389026" y="155727"/>
                  </a:lnTo>
                  <a:lnTo>
                    <a:pt x="391210" y="160235"/>
                  </a:lnTo>
                  <a:lnTo>
                    <a:pt x="391210" y="170751"/>
                  </a:lnTo>
                  <a:lnTo>
                    <a:pt x="389864" y="174751"/>
                  </a:lnTo>
                  <a:lnTo>
                    <a:pt x="384505" y="180797"/>
                  </a:lnTo>
                  <a:lnTo>
                    <a:pt x="381241" y="183159"/>
                  </a:lnTo>
                  <a:lnTo>
                    <a:pt x="377281" y="184888"/>
                  </a:lnTo>
                  <a:lnTo>
                    <a:pt x="374192" y="186334"/>
                  </a:lnTo>
                  <a:lnTo>
                    <a:pt x="370001" y="187426"/>
                  </a:lnTo>
                  <a:lnTo>
                    <a:pt x="359587" y="188810"/>
                  </a:lnTo>
                  <a:lnTo>
                    <a:pt x="355384" y="189153"/>
                  </a:lnTo>
                  <a:lnTo>
                    <a:pt x="439657" y="189153"/>
                  </a:lnTo>
                  <a:lnTo>
                    <a:pt x="448055" y="156413"/>
                  </a:lnTo>
                  <a:lnTo>
                    <a:pt x="447405" y="146253"/>
                  </a:lnTo>
                  <a:lnTo>
                    <a:pt x="447353" y="145442"/>
                  </a:lnTo>
                  <a:lnTo>
                    <a:pt x="422629" y="106649"/>
                  </a:lnTo>
                  <a:lnTo>
                    <a:pt x="387311" y="91922"/>
                  </a:lnTo>
                  <a:lnTo>
                    <a:pt x="347408" y="82753"/>
                  </a:lnTo>
                  <a:lnTo>
                    <a:pt x="339636" y="79743"/>
                  </a:lnTo>
                  <a:lnTo>
                    <a:pt x="331597" y="73101"/>
                  </a:lnTo>
                  <a:lnTo>
                    <a:pt x="329590" y="68605"/>
                  </a:lnTo>
                  <a:lnTo>
                    <a:pt x="329590" y="59080"/>
                  </a:lnTo>
                  <a:lnTo>
                    <a:pt x="350440" y="42156"/>
                  </a:lnTo>
                  <a:lnTo>
                    <a:pt x="350199" y="42156"/>
                  </a:lnTo>
                  <a:lnTo>
                    <a:pt x="357842" y="40790"/>
                  </a:lnTo>
                  <a:lnTo>
                    <a:pt x="357045" y="40790"/>
                  </a:lnTo>
                  <a:lnTo>
                    <a:pt x="362826" y="40335"/>
                  </a:lnTo>
                  <a:lnTo>
                    <a:pt x="439280" y="40335"/>
                  </a:lnTo>
                  <a:lnTo>
                    <a:pt x="439280" y="14884"/>
                  </a:lnTo>
                  <a:lnTo>
                    <a:pt x="394431" y="2255"/>
                  </a:lnTo>
                  <a:lnTo>
                    <a:pt x="374753" y="250"/>
                  </a:lnTo>
                  <a:lnTo>
                    <a:pt x="364871" y="0"/>
                  </a:lnTo>
                  <a:close/>
                </a:path>
                <a:path w="1253490" h="229870">
                  <a:moveTo>
                    <a:pt x="439280" y="40335"/>
                  </a:moveTo>
                  <a:lnTo>
                    <a:pt x="367690" y="40335"/>
                  </a:lnTo>
                  <a:lnTo>
                    <a:pt x="377010" y="40790"/>
                  </a:lnTo>
                  <a:lnTo>
                    <a:pt x="386206" y="42156"/>
                  </a:lnTo>
                  <a:lnTo>
                    <a:pt x="427852" y="60401"/>
                  </a:lnTo>
                  <a:lnTo>
                    <a:pt x="434365" y="65481"/>
                  </a:lnTo>
                  <a:lnTo>
                    <a:pt x="439280" y="65481"/>
                  </a:lnTo>
                  <a:lnTo>
                    <a:pt x="439280" y="403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02122" y="384543"/>
              <a:ext cx="1068070" cy="221615"/>
            </a:xfrm>
            <a:custGeom>
              <a:avLst/>
              <a:gdLst/>
              <a:ahLst/>
              <a:cxnLst/>
              <a:rect l="l" t="t" r="r" b="b"/>
              <a:pathLst>
                <a:path w="1068070" h="221615">
                  <a:moveTo>
                    <a:pt x="0" y="163118"/>
                  </a:moveTo>
                  <a:lnTo>
                    <a:pt x="52679" y="163118"/>
                  </a:lnTo>
                  <a:lnTo>
                    <a:pt x="52679" y="221602"/>
                  </a:lnTo>
                  <a:lnTo>
                    <a:pt x="0" y="221602"/>
                  </a:lnTo>
                  <a:lnTo>
                    <a:pt x="0" y="163118"/>
                  </a:lnTo>
                  <a:close/>
                </a:path>
                <a:path w="1068070" h="221615">
                  <a:moveTo>
                    <a:pt x="961656" y="63106"/>
                  </a:moveTo>
                  <a:lnTo>
                    <a:pt x="939038" y="136182"/>
                  </a:lnTo>
                  <a:lnTo>
                    <a:pt x="984275" y="136182"/>
                  </a:lnTo>
                  <a:lnTo>
                    <a:pt x="961656" y="63106"/>
                  </a:lnTo>
                  <a:close/>
                </a:path>
                <a:path w="1068070" h="221615">
                  <a:moveTo>
                    <a:pt x="371868" y="63106"/>
                  </a:moveTo>
                  <a:lnTo>
                    <a:pt x="349250" y="136182"/>
                  </a:lnTo>
                  <a:lnTo>
                    <a:pt x="394487" y="136182"/>
                  </a:lnTo>
                  <a:lnTo>
                    <a:pt x="371868" y="63106"/>
                  </a:lnTo>
                  <a:close/>
                </a:path>
                <a:path w="1068070" h="221615">
                  <a:moveTo>
                    <a:pt x="932040" y="0"/>
                  </a:moveTo>
                  <a:lnTo>
                    <a:pt x="992759" y="0"/>
                  </a:lnTo>
                  <a:lnTo>
                    <a:pt x="1067625" y="221614"/>
                  </a:lnTo>
                  <a:lnTo>
                    <a:pt x="1010323" y="221614"/>
                  </a:lnTo>
                  <a:lnTo>
                    <a:pt x="996480" y="176364"/>
                  </a:lnTo>
                  <a:lnTo>
                    <a:pt x="926833" y="176364"/>
                  </a:lnTo>
                  <a:lnTo>
                    <a:pt x="912990" y="221614"/>
                  </a:lnTo>
                  <a:lnTo>
                    <a:pt x="857173" y="221614"/>
                  </a:lnTo>
                  <a:lnTo>
                    <a:pt x="932040" y="0"/>
                  </a:lnTo>
                  <a:close/>
                </a:path>
                <a:path w="1068070" h="221615">
                  <a:moveTo>
                    <a:pt x="704202" y="0"/>
                  </a:moveTo>
                  <a:lnTo>
                    <a:pt x="852589" y="0"/>
                  </a:lnTo>
                  <a:lnTo>
                    <a:pt x="852589" y="42265"/>
                  </a:lnTo>
                  <a:lnTo>
                    <a:pt x="759574" y="42265"/>
                  </a:lnTo>
                  <a:lnTo>
                    <a:pt x="759574" y="84086"/>
                  </a:lnTo>
                  <a:lnTo>
                    <a:pt x="845146" y="84086"/>
                  </a:lnTo>
                  <a:lnTo>
                    <a:pt x="845146" y="126364"/>
                  </a:lnTo>
                  <a:lnTo>
                    <a:pt x="759574" y="126364"/>
                  </a:lnTo>
                  <a:lnTo>
                    <a:pt x="759574" y="221614"/>
                  </a:lnTo>
                  <a:lnTo>
                    <a:pt x="704202" y="221614"/>
                  </a:lnTo>
                  <a:lnTo>
                    <a:pt x="704202" y="0"/>
                  </a:lnTo>
                  <a:close/>
                </a:path>
                <a:path w="1068070" h="221615">
                  <a:moveTo>
                    <a:pt x="474243" y="0"/>
                  </a:moveTo>
                  <a:lnTo>
                    <a:pt x="537641" y="0"/>
                  </a:lnTo>
                  <a:lnTo>
                    <a:pt x="581101" y="79184"/>
                  </a:lnTo>
                  <a:lnTo>
                    <a:pt x="622922" y="0"/>
                  </a:lnTo>
                  <a:lnTo>
                    <a:pt x="684237" y="0"/>
                  </a:lnTo>
                  <a:lnTo>
                    <a:pt x="607745" y="129032"/>
                  </a:lnTo>
                  <a:lnTo>
                    <a:pt x="607745" y="221614"/>
                  </a:lnTo>
                  <a:lnTo>
                    <a:pt x="552081" y="221614"/>
                  </a:lnTo>
                  <a:lnTo>
                    <a:pt x="552081" y="131864"/>
                  </a:lnTo>
                  <a:lnTo>
                    <a:pt x="474243" y="0"/>
                  </a:lnTo>
                  <a:close/>
                </a:path>
                <a:path w="1068070" h="221615">
                  <a:moveTo>
                    <a:pt x="342252" y="0"/>
                  </a:moveTo>
                  <a:lnTo>
                    <a:pt x="402971" y="0"/>
                  </a:lnTo>
                  <a:lnTo>
                    <a:pt x="477837" y="221614"/>
                  </a:lnTo>
                  <a:lnTo>
                    <a:pt x="420535" y="221614"/>
                  </a:lnTo>
                  <a:lnTo>
                    <a:pt x="406692" y="176364"/>
                  </a:lnTo>
                  <a:lnTo>
                    <a:pt x="337045" y="176364"/>
                  </a:lnTo>
                  <a:lnTo>
                    <a:pt x="323202" y="221614"/>
                  </a:lnTo>
                  <a:lnTo>
                    <a:pt x="267385" y="221614"/>
                  </a:lnTo>
                  <a:lnTo>
                    <a:pt x="342252" y="0"/>
                  </a:lnTo>
                  <a:close/>
                </a:path>
              </a:pathLst>
            </a:custGeom>
            <a:ln w="12192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0225" y="377850"/>
              <a:ext cx="158635" cy="2344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87720" y="380530"/>
              <a:ext cx="177165" cy="229870"/>
            </a:xfrm>
            <a:custGeom>
              <a:avLst/>
              <a:gdLst/>
              <a:ahLst/>
              <a:cxnLst/>
              <a:rect l="l" t="t" r="r" b="b"/>
              <a:pathLst>
                <a:path w="177164" h="229870">
                  <a:moveTo>
                    <a:pt x="93472" y="0"/>
                  </a:moveTo>
                  <a:lnTo>
                    <a:pt x="132829" y="4013"/>
                  </a:lnTo>
                  <a:lnTo>
                    <a:pt x="167881" y="14884"/>
                  </a:lnTo>
                  <a:lnTo>
                    <a:pt x="167881" y="65481"/>
                  </a:lnTo>
                  <a:lnTo>
                    <a:pt x="162966" y="65481"/>
                  </a:lnTo>
                  <a:lnTo>
                    <a:pt x="156453" y="60401"/>
                  </a:lnTo>
                  <a:lnTo>
                    <a:pt x="149259" y="55733"/>
                  </a:lnTo>
                  <a:lnTo>
                    <a:pt x="105611" y="40790"/>
                  </a:lnTo>
                  <a:lnTo>
                    <a:pt x="96291" y="40335"/>
                  </a:lnTo>
                  <a:lnTo>
                    <a:pt x="91427" y="40335"/>
                  </a:lnTo>
                  <a:lnTo>
                    <a:pt x="87071" y="40678"/>
                  </a:lnTo>
                  <a:lnTo>
                    <a:pt x="83197" y="41376"/>
                  </a:lnTo>
                  <a:lnTo>
                    <a:pt x="79324" y="42062"/>
                  </a:lnTo>
                  <a:lnTo>
                    <a:pt x="75260" y="43408"/>
                  </a:lnTo>
                  <a:lnTo>
                    <a:pt x="70992" y="45389"/>
                  </a:lnTo>
                  <a:lnTo>
                    <a:pt x="67525" y="46977"/>
                  </a:lnTo>
                  <a:lnTo>
                    <a:pt x="64515" y="49339"/>
                  </a:lnTo>
                  <a:lnTo>
                    <a:pt x="61988" y="52463"/>
                  </a:lnTo>
                  <a:lnTo>
                    <a:pt x="59461" y="55587"/>
                  </a:lnTo>
                  <a:lnTo>
                    <a:pt x="58191" y="59080"/>
                  </a:lnTo>
                  <a:lnTo>
                    <a:pt x="58191" y="62953"/>
                  </a:lnTo>
                  <a:lnTo>
                    <a:pt x="58191" y="68605"/>
                  </a:lnTo>
                  <a:lnTo>
                    <a:pt x="60198" y="73101"/>
                  </a:lnTo>
                  <a:lnTo>
                    <a:pt x="64223" y="76415"/>
                  </a:lnTo>
                  <a:lnTo>
                    <a:pt x="68237" y="79743"/>
                  </a:lnTo>
                  <a:lnTo>
                    <a:pt x="76009" y="82753"/>
                  </a:lnTo>
                  <a:lnTo>
                    <a:pt x="87515" y="85420"/>
                  </a:lnTo>
                  <a:lnTo>
                    <a:pt x="94957" y="87109"/>
                  </a:lnTo>
                  <a:lnTo>
                    <a:pt x="102120" y="88747"/>
                  </a:lnTo>
                  <a:lnTo>
                    <a:pt x="109016" y="90335"/>
                  </a:lnTo>
                  <a:lnTo>
                    <a:pt x="115912" y="91922"/>
                  </a:lnTo>
                  <a:lnTo>
                    <a:pt x="123278" y="94106"/>
                  </a:lnTo>
                  <a:lnTo>
                    <a:pt x="159070" y="112606"/>
                  </a:lnTo>
                  <a:lnTo>
                    <a:pt x="176656" y="156413"/>
                  </a:lnTo>
                  <a:lnTo>
                    <a:pt x="175034" y="172127"/>
                  </a:lnTo>
                  <a:lnTo>
                    <a:pt x="150685" y="209550"/>
                  </a:lnTo>
                  <a:lnTo>
                    <a:pt x="101477" y="228386"/>
                  </a:lnTo>
                  <a:lnTo>
                    <a:pt x="80517" y="229641"/>
                  </a:lnTo>
                  <a:lnTo>
                    <a:pt x="68178" y="229334"/>
                  </a:lnTo>
                  <a:lnTo>
                    <a:pt x="26333" y="222121"/>
                  </a:lnTo>
                  <a:lnTo>
                    <a:pt x="0" y="212521"/>
                  </a:lnTo>
                  <a:lnTo>
                    <a:pt x="0" y="159842"/>
                  </a:lnTo>
                  <a:lnTo>
                    <a:pt x="5067" y="159842"/>
                  </a:lnTo>
                  <a:lnTo>
                    <a:pt x="13614" y="166500"/>
                  </a:lnTo>
                  <a:lnTo>
                    <a:pt x="22586" y="172340"/>
                  </a:lnTo>
                  <a:lnTo>
                    <a:pt x="61615" y="187258"/>
                  </a:lnTo>
                  <a:lnTo>
                    <a:pt x="80810" y="189153"/>
                  </a:lnTo>
                  <a:lnTo>
                    <a:pt x="83985" y="189153"/>
                  </a:lnTo>
                  <a:lnTo>
                    <a:pt x="88188" y="188810"/>
                  </a:lnTo>
                  <a:lnTo>
                    <a:pt x="93395" y="188112"/>
                  </a:lnTo>
                  <a:lnTo>
                    <a:pt x="98602" y="187426"/>
                  </a:lnTo>
                  <a:lnTo>
                    <a:pt x="102793" y="186334"/>
                  </a:lnTo>
                  <a:lnTo>
                    <a:pt x="105968" y="184848"/>
                  </a:lnTo>
                  <a:lnTo>
                    <a:pt x="109842" y="183159"/>
                  </a:lnTo>
                  <a:lnTo>
                    <a:pt x="113106" y="180797"/>
                  </a:lnTo>
                  <a:lnTo>
                    <a:pt x="115785" y="177774"/>
                  </a:lnTo>
                  <a:lnTo>
                    <a:pt x="118465" y="174751"/>
                  </a:lnTo>
                  <a:lnTo>
                    <a:pt x="119811" y="170751"/>
                  </a:lnTo>
                  <a:lnTo>
                    <a:pt x="119811" y="165798"/>
                  </a:lnTo>
                  <a:lnTo>
                    <a:pt x="119811" y="160235"/>
                  </a:lnTo>
                  <a:lnTo>
                    <a:pt x="97637" y="144665"/>
                  </a:lnTo>
                  <a:lnTo>
                    <a:pt x="90093" y="142671"/>
                  </a:lnTo>
                  <a:lnTo>
                    <a:pt x="82029" y="140792"/>
                  </a:lnTo>
                  <a:lnTo>
                    <a:pt x="73444" y="139001"/>
                  </a:lnTo>
                  <a:lnTo>
                    <a:pt x="64871" y="137223"/>
                  </a:lnTo>
                  <a:lnTo>
                    <a:pt x="56857" y="135039"/>
                  </a:lnTo>
                  <a:lnTo>
                    <a:pt x="18995" y="115321"/>
                  </a:lnTo>
                  <a:lnTo>
                    <a:pt x="2043" y="80698"/>
                  </a:lnTo>
                  <a:lnTo>
                    <a:pt x="1346" y="69646"/>
                  </a:lnTo>
                  <a:lnTo>
                    <a:pt x="2991" y="54832"/>
                  </a:lnTo>
                  <a:lnTo>
                    <a:pt x="27686" y="19265"/>
                  </a:lnTo>
                  <a:lnTo>
                    <a:pt x="74566" y="1204"/>
                  </a:lnTo>
                  <a:lnTo>
                    <a:pt x="93472" y="0"/>
                  </a:lnTo>
                  <a:close/>
                </a:path>
              </a:pathLst>
            </a:custGeom>
            <a:ln w="12191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9" y="719950"/>
              <a:ext cx="9139770" cy="61380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" marR="5080" algn="ctr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NİCEL</a:t>
            </a:r>
            <a:r>
              <a:rPr sz="4000" spc="-185" dirty="0"/>
              <a:t> </a:t>
            </a:r>
            <a:r>
              <a:rPr sz="4000" dirty="0">
                <a:solidFill>
                  <a:srgbClr val="AAEA25"/>
                </a:solidFill>
              </a:rPr>
              <a:t>(KANTİTATİF)</a:t>
            </a:r>
            <a:r>
              <a:rPr sz="4000" spc="-165" dirty="0">
                <a:solidFill>
                  <a:srgbClr val="AAEA25"/>
                </a:solidFill>
              </a:rPr>
              <a:t> </a:t>
            </a:r>
            <a:r>
              <a:rPr sz="4000" spc="-20" dirty="0"/>
              <a:t>RİSK </a:t>
            </a:r>
            <a:r>
              <a:rPr sz="4000" spc="-10" dirty="0"/>
              <a:t>DEĞERLENDİRMESİ METOTLARI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74027" y="3314509"/>
            <a:ext cx="7494270" cy="3147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0" marR="5080" indent="-7048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ahoma"/>
                <a:cs typeface="Tahoma"/>
              </a:rPr>
              <a:t>Çok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çeşitli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nicel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risk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değerlendirmesi </a:t>
            </a:r>
            <a:r>
              <a:rPr sz="3200" b="1" dirty="0">
                <a:latin typeface="Tahoma"/>
                <a:cs typeface="Tahoma"/>
              </a:rPr>
              <a:t>metotları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vardır.</a:t>
            </a:r>
            <a:endParaRPr sz="3200">
              <a:latin typeface="Tahoma"/>
              <a:cs typeface="Tahoma"/>
            </a:endParaRPr>
          </a:p>
          <a:p>
            <a:pPr marL="205740" indent="-193675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6250"/>
              <a:buFont typeface="Wingdings"/>
              <a:buChar char=""/>
              <a:tabLst>
                <a:tab pos="205740" algn="l"/>
              </a:tabLst>
            </a:pPr>
            <a:r>
              <a:rPr sz="3200" b="1" dirty="0">
                <a:latin typeface="Tahoma"/>
                <a:cs typeface="Tahoma"/>
              </a:rPr>
              <a:t>Yeniden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yapılandırılabilmesi,</a:t>
            </a:r>
            <a:endParaRPr sz="3200">
              <a:latin typeface="Tahoma"/>
              <a:cs typeface="Tahoma"/>
            </a:endParaRPr>
          </a:p>
          <a:p>
            <a:pPr marL="82550" marR="474980" indent="-71120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6250"/>
              <a:buFont typeface="Wingdings"/>
              <a:buChar char=""/>
              <a:tabLst>
                <a:tab pos="82550" algn="l"/>
                <a:tab pos="205104" algn="l"/>
              </a:tabLst>
            </a:pPr>
            <a:r>
              <a:rPr sz="3200" b="1" dirty="0">
                <a:latin typeface="Tahoma"/>
                <a:cs typeface="Tahoma"/>
              </a:rPr>
              <a:t>	Uygulanan</a:t>
            </a:r>
            <a:r>
              <a:rPr sz="3200" b="1" spc="-6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işyerinde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veya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sahada </a:t>
            </a:r>
            <a:r>
              <a:rPr sz="3200" b="1" dirty="0">
                <a:latin typeface="Tahoma"/>
                <a:cs typeface="Tahoma"/>
              </a:rPr>
              <a:t>yeniden</a:t>
            </a:r>
            <a:r>
              <a:rPr sz="3200" b="1" spc="-9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tasarlanabilmesi</a:t>
            </a:r>
            <a:r>
              <a:rPr sz="3200" b="1" spc="-114" dirty="0">
                <a:latin typeface="Tahoma"/>
                <a:cs typeface="Tahoma"/>
              </a:rPr>
              <a:t> </a:t>
            </a:r>
            <a:r>
              <a:rPr sz="3200" b="1" spc="-20" dirty="0">
                <a:latin typeface="Tahoma"/>
                <a:cs typeface="Tahoma"/>
              </a:rPr>
              <a:t>gibi </a:t>
            </a:r>
            <a:r>
              <a:rPr sz="3200" b="1" dirty="0">
                <a:latin typeface="Tahoma"/>
                <a:cs typeface="Tahoma"/>
              </a:rPr>
              <a:t>avantajları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mevcuttur.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677" y="944371"/>
            <a:ext cx="69900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Matris</a:t>
            </a:r>
            <a:r>
              <a:rPr spc="-45" dirty="0"/>
              <a:t> </a:t>
            </a:r>
            <a:r>
              <a:rPr dirty="0"/>
              <a:t>(L</a:t>
            </a:r>
            <a:r>
              <a:rPr spc="-45" dirty="0"/>
              <a:t> </a:t>
            </a:r>
            <a:r>
              <a:rPr dirty="0"/>
              <a:t>Matris</a:t>
            </a:r>
            <a:r>
              <a:rPr spc="-40" dirty="0"/>
              <a:t> </a:t>
            </a:r>
            <a:r>
              <a:rPr spc="-10" dirty="0"/>
              <a:t>Metodu)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9927" y="2354072"/>
            <a:ext cx="7356475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3200" b="1" dirty="0">
                <a:latin typeface="Tahoma"/>
                <a:cs typeface="Tahoma"/>
              </a:rPr>
              <a:t>Risk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değerlendirme</a:t>
            </a:r>
            <a:r>
              <a:rPr sz="3200" b="1" spc="-6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karar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matris </a:t>
            </a:r>
            <a:r>
              <a:rPr sz="3200" b="1" dirty="0">
                <a:latin typeface="Tahoma"/>
                <a:cs typeface="Tahoma"/>
              </a:rPr>
              <a:t>metodolojisi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olarak</a:t>
            </a:r>
            <a:r>
              <a:rPr sz="3200" b="1" spc="-6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da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bilinen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spc="-25" dirty="0">
                <a:latin typeface="Tahoma"/>
                <a:cs typeface="Tahoma"/>
              </a:rPr>
              <a:t>bu </a:t>
            </a:r>
            <a:r>
              <a:rPr sz="3200" b="1" dirty="0">
                <a:latin typeface="Tahoma"/>
                <a:cs typeface="Tahoma"/>
              </a:rPr>
              <a:t>metot,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en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sık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kullanılan </a:t>
            </a:r>
            <a:r>
              <a:rPr sz="3200" b="1" dirty="0">
                <a:latin typeface="Tahoma"/>
                <a:cs typeface="Tahoma"/>
              </a:rPr>
              <a:t>metotlardan</a:t>
            </a:r>
            <a:r>
              <a:rPr sz="3200" b="1" spc="-70" dirty="0">
                <a:latin typeface="Tahoma"/>
                <a:cs typeface="Tahoma"/>
              </a:rPr>
              <a:t> </a:t>
            </a:r>
            <a:r>
              <a:rPr sz="3200" b="1" dirty="0" err="1">
                <a:latin typeface="Tahoma"/>
                <a:cs typeface="Tahoma"/>
              </a:rPr>
              <a:t>biridir</a:t>
            </a:r>
            <a:r>
              <a:rPr sz="3200" b="1" dirty="0">
                <a:latin typeface="Tahoma"/>
                <a:cs typeface="Tahoma"/>
              </a:rPr>
              <a:t>.</a:t>
            </a:r>
            <a:r>
              <a:rPr sz="3200" b="1" spc="-10" dirty="0"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990600"/>
            <a:ext cx="8674100" cy="1052830"/>
            <a:chOff x="-4762" y="990600"/>
            <a:chExt cx="8674100" cy="1052830"/>
          </a:xfrm>
        </p:grpSpPr>
        <p:sp>
          <p:nvSpPr>
            <p:cNvPr id="3" name="object 3"/>
            <p:cNvSpPr/>
            <p:nvPr/>
          </p:nvSpPr>
          <p:spPr>
            <a:xfrm>
              <a:off x="0" y="1479550"/>
              <a:ext cx="1532255" cy="488950"/>
            </a:xfrm>
            <a:custGeom>
              <a:avLst/>
              <a:gdLst/>
              <a:ahLst/>
              <a:cxnLst/>
              <a:rect l="l" t="t" r="r" b="b"/>
              <a:pathLst>
                <a:path w="1532255" h="488950">
                  <a:moveTo>
                    <a:pt x="1531886" y="0"/>
                  </a:moveTo>
                  <a:lnTo>
                    <a:pt x="0" y="0"/>
                  </a:lnTo>
                  <a:lnTo>
                    <a:pt x="0" y="488950"/>
                  </a:lnTo>
                  <a:lnTo>
                    <a:pt x="1531886" y="48895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95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479550"/>
              <a:ext cx="1532255" cy="488950"/>
            </a:xfrm>
            <a:custGeom>
              <a:avLst/>
              <a:gdLst/>
              <a:ahLst/>
              <a:cxnLst/>
              <a:rect l="l" t="t" r="r" b="b"/>
              <a:pathLst>
                <a:path w="1532255" h="488950">
                  <a:moveTo>
                    <a:pt x="0" y="0"/>
                  </a:moveTo>
                  <a:lnTo>
                    <a:pt x="1531886" y="0"/>
                  </a:lnTo>
                  <a:lnTo>
                    <a:pt x="1531886" y="488950"/>
                  </a:lnTo>
                  <a:lnTo>
                    <a:pt x="0" y="4889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CF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540" y="249046"/>
            <a:ext cx="61277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008000"/>
                </a:solidFill>
                <a:latin typeface="Tahoma"/>
                <a:cs typeface="Tahoma"/>
              </a:rPr>
              <a:t>Riskin</a:t>
            </a:r>
            <a:r>
              <a:rPr b="0" spc="-55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b="0" spc="-10" dirty="0">
                <a:solidFill>
                  <a:srgbClr val="008000"/>
                </a:solidFill>
                <a:latin typeface="Tahoma"/>
                <a:cs typeface="Tahoma"/>
              </a:rPr>
              <a:t>Derecelendirilmesi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3436" y="1557401"/>
            <a:ext cx="9639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ahoma"/>
                <a:cs typeface="Tahoma"/>
              </a:rPr>
              <a:t>Olasılık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18678" y="1474787"/>
            <a:ext cx="1541780" cy="498475"/>
            <a:chOff x="1518678" y="1474787"/>
            <a:chExt cx="1541780" cy="498475"/>
          </a:xfrm>
        </p:grpSpPr>
        <p:sp>
          <p:nvSpPr>
            <p:cNvPr id="8" name="object 8"/>
            <p:cNvSpPr/>
            <p:nvPr/>
          </p:nvSpPr>
          <p:spPr>
            <a:xfrm>
              <a:off x="1523441" y="1479550"/>
              <a:ext cx="1532255" cy="488950"/>
            </a:xfrm>
            <a:custGeom>
              <a:avLst/>
              <a:gdLst/>
              <a:ahLst/>
              <a:cxnLst/>
              <a:rect l="l" t="t" r="r" b="b"/>
              <a:pathLst>
                <a:path w="1532255" h="488950">
                  <a:moveTo>
                    <a:pt x="1531886" y="0"/>
                  </a:moveTo>
                  <a:lnTo>
                    <a:pt x="0" y="0"/>
                  </a:lnTo>
                  <a:lnTo>
                    <a:pt x="0" y="488950"/>
                  </a:lnTo>
                  <a:lnTo>
                    <a:pt x="1531886" y="48895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95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3441" y="1479550"/>
              <a:ext cx="1532255" cy="488950"/>
            </a:xfrm>
            <a:custGeom>
              <a:avLst/>
              <a:gdLst/>
              <a:ahLst/>
              <a:cxnLst/>
              <a:rect l="l" t="t" r="r" b="b"/>
              <a:pathLst>
                <a:path w="1532255" h="488950">
                  <a:moveTo>
                    <a:pt x="0" y="0"/>
                  </a:moveTo>
                  <a:lnTo>
                    <a:pt x="1531886" y="0"/>
                  </a:lnTo>
                  <a:lnTo>
                    <a:pt x="1531886" y="488950"/>
                  </a:lnTo>
                  <a:lnTo>
                    <a:pt x="0" y="4889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CF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95461" y="1557401"/>
            <a:ext cx="187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latin typeface="Tahoma"/>
                <a:cs typeface="Tahoma"/>
              </a:rPr>
              <a:t>1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40418" y="1474787"/>
            <a:ext cx="1541780" cy="498475"/>
            <a:chOff x="3040418" y="1474787"/>
            <a:chExt cx="1541780" cy="498475"/>
          </a:xfrm>
        </p:grpSpPr>
        <p:sp>
          <p:nvSpPr>
            <p:cNvPr id="12" name="object 12"/>
            <p:cNvSpPr/>
            <p:nvPr/>
          </p:nvSpPr>
          <p:spPr>
            <a:xfrm>
              <a:off x="3045180" y="1479550"/>
              <a:ext cx="1532255" cy="488950"/>
            </a:xfrm>
            <a:custGeom>
              <a:avLst/>
              <a:gdLst/>
              <a:ahLst/>
              <a:cxnLst/>
              <a:rect l="l" t="t" r="r" b="b"/>
              <a:pathLst>
                <a:path w="1532254" h="488950">
                  <a:moveTo>
                    <a:pt x="1531886" y="0"/>
                  </a:moveTo>
                  <a:lnTo>
                    <a:pt x="0" y="0"/>
                  </a:lnTo>
                  <a:lnTo>
                    <a:pt x="0" y="488950"/>
                  </a:lnTo>
                  <a:lnTo>
                    <a:pt x="1531886" y="48895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95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45180" y="1479550"/>
              <a:ext cx="1532255" cy="488950"/>
            </a:xfrm>
            <a:custGeom>
              <a:avLst/>
              <a:gdLst/>
              <a:ahLst/>
              <a:cxnLst/>
              <a:rect l="l" t="t" r="r" b="b"/>
              <a:pathLst>
                <a:path w="1532254" h="488950">
                  <a:moveTo>
                    <a:pt x="0" y="0"/>
                  </a:moveTo>
                  <a:lnTo>
                    <a:pt x="1531886" y="0"/>
                  </a:lnTo>
                  <a:lnTo>
                    <a:pt x="1531886" y="488950"/>
                  </a:lnTo>
                  <a:lnTo>
                    <a:pt x="0" y="4889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CF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17209" y="1557401"/>
            <a:ext cx="187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latin typeface="Tahoma"/>
                <a:cs typeface="Tahoma"/>
              </a:rPr>
              <a:t>2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63859" y="1474787"/>
            <a:ext cx="1541780" cy="498475"/>
            <a:chOff x="4563859" y="1474787"/>
            <a:chExt cx="1541780" cy="498475"/>
          </a:xfrm>
        </p:grpSpPr>
        <p:sp>
          <p:nvSpPr>
            <p:cNvPr id="16" name="object 16"/>
            <p:cNvSpPr/>
            <p:nvPr/>
          </p:nvSpPr>
          <p:spPr>
            <a:xfrm>
              <a:off x="4568621" y="1479550"/>
              <a:ext cx="1532255" cy="488950"/>
            </a:xfrm>
            <a:custGeom>
              <a:avLst/>
              <a:gdLst/>
              <a:ahLst/>
              <a:cxnLst/>
              <a:rect l="l" t="t" r="r" b="b"/>
              <a:pathLst>
                <a:path w="1532254" h="488950">
                  <a:moveTo>
                    <a:pt x="1531886" y="0"/>
                  </a:moveTo>
                  <a:lnTo>
                    <a:pt x="0" y="0"/>
                  </a:lnTo>
                  <a:lnTo>
                    <a:pt x="0" y="488950"/>
                  </a:lnTo>
                  <a:lnTo>
                    <a:pt x="1531886" y="48895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95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68621" y="1479550"/>
              <a:ext cx="1532255" cy="488950"/>
            </a:xfrm>
            <a:custGeom>
              <a:avLst/>
              <a:gdLst/>
              <a:ahLst/>
              <a:cxnLst/>
              <a:rect l="l" t="t" r="r" b="b"/>
              <a:pathLst>
                <a:path w="1532254" h="488950">
                  <a:moveTo>
                    <a:pt x="0" y="0"/>
                  </a:moveTo>
                  <a:lnTo>
                    <a:pt x="1531886" y="0"/>
                  </a:lnTo>
                  <a:lnTo>
                    <a:pt x="1531886" y="488950"/>
                  </a:lnTo>
                  <a:lnTo>
                    <a:pt x="0" y="4889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CF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240646" y="1557401"/>
            <a:ext cx="187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latin typeface="Tahoma"/>
                <a:cs typeface="Tahoma"/>
              </a:rPr>
              <a:t>3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85611" y="1474787"/>
            <a:ext cx="1541780" cy="498475"/>
            <a:chOff x="6085611" y="1474787"/>
            <a:chExt cx="1541780" cy="498475"/>
          </a:xfrm>
        </p:grpSpPr>
        <p:sp>
          <p:nvSpPr>
            <p:cNvPr id="20" name="object 20"/>
            <p:cNvSpPr/>
            <p:nvPr/>
          </p:nvSpPr>
          <p:spPr>
            <a:xfrm>
              <a:off x="6090373" y="1479550"/>
              <a:ext cx="1532255" cy="488950"/>
            </a:xfrm>
            <a:custGeom>
              <a:avLst/>
              <a:gdLst/>
              <a:ahLst/>
              <a:cxnLst/>
              <a:rect l="l" t="t" r="r" b="b"/>
              <a:pathLst>
                <a:path w="1532254" h="488950">
                  <a:moveTo>
                    <a:pt x="1531886" y="0"/>
                  </a:moveTo>
                  <a:lnTo>
                    <a:pt x="0" y="0"/>
                  </a:lnTo>
                  <a:lnTo>
                    <a:pt x="0" y="488950"/>
                  </a:lnTo>
                  <a:lnTo>
                    <a:pt x="1531886" y="48895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95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90373" y="1479550"/>
              <a:ext cx="1532255" cy="488950"/>
            </a:xfrm>
            <a:custGeom>
              <a:avLst/>
              <a:gdLst/>
              <a:ahLst/>
              <a:cxnLst/>
              <a:rect l="l" t="t" r="r" b="b"/>
              <a:pathLst>
                <a:path w="1532254" h="488950">
                  <a:moveTo>
                    <a:pt x="0" y="0"/>
                  </a:moveTo>
                  <a:lnTo>
                    <a:pt x="1531886" y="0"/>
                  </a:lnTo>
                  <a:lnTo>
                    <a:pt x="1531886" y="488950"/>
                  </a:lnTo>
                  <a:lnTo>
                    <a:pt x="0" y="4889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CF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762394" y="1557401"/>
            <a:ext cx="187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latin typeface="Tahoma"/>
                <a:cs typeface="Tahoma"/>
              </a:rPr>
              <a:t>4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07351" y="1474787"/>
            <a:ext cx="1541780" cy="498475"/>
            <a:chOff x="7607351" y="1474787"/>
            <a:chExt cx="1541780" cy="498475"/>
          </a:xfrm>
        </p:grpSpPr>
        <p:sp>
          <p:nvSpPr>
            <p:cNvPr id="24" name="object 24"/>
            <p:cNvSpPr/>
            <p:nvPr/>
          </p:nvSpPr>
          <p:spPr>
            <a:xfrm>
              <a:off x="7612113" y="1479550"/>
              <a:ext cx="1532255" cy="488950"/>
            </a:xfrm>
            <a:custGeom>
              <a:avLst/>
              <a:gdLst/>
              <a:ahLst/>
              <a:cxnLst/>
              <a:rect l="l" t="t" r="r" b="b"/>
              <a:pathLst>
                <a:path w="1532254" h="488950">
                  <a:moveTo>
                    <a:pt x="1531886" y="0"/>
                  </a:moveTo>
                  <a:lnTo>
                    <a:pt x="0" y="0"/>
                  </a:lnTo>
                  <a:lnTo>
                    <a:pt x="0" y="488950"/>
                  </a:lnTo>
                  <a:lnTo>
                    <a:pt x="1531886" y="48895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95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12113" y="1479550"/>
              <a:ext cx="1532255" cy="488950"/>
            </a:xfrm>
            <a:custGeom>
              <a:avLst/>
              <a:gdLst/>
              <a:ahLst/>
              <a:cxnLst/>
              <a:rect l="l" t="t" r="r" b="b"/>
              <a:pathLst>
                <a:path w="1532254" h="488950">
                  <a:moveTo>
                    <a:pt x="0" y="0"/>
                  </a:moveTo>
                  <a:lnTo>
                    <a:pt x="1531886" y="0"/>
                  </a:lnTo>
                  <a:lnTo>
                    <a:pt x="1531886" y="488950"/>
                  </a:lnTo>
                  <a:lnTo>
                    <a:pt x="0" y="4889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CF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284142" y="1557401"/>
            <a:ext cx="187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latin typeface="Tahoma"/>
                <a:cs typeface="Tahoma"/>
              </a:rPr>
              <a:t>5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-4762" y="1963737"/>
            <a:ext cx="1541780" cy="987425"/>
            <a:chOff x="-4762" y="1963737"/>
            <a:chExt cx="1541780" cy="987425"/>
          </a:xfrm>
        </p:grpSpPr>
        <p:sp>
          <p:nvSpPr>
            <p:cNvPr id="28" name="object 28"/>
            <p:cNvSpPr/>
            <p:nvPr/>
          </p:nvSpPr>
          <p:spPr>
            <a:xfrm>
              <a:off x="0" y="19685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95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19685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CF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72024" y="2290826"/>
            <a:ext cx="187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latin typeface="Tahoma"/>
                <a:cs typeface="Tahoma"/>
              </a:rPr>
              <a:t>1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518678" y="1963737"/>
            <a:ext cx="1541780" cy="987425"/>
            <a:chOff x="1518678" y="1963737"/>
            <a:chExt cx="1541780" cy="987425"/>
          </a:xfrm>
        </p:grpSpPr>
        <p:sp>
          <p:nvSpPr>
            <p:cNvPr id="32" name="object 32"/>
            <p:cNvSpPr/>
            <p:nvPr/>
          </p:nvSpPr>
          <p:spPr>
            <a:xfrm>
              <a:off x="1523441" y="19685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23441" y="19685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CF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738296" y="2078989"/>
            <a:ext cx="11029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Çok</a:t>
            </a:r>
            <a:r>
              <a:rPr sz="1600" b="1" spc="-20" dirty="0">
                <a:latin typeface="Tahoma"/>
                <a:cs typeface="Tahoma"/>
              </a:rPr>
              <a:t> hafif </a:t>
            </a:r>
            <a:r>
              <a:rPr sz="1600" b="1" dirty="0">
                <a:latin typeface="Tahoma"/>
                <a:cs typeface="Tahoma"/>
              </a:rPr>
              <a:t>seviye</a:t>
            </a:r>
            <a:r>
              <a:rPr sz="1600" b="1" spc="-50" dirty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risk </a:t>
            </a:r>
            <a:r>
              <a:rPr sz="1600" b="1" spc="-50" dirty="0"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040418" y="1963737"/>
            <a:ext cx="1541780" cy="987425"/>
            <a:chOff x="3040418" y="1963737"/>
            <a:chExt cx="1541780" cy="987425"/>
          </a:xfrm>
        </p:grpSpPr>
        <p:sp>
          <p:nvSpPr>
            <p:cNvPr id="36" name="object 36"/>
            <p:cNvSpPr/>
            <p:nvPr/>
          </p:nvSpPr>
          <p:spPr>
            <a:xfrm>
              <a:off x="3045180" y="19685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45180" y="19685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33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127452" y="2078989"/>
            <a:ext cx="13671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Düşük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seviye</a:t>
            </a:r>
            <a:endParaRPr sz="1600">
              <a:latin typeface="Tahoma"/>
              <a:cs typeface="Tahoma"/>
            </a:endParaRPr>
          </a:p>
          <a:p>
            <a:pPr marL="495300" marR="488315" algn="ctr">
              <a:lnSpc>
                <a:spcPct val="100000"/>
              </a:lnSpc>
            </a:pPr>
            <a:r>
              <a:rPr sz="1600" b="1" spc="-20" dirty="0">
                <a:latin typeface="Tahoma"/>
                <a:cs typeface="Tahoma"/>
              </a:rPr>
              <a:t>risk </a:t>
            </a:r>
            <a:r>
              <a:rPr sz="1600" b="1" spc="-50" dirty="0"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563859" y="1963737"/>
            <a:ext cx="1541780" cy="987425"/>
            <a:chOff x="4563859" y="1963737"/>
            <a:chExt cx="1541780" cy="987425"/>
          </a:xfrm>
        </p:grpSpPr>
        <p:sp>
          <p:nvSpPr>
            <p:cNvPr id="40" name="object 40"/>
            <p:cNvSpPr/>
            <p:nvPr/>
          </p:nvSpPr>
          <p:spPr>
            <a:xfrm>
              <a:off x="4568621" y="19685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68621" y="19685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33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650889" y="2078989"/>
            <a:ext cx="13671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Düşük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seviye</a:t>
            </a:r>
            <a:endParaRPr sz="1600">
              <a:latin typeface="Tahoma"/>
              <a:cs typeface="Tahoma"/>
            </a:endParaRPr>
          </a:p>
          <a:p>
            <a:pPr marL="495300" marR="488315" algn="ctr">
              <a:lnSpc>
                <a:spcPct val="100000"/>
              </a:lnSpc>
            </a:pPr>
            <a:r>
              <a:rPr sz="1600" b="1" spc="-20" dirty="0">
                <a:latin typeface="Tahoma"/>
                <a:cs typeface="Tahoma"/>
              </a:rPr>
              <a:t>risk </a:t>
            </a:r>
            <a:r>
              <a:rPr sz="1600" b="1" spc="-50" dirty="0">
                <a:latin typeface="Tahoma"/>
                <a:cs typeface="Tahoma"/>
              </a:rPr>
              <a:t>3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085611" y="1963737"/>
            <a:ext cx="1541780" cy="987425"/>
            <a:chOff x="6085611" y="1963737"/>
            <a:chExt cx="1541780" cy="987425"/>
          </a:xfrm>
        </p:grpSpPr>
        <p:sp>
          <p:nvSpPr>
            <p:cNvPr id="44" name="object 44"/>
            <p:cNvSpPr/>
            <p:nvPr/>
          </p:nvSpPr>
          <p:spPr>
            <a:xfrm>
              <a:off x="6090373" y="19685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90373" y="19685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33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172637" y="2078989"/>
            <a:ext cx="13671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Düşük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seviye</a:t>
            </a:r>
            <a:endParaRPr sz="1600">
              <a:latin typeface="Tahoma"/>
              <a:cs typeface="Tahoma"/>
            </a:endParaRPr>
          </a:p>
          <a:p>
            <a:pPr marL="495300" marR="488315" algn="ctr">
              <a:lnSpc>
                <a:spcPct val="100000"/>
              </a:lnSpc>
            </a:pPr>
            <a:r>
              <a:rPr sz="1600" b="1" spc="-20" dirty="0">
                <a:latin typeface="Tahoma"/>
                <a:cs typeface="Tahoma"/>
              </a:rPr>
              <a:t>risk </a:t>
            </a:r>
            <a:r>
              <a:rPr sz="1600" b="1" spc="-50" dirty="0">
                <a:latin typeface="Tahoma"/>
                <a:cs typeface="Tahoma"/>
              </a:rPr>
              <a:t>4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607351" y="1963737"/>
            <a:ext cx="1541780" cy="987425"/>
            <a:chOff x="7607351" y="1963737"/>
            <a:chExt cx="1541780" cy="987425"/>
          </a:xfrm>
        </p:grpSpPr>
        <p:sp>
          <p:nvSpPr>
            <p:cNvPr id="48" name="object 48"/>
            <p:cNvSpPr/>
            <p:nvPr/>
          </p:nvSpPr>
          <p:spPr>
            <a:xfrm>
              <a:off x="7612113" y="19685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12113" y="19685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33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694385" y="2078989"/>
            <a:ext cx="13671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Düşük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seviye</a:t>
            </a:r>
            <a:endParaRPr sz="1600">
              <a:latin typeface="Tahoma"/>
              <a:cs typeface="Tahoma"/>
            </a:endParaRPr>
          </a:p>
          <a:p>
            <a:pPr marL="495300" marR="488315" algn="ctr">
              <a:lnSpc>
                <a:spcPct val="100000"/>
              </a:lnSpc>
            </a:pPr>
            <a:r>
              <a:rPr sz="1600" b="1" spc="-20" dirty="0">
                <a:latin typeface="Tahoma"/>
                <a:cs typeface="Tahoma"/>
              </a:rPr>
              <a:t>risk </a:t>
            </a:r>
            <a:r>
              <a:rPr sz="1600" b="1" spc="-50" dirty="0">
                <a:latin typeface="Tahoma"/>
                <a:cs typeface="Tahoma"/>
              </a:rPr>
              <a:t>5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-4762" y="2941637"/>
            <a:ext cx="1541780" cy="987425"/>
            <a:chOff x="-4762" y="2941637"/>
            <a:chExt cx="1541780" cy="987425"/>
          </a:xfrm>
        </p:grpSpPr>
        <p:sp>
          <p:nvSpPr>
            <p:cNvPr id="52" name="object 52"/>
            <p:cNvSpPr/>
            <p:nvPr/>
          </p:nvSpPr>
          <p:spPr>
            <a:xfrm>
              <a:off x="0" y="2946412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1531886" y="0"/>
                  </a:moveTo>
                  <a:lnTo>
                    <a:pt x="0" y="0"/>
                  </a:lnTo>
                  <a:lnTo>
                    <a:pt x="0" y="977887"/>
                  </a:lnTo>
                  <a:lnTo>
                    <a:pt x="1531886" y="977887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95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29464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CF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72024" y="3268726"/>
            <a:ext cx="187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latin typeface="Tahoma"/>
                <a:cs typeface="Tahoma"/>
              </a:rPr>
              <a:t>2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518678" y="2941637"/>
            <a:ext cx="1541780" cy="987425"/>
            <a:chOff x="1518678" y="2941637"/>
            <a:chExt cx="1541780" cy="987425"/>
          </a:xfrm>
        </p:grpSpPr>
        <p:sp>
          <p:nvSpPr>
            <p:cNvPr id="56" name="object 56"/>
            <p:cNvSpPr/>
            <p:nvPr/>
          </p:nvSpPr>
          <p:spPr>
            <a:xfrm>
              <a:off x="1523441" y="29464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23441" y="29464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33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605705" y="3056889"/>
            <a:ext cx="13671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Düşük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seviye</a:t>
            </a:r>
            <a:endParaRPr sz="1600">
              <a:latin typeface="Tahoma"/>
              <a:cs typeface="Tahoma"/>
            </a:endParaRPr>
          </a:p>
          <a:p>
            <a:pPr marL="495300" marR="488315" algn="ctr">
              <a:lnSpc>
                <a:spcPct val="100000"/>
              </a:lnSpc>
            </a:pPr>
            <a:r>
              <a:rPr sz="1600" b="1" spc="-20" dirty="0">
                <a:latin typeface="Tahoma"/>
                <a:cs typeface="Tahoma"/>
              </a:rPr>
              <a:t>risk </a:t>
            </a:r>
            <a:r>
              <a:rPr sz="1600" b="1" spc="-50" dirty="0"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040418" y="2941637"/>
            <a:ext cx="1541780" cy="987425"/>
            <a:chOff x="3040418" y="2941637"/>
            <a:chExt cx="1541780" cy="987425"/>
          </a:xfrm>
        </p:grpSpPr>
        <p:sp>
          <p:nvSpPr>
            <p:cNvPr id="60" name="object 60"/>
            <p:cNvSpPr/>
            <p:nvPr/>
          </p:nvSpPr>
          <p:spPr>
            <a:xfrm>
              <a:off x="3045180" y="29464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045180" y="29464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33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127452" y="3056889"/>
            <a:ext cx="13671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Düşük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seviye</a:t>
            </a:r>
            <a:endParaRPr sz="1600">
              <a:latin typeface="Tahoma"/>
              <a:cs typeface="Tahoma"/>
            </a:endParaRPr>
          </a:p>
          <a:p>
            <a:pPr marL="495300" marR="488315" algn="ctr">
              <a:lnSpc>
                <a:spcPct val="100000"/>
              </a:lnSpc>
            </a:pPr>
            <a:r>
              <a:rPr sz="1600" b="1" spc="-20" dirty="0">
                <a:latin typeface="Tahoma"/>
                <a:cs typeface="Tahoma"/>
              </a:rPr>
              <a:t>risk </a:t>
            </a:r>
            <a:r>
              <a:rPr sz="1600" b="1" spc="-50" dirty="0">
                <a:latin typeface="Tahoma"/>
                <a:cs typeface="Tahoma"/>
              </a:rPr>
              <a:t>4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563859" y="2941637"/>
            <a:ext cx="1541780" cy="987425"/>
            <a:chOff x="4563859" y="2941637"/>
            <a:chExt cx="1541780" cy="987425"/>
          </a:xfrm>
        </p:grpSpPr>
        <p:sp>
          <p:nvSpPr>
            <p:cNvPr id="64" name="object 64"/>
            <p:cNvSpPr/>
            <p:nvPr/>
          </p:nvSpPr>
          <p:spPr>
            <a:xfrm>
              <a:off x="4568621" y="29464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68621" y="29464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33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650889" y="3056889"/>
            <a:ext cx="13671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Düşük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seviye</a:t>
            </a:r>
            <a:endParaRPr sz="1600">
              <a:latin typeface="Tahoma"/>
              <a:cs typeface="Tahoma"/>
            </a:endParaRPr>
          </a:p>
          <a:p>
            <a:pPr marL="495300" marR="488315" algn="ctr">
              <a:lnSpc>
                <a:spcPct val="100000"/>
              </a:lnSpc>
            </a:pPr>
            <a:r>
              <a:rPr sz="1600" b="1" spc="-20" dirty="0">
                <a:latin typeface="Tahoma"/>
                <a:cs typeface="Tahoma"/>
              </a:rPr>
              <a:t>risk </a:t>
            </a:r>
            <a:r>
              <a:rPr sz="1600" b="1" spc="-50" dirty="0">
                <a:latin typeface="Tahoma"/>
                <a:cs typeface="Tahoma"/>
              </a:rPr>
              <a:t>6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6085611" y="2941637"/>
            <a:ext cx="1541780" cy="987425"/>
            <a:chOff x="6085611" y="2941637"/>
            <a:chExt cx="1541780" cy="987425"/>
          </a:xfrm>
        </p:grpSpPr>
        <p:sp>
          <p:nvSpPr>
            <p:cNvPr id="68" name="object 68"/>
            <p:cNvSpPr/>
            <p:nvPr/>
          </p:nvSpPr>
          <p:spPr>
            <a:xfrm>
              <a:off x="6090373" y="29464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090373" y="29464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267094" y="3056889"/>
            <a:ext cx="11772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Orta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seviye </a:t>
            </a:r>
            <a:r>
              <a:rPr sz="1600" b="1" spc="-20" dirty="0">
                <a:latin typeface="Tahoma"/>
                <a:cs typeface="Tahoma"/>
              </a:rPr>
              <a:t>risk</a:t>
            </a:r>
            <a:endParaRPr sz="16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</a:pPr>
            <a:r>
              <a:rPr sz="1600" b="1" spc="-50" dirty="0">
                <a:latin typeface="Tahoma"/>
                <a:cs typeface="Tahoma"/>
              </a:rPr>
              <a:t>8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7607351" y="2941637"/>
            <a:ext cx="1541780" cy="987425"/>
            <a:chOff x="7607351" y="2941637"/>
            <a:chExt cx="1541780" cy="987425"/>
          </a:xfrm>
        </p:grpSpPr>
        <p:sp>
          <p:nvSpPr>
            <p:cNvPr id="72" name="object 72"/>
            <p:cNvSpPr/>
            <p:nvPr/>
          </p:nvSpPr>
          <p:spPr>
            <a:xfrm>
              <a:off x="7612113" y="2946412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887"/>
                  </a:lnTo>
                  <a:lnTo>
                    <a:pt x="1531886" y="977887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612113" y="29464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7788841" y="3056889"/>
            <a:ext cx="11772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Orta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seviye </a:t>
            </a:r>
            <a:r>
              <a:rPr sz="1600" b="1" spc="-20" dirty="0">
                <a:latin typeface="Tahoma"/>
                <a:cs typeface="Tahoma"/>
              </a:rPr>
              <a:t>risk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600" b="1" spc="-25" dirty="0">
                <a:latin typeface="Tahoma"/>
                <a:cs typeface="Tahoma"/>
              </a:rPr>
              <a:t>10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-4762" y="3919537"/>
            <a:ext cx="1541780" cy="987425"/>
            <a:chOff x="-4762" y="3919537"/>
            <a:chExt cx="1541780" cy="987425"/>
          </a:xfrm>
        </p:grpSpPr>
        <p:sp>
          <p:nvSpPr>
            <p:cNvPr id="76" name="object 76"/>
            <p:cNvSpPr/>
            <p:nvPr/>
          </p:nvSpPr>
          <p:spPr>
            <a:xfrm>
              <a:off x="0" y="39243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95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39243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CF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672024" y="4246626"/>
            <a:ext cx="187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latin typeface="Tahoma"/>
                <a:cs typeface="Tahoma"/>
              </a:rPr>
              <a:t>3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518678" y="3919537"/>
            <a:ext cx="1541780" cy="987425"/>
            <a:chOff x="1518678" y="3919537"/>
            <a:chExt cx="1541780" cy="987425"/>
          </a:xfrm>
        </p:grpSpPr>
        <p:sp>
          <p:nvSpPr>
            <p:cNvPr id="80" name="object 80"/>
            <p:cNvSpPr/>
            <p:nvPr/>
          </p:nvSpPr>
          <p:spPr>
            <a:xfrm>
              <a:off x="1523441" y="39243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523441" y="39243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33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605705" y="4034790"/>
            <a:ext cx="13671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Düşük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seviye</a:t>
            </a:r>
            <a:endParaRPr sz="1600">
              <a:latin typeface="Tahoma"/>
              <a:cs typeface="Tahoma"/>
            </a:endParaRPr>
          </a:p>
          <a:p>
            <a:pPr marL="495300" marR="488315" algn="ctr">
              <a:lnSpc>
                <a:spcPct val="100000"/>
              </a:lnSpc>
            </a:pPr>
            <a:r>
              <a:rPr sz="1600" b="1" spc="-20" dirty="0">
                <a:latin typeface="Tahoma"/>
                <a:cs typeface="Tahoma"/>
              </a:rPr>
              <a:t>risk </a:t>
            </a:r>
            <a:r>
              <a:rPr sz="1600" b="1" spc="-50" dirty="0">
                <a:latin typeface="Tahoma"/>
                <a:cs typeface="Tahoma"/>
              </a:rPr>
              <a:t>3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3040418" y="3919537"/>
            <a:ext cx="1541780" cy="987425"/>
            <a:chOff x="3040418" y="3919537"/>
            <a:chExt cx="1541780" cy="987425"/>
          </a:xfrm>
        </p:grpSpPr>
        <p:sp>
          <p:nvSpPr>
            <p:cNvPr id="84" name="object 84"/>
            <p:cNvSpPr/>
            <p:nvPr/>
          </p:nvSpPr>
          <p:spPr>
            <a:xfrm>
              <a:off x="3045180" y="39243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045180" y="39243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33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3127452" y="4034790"/>
            <a:ext cx="13671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Düşük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seviye</a:t>
            </a:r>
            <a:endParaRPr sz="1600">
              <a:latin typeface="Tahoma"/>
              <a:cs typeface="Tahoma"/>
            </a:endParaRPr>
          </a:p>
          <a:p>
            <a:pPr marL="495300" marR="488315" algn="ctr">
              <a:lnSpc>
                <a:spcPct val="100000"/>
              </a:lnSpc>
            </a:pPr>
            <a:r>
              <a:rPr sz="1600" b="1" spc="-20" dirty="0">
                <a:latin typeface="Tahoma"/>
                <a:cs typeface="Tahoma"/>
              </a:rPr>
              <a:t>risk </a:t>
            </a:r>
            <a:r>
              <a:rPr sz="1600" b="1" spc="-50" dirty="0">
                <a:latin typeface="Tahoma"/>
                <a:cs typeface="Tahoma"/>
              </a:rPr>
              <a:t>6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3859" y="3919537"/>
            <a:ext cx="1541780" cy="987425"/>
            <a:chOff x="4563859" y="3919537"/>
            <a:chExt cx="1541780" cy="987425"/>
          </a:xfrm>
        </p:grpSpPr>
        <p:sp>
          <p:nvSpPr>
            <p:cNvPr id="88" name="object 88"/>
            <p:cNvSpPr/>
            <p:nvPr/>
          </p:nvSpPr>
          <p:spPr>
            <a:xfrm>
              <a:off x="4568621" y="39243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568621" y="39243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4745346" y="4034790"/>
            <a:ext cx="11772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Orta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seviye </a:t>
            </a:r>
            <a:r>
              <a:rPr sz="1600" b="1" spc="-20" dirty="0">
                <a:latin typeface="Tahoma"/>
                <a:cs typeface="Tahoma"/>
              </a:rPr>
              <a:t>risk</a:t>
            </a:r>
            <a:endParaRPr sz="16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</a:pPr>
            <a:r>
              <a:rPr sz="1600" b="1" spc="-50" dirty="0">
                <a:latin typeface="Tahoma"/>
                <a:cs typeface="Tahoma"/>
              </a:rPr>
              <a:t>9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6085611" y="3919537"/>
            <a:ext cx="1541780" cy="987425"/>
            <a:chOff x="6085611" y="3919537"/>
            <a:chExt cx="1541780" cy="987425"/>
          </a:xfrm>
        </p:grpSpPr>
        <p:sp>
          <p:nvSpPr>
            <p:cNvPr id="92" name="object 92"/>
            <p:cNvSpPr/>
            <p:nvPr/>
          </p:nvSpPr>
          <p:spPr>
            <a:xfrm>
              <a:off x="6090373" y="39243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090373" y="39243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6267094" y="4034790"/>
            <a:ext cx="11772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Orta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seviye </a:t>
            </a:r>
            <a:r>
              <a:rPr sz="1600" b="1" spc="-20" dirty="0">
                <a:latin typeface="Tahoma"/>
                <a:cs typeface="Tahoma"/>
              </a:rPr>
              <a:t>risk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600" b="1" spc="-25" dirty="0">
                <a:latin typeface="Tahoma"/>
                <a:cs typeface="Tahoma"/>
              </a:rPr>
              <a:t>12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7607351" y="3919537"/>
            <a:ext cx="1541780" cy="987425"/>
            <a:chOff x="7607351" y="3919537"/>
            <a:chExt cx="1541780" cy="987425"/>
          </a:xfrm>
        </p:grpSpPr>
        <p:sp>
          <p:nvSpPr>
            <p:cNvPr id="96" name="object 96"/>
            <p:cNvSpPr/>
            <p:nvPr/>
          </p:nvSpPr>
          <p:spPr>
            <a:xfrm>
              <a:off x="7612113" y="39243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FF7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612113" y="39243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7826896" y="4034790"/>
            <a:ext cx="11029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ahoma"/>
                <a:cs typeface="Tahoma"/>
              </a:rPr>
              <a:t>Yüksek </a:t>
            </a:r>
            <a:r>
              <a:rPr sz="1600" b="1" dirty="0">
                <a:latin typeface="Tahoma"/>
                <a:cs typeface="Tahoma"/>
              </a:rPr>
              <a:t>seviye</a:t>
            </a:r>
            <a:r>
              <a:rPr sz="1600" b="1" spc="-50" dirty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risk </a:t>
            </a:r>
            <a:r>
              <a:rPr sz="1600" b="1" spc="-25" dirty="0">
                <a:latin typeface="Tahoma"/>
                <a:cs typeface="Tahoma"/>
              </a:rPr>
              <a:t>15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-4762" y="4897437"/>
            <a:ext cx="1541780" cy="987425"/>
            <a:chOff x="-4762" y="4897437"/>
            <a:chExt cx="1541780" cy="987425"/>
          </a:xfrm>
        </p:grpSpPr>
        <p:sp>
          <p:nvSpPr>
            <p:cNvPr id="100" name="object 100"/>
            <p:cNvSpPr/>
            <p:nvPr/>
          </p:nvSpPr>
          <p:spPr>
            <a:xfrm>
              <a:off x="0" y="4902212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1531886" y="0"/>
                  </a:moveTo>
                  <a:lnTo>
                    <a:pt x="0" y="0"/>
                  </a:lnTo>
                  <a:lnTo>
                    <a:pt x="0" y="977887"/>
                  </a:lnTo>
                  <a:lnTo>
                    <a:pt x="1531886" y="977887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95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49022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CF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672024" y="5224526"/>
            <a:ext cx="187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latin typeface="Tahoma"/>
                <a:cs typeface="Tahoma"/>
              </a:rPr>
              <a:t>4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1518678" y="4897437"/>
            <a:ext cx="1541780" cy="987425"/>
            <a:chOff x="1518678" y="4897437"/>
            <a:chExt cx="1541780" cy="987425"/>
          </a:xfrm>
        </p:grpSpPr>
        <p:sp>
          <p:nvSpPr>
            <p:cNvPr id="104" name="object 104"/>
            <p:cNvSpPr/>
            <p:nvPr/>
          </p:nvSpPr>
          <p:spPr>
            <a:xfrm>
              <a:off x="1523441" y="49022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523441" y="49022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33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1605705" y="5012690"/>
            <a:ext cx="13671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Düşük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seviye</a:t>
            </a:r>
            <a:endParaRPr sz="1600">
              <a:latin typeface="Tahoma"/>
              <a:cs typeface="Tahoma"/>
            </a:endParaRPr>
          </a:p>
          <a:p>
            <a:pPr marL="495300" marR="488315" algn="ctr">
              <a:lnSpc>
                <a:spcPct val="100000"/>
              </a:lnSpc>
            </a:pPr>
            <a:r>
              <a:rPr sz="1600" b="1" spc="-20" dirty="0">
                <a:latin typeface="Tahoma"/>
                <a:cs typeface="Tahoma"/>
              </a:rPr>
              <a:t>risk </a:t>
            </a:r>
            <a:r>
              <a:rPr sz="1600" b="1" spc="-50" dirty="0">
                <a:latin typeface="Tahoma"/>
                <a:cs typeface="Tahoma"/>
              </a:rPr>
              <a:t>4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3040418" y="4897437"/>
            <a:ext cx="1541780" cy="987425"/>
            <a:chOff x="3040418" y="4897437"/>
            <a:chExt cx="1541780" cy="987425"/>
          </a:xfrm>
        </p:grpSpPr>
        <p:sp>
          <p:nvSpPr>
            <p:cNvPr id="108" name="object 108"/>
            <p:cNvSpPr/>
            <p:nvPr/>
          </p:nvSpPr>
          <p:spPr>
            <a:xfrm>
              <a:off x="3045180" y="49022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045180" y="49022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3221908" y="5012690"/>
            <a:ext cx="11772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Orta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seviye </a:t>
            </a:r>
            <a:r>
              <a:rPr sz="1600" b="1" spc="-20" dirty="0">
                <a:latin typeface="Tahoma"/>
                <a:cs typeface="Tahoma"/>
              </a:rPr>
              <a:t>risk</a:t>
            </a:r>
            <a:endParaRPr sz="16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</a:pPr>
            <a:r>
              <a:rPr sz="1600" b="1" spc="-50" dirty="0">
                <a:latin typeface="Tahoma"/>
                <a:cs typeface="Tahoma"/>
              </a:rPr>
              <a:t>8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4563859" y="4897437"/>
            <a:ext cx="1541780" cy="987425"/>
            <a:chOff x="4563859" y="4897437"/>
            <a:chExt cx="1541780" cy="987425"/>
          </a:xfrm>
        </p:grpSpPr>
        <p:sp>
          <p:nvSpPr>
            <p:cNvPr id="112" name="object 112"/>
            <p:cNvSpPr/>
            <p:nvPr/>
          </p:nvSpPr>
          <p:spPr>
            <a:xfrm>
              <a:off x="4568621" y="49022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568621" y="49022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4745346" y="5012690"/>
            <a:ext cx="11772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Orta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seviye </a:t>
            </a:r>
            <a:r>
              <a:rPr sz="1600" b="1" spc="-20" dirty="0">
                <a:latin typeface="Tahoma"/>
                <a:cs typeface="Tahoma"/>
              </a:rPr>
              <a:t>risk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600" b="1" spc="-25" dirty="0">
                <a:latin typeface="Tahoma"/>
                <a:cs typeface="Tahoma"/>
              </a:rPr>
              <a:t>12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6085611" y="4897437"/>
            <a:ext cx="1541780" cy="987425"/>
            <a:chOff x="6085611" y="4897437"/>
            <a:chExt cx="1541780" cy="987425"/>
          </a:xfrm>
        </p:grpSpPr>
        <p:sp>
          <p:nvSpPr>
            <p:cNvPr id="116" name="object 116"/>
            <p:cNvSpPr/>
            <p:nvPr/>
          </p:nvSpPr>
          <p:spPr>
            <a:xfrm>
              <a:off x="6090373" y="49022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FF7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090373" y="49022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6305150" y="5012690"/>
            <a:ext cx="11029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ahoma"/>
                <a:cs typeface="Tahoma"/>
              </a:rPr>
              <a:t>Yüksek </a:t>
            </a:r>
            <a:r>
              <a:rPr sz="1600" b="1" dirty="0">
                <a:latin typeface="Tahoma"/>
                <a:cs typeface="Tahoma"/>
              </a:rPr>
              <a:t>seviye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risk </a:t>
            </a:r>
            <a:r>
              <a:rPr sz="1600" b="1" spc="-25" dirty="0">
                <a:latin typeface="Tahoma"/>
                <a:cs typeface="Tahoma"/>
              </a:rPr>
              <a:t>16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7607351" y="4897437"/>
            <a:ext cx="1541780" cy="987425"/>
            <a:chOff x="7607351" y="4897437"/>
            <a:chExt cx="1541780" cy="987425"/>
          </a:xfrm>
        </p:grpSpPr>
        <p:sp>
          <p:nvSpPr>
            <p:cNvPr id="120" name="object 120"/>
            <p:cNvSpPr/>
            <p:nvPr/>
          </p:nvSpPr>
          <p:spPr>
            <a:xfrm>
              <a:off x="7612113" y="4902212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887"/>
                  </a:lnTo>
                  <a:lnTo>
                    <a:pt x="1531886" y="977887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FF7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612113" y="49022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7826896" y="5012690"/>
            <a:ext cx="11029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ahoma"/>
                <a:cs typeface="Tahoma"/>
              </a:rPr>
              <a:t>Yüksek </a:t>
            </a:r>
            <a:r>
              <a:rPr sz="1600" b="1" dirty="0">
                <a:latin typeface="Tahoma"/>
                <a:cs typeface="Tahoma"/>
              </a:rPr>
              <a:t>seviye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risk </a:t>
            </a:r>
            <a:r>
              <a:rPr sz="1600" b="1" spc="-25" dirty="0">
                <a:latin typeface="Tahoma"/>
                <a:cs typeface="Tahoma"/>
              </a:rPr>
              <a:t>20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-4762" y="5875337"/>
            <a:ext cx="1541780" cy="987425"/>
            <a:chOff x="-4762" y="5875337"/>
            <a:chExt cx="1541780" cy="987425"/>
          </a:xfrm>
        </p:grpSpPr>
        <p:sp>
          <p:nvSpPr>
            <p:cNvPr id="124" name="object 124"/>
            <p:cNvSpPr/>
            <p:nvPr/>
          </p:nvSpPr>
          <p:spPr>
            <a:xfrm>
              <a:off x="0" y="58801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95D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58801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CF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672024" y="6202426"/>
            <a:ext cx="187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latin typeface="Tahoma"/>
                <a:cs typeface="Tahoma"/>
              </a:rPr>
              <a:t>5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1518678" y="5875337"/>
            <a:ext cx="1541780" cy="987425"/>
            <a:chOff x="1518678" y="5875337"/>
            <a:chExt cx="1541780" cy="987425"/>
          </a:xfrm>
        </p:grpSpPr>
        <p:sp>
          <p:nvSpPr>
            <p:cNvPr id="128" name="object 128"/>
            <p:cNvSpPr/>
            <p:nvPr/>
          </p:nvSpPr>
          <p:spPr>
            <a:xfrm>
              <a:off x="1523441" y="58801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523441" y="58801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5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33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1605705" y="5990590"/>
            <a:ext cx="13671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Düşük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seviye</a:t>
            </a:r>
            <a:endParaRPr sz="1600">
              <a:latin typeface="Tahoma"/>
              <a:cs typeface="Tahoma"/>
            </a:endParaRPr>
          </a:p>
          <a:p>
            <a:pPr marL="495300" marR="488315" algn="ctr">
              <a:lnSpc>
                <a:spcPct val="100000"/>
              </a:lnSpc>
            </a:pPr>
            <a:r>
              <a:rPr sz="1600" b="1" spc="-20" dirty="0">
                <a:latin typeface="Tahoma"/>
                <a:cs typeface="Tahoma"/>
              </a:rPr>
              <a:t>risk </a:t>
            </a:r>
            <a:r>
              <a:rPr sz="1600" b="1" spc="-50" dirty="0">
                <a:latin typeface="Tahoma"/>
                <a:cs typeface="Tahoma"/>
              </a:rPr>
              <a:t>5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3040418" y="5875337"/>
            <a:ext cx="1541780" cy="987425"/>
            <a:chOff x="3040418" y="5875337"/>
            <a:chExt cx="1541780" cy="987425"/>
          </a:xfrm>
        </p:grpSpPr>
        <p:sp>
          <p:nvSpPr>
            <p:cNvPr id="132" name="object 132"/>
            <p:cNvSpPr/>
            <p:nvPr/>
          </p:nvSpPr>
          <p:spPr>
            <a:xfrm>
              <a:off x="3045180" y="58801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045180" y="58801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3221908" y="5990590"/>
            <a:ext cx="11772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Orta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seviye </a:t>
            </a:r>
            <a:r>
              <a:rPr sz="1600" b="1" spc="-20" dirty="0">
                <a:latin typeface="Tahoma"/>
                <a:cs typeface="Tahoma"/>
              </a:rPr>
              <a:t>risk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600" b="1" spc="-25" dirty="0">
                <a:latin typeface="Tahoma"/>
                <a:cs typeface="Tahoma"/>
              </a:rPr>
              <a:t>10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4563859" y="5875337"/>
            <a:ext cx="1541780" cy="987425"/>
            <a:chOff x="4563859" y="5875337"/>
            <a:chExt cx="1541780" cy="987425"/>
          </a:xfrm>
        </p:grpSpPr>
        <p:sp>
          <p:nvSpPr>
            <p:cNvPr id="136" name="object 136"/>
            <p:cNvSpPr/>
            <p:nvPr/>
          </p:nvSpPr>
          <p:spPr>
            <a:xfrm>
              <a:off x="4568621" y="58801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FF7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568621" y="58801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4783401" y="5990590"/>
            <a:ext cx="11029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ahoma"/>
                <a:cs typeface="Tahoma"/>
              </a:rPr>
              <a:t>Yüksek </a:t>
            </a:r>
            <a:r>
              <a:rPr sz="1600" b="1" dirty="0">
                <a:latin typeface="Tahoma"/>
                <a:cs typeface="Tahoma"/>
              </a:rPr>
              <a:t>seviye</a:t>
            </a:r>
            <a:r>
              <a:rPr sz="1600" b="1" spc="-50" dirty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risk </a:t>
            </a:r>
            <a:r>
              <a:rPr sz="1600" b="1" spc="-25" dirty="0">
                <a:latin typeface="Tahoma"/>
                <a:cs typeface="Tahoma"/>
              </a:rPr>
              <a:t>15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6085611" y="5875337"/>
            <a:ext cx="1541780" cy="987425"/>
            <a:chOff x="6085611" y="5875337"/>
            <a:chExt cx="1541780" cy="987425"/>
          </a:xfrm>
        </p:grpSpPr>
        <p:sp>
          <p:nvSpPr>
            <p:cNvPr id="140" name="object 140"/>
            <p:cNvSpPr/>
            <p:nvPr/>
          </p:nvSpPr>
          <p:spPr>
            <a:xfrm>
              <a:off x="6090373" y="58801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FF7C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090373" y="58801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 txBox="1"/>
          <p:nvPr/>
        </p:nvSpPr>
        <p:spPr>
          <a:xfrm>
            <a:off x="6305150" y="5990590"/>
            <a:ext cx="11029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ahoma"/>
                <a:cs typeface="Tahoma"/>
              </a:rPr>
              <a:t>Yüksek </a:t>
            </a:r>
            <a:r>
              <a:rPr sz="1600" b="1" dirty="0">
                <a:latin typeface="Tahoma"/>
                <a:cs typeface="Tahoma"/>
              </a:rPr>
              <a:t>seviye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risk </a:t>
            </a:r>
            <a:r>
              <a:rPr sz="1600" b="1" spc="-25" dirty="0">
                <a:latin typeface="Tahoma"/>
                <a:cs typeface="Tahoma"/>
              </a:rPr>
              <a:t>20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7607351" y="5875337"/>
            <a:ext cx="1541780" cy="987425"/>
            <a:chOff x="7607351" y="5875337"/>
            <a:chExt cx="1541780" cy="987425"/>
          </a:xfrm>
        </p:grpSpPr>
        <p:sp>
          <p:nvSpPr>
            <p:cNvPr id="144" name="object 144"/>
            <p:cNvSpPr/>
            <p:nvPr/>
          </p:nvSpPr>
          <p:spPr>
            <a:xfrm>
              <a:off x="7612113" y="58801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1531886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1531886" y="977900"/>
                  </a:lnTo>
                  <a:lnTo>
                    <a:pt x="15318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612113" y="5880100"/>
              <a:ext cx="1532255" cy="977900"/>
            </a:xfrm>
            <a:custGeom>
              <a:avLst/>
              <a:gdLst/>
              <a:ahLst/>
              <a:cxnLst/>
              <a:rect l="l" t="t" r="r" b="b"/>
              <a:pathLst>
                <a:path w="1532254" h="977900">
                  <a:moveTo>
                    <a:pt x="0" y="0"/>
                  </a:moveTo>
                  <a:lnTo>
                    <a:pt x="1531886" y="0"/>
                  </a:lnTo>
                  <a:lnTo>
                    <a:pt x="153188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 txBox="1"/>
          <p:nvPr/>
        </p:nvSpPr>
        <p:spPr>
          <a:xfrm>
            <a:off x="7785825" y="5990590"/>
            <a:ext cx="11836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ahoma"/>
                <a:cs typeface="Tahoma"/>
              </a:rPr>
              <a:t>Çok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yüksek </a:t>
            </a:r>
            <a:r>
              <a:rPr sz="1600" b="1" dirty="0">
                <a:latin typeface="Tahoma"/>
                <a:cs typeface="Tahoma"/>
              </a:rPr>
              <a:t>seviye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risk </a:t>
            </a:r>
            <a:r>
              <a:rPr sz="1600" b="1" spc="-25" dirty="0">
                <a:latin typeface="Tahoma"/>
                <a:cs typeface="Tahoma"/>
              </a:rPr>
              <a:t>25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515300" y="985837"/>
            <a:ext cx="7630159" cy="498475"/>
            <a:chOff x="1515300" y="985837"/>
            <a:chExt cx="7630159" cy="498475"/>
          </a:xfrm>
        </p:grpSpPr>
        <p:sp>
          <p:nvSpPr>
            <p:cNvPr id="148" name="object 148"/>
            <p:cNvSpPr/>
            <p:nvPr/>
          </p:nvSpPr>
          <p:spPr>
            <a:xfrm>
              <a:off x="1520063" y="990612"/>
              <a:ext cx="7620634" cy="488950"/>
            </a:xfrm>
            <a:custGeom>
              <a:avLst/>
              <a:gdLst/>
              <a:ahLst/>
              <a:cxnLst/>
              <a:rect l="l" t="t" r="r" b="b"/>
              <a:pathLst>
                <a:path w="7620634" h="488950">
                  <a:moveTo>
                    <a:pt x="7620546" y="0"/>
                  </a:moveTo>
                  <a:lnTo>
                    <a:pt x="0" y="0"/>
                  </a:lnTo>
                  <a:lnTo>
                    <a:pt x="0" y="488937"/>
                  </a:lnTo>
                  <a:lnTo>
                    <a:pt x="7620546" y="488937"/>
                  </a:lnTo>
                  <a:lnTo>
                    <a:pt x="7620546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520063" y="990600"/>
              <a:ext cx="7620634" cy="488950"/>
            </a:xfrm>
            <a:custGeom>
              <a:avLst/>
              <a:gdLst/>
              <a:ahLst/>
              <a:cxnLst/>
              <a:rect l="l" t="t" r="r" b="b"/>
              <a:pathLst>
                <a:path w="7620634" h="488950">
                  <a:moveTo>
                    <a:pt x="0" y="0"/>
                  </a:moveTo>
                  <a:lnTo>
                    <a:pt x="7620558" y="0"/>
                  </a:lnTo>
                  <a:lnTo>
                    <a:pt x="7620558" y="488950"/>
                  </a:lnTo>
                  <a:lnTo>
                    <a:pt x="0" y="4889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CF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" name="object 150"/>
          <p:cNvSpPr txBox="1"/>
          <p:nvPr/>
        </p:nvSpPr>
        <p:spPr>
          <a:xfrm>
            <a:off x="4910414" y="1068451"/>
            <a:ext cx="840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ahoma"/>
                <a:cs typeface="Tahoma"/>
              </a:rPr>
              <a:t>Şiddet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Alt Başlık"/>
          <p:cNvSpPr txBox="1">
            <a:spLocks/>
          </p:cNvSpPr>
          <p:nvPr/>
        </p:nvSpPr>
        <p:spPr>
          <a:xfrm>
            <a:off x="2395538" y="1114425"/>
            <a:ext cx="4374356" cy="7715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r-TR" sz="3300" b="1" dirty="0">
                <a:solidFill>
                  <a:srgbClr val="44546A"/>
                </a:solidFill>
              </a:rPr>
              <a:t>X-tipi matris</a:t>
            </a: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332687" y="1689682"/>
            <a:ext cx="8500057" cy="3697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tr-TR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Matris diyagramları </a:t>
            </a:r>
            <a:r>
              <a:rPr lang="tr-TR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 boyutlu düşünce yoluyla </a:t>
            </a:r>
            <a:r>
              <a:rPr lang="tr-TR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problemli konuların açığa kavuşturulmasına katkı sağlar. </a:t>
            </a:r>
          </a:p>
          <a:p>
            <a:pPr marL="257175" indent="-257175" algn="ctr">
              <a:spcBef>
                <a:spcPct val="20000"/>
              </a:spcBef>
              <a:defRPr/>
            </a:pPr>
            <a:endParaRPr lang="tr-TR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tr-TR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Matris diyagramları </a:t>
            </a:r>
            <a:r>
              <a:rPr lang="tr-TR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probleme veya olaya iştirak eden veya problem veya olay üzerinde etkisi olan faktörlerin, parametrelerin tanımlanmasını ve aralarındaki ilişkinin belirlenmesini</a:t>
            </a:r>
            <a:r>
              <a:rPr lang="tr-TR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sağlar. </a:t>
            </a:r>
          </a:p>
          <a:p>
            <a:pPr marL="257175" indent="-257175" algn="ctr">
              <a:spcBef>
                <a:spcPct val="20000"/>
              </a:spcBef>
              <a:defRPr/>
            </a:pPr>
            <a:endParaRPr lang="tr-TR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tr-TR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Matris diyagramının temel avantajı; </a:t>
            </a:r>
            <a:r>
              <a:rPr lang="tr-TR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çift değişken arasındaki ilişkinin derecesini grafiksel olarak </a:t>
            </a:r>
            <a:r>
              <a:rPr lang="tr-TR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göstermesidir.</a:t>
            </a:r>
            <a:endParaRPr lang="tr-TR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87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4064" y="890968"/>
            <a:ext cx="669734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Nicel</a:t>
            </a:r>
            <a:r>
              <a:rPr sz="4000" spc="-95" dirty="0"/>
              <a:t> </a:t>
            </a:r>
            <a:r>
              <a:rPr sz="4000" spc="-10" dirty="0"/>
              <a:t>(Kantitatif)Risk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dirty="0"/>
              <a:t>Değerlendirmesi</a:t>
            </a:r>
            <a:r>
              <a:rPr sz="4000" spc="-250" dirty="0"/>
              <a:t> </a:t>
            </a:r>
            <a:r>
              <a:rPr sz="4000" spc="-10" dirty="0"/>
              <a:t>Metotları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2282545"/>
            <a:ext cx="370776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b="1" dirty="0">
                <a:latin typeface="Tahoma"/>
                <a:cs typeface="Tahoma"/>
              </a:rPr>
              <a:t>L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Matris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Metodu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b="1" dirty="0">
                <a:latin typeface="Tahoma"/>
                <a:cs typeface="Tahoma"/>
              </a:rPr>
              <a:t>X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Matris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Metodu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99" y="2320318"/>
            <a:ext cx="6410801" cy="4308872"/>
          </a:xfrm>
        </p:spPr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önce meydana gelmiş bir kazanın veya buna bağlı bir olayın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tekrarlanma olasılığı da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değerlendirilir. </a:t>
            </a:r>
          </a:p>
          <a:p>
            <a:pPr algn="ctr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 sonucunda riskin giderilmesi için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alınacak önlemlerin maliyet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analizi de yapılarak, riskin maliyeti ile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riski transfer etme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imkanı var ise  iki maliyet karşılaştırılarak kıyaslanır.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3108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99" y="2320318"/>
            <a:ext cx="6410801" cy="3877985"/>
          </a:xfrm>
        </p:spPr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Yöntemin uygulanmasında, öncelikle bir işletme içerisinde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bölüm/parça veya bir olay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seçilir. </a:t>
            </a:r>
          </a:p>
          <a:p>
            <a:pPr algn="ctr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Geçmiş kazaları ortaya getiren nedenler belirlenmeye çalışılır ve </a:t>
            </a:r>
          </a:p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tekrarlama şansları  araştırılır.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1578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 bwMode="auto">
          <a:xfrm>
            <a:off x="1208619" y="1122760"/>
            <a:ext cx="6129338" cy="369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dirty="0">
                <a:solidFill>
                  <a:prstClr val="black"/>
                </a:solidFill>
              </a:rPr>
              <a:t>X-tipi matriste bir olayın </a:t>
            </a:r>
            <a:r>
              <a:rPr lang="tr-TR" b="1" dirty="0">
                <a:solidFill>
                  <a:prstClr val="black"/>
                </a:solidFill>
              </a:rPr>
              <a:t>gerçekleşme ihtimali</a:t>
            </a:r>
            <a:r>
              <a:rPr lang="tr-TR" dirty="0">
                <a:solidFill>
                  <a:prstClr val="black"/>
                </a:solidFill>
              </a:rPr>
              <a:t>:</a:t>
            </a:r>
          </a:p>
          <a:p>
            <a:pPr algn="ctr" eaLnBrk="1" hangingPunct="1"/>
            <a:endParaRPr lang="tr-TR" sz="1725" dirty="0">
              <a:solidFill>
                <a:prstClr val="black"/>
              </a:solidFill>
            </a:endParaRPr>
          </a:p>
        </p:txBody>
      </p:sp>
      <p:graphicFrame>
        <p:nvGraphicFramePr>
          <p:cNvPr id="5" name="7 Tablo"/>
          <p:cNvGraphicFramePr>
            <a:graphicFrameLocks noGrp="1"/>
          </p:cNvGraphicFramePr>
          <p:nvPr/>
        </p:nvGraphicFramePr>
        <p:xfrm>
          <a:off x="550069" y="1620325"/>
          <a:ext cx="8181807" cy="4108964"/>
        </p:xfrm>
        <a:graphic>
          <a:graphicData uri="http://schemas.openxmlformats.org/drawingml/2006/table">
            <a:tbl>
              <a:tblPr/>
              <a:tblGrid>
                <a:gridCol w="3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6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rowSpan="8">
                  <a:txBody>
                    <a:bodyPr/>
                    <a:lstStyle/>
                    <a:p>
                      <a:endParaRPr lang="tr-TR" sz="12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00"/>
                    </a:p>
                  </a:txBody>
                  <a:tcPr marL="2352" marR="2352" marT="1176" marB="11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sz="100"/>
                    </a:p>
                  </a:txBody>
                  <a:tcPr marL="2352" marR="2352" marT="1176" marB="11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00"/>
                    </a:p>
                  </a:txBody>
                  <a:tcPr marL="2352" marR="2352" marT="1176" marB="11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/>
                        <a:t>OLASILIK</a:t>
                      </a:r>
                      <a:endParaRPr lang="tr-TR" sz="1500" dirty="0"/>
                    </a:p>
                  </a:txBody>
                  <a:tcPr marL="735" marR="735" marT="735" marB="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/>
                        <a:t>DERECELENDİRME</a:t>
                      </a:r>
                      <a:endParaRPr lang="tr-TR" sz="1500" dirty="0"/>
                    </a:p>
                  </a:txBody>
                  <a:tcPr marL="735" marR="735" marT="735" marB="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3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ÇOK YÜKSEK</a:t>
                      </a:r>
                    </a:p>
                  </a:txBody>
                  <a:tcPr marL="735" marR="735" marT="735" marB="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Basit ekipman hatası veya valf hatası, hortumdan sızıntı veya </a:t>
                      </a:r>
                    </a:p>
                    <a:p>
                      <a:pPr algn="ctr"/>
                      <a:r>
                        <a:rPr lang="tr-TR" sz="1500" dirty="0"/>
                        <a:t>her günkü normal şartlar altında gerçekleşebilecek insan hatası.</a:t>
                      </a:r>
                    </a:p>
                  </a:txBody>
                  <a:tcPr marL="735" marR="735" marT="735" marB="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4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YÜKSEK</a:t>
                      </a:r>
                    </a:p>
                  </a:txBody>
                  <a:tcPr marL="735" marR="735" marT="735" marB="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İkili ekipman hatası,  ekipmandan sızıntı veya hortum yırtılması, </a:t>
                      </a:r>
                      <a:r>
                        <a:rPr lang="tr-TR" sz="1500" dirty="0" err="1"/>
                        <a:t>borulamada</a:t>
                      </a:r>
                      <a:r>
                        <a:rPr lang="tr-TR" sz="1500" dirty="0"/>
                        <a:t> kırılma, insan hatası</a:t>
                      </a:r>
                    </a:p>
                  </a:txBody>
                  <a:tcPr marL="735" marR="735" marT="735" marB="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1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ORTA</a:t>
                      </a:r>
                    </a:p>
                  </a:txBody>
                  <a:tcPr marL="735" marR="735" marT="735" marB="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İnsan hatası ile ekipman hatasının kombinasyonu veya proses </a:t>
                      </a:r>
                    </a:p>
                    <a:p>
                      <a:pPr algn="ctr"/>
                      <a:r>
                        <a:rPr lang="tr-TR" sz="1500" dirty="0"/>
                        <a:t>hattındaki veya </a:t>
                      </a:r>
                      <a:r>
                        <a:rPr lang="tr-TR" sz="1500" dirty="0" err="1"/>
                        <a:t>borulamalarında</a:t>
                      </a:r>
                      <a:r>
                        <a:rPr lang="tr-TR" sz="1500" dirty="0"/>
                        <a:t> hata</a:t>
                      </a:r>
                    </a:p>
                  </a:txBody>
                  <a:tcPr marL="735" marR="735" marT="735" marB="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1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KÜÇÜK</a:t>
                      </a:r>
                    </a:p>
                  </a:txBody>
                  <a:tcPr marL="735" marR="735" marT="735" marB="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Çoklu ekipman, valf, insan, boru hattı hatası veya tanklardaki, </a:t>
                      </a:r>
                    </a:p>
                    <a:p>
                      <a:pPr algn="ctr"/>
                      <a:r>
                        <a:rPr lang="tr-TR" sz="1500" dirty="0"/>
                        <a:t>proses kaplarındaki spontane gelişen hatalar</a:t>
                      </a:r>
                    </a:p>
                  </a:txBody>
                  <a:tcPr marL="735" marR="735" marT="735" marB="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9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ÇOK KÜÇÜK</a:t>
                      </a:r>
                    </a:p>
                  </a:txBody>
                  <a:tcPr marL="735" marR="735" marT="735" marB="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Sadece olağanüstü durumlarda gerçekleşir</a:t>
                      </a:r>
                    </a:p>
                  </a:txBody>
                  <a:tcPr marL="735" marR="735" marT="735" marB="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1661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 bwMode="auto">
          <a:xfrm>
            <a:off x="513160" y="1982392"/>
            <a:ext cx="6129338" cy="369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>
                <a:solidFill>
                  <a:prstClr val="black"/>
                </a:solidFill>
              </a:rPr>
              <a:t>X-tipi matriste bir olayın </a:t>
            </a:r>
            <a:r>
              <a:rPr lang="tr-TR" b="1">
                <a:solidFill>
                  <a:prstClr val="black"/>
                </a:solidFill>
              </a:rPr>
              <a:t>kontrol derecesi</a:t>
            </a:r>
            <a:r>
              <a:rPr lang="tr-TR">
                <a:solidFill>
                  <a:prstClr val="black"/>
                </a:solidFill>
              </a:rPr>
              <a:t>:</a:t>
            </a:r>
          </a:p>
          <a:p>
            <a:pPr algn="ctr" eaLnBrk="1" hangingPunct="1"/>
            <a:endParaRPr lang="tr-TR" sz="1725">
              <a:solidFill>
                <a:prstClr val="black"/>
              </a:solidFill>
            </a:endParaRPr>
          </a:p>
        </p:txBody>
      </p:sp>
      <p:graphicFrame>
        <p:nvGraphicFramePr>
          <p:cNvPr id="5" name="8 Tablo"/>
          <p:cNvGraphicFramePr>
            <a:graphicFrameLocks noGrp="1"/>
          </p:cNvGraphicFramePr>
          <p:nvPr/>
        </p:nvGraphicFramePr>
        <p:xfrm>
          <a:off x="803673" y="2357438"/>
          <a:ext cx="7599793" cy="2863454"/>
        </p:xfrm>
        <a:graphic>
          <a:graphicData uri="http://schemas.openxmlformats.org/drawingml/2006/table">
            <a:tbl>
              <a:tblPr/>
              <a:tblGrid>
                <a:gridCol w="27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rowSpan="7">
                  <a:txBody>
                    <a:bodyPr/>
                    <a:lstStyle/>
                    <a:p>
                      <a:endParaRPr lang="tr-TR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00"/>
                    </a:p>
                  </a:txBody>
                  <a:tcPr marL="5883" marR="5883" marT="2942" marB="2942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tr-TR" sz="200"/>
                    </a:p>
                  </a:txBody>
                  <a:tcPr marL="5883" marR="5883" marT="2942" marB="29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200"/>
                    </a:p>
                  </a:txBody>
                  <a:tcPr marL="5883" marR="5883" marT="2942" marB="2942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3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/>
                        <a:t>SONUÇ</a:t>
                      </a:r>
                      <a:endParaRPr lang="tr-TR" sz="1500" dirty="0"/>
                    </a:p>
                  </a:txBody>
                  <a:tcPr marL="1838" marR="1838" marT="1838" marB="1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/>
                        <a:t>KONTROL DERECESİ</a:t>
                      </a:r>
                      <a:endParaRPr lang="tr-TR" sz="1500" dirty="0"/>
                    </a:p>
                  </a:txBody>
                  <a:tcPr marL="1838" marR="1838" marT="1838" marB="1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44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VAR</a:t>
                      </a:r>
                    </a:p>
                  </a:txBody>
                  <a:tcPr marL="1838" marR="1838" marT="1838" marB="1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Kontrol var, sistemin çalışması ekipmanla da takip ediliyor </a:t>
                      </a:r>
                    </a:p>
                  </a:txBody>
                  <a:tcPr marL="1838" marR="1838" marT="1838" marB="1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16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ORTA</a:t>
                      </a:r>
                    </a:p>
                  </a:txBody>
                  <a:tcPr marL="1838" marR="1838" marT="1838" marB="1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Kontrol var, ancak birim amiri gözetimi ile yapılıyor</a:t>
                      </a:r>
                    </a:p>
                  </a:txBody>
                  <a:tcPr marL="1838" marR="1838" marT="1838" marB="1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16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ZAYIF</a:t>
                      </a:r>
                    </a:p>
                  </a:txBody>
                  <a:tcPr marL="1838" marR="1838" marT="1838" marB="1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Belli aralıklarla çalışanların uyarılması sağlanıyor</a:t>
                      </a:r>
                    </a:p>
                  </a:txBody>
                  <a:tcPr marL="1838" marR="1838" marT="1838" marB="1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82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YOK</a:t>
                      </a:r>
                    </a:p>
                  </a:txBody>
                  <a:tcPr marL="1838" marR="1838" marT="1838" marB="1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Tamamen çalışanın inisiyatifinde</a:t>
                      </a:r>
                    </a:p>
                  </a:txBody>
                  <a:tcPr marL="1838" marR="1838" marT="1838" marB="18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489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 bwMode="auto">
          <a:xfrm>
            <a:off x="1237596" y="1180682"/>
            <a:ext cx="6129338" cy="369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dirty="0">
                <a:solidFill>
                  <a:prstClr val="black"/>
                </a:solidFill>
              </a:rPr>
              <a:t>X-tipi matriste bir olayın </a:t>
            </a:r>
            <a:r>
              <a:rPr lang="tr-TR" b="1" dirty="0">
                <a:solidFill>
                  <a:prstClr val="black"/>
                </a:solidFill>
              </a:rPr>
              <a:t>şiddeti</a:t>
            </a:r>
            <a:r>
              <a:rPr lang="tr-TR" dirty="0">
                <a:solidFill>
                  <a:prstClr val="black"/>
                </a:solidFill>
              </a:rPr>
              <a:t>:</a:t>
            </a:r>
          </a:p>
          <a:p>
            <a:pPr algn="ctr" eaLnBrk="1" hangingPunct="1"/>
            <a:endParaRPr lang="tr-TR" sz="1725" dirty="0">
              <a:solidFill>
                <a:prstClr val="black"/>
              </a:solidFill>
            </a:endParaRPr>
          </a:p>
        </p:txBody>
      </p:sp>
      <p:graphicFrame>
        <p:nvGraphicFramePr>
          <p:cNvPr id="5" name="7 Tablo"/>
          <p:cNvGraphicFramePr>
            <a:graphicFrameLocks noGrp="1"/>
          </p:cNvGraphicFramePr>
          <p:nvPr/>
        </p:nvGraphicFramePr>
        <p:xfrm>
          <a:off x="589360" y="1890779"/>
          <a:ext cx="8084561" cy="4007579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6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691">
                <a:tc rowSpan="3"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/>
                        <a:t>SONUÇ</a:t>
                      </a:r>
                      <a:endParaRPr lang="tr-TR" sz="1500" dirty="0"/>
                    </a:p>
                  </a:txBody>
                  <a:tcPr marL="809" marR="809" marT="809" marB="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 dirty="0"/>
                        <a:t> DERECELENDİRME</a:t>
                      </a:r>
                      <a:endParaRPr lang="tr-TR" sz="1500" dirty="0"/>
                    </a:p>
                  </a:txBody>
                  <a:tcPr marL="809" marR="809" marT="809" marB="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948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/>
                        <a:t>ÇOK HAFİF</a:t>
                      </a:r>
                      <a:endParaRPr lang="tr-TR" sz="1500" dirty="0"/>
                    </a:p>
                  </a:txBody>
                  <a:tcPr marL="809" marR="809" marT="809" marB="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 dirty="0"/>
                        <a:t>Personel :</a:t>
                      </a:r>
                      <a:r>
                        <a:rPr lang="tr-TR" sz="1500" dirty="0"/>
                        <a:t> Hafif sıyrıklar, 3 günden az iş günü kayıplı kazalar. </a:t>
                      </a:r>
                    </a:p>
                    <a:p>
                      <a:r>
                        <a:rPr lang="tr-TR" sz="1500" b="1" dirty="0"/>
                        <a:t>Toplum   :</a:t>
                      </a:r>
                      <a:r>
                        <a:rPr lang="tr-TR" sz="1500" dirty="0"/>
                        <a:t> Direkt etki yok. </a:t>
                      </a:r>
                    </a:p>
                    <a:p>
                      <a:r>
                        <a:rPr lang="tr-TR" sz="1500" b="1" dirty="0"/>
                        <a:t>Çevre      :</a:t>
                      </a:r>
                      <a:r>
                        <a:rPr lang="tr-TR" sz="1500" dirty="0"/>
                        <a:t> Tamamen kontrol altında tutulabilecek çevresel etki </a:t>
                      </a:r>
                    </a:p>
                    <a:p>
                      <a:r>
                        <a:rPr lang="tr-TR" sz="1500" b="1" dirty="0"/>
                        <a:t>Ekipman :</a:t>
                      </a:r>
                      <a:r>
                        <a:rPr lang="tr-TR" sz="1500" dirty="0"/>
                        <a:t> Fabrika hasarı/kayıp değeri yaklaşık 1 – 1,000 $ arası</a:t>
                      </a:r>
                    </a:p>
                  </a:txBody>
                  <a:tcPr marL="809" marR="809" marT="809" marB="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40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/>
                        <a:t>HAFİF</a:t>
                      </a:r>
                      <a:endParaRPr lang="tr-TR" sz="1500" dirty="0"/>
                    </a:p>
                  </a:txBody>
                  <a:tcPr marL="809" marR="809" marT="809" marB="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 dirty="0"/>
                        <a:t>Personel :</a:t>
                      </a:r>
                      <a:r>
                        <a:rPr lang="tr-TR" sz="1500" dirty="0"/>
                        <a:t> İlk yardım gerektiren yaralanmalar. </a:t>
                      </a:r>
                    </a:p>
                    <a:p>
                      <a:r>
                        <a:rPr lang="tr-TR" sz="1500" b="1" dirty="0"/>
                        <a:t>Toplum   :</a:t>
                      </a:r>
                      <a:r>
                        <a:rPr lang="tr-TR" sz="1500" dirty="0"/>
                        <a:t> Koku veya gürültü yayılması sonucu rahatsızlık verilmesi, direkt etki yok. </a:t>
                      </a:r>
                    </a:p>
                    <a:p>
                      <a:r>
                        <a:rPr lang="tr-TR" sz="1500" b="1" dirty="0"/>
                        <a:t>Çevre      :</a:t>
                      </a:r>
                      <a:r>
                        <a:rPr lang="tr-TR" sz="1500" dirty="0"/>
                        <a:t> Kontrol altına alınabilecek lokal çevresel etki </a:t>
                      </a:r>
                    </a:p>
                    <a:p>
                      <a:r>
                        <a:rPr lang="tr-TR" sz="1500" b="1" dirty="0"/>
                        <a:t>Ekipman :</a:t>
                      </a:r>
                      <a:r>
                        <a:rPr lang="tr-TR" sz="1500" dirty="0"/>
                        <a:t> Fabrika hasarı/kayıp değeri yaklaşık 1,000 – 10,000 $ arası</a:t>
                      </a:r>
                    </a:p>
                  </a:txBody>
                  <a:tcPr marL="809" marR="809" marT="809" marB="8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251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 bwMode="auto">
          <a:xfrm>
            <a:off x="1623962" y="1200000"/>
            <a:ext cx="6129338" cy="369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dirty="0">
                <a:solidFill>
                  <a:prstClr val="black"/>
                </a:solidFill>
              </a:rPr>
              <a:t>X-tipi matriste bir olayın </a:t>
            </a:r>
            <a:r>
              <a:rPr lang="tr-TR" b="1" dirty="0">
                <a:solidFill>
                  <a:prstClr val="black"/>
                </a:solidFill>
              </a:rPr>
              <a:t>şiddeti</a:t>
            </a:r>
            <a:r>
              <a:rPr lang="tr-TR" dirty="0">
                <a:solidFill>
                  <a:prstClr val="black"/>
                </a:solidFill>
              </a:rPr>
              <a:t>:</a:t>
            </a:r>
          </a:p>
          <a:p>
            <a:pPr algn="ctr" eaLnBrk="1" hangingPunct="1"/>
            <a:endParaRPr lang="tr-TR" sz="1725" dirty="0">
              <a:solidFill>
                <a:prstClr val="black"/>
              </a:solidFill>
            </a:endParaRPr>
          </a:p>
        </p:txBody>
      </p:sp>
      <p:graphicFrame>
        <p:nvGraphicFramePr>
          <p:cNvPr id="5" name="8 Tablo"/>
          <p:cNvGraphicFramePr>
            <a:graphicFrameLocks noGrp="1"/>
          </p:cNvGraphicFramePr>
          <p:nvPr/>
        </p:nvGraphicFramePr>
        <p:xfrm>
          <a:off x="535781" y="1813507"/>
          <a:ext cx="8080185" cy="3907448"/>
        </p:xfrm>
        <a:graphic>
          <a:graphicData uri="http://schemas.openxmlformats.org/drawingml/2006/table">
            <a:tbl>
              <a:tblPr/>
              <a:tblGrid>
                <a:gridCol w="28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7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1657">
                <a:tc rowSpan="2">
                  <a:txBody>
                    <a:bodyPr/>
                    <a:lstStyle/>
                    <a:p>
                      <a:endParaRPr lang="tr-TR" sz="1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/>
                        <a:t>ORTA</a:t>
                      </a:r>
                      <a:endParaRPr lang="tr-TR" sz="1500" dirty="0"/>
                    </a:p>
                  </a:txBody>
                  <a:tcPr marL="631" marR="631" marT="631" marB="6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 dirty="0"/>
                        <a:t> Personel :</a:t>
                      </a:r>
                      <a:r>
                        <a:rPr lang="tr-TR" sz="1500" dirty="0"/>
                        <a:t> Doktor müdahalesi gerektiren şiddetli yaralanmalar ve meslek hastalıkları </a:t>
                      </a:r>
                    </a:p>
                    <a:p>
                      <a:r>
                        <a:rPr lang="tr-TR" sz="1500" b="1" dirty="0"/>
                        <a:t> Toplum   :</a:t>
                      </a:r>
                      <a:r>
                        <a:rPr lang="tr-TR" sz="1500" dirty="0"/>
                        <a:t> Doktor müdahalesi gerektiren şiddetli yaralanmalar </a:t>
                      </a:r>
                    </a:p>
                    <a:p>
                      <a:r>
                        <a:rPr lang="tr-TR" sz="1500" b="1" dirty="0"/>
                        <a:t> Çevre      :</a:t>
                      </a:r>
                      <a:r>
                        <a:rPr lang="tr-TR" sz="1500" dirty="0"/>
                        <a:t> Kontrol altına alınamayan küçük düzeyli çevresel etki </a:t>
                      </a:r>
                    </a:p>
                    <a:p>
                      <a:r>
                        <a:rPr lang="tr-TR" sz="1500" b="1" dirty="0"/>
                        <a:t> Ekipman :</a:t>
                      </a:r>
                      <a:r>
                        <a:rPr lang="tr-TR" sz="1500" dirty="0"/>
                        <a:t> Fabrika hasarı/kayıp değeri yaklaşık 10,000 – 100,000 $ arası</a:t>
                      </a:r>
                    </a:p>
                  </a:txBody>
                  <a:tcPr marL="631" marR="631" marT="631" marB="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57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/>
                        <a:t>CİDDİ</a:t>
                      </a:r>
                      <a:endParaRPr lang="tr-TR" sz="1500" dirty="0"/>
                    </a:p>
                  </a:txBody>
                  <a:tcPr marL="631" marR="631" marT="631" marB="6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 dirty="0"/>
                        <a:t> Personel :</a:t>
                      </a:r>
                      <a:r>
                        <a:rPr lang="tr-TR" sz="1500" dirty="0"/>
                        <a:t> Hayatı tehdit edici yaralanma, akut zehirlenmeli meslek hastalığı veya kaza yada meslek hastalığı sonucu bir kişinin ölümü         </a:t>
                      </a:r>
                      <a:r>
                        <a:rPr lang="tr-TR" sz="1500" b="1" dirty="0"/>
                        <a:t>Toplum   :</a:t>
                      </a:r>
                      <a:r>
                        <a:rPr lang="tr-TR" sz="1500" dirty="0"/>
                        <a:t> Hayatı tehdit edici yaralanma veya kaza sonucu bir kişinin ölümü </a:t>
                      </a:r>
                    </a:p>
                    <a:p>
                      <a:r>
                        <a:rPr lang="tr-TR" sz="1500" b="1" dirty="0"/>
                        <a:t> Çevre      :</a:t>
                      </a:r>
                      <a:r>
                        <a:rPr lang="tr-TR" sz="1500" dirty="0"/>
                        <a:t> Kontrol altına alınamayan orta düzeyli çevresel etki </a:t>
                      </a:r>
                    </a:p>
                    <a:p>
                      <a:r>
                        <a:rPr lang="tr-TR" sz="1500" b="1" dirty="0"/>
                        <a:t> Ekipman :</a:t>
                      </a:r>
                      <a:r>
                        <a:rPr lang="tr-TR" sz="1500" dirty="0"/>
                        <a:t> Fabrika hasarı/kayıp değeri yaklaşık 100,000 – 1,000,000 $ arası</a:t>
                      </a:r>
                    </a:p>
                  </a:txBody>
                  <a:tcPr marL="631" marR="631" marT="631" marB="6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3564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 bwMode="auto">
          <a:xfrm>
            <a:off x="1083049" y="1200000"/>
            <a:ext cx="6129338" cy="369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dirty="0">
                <a:solidFill>
                  <a:prstClr val="black"/>
                </a:solidFill>
              </a:rPr>
              <a:t>X-tipi matriste bir olayın </a:t>
            </a:r>
            <a:r>
              <a:rPr lang="tr-TR" b="1" dirty="0">
                <a:solidFill>
                  <a:prstClr val="black"/>
                </a:solidFill>
              </a:rPr>
              <a:t>şiddeti</a:t>
            </a:r>
            <a:r>
              <a:rPr lang="tr-TR" dirty="0">
                <a:solidFill>
                  <a:prstClr val="black"/>
                </a:solidFill>
              </a:rPr>
              <a:t>:</a:t>
            </a:r>
          </a:p>
          <a:p>
            <a:pPr algn="ctr" eaLnBrk="1" hangingPunct="1"/>
            <a:endParaRPr lang="tr-TR" sz="1725" dirty="0">
              <a:solidFill>
                <a:prstClr val="black"/>
              </a:solidFill>
            </a:endParaRPr>
          </a:p>
        </p:txBody>
      </p:sp>
      <p:graphicFrame>
        <p:nvGraphicFramePr>
          <p:cNvPr id="5" name="9 Tablo"/>
          <p:cNvGraphicFramePr>
            <a:graphicFrameLocks noGrp="1"/>
          </p:cNvGraphicFramePr>
          <p:nvPr/>
        </p:nvGraphicFramePr>
        <p:xfrm>
          <a:off x="428626" y="2441351"/>
          <a:ext cx="8129387" cy="2188990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0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8990">
                <a:tc>
                  <a:txBody>
                    <a:bodyPr/>
                    <a:lstStyle/>
                    <a:p>
                      <a:endParaRPr lang="tr-TR" sz="11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/>
                        <a:t>ÇOK CİDDİ</a:t>
                      </a:r>
                      <a:endParaRPr lang="tr-TR" sz="1500" dirty="0"/>
                    </a:p>
                  </a:txBody>
                  <a:tcPr marL="523" marR="523" marT="523" marB="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 dirty="0"/>
                        <a:t> Personel :</a:t>
                      </a:r>
                      <a:r>
                        <a:rPr lang="tr-TR" sz="1500" dirty="0"/>
                        <a:t> Birçok çalışanın hayatını tehdit edici şekilde yaralanması, meslek hastalığına yakalanması veya kaza yada meslek hastalığı sonucunda ölmesi  </a:t>
                      </a:r>
                    </a:p>
                    <a:p>
                      <a:r>
                        <a:rPr lang="tr-TR" sz="1500" b="1" dirty="0"/>
                        <a:t> Toplum   :</a:t>
                      </a:r>
                      <a:r>
                        <a:rPr lang="tr-TR" sz="1500" dirty="0"/>
                        <a:t> Hayatı tehdit edici şekilde yaralanma, meslek hastalığına yakalanma veya kaza yada meslek hastalığı sonucu birden çok ölüm  </a:t>
                      </a:r>
                    </a:p>
                    <a:p>
                      <a:r>
                        <a:rPr lang="tr-TR" sz="1500" b="1" dirty="0"/>
                        <a:t> Çevre      :</a:t>
                      </a:r>
                      <a:r>
                        <a:rPr lang="tr-TR" sz="1500" dirty="0"/>
                        <a:t> Kontrol altına alınamayan büyük çaplı çevresel etki </a:t>
                      </a:r>
                    </a:p>
                    <a:p>
                      <a:r>
                        <a:rPr lang="tr-TR" sz="1500" b="1" dirty="0"/>
                        <a:t> Ekipman :</a:t>
                      </a:r>
                      <a:r>
                        <a:rPr lang="tr-TR" sz="1500" dirty="0"/>
                        <a:t> Fabrika hasarı/kayıp değeri yaklaşık 1,000,0000 $ ve üzeri</a:t>
                      </a:r>
                    </a:p>
                  </a:txBody>
                  <a:tcPr marL="523" marR="523" marT="523" marB="5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661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 bwMode="auto">
          <a:xfrm>
            <a:off x="513160" y="1982392"/>
            <a:ext cx="6129338" cy="369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dirty="0">
                <a:solidFill>
                  <a:prstClr val="black"/>
                </a:solidFill>
              </a:rPr>
              <a:t>X-tipi matriste bir </a:t>
            </a:r>
            <a:r>
              <a:rPr lang="tr-TR" b="1" dirty="0">
                <a:solidFill>
                  <a:prstClr val="black"/>
                </a:solidFill>
              </a:rPr>
              <a:t>önceki kazaların sonucu</a:t>
            </a:r>
            <a:r>
              <a:rPr lang="tr-TR" dirty="0">
                <a:solidFill>
                  <a:prstClr val="black"/>
                </a:solidFill>
              </a:rPr>
              <a:t>:</a:t>
            </a:r>
          </a:p>
          <a:p>
            <a:pPr algn="ctr" eaLnBrk="1" hangingPunct="1"/>
            <a:endParaRPr lang="tr-TR" sz="1725" dirty="0">
              <a:solidFill>
                <a:prstClr val="black"/>
              </a:solidFill>
            </a:endParaRPr>
          </a:p>
        </p:txBody>
      </p:sp>
      <p:graphicFrame>
        <p:nvGraphicFramePr>
          <p:cNvPr id="5" name="7 Tablo"/>
          <p:cNvGraphicFramePr>
            <a:graphicFrameLocks noGrp="1"/>
          </p:cNvGraphicFramePr>
          <p:nvPr/>
        </p:nvGraphicFramePr>
        <p:xfrm>
          <a:off x="857250" y="2464594"/>
          <a:ext cx="7101894" cy="2582467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0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rowSpan="8">
                  <a:txBody>
                    <a:bodyPr/>
                    <a:lstStyle/>
                    <a:p>
                      <a:endParaRPr lang="tr-TR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00"/>
                    </a:p>
                  </a:txBody>
                  <a:tcPr marL="5108" marR="5108" marT="2555" marB="25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tr-TR" sz="100"/>
                    </a:p>
                  </a:txBody>
                  <a:tcPr marL="5108" marR="5108" marT="2555" marB="25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00"/>
                    </a:p>
                  </a:txBody>
                  <a:tcPr marL="5108" marR="5108" marT="2555" marB="2555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8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b="1" dirty="0">
                          <a:latin typeface="+mj-lt"/>
                        </a:rPr>
                        <a:t>SONUÇ</a:t>
                      </a:r>
                      <a:endParaRPr lang="tr-TR" sz="1500" dirty="0">
                        <a:latin typeface="+mj-lt"/>
                      </a:endParaRPr>
                    </a:p>
                  </a:txBody>
                  <a:tcPr marL="1596" marR="1596" marT="1596" marB="15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b="1" dirty="0">
                          <a:latin typeface="+mj-lt"/>
                        </a:rPr>
                        <a:t> ÖNCEKİ KAZALAR</a:t>
                      </a:r>
                      <a:endParaRPr lang="tr-TR" sz="1500" dirty="0">
                        <a:latin typeface="+mj-lt"/>
                      </a:endParaRPr>
                    </a:p>
                  </a:txBody>
                  <a:tcPr marL="1596" marR="1596" marT="1596" marB="15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4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latin typeface="+mj-lt"/>
                        </a:rPr>
                        <a:t>Ö</a:t>
                      </a:r>
                    </a:p>
                  </a:txBody>
                  <a:tcPr marL="1596" marR="1596" marT="1596" marB="15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+mj-lt"/>
                        </a:rPr>
                        <a:t> Ölümlü kaza </a:t>
                      </a:r>
                    </a:p>
                  </a:txBody>
                  <a:tcPr marL="1596" marR="1596" marT="1596" marB="15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4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latin typeface="+mj-lt"/>
                        </a:rPr>
                        <a:t>UK</a:t>
                      </a:r>
                    </a:p>
                  </a:txBody>
                  <a:tcPr marL="1596" marR="1596" marT="1596" marB="15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+mj-lt"/>
                        </a:rPr>
                        <a:t> Uzuv kayıplı hayati tehlike  yaratabilecek kaza, hayati tehlike yaratacak meslek hastalığı</a:t>
                      </a:r>
                    </a:p>
                  </a:txBody>
                  <a:tcPr marL="1596" marR="1596" marT="1596" marB="15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4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latin typeface="+mj-lt"/>
                        </a:rPr>
                        <a:t>İGK</a:t>
                      </a:r>
                    </a:p>
                  </a:txBody>
                  <a:tcPr marL="1596" marR="1596" marT="1596" marB="15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+mj-lt"/>
                        </a:rPr>
                        <a:t> İş günü kaybı, uzun süreli tedavi gerektiren iş kazası veya meslek hastalığı</a:t>
                      </a:r>
                    </a:p>
                  </a:txBody>
                  <a:tcPr marL="1596" marR="1596" marT="1596" marB="15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4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latin typeface="+mj-lt"/>
                        </a:rPr>
                        <a:t>HY</a:t>
                      </a:r>
                    </a:p>
                  </a:txBody>
                  <a:tcPr marL="1596" marR="1596" marT="1596" marB="15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+mj-lt"/>
                        </a:rPr>
                        <a:t> Hafif Yaralanma</a:t>
                      </a:r>
                    </a:p>
                  </a:txBody>
                  <a:tcPr marL="1596" marR="1596" marT="1596" marB="15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4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>
                          <a:latin typeface="+mj-lt"/>
                        </a:rPr>
                        <a:t>KRK</a:t>
                      </a:r>
                    </a:p>
                  </a:txBody>
                  <a:tcPr marL="1596" marR="1596" marT="1596" marB="15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dirty="0">
                          <a:latin typeface="+mj-lt"/>
                        </a:rPr>
                        <a:t> Kazaya ramak kalma, tehlikeli durum</a:t>
                      </a:r>
                    </a:p>
                  </a:txBody>
                  <a:tcPr marL="1596" marR="1596" marT="1596" marB="15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3250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 txBox="1">
            <a:spLocks/>
          </p:cNvSpPr>
          <p:nvPr/>
        </p:nvSpPr>
        <p:spPr bwMode="auto">
          <a:xfrm>
            <a:off x="3857626" y="1982391"/>
            <a:ext cx="278487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tr-TR">
              <a:solidFill>
                <a:prstClr val="black"/>
              </a:solidFill>
            </a:endParaRPr>
          </a:p>
          <a:p>
            <a:pPr algn="ctr" eaLnBrk="1" hangingPunct="1"/>
            <a:endParaRPr lang="tr-TR">
              <a:solidFill>
                <a:prstClr val="black"/>
              </a:solidFill>
            </a:endParaRPr>
          </a:p>
          <a:p>
            <a:pPr algn="ctr" eaLnBrk="1" hangingPunct="1"/>
            <a:r>
              <a:rPr lang="tr-TR" sz="1725">
                <a:solidFill>
                  <a:prstClr val="black"/>
                </a:solidFill>
              </a:rPr>
              <a:t>Risk matrisi üzerinden belirlenen değerler aşağıdaki formüle yazılarak risk derecelendirme skoru elde edilir. </a:t>
            </a:r>
          </a:p>
          <a:p>
            <a:pPr algn="ctr" eaLnBrk="1" hangingPunct="1"/>
            <a:endParaRPr lang="tr-TR" sz="1725">
              <a:solidFill>
                <a:prstClr val="black"/>
              </a:solidFill>
            </a:endParaRPr>
          </a:p>
          <a:p>
            <a:pPr algn="ctr" eaLnBrk="1" hangingPunct="1"/>
            <a:r>
              <a:rPr lang="tr-TR" sz="2100" b="1" u="sng">
                <a:solidFill>
                  <a:prstClr val="black"/>
                </a:solidFill>
              </a:rPr>
              <a:t>RDS = A + B + C + D</a:t>
            </a:r>
          </a:p>
          <a:p>
            <a:pPr algn="ctr" eaLnBrk="1" hangingPunct="1"/>
            <a:endParaRPr lang="tr-TR" sz="1500">
              <a:solidFill>
                <a:prstClr val="black"/>
              </a:solidFill>
            </a:endParaRPr>
          </a:p>
          <a:p>
            <a:pPr algn="ctr" eaLnBrk="1" hangingPunct="1"/>
            <a:endParaRPr lang="tr-TR" sz="1500">
              <a:solidFill>
                <a:prstClr val="black"/>
              </a:solidFill>
            </a:endParaRPr>
          </a:p>
          <a:p>
            <a:pPr algn="ctr" eaLnBrk="1" hangingPunct="1"/>
            <a:endParaRPr lang="tr-TR">
              <a:solidFill>
                <a:prstClr val="black"/>
              </a:solidFill>
            </a:endParaRPr>
          </a:p>
          <a:p>
            <a:pPr algn="ctr" eaLnBrk="1" hangingPunct="1"/>
            <a:endParaRPr lang="tr-TR">
              <a:solidFill>
                <a:prstClr val="black"/>
              </a:solidFill>
            </a:endParaRPr>
          </a:p>
          <a:p>
            <a:pPr algn="ctr" eaLnBrk="1" hangingPunct="1"/>
            <a:endParaRPr lang="tr-TR">
              <a:solidFill>
                <a:prstClr val="black"/>
              </a:solidFill>
            </a:endParaRPr>
          </a:p>
          <a:p>
            <a:pPr algn="ctr" eaLnBrk="1" hangingPunct="1"/>
            <a:endParaRPr lang="tr-TR">
              <a:solidFill>
                <a:prstClr val="black"/>
              </a:solidFill>
            </a:endParaRPr>
          </a:p>
          <a:p>
            <a:pPr algn="ctr" eaLnBrk="1" hangingPunct="1"/>
            <a:endParaRPr lang="tr-TR">
              <a:solidFill>
                <a:prstClr val="black"/>
              </a:solidFill>
            </a:endParaRPr>
          </a:p>
          <a:p>
            <a:pPr algn="ctr" eaLnBrk="1" hangingPunct="1"/>
            <a:endParaRPr lang="tr-TR">
              <a:solidFill>
                <a:prstClr val="black"/>
              </a:solidFill>
            </a:endParaRPr>
          </a:p>
          <a:p>
            <a:pPr algn="ctr" eaLnBrk="1" hangingPunct="1"/>
            <a:endParaRPr lang="tr-TR">
              <a:solidFill>
                <a:prstClr val="black"/>
              </a:solidFill>
            </a:endParaRPr>
          </a:p>
          <a:p>
            <a:pPr algn="ctr" eaLnBrk="1" hangingPunct="1"/>
            <a:endParaRPr lang="tr-TR">
              <a:solidFill>
                <a:prstClr val="black"/>
              </a:solidFill>
            </a:endParaRPr>
          </a:p>
          <a:p>
            <a:pPr algn="ctr" eaLnBrk="1" hangingPunct="1"/>
            <a:endParaRPr lang="tr-TR">
              <a:solidFill>
                <a:prstClr val="black"/>
              </a:solidFill>
            </a:endParaRPr>
          </a:p>
          <a:p>
            <a:pPr algn="ctr" eaLnBrk="1" hangingPunct="1"/>
            <a:endParaRPr lang="tr-TR">
              <a:solidFill>
                <a:prstClr val="black"/>
              </a:solidFill>
            </a:endParaRPr>
          </a:p>
          <a:p>
            <a:pPr algn="ctr" eaLnBrk="1" hangingPunct="1"/>
            <a:endParaRPr lang="tr-TR" sz="1725">
              <a:solidFill>
                <a:prstClr val="black"/>
              </a:solidFill>
            </a:endParaRPr>
          </a:p>
        </p:txBody>
      </p:sp>
      <p:pic>
        <p:nvPicPr>
          <p:cNvPr id="5" name="Picture 2" descr="http://www.tisk.org.tr/images/yayinlar/yayin246/s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2411016"/>
            <a:ext cx="36433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8369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sk.org.tr/images/yayinlar/yayin246/t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29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8080" y="636968"/>
            <a:ext cx="686689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8690" marR="5080" indent="-220662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Karma</a:t>
            </a:r>
            <a:r>
              <a:rPr sz="4000" spc="-70" dirty="0"/>
              <a:t> </a:t>
            </a:r>
            <a:r>
              <a:rPr sz="4000" dirty="0"/>
              <a:t>Risk</a:t>
            </a:r>
            <a:r>
              <a:rPr sz="4000" spc="-85" dirty="0"/>
              <a:t> </a:t>
            </a:r>
            <a:r>
              <a:rPr sz="4000" spc="-10" dirty="0"/>
              <a:t>Değerlendirme Metodları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47052" y="2090547"/>
            <a:ext cx="7985125" cy="441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416685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3200" b="1" dirty="0">
                <a:latin typeface="Tahoma"/>
                <a:cs typeface="Tahoma"/>
              </a:rPr>
              <a:t>Hata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Türleri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ve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Etkileri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Analizi, (FMEA)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b="1" dirty="0">
                <a:latin typeface="Tahoma"/>
                <a:cs typeface="Tahoma"/>
              </a:rPr>
              <a:t>Hata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Ağacı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Analizi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Yöntemi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(FTA)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b="1" dirty="0">
                <a:latin typeface="Tahoma"/>
                <a:cs typeface="Tahoma"/>
              </a:rPr>
              <a:t>Olay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Ağacı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Analizi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Yöntemi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(ETA)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ts val="3840"/>
              </a:lnSpc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b="1" dirty="0">
                <a:latin typeface="Tahoma"/>
                <a:cs typeface="Tahoma"/>
              </a:rPr>
              <a:t>Balık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Kılçığı</a:t>
            </a:r>
            <a:r>
              <a:rPr sz="3200" b="1" spc="-7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(Fish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bone)(Sebep</a:t>
            </a:r>
            <a:r>
              <a:rPr sz="3200" b="1" spc="-65" dirty="0">
                <a:latin typeface="Tahoma"/>
                <a:cs typeface="Tahoma"/>
              </a:rPr>
              <a:t> </a:t>
            </a:r>
            <a:r>
              <a:rPr sz="3200" b="1" spc="-20" dirty="0">
                <a:latin typeface="Tahoma"/>
                <a:cs typeface="Tahoma"/>
              </a:rPr>
              <a:t>Sonuç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3200" b="1" spc="-10" dirty="0">
                <a:latin typeface="Tahoma"/>
                <a:cs typeface="Tahoma"/>
              </a:rPr>
              <a:t>Analizi)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b="1" spc="-10" dirty="0">
                <a:latin typeface="Tahoma"/>
                <a:cs typeface="Tahoma"/>
              </a:rPr>
              <a:t>Fine-</a:t>
            </a:r>
            <a:r>
              <a:rPr sz="3200" b="1" dirty="0">
                <a:latin typeface="Tahoma"/>
                <a:cs typeface="Tahoma"/>
              </a:rPr>
              <a:t>kinney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metodu,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b="1" dirty="0">
                <a:latin typeface="Tahoma"/>
                <a:cs typeface="Tahoma"/>
              </a:rPr>
              <a:t>Ridley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metodu.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970" y="139128"/>
            <a:ext cx="76892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23315" marR="5080" indent="-111125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HEM</a:t>
            </a:r>
            <a:r>
              <a:rPr sz="2800" spc="-35" dirty="0"/>
              <a:t> </a:t>
            </a:r>
            <a:r>
              <a:rPr sz="2800" dirty="0"/>
              <a:t>KALİTATİF</a:t>
            </a:r>
            <a:r>
              <a:rPr sz="2800" spc="-65" dirty="0"/>
              <a:t> </a:t>
            </a:r>
            <a:r>
              <a:rPr sz="2800" dirty="0"/>
              <a:t>HEM</a:t>
            </a:r>
            <a:r>
              <a:rPr sz="2800" spc="-35" dirty="0"/>
              <a:t> </a:t>
            </a:r>
            <a:r>
              <a:rPr sz="2800" dirty="0"/>
              <a:t>DE</a:t>
            </a:r>
            <a:r>
              <a:rPr sz="2800" spc="-20" dirty="0"/>
              <a:t> </a:t>
            </a:r>
            <a:r>
              <a:rPr sz="2800" dirty="0"/>
              <a:t>KANTİTATİF</a:t>
            </a:r>
            <a:r>
              <a:rPr sz="2800" spc="-80" dirty="0"/>
              <a:t> </a:t>
            </a:r>
            <a:r>
              <a:rPr sz="2800" spc="-20" dirty="0"/>
              <a:t>RİSK </a:t>
            </a:r>
            <a:r>
              <a:rPr sz="2800" dirty="0"/>
              <a:t>DEGERLENDİRME</a:t>
            </a:r>
            <a:r>
              <a:rPr sz="2800" spc="-204" dirty="0"/>
              <a:t> </a:t>
            </a:r>
            <a:r>
              <a:rPr sz="2800" spc="-10" dirty="0"/>
              <a:t>METODLARI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1922182"/>
            <a:ext cx="8185150" cy="40246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b="1" dirty="0">
                <a:latin typeface="Tahoma"/>
                <a:cs typeface="Tahoma"/>
              </a:rPr>
              <a:t>Hata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Türleri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ve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Etkileri</a:t>
            </a:r>
            <a:r>
              <a:rPr sz="3200" b="1" spc="-6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Analizi,</a:t>
            </a:r>
            <a:r>
              <a:rPr sz="3200" b="1" spc="-6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(FMEA)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b="1" dirty="0">
                <a:latin typeface="Tahoma"/>
                <a:cs typeface="Tahoma"/>
              </a:rPr>
              <a:t>Hata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Ağacı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Analizi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Yöntemi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(FTA)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b="1" dirty="0">
                <a:latin typeface="Tahoma"/>
                <a:cs typeface="Tahoma"/>
              </a:rPr>
              <a:t>Olay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Ağacı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Analizi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Yöntemi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(ETA)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ts val="384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b="1" dirty="0">
                <a:latin typeface="Tahoma"/>
                <a:cs typeface="Tahoma"/>
              </a:rPr>
              <a:t>Balık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Kılçığı</a:t>
            </a:r>
            <a:r>
              <a:rPr sz="3200" b="1" spc="-7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(Fish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bone)(Sebep</a:t>
            </a:r>
            <a:r>
              <a:rPr sz="3200" b="1" spc="-65" dirty="0">
                <a:latin typeface="Tahoma"/>
                <a:cs typeface="Tahoma"/>
              </a:rPr>
              <a:t> </a:t>
            </a:r>
            <a:r>
              <a:rPr sz="3200" b="1" spc="-20" dirty="0">
                <a:latin typeface="Tahoma"/>
                <a:cs typeface="Tahoma"/>
              </a:rPr>
              <a:t>Sonuç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3200" b="1" spc="-10" dirty="0">
                <a:latin typeface="Tahoma"/>
                <a:cs typeface="Tahoma"/>
              </a:rPr>
              <a:t>Analizi)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b="1" spc="-10" dirty="0">
                <a:latin typeface="Tahoma"/>
                <a:cs typeface="Tahoma"/>
              </a:rPr>
              <a:t>Fine-</a:t>
            </a:r>
            <a:r>
              <a:rPr sz="3200" b="1" dirty="0">
                <a:latin typeface="Tahoma"/>
                <a:cs typeface="Tahoma"/>
              </a:rPr>
              <a:t>kinney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metodu,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b="1" dirty="0">
                <a:latin typeface="Tahoma"/>
                <a:cs typeface="Tahoma"/>
              </a:rPr>
              <a:t>Ridley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metodu.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38400"/>
            <a:ext cx="9009380" cy="1052830"/>
            <a:chOff x="0" y="2438400"/>
            <a:chExt cx="9009380" cy="1052830"/>
          </a:xfrm>
        </p:grpSpPr>
        <p:sp>
          <p:nvSpPr>
            <p:cNvPr id="3" name="object 3"/>
            <p:cNvSpPr/>
            <p:nvPr/>
          </p:nvSpPr>
          <p:spPr>
            <a:xfrm>
              <a:off x="290512" y="2546350"/>
              <a:ext cx="383540" cy="474980"/>
            </a:xfrm>
            <a:custGeom>
              <a:avLst/>
              <a:gdLst/>
              <a:ahLst/>
              <a:cxnLst/>
              <a:rect l="l" t="t" r="r" b="b"/>
              <a:pathLst>
                <a:path w="383540" h="474980">
                  <a:moveTo>
                    <a:pt x="0" y="474662"/>
                  </a:moveTo>
                  <a:lnTo>
                    <a:pt x="382955" y="474662"/>
                  </a:lnTo>
                  <a:lnTo>
                    <a:pt x="382955" y="0"/>
                  </a:lnTo>
                  <a:lnTo>
                    <a:pt x="0" y="0"/>
                  </a:lnTo>
                  <a:lnTo>
                    <a:pt x="0" y="474662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468" y="2546350"/>
              <a:ext cx="328244" cy="47466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4337" y="2968625"/>
              <a:ext cx="422275" cy="474980"/>
            </a:xfrm>
            <a:custGeom>
              <a:avLst/>
              <a:gdLst/>
              <a:ahLst/>
              <a:cxnLst/>
              <a:rect l="l" t="t" r="r" b="b"/>
              <a:pathLst>
                <a:path w="422275" h="474979">
                  <a:moveTo>
                    <a:pt x="421817" y="0"/>
                  </a:moveTo>
                  <a:lnTo>
                    <a:pt x="0" y="0"/>
                  </a:lnTo>
                  <a:lnTo>
                    <a:pt x="0" y="474662"/>
                  </a:lnTo>
                  <a:lnTo>
                    <a:pt x="421817" y="474662"/>
                  </a:lnTo>
                  <a:lnTo>
                    <a:pt x="421817" y="0"/>
                  </a:lnTo>
                  <a:close/>
                </a:path>
              </a:pathLst>
            </a:custGeom>
            <a:solidFill>
              <a:srgbClr val="FFC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437" y="2968625"/>
              <a:ext cx="369100" cy="4746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895587"/>
              <a:ext cx="560387" cy="4222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35000" y="2438399"/>
              <a:ext cx="31750" cy="1052830"/>
            </a:xfrm>
            <a:custGeom>
              <a:avLst/>
              <a:gdLst/>
              <a:ahLst/>
              <a:cxnLst/>
              <a:rect l="l" t="t" r="r" b="b"/>
              <a:pathLst>
                <a:path w="31750" h="1052829">
                  <a:moveTo>
                    <a:pt x="31750" y="877887"/>
                  </a:moveTo>
                  <a:lnTo>
                    <a:pt x="0" y="877887"/>
                  </a:lnTo>
                  <a:lnTo>
                    <a:pt x="0" y="1052512"/>
                  </a:lnTo>
                  <a:lnTo>
                    <a:pt x="31750" y="1052512"/>
                  </a:lnTo>
                  <a:lnTo>
                    <a:pt x="31750" y="877887"/>
                  </a:lnTo>
                  <a:close/>
                </a:path>
                <a:path w="31750" h="1052829">
                  <a:moveTo>
                    <a:pt x="31750" y="0"/>
                  </a:moveTo>
                  <a:lnTo>
                    <a:pt x="0" y="0"/>
                  </a:lnTo>
                  <a:lnTo>
                    <a:pt x="0" y="822325"/>
                  </a:lnTo>
                  <a:lnTo>
                    <a:pt x="31750" y="82232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912" y="3260725"/>
              <a:ext cx="8693150" cy="5556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69339" y="1735899"/>
            <a:ext cx="630237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333399"/>
                </a:solidFill>
                <a:latin typeface="Tahoma"/>
                <a:cs typeface="Tahoma"/>
              </a:rPr>
              <a:t>HATA</a:t>
            </a:r>
            <a:r>
              <a:rPr sz="4400" spc="-3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333399"/>
                </a:solidFill>
                <a:latin typeface="Tahoma"/>
                <a:cs typeface="Tahoma"/>
              </a:rPr>
              <a:t>TÜRÜ</a:t>
            </a:r>
            <a:r>
              <a:rPr sz="4400" spc="-5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333399"/>
                </a:solidFill>
                <a:latin typeface="Tahoma"/>
                <a:cs typeface="Tahoma"/>
              </a:rPr>
              <a:t>VE</a:t>
            </a:r>
            <a:r>
              <a:rPr sz="4400" spc="-4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4400" spc="-10" dirty="0">
                <a:solidFill>
                  <a:srgbClr val="333399"/>
                </a:solidFill>
                <a:latin typeface="Tahoma"/>
                <a:cs typeface="Tahoma"/>
              </a:rPr>
              <a:t>ETKİLERİ </a:t>
            </a:r>
            <a:r>
              <a:rPr sz="4400" dirty="0">
                <a:solidFill>
                  <a:srgbClr val="333399"/>
                </a:solidFill>
                <a:latin typeface="Tahoma"/>
                <a:cs typeface="Tahoma"/>
              </a:rPr>
              <a:t>ANALİZİ</a:t>
            </a:r>
            <a:r>
              <a:rPr sz="4400" spc="-5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4400" spc="-10" dirty="0">
                <a:solidFill>
                  <a:srgbClr val="333399"/>
                </a:solidFill>
                <a:latin typeface="Tahoma"/>
                <a:cs typeface="Tahoma"/>
              </a:rPr>
              <a:t>(HTEA)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456265" rIns="0" bIns="0" rtlCol="0">
            <a:spAutoFit/>
          </a:bodyPr>
          <a:lstStyle/>
          <a:p>
            <a:pPr marL="1075690" marR="5080" indent="-98044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FAILURE</a:t>
            </a:r>
            <a:r>
              <a:rPr sz="3200" spc="-55" dirty="0"/>
              <a:t> </a:t>
            </a:r>
            <a:r>
              <a:rPr sz="3200" dirty="0"/>
              <a:t>MODE</a:t>
            </a:r>
            <a:r>
              <a:rPr sz="3200" spc="-50" dirty="0"/>
              <a:t> </a:t>
            </a:r>
            <a:r>
              <a:rPr sz="3200" dirty="0"/>
              <a:t>AND</a:t>
            </a:r>
            <a:r>
              <a:rPr sz="3200" spc="-40" dirty="0"/>
              <a:t> </a:t>
            </a:r>
            <a:r>
              <a:rPr sz="3200" spc="-10" dirty="0"/>
              <a:t>EFFECT </a:t>
            </a:r>
            <a:r>
              <a:rPr sz="3200" dirty="0"/>
              <a:t>ANALYSIS</a:t>
            </a:r>
            <a:r>
              <a:rPr sz="3200" spc="-110" dirty="0"/>
              <a:t> </a:t>
            </a:r>
            <a:r>
              <a:rPr sz="3200" spc="-10" dirty="0"/>
              <a:t>(FMEA)</a:t>
            </a:r>
            <a:endParaRPr sz="32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803" rIns="0" bIns="0" rtlCol="0">
            <a:spAutoFit/>
          </a:bodyPr>
          <a:lstStyle/>
          <a:p>
            <a:pPr marL="106172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Tahoma"/>
                <a:cs typeface="Tahoma"/>
              </a:rPr>
              <a:t>HTEA’nın</a:t>
            </a:r>
            <a:r>
              <a:rPr b="0" spc="-95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762" y="1905255"/>
            <a:ext cx="8803640" cy="3780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ts val="319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</a:tabLst>
            </a:pPr>
            <a:r>
              <a:rPr sz="2800" dirty="0">
                <a:latin typeface="Tahoma"/>
                <a:cs typeface="Tahoma"/>
              </a:rPr>
              <a:t>1969</a:t>
            </a:r>
            <a:r>
              <a:rPr sz="2800" spc="3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yılında</a:t>
            </a:r>
            <a:r>
              <a:rPr sz="2800" spc="3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ilk</a:t>
            </a:r>
            <a:r>
              <a:rPr sz="2800" spc="3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NASA</a:t>
            </a:r>
            <a:r>
              <a:rPr sz="2800" spc="3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tarafından</a:t>
            </a:r>
            <a:r>
              <a:rPr sz="2800" spc="3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APOLLO</a:t>
            </a:r>
            <a:r>
              <a:rPr sz="2800" spc="35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projesinde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ts val="3190"/>
              </a:lnSpc>
            </a:pPr>
            <a:r>
              <a:rPr sz="2800" spc="-10" dirty="0">
                <a:latin typeface="Tahoma"/>
                <a:cs typeface="Tahoma"/>
              </a:rPr>
              <a:t>uygulanmıştır.</a:t>
            </a:r>
            <a:endParaRPr sz="2800">
              <a:latin typeface="Tahoma"/>
              <a:cs typeface="Tahoma"/>
            </a:endParaRPr>
          </a:p>
          <a:p>
            <a:pPr marL="354965" indent="-342265">
              <a:lnSpc>
                <a:spcPts val="3190"/>
              </a:lnSpc>
              <a:spcBef>
                <a:spcPts val="33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1184275" algn="l"/>
                <a:tab pos="3072765" algn="l"/>
                <a:tab pos="4429125" algn="l"/>
                <a:tab pos="6164580" algn="l"/>
                <a:tab pos="7557770" algn="l"/>
              </a:tabLst>
            </a:pPr>
            <a:r>
              <a:rPr sz="2800" spc="-25" dirty="0">
                <a:latin typeface="Tahoma"/>
                <a:cs typeface="Tahoma"/>
              </a:rPr>
              <a:t>İlk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doküman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askeri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standart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olarak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1969’da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ts val="3190"/>
              </a:lnSpc>
            </a:pPr>
            <a:r>
              <a:rPr sz="2800" spc="-10" dirty="0">
                <a:latin typeface="Tahoma"/>
                <a:cs typeface="Tahoma"/>
              </a:rPr>
              <a:t>yayınlanmıştır.</a:t>
            </a:r>
            <a:endParaRPr sz="2800">
              <a:latin typeface="Tahoma"/>
              <a:cs typeface="Tahoma"/>
            </a:endParaRPr>
          </a:p>
          <a:p>
            <a:pPr marL="355600" marR="5715" indent="-342900" algn="just">
              <a:lnSpc>
                <a:spcPts val="3020"/>
              </a:lnSpc>
              <a:spcBef>
                <a:spcPts val="72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spc="-10" dirty="0">
                <a:latin typeface="Tahoma"/>
                <a:cs typeface="Tahoma"/>
              </a:rPr>
              <a:t>1970-</a:t>
            </a:r>
            <a:r>
              <a:rPr sz="2800" dirty="0">
                <a:latin typeface="Tahoma"/>
                <a:cs typeface="Tahoma"/>
              </a:rPr>
              <a:t>1975</a:t>
            </a:r>
            <a:r>
              <a:rPr sz="2800" spc="-20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yıllarında</a:t>
            </a:r>
            <a:r>
              <a:rPr sz="2800" spc="-1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ABD</a:t>
            </a:r>
            <a:r>
              <a:rPr sz="2800" spc="-10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uçak</a:t>
            </a:r>
            <a:r>
              <a:rPr sz="2800" spc="-10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sanayinde,</a:t>
            </a:r>
            <a:r>
              <a:rPr sz="2800" spc="-10" dirty="0">
                <a:latin typeface="Tahoma"/>
                <a:cs typeface="Tahoma"/>
              </a:rPr>
              <a:t>  1975’te </a:t>
            </a:r>
            <a:r>
              <a:rPr sz="2800" dirty="0">
                <a:latin typeface="Tahoma"/>
                <a:cs typeface="Tahoma"/>
              </a:rPr>
              <a:t>Japonya’da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uygulanmış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ve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tüm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dünyaya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yayılmıştır.</a:t>
            </a:r>
            <a:endParaRPr sz="2800">
              <a:latin typeface="Tahoma"/>
              <a:cs typeface="Tahoma"/>
            </a:endParaRPr>
          </a:p>
          <a:p>
            <a:pPr marL="355600" marR="5080" indent="-342900" algn="just">
              <a:lnSpc>
                <a:spcPts val="3020"/>
              </a:lnSpc>
              <a:spcBef>
                <a:spcPts val="68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dirty="0">
                <a:latin typeface="Tahoma"/>
                <a:cs typeface="Tahoma"/>
              </a:rPr>
              <a:t>Özel</a:t>
            </a:r>
            <a:r>
              <a:rPr sz="2800" spc="3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sektörde</a:t>
            </a:r>
            <a:r>
              <a:rPr sz="2800" spc="3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1980</a:t>
            </a:r>
            <a:r>
              <a:rPr sz="2800" spc="31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yılında</a:t>
            </a:r>
            <a:r>
              <a:rPr sz="2800" spc="32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Ford</a:t>
            </a:r>
            <a:r>
              <a:rPr sz="2800" spc="3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tarafından</a:t>
            </a:r>
            <a:r>
              <a:rPr sz="2800" spc="31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otomotiv </a:t>
            </a:r>
            <a:r>
              <a:rPr sz="2800" dirty="0">
                <a:latin typeface="Tahoma"/>
                <a:cs typeface="Tahoma"/>
              </a:rPr>
              <a:t>alanında</a:t>
            </a:r>
            <a:r>
              <a:rPr sz="2800" spc="215" dirty="0">
                <a:latin typeface="Tahoma"/>
                <a:cs typeface="Tahoma"/>
              </a:rPr>
              <a:t>   </a:t>
            </a:r>
            <a:r>
              <a:rPr sz="2800" dirty="0">
                <a:latin typeface="Tahoma"/>
                <a:cs typeface="Tahoma"/>
              </a:rPr>
              <a:t>uygulanmıştır.</a:t>
            </a:r>
            <a:r>
              <a:rPr sz="2800" spc="220" dirty="0">
                <a:latin typeface="Tahoma"/>
                <a:cs typeface="Tahoma"/>
              </a:rPr>
              <a:t>   </a:t>
            </a:r>
            <a:r>
              <a:rPr sz="2800" dirty="0">
                <a:latin typeface="Tahoma"/>
                <a:cs typeface="Tahoma"/>
              </a:rPr>
              <a:t>1985</a:t>
            </a:r>
            <a:r>
              <a:rPr sz="2800" spc="215" dirty="0">
                <a:latin typeface="Tahoma"/>
                <a:cs typeface="Tahoma"/>
              </a:rPr>
              <a:t>   </a:t>
            </a:r>
            <a:r>
              <a:rPr sz="2800" dirty="0">
                <a:latin typeface="Tahoma"/>
                <a:cs typeface="Tahoma"/>
              </a:rPr>
              <a:t>yılında</a:t>
            </a:r>
            <a:r>
              <a:rPr sz="2800" spc="215" dirty="0">
                <a:latin typeface="Tahoma"/>
                <a:cs typeface="Tahoma"/>
              </a:rPr>
              <a:t>   </a:t>
            </a:r>
            <a:r>
              <a:rPr sz="2800" dirty="0">
                <a:latin typeface="Tahoma"/>
                <a:cs typeface="Tahoma"/>
              </a:rPr>
              <a:t>ise</a:t>
            </a:r>
            <a:r>
              <a:rPr sz="2800" spc="220" dirty="0">
                <a:latin typeface="Tahoma"/>
                <a:cs typeface="Tahoma"/>
              </a:rPr>
              <a:t>   </a:t>
            </a:r>
            <a:r>
              <a:rPr sz="2800" spc="-20" dirty="0">
                <a:latin typeface="Tahoma"/>
                <a:cs typeface="Tahoma"/>
              </a:rPr>
              <a:t>Fiat </a:t>
            </a:r>
            <a:r>
              <a:rPr sz="2800" dirty="0">
                <a:latin typeface="Tahoma"/>
                <a:cs typeface="Tahoma"/>
              </a:rPr>
              <a:t>tarafından</a:t>
            </a:r>
            <a:r>
              <a:rPr sz="2800" spc="-1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uygulamalar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geliştirilmiştir.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7187" y="480821"/>
            <a:ext cx="335152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Tahoma"/>
                <a:cs typeface="Tahoma"/>
              </a:rPr>
              <a:t>FMEA</a:t>
            </a:r>
            <a:r>
              <a:rPr b="0" spc="-40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(HTEA)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2393" y="1732027"/>
            <a:ext cx="8453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ahoma"/>
                <a:cs typeface="Tahoma"/>
              </a:rPr>
              <a:t>Hata</a:t>
            </a:r>
            <a:r>
              <a:rPr sz="2800" spc="114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türü</a:t>
            </a:r>
            <a:r>
              <a:rPr sz="2800" spc="1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ve</a:t>
            </a:r>
            <a:r>
              <a:rPr sz="2800" spc="1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etkileri</a:t>
            </a:r>
            <a:r>
              <a:rPr sz="2800" spc="12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analizi</a:t>
            </a:r>
            <a:r>
              <a:rPr sz="2800" spc="1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(HTEA)</a:t>
            </a:r>
            <a:r>
              <a:rPr sz="2800" spc="1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bir</a:t>
            </a:r>
            <a:r>
              <a:rPr sz="2800" spc="12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ürün</a:t>
            </a:r>
            <a:r>
              <a:rPr sz="2800" spc="13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üzerinde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104" y="2158847"/>
            <a:ext cx="35242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marR="5080" indent="-1270">
              <a:lnSpc>
                <a:spcPct val="100000"/>
              </a:lnSpc>
              <a:spcBef>
                <a:spcPts val="95"/>
              </a:spcBef>
              <a:tabLst>
                <a:tab pos="1783714" algn="l"/>
                <a:tab pos="2238375" algn="l"/>
                <a:tab pos="3021965" algn="l"/>
              </a:tabLst>
            </a:pPr>
            <a:r>
              <a:rPr sz="2800" spc="-10" dirty="0">
                <a:latin typeface="Tahoma"/>
                <a:cs typeface="Tahoma"/>
              </a:rPr>
              <a:t>meydana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gelebilecek kaynaklanan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25" dirty="0">
                <a:latin typeface="Tahoma"/>
                <a:cs typeface="Tahoma"/>
              </a:rPr>
              <a:t>her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25" dirty="0">
                <a:latin typeface="Tahoma"/>
                <a:cs typeface="Tahoma"/>
              </a:rPr>
              <a:t>tür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5888" y="2158847"/>
            <a:ext cx="47320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95"/>
              </a:spcBef>
              <a:tabLst>
                <a:tab pos="1621155" algn="l"/>
                <a:tab pos="3189605" algn="l"/>
              </a:tabLst>
            </a:pPr>
            <a:r>
              <a:rPr sz="2800" spc="-10" dirty="0">
                <a:latin typeface="Tahoma"/>
                <a:cs typeface="Tahoma"/>
              </a:rPr>
              <a:t>tasarım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ve/veya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prosesten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2330450" algn="l"/>
                <a:tab pos="3763010" algn="l"/>
              </a:tabLst>
            </a:pPr>
            <a:r>
              <a:rPr sz="2800" spc="-10" dirty="0">
                <a:latin typeface="Tahoma"/>
                <a:cs typeface="Tahoma"/>
              </a:rPr>
              <a:t>hata/arızanın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sistemli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olarak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375" y="3012488"/>
            <a:ext cx="8799195" cy="3609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ahoma"/>
                <a:cs typeface="Tahoma"/>
              </a:rPr>
              <a:t>yapılan</a:t>
            </a:r>
            <a:r>
              <a:rPr sz="2800" spc="19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bir</a:t>
            </a:r>
            <a:r>
              <a:rPr sz="2800" spc="20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analizidir.</a:t>
            </a:r>
            <a:r>
              <a:rPr sz="2800" spc="2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Burada,</a:t>
            </a:r>
            <a:r>
              <a:rPr sz="2800" spc="204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sistemli</a:t>
            </a:r>
            <a:r>
              <a:rPr sz="2800" spc="204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denilmesindeki </a:t>
            </a:r>
            <a:r>
              <a:rPr sz="2800" dirty="0">
                <a:latin typeface="Tahoma"/>
                <a:cs typeface="Tahoma"/>
              </a:rPr>
              <a:t>amaç,</a:t>
            </a:r>
            <a:r>
              <a:rPr sz="2800" spc="51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analizin</a:t>
            </a:r>
            <a:r>
              <a:rPr sz="2800" spc="520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birbirini</a:t>
            </a:r>
            <a:r>
              <a:rPr sz="2800" spc="51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takip</a:t>
            </a:r>
            <a:r>
              <a:rPr sz="2800" spc="51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eden</a:t>
            </a:r>
            <a:r>
              <a:rPr sz="2800" spc="515" dirty="0">
                <a:latin typeface="Tahoma"/>
                <a:cs typeface="Tahoma"/>
              </a:rPr>
              <a:t>  </a:t>
            </a:r>
            <a:r>
              <a:rPr sz="2800" spc="-10" dirty="0">
                <a:latin typeface="Tahoma"/>
                <a:cs typeface="Tahoma"/>
              </a:rPr>
              <a:t>aşamalarda gerçekleştirilmesidir.</a:t>
            </a:r>
            <a:endParaRPr sz="2800">
              <a:latin typeface="Tahoma"/>
              <a:cs typeface="Tahoma"/>
            </a:endParaRPr>
          </a:p>
          <a:p>
            <a:pPr marL="354330" marR="5080" indent="-342265" algn="just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dirty="0">
                <a:latin typeface="Tahoma"/>
                <a:cs typeface="Tahoma"/>
              </a:rPr>
              <a:t>HTEA,</a:t>
            </a:r>
            <a:r>
              <a:rPr sz="2800" spc="3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yeni</a:t>
            </a:r>
            <a:r>
              <a:rPr sz="2800" spc="3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bir</a:t>
            </a:r>
            <a:r>
              <a:rPr sz="2800" spc="3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tasarıma</a:t>
            </a:r>
            <a:r>
              <a:rPr sz="2800" spc="3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veya</a:t>
            </a:r>
            <a:r>
              <a:rPr sz="2800" spc="3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üretim</a:t>
            </a:r>
            <a:r>
              <a:rPr sz="2800" spc="3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sistemine</a:t>
            </a:r>
            <a:r>
              <a:rPr sz="2800" spc="37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esas 	</a:t>
            </a:r>
            <a:r>
              <a:rPr sz="2800" dirty="0">
                <a:latin typeface="Tahoma"/>
                <a:cs typeface="Tahoma"/>
              </a:rPr>
              <a:t>olan</a:t>
            </a:r>
            <a:r>
              <a:rPr sz="2800" spc="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bütün</a:t>
            </a:r>
            <a:r>
              <a:rPr sz="2800" spc="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değişiklikleri</a:t>
            </a:r>
            <a:r>
              <a:rPr sz="2800" spc="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mümkün</a:t>
            </a:r>
            <a:r>
              <a:rPr sz="2800" spc="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olduğunca</a:t>
            </a:r>
            <a:r>
              <a:rPr sz="2800" spc="5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önceden 	</a:t>
            </a:r>
            <a:r>
              <a:rPr sz="2800" dirty="0">
                <a:latin typeface="Tahoma"/>
                <a:cs typeface="Tahoma"/>
              </a:rPr>
              <a:t>tahmin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etmeyi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amaçlayan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bir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hata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önleme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tekniğidir.</a:t>
            </a:r>
            <a:endParaRPr sz="2800">
              <a:latin typeface="Tahoma"/>
              <a:cs typeface="Tahoma"/>
            </a:endParaRPr>
          </a:p>
          <a:p>
            <a:pPr marL="354965" indent="-342265" algn="just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</a:tabLst>
            </a:pPr>
            <a:r>
              <a:rPr sz="2800" dirty="0">
                <a:latin typeface="Tahoma"/>
                <a:cs typeface="Tahoma"/>
              </a:rPr>
              <a:t>HTEA,</a:t>
            </a:r>
            <a:r>
              <a:rPr sz="2800" spc="-6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bir</a:t>
            </a:r>
            <a:r>
              <a:rPr sz="2800" spc="-70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proses</a:t>
            </a:r>
            <a:r>
              <a:rPr sz="2800" spc="-60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veya</a:t>
            </a:r>
            <a:r>
              <a:rPr sz="2800" spc="-70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ürün</a:t>
            </a:r>
            <a:r>
              <a:rPr sz="2800" spc="-70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geliştirilmesi</a:t>
            </a:r>
            <a:r>
              <a:rPr sz="2800" spc="-70" dirty="0">
                <a:latin typeface="Tahoma"/>
                <a:cs typeface="Tahoma"/>
              </a:rPr>
              <a:t>  </a:t>
            </a:r>
            <a:r>
              <a:rPr sz="2800" spc="-10" dirty="0">
                <a:latin typeface="Tahoma"/>
                <a:cs typeface="Tahoma"/>
              </a:rPr>
              <a:t>sırasında</a:t>
            </a:r>
            <a:endParaRPr sz="2800">
              <a:latin typeface="Tahoma"/>
              <a:cs typeface="Tahoma"/>
            </a:endParaRPr>
          </a:p>
          <a:p>
            <a:pPr marL="355600" algn="just">
              <a:lnSpc>
                <a:spcPct val="100000"/>
              </a:lnSpc>
            </a:pPr>
            <a:r>
              <a:rPr sz="2800" dirty="0">
                <a:latin typeface="Tahoma"/>
                <a:cs typeface="Tahoma"/>
              </a:rPr>
              <a:t>mühendisin</a:t>
            </a:r>
            <a:r>
              <a:rPr sz="2800" spc="-1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düşüncelerini</a:t>
            </a:r>
            <a:r>
              <a:rPr sz="2800" spc="-14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özetler.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741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Tahoma"/>
                <a:cs typeface="Tahoma"/>
              </a:rPr>
              <a:t>Hata</a:t>
            </a:r>
            <a:r>
              <a:rPr b="0" spc="-5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Türü</a:t>
            </a:r>
            <a:r>
              <a:rPr b="0" spc="-45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ve</a:t>
            </a:r>
            <a:r>
              <a:rPr b="0" spc="-6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Etkileri</a:t>
            </a:r>
            <a:r>
              <a:rPr b="0" spc="-85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Analizi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75" y="2019426"/>
            <a:ext cx="8988425" cy="4610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160" indent="-342900" algn="just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Bütün</a:t>
            </a:r>
            <a:r>
              <a:rPr sz="3200" spc="59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hata</a:t>
            </a:r>
            <a:r>
              <a:rPr sz="3200" spc="58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türleri</a:t>
            </a:r>
            <a:r>
              <a:rPr sz="3200" spc="58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araştırılır,</a:t>
            </a:r>
            <a:r>
              <a:rPr sz="3200" spc="60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belirlenir</a:t>
            </a:r>
            <a:r>
              <a:rPr sz="3200" spc="585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ve </a:t>
            </a:r>
            <a:r>
              <a:rPr sz="3200" dirty="0">
                <a:latin typeface="Tahoma"/>
                <a:cs typeface="Tahoma"/>
              </a:rPr>
              <a:t>üzerinde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düşünülür.</a:t>
            </a:r>
            <a:endParaRPr sz="3200">
              <a:latin typeface="Tahoma"/>
              <a:cs typeface="Tahoma"/>
            </a:endParaRPr>
          </a:p>
          <a:p>
            <a:pPr marL="355600" marR="8255" indent="-342900" algn="just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Her</a:t>
            </a:r>
            <a:r>
              <a:rPr sz="3200" spc="3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tür</a:t>
            </a:r>
            <a:r>
              <a:rPr sz="3200" spc="4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hata/arızanın</a:t>
            </a:r>
            <a:r>
              <a:rPr sz="3200" spc="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müşteri</a:t>
            </a:r>
            <a:r>
              <a:rPr sz="3200" spc="3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üzerine</a:t>
            </a:r>
            <a:r>
              <a:rPr sz="3200" spc="40" dirty="0">
                <a:latin typeface="Tahoma"/>
                <a:cs typeface="Tahoma"/>
              </a:rPr>
              <a:t>  </a:t>
            </a:r>
            <a:r>
              <a:rPr sz="3200" spc="-10" dirty="0">
                <a:latin typeface="Tahoma"/>
                <a:cs typeface="Tahoma"/>
              </a:rPr>
              <a:t>olacak </a:t>
            </a:r>
            <a:r>
              <a:rPr sz="3200" dirty="0">
                <a:latin typeface="Tahoma"/>
                <a:cs typeface="Tahoma"/>
              </a:rPr>
              <a:t>etkilerinin</a:t>
            </a:r>
            <a:r>
              <a:rPr sz="3200" spc="2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tipine</a:t>
            </a:r>
            <a:r>
              <a:rPr sz="3200" spc="2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ve</a:t>
            </a:r>
            <a:r>
              <a:rPr sz="3200" spc="2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onu</a:t>
            </a:r>
            <a:r>
              <a:rPr sz="3200" spc="25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yaratabilecek</a:t>
            </a:r>
            <a:r>
              <a:rPr sz="3200" spc="250" dirty="0">
                <a:latin typeface="Tahoma"/>
                <a:cs typeface="Tahoma"/>
              </a:rPr>
              <a:t>  </a:t>
            </a:r>
            <a:r>
              <a:rPr sz="3200" spc="-10" dirty="0">
                <a:latin typeface="Tahoma"/>
                <a:cs typeface="Tahoma"/>
              </a:rPr>
              <a:t>olası </a:t>
            </a:r>
            <a:r>
              <a:rPr sz="3200" dirty="0">
                <a:latin typeface="Tahoma"/>
                <a:cs typeface="Tahoma"/>
              </a:rPr>
              <a:t>sebeplere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göre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analizi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yapılır.</a:t>
            </a:r>
            <a:endParaRPr sz="3200">
              <a:latin typeface="Tahoma"/>
              <a:cs typeface="Tahoma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Ürünün</a:t>
            </a:r>
            <a:r>
              <a:rPr sz="3200" spc="70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müşterideki</a:t>
            </a:r>
            <a:r>
              <a:rPr sz="3200" spc="71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kullanımında</a:t>
            </a:r>
            <a:r>
              <a:rPr sz="3200" spc="700" dirty="0">
                <a:latin typeface="Tahoma"/>
                <a:cs typeface="Tahoma"/>
              </a:rPr>
              <a:t>  </a:t>
            </a:r>
            <a:r>
              <a:rPr sz="3200" spc="-10" dirty="0">
                <a:latin typeface="Tahoma"/>
                <a:cs typeface="Tahoma"/>
              </a:rPr>
              <a:t>meydana </a:t>
            </a:r>
            <a:r>
              <a:rPr sz="3200" dirty="0">
                <a:latin typeface="Tahoma"/>
                <a:cs typeface="Tahoma"/>
              </a:rPr>
              <a:t>gelebilecek</a:t>
            </a:r>
            <a:r>
              <a:rPr sz="3200" spc="17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her</a:t>
            </a:r>
            <a:r>
              <a:rPr sz="3200" spc="17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tür</a:t>
            </a:r>
            <a:r>
              <a:rPr sz="3200" spc="175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hatasının</a:t>
            </a:r>
            <a:r>
              <a:rPr sz="3200" spc="18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daha</a:t>
            </a:r>
            <a:r>
              <a:rPr sz="3200" spc="175" dirty="0">
                <a:latin typeface="Tahoma"/>
                <a:cs typeface="Tahoma"/>
              </a:rPr>
              <a:t>  </a:t>
            </a:r>
            <a:r>
              <a:rPr sz="3200" spc="-10" dirty="0">
                <a:latin typeface="Tahoma"/>
                <a:cs typeface="Tahoma"/>
              </a:rPr>
              <a:t>önceden </a:t>
            </a:r>
            <a:r>
              <a:rPr sz="3200" dirty="0">
                <a:latin typeface="Tahoma"/>
                <a:cs typeface="Tahoma"/>
              </a:rPr>
              <a:t>araştırılması,</a:t>
            </a:r>
            <a:r>
              <a:rPr sz="3200" spc="3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bulunması</a:t>
            </a:r>
            <a:r>
              <a:rPr sz="3200" spc="3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ve</a:t>
            </a:r>
            <a:r>
              <a:rPr sz="3200" spc="3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ortadan</a:t>
            </a:r>
            <a:r>
              <a:rPr sz="3200" spc="37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kaldırılması gerekir.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  <p:transition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65" y="104584"/>
            <a:ext cx="15786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FMEA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697611"/>
            <a:ext cx="8720455" cy="129476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55600" marR="5080" indent="-342900">
              <a:lnSpc>
                <a:spcPts val="3070"/>
              </a:lnSpc>
              <a:spcBef>
                <a:spcPts val="844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Bu</a:t>
            </a:r>
            <a:r>
              <a:rPr sz="3200" spc="-1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teknik,kalitesiz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üretimin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önlenmesine </a:t>
            </a:r>
            <a:r>
              <a:rPr sz="3200" dirty="0">
                <a:latin typeface="Tahoma"/>
                <a:cs typeface="Tahoma"/>
              </a:rPr>
              <a:t>yöneliktir.Üründe</a:t>
            </a:r>
            <a:r>
              <a:rPr sz="3200" spc="-10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oluşacak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hataların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potansiyel </a:t>
            </a:r>
            <a:r>
              <a:rPr sz="3200" dirty="0">
                <a:latin typeface="Tahoma"/>
                <a:cs typeface="Tahoma"/>
              </a:rPr>
              <a:t>riskleriyle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ilgilenir.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Hata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türlerini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ortaya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1868285"/>
            <a:ext cx="82664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ahoma"/>
                <a:cs typeface="Tahoma"/>
              </a:rPr>
              <a:t>çıkararak,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her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birinin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yol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açacağı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etkileri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ve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bu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161906"/>
            <a:ext cx="8557260" cy="470662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865"/>
              </a:spcBef>
            </a:pPr>
            <a:r>
              <a:rPr sz="3200" dirty="0">
                <a:latin typeface="Tahoma"/>
                <a:cs typeface="Tahoma"/>
              </a:rPr>
              <a:t>sonuçların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önemini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belirlemeyi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amaçlar.</a:t>
            </a:r>
            <a:endParaRPr sz="32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Bu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metot,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hataları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tespit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etmenin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yanısıra, </a:t>
            </a:r>
            <a:r>
              <a:rPr sz="3200" dirty="0">
                <a:latin typeface="Tahoma"/>
                <a:cs typeface="Tahoma"/>
              </a:rPr>
              <a:t>önleyici</a:t>
            </a:r>
            <a:r>
              <a:rPr sz="3200" spc="-9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faaliyetleri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</a:t>
            </a:r>
            <a:r>
              <a:rPr sz="3200" spc="-1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dikkate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alır.Yani,</a:t>
            </a:r>
            <a:r>
              <a:rPr sz="3200" spc="-9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hatayı </a:t>
            </a:r>
            <a:r>
              <a:rPr sz="3200" dirty="0">
                <a:latin typeface="Tahoma"/>
                <a:cs typeface="Tahoma"/>
              </a:rPr>
              <a:t>belirlemek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yeterli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olmaz,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hatanın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çözümü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için </a:t>
            </a:r>
            <a:r>
              <a:rPr sz="3200" dirty="0">
                <a:latin typeface="Tahoma"/>
                <a:cs typeface="Tahoma"/>
              </a:rPr>
              <a:t>tedbirler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üretir.</a:t>
            </a:r>
            <a:endParaRPr sz="3200">
              <a:latin typeface="Tahoma"/>
              <a:cs typeface="Tahoma"/>
            </a:endParaRPr>
          </a:p>
          <a:p>
            <a:pPr marL="355600" marR="50165" indent="-342900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Kalite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kontrol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sistemleri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olan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sektörlerde,ürün </a:t>
            </a:r>
            <a:r>
              <a:rPr sz="3200" dirty="0">
                <a:latin typeface="Tahoma"/>
                <a:cs typeface="Tahoma"/>
              </a:rPr>
              <a:t>güvenliği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için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kullanılan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bir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metottur.Özellikle </a:t>
            </a:r>
            <a:r>
              <a:rPr sz="3200" dirty="0">
                <a:latin typeface="Tahoma"/>
                <a:cs typeface="Tahoma"/>
              </a:rPr>
              <a:t>otomotiv</a:t>
            </a:r>
            <a:r>
              <a:rPr sz="3200" spc="-1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sektöründe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kullanılır.Bu</a:t>
            </a:r>
            <a:r>
              <a:rPr sz="3200" spc="-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metot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bir </a:t>
            </a:r>
            <a:r>
              <a:rPr sz="3200" dirty="0">
                <a:latin typeface="Tahoma"/>
                <a:cs typeface="Tahoma"/>
              </a:rPr>
              <a:t>ekiple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uygulanabilir.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1496"/>
            <a:ext cx="8693785" cy="5657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OLASI</a:t>
            </a:r>
            <a:r>
              <a:rPr sz="2800" b="1" spc="-7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HATA</a:t>
            </a:r>
            <a:r>
              <a:rPr sz="2800" b="1" spc="-8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TÜRLERİ</a:t>
            </a:r>
            <a:r>
              <a:rPr sz="2800" b="1" spc="-3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VE</a:t>
            </a:r>
            <a:r>
              <a:rPr sz="2800" b="1" spc="-5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ETKİ</a:t>
            </a:r>
            <a:r>
              <a:rPr sz="2800" b="1" spc="-5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172103"/>
                </a:solidFill>
                <a:latin typeface="Tahoma"/>
                <a:cs typeface="Tahoma"/>
              </a:rPr>
              <a:t>ANALİZİ </a:t>
            </a: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(FAİLURE</a:t>
            </a:r>
            <a:r>
              <a:rPr sz="2800" b="1" spc="-6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MODE</a:t>
            </a:r>
            <a:r>
              <a:rPr sz="2800" b="1" spc="-5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AND</a:t>
            </a:r>
            <a:r>
              <a:rPr sz="2800" b="1" spc="-6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EFFECTS</a:t>
            </a:r>
            <a:r>
              <a:rPr sz="2800" b="1" spc="-4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172103"/>
                </a:solidFill>
                <a:latin typeface="Tahoma"/>
                <a:cs typeface="Tahoma"/>
              </a:rPr>
              <a:t>ANALYSİS-</a:t>
            </a:r>
            <a:r>
              <a:rPr sz="2800" b="1" spc="-10" dirty="0">
                <a:solidFill>
                  <a:srgbClr val="172103"/>
                </a:solidFill>
                <a:latin typeface="Tahoma"/>
                <a:cs typeface="Tahoma"/>
              </a:rPr>
              <a:t>FMEA)</a:t>
            </a:r>
            <a:endParaRPr sz="2800">
              <a:latin typeface="Tahoma"/>
              <a:cs typeface="Tahoma"/>
            </a:endParaRPr>
          </a:p>
          <a:p>
            <a:pPr marL="12700" marR="41275" indent="-6985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5357"/>
              <a:buFont typeface="Arial MT"/>
              <a:buChar char="•"/>
              <a:tabLst>
                <a:tab pos="12700" algn="l"/>
                <a:tab pos="86360" algn="l"/>
              </a:tabLst>
            </a:pP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	Herhangi</a:t>
            </a:r>
            <a:r>
              <a:rPr sz="2800" spc="-7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bir</a:t>
            </a:r>
            <a:r>
              <a:rPr sz="2800" spc="-7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sistemin</a:t>
            </a:r>
            <a:r>
              <a:rPr sz="2800" spc="-8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tamamı</a:t>
            </a:r>
            <a:r>
              <a:rPr sz="2800" spc="-6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veya</a:t>
            </a:r>
            <a:r>
              <a:rPr sz="2800" spc="-6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bölümleri</a:t>
            </a:r>
            <a:r>
              <a:rPr sz="2800" spc="-7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172103"/>
                </a:solidFill>
                <a:latin typeface="Tahoma"/>
                <a:cs typeface="Tahoma"/>
              </a:rPr>
              <a:t>ele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alınır,bunlardaki</a:t>
            </a:r>
            <a:r>
              <a:rPr sz="2800" spc="-8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kısımlar,aletler,kompenentlerde</a:t>
            </a:r>
            <a:r>
              <a:rPr sz="2800" spc="-7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ortaya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çıkabilecek</a:t>
            </a:r>
            <a:r>
              <a:rPr sz="2800" spc="-9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arızalardan</a:t>
            </a:r>
            <a:r>
              <a:rPr sz="2800" spc="-5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hem</a:t>
            </a:r>
            <a:r>
              <a:rPr sz="2800" spc="-10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bölümlerin</a:t>
            </a:r>
            <a:r>
              <a:rPr sz="2800" spc="-9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hemde</a:t>
            </a:r>
            <a:r>
              <a:rPr sz="2800" spc="-10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bütün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sistemin</a:t>
            </a:r>
            <a:r>
              <a:rPr sz="2800" spc="-8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nasıl</a:t>
            </a:r>
            <a:r>
              <a:rPr sz="2800" spc="-7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etkilenebileceği</a:t>
            </a:r>
            <a:r>
              <a:rPr sz="2800" spc="-7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ve</a:t>
            </a:r>
            <a:r>
              <a:rPr sz="2800" spc="-8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ortaya</a:t>
            </a:r>
            <a:r>
              <a:rPr sz="2800" spc="-6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çıkabilecek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sonuçlar</a:t>
            </a:r>
            <a:r>
              <a:rPr sz="2800" spc="-7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analiz</a:t>
            </a:r>
            <a:r>
              <a:rPr sz="2800" spc="-5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edilir.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FMEA</a:t>
            </a:r>
            <a:r>
              <a:rPr sz="2800" b="1" spc="-7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172103"/>
                </a:solidFill>
                <a:latin typeface="Tahoma"/>
                <a:cs typeface="Tahoma"/>
              </a:rPr>
              <a:t>ÇEŞİTLERİ</a:t>
            </a:r>
            <a:endParaRPr sz="2800">
              <a:latin typeface="Tahoma"/>
              <a:cs typeface="Tahoma"/>
            </a:endParaRPr>
          </a:p>
          <a:p>
            <a:pPr marL="12700" marR="6157595">
              <a:lnSpc>
                <a:spcPct val="120000"/>
              </a:lnSpc>
            </a:pP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Sistem</a:t>
            </a:r>
            <a:r>
              <a:rPr sz="2800" b="1" spc="-6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172103"/>
                </a:solidFill>
                <a:latin typeface="Tahoma"/>
                <a:cs typeface="Tahoma"/>
              </a:rPr>
              <a:t>FMEA </a:t>
            </a: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Tasarım</a:t>
            </a:r>
            <a:r>
              <a:rPr sz="2800" b="1" spc="-8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172103"/>
                </a:solidFill>
                <a:latin typeface="Tahoma"/>
                <a:cs typeface="Tahoma"/>
              </a:rPr>
              <a:t>FMEA </a:t>
            </a: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Proses</a:t>
            </a:r>
            <a:r>
              <a:rPr sz="2800" b="1" spc="-7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172103"/>
                </a:solidFill>
                <a:latin typeface="Tahoma"/>
                <a:cs typeface="Tahoma"/>
              </a:rPr>
              <a:t>FMEA </a:t>
            </a: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Servis</a:t>
            </a:r>
            <a:r>
              <a:rPr sz="2800" b="1" spc="-7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172103"/>
                </a:solidFill>
                <a:latin typeface="Tahoma"/>
                <a:cs typeface="Tahoma"/>
              </a:rPr>
              <a:t>FMEA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558" y="3361291"/>
            <a:ext cx="2759069" cy="3087679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53848"/>
            <a:ext cx="8546465" cy="6083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95"/>
              </a:spcBef>
            </a:pP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Sistem</a:t>
            </a:r>
            <a:r>
              <a:rPr sz="2800" b="1" spc="-6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172103"/>
                </a:solidFill>
                <a:latin typeface="Tahoma"/>
                <a:cs typeface="Tahoma"/>
              </a:rPr>
              <a:t>FMEA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80000"/>
              </a:lnSpc>
              <a:spcBef>
                <a:spcPts val="335"/>
              </a:spcBef>
            </a:pP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AMACI;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Sistem</a:t>
            </a:r>
            <a:r>
              <a:rPr sz="2800" spc="-9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ve</a:t>
            </a:r>
            <a:r>
              <a:rPr sz="2800" spc="-7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alt</a:t>
            </a:r>
            <a:r>
              <a:rPr sz="2800" spc="-7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sistemleri</a:t>
            </a:r>
            <a:r>
              <a:rPr sz="2800" spc="-7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analiz</a:t>
            </a:r>
            <a:r>
              <a:rPr sz="2800" spc="-5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ederek,sistemin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eksiklerinden</a:t>
            </a:r>
            <a:r>
              <a:rPr sz="2800" spc="-9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doğan</a:t>
            </a:r>
            <a:r>
              <a:rPr sz="2800" spc="-114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sistem</a:t>
            </a:r>
            <a:r>
              <a:rPr sz="2800" spc="-12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fonksiyonları</a:t>
            </a:r>
            <a:r>
              <a:rPr sz="2800" spc="-8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arasındaki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potansiyel</a:t>
            </a:r>
            <a:r>
              <a:rPr sz="2800" spc="-7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hata</a:t>
            </a:r>
            <a:r>
              <a:rPr sz="2800" spc="-6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türlerini</a:t>
            </a:r>
            <a:r>
              <a:rPr sz="2800" spc="-8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belirlemektedir.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ts val="2350"/>
              </a:lnSpc>
            </a:pP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HEDEFİ: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Sistemin</a:t>
            </a:r>
            <a:r>
              <a:rPr sz="2800" spc="-10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kalitesini,güvenirliğini</a:t>
            </a:r>
            <a:r>
              <a:rPr sz="2800" spc="-8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172103"/>
                </a:solidFill>
                <a:latin typeface="Tahoma"/>
                <a:cs typeface="Tahoma"/>
              </a:rPr>
              <a:t>ve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ts val="3025"/>
              </a:lnSpc>
            </a:pP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korunabilirliğini</a:t>
            </a:r>
            <a:r>
              <a:rPr sz="2800" spc="-13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artırmaktır.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ts val="3025"/>
              </a:lnSpc>
              <a:spcBef>
                <a:spcPts val="5"/>
              </a:spcBef>
            </a:pP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Servis</a:t>
            </a:r>
            <a:r>
              <a:rPr sz="2800" b="1" spc="-7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172103"/>
                </a:solidFill>
                <a:latin typeface="Tahoma"/>
                <a:cs typeface="Tahoma"/>
              </a:rPr>
              <a:t>FMEA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ts val="2685"/>
              </a:lnSpc>
            </a:pPr>
            <a:r>
              <a:rPr sz="2800" b="1" spc="-10" dirty="0">
                <a:solidFill>
                  <a:srgbClr val="172103"/>
                </a:solidFill>
                <a:latin typeface="Tahoma"/>
                <a:cs typeface="Tahoma"/>
              </a:rPr>
              <a:t>AMACI;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Organizasyondaki</a:t>
            </a:r>
            <a:r>
              <a:rPr sz="2800" spc="-7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aksaklıkların</a:t>
            </a:r>
            <a:r>
              <a:rPr sz="2800" spc="-5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analiz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ts val="2685"/>
              </a:lnSpc>
            </a:pP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edilmesidir.</a:t>
            </a:r>
            <a:endParaRPr sz="2800">
              <a:latin typeface="Tahoma"/>
              <a:cs typeface="Tahoma"/>
            </a:endParaRPr>
          </a:p>
          <a:p>
            <a:pPr marL="12700" marR="590550">
              <a:lnSpc>
                <a:spcPct val="80000"/>
              </a:lnSpc>
              <a:spcBef>
                <a:spcPts val="335"/>
              </a:spcBef>
            </a:pPr>
            <a:r>
              <a:rPr sz="2800" b="1" spc="-10" dirty="0">
                <a:solidFill>
                  <a:srgbClr val="172103"/>
                </a:solidFill>
                <a:latin typeface="Tahoma"/>
                <a:cs typeface="Tahoma"/>
              </a:rPr>
              <a:t>HEDEFİ;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Organizasyonun</a:t>
            </a:r>
            <a:r>
              <a:rPr sz="2800" spc="-1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kalitesini,güvenirliğini</a:t>
            </a:r>
            <a:r>
              <a:rPr sz="2800" spc="-1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172103"/>
                </a:solidFill>
                <a:latin typeface="Tahoma"/>
                <a:cs typeface="Tahoma"/>
              </a:rPr>
              <a:t>ve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korunabilirliğini</a:t>
            </a:r>
            <a:r>
              <a:rPr sz="2800" spc="-13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artırmaktır.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ts val="3025"/>
              </a:lnSpc>
            </a:pP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Proses</a:t>
            </a:r>
            <a:r>
              <a:rPr sz="2800" b="1" spc="-7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172103"/>
                </a:solidFill>
                <a:latin typeface="Tahoma"/>
                <a:cs typeface="Tahoma"/>
              </a:rPr>
              <a:t>FMEA</a:t>
            </a:r>
            <a:endParaRPr sz="2800">
              <a:latin typeface="Tahoma"/>
              <a:cs typeface="Tahoma"/>
            </a:endParaRPr>
          </a:p>
          <a:p>
            <a:pPr marL="12700" marR="10795">
              <a:lnSpc>
                <a:spcPct val="80000"/>
              </a:lnSpc>
              <a:spcBef>
                <a:spcPts val="335"/>
              </a:spcBef>
            </a:pP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AMACI;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Üretim</a:t>
            </a:r>
            <a:r>
              <a:rPr sz="2800" spc="-12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veya</a:t>
            </a:r>
            <a:r>
              <a:rPr sz="2800" spc="-9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montaj</a:t>
            </a:r>
            <a:r>
              <a:rPr sz="2800" spc="-11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prosesindeki</a:t>
            </a:r>
            <a:r>
              <a:rPr sz="2800" spc="-9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eksiklerden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doğabilecek</a:t>
            </a:r>
            <a:r>
              <a:rPr sz="2800" spc="-9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hata</a:t>
            </a:r>
            <a:r>
              <a:rPr sz="2800" spc="-6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türlerini</a:t>
            </a:r>
            <a:r>
              <a:rPr sz="2800" spc="-8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ortadan</a:t>
            </a:r>
            <a:r>
              <a:rPr sz="2800" spc="-6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kaldırmak</a:t>
            </a:r>
            <a:r>
              <a:rPr sz="2800" spc="-5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ve</a:t>
            </a:r>
            <a:r>
              <a:rPr sz="2800" spc="-7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üretim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ve</a:t>
            </a:r>
            <a:r>
              <a:rPr sz="2800" spc="-7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montaj</a:t>
            </a:r>
            <a:r>
              <a:rPr sz="2800" spc="-5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prosesini</a:t>
            </a:r>
            <a:r>
              <a:rPr sz="2800" spc="-6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analiz</a:t>
            </a:r>
            <a:r>
              <a:rPr sz="2800" spc="-3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etmektir.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ts val="2350"/>
              </a:lnSpc>
            </a:pP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HEDEFİ;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Prosesin</a:t>
            </a:r>
            <a:r>
              <a:rPr sz="2800" spc="-9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kalitesini,güvenirliğini</a:t>
            </a:r>
            <a:r>
              <a:rPr sz="2800" spc="-7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172103"/>
                </a:solidFill>
                <a:latin typeface="Tahoma"/>
                <a:cs typeface="Tahoma"/>
              </a:rPr>
              <a:t>ve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ts val="3025"/>
              </a:lnSpc>
            </a:pP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korunabilirliğini</a:t>
            </a:r>
            <a:r>
              <a:rPr sz="2800" spc="-13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artırmaktır.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852" y="-53848"/>
            <a:ext cx="5748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172103"/>
                </a:solidFill>
              </a:rPr>
              <a:t>FMEA</a:t>
            </a:r>
            <a:r>
              <a:rPr sz="2800" spc="-125" dirty="0">
                <a:solidFill>
                  <a:srgbClr val="172103"/>
                </a:solidFill>
              </a:rPr>
              <a:t> </a:t>
            </a:r>
            <a:r>
              <a:rPr sz="2800" dirty="0">
                <a:solidFill>
                  <a:srgbClr val="172103"/>
                </a:solidFill>
              </a:rPr>
              <a:t>METODUNUN</a:t>
            </a:r>
            <a:r>
              <a:rPr sz="2800" spc="-105" dirty="0">
                <a:solidFill>
                  <a:srgbClr val="172103"/>
                </a:solidFill>
              </a:rPr>
              <a:t> </a:t>
            </a:r>
            <a:r>
              <a:rPr sz="2800" spc="-10" dirty="0">
                <a:solidFill>
                  <a:srgbClr val="172103"/>
                </a:solidFill>
              </a:rPr>
              <a:t>UNSURLARI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78852" y="799692"/>
            <a:ext cx="7610475" cy="4462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FMEA’nın</a:t>
            </a:r>
            <a:r>
              <a:rPr sz="2800" b="1" spc="-4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üç</a:t>
            </a:r>
            <a:r>
              <a:rPr sz="2800" b="1" spc="-5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temel</a:t>
            </a:r>
            <a:r>
              <a:rPr sz="2800" b="1" spc="-4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unsuru</a:t>
            </a:r>
            <a:r>
              <a:rPr sz="2800" b="1" spc="-7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172103"/>
                </a:solidFill>
                <a:latin typeface="Tahoma"/>
                <a:cs typeface="Tahoma"/>
              </a:rPr>
              <a:t>vardır.</a:t>
            </a:r>
            <a:endParaRPr sz="2800">
              <a:latin typeface="Tahoma"/>
              <a:cs typeface="Tahoma"/>
            </a:endParaRPr>
          </a:p>
          <a:p>
            <a:pPr marL="334010" marR="5080" indent="-325120">
              <a:lnSpc>
                <a:spcPct val="79300"/>
              </a:lnSpc>
              <a:spcBef>
                <a:spcPts val="3270"/>
              </a:spcBef>
              <a:buSzPct val="91525"/>
              <a:buFont typeface="Tahoma"/>
              <a:buAutoNum type="alphaLcPeriod"/>
              <a:tabLst>
                <a:tab pos="354965" algn="l"/>
                <a:tab pos="2159635" algn="l"/>
              </a:tabLst>
            </a:pPr>
            <a:r>
              <a:rPr sz="2950" spc="-75" dirty="0">
                <a:solidFill>
                  <a:srgbClr val="172103"/>
                </a:solidFill>
                <a:latin typeface="Tahoma"/>
                <a:cs typeface="Tahoma"/>
              </a:rPr>
              <a:t>İ</a:t>
            </a:r>
            <a:r>
              <a:rPr sz="2950" spc="-60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950" spc="100" dirty="0">
                <a:solidFill>
                  <a:srgbClr val="172103"/>
                </a:solidFill>
                <a:latin typeface="Tahoma"/>
                <a:cs typeface="Tahoma"/>
              </a:rPr>
              <a:t>htimal</a:t>
            </a:r>
            <a:r>
              <a:rPr sz="2800" b="1" spc="100" dirty="0">
                <a:solidFill>
                  <a:srgbClr val="172103"/>
                </a:solidFill>
                <a:latin typeface="Tahoma"/>
                <a:cs typeface="Tahoma"/>
              </a:rPr>
              <a:t>:İ</a:t>
            </a: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	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Hatanın</a:t>
            </a:r>
            <a:r>
              <a:rPr sz="2800" spc="-5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zaman</a:t>
            </a:r>
            <a:r>
              <a:rPr sz="2800" spc="-6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içinde</a:t>
            </a:r>
            <a:r>
              <a:rPr sz="2800" spc="-7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gerçekleşme 	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sıklığını</a:t>
            </a:r>
            <a:r>
              <a:rPr sz="2800" spc="-2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gösteren</a:t>
            </a:r>
            <a:r>
              <a:rPr sz="2800" spc="-3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rgbClr val="172103"/>
                </a:solidFill>
                <a:latin typeface="Tahoma"/>
                <a:cs typeface="Tahoma"/>
              </a:rPr>
              <a:t>değer,(1-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10</a:t>
            </a:r>
            <a:r>
              <a:rPr sz="2800" spc="-4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arası)</a:t>
            </a:r>
            <a:endParaRPr sz="2800">
              <a:latin typeface="Tahoma"/>
              <a:cs typeface="Tahoma"/>
            </a:endParaRPr>
          </a:p>
          <a:p>
            <a:pPr marL="346710" marR="123189" indent="-336550">
              <a:lnSpc>
                <a:spcPct val="79600"/>
              </a:lnSpc>
              <a:spcBef>
                <a:spcPts val="3260"/>
              </a:spcBef>
              <a:buSzPct val="91525"/>
              <a:buFont typeface="Tahoma"/>
              <a:buAutoNum type="alphaLcPeriod"/>
              <a:tabLst>
                <a:tab pos="355600" algn="l"/>
                <a:tab pos="2052955" algn="l"/>
              </a:tabLst>
            </a:pPr>
            <a:r>
              <a:rPr sz="2950" spc="85" dirty="0">
                <a:solidFill>
                  <a:srgbClr val="172103"/>
                </a:solidFill>
                <a:latin typeface="Tahoma"/>
                <a:cs typeface="Tahoma"/>
              </a:rPr>
              <a:t>Şiddet:</a:t>
            </a:r>
            <a:r>
              <a:rPr sz="2800" b="1" spc="85" dirty="0">
                <a:solidFill>
                  <a:srgbClr val="172103"/>
                </a:solidFill>
                <a:latin typeface="Tahoma"/>
                <a:cs typeface="Tahoma"/>
              </a:rPr>
              <a:t>Ş</a:t>
            </a: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	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Hatanın</a:t>
            </a:r>
            <a:r>
              <a:rPr sz="2800" spc="-114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gerçekleşmesi</a:t>
            </a:r>
            <a:r>
              <a:rPr sz="2800" spc="-12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durumunda 	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sonuçların</a:t>
            </a:r>
            <a:r>
              <a:rPr sz="2800" spc="-10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derecesini</a:t>
            </a:r>
            <a:r>
              <a:rPr sz="2800" spc="-12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gösteren</a:t>
            </a:r>
            <a:r>
              <a:rPr sz="2800" spc="-11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değer,(1-</a:t>
            </a:r>
            <a:r>
              <a:rPr sz="2800" spc="-35" dirty="0">
                <a:solidFill>
                  <a:srgbClr val="172103"/>
                </a:solidFill>
                <a:latin typeface="Tahoma"/>
                <a:cs typeface="Tahoma"/>
              </a:rPr>
              <a:t>10 	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arası)</a:t>
            </a:r>
            <a:endParaRPr sz="2800">
              <a:latin typeface="Tahoma"/>
              <a:cs typeface="Tahoma"/>
            </a:endParaRPr>
          </a:p>
          <a:p>
            <a:pPr marL="309880" marR="535305" indent="-301625" algn="just">
              <a:lnSpc>
                <a:spcPct val="80000"/>
              </a:lnSpc>
              <a:spcBef>
                <a:spcPts val="3365"/>
              </a:spcBef>
              <a:buSzPct val="96428"/>
              <a:buAutoNum type="alphaLcPeriod"/>
              <a:tabLst>
                <a:tab pos="354965" algn="l"/>
              </a:tabLst>
            </a:pP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Tespit</a:t>
            </a:r>
            <a:r>
              <a:rPr sz="2800" b="1" spc="-11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172103"/>
                </a:solidFill>
                <a:latin typeface="Tahoma"/>
                <a:cs typeface="Tahoma"/>
              </a:rPr>
              <a:t>edilebilirlik:T</a:t>
            </a:r>
            <a:r>
              <a:rPr sz="2800" b="1" spc="-6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Hatanın</a:t>
            </a:r>
            <a:r>
              <a:rPr sz="2800" spc="-9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istenmeyen 	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sonuçlara</a:t>
            </a:r>
            <a:r>
              <a:rPr sz="2800" spc="-6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sebep</a:t>
            </a:r>
            <a:r>
              <a:rPr sz="2800" spc="-8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olmadan</a:t>
            </a:r>
            <a:r>
              <a:rPr sz="2800" spc="-50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tesbit</a:t>
            </a:r>
            <a:r>
              <a:rPr sz="2800" spc="-8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edilebilme 	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derecesini</a:t>
            </a:r>
            <a:r>
              <a:rPr sz="2800" spc="-5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gösteren</a:t>
            </a:r>
            <a:r>
              <a:rPr sz="2800" spc="-3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rgbClr val="172103"/>
                </a:solidFill>
                <a:latin typeface="Tahoma"/>
                <a:cs typeface="Tahoma"/>
              </a:rPr>
              <a:t>değer,(1-</a:t>
            </a:r>
            <a:r>
              <a:rPr sz="2800" dirty="0">
                <a:solidFill>
                  <a:srgbClr val="172103"/>
                </a:solidFill>
                <a:latin typeface="Tahoma"/>
                <a:cs typeface="Tahoma"/>
              </a:rPr>
              <a:t>10</a:t>
            </a:r>
            <a:r>
              <a:rPr sz="2800" spc="-35" dirty="0">
                <a:solidFill>
                  <a:srgbClr val="172103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172103"/>
                </a:solidFill>
                <a:latin typeface="Tahoma"/>
                <a:cs typeface="Tahoma"/>
              </a:rPr>
              <a:t>arası)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6987" y="303213"/>
          <a:ext cx="9112248" cy="6511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3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7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960">
                <a:tc gridSpan="3"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ŞİDDET(ÖNEM)DERECELENDİRME</a:t>
                      </a:r>
                      <a:r>
                        <a:rPr sz="18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TABLOSU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ETKİ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DEREC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KRİTER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YOK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Operatör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tarafından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fark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edilir.Önemsiz(proses)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Kullanıcı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tarafından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fark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edilmeyebilir.Önemsiz(ürün)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Çok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hafif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Proses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akışına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etki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yok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(proses)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İhmal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edilebilir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etki(ürün)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Hafif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Kullanıcıyı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etkiyi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fark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edebilir,fakat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etki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çok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hafiftir(ürün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proses)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Küçük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Üretim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akışı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etkilenebilir(proses)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Kullanıcı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ürün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konusunda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hafif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olumsuz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etkiye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sahiptir(ürün)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Orta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Etki,üretim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boyunca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fark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edilebilir(proses)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Performans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azalır,kullanıcı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memnun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değilidir(ürün)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Büyük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Proses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akışında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bozulma(proses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7625" marR="506095">
                        <a:lnSpc>
                          <a:spcPct val="11499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Ürün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çalışır,emniyetlidir.Fakat</a:t>
                      </a:r>
                      <a:r>
                        <a:rPr sz="1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performansı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kötüdür.kullanıcı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memnun değildir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Çok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büyük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Proseste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aksama(porses)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Ürün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performansı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önemli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derecede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etkilenir.kullanıcı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hiç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memnun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değildir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Önemli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6990" marR="516890">
                        <a:lnSpc>
                          <a:spcPct val="114999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derecede Büyük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Proses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aksa,finansman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etkilenir(proses)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Kullanıcı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hiç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memnun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değildir(ürün)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3711" y="639571"/>
            <a:ext cx="6645909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6962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NİTEL</a:t>
            </a:r>
            <a:r>
              <a:rPr sz="3200" spc="-100" dirty="0"/>
              <a:t> </a:t>
            </a:r>
            <a:r>
              <a:rPr sz="3200" dirty="0">
                <a:solidFill>
                  <a:srgbClr val="AAEA25"/>
                </a:solidFill>
              </a:rPr>
              <a:t>(KALİTATİF)</a:t>
            </a:r>
            <a:r>
              <a:rPr sz="3200" spc="-114" dirty="0">
                <a:solidFill>
                  <a:srgbClr val="AAEA25"/>
                </a:solidFill>
              </a:rPr>
              <a:t> </a:t>
            </a:r>
            <a:r>
              <a:rPr sz="3200" spc="-20" dirty="0"/>
              <a:t>RİSK </a:t>
            </a:r>
            <a:r>
              <a:rPr sz="3200" dirty="0"/>
              <a:t>DEĞERLENDİRMESİ</a:t>
            </a:r>
            <a:r>
              <a:rPr sz="3200" spc="-195" dirty="0"/>
              <a:t> </a:t>
            </a:r>
            <a:r>
              <a:rPr sz="3200" spc="-10" dirty="0"/>
              <a:t>METOTLARI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2523870"/>
            <a:ext cx="7897495" cy="318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b="1" dirty="0">
                <a:latin typeface="Tahoma"/>
                <a:cs typeface="Tahoma"/>
              </a:rPr>
              <a:t>Nitel</a:t>
            </a:r>
            <a:r>
              <a:rPr sz="2800" b="1" spc="-10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risk</a:t>
            </a:r>
            <a:r>
              <a:rPr sz="2800" b="1" spc="-11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değerlendirmesi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metotlarında, </a:t>
            </a:r>
            <a:r>
              <a:rPr sz="2800" b="1" dirty="0">
                <a:latin typeface="Tahoma"/>
                <a:cs typeface="Tahoma"/>
              </a:rPr>
              <a:t>matematiksel</a:t>
            </a:r>
            <a:r>
              <a:rPr sz="2800" b="1" spc="-12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risk</a:t>
            </a:r>
            <a:r>
              <a:rPr sz="2800" b="1" spc="-1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değerlendirmesi</a:t>
            </a:r>
            <a:r>
              <a:rPr sz="2800" b="1" spc="-12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yerine, </a:t>
            </a:r>
            <a:r>
              <a:rPr sz="2800" b="1" dirty="0">
                <a:latin typeface="Tahoma"/>
                <a:cs typeface="Tahoma"/>
              </a:rPr>
              <a:t>sözel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mantıkla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risk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değerlendirmesi yapılmaktadır.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25"/>
              </a:spcBef>
              <a:buClr>
                <a:srgbClr val="3333CC"/>
              </a:buClr>
              <a:buFont typeface="Wingdings"/>
              <a:buChar char=""/>
            </a:pPr>
            <a:endParaRPr sz="2800">
              <a:latin typeface="Tahoma"/>
              <a:cs typeface="Tahoma"/>
            </a:endParaRPr>
          </a:p>
          <a:p>
            <a:pPr marL="355600" marR="1576070" indent="-342900">
              <a:lnSpc>
                <a:spcPct val="100000"/>
              </a:lnSpc>
              <a:buFont typeface="Wingdings"/>
              <a:buChar char=""/>
              <a:tabLst>
                <a:tab pos="355600" algn="l"/>
                <a:tab pos="460375" algn="l"/>
              </a:tabLst>
            </a:pPr>
            <a:r>
              <a:rPr sz="165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latin typeface="Tahoma"/>
                <a:cs typeface="Tahoma"/>
              </a:rPr>
              <a:t>Bu</a:t>
            </a:r>
            <a:r>
              <a:rPr sz="2800" b="1" spc="-11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metotların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başlıcaları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aşağıda gösterilmiştir.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000" y="1098550"/>
            <a:ext cx="1152525" cy="897255"/>
            <a:chOff x="127000" y="1098550"/>
            <a:chExt cx="1152525" cy="897255"/>
          </a:xfrm>
        </p:grpSpPr>
        <p:sp>
          <p:nvSpPr>
            <p:cNvPr id="3" name="object 3"/>
            <p:cNvSpPr/>
            <p:nvPr/>
          </p:nvSpPr>
          <p:spPr>
            <a:xfrm>
              <a:off x="417512" y="1098550"/>
              <a:ext cx="382905" cy="474980"/>
            </a:xfrm>
            <a:custGeom>
              <a:avLst/>
              <a:gdLst/>
              <a:ahLst/>
              <a:cxnLst/>
              <a:rect l="l" t="t" r="r" b="b"/>
              <a:pathLst>
                <a:path w="382905" h="474980">
                  <a:moveTo>
                    <a:pt x="0" y="474662"/>
                  </a:moveTo>
                  <a:lnTo>
                    <a:pt x="382587" y="474662"/>
                  </a:lnTo>
                  <a:lnTo>
                    <a:pt x="382587" y="0"/>
                  </a:lnTo>
                  <a:lnTo>
                    <a:pt x="0" y="0"/>
                  </a:lnTo>
                  <a:lnTo>
                    <a:pt x="0" y="474662"/>
                  </a:lnTo>
                  <a:close/>
                </a:path>
              </a:pathLst>
            </a:custGeom>
            <a:solidFill>
              <a:srgbClr val="FFC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" y="1098550"/>
              <a:ext cx="328612" cy="47466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1337" y="1520825"/>
              <a:ext cx="370205" cy="474980"/>
            </a:xfrm>
            <a:custGeom>
              <a:avLst/>
              <a:gdLst/>
              <a:ahLst/>
              <a:cxnLst/>
              <a:rect l="l" t="t" r="r" b="b"/>
              <a:pathLst>
                <a:path w="370205" h="474980">
                  <a:moveTo>
                    <a:pt x="0" y="474662"/>
                  </a:moveTo>
                  <a:lnTo>
                    <a:pt x="369887" y="474662"/>
                  </a:lnTo>
                  <a:lnTo>
                    <a:pt x="369887" y="0"/>
                  </a:lnTo>
                  <a:lnTo>
                    <a:pt x="0" y="0"/>
                  </a:lnTo>
                  <a:lnTo>
                    <a:pt x="0" y="474662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225" y="1520825"/>
              <a:ext cx="368300" cy="4746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000" y="1447800"/>
              <a:ext cx="560387" cy="422275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762000" y="990599"/>
            <a:ext cx="31750" cy="1052830"/>
          </a:xfrm>
          <a:custGeom>
            <a:avLst/>
            <a:gdLst/>
            <a:ahLst/>
            <a:cxnLst/>
            <a:rect l="l" t="t" r="r" b="b"/>
            <a:pathLst>
              <a:path w="31750" h="1052830">
                <a:moveTo>
                  <a:pt x="31750" y="822325"/>
                </a:moveTo>
                <a:lnTo>
                  <a:pt x="0" y="822325"/>
                </a:lnTo>
                <a:lnTo>
                  <a:pt x="0" y="1052512"/>
                </a:lnTo>
                <a:lnTo>
                  <a:pt x="31750" y="1052512"/>
                </a:lnTo>
                <a:lnTo>
                  <a:pt x="31750" y="822325"/>
                </a:lnTo>
                <a:close/>
              </a:path>
              <a:path w="31750" h="1052830">
                <a:moveTo>
                  <a:pt x="31750" y="0"/>
                </a:moveTo>
                <a:lnTo>
                  <a:pt x="0" y="0"/>
                </a:lnTo>
                <a:lnTo>
                  <a:pt x="0" y="790575"/>
                </a:lnTo>
                <a:lnTo>
                  <a:pt x="31750" y="790575"/>
                </a:lnTo>
                <a:lnTo>
                  <a:pt x="31750" y="0"/>
                </a:lnTo>
                <a:close/>
              </a:path>
            </a:pathLst>
          </a:custGeom>
          <a:solidFill>
            <a:srgbClr val="16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01600" y="0"/>
          <a:ext cx="9048113" cy="6848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73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822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8945">
                <a:tc gridSpan="7"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2400" b="1" spc="-50" dirty="0">
                          <a:latin typeface="Calibri"/>
                          <a:cs typeface="Calibri"/>
                        </a:rPr>
                        <a:t>HATANIN</a:t>
                      </a:r>
                      <a:r>
                        <a:rPr sz="2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MEYDANA</a:t>
                      </a:r>
                      <a:r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GELME</a:t>
                      </a:r>
                      <a:r>
                        <a:rPr sz="2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OLASILIĞINI</a:t>
                      </a:r>
                      <a:r>
                        <a:rPr sz="24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DERECELENDİRME</a:t>
                      </a:r>
                      <a:r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TABLOSU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650">
                <a:tc gridSpan="4"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DERECE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KRİTER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MEYDANA</a:t>
                      </a:r>
                      <a:r>
                        <a:rPr sz="20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GELME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OLASILIĞI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75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Hatanın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meydana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gelmesi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son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derece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olanaksız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Son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derece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imkansız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marL="67945">
                        <a:lnSpc>
                          <a:spcPts val="2820"/>
                        </a:lnSpc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1295">
                        <a:lnSpc>
                          <a:spcPts val="233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Hatanın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meydana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gelmesi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uzak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olasılık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3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İmkansıza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yakın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Hatanın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meydana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gelmesi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çok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düsük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olasılık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Çok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düşük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Hatanın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meydana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gelmesi</a:t>
                      </a:r>
                      <a:r>
                        <a:rPr sz="2000" spc="3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düşük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olasılık(birkaç hata)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Düşük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Hatanın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meydana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gelmesi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olası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Olası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484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Hatanın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meydana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gelmesi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orta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derecede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olasılık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Orta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derecede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Hatanın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meydana</a:t>
                      </a:r>
                      <a:r>
                        <a:rPr sz="2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gelmesi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yükseğe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yakın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olasılık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Yükseğe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yakın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Hatanın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meydana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gelmesi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yüksek</a:t>
                      </a:r>
                      <a:r>
                        <a:rPr sz="2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olasılık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(çok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sayıda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2012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hata)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Yüksek</a:t>
                      </a:r>
                      <a:r>
                        <a:rPr sz="20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olasılık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0" dirty="0">
                          <a:latin typeface="Calibri"/>
                          <a:cs typeface="Calibri"/>
                        </a:rPr>
                        <a:t>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Hatanın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meydana</a:t>
                      </a:r>
                      <a:r>
                        <a:rPr sz="2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gelmesi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yüksek</a:t>
                      </a:r>
                      <a:r>
                        <a:rPr sz="2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olasılık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Çok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yüksek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olasılık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054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Hatanın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meydana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gelmesi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son</a:t>
                      </a:r>
                      <a:r>
                        <a:rPr sz="2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derecede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kesin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Son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derece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kesin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85800"/>
            <a:ext cx="8934450" cy="6172200"/>
            <a:chOff x="0" y="685800"/>
            <a:chExt cx="8934450" cy="6172200"/>
          </a:xfrm>
        </p:grpSpPr>
        <p:sp>
          <p:nvSpPr>
            <p:cNvPr id="3" name="object 3"/>
            <p:cNvSpPr/>
            <p:nvPr/>
          </p:nvSpPr>
          <p:spPr>
            <a:xfrm>
              <a:off x="0" y="1036319"/>
              <a:ext cx="8934450" cy="5821680"/>
            </a:xfrm>
            <a:custGeom>
              <a:avLst/>
              <a:gdLst/>
              <a:ahLst/>
              <a:cxnLst/>
              <a:rect l="l" t="t" r="r" b="b"/>
              <a:pathLst>
                <a:path w="8934450" h="5821680">
                  <a:moveTo>
                    <a:pt x="8934450" y="0"/>
                  </a:moveTo>
                  <a:lnTo>
                    <a:pt x="4291012" y="0"/>
                  </a:lnTo>
                  <a:lnTo>
                    <a:pt x="4278312" y="0"/>
                  </a:lnTo>
                  <a:lnTo>
                    <a:pt x="4278312" y="12700"/>
                  </a:lnTo>
                  <a:lnTo>
                    <a:pt x="4278312" y="350520"/>
                  </a:lnTo>
                  <a:lnTo>
                    <a:pt x="1911350" y="350520"/>
                  </a:lnTo>
                  <a:lnTo>
                    <a:pt x="1911350" y="12700"/>
                  </a:lnTo>
                  <a:lnTo>
                    <a:pt x="4278312" y="12700"/>
                  </a:lnTo>
                  <a:lnTo>
                    <a:pt x="4278312" y="0"/>
                  </a:lnTo>
                  <a:lnTo>
                    <a:pt x="1911350" y="0"/>
                  </a:lnTo>
                  <a:lnTo>
                    <a:pt x="18986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898650" y="12700"/>
                  </a:lnTo>
                  <a:lnTo>
                    <a:pt x="1898650" y="350520"/>
                  </a:lnTo>
                  <a:lnTo>
                    <a:pt x="0" y="350520"/>
                  </a:lnTo>
                  <a:lnTo>
                    <a:pt x="0" y="363220"/>
                  </a:lnTo>
                  <a:lnTo>
                    <a:pt x="1898650" y="363220"/>
                  </a:lnTo>
                  <a:lnTo>
                    <a:pt x="1898650" y="5821680"/>
                  </a:lnTo>
                  <a:lnTo>
                    <a:pt x="1911350" y="5821680"/>
                  </a:lnTo>
                  <a:lnTo>
                    <a:pt x="1911350" y="363220"/>
                  </a:lnTo>
                  <a:lnTo>
                    <a:pt x="4278312" y="363220"/>
                  </a:lnTo>
                  <a:lnTo>
                    <a:pt x="4278312" y="5821680"/>
                  </a:lnTo>
                  <a:lnTo>
                    <a:pt x="4291012" y="5821680"/>
                  </a:lnTo>
                  <a:lnTo>
                    <a:pt x="4291012" y="363220"/>
                  </a:lnTo>
                  <a:lnTo>
                    <a:pt x="8934450" y="363220"/>
                  </a:lnTo>
                  <a:lnTo>
                    <a:pt x="8934450" y="350520"/>
                  </a:lnTo>
                  <a:lnTo>
                    <a:pt x="4291012" y="350520"/>
                  </a:lnTo>
                  <a:lnTo>
                    <a:pt x="4291012" y="12700"/>
                  </a:lnTo>
                  <a:lnTo>
                    <a:pt x="8934450" y="12700"/>
                  </a:lnTo>
                  <a:lnTo>
                    <a:pt x="8934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98650" y="2094230"/>
              <a:ext cx="7035800" cy="0"/>
            </a:xfrm>
            <a:custGeom>
              <a:avLst/>
              <a:gdLst/>
              <a:ahLst/>
              <a:cxnLst/>
              <a:rect l="l" t="t" r="r" b="b"/>
              <a:pathLst>
                <a:path w="7035800">
                  <a:moveTo>
                    <a:pt x="0" y="0"/>
                  </a:moveTo>
                  <a:lnTo>
                    <a:pt x="70358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139439"/>
              <a:ext cx="8934450" cy="12700"/>
            </a:xfrm>
            <a:custGeom>
              <a:avLst/>
              <a:gdLst/>
              <a:ahLst/>
              <a:cxnLst/>
              <a:rect l="l" t="t" r="r" b="b"/>
              <a:pathLst>
                <a:path w="8934450" h="12700">
                  <a:moveTo>
                    <a:pt x="89344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8934450" y="12700"/>
                  </a:lnTo>
                  <a:lnTo>
                    <a:pt x="8934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98650" y="3846829"/>
              <a:ext cx="7035800" cy="0"/>
            </a:xfrm>
            <a:custGeom>
              <a:avLst/>
              <a:gdLst/>
              <a:ahLst/>
              <a:cxnLst/>
              <a:rect l="l" t="t" r="r" b="b"/>
              <a:pathLst>
                <a:path w="7035800">
                  <a:moveTo>
                    <a:pt x="0" y="0"/>
                  </a:moveTo>
                  <a:lnTo>
                    <a:pt x="70358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211954"/>
              <a:ext cx="8934450" cy="12700"/>
            </a:xfrm>
            <a:custGeom>
              <a:avLst/>
              <a:gdLst/>
              <a:ahLst/>
              <a:cxnLst/>
              <a:rect l="l" t="t" r="r" b="b"/>
              <a:pathLst>
                <a:path w="8934450" h="12700">
                  <a:moveTo>
                    <a:pt x="89344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8934450" y="12700"/>
                  </a:lnTo>
                  <a:lnTo>
                    <a:pt x="8934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98650" y="4919345"/>
              <a:ext cx="7035800" cy="0"/>
            </a:xfrm>
            <a:custGeom>
              <a:avLst/>
              <a:gdLst/>
              <a:ahLst/>
              <a:cxnLst/>
              <a:rect l="l" t="t" r="r" b="b"/>
              <a:pathLst>
                <a:path w="7035800">
                  <a:moveTo>
                    <a:pt x="0" y="0"/>
                  </a:moveTo>
                  <a:lnTo>
                    <a:pt x="70358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98650" y="5290820"/>
              <a:ext cx="7035800" cy="0"/>
            </a:xfrm>
            <a:custGeom>
              <a:avLst/>
              <a:gdLst/>
              <a:ahLst/>
              <a:cxnLst/>
              <a:rect l="l" t="t" r="r" b="b"/>
              <a:pathLst>
                <a:path w="7035800">
                  <a:moveTo>
                    <a:pt x="0" y="0"/>
                  </a:moveTo>
                  <a:lnTo>
                    <a:pt x="70358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964554"/>
              <a:ext cx="8934450" cy="12700"/>
            </a:xfrm>
            <a:custGeom>
              <a:avLst/>
              <a:gdLst/>
              <a:ahLst/>
              <a:cxnLst/>
              <a:rect l="l" t="t" r="r" b="b"/>
              <a:pathLst>
                <a:path w="8934450" h="12700">
                  <a:moveTo>
                    <a:pt x="893445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8934450" y="12700"/>
                  </a:lnTo>
                  <a:lnTo>
                    <a:pt x="8934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98650" y="6726554"/>
              <a:ext cx="7035800" cy="0"/>
            </a:xfrm>
            <a:custGeom>
              <a:avLst/>
              <a:gdLst/>
              <a:ahLst/>
              <a:cxnLst/>
              <a:rect l="l" t="t" r="r" b="b"/>
              <a:pathLst>
                <a:path w="7035800">
                  <a:moveTo>
                    <a:pt x="0" y="0"/>
                  </a:moveTo>
                  <a:lnTo>
                    <a:pt x="70358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685799"/>
              <a:ext cx="8934450" cy="6172200"/>
            </a:xfrm>
            <a:custGeom>
              <a:avLst/>
              <a:gdLst/>
              <a:ahLst/>
              <a:cxnLst/>
              <a:rect l="l" t="t" r="r" b="b"/>
              <a:pathLst>
                <a:path w="8934450" h="6172200">
                  <a:moveTo>
                    <a:pt x="8934450" y="0"/>
                  </a:moveTo>
                  <a:lnTo>
                    <a:pt x="89217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6172200"/>
                  </a:lnTo>
                  <a:lnTo>
                    <a:pt x="6350" y="6172200"/>
                  </a:lnTo>
                  <a:lnTo>
                    <a:pt x="6350" y="12700"/>
                  </a:lnTo>
                  <a:lnTo>
                    <a:pt x="8921750" y="12700"/>
                  </a:lnTo>
                  <a:lnTo>
                    <a:pt x="8921750" y="6172200"/>
                  </a:lnTo>
                  <a:lnTo>
                    <a:pt x="8934450" y="6172200"/>
                  </a:lnTo>
                  <a:lnTo>
                    <a:pt x="8934450" y="12700"/>
                  </a:lnTo>
                  <a:lnTo>
                    <a:pt x="8934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5893" y="643546"/>
            <a:ext cx="8336280" cy="14274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41630" algn="ctr">
              <a:lnSpc>
                <a:spcPct val="100000"/>
              </a:lnSpc>
              <a:spcBef>
                <a:spcPts val="455"/>
              </a:spcBef>
            </a:pPr>
            <a:r>
              <a:rPr sz="2000" b="1" spc="-50" dirty="0">
                <a:latin typeface="Calibri"/>
                <a:cs typeface="Calibri"/>
              </a:rPr>
              <a:t>HATANIN </a:t>
            </a:r>
            <a:r>
              <a:rPr sz="2000" b="1" spc="-20" dirty="0">
                <a:latin typeface="Calibri"/>
                <a:cs typeface="Calibri"/>
              </a:rPr>
              <a:t>FARK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EDİLEBİLİRLİĞİNİ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DERECELENDİRME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TABLOSU</a:t>
            </a:r>
            <a:endParaRPr sz="2000">
              <a:latin typeface="Calibri"/>
              <a:cs typeface="Calibri"/>
            </a:endParaRPr>
          </a:p>
          <a:p>
            <a:pPr marR="3400425" algn="ctr">
              <a:lnSpc>
                <a:spcPct val="100000"/>
              </a:lnSpc>
              <a:spcBef>
                <a:spcPts val="360"/>
              </a:spcBef>
              <a:tabLst>
                <a:tab pos="2555240" algn="l"/>
                <a:tab pos="4180204" algn="l"/>
              </a:tabLst>
            </a:pPr>
            <a:r>
              <a:rPr sz="2000" dirty="0">
                <a:latin typeface="Calibri"/>
                <a:cs typeface="Calibri"/>
              </a:rPr>
              <a:t>Fark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edilebilirlik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DERECE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KRİTER</a:t>
            </a:r>
            <a:endParaRPr sz="2000">
              <a:latin typeface="Calibri"/>
              <a:cs typeface="Calibri"/>
            </a:endParaRPr>
          </a:p>
          <a:p>
            <a:pPr marL="240029" algn="ctr">
              <a:lnSpc>
                <a:spcPct val="100000"/>
              </a:lnSpc>
              <a:spcBef>
                <a:spcPts val="360"/>
              </a:spcBef>
              <a:tabLst>
                <a:tab pos="2890520" algn="l"/>
                <a:tab pos="4180204" algn="l"/>
              </a:tabLst>
            </a:pPr>
            <a:r>
              <a:rPr sz="2000" dirty="0">
                <a:latin typeface="Calibri"/>
                <a:cs typeface="Calibri"/>
              </a:rPr>
              <a:t>Çok</a:t>
            </a:r>
            <a:r>
              <a:rPr sz="2000" spc="-10" dirty="0">
                <a:latin typeface="Calibri"/>
                <a:cs typeface="Calibri"/>
              </a:rPr>
              <a:t> yüksek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Kontrollerin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hata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türünü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fark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etmesi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çok</a:t>
            </a:r>
            <a:endParaRPr sz="2000">
              <a:latin typeface="Calibri"/>
              <a:cs typeface="Calibri"/>
            </a:endParaRPr>
          </a:p>
          <a:p>
            <a:pPr marL="984250" algn="ctr">
              <a:lnSpc>
                <a:spcPct val="100000"/>
              </a:lnSpc>
              <a:spcBef>
                <a:spcPts val="360"/>
              </a:spcBef>
            </a:pPr>
            <a:r>
              <a:rPr sz="2000" spc="-10" dirty="0">
                <a:latin typeface="Calibri"/>
                <a:cs typeface="Calibri"/>
              </a:rPr>
              <a:t>yüksektir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16595" y="2090424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06187" y="2045375"/>
            <a:ext cx="3923665" cy="1076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Kontrollerin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hata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türünü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fark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etmesi </a:t>
            </a:r>
            <a:r>
              <a:rPr sz="2000" spc="-30" dirty="0">
                <a:latin typeface="Calibri"/>
                <a:cs typeface="Calibri"/>
              </a:rPr>
              <a:t>kolaydır,tasarım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aşamasında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kolaylıkla düzeltilir.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9097" y="3141796"/>
            <a:ext cx="7251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Calibri"/>
                <a:cs typeface="Calibri"/>
              </a:rPr>
              <a:t>Yüksek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16849" y="3141796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06441" y="3096748"/>
            <a:ext cx="384873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Kontrollerin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yapılmasıyla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hata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türünü </a:t>
            </a:r>
            <a:r>
              <a:rPr sz="2000" spc="-20" dirty="0">
                <a:latin typeface="Calibri"/>
                <a:cs typeface="Calibri"/>
              </a:rPr>
              <a:t>kolayca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fark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etmek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mümkündür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16849" y="3842711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06441" y="3842711"/>
            <a:ext cx="3994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Hata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türünü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fark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edilmesi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mümkündür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7698" y="4564750"/>
            <a:ext cx="4845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Calibri"/>
                <a:cs typeface="Calibri"/>
              </a:rPr>
              <a:t>Orta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17104" y="4214038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06696" y="4168990"/>
            <a:ext cx="427545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000" dirty="0">
                <a:latin typeface="Calibri"/>
                <a:cs typeface="Calibri"/>
              </a:rPr>
              <a:t>Hata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türünün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fark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edilmesi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orta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dereceye yakındır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17104" y="4914953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Calibri"/>
                <a:cs typeface="Calibri"/>
              </a:rPr>
              <a:t>6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06696" y="4914953"/>
            <a:ext cx="374522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Hatanın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fark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edilmesi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orta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derecedir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17104" y="5286535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Calibri"/>
                <a:cs typeface="Calibri"/>
              </a:rPr>
              <a:t>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06696" y="5286535"/>
            <a:ext cx="3197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Hatanın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fark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edilmesi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düşüktür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9893" y="5966580"/>
            <a:ext cx="6667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Düşük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17104" y="5966580"/>
            <a:ext cx="154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Calibri"/>
                <a:cs typeface="Calibri"/>
              </a:rPr>
              <a:t>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06696" y="5921533"/>
            <a:ext cx="387159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Kontrollerin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hata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türünün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fark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etmesi oldukça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düşük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olasılıktır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354" y="81914"/>
            <a:ext cx="8762992" cy="677608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" y="5229"/>
            <a:ext cx="9139237" cy="6705599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9" y="5209"/>
            <a:ext cx="9139250" cy="63245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3739" y="6418579"/>
            <a:ext cx="2456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D5B6B"/>
                </a:solidFill>
                <a:latin typeface="Calibri"/>
                <a:cs typeface="Calibri"/>
              </a:rPr>
              <a:t>Risk</a:t>
            </a:r>
            <a:r>
              <a:rPr sz="1800" b="1" spc="-30" dirty="0">
                <a:solidFill>
                  <a:srgbClr val="4D5B6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D5B6B"/>
                </a:solidFill>
                <a:latin typeface="Calibri"/>
                <a:cs typeface="Calibri"/>
              </a:rPr>
              <a:t>Öncelik</a:t>
            </a:r>
            <a:r>
              <a:rPr sz="1800" b="1" spc="-45" dirty="0">
                <a:solidFill>
                  <a:srgbClr val="4D5B6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D5B6B"/>
                </a:solidFill>
                <a:latin typeface="Calibri"/>
                <a:cs typeface="Calibri"/>
              </a:rPr>
              <a:t>Değeri</a:t>
            </a:r>
            <a:r>
              <a:rPr sz="1800" b="1" spc="-40" dirty="0">
                <a:solidFill>
                  <a:srgbClr val="4D5B6B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4D5B6B"/>
                </a:solidFill>
                <a:latin typeface="Calibri"/>
                <a:cs typeface="Calibri"/>
              </a:rPr>
              <a:t>(RÖD)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7965" y="6418579"/>
            <a:ext cx="1420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D5B6B"/>
                </a:solidFill>
                <a:latin typeface="Calibri"/>
                <a:cs typeface="Calibri"/>
              </a:rPr>
              <a:t>R.Ö.D=İ</a:t>
            </a:r>
            <a:r>
              <a:rPr sz="1800" b="1" spc="-35" dirty="0">
                <a:solidFill>
                  <a:srgbClr val="4D5B6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D5B6B"/>
                </a:solidFill>
                <a:latin typeface="Calibri"/>
                <a:cs typeface="Calibri"/>
              </a:rPr>
              <a:t>x</a:t>
            </a:r>
            <a:r>
              <a:rPr sz="1800" b="1" spc="-15" dirty="0">
                <a:solidFill>
                  <a:srgbClr val="4D5B6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D5B6B"/>
                </a:solidFill>
                <a:latin typeface="Calibri"/>
                <a:cs typeface="Calibri"/>
              </a:rPr>
              <a:t>D</a:t>
            </a:r>
            <a:r>
              <a:rPr sz="1800" b="1" spc="-15" dirty="0">
                <a:solidFill>
                  <a:srgbClr val="4D5B6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D5B6B"/>
                </a:solidFill>
                <a:latin typeface="Calibri"/>
                <a:cs typeface="Calibri"/>
              </a:rPr>
              <a:t>x</a:t>
            </a:r>
            <a:r>
              <a:rPr sz="1800" b="1" spc="-5" dirty="0">
                <a:solidFill>
                  <a:srgbClr val="4D5B6B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4D5B6B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" y="560604"/>
            <a:ext cx="9139249" cy="62973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980" y="89407"/>
            <a:ext cx="340867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1C1511"/>
                </a:solidFill>
                <a:latin typeface="Calibri"/>
                <a:cs typeface="Calibri"/>
              </a:rPr>
              <a:t>Risk</a:t>
            </a:r>
            <a:r>
              <a:rPr sz="2500" spc="-55" dirty="0">
                <a:solidFill>
                  <a:srgbClr val="1C1511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1C1511"/>
                </a:solidFill>
                <a:latin typeface="Calibri"/>
                <a:cs typeface="Calibri"/>
              </a:rPr>
              <a:t>Öncelik</a:t>
            </a:r>
            <a:r>
              <a:rPr sz="2500" spc="-60" dirty="0">
                <a:solidFill>
                  <a:srgbClr val="1C1511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1C1511"/>
                </a:solidFill>
                <a:latin typeface="Calibri"/>
                <a:cs typeface="Calibri"/>
              </a:rPr>
              <a:t>Değeri</a:t>
            </a:r>
            <a:r>
              <a:rPr sz="2500" spc="-65" dirty="0">
                <a:solidFill>
                  <a:srgbClr val="1C1511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1C1511"/>
                </a:solidFill>
                <a:latin typeface="Calibri"/>
                <a:cs typeface="Calibri"/>
              </a:rPr>
              <a:t>(RÖD)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68071"/>
            <a:ext cx="835914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4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333399"/>
                </a:solidFill>
                <a:latin typeface="Tahoma"/>
                <a:cs typeface="Tahoma"/>
              </a:rPr>
              <a:t>ÖRNEK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33399"/>
                </a:solidFill>
                <a:latin typeface="Tahoma"/>
                <a:cs typeface="Tahoma"/>
              </a:rPr>
              <a:t>ÇAMAŞIR</a:t>
            </a:r>
            <a:r>
              <a:rPr sz="3200" b="1" spc="-80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ahoma"/>
                <a:cs typeface="Tahoma"/>
              </a:rPr>
              <a:t>MAKİNASI</a:t>
            </a:r>
            <a:r>
              <a:rPr sz="3200" b="1" spc="-90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ahoma"/>
                <a:cs typeface="Tahoma"/>
              </a:rPr>
              <a:t>HTEA</a:t>
            </a:r>
            <a:r>
              <a:rPr sz="3200" b="1" spc="-50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333399"/>
                </a:solidFill>
                <a:latin typeface="Tahoma"/>
                <a:cs typeface="Tahoma"/>
              </a:rPr>
              <a:t>UYGULAMASI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2062" y="2333643"/>
            <a:ext cx="5600700" cy="29514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865"/>
              </a:spcBef>
            </a:pPr>
            <a:r>
              <a:rPr sz="3200" spc="-10" dirty="0">
                <a:latin typeface="Tahoma"/>
                <a:cs typeface="Tahoma"/>
              </a:rPr>
              <a:t>HTEA;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Hata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ne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olabilir?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Hatanın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nedenleri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ne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olabilir?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Hatanın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etkileri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neler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olabilir?</a:t>
            </a:r>
            <a:endParaRPr sz="3200">
              <a:latin typeface="Tahoma"/>
              <a:cs typeface="Tahoma"/>
            </a:endParaRPr>
          </a:p>
          <a:p>
            <a:pPr marL="356235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Tahoma"/>
                <a:cs typeface="Tahoma"/>
              </a:rPr>
              <a:t>sorularına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yanıt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arar.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  <p:transition>
    <p:dissolv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61427" y="2047684"/>
            <a:ext cx="7164070" cy="3439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3200" b="1" dirty="0">
                <a:latin typeface="Tahoma"/>
                <a:cs typeface="Tahoma"/>
              </a:rPr>
              <a:t>Bu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metot,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ilk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defa,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1962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yılında </a:t>
            </a:r>
            <a:r>
              <a:rPr sz="3200" b="1" dirty="0">
                <a:latin typeface="Tahoma"/>
                <a:cs typeface="Tahoma"/>
              </a:rPr>
              <a:t>BELL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Telefon</a:t>
            </a:r>
            <a:r>
              <a:rPr sz="3200" b="1" spc="-8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Laboratuvarlarında, </a:t>
            </a:r>
            <a:r>
              <a:rPr sz="3200" b="1" dirty="0">
                <a:latin typeface="Tahoma"/>
                <a:cs typeface="Tahoma"/>
              </a:rPr>
              <a:t>Minutemen</a:t>
            </a:r>
            <a:r>
              <a:rPr sz="3200" b="1" spc="-8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Intercontinental </a:t>
            </a:r>
            <a:r>
              <a:rPr sz="3200" b="1" dirty="0">
                <a:latin typeface="Tahoma"/>
                <a:cs typeface="Tahoma"/>
              </a:rPr>
              <a:t>Balistik</a:t>
            </a:r>
            <a:r>
              <a:rPr sz="3200" b="1" spc="-7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Füzeleri</a:t>
            </a:r>
            <a:r>
              <a:rPr sz="3200" b="1" spc="-6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Fırlatma</a:t>
            </a:r>
            <a:r>
              <a:rPr sz="3200" b="1" spc="-8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kontrol </a:t>
            </a:r>
            <a:r>
              <a:rPr sz="3200" b="1" dirty="0">
                <a:latin typeface="Tahoma"/>
                <a:cs typeface="Tahoma"/>
              </a:rPr>
              <a:t>sistemlerinde,</a:t>
            </a:r>
            <a:r>
              <a:rPr sz="3200" b="1" spc="-114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sistem</a:t>
            </a:r>
            <a:r>
              <a:rPr sz="3200" b="1" spc="-10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güvenlik </a:t>
            </a:r>
            <a:r>
              <a:rPr sz="3200" b="1" dirty="0">
                <a:latin typeface="Tahoma"/>
                <a:cs typeface="Tahoma"/>
              </a:rPr>
              <a:t>değerlendirmesi</a:t>
            </a:r>
            <a:r>
              <a:rPr sz="3200" b="1" spc="-8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metodu</a:t>
            </a:r>
            <a:r>
              <a:rPr sz="3200" b="1" spc="-8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olarak kullanılmıştır.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5EEDA152-D4D9-3EB8-E3AE-ED62F966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6845" y="1524000"/>
            <a:ext cx="8987155" cy="44157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869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Bu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metot,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sistem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hatası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(örneğin,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sistemin </a:t>
            </a:r>
            <a:r>
              <a:rPr sz="3200" dirty="0">
                <a:latin typeface="Tahoma"/>
                <a:cs typeface="Tahoma"/>
              </a:rPr>
              <a:t>belirgin</a:t>
            </a:r>
            <a:r>
              <a:rPr sz="3200" spc="-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bir</a:t>
            </a:r>
            <a:r>
              <a:rPr sz="3200" spc="-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parçasının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işlememesinden</a:t>
            </a:r>
            <a:r>
              <a:rPr sz="3200" spc="-9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doğan</a:t>
            </a:r>
            <a:r>
              <a:rPr sz="3200" spc="8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bir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hata)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ile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sistemi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oluşturan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parçalar </a:t>
            </a:r>
            <a:r>
              <a:rPr sz="3200" dirty="0">
                <a:latin typeface="Tahoma"/>
                <a:cs typeface="Tahoma"/>
              </a:rPr>
              <a:t>arasındaki</a:t>
            </a:r>
            <a:r>
              <a:rPr sz="3200" spc="-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ilişkiyi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gösteren</a:t>
            </a:r>
            <a:r>
              <a:rPr sz="3200" spc="-9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mantıksal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bir </a:t>
            </a:r>
            <a:r>
              <a:rPr sz="3200" dirty="0">
                <a:latin typeface="Tahoma"/>
                <a:cs typeface="Tahoma"/>
              </a:rPr>
              <a:t>şemadan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oluşmaktadır.Tümdengelim </a:t>
            </a:r>
            <a:r>
              <a:rPr sz="3200" dirty="0">
                <a:latin typeface="Tahoma"/>
                <a:cs typeface="Tahoma"/>
              </a:rPr>
              <a:t>yaklaşımına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dayanmaktadır.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Metotta.</a:t>
            </a:r>
            <a:r>
              <a:rPr sz="3200" spc="-10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Öncelikle </a:t>
            </a:r>
            <a:r>
              <a:rPr sz="3200" dirty="0">
                <a:latin typeface="Tahoma"/>
                <a:cs typeface="Tahoma"/>
              </a:rPr>
              <a:t>istenmeyen</a:t>
            </a:r>
            <a:r>
              <a:rPr sz="3200" spc="-9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olay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belirlenir,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sonrasında</a:t>
            </a:r>
            <a:r>
              <a:rPr sz="3200" spc="-10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bu </a:t>
            </a:r>
            <a:r>
              <a:rPr sz="3200" dirty="0">
                <a:latin typeface="Tahoma"/>
                <a:cs typeface="Tahoma"/>
              </a:rPr>
              <a:t>istenmeyen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olaya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neden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olabilecek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olaylar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bir </a:t>
            </a:r>
            <a:r>
              <a:rPr sz="3200" dirty="0">
                <a:latin typeface="Tahoma"/>
                <a:cs typeface="Tahoma"/>
              </a:rPr>
              <a:t>ağaç</a:t>
            </a:r>
            <a:r>
              <a:rPr sz="3200" spc="-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köküne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ulaşır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şekilde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tespit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edilir.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Metodun </a:t>
            </a:r>
            <a:r>
              <a:rPr sz="3200" dirty="0">
                <a:latin typeface="Tahoma"/>
                <a:cs typeface="Tahoma"/>
              </a:rPr>
              <a:t>ana</a:t>
            </a:r>
            <a:r>
              <a:rPr sz="3200" spc="-9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mantığı,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tehlikenin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ortaya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çıkmasına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neden </a:t>
            </a:r>
            <a:r>
              <a:rPr sz="3200" dirty="0">
                <a:latin typeface="Tahoma"/>
                <a:cs typeface="Tahoma"/>
              </a:rPr>
              <a:t>olan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etkilerin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ortaya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çıkarılmasıdır.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8E5A0A9-5CC6-A0EA-642B-DB028936B6BC}"/>
              </a:ext>
            </a:extLst>
          </p:cNvPr>
          <p:cNvSpPr txBox="1">
            <a:spLocks/>
          </p:cNvSpPr>
          <p:nvPr/>
        </p:nvSpPr>
        <p:spPr>
          <a:xfrm>
            <a:off x="1143000" y="143891"/>
            <a:ext cx="70542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1" i="0">
                <a:solidFill>
                  <a:srgbClr val="333399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tr-TR" dirty="0"/>
              <a:t>Hata</a:t>
            </a:r>
            <a:r>
              <a:rPr lang="tr-TR" spc="-60" dirty="0"/>
              <a:t> </a:t>
            </a:r>
            <a:r>
              <a:rPr lang="tr-TR" dirty="0"/>
              <a:t>Ağacı</a:t>
            </a:r>
            <a:r>
              <a:rPr lang="tr-TR" spc="-55" dirty="0"/>
              <a:t> </a:t>
            </a:r>
            <a:r>
              <a:rPr lang="tr-TR" dirty="0"/>
              <a:t>Metodu</a:t>
            </a:r>
            <a:r>
              <a:rPr lang="tr-TR" spc="-85" dirty="0"/>
              <a:t> </a:t>
            </a:r>
            <a:r>
              <a:rPr lang="tr-TR" spc="-10" dirty="0"/>
              <a:t>(FTA)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0338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dirty="0"/>
              <a:t>FTA</a:t>
            </a:r>
            <a:r>
              <a:rPr spc="-50" dirty="0"/>
              <a:t> </a:t>
            </a:r>
            <a:r>
              <a:rPr dirty="0"/>
              <a:t>(Örnek</a:t>
            </a:r>
            <a:r>
              <a:rPr spc="-80" dirty="0"/>
              <a:t> </a:t>
            </a:r>
            <a:r>
              <a:rPr spc="-10" dirty="0"/>
              <a:t>Olay)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1427" y="1950757"/>
            <a:ext cx="6614159" cy="34391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Yangının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Ortaya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Çıkması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Yanıcı/Parlayıcı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Madde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Sızıntısı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Tahoma"/>
                <a:cs typeface="Tahoma"/>
              </a:rPr>
              <a:t>ve</a:t>
            </a:r>
            <a:endParaRPr sz="32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Char char="•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Tutuşturucu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Kaynağın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Bu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Sızıntının </a:t>
            </a:r>
            <a:r>
              <a:rPr sz="3200" dirty="0">
                <a:latin typeface="Tahoma"/>
                <a:cs typeface="Tahoma"/>
              </a:rPr>
              <a:t>Yanında</a:t>
            </a:r>
            <a:r>
              <a:rPr sz="3200" spc="-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Olması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Tahoma"/>
                <a:cs typeface="Tahoma"/>
              </a:rPr>
              <a:t>veya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Kıvılcımın</a:t>
            </a:r>
            <a:r>
              <a:rPr sz="3200" spc="-9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Çıkması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Tahoma"/>
                <a:cs typeface="Tahoma"/>
              </a:rPr>
              <a:t>veya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Çalışanın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Sigara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İçmesi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052" y="135065"/>
            <a:ext cx="83832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ÖN</a:t>
            </a:r>
            <a:r>
              <a:rPr sz="3600" spc="-70" dirty="0"/>
              <a:t> </a:t>
            </a:r>
            <a:r>
              <a:rPr sz="3600" dirty="0"/>
              <a:t>TEHLİKE</a:t>
            </a:r>
            <a:r>
              <a:rPr sz="3600" spc="-85" dirty="0"/>
              <a:t> </a:t>
            </a:r>
            <a:r>
              <a:rPr sz="3600" spc="-10" dirty="0"/>
              <a:t>ANALİZİ</a:t>
            </a:r>
            <a:endParaRPr sz="3600"/>
          </a:p>
          <a:p>
            <a:pPr marL="12700">
              <a:lnSpc>
                <a:spcPct val="100000"/>
              </a:lnSpc>
            </a:pPr>
            <a:r>
              <a:rPr sz="3600" dirty="0"/>
              <a:t>(Preliminary</a:t>
            </a:r>
            <a:r>
              <a:rPr sz="3600" spc="-65" dirty="0"/>
              <a:t> </a:t>
            </a:r>
            <a:r>
              <a:rPr sz="3600" dirty="0"/>
              <a:t>Hazard</a:t>
            </a:r>
            <a:r>
              <a:rPr sz="3600" spc="-65" dirty="0"/>
              <a:t> </a:t>
            </a:r>
            <a:r>
              <a:rPr sz="3600" dirty="0"/>
              <a:t>Analysis</a:t>
            </a:r>
            <a:r>
              <a:rPr sz="3600" spc="-70" dirty="0"/>
              <a:t> </a:t>
            </a:r>
            <a:r>
              <a:rPr sz="3600" dirty="0"/>
              <a:t>–</a:t>
            </a:r>
            <a:r>
              <a:rPr sz="3600" spc="-40" dirty="0"/>
              <a:t> </a:t>
            </a:r>
            <a:r>
              <a:rPr sz="3600" spc="-20" dirty="0"/>
              <a:t>PHA)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02590" y="1278762"/>
            <a:ext cx="8545195" cy="42113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55600" marR="2074545" indent="-343535">
              <a:lnSpc>
                <a:spcPct val="100699"/>
              </a:lnSpc>
              <a:spcBef>
                <a:spcPts val="70"/>
              </a:spcBef>
              <a:buFont typeface="Wingdings"/>
              <a:buChar char=""/>
              <a:tabLst>
                <a:tab pos="355600" algn="l"/>
                <a:tab pos="481965" algn="l"/>
                <a:tab pos="3267710" algn="l"/>
              </a:tabLst>
            </a:pPr>
            <a:r>
              <a:rPr sz="19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latin typeface="Arial MT"/>
                <a:cs typeface="Arial MT"/>
              </a:rPr>
              <a:t>Tesisin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son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tasarım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155" dirty="0">
                <a:latin typeface="Arial MT"/>
                <a:cs typeface="Arial MT"/>
              </a:rPr>
              <a:t>aşamasında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hızla </a:t>
            </a:r>
            <a:r>
              <a:rPr sz="2800" dirty="0">
                <a:latin typeface="Arial MT"/>
                <a:cs typeface="Arial MT"/>
              </a:rPr>
              <a:t>hazırlanabilen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bir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metodolojidir.</a:t>
            </a:r>
            <a:endParaRPr sz="2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</a:tabLst>
            </a:pPr>
            <a:r>
              <a:rPr sz="2800" dirty="0">
                <a:latin typeface="Arial MT"/>
                <a:cs typeface="Arial MT"/>
              </a:rPr>
              <a:t>Bu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metodda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olası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sakıncalı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olaylar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önce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tanımlanır.</a:t>
            </a:r>
            <a:endParaRPr sz="2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</a:tabLst>
            </a:pPr>
            <a:r>
              <a:rPr sz="2800" dirty="0">
                <a:latin typeface="Arial MT"/>
                <a:cs typeface="Arial MT"/>
              </a:rPr>
              <a:t>Her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bir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sakıncalı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olay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veya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tehlike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için,mümkün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olan</a:t>
            </a:r>
            <a:endParaRPr sz="28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800" dirty="0">
                <a:latin typeface="Arial MT"/>
                <a:cs typeface="Arial MT"/>
              </a:rPr>
              <a:t>düzeltmeler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ve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önleyici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ölçümler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belirlenir.</a:t>
            </a:r>
            <a:endParaRPr sz="2800">
              <a:latin typeface="Arial MT"/>
              <a:cs typeface="Arial MT"/>
            </a:endParaRPr>
          </a:p>
          <a:p>
            <a:pPr marL="355600" marR="106680" indent="-342900" algn="just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dirty="0">
                <a:latin typeface="Arial MT"/>
                <a:cs typeface="Arial MT"/>
              </a:rPr>
              <a:t>Bu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metodolojiden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çıkan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sonuç,hangi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tür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tehlikelerin </a:t>
            </a:r>
            <a:r>
              <a:rPr sz="2800" dirty="0">
                <a:latin typeface="Arial MT"/>
                <a:cs typeface="Arial MT"/>
              </a:rPr>
              <a:t>sıklıkla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ortaya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45" dirty="0">
                <a:latin typeface="Arial MT"/>
                <a:cs typeface="Arial MT"/>
              </a:rPr>
              <a:t>çıktığını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ve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hangi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analiz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metodlarının </a:t>
            </a:r>
            <a:r>
              <a:rPr sz="2800" dirty="0">
                <a:latin typeface="Arial MT"/>
                <a:cs typeface="Arial MT"/>
              </a:rPr>
              <a:t>uygulanmasının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20" dirty="0">
                <a:latin typeface="Arial MT"/>
                <a:cs typeface="Arial MT"/>
              </a:rPr>
              <a:t>gerektiğini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belirler.</a:t>
            </a:r>
            <a:endParaRPr sz="2800">
              <a:latin typeface="Arial MT"/>
              <a:cs typeface="Arial MT"/>
            </a:endParaRPr>
          </a:p>
          <a:p>
            <a:pPr marL="354965" indent="-342265" algn="just">
              <a:lnSpc>
                <a:spcPct val="100000"/>
              </a:lnSpc>
              <a:spcBef>
                <a:spcPts val="68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</a:tabLst>
            </a:pPr>
            <a:r>
              <a:rPr sz="2800" dirty="0">
                <a:latin typeface="Arial MT"/>
                <a:cs typeface="Arial MT"/>
              </a:rPr>
              <a:t>Önlemler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öncelik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sırasına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göre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alınır.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0338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FTA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2047684"/>
            <a:ext cx="8638540" cy="295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Görüleceği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üzere,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yangın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çıkması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ile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ilgili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tüm </a:t>
            </a:r>
            <a:r>
              <a:rPr sz="3200" dirty="0">
                <a:latin typeface="Tahoma"/>
                <a:cs typeface="Tahoma"/>
              </a:rPr>
              <a:t>tali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hatalar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ağaç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kökü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şeklinde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sıralandırılarak, </a:t>
            </a:r>
            <a:r>
              <a:rPr sz="3200" dirty="0">
                <a:latin typeface="Tahoma"/>
                <a:cs typeface="Tahoma"/>
              </a:rPr>
              <a:t>yangın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çıkışına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neden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olan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ana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sebep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ortaya </a:t>
            </a:r>
            <a:r>
              <a:rPr sz="3200" dirty="0">
                <a:latin typeface="Tahoma"/>
                <a:cs typeface="Tahoma"/>
              </a:rPr>
              <a:t>konulmaktadır.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Böylece,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zarara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neden </a:t>
            </a:r>
            <a:r>
              <a:rPr sz="3200" dirty="0">
                <a:latin typeface="Tahoma"/>
                <a:cs typeface="Tahoma"/>
              </a:rPr>
              <a:t>olabilecek</a:t>
            </a:r>
            <a:r>
              <a:rPr sz="3200" spc="-9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sebepler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giderilerek</a:t>
            </a:r>
            <a:r>
              <a:rPr sz="3200" spc="-1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riskin</a:t>
            </a:r>
            <a:r>
              <a:rPr sz="3200" spc="-9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ortaya </a:t>
            </a:r>
            <a:r>
              <a:rPr sz="3200" dirty="0">
                <a:latin typeface="Tahoma"/>
                <a:cs typeface="Tahoma"/>
              </a:rPr>
              <a:t>çıkması</a:t>
            </a:r>
            <a:r>
              <a:rPr sz="3200" spc="-10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engellenebilir.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0338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FTA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3346" y="1799527"/>
            <a:ext cx="7536180" cy="50006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144145" indent="-342900">
              <a:lnSpc>
                <a:spcPts val="3460"/>
              </a:lnSpc>
              <a:spcBef>
                <a:spcPts val="53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Bu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metotta,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ana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sorunu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oluşturan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ara </a:t>
            </a:r>
            <a:r>
              <a:rPr sz="3200" dirty="0">
                <a:latin typeface="Tahoma"/>
                <a:cs typeface="Tahoma"/>
              </a:rPr>
              <a:t>sorunlar</a:t>
            </a:r>
            <a:r>
              <a:rPr sz="3200" spc="-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birden</a:t>
            </a:r>
            <a:r>
              <a:rPr sz="3200" spc="-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fazla</a:t>
            </a:r>
            <a:r>
              <a:rPr sz="3200" spc="-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olabilmektedir.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Bu </a:t>
            </a:r>
            <a:r>
              <a:rPr sz="3200" dirty="0">
                <a:latin typeface="Tahoma"/>
                <a:cs typeface="Tahoma"/>
              </a:rPr>
              <a:t>sebeple,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sistem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değerlendirilirken </a:t>
            </a:r>
            <a:r>
              <a:rPr sz="3200" dirty="0">
                <a:latin typeface="Tahoma"/>
                <a:cs typeface="Tahoma"/>
              </a:rPr>
              <a:t>ve/veya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kavramları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kullanılmaktadır.</a:t>
            </a:r>
            <a:endParaRPr sz="3200" dirty="0">
              <a:latin typeface="Tahoma"/>
              <a:cs typeface="Tahoma"/>
            </a:endParaRPr>
          </a:p>
          <a:p>
            <a:pPr marL="355600" marR="5080" indent="-342900">
              <a:lnSpc>
                <a:spcPct val="90000"/>
              </a:lnSpc>
              <a:spcBef>
                <a:spcPts val="7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Hata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ağacı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metodunun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en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olumsuz </a:t>
            </a:r>
            <a:r>
              <a:rPr sz="3200" dirty="0">
                <a:latin typeface="Tahoma"/>
                <a:cs typeface="Tahoma"/>
              </a:rPr>
              <a:t>tarafı,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karmaşık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risklerin </a:t>
            </a:r>
            <a:r>
              <a:rPr sz="3200" dirty="0">
                <a:latin typeface="Tahoma"/>
                <a:cs typeface="Tahoma"/>
              </a:rPr>
              <a:t>değerlendirilmesinde</a:t>
            </a:r>
            <a:r>
              <a:rPr sz="3200" spc="-1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ağaç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dallarının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çok </a:t>
            </a:r>
            <a:r>
              <a:rPr sz="3200" dirty="0">
                <a:latin typeface="Tahoma"/>
                <a:cs typeface="Tahoma"/>
              </a:rPr>
              <a:t>sayıya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ulaşması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sonucunda </a:t>
            </a:r>
            <a:r>
              <a:rPr sz="3200" dirty="0">
                <a:latin typeface="Tahoma"/>
                <a:cs typeface="Tahoma"/>
              </a:rPr>
              <a:t>değerlendirilmek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istenen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riskin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yan </a:t>
            </a:r>
            <a:r>
              <a:rPr sz="3200" dirty="0">
                <a:latin typeface="Tahoma"/>
                <a:cs typeface="Tahoma"/>
              </a:rPr>
              <a:t>sebeplerine</a:t>
            </a:r>
            <a:r>
              <a:rPr sz="3200" spc="-9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ulaşılarak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asıl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sebepten uzaklaşılmasıdır.</a:t>
            </a:r>
            <a:endParaRPr sz="3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8777" y="623449"/>
            <a:ext cx="683387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b="0" spc="-60" dirty="0">
                <a:solidFill>
                  <a:srgbClr val="FFCC00"/>
                </a:solidFill>
                <a:latin typeface="Tahoma"/>
                <a:cs typeface="Tahoma"/>
              </a:rPr>
              <a:t>Hata</a:t>
            </a:r>
            <a:r>
              <a:rPr sz="4200" b="0" spc="-22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4200" b="0" spc="-65" dirty="0">
                <a:solidFill>
                  <a:srgbClr val="FFCC00"/>
                </a:solidFill>
                <a:latin typeface="Tahoma"/>
                <a:cs typeface="Tahoma"/>
              </a:rPr>
              <a:t>Ağacı</a:t>
            </a:r>
            <a:r>
              <a:rPr sz="4200" b="0" spc="-23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4200" b="0" spc="-70" dirty="0">
                <a:solidFill>
                  <a:srgbClr val="FFCC00"/>
                </a:solidFill>
                <a:latin typeface="Tahoma"/>
                <a:cs typeface="Tahoma"/>
              </a:rPr>
              <a:t>Analizi</a:t>
            </a:r>
            <a:r>
              <a:rPr sz="4200" b="0" spc="-23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4200" b="0" spc="-80" dirty="0">
                <a:solidFill>
                  <a:srgbClr val="FFCC00"/>
                </a:solidFill>
                <a:latin typeface="Tahoma"/>
                <a:cs typeface="Tahoma"/>
              </a:rPr>
              <a:t>Metodolojisi</a:t>
            </a:r>
            <a:endParaRPr sz="42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627" y="301541"/>
            <a:ext cx="8364855" cy="40459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tr-TR" sz="4200" dirty="0">
              <a:latin typeface="Tahoma"/>
              <a:cs typeface="Tahoma"/>
            </a:endParaRPr>
          </a:p>
          <a:p>
            <a:pPr marL="3621404" indent="-342265" algn="just">
              <a:lnSpc>
                <a:spcPts val="3650"/>
              </a:lnSpc>
              <a:spcBef>
                <a:spcPts val="5030"/>
              </a:spcBef>
              <a:buClr>
                <a:srgbClr val="FF0000"/>
              </a:buClr>
              <a:buSzPct val="59375"/>
              <a:buFont typeface="Wingdings"/>
              <a:buChar char=""/>
              <a:tabLst>
                <a:tab pos="3621404" algn="l"/>
              </a:tabLst>
            </a:pPr>
            <a:r>
              <a:rPr lang="tr-TR" sz="3200" dirty="0">
                <a:solidFill>
                  <a:srgbClr val="669900"/>
                </a:solidFill>
                <a:latin typeface="Tahoma"/>
                <a:cs typeface="Tahoma"/>
              </a:rPr>
              <a:t>Bir</a:t>
            </a:r>
            <a:r>
              <a:rPr lang="tr-TR" sz="3200" spc="570" dirty="0">
                <a:solidFill>
                  <a:srgbClr val="669900"/>
                </a:solidFill>
                <a:latin typeface="Tahoma"/>
                <a:cs typeface="Tahoma"/>
              </a:rPr>
              <a:t>      </a:t>
            </a:r>
            <a:r>
              <a:rPr lang="tr-TR" sz="3200" dirty="0">
                <a:solidFill>
                  <a:srgbClr val="669900"/>
                </a:solidFill>
                <a:latin typeface="Tahoma"/>
                <a:cs typeface="Tahoma"/>
              </a:rPr>
              <a:t>tepe</a:t>
            </a:r>
            <a:r>
              <a:rPr lang="tr-TR" sz="3200" spc="575" dirty="0">
                <a:solidFill>
                  <a:srgbClr val="669900"/>
                </a:solidFill>
                <a:latin typeface="Tahoma"/>
                <a:cs typeface="Tahoma"/>
              </a:rPr>
              <a:t>      </a:t>
            </a:r>
            <a:r>
              <a:rPr lang="tr-TR" sz="3200" spc="-10" dirty="0">
                <a:solidFill>
                  <a:srgbClr val="669900"/>
                </a:solidFill>
                <a:latin typeface="Tahoma"/>
                <a:cs typeface="Tahoma"/>
              </a:rPr>
              <a:t>olayın</a:t>
            </a:r>
            <a:endParaRPr lang="tr-TR" sz="3200" dirty="0">
              <a:latin typeface="Tahoma"/>
              <a:cs typeface="Tahoma"/>
            </a:endParaRPr>
          </a:p>
          <a:p>
            <a:pPr marL="3622040" marR="5080" algn="just">
              <a:lnSpc>
                <a:spcPts val="3460"/>
              </a:lnSpc>
              <a:spcBef>
                <a:spcPts val="240"/>
              </a:spcBef>
              <a:tabLst>
                <a:tab pos="7516495" algn="l"/>
              </a:tabLst>
            </a:pPr>
            <a:r>
              <a:rPr sz="3200" spc="-10" dirty="0" err="1">
                <a:solidFill>
                  <a:srgbClr val="669900"/>
                </a:solidFill>
                <a:latin typeface="Tahoma"/>
                <a:cs typeface="Tahoma"/>
              </a:rPr>
              <a:t>gerçekleşmesi</a:t>
            </a:r>
            <a:r>
              <a:rPr sz="3200" dirty="0">
                <a:solidFill>
                  <a:srgbClr val="669900"/>
                </a:solidFill>
                <a:latin typeface="Tahoma"/>
                <a:cs typeface="Tahoma"/>
              </a:rPr>
              <a:t>	</a:t>
            </a:r>
            <a:r>
              <a:rPr sz="3200" spc="-20" dirty="0">
                <a:solidFill>
                  <a:srgbClr val="669900"/>
                </a:solidFill>
                <a:latin typeface="Tahoma"/>
                <a:cs typeface="Tahoma"/>
              </a:rPr>
              <a:t>veya </a:t>
            </a:r>
            <a:r>
              <a:rPr sz="3200" dirty="0">
                <a:solidFill>
                  <a:srgbClr val="669900"/>
                </a:solidFill>
                <a:latin typeface="Tahoma"/>
                <a:cs typeface="Tahoma"/>
              </a:rPr>
              <a:t>gerçekleşmemesi</a:t>
            </a:r>
            <a:r>
              <a:rPr sz="3200" spc="645" dirty="0">
                <a:solidFill>
                  <a:srgbClr val="669900"/>
                </a:solidFill>
                <a:latin typeface="Tahoma"/>
                <a:cs typeface="Tahoma"/>
              </a:rPr>
              <a:t>     </a:t>
            </a:r>
            <a:r>
              <a:rPr sz="3200" spc="-20" dirty="0">
                <a:solidFill>
                  <a:srgbClr val="669900"/>
                </a:solidFill>
                <a:latin typeface="Tahoma"/>
                <a:cs typeface="Tahoma"/>
              </a:rPr>
              <a:t>için </a:t>
            </a:r>
            <a:r>
              <a:rPr sz="3200" dirty="0">
                <a:solidFill>
                  <a:srgbClr val="669900"/>
                </a:solidFill>
                <a:latin typeface="Tahoma"/>
                <a:cs typeface="Tahoma"/>
              </a:rPr>
              <a:t>alınması gereken</a:t>
            </a:r>
            <a:r>
              <a:rPr sz="3200" spc="-5" dirty="0">
                <a:solidFill>
                  <a:srgbClr val="669900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669900"/>
                </a:solidFill>
                <a:latin typeface="Tahoma"/>
                <a:cs typeface="Tahoma"/>
              </a:rPr>
              <a:t>önlemler </a:t>
            </a:r>
            <a:r>
              <a:rPr sz="3200" dirty="0">
                <a:solidFill>
                  <a:srgbClr val="669900"/>
                </a:solidFill>
                <a:latin typeface="Tahoma"/>
                <a:cs typeface="Tahoma"/>
              </a:rPr>
              <a:t>ayrıntılı</a:t>
            </a:r>
            <a:r>
              <a:rPr sz="3200" spc="-80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3200" dirty="0">
                <a:solidFill>
                  <a:srgbClr val="669900"/>
                </a:solidFill>
                <a:latin typeface="Tahoma"/>
                <a:cs typeface="Tahoma"/>
              </a:rPr>
              <a:t>bir</a:t>
            </a:r>
            <a:r>
              <a:rPr sz="3200" spc="-95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3200" dirty="0">
                <a:solidFill>
                  <a:srgbClr val="669900"/>
                </a:solidFill>
                <a:latin typeface="Tahoma"/>
                <a:cs typeface="Tahoma"/>
              </a:rPr>
              <a:t>şekilde</a:t>
            </a:r>
            <a:r>
              <a:rPr sz="3200" spc="-95" dirty="0">
                <a:solidFill>
                  <a:srgbClr val="669900"/>
                </a:solidFill>
                <a:latin typeface="Tahoma"/>
                <a:cs typeface="Tahoma"/>
              </a:rPr>
              <a:t>  </a:t>
            </a:r>
            <a:r>
              <a:rPr sz="3200" spc="-10" dirty="0">
                <a:solidFill>
                  <a:srgbClr val="669900"/>
                </a:solidFill>
                <a:latin typeface="Tahoma"/>
                <a:cs typeface="Tahoma"/>
              </a:rPr>
              <a:t>analiz edilir.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5702" y="4848859"/>
            <a:ext cx="3866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59375"/>
              <a:buFont typeface="Wingdings"/>
              <a:buChar char=""/>
              <a:tabLst>
                <a:tab pos="354965" algn="l"/>
                <a:tab pos="2557145" algn="l"/>
              </a:tabLst>
            </a:pPr>
            <a:r>
              <a:rPr sz="3200" spc="-10" dirty="0">
                <a:solidFill>
                  <a:srgbClr val="669900"/>
                </a:solidFill>
                <a:latin typeface="Tahoma"/>
                <a:cs typeface="Tahoma"/>
              </a:rPr>
              <a:t>Olmaması</a:t>
            </a:r>
            <a:r>
              <a:rPr sz="3200" dirty="0">
                <a:solidFill>
                  <a:srgbClr val="669900"/>
                </a:solidFill>
                <a:latin typeface="Tahoma"/>
                <a:cs typeface="Tahoma"/>
              </a:rPr>
              <a:t>	</a:t>
            </a:r>
            <a:r>
              <a:rPr sz="3200" spc="-10" dirty="0">
                <a:solidFill>
                  <a:srgbClr val="669900"/>
                </a:solidFill>
                <a:latin typeface="Tahoma"/>
                <a:cs typeface="Tahoma"/>
              </a:rPr>
              <a:t>istenen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8602" y="5287913"/>
            <a:ext cx="34880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2355" algn="l"/>
                <a:tab pos="3022600" algn="l"/>
              </a:tabLst>
            </a:pPr>
            <a:r>
              <a:rPr sz="3200" spc="-20" dirty="0">
                <a:solidFill>
                  <a:srgbClr val="669900"/>
                </a:solidFill>
                <a:latin typeface="Tahoma"/>
                <a:cs typeface="Tahoma"/>
              </a:rPr>
              <a:t>olay</a:t>
            </a:r>
            <a:r>
              <a:rPr sz="3200" dirty="0">
                <a:solidFill>
                  <a:srgbClr val="669900"/>
                </a:solidFill>
                <a:latin typeface="Tahoma"/>
                <a:cs typeface="Tahoma"/>
              </a:rPr>
              <a:t>	</a:t>
            </a:r>
            <a:r>
              <a:rPr sz="3200" spc="-10" dirty="0">
                <a:solidFill>
                  <a:srgbClr val="669900"/>
                </a:solidFill>
                <a:latin typeface="Tahoma"/>
                <a:cs typeface="Tahoma"/>
              </a:rPr>
              <a:t>saptanıp,</a:t>
            </a:r>
            <a:r>
              <a:rPr sz="3200" dirty="0">
                <a:solidFill>
                  <a:srgbClr val="669900"/>
                </a:solidFill>
                <a:latin typeface="Tahoma"/>
                <a:cs typeface="Tahoma"/>
              </a:rPr>
              <a:t>	</a:t>
            </a:r>
            <a:r>
              <a:rPr sz="3200" spc="-25" dirty="0">
                <a:solidFill>
                  <a:srgbClr val="669900"/>
                </a:solidFill>
                <a:latin typeface="Tahoma"/>
                <a:cs typeface="Tahoma"/>
              </a:rPr>
              <a:t>bu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59009" y="5726967"/>
            <a:ext cx="34709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7989" algn="l"/>
              </a:tabLst>
            </a:pPr>
            <a:r>
              <a:rPr sz="3200" spc="-10" dirty="0">
                <a:solidFill>
                  <a:srgbClr val="669900"/>
                </a:solidFill>
                <a:latin typeface="Tahoma"/>
                <a:cs typeface="Tahoma"/>
              </a:rPr>
              <a:t>neden</a:t>
            </a:r>
            <a:r>
              <a:rPr sz="3200" dirty="0">
                <a:solidFill>
                  <a:srgbClr val="669900"/>
                </a:solidFill>
                <a:latin typeface="Tahoma"/>
                <a:cs typeface="Tahoma"/>
              </a:rPr>
              <a:t>	</a:t>
            </a:r>
            <a:r>
              <a:rPr sz="3200" spc="-10" dirty="0">
                <a:solidFill>
                  <a:srgbClr val="669900"/>
                </a:solidFill>
                <a:latin typeface="Tahoma"/>
                <a:cs typeface="Tahoma"/>
              </a:rPr>
              <a:t>olabilecek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41626" y="4848859"/>
            <a:ext cx="972185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153035" algn="r">
              <a:lnSpc>
                <a:spcPts val="3460"/>
              </a:lnSpc>
              <a:spcBef>
                <a:spcPts val="535"/>
              </a:spcBef>
            </a:pPr>
            <a:r>
              <a:rPr sz="3200" spc="-20" dirty="0">
                <a:solidFill>
                  <a:srgbClr val="669900"/>
                </a:solidFill>
                <a:latin typeface="Tahoma"/>
                <a:cs typeface="Tahoma"/>
              </a:rPr>
              <a:t>tepe </a:t>
            </a:r>
            <a:r>
              <a:rPr sz="3200" spc="-10" dirty="0">
                <a:solidFill>
                  <a:srgbClr val="669900"/>
                </a:solidFill>
                <a:latin typeface="Tahoma"/>
                <a:cs typeface="Tahoma"/>
              </a:rPr>
              <a:t>olaya </a:t>
            </a:r>
            <a:r>
              <a:rPr sz="3200" spc="-25" dirty="0">
                <a:solidFill>
                  <a:srgbClr val="669900"/>
                </a:solidFill>
                <a:latin typeface="Tahoma"/>
                <a:cs typeface="Tahoma"/>
              </a:rPr>
              <a:t>tüm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58602" y="6166021"/>
            <a:ext cx="37922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669900"/>
                </a:solidFill>
                <a:latin typeface="Tahoma"/>
                <a:cs typeface="Tahoma"/>
              </a:rPr>
              <a:t>faktörler</a:t>
            </a:r>
            <a:r>
              <a:rPr sz="3200" spc="-55" dirty="0">
                <a:solidFill>
                  <a:srgbClr val="669900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669900"/>
                </a:solidFill>
                <a:latin typeface="Tahoma"/>
                <a:cs typeface="Tahoma"/>
              </a:rPr>
              <a:t>analiz</a:t>
            </a:r>
            <a:r>
              <a:rPr sz="3200" spc="-50" dirty="0">
                <a:solidFill>
                  <a:srgbClr val="669900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669900"/>
                </a:solidFill>
                <a:latin typeface="Tahoma"/>
                <a:cs typeface="Tahoma"/>
              </a:rPr>
              <a:t>edilir.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4762" y="1595437"/>
            <a:ext cx="3681729" cy="4072254"/>
            <a:chOff x="-4762" y="1595437"/>
            <a:chExt cx="3681729" cy="4072254"/>
          </a:xfrm>
        </p:grpSpPr>
        <p:sp>
          <p:nvSpPr>
            <p:cNvPr id="16" name="object 16"/>
            <p:cNvSpPr/>
            <p:nvPr/>
          </p:nvSpPr>
          <p:spPr>
            <a:xfrm>
              <a:off x="1219200" y="1600200"/>
              <a:ext cx="1297305" cy="431800"/>
            </a:xfrm>
            <a:custGeom>
              <a:avLst/>
              <a:gdLst/>
              <a:ahLst/>
              <a:cxnLst/>
              <a:rect l="l" t="t" r="r" b="b"/>
              <a:pathLst>
                <a:path w="1297305" h="431800">
                  <a:moveTo>
                    <a:pt x="1296987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296987" y="431800"/>
                  </a:lnTo>
                  <a:lnTo>
                    <a:pt x="129698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9200" y="1600200"/>
              <a:ext cx="1297305" cy="431800"/>
            </a:xfrm>
            <a:custGeom>
              <a:avLst/>
              <a:gdLst/>
              <a:ahLst/>
              <a:cxnLst/>
              <a:rect l="l" t="t" r="r" b="b"/>
              <a:pathLst>
                <a:path w="1297305" h="431800">
                  <a:moveTo>
                    <a:pt x="0" y="0"/>
                  </a:moveTo>
                  <a:lnTo>
                    <a:pt x="1296987" y="0"/>
                  </a:lnTo>
                  <a:lnTo>
                    <a:pt x="1296987" y="431800"/>
                  </a:lnTo>
                  <a:lnTo>
                    <a:pt x="0" y="4318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3712" y="2060575"/>
              <a:ext cx="0" cy="935355"/>
            </a:xfrm>
            <a:custGeom>
              <a:avLst/>
              <a:gdLst/>
              <a:ahLst/>
              <a:cxnLst/>
              <a:rect l="l" t="t" r="r" b="b"/>
              <a:pathLst>
                <a:path h="935355">
                  <a:moveTo>
                    <a:pt x="0" y="0"/>
                  </a:moveTo>
                  <a:lnTo>
                    <a:pt x="0" y="935037"/>
                  </a:lnTo>
                </a:path>
              </a:pathLst>
            </a:custGeom>
            <a:ln w="5715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4362" y="2995613"/>
              <a:ext cx="2373630" cy="288925"/>
            </a:xfrm>
            <a:custGeom>
              <a:avLst/>
              <a:gdLst/>
              <a:ahLst/>
              <a:cxnLst/>
              <a:rect l="l" t="t" r="r" b="b"/>
              <a:pathLst>
                <a:path w="2373630" h="288925">
                  <a:moveTo>
                    <a:pt x="0" y="0"/>
                  </a:moveTo>
                  <a:lnTo>
                    <a:pt x="2373312" y="1587"/>
                  </a:lnTo>
                </a:path>
                <a:path w="2373630" h="288925">
                  <a:moveTo>
                    <a:pt x="0" y="0"/>
                  </a:moveTo>
                  <a:lnTo>
                    <a:pt x="0" y="288925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51162" y="2997200"/>
              <a:ext cx="0" cy="288925"/>
            </a:xfrm>
            <a:custGeom>
              <a:avLst/>
              <a:gdLst/>
              <a:ahLst/>
              <a:cxnLst/>
              <a:rect l="l" t="t" r="r" b="b"/>
              <a:pathLst>
                <a:path h="288925">
                  <a:moveTo>
                    <a:pt x="0" y="0"/>
                  </a:moveTo>
                  <a:lnTo>
                    <a:pt x="0" y="288925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7800" y="3284537"/>
              <a:ext cx="938530" cy="360680"/>
            </a:xfrm>
            <a:custGeom>
              <a:avLst/>
              <a:gdLst/>
              <a:ahLst/>
              <a:cxnLst/>
              <a:rect l="l" t="t" r="r" b="b"/>
              <a:pathLst>
                <a:path w="938530" h="360679">
                  <a:moveTo>
                    <a:pt x="938212" y="0"/>
                  </a:moveTo>
                  <a:lnTo>
                    <a:pt x="0" y="0"/>
                  </a:lnTo>
                  <a:lnTo>
                    <a:pt x="0" y="360362"/>
                  </a:lnTo>
                  <a:lnTo>
                    <a:pt x="938212" y="360362"/>
                  </a:lnTo>
                  <a:lnTo>
                    <a:pt x="938212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7800" y="3284537"/>
              <a:ext cx="938530" cy="360680"/>
            </a:xfrm>
            <a:custGeom>
              <a:avLst/>
              <a:gdLst/>
              <a:ahLst/>
              <a:cxnLst/>
              <a:rect l="l" t="t" r="r" b="b"/>
              <a:pathLst>
                <a:path w="938530" h="360679">
                  <a:moveTo>
                    <a:pt x="0" y="0"/>
                  </a:moveTo>
                  <a:lnTo>
                    <a:pt x="938212" y="0"/>
                  </a:lnTo>
                  <a:lnTo>
                    <a:pt x="938212" y="360362"/>
                  </a:lnTo>
                  <a:lnTo>
                    <a:pt x="0" y="3603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46337" y="3284537"/>
              <a:ext cx="935355" cy="360680"/>
            </a:xfrm>
            <a:custGeom>
              <a:avLst/>
              <a:gdLst/>
              <a:ahLst/>
              <a:cxnLst/>
              <a:rect l="l" t="t" r="r" b="b"/>
              <a:pathLst>
                <a:path w="935354" h="360679">
                  <a:moveTo>
                    <a:pt x="935037" y="0"/>
                  </a:moveTo>
                  <a:lnTo>
                    <a:pt x="0" y="0"/>
                  </a:lnTo>
                  <a:lnTo>
                    <a:pt x="0" y="360362"/>
                  </a:lnTo>
                  <a:lnTo>
                    <a:pt x="935037" y="360362"/>
                  </a:lnTo>
                  <a:lnTo>
                    <a:pt x="93503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46337" y="3284537"/>
              <a:ext cx="935355" cy="360680"/>
            </a:xfrm>
            <a:custGeom>
              <a:avLst/>
              <a:gdLst/>
              <a:ahLst/>
              <a:cxnLst/>
              <a:rect l="l" t="t" r="r" b="b"/>
              <a:pathLst>
                <a:path w="935354" h="360679">
                  <a:moveTo>
                    <a:pt x="0" y="0"/>
                  </a:moveTo>
                  <a:lnTo>
                    <a:pt x="935037" y="0"/>
                  </a:lnTo>
                  <a:lnTo>
                    <a:pt x="935037" y="360362"/>
                  </a:lnTo>
                  <a:lnTo>
                    <a:pt x="0" y="3603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22425" y="2276475"/>
              <a:ext cx="284480" cy="360680"/>
            </a:xfrm>
            <a:custGeom>
              <a:avLst/>
              <a:gdLst/>
              <a:ahLst/>
              <a:cxnLst/>
              <a:rect l="l" t="t" r="r" b="b"/>
              <a:pathLst>
                <a:path w="284480" h="360680">
                  <a:moveTo>
                    <a:pt x="142087" y="0"/>
                  </a:moveTo>
                  <a:lnTo>
                    <a:pt x="104314" y="6436"/>
                  </a:lnTo>
                  <a:lnTo>
                    <a:pt x="70373" y="24599"/>
                  </a:lnTo>
                  <a:lnTo>
                    <a:pt x="41616" y="52773"/>
                  </a:lnTo>
                  <a:lnTo>
                    <a:pt x="19399" y="89238"/>
                  </a:lnTo>
                  <a:lnTo>
                    <a:pt x="5075" y="132278"/>
                  </a:lnTo>
                  <a:lnTo>
                    <a:pt x="0" y="180174"/>
                  </a:lnTo>
                  <a:lnTo>
                    <a:pt x="0" y="360362"/>
                  </a:lnTo>
                  <a:lnTo>
                    <a:pt x="284162" y="360362"/>
                  </a:lnTo>
                  <a:lnTo>
                    <a:pt x="284162" y="180174"/>
                  </a:lnTo>
                  <a:lnTo>
                    <a:pt x="279087" y="132278"/>
                  </a:lnTo>
                  <a:lnTo>
                    <a:pt x="264763" y="89238"/>
                  </a:lnTo>
                  <a:lnTo>
                    <a:pt x="242547" y="52773"/>
                  </a:lnTo>
                  <a:lnTo>
                    <a:pt x="213793" y="24599"/>
                  </a:lnTo>
                  <a:lnTo>
                    <a:pt x="179854" y="6436"/>
                  </a:lnTo>
                  <a:lnTo>
                    <a:pt x="142087" y="0"/>
                  </a:lnTo>
                  <a:close/>
                </a:path>
              </a:pathLst>
            </a:custGeom>
            <a:solidFill>
              <a:srgbClr val="00E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22425" y="2276475"/>
              <a:ext cx="284480" cy="360680"/>
            </a:xfrm>
            <a:custGeom>
              <a:avLst/>
              <a:gdLst/>
              <a:ahLst/>
              <a:cxnLst/>
              <a:rect l="l" t="t" r="r" b="b"/>
              <a:pathLst>
                <a:path w="284480" h="360680">
                  <a:moveTo>
                    <a:pt x="0" y="360362"/>
                  </a:moveTo>
                  <a:lnTo>
                    <a:pt x="0" y="180174"/>
                  </a:lnTo>
                  <a:lnTo>
                    <a:pt x="5075" y="132278"/>
                  </a:lnTo>
                  <a:lnTo>
                    <a:pt x="19399" y="89238"/>
                  </a:lnTo>
                  <a:lnTo>
                    <a:pt x="41616" y="52773"/>
                  </a:lnTo>
                  <a:lnTo>
                    <a:pt x="70373" y="24599"/>
                  </a:lnTo>
                  <a:lnTo>
                    <a:pt x="104314" y="6436"/>
                  </a:lnTo>
                  <a:lnTo>
                    <a:pt x="142087" y="0"/>
                  </a:lnTo>
                  <a:lnTo>
                    <a:pt x="179854" y="6436"/>
                  </a:lnTo>
                  <a:lnTo>
                    <a:pt x="213793" y="24599"/>
                  </a:lnTo>
                  <a:lnTo>
                    <a:pt x="242547" y="52773"/>
                  </a:lnTo>
                  <a:lnTo>
                    <a:pt x="264763" y="89238"/>
                  </a:lnTo>
                  <a:lnTo>
                    <a:pt x="279087" y="132278"/>
                  </a:lnTo>
                  <a:lnTo>
                    <a:pt x="284162" y="180174"/>
                  </a:lnTo>
                  <a:lnTo>
                    <a:pt x="284162" y="360362"/>
                  </a:lnTo>
                  <a:lnTo>
                    <a:pt x="0" y="36036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4363" y="3644900"/>
              <a:ext cx="0" cy="936625"/>
            </a:xfrm>
            <a:custGeom>
              <a:avLst/>
              <a:gdLst/>
              <a:ahLst/>
              <a:cxnLst/>
              <a:rect l="l" t="t" r="r" b="b"/>
              <a:pathLst>
                <a:path h="936625">
                  <a:moveTo>
                    <a:pt x="0" y="0"/>
                  </a:moveTo>
                  <a:lnTo>
                    <a:pt x="0" y="936625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4162" y="3861050"/>
              <a:ext cx="304165" cy="509270"/>
            </a:xfrm>
            <a:custGeom>
              <a:avLst/>
              <a:gdLst/>
              <a:ahLst/>
              <a:cxnLst/>
              <a:rect l="l" t="t" r="r" b="b"/>
              <a:pathLst>
                <a:path w="304165" h="509270">
                  <a:moveTo>
                    <a:pt x="139001" y="0"/>
                  </a:moveTo>
                  <a:lnTo>
                    <a:pt x="83737" y="9055"/>
                  </a:lnTo>
                  <a:lnTo>
                    <a:pt x="39168" y="29032"/>
                  </a:lnTo>
                  <a:lnTo>
                    <a:pt x="9765" y="57028"/>
                  </a:lnTo>
                  <a:lnTo>
                    <a:pt x="0" y="90144"/>
                  </a:lnTo>
                  <a:lnTo>
                    <a:pt x="18669" y="509092"/>
                  </a:lnTo>
                  <a:lnTo>
                    <a:pt x="28429" y="475983"/>
                  </a:lnTo>
                  <a:lnTo>
                    <a:pt x="57832" y="447989"/>
                  </a:lnTo>
                  <a:lnTo>
                    <a:pt x="102404" y="428010"/>
                  </a:lnTo>
                  <a:lnTo>
                    <a:pt x="157670" y="418947"/>
                  </a:lnTo>
                  <a:lnTo>
                    <a:pt x="213520" y="423059"/>
                  </a:lnTo>
                  <a:lnTo>
                    <a:pt x="259688" y="438994"/>
                  </a:lnTo>
                  <a:lnTo>
                    <a:pt x="291460" y="464263"/>
                  </a:lnTo>
                  <a:lnTo>
                    <a:pt x="304126" y="496379"/>
                  </a:lnTo>
                  <a:lnTo>
                    <a:pt x="285470" y="77431"/>
                  </a:lnTo>
                  <a:lnTo>
                    <a:pt x="272802" y="45314"/>
                  </a:lnTo>
                  <a:lnTo>
                    <a:pt x="241025" y="20042"/>
                  </a:lnTo>
                  <a:lnTo>
                    <a:pt x="194853" y="4106"/>
                  </a:lnTo>
                  <a:lnTo>
                    <a:pt x="139001" y="0"/>
                  </a:lnTo>
                  <a:close/>
                </a:path>
              </a:pathLst>
            </a:custGeom>
            <a:solidFill>
              <a:srgbClr val="00E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4162" y="3861050"/>
              <a:ext cx="304165" cy="509270"/>
            </a:xfrm>
            <a:custGeom>
              <a:avLst/>
              <a:gdLst/>
              <a:ahLst/>
              <a:cxnLst/>
              <a:rect l="l" t="t" r="r" b="b"/>
              <a:pathLst>
                <a:path w="304165" h="509270">
                  <a:moveTo>
                    <a:pt x="285470" y="77431"/>
                  </a:moveTo>
                  <a:lnTo>
                    <a:pt x="304126" y="496379"/>
                  </a:lnTo>
                  <a:lnTo>
                    <a:pt x="291460" y="464263"/>
                  </a:lnTo>
                  <a:lnTo>
                    <a:pt x="259688" y="438994"/>
                  </a:lnTo>
                  <a:lnTo>
                    <a:pt x="213520" y="423059"/>
                  </a:lnTo>
                  <a:lnTo>
                    <a:pt x="157670" y="418947"/>
                  </a:lnTo>
                  <a:lnTo>
                    <a:pt x="102404" y="428010"/>
                  </a:lnTo>
                  <a:lnTo>
                    <a:pt x="57832" y="447989"/>
                  </a:lnTo>
                  <a:lnTo>
                    <a:pt x="28429" y="475983"/>
                  </a:lnTo>
                  <a:lnTo>
                    <a:pt x="18669" y="509092"/>
                  </a:lnTo>
                  <a:lnTo>
                    <a:pt x="0" y="90144"/>
                  </a:lnTo>
                  <a:lnTo>
                    <a:pt x="9765" y="57028"/>
                  </a:lnTo>
                  <a:lnTo>
                    <a:pt x="39168" y="29032"/>
                  </a:lnTo>
                  <a:lnTo>
                    <a:pt x="83737" y="9055"/>
                  </a:lnTo>
                  <a:lnTo>
                    <a:pt x="139001" y="0"/>
                  </a:lnTo>
                  <a:lnTo>
                    <a:pt x="194853" y="4106"/>
                  </a:lnTo>
                  <a:lnTo>
                    <a:pt x="241025" y="20042"/>
                  </a:lnTo>
                  <a:lnTo>
                    <a:pt x="272802" y="45314"/>
                  </a:lnTo>
                  <a:lnTo>
                    <a:pt x="285470" y="774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2413" y="4581525"/>
              <a:ext cx="863600" cy="360680"/>
            </a:xfrm>
            <a:custGeom>
              <a:avLst/>
              <a:gdLst/>
              <a:ahLst/>
              <a:cxnLst/>
              <a:rect l="l" t="t" r="r" b="b"/>
              <a:pathLst>
                <a:path w="863600" h="360679">
                  <a:moveTo>
                    <a:pt x="0" y="0"/>
                  </a:moveTo>
                  <a:lnTo>
                    <a:pt x="863600" y="0"/>
                  </a:lnTo>
                </a:path>
                <a:path w="863600" h="360679">
                  <a:moveTo>
                    <a:pt x="0" y="0"/>
                  </a:moveTo>
                  <a:lnTo>
                    <a:pt x="0" y="360362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16013" y="4581525"/>
              <a:ext cx="0" cy="358775"/>
            </a:xfrm>
            <a:custGeom>
              <a:avLst/>
              <a:gdLst/>
              <a:ahLst/>
              <a:cxnLst/>
              <a:rect l="l" t="t" r="r" b="b"/>
              <a:pathLst>
                <a:path h="358775">
                  <a:moveTo>
                    <a:pt x="0" y="0"/>
                  </a:moveTo>
                  <a:lnTo>
                    <a:pt x="0" y="358775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4941888"/>
              <a:ext cx="649605" cy="720725"/>
            </a:xfrm>
            <a:custGeom>
              <a:avLst/>
              <a:gdLst/>
              <a:ahLst/>
              <a:cxnLst/>
              <a:rect l="l" t="t" r="r" b="b"/>
              <a:pathLst>
                <a:path w="649605" h="720725">
                  <a:moveTo>
                    <a:pt x="324650" y="0"/>
                  </a:moveTo>
                  <a:lnTo>
                    <a:pt x="280597" y="3289"/>
                  </a:lnTo>
                  <a:lnTo>
                    <a:pt x="238345" y="12872"/>
                  </a:lnTo>
                  <a:lnTo>
                    <a:pt x="198281" y="28319"/>
                  </a:lnTo>
                  <a:lnTo>
                    <a:pt x="160793" y="49200"/>
                  </a:lnTo>
                  <a:lnTo>
                    <a:pt x="126266" y="75086"/>
                  </a:lnTo>
                  <a:lnTo>
                    <a:pt x="95088" y="105548"/>
                  </a:lnTo>
                  <a:lnTo>
                    <a:pt x="67645" y="140156"/>
                  </a:lnTo>
                  <a:lnTo>
                    <a:pt x="44324" y="178481"/>
                  </a:lnTo>
                  <a:lnTo>
                    <a:pt x="25512" y="220093"/>
                  </a:lnTo>
                  <a:lnTo>
                    <a:pt x="11596" y="264564"/>
                  </a:lnTo>
                  <a:lnTo>
                    <a:pt x="2963" y="311463"/>
                  </a:lnTo>
                  <a:lnTo>
                    <a:pt x="0" y="360362"/>
                  </a:lnTo>
                  <a:lnTo>
                    <a:pt x="2963" y="409261"/>
                  </a:lnTo>
                  <a:lnTo>
                    <a:pt x="11596" y="456160"/>
                  </a:lnTo>
                  <a:lnTo>
                    <a:pt x="25512" y="500631"/>
                  </a:lnTo>
                  <a:lnTo>
                    <a:pt x="44324" y="542243"/>
                  </a:lnTo>
                  <a:lnTo>
                    <a:pt x="67645" y="580568"/>
                  </a:lnTo>
                  <a:lnTo>
                    <a:pt x="95088" y="615176"/>
                  </a:lnTo>
                  <a:lnTo>
                    <a:pt x="126266" y="645638"/>
                  </a:lnTo>
                  <a:lnTo>
                    <a:pt x="160793" y="671524"/>
                  </a:lnTo>
                  <a:lnTo>
                    <a:pt x="198281" y="692405"/>
                  </a:lnTo>
                  <a:lnTo>
                    <a:pt x="238345" y="707852"/>
                  </a:lnTo>
                  <a:lnTo>
                    <a:pt x="280597" y="717435"/>
                  </a:lnTo>
                  <a:lnTo>
                    <a:pt x="324650" y="720725"/>
                  </a:lnTo>
                  <a:lnTo>
                    <a:pt x="368700" y="717435"/>
                  </a:lnTo>
                  <a:lnTo>
                    <a:pt x="410949" y="707852"/>
                  </a:lnTo>
                  <a:lnTo>
                    <a:pt x="451010" y="692405"/>
                  </a:lnTo>
                  <a:lnTo>
                    <a:pt x="488497" y="671524"/>
                  </a:lnTo>
                  <a:lnTo>
                    <a:pt x="523023" y="645638"/>
                  </a:lnTo>
                  <a:lnTo>
                    <a:pt x="554201" y="615176"/>
                  </a:lnTo>
                  <a:lnTo>
                    <a:pt x="581643" y="580568"/>
                  </a:lnTo>
                  <a:lnTo>
                    <a:pt x="604963" y="542243"/>
                  </a:lnTo>
                  <a:lnTo>
                    <a:pt x="623774" y="500631"/>
                  </a:lnTo>
                  <a:lnTo>
                    <a:pt x="637690" y="456160"/>
                  </a:lnTo>
                  <a:lnTo>
                    <a:pt x="646323" y="409261"/>
                  </a:lnTo>
                  <a:lnTo>
                    <a:pt x="649287" y="360362"/>
                  </a:lnTo>
                  <a:lnTo>
                    <a:pt x="646323" y="311463"/>
                  </a:lnTo>
                  <a:lnTo>
                    <a:pt x="637690" y="264564"/>
                  </a:lnTo>
                  <a:lnTo>
                    <a:pt x="623774" y="220093"/>
                  </a:lnTo>
                  <a:lnTo>
                    <a:pt x="604963" y="178481"/>
                  </a:lnTo>
                  <a:lnTo>
                    <a:pt x="581643" y="140156"/>
                  </a:lnTo>
                  <a:lnTo>
                    <a:pt x="554201" y="105548"/>
                  </a:lnTo>
                  <a:lnTo>
                    <a:pt x="523023" y="75086"/>
                  </a:lnTo>
                  <a:lnTo>
                    <a:pt x="488497" y="49200"/>
                  </a:lnTo>
                  <a:lnTo>
                    <a:pt x="451010" y="28319"/>
                  </a:lnTo>
                  <a:lnTo>
                    <a:pt x="410949" y="12872"/>
                  </a:lnTo>
                  <a:lnTo>
                    <a:pt x="368700" y="3289"/>
                  </a:lnTo>
                  <a:lnTo>
                    <a:pt x="32465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4941888"/>
              <a:ext cx="649605" cy="720725"/>
            </a:xfrm>
            <a:custGeom>
              <a:avLst/>
              <a:gdLst/>
              <a:ahLst/>
              <a:cxnLst/>
              <a:rect l="l" t="t" r="r" b="b"/>
              <a:pathLst>
                <a:path w="649605" h="720725">
                  <a:moveTo>
                    <a:pt x="0" y="360362"/>
                  </a:moveTo>
                  <a:lnTo>
                    <a:pt x="2963" y="311463"/>
                  </a:lnTo>
                  <a:lnTo>
                    <a:pt x="11596" y="264564"/>
                  </a:lnTo>
                  <a:lnTo>
                    <a:pt x="25512" y="220093"/>
                  </a:lnTo>
                  <a:lnTo>
                    <a:pt x="44324" y="178481"/>
                  </a:lnTo>
                  <a:lnTo>
                    <a:pt x="67645" y="140156"/>
                  </a:lnTo>
                  <a:lnTo>
                    <a:pt x="95088" y="105548"/>
                  </a:lnTo>
                  <a:lnTo>
                    <a:pt x="126266" y="75086"/>
                  </a:lnTo>
                  <a:lnTo>
                    <a:pt x="160793" y="49200"/>
                  </a:lnTo>
                  <a:lnTo>
                    <a:pt x="198281" y="28319"/>
                  </a:lnTo>
                  <a:lnTo>
                    <a:pt x="238345" y="12872"/>
                  </a:lnTo>
                  <a:lnTo>
                    <a:pt x="280597" y="3289"/>
                  </a:lnTo>
                  <a:lnTo>
                    <a:pt x="324650" y="0"/>
                  </a:lnTo>
                  <a:lnTo>
                    <a:pt x="368700" y="3289"/>
                  </a:lnTo>
                  <a:lnTo>
                    <a:pt x="410949" y="12872"/>
                  </a:lnTo>
                  <a:lnTo>
                    <a:pt x="451010" y="28319"/>
                  </a:lnTo>
                  <a:lnTo>
                    <a:pt x="488497" y="49200"/>
                  </a:lnTo>
                  <a:lnTo>
                    <a:pt x="523023" y="75086"/>
                  </a:lnTo>
                  <a:lnTo>
                    <a:pt x="554201" y="105548"/>
                  </a:lnTo>
                  <a:lnTo>
                    <a:pt x="581643" y="140156"/>
                  </a:lnTo>
                  <a:lnTo>
                    <a:pt x="604963" y="178481"/>
                  </a:lnTo>
                  <a:lnTo>
                    <a:pt x="623774" y="220093"/>
                  </a:lnTo>
                  <a:lnTo>
                    <a:pt x="637690" y="264564"/>
                  </a:lnTo>
                  <a:lnTo>
                    <a:pt x="646323" y="311463"/>
                  </a:lnTo>
                  <a:lnTo>
                    <a:pt x="649287" y="360362"/>
                  </a:lnTo>
                  <a:lnTo>
                    <a:pt x="646323" y="409261"/>
                  </a:lnTo>
                  <a:lnTo>
                    <a:pt x="637690" y="456160"/>
                  </a:lnTo>
                  <a:lnTo>
                    <a:pt x="623774" y="500631"/>
                  </a:lnTo>
                  <a:lnTo>
                    <a:pt x="604963" y="542243"/>
                  </a:lnTo>
                  <a:lnTo>
                    <a:pt x="581643" y="580568"/>
                  </a:lnTo>
                  <a:lnTo>
                    <a:pt x="554201" y="615176"/>
                  </a:lnTo>
                  <a:lnTo>
                    <a:pt x="523023" y="645638"/>
                  </a:lnTo>
                  <a:lnTo>
                    <a:pt x="488497" y="671524"/>
                  </a:lnTo>
                  <a:lnTo>
                    <a:pt x="451010" y="692405"/>
                  </a:lnTo>
                  <a:lnTo>
                    <a:pt x="410949" y="707852"/>
                  </a:lnTo>
                  <a:lnTo>
                    <a:pt x="368700" y="717435"/>
                  </a:lnTo>
                  <a:lnTo>
                    <a:pt x="324650" y="720725"/>
                  </a:lnTo>
                  <a:lnTo>
                    <a:pt x="280597" y="717435"/>
                  </a:lnTo>
                  <a:lnTo>
                    <a:pt x="238345" y="707852"/>
                  </a:lnTo>
                  <a:lnTo>
                    <a:pt x="198281" y="692405"/>
                  </a:lnTo>
                  <a:lnTo>
                    <a:pt x="160793" y="671524"/>
                  </a:lnTo>
                  <a:lnTo>
                    <a:pt x="126266" y="645638"/>
                  </a:lnTo>
                  <a:lnTo>
                    <a:pt x="95088" y="615176"/>
                  </a:lnTo>
                  <a:lnTo>
                    <a:pt x="67645" y="580568"/>
                  </a:lnTo>
                  <a:lnTo>
                    <a:pt x="44324" y="542243"/>
                  </a:lnTo>
                  <a:lnTo>
                    <a:pt x="25512" y="500631"/>
                  </a:lnTo>
                  <a:lnTo>
                    <a:pt x="11596" y="456160"/>
                  </a:lnTo>
                  <a:lnTo>
                    <a:pt x="2963" y="409261"/>
                  </a:lnTo>
                  <a:lnTo>
                    <a:pt x="0" y="36036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27088" y="4941888"/>
              <a:ext cx="650875" cy="720725"/>
            </a:xfrm>
            <a:custGeom>
              <a:avLst/>
              <a:gdLst/>
              <a:ahLst/>
              <a:cxnLst/>
              <a:rect l="l" t="t" r="r" b="b"/>
              <a:pathLst>
                <a:path w="650875" h="720725">
                  <a:moveTo>
                    <a:pt x="325437" y="0"/>
                  </a:moveTo>
                  <a:lnTo>
                    <a:pt x="281278" y="3289"/>
                  </a:lnTo>
                  <a:lnTo>
                    <a:pt x="238924" y="12872"/>
                  </a:lnTo>
                  <a:lnTo>
                    <a:pt x="198764" y="28319"/>
                  </a:lnTo>
                  <a:lnTo>
                    <a:pt x="161184" y="49200"/>
                  </a:lnTo>
                  <a:lnTo>
                    <a:pt x="126573" y="75086"/>
                  </a:lnTo>
                  <a:lnTo>
                    <a:pt x="95319" y="105548"/>
                  </a:lnTo>
                  <a:lnTo>
                    <a:pt x="67810" y="140156"/>
                  </a:lnTo>
                  <a:lnTo>
                    <a:pt x="44432" y="178481"/>
                  </a:lnTo>
                  <a:lnTo>
                    <a:pt x="25575" y="220093"/>
                  </a:lnTo>
                  <a:lnTo>
                    <a:pt x="11625" y="264564"/>
                  </a:lnTo>
                  <a:lnTo>
                    <a:pt x="2970" y="311463"/>
                  </a:lnTo>
                  <a:lnTo>
                    <a:pt x="0" y="360362"/>
                  </a:lnTo>
                  <a:lnTo>
                    <a:pt x="2970" y="409261"/>
                  </a:lnTo>
                  <a:lnTo>
                    <a:pt x="11625" y="456160"/>
                  </a:lnTo>
                  <a:lnTo>
                    <a:pt x="25575" y="500631"/>
                  </a:lnTo>
                  <a:lnTo>
                    <a:pt x="44432" y="542243"/>
                  </a:lnTo>
                  <a:lnTo>
                    <a:pt x="67810" y="580568"/>
                  </a:lnTo>
                  <a:lnTo>
                    <a:pt x="95319" y="615176"/>
                  </a:lnTo>
                  <a:lnTo>
                    <a:pt x="126573" y="645638"/>
                  </a:lnTo>
                  <a:lnTo>
                    <a:pt x="161184" y="671524"/>
                  </a:lnTo>
                  <a:lnTo>
                    <a:pt x="198764" y="692405"/>
                  </a:lnTo>
                  <a:lnTo>
                    <a:pt x="238924" y="707852"/>
                  </a:lnTo>
                  <a:lnTo>
                    <a:pt x="281278" y="717435"/>
                  </a:lnTo>
                  <a:lnTo>
                    <a:pt x="325437" y="720725"/>
                  </a:lnTo>
                  <a:lnTo>
                    <a:pt x="369596" y="717435"/>
                  </a:lnTo>
                  <a:lnTo>
                    <a:pt x="411950" y="707852"/>
                  </a:lnTo>
                  <a:lnTo>
                    <a:pt x="452110" y="692405"/>
                  </a:lnTo>
                  <a:lnTo>
                    <a:pt x="489690" y="671524"/>
                  </a:lnTo>
                  <a:lnTo>
                    <a:pt x="524301" y="645638"/>
                  </a:lnTo>
                  <a:lnTo>
                    <a:pt x="555555" y="615176"/>
                  </a:lnTo>
                  <a:lnTo>
                    <a:pt x="583064" y="580568"/>
                  </a:lnTo>
                  <a:lnTo>
                    <a:pt x="606442" y="542243"/>
                  </a:lnTo>
                  <a:lnTo>
                    <a:pt x="625299" y="500631"/>
                  </a:lnTo>
                  <a:lnTo>
                    <a:pt x="639249" y="456160"/>
                  </a:lnTo>
                  <a:lnTo>
                    <a:pt x="647904" y="409261"/>
                  </a:lnTo>
                  <a:lnTo>
                    <a:pt x="650875" y="360362"/>
                  </a:lnTo>
                  <a:lnTo>
                    <a:pt x="647904" y="311463"/>
                  </a:lnTo>
                  <a:lnTo>
                    <a:pt x="639249" y="264564"/>
                  </a:lnTo>
                  <a:lnTo>
                    <a:pt x="625299" y="220093"/>
                  </a:lnTo>
                  <a:lnTo>
                    <a:pt x="606442" y="178481"/>
                  </a:lnTo>
                  <a:lnTo>
                    <a:pt x="583064" y="140156"/>
                  </a:lnTo>
                  <a:lnTo>
                    <a:pt x="555555" y="105548"/>
                  </a:lnTo>
                  <a:lnTo>
                    <a:pt x="524301" y="75086"/>
                  </a:lnTo>
                  <a:lnTo>
                    <a:pt x="489690" y="49200"/>
                  </a:lnTo>
                  <a:lnTo>
                    <a:pt x="452110" y="28319"/>
                  </a:lnTo>
                  <a:lnTo>
                    <a:pt x="411950" y="12872"/>
                  </a:lnTo>
                  <a:lnTo>
                    <a:pt x="369596" y="3289"/>
                  </a:lnTo>
                  <a:lnTo>
                    <a:pt x="32543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7088" y="4941888"/>
              <a:ext cx="650875" cy="720725"/>
            </a:xfrm>
            <a:custGeom>
              <a:avLst/>
              <a:gdLst/>
              <a:ahLst/>
              <a:cxnLst/>
              <a:rect l="l" t="t" r="r" b="b"/>
              <a:pathLst>
                <a:path w="650875" h="720725">
                  <a:moveTo>
                    <a:pt x="0" y="360362"/>
                  </a:moveTo>
                  <a:lnTo>
                    <a:pt x="2970" y="311463"/>
                  </a:lnTo>
                  <a:lnTo>
                    <a:pt x="11625" y="264564"/>
                  </a:lnTo>
                  <a:lnTo>
                    <a:pt x="25575" y="220093"/>
                  </a:lnTo>
                  <a:lnTo>
                    <a:pt x="44432" y="178481"/>
                  </a:lnTo>
                  <a:lnTo>
                    <a:pt x="67810" y="140156"/>
                  </a:lnTo>
                  <a:lnTo>
                    <a:pt x="95319" y="105548"/>
                  </a:lnTo>
                  <a:lnTo>
                    <a:pt x="126573" y="75086"/>
                  </a:lnTo>
                  <a:lnTo>
                    <a:pt x="161184" y="49200"/>
                  </a:lnTo>
                  <a:lnTo>
                    <a:pt x="198764" y="28319"/>
                  </a:lnTo>
                  <a:lnTo>
                    <a:pt x="238924" y="12872"/>
                  </a:lnTo>
                  <a:lnTo>
                    <a:pt x="281278" y="3289"/>
                  </a:lnTo>
                  <a:lnTo>
                    <a:pt x="325437" y="0"/>
                  </a:lnTo>
                  <a:lnTo>
                    <a:pt x="369596" y="3289"/>
                  </a:lnTo>
                  <a:lnTo>
                    <a:pt x="411950" y="12872"/>
                  </a:lnTo>
                  <a:lnTo>
                    <a:pt x="452110" y="28319"/>
                  </a:lnTo>
                  <a:lnTo>
                    <a:pt x="489690" y="49200"/>
                  </a:lnTo>
                  <a:lnTo>
                    <a:pt x="524301" y="75086"/>
                  </a:lnTo>
                  <a:lnTo>
                    <a:pt x="555555" y="105548"/>
                  </a:lnTo>
                  <a:lnTo>
                    <a:pt x="583064" y="140156"/>
                  </a:lnTo>
                  <a:lnTo>
                    <a:pt x="606442" y="178481"/>
                  </a:lnTo>
                  <a:lnTo>
                    <a:pt x="625299" y="220093"/>
                  </a:lnTo>
                  <a:lnTo>
                    <a:pt x="639249" y="264564"/>
                  </a:lnTo>
                  <a:lnTo>
                    <a:pt x="647904" y="311463"/>
                  </a:lnTo>
                  <a:lnTo>
                    <a:pt x="650875" y="360362"/>
                  </a:lnTo>
                  <a:lnTo>
                    <a:pt x="647904" y="409261"/>
                  </a:lnTo>
                  <a:lnTo>
                    <a:pt x="639249" y="456160"/>
                  </a:lnTo>
                  <a:lnTo>
                    <a:pt x="625299" y="500631"/>
                  </a:lnTo>
                  <a:lnTo>
                    <a:pt x="606442" y="542243"/>
                  </a:lnTo>
                  <a:lnTo>
                    <a:pt x="583064" y="580568"/>
                  </a:lnTo>
                  <a:lnTo>
                    <a:pt x="555555" y="615176"/>
                  </a:lnTo>
                  <a:lnTo>
                    <a:pt x="524301" y="645638"/>
                  </a:lnTo>
                  <a:lnTo>
                    <a:pt x="489690" y="671524"/>
                  </a:lnTo>
                  <a:lnTo>
                    <a:pt x="452110" y="692405"/>
                  </a:lnTo>
                  <a:lnTo>
                    <a:pt x="411950" y="707852"/>
                  </a:lnTo>
                  <a:lnTo>
                    <a:pt x="369596" y="717435"/>
                  </a:lnTo>
                  <a:lnTo>
                    <a:pt x="325437" y="720725"/>
                  </a:lnTo>
                  <a:lnTo>
                    <a:pt x="281278" y="717435"/>
                  </a:lnTo>
                  <a:lnTo>
                    <a:pt x="238924" y="707852"/>
                  </a:lnTo>
                  <a:lnTo>
                    <a:pt x="198764" y="692405"/>
                  </a:lnTo>
                  <a:lnTo>
                    <a:pt x="161184" y="671524"/>
                  </a:lnTo>
                  <a:lnTo>
                    <a:pt x="126573" y="645638"/>
                  </a:lnTo>
                  <a:lnTo>
                    <a:pt x="95319" y="615176"/>
                  </a:lnTo>
                  <a:lnTo>
                    <a:pt x="67810" y="580568"/>
                  </a:lnTo>
                  <a:lnTo>
                    <a:pt x="44432" y="542243"/>
                  </a:lnTo>
                  <a:lnTo>
                    <a:pt x="25575" y="500631"/>
                  </a:lnTo>
                  <a:lnTo>
                    <a:pt x="11625" y="456160"/>
                  </a:lnTo>
                  <a:lnTo>
                    <a:pt x="2970" y="409261"/>
                  </a:lnTo>
                  <a:lnTo>
                    <a:pt x="0" y="36036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51163" y="3644900"/>
              <a:ext cx="0" cy="863600"/>
            </a:xfrm>
            <a:custGeom>
              <a:avLst/>
              <a:gdLst/>
              <a:ahLst/>
              <a:cxnLst/>
              <a:rect l="l" t="t" r="r" b="b"/>
              <a:pathLst>
                <a:path h="863600">
                  <a:moveTo>
                    <a:pt x="0" y="0"/>
                  </a:moveTo>
                  <a:lnTo>
                    <a:pt x="0" y="863600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06700" y="3789362"/>
              <a:ext cx="285750" cy="360680"/>
            </a:xfrm>
            <a:custGeom>
              <a:avLst/>
              <a:gdLst/>
              <a:ahLst/>
              <a:cxnLst/>
              <a:rect l="l" t="t" r="r" b="b"/>
              <a:pathLst>
                <a:path w="285750" h="360679">
                  <a:moveTo>
                    <a:pt x="142875" y="0"/>
                  </a:moveTo>
                  <a:lnTo>
                    <a:pt x="104894" y="6436"/>
                  </a:lnTo>
                  <a:lnTo>
                    <a:pt x="70764" y="24600"/>
                  </a:lnTo>
                  <a:lnTo>
                    <a:pt x="41848" y="52774"/>
                  </a:lnTo>
                  <a:lnTo>
                    <a:pt x="19507" y="89242"/>
                  </a:lnTo>
                  <a:lnTo>
                    <a:pt x="5103" y="132285"/>
                  </a:lnTo>
                  <a:lnTo>
                    <a:pt x="0" y="180187"/>
                  </a:lnTo>
                  <a:lnTo>
                    <a:pt x="0" y="360362"/>
                  </a:lnTo>
                  <a:lnTo>
                    <a:pt x="285750" y="360362"/>
                  </a:lnTo>
                  <a:lnTo>
                    <a:pt x="285750" y="180187"/>
                  </a:lnTo>
                  <a:lnTo>
                    <a:pt x="280646" y="132285"/>
                  </a:lnTo>
                  <a:lnTo>
                    <a:pt x="266242" y="89242"/>
                  </a:lnTo>
                  <a:lnTo>
                    <a:pt x="243901" y="52774"/>
                  </a:lnTo>
                  <a:lnTo>
                    <a:pt x="214985" y="24600"/>
                  </a:lnTo>
                  <a:lnTo>
                    <a:pt x="180855" y="6436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00E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06700" y="3789362"/>
              <a:ext cx="285750" cy="360680"/>
            </a:xfrm>
            <a:custGeom>
              <a:avLst/>
              <a:gdLst/>
              <a:ahLst/>
              <a:cxnLst/>
              <a:rect l="l" t="t" r="r" b="b"/>
              <a:pathLst>
                <a:path w="285750" h="360679">
                  <a:moveTo>
                    <a:pt x="0" y="360362"/>
                  </a:moveTo>
                  <a:lnTo>
                    <a:pt x="0" y="180187"/>
                  </a:lnTo>
                  <a:lnTo>
                    <a:pt x="5103" y="132285"/>
                  </a:lnTo>
                  <a:lnTo>
                    <a:pt x="19507" y="89242"/>
                  </a:lnTo>
                  <a:lnTo>
                    <a:pt x="41848" y="52774"/>
                  </a:lnTo>
                  <a:lnTo>
                    <a:pt x="70764" y="24600"/>
                  </a:lnTo>
                  <a:lnTo>
                    <a:pt x="104894" y="6436"/>
                  </a:lnTo>
                  <a:lnTo>
                    <a:pt x="142875" y="0"/>
                  </a:lnTo>
                  <a:lnTo>
                    <a:pt x="180855" y="6436"/>
                  </a:lnTo>
                  <a:lnTo>
                    <a:pt x="214985" y="24600"/>
                  </a:lnTo>
                  <a:lnTo>
                    <a:pt x="243901" y="52774"/>
                  </a:lnTo>
                  <a:lnTo>
                    <a:pt x="266242" y="89242"/>
                  </a:lnTo>
                  <a:lnTo>
                    <a:pt x="280646" y="132285"/>
                  </a:lnTo>
                  <a:lnTo>
                    <a:pt x="285750" y="180187"/>
                  </a:lnTo>
                  <a:lnTo>
                    <a:pt x="285750" y="360362"/>
                  </a:lnTo>
                  <a:lnTo>
                    <a:pt x="0" y="36036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19363" y="4437062"/>
              <a:ext cx="863600" cy="360680"/>
            </a:xfrm>
            <a:custGeom>
              <a:avLst/>
              <a:gdLst/>
              <a:ahLst/>
              <a:cxnLst/>
              <a:rect l="l" t="t" r="r" b="b"/>
              <a:pathLst>
                <a:path w="863600" h="360679">
                  <a:moveTo>
                    <a:pt x="0" y="0"/>
                  </a:moveTo>
                  <a:lnTo>
                    <a:pt x="863600" y="0"/>
                  </a:lnTo>
                </a:path>
                <a:path w="863600" h="360679">
                  <a:moveTo>
                    <a:pt x="0" y="0"/>
                  </a:moveTo>
                  <a:lnTo>
                    <a:pt x="0" y="360362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82963" y="4437062"/>
              <a:ext cx="0" cy="358775"/>
            </a:xfrm>
            <a:custGeom>
              <a:avLst/>
              <a:gdLst/>
              <a:ahLst/>
              <a:cxnLst/>
              <a:rect l="l" t="t" r="r" b="b"/>
              <a:pathLst>
                <a:path h="358775">
                  <a:moveTo>
                    <a:pt x="0" y="0"/>
                  </a:moveTo>
                  <a:lnTo>
                    <a:pt x="0" y="358775"/>
                  </a:lnTo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68538" y="4797425"/>
              <a:ext cx="647700" cy="720725"/>
            </a:xfrm>
            <a:custGeom>
              <a:avLst/>
              <a:gdLst/>
              <a:ahLst/>
              <a:cxnLst/>
              <a:rect l="l" t="t" r="r" b="b"/>
              <a:pathLst>
                <a:path w="647700" h="720725">
                  <a:moveTo>
                    <a:pt x="323850" y="0"/>
                  </a:moveTo>
                  <a:lnTo>
                    <a:pt x="279906" y="3289"/>
                  </a:lnTo>
                  <a:lnTo>
                    <a:pt x="237758" y="12872"/>
                  </a:lnTo>
                  <a:lnTo>
                    <a:pt x="197794" y="28319"/>
                  </a:lnTo>
                  <a:lnTo>
                    <a:pt x="160398" y="49200"/>
                  </a:lnTo>
                  <a:lnTo>
                    <a:pt x="125956" y="75086"/>
                  </a:lnTo>
                  <a:lnTo>
                    <a:pt x="94854" y="105548"/>
                  </a:lnTo>
                  <a:lnTo>
                    <a:pt x="67479" y="140156"/>
                  </a:lnTo>
                  <a:lnTo>
                    <a:pt x="44215" y="178481"/>
                  </a:lnTo>
                  <a:lnTo>
                    <a:pt x="25450" y="220093"/>
                  </a:lnTo>
                  <a:lnTo>
                    <a:pt x="11568" y="264564"/>
                  </a:lnTo>
                  <a:lnTo>
                    <a:pt x="2956" y="311463"/>
                  </a:lnTo>
                  <a:lnTo>
                    <a:pt x="0" y="360362"/>
                  </a:lnTo>
                  <a:lnTo>
                    <a:pt x="2956" y="409261"/>
                  </a:lnTo>
                  <a:lnTo>
                    <a:pt x="11568" y="456160"/>
                  </a:lnTo>
                  <a:lnTo>
                    <a:pt x="25450" y="500631"/>
                  </a:lnTo>
                  <a:lnTo>
                    <a:pt x="44215" y="542243"/>
                  </a:lnTo>
                  <a:lnTo>
                    <a:pt x="67479" y="580568"/>
                  </a:lnTo>
                  <a:lnTo>
                    <a:pt x="94854" y="615176"/>
                  </a:lnTo>
                  <a:lnTo>
                    <a:pt x="125956" y="645638"/>
                  </a:lnTo>
                  <a:lnTo>
                    <a:pt x="160398" y="671524"/>
                  </a:lnTo>
                  <a:lnTo>
                    <a:pt x="197794" y="692405"/>
                  </a:lnTo>
                  <a:lnTo>
                    <a:pt x="237758" y="707852"/>
                  </a:lnTo>
                  <a:lnTo>
                    <a:pt x="279906" y="717435"/>
                  </a:lnTo>
                  <a:lnTo>
                    <a:pt x="323850" y="720725"/>
                  </a:lnTo>
                  <a:lnTo>
                    <a:pt x="367793" y="717435"/>
                  </a:lnTo>
                  <a:lnTo>
                    <a:pt x="409941" y="707852"/>
                  </a:lnTo>
                  <a:lnTo>
                    <a:pt x="449905" y="692405"/>
                  </a:lnTo>
                  <a:lnTo>
                    <a:pt x="487301" y="671524"/>
                  </a:lnTo>
                  <a:lnTo>
                    <a:pt x="521743" y="645638"/>
                  </a:lnTo>
                  <a:lnTo>
                    <a:pt x="552845" y="615176"/>
                  </a:lnTo>
                  <a:lnTo>
                    <a:pt x="580220" y="580568"/>
                  </a:lnTo>
                  <a:lnTo>
                    <a:pt x="603484" y="542243"/>
                  </a:lnTo>
                  <a:lnTo>
                    <a:pt x="622249" y="500631"/>
                  </a:lnTo>
                  <a:lnTo>
                    <a:pt x="636131" y="456160"/>
                  </a:lnTo>
                  <a:lnTo>
                    <a:pt x="644743" y="409261"/>
                  </a:lnTo>
                  <a:lnTo>
                    <a:pt x="647700" y="360362"/>
                  </a:lnTo>
                  <a:lnTo>
                    <a:pt x="644743" y="311463"/>
                  </a:lnTo>
                  <a:lnTo>
                    <a:pt x="636131" y="264564"/>
                  </a:lnTo>
                  <a:lnTo>
                    <a:pt x="622249" y="220093"/>
                  </a:lnTo>
                  <a:lnTo>
                    <a:pt x="603484" y="178481"/>
                  </a:lnTo>
                  <a:lnTo>
                    <a:pt x="580220" y="140156"/>
                  </a:lnTo>
                  <a:lnTo>
                    <a:pt x="552845" y="105548"/>
                  </a:lnTo>
                  <a:lnTo>
                    <a:pt x="521743" y="75086"/>
                  </a:lnTo>
                  <a:lnTo>
                    <a:pt x="487301" y="49200"/>
                  </a:lnTo>
                  <a:lnTo>
                    <a:pt x="449905" y="28319"/>
                  </a:lnTo>
                  <a:lnTo>
                    <a:pt x="409941" y="12872"/>
                  </a:lnTo>
                  <a:lnTo>
                    <a:pt x="367793" y="3289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68538" y="4797425"/>
              <a:ext cx="647700" cy="720725"/>
            </a:xfrm>
            <a:custGeom>
              <a:avLst/>
              <a:gdLst/>
              <a:ahLst/>
              <a:cxnLst/>
              <a:rect l="l" t="t" r="r" b="b"/>
              <a:pathLst>
                <a:path w="647700" h="720725">
                  <a:moveTo>
                    <a:pt x="0" y="360362"/>
                  </a:moveTo>
                  <a:lnTo>
                    <a:pt x="2956" y="311463"/>
                  </a:lnTo>
                  <a:lnTo>
                    <a:pt x="11568" y="264564"/>
                  </a:lnTo>
                  <a:lnTo>
                    <a:pt x="25450" y="220093"/>
                  </a:lnTo>
                  <a:lnTo>
                    <a:pt x="44215" y="178481"/>
                  </a:lnTo>
                  <a:lnTo>
                    <a:pt x="67479" y="140156"/>
                  </a:lnTo>
                  <a:lnTo>
                    <a:pt x="94854" y="105548"/>
                  </a:lnTo>
                  <a:lnTo>
                    <a:pt x="125956" y="75086"/>
                  </a:lnTo>
                  <a:lnTo>
                    <a:pt x="160398" y="49200"/>
                  </a:lnTo>
                  <a:lnTo>
                    <a:pt x="197794" y="28319"/>
                  </a:lnTo>
                  <a:lnTo>
                    <a:pt x="237758" y="12872"/>
                  </a:lnTo>
                  <a:lnTo>
                    <a:pt x="279906" y="3289"/>
                  </a:lnTo>
                  <a:lnTo>
                    <a:pt x="323850" y="0"/>
                  </a:lnTo>
                  <a:lnTo>
                    <a:pt x="367793" y="3289"/>
                  </a:lnTo>
                  <a:lnTo>
                    <a:pt x="409941" y="12872"/>
                  </a:lnTo>
                  <a:lnTo>
                    <a:pt x="449905" y="28319"/>
                  </a:lnTo>
                  <a:lnTo>
                    <a:pt x="487301" y="49200"/>
                  </a:lnTo>
                  <a:lnTo>
                    <a:pt x="521743" y="75086"/>
                  </a:lnTo>
                  <a:lnTo>
                    <a:pt x="552845" y="105548"/>
                  </a:lnTo>
                  <a:lnTo>
                    <a:pt x="580220" y="140156"/>
                  </a:lnTo>
                  <a:lnTo>
                    <a:pt x="603484" y="178481"/>
                  </a:lnTo>
                  <a:lnTo>
                    <a:pt x="622249" y="220093"/>
                  </a:lnTo>
                  <a:lnTo>
                    <a:pt x="636131" y="264564"/>
                  </a:lnTo>
                  <a:lnTo>
                    <a:pt x="644743" y="311463"/>
                  </a:lnTo>
                  <a:lnTo>
                    <a:pt x="647700" y="360362"/>
                  </a:lnTo>
                  <a:lnTo>
                    <a:pt x="644743" y="409261"/>
                  </a:lnTo>
                  <a:lnTo>
                    <a:pt x="636131" y="456160"/>
                  </a:lnTo>
                  <a:lnTo>
                    <a:pt x="622249" y="500631"/>
                  </a:lnTo>
                  <a:lnTo>
                    <a:pt x="603484" y="542243"/>
                  </a:lnTo>
                  <a:lnTo>
                    <a:pt x="580220" y="580568"/>
                  </a:lnTo>
                  <a:lnTo>
                    <a:pt x="552845" y="615176"/>
                  </a:lnTo>
                  <a:lnTo>
                    <a:pt x="521743" y="645638"/>
                  </a:lnTo>
                  <a:lnTo>
                    <a:pt x="487301" y="671524"/>
                  </a:lnTo>
                  <a:lnTo>
                    <a:pt x="449905" y="692405"/>
                  </a:lnTo>
                  <a:lnTo>
                    <a:pt x="409941" y="707852"/>
                  </a:lnTo>
                  <a:lnTo>
                    <a:pt x="367793" y="717435"/>
                  </a:lnTo>
                  <a:lnTo>
                    <a:pt x="323850" y="720725"/>
                  </a:lnTo>
                  <a:lnTo>
                    <a:pt x="279906" y="717435"/>
                  </a:lnTo>
                  <a:lnTo>
                    <a:pt x="237758" y="707852"/>
                  </a:lnTo>
                  <a:lnTo>
                    <a:pt x="197794" y="692405"/>
                  </a:lnTo>
                  <a:lnTo>
                    <a:pt x="160398" y="671524"/>
                  </a:lnTo>
                  <a:lnTo>
                    <a:pt x="125956" y="645638"/>
                  </a:lnTo>
                  <a:lnTo>
                    <a:pt x="94854" y="615176"/>
                  </a:lnTo>
                  <a:lnTo>
                    <a:pt x="67479" y="580568"/>
                  </a:lnTo>
                  <a:lnTo>
                    <a:pt x="44215" y="542243"/>
                  </a:lnTo>
                  <a:lnTo>
                    <a:pt x="25450" y="500631"/>
                  </a:lnTo>
                  <a:lnTo>
                    <a:pt x="11568" y="456160"/>
                  </a:lnTo>
                  <a:lnTo>
                    <a:pt x="2956" y="409261"/>
                  </a:lnTo>
                  <a:lnTo>
                    <a:pt x="0" y="36036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21013" y="4797425"/>
              <a:ext cx="650875" cy="720725"/>
            </a:xfrm>
            <a:custGeom>
              <a:avLst/>
              <a:gdLst/>
              <a:ahLst/>
              <a:cxnLst/>
              <a:rect l="l" t="t" r="r" b="b"/>
              <a:pathLst>
                <a:path w="650875" h="720725">
                  <a:moveTo>
                    <a:pt x="325437" y="0"/>
                  </a:moveTo>
                  <a:lnTo>
                    <a:pt x="281278" y="3289"/>
                  </a:lnTo>
                  <a:lnTo>
                    <a:pt x="238924" y="12872"/>
                  </a:lnTo>
                  <a:lnTo>
                    <a:pt x="198764" y="28319"/>
                  </a:lnTo>
                  <a:lnTo>
                    <a:pt x="161184" y="49200"/>
                  </a:lnTo>
                  <a:lnTo>
                    <a:pt x="126573" y="75086"/>
                  </a:lnTo>
                  <a:lnTo>
                    <a:pt x="95319" y="105548"/>
                  </a:lnTo>
                  <a:lnTo>
                    <a:pt x="67810" y="140156"/>
                  </a:lnTo>
                  <a:lnTo>
                    <a:pt x="44432" y="178481"/>
                  </a:lnTo>
                  <a:lnTo>
                    <a:pt x="25575" y="220093"/>
                  </a:lnTo>
                  <a:lnTo>
                    <a:pt x="11625" y="264564"/>
                  </a:lnTo>
                  <a:lnTo>
                    <a:pt x="2970" y="311463"/>
                  </a:lnTo>
                  <a:lnTo>
                    <a:pt x="0" y="360362"/>
                  </a:lnTo>
                  <a:lnTo>
                    <a:pt x="2970" y="409261"/>
                  </a:lnTo>
                  <a:lnTo>
                    <a:pt x="11625" y="456160"/>
                  </a:lnTo>
                  <a:lnTo>
                    <a:pt x="25575" y="500631"/>
                  </a:lnTo>
                  <a:lnTo>
                    <a:pt x="44432" y="542243"/>
                  </a:lnTo>
                  <a:lnTo>
                    <a:pt x="67810" y="580568"/>
                  </a:lnTo>
                  <a:lnTo>
                    <a:pt x="95319" y="615176"/>
                  </a:lnTo>
                  <a:lnTo>
                    <a:pt x="126573" y="645638"/>
                  </a:lnTo>
                  <a:lnTo>
                    <a:pt x="161184" y="671524"/>
                  </a:lnTo>
                  <a:lnTo>
                    <a:pt x="198764" y="692405"/>
                  </a:lnTo>
                  <a:lnTo>
                    <a:pt x="238924" y="707852"/>
                  </a:lnTo>
                  <a:lnTo>
                    <a:pt x="281278" y="717435"/>
                  </a:lnTo>
                  <a:lnTo>
                    <a:pt x="325437" y="720725"/>
                  </a:lnTo>
                  <a:lnTo>
                    <a:pt x="369596" y="717435"/>
                  </a:lnTo>
                  <a:lnTo>
                    <a:pt x="411950" y="707852"/>
                  </a:lnTo>
                  <a:lnTo>
                    <a:pt x="452110" y="692405"/>
                  </a:lnTo>
                  <a:lnTo>
                    <a:pt x="489690" y="671524"/>
                  </a:lnTo>
                  <a:lnTo>
                    <a:pt x="524301" y="645638"/>
                  </a:lnTo>
                  <a:lnTo>
                    <a:pt x="555555" y="615176"/>
                  </a:lnTo>
                  <a:lnTo>
                    <a:pt x="583064" y="580568"/>
                  </a:lnTo>
                  <a:lnTo>
                    <a:pt x="606442" y="542243"/>
                  </a:lnTo>
                  <a:lnTo>
                    <a:pt x="625299" y="500631"/>
                  </a:lnTo>
                  <a:lnTo>
                    <a:pt x="639249" y="456160"/>
                  </a:lnTo>
                  <a:lnTo>
                    <a:pt x="647904" y="409261"/>
                  </a:lnTo>
                  <a:lnTo>
                    <a:pt x="650875" y="360362"/>
                  </a:lnTo>
                  <a:lnTo>
                    <a:pt x="647904" y="311463"/>
                  </a:lnTo>
                  <a:lnTo>
                    <a:pt x="639249" y="264564"/>
                  </a:lnTo>
                  <a:lnTo>
                    <a:pt x="625299" y="220093"/>
                  </a:lnTo>
                  <a:lnTo>
                    <a:pt x="606442" y="178481"/>
                  </a:lnTo>
                  <a:lnTo>
                    <a:pt x="583064" y="140156"/>
                  </a:lnTo>
                  <a:lnTo>
                    <a:pt x="555555" y="105548"/>
                  </a:lnTo>
                  <a:lnTo>
                    <a:pt x="524301" y="75086"/>
                  </a:lnTo>
                  <a:lnTo>
                    <a:pt x="489690" y="49200"/>
                  </a:lnTo>
                  <a:lnTo>
                    <a:pt x="452110" y="28319"/>
                  </a:lnTo>
                  <a:lnTo>
                    <a:pt x="411950" y="12872"/>
                  </a:lnTo>
                  <a:lnTo>
                    <a:pt x="369596" y="3289"/>
                  </a:lnTo>
                  <a:lnTo>
                    <a:pt x="32543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21013" y="4797425"/>
              <a:ext cx="650875" cy="720725"/>
            </a:xfrm>
            <a:custGeom>
              <a:avLst/>
              <a:gdLst/>
              <a:ahLst/>
              <a:cxnLst/>
              <a:rect l="l" t="t" r="r" b="b"/>
              <a:pathLst>
                <a:path w="650875" h="720725">
                  <a:moveTo>
                    <a:pt x="0" y="360362"/>
                  </a:moveTo>
                  <a:lnTo>
                    <a:pt x="2970" y="311463"/>
                  </a:lnTo>
                  <a:lnTo>
                    <a:pt x="11625" y="264564"/>
                  </a:lnTo>
                  <a:lnTo>
                    <a:pt x="25575" y="220093"/>
                  </a:lnTo>
                  <a:lnTo>
                    <a:pt x="44432" y="178481"/>
                  </a:lnTo>
                  <a:lnTo>
                    <a:pt x="67810" y="140156"/>
                  </a:lnTo>
                  <a:lnTo>
                    <a:pt x="95319" y="105548"/>
                  </a:lnTo>
                  <a:lnTo>
                    <a:pt x="126573" y="75086"/>
                  </a:lnTo>
                  <a:lnTo>
                    <a:pt x="161184" y="49200"/>
                  </a:lnTo>
                  <a:lnTo>
                    <a:pt x="198764" y="28319"/>
                  </a:lnTo>
                  <a:lnTo>
                    <a:pt x="238924" y="12872"/>
                  </a:lnTo>
                  <a:lnTo>
                    <a:pt x="281278" y="3289"/>
                  </a:lnTo>
                  <a:lnTo>
                    <a:pt x="325437" y="0"/>
                  </a:lnTo>
                  <a:lnTo>
                    <a:pt x="369596" y="3289"/>
                  </a:lnTo>
                  <a:lnTo>
                    <a:pt x="411950" y="12872"/>
                  </a:lnTo>
                  <a:lnTo>
                    <a:pt x="452110" y="28319"/>
                  </a:lnTo>
                  <a:lnTo>
                    <a:pt x="489690" y="49200"/>
                  </a:lnTo>
                  <a:lnTo>
                    <a:pt x="524301" y="75086"/>
                  </a:lnTo>
                  <a:lnTo>
                    <a:pt x="555555" y="105548"/>
                  </a:lnTo>
                  <a:lnTo>
                    <a:pt x="583064" y="140156"/>
                  </a:lnTo>
                  <a:lnTo>
                    <a:pt x="606442" y="178481"/>
                  </a:lnTo>
                  <a:lnTo>
                    <a:pt x="625299" y="220093"/>
                  </a:lnTo>
                  <a:lnTo>
                    <a:pt x="639249" y="264564"/>
                  </a:lnTo>
                  <a:lnTo>
                    <a:pt x="647904" y="311463"/>
                  </a:lnTo>
                  <a:lnTo>
                    <a:pt x="650875" y="360362"/>
                  </a:lnTo>
                  <a:lnTo>
                    <a:pt x="647904" y="409261"/>
                  </a:lnTo>
                  <a:lnTo>
                    <a:pt x="639249" y="456160"/>
                  </a:lnTo>
                  <a:lnTo>
                    <a:pt x="625299" y="500631"/>
                  </a:lnTo>
                  <a:lnTo>
                    <a:pt x="606442" y="542243"/>
                  </a:lnTo>
                  <a:lnTo>
                    <a:pt x="583064" y="580568"/>
                  </a:lnTo>
                  <a:lnTo>
                    <a:pt x="555555" y="615176"/>
                  </a:lnTo>
                  <a:lnTo>
                    <a:pt x="524301" y="645638"/>
                  </a:lnTo>
                  <a:lnTo>
                    <a:pt x="489690" y="671524"/>
                  </a:lnTo>
                  <a:lnTo>
                    <a:pt x="452110" y="692405"/>
                  </a:lnTo>
                  <a:lnTo>
                    <a:pt x="411950" y="707852"/>
                  </a:lnTo>
                  <a:lnTo>
                    <a:pt x="369596" y="717435"/>
                  </a:lnTo>
                  <a:lnTo>
                    <a:pt x="325437" y="720725"/>
                  </a:lnTo>
                  <a:lnTo>
                    <a:pt x="281278" y="717435"/>
                  </a:lnTo>
                  <a:lnTo>
                    <a:pt x="238924" y="707852"/>
                  </a:lnTo>
                  <a:lnTo>
                    <a:pt x="198764" y="692405"/>
                  </a:lnTo>
                  <a:lnTo>
                    <a:pt x="161184" y="671524"/>
                  </a:lnTo>
                  <a:lnTo>
                    <a:pt x="126573" y="645638"/>
                  </a:lnTo>
                  <a:lnTo>
                    <a:pt x="95319" y="615176"/>
                  </a:lnTo>
                  <a:lnTo>
                    <a:pt x="67810" y="580568"/>
                  </a:lnTo>
                  <a:lnTo>
                    <a:pt x="44432" y="542243"/>
                  </a:lnTo>
                  <a:lnTo>
                    <a:pt x="25575" y="500631"/>
                  </a:lnTo>
                  <a:lnTo>
                    <a:pt x="11625" y="456160"/>
                  </a:lnTo>
                  <a:lnTo>
                    <a:pt x="2970" y="409261"/>
                  </a:lnTo>
                  <a:lnTo>
                    <a:pt x="0" y="36036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blinds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6" y="7649"/>
            <a:ext cx="9134856" cy="685035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6" y="8305"/>
            <a:ext cx="9134856" cy="6849694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9153525" cy="6867525"/>
            <a:chOff x="-4762" y="-4762"/>
            <a:chExt cx="9153525" cy="68675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42" y="109728"/>
              <a:ext cx="1680971" cy="123139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69277" y="269684"/>
            <a:ext cx="9779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>
                <a:solidFill>
                  <a:srgbClr val="FF0000"/>
                </a:solidFill>
                <a:latin typeface="Tahoma"/>
                <a:cs typeface="Tahoma"/>
              </a:rPr>
              <a:t>FTA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87512" y="1306220"/>
            <a:ext cx="4581525" cy="4925060"/>
            <a:chOff x="1687512" y="1306220"/>
            <a:chExt cx="4581525" cy="4925060"/>
          </a:xfrm>
        </p:grpSpPr>
        <p:sp>
          <p:nvSpPr>
            <p:cNvPr id="7" name="object 7"/>
            <p:cNvSpPr/>
            <p:nvPr/>
          </p:nvSpPr>
          <p:spPr>
            <a:xfrm>
              <a:off x="3178022" y="1539824"/>
              <a:ext cx="1143000" cy="457200"/>
            </a:xfrm>
            <a:custGeom>
              <a:avLst/>
              <a:gdLst/>
              <a:ahLst/>
              <a:cxnLst/>
              <a:rect l="l" t="t" r="r" b="b"/>
              <a:pathLst>
                <a:path w="1143000" h="457200">
                  <a:moveTo>
                    <a:pt x="0" y="0"/>
                  </a:moveTo>
                  <a:lnTo>
                    <a:pt x="1142491" y="0"/>
                  </a:lnTo>
                  <a:lnTo>
                    <a:pt x="1142491" y="456857"/>
                  </a:lnTo>
                  <a:lnTo>
                    <a:pt x="0" y="4568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0118" y="1310982"/>
              <a:ext cx="1270" cy="229235"/>
            </a:xfrm>
            <a:custGeom>
              <a:avLst/>
              <a:gdLst/>
              <a:ahLst/>
              <a:cxnLst/>
              <a:rect l="l" t="t" r="r" b="b"/>
              <a:pathLst>
                <a:path w="1270" h="229234">
                  <a:moveTo>
                    <a:pt x="0" y="0"/>
                  </a:moveTo>
                  <a:lnTo>
                    <a:pt x="838" y="22884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0120" y="1996673"/>
              <a:ext cx="1270" cy="344170"/>
            </a:xfrm>
            <a:custGeom>
              <a:avLst/>
              <a:gdLst/>
              <a:ahLst/>
              <a:cxnLst/>
              <a:rect l="l" t="t" r="r" b="b"/>
              <a:pathLst>
                <a:path w="1270" h="344169">
                  <a:moveTo>
                    <a:pt x="838" y="0"/>
                  </a:moveTo>
                  <a:lnTo>
                    <a:pt x="0" y="3436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0120" y="2683184"/>
              <a:ext cx="1270" cy="342900"/>
            </a:xfrm>
            <a:custGeom>
              <a:avLst/>
              <a:gdLst/>
              <a:ahLst/>
              <a:cxnLst/>
              <a:rect l="l" t="t" r="r" b="b"/>
              <a:pathLst>
                <a:path w="1270" h="342900">
                  <a:moveTo>
                    <a:pt x="838" y="0"/>
                  </a:moveTo>
                  <a:lnTo>
                    <a:pt x="0" y="34284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06777" y="3026030"/>
              <a:ext cx="2400300" cy="228600"/>
            </a:xfrm>
            <a:custGeom>
              <a:avLst/>
              <a:gdLst/>
              <a:ahLst/>
              <a:cxnLst/>
              <a:rect l="l" t="t" r="r" b="b"/>
              <a:pathLst>
                <a:path w="2400300" h="228600">
                  <a:moveTo>
                    <a:pt x="0" y="0"/>
                  </a:moveTo>
                  <a:lnTo>
                    <a:pt x="2400261" y="825"/>
                  </a:lnTo>
                </a:path>
                <a:path w="2400300" h="228600">
                  <a:moveTo>
                    <a:pt x="0" y="0"/>
                  </a:moveTo>
                  <a:lnTo>
                    <a:pt x="1689" y="2280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07033" y="3026030"/>
              <a:ext cx="1905" cy="228600"/>
            </a:xfrm>
            <a:custGeom>
              <a:avLst/>
              <a:gdLst/>
              <a:ahLst/>
              <a:cxnLst/>
              <a:rect l="l" t="t" r="r" b="b"/>
              <a:pathLst>
                <a:path w="1904" h="228600">
                  <a:moveTo>
                    <a:pt x="0" y="0"/>
                  </a:moveTo>
                  <a:lnTo>
                    <a:pt x="1689" y="228015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49944" y="3254044"/>
              <a:ext cx="3315335" cy="459105"/>
            </a:xfrm>
            <a:custGeom>
              <a:avLst/>
              <a:gdLst/>
              <a:ahLst/>
              <a:cxnLst/>
              <a:rect l="l" t="t" r="r" b="b"/>
              <a:pathLst>
                <a:path w="3315335" h="459104">
                  <a:moveTo>
                    <a:pt x="0" y="825"/>
                  </a:moveTo>
                  <a:lnTo>
                    <a:pt x="914501" y="825"/>
                  </a:lnTo>
                  <a:lnTo>
                    <a:pt x="914501" y="458495"/>
                  </a:lnTo>
                  <a:lnTo>
                    <a:pt x="0" y="458495"/>
                  </a:lnTo>
                  <a:lnTo>
                    <a:pt x="0" y="825"/>
                  </a:lnTo>
                  <a:close/>
                </a:path>
                <a:path w="3315335" h="459104">
                  <a:moveTo>
                    <a:pt x="2400261" y="0"/>
                  </a:moveTo>
                  <a:lnTo>
                    <a:pt x="3314763" y="0"/>
                  </a:lnTo>
                  <a:lnTo>
                    <a:pt x="3314763" y="457669"/>
                  </a:lnTo>
                  <a:lnTo>
                    <a:pt x="2400261" y="457669"/>
                  </a:lnTo>
                  <a:lnTo>
                    <a:pt x="2400261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50118" y="3026030"/>
              <a:ext cx="1270" cy="228600"/>
            </a:xfrm>
            <a:custGeom>
              <a:avLst/>
              <a:gdLst/>
              <a:ahLst/>
              <a:cxnLst/>
              <a:rect l="l" t="t" r="r" b="b"/>
              <a:pathLst>
                <a:path w="1270" h="228600">
                  <a:moveTo>
                    <a:pt x="0" y="0"/>
                  </a:moveTo>
                  <a:lnTo>
                    <a:pt x="838" y="2280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22122" y="3254042"/>
              <a:ext cx="456565" cy="457834"/>
            </a:xfrm>
            <a:custGeom>
              <a:avLst/>
              <a:gdLst/>
              <a:ahLst/>
              <a:cxnLst/>
              <a:rect l="l" t="t" r="r" b="b"/>
              <a:pathLst>
                <a:path w="456564" h="457835">
                  <a:moveTo>
                    <a:pt x="0" y="228841"/>
                  </a:moveTo>
                  <a:lnTo>
                    <a:pt x="4632" y="182724"/>
                  </a:lnTo>
                  <a:lnTo>
                    <a:pt x="17917" y="139769"/>
                  </a:lnTo>
                  <a:lnTo>
                    <a:pt x="38939" y="100897"/>
                  </a:lnTo>
                  <a:lnTo>
                    <a:pt x="66779" y="67029"/>
                  </a:lnTo>
                  <a:lnTo>
                    <a:pt x="100522" y="39084"/>
                  </a:lnTo>
                  <a:lnTo>
                    <a:pt x="139249" y="17984"/>
                  </a:lnTo>
                  <a:lnTo>
                    <a:pt x="182044" y="4649"/>
                  </a:lnTo>
                  <a:lnTo>
                    <a:pt x="227990" y="0"/>
                  </a:lnTo>
                  <a:lnTo>
                    <a:pt x="273940" y="4649"/>
                  </a:lnTo>
                  <a:lnTo>
                    <a:pt x="316738" y="17984"/>
                  </a:lnTo>
                  <a:lnTo>
                    <a:pt x="355468" y="39084"/>
                  </a:lnTo>
                  <a:lnTo>
                    <a:pt x="389212" y="67029"/>
                  </a:lnTo>
                  <a:lnTo>
                    <a:pt x="417053" y="100897"/>
                  </a:lnTo>
                  <a:lnTo>
                    <a:pt x="438075" y="139769"/>
                  </a:lnTo>
                  <a:lnTo>
                    <a:pt x="451361" y="182724"/>
                  </a:lnTo>
                  <a:lnTo>
                    <a:pt x="455993" y="228841"/>
                  </a:lnTo>
                  <a:lnTo>
                    <a:pt x="451361" y="274958"/>
                  </a:lnTo>
                  <a:lnTo>
                    <a:pt x="438075" y="317913"/>
                  </a:lnTo>
                  <a:lnTo>
                    <a:pt x="417053" y="356785"/>
                  </a:lnTo>
                  <a:lnTo>
                    <a:pt x="389212" y="390653"/>
                  </a:lnTo>
                  <a:lnTo>
                    <a:pt x="355468" y="418598"/>
                  </a:lnTo>
                  <a:lnTo>
                    <a:pt x="316738" y="439698"/>
                  </a:lnTo>
                  <a:lnTo>
                    <a:pt x="273940" y="453033"/>
                  </a:lnTo>
                  <a:lnTo>
                    <a:pt x="227990" y="457682"/>
                  </a:lnTo>
                  <a:lnTo>
                    <a:pt x="182044" y="453033"/>
                  </a:lnTo>
                  <a:lnTo>
                    <a:pt x="139249" y="439698"/>
                  </a:lnTo>
                  <a:lnTo>
                    <a:pt x="100522" y="418598"/>
                  </a:lnTo>
                  <a:lnTo>
                    <a:pt x="66779" y="390653"/>
                  </a:lnTo>
                  <a:lnTo>
                    <a:pt x="38939" y="356785"/>
                  </a:lnTo>
                  <a:lnTo>
                    <a:pt x="17917" y="317913"/>
                  </a:lnTo>
                  <a:lnTo>
                    <a:pt x="4632" y="274958"/>
                  </a:lnTo>
                  <a:lnTo>
                    <a:pt x="0" y="2288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06777" y="3711721"/>
              <a:ext cx="1905" cy="229235"/>
            </a:xfrm>
            <a:custGeom>
              <a:avLst/>
              <a:gdLst/>
              <a:ahLst/>
              <a:cxnLst/>
              <a:rect l="l" t="t" r="r" b="b"/>
              <a:pathLst>
                <a:path w="1905" h="229235">
                  <a:moveTo>
                    <a:pt x="0" y="0"/>
                  </a:moveTo>
                  <a:lnTo>
                    <a:pt x="1689" y="228841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07033" y="3711721"/>
              <a:ext cx="1905" cy="229235"/>
            </a:xfrm>
            <a:custGeom>
              <a:avLst/>
              <a:gdLst/>
              <a:ahLst/>
              <a:cxnLst/>
              <a:rect l="l" t="t" r="r" b="b"/>
              <a:pathLst>
                <a:path w="1904" h="229235">
                  <a:moveTo>
                    <a:pt x="0" y="0"/>
                  </a:moveTo>
                  <a:lnTo>
                    <a:pt x="1689" y="228841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7941" y="394055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6857"/>
                  </a:moveTo>
                  <a:lnTo>
                    <a:pt x="228422" y="0"/>
                  </a:lnTo>
                  <a:lnTo>
                    <a:pt x="456831" y="456857"/>
                  </a:lnTo>
                  <a:lnTo>
                    <a:pt x="0" y="4568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7941" y="4283405"/>
              <a:ext cx="457200" cy="220345"/>
            </a:xfrm>
            <a:custGeom>
              <a:avLst/>
              <a:gdLst/>
              <a:ahLst/>
              <a:cxnLst/>
              <a:rect l="l" t="t" r="r" b="b"/>
              <a:pathLst>
                <a:path w="457200" h="220345">
                  <a:moveTo>
                    <a:pt x="228422" y="0"/>
                  </a:moveTo>
                  <a:lnTo>
                    <a:pt x="167695" y="3925"/>
                  </a:lnTo>
                  <a:lnTo>
                    <a:pt x="113129" y="15003"/>
                  </a:lnTo>
                  <a:lnTo>
                    <a:pt x="66900" y="32188"/>
                  </a:lnTo>
                  <a:lnTo>
                    <a:pt x="31184" y="54431"/>
                  </a:lnTo>
                  <a:lnTo>
                    <a:pt x="0" y="109905"/>
                  </a:lnTo>
                  <a:lnTo>
                    <a:pt x="8158" y="139125"/>
                  </a:lnTo>
                  <a:lnTo>
                    <a:pt x="66900" y="187623"/>
                  </a:lnTo>
                  <a:lnTo>
                    <a:pt x="113129" y="204807"/>
                  </a:lnTo>
                  <a:lnTo>
                    <a:pt x="167695" y="215886"/>
                  </a:lnTo>
                  <a:lnTo>
                    <a:pt x="228422" y="219811"/>
                  </a:lnTo>
                  <a:lnTo>
                    <a:pt x="289143" y="215886"/>
                  </a:lnTo>
                  <a:lnTo>
                    <a:pt x="343705" y="204807"/>
                  </a:lnTo>
                  <a:lnTo>
                    <a:pt x="389932" y="187623"/>
                  </a:lnTo>
                  <a:lnTo>
                    <a:pt x="425647" y="165380"/>
                  </a:lnTo>
                  <a:lnTo>
                    <a:pt x="456831" y="109905"/>
                  </a:lnTo>
                  <a:lnTo>
                    <a:pt x="448672" y="80686"/>
                  </a:lnTo>
                  <a:lnTo>
                    <a:pt x="389932" y="32188"/>
                  </a:lnTo>
                  <a:lnTo>
                    <a:pt x="343705" y="15003"/>
                  </a:lnTo>
                  <a:lnTo>
                    <a:pt x="289143" y="3925"/>
                  </a:lnTo>
                  <a:lnTo>
                    <a:pt x="2284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77941" y="4283405"/>
              <a:ext cx="457200" cy="220345"/>
            </a:xfrm>
            <a:custGeom>
              <a:avLst/>
              <a:gdLst/>
              <a:ahLst/>
              <a:cxnLst/>
              <a:rect l="l" t="t" r="r" b="b"/>
              <a:pathLst>
                <a:path w="457200" h="220345">
                  <a:moveTo>
                    <a:pt x="0" y="109905"/>
                  </a:moveTo>
                  <a:lnTo>
                    <a:pt x="31184" y="54431"/>
                  </a:lnTo>
                  <a:lnTo>
                    <a:pt x="66900" y="32188"/>
                  </a:lnTo>
                  <a:lnTo>
                    <a:pt x="113129" y="15003"/>
                  </a:lnTo>
                  <a:lnTo>
                    <a:pt x="167695" y="3925"/>
                  </a:lnTo>
                  <a:lnTo>
                    <a:pt x="228422" y="0"/>
                  </a:lnTo>
                  <a:lnTo>
                    <a:pt x="289143" y="3925"/>
                  </a:lnTo>
                  <a:lnTo>
                    <a:pt x="343705" y="15003"/>
                  </a:lnTo>
                  <a:lnTo>
                    <a:pt x="389932" y="32188"/>
                  </a:lnTo>
                  <a:lnTo>
                    <a:pt x="425647" y="54431"/>
                  </a:lnTo>
                  <a:lnTo>
                    <a:pt x="456831" y="109905"/>
                  </a:lnTo>
                  <a:lnTo>
                    <a:pt x="448672" y="139125"/>
                  </a:lnTo>
                  <a:lnTo>
                    <a:pt x="389932" y="187623"/>
                  </a:lnTo>
                  <a:lnTo>
                    <a:pt x="343705" y="204807"/>
                  </a:lnTo>
                  <a:lnTo>
                    <a:pt x="289143" y="215886"/>
                  </a:lnTo>
                  <a:lnTo>
                    <a:pt x="228422" y="219811"/>
                  </a:lnTo>
                  <a:lnTo>
                    <a:pt x="167695" y="215886"/>
                  </a:lnTo>
                  <a:lnTo>
                    <a:pt x="113129" y="204807"/>
                  </a:lnTo>
                  <a:lnTo>
                    <a:pt x="66900" y="187623"/>
                  </a:lnTo>
                  <a:lnTo>
                    <a:pt x="31184" y="165380"/>
                  </a:lnTo>
                  <a:lnTo>
                    <a:pt x="0" y="1099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64365" y="4389213"/>
              <a:ext cx="798830" cy="122555"/>
            </a:xfrm>
            <a:custGeom>
              <a:avLst/>
              <a:gdLst/>
              <a:ahLst/>
              <a:cxnLst/>
              <a:rect l="l" t="t" r="r" b="b"/>
              <a:pathLst>
                <a:path w="798830" h="122554">
                  <a:moveTo>
                    <a:pt x="399199" y="0"/>
                  </a:moveTo>
                  <a:lnTo>
                    <a:pt x="327442" y="984"/>
                  </a:lnTo>
                  <a:lnTo>
                    <a:pt x="259905" y="3822"/>
                  </a:lnTo>
                  <a:lnTo>
                    <a:pt x="197715" y="8342"/>
                  </a:lnTo>
                  <a:lnTo>
                    <a:pt x="142000" y="14370"/>
                  </a:lnTo>
                  <a:lnTo>
                    <a:pt x="93886" y="21734"/>
                  </a:lnTo>
                  <a:lnTo>
                    <a:pt x="54502" y="30261"/>
                  </a:lnTo>
                  <a:lnTo>
                    <a:pt x="6431" y="50117"/>
                  </a:lnTo>
                  <a:lnTo>
                    <a:pt x="0" y="61099"/>
                  </a:lnTo>
                  <a:lnTo>
                    <a:pt x="6431" y="72082"/>
                  </a:lnTo>
                  <a:lnTo>
                    <a:pt x="54502" y="91937"/>
                  </a:lnTo>
                  <a:lnTo>
                    <a:pt x="93886" y="100465"/>
                  </a:lnTo>
                  <a:lnTo>
                    <a:pt x="142000" y="107829"/>
                  </a:lnTo>
                  <a:lnTo>
                    <a:pt x="197715" y="113857"/>
                  </a:lnTo>
                  <a:lnTo>
                    <a:pt x="259905" y="118376"/>
                  </a:lnTo>
                  <a:lnTo>
                    <a:pt x="327442" y="121214"/>
                  </a:lnTo>
                  <a:lnTo>
                    <a:pt x="399199" y="122199"/>
                  </a:lnTo>
                  <a:lnTo>
                    <a:pt x="470955" y="121214"/>
                  </a:lnTo>
                  <a:lnTo>
                    <a:pt x="538492" y="118376"/>
                  </a:lnTo>
                  <a:lnTo>
                    <a:pt x="600682" y="113857"/>
                  </a:lnTo>
                  <a:lnTo>
                    <a:pt x="656398" y="107829"/>
                  </a:lnTo>
                  <a:lnTo>
                    <a:pt x="704511" y="100465"/>
                  </a:lnTo>
                  <a:lnTo>
                    <a:pt x="743895" y="91937"/>
                  </a:lnTo>
                  <a:lnTo>
                    <a:pt x="791966" y="72082"/>
                  </a:lnTo>
                  <a:lnTo>
                    <a:pt x="798398" y="61099"/>
                  </a:lnTo>
                  <a:lnTo>
                    <a:pt x="791966" y="50117"/>
                  </a:lnTo>
                  <a:lnTo>
                    <a:pt x="743895" y="30261"/>
                  </a:lnTo>
                  <a:lnTo>
                    <a:pt x="704511" y="21734"/>
                  </a:lnTo>
                  <a:lnTo>
                    <a:pt x="656398" y="14370"/>
                  </a:lnTo>
                  <a:lnTo>
                    <a:pt x="600682" y="8342"/>
                  </a:lnTo>
                  <a:lnTo>
                    <a:pt x="538492" y="3822"/>
                  </a:lnTo>
                  <a:lnTo>
                    <a:pt x="470955" y="984"/>
                  </a:lnTo>
                  <a:lnTo>
                    <a:pt x="399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05937" y="4283402"/>
              <a:ext cx="1270" cy="228600"/>
            </a:xfrm>
            <a:custGeom>
              <a:avLst/>
              <a:gdLst/>
              <a:ahLst/>
              <a:cxnLst/>
              <a:rect l="l" t="t" r="r" b="b"/>
              <a:pathLst>
                <a:path w="1269" h="228600">
                  <a:moveTo>
                    <a:pt x="0" y="0"/>
                  </a:moveTo>
                  <a:lnTo>
                    <a:pt x="838" y="22801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20270" y="4511419"/>
              <a:ext cx="1257935" cy="229235"/>
            </a:xfrm>
            <a:custGeom>
              <a:avLst/>
              <a:gdLst/>
              <a:ahLst/>
              <a:cxnLst/>
              <a:rect l="l" t="t" r="r" b="b"/>
              <a:pathLst>
                <a:path w="1257935" h="229235">
                  <a:moveTo>
                    <a:pt x="0" y="0"/>
                  </a:moveTo>
                  <a:lnTo>
                    <a:pt x="1257757" y="825"/>
                  </a:lnTo>
                </a:path>
                <a:path w="1257935" h="229235">
                  <a:moveTo>
                    <a:pt x="0" y="0"/>
                  </a:moveTo>
                  <a:lnTo>
                    <a:pt x="1689" y="22884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78026" y="4511419"/>
              <a:ext cx="1270" cy="229235"/>
            </a:xfrm>
            <a:custGeom>
              <a:avLst/>
              <a:gdLst/>
              <a:ahLst/>
              <a:cxnLst/>
              <a:rect l="l" t="t" r="r" b="b"/>
              <a:pathLst>
                <a:path w="1269" h="229235">
                  <a:moveTo>
                    <a:pt x="0" y="0"/>
                  </a:moveTo>
                  <a:lnTo>
                    <a:pt x="838" y="22884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92275" y="4626252"/>
              <a:ext cx="457834" cy="457200"/>
            </a:xfrm>
            <a:custGeom>
              <a:avLst/>
              <a:gdLst/>
              <a:ahLst/>
              <a:cxnLst/>
              <a:rect l="l" t="t" r="r" b="b"/>
              <a:pathLst>
                <a:path w="457835" h="457200">
                  <a:moveTo>
                    <a:pt x="228841" y="0"/>
                  </a:moveTo>
                  <a:lnTo>
                    <a:pt x="182720" y="4640"/>
                  </a:lnTo>
                  <a:lnTo>
                    <a:pt x="139763" y="17949"/>
                  </a:lnTo>
                  <a:lnTo>
                    <a:pt x="100891" y="39008"/>
                  </a:lnTo>
                  <a:lnTo>
                    <a:pt x="67024" y="66900"/>
                  </a:lnTo>
                  <a:lnTo>
                    <a:pt x="39081" y="100705"/>
                  </a:lnTo>
                  <a:lnTo>
                    <a:pt x="17982" y="139506"/>
                  </a:lnTo>
                  <a:lnTo>
                    <a:pt x="4649" y="182384"/>
                  </a:lnTo>
                  <a:lnTo>
                    <a:pt x="0" y="228422"/>
                  </a:lnTo>
                  <a:lnTo>
                    <a:pt x="4649" y="274459"/>
                  </a:lnTo>
                  <a:lnTo>
                    <a:pt x="17982" y="317337"/>
                  </a:lnTo>
                  <a:lnTo>
                    <a:pt x="39081" y="356138"/>
                  </a:lnTo>
                  <a:lnTo>
                    <a:pt x="67024" y="389943"/>
                  </a:lnTo>
                  <a:lnTo>
                    <a:pt x="100891" y="417835"/>
                  </a:lnTo>
                  <a:lnTo>
                    <a:pt x="139763" y="438894"/>
                  </a:lnTo>
                  <a:lnTo>
                    <a:pt x="182720" y="452203"/>
                  </a:lnTo>
                  <a:lnTo>
                    <a:pt x="228841" y="456844"/>
                  </a:lnTo>
                  <a:lnTo>
                    <a:pt x="274958" y="452203"/>
                  </a:lnTo>
                  <a:lnTo>
                    <a:pt x="317911" y="438894"/>
                  </a:lnTo>
                  <a:lnTo>
                    <a:pt x="356781" y="417835"/>
                  </a:lnTo>
                  <a:lnTo>
                    <a:pt x="390647" y="389943"/>
                  </a:lnTo>
                  <a:lnTo>
                    <a:pt x="418589" y="356138"/>
                  </a:lnTo>
                  <a:lnTo>
                    <a:pt x="439687" y="317337"/>
                  </a:lnTo>
                  <a:lnTo>
                    <a:pt x="453020" y="274459"/>
                  </a:lnTo>
                  <a:lnTo>
                    <a:pt x="457669" y="228422"/>
                  </a:lnTo>
                  <a:lnTo>
                    <a:pt x="453020" y="182384"/>
                  </a:lnTo>
                  <a:lnTo>
                    <a:pt x="439687" y="139506"/>
                  </a:lnTo>
                  <a:lnTo>
                    <a:pt x="418589" y="100705"/>
                  </a:lnTo>
                  <a:lnTo>
                    <a:pt x="390647" y="66900"/>
                  </a:lnTo>
                  <a:lnTo>
                    <a:pt x="356781" y="39008"/>
                  </a:lnTo>
                  <a:lnTo>
                    <a:pt x="317911" y="17949"/>
                  </a:lnTo>
                  <a:lnTo>
                    <a:pt x="274958" y="4640"/>
                  </a:lnTo>
                  <a:lnTo>
                    <a:pt x="228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92275" y="4626252"/>
              <a:ext cx="457834" cy="457200"/>
            </a:xfrm>
            <a:custGeom>
              <a:avLst/>
              <a:gdLst/>
              <a:ahLst/>
              <a:cxnLst/>
              <a:rect l="l" t="t" r="r" b="b"/>
              <a:pathLst>
                <a:path w="457835" h="457200">
                  <a:moveTo>
                    <a:pt x="0" y="228422"/>
                  </a:moveTo>
                  <a:lnTo>
                    <a:pt x="4649" y="182384"/>
                  </a:lnTo>
                  <a:lnTo>
                    <a:pt x="17982" y="139506"/>
                  </a:lnTo>
                  <a:lnTo>
                    <a:pt x="39081" y="100705"/>
                  </a:lnTo>
                  <a:lnTo>
                    <a:pt x="67024" y="66900"/>
                  </a:lnTo>
                  <a:lnTo>
                    <a:pt x="100891" y="39008"/>
                  </a:lnTo>
                  <a:lnTo>
                    <a:pt x="139763" y="17949"/>
                  </a:lnTo>
                  <a:lnTo>
                    <a:pt x="182720" y="4640"/>
                  </a:lnTo>
                  <a:lnTo>
                    <a:pt x="228841" y="0"/>
                  </a:lnTo>
                  <a:lnTo>
                    <a:pt x="274958" y="4640"/>
                  </a:lnTo>
                  <a:lnTo>
                    <a:pt x="317911" y="17949"/>
                  </a:lnTo>
                  <a:lnTo>
                    <a:pt x="356781" y="39008"/>
                  </a:lnTo>
                  <a:lnTo>
                    <a:pt x="390647" y="66900"/>
                  </a:lnTo>
                  <a:lnTo>
                    <a:pt x="418589" y="100705"/>
                  </a:lnTo>
                  <a:lnTo>
                    <a:pt x="439687" y="139506"/>
                  </a:lnTo>
                  <a:lnTo>
                    <a:pt x="453020" y="182384"/>
                  </a:lnTo>
                  <a:lnTo>
                    <a:pt x="457669" y="228422"/>
                  </a:lnTo>
                  <a:lnTo>
                    <a:pt x="453020" y="274459"/>
                  </a:lnTo>
                  <a:lnTo>
                    <a:pt x="439687" y="317337"/>
                  </a:lnTo>
                  <a:lnTo>
                    <a:pt x="418589" y="356138"/>
                  </a:lnTo>
                  <a:lnTo>
                    <a:pt x="390647" y="389943"/>
                  </a:lnTo>
                  <a:lnTo>
                    <a:pt x="356781" y="417835"/>
                  </a:lnTo>
                  <a:lnTo>
                    <a:pt x="317911" y="438894"/>
                  </a:lnTo>
                  <a:lnTo>
                    <a:pt x="274958" y="452203"/>
                  </a:lnTo>
                  <a:lnTo>
                    <a:pt x="228841" y="456844"/>
                  </a:lnTo>
                  <a:lnTo>
                    <a:pt x="182720" y="452203"/>
                  </a:lnTo>
                  <a:lnTo>
                    <a:pt x="139763" y="438894"/>
                  </a:lnTo>
                  <a:lnTo>
                    <a:pt x="100891" y="417835"/>
                  </a:lnTo>
                  <a:lnTo>
                    <a:pt x="67024" y="389943"/>
                  </a:lnTo>
                  <a:lnTo>
                    <a:pt x="39081" y="356138"/>
                  </a:lnTo>
                  <a:lnTo>
                    <a:pt x="17982" y="317337"/>
                  </a:lnTo>
                  <a:lnTo>
                    <a:pt x="4649" y="274459"/>
                  </a:lnTo>
                  <a:lnTo>
                    <a:pt x="0" y="22842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49190" y="4626252"/>
              <a:ext cx="456565" cy="457200"/>
            </a:xfrm>
            <a:custGeom>
              <a:avLst/>
              <a:gdLst/>
              <a:ahLst/>
              <a:cxnLst/>
              <a:rect l="l" t="t" r="r" b="b"/>
              <a:pathLst>
                <a:path w="456564" h="457200">
                  <a:moveTo>
                    <a:pt x="227990" y="0"/>
                  </a:moveTo>
                  <a:lnTo>
                    <a:pt x="182044" y="4640"/>
                  </a:lnTo>
                  <a:lnTo>
                    <a:pt x="139249" y="17949"/>
                  </a:lnTo>
                  <a:lnTo>
                    <a:pt x="100522" y="39008"/>
                  </a:lnTo>
                  <a:lnTo>
                    <a:pt x="66779" y="66900"/>
                  </a:lnTo>
                  <a:lnTo>
                    <a:pt x="38939" y="100705"/>
                  </a:lnTo>
                  <a:lnTo>
                    <a:pt x="17917" y="139506"/>
                  </a:lnTo>
                  <a:lnTo>
                    <a:pt x="4632" y="182384"/>
                  </a:lnTo>
                  <a:lnTo>
                    <a:pt x="0" y="228422"/>
                  </a:lnTo>
                  <a:lnTo>
                    <a:pt x="4632" y="274459"/>
                  </a:lnTo>
                  <a:lnTo>
                    <a:pt x="17917" y="317337"/>
                  </a:lnTo>
                  <a:lnTo>
                    <a:pt x="38939" y="356138"/>
                  </a:lnTo>
                  <a:lnTo>
                    <a:pt x="66779" y="389943"/>
                  </a:lnTo>
                  <a:lnTo>
                    <a:pt x="100522" y="417835"/>
                  </a:lnTo>
                  <a:lnTo>
                    <a:pt x="139249" y="438894"/>
                  </a:lnTo>
                  <a:lnTo>
                    <a:pt x="182044" y="452203"/>
                  </a:lnTo>
                  <a:lnTo>
                    <a:pt x="227990" y="456844"/>
                  </a:lnTo>
                  <a:lnTo>
                    <a:pt x="273940" y="452203"/>
                  </a:lnTo>
                  <a:lnTo>
                    <a:pt x="316738" y="438894"/>
                  </a:lnTo>
                  <a:lnTo>
                    <a:pt x="355468" y="417835"/>
                  </a:lnTo>
                  <a:lnTo>
                    <a:pt x="389212" y="389943"/>
                  </a:lnTo>
                  <a:lnTo>
                    <a:pt x="417053" y="356138"/>
                  </a:lnTo>
                  <a:lnTo>
                    <a:pt x="438075" y="317337"/>
                  </a:lnTo>
                  <a:lnTo>
                    <a:pt x="451361" y="274459"/>
                  </a:lnTo>
                  <a:lnTo>
                    <a:pt x="455993" y="228422"/>
                  </a:lnTo>
                  <a:lnTo>
                    <a:pt x="451361" y="182384"/>
                  </a:lnTo>
                  <a:lnTo>
                    <a:pt x="438075" y="139506"/>
                  </a:lnTo>
                  <a:lnTo>
                    <a:pt x="417053" y="100705"/>
                  </a:lnTo>
                  <a:lnTo>
                    <a:pt x="389212" y="66900"/>
                  </a:lnTo>
                  <a:lnTo>
                    <a:pt x="355468" y="39008"/>
                  </a:lnTo>
                  <a:lnTo>
                    <a:pt x="316738" y="17949"/>
                  </a:lnTo>
                  <a:lnTo>
                    <a:pt x="273940" y="4640"/>
                  </a:lnTo>
                  <a:lnTo>
                    <a:pt x="227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49191" y="4626252"/>
              <a:ext cx="456565" cy="457200"/>
            </a:xfrm>
            <a:custGeom>
              <a:avLst/>
              <a:gdLst/>
              <a:ahLst/>
              <a:cxnLst/>
              <a:rect l="l" t="t" r="r" b="b"/>
              <a:pathLst>
                <a:path w="456564" h="457200">
                  <a:moveTo>
                    <a:pt x="0" y="228422"/>
                  </a:moveTo>
                  <a:lnTo>
                    <a:pt x="4632" y="182384"/>
                  </a:lnTo>
                  <a:lnTo>
                    <a:pt x="17917" y="139506"/>
                  </a:lnTo>
                  <a:lnTo>
                    <a:pt x="38939" y="100705"/>
                  </a:lnTo>
                  <a:lnTo>
                    <a:pt x="66779" y="66900"/>
                  </a:lnTo>
                  <a:lnTo>
                    <a:pt x="100522" y="39008"/>
                  </a:lnTo>
                  <a:lnTo>
                    <a:pt x="139249" y="17949"/>
                  </a:lnTo>
                  <a:lnTo>
                    <a:pt x="182044" y="4640"/>
                  </a:lnTo>
                  <a:lnTo>
                    <a:pt x="227990" y="0"/>
                  </a:lnTo>
                  <a:lnTo>
                    <a:pt x="273940" y="4640"/>
                  </a:lnTo>
                  <a:lnTo>
                    <a:pt x="316738" y="17949"/>
                  </a:lnTo>
                  <a:lnTo>
                    <a:pt x="355468" y="39008"/>
                  </a:lnTo>
                  <a:lnTo>
                    <a:pt x="389212" y="66900"/>
                  </a:lnTo>
                  <a:lnTo>
                    <a:pt x="417053" y="100705"/>
                  </a:lnTo>
                  <a:lnTo>
                    <a:pt x="438075" y="139506"/>
                  </a:lnTo>
                  <a:lnTo>
                    <a:pt x="451361" y="182384"/>
                  </a:lnTo>
                  <a:lnTo>
                    <a:pt x="455993" y="228422"/>
                  </a:lnTo>
                  <a:lnTo>
                    <a:pt x="451361" y="274459"/>
                  </a:lnTo>
                  <a:lnTo>
                    <a:pt x="438075" y="317337"/>
                  </a:lnTo>
                  <a:lnTo>
                    <a:pt x="417053" y="356138"/>
                  </a:lnTo>
                  <a:lnTo>
                    <a:pt x="389212" y="389943"/>
                  </a:lnTo>
                  <a:lnTo>
                    <a:pt x="355468" y="417835"/>
                  </a:lnTo>
                  <a:lnTo>
                    <a:pt x="316738" y="438894"/>
                  </a:lnTo>
                  <a:lnTo>
                    <a:pt x="273940" y="452203"/>
                  </a:lnTo>
                  <a:lnTo>
                    <a:pt x="227990" y="456844"/>
                  </a:lnTo>
                  <a:lnTo>
                    <a:pt x="182044" y="452203"/>
                  </a:lnTo>
                  <a:lnTo>
                    <a:pt x="139249" y="438894"/>
                  </a:lnTo>
                  <a:lnTo>
                    <a:pt x="100522" y="417835"/>
                  </a:lnTo>
                  <a:lnTo>
                    <a:pt x="66779" y="389943"/>
                  </a:lnTo>
                  <a:lnTo>
                    <a:pt x="38939" y="356138"/>
                  </a:lnTo>
                  <a:lnTo>
                    <a:pt x="17917" y="317337"/>
                  </a:lnTo>
                  <a:lnTo>
                    <a:pt x="4632" y="274459"/>
                  </a:lnTo>
                  <a:lnTo>
                    <a:pt x="0" y="22842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06192" y="4397410"/>
              <a:ext cx="1905" cy="229235"/>
            </a:xfrm>
            <a:custGeom>
              <a:avLst/>
              <a:gdLst/>
              <a:ahLst/>
              <a:cxnLst/>
              <a:rect l="l" t="t" r="r" b="b"/>
              <a:pathLst>
                <a:path w="1904" h="229235">
                  <a:moveTo>
                    <a:pt x="0" y="0"/>
                  </a:moveTo>
                  <a:lnTo>
                    <a:pt x="1689" y="228841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49361" y="4626247"/>
              <a:ext cx="915035" cy="229235"/>
            </a:xfrm>
            <a:custGeom>
              <a:avLst/>
              <a:gdLst/>
              <a:ahLst/>
              <a:cxnLst/>
              <a:rect l="l" t="t" r="r" b="b"/>
              <a:pathLst>
                <a:path w="915035" h="229235">
                  <a:moveTo>
                    <a:pt x="0" y="0"/>
                  </a:moveTo>
                  <a:lnTo>
                    <a:pt x="914501" y="825"/>
                  </a:lnTo>
                </a:path>
                <a:path w="915035" h="229235">
                  <a:moveTo>
                    <a:pt x="0" y="0"/>
                  </a:moveTo>
                  <a:lnTo>
                    <a:pt x="838" y="22884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63863" y="4626247"/>
              <a:ext cx="1270" cy="229235"/>
            </a:xfrm>
            <a:custGeom>
              <a:avLst/>
              <a:gdLst/>
              <a:ahLst/>
              <a:cxnLst/>
              <a:rect l="l" t="t" r="r" b="b"/>
              <a:pathLst>
                <a:path w="1270" h="229235">
                  <a:moveTo>
                    <a:pt x="0" y="0"/>
                  </a:moveTo>
                  <a:lnTo>
                    <a:pt x="838" y="22884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21365" y="4855085"/>
              <a:ext cx="456565" cy="456565"/>
            </a:xfrm>
            <a:custGeom>
              <a:avLst/>
              <a:gdLst/>
              <a:ahLst/>
              <a:cxnLst/>
              <a:rect l="l" t="t" r="r" b="b"/>
              <a:pathLst>
                <a:path w="456564" h="456564">
                  <a:moveTo>
                    <a:pt x="0" y="228015"/>
                  </a:moveTo>
                  <a:lnTo>
                    <a:pt x="4632" y="182061"/>
                  </a:lnTo>
                  <a:lnTo>
                    <a:pt x="17917" y="139260"/>
                  </a:lnTo>
                  <a:lnTo>
                    <a:pt x="38939" y="100528"/>
                  </a:lnTo>
                  <a:lnTo>
                    <a:pt x="66779" y="66782"/>
                  </a:lnTo>
                  <a:lnTo>
                    <a:pt x="100522" y="38940"/>
                  </a:lnTo>
                  <a:lnTo>
                    <a:pt x="139249" y="17918"/>
                  </a:lnTo>
                  <a:lnTo>
                    <a:pt x="182044" y="4632"/>
                  </a:lnTo>
                  <a:lnTo>
                    <a:pt x="227990" y="0"/>
                  </a:lnTo>
                  <a:lnTo>
                    <a:pt x="273940" y="4632"/>
                  </a:lnTo>
                  <a:lnTo>
                    <a:pt x="316738" y="17918"/>
                  </a:lnTo>
                  <a:lnTo>
                    <a:pt x="355468" y="38940"/>
                  </a:lnTo>
                  <a:lnTo>
                    <a:pt x="389212" y="66782"/>
                  </a:lnTo>
                  <a:lnTo>
                    <a:pt x="417053" y="100528"/>
                  </a:lnTo>
                  <a:lnTo>
                    <a:pt x="438075" y="139260"/>
                  </a:lnTo>
                  <a:lnTo>
                    <a:pt x="451361" y="182061"/>
                  </a:lnTo>
                  <a:lnTo>
                    <a:pt x="455993" y="228015"/>
                  </a:lnTo>
                  <a:lnTo>
                    <a:pt x="451361" y="273969"/>
                  </a:lnTo>
                  <a:lnTo>
                    <a:pt x="438075" y="316771"/>
                  </a:lnTo>
                  <a:lnTo>
                    <a:pt x="417053" y="355503"/>
                  </a:lnTo>
                  <a:lnTo>
                    <a:pt x="389212" y="389248"/>
                  </a:lnTo>
                  <a:lnTo>
                    <a:pt x="355468" y="417091"/>
                  </a:lnTo>
                  <a:lnTo>
                    <a:pt x="316738" y="438113"/>
                  </a:lnTo>
                  <a:lnTo>
                    <a:pt x="273940" y="451399"/>
                  </a:lnTo>
                  <a:lnTo>
                    <a:pt x="227990" y="456031"/>
                  </a:lnTo>
                  <a:lnTo>
                    <a:pt x="182044" y="451399"/>
                  </a:lnTo>
                  <a:lnTo>
                    <a:pt x="139249" y="438113"/>
                  </a:lnTo>
                  <a:lnTo>
                    <a:pt x="100522" y="417091"/>
                  </a:lnTo>
                  <a:lnTo>
                    <a:pt x="66779" y="389248"/>
                  </a:lnTo>
                  <a:lnTo>
                    <a:pt x="38939" y="355503"/>
                  </a:lnTo>
                  <a:lnTo>
                    <a:pt x="17917" y="316771"/>
                  </a:lnTo>
                  <a:lnTo>
                    <a:pt x="4632" y="273969"/>
                  </a:lnTo>
                  <a:lnTo>
                    <a:pt x="0" y="2280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34185" y="4855085"/>
              <a:ext cx="457200" cy="456565"/>
            </a:xfrm>
            <a:custGeom>
              <a:avLst/>
              <a:gdLst/>
              <a:ahLst/>
              <a:cxnLst/>
              <a:rect l="l" t="t" r="r" b="b"/>
              <a:pathLst>
                <a:path w="457200" h="456564">
                  <a:moveTo>
                    <a:pt x="0" y="228015"/>
                  </a:moveTo>
                  <a:lnTo>
                    <a:pt x="4640" y="182061"/>
                  </a:lnTo>
                  <a:lnTo>
                    <a:pt x="17949" y="139260"/>
                  </a:lnTo>
                  <a:lnTo>
                    <a:pt x="39008" y="100528"/>
                  </a:lnTo>
                  <a:lnTo>
                    <a:pt x="66900" y="66782"/>
                  </a:lnTo>
                  <a:lnTo>
                    <a:pt x="100705" y="38940"/>
                  </a:lnTo>
                  <a:lnTo>
                    <a:pt x="139506" y="17918"/>
                  </a:lnTo>
                  <a:lnTo>
                    <a:pt x="182384" y="4632"/>
                  </a:lnTo>
                  <a:lnTo>
                    <a:pt x="228422" y="0"/>
                  </a:lnTo>
                  <a:lnTo>
                    <a:pt x="274455" y="4632"/>
                  </a:lnTo>
                  <a:lnTo>
                    <a:pt x="317330" y="17918"/>
                  </a:lnTo>
                  <a:lnTo>
                    <a:pt x="356129" y="38940"/>
                  </a:lnTo>
                  <a:lnTo>
                    <a:pt x="389932" y="66782"/>
                  </a:lnTo>
                  <a:lnTo>
                    <a:pt x="417823" y="100528"/>
                  </a:lnTo>
                  <a:lnTo>
                    <a:pt x="438882" y="139260"/>
                  </a:lnTo>
                  <a:lnTo>
                    <a:pt x="452191" y="182061"/>
                  </a:lnTo>
                  <a:lnTo>
                    <a:pt x="456831" y="228015"/>
                  </a:lnTo>
                  <a:lnTo>
                    <a:pt x="452191" y="273969"/>
                  </a:lnTo>
                  <a:lnTo>
                    <a:pt x="438882" y="316771"/>
                  </a:lnTo>
                  <a:lnTo>
                    <a:pt x="417823" y="355503"/>
                  </a:lnTo>
                  <a:lnTo>
                    <a:pt x="389932" y="389248"/>
                  </a:lnTo>
                  <a:lnTo>
                    <a:pt x="356129" y="417091"/>
                  </a:lnTo>
                  <a:lnTo>
                    <a:pt x="317330" y="438113"/>
                  </a:lnTo>
                  <a:lnTo>
                    <a:pt x="274455" y="451399"/>
                  </a:lnTo>
                  <a:lnTo>
                    <a:pt x="228422" y="456031"/>
                  </a:lnTo>
                  <a:lnTo>
                    <a:pt x="182384" y="451399"/>
                  </a:lnTo>
                  <a:lnTo>
                    <a:pt x="139506" y="438113"/>
                  </a:lnTo>
                  <a:lnTo>
                    <a:pt x="100705" y="417091"/>
                  </a:lnTo>
                  <a:lnTo>
                    <a:pt x="66900" y="389248"/>
                  </a:lnTo>
                  <a:lnTo>
                    <a:pt x="39008" y="355503"/>
                  </a:lnTo>
                  <a:lnTo>
                    <a:pt x="17949" y="316771"/>
                  </a:lnTo>
                  <a:lnTo>
                    <a:pt x="4640" y="273969"/>
                  </a:lnTo>
                  <a:lnTo>
                    <a:pt x="0" y="2280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06190" y="4626246"/>
              <a:ext cx="1905" cy="800100"/>
            </a:xfrm>
            <a:custGeom>
              <a:avLst/>
              <a:gdLst/>
              <a:ahLst/>
              <a:cxnLst/>
              <a:rect l="l" t="t" r="r" b="b"/>
              <a:pathLst>
                <a:path w="1904" h="800100">
                  <a:moveTo>
                    <a:pt x="0" y="0"/>
                  </a:moveTo>
                  <a:lnTo>
                    <a:pt x="1689" y="79969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50194" y="5425947"/>
              <a:ext cx="915035" cy="342900"/>
            </a:xfrm>
            <a:custGeom>
              <a:avLst/>
              <a:gdLst/>
              <a:ahLst/>
              <a:cxnLst/>
              <a:rect l="l" t="t" r="r" b="b"/>
              <a:pathLst>
                <a:path w="915035" h="342900">
                  <a:moveTo>
                    <a:pt x="0" y="0"/>
                  </a:moveTo>
                  <a:lnTo>
                    <a:pt x="914501" y="0"/>
                  </a:lnTo>
                  <a:lnTo>
                    <a:pt x="914501" y="342849"/>
                  </a:lnTo>
                  <a:lnTo>
                    <a:pt x="0" y="3428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82975" y="1425812"/>
              <a:ext cx="1310005" cy="327660"/>
            </a:xfrm>
            <a:custGeom>
              <a:avLst/>
              <a:gdLst/>
              <a:ahLst/>
              <a:cxnLst/>
              <a:rect l="l" t="t" r="r" b="b"/>
              <a:pathLst>
                <a:path w="1310004" h="327660">
                  <a:moveTo>
                    <a:pt x="1309725" y="0"/>
                  </a:moveTo>
                  <a:lnTo>
                    <a:pt x="0" y="327444"/>
                  </a:lnTo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21366" y="1713209"/>
              <a:ext cx="83185" cy="74295"/>
            </a:xfrm>
            <a:custGeom>
              <a:avLst/>
              <a:gdLst/>
              <a:ahLst/>
              <a:cxnLst/>
              <a:rect l="l" t="t" r="r" b="b"/>
              <a:pathLst>
                <a:path w="83185" h="74294">
                  <a:moveTo>
                    <a:pt x="64681" y="0"/>
                  </a:moveTo>
                  <a:lnTo>
                    <a:pt x="0" y="55448"/>
                  </a:lnTo>
                  <a:lnTo>
                    <a:pt x="83172" y="73926"/>
                  </a:lnTo>
                  <a:lnTo>
                    <a:pt x="64681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39725" y="2111503"/>
              <a:ext cx="1310640" cy="327660"/>
            </a:xfrm>
            <a:custGeom>
              <a:avLst/>
              <a:gdLst/>
              <a:ahLst/>
              <a:cxnLst/>
              <a:rect l="l" t="t" r="r" b="b"/>
              <a:pathLst>
                <a:path w="1310639" h="327660">
                  <a:moveTo>
                    <a:pt x="1310563" y="0"/>
                  </a:moveTo>
                  <a:lnTo>
                    <a:pt x="0" y="327456"/>
                  </a:lnTo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78108" y="2398910"/>
              <a:ext cx="83185" cy="74295"/>
            </a:xfrm>
            <a:custGeom>
              <a:avLst/>
              <a:gdLst/>
              <a:ahLst/>
              <a:cxnLst/>
              <a:rect l="l" t="t" r="r" b="b"/>
              <a:pathLst>
                <a:path w="83185" h="74294">
                  <a:moveTo>
                    <a:pt x="64693" y="0"/>
                  </a:moveTo>
                  <a:lnTo>
                    <a:pt x="0" y="55435"/>
                  </a:lnTo>
                  <a:lnTo>
                    <a:pt x="83172" y="73926"/>
                  </a:lnTo>
                  <a:lnTo>
                    <a:pt x="6469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20668" y="3026030"/>
              <a:ext cx="629920" cy="314960"/>
            </a:xfrm>
            <a:custGeom>
              <a:avLst/>
              <a:gdLst/>
              <a:ahLst/>
              <a:cxnLst/>
              <a:rect l="l" t="t" r="r" b="b"/>
              <a:pathLst>
                <a:path w="629920" h="314960">
                  <a:moveTo>
                    <a:pt x="629704" y="0"/>
                  </a:moveTo>
                  <a:lnTo>
                    <a:pt x="0" y="314477"/>
                  </a:lnTo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63867" y="3300741"/>
              <a:ext cx="85725" cy="68580"/>
            </a:xfrm>
            <a:custGeom>
              <a:avLst/>
              <a:gdLst/>
              <a:ahLst/>
              <a:cxnLst/>
              <a:rect l="l" t="t" r="r" b="b"/>
              <a:pathLst>
                <a:path w="85725" h="68579">
                  <a:moveTo>
                    <a:pt x="51142" y="0"/>
                  </a:moveTo>
                  <a:lnTo>
                    <a:pt x="0" y="68135"/>
                  </a:lnTo>
                  <a:lnTo>
                    <a:pt x="85191" y="68173"/>
                  </a:lnTo>
                  <a:lnTo>
                    <a:pt x="51142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99367" y="4168575"/>
              <a:ext cx="736600" cy="0"/>
            </a:xfrm>
            <a:custGeom>
              <a:avLst/>
              <a:gdLst/>
              <a:ahLst/>
              <a:cxnLst/>
              <a:rect l="l" t="t" r="r" b="b"/>
              <a:pathLst>
                <a:path w="736600">
                  <a:moveTo>
                    <a:pt x="736587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35868" y="413047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51683" y="5221465"/>
              <a:ext cx="512445" cy="205104"/>
            </a:xfrm>
            <a:custGeom>
              <a:avLst/>
              <a:gdLst/>
              <a:ahLst/>
              <a:cxnLst/>
              <a:rect l="l" t="t" r="r" b="b"/>
              <a:pathLst>
                <a:path w="512445" h="205104">
                  <a:moveTo>
                    <a:pt x="512267" y="20448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92702" y="5190802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89" h="71120">
                  <a:moveTo>
                    <a:pt x="84899" y="0"/>
                  </a:moveTo>
                  <a:lnTo>
                    <a:pt x="0" y="7124"/>
                  </a:lnTo>
                  <a:lnTo>
                    <a:pt x="56641" y="70764"/>
                  </a:lnTo>
                  <a:lnTo>
                    <a:pt x="84899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24912" y="5425946"/>
              <a:ext cx="739140" cy="211454"/>
            </a:xfrm>
            <a:custGeom>
              <a:avLst/>
              <a:gdLst/>
              <a:ahLst/>
              <a:cxnLst/>
              <a:rect l="l" t="t" r="r" b="b"/>
              <a:pathLst>
                <a:path w="739139" h="211454">
                  <a:moveTo>
                    <a:pt x="739038" y="0"/>
                  </a:moveTo>
                  <a:lnTo>
                    <a:pt x="0" y="211378"/>
                  </a:lnTo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63859" y="5597196"/>
              <a:ext cx="83820" cy="73660"/>
            </a:xfrm>
            <a:custGeom>
              <a:avLst/>
              <a:gdLst/>
              <a:ahLst/>
              <a:cxnLst/>
              <a:rect l="l" t="t" r="r" b="b"/>
              <a:pathLst>
                <a:path w="83820" h="73660">
                  <a:moveTo>
                    <a:pt x="62788" y="0"/>
                  </a:moveTo>
                  <a:lnTo>
                    <a:pt x="0" y="57594"/>
                  </a:lnTo>
                  <a:lnTo>
                    <a:pt x="83743" y="73266"/>
                  </a:lnTo>
                  <a:lnTo>
                    <a:pt x="6278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07033" y="5768793"/>
              <a:ext cx="0" cy="344170"/>
            </a:xfrm>
            <a:custGeom>
              <a:avLst/>
              <a:gdLst/>
              <a:ahLst/>
              <a:cxnLst/>
              <a:rect l="l" t="t" r="r" b="b"/>
              <a:pathLst>
                <a:path h="344170">
                  <a:moveTo>
                    <a:pt x="0" y="0"/>
                  </a:moveTo>
                  <a:lnTo>
                    <a:pt x="0" y="343661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070529" y="5883666"/>
              <a:ext cx="1080135" cy="1270"/>
            </a:xfrm>
            <a:custGeom>
              <a:avLst/>
              <a:gdLst/>
              <a:ahLst/>
              <a:cxnLst/>
              <a:rect l="l" t="t" r="r" b="b"/>
              <a:pathLst>
                <a:path w="1080135" h="1270">
                  <a:moveTo>
                    <a:pt x="1079842" y="77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007029" y="5845578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76238" y="0"/>
                  </a:moveTo>
                  <a:lnTo>
                    <a:pt x="0" y="38036"/>
                  </a:lnTo>
                  <a:lnTo>
                    <a:pt x="76174" y="76200"/>
                  </a:lnTo>
                  <a:lnTo>
                    <a:pt x="7623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06689" y="5426773"/>
              <a:ext cx="2629535" cy="800100"/>
            </a:xfrm>
            <a:custGeom>
              <a:avLst/>
              <a:gdLst/>
              <a:ahLst/>
              <a:cxnLst/>
              <a:rect l="l" t="t" r="r" b="b"/>
              <a:pathLst>
                <a:path w="2629535" h="800100">
                  <a:moveTo>
                    <a:pt x="0" y="0"/>
                  </a:moveTo>
                  <a:lnTo>
                    <a:pt x="2629090" y="0"/>
                  </a:lnTo>
                  <a:lnTo>
                    <a:pt x="2629090" y="799693"/>
                  </a:lnTo>
                  <a:lnTo>
                    <a:pt x="0" y="7996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769116" y="1339430"/>
            <a:ext cx="21291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45" dirty="0">
                <a:solidFill>
                  <a:srgbClr val="008000"/>
                </a:solidFill>
                <a:latin typeface="Arial"/>
                <a:cs typeface="Arial"/>
              </a:rPr>
              <a:t>1.</a:t>
            </a:r>
            <a:r>
              <a:rPr sz="1100" spc="-45" dirty="0">
                <a:solidFill>
                  <a:srgbClr val="4D5B6B"/>
                </a:solidFill>
                <a:latin typeface="Arial MT"/>
                <a:cs typeface="Arial MT"/>
              </a:rPr>
              <a:t>Anlaşılabilir</a:t>
            </a:r>
            <a:r>
              <a:rPr sz="1100" spc="15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Zirve</a:t>
            </a:r>
            <a:r>
              <a:rPr sz="1100" spc="-10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Olayı</a:t>
            </a:r>
            <a:r>
              <a:rPr sz="1100" spc="-20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spc="-95" dirty="0">
                <a:solidFill>
                  <a:srgbClr val="4D5B6B"/>
                </a:solidFill>
                <a:latin typeface="Arial MT"/>
                <a:cs typeface="Arial MT"/>
              </a:rPr>
              <a:t>teşhis</a:t>
            </a:r>
            <a:r>
              <a:rPr sz="1100" spc="-20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4D5B6B"/>
                </a:solidFill>
                <a:latin typeface="Arial MT"/>
                <a:cs typeface="Arial MT"/>
              </a:rPr>
              <a:t>et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29027" y="2025942"/>
            <a:ext cx="241363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8000"/>
                </a:solidFill>
                <a:latin typeface="Arial"/>
                <a:cs typeface="Arial"/>
              </a:rPr>
              <a:t>3.</a:t>
            </a:r>
            <a:r>
              <a:rPr sz="1100" b="1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Zirve</a:t>
            </a:r>
            <a:r>
              <a:rPr sz="1100" spc="-25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olaya</a:t>
            </a:r>
            <a:r>
              <a:rPr sz="1100" spc="-15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katkıda</a:t>
            </a:r>
            <a:r>
              <a:rPr sz="1100" spc="-60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bulunan</a:t>
            </a:r>
            <a:r>
              <a:rPr sz="1100" spc="-25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4D5B6B"/>
                </a:solidFill>
                <a:latin typeface="Arial MT"/>
                <a:cs typeface="Arial MT"/>
              </a:rPr>
              <a:t>olaylara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mantık</a:t>
            </a:r>
            <a:r>
              <a:rPr sz="1100" spc="-45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kapısı</a:t>
            </a:r>
            <a:r>
              <a:rPr sz="1100" spc="-25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ile</a:t>
            </a:r>
            <a:r>
              <a:rPr sz="1100" spc="-15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4D5B6B"/>
                </a:solidFill>
                <a:latin typeface="Arial MT"/>
                <a:cs typeface="Arial MT"/>
              </a:rPr>
              <a:t>bağlantı</a:t>
            </a:r>
            <a:r>
              <a:rPr sz="1100" spc="-25" dirty="0">
                <a:solidFill>
                  <a:srgbClr val="4D5B6B"/>
                </a:solidFill>
                <a:latin typeface="Arial MT"/>
                <a:cs typeface="Arial MT"/>
              </a:rPr>
              <a:t> kur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29113" y="2939650"/>
            <a:ext cx="144843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8000"/>
                </a:solidFill>
                <a:latin typeface="Arial"/>
                <a:cs typeface="Arial"/>
              </a:rPr>
              <a:t>2.</a:t>
            </a:r>
            <a:r>
              <a:rPr sz="1100" b="1" spc="-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D5B6B"/>
                </a:solidFill>
                <a:latin typeface="Arial MT"/>
                <a:cs typeface="Arial MT"/>
              </a:rPr>
              <a:t>Birinci-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seviye</a:t>
            </a:r>
            <a:r>
              <a:rPr sz="1100" spc="20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4D5B6B"/>
                </a:solidFill>
                <a:latin typeface="Arial MT"/>
                <a:cs typeface="Arial MT"/>
              </a:rPr>
              <a:t>katkısı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bulunan</a:t>
            </a:r>
            <a:r>
              <a:rPr sz="1100" spc="-55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olayı</a:t>
            </a:r>
            <a:r>
              <a:rPr sz="1100" spc="-20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spc="-95" dirty="0">
                <a:solidFill>
                  <a:srgbClr val="4D5B6B"/>
                </a:solidFill>
                <a:latin typeface="Arial MT"/>
                <a:cs typeface="Arial MT"/>
              </a:rPr>
              <a:t>teşhis</a:t>
            </a:r>
            <a:r>
              <a:rPr sz="1100" spc="-20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4D5B6B"/>
                </a:solidFill>
                <a:latin typeface="Arial MT"/>
                <a:cs typeface="Arial MT"/>
              </a:rPr>
              <a:t>et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114694" y="4083013"/>
            <a:ext cx="1688464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8000"/>
                </a:solidFill>
                <a:latin typeface="Arial"/>
                <a:cs typeface="Arial"/>
              </a:rPr>
              <a:t>5.</a:t>
            </a:r>
            <a:r>
              <a:rPr sz="1100" b="1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Zirve</a:t>
            </a:r>
            <a:r>
              <a:rPr sz="1100" spc="-25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olaya</a:t>
            </a:r>
            <a:r>
              <a:rPr sz="1100" spc="-15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4D5B6B"/>
                </a:solidFill>
                <a:latin typeface="Arial MT"/>
                <a:cs typeface="Arial MT"/>
              </a:rPr>
              <a:t>katkısı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bulunan</a:t>
            </a:r>
            <a:r>
              <a:rPr sz="1100" spc="-30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4D5B6B"/>
                </a:solidFill>
                <a:latin typeface="Arial MT"/>
                <a:cs typeface="Arial MT"/>
              </a:rPr>
              <a:t>ikinci-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seviye</a:t>
            </a:r>
            <a:r>
              <a:rPr sz="1100" spc="-10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4D5B6B"/>
                </a:solidFill>
                <a:latin typeface="Arial MT"/>
                <a:cs typeface="Arial MT"/>
              </a:rPr>
              <a:t>olaya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mantık</a:t>
            </a:r>
            <a:r>
              <a:rPr sz="1100" spc="-45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kapısı</a:t>
            </a:r>
            <a:r>
              <a:rPr sz="1100" spc="-35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ile</a:t>
            </a:r>
            <a:r>
              <a:rPr sz="1100" spc="-20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4D5B6B"/>
                </a:solidFill>
                <a:latin typeface="Arial MT"/>
                <a:cs typeface="Arial MT"/>
              </a:rPr>
              <a:t>bağlantı </a:t>
            </a:r>
            <a:r>
              <a:rPr sz="1100" spc="-25" dirty="0">
                <a:solidFill>
                  <a:srgbClr val="4D5B6B"/>
                </a:solidFill>
                <a:latin typeface="Arial MT"/>
                <a:cs typeface="Arial MT"/>
              </a:rPr>
              <a:t>kur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342689" y="5226379"/>
            <a:ext cx="141414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8000"/>
                </a:solidFill>
                <a:latin typeface="Arial"/>
                <a:cs typeface="Arial"/>
              </a:rPr>
              <a:t>4.</a:t>
            </a:r>
            <a:r>
              <a:rPr sz="1100" b="1" spc="-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D5B6B"/>
                </a:solidFill>
                <a:latin typeface="Arial MT"/>
                <a:cs typeface="Arial MT"/>
              </a:rPr>
              <a:t>ikinci-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seviye</a:t>
            </a:r>
            <a:r>
              <a:rPr sz="1100" spc="15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4D5B6B"/>
                </a:solidFill>
                <a:latin typeface="Arial MT"/>
                <a:cs typeface="Arial MT"/>
              </a:rPr>
              <a:t>katkısı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bulunan</a:t>
            </a:r>
            <a:r>
              <a:rPr sz="1100" spc="-55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olayı</a:t>
            </a:r>
            <a:r>
              <a:rPr sz="1100" spc="-20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spc="-95" dirty="0">
                <a:solidFill>
                  <a:srgbClr val="4D5B6B"/>
                </a:solidFill>
                <a:latin typeface="Arial MT"/>
                <a:cs typeface="Arial MT"/>
              </a:rPr>
              <a:t>teşhis</a:t>
            </a:r>
            <a:r>
              <a:rPr sz="1100" spc="-20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4D5B6B"/>
                </a:solidFill>
                <a:latin typeface="Arial MT"/>
                <a:cs typeface="Arial MT"/>
              </a:rPr>
              <a:t>et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229113" y="5798060"/>
            <a:ext cx="11525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8000"/>
                </a:solidFill>
                <a:latin typeface="Arial"/>
                <a:cs typeface="Arial"/>
              </a:rPr>
              <a:t>6.</a:t>
            </a:r>
            <a:r>
              <a:rPr sz="1100" b="1" spc="-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D5B6B"/>
                </a:solidFill>
                <a:latin typeface="Arial MT"/>
                <a:cs typeface="Arial MT"/>
              </a:rPr>
              <a:t>Tekrarla/devam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897992" y="5455215"/>
            <a:ext cx="245681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Esas</a:t>
            </a:r>
            <a:r>
              <a:rPr sz="1100" spc="295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olay</a:t>
            </a:r>
            <a:r>
              <a:rPr sz="1100" spc="285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(“yaprak”,</a:t>
            </a:r>
            <a:r>
              <a:rPr sz="1100" spc="280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4D5B6B"/>
                </a:solidFill>
                <a:latin typeface="Arial MT"/>
                <a:cs typeface="Arial MT"/>
              </a:rPr>
              <a:t>“başlatan”</a:t>
            </a:r>
            <a:r>
              <a:rPr sz="1100" spc="290" dirty="0">
                <a:solidFill>
                  <a:srgbClr val="4D5B6B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4D5B6B"/>
                </a:solidFill>
                <a:latin typeface="Arial MT"/>
                <a:cs typeface="Arial MT"/>
              </a:rPr>
              <a:t>veya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“temel”)</a:t>
            </a:r>
            <a:r>
              <a:rPr sz="1100" spc="415" dirty="0">
                <a:solidFill>
                  <a:srgbClr val="4D5B6B"/>
                </a:solidFill>
                <a:latin typeface="Arial MT"/>
                <a:cs typeface="Arial MT"/>
              </a:rPr>
              <a:t> 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analitik</a:t>
            </a:r>
            <a:r>
              <a:rPr sz="1100" spc="425" dirty="0">
                <a:solidFill>
                  <a:srgbClr val="4D5B6B"/>
                </a:solidFill>
                <a:latin typeface="Arial MT"/>
                <a:cs typeface="Arial MT"/>
              </a:rPr>
              <a:t>  </a:t>
            </a:r>
            <a:r>
              <a:rPr sz="1100" dirty="0">
                <a:solidFill>
                  <a:srgbClr val="4D5B6B"/>
                </a:solidFill>
                <a:latin typeface="Arial MT"/>
                <a:cs typeface="Arial MT"/>
              </a:rPr>
              <a:t>çözümün</a:t>
            </a:r>
            <a:r>
              <a:rPr sz="1100" spc="415" dirty="0">
                <a:solidFill>
                  <a:srgbClr val="4D5B6B"/>
                </a:solidFill>
                <a:latin typeface="Arial MT"/>
                <a:cs typeface="Arial MT"/>
              </a:rPr>
              <a:t>  </a:t>
            </a:r>
            <a:r>
              <a:rPr sz="1100" spc="-10" dirty="0">
                <a:solidFill>
                  <a:srgbClr val="4D5B6B"/>
                </a:solidFill>
                <a:latin typeface="Arial MT"/>
                <a:cs typeface="Arial MT"/>
              </a:rPr>
              <a:t>limitini gösterir.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883669" y="2335162"/>
            <a:ext cx="3243580" cy="3096895"/>
            <a:chOff x="1883669" y="2335162"/>
            <a:chExt cx="3243580" cy="3096895"/>
          </a:xfrm>
        </p:grpSpPr>
        <p:sp>
          <p:nvSpPr>
            <p:cNvPr id="60" name="object 60"/>
            <p:cNvSpPr/>
            <p:nvPr/>
          </p:nvSpPr>
          <p:spPr>
            <a:xfrm>
              <a:off x="1921111" y="5146606"/>
              <a:ext cx="1270" cy="280670"/>
            </a:xfrm>
            <a:custGeom>
              <a:avLst/>
              <a:gdLst/>
              <a:ahLst/>
              <a:cxnLst/>
              <a:rect l="l" t="t" r="r" b="b"/>
              <a:pathLst>
                <a:path w="1269" h="280670">
                  <a:moveTo>
                    <a:pt x="0" y="280162"/>
                  </a:moveTo>
                  <a:lnTo>
                    <a:pt x="685" y="0"/>
                  </a:lnTo>
                </a:path>
              </a:pathLst>
            </a:custGeom>
            <a:ln w="952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83669" y="5083103"/>
              <a:ext cx="76200" cy="76835"/>
            </a:xfrm>
            <a:custGeom>
              <a:avLst/>
              <a:gdLst/>
              <a:ahLst/>
              <a:cxnLst/>
              <a:rect l="l" t="t" r="r" b="b"/>
              <a:pathLst>
                <a:path w="76200" h="76835">
                  <a:moveTo>
                    <a:pt x="38277" y="0"/>
                  </a:moveTo>
                  <a:lnTo>
                    <a:pt x="0" y="76111"/>
                  </a:lnTo>
                  <a:lnTo>
                    <a:pt x="76200" y="76288"/>
                  </a:lnTo>
                  <a:lnTo>
                    <a:pt x="38277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178026" y="5146606"/>
              <a:ext cx="1270" cy="280670"/>
            </a:xfrm>
            <a:custGeom>
              <a:avLst/>
              <a:gdLst/>
              <a:ahLst/>
              <a:cxnLst/>
              <a:rect l="l" t="t" r="r" b="b"/>
              <a:pathLst>
                <a:path w="1269" h="280670">
                  <a:moveTo>
                    <a:pt x="0" y="280162"/>
                  </a:moveTo>
                  <a:lnTo>
                    <a:pt x="685" y="0"/>
                  </a:lnTo>
                </a:path>
              </a:pathLst>
            </a:custGeom>
            <a:ln w="952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140584" y="5083103"/>
              <a:ext cx="76200" cy="76835"/>
            </a:xfrm>
            <a:custGeom>
              <a:avLst/>
              <a:gdLst/>
              <a:ahLst/>
              <a:cxnLst/>
              <a:rect l="l" t="t" r="r" b="b"/>
              <a:pathLst>
                <a:path w="76200" h="76835">
                  <a:moveTo>
                    <a:pt x="38277" y="0"/>
                  </a:moveTo>
                  <a:lnTo>
                    <a:pt x="0" y="76111"/>
                  </a:lnTo>
                  <a:lnTo>
                    <a:pt x="76200" y="76288"/>
                  </a:lnTo>
                  <a:lnTo>
                    <a:pt x="38277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750118" y="3775222"/>
              <a:ext cx="1270" cy="1651635"/>
            </a:xfrm>
            <a:custGeom>
              <a:avLst/>
              <a:gdLst/>
              <a:ahLst/>
              <a:cxnLst/>
              <a:rect l="l" t="t" r="r" b="b"/>
              <a:pathLst>
                <a:path w="1270" h="1651635">
                  <a:moveTo>
                    <a:pt x="0" y="1651546"/>
                  </a:moveTo>
                  <a:lnTo>
                    <a:pt x="812" y="0"/>
                  </a:lnTo>
                </a:path>
              </a:pathLst>
            </a:custGeom>
            <a:ln w="952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712824" y="3711724"/>
              <a:ext cx="76200" cy="76835"/>
            </a:xfrm>
            <a:custGeom>
              <a:avLst/>
              <a:gdLst/>
              <a:ahLst/>
              <a:cxnLst/>
              <a:rect l="l" t="t" r="r" b="b"/>
              <a:pathLst>
                <a:path w="76200" h="76835">
                  <a:moveTo>
                    <a:pt x="38138" y="0"/>
                  </a:moveTo>
                  <a:lnTo>
                    <a:pt x="0" y="76174"/>
                  </a:lnTo>
                  <a:lnTo>
                    <a:pt x="76200" y="76212"/>
                  </a:lnTo>
                  <a:lnTo>
                    <a:pt x="3813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636119" y="2339925"/>
              <a:ext cx="228600" cy="342900"/>
            </a:xfrm>
            <a:custGeom>
              <a:avLst/>
              <a:gdLst/>
              <a:ahLst/>
              <a:cxnLst/>
              <a:rect l="l" t="t" r="r" b="b"/>
              <a:pathLst>
                <a:path w="228600" h="342900">
                  <a:moveTo>
                    <a:pt x="0" y="342849"/>
                  </a:moveTo>
                  <a:lnTo>
                    <a:pt x="0" y="171424"/>
                  </a:lnTo>
                  <a:lnTo>
                    <a:pt x="5811" y="117239"/>
                  </a:lnTo>
                  <a:lnTo>
                    <a:pt x="21995" y="70182"/>
                  </a:lnTo>
                  <a:lnTo>
                    <a:pt x="46672" y="33074"/>
                  </a:lnTo>
                  <a:lnTo>
                    <a:pt x="77965" y="8739"/>
                  </a:lnTo>
                  <a:lnTo>
                    <a:pt x="113995" y="0"/>
                  </a:lnTo>
                  <a:lnTo>
                    <a:pt x="150029" y="8739"/>
                  </a:lnTo>
                  <a:lnTo>
                    <a:pt x="181323" y="33074"/>
                  </a:lnTo>
                  <a:lnTo>
                    <a:pt x="205998" y="70182"/>
                  </a:lnTo>
                  <a:lnTo>
                    <a:pt x="222179" y="117239"/>
                  </a:lnTo>
                  <a:lnTo>
                    <a:pt x="227990" y="171424"/>
                  </a:lnTo>
                  <a:lnTo>
                    <a:pt x="227990" y="342849"/>
                  </a:lnTo>
                  <a:lnTo>
                    <a:pt x="0" y="3428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006192" y="3825728"/>
              <a:ext cx="1270" cy="229235"/>
            </a:xfrm>
            <a:custGeom>
              <a:avLst/>
              <a:gdLst/>
              <a:ahLst/>
              <a:cxnLst/>
              <a:rect l="l" t="t" r="r" b="b"/>
              <a:pathLst>
                <a:path w="1270" h="229235">
                  <a:moveTo>
                    <a:pt x="0" y="0"/>
                  </a:moveTo>
                  <a:lnTo>
                    <a:pt x="838" y="22884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892615" y="4054567"/>
              <a:ext cx="229870" cy="342265"/>
            </a:xfrm>
            <a:custGeom>
              <a:avLst/>
              <a:gdLst/>
              <a:ahLst/>
              <a:cxnLst/>
              <a:rect l="l" t="t" r="r" b="b"/>
              <a:pathLst>
                <a:path w="229870" h="342264">
                  <a:moveTo>
                    <a:pt x="0" y="342023"/>
                  </a:moveTo>
                  <a:lnTo>
                    <a:pt x="0" y="171005"/>
                  </a:lnTo>
                  <a:lnTo>
                    <a:pt x="5853" y="116957"/>
                  </a:lnTo>
                  <a:lnTo>
                    <a:pt x="22155" y="70014"/>
                  </a:lnTo>
                  <a:lnTo>
                    <a:pt x="47012" y="32996"/>
                  </a:lnTo>
                  <a:lnTo>
                    <a:pt x="78535" y="8718"/>
                  </a:lnTo>
                  <a:lnTo>
                    <a:pt x="114833" y="0"/>
                  </a:lnTo>
                  <a:lnTo>
                    <a:pt x="151132" y="8718"/>
                  </a:lnTo>
                  <a:lnTo>
                    <a:pt x="182658" y="32996"/>
                  </a:lnTo>
                  <a:lnTo>
                    <a:pt x="207519" y="70014"/>
                  </a:lnTo>
                  <a:lnTo>
                    <a:pt x="223824" y="116957"/>
                  </a:lnTo>
                  <a:lnTo>
                    <a:pt x="229679" y="171005"/>
                  </a:lnTo>
                  <a:lnTo>
                    <a:pt x="229679" y="342023"/>
                  </a:lnTo>
                  <a:lnTo>
                    <a:pt x="0" y="34202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468312" y="1341437"/>
            <a:ext cx="2232025" cy="6508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800" b="1" spc="-10" dirty="0">
                <a:solidFill>
                  <a:srgbClr val="000066"/>
                </a:solidFill>
                <a:latin typeface="Arial"/>
                <a:cs typeface="Arial"/>
              </a:rPr>
              <a:t>Tümdengelimli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Mantığı</a:t>
            </a:r>
            <a:r>
              <a:rPr sz="1800" b="1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66"/>
                </a:solidFill>
                <a:latin typeface="Arial"/>
                <a:cs typeface="Arial"/>
              </a:rPr>
              <a:t>kullanır.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>
    <p:blinds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762" y="-4762"/>
            <a:ext cx="9153525" cy="6867525"/>
            <a:chOff x="-4762" y="-4762"/>
            <a:chExt cx="9153525" cy="686752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05412" y="3656012"/>
              <a:ext cx="0" cy="421005"/>
            </a:xfrm>
            <a:custGeom>
              <a:avLst/>
              <a:gdLst/>
              <a:ahLst/>
              <a:cxnLst/>
              <a:rect l="l" t="t" r="r" b="b"/>
              <a:pathLst>
                <a:path h="421004">
                  <a:moveTo>
                    <a:pt x="0" y="0"/>
                  </a:moveTo>
                  <a:lnTo>
                    <a:pt x="0" y="420687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68500" y="188912"/>
            <a:ext cx="1900555" cy="298450"/>
          </a:xfrm>
          <a:prstGeom prst="rect">
            <a:avLst/>
          </a:prstGeom>
          <a:solidFill>
            <a:srgbClr val="EFFFFF"/>
          </a:solidFill>
          <a:ln w="38100">
            <a:solidFill>
              <a:srgbClr val="3333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325"/>
              </a:spcBef>
            </a:pPr>
            <a:r>
              <a:rPr sz="1100" b="1" dirty="0">
                <a:solidFill>
                  <a:srgbClr val="4D5B6B"/>
                </a:solidFill>
                <a:latin typeface="Arial"/>
                <a:cs typeface="Arial"/>
              </a:rPr>
              <a:t>POMPA</a:t>
            </a:r>
            <a:r>
              <a:rPr sz="1100" b="1" spc="-50" dirty="0">
                <a:solidFill>
                  <a:srgbClr val="4D5B6B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ÇALIŞMIYOR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3225" y="447675"/>
            <a:ext cx="3986529" cy="1163955"/>
            <a:chOff x="403225" y="447675"/>
            <a:chExt cx="3986529" cy="1163955"/>
          </a:xfrm>
        </p:grpSpPr>
        <p:sp>
          <p:nvSpPr>
            <p:cNvPr id="8" name="object 8"/>
            <p:cNvSpPr/>
            <p:nvPr/>
          </p:nvSpPr>
          <p:spPr>
            <a:xfrm>
              <a:off x="2814637" y="476250"/>
              <a:ext cx="0" cy="506730"/>
            </a:xfrm>
            <a:custGeom>
              <a:avLst/>
              <a:gdLst/>
              <a:ahLst/>
              <a:cxnLst/>
              <a:rect l="l" t="t" r="r" b="b"/>
              <a:pathLst>
                <a:path h="506730">
                  <a:moveTo>
                    <a:pt x="0" y="0"/>
                  </a:moveTo>
                  <a:lnTo>
                    <a:pt x="0" y="506412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73350" y="550861"/>
              <a:ext cx="281305" cy="287655"/>
            </a:xfrm>
            <a:custGeom>
              <a:avLst/>
              <a:gdLst/>
              <a:ahLst/>
              <a:cxnLst/>
              <a:rect l="l" t="t" r="r" b="b"/>
              <a:pathLst>
                <a:path w="281305" h="287655">
                  <a:moveTo>
                    <a:pt x="140487" y="0"/>
                  </a:moveTo>
                  <a:lnTo>
                    <a:pt x="85805" y="3762"/>
                  </a:lnTo>
                  <a:lnTo>
                    <a:pt x="41149" y="14025"/>
                  </a:lnTo>
                  <a:lnTo>
                    <a:pt x="11040" y="29248"/>
                  </a:lnTo>
                  <a:lnTo>
                    <a:pt x="0" y="47891"/>
                  </a:lnTo>
                  <a:lnTo>
                    <a:pt x="0" y="287337"/>
                  </a:lnTo>
                  <a:lnTo>
                    <a:pt x="11040" y="268699"/>
                  </a:lnTo>
                  <a:lnTo>
                    <a:pt x="41149" y="253476"/>
                  </a:lnTo>
                  <a:lnTo>
                    <a:pt x="85805" y="243210"/>
                  </a:lnTo>
                  <a:lnTo>
                    <a:pt x="140487" y="239445"/>
                  </a:lnTo>
                  <a:lnTo>
                    <a:pt x="195176" y="243210"/>
                  </a:lnTo>
                  <a:lnTo>
                    <a:pt x="239836" y="253476"/>
                  </a:lnTo>
                  <a:lnTo>
                    <a:pt x="269946" y="268699"/>
                  </a:lnTo>
                  <a:lnTo>
                    <a:pt x="280987" y="287337"/>
                  </a:lnTo>
                  <a:lnTo>
                    <a:pt x="280987" y="47891"/>
                  </a:lnTo>
                  <a:lnTo>
                    <a:pt x="269946" y="29248"/>
                  </a:lnTo>
                  <a:lnTo>
                    <a:pt x="239836" y="14025"/>
                  </a:lnTo>
                  <a:lnTo>
                    <a:pt x="195176" y="3762"/>
                  </a:lnTo>
                  <a:lnTo>
                    <a:pt x="140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73350" y="550861"/>
              <a:ext cx="281305" cy="287655"/>
            </a:xfrm>
            <a:custGeom>
              <a:avLst/>
              <a:gdLst/>
              <a:ahLst/>
              <a:cxnLst/>
              <a:rect l="l" t="t" r="r" b="b"/>
              <a:pathLst>
                <a:path w="281305" h="287655">
                  <a:moveTo>
                    <a:pt x="280987" y="47891"/>
                  </a:moveTo>
                  <a:lnTo>
                    <a:pt x="280987" y="287337"/>
                  </a:lnTo>
                  <a:lnTo>
                    <a:pt x="269946" y="268699"/>
                  </a:lnTo>
                  <a:lnTo>
                    <a:pt x="239836" y="253476"/>
                  </a:lnTo>
                  <a:lnTo>
                    <a:pt x="195176" y="243210"/>
                  </a:lnTo>
                  <a:lnTo>
                    <a:pt x="140487" y="239445"/>
                  </a:lnTo>
                  <a:lnTo>
                    <a:pt x="85805" y="243210"/>
                  </a:lnTo>
                  <a:lnTo>
                    <a:pt x="41149" y="253476"/>
                  </a:lnTo>
                  <a:lnTo>
                    <a:pt x="11040" y="268699"/>
                  </a:lnTo>
                  <a:lnTo>
                    <a:pt x="0" y="287337"/>
                  </a:lnTo>
                  <a:lnTo>
                    <a:pt x="0" y="47891"/>
                  </a:lnTo>
                  <a:lnTo>
                    <a:pt x="11040" y="29248"/>
                  </a:lnTo>
                  <a:lnTo>
                    <a:pt x="41149" y="14025"/>
                  </a:lnTo>
                  <a:lnTo>
                    <a:pt x="85805" y="3762"/>
                  </a:lnTo>
                  <a:lnTo>
                    <a:pt x="140487" y="0"/>
                  </a:lnTo>
                  <a:lnTo>
                    <a:pt x="195176" y="3762"/>
                  </a:lnTo>
                  <a:lnTo>
                    <a:pt x="239836" y="14025"/>
                  </a:lnTo>
                  <a:lnTo>
                    <a:pt x="269946" y="29248"/>
                  </a:lnTo>
                  <a:lnTo>
                    <a:pt x="280987" y="478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5537" y="981075"/>
              <a:ext cx="3235325" cy="0"/>
            </a:xfrm>
            <a:custGeom>
              <a:avLst/>
              <a:gdLst/>
              <a:ahLst/>
              <a:cxnLst/>
              <a:rect l="l" t="t" r="r" b="b"/>
              <a:pathLst>
                <a:path w="3235325">
                  <a:moveTo>
                    <a:pt x="0" y="0"/>
                  </a:moveTo>
                  <a:lnTo>
                    <a:pt x="3235325" y="0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5537" y="981075"/>
              <a:ext cx="3235325" cy="144780"/>
            </a:xfrm>
            <a:custGeom>
              <a:avLst/>
              <a:gdLst/>
              <a:ahLst/>
              <a:cxnLst/>
              <a:rect l="l" t="t" r="r" b="b"/>
              <a:pathLst>
                <a:path w="3235325" h="144780">
                  <a:moveTo>
                    <a:pt x="0" y="0"/>
                  </a:moveTo>
                  <a:lnTo>
                    <a:pt x="0" y="144462"/>
                  </a:lnTo>
                </a:path>
                <a:path w="3235325" h="144780">
                  <a:moveTo>
                    <a:pt x="3235325" y="0"/>
                  </a:moveTo>
                  <a:lnTo>
                    <a:pt x="3235325" y="144462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2275" y="1125537"/>
              <a:ext cx="1336675" cy="466725"/>
            </a:xfrm>
            <a:custGeom>
              <a:avLst/>
              <a:gdLst/>
              <a:ahLst/>
              <a:cxnLst/>
              <a:rect l="l" t="t" r="r" b="b"/>
              <a:pathLst>
                <a:path w="1336675" h="466725">
                  <a:moveTo>
                    <a:pt x="1336675" y="0"/>
                  </a:moveTo>
                  <a:lnTo>
                    <a:pt x="0" y="0"/>
                  </a:lnTo>
                  <a:lnTo>
                    <a:pt x="0" y="466725"/>
                  </a:lnTo>
                  <a:lnTo>
                    <a:pt x="1336675" y="466725"/>
                  </a:lnTo>
                  <a:lnTo>
                    <a:pt x="1336675" y="0"/>
                  </a:lnTo>
                  <a:close/>
                </a:path>
              </a:pathLst>
            </a:custGeom>
            <a:solidFill>
              <a:srgbClr val="E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2275" y="1125537"/>
              <a:ext cx="1336675" cy="466725"/>
            </a:xfrm>
            <a:custGeom>
              <a:avLst/>
              <a:gdLst/>
              <a:ahLst/>
              <a:cxnLst/>
              <a:rect l="l" t="t" r="r" b="b"/>
              <a:pathLst>
                <a:path w="1336675" h="466725">
                  <a:moveTo>
                    <a:pt x="0" y="0"/>
                  </a:moveTo>
                  <a:lnTo>
                    <a:pt x="1336675" y="0"/>
                  </a:lnTo>
                  <a:lnTo>
                    <a:pt x="1336675" y="466725"/>
                  </a:lnTo>
                  <a:lnTo>
                    <a:pt x="0" y="46672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1486" y="1153985"/>
            <a:ext cx="114173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POMPA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b="1" dirty="0">
                <a:solidFill>
                  <a:srgbClr val="4D5B6B"/>
                </a:solidFill>
                <a:latin typeface="Arial"/>
                <a:cs typeface="Arial"/>
              </a:rPr>
              <a:t>MEKANİK</a:t>
            </a:r>
            <a:r>
              <a:rPr sz="1100" b="1" spc="-65" dirty="0">
                <a:solidFill>
                  <a:srgbClr val="4D5B6B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4D5B6B"/>
                </a:solidFill>
                <a:latin typeface="Arial"/>
                <a:cs typeface="Arial"/>
              </a:rPr>
              <a:t>ARIZA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-19050" y="1528762"/>
            <a:ext cx="1806575" cy="1517650"/>
            <a:chOff x="-19050" y="1528762"/>
            <a:chExt cx="1806575" cy="1517650"/>
          </a:xfrm>
        </p:grpSpPr>
        <p:sp>
          <p:nvSpPr>
            <p:cNvPr id="17" name="object 17"/>
            <p:cNvSpPr/>
            <p:nvPr/>
          </p:nvSpPr>
          <p:spPr>
            <a:xfrm>
              <a:off x="1125537" y="1557337"/>
              <a:ext cx="0" cy="647700"/>
            </a:xfrm>
            <a:custGeom>
              <a:avLst/>
              <a:gdLst/>
              <a:ahLst/>
              <a:cxnLst/>
              <a:rect l="l" t="t" r="r" b="b"/>
              <a:pathLst>
                <a:path h="647700">
                  <a:moveTo>
                    <a:pt x="0" y="0"/>
                  </a:moveTo>
                  <a:lnTo>
                    <a:pt x="0" y="647700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4251" y="1701806"/>
              <a:ext cx="246379" cy="395605"/>
            </a:xfrm>
            <a:custGeom>
              <a:avLst/>
              <a:gdLst/>
              <a:ahLst/>
              <a:cxnLst/>
              <a:rect l="l" t="t" r="r" b="b"/>
              <a:pathLst>
                <a:path w="246380" h="395605">
                  <a:moveTo>
                    <a:pt x="123024" y="0"/>
                  </a:moveTo>
                  <a:lnTo>
                    <a:pt x="75137" y="5176"/>
                  </a:lnTo>
                  <a:lnTo>
                    <a:pt x="36033" y="19292"/>
                  </a:lnTo>
                  <a:lnTo>
                    <a:pt x="9667" y="40231"/>
                  </a:lnTo>
                  <a:lnTo>
                    <a:pt x="0" y="65874"/>
                  </a:lnTo>
                  <a:lnTo>
                    <a:pt x="0" y="395287"/>
                  </a:lnTo>
                  <a:lnTo>
                    <a:pt x="9667" y="369642"/>
                  </a:lnTo>
                  <a:lnTo>
                    <a:pt x="36033" y="348699"/>
                  </a:lnTo>
                  <a:lnTo>
                    <a:pt x="75137" y="334578"/>
                  </a:lnTo>
                  <a:lnTo>
                    <a:pt x="123024" y="329399"/>
                  </a:lnTo>
                  <a:lnTo>
                    <a:pt x="170919" y="334578"/>
                  </a:lnTo>
                  <a:lnTo>
                    <a:pt x="210027" y="348699"/>
                  </a:lnTo>
                  <a:lnTo>
                    <a:pt x="236394" y="369642"/>
                  </a:lnTo>
                  <a:lnTo>
                    <a:pt x="246062" y="395287"/>
                  </a:lnTo>
                  <a:lnTo>
                    <a:pt x="246062" y="65874"/>
                  </a:lnTo>
                  <a:lnTo>
                    <a:pt x="236394" y="40231"/>
                  </a:lnTo>
                  <a:lnTo>
                    <a:pt x="210027" y="19292"/>
                  </a:lnTo>
                  <a:lnTo>
                    <a:pt x="170919" y="5176"/>
                  </a:lnTo>
                  <a:lnTo>
                    <a:pt x="123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4251" y="1701806"/>
              <a:ext cx="246379" cy="395605"/>
            </a:xfrm>
            <a:custGeom>
              <a:avLst/>
              <a:gdLst/>
              <a:ahLst/>
              <a:cxnLst/>
              <a:rect l="l" t="t" r="r" b="b"/>
              <a:pathLst>
                <a:path w="246380" h="395605">
                  <a:moveTo>
                    <a:pt x="246062" y="65874"/>
                  </a:moveTo>
                  <a:lnTo>
                    <a:pt x="246062" y="395287"/>
                  </a:lnTo>
                  <a:lnTo>
                    <a:pt x="236394" y="369642"/>
                  </a:lnTo>
                  <a:lnTo>
                    <a:pt x="210027" y="348699"/>
                  </a:lnTo>
                  <a:lnTo>
                    <a:pt x="170919" y="334578"/>
                  </a:lnTo>
                  <a:lnTo>
                    <a:pt x="123024" y="329399"/>
                  </a:lnTo>
                  <a:lnTo>
                    <a:pt x="75137" y="334578"/>
                  </a:lnTo>
                  <a:lnTo>
                    <a:pt x="36033" y="348699"/>
                  </a:lnTo>
                  <a:lnTo>
                    <a:pt x="9667" y="369642"/>
                  </a:lnTo>
                  <a:lnTo>
                    <a:pt x="0" y="395287"/>
                  </a:lnTo>
                  <a:lnTo>
                    <a:pt x="0" y="65874"/>
                  </a:lnTo>
                  <a:lnTo>
                    <a:pt x="9667" y="40231"/>
                  </a:lnTo>
                  <a:lnTo>
                    <a:pt x="36033" y="19292"/>
                  </a:lnTo>
                  <a:lnTo>
                    <a:pt x="75137" y="5176"/>
                  </a:lnTo>
                  <a:lnTo>
                    <a:pt x="123024" y="0"/>
                  </a:lnTo>
                  <a:lnTo>
                    <a:pt x="170919" y="5176"/>
                  </a:lnTo>
                  <a:lnTo>
                    <a:pt x="210027" y="19292"/>
                  </a:lnTo>
                  <a:lnTo>
                    <a:pt x="236394" y="40231"/>
                  </a:lnTo>
                  <a:lnTo>
                    <a:pt x="246062" y="6587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3562" y="2205038"/>
              <a:ext cx="1195705" cy="0"/>
            </a:xfrm>
            <a:custGeom>
              <a:avLst/>
              <a:gdLst/>
              <a:ahLst/>
              <a:cxnLst/>
              <a:rect l="l" t="t" r="r" b="b"/>
              <a:pathLst>
                <a:path w="1195705">
                  <a:moveTo>
                    <a:pt x="0" y="0"/>
                  </a:moveTo>
                  <a:lnTo>
                    <a:pt x="1195387" y="0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2420938"/>
              <a:ext cx="1200150" cy="606425"/>
            </a:xfrm>
            <a:custGeom>
              <a:avLst/>
              <a:gdLst/>
              <a:ahLst/>
              <a:cxnLst/>
              <a:rect l="l" t="t" r="r" b="b"/>
              <a:pathLst>
                <a:path w="1200150" h="606425">
                  <a:moveTo>
                    <a:pt x="600075" y="0"/>
                  </a:moveTo>
                  <a:lnTo>
                    <a:pt x="538721" y="1565"/>
                  </a:lnTo>
                  <a:lnTo>
                    <a:pt x="479140" y="6160"/>
                  </a:lnTo>
                  <a:lnTo>
                    <a:pt x="421633" y="13631"/>
                  </a:lnTo>
                  <a:lnTo>
                    <a:pt x="366501" y="23827"/>
                  </a:lnTo>
                  <a:lnTo>
                    <a:pt x="314046" y="36595"/>
                  </a:lnTo>
                  <a:lnTo>
                    <a:pt x="264569" y="51783"/>
                  </a:lnTo>
                  <a:lnTo>
                    <a:pt x="218373" y="69238"/>
                  </a:lnTo>
                  <a:lnTo>
                    <a:pt x="175760" y="88807"/>
                  </a:lnTo>
                  <a:lnTo>
                    <a:pt x="137029" y="110340"/>
                  </a:lnTo>
                  <a:lnTo>
                    <a:pt x="102484" y="133682"/>
                  </a:lnTo>
                  <a:lnTo>
                    <a:pt x="72426" y="158682"/>
                  </a:lnTo>
                  <a:lnTo>
                    <a:pt x="26978" y="213045"/>
                  </a:lnTo>
                  <a:lnTo>
                    <a:pt x="3098" y="272210"/>
                  </a:lnTo>
                  <a:lnTo>
                    <a:pt x="0" y="303212"/>
                  </a:lnTo>
                  <a:lnTo>
                    <a:pt x="3098" y="334214"/>
                  </a:lnTo>
                  <a:lnTo>
                    <a:pt x="26978" y="393379"/>
                  </a:lnTo>
                  <a:lnTo>
                    <a:pt x="72426" y="447742"/>
                  </a:lnTo>
                  <a:lnTo>
                    <a:pt x="102484" y="472742"/>
                  </a:lnTo>
                  <a:lnTo>
                    <a:pt x="137029" y="496084"/>
                  </a:lnTo>
                  <a:lnTo>
                    <a:pt x="175760" y="517617"/>
                  </a:lnTo>
                  <a:lnTo>
                    <a:pt x="218373" y="537186"/>
                  </a:lnTo>
                  <a:lnTo>
                    <a:pt x="264569" y="554641"/>
                  </a:lnTo>
                  <a:lnTo>
                    <a:pt x="314046" y="569829"/>
                  </a:lnTo>
                  <a:lnTo>
                    <a:pt x="366501" y="582597"/>
                  </a:lnTo>
                  <a:lnTo>
                    <a:pt x="421633" y="592793"/>
                  </a:lnTo>
                  <a:lnTo>
                    <a:pt x="479140" y="600264"/>
                  </a:lnTo>
                  <a:lnTo>
                    <a:pt x="538721" y="604859"/>
                  </a:lnTo>
                  <a:lnTo>
                    <a:pt x="600075" y="606425"/>
                  </a:lnTo>
                  <a:lnTo>
                    <a:pt x="661428" y="604859"/>
                  </a:lnTo>
                  <a:lnTo>
                    <a:pt x="721009" y="600264"/>
                  </a:lnTo>
                  <a:lnTo>
                    <a:pt x="778516" y="592793"/>
                  </a:lnTo>
                  <a:lnTo>
                    <a:pt x="833648" y="582597"/>
                  </a:lnTo>
                  <a:lnTo>
                    <a:pt x="886103" y="569829"/>
                  </a:lnTo>
                  <a:lnTo>
                    <a:pt x="935580" y="554641"/>
                  </a:lnTo>
                  <a:lnTo>
                    <a:pt x="981776" y="537186"/>
                  </a:lnTo>
                  <a:lnTo>
                    <a:pt x="1024389" y="517617"/>
                  </a:lnTo>
                  <a:lnTo>
                    <a:pt x="1063120" y="496084"/>
                  </a:lnTo>
                  <a:lnTo>
                    <a:pt x="1097665" y="472742"/>
                  </a:lnTo>
                  <a:lnTo>
                    <a:pt x="1127723" y="447742"/>
                  </a:lnTo>
                  <a:lnTo>
                    <a:pt x="1173171" y="393379"/>
                  </a:lnTo>
                  <a:lnTo>
                    <a:pt x="1197051" y="334214"/>
                  </a:lnTo>
                  <a:lnTo>
                    <a:pt x="1200150" y="303212"/>
                  </a:lnTo>
                  <a:lnTo>
                    <a:pt x="1197051" y="272210"/>
                  </a:lnTo>
                  <a:lnTo>
                    <a:pt x="1173171" y="213045"/>
                  </a:lnTo>
                  <a:lnTo>
                    <a:pt x="1127723" y="158682"/>
                  </a:lnTo>
                  <a:lnTo>
                    <a:pt x="1097665" y="133682"/>
                  </a:lnTo>
                  <a:lnTo>
                    <a:pt x="1063120" y="110340"/>
                  </a:lnTo>
                  <a:lnTo>
                    <a:pt x="1024389" y="88807"/>
                  </a:lnTo>
                  <a:lnTo>
                    <a:pt x="981776" y="69238"/>
                  </a:lnTo>
                  <a:lnTo>
                    <a:pt x="935580" y="51783"/>
                  </a:lnTo>
                  <a:lnTo>
                    <a:pt x="886103" y="36595"/>
                  </a:lnTo>
                  <a:lnTo>
                    <a:pt x="833648" y="23827"/>
                  </a:lnTo>
                  <a:lnTo>
                    <a:pt x="778516" y="13631"/>
                  </a:lnTo>
                  <a:lnTo>
                    <a:pt x="721009" y="6160"/>
                  </a:lnTo>
                  <a:lnTo>
                    <a:pt x="661428" y="1565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E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2420938"/>
              <a:ext cx="1200150" cy="606425"/>
            </a:xfrm>
            <a:custGeom>
              <a:avLst/>
              <a:gdLst/>
              <a:ahLst/>
              <a:cxnLst/>
              <a:rect l="l" t="t" r="r" b="b"/>
              <a:pathLst>
                <a:path w="1200150" h="606425">
                  <a:moveTo>
                    <a:pt x="0" y="303212"/>
                  </a:moveTo>
                  <a:lnTo>
                    <a:pt x="12191" y="242103"/>
                  </a:lnTo>
                  <a:lnTo>
                    <a:pt x="47157" y="185187"/>
                  </a:lnTo>
                  <a:lnTo>
                    <a:pt x="102484" y="133682"/>
                  </a:lnTo>
                  <a:lnTo>
                    <a:pt x="137029" y="110340"/>
                  </a:lnTo>
                  <a:lnTo>
                    <a:pt x="175760" y="88807"/>
                  </a:lnTo>
                  <a:lnTo>
                    <a:pt x="218373" y="69238"/>
                  </a:lnTo>
                  <a:lnTo>
                    <a:pt x="264569" y="51783"/>
                  </a:lnTo>
                  <a:lnTo>
                    <a:pt x="314046" y="36595"/>
                  </a:lnTo>
                  <a:lnTo>
                    <a:pt x="366501" y="23827"/>
                  </a:lnTo>
                  <a:lnTo>
                    <a:pt x="421633" y="13631"/>
                  </a:lnTo>
                  <a:lnTo>
                    <a:pt x="479140" y="6160"/>
                  </a:lnTo>
                  <a:lnTo>
                    <a:pt x="538721" y="1565"/>
                  </a:lnTo>
                  <a:lnTo>
                    <a:pt x="600075" y="0"/>
                  </a:lnTo>
                  <a:lnTo>
                    <a:pt x="661428" y="1565"/>
                  </a:lnTo>
                  <a:lnTo>
                    <a:pt x="721009" y="6160"/>
                  </a:lnTo>
                  <a:lnTo>
                    <a:pt x="778516" y="13631"/>
                  </a:lnTo>
                  <a:lnTo>
                    <a:pt x="833648" y="23827"/>
                  </a:lnTo>
                  <a:lnTo>
                    <a:pt x="886103" y="36595"/>
                  </a:lnTo>
                  <a:lnTo>
                    <a:pt x="935580" y="51783"/>
                  </a:lnTo>
                  <a:lnTo>
                    <a:pt x="981776" y="69238"/>
                  </a:lnTo>
                  <a:lnTo>
                    <a:pt x="1024389" y="88807"/>
                  </a:lnTo>
                  <a:lnTo>
                    <a:pt x="1063120" y="110340"/>
                  </a:lnTo>
                  <a:lnTo>
                    <a:pt x="1097665" y="133682"/>
                  </a:lnTo>
                  <a:lnTo>
                    <a:pt x="1127723" y="158682"/>
                  </a:lnTo>
                  <a:lnTo>
                    <a:pt x="1173171" y="213045"/>
                  </a:lnTo>
                  <a:lnTo>
                    <a:pt x="1197051" y="272210"/>
                  </a:lnTo>
                  <a:lnTo>
                    <a:pt x="1200150" y="303212"/>
                  </a:lnTo>
                  <a:lnTo>
                    <a:pt x="1197051" y="334214"/>
                  </a:lnTo>
                  <a:lnTo>
                    <a:pt x="1173171" y="393379"/>
                  </a:lnTo>
                  <a:lnTo>
                    <a:pt x="1127723" y="447742"/>
                  </a:lnTo>
                  <a:lnTo>
                    <a:pt x="1097665" y="472742"/>
                  </a:lnTo>
                  <a:lnTo>
                    <a:pt x="1063120" y="496084"/>
                  </a:lnTo>
                  <a:lnTo>
                    <a:pt x="1024389" y="517617"/>
                  </a:lnTo>
                  <a:lnTo>
                    <a:pt x="981776" y="537186"/>
                  </a:lnTo>
                  <a:lnTo>
                    <a:pt x="935580" y="554641"/>
                  </a:lnTo>
                  <a:lnTo>
                    <a:pt x="886103" y="569829"/>
                  </a:lnTo>
                  <a:lnTo>
                    <a:pt x="833648" y="582597"/>
                  </a:lnTo>
                  <a:lnTo>
                    <a:pt x="778516" y="592793"/>
                  </a:lnTo>
                  <a:lnTo>
                    <a:pt x="721009" y="600264"/>
                  </a:lnTo>
                  <a:lnTo>
                    <a:pt x="661428" y="604859"/>
                  </a:lnTo>
                  <a:lnTo>
                    <a:pt x="600075" y="606425"/>
                  </a:lnTo>
                  <a:lnTo>
                    <a:pt x="538721" y="604859"/>
                  </a:lnTo>
                  <a:lnTo>
                    <a:pt x="479140" y="600264"/>
                  </a:lnTo>
                  <a:lnTo>
                    <a:pt x="421633" y="592793"/>
                  </a:lnTo>
                  <a:lnTo>
                    <a:pt x="366501" y="582597"/>
                  </a:lnTo>
                  <a:lnTo>
                    <a:pt x="314046" y="569829"/>
                  </a:lnTo>
                  <a:lnTo>
                    <a:pt x="264569" y="554641"/>
                  </a:lnTo>
                  <a:lnTo>
                    <a:pt x="218373" y="537186"/>
                  </a:lnTo>
                  <a:lnTo>
                    <a:pt x="175760" y="517617"/>
                  </a:lnTo>
                  <a:lnTo>
                    <a:pt x="137029" y="496084"/>
                  </a:lnTo>
                  <a:lnTo>
                    <a:pt x="102484" y="472742"/>
                  </a:lnTo>
                  <a:lnTo>
                    <a:pt x="72426" y="447742"/>
                  </a:lnTo>
                  <a:lnTo>
                    <a:pt x="26978" y="393379"/>
                  </a:lnTo>
                  <a:lnTo>
                    <a:pt x="3098" y="334214"/>
                  </a:lnTo>
                  <a:lnTo>
                    <a:pt x="0" y="303212"/>
                  </a:lnTo>
                  <a:close/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76586" y="2538195"/>
            <a:ext cx="4457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Bakım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8680" y="2705884"/>
            <a:ext cx="5638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Yetersiz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34987" y="2176463"/>
            <a:ext cx="1875155" cy="869950"/>
            <a:chOff x="534987" y="2176463"/>
            <a:chExt cx="1875155" cy="869950"/>
          </a:xfrm>
        </p:grpSpPr>
        <p:sp>
          <p:nvSpPr>
            <p:cNvPr id="26" name="object 26"/>
            <p:cNvSpPr/>
            <p:nvPr/>
          </p:nvSpPr>
          <p:spPr>
            <a:xfrm>
              <a:off x="563562" y="2205038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900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66825" y="2420938"/>
              <a:ext cx="1123950" cy="606425"/>
            </a:xfrm>
            <a:custGeom>
              <a:avLst/>
              <a:gdLst/>
              <a:ahLst/>
              <a:cxnLst/>
              <a:rect l="l" t="t" r="r" b="b"/>
              <a:pathLst>
                <a:path w="1123950" h="606425">
                  <a:moveTo>
                    <a:pt x="561975" y="0"/>
                  </a:moveTo>
                  <a:lnTo>
                    <a:pt x="500740" y="1779"/>
                  </a:lnTo>
                  <a:lnTo>
                    <a:pt x="441416" y="6993"/>
                  </a:lnTo>
                  <a:lnTo>
                    <a:pt x="384345" y="15457"/>
                  </a:lnTo>
                  <a:lnTo>
                    <a:pt x="329870" y="26987"/>
                  </a:lnTo>
                  <a:lnTo>
                    <a:pt x="278333" y="41396"/>
                  </a:lnTo>
                  <a:lnTo>
                    <a:pt x="230077" y="58501"/>
                  </a:lnTo>
                  <a:lnTo>
                    <a:pt x="185446" y="78116"/>
                  </a:lnTo>
                  <a:lnTo>
                    <a:pt x="144781" y="100057"/>
                  </a:lnTo>
                  <a:lnTo>
                    <a:pt x="108427" y="124138"/>
                  </a:lnTo>
                  <a:lnTo>
                    <a:pt x="76724" y="150174"/>
                  </a:lnTo>
                  <a:lnTo>
                    <a:pt x="50018" y="177980"/>
                  </a:lnTo>
                  <a:lnTo>
                    <a:pt x="12961" y="238165"/>
                  </a:lnTo>
                  <a:lnTo>
                    <a:pt x="0" y="303212"/>
                  </a:lnTo>
                  <a:lnTo>
                    <a:pt x="3297" y="336251"/>
                  </a:lnTo>
                  <a:lnTo>
                    <a:pt x="28649" y="399052"/>
                  </a:lnTo>
                  <a:lnTo>
                    <a:pt x="76724" y="456250"/>
                  </a:lnTo>
                  <a:lnTo>
                    <a:pt x="108427" y="482286"/>
                  </a:lnTo>
                  <a:lnTo>
                    <a:pt x="144781" y="506367"/>
                  </a:lnTo>
                  <a:lnTo>
                    <a:pt x="185446" y="528308"/>
                  </a:lnTo>
                  <a:lnTo>
                    <a:pt x="230077" y="547923"/>
                  </a:lnTo>
                  <a:lnTo>
                    <a:pt x="278333" y="565028"/>
                  </a:lnTo>
                  <a:lnTo>
                    <a:pt x="329870" y="579437"/>
                  </a:lnTo>
                  <a:lnTo>
                    <a:pt x="384345" y="590967"/>
                  </a:lnTo>
                  <a:lnTo>
                    <a:pt x="441416" y="599431"/>
                  </a:lnTo>
                  <a:lnTo>
                    <a:pt x="500740" y="604645"/>
                  </a:lnTo>
                  <a:lnTo>
                    <a:pt x="561975" y="606425"/>
                  </a:lnTo>
                  <a:lnTo>
                    <a:pt x="623209" y="604645"/>
                  </a:lnTo>
                  <a:lnTo>
                    <a:pt x="682533" y="599431"/>
                  </a:lnTo>
                  <a:lnTo>
                    <a:pt x="739604" y="590967"/>
                  </a:lnTo>
                  <a:lnTo>
                    <a:pt x="794079" y="579437"/>
                  </a:lnTo>
                  <a:lnTo>
                    <a:pt x="845616" y="565028"/>
                  </a:lnTo>
                  <a:lnTo>
                    <a:pt x="893872" y="547923"/>
                  </a:lnTo>
                  <a:lnTo>
                    <a:pt x="938503" y="528308"/>
                  </a:lnTo>
                  <a:lnTo>
                    <a:pt x="979168" y="506367"/>
                  </a:lnTo>
                  <a:lnTo>
                    <a:pt x="1015522" y="482286"/>
                  </a:lnTo>
                  <a:lnTo>
                    <a:pt x="1047225" y="456250"/>
                  </a:lnTo>
                  <a:lnTo>
                    <a:pt x="1073931" y="428444"/>
                  </a:lnTo>
                  <a:lnTo>
                    <a:pt x="1110988" y="368259"/>
                  </a:lnTo>
                  <a:lnTo>
                    <a:pt x="1123950" y="303212"/>
                  </a:lnTo>
                  <a:lnTo>
                    <a:pt x="1120652" y="270173"/>
                  </a:lnTo>
                  <a:lnTo>
                    <a:pt x="1095300" y="207372"/>
                  </a:lnTo>
                  <a:lnTo>
                    <a:pt x="1047225" y="150174"/>
                  </a:lnTo>
                  <a:lnTo>
                    <a:pt x="1015522" y="124138"/>
                  </a:lnTo>
                  <a:lnTo>
                    <a:pt x="979168" y="100057"/>
                  </a:lnTo>
                  <a:lnTo>
                    <a:pt x="938503" y="78116"/>
                  </a:lnTo>
                  <a:lnTo>
                    <a:pt x="893872" y="58501"/>
                  </a:lnTo>
                  <a:lnTo>
                    <a:pt x="845616" y="41396"/>
                  </a:lnTo>
                  <a:lnTo>
                    <a:pt x="794079" y="26987"/>
                  </a:lnTo>
                  <a:lnTo>
                    <a:pt x="739604" y="15457"/>
                  </a:lnTo>
                  <a:lnTo>
                    <a:pt x="682533" y="6993"/>
                  </a:lnTo>
                  <a:lnTo>
                    <a:pt x="623209" y="1779"/>
                  </a:lnTo>
                  <a:lnTo>
                    <a:pt x="561975" y="0"/>
                  </a:lnTo>
                  <a:close/>
                </a:path>
              </a:pathLst>
            </a:custGeom>
            <a:solidFill>
              <a:srgbClr val="E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66825" y="2420938"/>
              <a:ext cx="1123950" cy="606425"/>
            </a:xfrm>
            <a:custGeom>
              <a:avLst/>
              <a:gdLst/>
              <a:ahLst/>
              <a:cxnLst/>
              <a:rect l="l" t="t" r="r" b="b"/>
              <a:pathLst>
                <a:path w="1123950" h="606425">
                  <a:moveTo>
                    <a:pt x="0" y="303212"/>
                  </a:moveTo>
                  <a:lnTo>
                    <a:pt x="12961" y="238165"/>
                  </a:lnTo>
                  <a:lnTo>
                    <a:pt x="50018" y="177980"/>
                  </a:lnTo>
                  <a:lnTo>
                    <a:pt x="76724" y="150174"/>
                  </a:lnTo>
                  <a:lnTo>
                    <a:pt x="108427" y="124138"/>
                  </a:lnTo>
                  <a:lnTo>
                    <a:pt x="144781" y="100057"/>
                  </a:lnTo>
                  <a:lnTo>
                    <a:pt x="185446" y="78116"/>
                  </a:lnTo>
                  <a:lnTo>
                    <a:pt x="230077" y="58501"/>
                  </a:lnTo>
                  <a:lnTo>
                    <a:pt x="278333" y="41396"/>
                  </a:lnTo>
                  <a:lnTo>
                    <a:pt x="329870" y="26987"/>
                  </a:lnTo>
                  <a:lnTo>
                    <a:pt x="384345" y="15457"/>
                  </a:lnTo>
                  <a:lnTo>
                    <a:pt x="441416" y="6993"/>
                  </a:lnTo>
                  <a:lnTo>
                    <a:pt x="500740" y="1779"/>
                  </a:lnTo>
                  <a:lnTo>
                    <a:pt x="561975" y="0"/>
                  </a:lnTo>
                  <a:lnTo>
                    <a:pt x="623209" y="1779"/>
                  </a:lnTo>
                  <a:lnTo>
                    <a:pt x="682533" y="6993"/>
                  </a:lnTo>
                  <a:lnTo>
                    <a:pt x="739604" y="15457"/>
                  </a:lnTo>
                  <a:lnTo>
                    <a:pt x="794079" y="26987"/>
                  </a:lnTo>
                  <a:lnTo>
                    <a:pt x="845616" y="41396"/>
                  </a:lnTo>
                  <a:lnTo>
                    <a:pt x="893872" y="58501"/>
                  </a:lnTo>
                  <a:lnTo>
                    <a:pt x="938503" y="78116"/>
                  </a:lnTo>
                  <a:lnTo>
                    <a:pt x="979168" y="100057"/>
                  </a:lnTo>
                  <a:lnTo>
                    <a:pt x="1015522" y="124138"/>
                  </a:lnTo>
                  <a:lnTo>
                    <a:pt x="1047225" y="150174"/>
                  </a:lnTo>
                  <a:lnTo>
                    <a:pt x="1073931" y="177980"/>
                  </a:lnTo>
                  <a:lnTo>
                    <a:pt x="1110988" y="238165"/>
                  </a:lnTo>
                  <a:lnTo>
                    <a:pt x="1123950" y="303212"/>
                  </a:lnTo>
                  <a:lnTo>
                    <a:pt x="1120652" y="336251"/>
                  </a:lnTo>
                  <a:lnTo>
                    <a:pt x="1095300" y="399052"/>
                  </a:lnTo>
                  <a:lnTo>
                    <a:pt x="1047225" y="456250"/>
                  </a:lnTo>
                  <a:lnTo>
                    <a:pt x="1015522" y="482286"/>
                  </a:lnTo>
                  <a:lnTo>
                    <a:pt x="979168" y="506367"/>
                  </a:lnTo>
                  <a:lnTo>
                    <a:pt x="938503" y="528308"/>
                  </a:lnTo>
                  <a:lnTo>
                    <a:pt x="893872" y="547923"/>
                  </a:lnTo>
                  <a:lnTo>
                    <a:pt x="845616" y="565028"/>
                  </a:lnTo>
                  <a:lnTo>
                    <a:pt x="794079" y="579437"/>
                  </a:lnTo>
                  <a:lnTo>
                    <a:pt x="739604" y="590967"/>
                  </a:lnTo>
                  <a:lnTo>
                    <a:pt x="682533" y="599431"/>
                  </a:lnTo>
                  <a:lnTo>
                    <a:pt x="623209" y="604645"/>
                  </a:lnTo>
                  <a:lnTo>
                    <a:pt x="561975" y="606425"/>
                  </a:lnTo>
                  <a:lnTo>
                    <a:pt x="500740" y="604645"/>
                  </a:lnTo>
                  <a:lnTo>
                    <a:pt x="441416" y="599431"/>
                  </a:lnTo>
                  <a:lnTo>
                    <a:pt x="384345" y="590967"/>
                  </a:lnTo>
                  <a:lnTo>
                    <a:pt x="329870" y="579437"/>
                  </a:lnTo>
                  <a:lnTo>
                    <a:pt x="278333" y="565028"/>
                  </a:lnTo>
                  <a:lnTo>
                    <a:pt x="230077" y="547923"/>
                  </a:lnTo>
                  <a:lnTo>
                    <a:pt x="185446" y="528308"/>
                  </a:lnTo>
                  <a:lnTo>
                    <a:pt x="144781" y="506367"/>
                  </a:lnTo>
                  <a:lnTo>
                    <a:pt x="108427" y="482286"/>
                  </a:lnTo>
                  <a:lnTo>
                    <a:pt x="76724" y="456250"/>
                  </a:lnTo>
                  <a:lnTo>
                    <a:pt x="50018" y="428444"/>
                  </a:lnTo>
                  <a:lnTo>
                    <a:pt x="12961" y="368259"/>
                  </a:lnTo>
                  <a:lnTo>
                    <a:pt x="0" y="303212"/>
                  </a:lnTo>
                  <a:close/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604835" y="2538195"/>
            <a:ext cx="4457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Bakım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04835" y="2705884"/>
            <a:ext cx="44513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Hatası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730375" y="1106487"/>
            <a:ext cx="3424554" cy="1343025"/>
            <a:chOff x="1730375" y="1106487"/>
            <a:chExt cx="3424554" cy="1343025"/>
          </a:xfrm>
        </p:grpSpPr>
        <p:sp>
          <p:nvSpPr>
            <p:cNvPr id="32" name="object 32"/>
            <p:cNvSpPr/>
            <p:nvPr/>
          </p:nvSpPr>
          <p:spPr>
            <a:xfrm>
              <a:off x="1758950" y="2205038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900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16312" y="1125537"/>
              <a:ext cx="1619250" cy="298450"/>
            </a:xfrm>
            <a:custGeom>
              <a:avLst/>
              <a:gdLst/>
              <a:ahLst/>
              <a:cxnLst/>
              <a:rect l="l" t="t" r="r" b="b"/>
              <a:pathLst>
                <a:path w="1619250" h="298450">
                  <a:moveTo>
                    <a:pt x="1619250" y="0"/>
                  </a:moveTo>
                  <a:lnTo>
                    <a:pt x="0" y="0"/>
                  </a:lnTo>
                  <a:lnTo>
                    <a:pt x="0" y="298450"/>
                  </a:lnTo>
                  <a:lnTo>
                    <a:pt x="1619250" y="298450"/>
                  </a:lnTo>
                  <a:lnTo>
                    <a:pt x="1619250" y="0"/>
                  </a:lnTo>
                  <a:close/>
                </a:path>
              </a:pathLst>
            </a:custGeom>
            <a:solidFill>
              <a:srgbClr val="E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16312" y="1125537"/>
              <a:ext cx="1619250" cy="298450"/>
            </a:xfrm>
            <a:custGeom>
              <a:avLst/>
              <a:gdLst/>
              <a:ahLst/>
              <a:cxnLst/>
              <a:rect l="l" t="t" r="r" b="b"/>
              <a:pathLst>
                <a:path w="1619250" h="298450">
                  <a:moveTo>
                    <a:pt x="0" y="0"/>
                  </a:moveTo>
                  <a:lnTo>
                    <a:pt x="1619250" y="0"/>
                  </a:lnTo>
                  <a:lnTo>
                    <a:pt x="1619250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964495" y="1153985"/>
            <a:ext cx="7251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4D5B6B"/>
                </a:solidFill>
                <a:latin typeface="Arial"/>
                <a:cs typeface="Arial"/>
              </a:rPr>
              <a:t>AKIM</a:t>
            </a:r>
            <a:r>
              <a:rPr sz="1100" b="1" spc="-35" dirty="0">
                <a:solidFill>
                  <a:srgbClr val="4D5B6B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4D5B6B"/>
                </a:solidFill>
                <a:latin typeface="Arial"/>
                <a:cs typeface="Arial"/>
              </a:rPr>
              <a:t>YOK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654300" y="1384300"/>
            <a:ext cx="5038725" cy="1138555"/>
            <a:chOff x="2654300" y="1384300"/>
            <a:chExt cx="5038725" cy="1138555"/>
          </a:xfrm>
        </p:grpSpPr>
        <p:sp>
          <p:nvSpPr>
            <p:cNvPr id="37" name="object 37"/>
            <p:cNvSpPr/>
            <p:nvPr/>
          </p:nvSpPr>
          <p:spPr>
            <a:xfrm>
              <a:off x="4360862" y="1412875"/>
              <a:ext cx="0" cy="576580"/>
            </a:xfrm>
            <a:custGeom>
              <a:avLst/>
              <a:gdLst/>
              <a:ahLst/>
              <a:cxnLst/>
              <a:rect l="l" t="t" r="r" b="b"/>
              <a:pathLst>
                <a:path h="576580">
                  <a:moveTo>
                    <a:pt x="0" y="0"/>
                  </a:moveTo>
                  <a:lnTo>
                    <a:pt x="0" y="576262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05175" y="1989137"/>
              <a:ext cx="4359275" cy="215900"/>
            </a:xfrm>
            <a:custGeom>
              <a:avLst/>
              <a:gdLst/>
              <a:ahLst/>
              <a:cxnLst/>
              <a:rect l="l" t="t" r="r" b="b"/>
              <a:pathLst>
                <a:path w="4359275" h="215900">
                  <a:moveTo>
                    <a:pt x="0" y="0"/>
                  </a:moveTo>
                  <a:lnTo>
                    <a:pt x="4359275" y="0"/>
                  </a:lnTo>
                </a:path>
                <a:path w="4359275" h="215900">
                  <a:moveTo>
                    <a:pt x="0" y="0"/>
                  </a:moveTo>
                  <a:lnTo>
                    <a:pt x="0" y="215900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673350" y="2205037"/>
              <a:ext cx="1336675" cy="298450"/>
            </a:xfrm>
            <a:custGeom>
              <a:avLst/>
              <a:gdLst/>
              <a:ahLst/>
              <a:cxnLst/>
              <a:rect l="l" t="t" r="r" b="b"/>
              <a:pathLst>
                <a:path w="1336675" h="298450">
                  <a:moveTo>
                    <a:pt x="1336675" y="0"/>
                  </a:moveTo>
                  <a:lnTo>
                    <a:pt x="0" y="0"/>
                  </a:lnTo>
                  <a:lnTo>
                    <a:pt x="0" y="298450"/>
                  </a:lnTo>
                  <a:lnTo>
                    <a:pt x="1336675" y="298450"/>
                  </a:lnTo>
                  <a:lnTo>
                    <a:pt x="1336675" y="0"/>
                  </a:lnTo>
                  <a:close/>
                </a:path>
              </a:pathLst>
            </a:custGeom>
            <a:solidFill>
              <a:srgbClr val="E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73350" y="2205037"/>
              <a:ext cx="1336675" cy="298450"/>
            </a:xfrm>
            <a:custGeom>
              <a:avLst/>
              <a:gdLst/>
              <a:ahLst/>
              <a:cxnLst/>
              <a:rect l="l" t="t" r="r" b="b"/>
              <a:pathLst>
                <a:path w="1336675" h="298450">
                  <a:moveTo>
                    <a:pt x="0" y="0"/>
                  </a:moveTo>
                  <a:lnTo>
                    <a:pt x="1336675" y="0"/>
                  </a:lnTo>
                  <a:lnTo>
                    <a:pt x="1336675" y="298450"/>
                  </a:lnTo>
                  <a:lnTo>
                    <a:pt x="0" y="29845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899060" y="2233485"/>
            <a:ext cx="88391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4D5B6B"/>
                </a:solidFill>
                <a:latin typeface="Arial"/>
                <a:cs typeface="Arial"/>
              </a:rPr>
              <a:t>Anahtar</a:t>
            </a:r>
            <a:r>
              <a:rPr sz="1100" b="1" spc="-45" dirty="0">
                <a:solidFill>
                  <a:srgbClr val="4D5B6B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4D5B6B"/>
                </a:solidFill>
                <a:latin typeface="Arial"/>
                <a:cs typeface="Arial"/>
              </a:rPr>
              <a:t>Açık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090737" y="2463800"/>
            <a:ext cx="1876425" cy="1303655"/>
            <a:chOff x="2090737" y="2463800"/>
            <a:chExt cx="1876425" cy="1303655"/>
          </a:xfrm>
        </p:grpSpPr>
        <p:sp>
          <p:nvSpPr>
            <p:cNvPr id="43" name="object 43"/>
            <p:cNvSpPr/>
            <p:nvPr/>
          </p:nvSpPr>
          <p:spPr>
            <a:xfrm>
              <a:off x="3305175" y="2492375"/>
              <a:ext cx="0" cy="431800"/>
            </a:xfrm>
            <a:custGeom>
              <a:avLst/>
              <a:gdLst/>
              <a:ahLst/>
              <a:cxnLst/>
              <a:rect l="l" t="t" r="r" b="b"/>
              <a:pathLst>
                <a:path h="431800">
                  <a:moveTo>
                    <a:pt x="0" y="0"/>
                  </a:moveTo>
                  <a:lnTo>
                    <a:pt x="0" y="431800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63888" y="2549522"/>
              <a:ext cx="282575" cy="287655"/>
            </a:xfrm>
            <a:custGeom>
              <a:avLst/>
              <a:gdLst/>
              <a:ahLst/>
              <a:cxnLst/>
              <a:rect l="l" t="t" r="r" b="b"/>
              <a:pathLst>
                <a:path w="282575" h="287655">
                  <a:moveTo>
                    <a:pt x="141287" y="0"/>
                  </a:moveTo>
                  <a:lnTo>
                    <a:pt x="86292" y="3762"/>
                  </a:lnTo>
                  <a:lnTo>
                    <a:pt x="41382" y="14025"/>
                  </a:lnTo>
                  <a:lnTo>
                    <a:pt x="11103" y="29248"/>
                  </a:lnTo>
                  <a:lnTo>
                    <a:pt x="0" y="47891"/>
                  </a:lnTo>
                  <a:lnTo>
                    <a:pt x="0" y="287337"/>
                  </a:lnTo>
                  <a:lnTo>
                    <a:pt x="11103" y="268699"/>
                  </a:lnTo>
                  <a:lnTo>
                    <a:pt x="41382" y="253476"/>
                  </a:lnTo>
                  <a:lnTo>
                    <a:pt x="86292" y="243210"/>
                  </a:lnTo>
                  <a:lnTo>
                    <a:pt x="141287" y="239445"/>
                  </a:lnTo>
                  <a:lnTo>
                    <a:pt x="196282" y="243210"/>
                  </a:lnTo>
                  <a:lnTo>
                    <a:pt x="241192" y="253476"/>
                  </a:lnTo>
                  <a:lnTo>
                    <a:pt x="271471" y="268699"/>
                  </a:lnTo>
                  <a:lnTo>
                    <a:pt x="282575" y="287337"/>
                  </a:lnTo>
                  <a:lnTo>
                    <a:pt x="282575" y="47891"/>
                  </a:lnTo>
                  <a:lnTo>
                    <a:pt x="271471" y="29248"/>
                  </a:lnTo>
                  <a:lnTo>
                    <a:pt x="241192" y="14025"/>
                  </a:lnTo>
                  <a:lnTo>
                    <a:pt x="196282" y="3762"/>
                  </a:lnTo>
                  <a:lnTo>
                    <a:pt x="141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163888" y="2549522"/>
              <a:ext cx="282575" cy="287655"/>
            </a:xfrm>
            <a:custGeom>
              <a:avLst/>
              <a:gdLst/>
              <a:ahLst/>
              <a:cxnLst/>
              <a:rect l="l" t="t" r="r" b="b"/>
              <a:pathLst>
                <a:path w="282575" h="287655">
                  <a:moveTo>
                    <a:pt x="282575" y="47891"/>
                  </a:moveTo>
                  <a:lnTo>
                    <a:pt x="282575" y="287337"/>
                  </a:lnTo>
                  <a:lnTo>
                    <a:pt x="271471" y="268699"/>
                  </a:lnTo>
                  <a:lnTo>
                    <a:pt x="241192" y="253476"/>
                  </a:lnTo>
                  <a:lnTo>
                    <a:pt x="196282" y="243210"/>
                  </a:lnTo>
                  <a:lnTo>
                    <a:pt x="141287" y="239445"/>
                  </a:lnTo>
                  <a:lnTo>
                    <a:pt x="86292" y="243210"/>
                  </a:lnTo>
                  <a:lnTo>
                    <a:pt x="41382" y="253476"/>
                  </a:lnTo>
                  <a:lnTo>
                    <a:pt x="11103" y="268699"/>
                  </a:lnTo>
                  <a:lnTo>
                    <a:pt x="0" y="287337"/>
                  </a:lnTo>
                  <a:lnTo>
                    <a:pt x="0" y="47891"/>
                  </a:lnTo>
                  <a:lnTo>
                    <a:pt x="11103" y="29248"/>
                  </a:lnTo>
                  <a:lnTo>
                    <a:pt x="41382" y="14025"/>
                  </a:lnTo>
                  <a:lnTo>
                    <a:pt x="86292" y="3762"/>
                  </a:lnTo>
                  <a:lnTo>
                    <a:pt x="141287" y="0"/>
                  </a:lnTo>
                  <a:lnTo>
                    <a:pt x="196282" y="3762"/>
                  </a:lnTo>
                  <a:lnTo>
                    <a:pt x="241192" y="14025"/>
                  </a:lnTo>
                  <a:lnTo>
                    <a:pt x="271471" y="29248"/>
                  </a:lnTo>
                  <a:lnTo>
                    <a:pt x="282575" y="478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43200" y="2924173"/>
              <a:ext cx="1195705" cy="0"/>
            </a:xfrm>
            <a:custGeom>
              <a:avLst/>
              <a:gdLst/>
              <a:ahLst/>
              <a:cxnLst/>
              <a:rect l="l" t="t" r="r" b="b"/>
              <a:pathLst>
                <a:path w="1195704">
                  <a:moveTo>
                    <a:pt x="0" y="0"/>
                  </a:moveTo>
                  <a:lnTo>
                    <a:pt x="1195387" y="0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109787" y="3141662"/>
              <a:ext cx="1200150" cy="606425"/>
            </a:xfrm>
            <a:custGeom>
              <a:avLst/>
              <a:gdLst/>
              <a:ahLst/>
              <a:cxnLst/>
              <a:rect l="l" t="t" r="r" b="b"/>
              <a:pathLst>
                <a:path w="1200150" h="606425">
                  <a:moveTo>
                    <a:pt x="600075" y="0"/>
                  </a:moveTo>
                  <a:lnTo>
                    <a:pt x="538721" y="1565"/>
                  </a:lnTo>
                  <a:lnTo>
                    <a:pt x="479140" y="6160"/>
                  </a:lnTo>
                  <a:lnTo>
                    <a:pt x="421633" y="13631"/>
                  </a:lnTo>
                  <a:lnTo>
                    <a:pt x="366501" y="23827"/>
                  </a:lnTo>
                  <a:lnTo>
                    <a:pt x="314046" y="36595"/>
                  </a:lnTo>
                  <a:lnTo>
                    <a:pt x="264569" y="51783"/>
                  </a:lnTo>
                  <a:lnTo>
                    <a:pt x="218373" y="69238"/>
                  </a:lnTo>
                  <a:lnTo>
                    <a:pt x="175760" y="88807"/>
                  </a:lnTo>
                  <a:lnTo>
                    <a:pt x="137029" y="110340"/>
                  </a:lnTo>
                  <a:lnTo>
                    <a:pt x="102484" y="133682"/>
                  </a:lnTo>
                  <a:lnTo>
                    <a:pt x="72426" y="158682"/>
                  </a:lnTo>
                  <a:lnTo>
                    <a:pt x="26978" y="213045"/>
                  </a:lnTo>
                  <a:lnTo>
                    <a:pt x="3098" y="272210"/>
                  </a:lnTo>
                  <a:lnTo>
                    <a:pt x="0" y="303212"/>
                  </a:lnTo>
                  <a:lnTo>
                    <a:pt x="3098" y="334214"/>
                  </a:lnTo>
                  <a:lnTo>
                    <a:pt x="26978" y="393379"/>
                  </a:lnTo>
                  <a:lnTo>
                    <a:pt x="72426" y="447742"/>
                  </a:lnTo>
                  <a:lnTo>
                    <a:pt x="102484" y="472742"/>
                  </a:lnTo>
                  <a:lnTo>
                    <a:pt x="137029" y="496084"/>
                  </a:lnTo>
                  <a:lnTo>
                    <a:pt x="175760" y="517617"/>
                  </a:lnTo>
                  <a:lnTo>
                    <a:pt x="218373" y="537186"/>
                  </a:lnTo>
                  <a:lnTo>
                    <a:pt x="264569" y="554641"/>
                  </a:lnTo>
                  <a:lnTo>
                    <a:pt x="314046" y="569829"/>
                  </a:lnTo>
                  <a:lnTo>
                    <a:pt x="366501" y="582597"/>
                  </a:lnTo>
                  <a:lnTo>
                    <a:pt x="421633" y="592793"/>
                  </a:lnTo>
                  <a:lnTo>
                    <a:pt x="479140" y="600264"/>
                  </a:lnTo>
                  <a:lnTo>
                    <a:pt x="538721" y="604859"/>
                  </a:lnTo>
                  <a:lnTo>
                    <a:pt x="600075" y="606425"/>
                  </a:lnTo>
                  <a:lnTo>
                    <a:pt x="661428" y="604859"/>
                  </a:lnTo>
                  <a:lnTo>
                    <a:pt x="721009" y="600264"/>
                  </a:lnTo>
                  <a:lnTo>
                    <a:pt x="778516" y="592793"/>
                  </a:lnTo>
                  <a:lnTo>
                    <a:pt x="833648" y="582597"/>
                  </a:lnTo>
                  <a:lnTo>
                    <a:pt x="886103" y="569829"/>
                  </a:lnTo>
                  <a:lnTo>
                    <a:pt x="935580" y="554641"/>
                  </a:lnTo>
                  <a:lnTo>
                    <a:pt x="981776" y="537186"/>
                  </a:lnTo>
                  <a:lnTo>
                    <a:pt x="1024389" y="517617"/>
                  </a:lnTo>
                  <a:lnTo>
                    <a:pt x="1063120" y="496084"/>
                  </a:lnTo>
                  <a:lnTo>
                    <a:pt x="1097665" y="472742"/>
                  </a:lnTo>
                  <a:lnTo>
                    <a:pt x="1127723" y="447742"/>
                  </a:lnTo>
                  <a:lnTo>
                    <a:pt x="1173171" y="393379"/>
                  </a:lnTo>
                  <a:lnTo>
                    <a:pt x="1197051" y="334214"/>
                  </a:lnTo>
                  <a:lnTo>
                    <a:pt x="1200150" y="303212"/>
                  </a:lnTo>
                  <a:lnTo>
                    <a:pt x="1197051" y="272210"/>
                  </a:lnTo>
                  <a:lnTo>
                    <a:pt x="1173171" y="213045"/>
                  </a:lnTo>
                  <a:lnTo>
                    <a:pt x="1127723" y="158682"/>
                  </a:lnTo>
                  <a:lnTo>
                    <a:pt x="1097665" y="133682"/>
                  </a:lnTo>
                  <a:lnTo>
                    <a:pt x="1063120" y="110340"/>
                  </a:lnTo>
                  <a:lnTo>
                    <a:pt x="1024389" y="88807"/>
                  </a:lnTo>
                  <a:lnTo>
                    <a:pt x="981776" y="69238"/>
                  </a:lnTo>
                  <a:lnTo>
                    <a:pt x="935580" y="51783"/>
                  </a:lnTo>
                  <a:lnTo>
                    <a:pt x="886103" y="36595"/>
                  </a:lnTo>
                  <a:lnTo>
                    <a:pt x="833648" y="23827"/>
                  </a:lnTo>
                  <a:lnTo>
                    <a:pt x="778516" y="13631"/>
                  </a:lnTo>
                  <a:lnTo>
                    <a:pt x="721009" y="6160"/>
                  </a:lnTo>
                  <a:lnTo>
                    <a:pt x="661428" y="1565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E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109787" y="3141662"/>
              <a:ext cx="1200150" cy="606425"/>
            </a:xfrm>
            <a:custGeom>
              <a:avLst/>
              <a:gdLst/>
              <a:ahLst/>
              <a:cxnLst/>
              <a:rect l="l" t="t" r="r" b="b"/>
              <a:pathLst>
                <a:path w="1200150" h="606425">
                  <a:moveTo>
                    <a:pt x="0" y="303212"/>
                  </a:moveTo>
                  <a:lnTo>
                    <a:pt x="12191" y="242103"/>
                  </a:lnTo>
                  <a:lnTo>
                    <a:pt x="47157" y="185187"/>
                  </a:lnTo>
                  <a:lnTo>
                    <a:pt x="102484" y="133682"/>
                  </a:lnTo>
                  <a:lnTo>
                    <a:pt x="137029" y="110340"/>
                  </a:lnTo>
                  <a:lnTo>
                    <a:pt x="175760" y="88807"/>
                  </a:lnTo>
                  <a:lnTo>
                    <a:pt x="218373" y="69238"/>
                  </a:lnTo>
                  <a:lnTo>
                    <a:pt x="264569" y="51783"/>
                  </a:lnTo>
                  <a:lnTo>
                    <a:pt x="314046" y="36595"/>
                  </a:lnTo>
                  <a:lnTo>
                    <a:pt x="366501" y="23827"/>
                  </a:lnTo>
                  <a:lnTo>
                    <a:pt x="421633" y="13631"/>
                  </a:lnTo>
                  <a:lnTo>
                    <a:pt x="479140" y="6160"/>
                  </a:lnTo>
                  <a:lnTo>
                    <a:pt x="538721" y="1565"/>
                  </a:lnTo>
                  <a:lnTo>
                    <a:pt x="600075" y="0"/>
                  </a:lnTo>
                  <a:lnTo>
                    <a:pt x="661428" y="1565"/>
                  </a:lnTo>
                  <a:lnTo>
                    <a:pt x="721009" y="6160"/>
                  </a:lnTo>
                  <a:lnTo>
                    <a:pt x="778516" y="13631"/>
                  </a:lnTo>
                  <a:lnTo>
                    <a:pt x="833648" y="23827"/>
                  </a:lnTo>
                  <a:lnTo>
                    <a:pt x="886103" y="36595"/>
                  </a:lnTo>
                  <a:lnTo>
                    <a:pt x="935580" y="51783"/>
                  </a:lnTo>
                  <a:lnTo>
                    <a:pt x="981776" y="69238"/>
                  </a:lnTo>
                  <a:lnTo>
                    <a:pt x="1024389" y="88807"/>
                  </a:lnTo>
                  <a:lnTo>
                    <a:pt x="1063120" y="110340"/>
                  </a:lnTo>
                  <a:lnTo>
                    <a:pt x="1097665" y="133682"/>
                  </a:lnTo>
                  <a:lnTo>
                    <a:pt x="1127723" y="158682"/>
                  </a:lnTo>
                  <a:lnTo>
                    <a:pt x="1173171" y="213045"/>
                  </a:lnTo>
                  <a:lnTo>
                    <a:pt x="1197051" y="272210"/>
                  </a:lnTo>
                  <a:lnTo>
                    <a:pt x="1200150" y="303212"/>
                  </a:lnTo>
                  <a:lnTo>
                    <a:pt x="1197051" y="334214"/>
                  </a:lnTo>
                  <a:lnTo>
                    <a:pt x="1173171" y="393379"/>
                  </a:lnTo>
                  <a:lnTo>
                    <a:pt x="1127723" y="447742"/>
                  </a:lnTo>
                  <a:lnTo>
                    <a:pt x="1097665" y="472742"/>
                  </a:lnTo>
                  <a:lnTo>
                    <a:pt x="1063120" y="496084"/>
                  </a:lnTo>
                  <a:lnTo>
                    <a:pt x="1024389" y="517617"/>
                  </a:lnTo>
                  <a:lnTo>
                    <a:pt x="981776" y="537186"/>
                  </a:lnTo>
                  <a:lnTo>
                    <a:pt x="935580" y="554641"/>
                  </a:lnTo>
                  <a:lnTo>
                    <a:pt x="886103" y="569829"/>
                  </a:lnTo>
                  <a:lnTo>
                    <a:pt x="833648" y="582597"/>
                  </a:lnTo>
                  <a:lnTo>
                    <a:pt x="778516" y="592793"/>
                  </a:lnTo>
                  <a:lnTo>
                    <a:pt x="721009" y="600264"/>
                  </a:lnTo>
                  <a:lnTo>
                    <a:pt x="661428" y="604859"/>
                  </a:lnTo>
                  <a:lnTo>
                    <a:pt x="600075" y="606425"/>
                  </a:lnTo>
                  <a:lnTo>
                    <a:pt x="538721" y="604859"/>
                  </a:lnTo>
                  <a:lnTo>
                    <a:pt x="479140" y="600264"/>
                  </a:lnTo>
                  <a:lnTo>
                    <a:pt x="421633" y="592793"/>
                  </a:lnTo>
                  <a:lnTo>
                    <a:pt x="366501" y="582597"/>
                  </a:lnTo>
                  <a:lnTo>
                    <a:pt x="314046" y="569829"/>
                  </a:lnTo>
                  <a:lnTo>
                    <a:pt x="264569" y="554641"/>
                  </a:lnTo>
                  <a:lnTo>
                    <a:pt x="218373" y="537186"/>
                  </a:lnTo>
                  <a:lnTo>
                    <a:pt x="175760" y="517617"/>
                  </a:lnTo>
                  <a:lnTo>
                    <a:pt x="137029" y="496084"/>
                  </a:lnTo>
                  <a:lnTo>
                    <a:pt x="102484" y="472742"/>
                  </a:lnTo>
                  <a:lnTo>
                    <a:pt x="72426" y="447742"/>
                  </a:lnTo>
                  <a:lnTo>
                    <a:pt x="26978" y="393379"/>
                  </a:lnTo>
                  <a:lnTo>
                    <a:pt x="3098" y="334214"/>
                  </a:lnTo>
                  <a:lnTo>
                    <a:pt x="0" y="303212"/>
                  </a:lnTo>
                  <a:close/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434558" y="3258920"/>
            <a:ext cx="54927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Anahtar</a:t>
            </a:r>
            <a:endParaRPr sz="1100">
              <a:latin typeface="Arial"/>
              <a:cs typeface="Arial"/>
            </a:endParaRPr>
          </a:p>
          <a:p>
            <a:pPr marL="47625">
              <a:lnSpc>
                <a:spcPct val="100000"/>
              </a:lnSpc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Arızası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714625" y="2895600"/>
            <a:ext cx="1800225" cy="1103630"/>
            <a:chOff x="2714625" y="2895600"/>
            <a:chExt cx="1800225" cy="1103630"/>
          </a:xfrm>
        </p:grpSpPr>
        <p:sp>
          <p:nvSpPr>
            <p:cNvPr id="51" name="object 51"/>
            <p:cNvSpPr/>
            <p:nvPr/>
          </p:nvSpPr>
          <p:spPr>
            <a:xfrm>
              <a:off x="2743200" y="2924175"/>
              <a:ext cx="0" cy="217804"/>
            </a:xfrm>
            <a:custGeom>
              <a:avLst/>
              <a:gdLst/>
              <a:ahLst/>
              <a:cxnLst/>
              <a:rect l="l" t="t" r="r" b="b"/>
              <a:pathLst>
                <a:path h="217805">
                  <a:moveTo>
                    <a:pt x="0" y="0"/>
                  </a:moveTo>
                  <a:lnTo>
                    <a:pt x="0" y="217487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38587" y="2924175"/>
              <a:ext cx="0" cy="217804"/>
            </a:xfrm>
            <a:custGeom>
              <a:avLst/>
              <a:gdLst/>
              <a:ahLst/>
              <a:cxnLst/>
              <a:rect l="l" t="t" r="r" b="b"/>
              <a:pathLst>
                <a:path h="217805">
                  <a:moveTo>
                    <a:pt x="0" y="0"/>
                  </a:moveTo>
                  <a:lnTo>
                    <a:pt x="0" y="217487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75025" y="3203568"/>
              <a:ext cx="1120775" cy="776605"/>
            </a:xfrm>
            <a:custGeom>
              <a:avLst/>
              <a:gdLst/>
              <a:ahLst/>
              <a:cxnLst/>
              <a:rect l="l" t="t" r="r" b="b"/>
              <a:pathLst>
                <a:path w="1120775" h="776604">
                  <a:moveTo>
                    <a:pt x="560387" y="0"/>
                  </a:moveTo>
                  <a:lnTo>
                    <a:pt x="503090" y="2004"/>
                  </a:lnTo>
                  <a:lnTo>
                    <a:pt x="447448" y="7886"/>
                  </a:lnTo>
                  <a:lnTo>
                    <a:pt x="393743" y="17450"/>
                  </a:lnTo>
                  <a:lnTo>
                    <a:pt x="342257" y="30503"/>
                  </a:lnTo>
                  <a:lnTo>
                    <a:pt x="293271" y="46848"/>
                  </a:lnTo>
                  <a:lnTo>
                    <a:pt x="247067" y="66291"/>
                  </a:lnTo>
                  <a:lnTo>
                    <a:pt x="203926" y="88636"/>
                  </a:lnTo>
                  <a:lnTo>
                    <a:pt x="164131" y="113688"/>
                  </a:lnTo>
                  <a:lnTo>
                    <a:pt x="127963" y="141253"/>
                  </a:lnTo>
                  <a:lnTo>
                    <a:pt x="95703" y="171134"/>
                  </a:lnTo>
                  <a:lnTo>
                    <a:pt x="67634" y="203137"/>
                  </a:lnTo>
                  <a:lnTo>
                    <a:pt x="44037" y="237067"/>
                  </a:lnTo>
                  <a:lnTo>
                    <a:pt x="25193" y="272728"/>
                  </a:lnTo>
                  <a:lnTo>
                    <a:pt x="11384" y="309926"/>
                  </a:lnTo>
                  <a:lnTo>
                    <a:pt x="2893" y="348465"/>
                  </a:lnTo>
                  <a:lnTo>
                    <a:pt x="0" y="388150"/>
                  </a:lnTo>
                  <a:lnTo>
                    <a:pt x="2893" y="427835"/>
                  </a:lnTo>
                  <a:lnTo>
                    <a:pt x="11384" y="466374"/>
                  </a:lnTo>
                  <a:lnTo>
                    <a:pt x="25193" y="503571"/>
                  </a:lnTo>
                  <a:lnTo>
                    <a:pt x="44037" y="539233"/>
                  </a:lnTo>
                  <a:lnTo>
                    <a:pt x="67634" y="573162"/>
                  </a:lnTo>
                  <a:lnTo>
                    <a:pt x="95703" y="605165"/>
                  </a:lnTo>
                  <a:lnTo>
                    <a:pt x="127963" y="635047"/>
                  </a:lnTo>
                  <a:lnTo>
                    <a:pt x="164131" y="662611"/>
                  </a:lnTo>
                  <a:lnTo>
                    <a:pt x="203926" y="687663"/>
                  </a:lnTo>
                  <a:lnTo>
                    <a:pt x="247067" y="710008"/>
                  </a:lnTo>
                  <a:lnTo>
                    <a:pt x="293271" y="729451"/>
                  </a:lnTo>
                  <a:lnTo>
                    <a:pt x="342257" y="745796"/>
                  </a:lnTo>
                  <a:lnTo>
                    <a:pt x="393743" y="758849"/>
                  </a:lnTo>
                  <a:lnTo>
                    <a:pt x="447448" y="768414"/>
                  </a:lnTo>
                  <a:lnTo>
                    <a:pt x="503090" y="774296"/>
                  </a:lnTo>
                  <a:lnTo>
                    <a:pt x="560387" y="776300"/>
                  </a:lnTo>
                  <a:lnTo>
                    <a:pt x="617684" y="774296"/>
                  </a:lnTo>
                  <a:lnTo>
                    <a:pt x="673326" y="768414"/>
                  </a:lnTo>
                  <a:lnTo>
                    <a:pt x="727031" y="758849"/>
                  </a:lnTo>
                  <a:lnTo>
                    <a:pt x="778517" y="745796"/>
                  </a:lnTo>
                  <a:lnTo>
                    <a:pt x="827503" y="729451"/>
                  </a:lnTo>
                  <a:lnTo>
                    <a:pt x="873707" y="710008"/>
                  </a:lnTo>
                  <a:lnTo>
                    <a:pt x="916848" y="687663"/>
                  </a:lnTo>
                  <a:lnTo>
                    <a:pt x="956643" y="662611"/>
                  </a:lnTo>
                  <a:lnTo>
                    <a:pt x="992811" y="635047"/>
                  </a:lnTo>
                  <a:lnTo>
                    <a:pt x="1025071" y="605165"/>
                  </a:lnTo>
                  <a:lnTo>
                    <a:pt x="1053140" y="573162"/>
                  </a:lnTo>
                  <a:lnTo>
                    <a:pt x="1076737" y="539233"/>
                  </a:lnTo>
                  <a:lnTo>
                    <a:pt x="1095581" y="503571"/>
                  </a:lnTo>
                  <a:lnTo>
                    <a:pt x="1109390" y="466374"/>
                  </a:lnTo>
                  <a:lnTo>
                    <a:pt x="1117881" y="427835"/>
                  </a:lnTo>
                  <a:lnTo>
                    <a:pt x="1120775" y="388150"/>
                  </a:lnTo>
                  <a:lnTo>
                    <a:pt x="1117881" y="348465"/>
                  </a:lnTo>
                  <a:lnTo>
                    <a:pt x="1109390" y="309926"/>
                  </a:lnTo>
                  <a:lnTo>
                    <a:pt x="1095581" y="272728"/>
                  </a:lnTo>
                  <a:lnTo>
                    <a:pt x="1076737" y="237067"/>
                  </a:lnTo>
                  <a:lnTo>
                    <a:pt x="1053140" y="203137"/>
                  </a:lnTo>
                  <a:lnTo>
                    <a:pt x="1025071" y="171134"/>
                  </a:lnTo>
                  <a:lnTo>
                    <a:pt x="992811" y="141253"/>
                  </a:lnTo>
                  <a:lnTo>
                    <a:pt x="956643" y="113688"/>
                  </a:lnTo>
                  <a:lnTo>
                    <a:pt x="916848" y="88636"/>
                  </a:lnTo>
                  <a:lnTo>
                    <a:pt x="873707" y="66291"/>
                  </a:lnTo>
                  <a:lnTo>
                    <a:pt x="827503" y="46848"/>
                  </a:lnTo>
                  <a:lnTo>
                    <a:pt x="778517" y="30503"/>
                  </a:lnTo>
                  <a:lnTo>
                    <a:pt x="727031" y="17450"/>
                  </a:lnTo>
                  <a:lnTo>
                    <a:pt x="673326" y="7886"/>
                  </a:lnTo>
                  <a:lnTo>
                    <a:pt x="617684" y="2004"/>
                  </a:lnTo>
                  <a:lnTo>
                    <a:pt x="560387" y="0"/>
                  </a:lnTo>
                  <a:close/>
                </a:path>
              </a:pathLst>
            </a:custGeom>
            <a:solidFill>
              <a:srgbClr val="E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75025" y="3203568"/>
              <a:ext cx="1120775" cy="776605"/>
            </a:xfrm>
            <a:custGeom>
              <a:avLst/>
              <a:gdLst/>
              <a:ahLst/>
              <a:cxnLst/>
              <a:rect l="l" t="t" r="r" b="b"/>
              <a:pathLst>
                <a:path w="1120775" h="776604">
                  <a:moveTo>
                    <a:pt x="0" y="388150"/>
                  </a:moveTo>
                  <a:lnTo>
                    <a:pt x="2893" y="348465"/>
                  </a:lnTo>
                  <a:lnTo>
                    <a:pt x="11384" y="309926"/>
                  </a:lnTo>
                  <a:lnTo>
                    <a:pt x="25193" y="272728"/>
                  </a:lnTo>
                  <a:lnTo>
                    <a:pt x="44037" y="237067"/>
                  </a:lnTo>
                  <a:lnTo>
                    <a:pt x="67634" y="203137"/>
                  </a:lnTo>
                  <a:lnTo>
                    <a:pt x="95703" y="171134"/>
                  </a:lnTo>
                  <a:lnTo>
                    <a:pt x="127963" y="141253"/>
                  </a:lnTo>
                  <a:lnTo>
                    <a:pt x="164131" y="113688"/>
                  </a:lnTo>
                  <a:lnTo>
                    <a:pt x="203926" y="88636"/>
                  </a:lnTo>
                  <a:lnTo>
                    <a:pt x="247067" y="66291"/>
                  </a:lnTo>
                  <a:lnTo>
                    <a:pt x="293271" y="46848"/>
                  </a:lnTo>
                  <a:lnTo>
                    <a:pt x="342257" y="30503"/>
                  </a:lnTo>
                  <a:lnTo>
                    <a:pt x="393743" y="17450"/>
                  </a:lnTo>
                  <a:lnTo>
                    <a:pt x="447448" y="7886"/>
                  </a:lnTo>
                  <a:lnTo>
                    <a:pt x="503090" y="2004"/>
                  </a:lnTo>
                  <a:lnTo>
                    <a:pt x="560387" y="0"/>
                  </a:lnTo>
                  <a:lnTo>
                    <a:pt x="617684" y="2004"/>
                  </a:lnTo>
                  <a:lnTo>
                    <a:pt x="673326" y="7886"/>
                  </a:lnTo>
                  <a:lnTo>
                    <a:pt x="727031" y="17450"/>
                  </a:lnTo>
                  <a:lnTo>
                    <a:pt x="778517" y="30503"/>
                  </a:lnTo>
                  <a:lnTo>
                    <a:pt x="827503" y="46848"/>
                  </a:lnTo>
                  <a:lnTo>
                    <a:pt x="873707" y="66291"/>
                  </a:lnTo>
                  <a:lnTo>
                    <a:pt x="916848" y="88636"/>
                  </a:lnTo>
                  <a:lnTo>
                    <a:pt x="956643" y="113688"/>
                  </a:lnTo>
                  <a:lnTo>
                    <a:pt x="992811" y="141253"/>
                  </a:lnTo>
                  <a:lnTo>
                    <a:pt x="1025071" y="171134"/>
                  </a:lnTo>
                  <a:lnTo>
                    <a:pt x="1053140" y="203137"/>
                  </a:lnTo>
                  <a:lnTo>
                    <a:pt x="1076737" y="237067"/>
                  </a:lnTo>
                  <a:lnTo>
                    <a:pt x="1095581" y="272728"/>
                  </a:lnTo>
                  <a:lnTo>
                    <a:pt x="1109390" y="309926"/>
                  </a:lnTo>
                  <a:lnTo>
                    <a:pt x="1117881" y="348465"/>
                  </a:lnTo>
                  <a:lnTo>
                    <a:pt x="1120775" y="388150"/>
                  </a:lnTo>
                  <a:lnTo>
                    <a:pt x="1117881" y="427835"/>
                  </a:lnTo>
                  <a:lnTo>
                    <a:pt x="1109390" y="466374"/>
                  </a:lnTo>
                  <a:lnTo>
                    <a:pt x="1095581" y="503571"/>
                  </a:lnTo>
                  <a:lnTo>
                    <a:pt x="1076737" y="539233"/>
                  </a:lnTo>
                  <a:lnTo>
                    <a:pt x="1053140" y="573162"/>
                  </a:lnTo>
                  <a:lnTo>
                    <a:pt x="1025071" y="605165"/>
                  </a:lnTo>
                  <a:lnTo>
                    <a:pt x="992811" y="635047"/>
                  </a:lnTo>
                  <a:lnTo>
                    <a:pt x="956643" y="662611"/>
                  </a:lnTo>
                  <a:lnTo>
                    <a:pt x="916848" y="687663"/>
                  </a:lnTo>
                  <a:lnTo>
                    <a:pt x="873707" y="710008"/>
                  </a:lnTo>
                  <a:lnTo>
                    <a:pt x="827503" y="729451"/>
                  </a:lnTo>
                  <a:lnTo>
                    <a:pt x="778517" y="745796"/>
                  </a:lnTo>
                  <a:lnTo>
                    <a:pt x="727031" y="758849"/>
                  </a:lnTo>
                  <a:lnTo>
                    <a:pt x="673326" y="768414"/>
                  </a:lnTo>
                  <a:lnTo>
                    <a:pt x="617684" y="774296"/>
                  </a:lnTo>
                  <a:lnTo>
                    <a:pt x="560387" y="776300"/>
                  </a:lnTo>
                  <a:lnTo>
                    <a:pt x="503090" y="774296"/>
                  </a:lnTo>
                  <a:lnTo>
                    <a:pt x="447448" y="768414"/>
                  </a:lnTo>
                  <a:lnTo>
                    <a:pt x="393743" y="758849"/>
                  </a:lnTo>
                  <a:lnTo>
                    <a:pt x="342257" y="745796"/>
                  </a:lnTo>
                  <a:lnTo>
                    <a:pt x="293271" y="729451"/>
                  </a:lnTo>
                  <a:lnTo>
                    <a:pt x="247067" y="710008"/>
                  </a:lnTo>
                  <a:lnTo>
                    <a:pt x="203926" y="687663"/>
                  </a:lnTo>
                  <a:lnTo>
                    <a:pt x="164131" y="662611"/>
                  </a:lnTo>
                  <a:lnTo>
                    <a:pt x="127963" y="635047"/>
                  </a:lnTo>
                  <a:lnTo>
                    <a:pt x="95703" y="605165"/>
                  </a:lnTo>
                  <a:lnTo>
                    <a:pt x="67634" y="573162"/>
                  </a:lnTo>
                  <a:lnTo>
                    <a:pt x="44037" y="539233"/>
                  </a:lnTo>
                  <a:lnTo>
                    <a:pt x="25193" y="503571"/>
                  </a:lnTo>
                  <a:lnTo>
                    <a:pt x="11384" y="466374"/>
                  </a:lnTo>
                  <a:lnTo>
                    <a:pt x="2893" y="427835"/>
                  </a:lnTo>
                  <a:lnTo>
                    <a:pt x="0" y="388150"/>
                  </a:lnTo>
                  <a:close/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617898" y="3347231"/>
            <a:ext cx="61531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4D5B6B"/>
                </a:solidFill>
                <a:latin typeface="Arial"/>
                <a:cs typeface="Arial"/>
              </a:rPr>
              <a:t>Anahtar </a:t>
            </a:r>
            <a:r>
              <a:rPr sz="1000" b="1" spc="-20" dirty="0">
                <a:solidFill>
                  <a:srgbClr val="4D5B6B"/>
                </a:solidFill>
                <a:latin typeface="Arial"/>
                <a:cs typeface="Arial"/>
              </a:rPr>
              <a:t>Açık </a:t>
            </a:r>
            <a:r>
              <a:rPr sz="1000" b="1" spc="-10" dirty="0">
                <a:solidFill>
                  <a:srgbClr val="4D5B6B"/>
                </a:solidFill>
                <a:latin typeface="Arial"/>
                <a:cs typeface="Arial"/>
              </a:rPr>
              <a:t>bırakılmış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271962" y="1960562"/>
            <a:ext cx="1162050" cy="941705"/>
            <a:chOff x="4271962" y="1960562"/>
            <a:chExt cx="1162050" cy="941705"/>
          </a:xfrm>
        </p:grpSpPr>
        <p:sp>
          <p:nvSpPr>
            <p:cNvPr id="57" name="object 57"/>
            <p:cNvSpPr/>
            <p:nvPr/>
          </p:nvSpPr>
          <p:spPr>
            <a:xfrm>
              <a:off x="4783137" y="1989137"/>
              <a:ext cx="0" cy="431800"/>
            </a:xfrm>
            <a:custGeom>
              <a:avLst/>
              <a:gdLst/>
              <a:ahLst/>
              <a:cxnLst/>
              <a:rect l="l" t="t" r="r" b="b"/>
              <a:pathLst>
                <a:path h="431800">
                  <a:moveTo>
                    <a:pt x="0" y="0"/>
                  </a:moveTo>
                  <a:lnTo>
                    <a:pt x="0" y="431800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291012" y="2276475"/>
              <a:ext cx="1123950" cy="606425"/>
            </a:xfrm>
            <a:custGeom>
              <a:avLst/>
              <a:gdLst/>
              <a:ahLst/>
              <a:cxnLst/>
              <a:rect l="l" t="t" r="r" b="b"/>
              <a:pathLst>
                <a:path w="1123950" h="606425">
                  <a:moveTo>
                    <a:pt x="561975" y="0"/>
                  </a:moveTo>
                  <a:lnTo>
                    <a:pt x="500740" y="1779"/>
                  </a:lnTo>
                  <a:lnTo>
                    <a:pt x="441416" y="6993"/>
                  </a:lnTo>
                  <a:lnTo>
                    <a:pt x="384345" y="15457"/>
                  </a:lnTo>
                  <a:lnTo>
                    <a:pt x="329870" y="26987"/>
                  </a:lnTo>
                  <a:lnTo>
                    <a:pt x="278333" y="41396"/>
                  </a:lnTo>
                  <a:lnTo>
                    <a:pt x="230077" y="58501"/>
                  </a:lnTo>
                  <a:lnTo>
                    <a:pt x="185446" y="78116"/>
                  </a:lnTo>
                  <a:lnTo>
                    <a:pt x="144781" y="100057"/>
                  </a:lnTo>
                  <a:lnTo>
                    <a:pt x="108427" y="124138"/>
                  </a:lnTo>
                  <a:lnTo>
                    <a:pt x="76724" y="150174"/>
                  </a:lnTo>
                  <a:lnTo>
                    <a:pt x="50018" y="177980"/>
                  </a:lnTo>
                  <a:lnTo>
                    <a:pt x="12961" y="238165"/>
                  </a:lnTo>
                  <a:lnTo>
                    <a:pt x="0" y="303212"/>
                  </a:lnTo>
                  <a:lnTo>
                    <a:pt x="3297" y="336251"/>
                  </a:lnTo>
                  <a:lnTo>
                    <a:pt x="28649" y="399052"/>
                  </a:lnTo>
                  <a:lnTo>
                    <a:pt x="76724" y="456250"/>
                  </a:lnTo>
                  <a:lnTo>
                    <a:pt x="108427" y="482286"/>
                  </a:lnTo>
                  <a:lnTo>
                    <a:pt x="144781" y="506367"/>
                  </a:lnTo>
                  <a:lnTo>
                    <a:pt x="185446" y="528308"/>
                  </a:lnTo>
                  <a:lnTo>
                    <a:pt x="230077" y="547923"/>
                  </a:lnTo>
                  <a:lnTo>
                    <a:pt x="278333" y="565028"/>
                  </a:lnTo>
                  <a:lnTo>
                    <a:pt x="329870" y="579437"/>
                  </a:lnTo>
                  <a:lnTo>
                    <a:pt x="384345" y="590967"/>
                  </a:lnTo>
                  <a:lnTo>
                    <a:pt x="441416" y="599431"/>
                  </a:lnTo>
                  <a:lnTo>
                    <a:pt x="500740" y="604645"/>
                  </a:lnTo>
                  <a:lnTo>
                    <a:pt x="561975" y="606425"/>
                  </a:lnTo>
                  <a:lnTo>
                    <a:pt x="623209" y="604645"/>
                  </a:lnTo>
                  <a:lnTo>
                    <a:pt x="682533" y="599431"/>
                  </a:lnTo>
                  <a:lnTo>
                    <a:pt x="739604" y="590967"/>
                  </a:lnTo>
                  <a:lnTo>
                    <a:pt x="794079" y="579437"/>
                  </a:lnTo>
                  <a:lnTo>
                    <a:pt x="845616" y="565028"/>
                  </a:lnTo>
                  <a:lnTo>
                    <a:pt x="893872" y="547923"/>
                  </a:lnTo>
                  <a:lnTo>
                    <a:pt x="938503" y="528308"/>
                  </a:lnTo>
                  <a:lnTo>
                    <a:pt x="979168" y="506367"/>
                  </a:lnTo>
                  <a:lnTo>
                    <a:pt x="1015522" y="482286"/>
                  </a:lnTo>
                  <a:lnTo>
                    <a:pt x="1047225" y="456250"/>
                  </a:lnTo>
                  <a:lnTo>
                    <a:pt x="1073931" y="428444"/>
                  </a:lnTo>
                  <a:lnTo>
                    <a:pt x="1110988" y="368259"/>
                  </a:lnTo>
                  <a:lnTo>
                    <a:pt x="1123950" y="303212"/>
                  </a:lnTo>
                  <a:lnTo>
                    <a:pt x="1120652" y="270173"/>
                  </a:lnTo>
                  <a:lnTo>
                    <a:pt x="1095300" y="207372"/>
                  </a:lnTo>
                  <a:lnTo>
                    <a:pt x="1047225" y="150174"/>
                  </a:lnTo>
                  <a:lnTo>
                    <a:pt x="1015522" y="124138"/>
                  </a:lnTo>
                  <a:lnTo>
                    <a:pt x="979168" y="100057"/>
                  </a:lnTo>
                  <a:lnTo>
                    <a:pt x="938503" y="78116"/>
                  </a:lnTo>
                  <a:lnTo>
                    <a:pt x="893872" y="58501"/>
                  </a:lnTo>
                  <a:lnTo>
                    <a:pt x="845616" y="41396"/>
                  </a:lnTo>
                  <a:lnTo>
                    <a:pt x="794079" y="26987"/>
                  </a:lnTo>
                  <a:lnTo>
                    <a:pt x="739604" y="15457"/>
                  </a:lnTo>
                  <a:lnTo>
                    <a:pt x="682533" y="6993"/>
                  </a:lnTo>
                  <a:lnTo>
                    <a:pt x="623209" y="1779"/>
                  </a:lnTo>
                  <a:lnTo>
                    <a:pt x="561975" y="0"/>
                  </a:lnTo>
                  <a:close/>
                </a:path>
              </a:pathLst>
            </a:custGeom>
            <a:solidFill>
              <a:srgbClr val="E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291012" y="2276475"/>
              <a:ext cx="1123950" cy="606425"/>
            </a:xfrm>
            <a:custGeom>
              <a:avLst/>
              <a:gdLst/>
              <a:ahLst/>
              <a:cxnLst/>
              <a:rect l="l" t="t" r="r" b="b"/>
              <a:pathLst>
                <a:path w="1123950" h="606425">
                  <a:moveTo>
                    <a:pt x="0" y="303212"/>
                  </a:moveTo>
                  <a:lnTo>
                    <a:pt x="12961" y="238165"/>
                  </a:lnTo>
                  <a:lnTo>
                    <a:pt x="50018" y="177980"/>
                  </a:lnTo>
                  <a:lnTo>
                    <a:pt x="76724" y="150174"/>
                  </a:lnTo>
                  <a:lnTo>
                    <a:pt x="108427" y="124138"/>
                  </a:lnTo>
                  <a:lnTo>
                    <a:pt x="144781" y="100057"/>
                  </a:lnTo>
                  <a:lnTo>
                    <a:pt x="185446" y="78116"/>
                  </a:lnTo>
                  <a:lnTo>
                    <a:pt x="230077" y="58501"/>
                  </a:lnTo>
                  <a:lnTo>
                    <a:pt x="278333" y="41396"/>
                  </a:lnTo>
                  <a:lnTo>
                    <a:pt x="329870" y="26987"/>
                  </a:lnTo>
                  <a:lnTo>
                    <a:pt x="384345" y="15457"/>
                  </a:lnTo>
                  <a:lnTo>
                    <a:pt x="441416" y="6993"/>
                  </a:lnTo>
                  <a:lnTo>
                    <a:pt x="500740" y="1779"/>
                  </a:lnTo>
                  <a:lnTo>
                    <a:pt x="561975" y="0"/>
                  </a:lnTo>
                  <a:lnTo>
                    <a:pt x="623209" y="1779"/>
                  </a:lnTo>
                  <a:lnTo>
                    <a:pt x="682533" y="6993"/>
                  </a:lnTo>
                  <a:lnTo>
                    <a:pt x="739604" y="15457"/>
                  </a:lnTo>
                  <a:lnTo>
                    <a:pt x="794079" y="26987"/>
                  </a:lnTo>
                  <a:lnTo>
                    <a:pt x="845616" y="41396"/>
                  </a:lnTo>
                  <a:lnTo>
                    <a:pt x="893872" y="58501"/>
                  </a:lnTo>
                  <a:lnTo>
                    <a:pt x="938503" y="78116"/>
                  </a:lnTo>
                  <a:lnTo>
                    <a:pt x="979168" y="100057"/>
                  </a:lnTo>
                  <a:lnTo>
                    <a:pt x="1015522" y="124138"/>
                  </a:lnTo>
                  <a:lnTo>
                    <a:pt x="1047225" y="150174"/>
                  </a:lnTo>
                  <a:lnTo>
                    <a:pt x="1073931" y="177980"/>
                  </a:lnTo>
                  <a:lnTo>
                    <a:pt x="1110988" y="238165"/>
                  </a:lnTo>
                  <a:lnTo>
                    <a:pt x="1123950" y="303212"/>
                  </a:lnTo>
                  <a:lnTo>
                    <a:pt x="1120652" y="336251"/>
                  </a:lnTo>
                  <a:lnTo>
                    <a:pt x="1095300" y="399052"/>
                  </a:lnTo>
                  <a:lnTo>
                    <a:pt x="1047225" y="456250"/>
                  </a:lnTo>
                  <a:lnTo>
                    <a:pt x="1015522" y="482286"/>
                  </a:lnTo>
                  <a:lnTo>
                    <a:pt x="979168" y="506367"/>
                  </a:lnTo>
                  <a:lnTo>
                    <a:pt x="938503" y="528308"/>
                  </a:lnTo>
                  <a:lnTo>
                    <a:pt x="893872" y="547923"/>
                  </a:lnTo>
                  <a:lnTo>
                    <a:pt x="845616" y="565028"/>
                  </a:lnTo>
                  <a:lnTo>
                    <a:pt x="794079" y="579437"/>
                  </a:lnTo>
                  <a:lnTo>
                    <a:pt x="739604" y="590967"/>
                  </a:lnTo>
                  <a:lnTo>
                    <a:pt x="682533" y="599431"/>
                  </a:lnTo>
                  <a:lnTo>
                    <a:pt x="623209" y="604645"/>
                  </a:lnTo>
                  <a:lnTo>
                    <a:pt x="561975" y="606425"/>
                  </a:lnTo>
                  <a:lnTo>
                    <a:pt x="500740" y="604645"/>
                  </a:lnTo>
                  <a:lnTo>
                    <a:pt x="441416" y="599431"/>
                  </a:lnTo>
                  <a:lnTo>
                    <a:pt x="384345" y="590967"/>
                  </a:lnTo>
                  <a:lnTo>
                    <a:pt x="329870" y="579437"/>
                  </a:lnTo>
                  <a:lnTo>
                    <a:pt x="278333" y="565028"/>
                  </a:lnTo>
                  <a:lnTo>
                    <a:pt x="230077" y="547923"/>
                  </a:lnTo>
                  <a:lnTo>
                    <a:pt x="185446" y="528308"/>
                  </a:lnTo>
                  <a:lnTo>
                    <a:pt x="144781" y="506367"/>
                  </a:lnTo>
                  <a:lnTo>
                    <a:pt x="108427" y="482286"/>
                  </a:lnTo>
                  <a:lnTo>
                    <a:pt x="76724" y="456250"/>
                  </a:lnTo>
                  <a:lnTo>
                    <a:pt x="50018" y="428444"/>
                  </a:lnTo>
                  <a:lnTo>
                    <a:pt x="12961" y="368259"/>
                  </a:lnTo>
                  <a:lnTo>
                    <a:pt x="0" y="303212"/>
                  </a:lnTo>
                  <a:close/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645786" y="2393731"/>
            <a:ext cx="4146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Kablo</a:t>
            </a:r>
            <a:endParaRPr sz="11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12277" y="2561420"/>
            <a:ext cx="4806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Arızası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467350" y="1960562"/>
            <a:ext cx="1444625" cy="802005"/>
            <a:chOff x="5467350" y="1960562"/>
            <a:chExt cx="1444625" cy="802005"/>
          </a:xfrm>
        </p:grpSpPr>
        <p:sp>
          <p:nvSpPr>
            <p:cNvPr id="63" name="object 63"/>
            <p:cNvSpPr/>
            <p:nvPr/>
          </p:nvSpPr>
          <p:spPr>
            <a:xfrm>
              <a:off x="6048375" y="1989137"/>
              <a:ext cx="0" cy="287655"/>
            </a:xfrm>
            <a:custGeom>
              <a:avLst/>
              <a:gdLst/>
              <a:ahLst/>
              <a:cxnLst/>
              <a:rect l="l" t="t" r="r" b="b"/>
              <a:pathLst>
                <a:path h="287655">
                  <a:moveTo>
                    <a:pt x="0" y="0"/>
                  </a:moveTo>
                  <a:lnTo>
                    <a:pt x="0" y="287337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486400" y="2276475"/>
              <a:ext cx="1406525" cy="466725"/>
            </a:xfrm>
            <a:custGeom>
              <a:avLst/>
              <a:gdLst/>
              <a:ahLst/>
              <a:cxnLst/>
              <a:rect l="l" t="t" r="r" b="b"/>
              <a:pathLst>
                <a:path w="1406525" h="466725">
                  <a:moveTo>
                    <a:pt x="1406525" y="0"/>
                  </a:moveTo>
                  <a:lnTo>
                    <a:pt x="0" y="0"/>
                  </a:lnTo>
                  <a:lnTo>
                    <a:pt x="0" y="466725"/>
                  </a:lnTo>
                  <a:lnTo>
                    <a:pt x="1406525" y="466725"/>
                  </a:lnTo>
                  <a:lnTo>
                    <a:pt x="1406525" y="0"/>
                  </a:lnTo>
                  <a:close/>
                </a:path>
              </a:pathLst>
            </a:custGeom>
            <a:solidFill>
              <a:srgbClr val="E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486400" y="2276475"/>
              <a:ext cx="1406525" cy="466725"/>
            </a:xfrm>
            <a:custGeom>
              <a:avLst/>
              <a:gdLst/>
              <a:ahLst/>
              <a:cxnLst/>
              <a:rect l="l" t="t" r="r" b="b"/>
              <a:pathLst>
                <a:path w="1406525" h="466725">
                  <a:moveTo>
                    <a:pt x="0" y="0"/>
                  </a:moveTo>
                  <a:lnTo>
                    <a:pt x="1406525" y="0"/>
                  </a:lnTo>
                  <a:lnTo>
                    <a:pt x="1406525" y="466725"/>
                  </a:lnTo>
                  <a:lnTo>
                    <a:pt x="0" y="46672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818802" y="2304923"/>
            <a:ext cx="73977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Sigorta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Çalışmıyor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7224714" y="2278062"/>
            <a:ext cx="1176655" cy="882650"/>
            <a:chOff x="7224714" y="2278062"/>
            <a:chExt cx="1176655" cy="882650"/>
          </a:xfrm>
        </p:grpSpPr>
        <p:sp>
          <p:nvSpPr>
            <p:cNvPr id="68" name="object 68"/>
            <p:cNvSpPr/>
            <p:nvPr/>
          </p:nvSpPr>
          <p:spPr>
            <a:xfrm>
              <a:off x="7243764" y="2297112"/>
              <a:ext cx="1138555" cy="844550"/>
            </a:xfrm>
            <a:custGeom>
              <a:avLst/>
              <a:gdLst/>
              <a:ahLst/>
              <a:cxnLst/>
              <a:rect l="l" t="t" r="r" b="b"/>
              <a:pathLst>
                <a:path w="1138554" h="844550">
                  <a:moveTo>
                    <a:pt x="569125" y="0"/>
                  </a:moveTo>
                  <a:lnTo>
                    <a:pt x="514313" y="1933"/>
                  </a:lnTo>
                  <a:lnTo>
                    <a:pt x="460976" y="7614"/>
                  </a:lnTo>
                  <a:lnTo>
                    <a:pt x="409352" y="16867"/>
                  </a:lnTo>
                  <a:lnTo>
                    <a:pt x="359678" y="29513"/>
                  </a:lnTo>
                  <a:lnTo>
                    <a:pt x="312195" y="45378"/>
                  </a:lnTo>
                  <a:lnTo>
                    <a:pt x="267140" y="64282"/>
                  </a:lnTo>
                  <a:lnTo>
                    <a:pt x="224751" y="86050"/>
                  </a:lnTo>
                  <a:lnTo>
                    <a:pt x="185268" y="110504"/>
                  </a:lnTo>
                  <a:lnTo>
                    <a:pt x="148928" y="137468"/>
                  </a:lnTo>
                  <a:lnTo>
                    <a:pt x="115971" y="166763"/>
                  </a:lnTo>
                  <a:lnTo>
                    <a:pt x="86634" y="198215"/>
                  </a:lnTo>
                  <a:lnTo>
                    <a:pt x="61156" y="231644"/>
                  </a:lnTo>
                  <a:lnTo>
                    <a:pt x="39775" y="266876"/>
                  </a:lnTo>
                  <a:lnTo>
                    <a:pt x="22731" y="303731"/>
                  </a:lnTo>
                  <a:lnTo>
                    <a:pt x="10261" y="342034"/>
                  </a:lnTo>
                  <a:lnTo>
                    <a:pt x="2605" y="381608"/>
                  </a:lnTo>
                  <a:lnTo>
                    <a:pt x="0" y="422275"/>
                  </a:lnTo>
                  <a:lnTo>
                    <a:pt x="2605" y="462941"/>
                  </a:lnTo>
                  <a:lnTo>
                    <a:pt x="10261" y="502515"/>
                  </a:lnTo>
                  <a:lnTo>
                    <a:pt x="22731" y="540818"/>
                  </a:lnTo>
                  <a:lnTo>
                    <a:pt x="39775" y="577673"/>
                  </a:lnTo>
                  <a:lnTo>
                    <a:pt x="61156" y="612905"/>
                  </a:lnTo>
                  <a:lnTo>
                    <a:pt x="86634" y="646334"/>
                  </a:lnTo>
                  <a:lnTo>
                    <a:pt x="115971" y="677786"/>
                  </a:lnTo>
                  <a:lnTo>
                    <a:pt x="148928" y="707081"/>
                  </a:lnTo>
                  <a:lnTo>
                    <a:pt x="185268" y="734045"/>
                  </a:lnTo>
                  <a:lnTo>
                    <a:pt x="224751" y="758499"/>
                  </a:lnTo>
                  <a:lnTo>
                    <a:pt x="267140" y="780267"/>
                  </a:lnTo>
                  <a:lnTo>
                    <a:pt x="312195" y="799171"/>
                  </a:lnTo>
                  <a:lnTo>
                    <a:pt x="359678" y="815036"/>
                  </a:lnTo>
                  <a:lnTo>
                    <a:pt x="409352" y="827682"/>
                  </a:lnTo>
                  <a:lnTo>
                    <a:pt x="460976" y="836935"/>
                  </a:lnTo>
                  <a:lnTo>
                    <a:pt x="514313" y="842616"/>
                  </a:lnTo>
                  <a:lnTo>
                    <a:pt x="569125" y="844550"/>
                  </a:lnTo>
                  <a:lnTo>
                    <a:pt x="623934" y="842616"/>
                  </a:lnTo>
                  <a:lnTo>
                    <a:pt x="677269" y="836935"/>
                  </a:lnTo>
                  <a:lnTo>
                    <a:pt x="728892" y="827682"/>
                  </a:lnTo>
                  <a:lnTo>
                    <a:pt x="778564" y="815036"/>
                  </a:lnTo>
                  <a:lnTo>
                    <a:pt x="826046" y="799171"/>
                  </a:lnTo>
                  <a:lnTo>
                    <a:pt x="871100" y="780267"/>
                  </a:lnTo>
                  <a:lnTo>
                    <a:pt x="913488" y="758499"/>
                  </a:lnTo>
                  <a:lnTo>
                    <a:pt x="952970" y="734045"/>
                  </a:lnTo>
                  <a:lnTo>
                    <a:pt x="989310" y="707081"/>
                  </a:lnTo>
                  <a:lnTo>
                    <a:pt x="1022267" y="677786"/>
                  </a:lnTo>
                  <a:lnTo>
                    <a:pt x="1051603" y="646334"/>
                  </a:lnTo>
                  <a:lnTo>
                    <a:pt x="1077081" y="612905"/>
                  </a:lnTo>
                  <a:lnTo>
                    <a:pt x="1098461" y="577673"/>
                  </a:lnTo>
                  <a:lnTo>
                    <a:pt x="1115505" y="540818"/>
                  </a:lnTo>
                  <a:lnTo>
                    <a:pt x="1127975" y="502515"/>
                  </a:lnTo>
                  <a:lnTo>
                    <a:pt x="1135632" y="462941"/>
                  </a:lnTo>
                  <a:lnTo>
                    <a:pt x="1138237" y="422275"/>
                  </a:lnTo>
                  <a:lnTo>
                    <a:pt x="1135632" y="381608"/>
                  </a:lnTo>
                  <a:lnTo>
                    <a:pt x="1127975" y="342034"/>
                  </a:lnTo>
                  <a:lnTo>
                    <a:pt x="1115505" y="303731"/>
                  </a:lnTo>
                  <a:lnTo>
                    <a:pt x="1098461" y="266876"/>
                  </a:lnTo>
                  <a:lnTo>
                    <a:pt x="1077081" y="231644"/>
                  </a:lnTo>
                  <a:lnTo>
                    <a:pt x="1051603" y="198215"/>
                  </a:lnTo>
                  <a:lnTo>
                    <a:pt x="1022267" y="166763"/>
                  </a:lnTo>
                  <a:lnTo>
                    <a:pt x="989310" y="137468"/>
                  </a:lnTo>
                  <a:lnTo>
                    <a:pt x="952970" y="110504"/>
                  </a:lnTo>
                  <a:lnTo>
                    <a:pt x="913488" y="86050"/>
                  </a:lnTo>
                  <a:lnTo>
                    <a:pt x="871100" y="64282"/>
                  </a:lnTo>
                  <a:lnTo>
                    <a:pt x="826046" y="45378"/>
                  </a:lnTo>
                  <a:lnTo>
                    <a:pt x="778564" y="29513"/>
                  </a:lnTo>
                  <a:lnTo>
                    <a:pt x="728892" y="16867"/>
                  </a:lnTo>
                  <a:lnTo>
                    <a:pt x="677269" y="7614"/>
                  </a:lnTo>
                  <a:lnTo>
                    <a:pt x="623934" y="1933"/>
                  </a:lnTo>
                  <a:lnTo>
                    <a:pt x="569125" y="0"/>
                  </a:lnTo>
                  <a:close/>
                </a:path>
              </a:pathLst>
            </a:custGeom>
            <a:solidFill>
              <a:srgbClr val="E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243764" y="2297112"/>
              <a:ext cx="1138555" cy="844550"/>
            </a:xfrm>
            <a:custGeom>
              <a:avLst/>
              <a:gdLst/>
              <a:ahLst/>
              <a:cxnLst/>
              <a:rect l="l" t="t" r="r" b="b"/>
              <a:pathLst>
                <a:path w="1138554" h="844550">
                  <a:moveTo>
                    <a:pt x="0" y="422275"/>
                  </a:moveTo>
                  <a:lnTo>
                    <a:pt x="2605" y="381608"/>
                  </a:lnTo>
                  <a:lnTo>
                    <a:pt x="10261" y="342034"/>
                  </a:lnTo>
                  <a:lnTo>
                    <a:pt x="22731" y="303731"/>
                  </a:lnTo>
                  <a:lnTo>
                    <a:pt x="39775" y="266876"/>
                  </a:lnTo>
                  <a:lnTo>
                    <a:pt x="61156" y="231644"/>
                  </a:lnTo>
                  <a:lnTo>
                    <a:pt x="86634" y="198215"/>
                  </a:lnTo>
                  <a:lnTo>
                    <a:pt x="115971" y="166763"/>
                  </a:lnTo>
                  <a:lnTo>
                    <a:pt x="148928" y="137468"/>
                  </a:lnTo>
                  <a:lnTo>
                    <a:pt x="185268" y="110504"/>
                  </a:lnTo>
                  <a:lnTo>
                    <a:pt x="224751" y="86050"/>
                  </a:lnTo>
                  <a:lnTo>
                    <a:pt x="267140" y="64282"/>
                  </a:lnTo>
                  <a:lnTo>
                    <a:pt x="312195" y="45378"/>
                  </a:lnTo>
                  <a:lnTo>
                    <a:pt x="359678" y="29513"/>
                  </a:lnTo>
                  <a:lnTo>
                    <a:pt x="409352" y="16867"/>
                  </a:lnTo>
                  <a:lnTo>
                    <a:pt x="460976" y="7614"/>
                  </a:lnTo>
                  <a:lnTo>
                    <a:pt x="514313" y="1933"/>
                  </a:lnTo>
                  <a:lnTo>
                    <a:pt x="569125" y="0"/>
                  </a:lnTo>
                  <a:lnTo>
                    <a:pt x="623934" y="1933"/>
                  </a:lnTo>
                  <a:lnTo>
                    <a:pt x="677269" y="7614"/>
                  </a:lnTo>
                  <a:lnTo>
                    <a:pt x="728892" y="16867"/>
                  </a:lnTo>
                  <a:lnTo>
                    <a:pt x="778564" y="29513"/>
                  </a:lnTo>
                  <a:lnTo>
                    <a:pt x="826046" y="45378"/>
                  </a:lnTo>
                  <a:lnTo>
                    <a:pt x="871100" y="64282"/>
                  </a:lnTo>
                  <a:lnTo>
                    <a:pt x="913488" y="86050"/>
                  </a:lnTo>
                  <a:lnTo>
                    <a:pt x="952970" y="110504"/>
                  </a:lnTo>
                  <a:lnTo>
                    <a:pt x="989310" y="137468"/>
                  </a:lnTo>
                  <a:lnTo>
                    <a:pt x="1022267" y="166763"/>
                  </a:lnTo>
                  <a:lnTo>
                    <a:pt x="1051603" y="198215"/>
                  </a:lnTo>
                  <a:lnTo>
                    <a:pt x="1077081" y="231644"/>
                  </a:lnTo>
                  <a:lnTo>
                    <a:pt x="1098461" y="266876"/>
                  </a:lnTo>
                  <a:lnTo>
                    <a:pt x="1115505" y="303731"/>
                  </a:lnTo>
                  <a:lnTo>
                    <a:pt x="1127975" y="342034"/>
                  </a:lnTo>
                  <a:lnTo>
                    <a:pt x="1135632" y="381608"/>
                  </a:lnTo>
                  <a:lnTo>
                    <a:pt x="1138237" y="422275"/>
                  </a:lnTo>
                  <a:lnTo>
                    <a:pt x="1135632" y="462941"/>
                  </a:lnTo>
                  <a:lnTo>
                    <a:pt x="1127975" y="502515"/>
                  </a:lnTo>
                  <a:lnTo>
                    <a:pt x="1115505" y="540818"/>
                  </a:lnTo>
                  <a:lnTo>
                    <a:pt x="1098461" y="577673"/>
                  </a:lnTo>
                  <a:lnTo>
                    <a:pt x="1077081" y="612905"/>
                  </a:lnTo>
                  <a:lnTo>
                    <a:pt x="1051603" y="646334"/>
                  </a:lnTo>
                  <a:lnTo>
                    <a:pt x="1022267" y="677786"/>
                  </a:lnTo>
                  <a:lnTo>
                    <a:pt x="989310" y="707081"/>
                  </a:lnTo>
                  <a:lnTo>
                    <a:pt x="952970" y="734045"/>
                  </a:lnTo>
                  <a:lnTo>
                    <a:pt x="913488" y="758499"/>
                  </a:lnTo>
                  <a:lnTo>
                    <a:pt x="871100" y="780267"/>
                  </a:lnTo>
                  <a:lnTo>
                    <a:pt x="826046" y="799171"/>
                  </a:lnTo>
                  <a:lnTo>
                    <a:pt x="778564" y="815036"/>
                  </a:lnTo>
                  <a:lnTo>
                    <a:pt x="728892" y="827682"/>
                  </a:lnTo>
                  <a:lnTo>
                    <a:pt x="677269" y="836935"/>
                  </a:lnTo>
                  <a:lnTo>
                    <a:pt x="623934" y="842616"/>
                  </a:lnTo>
                  <a:lnTo>
                    <a:pt x="569125" y="844550"/>
                  </a:lnTo>
                  <a:lnTo>
                    <a:pt x="514313" y="842616"/>
                  </a:lnTo>
                  <a:lnTo>
                    <a:pt x="460976" y="836935"/>
                  </a:lnTo>
                  <a:lnTo>
                    <a:pt x="409352" y="827682"/>
                  </a:lnTo>
                  <a:lnTo>
                    <a:pt x="359678" y="815036"/>
                  </a:lnTo>
                  <a:lnTo>
                    <a:pt x="312195" y="799171"/>
                  </a:lnTo>
                  <a:lnTo>
                    <a:pt x="267140" y="780267"/>
                  </a:lnTo>
                  <a:lnTo>
                    <a:pt x="224751" y="758499"/>
                  </a:lnTo>
                  <a:lnTo>
                    <a:pt x="185268" y="734045"/>
                  </a:lnTo>
                  <a:lnTo>
                    <a:pt x="148928" y="707081"/>
                  </a:lnTo>
                  <a:lnTo>
                    <a:pt x="115971" y="677786"/>
                  </a:lnTo>
                  <a:lnTo>
                    <a:pt x="86634" y="646334"/>
                  </a:lnTo>
                  <a:lnTo>
                    <a:pt x="61156" y="612905"/>
                  </a:lnTo>
                  <a:lnTo>
                    <a:pt x="39775" y="577673"/>
                  </a:lnTo>
                  <a:lnTo>
                    <a:pt x="22731" y="540818"/>
                  </a:lnTo>
                  <a:lnTo>
                    <a:pt x="10261" y="502515"/>
                  </a:lnTo>
                  <a:lnTo>
                    <a:pt x="2605" y="462941"/>
                  </a:lnTo>
                  <a:lnTo>
                    <a:pt x="0" y="422275"/>
                  </a:lnTo>
                  <a:close/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7529389" y="2449242"/>
            <a:ext cx="56578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Enerji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Kaynağı</a:t>
            </a:r>
            <a:endParaRPr sz="11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572012" y="2784619"/>
            <a:ext cx="4806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Arızası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246687" y="1960562"/>
            <a:ext cx="2447925" cy="1497330"/>
            <a:chOff x="5246687" y="1960562"/>
            <a:chExt cx="2447925" cy="1497330"/>
          </a:xfrm>
        </p:grpSpPr>
        <p:sp>
          <p:nvSpPr>
            <p:cNvPr id="73" name="object 73"/>
            <p:cNvSpPr/>
            <p:nvPr/>
          </p:nvSpPr>
          <p:spPr>
            <a:xfrm>
              <a:off x="7666037" y="1989137"/>
              <a:ext cx="0" cy="288925"/>
            </a:xfrm>
            <a:custGeom>
              <a:avLst/>
              <a:gdLst/>
              <a:ahLst/>
              <a:cxnLst/>
              <a:rect l="l" t="t" r="r" b="b"/>
              <a:pathLst>
                <a:path h="288925">
                  <a:moveTo>
                    <a:pt x="0" y="0"/>
                  </a:moveTo>
                  <a:lnTo>
                    <a:pt x="0" y="288925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48375" y="2708275"/>
              <a:ext cx="0" cy="433705"/>
            </a:xfrm>
            <a:custGeom>
              <a:avLst/>
              <a:gdLst/>
              <a:ahLst/>
              <a:cxnLst/>
              <a:rect l="l" t="t" r="r" b="b"/>
              <a:pathLst>
                <a:path h="433705">
                  <a:moveTo>
                    <a:pt x="0" y="0"/>
                  </a:moveTo>
                  <a:lnTo>
                    <a:pt x="0" y="433387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275262" y="3141663"/>
              <a:ext cx="1758950" cy="0"/>
            </a:xfrm>
            <a:custGeom>
              <a:avLst/>
              <a:gdLst/>
              <a:ahLst/>
              <a:cxnLst/>
              <a:rect l="l" t="t" r="r" b="b"/>
              <a:pathLst>
                <a:path w="1758950">
                  <a:moveTo>
                    <a:pt x="0" y="0"/>
                  </a:moveTo>
                  <a:lnTo>
                    <a:pt x="1758950" y="0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275262" y="3141663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898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034213" y="3141663"/>
              <a:ext cx="0" cy="287655"/>
            </a:xfrm>
            <a:custGeom>
              <a:avLst/>
              <a:gdLst/>
              <a:ahLst/>
              <a:cxnLst/>
              <a:rect l="l" t="t" r="r" b="b"/>
              <a:pathLst>
                <a:path h="287654">
                  <a:moveTo>
                    <a:pt x="0" y="0"/>
                  </a:moveTo>
                  <a:lnTo>
                    <a:pt x="0" y="287337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4641850" y="3357562"/>
            <a:ext cx="1196975" cy="298450"/>
          </a:xfrm>
          <a:prstGeom prst="rect">
            <a:avLst/>
          </a:prstGeom>
          <a:solidFill>
            <a:srgbClr val="EFFFFF"/>
          </a:solidFill>
          <a:ln w="38100">
            <a:solidFill>
              <a:srgbClr val="3333C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325"/>
              </a:spcBef>
            </a:pPr>
            <a:r>
              <a:rPr sz="1100" b="1" dirty="0">
                <a:solidFill>
                  <a:srgbClr val="4D5B6B"/>
                </a:solidFill>
                <a:latin typeface="Arial"/>
                <a:cs typeface="Arial"/>
              </a:rPr>
              <a:t>Sigorta</a:t>
            </a:r>
            <a:r>
              <a:rPr sz="1100" b="1" spc="-30" dirty="0">
                <a:solidFill>
                  <a:srgbClr val="4D5B6B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Hatası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5902326" y="2776534"/>
            <a:ext cx="2041525" cy="1376680"/>
            <a:chOff x="5902326" y="2776534"/>
            <a:chExt cx="2041525" cy="1376680"/>
          </a:xfrm>
        </p:grpSpPr>
        <p:sp>
          <p:nvSpPr>
            <p:cNvPr id="80" name="object 80"/>
            <p:cNvSpPr/>
            <p:nvPr/>
          </p:nvSpPr>
          <p:spPr>
            <a:xfrm>
              <a:off x="5907088" y="2781297"/>
              <a:ext cx="282575" cy="287655"/>
            </a:xfrm>
            <a:custGeom>
              <a:avLst/>
              <a:gdLst/>
              <a:ahLst/>
              <a:cxnLst/>
              <a:rect l="l" t="t" r="r" b="b"/>
              <a:pathLst>
                <a:path w="282575" h="287655">
                  <a:moveTo>
                    <a:pt x="141287" y="0"/>
                  </a:moveTo>
                  <a:lnTo>
                    <a:pt x="86292" y="3762"/>
                  </a:lnTo>
                  <a:lnTo>
                    <a:pt x="41382" y="14025"/>
                  </a:lnTo>
                  <a:lnTo>
                    <a:pt x="11103" y="29248"/>
                  </a:lnTo>
                  <a:lnTo>
                    <a:pt x="0" y="47891"/>
                  </a:lnTo>
                  <a:lnTo>
                    <a:pt x="0" y="287337"/>
                  </a:lnTo>
                  <a:lnTo>
                    <a:pt x="11103" y="268699"/>
                  </a:lnTo>
                  <a:lnTo>
                    <a:pt x="41382" y="253476"/>
                  </a:lnTo>
                  <a:lnTo>
                    <a:pt x="86292" y="243210"/>
                  </a:lnTo>
                  <a:lnTo>
                    <a:pt x="141287" y="239445"/>
                  </a:lnTo>
                  <a:lnTo>
                    <a:pt x="196282" y="243210"/>
                  </a:lnTo>
                  <a:lnTo>
                    <a:pt x="241192" y="253476"/>
                  </a:lnTo>
                  <a:lnTo>
                    <a:pt x="271471" y="268699"/>
                  </a:lnTo>
                  <a:lnTo>
                    <a:pt x="282575" y="287337"/>
                  </a:lnTo>
                  <a:lnTo>
                    <a:pt x="282575" y="47891"/>
                  </a:lnTo>
                  <a:lnTo>
                    <a:pt x="271471" y="29248"/>
                  </a:lnTo>
                  <a:lnTo>
                    <a:pt x="241192" y="14025"/>
                  </a:lnTo>
                  <a:lnTo>
                    <a:pt x="196282" y="3762"/>
                  </a:lnTo>
                  <a:lnTo>
                    <a:pt x="141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907088" y="2781297"/>
              <a:ext cx="282575" cy="287655"/>
            </a:xfrm>
            <a:custGeom>
              <a:avLst/>
              <a:gdLst/>
              <a:ahLst/>
              <a:cxnLst/>
              <a:rect l="l" t="t" r="r" b="b"/>
              <a:pathLst>
                <a:path w="282575" h="287655">
                  <a:moveTo>
                    <a:pt x="282575" y="47891"/>
                  </a:moveTo>
                  <a:lnTo>
                    <a:pt x="282575" y="287337"/>
                  </a:lnTo>
                  <a:lnTo>
                    <a:pt x="271471" y="268699"/>
                  </a:lnTo>
                  <a:lnTo>
                    <a:pt x="241192" y="253476"/>
                  </a:lnTo>
                  <a:lnTo>
                    <a:pt x="196282" y="243210"/>
                  </a:lnTo>
                  <a:lnTo>
                    <a:pt x="141287" y="239445"/>
                  </a:lnTo>
                  <a:lnTo>
                    <a:pt x="86292" y="243210"/>
                  </a:lnTo>
                  <a:lnTo>
                    <a:pt x="41382" y="253476"/>
                  </a:lnTo>
                  <a:lnTo>
                    <a:pt x="11103" y="268699"/>
                  </a:lnTo>
                  <a:lnTo>
                    <a:pt x="0" y="287337"/>
                  </a:lnTo>
                  <a:lnTo>
                    <a:pt x="0" y="47891"/>
                  </a:lnTo>
                  <a:lnTo>
                    <a:pt x="11103" y="29248"/>
                  </a:lnTo>
                  <a:lnTo>
                    <a:pt x="41382" y="14025"/>
                  </a:lnTo>
                  <a:lnTo>
                    <a:pt x="86292" y="3762"/>
                  </a:lnTo>
                  <a:lnTo>
                    <a:pt x="141287" y="0"/>
                  </a:lnTo>
                  <a:lnTo>
                    <a:pt x="196282" y="3762"/>
                  </a:lnTo>
                  <a:lnTo>
                    <a:pt x="241192" y="14025"/>
                  </a:lnTo>
                  <a:lnTo>
                    <a:pt x="271471" y="29248"/>
                  </a:lnTo>
                  <a:lnTo>
                    <a:pt x="282575" y="478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611937" y="3289300"/>
              <a:ext cx="1313180" cy="844550"/>
            </a:xfrm>
            <a:custGeom>
              <a:avLst/>
              <a:gdLst/>
              <a:ahLst/>
              <a:cxnLst/>
              <a:rect l="l" t="t" r="r" b="b"/>
              <a:pathLst>
                <a:path w="1313179" h="844550">
                  <a:moveTo>
                    <a:pt x="656437" y="0"/>
                  </a:moveTo>
                  <a:lnTo>
                    <a:pt x="599796" y="1550"/>
                  </a:lnTo>
                  <a:lnTo>
                    <a:pt x="544494" y="6115"/>
                  </a:lnTo>
                  <a:lnTo>
                    <a:pt x="490726" y="13570"/>
                  </a:lnTo>
                  <a:lnTo>
                    <a:pt x="438691" y="23786"/>
                  </a:lnTo>
                  <a:lnTo>
                    <a:pt x="388584" y="36638"/>
                  </a:lnTo>
                  <a:lnTo>
                    <a:pt x="340604" y="51998"/>
                  </a:lnTo>
                  <a:lnTo>
                    <a:pt x="294948" y="69740"/>
                  </a:lnTo>
                  <a:lnTo>
                    <a:pt x="251811" y="89737"/>
                  </a:lnTo>
                  <a:lnTo>
                    <a:pt x="211392" y="111862"/>
                  </a:lnTo>
                  <a:lnTo>
                    <a:pt x="173887" y="135989"/>
                  </a:lnTo>
                  <a:lnTo>
                    <a:pt x="139494" y="161990"/>
                  </a:lnTo>
                  <a:lnTo>
                    <a:pt x="108409" y="189739"/>
                  </a:lnTo>
                  <a:lnTo>
                    <a:pt x="80830" y="219109"/>
                  </a:lnTo>
                  <a:lnTo>
                    <a:pt x="56952" y="249974"/>
                  </a:lnTo>
                  <a:lnTo>
                    <a:pt x="21094" y="315679"/>
                  </a:lnTo>
                  <a:lnTo>
                    <a:pt x="2409" y="385840"/>
                  </a:lnTo>
                  <a:lnTo>
                    <a:pt x="0" y="422275"/>
                  </a:lnTo>
                  <a:lnTo>
                    <a:pt x="2409" y="458709"/>
                  </a:lnTo>
                  <a:lnTo>
                    <a:pt x="21094" y="528870"/>
                  </a:lnTo>
                  <a:lnTo>
                    <a:pt x="56952" y="594575"/>
                  </a:lnTo>
                  <a:lnTo>
                    <a:pt x="80830" y="625440"/>
                  </a:lnTo>
                  <a:lnTo>
                    <a:pt x="108409" y="654810"/>
                  </a:lnTo>
                  <a:lnTo>
                    <a:pt x="139494" y="682559"/>
                  </a:lnTo>
                  <a:lnTo>
                    <a:pt x="173887" y="708560"/>
                  </a:lnTo>
                  <a:lnTo>
                    <a:pt x="211392" y="732687"/>
                  </a:lnTo>
                  <a:lnTo>
                    <a:pt x="251811" y="754812"/>
                  </a:lnTo>
                  <a:lnTo>
                    <a:pt x="294948" y="774809"/>
                  </a:lnTo>
                  <a:lnTo>
                    <a:pt x="340604" y="792551"/>
                  </a:lnTo>
                  <a:lnTo>
                    <a:pt x="388584" y="807911"/>
                  </a:lnTo>
                  <a:lnTo>
                    <a:pt x="438691" y="820763"/>
                  </a:lnTo>
                  <a:lnTo>
                    <a:pt x="490726" y="830979"/>
                  </a:lnTo>
                  <a:lnTo>
                    <a:pt x="544494" y="838434"/>
                  </a:lnTo>
                  <a:lnTo>
                    <a:pt x="599796" y="842999"/>
                  </a:lnTo>
                  <a:lnTo>
                    <a:pt x="656437" y="844550"/>
                  </a:lnTo>
                  <a:lnTo>
                    <a:pt x="713076" y="842999"/>
                  </a:lnTo>
                  <a:lnTo>
                    <a:pt x="768377" y="838434"/>
                  </a:lnTo>
                  <a:lnTo>
                    <a:pt x="822143" y="830979"/>
                  </a:lnTo>
                  <a:lnTo>
                    <a:pt x="874177" y="820763"/>
                  </a:lnTo>
                  <a:lnTo>
                    <a:pt x="924282" y="807911"/>
                  </a:lnTo>
                  <a:lnTo>
                    <a:pt x="972261" y="792551"/>
                  </a:lnTo>
                  <a:lnTo>
                    <a:pt x="1017917" y="774809"/>
                  </a:lnTo>
                  <a:lnTo>
                    <a:pt x="1061053" y="754812"/>
                  </a:lnTo>
                  <a:lnTo>
                    <a:pt x="1101471" y="732687"/>
                  </a:lnTo>
                  <a:lnTo>
                    <a:pt x="1138975" y="708560"/>
                  </a:lnTo>
                  <a:lnTo>
                    <a:pt x="1173368" y="682559"/>
                  </a:lnTo>
                  <a:lnTo>
                    <a:pt x="1204453" y="654810"/>
                  </a:lnTo>
                  <a:lnTo>
                    <a:pt x="1232032" y="625440"/>
                  </a:lnTo>
                  <a:lnTo>
                    <a:pt x="1255909" y="594575"/>
                  </a:lnTo>
                  <a:lnTo>
                    <a:pt x="1291768" y="528870"/>
                  </a:lnTo>
                  <a:lnTo>
                    <a:pt x="1310453" y="458709"/>
                  </a:lnTo>
                  <a:lnTo>
                    <a:pt x="1312862" y="422275"/>
                  </a:lnTo>
                  <a:lnTo>
                    <a:pt x="1310453" y="385840"/>
                  </a:lnTo>
                  <a:lnTo>
                    <a:pt x="1291768" y="315679"/>
                  </a:lnTo>
                  <a:lnTo>
                    <a:pt x="1255909" y="249974"/>
                  </a:lnTo>
                  <a:lnTo>
                    <a:pt x="1232032" y="219109"/>
                  </a:lnTo>
                  <a:lnTo>
                    <a:pt x="1204453" y="189739"/>
                  </a:lnTo>
                  <a:lnTo>
                    <a:pt x="1173368" y="161990"/>
                  </a:lnTo>
                  <a:lnTo>
                    <a:pt x="1138975" y="135989"/>
                  </a:lnTo>
                  <a:lnTo>
                    <a:pt x="1101471" y="111862"/>
                  </a:lnTo>
                  <a:lnTo>
                    <a:pt x="1061053" y="89737"/>
                  </a:lnTo>
                  <a:lnTo>
                    <a:pt x="1017917" y="69740"/>
                  </a:lnTo>
                  <a:lnTo>
                    <a:pt x="972261" y="51998"/>
                  </a:lnTo>
                  <a:lnTo>
                    <a:pt x="924282" y="36638"/>
                  </a:lnTo>
                  <a:lnTo>
                    <a:pt x="874177" y="23786"/>
                  </a:lnTo>
                  <a:lnTo>
                    <a:pt x="822143" y="13570"/>
                  </a:lnTo>
                  <a:lnTo>
                    <a:pt x="768377" y="6115"/>
                  </a:lnTo>
                  <a:lnTo>
                    <a:pt x="713076" y="1550"/>
                  </a:lnTo>
                  <a:lnTo>
                    <a:pt x="656437" y="0"/>
                  </a:lnTo>
                  <a:close/>
                </a:path>
              </a:pathLst>
            </a:custGeom>
            <a:solidFill>
              <a:srgbClr val="E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611937" y="3289300"/>
              <a:ext cx="1313180" cy="844550"/>
            </a:xfrm>
            <a:custGeom>
              <a:avLst/>
              <a:gdLst/>
              <a:ahLst/>
              <a:cxnLst/>
              <a:rect l="l" t="t" r="r" b="b"/>
              <a:pathLst>
                <a:path w="1313179" h="844550">
                  <a:moveTo>
                    <a:pt x="0" y="422275"/>
                  </a:moveTo>
                  <a:lnTo>
                    <a:pt x="9506" y="350266"/>
                  </a:lnTo>
                  <a:lnTo>
                    <a:pt x="36975" y="282206"/>
                  </a:lnTo>
                  <a:lnTo>
                    <a:pt x="80830" y="219109"/>
                  </a:lnTo>
                  <a:lnTo>
                    <a:pt x="108409" y="189739"/>
                  </a:lnTo>
                  <a:lnTo>
                    <a:pt x="139494" y="161990"/>
                  </a:lnTo>
                  <a:lnTo>
                    <a:pt x="173887" y="135989"/>
                  </a:lnTo>
                  <a:lnTo>
                    <a:pt x="211392" y="111862"/>
                  </a:lnTo>
                  <a:lnTo>
                    <a:pt x="251811" y="89737"/>
                  </a:lnTo>
                  <a:lnTo>
                    <a:pt x="294948" y="69740"/>
                  </a:lnTo>
                  <a:lnTo>
                    <a:pt x="340604" y="51998"/>
                  </a:lnTo>
                  <a:lnTo>
                    <a:pt x="388584" y="36638"/>
                  </a:lnTo>
                  <a:lnTo>
                    <a:pt x="438691" y="23786"/>
                  </a:lnTo>
                  <a:lnTo>
                    <a:pt x="490726" y="13570"/>
                  </a:lnTo>
                  <a:lnTo>
                    <a:pt x="544494" y="6115"/>
                  </a:lnTo>
                  <a:lnTo>
                    <a:pt x="599796" y="1550"/>
                  </a:lnTo>
                  <a:lnTo>
                    <a:pt x="656437" y="0"/>
                  </a:lnTo>
                  <a:lnTo>
                    <a:pt x="713076" y="1550"/>
                  </a:lnTo>
                  <a:lnTo>
                    <a:pt x="768377" y="6115"/>
                  </a:lnTo>
                  <a:lnTo>
                    <a:pt x="822143" y="13570"/>
                  </a:lnTo>
                  <a:lnTo>
                    <a:pt x="874177" y="23786"/>
                  </a:lnTo>
                  <a:lnTo>
                    <a:pt x="924282" y="36638"/>
                  </a:lnTo>
                  <a:lnTo>
                    <a:pt x="972261" y="51998"/>
                  </a:lnTo>
                  <a:lnTo>
                    <a:pt x="1017917" y="69740"/>
                  </a:lnTo>
                  <a:lnTo>
                    <a:pt x="1061053" y="89737"/>
                  </a:lnTo>
                  <a:lnTo>
                    <a:pt x="1101471" y="111862"/>
                  </a:lnTo>
                  <a:lnTo>
                    <a:pt x="1138975" y="135989"/>
                  </a:lnTo>
                  <a:lnTo>
                    <a:pt x="1173368" y="161990"/>
                  </a:lnTo>
                  <a:lnTo>
                    <a:pt x="1204453" y="189739"/>
                  </a:lnTo>
                  <a:lnTo>
                    <a:pt x="1232032" y="219109"/>
                  </a:lnTo>
                  <a:lnTo>
                    <a:pt x="1255909" y="249974"/>
                  </a:lnTo>
                  <a:lnTo>
                    <a:pt x="1291768" y="315679"/>
                  </a:lnTo>
                  <a:lnTo>
                    <a:pt x="1310453" y="385840"/>
                  </a:lnTo>
                  <a:lnTo>
                    <a:pt x="1312862" y="422275"/>
                  </a:lnTo>
                  <a:lnTo>
                    <a:pt x="1310453" y="458709"/>
                  </a:lnTo>
                  <a:lnTo>
                    <a:pt x="1291768" y="528870"/>
                  </a:lnTo>
                  <a:lnTo>
                    <a:pt x="1255909" y="594575"/>
                  </a:lnTo>
                  <a:lnTo>
                    <a:pt x="1232032" y="625440"/>
                  </a:lnTo>
                  <a:lnTo>
                    <a:pt x="1204453" y="654810"/>
                  </a:lnTo>
                  <a:lnTo>
                    <a:pt x="1173368" y="682559"/>
                  </a:lnTo>
                  <a:lnTo>
                    <a:pt x="1138975" y="708560"/>
                  </a:lnTo>
                  <a:lnTo>
                    <a:pt x="1101471" y="732687"/>
                  </a:lnTo>
                  <a:lnTo>
                    <a:pt x="1061053" y="754812"/>
                  </a:lnTo>
                  <a:lnTo>
                    <a:pt x="1017917" y="774809"/>
                  </a:lnTo>
                  <a:lnTo>
                    <a:pt x="972261" y="792551"/>
                  </a:lnTo>
                  <a:lnTo>
                    <a:pt x="924282" y="807911"/>
                  </a:lnTo>
                  <a:lnTo>
                    <a:pt x="874177" y="820763"/>
                  </a:lnTo>
                  <a:lnTo>
                    <a:pt x="822143" y="830979"/>
                  </a:lnTo>
                  <a:lnTo>
                    <a:pt x="768377" y="838434"/>
                  </a:lnTo>
                  <a:lnTo>
                    <a:pt x="713076" y="842999"/>
                  </a:lnTo>
                  <a:lnTo>
                    <a:pt x="656437" y="844550"/>
                  </a:lnTo>
                  <a:lnTo>
                    <a:pt x="599796" y="842999"/>
                  </a:lnTo>
                  <a:lnTo>
                    <a:pt x="544494" y="838434"/>
                  </a:lnTo>
                  <a:lnTo>
                    <a:pt x="490726" y="830979"/>
                  </a:lnTo>
                  <a:lnTo>
                    <a:pt x="438691" y="820763"/>
                  </a:lnTo>
                  <a:lnTo>
                    <a:pt x="388584" y="807911"/>
                  </a:lnTo>
                  <a:lnTo>
                    <a:pt x="340604" y="792551"/>
                  </a:lnTo>
                  <a:lnTo>
                    <a:pt x="294948" y="774809"/>
                  </a:lnTo>
                  <a:lnTo>
                    <a:pt x="251811" y="754812"/>
                  </a:lnTo>
                  <a:lnTo>
                    <a:pt x="211392" y="732687"/>
                  </a:lnTo>
                  <a:lnTo>
                    <a:pt x="173887" y="708560"/>
                  </a:lnTo>
                  <a:lnTo>
                    <a:pt x="139494" y="682559"/>
                  </a:lnTo>
                  <a:lnTo>
                    <a:pt x="108409" y="654810"/>
                  </a:lnTo>
                  <a:lnTo>
                    <a:pt x="80830" y="625440"/>
                  </a:lnTo>
                  <a:lnTo>
                    <a:pt x="56952" y="594575"/>
                  </a:lnTo>
                  <a:lnTo>
                    <a:pt x="21094" y="528870"/>
                  </a:lnTo>
                  <a:lnTo>
                    <a:pt x="2409" y="458709"/>
                  </a:lnTo>
                  <a:lnTo>
                    <a:pt x="0" y="422275"/>
                  </a:lnTo>
                  <a:close/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6929090" y="3441427"/>
            <a:ext cx="68008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Sigorta </a:t>
            </a:r>
            <a:r>
              <a:rPr sz="1100" b="1" spc="-20" dirty="0">
                <a:solidFill>
                  <a:srgbClr val="4D5B6B"/>
                </a:solidFill>
                <a:latin typeface="Arial"/>
                <a:cs typeface="Arial"/>
              </a:rPr>
              <a:t>Açık </a:t>
            </a: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bırakılmış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3779837" y="4048125"/>
            <a:ext cx="2438400" cy="730250"/>
            <a:chOff x="3779837" y="4048125"/>
            <a:chExt cx="2438400" cy="730250"/>
          </a:xfrm>
        </p:grpSpPr>
        <p:sp>
          <p:nvSpPr>
            <p:cNvPr id="86" name="object 86"/>
            <p:cNvSpPr/>
            <p:nvPr/>
          </p:nvSpPr>
          <p:spPr>
            <a:xfrm>
              <a:off x="4432300" y="4076700"/>
              <a:ext cx="1757680" cy="0"/>
            </a:xfrm>
            <a:custGeom>
              <a:avLst/>
              <a:gdLst/>
              <a:ahLst/>
              <a:cxnLst/>
              <a:rect l="l" t="t" r="r" b="b"/>
              <a:pathLst>
                <a:path w="1757679">
                  <a:moveTo>
                    <a:pt x="0" y="0"/>
                  </a:moveTo>
                  <a:lnTo>
                    <a:pt x="1757362" y="0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432300" y="4076700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900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189662" y="4076700"/>
              <a:ext cx="0" cy="287655"/>
            </a:xfrm>
            <a:custGeom>
              <a:avLst/>
              <a:gdLst/>
              <a:ahLst/>
              <a:cxnLst/>
              <a:rect l="l" t="t" r="r" b="b"/>
              <a:pathLst>
                <a:path h="287654">
                  <a:moveTo>
                    <a:pt x="0" y="0"/>
                  </a:moveTo>
                  <a:lnTo>
                    <a:pt x="0" y="287337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798887" y="4292600"/>
              <a:ext cx="1195705" cy="466725"/>
            </a:xfrm>
            <a:custGeom>
              <a:avLst/>
              <a:gdLst/>
              <a:ahLst/>
              <a:cxnLst/>
              <a:rect l="l" t="t" r="r" b="b"/>
              <a:pathLst>
                <a:path w="1195704" h="466725">
                  <a:moveTo>
                    <a:pt x="1195387" y="0"/>
                  </a:moveTo>
                  <a:lnTo>
                    <a:pt x="0" y="0"/>
                  </a:lnTo>
                  <a:lnTo>
                    <a:pt x="0" y="466725"/>
                  </a:lnTo>
                  <a:lnTo>
                    <a:pt x="1195387" y="466725"/>
                  </a:lnTo>
                  <a:lnTo>
                    <a:pt x="1195387" y="0"/>
                  </a:lnTo>
                  <a:close/>
                </a:path>
              </a:pathLst>
            </a:custGeom>
            <a:solidFill>
              <a:srgbClr val="E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798887" y="4292600"/>
              <a:ext cx="1195705" cy="466725"/>
            </a:xfrm>
            <a:custGeom>
              <a:avLst/>
              <a:gdLst/>
              <a:ahLst/>
              <a:cxnLst/>
              <a:rect l="l" t="t" r="r" b="b"/>
              <a:pathLst>
                <a:path w="1195704" h="466725">
                  <a:moveTo>
                    <a:pt x="0" y="0"/>
                  </a:moveTo>
                  <a:lnTo>
                    <a:pt x="1195387" y="0"/>
                  </a:lnTo>
                  <a:lnTo>
                    <a:pt x="1195387" y="466725"/>
                  </a:lnTo>
                  <a:lnTo>
                    <a:pt x="0" y="46672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3817937" y="4321047"/>
            <a:ext cx="115760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D5B6B"/>
                </a:solidFill>
                <a:latin typeface="Arial"/>
                <a:cs typeface="Arial"/>
              </a:rPr>
              <a:t>Devre</a:t>
            </a:r>
            <a:r>
              <a:rPr sz="1100" b="1" spc="-35" dirty="0">
                <a:solidFill>
                  <a:srgbClr val="4D5B6B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Aşırı</a:t>
            </a:r>
            <a:endParaRPr sz="1100">
              <a:latin typeface="Arial"/>
              <a:cs typeface="Arial"/>
            </a:endParaRPr>
          </a:p>
          <a:p>
            <a:pPr marL="221615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Yükleniyor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5059362" y="3711573"/>
            <a:ext cx="1852930" cy="1168400"/>
            <a:chOff x="5059362" y="3711573"/>
            <a:chExt cx="1852930" cy="1168400"/>
          </a:xfrm>
        </p:grpSpPr>
        <p:sp>
          <p:nvSpPr>
            <p:cNvPr id="93" name="object 93"/>
            <p:cNvSpPr/>
            <p:nvPr/>
          </p:nvSpPr>
          <p:spPr>
            <a:xfrm>
              <a:off x="5064125" y="3716336"/>
              <a:ext cx="282575" cy="287655"/>
            </a:xfrm>
            <a:custGeom>
              <a:avLst/>
              <a:gdLst/>
              <a:ahLst/>
              <a:cxnLst/>
              <a:rect l="l" t="t" r="r" b="b"/>
              <a:pathLst>
                <a:path w="282575" h="287654">
                  <a:moveTo>
                    <a:pt x="141287" y="0"/>
                  </a:moveTo>
                  <a:lnTo>
                    <a:pt x="86292" y="3762"/>
                  </a:lnTo>
                  <a:lnTo>
                    <a:pt x="41382" y="14025"/>
                  </a:lnTo>
                  <a:lnTo>
                    <a:pt x="11103" y="29248"/>
                  </a:lnTo>
                  <a:lnTo>
                    <a:pt x="0" y="47891"/>
                  </a:lnTo>
                  <a:lnTo>
                    <a:pt x="0" y="287337"/>
                  </a:lnTo>
                  <a:lnTo>
                    <a:pt x="11103" y="268699"/>
                  </a:lnTo>
                  <a:lnTo>
                    <a:pt x="41382" y="253476"/>
                  </a:lnTo>
                  <a:lnTo>
                    <a:pt x="86292" y="243210"/>
                  </a:lnTo>
                  <a:lnTo>
                    <a:pt x="141287" y="239445"/>
                  </a:lnTo>
                  <a:lnTo>
                    <a:pt x="196282" y="243210"/>
                  </a:lnTo>
                  <a:lnTo>
                    <a:pt x="241192" y="253476"/>
                  </a:lnTo>
                  <a:lnTo>
                    <a:pt x="271471" y="268699"/>
                  </a:lnTo>
                  <a:lnTo>
                    <a:pt x="282575" y="287337"/>
                  </a:lnTo>
                  <a:lnTo>
                    <a:pt x="282575" y="47891"/>
                  </a:lnTo>
                  <a:lnTo>
                    <a:pt x="271471" y="29248"/>
                  </a:lnTo>
                  <a:lnTo>
                    <a:pt x="241192" y="14025"/>
                  </a:lnTo>
                  <a:lnTo>
                    <a:pt x="196282" y="3762"/>
                  </a:lnTo>
                  <a:lnTo>
                    <a:pt x="141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064125" y="3716336"/>
              <a:ext cx="282575" cy="287655"/>
            </a:xfrm>
            <a:custGeom>
              <a:avLst/>
              <a:gdLst/>
              <a:ahLst/>
              <a:cxnLst/>
              <a:rect l="l" t="t" r="r" b="b"/>
              <a:pathLst>
                <a:path w="282575" h="287654">
                  <a:moveTo>
                    <a:pt x="282575" y="47891"/>
                  </a:moveTo>
                  <a:lnTo>
                    <a:pt x="282575" y="287337"/>
                  </a:lnTo>
                  <a:lnTo>
                    <a:pt x="271471" y="268699"/>
                  </a:lnTo>
                  <a:lnTo>
                    <a:pt x="241192" y="253476"/>
                  </a:lnTo>
                  <a:lnTo>
                    <a:pt x="196282" y="243210"/>
                  </a:lnTo>
                  <a:lnTo>
                    <a:pt x="141287" y="239445"/>
                  </a:lnTo>
                  <a:lnTo>
                    <a:pt x="86292" y="243210"/>
                  </a:lnTo>
                  <a:lnTo>
                    <a:pt x="41382" y="253476"/>
                  </a:lnTo>
                  <a:lnTo>
                    <a:pt x="11103" y="268699"/>
                  </a:lnTo>
                  <a:lnTo>
                    <a:pt x="0" y="287337"/>
                  </a:lnTo>
                  <a:lnTo>
                    <a:pt x="0" y="47891"/>
                  </a:lnTo>
                  <a:lnTo>
                    <a:pt x="11103" y="29248"/>
                  </a:lnTo>
                  <a:lnTo>
                    <a:pt x="41382" y="14025"/>
                  </a:lnTo>
                  <a:lnTo>
                    <a:pt x="86292" y="3762"/>
                  </a:lnTo>
                  <a:lnTo>
                    <a:pt x="141287" y="0"/>
                  </a:lnTo>
                  <a:lnTo>
                    <a:pt x="196282" y="3762"/>
                  </a:lnTo>
                  <a:lnTo>
                    <a:pt x="241192" y="14025"/>
                  </a:lnTo>
                  <a:lnTo>
                    <a:pt x="271471" y="29248"/>
                  </a:lnTo>
                  <a:lnTo>
                    <a:pt x="282575" y="478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768975" y="4254500"/>
              <a:ext cx="1123950" cy="606425"/>
            </a:xfrm>
            <a:custGeom>
              <a:avLst/>
              <a:gdLst/>
              <a:ahLst/>
              <a:cxnLst/>
              <a:rect l="l" t="t" r="r" b="b"/>
              <a:pathLst>
                <a:path w="1123950" h="606425">
                  <a:moveTo>
                    <a:pt x="561975" y="0"/>
                  </a:moveTo>
                  <a:lnTo>
                    <a:pt x="500740" y="1779"/>
                  </a:lnTo>
                  <a:lnTo>
                    <a:pt x="441416" y="6993"/>
                  </a:lnTo>
                  <a:lnTo>
                    <a:pt x="384345" y="15457"/>
                  </a:lnTo>
                  <a:lnTo>
                    <a:pt x="329870" y="26987"/>
                  </a:lnTo>
                  <a:lnTo>
                    <a:pt x="278333" y="41396"/>
                  </a:lnTo>
                  <a:lnTo>
                    <a:pt x="230077" y="58501"/>
                  </a:lnTo>
                  <a:lnTo>
                    <a:pt x="185446" y="78116"/>
                  </a:lnTo>
                  <a:lnTo>
                    <a:pt x="144781" y="100057"/>
                  </a:lnTo>
                  <a:lnTo>
                    <a:pt x="108427" y="124138"/>
                  </a:lnTo>
                  <a:lnTo>
                    <a:pt x="76724" y="150174"/>
                  </a:lnTo>
                  <a:lnTo>
                    <a:pt x="50018" y="177980"/>
                  </a:lnTo>
                  <a:lnTo>
                    <a:pt x="12961" y="238165"/>
                  </a:lnTo>
                  <a:lnTo>
                    <a:pt x="0" y="303212"/>
                  </a:lnTo>
                  <a:lnTo>
                    <a:pt x="3297" y="336251"/>
                  </a:lnTo>
                  <a:lnTo>
                    <a:pt x="28649" y="399052"/>
                  </a:lnTo>
                  <a:lnTo>
                    <a:pt x="76724" y="456250"/>
                  </a:lnTo>
                  <a:lnTo>
                    <a:pt x="108427" y="482286"/>
                  </a:lnTo>
                  <a:lnTo>
                    <a:pt x="144781" y="506367"/>
                  </a:lnTo>
                  <a:lnTo>
                    <a:pt x="185446" y="528308"/>
                  </a:lnTo>
                  <a:lnTo>
                    <a:pt x="230077" y="547923"/>
                  </a:lnTo>
                  <a:lnTo>
                    <a:pt x="278333" y="565028"/>
                  </a:lnTo>
                  <a:lnTo>
                    <a:pt x="329870" y="579437"/>
                  </a:lnTo>
                  <a:lnTo>
                    <a:pt x="384345" y="590967"/>
                  </a:lnTo>
                  <a:lnTo>
                    <a:pt x="441416" y="599431"/>
                  </a:lnTo>
                  <a:lnTo>
                    <a:pt x="500740" y="604645"/>
                  </a:lnTo>
                  <a:lnTo>
                    <a:pt x="561975" y="606425"/>
                  </a:lnTo>
                  <a:lnTo>
                    <a:pt x="623209" y="604645"/>
                  </a:lnTo>
                  <a:lnTo>
                    <a:pt x="682533" y="599431"/>
                  </a:lnTo>
                  <a:lnTo>
                    <a:pt x="739604" y="590967"/>
                  </a:lnTo>
                  <a:lnTo>
                    <a:pt x="794079" y="579437"/>
                  </a:lnTo>
                  <a:lnTo>
                    <a:pt x="845616" y="565028"/>
                  </a:lnTo>
                  <a:lnTo>
                    <a:pt x="893872" y="547923"/>
                  </a:lnTo>
                  <a:lnTo>
                    <a:pt x="938503" y="528308"/>
                  </a:lnTo>
                  <a:lnTo>
                    <a:pt x="979168" y="506367"/>
                  </a:lnTo>
                  <a:lnTo>
                    <a:pt x="1015522" y="482286"/>
                  </a:lnTo>
                  <a:lnTo>
                    <a:pt x="1047225" y="456250"/>
                  </a:lnTo>
                  <a:lnTo>
                    <a:pt x="1073931" y="428444"/>
                  </a:lnTo>
                  <a:lnTo>
                    <a:pt x="1110988" y="368259"/>
                  </a:lnTo>
                  <a:lnTo>
                    <a:pt x="1123950" y="303212"/>
                  </a:lnTo>
                  <a:lnTo>
                    <a:pt x="1120652" y="270173"/>
                  </a:lnTo>
                  <a:lnTo>
                    <a:pt x="1095300" y="207372"/>
                  </a:lnTo>
                  <a:lnTo>
                    <a:pt x="1047225" y="150174"/>
                  </a:lnTo>
                  <a:lnTo>
                    <a:pt x="1015522" y="124138"/>
                  </a:lnTo>
                  <a:lnTo>
                    <a:pt x="979168" y="100057"/>
                  </a:lnTo>
                  <a:lnTo>
                    <a:pt x="938503" y="78116"/>
                  </a:lnTo>
                  <a:lnTo>
                    <a:pt x="893872" y="58501"/>
                  </a:lnTo>
                  <a:lnTo>
                    <a:pt x="845616" y="41396"/>
                  </a:lnTo>
                  <a:lnTo>
                    <a:pt x="794079" y="26987"/>
                  </a:lnTo>
                  <a:lnTo>
                    <a:pt x="739604" y="15457"/>
                  </a:lnTo>
                  <a:lnTo>
                    <a:pt x="682533" y="6993"/>
                  </a:lnTo>
                  <a:lnTo>
                    <a:pt x="623209" y="1779"/>
                  </a:lnTo>
                  <a:lnTo>
                    <a:pt x="561975" y="0"/>
                  </a:lnTo>
                  <a:close/>
                </a:path>
              </a:pathLst>
            </a:custGeom>
            <a:solidFill>
              <a:srgbClr val="E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768975" y="4254500"/>
              <a:ext cx="1123950" cy="606425"/>
            </a:xfrm>
            <a:custGeom>
              <a:avLst/>
              <a:gdLst/>
              <a:ahLst/>
              <a:cxnLst/>
              <a:rect l="l" t="t" r="r" b="b"/>
              <a:pathLst>
                <a:path w="1123950" h="606425">
                  <a:moveTo>
                    <a:pt x="0" y="303212"/>
                  </a:moveTo>
                  <a:lnTo>
                    <a:pt x="12961" y="238165"/>
                  </a:lnTo>
                  <a:lnTo>
                    <a:pt x="50018" y="177980"/>
                  </a:lnTo>
                  <a:lnTo>
                    <a:pt x="76724" y="150174"/>
                  </a:lnTo>
                  <a:lnTo>
                    <a:pt x="108427" y="124138"/>
                  </a:lnTo>
                  <a:lnTo>
                    <a:pt x="144781" y="100057"/>
                  </a:lnTo>
                  <a:lnTo>
                    <a:pt x="185446" y="78116"/>
                  </a:lnTo>
                  <a:lnTo>
                    <a:pt x="230077" y="58501"/>
                  </a:lnTo>
                  <a:lnTo>
                    <a:pt x="278333" y="41396"/>
                  </a:lnTo>
                  <a:lnTo>
                    <a:pt x="329870" y="26987"/>
                  </a:lnTo>
                  <a:lnTo>
                    <a:pt x="384345" y="15457"/>
                  </a:lnTo>
                  <a:lnTo>
                    <a:pt x="441416" y="6993"/>
                  </a:lnTo>
                  <a:lnTo>
                    <a:pt x="500740" y="1779"/>
                  </a:lnTo>
                  <a:lnTo>
                    <a:pt x="561975" y="0"/>
                  </a:lnTo>
                  <a:lnTo>
                    <a:pt x="623209" y="1779"/>
                  </a:lnTo>
                  <a:lnTo>
                    <a:pt x="682533" y="6993"/>
                  </a:lnTo>
                  <a:lnTo>
                    <a:pt x="739604" y="15457"/>
                  </a:lnTo>
                  <a:lnTo>
                    <a:pt x="794079" y="26987"/>
                  </a:lnTo>
                  <a:lnTo>
                    <a:pt x="845616" y="41396"/>
                  </a:lnTo>
                  <a:lnTo>
                    <a:pt x="893872" y="58501"/>
                  </a:lnTo>
                  <a:lnTo>
                    <a:pt x="938503" y="78116"/>
                  </a:lnTo>
                  <a:lnTo>
                    <a:pt x="979168" y="100057"/>
                  </a:lnTo>
                  <a:lnTo>
                    <a:pt x="1015522" y="124138"/>
                  </a:lnTo>
                  <a:lnTo>
                    <a:pt x="1047225" y="150174"/>
                  </a:lnTo>
                  <a:lnTo>
                    <a:pt x="1073931" y="177980"/>
                  </a:lnTo>
                  <a:lnTo>
                    <a:pt x="1110988" y="238165"/>
                  </a:lnTo>
                  <a:lnTo>
                    <a:pt x="1123950" y="303212"/>
                  </a:lnTo>
                  <a:lnTo>
                    <a:pt x="1120652" y="336251"/>
                  </a:lnTo>
                  <a:lnTo>
                    <a:pt x="1095300" y="399052"/>
                  </a:lnTo>
                  <a:lnTo>
                    <a:pt x="1047225" y="456250"/>
                  </a:lnTo>
                  <a:lnTo>
                    <a:pt x="1015522" y="482286"/>
                  </a:lnTo>
                  <a:lnTo>
                    <a:pt x="979168" y="506367"/>
                  </a:lnTo>
                  <a:lnTo>
                    <a:pt x="938503" y="528308"/>
                  </a:lnTo>
                  <a:lnTo>
                    <a:pt x="893872" y="547923"/>
                  </a:lnTo>
                  <a:lnTo>
                    <a:pt x="845616" y="565028"/>
                  </a:lnTo>
                  <a:lnTo>
                    <a:pt x="794079" y="579437"/>
                  </a:lnTo>
                  <a:lnTo>
                    <a:pt x="739604" y="590967"/>
                  </a:lnTo>
                  <a:lnTo>
                    <a:pt x="682533" y="599431"/>
                  </a:lnTo>
                  <a:lnTo>
                    <a:pt x="623209" y="604645"/>
                  </a:lnTo>
                  <a:lnTo>
                    <a:pt x="561975" y="606425"/>
                  </a:lnTo>
                  <a:lnTo>
                    <a:pt x="500740" y="604645"/>
                  </a:lnTo>
                  <a:lnTo>
                    <a:pt x="441416" y="599431"/>
                  </a:lnTo>
                  <a:lnTo>
                    <a:pt x="384345" y="590967"/>
                  </a:lnTo>
                  <a:lnTo>
                    <a:pt x="329870" y="579437"/>
                  </a:lnTo>
                  <a:lnTo>
                    <a:pt x="278333" y="565028"/>
                  </a:lnTo>
                  <a:lnTo>
                    <a:pt x="230077" y="547923"/>
                  </a:lnTo>
                  <a:lnTo>
                    <a:pt x="185446" y="528308"/>
                  </a:lnTo>
                  <a:lnTo>
                    <a:pt x="144781" y="506367"/>
                  </a:lnTo>
                  <a:lnTo>
                    <a:pt x="108427" y="482286"/>
                  </a:lnTo>
                  <a:lnTo>
                    <a:pt x="76724" y="456250"/>
                  </a:lnTo>
                  <a:lnTo>
                    <a:pt x="50018" y="428444"/>
                  </a:lnTo>
                  <a:lnTo>
                    <a:pt x="12961" y="368259"/>
                  </a:lnTo>
                  <a:lnTo>
                    <a:pt x="0" y="303212"/>
                  </a:lnTo>
                  <a:close/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6029255" y="4371756"/>
            <a:ext cx="60388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Sigorta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Açılmıyo</a:t>
            </a:r>
            <a:endParaRPr sz="11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289902" y="4707133"/>
            <a:ext cx="800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solidFill>
                  <a:srgbClr val="4D5B6B"/>
                </a:solidFill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3286126" y="4697412"/>
            <a:ext cx="1806575" cy="1517650"/>
            <a:chOff x="3286126" y="4697412"/>
            <a:chExt cx="1806575" cy="1517650"/>
          </a:xfrm>
        </p:grpSpPr>
        <p:sp>
          <p:nvSpPr>
            <p:cNvPr id="100" name="object 100"/>
            <p:cNvSpPr/>
            <p:nvPr/>
          </p:nvSpPr>
          <p:spPr>
            <a:xfrm>
              <a:off x="4432299" y="4725987"/>
              <a:ext cx="0" cy="647700"/>
            </a:xfrm>
            <a:custGeom>
              <a:avLst/>
              <a:gdLst/>
              <a:ahLst/>
              <a:cxnLst/>
              <a:rect l="l" t="t" r="r" b="b"/>
              <a:pathLst>
                <a:path h="647700">
                  <a:moveTo>
                    <a:pt x="0" y="0"/>
                  </a:moveTo>
                  <a:lnTo>
                    <a:pt x="0" y="647700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291013" y="4870455"/>
              <a:ext cx="244475" cy="395605"/>
            </a:xfrm>
            <a:custGeom>
              <a:avLst/>
              <a:gdLst/>
              <a:ahLst/>
              <a:cxnLst/>
              <a:rect l="l" t="t" r="r" b="b"/>
              <a:pathLst>
                <a:path w="244475" h="395604">
                  <a:moveTo>
                    <a:pt x="122237" y="0"/>
                  </a:moveTo>
                  <a:lnTo>
                    <a:pt x="74655" y="5176"/>
                  </a:lnTo>
                  <a:lnTo>
                    <a:pt x="35801" y="19292"/>
                  </a:lnTo>
                  <a:lnTo>
                    <a:pt x="9605" y="40231"/>
                  </a:lnTo>
                  <a:lnTo>
                    <a:pt x="0" y="65874"/>
                  </a:lnTo>
                  <a:lnTo>
                    <a:pt x="0" y="395287"/>
                  </a:lnTo>
                  <a:lnTo>
                    <a:pt x="9605" y="369642"/>
                  </a:lnTo>
                  <a:lnTo>
                    <a:pt x="35801" y="348699"/>
                  </a:lnTo>
                  <a:lnTo>
                    <a:pt x="74655" y="334578"/>
                  </a:lnTo>
                  <a:lnTo>
                    <a:pt x="122237" y="329399"/>
                  </a:lnTo>
                  <a:lnTo>
                    <a:pt x="169819" y="334578"/>
                  </a:lnTo>
                  <a:lnTo>
                    <a:pt x="208673" y="348699"/>
                  </a:lnTo>
                  <a:lnTo>
                    <a:pt x="234869" y="369642"/>
                  </a:lnTo>
                  <a:lnTo>
                    <a:pt x="244475" y="395287"/>
                  </a:lnTo>
                  <a:lnTo>
                    <a:pt x="244475" y="65874"/>
                  </a:lnTo>
                  <a:lnTo>
                    <a:pt x="234869" y="40231"/>
                  </a:lnTo>
                  <a:lnTo>
                    <a:pt x="208673" y="19292"/>
                  </a:lnTo>
                  <a:lnTo>
                    <a:pt x="169819" y="5176"/>
                  </a:lnTo>
                  <a:lnTo>
                    <a:pt x="1222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291013" y="4870455"/>
              <a:ext cx="244475" cy="395605"/>
            </a:xfrm>
            <a:custGeom>
              <a:avLst/>
              <a:gdLst/>
              <a:ahLst/>
              <a:cxnLst/>
              <a:rect l="l" t="t" r="r" b="b"/>
              <a:pathLst>
                <a:path w="244475" h="395604">
                  <a:moveTo>
                    <a:pt x="244475" y="65874"/>
                  </a:moveTo>
                  <a:lnTo>
                    <a:pt x="244475" y="395287"/>
                  </a:lnTo>
                  <a:lnTo>
                    <a:pt x="234869" y="369642"/>
                  </a:lnTo>
                  <a:lnTo>
                    <a:pt x="208673" y="348699"/>
                  </a:lnTo>
                  <a:lnTo>
                    <a:pt x="169819" y="334578"/>
                  </a:lnTo>
                  <a:lnTo>
                    <a:pt x="122237" y="329399"/>
                  </a:lnTo>
                  <a:lnTo>
                    <a:pt x="74655" y="334578"/>
                  </a:lnTo>
                  <a:lnTo>
                    <a:pt x="35801" y="348699"/>
                  </a:lnTo>
                  <a:lnTo>
                    <a:pt x="9605" y="369642"/>
                  </a:lnTo>
                  <a:lnTo>
                    <a:pt x="0" y="395287"/>
                  </a:lnTo>
                  <a:lnTo>
                    <a:pt x="0" y="65874"/>
                  </a:lnTo>
                  <a:lnTo>
                    <a:pt x="9605" y="40231"/>
                  </a:lnTo>
                  <a:lnTo>
                    <a:pt x="35801" y="19292"/>
                  </a:lnTo>
                  <a:lnTo>
                    <a:pt x="74655" y="5176"/>
                  </a:lnTo>
                  <a:lnTo>
                    <a:pt x="122237" y="0"/>
                  </a:lnTo>
                  <a:lnTo>
                    <a:pt x="169819" y="5176"/>
                  </a:lnTo>
                  <a:lnTo>
                    <a:pt x="208673" y="19292"/>
                  </a:lnTo>
                  <a:lnTo>
                    <a:pt x="234869" y="40231"/>
                  </a:lnTo>
                  <a:lnTo>
                    <a:pt x="244475" y="6587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868738" y="5373687"/>
              <a:ext cx="1195705" cy="0"/>
            </a:xfrm>
            <a:custGeom>
              <a:avLst/>
              <a:gdLst/>
              <a:ahLst/>
              <a:cxnLst/>
              <a:rect l="l" t="t" r="r" b="b"/>
              <a:pathLst>
                <a:path w="1195704">
                  <a:moveTo>
                    <a:pt x="0" y="0"/>
                  </a:moveTo>
                  <a:lnTo>
                    <a:pt x="1195387" y="0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305176" y="5589588"/>
              <a:ext cx="1200150" cy="606425"/>
            </a:xfrm>
            <a:custGeom>
              <a:avLst/>
              <a:gdLst/>
              <a:ahLst/>
              <a:cxnLst/>
              <a:rect l="l" t="t" r="r" b="b"/>
              <a:pathLst>
                <a:path w="1200150" h="606425">
                  <a:moveTo>
                    <a:pt x="600075" y="0"/>
                  </a:moveTo>
                  <a:lnTo>
                    <a:pt x="538721" y="1565"/>
                  </a:lnTo>
                  <a:lnTo>
                    <a:pt x="479140" y="6160"/>
                  </a:lnTo>
                  <a:lnTo>
                    <a:pt x="421633" y="13631"/>
                  </a:lnTo>
                  <a:lnTo>
                    <a:pt x="366501" y="23827"/>
                  </a:lnTo>
                  <a:lnTo>
                    <a:pt x="314046" y="36595"/>
                  </a:lnTo>
                  <a:lnTo>
                    <a:pt x="264569" y="51783"/>
                  </a:lnTo>
                  <a:lnTo>
                    <a:pt x="218373" y="69238"/>
                  </a:lnTo>
                  <a:lnTo>
                    <a:pt x="175760" y="88807"/>
                  </a:lnTo>
                  <a:lnTo>
                    <a:pt x="137029" y="110340"/>
                  </a:lnTo>
                  <a:lnTo>
                    <a:pt x="102484" y="133682"/>
                  </a:lnTo>
                  <a:lnTo>
                    <a:pt x="72426" y="158682"/>
                  </a:lnTo>
                  <a:lnTo>
                    <a:pt x="26978" y="213045"/>
                  </a:lnTo>
                  <a:lnTo>
                    <a:pt x="3098" y="272210"/>
                  </a:lnTo>
                  <a:lnTo>
                    <a:pt x="0" y="303212"/>
                  </a:lnTo>
                  <a:lnTo>
                    <a:pt x="3098" y="334214"/>
                  </a:lnTo>
                  <a:lnTo>
                    <a:pt x="26978" y="393379"/>
                  </a:lnTo>
                  <a:lnTo>
                    <a:pt x="72426" y="447742"/>
                  </a:lnTo>
                  <a:lnTo>
                    <a:pt x="102484" y="472742"/>
                  </a:lnTo>
                  <a:lnTo>
                    <a:pt x="137029" y="496084"/>
                  </a:lnTo>
                  <a:lnTo>
                    <a:pt x="175760" y="517617"/>
                  </a:lnTo>
                  <a:lnTo>
                    <a:pt x="218373" y="537186"/>
                  </a:lnTo>
                  <a:lnTo>
                    <a:pt x="264569" y="554641"/>
                  </a:lnTo>
                  <a:lnTo>
                    <a:pt x="314046" y="569829"/>
                  </a:lnTo>
                  <a:lnTo>
                    <a:pt x="366501" y="582597"/>
                  </a:lnTo>
                  <a:lnTo>
                    <a:pt x="421633" y="592793"/>
                  </a:lnTo>
                  <a:lnTo>
                    <a:pt x="479140" y="600264"/>
                  </a:lnTo>
                  <a:lnTo>
                    <a:pt x="538721" y="604859"/>
                  </a:lnTo>
                  <a:lnTo>
                    <a:pt x="600075" y="606425"/>
                  </a:lnTo>
                  <a:lnTo>
                    <a:pt x="661428" y="604859"/>
                  </a:lnTo>
                  <a:lnTo>
                    <a:pt x="721009" y="600264"/>
                  </a:lnTo>
                  <a:lnTo>
                    <a:pt x="778516" y="592793"/>
                  </a:lnTo>
                  <a:lnTo>
                    <a:pt x="833648" y="582597"/>
                  </a:lnTo>
                  <a:lnTo>
                    <a:pt x="886103" y="569829"/>
                  </a:lnTo>
                  <a:lnTo>
                    <a:pt x="935580" y="554641"/>
                  </a:lnTo>
                  <a:lnTo>
                    <a:pt x="981776" y="537186"/>
                  </a:lnTo>
                  <a:lnTo>
                    <a:pt x="1024389" y="517617"/>
                  </a:lnTo>
                  <a:lnTo>
                    <a:pt x="1063120" y="496084"/>
                  </a:lnTo>
                  <a:lnTo>
                    <a:pt x="1097665" y="472742"/>
                  </a:lnTo>
                  <a:lnTo>
                    <a:pt x="1127723" y="447742"/>
                  </a:lnTo>
                  <a:lnTo>
                    <a:pt x="1173171" y="393379"/>
                  </a:lnTo>
                  <a:lnTo>
                    <a:pt x="1197051" y="334214"/>
                  </a:lnTo>
                  <a:lnTo>
                    <a:pt x="1200150" y="303212"/>
                  </a:lnTo>
                  <a:lnTo>
                    <a:pt x="1197051" y="272210"/>
                  </a:lnTo>
                  <a:lnTo>
                    <a:pt x="1173171" y="213045"/>
                  </a:lnTo>
                  <a:lnTo>
                    <a:pt x="1127723" y="158682"/>
                  </a:lnTo>
                  <a:lnTo>
                    <a:pt x="1097665" y="133682"/>
                  </a:lnTo>
                  <a:lnTo>
                    <a:pt x="1063120" y="110340"/>
                  </a:lnTo>
                  <a:lnTo>
                    <a:pt x="1024389" y="88807"/>
                  </a:lnTo>
                  <a:lnTo>
                    <a:pt x="981776" y="69238"/>
                  </a:lnTo>
                  <a:lnTo>
                    <a:pt x="935580" y="51783"/>
                  </a:lnTo>
                  <a:lnTo>
                    <a:pt x="886103" y="36595"/>
                  </a:lnTo>
                  <a:lnTo>
                    <a:pt x="833648" y="23827"/>
                  </a:lnTo>
                  <a:lnTo>
                    <a:pt x="778516" y="13631"/>
                  </a:lnTo>
                  <a:lnTo>
                    <a:pt x="721009" y="6160"/>
                  </a:lnTo>
                  <a:lnTo>
                    <a:pt x="661428" y="1565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E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305176" y="5589588"/>
              <a:ext cx="1200150" cy="606425"/>
            </a:xfrm>
            <a:custGeom>
              <a:avLst/>
              <a:gdLst/>
              <a:ahLst/>
              <a:cxnLst/>
              <a:rect l="l" t="t" r="r" b="b"/>
              <a:pathLst>
                <a:path w="1200150" h="606425">
                  <a:moveTo>
                    <a:pt x="0" y="303212"/>
                  </a:moveTo>
                  <a:lnTo>
                    <a:pt x="12191" y="242103"/>
                  </a:lnTo>
                  <a:lnTo>
                    <a:pt x="47157" y="185187"/>
                  </a:lnTo>
                  <a:lnTo>
                    <a:pt x="102484" y="133682"/>
                  </a:lnTo>
                  <a:lnTo>
                    <a:pt x="137029" y="110340"/>
                  </a:lnTo>
                  <a:lnTo>
                    <a:pt x="175760" y="88807"/>
                  </a:lnTo>
                  <a:lnTo>
                    <a:pt x="218373" y="69238"/>
                  </a:lnTo>
                  <a:lnTo>
                    <a:pt x="264569" y="51783"/>
                  </a:lnTo>
                  <a:lnTo>
                    <a:pt x="314046" y="36595"/>
                  </a:lnTo>
                  <a:lnTo>
                    <a:pt x="366501" y="23827"/>
                  </a:lnTo>
                  <a:lnTo>
                    <a:pt x="421633" y="13631"/>
                  </a:lnTo>
                  <a:lnTo>
                    <a:pt x="479140" y="6160"/>
                  </a:lnTo>
                  <a:lnTo>
                    <a:pt x="538721" y="1565"/>
                  </a:lnTo>
                  <a:lnTo>
                    <a:pt x="600075" y="0"/>
                  </a:lnTo>
                  <a:lnTo>
                    <a:pt x="661428" y="1565"/>
                  </a:lnTo>
                  <a:lnTo>
                    <a:pt x="721009" y="6160"/>
                  </a:lnTo>
                  <a:lnTo>
                    <a:pt x="778516" y="13631"/>
                  </a:lnTo>
                  <a:lnTo>
                    <a:pt x="833648" y="23827"/>
                  </a:lnTo>
                  <a:lnTo>
                    <a:pt x="886103" y="36595"/>
                  </a:lnTo>
                  <a:lnTo>
                    <a:pt x="935580" y="51783"/>
                  </a:lnTo>
                  <a:lnTo>
                    <a:pt x="981776" y="69238"/>
                  </a:lnTo>
                  <a:lnTo>
                    <a:pt x="1024389" y="88807"/>
                  </a:lnTo>
                  <a:lnTo>
                    <a:pt x="1063120" y="110340"/>
                  </a:lnTo>
                  <a:lnTo>
                    <a:pt x="1097665" y="133682"/>
                  </a:lnTo>
                  <a:lnTo>
                    <a:pt x="1127723" y="158682"/>
                  </a:lnTo>
                  <a:lnTo>
                    <a:pt x="1173171" y="213045"/>
                  </a:lnTo>
                  <a:lnTo>
                    <a:pt x="1197051" y="272210"/>
                  </a:lnTo>
                  <a:lnTo>
                    <a:pt x="1200150" y="303212"/>
                  </a:lnTo>
                  <a:lnTo>
                    <a:pt x="1197051" y="334214"/>
                  </a:lnTo>
                  <a:lnTo>
                    <a:pt x="1173171" y="393379"/>
                  </a:lnTo>
                  <a:lnTo>
                    <a:pt x="1127723" y="447742"/>
                  </a:lnTo>
                  <a:lnTo>
                    <a:pt x="1097665" y="472742"/>
                  </a:lnTo>
                  <a:lnTo>
                    <a:pt x="1063120" y="496084"/>
                  </a:lnTo>
                  <a:lnTo>
                    <a:pt x="1024389" y="517617"/>
                  </a:lnTo>
                  <a:lnTo>
                    <a:pt x="981776" y="537186"/>
                  </a:lnTo>
                  <a:lnTo>
                    <a:pt x="935580" y="554641"/>
                  </a:lnTo>
                  <a:lnTo>
                    <a:pt x="886103" y="569829"/>
                  </a:lnTo>
                  <a:lnTo>
                    <a:pt x="833648" y="582597"/>
                  </a:lnTo>
                  <a:lnTo>
                    <a:pt x="778516" y="592793"/>
                  </a:lnTo>
                  <a:lnTo>
                    <a:pt x="721009" y="600264"/>
                  </a:lnTo>
                  <a:lnTo>
                    <a:pt x="661428" y="604859"/>
                  </a:lnTo>
                  <a:lnTo>
                    <a:pt x="600075" y="606425"/>
                  </a:lnTo>
                  <a:lnTo>
                    <a:pt x="538721" y="604859"/>
                  </a:lnTo>
                  <a:lnTo>
                    <a:pt x="479140" y="600264"/>
                  </a:lnTo>
                  <a:lnTo>
                    <a:pt x="421633" y="592793"/>
                  </a:lnTo>
                  <a:lnTo>
                    <a:pt x="366501" y="582597"/>
                  </a:lnTo>
                  <a:lnTo>
                    <a:pt x="314046" y="569829"/>
                  </a:lnTo>
                  <a:lnTo>
                    <a:pt x="264569" y="554641"/>
                  </a:lnTo>
                  <a:lnTo>
                    <a:pt x="218373" y="537186"/>
                  </a:lnTo>
                  <a:lnTo>
                    <a:pt x="175760" y="517617"/>
                  </a:lnTo>
                  <a:lnTo>
                    <a:pt x="137029" y="496084"/>
                  </a:lnTo>
                  <a:lnTo>
                    <a:pt x="102484" y="472742"/>
                  </a:lnTo>
                  <a:lnTo>
                    <a:pt x="72426" y="447742"/>
                  </a:lnTo>
                  <a:lnTo>
                    <a:pt x="26978" y="393379"/>
                  </a:lnTo>
                  <a:lnTo>
                    <a:pt x="3098" y="334214"/>
                  </a:lnTo>
                  <a:lnTo>
                    <a:pt x="0" y="303212"/>
                  </a:lnTo>
                  <a:close/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664984" y="5706845"/>
            <a:ext cx="48069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Kablo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Arızası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3840162" y="5345112"/>
            <a:ext cx="1876425" cy="1073150"/>
            <a:chOff x="3840162" y="5345112"/>
            <a:chExt cx="1876425" cy="1073150"/>
          </a:xfrm>
        </p:grpSpPr>
        <p:sp>
          <p:nvSpPr>
            <p:cNvPr id="108" name="object 108"/>
            <p:cNvSpPr/>
            <p:nvPr/>
          </p:nvSpPr>
          <p:spPr>
            <a:xfrm>
              <a:off x="3868737" y="5373687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900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572000" y="5554662"/>
              <a:ext cx="1125855" cy="844550"/>
            </a:xfrm>
            <a:custGeom>
              <a:avLst/>
              <a:gdLst/>
              <a:ahLst/>
              <a:cxnLst/>
              <a:rect l="l" t="t" r="r" b="b"/>
              <a:pathLst>
                <a:path w="1125854" h="844550">
                  <a:moveTo>
                    <a:pt x="562775" y="0"/>
                  </a:moveTo>
                  <a:lnTo>
                    <a:pt x="508574" y="1933"/>
                  </a:lnTo>
                  <a:lnTo>
                    <a:pt x="455832" y="7614"/>
                  </a:lnTo>
                  <a:lnTo>
                    <a:pt x="404784" y="16867"/>
                  </a:lnTo>
                  <a:lnTo>
                    <a:pt x="355665" y="29513"/>
                  </a:lnTo>
                  <a:lnTo>
                    <a:pt x="308711" y="45378"/>
                  </a:lnTo>
                  <a:lnTo>
                    <a:pt x="264158" y="64282"/>
                  </a:lnTo>
                  <a:lnTo>
                    <a:pt x="222243" y="86050"/>
                  </a:lnTo>
                  <a:lnTo>
                    <a:pt x="183200" y="110504"/>
                  </a:lnTo>
                  <a:lnTo>
                    <a:pt x="147266" y="137468"/>
                  </a:lnTo>
                  <a:lnTo>
                    <a:pt x="114676" y="166763"/>
                  </a:lnTo>
                  <a:lnTo>
                    <a:pt x="85667" y="198215"/>
                  </a:lnTo>
                  <a:lnTo>
                    <a:pt x="60473" y="231644"/>
                  </a:lnTo>
                  <a:lnTo>
                    <a:pt x="39331" y="266876"/>
                  </a:lnTo>
                  <a:lnTo>
                    <a:pt x="22477" y="303731"/>
                  </a:lnTo>
                  <a:lnTo>
                    <a:pt x="10147" y="342034"/>
                  </a:lnTo>
                  <a:lnTo>
                    <a:pt x="2576" y="381608"/>
                  </a:lnTo>
                  <a:lnTo>
                    <a:pt x="0" y="422275"/>
                  </a:lnTo>
                  <a:lnTo>
                    <a:pt x="2576" y="462941"/>
                  </a:lnTo>
                  <a:lnTo>
                    <a:pt x="10147" y="502515"/>
                  </a:lnTo>
                  <a:lnTo>
                    <a:pt x="22477" y="540818"/>
                  </a:lnTo>
                  <a:lnTo>
                    <a:pt x="39331" y="577673"/>
                  </a:lnTo>
                  <a:lnTo>
                    <a:pt x="60473" y="612905"/>
                  </a:lnTo>
                  <a:lnTo>
                    <a:pt x="85667" y="646334"/>
                  </a:lnTo>
                  <a:lnTo>
                    <a:pt x="114676" y="677786"/>
                  </a:lnTo>
                  <a:lnTo>
                    <a:pt x="147266" y="707081"/>
                  </a:lnTo>
                  <a:lnTo>
                    <a:pt x="183200" y="734045"/>
                  </a:lnTo>
                  <a:lnTo>
                    <a:pt x="222243" y="758499"/>
                  </a:lnTo>
                  <a:lnTo>
                    <a:pt x="264158" y="780267"/>
                  </a:lnTo>
                  <a:lnTo>
                    <a:pt x="308711" y="799171"/>
                  </a:lnTo>
                  <a:lnTo>
                    <a:pt x="355665" y="815036"/>
                  </a:lnTo>
                  <a:lnTo>
                    <a:pt x="404784" y="827682"/>
                  </a:lnTo>
                  <a:lnTo>
                    <a:pt x="455832" y="836935"/>
                  </a:lnTo>
                  <a:lnTo>
                    <a:pt x="508574" y="842616"/>
                  </a:lnTo>
                  <a:lnTo>
                    <a:pt x="562775" y="844550"/>
                  </a:lnTo>
                  <a:lnTo>
                    <a:pt x="616973" y="842616"/>
                  </a:lnTo>
                  <a:lnTo>
                    <a:pt x="669713" y="836935"/>
                  </a:lnTo>
                  <a:lnTo>
                    <a:pt x="720760" y="827682"/>
                  </a:lnTo>
                  <a:lnTo>
                    <a:pt x="769878" y="815036"/>
                  </a:lnTo>
                  <a:lnTo>
                    <a:pt x="816830" y="799171"/>
                  </a:lnTo>
                  <a:lnTo>
                    <a:pt x="861382" y="780267"/>
                  </a:lnTo>
                  <a:lnTo>
                    <a:pt x="903296" y="758499"/>
                  </a:lnTo>
                  <a:lnTo>
                    <a:pt x="942338" y="734045"/>
                  </a:lnTo>
                  <a:lnTo>
                    <a:pt x="978272" y="707081"/>
                  </a:lnTo>
                  <a:lnTo>
                    <a:pt x="1010861" y="677786"/>
                  </a:lnTo>
                  <a:lnTo>
                    <a:pt x="1039870" y="646334"/>
                  </a:lnTo>
                  <a:lnTo>
                    <a:pt x="1065064" y="612905"/>
                  </a:lnTo>
                  <a:lnTo>
                    <a:pt x="1086205" y="577673"/>
                  </a:lnTo>
                  <a:lnTo>
                    <a:pt x="1103059" y="540818"/>
                  </a:lnTo>
                  <a:lnTo>
                    <a:pt x="1115390" y="502515"/>
                  </a:lnTo>
                  <a:lnTo>
                    <a:pt x="1122961" y="462941"/>
                  </a:lnTo>
                  <a:lnTo>
                    <a:pt x="1125537" y="422275"/>
                  </a:lnTo>
                  <a:lnTo>
                    <a:pt x="1122961" y="381608"/>
                  </a:lnTo>
                  <a:lnTo>
                    <a:pt x="1115390" y="342034"/>
                  </a:lnTo>
                  <a:lnTo>
                    <a:pt x="1103059" y="303731"/>
                  </a:lnTo>
                  <a:lnTo>
                    <a:pt x="1086205" y="266876"/>
                  </a:lnTo>
                  <a:lnTo>
                    <a:pt x="1065064" y="231644"/>
                  </a:lnTo>
                  <a:lnTo>
                    <a:pt x="1039870" y="198215"/>
                  </a:lnTo>
                  <a:lnTo>
                    <a:pt x="1010861" y="166763"/>
                  </a:lnTo>
                  <a:lnTo>
                    <a:pt x="978272" y="137468"/>
                  </a:lnTo>
                  <a:lnTo>
                    <a:pt x="942338" y="110504"/>
                  </a:lnTo>
                  <a:lnTo>
                    <a:pt x="903296" y="86050"/>
                  </a:lnTo>
                  <a:lnTo>
                    <a:pt x="861382" y="64282"/>
                  </a:lnTo>
                  <a:lnTo>
                    <a:pt x="816830" y="45378"/>
                  </a:lnTo>
                  <a:lnTo>
                    <a:pt x="769878" y="29513"/>
                  </a:lnTo>
                  <a:lnTo>
                    <a:pt x="720760" y="16867"/>
                  </a:lnTo>
                  <a:lnTo>
                    <a:pt x="669713" y="7614"/>
                  </a:lnTo>
                  <a:lnTo>
                    <a:pt x="616973" y="1933"/>
                  </a:lnTo>
                  <a:lnTo>
                    <a:pt x="562775" y="0"/>
                  </a:lnTo>
                  <a:close/>
                </a:path>
              </a:pathLst>
            </a:custGeom>
            <a:solidFill>
              <a:srgbClr val="E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572000" y="5554662"/>
              <a:ext cx="1125855" cy="844550"/>
            </a:xfrm>
            <a:custGeom>
              <a:avLst/>
              <a:gdLst/>
              <a:ahLst/>
              <a:cxnLst/>
              <a:rect l="l" t="t" r="r" b="b"/>
              <a:pathLst>
                <a:path w="1125854" h="844550">
                  <a:moveTo>
                    <a:pt x="0" y="422275"/>
                  </a:moveTo>
                  <a:lnTo>
                    <a:pt x="2576" y="381608"/>
                  </a:lnTo>
                  <a:lnTo>
                    <a:pt x="10147" y="342034"/>
                  </a:lnTo>
                  <a:lnTo>
                    <a:pt x="22477" y="303731"/>
                  </a:lnTo>
                  <a:lnTo>
                    <a:pt x="39331" y="266876"/>
                  </a:lnTo>
                  <a:lnTo>
                    <a:pt x="60473" y="231644"/>
                  </a:lnTo>
                  <a:lnTo>
                    <a:pt x="85667" y="198215"/>
                  </a:lnTo>
                  <a:lnTo>
                    <a:pt x="114676" y="166763"/>
                  </a:lnTo>
                  <a:lnTo>
                    <a:pt x="147266" y="137468"/>
                  </a:lnTo>
                  <a:lnTo>
                    <a:pt x="183200" y="110504"/>
                  </a:lnTo>
                  <a:lnTo>
                    <a:pt x="222243" y="86050"/>
                  </a:lnTo>
                  <a:lnTo>
                    <a:pt x="264158" y="64282"/>
                  </a:lnTo>
                  <a:lnTo>
                    <a:pt x="308711" y="45378"/>
                  </a:lnTo>
                  <a:lnTo>
                    <a:pt x="355665" y="29513"/>
                  </a:lnTo>
                  <a:lnTo>
                    <a:pt x="404784" y="16867"/>
                  </a:lnTo>
                  <a:lnTo>
                    <a:pt x="455832" y="7614"/>
                  </a:lnTo>
                  <a:lnTo>
                    <a:pt x="508574" y="1933"/>
                  </a:lnTo>
                  <a:lnTo>
                    <a:pt x="562775" y="0"/>
                  </a:lnTo>
                  <a:lnTo>
                    <a:pt x="616973" y="1933"/>
                  </a:lnTo>
                  <a:lnTo>
                    <a:pt x="669713" y="7614"/>
                  </a:lnTo>
                  <a:lnTo>
                    <a:pt x="720760" y="16867"/>
                  </a:lnTo>
                  <a:lnTo>
                    <a:pt x="769878" y="29513"/>
                  </a:lnTo>
                  <a:lnTo>
                    <a:pt x="816830" y="45378"/>
                  </a:lnTo>
                  <a:lnTo>
                    <a:pt x="861382" y="64282"/>
                  </a:lnTo>
                  <a:lnTo>
                    <a:pt x="903296" y="86050"/>
                  </a:lnTo>
                  <a:lnTo>
                    <a:pt x="942338" y="110504"/>
                  </a:lnTo>
                  <a:lnTo>
                    <a:pt x="978272" y="137468"/>
                  </a:lnTo>
                  <a:lnTo>
                    <a:pt x="1010861" y="166763"/>
                  </a:lnTo>
                  <a:lnTo>
                    <a:pt x="1039870" y="198215"/>
                  </a:lnTo>
                  <a:lnTo>
                    <a:pt x="1065064" y="231644"/>
                  </a:lnTo>
                  <a:lnTo>
                    <a:pt x="1086205" y="266876"/>
                  </a:lnTo>
                  <a:lnTo>
                    <a:pt x="1103059" y="303731"/>
                  </a:lnTo>
                  <a:lnTo>
                    <a:pt x="1115390" y="342034"/>
                  </a:lnTo>
                  <a:lnTo>
                    <a:pt x="1122961" y="381608"/>
                  </a:lnTo>
                  <a:lnTo>
                    <a:pt x="1125537" y="422275"/>
                  </a:lnTo>
                  <a:lnTo>
                    <a:pt x="1122961" y="462941"/>
                  </a:lnTo>
                  <a:lnTo>
                    <a:pt x="1115390" y="502515"/>
                  </a:lnTo>
                  <a:lnTo>
                    <a:pt x="1103059" y="540818"/>
                  </a:lnTo>
                  <a:lnTo>
                    <a:pt x="1086205" y="577673"/>
                  </a:lnTo>
                  <a:lnTo>
                    <a:pt x="1065064" y="612905"/>
                  </a:lnTo>
                  <a:lnTo>
                    <a:pt x="1039870" y="646334"/>
                  </a:lnTo>
                  <a:lnTo>
                    <a:pt x="1010861" y="677786"/>
                  </a:lnTo>
                  <a:lnTo>
                    <a:pt x="978272" y="707081"/>
                  </a:lnTo>
                  <a:lnTo>
                    <a:pt x="942338" y="734045"/>
                  </a:lnTo>
                  <a:lnTo>
                    <a:pt x="903296" y="758499"/>
                  </a:lnTo>
                  <a:lnTo>
                    <a:pt x="861382" y="780267"/>
                  </a:lnTo>
                  <a:lnTo>
                    <a:pt x="816830" y="799171"/>
                  </a:lnTo>
                  <a:lnTo>
                    <a:pt x="769878" y="815036"/>
                  </a:lnTo>
                  <a:lnTo>
                    <a:pt x="720760" y="827682"/>
                  </a:lnTo>
                  <a:lnTo>
                    <a:pt x="669713" y="836935"/>
                  </a:lnTo>
                  <a:lnTo>
                    <a:pt x="616973" y="842616"/>
                  </a:lnTo>
                  <a:lnTo>
                    <a:pt x="562775" y="844550"/>
                  </a:lnTo>
                  <a:lnTo>
                    <a:pt x="508574" y="842616"/>
                  </a:lnTo>
                  <a:lnTo>
                    <a:pt x="455832" y="836935"/>
                  </a:lnTo>
                  <a:lnTo>
                    <a:pt x="404784" y="827682"/>
                  </a:lnTo>
                  <a:lnTo>
                    <a:pt x="355665" y="815036"/>
                  </a:lnTo>
                  <a:lnTo>
                    <a:pt x="308711" y="799171"/>
                  </a:lnTo>
                  <a:lnTo>
                    <a:pt x="264158" y="780267"/>
                  </a:lnTo>
                  <a:lnTo>
                    <a:pt x="222243" y="758499"/>
                  </a:lnTo>
                  <a:lnTo>
                    <a:pt x="183200" y="734045"/>
                  </a:lnTo>
                  <a:lnTo>
                    <a:pt x="147266" y="707081"/>
                  </a:lnTo>
                  <a:lnTo>
                    <a:pt x="114676" y="677786"/>
                  </a:lnTo>
                  <a:lnTo>
                    <a:pt x="85667" y="646334"/>
                  </a:lnTo>
                  <a:lnTo>
                    <a:pt x="60473" y="612905"/>
                  </a:lnTo>
                  <a:lnTo>
                    <a:pt x="39331" y="577673"/>
                  </a:lnTo>
                  <a:lnTo>
                    <a:pt x="22477" y="540818"/>
                  </a:lnTo>
                  <a:lnTo>
                    <a:pt x="10147" y="502515"/>
                  </a:lnTo>
                  <a:lnTo>
                    <a:pt x="2576" y="462941"/>
                  </a:lnTo>
                  <a:lnTo>
                    <a:pt x="0" y="422275"/>
                  </a:lnTo>
                  <a:close/>
                </a:path>
              </a:pathLst>
            </a:custGeom>
            <a:ln w="381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4850832" y="5706791"/>
            <a:ext cx="56578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Enerji </a:t>
            </a:r>
            <a:r>
              <a:rPr sz="1100" b="1" spc="-20" dirty="0">
                <a:solidFill>
                  <a:srgbClr val="4D5B6B"/>
                </a:solidFill>
                <a:latin typeface="Arial"/>
                <a:cs typeface="Arial"/>
              </a:rPr>
              <a:t>Kaynağı </a:t>
            </a:r>
            <a:r>
              <a:rPr sz="1100" b="1" spc="-10" dirty="0">
                <a:solidFill>
                  <a:srgbClr val="4D5B6B"/>
                </a:solidFill>
                <a:latin typeface="Arial"/>
                <a:cs typeface="Arial"/>
              </a:rPr>
              <a:t>Arızası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4229100" y="-4569"/>
            <a:ext cx="4808220" cy="5594350"/>
            <a:chOff x="4229100" y="-4569"/>
            <a:chExt cx="4808220" cy="5594350"/>
          </a:xfrm>
        </p:grpSpPr>
        <p:sp>
          <p:nvSpPr>
            <p:cNvPr id="113" name="object 113"/>
            <p:cNvSpPr/>
            <p:nvPr/>
          </p:nvSpPr>
          <p:spPr>
            <a:xfrm>
              <a:off x="5064125" y="5373687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900"/>
                  </a:lnTo>
                </a:path>
              </a:pathLst>
            </a:custGeom>
            <a:ln w="5715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2071" y="21331"/>
              <a:ext cx="1203959" cy="492251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9363" y="653791"/>
              <a:ext cx="3457955" cy="504443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651564" y="2"/>
              <a:ext cx="1191260" cy="481330"/>
            </a:xfrm>
            <a:custGeom>
              <a:avLst/>
              <a:gdLst/>
              <a:ahLst/>
              <a:cxnLst/>
              <a:rect l="l" t="t" r="r" b="b"/>
              <a:pathLst>
                <a:path w="1191259" h="481330">
                  <a:moveTo>
                    <a:pt x="152451" y="83400"/>
                  </a:moveTo>
                  <a:lnTo>
                    <a:pt x="104872" y="96510"/>
                  </a:lnTo>
                  <a:lnTo>
                    <a:pt x="63627" y="135851"/>
                  </a:lnTo>
                  <a:lnTo>
                    <a:pt x="30708" y="198793"/>
                  </a:lnTo>
                  <a:lnTo>
                    <a:pt x="18169" y="237986"/>
                  </a:lnTo>
                  <a:lnTo>
                    <a:pt x="8204" y="282460"/>
                  </a:lnTo>
                  <a:lnTo>
                    <a:pt x="419" y="344220"/>
                  </a:lnTo>
                  <a:lnTo>
                    <a:pt x="336" y="349465"/>
                  </a:lnTo>
                  <a:lnTo>
                    <a:pt x="219" y="356946"/>
                  </a:lnTo>
                  <a:lnTo>
                    <a:pt x="123" y="363029"/>
                  </a:lnTo>
                  <a:lnTo>
                    <a:pt x="0" y="370871"/>
                  </a:lnTo>
                  <a:lnTo>
                    <a:pt x="1892" y="394703"/>
                  </a:lnTo>
                  <a:lnTo>
                    <a:pt x="11284" y="433517"/>
                  </a:lnTo>
                  <a:lnTo>
                    <a:pt x="37904" y="469339"/>
                  </a:lnTo>
                  <a:lnTo>
                    <a:pt x="81788" y="480987"/>
                  </a:lnTo>
                  <a:lnTo>
                    <a:pt x="98685" y="479488"/>
                  </a:lnTo>
                  <a:lnTo>
                    <a:pt x="144119" y="456996"/>
                  </a:lnTo>
                  <a:lnTo>
                    <a:pt x="169923" y="428210"/>
                  </a:lnTo>
                  <a:lnTo>
                    <a:pt x="190851" y="392087"/>
                  </a:lnTo>
                  <a:lnTo>
                    <a:pt x="96025" y="392087"/>
                  </a:lnTo>
                  <a:lnTo>
                    <a:pt x="86950" y="390529"/>
                  </a:lnTo>
                  <a:lnTo>
                    <a:pt x="86810" y="390529"/>
                  </a:lnTo>
                  <a:lnTo>
                    <a:pt x="79130" y="385725"/>
                  </a:lnTo>
                  <a:lnTo>
                    <a:pt x="66342" y="346535"/>
                  </a:lnTo>
                  <a:lnTo>
                    <a:pt x="66321" y="331714"/>
                  </a:lnTo>
                  <a:lnTo>
                    <a:pt x="68239" y="310041"/>
                  </a:lnTo>
                  <a:lnTo>
                    <a:pt x="78254" y="255689"/>
                  </a:lnTo>
                  <a:lnTo>
                    <a:pt x="91899" y="213597"/>
                  </a:lnTo>
                  <a:lnTo>
                    <a:pt x="117013" y="179716"/>
                  </a:lnTo>
                  <a:lnTo>
                    <a:pt x="135737" y="173354"/>
                  </a:lnTo>
                  <a:lnTo>
                    <a:pt x="230990" y="173354"/>
                  </a:lnTo>
                  <a:lnTo>
                    <a:pt x="230312" y="164681"/>
                  </a:lnTo>
                  <a:lnTo>
                    <a:pt x="211703" y="112386"/>
                  </a:lnTo>
                  <a:lnTo>
                    <a:pt x="176487" y="86677"/>
                  </a:lnTo>
                  <a:lnTo>
                    <a:pt x="176795" y="86677"/>
                  </a:lnTo>
                  <a:lnTo>
                    <a:pt x="152451" y="83400"/>
                  </a:lnTo>
                  <a:close/>
                </a:path>
                <a:path w="1191259" h="481330">
                  <a:moveTo>
                    <a:pt x="402450" y="89954"/>
                  </a:moveTo>
                  <a:lnTo>
                    <a:pt x="295161" y="89954"/>
                  </a:lnTo>
                  <a:lnTo>
                    <a:pt x="224345" y="474433"/>
                  </a:lnTo>
                  <a:lnTo>
                    <a:pt x="289014" y="474433"/>
                  </a:lnTo>
                  <a:lnTo>
                    <a:pt x="317656" y="318922"/>
                  </a:lnTo>
                  <a:lnTo>
                    <a:pt x="317754" y="318388"/>
                  </a:lnTo>
                  <a:lnTo>
                    <a:pt x="407132" y="318388"/>
                  </a:lnTo>
                  <a:lnTo>
                    <a:pt x="404800" y="314197"/>
                  </a:lnTo>
                  <a:lnTo>
                    <a:pt x="400075" y="309473"/>
                  </a:lnTo>
                  <a:lnTo>
                    <a:pt x="393281" y="304749"/>
                  </a:lnTo>
                  <a:lnTo>
                    <a:pt x="400670" y="301534"/>
                  </a:lnTo>
                  <a:lnTo>
                    <a:pt x="433308" y="272915"/>
                  </a:lnTo>
                  <a:lnTo>
                    <a:pt x="448732" y="245744"/>
                  </a:lnTo>
                  <a:lnTo>
                    <a:pt x="331127" y="245744"/>
                  </a:lnTo>
                  <a:lnTo>
                    <a:pt x="345529" y="167589"/>
                  </a:lnTo>
                  <a:lnTo>
                    <a:pt x="467000" y="167589"/>
                  </a:lnTo>
                  <a:lnTo>
                    <a:pt x="467211" y="164681"/>
                  </a:lnTo>
                  <a:lnTo>
                    <a:pt x="467313" y="163284"/>
                  </a:lnTo>
                  <a:lnTo>
                    <a:pt x="467350" y="162769"/>
                  </a:lnTo>
                  <a:lnTo>
                    <a:pt x="467071" y="147891"/>
                  </a:lnTo>
                  <a:lnTo>
                    <a:pt x="465515" y="135851"/>
                  </a:lnTo>
                  <a:lnTo>
                    <a:pt x="465397" y="134937"/>
                  </a:lnTo>
                  <a:lnTo>
                    <a:pt x="465328" y="134404"/>
                  </a:lnTo>
                  <a:lnTo>
                    <a:pt x="446341" y="99390"/>
                  </a:lnTo>
                  <a:lnTo>
                    <a:pt x="416388" y="90544"/>
                  </a:lnTo>
                  <a:lnTo>
                    <a:pt x="402450" y="89954"/>
                  </a:lnTo>
                  <a:close/>
                </a:path>
                <a:path w="1191259" h="481330">
                  <a:moveTo>
                    <a:pt x="407132" y="318388"/>
                  </a:moveTo>
                  <a:lnTo>
                    <a:pt x="329311" y="318388"/>
                  </a:lnTo>
                  <a:lnTo>
                    <a:pt x="334023" y="321360"/>
                  </a:lnTo>
                  <a:lnTo>
                    <a:pt x="337566" y="327304"/>
                  </a:lnTo>
                  <a:lnTo>
                    <a:pt x="356540" y="474433"/>
                  </a:lnTo>
                  <a:lnTo>
                    <a:pt x="429285" y="474433"/>
                  </a:lnTo>
                  <a:lnTo>
                    <a:pt x="418617" y="363029"/>
                  </a:lnTo>
                  <a:lnTo>
                    <a:pt x="418135" y="357428"/>
                  </a:lnTo>
                  <a:lnTo>
                    <a:pt x="416598" y="349465"/>
                  </a:lnTo>
                  <a:lnTo>
                    <a:pt x="411404" y="328815"/>
                  </a:lnTo>
                  <a:lnTo>
                    <a:pt x="409219" y="322071"/>
                  </a:lnTo>
                  <a:lnTo>
                    <a:pt x="407132" y="318388"/>
                  </a:lnTo>
                  <a:close/>
                </a:path>
                <a:path w="1191259" h="481330">
                  <a:moveTo>
                    <a:pt x="580898" y="89954"/>
                  </a:moveTo>
                  <a:lnTo>
                    <a:pt x="520789" y="89954"/>
                  </a:lnTo>
                  <a:lnTo>
                    <a:pt x="449974" y="474433"/>
                  </a:lnTo>
                  <a:lnTo>
                    <a:pt x="510514" y="474433"/>
                  </a:lnTo>
                  <a:lnTo>
                    <a:pt x="549389" y="263321"/>
                  </a:lnTo>
                  <a:lnTo>
                    <a:pt x="612913" y="263321"/>
                  </a:lnTo>
                  <a:lnTo>
                    <a:pt x="581007" y="90544"/>
                  </a:lnTo>
                  <a:lnTo>
                    <a:pt x="580898" y="89954"/>
                  </a:lnTo>
                  <a:close/>
                </a:path>
                <a:path w="1191259" h="481330">
                  <a:moveTo>
                    <a:pt x="612913" y="263321"/>
                  </a:moveTo>
                  <a:lnTo>
                    <a:pt x="549389" y="263321"/>
                  </a:lnTo>
                  <a:lnTo>
                    <a:pt x="588543" y="474433"/>
                  </a:lnTo>
                  <a:lnTo>
                    <a:pt x="649224" y="474433"/>
                  </a:lnTo>
                  <a:lnTo>
                    <a:pt x="680855" y="302666"/>
                  </a:lnTo>
                  <a:lnTo>
                    <a:pt x="620179" y="302666"/>
                  </a:lnTo>
                  <a:lnTo>
                    <a:pt x="612913" y="263321"/>
                  </a:lnTo>
                  <a:close/>
                </a:path>
                <a:path w="1191259" h="481330">
                  <a:moveTo>
                    <a:pt x="935291" y="89954"/>
                  </a:moveTo>
                  <a:lnTo>
                    <a:pt x="762762" y="89954"/>
                  </a:lnTo>
                  <a:lnTo>
                    <a:pt x="691959" y="474433"/>
                  </a:lnTo>
                  <a:lnTo>
                    <a:pt x="867613" y="474433"/>
                  </a:lnTo>
                  <a:lnTo>
                    <a:pt x="883640" y="387362"/>
                  </a:lnTo>
                  <a:lnTo>
                    <a:pt x="772515" y="387362"/>
                  </a:lnTo>
                  <a:lnTo>
                    <a:pt x="786473" y="311569"/>
                  </a:lnTo>
                  <a:lnTo>
                    <a:pt x="886663" y="311569"/>
                  </a:lnTo>
                  <a:lnTo>
                    <a:pt x="901103" y="233146"/>
                  </a:lnTo>
                  <a:lnTo>
                    <a:pt x="800913" y="233146"/>
                  </a:lnTo>
                  <a:lnTo>
                    <a:pt x="812165" y="172046"/>
                  </a:lnTo>
                  <a:lnTo>
                    <a:pt x="920178" y="172046"/>
                  </a:lnTo>
                  <a:lnTo>
                    <a:pt x="935183" y="90544"/>
                  </a:lnTo>
                  <a:lnTo>
                    <a:pt x="935291" y="89954"/>
                  </a:lnTo>
                  <a:close/>
                </a:path>
                <a:path w="1191259" h="481330">
                  <a:moveTo>
                    <a:pt x="1038098" y="89954"/>
                  </a:moveTo>
                  <a:lnTo>
                    <a:pt x="973722" y="89954"/>
                  </a:lnTo>
                  <a:lnTo>
                    <a:pt x="902906" y="474433"/>
                  </a:lnTo>
                  <a:lnTo>
                    <a:pt x="967295" y="474433"/>
                  </a:lnTo>
                  <a:lnTo>
                    <a:pt x="984567" y="380618"/>
                  </a:lnTo>
                  <a:lnTo>
                    <a:pt x="1029665" y="316318"/>
                  </a:lnTo>
                  <a:lnTo>
                    <a:pt x="1100403" y="316318"/>
                  </a:lnTo>
                  <a:lnTo>
                    <a:pt x="1088461" y="235469"/>
                  </a:lnTo>
                  <a:lnTo>
                    <a:pt x="1088429" y="235254"/>
                  </a:lnTo>
                  <a:lnTo>
                    <a:pt x="1011339" y="235254"/>
                  </a:lnTo>
                  <a:lnTo>
                    <a:pt x="1037989" y="90544"/>
                  </a:lnTo>
                  <a:lnTo>
                    <a:pt x="1038098" y="89954"/>
                  </a:lnTo>
                  <a:close/>
                </a:path>
                <a:path w="1191259" h="481330">
                  <a:moveTo>
                    <a:pt x="1100403" y="316318"/>
                  </a:moveTo>
                  <a:lnTo>
                    <a:pt x="1029665" y="316318"/>
                  </a:lnTo>
                  <a:lnTo>
                    <a:pt x="1044486" y="474433"/>
                  </a:lnTo>
                  <a:lnTo>
                    <a:pt x="1123759" y="474433"/>
                  </a:lnTo>
                  <a:lnTo>
                    <a:pt x="1100403" y="316318"/>
                  </a:lnTo>
                  <a:close/>
                </a:path>
                <a:path w="1191259" h="481330">
                  <a:moveTo>
                    <a:pt x="230990" y="173354"/>
                  </a:moveTo>
                  <a:lnTo>
                    <a:pt x="135737" y="173354"/>
                  </a:lnTo>
                  <a:lnTo>
                    <a:pt x="145126" y="174945"/>
                  </a:lnTo>
                  <a:lnTo>
                    <a:pt x="151849" y="179038"/>
                  </a:lnTo>
                  <a:lnTo>
                    <a:pt x="152874" y="179716"/>
                  </a:lnTo>
                  <a:lnTo>
                    <a:pt x="158871" y="187440"/>
                  </a:lnTo>
                  <a:lnTo>
                    <a:pt x="163309" y="198399"/>
                  </a:lnTo>
                  <a:lnTo>
                    <a:pt x="165752" y="212147"/>
                  </a:lnTo>
                  <a:lnTo>
                    <a:pt x="165860" y="212751"/>
                  </a:lnTo>
                  <a:lnTo>
                    <a:pt x="166061" y="221957"/>
                  </a:lnTo>
                  <a:lnTo>
                    <a:pt x="166161" y="226496"/>
                  </a:lnTo>
                  <a:lnTo>
                    <a:pt x="166254" y="230757"/>
                  </a:lnTo>
                  <a:lnTo>
                    <a:pt x="164535" y="251904"/>
                  </a:lnTo>
                  <a:lnTo>
                    <a:pt x="164493" y="252418"/>
                  </a:lnTo>
                  <a:lnTo>
                    <a:pt x="160579" y="277736"/>
                  </a:lnTo>
                  <a:lnTo>
                    <a:pt x="147672" y="332354"/>
                  </a:lnTo>
                  <a:lnTo>
                    <a:pt x="124453" y="378071"/>
                  </a:lnTo>
                  <a:lnTo>
                    <a:pt x="96025" y="392087"/>
                  </a:lnTo>
                  <a:lnTo>
                    <a:pt x="190851" y="392087"/>
                  </a:lnTo>
                  <a:lnTo>
                    <a:pt x="210290" y="340648"/>
                  </a:lnTo>
                  <a:lnTo>
                    <a:pt x="224663" y="279311"/>
                  </a:lnTo>
                  <a:lnTo>
                    <a:pt x="230975" y="235469"/>
                  </a:lnTo>
                  <a:lnTo>
                    <a:pt x="232727" y="198793"/>
                  </a:lnTo>
                  <a:lnTo>
                    <a:pt x="232823" y="196794"/>
                  </a:lnTo>
                  <a:lnTo>
                    <a:pt x="231115" y="174945"/>
                  </a:lnTo>
                  <a:lnTo>
                    <a:pt x="230990" y="173354"/>
                  </a:lnTo>
                  <a:close/>
                </a:path>
                <a:path w="1191259" h="481330">
                  <a:moveTo>
                    <a:pt x="720026" y="89954"/>
                  </a:moveTo>
                  <a:lnTo>
                    <a:pt x="659346" y="89954"/>
                  </a:lnTo>
                  <a:lnTo>
                    <a:pt x="620179" y="302666"/>
                  </a:lnTo>
                  <a:lnTo>
                    <a:pt x="680855" y="302666"/>
                  </a:lnTo>
                  <a:lnTo>
                    <a:pt x="719918" y="90544"/>
                  </a:lnTo>
                  <a:lnTo>
                    <a:pt x="720026" y="89954"/>
                  </a:lnTo>
                  <a:close/>
                </a:path>
                <a:path w="1191259" h="481330">
                  <a:moveTo>
                    <a:pt x="467000" y="167589"/>
                  </a:moveTo>
                  <a:lnTo>
                    <a:pt x="385559" y="167589"/>
                  </a:lnTo>
                  <a:lnTo>
                    <a:pt x="392951" y="170903"/>
                  </a:lnTo>
                  <a:lnTo>
                    <a:pt x="395986" y="177545"/>
                  </a:lnTo>
                  <a:lnTo>
                    <a:pt x="397764" y="183075"/>
                  </a:lnTo>
                  <a:lnTo>
                    <a:pt x="398547" y="189682"/>
                  </a:lnTo>
                  <a:lnTo>
                    <a:pt x="398347" y="196794"/>
                  </a:lnTo>
                  <a:lnTo>
                    <a:pt x="398331" y="197368"/>
                  </a:lnTo>
                  <a:lnTo>
                    <a:pt x="385064" y="234899"/>
                  </a:lnTo>
                  <a:lnTo>
                    <a:pt x="376288" y="240499"/>
                  </a:lnTo>
                  <a:lnTo>
                    <a:pt x="367220" y="243992"/>
                  </a:lnTo>
                  <a:lnTo>
                    <a:pt x="361213" y="245744"/>
                  </a:lnTo>
                  <a:lnTo>
                    <a:pt x="448732" y="245744"/>
                  </a:lnTo>
                  <a:lnTo>
                    <a:pt x="463381" y="197368"/>
                  </a:lnTo>
                  <a:lnTo>
                    <a:pt x="466167" y="179038"/>
                  </a:lnTo>
                  <a:lnTo>
                    <a:pt x="467000" y="167589"/>
                  </a:lnTo>
                  <a:close/>
                </a:path>
                <a:path w="1191259" h="481330">
                  <a:moveTo>
                    <a:pt x="1191158" y="89954"/>
                  </a:moveTo>
                  <a:lnTo>
                    <a:pt x="1105535" y="89954"/>
                  </a:lnTo>
                  <a:lnTo>
                    <a:pt x="1011570" y="234899"/>
                  </a:lnTo>
                  <a:lnTo>
                    <a:pt x="1011454" y="235076"/>
                  </a:lnTo>
                  <a:lnTo>
                    <a:pt x="1011339" y="235254"/>
                  </a:lnTo>
                  <a:lnTo>
                    <a:pt x="1088429" y="235254"/>
                  </a:lnTo>
                  <a:lnTo>
                    <a:pt x="1088528" y="234899"/>
                  </a:lnTo>
                  <a:lnTo>
                    <a:pt x="1191158" y="89954"/>
                  </a:lnTo>
                  <a:close/>
                </a:path>
                <a:path w="1191259" h="481330">
                  <a:moveTo>
                    <a:pt x="216979" y="0"/>
                  </a:moveTo>
                  <a:lnTo>
                    <a:pt x="179603" y="0"/>
                  </a:lnTo>
                  <a:lnTo>
                    <a:pt x="167526" y="65570"/>
                  </a:lnTo>
                  <a:lnTo>
                    <a:pt x="204902" y="65570"/>
                  </a:lnTo>
                  <a:lnTo>
                    <a:pt x="216979" y="0"/>
                  </a:lnTo>
                  <a:close/>
                </a:path>
                <a:path w="1191259" h="481330">
                  <a:moveTo>
                    <a:pt x="156299" y="0"/>
                  </a:moveTo>
                  <a:lnTo>
                    <a:pt x="119342" y="0"/>
                  </a:lnTo>
                  <a:lnTo>
                    <a:pt x="107264" y="65570"/>
                  </a:lnTo>
                  <a:lnTo>
                    <a:pt x="144221" y="65570"/>
                  </a:lnTo>
                  <a:lnTo>
                    <a:pt x="156299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3199" y="168785"/>
              <a:ext cx="109191" cy="227876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8120" y="163019"/>
              <a:ext cx="76563" cy="87299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6651564" y="83403"/>
              <a:ext cx="1191260" cy="398145"/>
            </a:xfrm>
            <a:custGeom>
              <a:avLst/>
              <a:gdLst/>
              <a:ahLst/>
              <a:cxnLst/>
              <a:rect l="l" t="t" r="r" b="b"/>
              <a:pathLst>
                <a:path w="1191259" h="398145">
                  <a:moveTo>
                    <a:pt x="973722" y="6553"/>
                  </a:moveTo>
                  <a:lnTo>
                    <a:pt x="1038098" y="6553"/>
                  </a:lnTo>
                  <a:lnTo>
                    <a:pt x="1031404" y="42879"/>
                  </a:lnTo>
                  <a:lnTo>
                    <a:pt x="1024714" y="79203"/>
                  </a:lnTo>
                  <a:lnTo>
                    <a:pt x="1018026" y="115527"/>
                  </a:lnTo>
                  <a:lnTo>
                    <a:pt x="1011339" y="151853"/>
                  </a:lnTo>
                  <a:lnTo>
                    <a:pt x="1034887" y="115527"/>
                  </a:lnTo>
                  <a:lnTo>
                    <a:pt x="1058437" y="79203"/>
                  </a:lnTo>
                  <a:lnTo>
                    <a:pt x="1081987" y="42879"/>
                  </a:lnTo>
                  <a:lnTo>
                    <a:pt x="1105535" y="6553"/>
                  </a:lnTo>
                  <a:lnTo>
                    <a:pt x="1191158" y="6553"/>
                  </a:lnTo>
                  <a:lnTo>
                    <a:pt x="1165469" y="42833"/>
                  </a:lnTo>
                  <a:lnTo>
                    <a:pt x="1139780" y="79114"/>
                  </a:lnTo>
                  <a:lnTo>
                    <a:pt x="1114092" y="115395"/>
                  </a:lnTo>
                  <a:lnTo>
                    <a:pt x="1088403" y="151676"/>
                  </a:lnTo>
                  <a:lnTo>
                    <a:pt x="1123759" y="391032"/>
                  </a:lnTo>
                  <a:lnTo>
                    <a:pt x="1044486" y="391032"/>
                  </a:lnTo>
                  <a:lnTo>
                    <a:pt x="1040781" y="351504"/>
                  </a:lnTo>
                  <a:lnTo>
                    <a:pt x="1037076" y="311975"/>
                  </a:lnTo>
                  <a:lnTo>
                    <a:pt x="1033370" y="272446"/>
                  </a:lnTo>
                  <a:lnTo>
                    <a:pt x="1029665" y="232917"/>
                  </a:lnTo>
                  <a:lnTo>
                    <a:pt x="1018395" y="248994"/>
                  </a:lnTo>
                  <a:lnTo>
                    <a:pt x="1007121" y="265068"/>
                  </a:lnTo>
                  <a:lnTo>
                    <a:pt x="995845" y="281141"/>
                  </a:lnTo>
                  <a:lnTo>
                    <a:pt x="984567" y="297218"/>
                  </a:lnTo>
                  <a:lnTo>
                    <a:pt x="980251" y="320670"/>
                  </a:lnTo>
                  <a:lnTo>
                    <a:pt x="975931" y="344125"/>
                  </a:lnTo>
                  <a:lnTo>
                    <a:pt x="971612" y="367580"/>
                  </a:lnTo>
                  <a:lnTo>
                    <a:pt x="967295" y="391032"/>
                  </a:lnTo>
                  <a:lnTo>
                    <a:pt x="902906" y="391032"/>
                  </a:lnTo>
                  <a:lnTo>
                    <a:pt x="911759" y="342974"/>
                  </a:lnTo>
                  <a:lnTo>
                    <a:pt x="920611" y="294914"/>
                  </a:lnTo>
                  <a:lnTo>
                    <a:pt x="929463" y="246853"/>
                  </a:lnTo>
                  <a:lnTo>
                    <a:pt x="938314" y="198793"/>
                  </a:lnTo>
                  <a:lnTo>
                    <a:pt x="947165" y="150732"/>
                  </a:lnTo>
                  <a:lnTo>
                    <a:pt x="956017" y="102671"/>
                  </a:lnTo>
                  <a:lnTo>
                    <a:pt x="964869" y="54612"/>
                  </a:lnTo>
                  <a:lnTo>
                    <a:pt x="973722" y="6553"/>
                  </a:lnTo>
                  <a:close/>
                </a:path>
                <a:path w="1191259" h="398145">
                  <a:moveTo>
                    <a:pt x="762762" y="6553"/>
                  </a:moveTo>
                  <a:lnTo>
                    <a:pt x="935291" y="6553"/>
                  </a:lnTo>
                  <a:lnTo>
                    <a:pt x="931510" y="27077"/>
                  </a:lnTo>
                  <a:lnTo>
                    <a:pt x="927730" y="47599"/>
                  </a:lnTo>
                  <a:lnTo>
                    <a:pt x="923952" y="68121"/>
                  </a:lnTo>
                  <a:lnTo>
                    <a:pt x="920178" y="88645"/>
                  </a:lnTo>
                  <a:lnTo>
                    <a:pt x="812165" y="88645"/>
                  </a:lnTo>
                  <a:lnTo>
                    <a:pt x="809353" y="103922"/>
                  </a:lnTo>
                  <a:lnTo>
                    <a:pt x="806539" y="119195"/>
                  </a:lnTo>
                  <a:lnTo>
                    <a:pt x="803725" y="134469"/>
                  </a:lnTo>
                  <a:lnTo>
                    <a:pt x="800913" y="149745"/>
                  </a:lnTo>
                  <a:lnTo>
                    <a:pt x="901103" y="149745"/>
                  </a:lnTo>
                  <a:lnTo>
                    <a:pt x="897493" y="169355"/>
                  </a:lnTo>
                  <a:lnTo>
                    <a:pt x="893883" y="188961"/>
                  </a:lnTo>
                  <a:lnTo>
                    <a:pt x="890273" y="208565"/>
                  </a:lnTo>
                  <a:lnTo>
                    <a:pt x="886663" y="228168"/>
                  </a:lnTo>
                  <a:lnTo>
                    <a:pt x="786473" y="228168"/>
                  </a:lnTo>
                  <a:lnTo>
                    <a:pt x="782979" y="247115"/>
                  </a:lnTo>
                  <a:lnTo>
                    <a:pt x="779489" y="266064"/>
                  </a:lnTo>
                  <a:lnTo>
                    <a:pt x="776002" y="285014"/>
                  </a:lnTo>
                  <a:lnTo>
                    <a:pt x="772515" y="303961"/>
                  </a:lnTo>
                  <a:lnTo>
                    <a:pt x="883640" y="303961"/>
                  </a:lnTo>
                  <a:lnTo>
                    <a:pt x="879638" y="325728"/>
                  </a:lnTo>
                  <a:lnTo>
                    <a:pt x="875632" y="347497"/>
                  </a:lnTo>
                  <a:lnTo>
                    <a:pt x="871623" y="369266"/>
                  </a:lnTo>
                  <a:lnTo>
                    <a:pt x="867613" y="391032"/>
                  </a:lnTo>
                  <a:lnTo>
                    <a:pt x="691959" y="391032"/>
                  </a:lnTo>
                  <a:lnTo>
                    <a:pt x="700808" y="342974"/>
                  </a:lnTo>
                  <a:lnTo>
                    <a:pt x="709657" y="294914"/>
                  </a:lnTo>
                  <a:lnTo>
                    <a:pt x="718506" y="246853"/>
                  </a:lnTo>
                  <a:lnTo>
                    <a:pt x="727356" y="198793"/>
                  </a:lnTo>
                  <a:lnTo>
                    <a:pt x="736206" y="150732"/>
                  </a:lnTo>
                  <a:lnTo>
                    <a:pt x="745057" y="102671"/>
                  </a:lnTo>
                  <a:lnTo>
                    <a:pt x="753909" y="54612"/>
                  </a:lnTo>
                  <a:lnTo>
                    <a:pt x="762762" y="6553"/>
                  </a:lnTo>
                  <a:close/>
                </a:path>
                <a:path w="1191259" h="398145">
                  <a:moveTo>
                    <a:pt x="520789" y="6553"/>
                  </a:moveTo>
                  <a:lnTo>
                    <a:pt x="580898" y="6553"/>
                  </a:lnTo>
                  <a:lnTo>
                    <a:pt x="590718" y="59731"/>
                  </a:lnTo>
                  <a:lnTo>
                    <a:pt x="600538" y="112909"/>
                  </a:lnTo>
                  <a:lnTo>
                    <a:pt x="610359" y="166087"/>
                  </a:lnTo>
                  <a:lnTo>
                    <a:pt x="620179" y="219265"/>
                  </a:lnTo>
                  <a:lnTo>
                    <a:pt x="629971" y="166087"/>
                  </a:lnTo>
                  <a:lnTo>
                    <a:pt x="639762" y="112909"/>
                  </a:lnTo>
                  <a:lnTo>
                    <a:pt x="649554" y="59731"/>
                  </a:lnTo>
                  <a:lnTo>
                    <a:pt x="659346" y="6553"/>
                  </a:lnTo>
                  <a:lnTo>
                    <a:pt x="720026" y="6553"/>
                  </a:lnTo>
                  <a:lnTo>
                    <a:pt x="711178" y="54612"/>
                  </a:lnTo>
                  <a:lnTo>
                    <a:pt x="702329" y="102671"/>
                  </a:lnTo>
                  <a:lnTo>
                    <a:pt x="693480" y="150732"/>
                  </a:lnTo>
                  <a:lnTo>
                    <a:pt x="684630" y="198793"/>
                  </a:lnTo>
                  <a:lnTo>
                    <a:pt x="675780" y="246853"/>
                  </a:lnTo>
                  <a:lnTo>
                    <a:pt x="666929" y="294914"/>
                  </a:lnTo>
                  <a:lnTo>
                    <a:pt x="658077" y="342974"/>
                  </a:lnTo>
                  <a:lnTo>
                    <a:pt x="649224" y="391032"/>
                  </a:lnTo>
                  <a:lnTo>
                    <a:pt x="588543" y="391032"/>
                  </a:lnTo>
                  <a:lnTo>
                    <a:pt x="578754" y="338254"/>
                  </a:lnTo>
                  <a:lnTo>
                    <a:pt x="568966" y="285476"/>
                  </a:lnTo>
                  <a:lnTo>
                    <a:pt x="559179" y="232698"/>
                  </a:lnTo>
                  <a:lnTo>
                    <a:pt x="549389" y="179920"/>
                  </a:lnTo>
                  <a:lnTo>
                    <a:pt x="539673" y="232698"/>
                  </a:lnTo>
                  <a:lnTo>
                    <a:pt x="529957" y="285476"/>
                  </a:lnTo>
                  <a:lnTo>
                    <a:pt x="520237" y="338254"/>
                  </a:lnTo>
                  <a:lnTo>
                    <a:pt x="510514" y="391032"/>
                  </a:lnTo>
                  <a:lnTo>
                    <a:pt x="449974" y="391032"/>
                  </a:lnTo>
                  <a:lnTo>
                    <a:pt x="458827" y="342974"/>
                  </a:lnTo>
                  <a:lnTo>
                    <a:pt x="467679" y="294914"/>
                  </a:lnTo>
                  <a:lnTo>
                    <a:pt x="476530" y="246853"/>
                  </a:lnTo>
                  <a:lnTo>
                    <a:pt x="485381" y="198793"/>
                  </a:lnTo>
                  <a:lnTo>
                    <a:pt x="494232" y="150732"/>
                  </a:lnTo>
                  <a:lnTo>
                    <a:pt x="503084" y="102671"/>
                  </a:lnTo>
                  <a:lnTo>
                    <a:pt x="511936" y="54612"/>
                  </a:lnTo>
                  <a:lnTo>
                    <a:pt x="520789" y="6553"/>
                  </a:lnTo>
                  <a:close/>
                </a:path>
                <a:path w="1191259" h="398145">
                  <a:moveTo>
                    <a:pt x="295161" y="6553"/>
                  </a:moveTo>
                  <a:lnTo>
                    <a:pt x="402450" y="6553"/>
                  </a:lnTo>
                  <a:lnTo>
                    <a:pt x="416388" y="7143"/>
                  </a:lnTo>
                  <a:lnTo>
                    <a:pt x="452787" y="21720"/>
                  </a:lnTo>
                  <a:lnTo>
                    <a:pt x="467071" y="64490"/>
                  </a:lnTo>
                  <a:lnTo>
                    <a:pt x="467350" y="79368"/>
                  </a:lnTo>
                  <a:lnTo>
                    <a:pt x="466167" y="95637"/>
                  </a:lnTo>
                  <a:lnTo>
                    <a:pt x="456181" y="143095"/>
                  </a:lnTo>
                  <a:lnTo>
                    <a:pt x="439878" y="179557"/>
                  </a:lnTo>
                  <a:lnTo>
                    <a:pt x="413376" y="210527"/>
                  </a:lnTo>
                  <a:lnTo>
                    <a:pt x="393281" y="221348"/>
                  </a:lnTo>
                  <a:lnTo>
                    <a:pt x="400075" y="226072"/>
                  </a:lnTo>
                  <a:lnTo>
                    <a:pt x="404800" y="230797"/>
                  </a:lnTo>
                  <a:lnTo>
                    <a:pt x="407429" y="235521"/>
                  </a:lnTo>
                  <a:lnTo>
                    <a:pt x="409219" y="238671"/>
                  </a:lnTo>
                  <a:lnTo>
                    <a:pt x="418617" y="279628"/>
                  </a:lnTo>
                  <a:lnTo>
                    <a:pt x="421284" y="307479"/>
                  </a:lnTo>
                  <a:lnTo>
                    <a:pt x="423951" y="335330"/>
                  </a:lnTo>
                  <a:lnTo>
                    <a:pt x="426618" y="363181"/>
                  </a:lnTo>
                  <a:lnTo>
                    <a:pt x="429285" y="391032"/>
                  </a:lnTo>
                  <a:lnTo>
                    <a:pt x="356540" y="391032"/>
                  </a:lnTo>
                  <a:lnTo>
                    <a:pt x="353347" y="361658"/>
                  </a:lnTo>
                  <a:lnTo>
                    <a:pt x="350152" y="332284"/>
                  </a:lnTo>
                  <a:lnTo>
                    <a:pt x="346956" y="302913"/>
                  </a:lnTo>
                  <a:lnTo>
                    <a:pt x="343763" y="273545"/>
                  </a:lnTo>
                  <a:lnTo>
                    <a:pt x="342499" y="263134"/>
                  </a:lnTo>
                  <a:lnTo>
                    <a:pt x="329311" y="234988"/>
                  </a:lnTo>
                  <a:lnTo>
                    <a:pt x="323431" y="234988"/>
                  </a:lnTo>
                  <a:lnTo>
                    <a:pt x="317754" y="234988"/>
                  </a:lnTo>
                  <a:lnTo>
                    <a:pt x="310570" y="274000"/>
                  </a:lnTo>
                  <a:lnTo>
                    <a:pt x="303384" y="313010"/>
                  </a:lnTo>
                  <a:lnTo>
                    <a:pt x="296198" y="352020"/>
                  </a:lnTo>
                  <a:lnTo>
                    <a:pt x="289014" y="391032"/>
                  </a:lnTo>
                  <a:lnTo>
                    <a:pt x="224345" y="391032"/>
                  </a:lnTo>
                  <a:lnTo>
                    <a:pt x="233198" y="342974"/>
                  </a:lnTo>
                  <a:lnTo>
                    <a:pt x="242050" y="294914"/>
                  </a:lnTo>
                  <a:lnTo>
                    <a:pt x="250902" y="246853"/>
                  </a:lnTo>
                  <a:lnTo>
                    <a:pt x="259753" y="198793"/>
                  </a:lnTo>
                  <a:lnTo>
                    <a:pt x="268604" y="150732"/>
                  </a:lnTo>
                  <a:lnTo>
                    <a:pt x="277456" y="102671"/>
                  </a:lnTo>
                  <a:lnTo>
                    <a:pt x="286308" y="54612"/>
                  </a:lnTo>
                  <a:lnTo>
                    <a:pt x="295161" y="6553"/>
                  </a:lnTo>
                  <a:close/>
                </a:path>
                <a:path w="1191259" h="398145">
                  <a:moveTo>
                    <a:pt x="152451" y="0"/>
                  </a:moveTo>
                  <a:lnTo>
                    <a:pt x="196121" y="12880"/>
                  </a:lnTo>
                  <a:lnTo>
                    <a:pt x="223113" y="51536"/>
                  </a:lnTo>
                  <a:lnTo>
                    <a:pt x="232823" y="113393"/>
                  </a:lnTo>
                  <a:lnTo>
                    <a:pt x="230975" y="152068"/>
                  </a:lnTo>
                  <a:lnTo>
                    <a:pt x="224663" y="195910"/>
                  </a:lnTo>
                  <a:lnTo>
                    <a:pt x="210290" y="257248"/>
                  </a:lnTo>
                  <a:lnTo>
                    <a:pt x="192011" y="306450"/>
                  </a:lnTo>
                  <a:lnTo>
                    <a:pt x="169923" y="344809"/>
                  </a:lnTo>
                  <a:lnTo>
                    <a:pt x="144119" y="373595"/>
                  </a:lnTo>
                  <a:lnTo>
                    <a:pt x="98685" y="396087"/>
                  </a:lnTo>
                  <a:lnTo>
                    <a:pt x="81788" y="397586"/>
                  </a:lnTo>
                  <a:lnTo>
                    <a:pt x="65164" y="396292"/>
                  </a:lnTo>
                  <a:lnTo>
                    <a:pt x="27267" y="376872"/>
                  </a:lnTo>
                  <a:lnTo>
                    <a:pt x="5764" y="332216"/>
                  </a:lnTo>
                  <a:lnTo>
                    <a:pt x="0" y="287470"/>
                  </a:lnTo>
                  <a:lnTo>
                    <a:pt x="419" y="260819"/>
                  </a:lnTo>
                  <a:lnTo>
                    <a:pt x="8204" y="199059"/>
                  </a:lnTo>
                  <a:lnTo>
                    <a:pt x="18169" y="154585"/>
                  </a:lnTo>
                  <a:lnTo>
                    <a:pt x="30729" y="115325"/>
                  </a:lnTo>
                  <a:lnTo>
                    <a:pt x="63627" y="52450"/>
                  </a:lnTo>
                  <a:lnTo>
                    <a:pt x="104872" y="13109"/>
                  </a:lnTo>
                  <a:lnTo>
                    <a:pt x="152451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54257" y="-4569"/>
              <a:ext cx="118859" cy="7471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3264" y="627913"/>
              <a:ext cx="3455606" cy="502196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4233862" y="1530347"/>
              <a:ext cx="281305" cy="287655"/>
            </a:xfrm>
            <a:custGeom>
              <a:avLst/>
              <a:gdLst/>
              <a:ahLst/>
              <a:cxnLst/>
              <a:rect l="l" t="t" r="r" b="b"/>
              <a:pathLst>
                <a:path w="281304" h="287655">
                  <a:moveTo>
                    <a:pt x="140500" y="0"/>
                  </a:moveTo>
                  <a:lnTo>
                    <a:pt x="85810" y="3762"/>
                  </a:lnTo>
                  <a:lnTo>
                    <a:pt x="41151" y="14025"/>
                  </a:lnTo>
                  <a:lnTo>
                    <a:pt x="11041" y="29248"/>
                  </a:lnTo>
                  <a:lnTo>
                    <a:pt x="0" y="47891"/>
                  </a:lnTo>
                  <a:lnTo>
                    <a:pt x="0" y="287337"/>
                  </a:lnTo>
                  <a:lnTo>
                    <a:pt x="11041" y="268699"/>
                  </a:lnTo>
                  <a:lnTo>
                    <a:pt x="41151" y="253476"/>
                  </a:lnTo>
                  <a:lnTo>
                    <a:pt x="85810" y="243210"/>
                  </a:lnTo>
                  <a:lnTo>
                    <a:pt x="140500" y="239445"/>
                  </a:lnTo>
                  <a:lnTo>
                    <a:pt x="195182" y="243210"/>
                  </a:lnTo>
                  <a:lnTo>
                    <a:pt x="239837" y="253476"/>
                  </a:lnTo>
                  <a:lnTo>
                    <a:pt x="269946" y="268699"/>
                  </a:lnTo>
                  <a:lnTo>
                    <a:pt x="280987" y="287337"/>
                  </a:lnTo>
                  <a:lnTo>
                    <a:pt x="280987" y="47891"/>
                  </a:lnTo>
                  <a:lnTo>
                    <a:pt x="269946" y="29248"/>
                  </a:lnTo>
                  <a:lnTo>
                    <a:pt x="239837" y="14025"/>
                  </a:lnTo>
                  <a:lnTo>
                    <a:pt x="195182" y="3762"/>
                  </a:lnTo>
                  <a:lnTo>
                    <a:pt x="140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233862" y="1530347"/>
              <a:ext cx="281305" cy="287655"/>
            </a:xfrm>
            <a:custGeom>
              <a:avLst/>
              <a:gdLst/>
              <a:ahLst/>
              <a:cxnLst/>
              <a:rect l="l" t="t" r="r" b="b"/>
              <a:pathLst>
                <a:path w="281304" h="287655">
                  <a:moveTo>
                    <a:pt x="280987" y="47891"/>
                  </a:moveTo>
                  <a:lnTo>
                    <a:pt x="280987" y="287337"/>
                  </a:lnTo>
                  <a:lnTo>
                    <a:pt x="269946" y="268699"/>
                  </a:lnTo>
                  <a:lnTo>
                    <a:pt x="239837" y="253476"/>
                  </a:lnTo>
                  <a:lnTo>
                    <a:pt x="195182" y="243210"/>
                  </a:lnTo>
                  <a:lnTo>
                    <a:pt x="140500" y="239445"/>
                  </a:lnTo>
                  <a:lnTo>
                    <a:pt x="85810" y="243210"/>
                  </a:lnTo>
                  <a:lnTo>
                    <a:pt x="41151" y="253476"/>
                  </a:lnTo>
                  <a:lnTo>
                    <a:pt x="11041" y="268699"/>
                  </a:lnTo>
                  <a:lnTo>
                    <a:pt x="0" y="287337"/>
                  </a:lnTo>
                  <a:lnTo>
                    <a:pt x="0" y="47891"/>
                  </a:lnTo>
                  <a:lnTo>
                    <a:pt x="11041" y="29248"/>
                  </a:lnTo>
                  <a:lnTo>
                    <a:pt x="41151" y="14025"/>
                  </a:lnTo>
                  <a:lnTo>
                    <a:pt x="85810" y="3762"/>
                  </a:lnTo>
                  <a:lnTo>
                    <a:pt x="140500" y="0"/>
                  </a:lnTo>
                  <a:lnTo>
                    <a:pt x="195182" y="3762"/>
                  </a:lnTo>
                  <a:lnTo>
                    <a:pt x="239837" y="14025"/>
                  </a:lnTo>
                  <a:lnTo>
                    <a:pt x="269946" y="29248"/>
                  </a:lnTo>
                  <a:lnTo>
                    <a:pt x="280987" y="478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blinds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680" y="59322"/>
            <a:ext cx="8762993" cy="6781798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9677" y="273812"/>
            <a:ext cx="10763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25" dirty="0">
                <a:solidFill>
                  <a:srgbClr val="333399"/>
                </a:solidFill>
                <a:latin typeface="Tahoma"/>
                <a:cs typeface="Tahoma"/>
              </a:rPr>
              <a:t>FTA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9677" y="944422"/>
            <a:ext cx="53924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333399"/>
                </a:solidFill>
                <a:latin typeface="Tahoma"/>
                <a:cs typeface="Tahoma"/>
              </a:rPr>
              <a:t>ÖRNEK</a:t>
            </a:r>
            <a:r>
              <a:rPr sz="4400" b="1" spc="-35" dirty="0">
                <a:solidFill>
                  <a:srgbClr val="333399"/>
                </a:solidFill>
                <a:latin typeface="Tahoma"/>
                <a:cs typeface="Tahoma"/>
              </a:rPr>
              <a:t> </a:t>
            </a:r>
            <a:r>
              <a:rPr sz="4400" b="1" spc="-10" dirty="0">
                <a:solidFill>
                  <a:srgbClr val="333399"/>
                </a:solidFill>
                <a:latin typeface="Tahoma"/>
                <a:cs typeface="Tahoma"/>
              </a:rPr>
              <a:t>UYGULAMA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8476" y="2822274"/>
            <a:ext cx="4938395" cy="733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50" spc="-145" dirty="0">
                <a:latin typeface="Tahoma"/>
                <a:cs typeface="Tahoma"/>
              </a:rPr>
              <a:t>GİYOTİN</a:t>
            </a:r>
            <a:r>
              <a:rPr sz="4650" spc="-204" dirty="0">
                <a:latin typeface="Tahoma"/>
                <a:cs typeface="Tahoma"/>
              </a:rPr>
              <a:t> </a:t>
            </a:r>
            <a:r>
              <a:rPr sz="4650" spc="-120" dirty="0">
                <a:latin typeface="Tahoma"/>
                <a:cs typeface="Tahoma"/>
              </a:rPr>
              <a:t>MAKİNASI</a:t>
            </a:r>
            <a:endParaRPr sz="4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894" y="-66874"/>
            <a:ext cx="5247005" cy="1195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0" marR="5080" indent="-1054735">
              <a:lnSpc>
                <a:spcPct val="120000"/>
              </a:lnSpc>
              <a:spcBef>
                <a:spcPts val="95"/>
              </a:spcBef>
            </a:pPr>
            <a:r>
              <a:rPr sz="3200" b="0" dirty="0">
                <a:solidFill>
                  <a:srgbClr val="000000"/>
                </a:solidFill>
                <a:latin typeface="Tahoma"/>
                <a:cs typeface="Tahoma"/>
              </a:rPr>
              <a:t>FTA</a:t>
            </a:r>
            <a:r>
              <a:rPr sz="3200" b="0" spc="-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ahoma"/>
                <a:cs typeface="Tahoma"/>
              </a:rPr>
              <a:t>Risk</a:t>
            </a:r>
            <a:r>
              <a:rPr sz="3200" b="0" spc="-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Tahoma"/>
                <a:cs typeface="Tahoma"/>
              </a:rPr>
              <a:t>Değerlendirmesi’nin </a:t>
            </a:r>
            <a:r>
              <a:rPr sz="3200" b="0" dirty="0">
                <a:solidFill>
                  <a:srgbClr val="000000"/>
                </a:solidFill>
                <a:latin typeface="Tahoma"/>
                <a:cs typeface="Tahoma"/>
              </a:rPr>
              <a:t>Temel</a:t>
            </a:r>
            <a:r>
              <a:rPr sz="3200" b="0" spc="-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200" b="0" spc="-10" dirty="0">
                <a:solidFill>
                  <a:srgbClr val="000000"/>
                </a:solidFill>
                <a:latin typeface="Tahoma"/>
                <a:cs typeface="Tahoma"/>
              </a:rPr>
              <a:t>Aşamaları;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" dirty="0"/>
              <a:t>79</a:t>
            </a:fld>
            <a:r>
              <a:rPr spc="-10" dirty="0"/>
              <a:t>/22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0234" y="1688995"/>
            <a:ext cx="5033010" cy="36099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10845" indent="-398145">
              <a:lnSpc>
                <a:spcPct val="100000"/>
              </a:lnSpc>
              <a:spcBef>
                <a:spcPts val="770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solidFill>
                  <a:srgbClr val="F33E10"/>
                </a:solidFill>
                <a:latin typeface="Tahoma"/>
                <a:cs typeface="Tahoma"/>
              </a:rPr>
              <a:t>Temel</a:t>
            </a:r>
            <a:r>
              <a:rPr sz="2800" spc="-80" dirty="0">
                <a:solidFill>
                  <a:srgbClr val="F33E10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33E10"/>
                </a:solidFill>
                <a:latin typeface="Tahoma"/>
                <a:cs typeface="Tahoma"/>
              </a:rPr>
              <a:t>Veriler</a:t>
            </a:r>
            <a:endParaRPr sz="2800">
              <a:latin typeface="Tahoma"/>
              <a:cs typeface="Tahoma"/>
            </a:endParaRPr>
          </a:p>
          <a:p>
            <a:pPr marL="410845" indent="-398145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latin typeface="Tahoma"/>
                <a:cs typeface="Tahoma"/>
              </a:rPr>
              <a:t>Emniyetli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Çalışma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Koşulları</a:t>
            </a:r>
            <a:endParaRPr sz="2800">
              <a:latin typeface="Tahoma"/>
              <a:cs typeface="Tahoma"/>
            </a:endParaRPr>
          </a:p>
          <a:p>
            <a:pPr marL="410845" indent="-398145">
              <a:lnSpc>
                <a:spcPct val="100000"/>
              </a:lnSpc>
              <a:spcBef>
                <a:spcPts val="670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latin typeface="Tahoma"/>
                <a:cs typeface="Tahoma"/>
              </a:rPr>
              <a:t>Tehlikelerin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Belirlenmesi</a:t>
            </a:r>
            <a:endParaRPr sz="2800">
              <a:latin typeface="Tahoma"/>
              <a:cs typeface="Tahoma"/>
            </a:endParaRPr>
          </a:p>
          <a:p>
            <a:pPr marL="410845" indent="-398145">
              <a:lnSpc>
                <a:spcPct val="100000"/>
              </a:lnSpc>
              <a:spcBef>
                <a:spcPts val="670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latin typeface="Tahoma"/>
                <a:cs typeface="Tahoma"/>
              </a:rPr>
              <a:t>Tehlikelerin</a:t>
            </a:r>
            <a:r>
              <a:rPr sz="2800" spc="-13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Değerlendirilmesi</a:t>
            </a:r>
            <a:endParaRPr sz="2800">
              <a:latin typeface="Tahoma"/>
              <a:cs typeface="Tahoma"/>
            </a:endParaRPr>
          </a:p>
          <a:p>
            <a:pPr marL="410845" indent="-398145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latin typeface="Tahoma"/>
                <a:cs typeface="Tahoma"/>
              </a:rPr>
              <a:t>Risk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Değerlendirmesi</a:t>
            </a:r>
            <a:endParaRPr sz="2800">
              <a:latin typeface="Tahoma"/>
              <a:cs typeface="Tahoma"/>
            </a:endParaRPr>
          </a:p>
          <a:p>
            <a:pPr marL="410845" indent="-398145">
              <a:lnSpc>
                <a:spcPct val="100000"/>
              </a:lnSpc>
              <a:spcBef>
                <a:spcPts val="670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latin typeface="Tahoma"/>
                <a:cs typeface="Tahoma"/>
              </a:rPr>
              <a:t>Risk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Önlemleri</a:t>
            </a:r>
            <a:endParaRPr sz="2800">
              <a:latin typeface="Tahoma"/>
              <a:cs typeface="Tahoma"/>
            </a:endParaRPr>
          </a:p>
          <a:p>
            <a:pPr marL="522605" indent="-509905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AutoNum type="arabicPeriod"/>
              <a:tabLst>
                <a:tab pos="522605" algn="l"/>
              </a:tabLst>
            </a:pPr>
            <a:r>
              <a:rPr sz="2800" dirty="0">
                <a:latin typeface="Tahoma"/>
                <a:cs typeface="Tahoma"/>
              </a:rPr>
              <a:t>Kalıcı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Risk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27" y="106171"/>
            <a:ext cx="7458709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40"/>
              </a:lnSpc>
              <a:spcBef>
                <a:spcPts val="100"/>
              </a:spcBef>
            </a:pPr>
            <a:r>
              <a:rPr sz="3200" dirty="0"/>
              <a:t>ÖN</a:t>
            </a:r>
            <a:r>
              <a:rPr sz="3200" spc="-75" dirty="0"/>
              <a:t> </a:t>
            </a:r>
            <a:r>
              <a:rPr sz="3200" dirty="0"/>
              <a:t>TEHLİKE</a:t>
            </a:r>
            <a:r>
              <a:rPr sz="3200" spc="-55" dirty="0"/>
              <a:t> </a:t>
            </a:r>
            <a:r>
              <a:rPr sz="3200" spc="-10" dirty="0"/>
              <a:t>ANALİZİ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dirty="0"/>
              <a:t>(Preliminary</a:t>
            </a:r>
            <a:r>
              <a:rPr sz="3200" spc="-70" dirty="0"/>
              <a:t> </a:t>
            </a:r>
            <a:r>
              <a:rPr sz="3200" dirty="0"/>
              <a:t>Hazard</a:t>
            </a:r>
            <a:r>
              <a:rPr sz="3200" spc="-50" dirty="0"/>
              <a:t> </a:t>
            </a:r>
            <a:r>
              <a:rPr sz="3200" dirty="0"/>
              <a:t>Analysis</a:t>
            </a:r>
            <a:r>
              <a:rPr sz="3200" spc="-50" dirty="0"/>
              <a:t> </a:t>
            </a:r>
            <a:r>
              <a:rPr sz="3200" dirty="0"/>
              <a:t>–</a:t>
            </a:r>
            <a:r>
              <a:rPr sz="3200" spc="-40" dirty="0"/>
              <a:t> </a:t>
            </a:r>
            <a:r>
              <a:rPr sz="3200" spc="-20" dirty="0"/>
              <a:t>PHA)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7052" y="1149413"/>
            <a:ext cx="8129270" cy="4121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93065" indent="-342900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dirty="0">
                <a:latin typeface="Arial MT"/>
                <a:cs typeface="Arial MT"/>
              </a:rPr>
              <a:t>Ön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tehlike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analizi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tek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254" dirty="0">
                <a:latin typeface="Arial MT"/>
                <a:cs typeface="Arial MT"/>
              </a:rPr>
              <a:t>başına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yeterli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bir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analiz </a:t>
            </a:r>
            <a:r>
              <a:rPr sz="2800" dirty="0">
                <a:latin typeface="Arial MT"/>
                <a:cs typeface="Arial MT"/>
              </a:rPr>
              <a:t>metodu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spc="-145" dirty="0">
                <a:latin typeface="Arial MT"/>
                <a:cs typeface="Arial MT"/>
              </a:rPr>
              <a:t>değildir,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260" dirty="0">
                <a:latin typeface="Arial MT"/>
                <a:cs typeface="Arial MT"/>
              </a:rPr>
              <a:t>diğer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metodolojilere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130" dirty="0">
                <a:latin typeface="Arial MT"/>
                <a:cs typeface="Arial MT"/>
              </a:rPr>
              <a:t>başlangıç </a:t>
            </a:r>
            <a:r>
              <a:rPr sz="2800" dirty="0">
                <a:latin typeface="Arial MT"/>
                <a:cs typeface="Arial MT"/>
              </a:rPr>
              <a:t>verisi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olması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155" dirty="0">
                <a:latin typeface="Arial MT"/>
                <a:cs typeface="Arial MT"/>
              </a:rPr>
              <a:t>aşamasında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yararlıdır</a:t>
            </a:r>
            <a:endParaRPr sz="2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</a:tabLst>
            </a:pPr>
            <a:r>
              <a:rPr sz="2800" dirty="0">
                <a:latin typeface="Arial MT"/>
                <a:cs typeface="Arial MT"/>
              </a:rPr>
              <a:t>Bu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metedoloji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sayesinde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hangi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metodolojilerin</a:t>
            </a:r>
            <a:endParaRPr sz="28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800" spc="-85" dirty="0">
                <a:latin typeface="Arial MT"/>
                <a:cs typeface="Arial MT"/>
              </a:rPr>
              <a:t>kullanılacağına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karar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verilir.</a:t>
            </a:r>
            <a:endParaRPr sz="2800">
              <a:latin typeface="Arial MT"/>
              <a:cs typeface="Arial MT"/>
            </a:endParaRPr>
          </a:p>
          <a:p>
            <a:pPr marL="355600" marR="655320" indent="-342900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spc="-400" dirty="0">
                <a:latin typeface="Arial MT"/>
                <a:cs typeface="Arial MT"/>
              </a:rPr>
              <a:t>İşletmede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daha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çok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hangi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hataların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meydana </a:t>
            </a:r>
            <a:r>
              <a:rPr sz="2800" spc="-185" dirty="0">
                <a:latin typeface="Arial MT"/>
                <a:cs typeface="Arial MT"/>
              </a:rPr>
              <a:t>geldiği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konusunda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analiste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veri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sağlar.</a:t>
            </a:r>
            <a:endParaRPr sz="2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</a:tabLst>
            </a:pPr>
            <a:r>
              <a:rPr sz="2800" dirty="0">
                <a:latin typeface="Arial MT"/>
                <a:cs typeface="Arial MT"/>
              </a:rPr>
              <a:t>Bir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sonraki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adım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ise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amaç</a:t>
            </a:r>
            <a:r>
              <a:rPr sz="28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analizidir</a:t>
            </a:r>
            <a:r>
              <a:rPr sz="2800" dirty="0">
                <a:latin typeface="Arial MT"/>
                <a:cs typeface="Arial MT"/>
              </a:rPr>
              <a:t>,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bu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160" dirty="0">
                <a:latin typeface="Arial MT"/>
                <a:cs typeface="Arial MT"/>
              </a:rPr>
              <a:t>aşamada</a:t>
            </a:r>
            <a:endParaRPr sz="28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800" dirty="0">
                <a:latin typeface="Arial MT"/>
                <a:cs typeface="Arial MT"/>
              </a:rPr>
              <a:t>istenilen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hedefler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belirlenir.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0294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Tahoma"/>
                <a:cs typeface="Tahoma"/>
              </a:rPr>
              <a:t>1-</a:t>
            </a:r>
            <a:r>
              <a:rPr b="0" spc="-5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Temel</a:t>
            </a:r>
            <a:r>
              <a:rPr b="0" spc="-40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Veriler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1342" y="1169504"/>
            <a:ext cx="4740274" cy="493394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" dirty="0"/>
              <a:t>80</a:t>
            </a:fld>
            <a:r>
              <a:rPr spc="-10" dirty="0"/>
              <a:t>/22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746" y="568928"/>
            <a:ext cx="39751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Tahoma"/>
                <a:cs typeface="Tahoma"/>
              </a:rPr>
              <a:t>1-</a:t>
            </a:r>
            <a:r>
              <a:rPr b="0" spc="-5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Temel</a:t>
            </a:r>
            <a:r>
              <a:rPr b="0" spc="-40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Veriler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" dirty="0"/>
              <a:t>81</a:t>
            </a:fld>
            <a:r>
              <a:rPr spc="-10" dirty="0"/>
              <a:t>/22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2" y="1718775"/>
            <a:ext cx="8734425" cy="39516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67665" algn="l"/>
              </a:tabLst>
            </a:pPr>
            <a:r>
              <a:rPr sz="2800" dirty="0">
                <a:latin typeface="Tahoma"/>
                <a:cs typeface="Tahoma"/>
              </a:rPr>
              <a:t>Personel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günde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10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saat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giyotinde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kesim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yapmaktadır</a:t>
            </a:r>
            <a:endParaRPr sz="2800">
              <a:latin typeface="Tahoma"/>
              <a:cs typeface="Tahoma"/>
            </a:endParaRPr>
          </a:p>
          <a:p>
            <a:pPr marL="367665" indent="-354965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67665" algn="l"/>
              </a:tabLst>
            </a:pPr>
            <a:r>
              <a:rPr sz="2800" dirty="0">
                <a:latin typeface="Tahoma"/>
                <a:cs typeface="Tahoma"/>
              </a:rPr>
              <a:t>Personel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2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vardiyalı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olarak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çalışmaktadır</a:t>
            </a:r>
            <a:endParaRPr sz="2800">
              <a:latin typeface="Tahoma"/>
              <a:cs typeface="Tahoma"/>
            </a:endParaRPr>
          </a:p>
          <a:p>
            <a:pPr marL="367665" indent="-354965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67665" algn="l"/>
                <a:tab pos="4930775" algn="l"/>
              </a:tabLst>
            </a:pPr>
            <a:r>
              <a:rPr sz="2800" dirty="0">
                <a:latin typeface="Tahoma"/>
                <a:cs typeface="Tahoma"/>
              </a:rPr>
              <a:t>Giyotin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makinasında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toplam</a:t>
            </a:r>
            <a:r>
              <a:rPr sz="2800" dirty="0">
                <a:latin typeface="Tahoma"/>
                <a:cs typeface="Tahoma"/>
              </a:rPr>
              <a:t>	4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personel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çalışmaktadır</a:t>
            </a:r>
            <a:endParaRPr sz="2800">
              <a:latin typeface="Tahoma"/>
              <a:cs typeface="Tahoma"/>
            </a:endParaRPr>
          </a:p>
          <a:p>
            <a:pPr marL="367665" indent="-354965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67665" algn="l"/>
              </a:tabLst>
            </a:pPr>
            <a:r>
              <a:rPr sz="2800" dirty="0">
                <a:latin typeface="Tahoma"/>
                <a:cs typeface="Tahoma"/>
              </a:rPr>
              <a:t>Personelin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ortalama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iş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deneyimi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18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yıldır</a:t>
            </a:r>
            <a:endParaRPr sz="2800">
              <a:latin typeface="Tahoma"/>
              <a:cs typeface="Tahoma"/>
            </a:endParaRPr>
          </a:p>
          <a:p>
            <a:pPr marL="367665" marR="948690" indent="-355600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67665" algn="l"/>
              </a:tabLst>
            </a:pPr>
            <a:r>
              <a:rPr sz="2800" dirty="0">
                <a:latin typeface="Tahoma"/>
                <a:cs typeface="Tahoma"/>
              </a:rPr>
              <a:t>Giyotinin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emniyet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önlemleri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(çift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el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kumanda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ve </a:t>
            </a:r>
            <a:r>
              <a:rPr sz="2800" dirty="0">
                <a:latin typeface="Tahoma"/>
                <a:cs typeface="Tahoma"/>
              </a:rPr>
              <a:t>koruyucular)</a:t>
            </a:r>
            <a:r>
              <a:rPr sz="2800" spc="-114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mevcuttur</a:t>
            </a:r>
            <a:endParaRPr sz="2800">
              <a:latin typeface="Tahoma"/>
              <a:cs typeface="Tahoma"/>
            </a:endParaRPr>
          </a:p>
          <a:p>
            <a:pPr marL="367665" marR="847090" indent="-355600">
              <a:lnSpc>
                <a:spcPct val="100000"/>
              </a:lnSpc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67665" algn="l"/>
              </a:tabLst>
            </a:pPr>
            <a:r>
              <a:rPr sz="2800" dirty="0">
                <a:latin typeface="Tahoma"/>
                <a:cs typeface="Tahoma"/>
              </a:rPr>
              <a:t>Giyotinin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günlük,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haftalık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ve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aylık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önleyici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bakım </a:t>
            </a:r>
            <a:r>
              <a:rPr sz="2800" dirty="0">
                <a:latin typeface="Tahoma"/>
                <a:cs typeface="Tahoma"/>
              </a:rPr>
              <a:t>programı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ve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kontrolleri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mevcuttur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0294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Tahoma"/>
                <a:cs typeface="Tahoma"/>
              </a:rPr>
              <a:t>1-</a:t>
            </a:r>
            <a:r>
              <a:rPr b="0" spc="-5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Temel</a:t>
            </a:r>
            <a:r>
              <a:rPr b="0" spc="-40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Veriler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" dirty="0"/>
              <a:t>82</a:t>
            </a:fld>
            <a:r>
              <a:rPr spc="-10" dirty="0"/>
              <a:t>/22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1421" y="1948837"/>
            <a:ext cx="7295515" cy="43688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88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67665" algn="l"/>
              </a:tabLst>
            </a:pPr>
            <a:r>
              <a:rPr sz="3200" dirty="0">
                <a:latin typeface="Tahoma"/>
                <a:cs typeface="Tahoma"/>
              </a:rPr>
              <a:t>İş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Tanımı</a:t>
            </a:r>
            <a:endParaRPr sz="3200">
              <a:latin typeface="Tahoma"/>
              <a:cs typeface="Tahoma"/>
            </a:endParaRPr>
          </a:p>
          <a:p>
            <a:pPr marL="781685" marR="121285" lvl="1" indent="-29464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81685" algn="l"/>
              </a:tabLst>
            </a:pPr>
            <a:r>
              <a:rPr sz="2800" dirty="0">
                <a:latin typeface="Tahoma"/>
                <a:cs typeface="Tahoma"/>
              </a:rPr>
              <a:t>Personel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kesilecek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olan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tabakayı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giyotine yerleştirir</a:t>
            </a:r>
            <a:endParaRPr sz="2800">
              <a:latin typeface="Tahoma"/>
              <a:cs typeface="Tahoma"/>
            </a:endParaRPr>
          </a:p>
          <a:p>
            <a:pPr marL="781685" lvl="1" indent="-294005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81685" algn="l"/>
              </a:tabLst>
            </a:pPr>
            <a:r>
              <a:rPr sz="2800" dirty="0">
                <a:latin typeface="Tahoma"/>
                <a:cs typeface="Tahoma"/>
              </a:rPr>
              <a:t>Gerekli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ayar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ve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hizalama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işlemlerini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yapar</a:t>
            </a:r>
            <a:endParaRPr sz="2800">
              <a:latin typeface="Tahoma"/>
              <a:cs typeface="Tahoma"/>
            </a:endParaRPr>
          </a:p>
          <a:p>
            <a:pPr marL="781685" marR="582295" lvl="1" indent="-294640">
              <a:lnSpc>
                <a:spcPct val="100000"/>
              </a:lnSpc>
              <a:spcBef>
                <a:spcPts val="670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81685" algn="l"/>
              </a:tabLst>
            </a:pPr>
            <a:r>
              <a:rPr sz="2800" dirty="0">
                <a:latin typeface="Tahoma"/>
                <a:cs typeface="Tahoma"/>
              </a:rPr>
              <a:t>Kumandanın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başına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geçerek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çift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eli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ile </a:t>
            </a:r>
            <a:r>
              <a:rPr sz="2800" dirty="0">
                <a:latin typeface="Tahoma"/>
                <a:cs typeface="Tahoma"/>
              </a:rPr>
              <a:t>giyotini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çalıştırır</a:t>
            </a:r>
            <a:endParaRPr sz="2800">
              <a:latin typeface="Tahoma"/>
              <a:cs typeface="Tahoma"/>
            </a:endParaRPr>
          </a:p>
          <a:p>
            <a:pPr marL="781685" marR="52705" lvl="1" indent="-294640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81685" algn="l"/>
              </a:tabLst>
            </a:pPr>
            <a:r>
              <a:rPr sz="2800" dirty="0">
                <a:latin typeface="Tahoma"/>
                <a:cs typeface="Tahoma"/>
              </a:rPr>
              <a:t>Kesim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işlemi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bittikten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sonra,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kesilen </a:t>
            </a:r>
            <a:r>
              <a:rPr sz="2800" dirty="0">
                <a:latin typeface="Tahoma"/>
                <a:cs typeface="Tahoma"/>
              </a:rPr>
              <a:t>tabakayı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giyotinden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alır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ve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paletin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üstüne koyar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26976" y="6487161"/>
            <a:ext cx="4800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129/22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0294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Tahoma"/>
                <a:cs typeface="Tahoma"/>
              </a:rPr>
              <a:t>Risk</a:t>
            </a:r>
            <a:r>
              <a:rPr b="0" spc="-30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Analizi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1421" y="2047683"/>
            <a:ext cx="62458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9584" indent="-476884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489584" algn="l"/>
              </a:tabLst>
            </a:pPr>
            <a:r>
              <a:rPr sz="3200" dirty="0">
                <a:latin typeface="Tahoma"/>
                <a:cs typeface="Tahoma"/>
              </a:rPr>
              <a:t>Risk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Analizi’nin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temel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aşamaları;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6909" y="3121493"/>
            <a:ext cx="5033010" cy="36099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10845" indent="-398145">
              <a:lnSpc>
                <a:spcPct val="100000"/>
              </a:lnSpc>
              <a:spcBef>
                <a:spcPts val="770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latin typeface="Tahoma"/>
                <a:cs typeface="Tahoma"/>
              </a:rPr>
              <a:t>Temel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Veriler</a:t>
            </a:r>
            <a:endParaRPr sz="2800">
              <a:latin typeface="Tahoma"/>
              <a:cs typeface="Tahoma"/>
            </a:endParaRPr>
          </a:p>
          <a:p>
            <a:pPr marL="410845" indent="-398145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solidFill>
                  <a:srgbClr val="F33E10"/>
                </a:solidFill>
                <a:latin typeface="Tahoma"/>
                <a:cs typeface="Tahoma"/>
              </a:rPr>
              <a:t>Emniyetli</a:t>
            </a:r>
            <a:r>
              <a:rPr sz="2800" spc="-95" dirty="0">
                <a:solidFill>
                  <a:srgbClr val="F33E1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33E10"/>
                </a:solidFill>
                <a:latin typeface="Tahoma"/>
                <a:cs typeface="Tahoma"/>
              </a:rPr>
              <a:t>Çalışma</a:t>
            </a:r>
            <a:r>
              <a:rPr sz="2800" spc="-80" dirty="0">
                <a:solidFill>
                  <a:srgbClr val="F33E10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33E10"/>
                </a:solidFill>
                <a:latin typeface="Tahoma"/>
                <a:cs typeface="Tahoma"/>
              </a:rPr>
              <a:t>Koşulları</a:t>
            </a:r>
            <a:endParaRPr sz="2800">
              <a:latin typeface="Tahoma"/>
              <a:cs typeface="Tahoma"/>
            </a:endParaRPr>
          </a:p>
          <a:p>
            <a:pPr marL="410845" indent="-398145">
              <a:lnSpc>
                <a:spcPct val="100000"/>
              </a:lnSpc>
              <a:spcBef>
                <a:spcPts val="670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latin typeface="Tahoma"/>
                <a:cs typeface="Tahoma"/>
              </a:rPr>
              <a:t>Tehlikelerin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Belirlenmesi</a:t>
            </a:r>
            <a:endParaRPr sz="2800">
              <a:latin typeface="Tahoma"/>
              <a:cs typeface="Tahoma"/>
            </a:endParaRPr>
          </a:p>
          <a:p>
            <a:pPr marL="410845" indent="-398145">
              <a:lnSpc>
                <a:spcPct val="100000"/>
              </a:lnSpc>
              <a:spcBef>
                <a:spcPts val="670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latin typeface="Tahoma"/>
                <a:cs typeface="Tahoma"/>
              </a:rPr>
              <a:t>Tehlikelerin</a:t>
            </a:r>
            <a:r>
              <a:rPr sz="2800" spc="-13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Değerlendirilmesi</a:t>
            </a:r>
            <a:endParaRPr sz="2800">
              <a:latin typeface="Tahoma"/>
              <a:cs typeface="Tahoma"/>
            </a:endParaRPr>
          </a:p>
          <a:p>
            <a:pPr marL="410845" indent="-398145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latin typeface="Tahoma"/>
                <a:cs typeface="Tahoma"/>
              </a:rPr>
              <a:t>Risk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Değerlendirmesi</a:t>
            </a:r>
            <a:endParaRPr sz="2800">
              <a:latin typeface="Tahoma"/>
              <a:cs typeface="Tahoma"/>
            </a:endParaRPr>
          </a:p>
          <a:p>
            <a:pPr marL="410845" indent="-398145">
              <a:lnSpc>
                <a:spcPct val="100000"/>
              </a:lnSpc>
              <a:spcBef>
                <a:spcPts val="670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latin typeface="Tahoma"/>
                <a:cs typeface="Tahoma"/>
              </a:rPr>
              <a:t>Risk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Önlemleri</a:t>
            </a:r>
            <a:endParaRPr sz="2800">
              <a:latin typeface="Tahoma"/>
              <a:cs typeface="Tahoma"/>
            </a:endParaRPr>
          </a:p>
          <a:p>
            <a:pPr marL="410845" indent="-398145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latin typeface="Tahoma"/>
                <a:cs typeface="Tahoma"/>
              </a:rPr>
              <a:t>Kalıcı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Risk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26976" y="6487161"/>
            <a:ext cx="4800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130/22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9671" y="594328"/>
            <a:ext cx="72612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Tahoma"/>
                <a:cs typeface="Tahoma"/>
              </a:rPr>
              <a:t>2-</a:t>
            </a:r>
            <a:r>
              <a:rPr b="0" spc="-55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Emniyetli</a:t>
            </a:r>
            <a:r>
              <a:rPr b="0" spc="-8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Çalışma</a:t>
            </a:r>
            <a:r>
              <a:rPr b="0" spc="-60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Koşulları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1421" y="2047683"/>
            <a:ext cx="7444105" cy="2659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marR="913765" indent="-3556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67665" algn="l"/>
              </a:tabLst>
            </a:pPr>
            <a:r>
              <a:rPr sz="3200" dirty="0">
                <a:latin typeface="Tahoma"/>
                <a:cs typeface="Tahoma"/>
              </a:rPr>
              <a:t>Giyotinin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tüm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önleyici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bakımları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ve </a:t>
            </a:r>
            <a:r>
              <a:rPr sz="3200" dirty="0">
                <a:latin typeface="Tahoma"/>
                <a:cs typeface="Tahoma"/>
              </a:rPr>
              <a:t>kontrolleri</a:t>
            </a:r>
            <a:r>
              <a:rPr sz="3200" spc="-10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yapılmış</a:t>
            </a:r>
            <a:r>
              <a:rPr sz="3200" spc="-9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olmalıdır</a:t>
            </a:r>
            <a:endParaRPr sz="3200">
              <a:latin typeface="Tahoma"/>
              <a:cs typeface="Tahoma"/>
            </a:endParaRPr>
          </a:p>
          <a:p>
            <a:pPr marL="367665" indent="-354965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67665" algn="l"/>
              </a:tabLst>
            </a:pPr>
            <a:r>
              <a:rPr sz="3200" dirty="0">
                <a:latin typeface="Tahoma"/>
                <a:cs typeface="Tahoma"/>
              </a:rPr>
              <a:t>Giyotinin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koruyucu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telleri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takılı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olmalıdır</a:t>
            </a:r>
            <a:endParaRPr sz="3200">
              <a:latin typeface="Tahoma"/>
              <a:cs typeface="Tahoma"/>
            </a:endParaRPr>
          </a:p>
          <a:p>
            <a:pPr marL="367665" marR="1439545" indent="-355600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67665" algn="l"/>
              </a:tabLst>
            </a:pPr>
            <a:r>
              <a:rPr sz="3200" dirty="0">
                <a:latin typeface="Tahoma"/>
                <a:cs typeface="Tahoma"/>
              </a:rPr>
              <a:t>Giyotinin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çift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el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kumandası</a:t>
            </a:r>
            <a:r>
              <a:rPr sz="3200" spc="-10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aktif olmalıdır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26976" y="6487161"/>
            <a:ext cx="4800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 Black"/>
                <a:cs typeface="Arial Black"/>
              </a:rPr>
              <a:t>131/22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0294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Tahoma"/>
                <a:cs typeface="Tahoma"/>
              </a:rPr>
              <a:t>Risk</a:t>
            </a:r>
            <a:r>
              <a:rPr b="0" spc="-30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Analizi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1421" y="2047683"/>
            <a:ext cx="62458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9584" indent="-476884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489584" algn="l"/>
              </a:tabLst>
            </a:pPr>
            <a:r>
              <a:rPr sz="3200" dirty="0">
                <a:latin typeface="Tahoma"/>
                <a:cs typeface="Tahoma"/>
              </a:rPr>
              <a:t>Risk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Analizi’nin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temel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aşamaları;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6909" y="3121493"/>
            <a:ext cx="5033010" cy="36099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10845" indent="-398145">
              <a:lnSpc>
                <a:spcPct val="100000"/>
              </a:lnSpc>
              <a:spcBef>
                <a:spcPts val="770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latin typeface="Tahoma"/>
                <a:cs typeface="Tahoma"/>
              </a:rPr>
              <a:t>Temel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Veriler</a:t>
            </a:r>
            <a:endParaRPr sz="2800">
              <a:latin typeface="Tahoma"/>
              <a:cs typeface="Tahoma"/>
            </a:endParaRPr>
          </a:p>
          <a:p>
            <a:pPr marL="410845" indent="-398145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latin typeface="Tahoma"/>
                <a:cs typeface="Tahoma"/>
              </a:rPr>
              <a:t>Emniyetli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Çalışma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Koşulları</a:t>
            </a:r>
            <a:endParaRPr sz="2800">
              <a:latin typeface="Tahoma"/>
              <a:cs typeface="Tahoma"/>
            </a:endParaRPr>
          </a:p>
          <a:p>
            <a:pPr marL="410845" indent="-398145">
              <a:lnSpc>
                <a:spcPct val="100000"/>
              </a:lnSpc>
              <a:spcBef>
                <a:spcPts val="670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solidFill>
                  <a:srgbClr val="F33E10"/>
                </a:solidFill>
                <a:latin typeface="Tahoma"/>
                <a:cs typeface="Tahoma"/>
              </a:rPr>
              <a:t>Tehlikelerin</a:t>
            </a:r>
            <a:r>
              <a:rPr sz="2800" spc="-110" dirty="0">
                <a:solidFill>
                  <a:srgbClr val="F33E10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33E10"/>
                </a:solidFill>
                <a:latin typeface="Tahoma"/>
                <a:cs typeface="Tahoma"/>
              </a:rPr>
              <a:t>Belirlenmesi</a:t>
            </a:r>
            <a:endParaRPr sz="2800">
              <a:latin typeface="Tahoma"/>
              <a:cs typeface="Tahoma"/>
            </a:endParaRPr>
          </a:p>
          <a:p>
            <a:pPr marL="410845" indent="-398145">
              <a:lnSpc>
                <a:spcPct val="100000"/>
              </a:lnSpc>
              <a:spcBef>
                <a:spcPts val="670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latin typeface="Tahoma"/>
                <a:cs typeface="Tahoma"/>
              </a:rPr>
              <a:t>Tehlikelerin</a:t>
            </a:r>
            <a:r>
              <a:rPr sz="2800" spc="-13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Değerlendirilmesi</a:t>
            </a:r>
            <a:endParaRPr sz="2800">
              <a:latin typeface="Tahoma"/>
              <a:cs typeface="Tahoma"/>
            </a:endParaRPr>
          </a:p>
          <a:p>
            <a:pPr marL="410845" indent="-398145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latin typeface="Tahoma"/>
                <a:cs typeface="Tahoma"/>
              </a:rPr>
              <a:t>Risk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Değerlendirmesi</a:t>
            </a:r>
            <a:endParaRPr sz="2800">
              <a:latin typeface="Tahoma"/>
              <a:cs typeface="Tahoma"/>
            </a:endParaRPr>
          </a:p>
          <a:p>
            <a:pPr marL="410845" indent="-398145">
              <a:lnSpc>
                <a:spcPct val="100000"/>
              </a:lnSpc>
              <a:spcBef>
                <a:spcPts val="670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latin typeface="Tahoma"/>
                <a:cs typeface="Tahoma"/>
              </a:rPr>
              <a:t>Risk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Önlemleri</a:t>
            </a:r>
            <a:endParaRPr sz="2800">
              <a:latin typeface="Tahoma"/>
              <a:cs typeface="Tahoma"/>
            </a:endParaRPr>
          </a:p>
          <a:p>
            <a:pPr marL="410845" indent="-398145">
              <a:lnSpc>
                <a:spcPct val="100000"/>
              </a:lnSpc>
              <a:spcBef>
                <a:spcPts val="675"/>
              </a:spcBef>
              <a:buClr>
                <a:srgbClr val="0000FF"/>
              </a:buClr>
              <a:buAutoNum type="arabicPeriod"/>
              <a:tabLst>
                <a:tab pos="410845" algn="l"/>
              </a:tabLst>
            </a:pPr>
            <a:r>
              <a:rPr sz="2800" dirty="0">
                <a:latin typeface="Tahoma"/>
                <a:cs typeface="Tahoma"/>
              </a:rPr>
              <a:t>Kalıcı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Risk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3887" y="1539875"/>
            <a:ext cx="2897505" cy="624205"/>
          </a:xfrm>
          <a:custGeom>
            <a:avLst/>
            <a:gdLst/>
            <a:ahLst/>
            <a:cxnLst/>
            <a:rect l="l" t="t" r="r" b="b"/>
            <a:pathLst>
              <a:path w="2897504" h="624205">
                <a:moveTo>
                  <a:pt x="0" y="0"/>
                </a:moveTo>
                <a:lnTo>
                  <a:pt x="2897187" y="0"/>
                </a:lnTo>
                <a:lnTo>
                  <a:pt x="2897187" y="623887"/>
                </a:lnTo>
                <a:lnTo>
                  <a:pt x="0" y="62388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9671" y="594328"/>
            <a:ext cx="66567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 err="1">
                <a:latin typeface="Tahoma"/>
                <a:cs typeface="Tahoma"/>
              </a:rPr>
              <a:t>Tehlikelerin</a:t>
            </a:r>
            <a:r>
              <a:rPr b="0" spc="-90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Belirlenmesi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8936" y="1565158"/>
            <a:ext cx="2366645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Operatörün</a:t>
            </a:r>
            <a:r>
              <a:rPr sz="17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0000"/>
                </a:solidFill>
                <a:latin typeface="Arial"/>
                <a:cs typeface="Arial"/>
              </a:rPr>
              <a:t>Parmakları</a:t>
            </a:r>
            <a:endParaRPr sz="17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700" b="1" spc="-10" dirty="0">
                <a:solidFill>
                  <a:srgbClr val="FF0000"/>
                </a:solidFill>
                <a:latin typeface="Arial"/>
                <a:cs typeface="Arial"/>
              </a:rPr>
              <a:t>Koptu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70087" y="2374900"/>
            <a:ext cx="2205355" cy="622300"/>
          </a:xfrm>
          <a:custGeom>
            <a:avLst/>
            <a:gdLst/>
            <a:ahLst/>
            <a:cxnLst/>
            <a:rect l="l" t="t" r="r" b="b"/>
            <a:pathLst>
              <a:path w="2205354" h="622300">
                <a:moveTo>
                  <a:pt x="0" y="0"/>
                </a:moveTo>
                <a:lnTo>
                  <a:pt x="2205037" y="0"/>
                </a:lnTo>
                <a:lnTo>
                  <a:pt x="2205037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69216" y="2401707"/>
            <a:ext cx="14052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 MT"/>
                <a:cs typeface="Arial MT"/>
              </a:rPr>
              <a:t>Çift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El</a:t>
            </a:r>
            <a:r>
              <a:rPr sz="1500" spc="-10" dirty="0">
                <a:latin typeface="Arial MT"/>
                <a:cs typeface="Arial MT"/>
              </a:rPr>
              <a:t> Kumanda</a:t>
            </a:r>
            <a:endParaRPr sz="1500"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</a:pPr>
            <a:r>
              <a:rPr sz="1500" spc="-10" dirty="0">
                <a:latin typeface="Arial MT"/>
                <a:cs typeface="Arial MT"/>
              </a:rPr>
              <a:t>Çalışmıyor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51425" y="2374900"/>
            <a:ext cx="2211705" cy="622300"/>
          </a:xfrm>
          <a:custGeom>
            <a:avLst/>
            <a:gdLst/>
            <a:ahLst/>
            <a:cxnLst/>
            <a:rect l="l" t="t" r="r" b="b"/>
            <a:pathLst>
              <a:path w="2211704" h="622300">
                <a:moveTo>
                  <a:pt x="0" y="0"/>
                </a:moveTo>
                <a:lnTo>
                  <a:pt x="2211387" y="0"/>
                </a:lnTo>
                <a:lnTo>
                  <a:pt x="2211387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43905" y="2401707"/>
            <a:ext cx="16275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 MT"/>
                <a:cs typeface="Arial MT"/>
              </a:rPr>
              <a:t>Giyotinin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Koruyucu</a:t>
            </a:r>
            <a:endParaRPr sz="1500">
              <a:latin typeface="Arial MT"/>
              <a:cs typeface="Arial MT"/>
            </a:endParaRPr>
          </a:p>
          <a:p>
            <a:pPr marL="71755">
              <a:lnSpc>
                <a:spcPct val="100000"/>
              </a:lnSpc>
            </a:pPr>
            <a:r>
              <a:rPr sz="1500" spc="-25" dirty="0">
                <a:latin typeface="Arial MT"/>
                <a:cs typeface="Arial MT"/>
              </a:rPr>
              <a:t>Telleri</a:t>
            </a:r>
            <a:r>
              <a:rPr sz="1500" spc="-55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Takılı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Değil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68775" y="2368550"/>
            <a:ext cx="889000" cy="370205"/>
            <a:chOff x="4168775" y="2368550"/>
            <a:chExt cx="889000" cy="370205"/>
          </a:xfrm>
        </p:grpSpPr>
        <p:sp>
          <p:nvSpPr>
            <p:cNvPr id="10" name="object 10"/>
            <p:cNvSpPr/>
            <p:nvPr/>
          </p:nvSpPr>
          <p:spPr>
            <a:xfrm>
              <a:off x="4175125" y="2374900"/>
              <a:ext cx="876300" cy="357505"/>
            </a:xfrm>
            <a:custGeom>
              <a:avLst/>
              <a:gdLst/>
              <a:ahLst/>
              <a:cxnLst/>
              <a:rect l="l" t="t" r="r" b="b"/>
              <a:pathLst>
                <a:path w="876300" h="357505">
                  <a:moveTo>
                    <a:pt x="876300" y="0"/>
                  </a:moveTo>
                  <a:lnTo>
                    <a:pt x="0" y="0"/>
                  </a:lnTo>
                  <a:lnTo>
                    <a:pt x="0" y="357187"/>
                  </a:lnTo>
                  <a:lnTo>
                    <a:pt x="876300" y="357187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75125" y="2374900"/>
              <a:ext cx="876300" cy="357505"/>
            </a:xfrm>
            <a:custGeom>
              <a:avLst/>
              <a:gdLst/>
              <a:ahLst/>
              <a:cxnLst/>
              <a:rect l="l" t="t" r="r" b="b"/>
              <a:pathLst>
                <a:path w="876300" h="357505">
                  <a:moveTo>
                    <a:pt x="0" y="0"/>
                  </a:moveTo>
                  <a:lnTo>
                    <a:pt x="876300" y="0"/>
                  </a:lnTo>
                  <a:lnTo>
                    <a:pt x="876300" y="357187"/>
                  </a:lnTo>
                  <a:lnTo>
                    <a:pt x="0" y="35718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455539" y="2400183"/>
            <a:ext cx="31496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25" dirty="0">
                <a:solidFill>
                  <a:srgbClr val="FFFF00"/>
                </a:solidFill>
                <a:latin typeface="Arial MT"/>
                <a:cs typeface="Arial MT"/>
              </a:rPr>
              <a:t>VE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9375" y="2157412"/>
            <a:ext cx="4540250" cy="1738630"/>
            <a:chOff x="79375" y="2157412"/>
            <a:chExt cx="4540250" cy="1738630"/>
          </a:xfrm>
        </p:grpSpPr>
        <p:sp>
          <p:nvSpPr>
            <p:cNvPr id="14" name="object 14"/>
            <p:cNvSpPr/>
            <p:nvPr/>
          </p:nvSpPr>
          <p:spPr>
            <a:xfrm>
              <a:off x="4613275" y="2163762"/>
              <a:ext cx="0" cy="180975"/>
            </a:xfrm>
            <a:custGeom>
              <a:avLst/>
              <a:gdLst/>
              <a:ahLst/>
              <a:cxnLst/>
              <a:rect l="l" t="t" r="r" b="b"/>
              <a:pathLst>
                <a:path h="180975">
                  <a:moveTo>
                    <a:pt x="0" y="18097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725" y="3292475"/>
              <a:ext cx="1402080" cy="596900"/>
            </a:xfrm>
            <a:custGeom>
              <a:avLst/>
              <a:gdLst/>
              <a:ahLst/>
              <a:cxnLst/>
              <a:rect l="l" t="t" r="r" b="b"/>
              <a:pathLst>
                <a:path w="1402080" h="596900">
                  <a:moveTo>
                    <a:pt x="0" y="0"/>
                  </a:moveTo>
                  <a:lnTo>
                    <a:pt x="1401762" y="0"/>
                  </a:lnTo>
                  <a:lnTo>
                    <a:pt x="1401762" y="596900"/>
                  </a:lnTo>
                  <a:lnTo>
                    <a:pt x="0" y="5969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68446" y="3319282"/>
            <a:ext cx="103631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1150" marR="5080" indent="-299085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 MT"/>
                <a:cs typeface="Arial MT"/>
              </a:rPr>
              <a:t>Operatör</a:t>
            </a:r>
            <a:r>
              <a:rPr sz="1300" spc="-65" dirty="0">
                <a:latin typeface="Arial MT"/>
                <a:cs typeface="Arial MT"/>
              </a:rPr>
              <a:t> </a:t>
            </a:r>
            <a:r>
              <a:rPr sz="1300" spc="-195" dirty="0">
                <a:latin typeface="Arial MT"/>
                <a:cs typeface="Arial MT"/>
              </a:rPr>
              <a:t>İptal</a:t>
            </a:r>
            <a:r>
              <a:rPr sz="1300" spc="-10" dirty="0">
                <a:latin typeface="Arial MT"/>
                <a:cs typeface="Arial MT"/>
              </a:rPr>
              <a:t> Etmiş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63787" y="3292475"/>
            <a:ext cx="1403350" cy="574675"/>
          </a:xfrm>
          <a:custGeom>
            <a:avLst/>
            <a:gdLst/>
            <a:ahLst/>
            <a:cxnLst/>
            <a:rect l="l" t="t" r="r" b="b"/>
            <a:pathLst>
              <a:path w="1403350" h="574675">
                <a:moveTo>
                  <a:pt x="0" y="0"/>
                </a:moveTo>
                <a:lnTo>
                  <a:pt x="1403350" y="0"/>
                </a:lnTo>
                <a:lnTo>
                  <a:pt x="1403350" y="574675"/>
                </a:lnTo>
                <a:lnTo>
                  <a:pt x="0" y="57467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46115" y="3319282"/>
            <a:ext cx="12376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Arial MT"/>
                <a:cs typeface="Arial MT"/>
              </a:rPr>
              <a:t>Kumanda</a:t>
            </a:r>
            <a:r>
              <a:rPr sz="1300" spc="-6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Arızalı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81137" y="3286125"/>
            <a:ext cx="889000" cy="370205"/>
            <a:chOff x="1481137" y="3286125"/>
            <a:chExt cx="889000" cy="370205"/>
          </a:xfrm>
        </p:grpSpPr>
        <p:sp>
          <p:nvSpPr>
            <p:cNvPr id="20" name="object 20"/>
            <p:cNvSpPr/>
            <p:nvPr/>
          </p:nvSpPr>
          <p:spPr>
            <a:xfrm>
              <a:off x="1487487" y="3292475"/>
              <a:ext cx="876300" cy="357505"/>
            </a:xfrm>
            <a:custGeom>
              <a:avLst/>
              <a:gdLst/>
              <a:ahLst/>
              <a:cxnLst/>
              <a:rect l="l" t="t" r="r" b="b"/>
              <a:pathLst>
                <a:path w="876300" h="357504">
                  <a:moveTo>
                    <a:pt x="876300" y="0"/>
                  </a:moveTo>
                  <a:lnTo>
                    <a:pt x="0" y="0"/>
                  </a:lnTo>
                  <a:lnTo>
                    <a:pt x="0" y="357187"/>
                  </a:lnTo>
                  <a:lnTo>
                    <a:pt x="876300" y="357187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87487" y="3292475"/>
              <a:ext cx="876300" cy="357505"/>
            </a:xfrm>
            <a:custGeom>
              <a:avLst/>
              <a:gdLst/>
              <a:ahLst/>
              <a:cxnLst/>
              <a:rect l="l" t="t" r="r" b="b"/>
              <a:pathLst>
                <a:path w="876300" h="357504">
                  <a:moveTo>
                    <a:pt x="0" y="0"/>
                  </a:moveTo>
                  <a:lnTo>
                    <a:pt x="876300" y="0"/>
                  </a:lnTo>
                  <a:lnTo>
                    <a:pt x="876300" y="357187"/>
                  </a:lnTo>
                  <a:lnTo>
                    <a:pt x="0" y="35718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30743" y="3317757"/>
            <a:ext cx="58737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25" dirty="0">
                <a:solidFill>
                  <a:srgbClr val="0000FF"/>
                </a:solidFill>
                <a:latin typeface="Arial MT"/>
                <a:cs typeface="Arial MT"/>
              </a:rPr>
              <a:t>VEYA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760787" y="3286125"/>
            <a:ext cx="889000" cy="370205"/>
            <a:chOff x="3760787" y="3286125"/>
            <a:chExt cx="889000" cy="370205"/>
          </a:xfrm>
        </p:grpSpPr>
        <p:sp>
          <p:nvSpPr>
            <p:cNvPr id="24" name="object 24"/>
            <p:cNvSpPr/>
            <p:nvPr/>
          </p:nvSpPr>
          <p:spPr>
            <a:xfrm>
              <a:off x="3767137" y="3292475"/>
              <a:ext cx="876300" cy="357505"/>
            </a:xfrm>
            <a:custGeom>
              <a:avLst/>
              <a:gdLst/>
              <a:ahLst/>
              <a:cxnLst/>
              <a:rect l="l" t="t" r="r" b="b"/>
              <a:pathLst>
                <a:path w="876300" h="357504">
                  <a:moveTo>
                    <a:pt x="876300" y="0"/>
                  </a:moveTo>
                  <a:lnTo>
                    <a:pt x="0" y="0"/>
                  </a:lnTo>
                  <a:lnTo>
                    <a:pt x="0" y="357187"/>
                  </a:lnTo>
                  <a:lnTo>
                    <a:pt x="876300" y="357187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67137" y="3292475"/>
              <a:ext cx="876300" cy="357505"/>
            </a:xfrm>
            <a:custGeom>
              <a:avLst/>
              <a:gdLst/>
              <a:ahLst/>
              <a:cxnLst/>
              <a:rect l="l" t="t" r="r" b="b"/>
              <a:pathLst>
                <a:path w="876300" h="357504">
                  <a:moveTo>
                    <a:pt x="0" y="0"/>
                  </a:moveTo>
                  <a:lnTo>
                    <a:pt x="876300" y="0"/>
                  </a:lnTo>
                  <a:lnTo>
                    <a:pt x="876300" y="357187"/>
                  </a:lnTo>
                  <a:lnTo>
                    <a:pt x="0" y="35718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910393" y="3317757"/>
            <a:ext cx="58737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25" dirty="0">
                <a:solidFill>
                  <a:srgbClr val="0000FF"/>
                </a:solidFill>
                <a:latin typeface="Arial MT"/>
                <a:cs typeface="Arial MT"/>
              </a:rPr>
              <a:t>VEYA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46612" y="3292475"/>
            <a:ext cx="1403350" cy="574675"/>
          </a:xfrm>
          <a:custGeom>
            <a:avLst/>
            <a:gdLst/>
            <a:ahLst/>
            <a:cxnLst/>
            <a:rect l="l" t="t" r="r" b="b"/>
            <a:pathLst>
              <a:path w="1403350" h="574675">
                <a:moveTo>
                  <a:pt x="0" y="0"/>
                </a:moveTo>
                <a:lnTo>
                  <a:pt x="1403350" y="0"/>
                </a:lnTo>
                <a:lnTo>
                  <a:pt x="1403350" y="574675"/>
                </a:lnTo>
                <a:lnTo>
                  <a:pt x="0" y="57467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826444" y="3319282"/>
            <a:ext cx="104330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 MT"/>
                <a:cs typeface="Arial MT"/>
              </a:rPr>
              <a:t>Kumanda</a:t>
            </a:r>
            <a:r>
              <a:rPr sz="1300" spc="-70" dirty="0">
                <a:latin typeface="Arial MT"/>
                <a:cs typeface="Arial MT"/>
              </a:rPr>
              <a:t> </a:t>
            </a:r>
            <a:r>
              <a:rPr sz="1300" spc="-25" dirty="0">
                <a:latin typeface="Arial MT"/>
                <a:cs typeface="Arial MT"/>
              </a:rPr>
              <a:t>Yok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95262" y="2990850"/>
            <a:ext cx="2974975" cy="1662430"/>
            <a:chOff x="195262" y="2990850"/>
            <a:chExt cx="2974975" cy="1662430"/>
          </a:xfrm>
        </p:grpSpPr>
        <p:sp>
          <p:nvSpPr>
            <p:cNvPr id="30" name="object 30"/>
            <p:cNvSpPr/>
            <p:nvPr/>
          </p:nvSpPr>
          <p:spPr>
            <a:xfrm>
              <a:off x="3157537" y="299085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90862" y="2997200"/>
              <a:ext cx="0" cy="295275"/>
            </a:xfrm>
            <a:custGeom>
              <a:avLst/>
              <a:gdLst/>
              <a:ahLst/>
              <a:cxnLst/>
              <a:rect l="l" t="t" r="r" b="b"/>
              <a:pathLst>
                <a:path h="295275">
                  <a:moveTo>
                    <a:pt x="0" y="0"/>
                  </a:moveTo>
                  <a:lnTo>
                    <a:pt x="0" y="2952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1612" y="4064000"/>
              <a:ext cx="1168400" cy="582930"/>
            </a:xfrm>
            <a:custGeom>
              <a:avLst/>
              <a:gdLst/>
              <a:ahLst/>
              <a:cxnLst/>
              <a:rect l="l" t="t" r="r" b="b"/>
              <a:pathLst>
                <a:path w="1168400" h="582929">
                  <a:moveTo>
                    <a:pt x="0" y="0"/>
                  </a:moveTo>
                  <a:lnTo>
                    <a:pt x="1168400" y="0"/>
                  </a:lnTo>
                  <a:lnTo>
                    <a:pt x="1168400" y="582612"/>
                  </a:lnTo>
                  <a:lnTo>
                    <a:pt x="0" y="5826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23532" y="4090806"/>
            <a:ext cx="924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Üretim Miktarını </a:t>
            </a:r>
            <a:r>
              <a:rPr sz="1200" dirty="0">
                <a:latin typeface="Arial MT"/>
                <a:cs typeface="Arial MT"/>
              </a:rPr>
              <a:t>Arttırmak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215" dirty="0">
                <a:latin typeface="Arial MT"/>
                <a:cs typeface="Arial MT"/>
              </a:rPr>
              <a:t>İçin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98512" y="3871912"/>
            <a:ext cx="1881505" cy="1073150"/>
            <a:chOff x="798512" y="3871912"/>
            <a:chExt cx="1881505" cy="1073150"/>
          </a:xfrm>
        </p:grpSpPr>
        <p:sp>
          <p:nvSpPr>
            <p:cNvPr id="35" name="object 35"/>
            <p:cNvSpPr/>
            <p:nvPr/>
          </p:nvSpPr>
          <p:spPr>
            <a:xfrm>
              <a:off x="804862" y="3878262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>
                  <a:moveTo>
                    <a:pt x="0" y="0"/>
                  </a:moveTo>
                  <a:lnTo>
                    <a:pt x="0" y="18573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04950" y="4341812"/>
              <a:ext cx="1168400" cy="596900"/>
            </a:xfrm>
            <a:custGeom>
              <a:avLst/>
              <a:gdLst/>
              <a:ahLst/>
              <a:cxnLst/>
              <a:rect l="l" t="t" r="r" b="b"/>
              <a:pathLst>
                <a:path w="1168400" h="596900">
                  <a:moveTo>
                    <a:pt x="0" y="0"/>
                  </a:moveTo>
                  <a:lnTo>
                    <a:pt x="1168400" y="0"/>
                  </a:lnTo>
                  <a:lnTo>
                    <a:pt x="1168400" y="596900"/>
                  </a:lnTo>
                  <a:lnTo>
                    <a:pt x="0" y="5969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718310" y="4368619"/>
            <a:ext cx="741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Önleyici Bakım </a:t>
            </a:r>
            <a:r>
              <a:rPr sz="1200" spc="-20" dirty="0">
                <a:latin typeface="Arial MT"/>
                <a:cs typeface="Arial MT"/>
              </a:rPr>
              <a:t>Yapılmıyor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549650" y="4341812"/>
            <a:ext cx="1168400" cy="596900"/>
          </a:xfrm>
          <a:custGeom>
            <a:avLst/>
            <a:gdLst/>
            <a:ahLst/>
            <a:cxnLst/>
            <a:rect l="l" t="t" r="r" b="b"/>
            <a:pathLst>
              <a:path w="1168400" h="596900">
                <a:moveTo>
                  <a:pt x="0" y="0"/>
                </a:moveTo>
                <a:lnTo>
                  <a:pt x="1168400" y="0"/>
                </a:lnTo>
                <a:lnTo>
                  <a:pt x="1168400" y="596900"/>
                </a:lnTo>
                <a:lnTo>
                  <a:pt x="0" y="596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677697" y="4368619"/>
            <a:ext cx="911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marR="5080" indent="-149860">
              <a:lnSpc>
                <a:spcPct val="100000"/>
              </a:lnSpc>
              <a:spcBef>
                <a:spcPts val="100"/>
              </a:spcBef>
            </a:pPr>
            <a:r>
              <a:rPr sz="1200" spc="-125" dirty="0">
                <a:latin typeface="Arial MT"/>
                <a:cs typeface="Arial MT"/>
              </a:rPr>
              <a:t>Yanlış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Bakım Yapılıyor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667000" y="4335462"/>
            <a:ext cx="889000" cy="370205"/>
            <a:chOff x="2667000" y="4335462"/>
            <a:chExt cx="889000" cy="370205"/>
          </a:xfrm>
        </p:grpSpPr>
        <p:sp>
          <p:nvSpPr>
            <p:cNvPr id="41" name="object 41"/>
            <p:cNvSpPr/>
            <p:nvPr/>
          </p:nvSpPr>
          <p:spPr>
            <a:xfrm>
              <a:off x="2673350" y="4341812"/>
              <a:ext cx="876300" cy="357505"/>
            </a:xfrm>
            <a:custGeom>
              <a:avLst/>
              <a:gdLst/>
              <a:ahLst/>
              <a:cxnLst/>
              <a:rect l="l" t="t" r="r" b="b"/>
              <a:pathLst>
                <a:path w="876300" h="357504">
                  <a:moveTo>
                    <a:pt x="876300" y="0"/>
                  </a:moveTo>
                  <a:lnTo>
                    <a:pt x="0" y="0"/>
                  </a:lnTo>
                  <a:lnTo>
                    <a:pt x="0" y="357187"/>
                  </a:lnTo>
                  <a:lnTo>
                    <a:pt x="876300" y="357187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73350" y="4341812"/>
              <a:ext cx="876300" cy="357505"/>
            </a:xfrm>
            <a:custGeom>
              <a:avLst/>
              <a:gdLst/>
              <a:ahLst/>
              <a:cxnLst/>
              <a:rect l="l" t="t" r="r" b="b"/>
              <a:pathLst>
                <a:path w="876300" h="357504">
                  <a:moveTo>
                    <a:pt x="0" y="0"/>
                  </a:moveTo>
                  <a:lnTo>
                    <a:pt x="876300" y="0"/>
                  </a:lnTo>
                  <a:lnTo>
                    <a:pt x="876300" y="357187"/>
                  </a:lnTo>
                  <a:lnTo>
                    <a:pt x="0" y="35718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816605" y="4367095"/>
            <a:ext cx="5873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solidFill>
                  <a:srgbClr val="0000FF"/>
                </a:solidFill>
                <a:latin typeface="Arial MT"/>
                <a:cs typeface="Arial MT"/>
              </a:rPr>
              <a:t>VEYA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084512" y="3860800"/>
            <a:ext cx="1857375" cy="1856105"/>
            <a:chOff x="3084512" y="3860800"/>
            <a:chExt cx="1857375" cy="1856105"/>
          </a:xfrm>
        </p:grpSpPr>
        <p:sp>
          <p:nvSpPr>
            <p:cNvPr id="45" name="object 45"/>
            <p:cNvSpPr/>
            <p:nvPr/>
          </p:nvSpPr>
          <p:spPr>
            <a:xfrm>
              <a:off x="3090862" y="3867150"/>
              <a:ext cx="0" cy="474980"/>
            </a:xfrm>
            <a:custGeom>
              <a:avLst/>
              <a:gdLst/>
              <a:ahLst/>
              <a:cxnLst/>
              <a:rect l="l" t="t" r="r" b="b"/>
              <a:pathLst>
                <a:path h="474979">
                  <a:moveTo>
                    <a:pt x="0" y="0"/>
                  </a:moveTo>
                  <a:lnTo>
                    <a:pt x="0" y="47466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67137" y="5113337"/>
              <a:ext cx="1168400" cy="596900"/>
            </a:xfrm>
            <a:custGeom>
              <a:avLst/>
              <a:gdLst/>
              <a:ahLst/>
              <a:cxnLst/>
              <a:rect l="l" t="t" r="r" b="b"/>
              <a:pathLst>
                <a:path w="1168400" h="596900">
                  <a:moveTo>
                    <a:pt x="0" y="0"/>
                  </a:moveTo>
                  <a:lnTo>
                    <a:pt x="1168400" y="0"/>
                  </a:lnTo>
                  <a:lnTo>
                    <a:pt x="1168400" y="596900"/>
                  </a:lnTo>
                  <a:lnTo>
                    <a:pt x="0" y="5969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922617" y="5140144"/>
            <a:ext cx="856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Kumanda</a:t>
            </a:r>
            <a:endParaRPr sz="1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Bakıma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Gitti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811837" y="5113337"/>
            <a:ext cx="1168400" cy="596900"/>
          </a:xfrm>
          <a:custGeom>
            <a:avLst/>
            <a:gdLst/>
            <a:ahLst/>
            <a:cxnLst/>
            <a:rect l="l" t="t" r="r" b="b"/>
            <a:pathLst>
              <a:path w="1168400" h="596900">
                <a:moveTo>
                  <a:pt x="0" y="0"/>
                </a:moveTo>
                <a:lnTo>
                  <a:pt x="1168400" y="0"/>
                </a:lnTo>
                <a:lnTo>
                  <a:pt x="1168400" y="596900"/>
                </a:lnTo>
                <a:lnTo>
                  <a:pt x="0" y="596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942933" y="5140144"/>
            <a:ext cx="905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Yedek Kumanda </a:t>
            </a:r>
            <a:r>
              <a:rPr sz="1200" dirty="0">
                <a:latin typeface="Arial MT"/>
                <a:cs typeface="Arial MT"/>
              </a:rPr>
              <a:t>Mevcut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114" dirty="0">
                <a:latin typeface="Arial MT"/>
                <a:cs typeface="Arial MT"/>
              </a:rPr>
              <a:t>Değil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929187" y="5106987"/>
            <a:ext cx="889000" cy="370205"/>
            <a:chOff x="4929187" y="5106987"/>
            <a:chExt cx="889000" cy="370205"/>
          </a:xfrm>
        </p:grpSpPr>
        <p:sp>
          <p:nvSpPr>
            <p:cNvPr id="51" name="object 51"/>
            <p:cNvSpPr/>
            <p:nvPr/>
          </p:nvSpPr>
          <p:spPr>
            <a:xfrm>
              <a:off x="4935537" y="5113337"/>
              <a:ext cx="876300" cy="357505"/>
            </a:xfrm>
            <a:custGeom>
              <a:avLst/>
              <a:gdLst/>
              <a:ahLst/>
              <a:cxnLst/>
              <a:rect l="l" t="t" r="r" b="b"/>
              <a:pathLst>
                <a:path w="876300" h="357504">
                  <a:moveTo>
                    <a:pt x="876300" y="0"/>
                  </a:moveTo>
                  <a:lnTo>
                    <a:pt x="0" y="0"/>
                  </a:lnTo>
                  <a:lnTo>
                    <a:pt x="0" y="357187"/>
                  </a:lnTo>
                  <a:lnTo>
                    <a:pt x="876300" y="357187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935537" y="5113337"/>
              <a:ext cx="876300" cy="357505"/>
            </a:xfrm>
            <a:custGeom>
              <a:avLst/>
              <a:gdLst/>
              <a:ahLst/>
              <a:cxnLst/>
              <a:rect l="l" t="t" r="r" b="b"/>
              <a:pathLst>
                <a:path w="876300" h="357504">
                  <a:moveTo>
                    <a:pt x="0" y="0"/>
                  </a:moveTo>
                  <a:lnTo>
                    <a:pt x="876300" y="0"/>
                  </a:lnTo>
                  <a:lnTo>
                    <a:pt x="876300" y="357187"/>
                  </a:lnTo>
                  <a:lnTo>
                    <a:pt x="0" y="35718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215953" y="5138620"/>
            <a:ext cx="31496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solidFill>
                  <a:srgbClr val="FFFF00"/>
                </a:solidFill>
                <a:latin typeface="Arial MT"/>
                <a:cs typeface="Arial MT"/>
              </a:rPr>
              <a:t>VE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372100" y="3867150"/>
            <a:ext cx="0" cy="1246505"/>
          </a:xfrm>
          <a:custGeom>
            <a:avLst/>
            <a:gdLst/>
            <a:ahLst/>
            <a:cxnLst/>
            <a:rect l="l" t="t" r="r" b="b"/>
            <a:pathLst>
              <a:path h="1246504">
                <a:moveTo>
                  <a:pt x="0" y="0"/>
                </a:moveTo>
                <a:lnTo>
                  <a:pt x="0" y="12461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" dirty="0"/>
              <a:t>86</a:t>
            </a:fld>
            <a:r>
              <a:rPr spc="-10" dirty="0"/>
              <a:t>/22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3887" y="1539875"/>
            <a:ext cx="2897505" cy="624205"/>
          </a:xfrm>
          <a:custGeom>
            <a:avLst/>
            <a:gdLst/>
            <a:ahLst/>
            <a:cxnLst/>
            <a:rect l="l" t="t" r="r" b="b"/>
            <a:pathLst>
              <a:path w="2897504" h="624205">
                <a:moveTo>
                  <a:pt x="0" y="0"/>
                </a:moveTo>
                <a:lnTo>
                  <a:pt x="2897187" y="0"/>
                </a:lnTo>
                <a:lnTo>
                  <a:pt x="2897187" y="623887"/>
                </a:lnTo>
                <a:lnTo>
                  <a:pt x="0" y="62388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9671" y="594328"/>
            <a:ext cx="66567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 err="1">
                <a:latin typeface="Tahoma"/>
                <a:cs typeface="Tahoma"/>
              </a:rPr>
              <a:t>Tehlikelerin</a:t>
            </a:r>
            <a:r>
              <a:rPr b="0" spc="-90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Belirlenmesi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8936" y="1565158"/>
            <a:ext cx="2366645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Operatörün</a:t>
            </a:r>
            <a:r>
              <a:rPr sz="17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0000"/>
                </a:solidFill>
                <a:latin typeface="Arial"/>
                <a:cs typeface="Arial"/>
              </a:rPr>
              <a:t>Parmakları</a:t>
            </a:r>
            <a:endParaRPr sz="17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700" b="1" spc="-10" dirty="0">
                <a:solidFill>
                  <a:srgbClr val="FF0000"/>
                </a:solidFill>
                <a:latin typeface="Arial"/>
                <a:cs typeface="Arial"/>
              </a:rPr>
              <a:t>Koptu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70087" y="2374900"/>
            <a:ext cx="2205355" cy="622300"/>
          </a:xfrm>
          <a:custGeom>
            <a:avLst/>
            <a:gdLst/>
            <a:ahLst/>
            <a:cxnLst/>
            <a:rect l="l" t="t" r="r" b="b"/>
            <a:pathLst>
              <a:path w="2205354" h="622300">
                <a:moveTo>
                  <a:pt x="0" y="0"/>
                </a:moveTo>
                <a:lnTo>
                  <a:pt x="2205037" y="0"/>
                </a:lnTo>
                <a:lnTo>
                  <a:pt x="2205037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69216" y="2401707"/>
            <a:ext cx="14052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 MT"/>
                <a:cs typeface="Arial MT"/>
              </a:rPr>
              <a:t>Çift</a:t>
            </a:r>
            <a:r>
              <a:rPr sz="1500" spc="-25" dirty="0">
                <a:latin typeface="Arial MT"/>
                <a:cs typeface="Arial MT"/>
              </a:rPr>
              <a:t> </a:t>
            </a:r>
            <a:r>
              <a:rPr sz="1500" dirty="0">
                <a:latin typeface="Arial MT"/>
                <a:cs typeface="Arial MT"/>
              </a:rPr>
              <a:t>El</a:t>
            </a:r>
            <a:r>
              <a:rPr sz="1500" spc="-10" dirty="0">
                <a:latin typeface="Arial MT"/>
                <a:cs typeface="Arial MT"/>
              </a:rPr>
              <a:t> Kumanda</a:t>
            </a:r>
            <a:endParaRPr sz="1500"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</a:pPr>
            <a:r>
              <a:rPr sz="1500" spc="-10" dirty="0">
                <a:latin typeface="Arial MT"/>
                <a:cs typeface="Arial MT"/>
              </a:rPr>
              <a:t>Çalışmıyor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51425" y="2374900"/>
            <a:ext cx="2211705" cy="622300"/>
          </a:xfrm>
          <a:custGeom>
            <a:avLst/>
            <a:gdLst/>
            <a:ahLst/>
            <a:cxnLst/>
            <a:rect l="l" t="t" r="r" b="b"/>
            <a:pathLst>
              <a:path w="2211704" h="622300">
                <a:moveTo>
                  <a:pt x="0" y="0"/>
                </a:moveTo>
                <a:lnTo>
                  <a:pt x="2211387" y="0"/>
                </a:lnTo>
                <a:lnTo>
                  <a:pt x="2211387" y="622300"/>
                </a:lnTo>
                <a:lnTo>
                  <a:pt x="0" y="622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43905" y="2401707"/>
            <a:ext cx="16275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 MT"/>
                <a:cs typeface="Arial MT"/>
              </a:rPr>
              <a:t>Giyotinin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Koruyucu</a:t>
            </a:r>
            <a:endParaRPr sz="1500">
              <a:latin typeface="Arial MT"/>
              <a:cs typeface="Arial MT"/>
            </a:endParaRPr>
          </a:p>
          <a:p>
            <a:pPr marL="71755">
              <a:lnSpc>
                <a:spcPct val="100000"/>
              </a:lnSpc>
            </a:pPr>
            <a:r>
              <a:rPr sz="1500" spc="-25" dirty="0">
                <a:latin typeface="Arial MT"/>
                <a:cs typeface="Arial MT"/>
              </a:rPr>
              <a:t>Telleri</a:t>
            </a:r>
            <a:r>
              <a:rPr sz="1500" spc="-55" dirty="0">
                <a:latin typeface="Arial MT"/>
                <a:cs typeface="Arial MT"/>
              </a:rPr>
              <a:t> </a:t>
            </a:r>
            <a:r>
              <a:rPr sz="1500" spc="-25" dirty="0">
                <a:latin typeface="Arial MT"/>
                <a:cs typeface="Arial MT"/>
              </a:rPr>
              <a:t>Takılı</a:t>
            </a:r>
            <a:r>
              <a:rPr sz="1500" spc="-45" dirty="0">
                <a:latin typeface="Arial MT"/>
                <a:cs typeface="Arial MT"/>
              </a:rPr>
              <a:t> </a:t>
            </a:r>
            <a:r>
              <a:rPr sz="1500" spc="-20" dirty="0">
                <a:latin typeface="Arial MT"/>
                <a:cs typeface="Arial MT"/>
              </a:rPr>
              <a:t>Değil</a:t>
            </a:r>
            <a:endParaRPr sz="15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68775" y="2368550"/>
            <a:ext cx="889000" cy="370205"/>
            <a:chOff x="4168775" y="2368550"/>
            <a:chExt cx="889000" cy="370205"/>
          </a:xfrm>
        </p:grpSpPr>
        <p:sp>
          <p:nvSpPr>
            <p:cNvPr id="10" name="object 10"/>
            <p:cNvSpPr/>
            <p:nvPr/>
          </p:nvSpPr>
          <p:spPr>
            <a:xfrm>
              <a:off x="4175125" y="2374900"/>
              <a:ext cx="876300" cy="357505"/>
            </a:xfrm>
            <a:custGeom>
              <a:avLst/>
              <a:gdLst/>
              <a:ahLst/>
              <a:cxnLst/>
              <a:rect l="l" t="t" r="r" b="b"/>
              <a:pathLst>
                <a:path w="876300" h="357505">
                  <a:moveTo>
                    <a:pt x="876300" y="0"/>
                  </a:moveTo>
                  <a:lnTo>
                    <a:pt x="0" y="0"/>
                  </a:lnTo>
                  <a:lnTo>
                    <a:pt x="0" y="357187"/>
                  </a:lnTo>
                  <a:lnTo>
                    <a:pt x="876300" y="357187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75125" y="2374900"/>
              <a:ext cx="876300" cy="357505"/>
            </a:xfrm>
            <a:custGeom>
              <a:avLst/>
              <a:gdLst/>
              <a:ahLst/>
              <a:cxnLst/>
              <a:rect l="l" t="t" r="r" b="b"/>
              <a:pathLst>
                <a:path w="876300" h="357505">
                  <a:moveTo>
                    <a:pt x="0" y="0"/>
                  </a:moveTo>
                  <a:lnTo>
                    <a:pt x="876300" y="0"/>
                  </a:lnTo>
                  <a:lnTo>
                    <a:pt x="876300" y="357187"/>
                  </a:lnTo>
                  <a:lnTo>
                    <a:pt x="0" y="35718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455539" y="2400183"/>
            <a:ext cx="31496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25" dirty="0">
                <a:solidFill>
                  <a:srgbClr val="FFFF00"/>
                </a:solidFill>
                <a:latin typeface="Arial MT"/>
                <a:cs typeface="Arial MT"/>
              </a:rPr>
              <a:t>VE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05300" y="2157412"/>
            <a:ext cx="1416050" cy="1716405"/>
            <a:chOff x="4305300" y="2157412"/>
            <a:chExt cx="1416050" cy="1716405"/>
          </a:xfrm>
        </p:grpSpPr>
        <p:sp>
          <p:nvSpPr>
            <p:cNvPr id="14" name="object 14"/>
            <p:cNvSpPr/>
            <p:nvPr/>
          </p:nvSpPr>
          <p:spPr>
            <a:xfrm>
              <a:off x="4613275" y="2163762"/>
              <a:ext cx="0" cy="180975"/>
            </a:xfrm>
            <a:custGeom>
              <a:avLst/>
              <a:gdLst/>
              <a:ahLst/>
              <a:cxnLst/>
              <a:rect l="l" t="t" r="r" b="b"/>
              <a:pathLst>
                <a:path h="180975">
                  <a:moveTo>
                    <a:pt x="0" y="18097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11650" y="3292475"/>
              <a:ext cx="1403350" cy="574675"/>
            </a:xfrm>
            <a:custGeom>
              <a:avLst/>
              <a:gdLst/>
              <a:ahLst/>
              <a:cxnLst/>
              <a:rect l="l" t="t" r="r" b="b"/>
              <a:pathLst>
                <a:path w="1403350" h="574675">
                  <a:moveTo>
                    <a:pt x="0" y="0"/>
                  </a:moveTo>
                  <a:lnTo>
                    <a:pt x="1403350" y="0"/>
                  </a:lnTo>
                  <a:lnTo>
                    <a:pt x="1403350" y="574675"/>
                  </a:lnTo>
                  <a:lnTo>
                    <a:pt x="0" y="5746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546377" y="3319282"/>
            <a:ext cx="9340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latin typeface="Arial MT"/>
                <a:cs typeface="Arial MT"/>
              </a:rPr>
              <a:t>Teller</a:t>
            </a:r>
            <a:r>
              <a:rPr sz="1300" spc="-5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Kopuk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708650" y="3286125"/>
            <a:ext cx="889000" cy="370205"/>
            <a:chOff x="5708650" y="3286125"/>
            <a:chExt cx="889000" cy="370205"/>
          </a:xfrm>
        </p:grpSpPr>
        <p:sp>
          <p:nvSpPr>
            <p:cNvPr id="18" name="object 18"/>
            <p:cNvSpPr/>
            <p:nvPr/>
          </p:nvSpPr>
          <p:spPr>
            <a:xfrm>
              <a:off x="5715000" y="3292475"/>
              <a:ext cx="876300" cy="357505"/>
            </a:xfrm>
            <a:custGeom>
              <a:avLst/>
              <a:gdLst/>
              <a:ahLst/>
              <a:cxnLst/>
              <a:rect l="l" t="t" r="r" b="b"/>
              <a:pathLst>
                <a:path w="876300" h="357504">
                  <a:moveTo>
                    <a:pt x="876300" y="0"/>
                  </a:moveTo>
                  <a:lnTo>
                    <a:pt x="0" y="0"/>
                  </a:lnTo>
                  <a:lnTo>
                    <a:pt x="0" y="357187"/>
                  </a:lnTo>
                  <a:lnTo>
                    <a:pt x="876300" y="357187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15000" y="3292475"/>
              <a:ext cx="876300" cy="357505"/>
            </a:xfrm>
            <a:custGeom>
              <a:avLst/>
              <a:gdLst/>
              <a:ahLst/>
              <a:cxnLst/>
              <a:rect l="l" t="t" r="r" b="b"/>
              <a:pathLst>
                <a:path w="876300" h="357504">
                  <a:moveTo>
                    <a:pt x="0" y="0"/>
                  </a:moveTo>
                  <a:lnTo>
                    <a:pt x="876300" y="0"/>
                  </a:lnTo>
                  <a:lnTo>
                    <a:pt x="876300" y="357187"/>
                  </a:lnTo>
                  <a:lnTo>
                    <a:pt x="0" y="35718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858255" y="3317757"/>
            <a:ext cx="58737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25" dirty="0">
                <a:solidFill>
                  <a:srgbClr val="0000FF"/>
                </a:solidFill>
                <a:latin typeface="Arial MT"/>
                <a:cs typeface="Arial MT"/>
              </a:rPr>
              <a:t>VEYA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94475" y="3292475"/>
            <a:ext cx="1402080" cy="574675"/>
          </a:xfrm>
          <a:custGeom>
            <a:avLst/>
            <a:gdLst/>
            <a:ahLst/>
            <a:cxnLst/>
            <a:rect l="l" t="t" r="r" b="b"/>
            <a:pathLst>
              <a:path w="1402079" h="574675">
                <a:moveTo>
                  <a:pt x="0" y="0"/>
                </a:moveTo>
                <a:lnTo>
                  <a:pt x="1401762" y="0"/>
                </a:lnTo>
                <a:lnTo>
                  <a:pt x="1401762" y="574675"/>
                </a:lnTo>
                <a:lnTo>
                  <a:pt x="0" y="57467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713219" y="3319282"/>
            <a:ext cx="116205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 MT"/>
                <a:cs typeface="Arial MT"/>
              </a:rPr>
              <a:t>Koruyucu</a:t>
            </a:r>
            <a:r>
              <a:rPr sz="1300" spc="-65" dirty="0">
                <a:latin typeface="Arial MT"/>
                <a:cs typeface="Arial MT"/>
              </a:rPr>
              <a:t> </a:t>
            </a:r>
            <a:r>
              <a:rPr sz="1300" spc="-20" dirty="0">
                <a:latin typeface="Arial MT"/>
                <a:cs typeface="Arial MT"/>
              </a:rPr>
              <a:t>Teller</a:t>
            </a:r>
            <a:endParaRPr sz="1300">
              <a:latin typeface="Arial MT"/>
              <a:cs typeface="Arial MT"/>
            </a:endParaRPr>
          </a:p>
          <a:p>
            <a:pPr marL="104139">
              <a:lnSpc>
                <a:spcPct val="100000"/>
              </a:lnSpc>
            </a:pPr>
            <a:r>
              <a:rPr sz="1300" dirty="0">
                <a:latin typeface="Arial MT"/>
                <a:cs typeface="Arial MT"/>
              </a:rPr>
              <a:t>Mevcut</a:t>
            </a:r>
            <a:r>
              <a:rPr sz="1300" spc="-4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Değil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57537" y="2990850"/>
            <a:ext cx="2995930" cy="1954530"/>
            <a:chOff x="3157537" y="2990850"/>
            <a:chExt cx="2995930" cy="1954530"/>
          </a:xfrm>
        </p:grpSpPr>
        <p:sp>
          <p:nvSpPr>
            <p:cNvPr id="24" name="object 24"/>
            <p:cNvSpPr/>
            <p:nvPr/>
          </p:nvSpPr>
          <p:spPr>
            <a:xfrm>
              <a:off x="3157537" y="299085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46800" y="2997200"/>
              <a:ext cx="0" cy="295275"/>
            </a:xfrm>
            <a:custGeom>
              <a:avLst/>
              <a:gdLst/>
              <a:ahLst/>
              <a:cxnLst/>
              <a:rect l="l" t="t" r="r" b="b"/>
              <a:pathLst>
                <a:path h="295275">
                  <a:moveTo>
                    <a:pt x="0" y="0"/>
                  </a:moveTo>
                  <a:lnTo>
                    <a:pt x="0" y="2952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52812" y="4341812"/>
              <a:ext cx="1168400" cy="596900"/>
            </a:xfrm>
            <a:custGeom>
              <a:avLst/>
              <a:gdLst/>
              <a:ahLst/>
              <a:cxnLst/>
              <a:rect l="l" t="t" r="r" b="b"/>
              <a:pathLst>
                <a:path w="1168400" h="596900">
                  <a:moveTo>
                    <a:pt x="0" y="0"/>
                  </a:moveTo>
                  <a:lnTo>
                    <a:pt x="1168400" y="0"/>
                  </a:lnTo>
                  <a:lnTo>
                    <a:pt x="1168400" y="596900"/>
                  </a:lnTo>
                  <a:lnTo>
                    <a:pt x="0" y="5969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666172" y="4368619"/>
            <a:ext cx="741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Önleyici Bakım </a:t>
            </a:r>
            <a:r>
              <a:rPr sz="1200" spc="-20" dirty="0">
                <a:latin typeface="Arial MT"/>
                <a:cs typeface="Arial MT"/>
              </a:rPr>
              <a:t>Yapılmıyor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497512" y="4341812"/>
            <a:ext cx="1168400" cy="596900"/>
          </a:xfrm>
          <a:custGeom>
            <a:avLst/>
            <a:gdLst/>
            <a:ahLst/>
            <a:cxnLst/>
            <a:rect l="l" t="t" r="r" b="b"/>
            <a:pathLst>
              <a:path w="1168400" h="596900">
                <a:moveTo>
                  <a:pt x="0" y="0"/>
                </a:moveTo>
                <a:lnTo>
                  <a:pt x="1168400" y="0"/>
                </a:lnTo>
                <a:lnTo>
                  <a:pt x="1168400" y="596900"/>
                </a:lnTo>
                <a:lnTo>
                  <a:pt x="0" y="596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625560" y="4368619"/>
            <a:ext cx="911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marR="5080" indent="-149860">
              <a:lnSpc>
                <a:spcPct val="100000"/>
              </a:lnSpc>
              <a:spcBef>
                <a:spcPts val="100"/>
              </a:spcBef>
            </a:pPr>
            <a:r>
              <a:rPr sz="1200" spc="-125" dirty="0">
                <a:latin typeface="Arial MT"/>
                <a:cs typeface="Arial MT"/>
              </a:rPr>
              <a:t>Yanlış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Bakım Yapılıyor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614862" y="4335462"/>
            <a:ext cx="889000" cy="370205"/>
            <a:chOff x="4614862" y="4335462"/>
            <a:chExt cx="889000" cy="370205"/>
          </a:xfrm>
        </p:grpSpPr>
        <p:sp>
          <p:nvSpPr>
            <p:cNvPr id="31" name="object 31"/>
            <p:cNvSpPr/>
            <p:nvPr/>
          </p:nvSpPr>
          <p:spPr>
            <a:xfrm>
              <a:off x="4621212" y="4341812"/>
              <a:ext cx="876300" cy="357505"/>
            </a:xfrm>
            <a:custGeom>
              <a:avLst/>
              <a:gdLst/>
              <a:ahLst/>
              <a:cxnLst/>
              <a:rect l="l" t="t" r="r" b="b"/>
              <a:pathLst>
                <a:path w="876300" h="357504">
                  <a:moveTo>
                    <a:pt x="876300" y="0"/>
                  </a:moveTo>
                  <a:lnTo>
                    <a:pt x="0" y="0"/>
                  </a:lnTo>
                  <a:lnTo>
                    <a:pt x="0" y="357187"/>
                  </a:lnTo>
                  <a:lnTo>
                    <a:pt x="876300" y="357187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21212" y="4341812"/>
              <a:ext cx="876300" cy="357505"/>
            </a:xfrm>
            <a:custGeom>
              <a:avLst/>
              <a:gdLst/>
              <a:ahLst/>
              <a:cxnLst/>
              <a:rect l="l" t="t" r="r" b="b"/>
              <a:pathLst>
                <a:path w="876300" h="357504">
                  <a:moveTo>
                    <a:pt x="0" y="0"/>
                  </a:moveTo>
                  <a:lnTo>
                    <a:pt x="876300" y="0"/>
                  </a:lnTo>
                  <a:lnTo>
                    <a:pt x="876300" y="357187"/>
                  </a:lnTo>
                  <a:lnTo>
                    <a:pt x="0" y="35718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764468" y="4367095"/>
            <a:ext cx="5873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solidFill>
                  <a:srgbClr val="0000FF"/>
                </a:solidFill>
                <a:latin typeface="Arial MT"/>
                <a:cs typeface="Arial MT"/>
              </a:rPr>
              <a:t>VEYA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032375" y="3860800"/>
            <a:ext cx="1857375" cy="1856105"/>
            <a:chOff x="5032375" y="3860800"/>
            <a:chExt cx="1857375" cy="1856105"/>
          </a:xfrm>
        </p:grpSpPr>
        <p:sp>
          <p:nvSpPr>
            <p:cNvPr id="35" name="object 35"/>
            <p:cNvSpPr/>
            <p:nvPr/>
          </p:nvSpPr>
          <p:spPr>
            <a:xfrm>
              <a:off x="5038725" y="3867150"/>
              <a:ext cx="0" cy="474980"/>
            </a:xfrm>
            <a:custGeom>
              <a:avLst/>
              <a:gdLst/>
              <a:ahLst/>
              <a:cxnLst/>
              <a:rect l="l" t="t" r="r" b="b"/>
              <a:pathLst>
                <a:path h="474979">
                  <a:moveTo>
                    <a:pt x="0" y="0"/>
                  </a:moveTo>
                  <a:lnTo>
                    <a:pt x="0" y="47466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15000" y="5113337"/>
              <a:ext cx="1168400" cy="596900"/>
            </a:xfrm>
            <a:custGeom>
              <a:avLst/>
              <a:gdLst/>
              <a:ahLst/>
              <a:cxnLst/>
              <a:rect l="l" t="t" r="r" b="b"/>
              <a:pathLst>
                <a:path w="1168400" h="596900">
                  <a:moveTo>
                    <a:pt x="0" y="0"/>
                  </a:moveTo>
                  <a:lnTo>
                    <a:pt x="1168400" y="0"/>
                  </a:lnTo>
                  <a:lnTo>
                    <a:pt x="1168400" y="596900"/>
                  </a:lnTo>
                  <a:lnTo>
                    <a:pt x="0" y="5969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981700" y="5140144"/>
            <a:ext cx="633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Operatör Telleri </a:t>
            </a:r>
            <a:r>
              <a:rPr sz="1200" spc="-90" dirty="0">
                <a:latin typeface="Arial MT"/>
                <a:cs typeface="Arial MT"/>
              </a:rPr>
              <a:t>Çıkarmış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759700" y="5113337"/>
            <a:ext cx="1168400" cy="596900"/>
          </a:xfrm>
          <a:custGeom>
            <a:avLst/>
            <a:gdLst/>
            <a:ahLst/>
            <a:cxnLst/>
            <a:rect l="l" t="t" r="r" b="b"/>
            <a:pathLst>
              <a:path w="1168400" h="596900">
                <a:moveTo>
                  <a:pt x="0" y="0"/>
                </a:moveTo>
                <a:lnTo>
                  <a:pt x="1168400" y="0"/>
                </a:lnTo>
                <a:lnTo>
                  <a:pt x="1168400" y="596900"/>
                </a:lnTo>
                <a:lnTo>
                  <a:pt x="0" y="596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874000" y="5140144"/>
            <a:ext cx="939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 MT"/>
                <a:cs typeface="Arial MT"/>
              </a:rPr>
              <a:t>Teller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Onarım </a:t>
            </a:r>
            <a:r>
              <a:rPr sz="1200" spc="-20" dirty="0">
                <a:latin typeface="Arial MT"/>
                <a:cs typeface="Arial MT"/>
              </a:rPr>
              <a:t>İçin </a:t>
            </a:r>
            <a:r>
              <a:rPr sz="1200" spc="-10" dirty="0">
                <a:latin typeface="Arial MT"/>
                <a:cs typeface="Arial MT"/>
              </a:rPr>
              <a:t>Gönderilmiş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875462" y="3867150"/>
            <a:ext cx="889000" cy="1609725"/>
            <a:chOff x="6875462" y="3867150"/>
            <a:chExt cx="889000" cy="1609725"/>
          </a:xfrm>
        </p:grpSpPr>
        <p:sp>
          <p:nvSpPr>
            <p:cNvPr id="41" name="object 41"/>
            <p:cNvSpPr/>
            <p:nvPr/>
          </p:nvSpPr>
          <p:spPr>
            <a:xfrm>
              <a:off x="7319963" y="3867150"/>
              <a:ext cx="0" cy="1246505"/>
            </a:xfrm>
            <a:custGeom>
              <a:avLst/>
              <a:gdLst/>
              <a:ahLst/>
              <a:cxnLst/>
              <a:rect l="l" t="t" r="r" b="b"/>
              <a:pathLst>
                <a:path h="1246504">
                  <a:moveTo>
                    <a:pt x="0" y="0"/>
                  </a:moveTo>
                  <a:lnTo>
                    <a:pt x="0" y="12461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881812" y="5113337"/>
              <a:ext cx="876300" cy="357505"/>
            </a:xfrm>
            <a:custGeom>
              <a:avLst/>
              <a:gdLst/>
              <a:ahLst/>
              <a:cxnLst/>
              <a:rect l="l" t="t" r="r" b="b"/>
              <a:pathLst>
                <a:path w="876300" h="357504">
                  <a:moveTo>
                    <a:pt x="876300" y="0"/>
                  </a:moveTo>
                  <a:lnTo>
                    <a:pt x="0" y="0"/>
                  </a:lnTo>
                  <a:lnTo>
                    <a:pt x="0" y="357187"/>
                  </a:lnTo>
                  <a:lnTo>
                    <a:pt x="876300" y="357187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81812" y="5113337"/>
              <a:ext cx="876300" cy="357505"/>
            </a:xfrm>
            <a:custGeom>
              <a:avLst/>
              <a:gdLst/>
              <a:ahLst/>
              <a:cxnLst/>
              <a:rect l="l" t="t" r="r" b="b"/>
              <a:pathLst>
                <a:path w="876300" h="357504">
                  <a:moveTo>
                    <a:pt x="0" y="0"/>
                  </a:moveTo>
                  <a:lnTo>
                    <a:pt x="876300" y="0"/>
                  </a:lnTo>
                  <a:lnTo>
                    <a:pt x="876300" y="357187"/>
                  </a:lnTo>
                  <a:lnTo>
                    <a:pt x="0" y="35718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025068" y="5138620"/>
            <a:ext cx="5873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solidFill>
                  <a:srgbClr val="0000FF"/>
                </a:solidFill>
                <a:latin typeface="Arial MT"/>
                <a:cs typeface="Arial MT"/>
              </a:rPr>
              <a:t>VEYA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" dirty="0"/>
              <a:t>87</a:t>
            </a:fld>
            <a:r>
              <a:rPr spc="-10" dirty="0"/>
              <a:t>/22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3826" y="27368"/>
            <a:ext cx="6836346" cy="947439"/>
          </a:xfrm>
          <a:prstGeom prst="rect">
            <a:avLst/>
          </a:prstGeom>
        </p:spPr>
        <p:txBody>
          <a:bodyPr vert="horz" wrap="square" lIns="0" tIns="267716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Tahoma"/>
                <a:cs typeface="Tahoma"/>
              </a:rPr>
              <a:t>Riskin</a:t>
            </a:r>
            <a:r>
              <a:rPr b="0" spc="-65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Değerlendirilmesi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1421" y="1948837"/>
            <a:ext cx="6840220" cy="273431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88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67665" algn="l"/>
              </a:tabLst>
            </a:pPr>
            <a:r>
              <a:rPr sz="3200" spc="-10" dirty="0">
                <a:latin typeface="Tahoma"/>
                <a:cs typeface="Tahoma"/>
              </a:rPr>
              <a:t>Sonuç</a:t>
            </a:r>
            <a:endParaRPr sz="3200">
              <a:latin typeface="Tahoma"/>
              <a:cs typeface="Tahoma"/>
            </a:endParaRPr>
          </a:p>
          <a:p>
            <a:pPr marL="781685" lvl="1" indent="-294005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81685" algn="l"/>
              </a:tabLst>
            </a:pPr>
            <a:r>
              <a:rPr sz="2800" dirty="0">
                <a:latin typeface="Tahoma"/>
                <a:cs typeface="Tahoma"/>
              </a:rPr>
              <a:t>Operatörün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parmakları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koptu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(KRİTİK)</a:t>
            </a:r>
            <a:endParaRPr sz="28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1415"/>
              </a:spcBef>
              <a:buClr>
                <a:srgbClr val="FF0000"/>
              </a:buClr>
              <a:buFont typeface="Wingdings"/>
              <a:buChar char=""/>
            </a:pPr>
            <a:endParaRPr sz="2800">
              <a:latin typeface="Tahoma"/>
              <a:cs typeface="Tahoma"/>
            </a:endParaRPr>
          </a:p>
          <a:p>
            <a:pPr marL="367665" indent="-354965">
              <a:lnSpc>
                <a:spcPct val="100000"/>
              </a:lnSpc>
              <a:spcBef>
                <a:spcPts val="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67665" algn="l"/>
              </a:tabLst>
            </a:pPr>
            <a:r>
              <a:rPr sz="3200" spc="-10" dirty="0">
                <a:latin typeface="Tahoma"/>
                <a:cs typeface="Tahoma"/>
              </a:rPr>
              <a:t>Olasılık</a:t>
            </a:r>
            <a:endParaRPr sz="3200">
              <a:latin typeface="Tahoma"/>
              <a:cs typeface="Tahoma"/>
            </a:endParaRPr>
          </a:p>
          <a:p>
            <a:pPr marL="781685" lvl="1" indent="-294005">
              <a:lnSpc>
                <a:spcPct val="100000"/>
              </a:lnSpc>
              <a:spcBef>
                <a:spcPts val="675"/>
              </a:spcBef>
              <a:buClr>
                <a:srgbClr val="FF0000"/>
              </a:buClr>
              <a:buSzPct val="53571"/>
              <a:buFont typeface="Wingdings"/>
              <a:buChar char=""/>
              <a:tabLst>
                <a:tab pos="781685" algn="l"/>
              </a:tabLst>
            </a:pPr>
            <a:r>
              <a:rPr sz="2800" dirty="0">
                <a:latin typeface="Tahoma"/>
                <a:cs typeface="Tahoma"/>
              </a:rPr>
              <a:t>5,55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yılda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bir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(5-</a:t>
            </a:r>
            <a:r>
              <a:rPr sz="2800" dirty="0">
                <a:latin typeface="Tahoma"/>
                <a:cs typeface="Tahoma"/>
              </a:rPr>
              <a:t>10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yılda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bir)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" y="1057287"/>
            <a:ext cx="9138818" cy="580071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" dirty="0"/>
              <a:t>88</a:t>
            </a:fld>
            <a:r>
              <a:rPr spc="-10" dirty="0"/>
              <a:t>/22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3826" y="27368"/>
            <a:ext cx="6836346" cy="1263069"/>
          </a:xfrm>
          <a:prstGeom prst="rect">
            <a:avLst/>
          </a:prstGeom>
        </p:spPr>
        <p:txBody>
          <a:bodyPr vert="horz" wrap="square" lIns="0" tIns="580294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Tahoma"/>
                <a:cs typeface="Tahoma"/>
              </a:rPr>
              <a:t>Risk</a:t>
            </a:r>
            <a:r>
              <a:rPr b="0" spc="-40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Önlemleri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pc="-10" dirty="0"/>
              <a:t>89</a:t>
            </a:fld>
            <a:r>
              <a:rPr spc="-10" dirty="0"/>
              <a:t>/22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9750" y="2316162"/>
            <a:ext cx="2447925" cy="1250950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736600" marR="88265" indent="-641985">
              <a:lnSpc>
                <a:spcPct val="100000"/>
              </a:lnSpc>
              <a:spcBef>
                <a:spcPts val="280"/>
              </a:spcBef>
            </a:pPr>
            <a:r>
              <a:rPr sz="2300" b="1" spc="-10" dirty="0">
                <a:latin typeface="Arial"/>
                <a:cs typeface="Arial"/>
              </a:rPr>
              <a:t>Yedek</a:t>
            </a:r>
            <a:r>
              <a:rPr sz="2300" b="1" spc="-13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Kumanda ALINIR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7225" y="2316162"/>
            <a:ext cx="2447925" cy="1250950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2300" b="1" dirty="0">
                <a:latin typeface="Arial"/>
                <a:cs typeface="Arial"/>
              </a:rPr>
              <a:t>Önleyici</a:t>
            </a:r>
            <a:r>
              <a:rPr sz="2300" b="1" spc="-5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Bakım</a:t>
            </a:r>
            <a:endParaRPr sz="23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300" b="1" spc="-10" dirty="0">
                <a:latin typeface="Arial"/>
                <a:cs typeface="Arial"/>
              </a:rPr>
              <a:t>Kontrolleri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5187" y="2316162"/>
            <a:ext cx="2449830" cy="1250950"/>
          </a:xfrm>
          <a:prstGeom prst="rect">
            <a:avLst/>
          </a:prstGeom>
          <a:solidFill>
            <a:srgbClr val="00FF00"/>
          </a:solidFill>
          <a:ln w="12700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2300" b="1" spc="-10" dirty="0">
                <a:latin typeface="Arial"/>
                <a:cs typeface="Arial"/>
              </a:rPr>
              <a:t>Yedek</a:t>
            </a:r>
            <a:r>
              <a:rPr sz="2300" b="1" spc="-140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Tel</a:t>
            </a:r>
            <a:r>
              <a:rPr sz="2300" b="1" spc="-135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Satın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300" b="1" spc="-10" dirty="0">
                <a:latin typeface="Arial"/>
                <a:cs typeface="Arial"/>
              </a:rPr>
              <a:t>ALINIR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89" y="1947481"/>
            <a:ext cx="8827770" cy="39027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Hazop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gibi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detaylı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bir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analizlere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zemin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hazırlamak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için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kullanılır.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Ön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tehlike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analizi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bilgilerin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sınırlı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olduğu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durumlarda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kullanılır.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PrHA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birçok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uygulamada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ön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tehlike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analiz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listelerinin</a:t>
            </a:r>
            <a:endParaRPr sz="24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ahoma"/>
                <a:cs typeface="Tahoma"/>
              </a:rPr>
              <a:t>(PrHL)hazırlanmasıyla</a:t>
            </a:r>
            <a:r>
              <a:rPr sz="2400" spc="-18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başlar.</a:t>
            </a:r>
            <a:endParaRPr sz="2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60416"/>
              <a:buFont typeface="Wingdings"/>
              <a:buChar char="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Ön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tehlike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analiz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listelerinin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(PrHL)hazırlanmasında;</a:t>
            </a:r>
            <a:endParaRPr sz="2400">
              <a:latin typeface="Tahoma"/>
              <a:cs typeface="Tahoma"/>
            </a:endParaRPr>
          </a:p>
          <a:p>
            <a:pPr marL="5842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Tahoma"/>
                <a:cs typeface="Tahoma"/>
              </a:rPr>
              <a:t>-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Kontrol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listeleri</a:t>
            </a:r>
            <a:endParaRPr sz="2400">
              <a:latin typeface="Tahoma"/>
              <a:cs typeface="Tahoma"/>
            </a:endParaRPr>
          </a:p>
          <a:p>
            <a:pPr marL="678180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latin typeface="Tahoma"/>
                <a:cs typeface="Tahoma"/>
              </a:rPr>
              <a:t>-</a:t>
            </a:r>
            <a:r>
              <a:rPr sz="2400" dirty="0">
                <a:latin typeface="Tahoma"/>
                <a:cs typeface="Tahoma"/>
              </a:rPr>
              <a:t>Ekipman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kılavuz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bilgileri</a:t>
            </a:r>
            <a:endParaRPr sz="2400">
              <a:latin typeface="Tahoma"/>
              <a:cs typeface="Tahoma"/>
            </a:endParaRPr>
          </a:p>
          <a:p>
            <a:pPr marL="678180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latin typeface="Tahoma"/>
                <a:cs typeface="Tahoma"/>
              </a:rPr>
              <a:t>-</a:t>
            </a:r>
            <a:r>
              <a:rPr sz="2400" dirty="0">
                <a:latin typeface="Tahoma"/>
                <a:cs typeface="Tahoma"/>
              </a:rPr>
              <a:t>Kaza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ve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ramak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kala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raporları</a:t>
            </a:r>
            <a:endParaRPr sz="2400">
              <a:latin typeface="Tahoma"/>
              <a:cs typeface="Tahoma"/>
            </a:endParaRPr>
          </a:p>
          <a:p>
            <a:pPr marL="678180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latin typeface="Tahoma"/>
                <a:cs typeface="Tahoma"/>
              </a:rPr>
              <a:t>-</a:t>
            </a:r>
            <a:r>
              <a:rPr sz="2400" dirty="0">
                <a:latin typeface="Tahoma"/>
                <a:cs typeface="Tahoma"/>
              </a:rPr>
              <a:t>Edinilmiş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tecrübelerin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kayıtları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v.s.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dikkate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alınır.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827" y="95630"/>
            <a:ext cx="6146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Olay</a:t>
            </a:r>
            <a:r>
              <a:rPr sz="4000" spc="-90" dirty="0"/>
              <a:t> </a:t>
            </a:r>
            <a:r>
              <a:rPr sz="4000" dirty="0"/>
              <a:t>Ağacı</a:t>
            </a:r>
            <a:r>
              <a:rPr sz="4000" spc="-105" dirty="0"/>
              <a:t> </a:t>
            </a:r>
            <a:r>
              <a:rPr sz="4000" dirty="0"/>
              <a:t>Analizi</a:t>
            </a:r>
            <a:r>
              <a:rPr sz="4000" spc="-65" dirty="0"/>
              <a:t> </a:t>
            </a:r>
            <a:r>
              <a:rPr sz="4000" spc="-10" dirty="0"/>
              <a:t>(ETA)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1138047"/>
            <a:ext cx="8855710" cy="113411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6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dirty="0">
                <a:latin typeface="Tahoma"/>
                <a:cs typeface="Tahoma"/>
              </a:rPr>
              <a:t>Olay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ağacı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analizi,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başlangıçta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seçilmiş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olan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olayın </a:t>
            </a:r>
            <a:r>
              <a:rPr sz="2800" dirty="0">
                <a:latin typeface="Tahoma"/>
                <a:cs typeface="Tahoma"/>
              </a:rPr>
              <a:t>meydana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gelmesinden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sonra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ortaya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çıkabilecek </a:t>
            </a:r>
            <a:r>
              <a:rPr sz="2800" dirty="0">
                <a:latin typeface="Tahoma"/>
                <a:cs typeface="Tahoma"/>
              </a:rPr>
              <a:t>sonuçların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akışını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diyagram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ile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gösteren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bir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yöntemdir.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7616" y="3442334"/>
            <a:ext cx="897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ahoma"/>
                <a:cs typeface="Tahoma"/>
              </a:rPr>
              <a:t>çeşitli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674238"/>
            <a:ext cx="8105775" cy="156146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6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5600" algn="l"/>
              </a:tabLst>
            </a:pPr>
            <a:r>
              <a:rPr sz="2800" dirty="0">
                <a:latin typeface="Tahoma"/>
                <a:cs typeface="Tahoma"/>
              </a:rPr>
              <a:t>Hata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ağacı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analizinden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farklı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olarak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bu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metodoloji </a:t>
            </a:r>
            <a:r>
              <a:rPr sz="2800" dirty="0">
                <a:latin typeface="Tahoma"/>
                <a:cs typeface="Tahoma"/>
              </a:rPr>
              <a:t>tümevarımlı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mantığı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kullanır.</a:t>
            </a:r>
            <a:endParaRPr sz="2800">
              <a:latin typeface="Tahoma"/>
              <a:cs typeface="Tahoma"/>
            </a:endParaRPr>
          </a:p>
          <a:p>
            <a:pPr marL="354965" indent="-342265">
              <a:lnSpc>
                <a:spcPts val="3025"/>
              </a:lnSpc>
              <a:spcBef>
                <a:spcPts val="5"/>
              </a:spcBef>
              <a:buClr>
                <a:srgbClr val="FF0000"/>
              </a:buClr>
              <a:buSzPct val="58928"/>
              <a:buFont typeface="Wingdings"/>
              <a:buChar char=""/>
              <a:tabLst>
                <a:tab pos="354965" algn="l"/>
                <a:tab pos="1184275" algn="l"/>
                <a:tab pos="2321560" algn="l"/>
                <a:tab pos="3001645" algn="l"/>
                <a:tab pos="4469130" algn="l"/>
                <a:tab pos="5665470" algn="l"/>
              </a:tabLst>
            </a:pPr>
            <a:r>
              <a:rPr sz="2800" spc="-25" dirty="0">
                <a:latin typeface="Tahoma"/>
                <a:cs typeface="Tahoma"/>
              </a:rPr>
              <a:t>Her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hangi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25" dirty="0">
                <a:latin typeface="Tahoma"/>
                <a:cs typeface="Tahoma"/>
              </a:rPr>
              <a:t>bir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tehlikeli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olayın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yaratabileceği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ts val="3025"/>
              </a:lnSpc>
            </a:pPr>
            <a:r>
              <a:rPr sz="2800" dirty="0">
                <a:latin typeface="Tahoma"/>
                <a:cs typeface="Tahoma"/>
              </a:rPr>
              <a:t>senaryolar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analiz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edilir.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637151"/>
            <a:ext cx="8985250" cy="19881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5080" indent="-342900">
              <a:lnSpc>
                <a:spcPts val="2690"/>
              </a:lnSpc>
              <a:spcBef>
                <a:spcPts val="740"/>
              </a:spcBef>
              <a:buClr>
                <a:srgbClr val="FF0000"/>
              </a:buClr>
              <a:buSzPct val="58928"/>
              <a:buFont typeface="Wingdings"/>
              <a:buChar char=""/>
              <a:tabLst>
                <a:tab pos="355600" algn="l"/>
                <a:tab pos="1553210" algn="l"/>
                <a:tab pos="3029585" algn="l"/>
                <a:tab pos="4431665" algn="l"/>
                <a:tab pos="5571490" algn="l"/>
                <a:tab pos="7009765" algn="l"/>
                <a:tab pos="7788909" algn="l"/>
              </a:tabLst>
            </a:pPr>
            <a:r>
              <a:rPr sz="2800" spc="-10" dirty="0">
                <a:latin typeface="Tahoma"/>
                <a:cs typeface="Tahoma"/>
              </a:rPr>
              <a:t>İdeal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olarak,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birden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fazla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proses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25" dirty="0">
                <a:latin typeface="Tahoma"/>
                <a:cs typeface="Tahoma"/>
              </a:rPr>
              <a:t>ve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koruma </a:t>
            </a:r>
            <a:r>
              <a:rPr sz="2800" dirty="0">
                <a:latin typeface="Tahoma"/>
                <a:cs typeface="Tahoma"/>
              </a:rPr>
              <a:t>sistemlerinin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olduğu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tesislerde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kullanılır.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50"/>
              </a:spcBef>
              <a:buClr>
                <a:srgbClr val="FF0000"/>
              </a:buClr>
              <a:buFont typeface="Wingdings"/>
              <a:buChar char=""/>
            </a:pPr>
            <a:endParaRPr sz="2800">
              <a:latin typeface="Tahoma"/>
              <a:cs typeface="Tahoma"/>
            </a:endParaRPr>
          </a:p>
          <a:p>
            <a:pPr marL="355600" marR="5715" indent="-342900">
              <a:lnSpc>
                <a:spcPts val="2690"/>
              </a:lnSpc>
              <a:buClr>
                <a:srgbClr val="FF0000"/>
              </a:buClr>
              <a:buSzPct val="58928"/>
              <a:buFont typeface="Wingdings"/>
              <a:buChar char=""/>
              <a:tabLst>
                <a:tab pos="355600" algn="l"/>
                <a:tab pos="2094230" algn="l"/>
                <a:tab pos="3272154" algn="l"/>
                <a:tab pos="4825365" algn="l"/>
                <a:tab pos="6664959" algn="l"/>
                <a:tab pos="8016875" algn="l"/>
              </a:tabLst>
            </a:pPr>
            <a:r>
              <a:rPr sz="2800" spc="-10" dirty="0">
                <a:latin typeface="Tahoma"/>
                <a:cs typeface="Tahoma"/>
              </a:rPr>
              <a:t>Kazaların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sıklığı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ve/veya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olasılıkları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sayısal</a:t>
            </a:r>
            <a:r>
              <a:rPr sz="2800" dirty="0">
                <a:latin typeface="Tahoma"/>
                <a:cs typeface="Tahoma"/>
              </a:rPr>
              <a:t>	</a:t>
            </a:r>
            <a:r>
              <a:rPr sz="2800" spc="-10" dirty="0">
                <a:latin typeface="Tahoma"/>
                <a:cs typeface="Tahoma"/>
              </a:rPr>
              <a:t>olarak belirlenebilir.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81521"/>
            <a:ext cx="8362314" cy="556196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446655">
              <a:lnSpc>
                <a:spcPct val="100000"/>
              </a:lnSpc>
              <a:spcBef>
                <a:spcPts val="560"/>
              </a:spcBef>
            </a:pPr>
            <a:r>
              <a:rPr sz="2800" dirty="0">
                <a:solidFill>
                  <a:srgbClr val="FF0000"/>
                </a:solidFill>
                <a:latin typeface="Tahoma"/>
                <a:cs typeface="Tahoma"/>
              </a:rPr>
              <a:t>Olay</a:t>
            </a:r>
            <a:r>
              <a:rPr sz="2800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0000"/>
                </a:solidFill>
                <a:latin typeface="Tahoma"/>
                <a:cs typeface="Tahoma"/>
              </a:rPr>
              <a:t>Ağacının</a:t>
            </a:r>
            <a:r>
              <a:rPr sz="2800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ahoma"/>
                <a:cs typeface="Tahoma"/>
              </a:rPr>
              <a:t>Geliştirilmesi</a:t>
            </a:r>
            <a:endParaRPr sz="2800" dirty="0">
              <a:latin typeface="Tahoma"/>
              <a:cs typeface="Tahoma"/>
            </a:endParaRPr>
          </a:p>
          <a:p>
            <a:pPr marL="621665" indent="-608965">
              <a:lnSpc>
                <a:spcPct val="100000"/>
              </a:lnSpc>
              <a:spcBef>
                <a:spcPts val="455"/>
              </a:spcBef>
              <a:buClr>
                <a:srgbClr val="3333CC"/>
              </a:buClr>
              <a:buSzPct val="58928"/>
              <a:buAutoNum type="arabicPeriod"/>
              <a:tabLst>
                <a:tab pos="621665" algn="l"/>
              </a:tabLst>
            </a:pPr>
            <a:r>
              <a:rPr sz="2800" dirty="0">
                <a:latin typeface="Tahoma"/>
                <a:cs typeface="Tahoma"/>
              </a:rPr>
              <a:t>Sol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tarafa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başlangıç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olayını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girin</a:t>
            </a:r>
            <a:endParaRPr sz="2800" dirty="0">
              <a:latin typeface="Tahoma"/>
              <a:cs typeface="Tahoma"/>
            </a:endParaRPr>
          </a:p>
          <a:p>
            <a:pPr marL="621665" indent="-608965">
              <a:lnSpc>
                <a:spcPct val="100000"/>
              </a:lnSpc>
              <a:spcBef>
                <a:spcPts val="340"/>
              </a:spcBef>
              <a:buClr>
                <a:srgbClr val="3333CC"/>
              </a:buClr>
              <a:buSzPct val="58928"/>
              <a:buAutoNum type="arabicPeriod"/>
              <a:tabLst>
                <a:tab pos="621665" algn="l"/>
              </a:tabLst>
            </a:pPr>
            <a:r>
              <a:rPr sz="2800" dirty="0">
                <a:latin typeface="Tahoma"/>
                <a:cs typeface="Tahoma"/>
              </a:rPr>
              <a:t>Tarih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sırasına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göre,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işlevsel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yanıtları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listeleyin</a:t>
            </a:r>
            <a:endParaRPr sz="2800" dirty="0">
              <a:latin typeface="Tahoma"/>
              <a:cs typeface="Tahoma"/>
            </a:endParaRPr>
          </a:p>
          <a:p>
            <a:pPr marL="621665" marR="1380490" indent="-609600">
              <a:lnSpc>
                <a:spcPts val="3030"/>
              </a:lnSpc>
              <a:spcBef>
                <a:spcPts val="710"/>
              </a:spcBef>
              <a:buClr>
                <a:srgbClr val="3333CC"/>
              </a:buClr>
              <a:buSzPct val="58928"/>
              <a:buAutoNum type="arabicPeriod"/>
              <a:tabLst>
                <a:tab pos="621665" algn="l"/>
              </a:tabLst>
            </a:pPr>
            <a:r>
              <a:rPr sz="2800" dirty="0">
                <a:latin typeface="Tahoma"/>
                <a:cs typeface="Tahoma"/>
              </a:rPr>
              <a:t>İşlevin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başarı-</a:t>
            </a:r>
            <a:r>
              <a:rPr sz="2800" dirty="0">
                <a:latin typeface="Tahoma"/>
                <a:cs typeface="Tahoma"/>
              </a:rPr>
              <a:t>hata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olayın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süresini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belirleyip </a:t>
            </a:r>
            <a:r>
              <a:rPr sz="2800" dirty="0">
                <a:latin typeface="Tahoma"/>
                <a:cs typeface="Tahoma"/>
              </a:rPr>
              <a:t>belirlemeyeceğine</a:t>
            </a:r>
            <a:r>
              <a:rPr sz="2800" spc="-1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karar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verin</a:t>
            </a:r>
            <a:endParaRPr sz="2800" dirty="0">
              <a:latin typeface="Tahoma"/>
              <a:cs typeface="Tahoma"/>
            </a:endParaRPr>
          </a:p>
          <a:p>
            <a:pPr marL="622300" marR="5080" indent="-609600">
              <a:lnSpc>
                <a:spcPts val="3030"/>
              </a:lnSpc>
              <a:spcBef>
                <a:spcPts val="660"/>
              </a:spcBef>
              <a:buClr>
                <a:srgbClr val="3333CC"/>
              </a:buClr>
              <a:buSzPct val="58928"/>
              <a:buAutoNum type="arabicPeriod"/>
              <a:tabLst>
                <a:tab pos="622300" algn="l"/>
              </a:tabLst>
            </a:pPr>
            <a:r>
              <a:rPr sz="2800" dirty="0">
                <a:latin typeface="Tahoma"/>
                <a:cs typeface="Tahoma"/>
              </a:rPr>
              <a:t>Yanıt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evet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ise,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olay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ağacı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işlevin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başarısı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ve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hatası </a:t>
            </a:r>
            <a:r>
              <a:rPr sz="2800" dirty="0">
                <a:latin typeface="Tahoma"/>
                <a:cs typeface="Tahoma"/>
              </a:rPr>
              <a:t>arasındaki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farkı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ayırt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etmek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için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olay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ağacı;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başarı </a:t>
            </a:r>
            <a:r>
              <a:rPr sz="2800" dirty="0">
                <a:latin typeface="Tahoma"/>
                <a:cs typeface="Tahoma"/>
              </a:rPr>
              <a:t>daima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dallar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yukarıya,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hata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ise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aşağı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doğru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dallanır. </a:t>
            </a:r>
            <a:r>
              <a:rPr sz="2800" dirty="0">
                <a:latin typeface="Tahoma"/>
                <a:cs typeface="Tahoma"/>
              </a:rPr>
              <a:t>Eğer,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sistem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işlevinin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bir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etkisi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yoksa,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ağaç </a:t>
            </a:r>
            <a:r>
              <a:rPr sz="2800" dirty="0">
                <a:latin typeface="Tahoma"/>
                <a:cs typeface="Tahoma"/>
              </a:rPr>
              <a:t>dallanmaz,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fakat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gelecek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sistemin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işlevine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doğru </a:t>
            </a:r>
            <a:r>
              <a:rPr sz="2800" dirty="0">
                <a:latin typeface="Tahoma"/>
                <a:cs typeface="Tahoma"/>
              </a:rPr>
              <a:t>(sağa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doğru)</a:t>
            </a:r>
            <a:endParaRPr sz="2800" dirty="0">
              <a:latin typeface="Tahoma"/>
              <a:cs typeface="Tahoma"/>
            </a:endParaRPr>
          </a:p>
          <a:p>
            <a:pPr marL="622300" marR="56515" indent="-609600">
              <a:lnSpc>
                <a:spcPts val="3030"/>
              </a:lnSpc>
              <a:spcBef>
                <a:spcPts val="635"/>
              </a:spcBef>
              <a:buClr>
                <a:srgbClr val="3333CC"/>
              </a:buClr>
              <a:buSzPct val="58928"/>
              <a:buAutoNum type="arabicPeriod"/>
              <a:tabLst>
                <a:tab pos="622300" algn="l"/>
              </a:tabLst>
            </a:pPr>
            <a:r>
              <a:rPr sz="2800" dirty="0">
                <a:latin typeface="Tahoma"/>
                <a:cs typeface="Tahoma"/>
              </a:rPr>
              <a:t>Hatalı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sonuça</a:t>
            </a:r>
            <a:r>
              <a:rPr sz="2800" spc="-9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götüren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olasılıklar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çarpılır,Diğer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hatalı </a:t>
            </a:r>
            <a:r>
              <a:rPr sz="2800" dirty="0">
                <a:latin typeface="Tahoma"/>
                <a:cs typeface="Tahoma"/>
              </a:rPr>
              <a:t>yollar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ile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toplanır.Olay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olasılığı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bulunur.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0338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dirty="0"/>
              <a:t>ETA</a:t>
            </a:r>
            <a:r>
              <a:rPr spc="-65" dirty="0"/>
              <a:t> </a:t>
            </a:r>
            <a:r>
              <a:rPr spc="-10" dirty="0"/>
              <a:t>(Örnek)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35009"/>
            <a:ext cx="7546975" cy="1976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z="3200" b="1" dirty="0">
                <a:latin typeface="Tahoma"/>
                <a:cs typeface="Tahoma"/>
              </a:rPr>
              <a:t>Örnek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olarak,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bir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atölyede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mevcut </a:t>
            </a:r>
            <a:r>
              <a:rPr sz="3200" b="1" dirty="0">
                <a:latin typeface="Tahoma"/>
                <a:cs typeface="Tahoma"/>
              </a:rPr>
              <a:t>bulunan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duman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algılayıcı,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springler </a:t>
            </a:r>
            <a:r>
              <a:rPr sz="3200" b="1" dirty="0">
                <a:latin typeface="Tahoma"/>
                <a:cs typeface="Tahoma"/>
              </a:rPr>
              <a:t>sistemi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ve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yangın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alarmı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analiz edilecektir.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80846"/>
            <a:ext cx="3467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</a:t>
            </a:r>
            <a:r>
              <a:rPr spc="-65" dirty="0"/>
              <a:t> </a:t>
            </a:r>
            <a:r>
              <a:rPr spc="-10" dirty="0"/>
              <a:t>(Örnek)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0515" rIns="0" bIns="0" rtlCol="0">
            <a:spAutoFit/>
          </a:bodyPr>
          <a:lstStyle/>
          <a:p>
            <a:pPr marL="1318260" marR="5080" indent="-342900">
              <a:lnSpc>
                <a:spcPct val="100000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1318895" algn="l"/>
              </a:tabLst>
            </a:pPr>
            <a:r>
              <a:rPr b="1" dirty="0">
                <a:latin typeface="Tahoma"/>
                <a:cs typeface="Tahoma"/>
              </a:rPr>
              <a:t>Sistemin</a:t>
            </a:r>
            <a:r>
              <a:rPr b="1" spc="-8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normal</a:t>
            </a:r>
            <a:r>
              <a:rPr b="1" spc="-8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çalışması</a:t>
            </a:r>
            <a:r>
              <a:rPr b="1" spc="-60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durumunda, </a:t>
            </a:r>
            <a:r>
              <a:rPr b="1" dirty="0">
                <a:latin typeface="Tahoma"/>
                <a:cs typeface="Tahoma"/>
              </a:rPr>
              <a:t>atölyede</a:t>
            </a:r>
            <a:r>
              <a:rPr b="1" spc="-13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yangının</a:t>
            </a:r>
            <a:r>
              <a:rPr b="1" spc="-13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başlamasından</a:t>
            </a:r>
            <a:r>
              <a:rPr b="1" spc="-114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sonra, </a:t>
            </a:r>
            <a:r>
              <a:rPr b="1" dirty="0">
                <a:latin typeface="Tahoma"/>
                <a:cs typeface="Tahoma"/>
              </a:rPr>
              <a:t>duman</a:t>
            </a:r>
            <a:r>
              <a:rPr b="1" spc="-120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algılayıcısının</a:t>
            </a:r>
            <a:r>
              <a:rPr b="1" spc="-8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dumanı</a:t>
            </a:r>
            <a:r>
              <a:rPr b="1" spc="-110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algılaması, </a:t>
            </a:r>
            <a:r>
              <a:rPr b="1" dirty="0">
                <a:latin typeface="Tahoma"/>
                <a:cs typeface="Tahoma"/>
              </a:rPr>
              <a:t>yangın</a:t>
            </a:r>
            <a:r>
              <a:rPr b="1" spc="-9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alarmının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çalışması</a:t>
            </a:r>
            <a:r>
              <a:rPr b="1" spc="-7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ve</a:t>
            </a:r>
            <a:r>
              <a:rPr b="1" spc="-9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springler </a:t>
            </a:r>
            <a:r>
              <a:rPr b="1" dirty="0">
                <a:latin typeface="Tahoma"/>
                <a:cs typeface="Tahoma"/>
              </a:rPr>
              <a:t>sisteminin</a:t>
            </a:r>
            <a:r>
              <a:rPr b="1" spc="-9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devreye</a:t>
            </a:r>
            <a:r>
              <a:rPr b="1" spc="-100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girerek</a:t>
            </a:r>
            <a:r>
              <a:rPr b="1" spc="-10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yangını </a:t>
            </a:r>
            <a:r>
              <a:rPr b="1" dirty="0">
                <a:latin typeface="Tahoma"/>
                <a:cs typeface="Tahoma"/>
              </a:rPr>
              <a:t>söndürmesi</a:t>
            </a:r>
            <a:r>
              <a:rPr b="1" spc="-18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gerekmektedir.</a:t>
            </a:r>
            <a:r>
              <a:rPr b="1" spc="-14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Yapılacak </a:t>
            </a:r>
            <a:r>
              <a:rPr b="1" dirty="0">
                <a:latin typeface="Tahoma"/>
                <a:cs typeface="Tahoma"/>
              </a:rPr>
              <a:t>analizde,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bu</a:t>
            </a:r>
            <a:r>
              <a:rPr b="1" spc="-6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üçlü</a:t>
            </a:r>
            <a:r>
              <a:rPr b="1" spc="-5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sistemin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açıklıkları </a:t>
            </a:r>
            <a:r>
              <a:rPr b="1" dirty="0">
                <a:latin typeface="Tahoma"/>
                <a:cs typeface="Tahoma"/>
              </a:rPr>
              <a:t>görülmeye</a:t>
            </a:r>
            <a:r>
              <a:rPr b="1" spc="-130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çalışılacaktır.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0338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dirty="0"/>
              <a:t>ETA</a:t>
            </a:r>
            <a:r>
              <a:rPr spc="-100" dirty="0"/>
              <a:t> </a:t>
            </a:r>
            <a:r>
              <a:rPr spc="-10" dirty="0"/>
              <a:t>(Analiz)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317625" indent="-342265">
              <a:lnSpc>
                <a:spcPct val="100000"/>
              </a:lnSpc>
              <a:spcBef>
                <a:spcPts val="8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1318260" algn="l"/>
              </a:tabLst>
            </a:pPr>
            <a:r>
              <a:rPr sz="3200" b="1" dirty="0">
                <a:latin typeface="Tahoma"/>
                <a:cs typeface="Tahoma"/>
              </a:rPr>
              <a:t>Yangın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başladı</a:t>
            </a:r>
            <a:endParaRPr sz="3200">
              <a:latin typeface="Tahoma"/>
              <a:cs typeface="Tahoma"/>
            </a:endParaRPr>
          </a:p>
          <a:p>
            <a:pPr marL="1317625" marR="5080" indent="-342900">
              <a:lnSpc>
                <a:spcPct val="120000"/>
              </a:lnSpc>
              <a:buClr>
                <a:srgbClr val="3333CC"/>
              </a:buClr>
              <a:buSzPct val="59375"/>
              <a:buFont typeface="Tahoma"/>
              <a:buChar char="•"/>
              <a:tabLst>
                <a:tab pos="1332230" algn="l"/>
              </a:tabLst>
            </a:pPr>
            <a:r>
              <a:rPr sz="3200" b="1" dirty="0">
                <a:latin typeface="Tahoma"/>
                <a:cs typeface="Tahoma"/>
              </a:rPr>
              <a:t>Duman</a:t>
            </a:r>
            <a:r>
              <a:rPr sz="3200" b="1" spc="-6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Algılayıcı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algılamadı</a:t>
            </a:r>
            <a:r>
              <a:rPr sz="3200" b="1" spc="-7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(Hayır) 	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Duman</a:t>
            </a:r>
            <a:r>
              <a:rPr sz="32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algılayıcının</a:t>
            </a:r>
            <a:r>
              <a:rPr sz="320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ahoma"/>
                <a:cs typeface="Tahoma"/>
              </a:rPr>
              <a:t>algılamaması</a:t>
            </a:r>
            <a:endParaRPr sz="3200">
              <a:latin typeface="Tahoma"/>
              <a:cs typeface="Tahoma"/>
            </a:endParaRPr>
          </a:p>
          <a:p>
            <a:pPr marL="1318260">
              <a:lnSpc>
                <a:spcPts val="3840"/>
              </a:lnSpc>
            </a:pP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durumunda,</a:t>
            </a:r>
            <a:r>
              <a:rPr sz="32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büyük</a:t>
            </a:r>
            <a:r>
              <a:rPr sz="3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oranda</a:t>
            </a:r>
            <a:r>
              <a:rPr sz="32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zarar</a:t>
            </a:r>
            <a:r>
              <a:rPr sz="32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Tahoma"/>
                <a:cs typeface="Tahoma"/>
              </a:rPr>
              <a:t>ve</a:t>
            </a:r>
            <a:endParaRPr sz="3200">
              <a:latin typeface="Tahoma"/>
              <a:cs typeface="Tahoma"/>
            </a:endParaRPr>
          </a:p>
          <a:p>
            <a:pPr marL="1318260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can</a:t>
            </a:r>
            <a:r>
              <a:rPr sz="3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kaybı</a:t>
            </a:r>
            <a:r>
              <a:rPr sz="32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meydana</a:t>
            </a:r>
            <a:r>
              <a:rPr sz="32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ahoma"/>
                <a:cs typeface="Tahoma"/>
              </a:rPr>
              <a:t>gelir.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0338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dirty="0"/>
              <a:t>ETA</a:t>
            </a:r>
            <a:r>
              <a:rPr spc="-100" dirty="0"/>
              <a:t> </a:t>
            </a:r>
            <a:r>
              <a:rPr spc="-10" dirty="0"/>
              <a:t>(Analiz)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1427" y="1950757"/>
            <a:ext cx="7169150" cy="285369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b="1" dirty="0">
                <a:latin typeface="Tahoma"/>
                <a:cs typeface="Tahoma"/>
              </a:rPr>
              <a:t>Duman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algılayıcı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algıladı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(Evet)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Tahoma"/>
              <a:buChar char="•"/>
              <a:tabLst>
                <a:tab pos="354965" algn="l"/>
              </a:tabLst>
            </a:pPr>
            <a:r>
              <a:rPr sz="3200" b="1" dirty="0">
                <a:latin typeface="Tahoma"/>
                <a:cs typeface="Tahoma"/>
              </a:rPr>
              <a:t>Yangın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alarmı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çalıştı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(Evet)</a:t>
            </a:r>
            <a:endParaRPr sz="3200">
              <a:latin typeface="Tahoma"/>
              <a:cs typeface="Tahoma"/>
            </a:endParaRPr>
          </a:p>
          <a:p>
            <a:pPr marL="354965" marR="5080" indent="-342900">
              <a:lnSpc>
                <a:spcPct val="12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368935" algn="l"/>
              </a:tabLst>
            </a:pPr>
            <a:r>
              <a:rPr sz="3200" b="1" dirty="0">
                <a:latin typeface="Tahoma"/>
                <a:cs typeface="Tahoma"/>
              </a:rPr>
              <a:t>Springler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sistem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çalıştı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(Evet) 	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Böyle</a:t>
            </a:r>
            <a:r>
              <a:rPr sz="32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bir</a:t>
            </a:r>
            <a:r>
              <a:rPr sz="3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durumda,</a:t>
            </a:r>
            <a:r>
              <a:rPr sz="32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düşük</a:t>
            </a:r>
            <a:r>
              <a:rPr sz="3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ahoma"/>
                <a:cs typeface="Tahoma"/>
              </a:rPr>
              <a:t>oranda</a:t>
            </a:r>
            <a:endParaRPr sz="3200">
              <a:latin typeface="Tahoma"/>
              <a:cs typeface="Tahoma"/>
            </a:endParaRPr>
          </a:p>
          <a:p>
            <a:pPr marL="354965">
              <a:lnSpc>
                <a:spcPts val="3840"/>
              </a:lnSpc>
            </a:pP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zarar</a:t>
            </a:r>
            <a:r>
              <a:rPr sz="32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meydana</a:t>
            </a:r>
            <a:r>
              <a:rPr sz="320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ahoma"/>
                <a:cs typeface="Tahoma"/>
              </a:rPr>
              <a:t>gelecektir.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0338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dirty="0"/>
              <a:t>ETA</a:t>
            </a:r>
            <a:r>
              <a:rPr spc="-100" dirty="0"/>
              <a:t> </a:t>
            </a:r>
            <a:r>
              <a:rPr spc="-10" dirty="0"/>
              <a:t>(Analiz)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1427" y="1950757"/>
            <a:ext cx="7309484" cy="334200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b="1" dirty="0">
                <a:latin typeface="Tahoma"/>
                <a:cs typeface="Tahoma"/>
              </a:rPr>
              <a:t>Duman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algılayıcı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algıladı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(Evet)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Tahoma"/>
              <a:buChar char="•"/>
              <a:tabLst>
                <a:tab pos="354965" algn="l"/>
              </a:tabLst>
            </a:pPr>
            <a:r>
              <a:rPr sz="3200" b="1" dirty="0">
                <a:latin typeface="Tahoma"/>
                <a:cs typeface="Tahoma"/>
              </a:rPr>
              <a:t>Yangın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alarmı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çalıştı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(Evet)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b="1" dirty="0">
                <a:latin typeface="Tahoma"/>
                <a:cs typeface="Tahoma"/>
              </a:rPr>
              <a:t>Springler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sistem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çalışmadı</a:t>
            </a:r>
            <a:r>
              <a:rPr sz="3200" b="1" spc="-7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(Hayır)</a:t>
            </a:r>
            <a:endParaRPr sz="3200">
              <a:latin typeface="Tahoma"/>
              <a:cs typeface="Tahoma"/>
            </a:endParaRPr>
          </a:p>
          <a:p>
            <a:pPr marL="355600" marR="119380" indent="13335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Böyle</a:t>
            </a:r>
            <a:r>
              <a:rPr sz="32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bir</a:t>
            </a:r>
            <a:r>
              <a:rPr sz="32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durumda,</a:t>
            </a:r>
            <a:r>
              <a:rPr sz="32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büyük</a:t>
            </a:r>
            <a:r>
              <a:rPr sz="3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ahoma"/>
                <a:cs typeface="Tahoma"/>
              </a:rPr>
              <a:t>oranda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zarar</a:t>
            </a:r>
            <a:r>
              <a:rPr sz="3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ve</a:t>
            </a:r>
            <a:r>
              <a:rPr sz="32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muhtemel</a:t>
            </a:r>
            <a:r>
              <a:rPr sz="32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can</a:t>
            </a:r>
            <a:r>
              <a:rPr sz="32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ahoma"/>
                <a:cs typeface="Tahoma"/>
              </a:rPr>
              <a:t>kaybı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meydana</a:t>
            </a:r>
            <a:r>
              <a:rPr sz="320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ahoma"/>
                <a:cs typeface="Tahoma"/>
              </a:rPr>
              <a:t>gelecektir.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0338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dirty="0"/>
              <a:t>ETA</a:t>
            </a:r>
            <a:r>
              <a:rPr spc="-100" dirty="0"/>
              <a:t> </a:t>
            </a:r>
            <a:r>
              <a:rPr spc="-10" dirty="0"/>
              <a:t>(Analiz)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317625" indent="-342265">
              <a:lnSpc>
                <a:spcPct val="100000"/>
              </a:lnSpc>
              <a:spcBef>
                <a:spcPts val="8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1318260" algn="l"/>
              </a:tabLst>
            </a:pPr>
            <a:r>
              <a:rPr sz="3200" b="1" dirty="0">
                <a:latin typeface="Tahoma"/>
                <a:cs typeface="Tahoma"/>
              </a:rPr>
              <a:t>Duman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algılayıcı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algıladı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(Evet)</a:t>
            </a:r>
            <a:endParaRPr sz="3200">
              <a:latin typeface="Tahoma"/>
              <a:cs typeface="Tahoma"/>
            </a:endParaRPr>
          </a:p>
          <a:p>
            <a:pPr marL="1317625" indent="-34226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Tahoma"/>
              <a:buChar char="•"/>
              <a:tabLst>
                <a:tab pos="1318260" algn="l"/>
              </a:tabLst>
            </a:pPr>
            <a:r>
              <a:rPr sz="3200" b="1" dirty="0">
                <a:latin typeface="Tahoma"/>
                <a:cs typeface="Tahoma"/>
              </a:rPr>
              <a:t>Yangın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alarmı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çalışmadı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(Hayır)</a:t>
            </a:r>
            <a:endParaRPr sz="3200">
              <a:latin typeface="Tahoma"/>
              <a:cs typeface="Tahoma"/>
            </a:endParaRPr>
          </a:p>
          <a:p>
            <a:pPr marL="1317625" marR="419734" indent="-342900">
              <a:lnSpc>
                <a:spcPct val="120000"/>
              </a:lnSpc>
              <a:buClr>
                <a:srgbClr val="3333CC"/>
              </a:buClr>
              <a:buSzPct val="59375"/>
              <a:buFont typeface="Wingdings"/>
              <a:buChar char=""/>
              <a:tabLst>
                <a:tab pos="1332230" algn="l"/>
              </a:tabLst>
            </a:pPr>
            <a:r>
              <a:rPr sz="3200" b="1" dirty="0">
                <a:latin typeface="Tahoma"/>
                <a:cs typeface="Tahoma"/>
              </a:rPr>
              <a:t>Springler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sistem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çalıştı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(Evet) 	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Böyle</a:t>
            </a:r>
            <a:r>
              <a:rPr sz="32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bir</a:t>
            </a:r>
            <a:r>
              <a:rPr sz="3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durumda,</a:t>
            </a:r>
            <a:r>
              <a:rPr sz="32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düşük</a:t>
            </a:r>
            <a:r>
              <a:rPr sz="3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ahoma"/>
                <a:cs typeface="Tahoma"/>
              </a:rPr>
              <a:t>oranda</a:t>
            </a:r>
            <a:endParaRPr sz="3200">
              <a:latin typeface="Tahoma"/>
              <a:cs typeface="Tahoma"/>
            </a:endParaRPr>
          </a:p>
          <a:p>
            <a:pPr marL="1318260">
              <a:lnSpc>
                <a:spcPts val="3840"/>
              </a:lnSpc>
            </a:pP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zarar,</a:t>
            </a:r>
            <a:r>
              <a:rPr sz="32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dumandan</a:t>
            </a:r>
            <a:r>
              <a:rPr sz="32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etkilenme</a:t>
            </a:r>
            <a:r>
              <a:rPr sz="320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Tahoma"/>
                <a:cs typeface="Tahoma"/>
              </a:rPr>
              <a:t>ve</a:t>
            </a:r>
            <a:endParaRPr sz="3200">
              <a:latin typeface="Tahoma"/>
              <a:cs typeface="Tahoma"/>
            </a:endParaRPr>
          </a:p>
          <a:p>
            <a:pPr marL="1318260" marR="5080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insanların</a:t>
            </a:r>
            <a:r>
              <a:rPr sz="32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ıslanması</a:t>
            </a:r>
            <a:r>
              <a:rPr sz="32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durumu</a:t>
            </a:r>
            <a:r>
              <a:rPr sz="32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ahoma"/>
                <a:cs typeface="Tahoma"/>
              </a:rPr>
              <a:t>ortaya çıkacaktır.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0338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dirty="0"/>
              <a:t>ETA</a:t>
            </a:r>
            <a:r>
              <a:rPr spc="-100" dirty="0"/>
              <a:t> </a:t>
            </a:r>
            <a:r>
              <a:rPr spc="-10" dirty="0"/>
              <a:t>(Analiz)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1427" y="1950757"/>
            <a:ext cx="7309484" cy="334200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b="1" dirty="0">
                <a:latin typeface="Tahoma"/>
                <a:cs typeface="Tahoma"/>
              </a:rPr>
              <a:t>Duman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algılayıcı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algıladı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(Evet)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Tahoma"/>
              <a:buChar char="•"/>
              <a:tabLst>
                <a:tab pos="354965" algn="l"/>
              </a:tabLst>
            </a:pPr>
            <a:r>
              <a:rPr sz="3200" b="1" dirty="0">
                <a:latin typeface="Tahoma"/>
                <a:cs typeface="Tahoma"/>
              </a:rPr>
              <a:t>Yangın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alarmı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çalışmadı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(Hayır)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</a:tabLst>
            </a:pPr>
            <a:r>
              <a:rPr sz="3200" b="1" dirty="0">
                <a:latin typeface="Tahoma"/>
                <a:cs typeface="Tahoma"/>
              </a:rPr>
              <a:t>Springler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sistem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çalışmadı</a:t>
            </a:r>
            <a:r>
              <a:rPr sz="3200" b="1" spc="-7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(Hayır)</a:t>
            </a:r>
            <a:endParaRPr sz="3200">
              <a:latin typeface="Tahoma"/>
              <a:cs typeface="Tahoma"/>
            </a:endParaRPr>
          </a:p>
          <a:p>
            <a:pPr marL="355600" marR="119380" indent="13335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Böyle</a:t>
            </a:r>
            <a:r>
              <a:rPr sz="32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bir</a:t>
            </a:r>
            <a:r>
              <a:rPr sz="32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durumda,</a:t>
            </a:r>
            <a:r>
              <a:rPr sz="32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büyük</a:t>
            </a:r>
            <a:r>
              <a:rPr sz="32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ahoma"/>
                <a:cs typeface="Tahoma"/>
              </a:rPr>
              <a:t>oranda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zarar</a:t>
            </a:r>
            <a:r>
              <a:rPr sz="32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ve</a:t>
            </a:r>
            <a:r>
              <a:rPr sz="32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can</a:t>
            </a:r>
            <a:r>
              <a:rPr sz="32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kaybı</a:t>
            </a:r>
            <a:r>
              <a:rPr sz="32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ahoma"/>
                <a:cs typeface="Tahoma"/>
              </a:rPr>
              <a:t>meydana gelecektir.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" y="80721"/>
            <a:ext cx="9137650" cy="6777355"/>
            <a:chOff x="6883" y="80721"/>
            <a:chExt cx="9137650" cy="6777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3" y="80721"/>
              <a:ext cx="9137116" cy="67772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56325" y="4149725"/>
              <a:ext cx="360680" cy="328930"/>
            </a:xfrm>
            <a:custGeom>
              <a:avLst/>
              <a:gdLst/>
              <a:ahLst/>
              <a:cxnLst/>
              <a:rect l="l" t="t" r="r" b="b"/>
              <a:pathLst>
                <a:path w="360679" h="328929">
                  <a:moveTo>
                    <a:pt x="360362" y="0"/>
                  </a:moveTo>
                  <a:lnTo>
                    <a:pt x="0" y="0"/>
                  </a:lnTo>
                  <a:lnTo>
                    <a:pt x="0" y="328612"/>
                  </a:lnTo>
                  <a:lnTo>
                    <a:pt x="360362" y="328612"/>
                  </a:lnTo>
                  <a:lnTo>
                    <a:pt x="36036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E0C7F2-24F9-4906-8A1B-2260BE96FB26}&quot;/&gt;&lt;filename val=&quot;D:\Users\ETHEM\AppData\Local\Temp\PR\data\asimages\{ADE0C7F2-24F9-4906-8A1B-2260BE96FB26}.png&quot;/&gt;&lt;hasEffects val=&quot;0&quot;/&gt;&lt;left val=&quot;24.72&quot;/&gt;&lt;top val=&quot;69.84&quot;/&gt;&lt;width val=&quot;587.76&quot;/&gt;&lt;height val=&quot;386.64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2BEB4DC-79E0-4667-A1FF-1009291B963B}&quot;/&gt;&lt;filename val=&quot;D:\Users\ETHEM\AppData\Local\Temp\PR\data\asimages\{72BEB4DC-79E0-4667-A1FF-1009291B963B}.png&quot;/&gt;&lt;hasEffects val=&quot;1&quot;/&gt;&lt;left val=&quot;22.56&quot;/&gt;&lt;top val=&quot;-4.56&quot;/&gt;&lt;width val=&quot;699.36&quot;/&gt;&lt;height val=&quot;71.76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4E75EC-ACE7-4273-8622-0F341813D7AC}&quot;/&gt;&lt;filename val=&quot;D:\Users\ETHEM\AppData\Local\Temp\PR\data\asimages\{304E75EC-ACE7-4273-8622-0F341813D7AC}.png&quot;/&gt;&lt;hasEffects val=&quot;0&quot;/&gt;&lt;left val=&quot;13.44&quot;/&gt;&lt;top val=&quot;75.84&quot;/&gt;&lt;width val=&quot;649.2&quot;/&gt;&lt;height val=&quot;383.76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8A37D94-3167-46A4-B90E-5E803A09BE56}&quot;/&gt;&lt;filename val=&quot;D:\Users\ETHEM\AppData\Local\Temp\PR\data\asimages\{58A37D94-3167-46A4-B90E-5E803A09BE56}.png&quot;/&gt;&lt;hasEffects val=&quot;0&quot;/&gt;&lt;left val=&quot;-9.12&quot;/&gt;&lt;top val=&quot;114.72&quot;/&gt;&lt;width val=&quot;655.44&quot;/&gt;&lt;height val=&quot;363.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6028</Words>
  <Application>Microsoft Office PowerPoint</Application>
  <PresentationFormat>Ekran Gösterisi (4:3)</PresentationFormat>
  <Paragraphs>1293</Paragraphs>
  <Slides>124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124</vt:i4>
      </vt:variant>
    </vt:vector>
  </HeadingPairs>
  <TitlesOfParts>
    <vt:vector size="134" baseType="lpstr">
      <vt:lpstr>Arial</vt:lpstr>
      <vt:lpstr>Arial Black</vt:lpstr>
      <vt:lpstr>Arial MT</vt:lpstr>
      <vt:lpstr>Calibri</vt:lpstr>
      <vt:lpstr>Calibri Light</vt:lpstr>
      <vt:lpstr>Tahoma</vt:lpstr>
      <vt:lpstr>Times New Roman</vt:lpstr>
      <vt:lpstr>Verdana</vt:lpstr>
      <vt:lpstr>Wingdings</vt:lpstr>
      <vt:lpstr>Office Theme</vt:lpstr>
      <vt:lpstr>RİSK DEĞERLENDİRME METODLARI</vt:lpstr>
      <vt:lpstr>PowerPoint Sunusu</vt:lpstr>
      <vt:lpstr>Nitel (Kalitatif)Risk Değerlendirmesi Metotları</vt:lpstr>
      <vt:lpstr>Nicel (Kantitatif)Risk Değerlendirmesi Metotları</vt:lpstr>
      <vt:lpstr>Karma Risk Değerlendirme Metodları</vt:lpstr>
      <vt:lpstr>NİTEL (KALİTATİF) RİSK DEĞERLENDİRMESİ METOTLARI</vt:lpstr>
      <vt:lpstr>ÖN TEHLİKE ANALİZİ (Preliminary Hazard Analysis – PHA)</vt:lpstr>
      <vt:lpstr>ÖN TEHLİKE ANALİZİ (Preliminary Hazard Analysis – PHA)</vt:lpstr>
      <vt:lpstr>PowerPoint Sunusu</vt:lpstr>
      <vt:lpstr>ÖRNEK:</vt:lpstr>
      <vt:lpstr>ÖN TEHLİKE LİSTESİ (PrHL) ÖRNEK</vt:lpstr>
      <vt:lpstr>Olursa Ne Olur? (What İf..?)</vt:lpstr>
      <vt:lpstr>Olursa Ne Olur? (What İf..?)</vt:lpstr>
      <vt:lpstr>What İf? Methodolojisi Temelli Teknolojik</vt:lpstr>
      <vt:lpstr>PowerPoint Sunusu</vt:lpstr>
      <vt:lpstr>PowerPoint Sunusu</vt:lpstr>
      <vt:lpstr>PowerPoint Sunusu</vt:lpstr>
      <vt:lpstr>ÇEK-LİST İLE RİSK ANALİZİ ÖRNEĞİ</vt:lpstr>
      <vt:lpstr>PowerPoint Sunusu</vt:lpstr>
      <vt:lpstr>PowerPoint Sunusu</vt:lpstr>
      <vt:lpstr>PowerPoint Sunusu</vt:lpstr>
      <vt:lpstr>PowerPoint Sunusu</vt:lpstr>
      <vt:lpstr>Tehlike ve İşletilebilirlik Analizi Metodu (HAZOP)</vt:lpstr>
      <vt:lpstr>HAZOP</vt:lpstr>
      <vt:lpstr>PowerPoint Sunusu</vt:lpstr>
      <vt:lpstr>FİZİKSEL PARAMETRELER</vt:lpstr>
      <vt:lpstr>HAZOP METODOLOJİSİ</vt:lpstr>
      <vt:lpstr>SWOT ANALİZİ</vt:lpstr>
      <vt:lpstr>PowerPoint Sunusu</vt:lpstr>
      <vt:lpstr>SWOT ANALİZİ</vt:lpstr>
      <vt:lpstr>SWOT ANALİZİ ÖRNEK</vt:lpstr>
      <vt:lpstr>PowerPoint Sunusu</vt:lpstr>
      <vt:lpstr>PowerPoint Sunusu</vt:lpstr>
      <vt:lpstr>İş Emniyeti Analizi ne zaman yapılır?</vt:lpstr>
      <vt:lpstr>PowerPoint Sunusu</vt:lpstr>
      <vt:lpstr>NİCEL (KANTİTATİF) RİSK DEĞERLENDİRMESİ METOTLARI</vt:lpstr>
      <vt:lpstr>Matris (L Matris Metodu)</vt:lpstr>
      <vt:lpstr>Riskin Derecelendirilmesi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HEM KALİTATİF HEM DE KANTİTATİF RİSK DEGERLENDİRME METODLARI</vt:lpstr>
      <vt:lpstr>PowerPoint Sunusu</vt:lpstr>
      <vt:lpstr>HTEA’nın Tarihçesi</vt:lpstr>
      <vt:lpstr>FMEA (HTEA)</vt:lpstr>
      <vt:lpstr>Hata Türü ve Etkileri Analizi</vt:lpstr>
      <vt:lpstr>FMEA</vt:lpstr>
      <vt:lpstr>PowerPoint Sunusu</vt:lpstr>
      <vt:lpstr>PowerPoint Sunusu</vt:lpstr>
      <vt:lpstr>FMEA METODUNUN UNSURLARI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Risk Öncelik Değeri (RÖD)</vt:lpstr>
      <vt:lpstr>PowerPoint Sunusu</vt:lpstr>
      <vt:lpstr>PowerPoint Sunusu</vt:lpstr>
      <vt:lpstr>PowerPoint Sunusu</vt:lpstr>
      <vt:lpstr>FTA (Örnek Olay)</vt:lpstr>
      <vt:lpstr>FTA</vt:lpstr>
      <vt:lpstr>FTA</vt:lpstr>
      <vt:lpstr>Hata Ağacı Analizi Metodolojisi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FTA Risk Değerlendirmesi’nin Temel Aşamaları;</vt:lpstr>
      <vt:lpstr>1- Temel Veriler</vt:lpstr>
      <vt:lpstr>1- Temel Veriler</vt:lpstr>
      <vt:lpstr>1- Temel Veriler</vt:lpstr>
      <vt:lpstr>Risk Analizi</vt:lpstr>
      <vt:lpstr>2- Emniyetli Çalışma Koşulları</vt:lpstr>
      <vt:lpstr>Risk Analizi</vt:lpstr>
      <vt:lpstr>Tehlikelerin Belirlenmesi</vt:lpstr>
      <vt:lpstr>Tehlikelerin Belirlenmesi</vt:lpstr>
      <vt:lpstr>Riskin Değerlendirilmesi</vt:lpstr>
      <vt:lpstr>Risk Önlemleri</vt:lpstr>
      <vt:lpstr>Olay Ağacı Analizi (ETA)</vt:lpstr>
      <vt:lpstr>PowerPoint Sunusu</vt:lpstr>
      <vt:lpstr>ETA (Örnek)</vt:lpstr>
      <vt:lpstr>ETA (Örnek)</vt:lpstr>
      <vt:lpstr>ETA (Analiz)</vt:lpstr>
      <vt:lpstr>ETA (Analiz)</vt:lpstr>
      <vt:lpstr>ETA (Analiz)</vt:lpstr>
      <vt:lpstr>ETA (Analiz)</vt:lpstr>
      <vt:lpstr>ETA (Analiz)</vt:lpstr>
      <vt:lpstr>PowerPoint Sunusu</vt:lpstr>
      <vt:lpstr>SEBEP SONUÇ ANALİZİ (BALIK KILÇIĞI)</vt:lpstr>
      <vt:lpstr>PowerPoint Sunusu</vt:lpstr>
      <vt:lpstr>PowerPoint Sunusu</vt:lpstr>
      <vt:lpstr>PowerPoint Sunusu</vt:lpstr>
      <vt:lpstr>PowerPoint Sunusu</vt:lpstr>
      <vt:lpstr>Risk Düzeyinin Tahmin Edilmesi</vt:lpstr>
      <vt:lpstr>Risk Düzeyinin Tahmin Edilmesi</vt:lpstr>
      <vt:lpstr>Risk Düzeyinin Tahmin Edilmesi</vt:lpstr>
      <vt:lpstr>Risk Düzeyinin Tahmin Edilmesi</vt:lpstr>
      <vt:lpstr>Risk Düzeyinin Tahmin Edilmesi</vt:lpstr>
      <vt:lpstr>PowerPoint Sunusu</vt:lpstr>
      <vt:lpstr>PowerPoint Sunusu</vt:lpstr>
      <vt:lpstr>Tablo: 3  Etki/Zarar-Sonuç Skalası</vt:lpstr>
      <vt:lpstr>Risk Düzeyine Göre Karar ve Eylem</vt:lpstr>
      <vt:lpstr>Kinney Metodu</vt:lpstr>
      <vt:lpstr>Kinney Metodu</vt:lpstr>
      <vt:lpstr>Tarih:</vt:lpstr>
      <vt:lpstr>Ridley Metodu</vt:lpstr>
      <vt:lpstr>Ridley Metodu(Kontrol Önlemlerinin Yerine</vt:lpstr>
      <vt:lpstr>PAPYON YÖNTEMİ</vt:lpstr>
      <vt:lpstr>PAPYON DİYAGRAMLARININ</vt:lpstr>
      <vt:lpstr>PowerPoint Sunusu</vt:lpstr>
      <vt:lpstr>Risk Değerlendirme Metodolojileri Karşılaştırma Tablosu-1 </vt:lpstr>
      <vt:lpstr>PowerPoint Sunusu</vt:lpstr>
      <vt:lpstr>TEŞEKKÜR EDERİM.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RİSK DEĞERLENDİRMESİ METOTLARI</dc:title>
  <dc:creator>N.ISIK</dc:creator>
  <cp:lastModifiedBy>Ayse Tazegul</cp:lastModifiedBy>
  <cp:revision>4</cp:revision>
  <dcterms:created xsi:type="dcterms:W3CDTF">2025-12-14T18:07:56Z</dcterms:created>
  <dcterms:modified xsi:type="dcterms:W3CDTF">2026-01-04T12:19:17Z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2018-11-26T00:00:00Z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2025-12-14T00:00:00Z</vt:filetime>
  </property>
  <property fmtid="{D5CDD505-2E9C-101B-9397-08002B2CF9AE}" pid="5" name="Producer">
    <vt:lpwstr>Adobe PDF Library 11.0</vt:lpwstr>
  </property>
</Properties>
</file>